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8" r:id="rId2"/>
    <p:sldId id="267" r:id="rId3"/>
    <p:sldId id="268" r:id="rId4"/>
    <p:sldId id="263" r:id="rId5"/>
    <p:sldId id="257" r:id="rId6"/>
    <p:sldId id="307" r:id="rId7"/>
    <p:sldId id="261" r:id="rId8"/>
    <p:sldId id="266" r:id="rId9"/>
    <p:sldId id="269" r:id="rId10"/>
    <p:sldId id="270" r:id="rId11"/>
    <p:sldId id="271" r:id="rId12"/>
    <p:sldId id="272" r:id="rId13"/>
    <p:sldId id="260" r:id="rId14"/>
    <p:sldId id="273" r:id="rId15"/>
    <p:sldId id="274" r:id="rId16"/>
    <p:sldId id="275" r:id="rId17"/>
    <p:sldId id="276" r:id="rId18"/>
    <p:sldId id="277" r:id="rId19"/>
    <p:sldId id="308"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9" r:id="rId5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9933"/>
    <a:srgbClr val="FFCC66"/>
    <a:srgbClr val="003366"/>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9648" autoAdjust="0"/>
  </p:normalViewPr>
  <p:slideViewPr>
    <p:cSldViewPr>
      <p:cViewPr varScale="1">
        <p:scale>
          <a:sx n="58" d="100"/>
          <a:sy n="58" d="100"/>
        </p:scale>
        <p:origin x="-169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72" y="240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FF0058E-FC90-42CA-B872-FC5DB255D37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7FF0058E-FC90-42CA-B872-FC5DB255D37E}" type="slidenum">
              <a:rPr lang="en-US" smtClean="0"/>
              <a:pPr/>
              <a:t>2</a:t>
            </a:fld>
            <a:endParaRPr lang="en-US"/>
          </a:p>
        </p:txBody>
      </p:sp>
      <p:sp>
        <p:nvSpPr>
          <p:cNvPr id="5" name="Notes Placeholder 4"/>
          <p:cNvSpPr txBox="1">
            <a:spLocks noGrp="1"/>
          </p:cNvSpPr>
          <p:nvPr>
            <p:ph type="body" idx="1"/>
          </p:nvPr>
        </p:nvSpPr>
        <p:spPr>
          <a:xfrm>
            <a:off x="381000" y="4343400"/>
            <a:ext cx="6248400" cy="4176528"/>
          </a:xfrm>
          <a:prstGeom prst="rect">
            <a:avLst/>
          </a:prstGeom>
          <a:noFill/>
        </p:spPr>
        <p:txBody>
          <a:bodyPr wrap="square" rtlCol="0">
            <a:spAutoFit/>
          </a:bodyPr>
          <a:lstStyle/>
          <a:p>
            <a:pPr algn="ctr"/>
            <a:r>
              <a:rPr lang="en-US" b="1" dirty="0" smtClean="0"/>
              <a:t>Distinguishing Stock Options From Stock Ownership</a:t>
            </a:r>
          </a:p>
          <a:p>
            <a:endParaRPr lang="en-US" sz="800" dirty="0" smtClean="0"/>
          </a:p>
          <a:p>
            <a:r>
              <a:rPr lang="en-US" dirty="0" smtClean="0"/>
              <a:t>It is important to understand the distinction between buying stock options and owning the stock. Unlike stocks, options have a limited life. If an expected move does not immediately occur, a stock investor can say, "I’ll give it another week" over and over, ostensibly forever. This is not the case with options trading. Each option has a set expiration date. At expiration, an option is either worth the difference between its strike price and the current stock price, or it is worthless. There is a key concept to keep in mind when dealing with the limited life of options: profiting from an options purchase depends on the ability to correctly predict both the direction and timing of a move in the price of the underlying stock. The first variable, direction, is easily understood. If the expectation is that the underlying stock price will rise but instead it declines, the investor loses money on a call position. (However, a put option investor could earn money if the expectation is that the underlying stock price will fall and the price does fall.) The second key variable in options trading is the timing of the move. For instance, the holder (buyer) of an XYZ May 35 call is guaranteed the right to buy 100 shares of the stock at $35 per share at any time before the option’s May expiration, even if the stock rallies to $40, $50, or even $70 per share or more. However, it costs more for a July 35 call than a May 35 call because of the additional time, and therefore the improved likelihood that the stock will rally above the price of $35 per share. </a:t>
            </a:r>
          </a:p>
          <a:p>
            <a:endParaRPr lang="en-US" sz="14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Arial" charset="0"/>
                <a:ea typeface="+mn-ea"/>
                <a:cs typeface="+mn-cs"/>
              </a:rPr>
              <a:t>Technically, the option seller agrees to let you, the put buyer, sell</a:t>
            </a:r>
            <a:r>
              <a:rPr lang="en-US" sz="1200" kern="1200" dirty="0" smtClean="0">
                <a:solidFill>
                  <a:schemeClr val="tx1"/>
                </a:solidFill>
                <a:latin typeface="Arial" charset="0"/>
                <a:ea typeface="+mn-ea"/>
                <a:cs typeface="+mn-cs"/>
              </a:rPr>
              <a:t> </a:t>
            </a:r>
            <a:r>
              <a:rPr lang="en-US" sz="1200" kern="1200" baseline="0" dirty="0" smtClean="0">
                <a:solidFill>
                  <a:schemeClr val="tx1"/>
                </a:solidFill>
                <a:latin typeface="Arial" charset="0"/>
                <a:ea typeface="+mn-ea"/>
                <a:cs typeface="+mn-cs"/>
              </a:rPr>
              <a:t>the shares for $50, or “put” the shares to the option seller for $50, hence the name “put” option. For practical purposes, however, the put</a:t>
            </a:r>
            <a:r>
              <a:rPr lang="en-US" sz="1200" kern="1200" dirty="0" smtClean="0">
                <a:solidFill>
                  <a:schemeClr val="tx1"/>
                </a:solidFill>
                <a:latin typeface="Arial" charset="0"/>
                <a:ea typeface="+mn-ea"/>
                <a:cs typeface="+mn-cs"/>
              </a:rPr>
              <a:t> </a:t>
            </a:r>
            <a:r>
              <a:rPr lang="en-US" sz="1200" kern="1200" baseline="0" dirty="0" smtClean="0">
                <a:solidFill>
                  <a:schemeClr val="tx1"/>
                </a:solidFill>
                <a:latin typeface="Arial" charset="0"/>
                <a:ea typeface="+mn-ea"/>
                <a:cs typeface="+mn-cs"/>
              </a:rPr>
              <a:t>owner can buy the stock and immediately put it to the put seller, which produces the profit from the drop in the stock price. It is much</a:t>
            </a:r>
            <a:r>
              <a:rPr lang="en-US" sz="1200" kern="1200" dirty="0" smtClean="0">
                <a:solidFill>
                  <a:schemeClr val="tx1"/>
                </a:solidFill>
                <a:latin typeface="Arial" charset="0"/>
                <a:ea typeface="+mn-ea"/>
                <a:cs typeface="+mn-cs"/>
              </a:rPr>
              <a:t> </a:t>
            </a:r>
            <a:r>
              <a:rPr lang="en-US" sz="1200" kern="1200" baseline="0" dirty="0" smtClean="0">
                <a:solidFill>
                  <a:schemeClr val="tx1"/>
                </a:solidFill>
                <a:latin typeface="Arial" charset="0"/>
                <a:ea typeface="+mn-ea"/>
                <a:cs typeface="+mn-cs"/>
              </a:rPr>
              <a:t>easier to think of a put as “the downside.”</a:t>
            </a:r>
          </a:p>
          <a:p>
            <a:endParaRPr lang="en-US" dirty="0"/>
          </a:p>
        </p:txBody>
      </p:sp>
      <p:sp>
        <p:nvSpPr>
          <p:cNvPr id="4" name="Slide Number Placeholder 3"/>
          <p:cNvSpPr>
            <a:spLocks noGrp="1"/>
          </p:cNvSpPr>
          <p:nvPr>
            <p:ph type="sldNum" sz="quarter" idx="10"/>
          </p:nvPr>
        </p:nvSpPr>
        <p:spPr/>
        <p:txBody>
          <a:bodyPr/>
          <a:lstStyle/>
          <a:p>
            <a:fld id="{7FF0058E-FC90-42CA-B872-FC5DB255D37E}"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F0058E-FC90-42CA-B872-FC5DB255D37E}"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Key: Blue Ox is selling for $24. You own 25 contracts, each of which gives you the right to buy 100 shares at $22. Your options are thus worth $2 per share on 2500 shares, or $5000. The option premium was $1, so you paid $100 per contract, or $2500,</a:t>
            </a:r>
            <a:r>
              <a:rPr lang="en-US" baseline="0" dirty="0" smtClean="0"/>
              <a:t> so your net profit is exactly zero. If the stock is selling for $22, your options are worthless, and you lose the entire $2500 you paid.</a:t>
            </a:r>
          </a:p>
          <a:p>
            <a:pPr marL="228600" indent="-228600">
              <a:buAutoNum type="arabicPeriod"/>
            </a:pPr>
            <a:r>
              <a:rPr lang="en-US" baseline="0" dirty="0" smtClean="0"/>
              <a:t>Key: Bunyan stock costs $20 per share, so if you invest $2000, you’ll get 100 shares. The option premium is $2, so an option contract costs $200. If you invest $2000, you’ll get $2000/$200 = 10 contracts. If the stock is selling for $26 in 60 days, your profit on the stock is $6 per share, or $600 total. The percentage gain is 600/2000 = 30%.</a:t>
            </a:r>
          </a:p>
          <a:p>
            <a:pPr marL="228600" marR="0" indent="-228600" algn="l" defTabSz="914400" rtl="0" eaLnBrk="1" fontAlgn="base" latinLnBrk="0" hangingPunct="1">
              <a:lnSpc>
                <a:spcPct val="100000"/>
              </a:lnSpc>
              <a:spcBef>
                <a:spcPct val="30000"/>
              </a:spcBef>
              <a:spcAft>
                <a:spcPct val="0"/>
              </a:spcAft>
              <a:buClrTx/>
              <a:buSzTx/>
              <a:buFontTx/>
              <a:buAutoNum type="arabicPeriod"/>
              <a:tabLst/>
              <a:defRPr/>
            </a:pPr>
            <a:r>
              <a:rPr lang="en-US" baseline="0" dirty="0" smtClean="0"/>
              <a:t>The most the writer of the put could lose is -$40+$2 premium or -$38. The most the writer of the call can get is the call premium which is $3.50.</a:t>
            </a:r>
            <a:endParaRPr lang="en-US" smtClean="0"/>
          </a:p>
          <a:p>
            <a:pPr marL="228600" indent="-228600">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7FF0058E-FC90-42CA-B872-FC5DB255D37E}" type="slidenum">
              <a:rPr lang="en-US" smtClean="0"/>
              <a:pPr/>
              <a:t>47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a:xfrm>
            <a:off x="381000" y="4343400"/>
            <a:ext cx="6019800" cy="4114800"/>
          </a:xfrm>
        </p:spPr>
        <p:txBody>
          <a:bodyPr>
            <a:normAutofit/>
          </a:bodyPr>
          <a:lstStyle/>
          <a:p>
            <a:pPr marL="228600" indent="-228600">
              <a:buNone/>
            </a:pPr>
            <a:r>
              <a:rPr lang="en-US" sz="1000" dirty="0" smtClean="0"/>
              <a:t>4.  a.  Cost is $2.50 per share. His total capital gain would be $75 - $48.50 = $26.50 - $2.50</a:t>
            </a:r>
            <a:r>
              <a:rPr lang="en-US" sz="1000" baseline="0" dirty="0" smtClean="0"/>
              <a:t> = $24 x 600 = $14,400.  If he wanted to hold on to his shares then he would buy 600 more shares at a price of $60, and he would make $15 - $2.50 = $12.50 x 600 = $7,500.</a:t>
            </a:r>
          </a:p>
          <a:p>
            <a:pPr marL="228600" indent="-228600">
              <a:buNone/>
            </a:pPr>
            <a:r>
              <a:rPr lang="en-US" sz="1000" baseline="0" dirty="0" smtClean="0"/>
              <a:t>	b. $90.00 – ($48.50 + $2.50) = $39.00 x 600 = $23,400.  If he kept his shares, then: 90 - (75-2.50) = 12.5 x 600 = $7,500.</a:t>
            </a:r>
            <a:endParaRPr lang="en-US" baseline="0" dirty="0" smtClean="0"/>
          </a:p>
          <a:p>
            <a:pPr marL="228600" indent="-228600">
              <a:buAutoNum type="arabicPeriod" startAt="5"/>
            </a:pPr>
            <a:r>
              <a:rPr lang="en-US" baseline="0" dirty="0" smtClean="0"/>
              <a:t>At $52: - 8 (the 55s) +</a:t>
            </a:r>
            <a:r>
              <a:rPr lang="en-US" dirty="0" smtClean="0"/>
              <a:t> (4x2) (the 65s) – 2 (the 75s) = - 2 x 100 = - $200</a:t>
            </a:r>
          </a:p>
          <a:p>
            <a:pPr marL="228600" indent="-228600"/>
            <a:r>
              <a:rPr lang="en-US" dirty="0" smtClean="0"/>
              <a:t>	At $55: - 8 (the 55s) + 8 (the 65s) – 2 (the 75s) = - 2 x 100 = - $200</a:t>
            </a:r>
          </a:p>
          <a:p>
            <a:pPr marL="228600" indent="-228600"/>
            <a:r>
              <a:rPr lang="en-US" dirty="0" smtClean="0"/>
              <a:t>	At $66: (11-8) = +3   + 8 – 2           - 2                = + 7 x 100 = $700</a:t>
            </a:r>
          </a:p>
          <a:p>
            <a:pPr marL="228600" indent="-228600"/>
            <a:r>
              <a:rPr lang="en-US" dirty="0" smtClean="0"/>
              <a:t>	At $70: (15-8) = + 7  + (8-10) = - 2  - 2               = + 3 x 100 = $300</a:t>
            </a:r>
          </a:p>
          <a:p>
            <a:pPr marL="228600" indent="-228600"/>
            <a:r>
              <a:rPr lang="en-US" dirty="0" smtClean="0"/>
              <a:t>	At $74: (19-8) = + 11 + (8-18) = - 10 – 2             = -1 x 100 = - 100</a:t>
            </a:r>
          </a:p>
          <a:p>
            <a:pPr marL="228600" indent="-228600">
              <a:buAutoNum type="arabicPeriod" startAt="6"/>
            </a:pPr>
            <a:r>
              <a:rPr lang="en-US" dirty="0" smtClean="0"/>
              <a:t>a.  $5.25 x 500 = $2,625 from premiums;</a:t>
            </a:r>
            <a:r>
              <a:rPr lang="en-US" baseline="0" dirty="0" smtClean="0"/>
              <a:t> plus .60 x 500 = $300 in dividends for a total of $2,925</a:t>
            </a:r>
          </a:p>
          <a:p>
            <a:pPr marL="228600" indent="-228600">
              <a:buNone/>
            </a:pPr>
            <a:r>
              <a:rPr lang="en-US" baseline="0" dirty="0" smtClean="0"/>
              <a:t>	b.  $5.25 + .60 = $5.85; so the price can go to $35.85 at zero profit.</a:t>
            </a:r>
          </a:p>
          <a:p>
            <a:pPr marL="228600" indent="-228600">
              <a:buNone/>
            </a:pPr>
            <a:r>
              <a:rPr lang="en-US" baseline="0" dirty="0" smtClean="0"/>
              <a:t>	c.  $2,925/$15,000 = 19.5%</a:t>
            </a:r>
          </a:p>
          <a:p>
            <a:pPr marL="228600" indent="-228600">
              <a:buNone/>
            </a:pPr>
            <a:r>
              <a:rPr lang="en-US" baseline="0" dirty="0" smtClean="0"/>
              <a:t>	</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F0058E-FC90-42CA-B872-FC5DB255D37E}"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F0058E-FC90-42CA-B872-FC5DB255D37E}"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F0058E-FC90-42CA-B872-FC5DB255D37E}"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straight profit profile.</a:t>
            </a:r>
            <a:r>
              <a:rPr lang="en-US" baseline="0" dirty="0" smtClean="0"/>
              <a:t>  If we buy the stock in the long position and pay $50 per share than this is the profit profile when the price of the stock moves up or down.  For example, if the price goes to $70 and we sell, then our gain will be $20 per share.  If the company goes bankrupt, then the most we will lose is $50.</a:t>
            </a:r>
            <a:endParaRPr lang="en-US" dirty="0"/>
          </a:p>
        </p:txBody>
      </p:sp>
      <p:sp>
        <p:nvSpPr>
          <p:cNvPr id="4" name="Slide Number Placeholder 3"/>
          <p:cNvSpPr>
            <a:spLocks noGrp="1"/>
          </p:cNvSpPr>
          <p:nvPr>
            <p:ph type="sldNum" sz="quarter" idx="10"/>
          </p:nvPr>
        </p:nvSpPr>
        <p:spPr/>
        <p:txBody>
          <a:bodyPr/>
          <a:lstStyle/>
          <a:p>
            <a:fld id="{7FF0058E-FC90-42CA-B872-FC5DB255D37E}"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FF0058E-FC90-42CA-B872-FC5DB255D37E}"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04800" y="4191000"/>
            <a:ext cx="6324600" cy="4953000"/>
          </a:xfrm>
        </p:spPr>
        <p:txBody>
          <a:bodyPr>
            <a:normAutofit/>
          </a:bodyPr>
          <a:lstStyle/>
          <a:p>
            <a:pPr>
              <a:spcBef>
                <a:spcPts val="0"/>
              </a:spcBef>
            </a:pPr>
            <a:r>
              <a:rPr lang="en-US" dirty="0" smtClean="0"/>
              <a:t>     Let’s say you’re considering buying stock in XYZ, which is trading at $50, and you think the company is undervalued. You believe that the valuation will return to normal over the next year. If you buy the stock for $50, you put $50 at risk and you hope that the share price rises over the next year, earning you a profit on your $50. Of course, if the stock price declines over the next year, you lose some of your $50.</a:t>
            </a:r>
          </a:p>
          <a:p>
            <a:pPr>
              <a:spcBef>
                <a:spcPts val="0"/>
              </a:spcBef>
            </a:pPr>
            <a:r>
              <a:rPr lang="en-US" dirty="0" smtClean="0"/>
              <a:t>     Alternatively, let’s say someone agrees to pay you all of the return above $50 over the next year. If the stock price rises to $60, he will pay you $10. If the stock price declines below 50, he won’t pay you anything, and you don’t owe him anything. In this example, he’s giving you the upside on the shares of XYZ. Anything above $50 is yours to keep. Let me repeat that: He’s giving you the upside on XYZ above $50 for the next year. This is also known as a 50 strike one-year call option. Traditionally, a call option is depicted graphically on a “payoff diagram,” as shown in our example. In a payoff diagram, the stock price at expiration is shown on the x axis and the profit is shown on the y axis.</a:t>
            </a:r>
          </a:p>
          <a:p>
            <a:r>
              <a:rPr lang="en-US" dirty="0" smtClean="0"/>
              <a:t>     The profit profile diagram shows a payoff starting at $50, and rising toward the right.</a:t>
            </a:r>
          </a:p>
          <a:p>
            <a:r>
              <a:rPr lang="en-US" dirty="0" smtClean="0"/>
              <a:t>     Obviously, someone is not going to agree to give you the upside from $50 over the next year without some compensation in return, which is why the profit profile line starts below zero. Someone is going to require you to pay him for that right to the upside, and this distance below zero is the price you have to pay for the option. The real question—and the key to options investing—is deciding what the upside is worth, and comparing that with the price the seller is trying to charge you. That’s what separates the investors from the gamblers when it comes to options investing.  This is called the option premium.  Assume the premium is $3.00.</a:t>
            </a:r>
          </a:p>
          <a:p>
            <a:endParaRPr lang="en-US" sz="1200" kern="1200" baseline="0" dirty="0" smtClean="0">
              <a:solidFill>
                <a:schemeClr val="tx1"/>
              </a:solidFill>
              <a:latin typeface="Arial" charset="0"/>
              <a:ea typeface="+mn-ea"/>
              <a:cs typeface="+mn-cs"/>
            </a:endParaRPr>
          </a:p>
          <a:p>
            <a:endParaRPr lang="en-US" sz="1200" kern="1200" baseline="0" dirty="0" smtClean="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7FF0058E-FC90-42CA-B872-FC5DB255D37E}"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Arial" charset="0"/>
                <a:ea typeface="+mn-ea"/>
                <a:cs typeface="+mn-cs"/>
              </a:rPr>
              <a:t>The mechanics of the actual transaction to capture the upside are slightly more complex than I’ve laid out here because technically, the</a:t>
            </a:r>
          </a:p>
          <a:p>
            <a:r>
              <a:rPr lang="en-US" sz="1200" kern="1200" baseline="0" dirty="0" smtClean="0">
                <a:solidFill>
                  <a:schemeClr val="tx1"/>
                </a:solidFill>
                <a:latin typeface="Arial" charset="0"/>
                <a:ea typeface="+mn-ea"/>
                <a:cs typeface="+mn-cs"/>
              </a:rPr>
              <a:t>option seller agrees to give the option buyer the shares for $50, or allows the buyer, to “call” the shares away at $50, hence the name</a:t>
            </a:r>
          </a:p>
          <a:p>
            <a:r>
              <a:rPr lang="en-US" sz="1200" kern="1200" baseline="0" dirty="0" smtClean="0">
                <a:solidFill>
                  <a:schemeClr val="tx1"/>
                </a:solidFill>
                <a:latin typeface="Arial" charset="0"/>
                <a:ea typeface="+mn-ea"/>
                <a:cs typeface="+mn-cs"/>
              </a:rPr>
              <a:t>“call” option. If the stock price is at $60, by calling the shares away at $50 and reselling them, the buyer can capture the upside I’ve been</a:t>
            </a:r>
          </a:p>
          <a:p>
            <a:r>
              <a:rPr lang="en-US" sz="1200" kern="1200" baseline="0" dirty="0" smtClean="0">
                <a:solidFill>
                  <a:schemeClr val="tx1"/>
                </a:solidFill>
                <a:latin typeface="Arial" charset="0"/>
                <a:ea typeface="+mn-ea"/>
                <a:cs typeface="+mn-cs"/>
              </a:rPr>
              <a:t>discussing. For practical purposes, however, the call owner can sell the stock immediately after calling it, and it is so much simpler to</a:t>
            </a:r>
          </a:p>
          <a:p>
            <a:r>
              <a:rPr lang="en-US" sz="1200" kern="1200" baseline="0" dirty="0" smtClean="0">
                <a:solidFill>
                  <a:schemeClr val="tx1"/>
                </a:solidFill>
                <a:latin typeface="Arial" charset="0"/>
                <a:ea typeface="+mn-ea"/>
                <a:cs typeface="+mn-cs"/>
              </a:rPr>
              <a:t>think of the definition as the “upside.”</a:t>
            </a:r>
          </a:p>
          <a:p>
            <a:endParaRPr lang="en-US" sz="1200" kern="1200" baseline="0" dirty="0" smtClean="0">
              <a:solidFill>
                <a:schemeClr val="tx1"/>
              </a:solidFill>
              <a:latin typeface="Arial" charset="0"/>
              <a:ea typeface="+mn-ea"/>
              <a:cs typeface="+mn-cs"/>
            </a:endParaRPr>
          </a:p>
          <a:p>
            <a:r>
              <a:rPr lang="en-US" sz="1200" kern="1200" baseline="0" dirty="0" smtClean="0">
                <a:solidFill>
                  <a:schemeClr val="tx1"/>
                </a:solidFill>
                <a:latin typeface="Arial" charset="0"/>
                <a:ea typeface="+mn-ea"/>
                <a:cs typeface="+mn-cs"/>
              </a:rPr>
              <a:t>This is important: We can go long with options by “buying” the call.  We can also go short by “selling” the call.</a:t>
            </a:r>
            <a:endParaRPr lang="en-US" dirty="0" smtClean="0"/>
          </a:p>
          <a:p>
            <a:endParaRPr lang="en-US" dirty="0" smtClean="0"/>
          </a:p>
          <a:p>
            <a:r>
              <a:rPr lang="en-US" dirty="0" smtClean="0"/>
              <a:t>Given the same stock and option scenario, a call seller (the writer or maker of the option) receives the $3 premium and believes the price will decline or stay the same.  The option writer will only begin to lose money when the price of the stock actually goes above $53.  The writer will have to deliver 100 shares of the stock at $50 if the option buyer exercises.</a:t>
            </a:r>
            <a:endParaRPr lang="en-US" dirty="0"/>
          </a:p>
        </p:txBody>
      </p:sp>
      <p:sp>
        <p:nvSpPr>
          <p:cNvPr id="4" name="Slide Number Placeholder 3"/>
          <p:cNvSpPr>
            <a:spLocks noGrp="1"/>
          </p:cNvSpPr>
          <p:nvPr>
            <p:ph type="sldNum" sz="quarter" idx="10"/>
          </p:nvPr>
        </p:nvSpPr>
        <p:spPr/>
        <p:txBody>
          <a:bodyPr/>
          <a:lstStyle/>
          <a:p>
            <a:fld id="{7FF0058E-FC90-42CA-B872-FC5DB255D37E}"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u="none" strike="noStrike" kern="1200" dirty="0" smtClean="0">
                <a:solidFill>
                  <a:schemeClr val="tx1"/>
                </a:solidFill>
                <a:latin typeface="Arial" charset="0"/>
                <a:ea typeface="+mn-ea"/>
                <a:cs typeface="+mn-cs"/>
              </a:rPr>
              <a:t>An option contract giving the owner the right, but not the obligation, to sell a specified amount of an underlying security at a specified price within a specified time. This is the opposite of a </a:t>
            </a:r>
            <a:r>
              <a:rPr lang="en-US" sz="1200" b="0" u="sng" strike="noStrike" kern="1200" dirty="0" smtClean="0">
                <a:solidFill>
                  <a:schemeClr val="tx1"/>
                </a:solidFill>
                <a:latin typeface="Arial" charset="0"/>
                <a:ea typeface="+mn-ea"/>
                <a:cs typeface="+mn-cs"/>
              </a:rPr>
              <a:t>call option</a:t>
            </a:r>
            <a:r>
              <a:rPr lang="en-US" sz="1200" u="none" strike="noStrike" kern="1200" dirty="0" smtClean="0">
                <a:solidFill>
                  <a:schemeClr val="tx1"/>
                </a:solidFill>
                <a:latin typeface="Arial" charset="0"/>
                <a:ea typeface="+mn-ea"/>
                <a:cs typeface="+mn-cs"/>
              </a:rPr>
              <a:t>, which gives the holder the right to buy shares. A put becomes more valuable as the price of the underlying stock depreciates relative to the strike price. For example, if you have one </a:t>
            </a:r>
            <a:r>
              <a:rPr lang="en-US" sz="1200" u="sng" strike="noStrike" kern="1200" dirty="0" smtClean="0">
                <a:solidFill>
                  <a:schemeClr val="tx1"/>
                </a:solidFill>
                <a:latin typeface="Arial" charset="0"/>
                <a:ea typeface="+mn-ea"/>
                <a:cs typeface="+mn-cs"/>
              </a:rPr>
              <a:t>Mar 08 Taser 10 put</a:t>
            </a:r>
            <a:r>
              <a:rPr lang="en-US" sz="1200" u="none" strike="noStrike" kern="1200" dirty="0" smtClean="0">
                <a:solidFill>
                  <a:schemeClr val="tx1"/>
                </a:solidFill>
                <a:latin typeface="Arial" charset="0"/>
                <a:ea typeface="+mn-ea"/>
                <a:cs typeface="+mn-cs"/>
              </a:rPr>
              <a:t>, you have the right to sell 100 shares of Taser at $10 until March 2013 (usually the third Friday of the month). If shares of Taser fall to $5 and you exercise the option, you can purchase 100 shares of Taser for $5 in the market and sell the shares to the option's writer for $10 each, which means you make $500 (100 x ($10-$5)) on the put option. Note that the maximum amount of potential profit in this example ignores the premium paid to obtain the put option.  We would have to subtract that amount from the $500. So, assuming the option premium was $1.25, the total cost would be 100 x $1.25 = $125. This would be deducted from the $500 proceeds resulting in a net gain of $375.  </a:t>
            </a:r>
            <a:br>
              <a:rPr lang="en-US" sz="1200" u="none" strike="noStrike" kern="1200" dirty="0" smtClean="0">
                <a:solidFill>
                  <a:schemeClr val="tx1"/>
                </a:solidFill>
                <a:latin typeface="Arial" charset="0"/>
                <a:ea typeface="+mn-ea"/>
                <a:cs typeface="+mn-cs"/>
              </a:rPr>
            </a:br>
            <a:r>
              <a:rPr lang="en-US" sz="1200" u="none" strike="noStrike" kern="1200" dirty="0" smtClean="0">
                <a:solidFill>
                  <a:schemeClr val="tx1"/>
                </a:solidFill>
                <a:latin typeface="Arial" charset="0"/>
                <a:ea typeface="+mn-ea"/>
                <a:cs typeface="+mn-cs"/>
              </a:rPr>
              <a:t/>
            </a:r>
            <a:br>
              <a:rPr lang="en-US" sz="1200" u="none" strike="noStrike" kern="1200" dirty="0" smtClean="0">
                <a:solidFill>
                  <a:schemeClr val="tx1"/>
                </a:solidFill>
                <a:latin typeface="Arial" charset="0"/>
                <a:ea typeface="+mn-ea"/>
                <a:cs typeface="+mn-cs"/>
              </a:rPr>
            </a:br>
            <a:endParaRPr lang="en-US" sz="1200" u="none" strike="noStrike" kern="1200" dirty="0" smtClean="0">
              <a:solidFill>
                <a:schemeClr val="tx1"/>
              </a:solidFill>
              <a:latin typeface="Arial" charset="0"/>
              <a:ea typeface="+mn-ea"/>
              <a:cs typeface="+mn-cs"/>
            </a:endParaRPr>
          </a:p>
          <a:p>
            <a:endParaRPr lang="en-US" sz="1200" u="none" strike="noStrike" kern="1200" dirty="0" smtClean="0">
              <a:solidFill>
                <a:schemeClr val="tx1"/>
              </a:solidFill>
              <a:latin typeface="Arial" charset="0"/>
              <a:ea typeface="+mn-ea"/>
              <a:cs typeface="+mn-cs"/>
            </a:endParaRPr>
          </a:p>
          <a:p>
            <a:r>
              <a:rPr lang="en-US" sz="1200" u="none" strike="noStrike" kern="1200" dirty="0" smtClean="0">
                <a:solidFill>
                  <a:schemeClr val="tx1"/>
                </a:solidFill>
                <a:latin typeface="Arial" charset="0"/>
                <a:ea typeface="+mn-ea"/>
                <a:cs typeface="+mn-cs"/>
              </a:rPr>
              <a:t/>
            </a:r>
            <a:br>
              <a:rPr lang="en-US" sz="1200" u="none" strike="noStrike" kern="1200" dirty="0" smtClean="0">
                <a:solidFill>
                  <a:schemeClr val="tx1"/>
                </a:solidFill>
                <a:latin typeface="Arial" charset="0"/>
                <a:ea typeface="+mn-ea"/>
                <a:cs typeface="+mn-cs"/>
              </a:rPr>
            </a:br>
            <a:r>
              <a:rPr lang="en-US" sz="1200" u="none" strike="noStrike" kern="1200" dirty="0" smtClean="0">
                <a:solidFill>
                  <a:schemeClr val="tx1"/>
                </a:solidFill>
                <a:latin typeface="Arial" charset="0"/>
                <a:ea typeface="+mn-ea"/>
                <a:cs typeface="+mn-cs"/>
              </a:rPr>
              <a:t/>
            </a:r>
            <a:br>
              <a:rPr lang="en-US" sz="1200" u="none" strike="noStrike" kern="1200" dirty="0" smtClean="0">
                <a:solidFill>
                  <a:schemeClr val="tx1"/>
                </a:solidFill>
                <a:latin typeface="Arial" charset="0"/>
                <a:ea typeface="+mn-ea"/>
                <a:cs typeface="+mn-cs"/>
              </a:rPr>
            </a:br>
            <a:endParaRPr lang="en-US" sz="1200" u="none" strike="noStrike" kern="1200" dirty="0" smtClean="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7FF0058E-FC90-42CA-B872-FC5DB255D37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6" name="Picture 14" descr="mcwaknzj[1]"/>
          <p:cNvPicPr>
            <a:picLocks noChangeAspect="1" noChangeArrowheads="1"/>
          </p:cNvPicPr>
          <p:nvPr/>
        </p:nvPicPr>
        <p:blipFill>
          <a:blip r:embed="rId2" cstate="print"/>
          <a:srcRect/>
          <a:stretch>
            <a:fillRect/>
          </a:stretch>
        </p:blipFill>
        <p:spPr bwMode="auto">
          <a:xfrm>
            <a:off x="0" y="0"/>
            <a:ext cx="3810000" cy="6400800"/>
          </a:xfrm>
          <a:prstGeom prst="rect">
            <a:avLst/>
          </a:prstGeom>
          <a:noFill/>
        </p:spPr>
      </p:pic>
      <p:sp>
        <p:nvSpPr>
          <p:cNvPr id="3081" name="Rectangle 9"/>
          <p:cNvSpPr>
            <a:spLocks noChangeArrowheads="1"/>
          </p:cNvSpPr>
          <p:nvPr/>
        </p:nvSpPr>
        <p:spPr bwMode="auto">
          <a:xfrm>
            <a:off x="0" y="6248400"/>
            <a:ext cx="9144000" cy="609600"/>
          </a:xfrm>
          <a:prstGeom prst="rect">
            <a:avLst/>
          </a:prstGeom>
          <a:solidFill>
            <a:schemeClr val="tx1"/>
          </a:solidFill>
          <a:ln w="9525">
            <a:solidFill>
              <a:schemeClr val="tx1"/>
            </a:solidFill>
            <a:miter lim="800000"/>
            <a:headEnd/>
            <a:tailEnd/>
          </a:ln>
          <a:effectLst/>
        </p:spPr>
        <p:txBody>
          <a:bodyPr wrap="none" anchor="ctr"/>
          <a:lstStyle/>
          <a:p>
            <a:endParaRPr lang="en-US"/>
          </a:p>
        </p:txBody>
      </p:sp>
      <p:sp>
        <p:nvSpPr>
          <p:cNvPr id="3074" name="Rectangle 2"/>
          <p:cNvSpPr>
            <a:spLocks noGrp="1" noChangeArrowheads="1"/>
          </p:cNvSpPr>
          <p:nvPr>
            <p:ph type="ctrTitle"/>
          </p:nvPr>
        </p:nvSpPr>
        <p:spPr>
          <a:xfrm>
            <a:off x="4038600" y="381000"/>
            <a:ext cx="4648200" cy="4114800"/>
          </a:xfrm>
          <a:noFill/>
        </p:spPr>
        <p:txBody>
          <a:bodyPr/>
          <a:lstStyle>
            <a:lvl1pPr>
              <a:defRPr sz="6000" b="1">
                <a:solidFill>
                  <a:srgbClr val="0000CC"/>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4038600" y="4724400"/>
            <a:ext cx="4648200" cy="1066800"/>
          </a:xfrm>
        </p:spPr>
        <p:txBody>
          <a:bodyPr/>
          <a:lstStyle>
            <a:lvl1pPr marL="0" indent="0" algn="ctr">
              <a:buFontTx/>
              <a:buNone/>
              <a:defRPr b="1">
                <a:solidFill>
                  <a:srgbClr val="0000CC"/>
                </a:solidFill>
              </a:defRPr>
            </a:lvl1pPr>
          </a:lstStyle>
          <a:p>
            <a:r>
              <a:rPr lang="en-US" smtClean="0"/>
              <a:t>Click to edit Master subtitle style</a:t>
            </a:r>
            <a:endParaRPr lang="en-US"/>
          </a:p>
        </p:txBody>
      </p:sp>
      <p:sp>
        <p:nvSpPr>
          <p:cNvPr id="3082" name="AutoShape 10">
            <a:hlinkClick r:id="" action="ppaction://hlinkshowjump?jump=nextslide" highlightClick="1"/>
          </p:cNvPr>
          <p:cNvSpPr>
            <a:spLocks noChangeArrowheads="1"/>
          </p:cNvSpPr>
          <p:nvPr/>
        </p:nvSpPr>
        <p:spPr bwMode="auto">
          <a:xfrm>
            <a:off x="8153400" y="6400800"/>
            <a:ext cx="304800" cy="228600"/>
          </a:xfrm>
          <a:prstGeom prst="actionButtonForwardNext">
            <a:avLst/>
          </a:prstGeom>
          <a:solidFill>
            <a:srgbClr val="0000CC"/>
          </a:solidFill>
          <a:ln w="9525">
            <a:solidFill>
              <a:schemeClr val="bg1"/>
            </a:solidFill>
            <a:miter lim="800000"/>
            <a:headEnd/>
            <a:tailEnd/>
          </a:ln>
          <a:effectLst/>
        </p:spPr>
        <p:txBody>
          <a:bodyPr wrap="none"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CF7A1CA-3F36-43F0-9A2A-F25E1847ECBE}" type="datetime1">
              <a:rPr lang="en-US" smtClean="0"/>
              <a:pPr/>
              <a:t>10/26/2012</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Professor James Kuhle</a:t>
            </a:r>
            <a:endParaRPr lang="en-US" dirty="0"/>
          </a:p>
        </p:txBody>
      </p:sp>
      <p:sp>
        <p:nvSpPr>
          <p:cNvPr id="6" name="Slide Number Placeholder 5"/>
          <p:cNvSpPr>
            <a:spLocks noGrp="1"/>
          </p:cNvSpPr>
          <p:nvPr>
            <p:ph type="sldNum" sz="quarter" idx="12"/>
          </p:nvPr>
        </p:nvSpPr>
        <p:spPr/>
        <p:txBody>
          <a:bodyPr/>
          <a:lstStyle>
            <a:lvl1pPr>
              <a:defRPr/>
            </a:lvl1pPr>
          </a:lstStyle>
          <a:p>
            <a:fld id="{5D5A0EE7-3D15-4F63-9A42-3215BB17428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34250" y="0"/>
            <a:ext cx="158115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90800" y="0"/>
            <a:ext cx="459105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8F4DA7D-1270-45F0-B86C-7C71889FAC29}" type="datetime1">
              <a:rPr lang="en-US" smtClean="0"/>
              <a:pPr/>
              <a:t>10/26/2012</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Professor James Kuhle</a:t>
            </a:r>
            <a:endParaRPr lang="en-US" dirty="0"/>
          </a:p>
        </p:txBody>
      </p:sp>
      <p:sp>
        <p:nvSpPr>
          <p:cNvPr id="6" name="Slide Number Placeholder 5"/>
          <p:cNvSpPr>
            <a:spLocks noGrp="1"/>
          </p:cNvSpPr>
          <p:nvPr>
            <p:ph type="sldNum" sz="quarter" idx="12"/>
          </p:nvPr>
        </p:nvSpPr>
        <p:spPr/>
        <p:txBody>
          <a:bodyPr/>
          <a:lstStyle>
            <a:lvl1pPr>
              <a:defRPr/>
            </a:lvl1pPr>
          </a:lstStyle>
          <a:p>
            <a:fld id="{6757149A-3CE6-4F0C-875F-242604FF1DD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A975455-75C2-4765-AD0C-5365913EED31}" type="datetime1">
              <a:rPr lang="en-US" smtClean="0"/>
              <a:pPr/>
              <a:t>10/26/2012</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Professor James Kuhle</a:t>
            </a:r>
            <a:endParaRPr lang="en-US" dirty="0"/>
          </a:p>
        </p:txBody>
      </p:sp>
      <p:sp>
        <p:nvSpPr>
          <p:cNvPr id="6" name="Slide Number Placeholder 5"/>
          <p:cNvSpPr>
            <a:spLocks noGrp="1"/>
          </p:cNvSpPr>
          <p:nvPr>
            <p:ph type="sldNum" sz="quarter" idx="12"/>
          </p:nvPr>
        </p:nvSpPr>
        <p:spPr/>
        <p:txBody>
          <a:bodyPr/>
          <a:lstStyle>
            <a:lvl1pPr>
              <a:defRPr/>
            </a:lvl1pPr>
          </a:lstStyle>
          <a:p>
            <a:fld id="{6824F6AF-F338-4AD0-8C3D-85041443E15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B2C2AB2-3A08-47ED-9911-AEA436B9C9F9}" type="datetime1">
              <a:rPr lang="en-US" smtClean="0"/>
              <a:pPr/>
              <a:t>10/26/2012</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Professor James Kuhle</a:t>
            </a:r>
            <a:endParaRPr lang="en-US" dirty="0"/>
          </a:p>
        </p:txBody>
      </p:sp>
      <p:sp>
        <p:nvSpPr>
          <p:cNvPr id="6" name="Slide Number Placeholder 5"/>
          <p:cNvSpPr>
            <a:spLocks noGrp="1"/>
          </p:cNvSpPr>
          <p:nvPr>
            <p:ph type="sldNum" sz="quarter" idx="12"/>
          </p:nvPr>
        </p:nvSpPr>
        <p:spPr/>
        <p:txBody>
          <a:bodyPr/>
          <a:lstStyle>
            <a:lvl1pPr>
              <a:defRPr/>
            </a:lvl1pPr>
          </a:lstStyle>
          <a:p>
            <a:fld id="{87D09939-DAAE-4D32-A72B-EDC7FA300E1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90800" y="1600200"/>
            <a:ext cx="3048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91200" y="1600200"/>
            <a:ext cx="3048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AE2F1A9A-3A4C-46D5-B7F3-87B3AD5A29A4}" type="datetime1">
              <a:rPr lang="en-US" smtClean="0"/>
              <a:pPr/>
              <a:t>10/26/2012</a:t>
            </a:fld>
            <a:endParaRPr lang="en-US"/>
          </a:p>
        </p:txBody>
      </p:sp>
      <p:sp>
        <p:nvSpPr>
          <p:cNvPr id="6" name="Footer Placeholder 5"/>
          <p:cNvSpPr>
            <a:spLocks noGrp="1"/>
          </p:cNvSpPr>
          <p:nvPr>
            <p:ph type="ftr" sz="quarter" idx="11"/>
          </p:nvPr>
        </p:nvSpPr>
        <p:spPr/>
        <p:txBody>
          <a:bodyPr/>
          <a:lstStyle>
            <a:lvl1pPr>
              <a:defRPr/>
            </a:lvl1pPr>
          </a:lstStyle>
          <a:p>
            <a:r>
              <a:rPr lang="en-US" dirty="0" smtClean="0"/>
              <a:t>Professor James Kuhle</a:t>
            </a:r>
            <a:endParaRPr lang="en-US" dirty="0"/>
          </a:p>
        </p:txBody>
      </p:sp>
      <p:sp>
        <p:nvSpPr>
          <p:cNvPr id="7" name="Slide Number Placeholder 6"/>
          <p:cNvSpPr>
            <a:spLocks noGrp="1"/>
          </p:cNvSpPr>
          <p:nvPr>
            <p:ph type="sldNum" sz="quarter" idx="12"/>
          </p:nvPr>
        </p:nvSpPr>
        <p:spPr/>
        <p:txBody>
          <a:bodyPr/>
          <a:lstStyle>
            <a:lvl1pPr>
              <a:defRPr/>
            </a:lvl1pPr>
          </a:lstStyle>
          <a:p>
            <a:fld id="{ED53B73C-A57C-4799-85E4-E6DB31B8833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C39E0C06-69A2-4DB1-9A12-CF287B89605F}" type="datetime1">
              <a:rPr lang="en-US" smtClean="0"/>
              <a:pPr/>
              <a:t>10/26/2012</a:t>
            </a:fld>
            <a:endParaRPr lang="en-US"/>
          </a:p>
        </p:txBody>
      </p:sp>
      <p:sp>
        <p:nvSpPr>
          <p:cNvPr id="8" name="Footer Placeholder 7"/>
          <p:cNvSpPr>
            <a:spLocks noGrp="1"/>
          </p:cNvSpPr>
          <p:nvPr>
            <p:ph type="ftr" sz="quarter" idx="11"/>
          </p:nvPr>
        </p:nvSpPr>
        <p:spPr/>
        <p:txBody>
          <a:bodyPr/>
          <a:lstStyle>
            <a:lvl1pPr>
              <a:defRPr/>
            </a:lvl1pPr>
          </a:lstStyle>
          <a:p>
            <a:r>
              <a:rPr lang="en-US" dirty="0" smtClean="0"/>
              <a:t>Professor James Kuhle</a:t>
            </a:r>
            <a:endParaRPr lang="en-US" dirty="0"/>
          </a:p>
        </p:txBody>
      </p:sp>
      <p:sp>
        <p:nvSpPr>
          <p:cNvPr id="9" name="Slide Number Placeholder 8"/>
          <p:cNvSpPr>
            <a:spLocks noGrp="1"/>
          </p:cNvSpPr>
          <p:nvPr>
            <p:ph type="sldNum" sz="quarter" idx="12"/>
          </p:nvPr>
        </p:nvSpPr>
        <p:spPr/>
        <p:txBody>
          <a:bodyPr/>
          <a:lstStyle>
            <a:lvl1pPr>
              <a:defRPr/>
            </a:lvl1pPr>
          </a:lstStyle>
          <a:p>
            <a:fld id="{D184F784-C29C-4D20-A6DC-CB8D43A7B58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36FA2142-41D4-47A5-B828-EAFD24EEC759}" type="datetime1">
              <a:rPr lang="en-US" smtClean="0"/>
              <a:pPr/>
              <a:t>10/26/2012</a:t>
            </a:fld>
            <a:endParaRPr lang="en-US"/>
          </a:p>
        </p:txBody>
      </p:sp>
      <p:sp>
        <p:nvSpPr>
          <p:cNvPr id="4" name="Footer Placeholder 3"/>
          <p:cNvSpPr>
            <a:spLocks noGrp="1"/>
          </p:cNvSpPr>
          <p:nvPr>
            <p:ph type="ftr" sz="quarter" idx="11"/>
          </p:nvPr>
        </p:nvSpPr>
        <p:spPr/>
        <p:txBody>
          <a:bodyPr/>
          <a:lstStyle>
            <a:lvl1pPr>
              <a:defRPr/>
            </a:lvl1pPr>
          </a:lstStyle>
          <a:p>
            <a:r>
              <a:rPr lang="en-US" dirty="0" smtClean="0"/>
              <a:t>Professor James Kuhle</a:t>
            </a:r>
            <a:endParaRPr lang="en-US" dirty="0"/>
          </a:p>
        </p:txBody>
      </p:sp>
      <p:sp>
        <p:nvSpPr>
          <p:cNvPr id="5" name="Slide Number Placeholder 4"/>
          <p:cNvSpPr>
            <a:spLocks noGrp="1"/>
          </p:cNvSpPr>
          <p:nvPr>
            <p:ph type="sldNum" sz="quarter" idx="12"/>
          </p:nvPr>
        </p:nvSpPr>
        <p:spPr/>
        <p:txBody>
          <a:bodyPr/>
          <a:lstStyle>
            <a:lvl1pPr>
              <a:defRPr/>
            </a:lvl1pPr>
          </a:lstStyle>
          <a:p>
            <a:fld id="{FF7384BA-BD0C-4F89-B63B-4B5BFEABE70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1F5255B-CDB2-4490-9B31-A240B3FCA97A}" type="datetime1">
              <a:rPr lang="en-US" smtClean="0"/>
              <a:pPr/>
              <a:t>10/26/2012</a:t>
            </a:fld>
            <a:endParaRPr lang="en-US"/>
          </a:p>
        </p:txBody>
      </p:sp>
      <p:sp>
        <p:nvSpPr>
          <p:cNvPr id="3" name="Footer Placeholder 2"/>
          <p:cNvSpPr>
            <a:spLocks noGrp="1"/>
          </p:cNvSpPr>
          <p:nvPr>
            <p:ph type="ftr" sz="quarter" idx="11"/>
          </p:nvPr>
        </p:nvSpPr>
        <p:spPr/>
        <p:txBody>
          <a:bodyPr/>
          <a:lstStyle>
            <a:lvl1pPr>
              <a:defRPr/>
            </a:lvl1pPr>
          </a:lstStyle>
          <a:p>
            <a:r>
              <a:rPr lang="en-US" dirty="0" smtClean="0"/>
              <a:t>Professor James Kuhle</a:t>
            </a:r>
            <a:endParaRPr lang="en-US" dirty="0"/>
          </a:p>
        </p:txBody>
      </p:sp>
      <p:sp>
        <p:nvSpPr>
          <p:cNvPr id="4" name="Slide Number Placeholder 3"/>
          <p:cNvSpPr>
            <a:spLocks noGrp="1"/>
          </p:cNvSpPr>
          <p:nvPr>
            <p:ph type="sldNum" sz="quarter" idx="12"/>
          </p:nvPr>
        </p:nvSpPr>
        <p:spPr/>
        <p:txBody>
          <a:bodyPr/>
          <a:lstStyle>
            <a:lvl1pPr>
              <a:defRPr/>
            </a:lvl1pPr>
          </a:lstStyle>
          <a:p>
            <a:fld id="{420A85C7-4EA0-4E2E-973A-D231763D790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D55C784-AF61-4B43-A44F-C1B32C7BCC7E}" type="datetime1">
              <a:rPr lang="en-US" smtClean="0"/>
              <a:pPr/>
              <a:t>10/26/2012</a:t>
            </a:fld>
            <a:endParaRPr lang="en-US"/>
          </a:p>
        </p:txBody>
      </p:sp>
      <p:sp>
        <p:nvSpPr>
          <p:cNvPr id="6" name="Footer Placeholder 5"/>
          <p:cNvSpPr>
            <a:spLocks noGrp="1"/>
          </p:cNvSpPr>
          <p:nvPr>
            <p:ph type="ftr" sz="quarter" idx="11"/>
          </p:nvPr>
        </p:nvSpPr>
        <p:spPr/>
        <p:txBody>
          <a:bodyPr/>
          <a:lstStyle>
            <a:lvl1pPr>
              <a:defRPr/>
            </a:lvl1pPr>
          </a:lstStyle>
          <a:p>
            <a:r>
              <a:rPr lang="en-US" dirty="0" smtClean="0"/>
              <a:t>Professor James Kuhle</a:t>
            </a:r>
            <a:endParaRPr lang="en-US" dirty="0"/>
          </a:p>
        </p:txBody>
      </p:sp>
      <p:sp>
        <p:nvSpPr>
          <p:cNvPr id="7" name="Slide Number Placeholder 6"/>
          <p:cNvSpPr>
            <a:spLocks noGrp="1"/>
          </p:cNvSpPr>
          <p:nvPr>
            <p:ph type="sldNum" sz="quarter" idx="12"/>
          </p:nvPr>
        </p:nvSpPr>
        <p:spPr/>
        <p:txBody>
          <a:bodyPr/>
          <a:lstStyle>
            <a:lvl1pPr>
              <a:defRPr/>
            </a:lvl1pPr>
          </a:lstStyle>
          <a:p>
            <a:fld id="{285C908F-7C8C-419D-AAEF-88A2C56A79A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4F14F02F-23C8-47DC-BE14-0002D8EB852A}" type="datetime1">
              <a:rPr lang="en-US" smtClean="0"/>
              <a:pPr/>
              <a:t>10/26/2012</a:t>
            </a:fld>
            <a:endParaRPr lang="en-US"/>
          </a:p>
        </p:txBody>
      </p:sp>
      <p:sp>
        <p:nvSpPr>
          <p:cNvPr id="6" name="Footer Placeholder 5"/>
          <p:cNvSpPr>
            <a:spLocks noGrp="1"/>
          </p:cNvSpPr>
          <p:nvPr>
            <p:ph type="ftr" sz="quarter" idx="11"/>
          </p:nvPr>
        </p:nvSpPr>
        <p:spPr/>
        <p:txBody>
          <a:bodyPr/>
          <a:lstStyle>
            <a:lvl1pPr>
              <a:defRPr/>
            </a:lvl1pPr>
          </a:lstStyle>
          <a:p>
            <a:r>
              <a:rPr lang="en-US" dirty="0" smtClean="0"/>
              <a:t>Professor James Kuhle</a:t>
            </a:r>
            <a:endParaRPr lang="en-US" dirty="0"/>
          </a:p>
        </p:txBody>
      </p:sp>
      <p:sp>
        <p:nvSpPr>
          <p:cNvPr id="7" name="Slide Number Placeholder 6"/>
          <p:cNvSpPr>
            <a:spLocks noGrp="1"/>
          </p:cNvSpPr>
          <p:nvPr>
            <p:ph type="sldNum" sz="quarter" idx="12"/>
          </p:nvPr>
        </p:nvSpPr>
        <p:spPr/>
        <p:txBody>
          <a:bodyPr/>
          <a:lstStyle>
            <a:lvl1pPr>
              <a:defRPr/>
            </a:lvl1pPr>
          </a:lstStyle>
          <a:p>
            <a:fld id="{1C60E818-6A83-4575-9688-3E96AE5CA50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0" name="Picture 16" descr="mcwaknzj[1]"/>
          <p:cNvPicPr>
            <a:picLocks noChangeAspect="1" noChangeArrowheads="1"/>
          </p:cNvPicPr>
          <p:nvPr/>
        </p:nvPicPr>
        <p:blipFill>
          <a:blip r:embed="rId13" cstate="print"/>
          <a:srcRect/>
          <a:stretch>
            <a:fillRect/>
          </a:stretch>
        </p:blipFill>
        <p:spPr bwMode="auto">
          <a:xfrm>
            <a:off x="0" y="0"/>
            <a:ext cx="2362200" cy="6324600"/>
          </a:xfrm>
          <a:prstGeom prst="rect">
            <a:avLst/>
          </a:prstGeom>
          <a:noFill/>
        </p:spPr>
      </p:pic>
      <p:sp>
        <p:nvSpPr>
          <p:cNvPr id="1036" name="Rectangle 12"/>
          <p:cNvSpPr>
            <a:spLocks noChangeArrowheads="1"/>
          </p:cNvSpPr>
          <p:nvPr/>
        </p:nvSpPr>
        <p:spPr bwMode="auto">
          <a:xfrm>
            <a:off x="0" y="6248400"/>
            <a:ext cx="9144000" cy="609600"/>
          </a:xfrm>
          <a:prstGeom prst="rect">
            <a:avLst/>
          </a:prstGeom>
          <a:solidFill>
            <a:schemeClr val="tx1"/>
          </a:solidFill>
          <a:ln w="9525">
            <a:solidFill>
              <a:schemeClr val="tx1"/>
            </a:solidFill>
            <a:miter lim="800000"/>
            <a:headEnd/>
            <a:tailEnd/>
          </a:ln>
          <a:effectLst/>
        </p:spPr>
        <p:txBody>
          <a:bodyPr wrap="none" anchor="ctr"/>
          <a:lstStyle/>
          <a:p>
            <a:endParaRPr lang="en-US"/>
          </a:p>
        </p:txBody>
      </p:sp>
      <p:sp>
        <p:nvSpPr>
          <p:cNvPr id="1026" name="Rectangle 2"/>
          <p:cNvSpPr>
            <a:spLocks noGrp="1" noChangeArrowheads="1"/>
          </p:cNvSpPr>
          <p:nvPr>
            <p:ph type="title"/>
          </p:nvPr>
        </p:nvSpPr>
        <p:spPr bwMode="auto">
          <a:xfrm>
            <a:off x="2590800" y="0"/>
            <a:ext cx="6324600" cy="1447800"/>
          </a:xfrm>
          <a:prstGeom prst="rect">
            <a:avLst/>
          </a:prstGeom>
          <a:solidFill>
            <a:srgbClr val="0000CC"/>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590800" y="1600200"/>
            <a:ext cx="62484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0" y="62484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defRPr>
            </a:lvl1pPr>
          </a:lstStyle>
          <a:p>
            <a:fld id="{9E87EFFD-E694-4597-8A6D-404E632BDF8B}" type="datetime1">
              <a:rPr lang="en-US" smtClean="0"/>
              <a:pPr/>
              <a:t>10/26/2012</a:t>
            </a:fld>
            <a:endParaRPr lang="en-US"/>
          </a:p>
        </p:txBody>
      </p:sp>
      <p:sp>
        <p:nvSpPr>
          <p:cNvPr id="1029" name="Rectangle 5"/>
          <p:cNvSpPr>
            <a:spLocks noGrp="1" noChangeArrowheads="1"/>
          </p:cNvSpPr>
          <p:nvPr>
            <p:ph type="ftr" sz="quarter" idx="3"/>
          </p:nvPr>
        </p:nvSpPr>
        <p:spPr bwMode="auto">
          <a:xfrm>
            <a:off x="2209800" y="6629400"/>
            <a:ext cx="4800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bg1"/>
                </a:solidFill>
              </a:defRPr>
            </a:lvl1pPr>
          </a:lstStyle>
          <a:p>
            <a:r>
              <a:rPr lang="en-US" dirty="0" smtClean="0"/>
              <a:t>Professor James Kuhle</a:t>
            </a:r>
            <a:endParaRPr lang="en-US" dirty="0"/>
          </a:p>
        </p:txBody>
      </p:sp>
      <p:sp>
        <p:nvSpPr>
          <p:cNvPr id="1030" name="Rectangle 6"/>
          <p:cNvSpPr>
            <a:spLocks noGrp="1" noChangeArrowheads="1"/>
          </p:cNvSpPr>
          <p:nvPr>
            <p:ph type="sldNum" sz="quarter" idx="4"/>
          </p:nvPr>
        </p:nvSpPr>
        <p:spPr bwMode="auto">
          <a:xfrm>
            <a:off x="0" y="6629400"/>
            <a:ext cx="2133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defRPr>
            </a:lvl1pPr>
          </a:lstStyle>
          <a:p>
            <a:fld id="{66706A2C-199B-4DF2-A292-C70605DB2E7F}" type="slidenum">
              <a:rPr lang="en-US"/>
              <a:pPr/>
              <a:t>‹#›</a:t>
            </a:fld>
            <a:endParaRPr lang="en-US"/>
          </a:p>
        </p:txBody>
      </p:sp>
      <p:sp>
        <p:nvSpPr>
          <p:cNvPr id="1031" name="AutoShape 7">
            <a:hlinkClick r:id="" action="ppaction://hlinkshowjump?jump=firstslide" highlightClick="1"/>
          </p:cNvPr>
          <p:cNvSpPr>
            <a:spLocks noChangeArrowheads="1"/>
          </p:cNvSpPr>
          <p:nvPr/>
        </p:nvSpPr>
        <p:spPr bwMode="auto">
          <a:xfrm>
            <a:off x="7315200" y="6400800"/>
            <a:ext cx="457200" cy="228600"/>
          </a:xfrm>
          <a:prstGeom prst="actionButtonBeginning">
            <a:avLst/>
          </a:prstGeom>
          <a:solidFill>
            <a:srgbClr val="0000CC"/>
          </a:solidFill>
          <a:ln w="9525">
            <a:solidFill>
              <a:schemeClr val="bg1"/>
            </a:solidFill>
            <a:miter lim="800000"/>
            <a:headEnd/>
            <a:tailEnd/>
          </a:ln>
          <a:effectLst/>
        </p:spPr>
        <p:txBody>
          <a:bodyPr wrap="none" anchor="ctr"/>
          <a:lstStyle/>
          <a:p>
            <a:endParaRPr lang="en-US"/>
          </a:p>
        </p:txBody>
      </p:sp>
      <p:sp>
        <p:nvSpPr>
          <p:cNvPr id="1032" name="AutoShape 8">
            <a:hlinkClick r:id="" action="ppaction://hlinkshowjump?jump=previousslide" highlightClick="1"/>
          </p:cNvPr>
          <p:cNvSpPr>
            <a:spLocks noChangeArrowheads="1"/>
          </p:cNvSpPr>
          <p:nvPr/>
        </p:nvSpPr>
        <p:spPr bwMode="auto">
          <a:xfrm>
            <a:off x="7772400" y="6400800"/>
            <a:ext cx="381000" cy="228600"/>
          </a:xfrm>
          <a:prstGeom prst="actionButtonBackPrevious">
            <a:avLst/>
          </a:prstGeom>
          <a:solidFill>
            <a:srgbClr val="0000CC"/>
          </a:solidFill>
          <a:ln w="9525">
            <a:solidFill>
              <a:schemeClr val="bg1"/>
            </a:solidFill>
            <a:miter lim="800000"/>
            <a:headEnd/>
            <a:tailEnd/>
          </a:ln>
          <a:effectLst/>
        </p:spPr>
        <p:txBody>
          <a:bodyPr wrap="none" anchor="ctr"/>
          <a:lstStyle/>
          <a:p>
            <a:endParaRPr lang="en-US"/>
          </a:p>
        </p:txBody>
      </p:sp>
      <p:sp>
        <p:nvSpPr>
          <p:cNvPr id="1033" name="AutoShape 9">
            <a:hlinkClick r:id="" action="ppaction://hlinkshowjump?jump=nextslide" highlightClick="1"/>
          </p:cNvPr>
          <p:cNvSpPr>
            <a:spLocks noChangeArrowheads="1"/>
          </p:cNvSpPr>
          <p:nvPr/>
        </p:nvSpPr>
        <p:spPr bwMode="auto">
          <a:xfrm>
            <a:off x="8153400" y="6400800"/>
            <a:ext cx="304800" cy="228600"/>
          </a:xfrm>
          <a:prstGeom prst="actionButtonForwardNext">
            <a:avLst/>
          </a:prstGeom>
          <a:solidFill>
            <a:srgbClr val="0000CC"/>
          </a:solidFill>
          <a:ln w="9525">
            <a:solidFill>
              <a:schemeClr val="bg1"/>
            </a:solidFill>
            <a:miter lim="800000"/>
            <a:headEnd/>
            <a:tailEnd/>
          </a:ln>
          <a:effectLst/>
        </p:spPr>
        <p:txBody>
          <a:bodyPr wrap="none" anchor="ctr"/>
          <a:lstStyle/>
          <a:p>
            <a:endParaRPr lang="en-US"/>
          </a:p>
        </p:txBody>
      </p:sp>
      <p:sp>
        <p:nvSpPr>
          <p:cNvPr id="1034" name="AutoShape 10">
            <a:hlinkClick r:id="" action="ppaction://hlinkshowjump?jump=lastslide" highlightClick="1"/>
          </p:cNvPr>
          <p:cNvSpPr>
            <a:spLocks noChangeArrowheads="1"/>
          </p:cNvSpPr>
          <p:nvPr/>
        </p:nvSpPr>
        <p:spPr bwMode="auto">
          <a:xfrm>
            <a:off x="8458200" y="6400800"/>
            <a:ext cx="381000" cy="228600"/>
          </a:xfrm>
          <a:prstGeom prst="actionButtonEnd">
            <a:avLst/>
          </a:prstGeom>
          <a:solidFill>
            <a:srgbClr val="0000CC"/>
          </a:solidFill>
          <a:ln w="9525">
            <a:solidFill>
              <a:schemeClr val="bg1"/>
            </a:solidFill>
            <a:miter lim="800000"/>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4400">
          <a:solidFill>
            <a:schemeClr val="bg1"/>
          </a:solidFill>
          <a:latin typeface="+mj-lt"/>
          <a:ea typeface="+mj-ea"/>
          <a:cs typeface="+mj-cs"/>
        </a:defRPr>
      </a:lvl1pPr>
      <a:lvl2pPr algn="ctr" rtl="0" eaLnBrk="1" fontAlgn="base" hangingPunct="1">
        <a:spcBef>
          <a:spcPct val="0"/>
        </a:spcBef>
        <a:spcAft>
          <a:spcPct val="0"/>
        </a:spcAft>
        <a:defRPr sz="4400">
          <a:solidFill>
            <a:schemeClr val="bg1"/>
          </a:solidFill>
          <a:latin typeface="Arial" charset="0"/>
        </a:defRPr>
      </a:lvl2pPr>
      <a:lvl3pPr algn="ctr" rtl="0" eaLnBrk="1" fontAlgn="base" hangingPunct="1">
        <a:spcBef>
          <a:spcPct val="0"/>
        </a:spcBef>
        <a:spcAft>
          <a:spcPct val="0"/>
        </a:spcAft>
        <a:defRPr sz="4400">
          <a:solidFill>
            <a:schemeClr val="bg1"/>
          </a:solidFill>
          <a:latin typeface="Arial" charset="0"/>
        </a:defRPr>
      </a:lvl3pPr>
      <a:lvl4pPr algn="ctr" rtl="0" eaLnBrk="1" fontAlgn="base" hangingPunct="1">
        <a:spcBef>
          <a:spcPct val="0"/>
        </a:spcBef>
        <a:spcAft>
          <a:spcPct val="0"/>
        </a:spcAft>
        <a:defRPr sz="4400">
          <a:solidFill>
            <a:schemeClr val="bg1"/>
          </a:solidFill>
          <a:latin typeface="Arial" charset="0"/>
        </a:defRPr>
      </a:lvl4pPr>
      <a:lvl5pPr algn="ctr" rtl="0" eaLnBrk="1" fontAlgn="base" hangingPunct="1">
        <a:spcBef>
          <a:spcPct val="0"/>
        </a:spcBef>
        <a:spcAft>
          <a:spcPct val="0"/>
        </a:spcAft>
        <a:defRPr sz="4400">
          <a:solidFill>
            <a:schemeClr val="bg1"/>
          </a:solidFill>
          <a:latin typeface="Arial" charset="0"/>
        </a:defRPr>
      </a:lvl5pPr>
      <a:lvl6pPr marL="457200" algn="ctr" rtl="0" eaLnBrk="1" fontAlgn="base" hangingPunct="1">
        <a:spcBef>
          <a:spcPct val="0"/>
        </a:spcBef>
        <a:spcAft>
          <a:spcPct val="0"/>
        </a:spcAft>
        <a:defRPr sz="4400">
          <a:solidFill>
            <a:schemeClr val="bg1"/>
          </a:solidFill>
          <a:latin typeface="Arial" charset="0"/>
        </a:defRPr>
      </a:lvl6pPr>
      <a:lvl7pPr marL="914400" algn="ctr" rtl="0" eaLnBrk="1" fontAlgn="base" hangingPunct="1">
        <a:spcBef>
          <a:spcPct val="0"/>
        </a:spcBef>
        <a:spcAft>
          <a:spcPct val="0"/>
        </a:spcAft>
        <a:defRPr sz="4400">
          <a:solidFill>
            <a:schemeClr val="bg1"/>
          </a:solidFill>
          <a:latin typeface="Arial" charset="0"/>
        </a:defRPr>
      </a:lvl7pPr>
      <a:lvl8pPr marL="1371600" algn="ctr" rtl="0" eaLnBrk="1" fontAlgn="base" hangingPunct="1">
        <a:spcBef>
          <a:spcPct val="0"/>
        </a:spcBef>
        <a:spcAft>
          <a:spcPct val="0"/>
        </a:spcAft>
        <a:defRPr sz="4400">
          <a:solidFill>
            <a:schemeClr val="bg1"/>
          </a:solidFill>
          <a:latin typeface="Arial" charset="0"/>
        </a:defRPr>
      </a:lvl8pPr>
      <a:lvl9pPr marL="1828800" algn="ctr" rtl="0" eaLnBrk="1" fontAlgn="base" hangingPunct="1">
        <a:spcBef>
          <a:spcPct val="0"/>
        </a:spcBef>
        <a:spcAft>
          <a:spcPct val="0"/>
        </a:spcAft>
        <a:defRPr sz="4400">
          <a:solidFill>
            <a:schemeClr val="bg1"/>
          </a:solidFill>
          <a:latin typeface="Arial" charset="0"/>
        </a:defRPr>
      </a:lvl9pPr>
    </p:titleStyle>
    <p:bodyStyle>
      <a:lvl1pPr marL="342900" indent="-342900" algn="l" rtl="0" eaLnBrk="1" fontAlgn="base" hangingPunct="1">
        <a:spcBef>
          <a:spcPct val="20000"/>
        </a:spcBef>
        <a:spcAft>
          <a:spcPct val="0"/>
        </a:spcAft>
        <a:buClr>
          <a:srgbClr val="0000CC"/>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0000CC"/>
        </a:buClr>
        <a:buChar char="–"/>
        <a:defRPr sz="2800">
          <a:solidFill>
            <a:schemeClr val="tx1"/>
          </a:solidFill>
          <a:latin typeface="+mn-lt"/>
        </a:defRPr>
      </a:lvl2pPr>
      <a:lvl3pPr marL="1143000" indent="-228600" algn="l" rtl="0" eaLnBrk="1" fontAlgn="base" hangingPunct="1">
        <a:spcBef>
          <a:spcPct val="20000"/>
        </a:spcBef>
        <a:spcAft>
          <a:spcPct val="0"/>
        </a:spcAft>
        <a:buClr>
          <a:srgbClr val="0000CC"/>
        </a:buClr>
        <a:buChar char="•"/>
        <a:defRPr sz="2400">
          <a:solidFill>
            <a:schemeClr val="tx1"/>
          </a:solidFill>
          <a:latin typeface="+mn-lt"/>
        </a:defRPr>
      </a:lvl3pPr>
      <a:lvl4pPr marL="1600200" indent="-228600" algn="l" rtl="0" eaLnBrk="1" fontAlgn="base" hangingPunct="1">
        <a:spcBef>
          <a:spcPct val="20000"/>
        </a:spcBef>
        <a:spcAft>
          <a:spcPct val="0"/>
        </a:spcAft>
        <a:buClr>
          <a:srgbClr val="0000CC"/>
        </a:buClr>
        <a:buChar char="–"/>
        <a:defRPr sz="2000">
          <a:solidFill>
            <a:schemeClr val="tx1"/>
          </a:solidFill>
          <a:latin typeface="+mn-lt"/>
        </a:defRPr>
      </a:lvl4pPr>
      <a:lvl5pPr marL="2057400" indent="-228600" algn="l" rtl="0" eaLnBrk="1" fontAlgn="base" hangingPunct="1">
        <a:spcBef>
          <a:spcPct val="20000"/>
        </a:spcBef>
        <a:spcAft>
          <a:spcPct val="0"/>
        </a:spcAft>
        <a:buClr>
          <a:srgbClr val="0000CC"/>
        </a:buClr>
        <a:buChar char="»"/>
        <a:defRPr sz="2000">
          <a:solidFill>
            <a:schemeClr val="tx1"/>
          </a:solidFill>
          <a:latin typeface="+mn-lt"/>
        </a:defRPr>
      </a:lvl5pPr>
      <a:lvl6pPr marL="2514600" indent="-228600" algn="l" rtl="0" eaLnBrk="1" fontAlgn="base" hangingPunct="1">
        <a:spcBef>
          <a:spcPct val="20000"/>
        </a:spcBef>
        <a:spcAft>
          <a:spcPct val="0"/>
        </a:spcAft>
        <a:buClr>
          <a:srgbClr val="0000CC"/>
        </a:buClr>
        <a:buChar char="»"/>
        <a:defRPr sz="2000">
          <a:solidFill>
            <a:schemeClr val="tx1"/>
          </a:solidFill>
          <a:latin typeface="+mn-lt"/>
        </a:defRPr>
      </a:lvl6pPr>
      <a:lvl7pPr marL="2971800" indent="-228600" algn="l" rtl="0" eaLnBrk="1" fontAlgn="base" hangingPunct="1">
        <a:spcBef>
          <a:spcPct val="20000"/>
        </a:spcBef>
        <a:spcAft>
          <a:spcPct val="0"/>
        </a:spcAft>
        <a:buClr>
          <a:srgbClr val="0000CC"/>
        </a:buClr>
        <a:buChar char="»"/>
        <a:defRPr sz="2000">
          <a:solidFill>
            <a:schemeClr val="tx1"/>
          </a:solidFill>
          <a:latin typeface="+mn-lt"/>
        </a:defRPr>
      </a:lvl7pPr>
      <a:lvl8pPr marL="3429000" indent="-228600" algn="l" rtl="0" eaLnBrk="1" fontAlgn="base" hangingPunct="1">
        <a:spcBef>
          <a:spcPct val="20000"/>
        </a:spcBef>
        <a:spcAft>
          <a:spcPct val="0"/>
        </a:spcAft>
        <a:buClr>
          <a:srgbClr val="0000CC"/>
        </a:buClr>
        <a:buChar char="»"/>
        <a:defRPr sz="2000">
          <a:solidFill>
            <a:schemeClr val="tx1"/>
          </a:solidFill>
          <a:latin typeface="+mn-lt"/>
        </a:defRPr>
      </a:lvl8pPr>
      <a:lvl9pPr marL="3886200" indent="-228600" algn="l" rtl="0" eaLnBrk="1" fontAlgn="base" hangingPunct="1">
        <a:spcBef>
          <a:spcPct val="20000"/>
        </a:spcBef>
        <a:spcAft>
          <a:spcPct val="0"/>
        </a:spcAft>
        <a:buClr>
          <a:srgbClr val="0000CC"/>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www.cboe.com/DelayedQuote/SimpleQuote.aspx?ticker=KO1018X67.5-E" TargetMode="External"/><Relationship Id="rId13" Type="http://schemas.openxmlformats.org/officeDocument/2006/relationships/hyperlink" Target="http://www.cboe.com/DelayedQuote/SimpleQuote.aspx?ticker=KO1122A67.5-E" TargetMode="External"/><Relationship Id="rId3" Type="http://schemas.openxmlformats.org/officeDocument/2006/relationships/hyperlink" Target="http://www.cboe.com/DelayedQuote/SimpleQuote.aspx?ticker=KO1018L62.5-E" TargetMode="External"/><Relationship Id="rId7" Type="http://schemas.openxmlformats.org/officeDocument/2006/relationships/hyperlink" Target="http://www.cboe.com/DelayedQuote/SimpleQuote.aspx?ticker=KO1018L67.5-E" TargetMode="External"/><Relationship Id="rId12" Type="http://schemas.openxmlformats.org/officeDocument/2006/relationships/hyperlink" Target="http://www.cboe.com/DelayedQuote/SimpleQuote.aspx?ticker=KO1122M65-E" TargetMode="External"/><Relationship Id="rId2" Type="http://schemas.openxmlformats.org/officeDocument/2006/relationships/notesSlide" Target="../notesSlides/notesSlide11.xml"/><Relationship Id="rId16" Type="http://schemas.openxmlformats.org/officeDocument/2006/relationships/hyperlink" Target="http://www.cboe.com/DelayedQuote/SimpleQuote.aspx?ticker=KO1122M70-E" TargetMode="External"/><Relationship Id="rId1" Type="http://schemas.openxmlformats.org/officeDocument/2006/relationships/slideLayout" Target="../slideLayouts/slideLayout2.xml"/><Relationship Id="rId6" Type="http://schemas.openxmlformats.org/officeDocument/2006/relationships/hyperlink" Target="http://www.cboe.com/DelayedQuote/SimpleQuote.aspx?ticker=KO1018X65-E" TargetMode="External"/><Relationship Id="rId11" Type="http://schemas.openxmlformats.org/officeDocument/2006/relationships/hyperlink" Target="http://www.cboe.com/DelayedQuote/SimpleQuote.aspx?ticker=KO1122A65-E" TargetMode="External"/><Relationship Id="rId5" Type="http://schemas.openxmlformats.org/officeDocument/2006/relationships/hyperlink" Target="http://www.cboe.com/DelayedQuote/SimpleQuote.aspx?ticker=KO1018L65-E" TargetMode="External"/><Relationship Id="rId15" Type="http://schemas.openxmlformats.org/officeDocument/2006/relationships/hyperlink" Target="http://www.cboe.com/DelayedQuote/SimpleQuote.aspx?ticker=KO1122A70-E" TargetMode="External"/><Relationship Id="rId10" Type="http://schemas.openxmlformats.org/officeDocument/2006/relationships/hyperlink" Target="http://www.cboe.com/DelayedQuote/SimpleQuote.aspx?ticker=KO1122M62.5-E" TargetMode="External"/><Relationship Id="rId4" Type="http://schemas.openxmlformats.org/officeDocument/2006/relationships/hyperlink" Target="http://www.cboe.com/DelayedQuote/SimpleQuote.aspx?ticker=KO1018X62.5-E" TargetMode="External"/><Relationship Id="rId9" Type="http://schemas.openxmlformats.org/officeDocument/2006/relationships/hyperlink" Target="http://www.cboe.com/DelayedQuote/SimpleQuote.aspx?ticker=KO1122A62.5-E" TargetMode="External"/><Relationship Id="rId14" Type="http://schemas.openxmlformats.org/officeDocument/2006/relationships/hyperlink" Target="http://www.cboe.com/DelayedQuote/SimpleQuote.aspx?ticker=KO1122M67.5-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038600" y="2133600"/>
            <a:ext cx="4648200" cy="1447800"/>
          </a:xfrm>
        </p:spPr>
        <p:txBody>
          <a:bodyPr/>
          <a:lstStyle/>
          <a:p>
            <a:r>
              <a:rPr lang="en-US" dirty="0" smtClean="0">
                <a:effectLst>
                  <a:outerShdw blurRad="38100" dist="38100" dir="2700000" algn="tl">
                    <a:srgbClr val="000000">
                      <a:alpha val="43137"/>
                    </a:srgbClr>
                  </a:outerShdw>
                </a:effectLst>
              </a:rPr>
              <a:t>I.  </a:t>
            </a:r>
            <a:r>
              <a:rPr lang="en-US" dirty="0">
                <a:effectLst>
                  <a:outerShdw blurRad="38100" dist="38100" dir="2700000" algn="tl">
                    <a:srgbClr val="000000">
                      <a:alpha val="43137"/>
                    </a:srgbClr>
                  </a:outerShdw>
                </a:effectLst>
              </a:rPr>
              <a:t>Options</a:t>
            </a:r>
            <a:br>
              <a:rPr lang="en-US" dirty="0">
                <a:effectLst>
                  <a:outerShdw blurRad="38100" dist="38100" dir="2700000" algn="tl">
                    <a:srgbClr val="000000">
                      <a:alpha val="43137"/>
                    </a:srgbClr>
                  </a:outerShdw>
                </a:effectLst>
              </a:rPr>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0" y="0"/>
            <a:ext cx="6858000" cy="1600200"/>
          </a:xfrm>
          <a:solidFill>
            <a:srgbClr val="0000CC"/>
          </a:solidFill>
          <a:ln/>
        </p:spPr>
        <p:txBody>
          <a:bodyPr lIns="90488" tIns="44450" rIns="90488" bIns="44450" anchor="b"/>
          <a:lstStyle/>
          <a:p>
            <a:r>
              <a:rPr lang="en-US" sz="3600" b="1" dirty="0" smtClean="0">
                <a:effectLst>
                  <a:outerShdw blurRad="38100" dist="38100" dir="2700000" algn="tl">
                    <a:srgbClr val="000000">
                      <a:alpha val="43137"/>
                    </a:srgbClr>
                  </a:outerShdw>
                </a:effectLst>
              </a:rPr>
              <a:t>The Downside</a:t>
            </a:r>
            <a:br>
              <a:rPr lang="en-US" sz="3600" b="1" dirty="0" smtClean="0">
                <a:effectLst>
                  <a:outerShdw blurRad="38100" dist="38100" dir="2700000" algn="tl">
                    <a:srgbClr val="000000">
                      <a:alpha val="43137"/>
                    </a:srgbClr>
                  </a:outerShdw>
                </a:effectLst>
              </a:rPr>
            </a:br>
            <a:r>
              <a:rPr lang="en-US" sz="3600" b="1" dirty="0" smtClean="0">
                <a:effectLst>
                  <a:outerShdw blurRad="38100" dist="38100" dir="2700000" algn="tl">
                    <a:srgbClr val="000000">
                      <a:alpha val="43137"/>
                    </a:srgbClr>
                  </a:outerShdw>
                </a:effectLst>
              </a:rPr>
              <a:t>B</a:t>
            </a:r>
            <a:r>
              <a:rPr lang="en-US" sz="3600" b="1" dirty="0">
                <a:effectLst>
                  <a:outerShdw blurRad="38100" dist="38100" dir="2700000" algn="tl">
                    <a:srgbClr val="000000">
                      <a:alpha val="43137"/>
                    </a:srgbClr>
                  </a:outerShdw>
                </a:effectLst>
              </a:rPr>
              <a:t>.  Put Option Profit </a:t>
            </a:r>
            <a:r>
              <a:rPr lang="en-US" sz="3600" b="1" dirty="0" smtClean="0">
                <a:effectLst>
                  <a:outerShdw blurRad="38100" dist="38100" dir="2700000" algn="tl">
                    <a:srgbClr val="000000">
                      <a:alpha val="43137"/>
                    </a:srgbClr>
                  </a:outerShdw>
                </a:effectLst>
              </a:rPr>
              <a:t>Profile </a:t>
            </a:r>
            <a:r>
              <a:rPr lang="en-US" sz="3600" b="1" dirty="0">
                <a:effectLst>
                  <a:outerShdw blurRad="38100" dist="38100" dir="2700000" algn="tl">
                    <a:srgbClr val="000000">
                      <a:alpha val="43137"/>
                    </a:srgbClr>
                  </a:outerShdw>
                </a:effectLst>
              </a:rPr>
              <a:t>of Buyer and Seller</a:t>
            </a:r>
          </a:p>
        </p:txBody>
      </p:sp>
      <p:sp>
        <p:nvSpPr>
          <p:cNvPr id="12291" name="Rectangle 3"/>
          <p:cNvSpPr>
            <a:spLocks noGrp="1" noChangeArrowheads="1"/>
          </p:cNvSpPr>
          <p:nvPr>
            <p:ph idx="1"/>
          </p:nvPr>
        </p:nvSpPr>
        <p:spPr>
          <a:xfrm>
            <a:off x="2362200" y="1981200"/>
            <a:ext cx="6781800" cy="4525963"/>
          </a:xfrm>
          <a:noFill/>
          <a:ln/>
        </p:spPr>
        <p:txBody>
          <a:bodyPr lIns="90488" tIns="44450" rIns="90488" bIns="44450"/>
          <a:lstStyle/>
          <a:p>
            <a:r>
              <a:rPr lang="en-US" b="1" dirty="0"/>
              <a:t>Situation</a:t>
            </a:r>
            <a:r>
              <a:rPr lang="en-US" dirty="0"/>
              <a:t>:  Investor thinks a security will decrease in price -- can </a:t>
            </a:r>
            <a:r>
              <a:rPr lang="en-US" u="sng" dirty="0"/>
              <a:t>short sell </a:t>
            </a:r>
            <a:r>
              <a:rPr lang="en-US" dirty="0"/>
              <a:t>or buy a PUT option.  If the security increases in price, the short position produces a capital loss and the option position produces a premium loss.</a:t>
            </a:r>
          </a:p>
        </p:txBody>
      </p:sp>
      <p:sp>
        <p:nvSpPr>
          <p:cNvPr id="4" name="Date Placeholder 3"/>
          <p:cNvSpPr>
            <a:spLocks noGrp="1"/>
          </p:cNvSpPr>
          <p:nvPr>
            <p:ph type="dt" sz="half" idx="10"/>
          </p:nvPr>
        </p:nvSpPr>
        <p:spPr/>
        <p:txBody>
          <a:bodyPr/>
          <a:lstStyle/>
          <a:p>
            <a:fld id="{F2E2EFAB-152D-4413-A093-2540514AA4D3}" type="datetime1">
              <a:rPr lang="en-US" smtClean="0"/>
              <a:pPr/>
              <a:t>10/26/2012</a:t>
            </a:fld>
            <a:endParaRPr lang="en-US"/>
          </a:p>
        </p:txBody>
      </p:sp>
      <p:sp>
        <p:nvSpPr>
          <p:cNvPr id="6" name="Slide Number Placeholder 5"/>
          <p:cNvSpPr>
            <a:spLocks noGrp="1"/>
          </p:cNvSpPr>
          <p:nvPr>
            <p:ph type="sldNum" sz="quarter" idx="12"/>
          </p:nvPr>
        </p:nvSpPr>
        <p:spPr/>
        <p:txBody>
          <a:bodyPr/>
          <a:lstStyle/>
          <a:p>
            <a:fld id="{D25361A9-163B-4FCB-AE85-E739EFA3E8E3}" type="slidenum">
              <a:rPr lang="en-US"/>
              <a:pPr/>
              <a:t>10</a:t>
            </a:fld>
            <a:endParaRPr lang="en-US"/>
          </a:p>
        </p:txBody>
      </p:sp>
      <p:sp>
        <p:nvSpPr>
          <p:cNvPr id="7" name="Footer Placeholder 6"/>
          <p:cNvSpPr>
            <a:spLocks noGrp="1"/>
          </p:cNvSpPr>
          <p:nvPr>
            <p:ph type="ftr" sz="quarter" idx="11"/>
          </p:nvPr>
        </p:nvSpPr>
        <p:spPr>
          <a:xfrm>
            <a:off x="2209800" y="6400800"/>
            <a:ext cx="4800600" cy="228600"/>
          </a:xfrm>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dirty="0">
                <a:effectLst>
                  <a:outerShdw blurRad="38100" dist="38100" dir="2700000" algn="tl">
                    <a:srgbClr val="000000">
                      <a:alpha val="43137"/>
                    </a:srgbClr>
                  </a:outerShdw>
                </a:effectLst>
              </a:rPr>
              <a:t>1.  </a:t>
            </a:r>
            <a:r>
              <a:rPr lang="en-US" b="1" dirty="0">
                <a:effectLst>
                  <a:outerShdw blurRad="38100" dist="38100" dir="2700000" algn="tl">
                    <a:srgbClr val="000000">
                      <a:alpha val="43137"/>
                    </a:srgbClr>
                  </a:outerShdw>
                </a:effectLst>
              </a:rPr>
              <a:t>Profit </a:t>
            </a:r>
            <a:r>
              <a:rPr lang="en-US" b="1" dirty="0" smtClean="0">
                <a:effectLst>
                  <a:outerShdw blurRad="38100" dist="38100" dir="2700000" algn="tl">
                    <a:srgbClr val="000000">
                      <a:alpha val="43137"/>
                    </a:srgbClr>
                  </a:outerShdw>
                </a:effectLst>
              </a:rPr>
              <a:t>Profile </a:t>
            </a:r>
            <a:r>
              <a:rPr lang="en-US" b="1" dirty="0">
                <a:effectLst>
                  <a:outerShdw blurRad="38100" dist="38100" dir="2700000" algn="tl">
                    <a:srgbClr val="000000">
                      <a:alpha val="43137"/>
                    </a:srgbClr>
                  </a:outerShdw>
                </a:effectLst>
              </a:rPr>
              <a:t>of Put Buyer</a:t>
            </a:r>
          </a:p>
        </p:txBody>
      </p:sp>
      <p:sp>
        <p:nvSpPr>
          <p:cNvPr id="13315" name="Rectangle 3"/>
          <p:cNvSpPr>
            <a:spLocks noGrp="1" noChangeArrowheads="1"/>
          </p:cNvSpPr>
          <p:nvPr>
            <p:ph idx="1"/>
          </p:nvPr>
        </p:nvSpPr>
        <p:spPr>
          <a:xfrm>
            <a:off x="2438400" y="4953000"/>
            <a:ext cx="6705600" cy="1143000"/>
          </a:xfrm>
          <a:noFill/>
          <a:ln/>
        </p:spPr>
        <p:txBody>
          <a:bodyPr lIns="90488" tIns="44450" rIns="90488" bIns="44450"/>
          <a:lstStyle/>
          <a:p>
            <a:r>
              <a:rPr lang="en-US" sz="2400" dirty="0"/>
              <a:t>Note:  Upside potential is limited to the price of the security.  Downside risk is limited to the premium.</a:t>
            </a:r>
          </a:p>
        </p:txBody>
      </p:sp>
      <p:sp>
        <p:nvSpPr>
          <p:cNvPr id="22" name="Date Placeholder 3"/>
          <p:cNvSpPr>
            <a:spLocks noGrp="1"/>
          </p:cNvSpPr>
          <p:nvPr>
            <p:ph type="dt" sz="half" idx="10"/>
          </p:nvPr>
        </p:nvSpPr>
        <p:spPr/>
        <p:txBody>
          <a:bodyPr/>
          <a:lstStyle/>
          <a:p>
            <a:fld id="{4A7FD316-8288-4175-A0FD-2AC32F3AD58B}" type="datetime1">
              <a:rPr lang="en-US" smtClean="0"/>
              <a:pPr/>
              <a:t>10/26/2012</a:t>
            </a:fld>
            <a:endParaRPr lang="en-US"/>
          </a:p>
        </p:txBody>
      </p:sp>
      <p:sp>
        <p:nvSpPr>
          <p:cNvPr id="24" name="Slide Number Placeholder 5"/>
          <p:cNvSpPr>
            <a:spLocks noGrp="1"/>
          </p:cNvSpPr>
          <p:nvPr>
            <p:ph type="sldNum" sz="quarter" idx="12"/>
          </p:nvPr>
        </p:nvSpPr>
        <p:spPr/>
        <p:txBody>
          <a:bodyPr/>
          <a:lstStyle/>
          <a:p>
            <a:fld id="{8E284407-063C-4561-91CA-1E2378538E8A}" type="slidenum">
              <a:rPr lang="en-US"/>
              <a:pPr/>
              <a:t>11</a:t>
            </a:fld>
            <a:endParaRPr lang="en-US"/>
          </a:p>
        </p:txBody>
      </p:sp>
      <p:grpSp>
        <p:nvGrpSpPr>
          <p:cNvPr id="2" name="Group 21"/>
          <p:cNvGrpSpPr>
            <a:grpSpLocks/>
          </p:cNvGrpSpPr>
          <p:nvPr/>
        </p:nvGrpSpPr>
        <p:grpSpPr bwMode="auto">
          <a:xfrm>
            <a:off x="2286000" y="1905000"/>
            <a:ext cx="6858000" cy="3121026"/>
            <a:chOff x="672" y="1200"/>
            <a:chExt cx="4516" cy="1966"/>
          </a:xfrm>
        </p:grpSpPr>
        <p:sp>
          <p:nvSpPr>
            <p:cNvPr id="13316" name="Rectangle 4"/>
            <p:cNvSpPr>
              <a:spLocks noChangeArrowheads="1"/>
            </p:cNvSpPr>
            <p:nvPr/>
          </p:nvSpPr>
          <p:spPr bwMode="auto">
            <a:xfrm>
              <a:off x="672" y="1200"/>
              <a:ext cx="509" cy="286"/>
            </a:xfrm>
            <a:prstGeom prst="rect">
              <a:avLst/>
            </a:prstGeom>
            <a:noFill/>
            <a:ln w="12700">
              <a:noFill/>
              <a:miter lim="800000"/>
              <a:headEnd/>
              <a:tailEnd/>
            </a:ln>
            <a:effectLst/>
          </p:spPr>
          <p:txBody>
            <a:bodyPr wrap="none" lIns="90488" tIns="44450" rIns="90488" bIns="44450">
              <a:spAutoFit/>
            </a:bodyPr>
            <a:lstStyle/>
            <a:p>
              <a:r>
                <a:rPr lang="en-US" sz="2400" dirty="0">
                  <a:latin typeface="Times New Roman" pitchFamily="18" charset="0"/>
                </a:rPr>
                <a:t>Gain</a:t>
              </a:r>
            </a:p>
          </p:txBody>
        </p:sp>
        <p:sp>
          <p:nvSpPr>
            <p:cNvPr id="13317" name="Rectangle 5"/>
            <p:cNvSpPr>
              <a:spLocks noChangeArrowheads="1"/>
            </p:cNvSpPr>
            <p:nvPr/>
          </p:nvSpPr>
          <p:spPr bwMode="auto">
            <a:xfrm>
              <a:off x="672" y="2880"/>
              <a:ext cx="499" cy="286"/>
            </a:xfrm>
            <a:prstGeom prst="rect">
              <a:avLst/>
            </a:prstGeom>
            <a:noFill/>
            <a:ln w="12700">
              <a:noFill/>
              <a:miter lim="800000"/>
              <a:headEnd/>
              <a:tailEnd/>
            </a:ln>
            <a:effectLst/>
          </p:spPr>
          <p:txBody>
            <a:bodyPr wrap="none" lIns="90488" tIns="44450" rIns="90488" bIns="44450">
              <a:spAutoFit/>
            </a:bodyPr>
            <a:lstStyle/>
            <a:p>
              <a:r>
                <a:rPr lang="en-US" sz="2400" dirty="0">
                  <a:latin typeface="Times New Roman" pitchFamily="18" charset="0"/>
                </a:rPr>
                <a:t>Loss</a:t>
              </a:r>
            </a:p>
          </p:txBody>
        </p:sp>
        <p:sp>
          <p:nvSpPr>
            <p:cNvPr id="13318" name="Rectangle 6"/>
            <p:cNvSpPr>
              <a:spLocks noChangeArrowheads="1"/>
            </p:cNvSpPr>
            <p:nvPr/>
          </p:nvSpPr>
          <p:spPr bwMode="auto">
            <a:xfrm>
              <a:off x="861" y="1969"/>
              <a:ext cx="219"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0</a:t>
              </a:r>
            </a:p>
          </p:txBody>
        </p:sp>
        <p:sp>
          <p:nvSpPr>
            <p:cNvPr id="13319" name="Rectangle 7"/>
            <p:cNvSpPr>
              <a:spLocks noChangeArrowheads="1"/>
            </p:cNvSpPr>
            <p:nvPr/>
          </p:nvSpPr>
          <p:spPr bwMode="auto">
            <a:xfrm>
              <a:off x="3452" y="2530"/>
              <a:ext cx="862" cy="522"/>
            </a:xfrm>
            <a:prstGeom prst="rect">
              <a:avLst/>
            </a:prstGeom>
            <a:noFill/>
            <a:ln w="12700">
              <a:noFill/>
              <a:miter lim="800000"/>
              <a:headEnd/>
              <a:tailEnd/>
            </a:ln>
            <a:effectLst/>
          </p:spPr>
          <p:txBody>
            <a:bodyPr wrap="none" lIns="90488" tIns="44450" rIns="90488" bIns="44450">
              <a:spAutoFit/>
            </a:bodyPr>
            <a:lstStyle/>
            <a:p>
              <a:r>
                <a:rPr lang="en-US" sz="2400" dirty="0" smtClean="0">
                  <a:latin typeface="Times New Roman" pitchFamily="18" charset="0"/>
                </a:rPr>
                <a:t>Premium</a:t>
              </a:r>
            </a:p>
            <a:p>
              <a:r>
                <a:rPr lang="en-US" sz="2400" dirty="0" smtClean="0">
                  <a:latin typeface="Times New Roman" pitchFamily="18" charset="0"/>
                </a:rPr>
                <a:t>   $1.50</a:t>
              </a:r>
              <a:endParaRPr lang="en-US" sz="2400" dirty="0">
                <a:latin typeface="Times New Roman" pitchFamily="18" charset="0"/>
              </a:endParaRPr>
            </a:p>
          </p:txBody>
        </p:sp>
        <p:grpSp>
          <p:nvGrpSpPr>
            <p:cNvPr id="3" name="Group 19"/>
            <p:cNvGrpSpPr>
              <a:grpSpLocks/>
            </p:cNvGrpSpPr>
            <p:nvPr/>
          </p:nvGrpSpPr>
          <p:grpSpPr bwMode="auto">
            <a:xfrm>
              <a:off x="1109" y="1427"/>
              <a:ext cx="3160" cy="1504"/>
              <a:chOff x="1109" y="1427"/>
              <a:chExt cx="3160" cy="1504"/>
            </a:xfrm>
          </p:grpSpPr>
          <p:grpSp>
            <p:nvGrpSpPr>
              <p:cNvPr id="4" name="Group 16"/>
              <p:cNvGrpSpPr>
                <a:grpSpLocks/>
              </p:cNvGrpSpPr>
              <p:nvPr/>
            </p:nvGrpSpPr>
            <p:grpSpPr bwMode="auto">
              <a:xfrm>
                <a:off x="1109" y="1427"/>
                <a:ext cx="3160" cy="1504"/>
                <a:chOff x="1109" y="1427"/>
                <a:chExt cx="3160" cy="1504"/>
              </a:xfrm>
            </p:grpSpPr>
            <p:sp>
              <p:nvSpPr>
                <p:cNvPr id="13321" name="Line 9"/>
                <p:cNvSpPr>
                  <a:spLocks noChangeShapeType="1"/>
                </p:cNvSpPr>
                <p:nvPr/>
              </p:nvSpPr>
              <p:spPr bwMode="auto">
                <a:xfrm flipV="1">
                  <a:off x="1109" y="1427"/>
                  <a:ext cx="0" cy="1504"/>
                </a:xfrm>
                <a:prstGeom prst="line">
                  <a:avLst/>
                </a:prstGeom>
                <a:noFill/>
                <a:ln w="25400">
                  <a:solidFill>
                    <a:schemeClr val="tx1"/>
                  </a:solidFill>
                  <a:round/>
                  <a:headEnd/>
                  <a:tailEnd/>
                </a:ln>
                <a:effectLst/>
              </p:spPr>
              <p:txBody>
                <a:bodyPr wrap="none" anchor="ctr"/>
                <a:lstStyle/>
                <a:p>
                  <a:endParaRPr lang="en-US"/>
                </a:p>
              </p:txBody>
            </p:sp>
            <p:sp>
              <p:nvSpPr>
                <p:cNvPr id="13322" name="Line 10"/>
                <p:cNvSpPr>
                  <a:spLocks noChangeShapeType="1"/>
                </p:cNvSpPr>
                <p:nvPr/>
              </p:nvSpPr>
              <p:spPr bwMode="auto">
                <a:xfrm>
                  <a:off x="1117" y="2107"/>
                  <a:ext cx="3152" cy="0"/>
                </a:xfrm>
                <a:prstGeom prst="line">
                  <a:avLst/>
                </a:prstGeom>
                <a:noFill/>
                <a:ln w="25400">
                  <a:solidFill>
                    <a:schemeClr val="tx1"/>
                  </a:solidFill>
                  <a:round/>
                  <a:headEnd/>
                  <a:tailEnd/>
                </a:ln>
                <a:effectLst/>
              </p:spPr>
              <p:txBody>
                <a:bodyPr wrap="none" anchor="ctr"/>
                <a:lstStyle/>
                <a:p>
                  <a:endParaRPr lang="en-US"/>
                </a:p>
              </p:txBody>
            </p:sp>
            <p:sp>
              <p:nvSpPr>
                <p:cNvPr id="13323" name="Line 11"/>
                <p:cNvSpPr>
                  <a:spLocks noChangeShapeType="1"/>
                </p:cNvSpPr>
                <p:nvPr/>
              </p:nvSpPr>
              <p:spPr bwMode="auto">
                <a:xfrm>
                  <a:off x="2653" y="2395"/>
                  <a:ext cx="1611" cy="0"/>
                </a:xfrm>
                <a:prstGeom prst="line">
                  <a:avLst/>
                </a:prstGeom>
                <a:noFill/>
                <a:ln w="25400">
                  <a:solidFill>
                    <a:schemeClr val="tx1"/>
                  </a:solidFill>
                  <a:prstDash val="dash"/>
                  <a:round/>
                  <a:headEnd/>
                  <a:tailEnd/>
                </a:ln>
                <a:effectLst/>
              </p:spPr>
              <p:txBody>
                <a:bodyPr wrap="none" anchor="ctr"/>
                <a:lstStyle/>
                <a:p>
                  <a:endParaRPr lang="en-US"/>
                </a:p>
              </p:txBody>
            </p:sp>
            <p:sp>
              <p:nvSpPr>
                <p:cNvPr id="13324" name="Line 12"/>
                <p:cNvSpPr>
                  <a:spLocks noChangeShapeType="1"/>
                </p:cNvSpPr>
                <p:nvPr/>
              </p:nvSpPr>
              <p:spPr bwMode="auto">
                <a:xfrm>
                  <a:off x="1117" y="1539"/>
                  <a:ext cx="1515" cy="853"/>
                </a:xfrm>
                <a:prstGeom prst="line">
                  <a:avLst/>
                </a:prstGeom>
                <a:noFill/>
                <a:ln w="25400">
                  <a:solidFill>
                    <a:schemeClr val="tx1"/>
                  </a:solidFill>
                  <a:prstDash val="dash"/>
                  <a:round/>
                  <a:headEnd/>
                  <a:tailEnd/>
                </a:ln>
                <a:effectLst/>
              </p:spPr>
              <p:txBody>
                <a:bodyPr wrap="none" anchor="ctr"/>
                <a:lstStyle/>
                <a:p>
                  <a:endParaRPr lang="en-US"/>
                </a:p>
              </p:txBody>
            </p:sp>
            <p:sp>
              <p:nvSpPr>
                <p:cNvPr id="13325" name="Rectangle 13"/>
                <p:cNvSpPr>
                  <a:spLocks noChangeArrowheads="1"/>
                </p:cNvSpPr>
                <p:nvPr/>
              </p:nvSpPr>
              <p:spPr bwMode="auto">
                <a:xfrm>
                  <a:off x="2649" y="2111"/>
                  <a:ext cx="88" cy="88"/>
                </a:xfrm>
                <a:prstGeom prst="rect">
                  <a:avLst/>
                </a:prstGeom>
                <a:solidFill>
                  <a:schemeClr val="tx1"/>
                </a:solidFill>
                <a:ln w="12700">
                  <a:solidFill>
                    <a:schemeClr val="tx1"/>
                  </a:solidFill>
                  <a:miter lim="800000"/>
                  <a:headEnd/>
                  <a:tailEnd/>
                </a:ln>
                <a:effectLst/>
              </p:spPr>
              <p:txBody>
                <a:bodyPr wrap="none" anchor="ctr"/>
                <a:lstStyle/>
                <a:p>
                  <a:endParaRPr lang="en-US"/>
                </a:p>
              </p:txBody>
            </p:sp>
            <p:sp>
              <p:nvSpPr>
                <p:cNvPr id="13326" name="Line 14"/>
                <p:cNvSpPr>
                  <a:spLocks noChangeShapeType="1"/>
                </p:cNvSpPr>
                <p:nvPr/>
              </p:nvSpPr>
              <p:spPr bwMode="auto">
                <a:xfrm flipV="1">
                  <a:off x="2645" y="2103"/>
                  <a:ext cx="0" cy="296"/>
                </a:xfrm>
                <a:prstGeom prst="line">
                  <a:avLst/>
                </a:prstGeom>
                <a:noFill/>
                <a:ln w="12700">
                  <a:solidFill>
                    <a:schemeClr val="tx1"/>
                  </a:solidFill>
                  <a:round/>
                  <a:headEnd/>
                  <a:tailEnd/>
                </a:ln>
                <a:effectLst/>
              </p:spPr>
              <p:txBody>
                <a:bodyPr wrap="none" anchor="ctr"/>
                <a:lstStyle/>
                <a:p>
                  <a:endParaRPr lang="en-US"/>
                </a:p>
              </p:txBody>
            </p:sp>
            <p:sp>
              <p:nvSpPr>
                <p:cNvPr id="13327" name="Line 15"/>
                <p:cNvSpPr>
                  <a:spLocks noChangeShapeType="1"/>
                </p:cNvSpPr>
                <p:nvPr/>
              </p:nvSpPr>
              <p:spPr bwMode="auto">
                <a:xfrm flipV="1">
                  <a:off x="3269" y="2103"/>
                  <a:ext cx="0" cy="296"/>
                </a:xfrm>
                <a:prstGeom prst="line">
                  <a:avLst/>
                </a:prstGeom>
                <a:noFill/>
                <a:ln w="12700">
                  <a:solidFill>
                    <a:schemeClr val="tx1"/>
                  </a:solidFill>
                  <a:round/>
                  <a:headEnd type="triangle" w="med" len="med"/>
                  <a:tailEnd type="triangle" w="med" len="med"/>
                </a:ln>
                <a:effectLst/>
              </p:spPr>
              <p:txBody>
                <a:bodyPr wrap="none" anchor="ctr"/>
                <a:lstStyle/>
                <a:p>
                  <a:endParaRPr lang="en-US"/>
                </a:p>
              </p:txBody>
            </p:sp>
          </p:grpSp>
          <p:sp>
            <p:nvSpPr>
              <p:cNvPr id="13329" name="Line 17"/>
              <p:cNvSpPr>
                <a:spLocks noChangeShapeType="1"/>
              </p:cNvSpPr>
              <p:nvPr/>
            </p:nvSpPr>
            <p:spPr bwMode="auto">
              <a:xfrm flipH="1" flipV="1">
                <a:off x="3313" y="2247"/>
                <a:ext cx="248" cy="344"/>
              </a:xfrm>
              <a:prstGeom prst="line">
                <a:avLst/>
              </a:prstGeom>
              <a:noFill/>
              <a:ln w="12700">
                <a:solidFill>
                  <a:schemeClr val="tx1"/>
                </a:solidFill>
                <a:round/>
                <a:headEnd/>
                <a:tailEnd type="triangle" w="med" len="med"/>
              </a:ln>
              <a:effectLst/>
            </p:spPr>
            <p:txBody>
              <a:bodyPr wrap="none" anchor="ctr"/>
              <a:lstStyle/>
              <a:p>
                <a:endParaRPr lang="en-US"/>
              </a:p>
            </p:txBody>
          </p:sp>
          <p:sp>
            <p:nvSpPr>
              <p:cNvPr id="13330" name="Line 18"/>
              <p:cNvSpPr>
                <a:spLocks noChangeShapeType="1"/>
              </p:cNvSpPr>
              <p:nvPr/>
            </p:nvSpPr>
            <p:spPr bwMode="auto">
              <a:xfrm flipV="1">
                <a:off x="2764" y="1680"/>
                <a:ext cx="467" cy="383"/>
              </a:xfrm>
              <a:prstGeom prst="line">
                <a:avLst/>
              </a:prstGeom>
              <a:noFill/>
              <a:ln w="12700">
                <a:solidFill>
                  <a:schemeClr val="tx1"/>
                </a:solidFill>
                <a:round/>
                <a:headEnd type="triangle" w="med" len="med"/>
                <a:tailEnd/>
              </a:ln>
              <a:effectLst/>
            </p:spPr>
            <p:txBody>
              <a:bodyPr wrap="none" anchor="ctr"/>
              <a:lstStyle/>
              <a:p>
                <a:endParaRPr lang="en-US"/>
              </a:p>
            </p:txBody>
          </p:sp>
        </p:grpSp>
        <p:sp>
          <p:nvSpPr>
            <p:cNvPr id="13332" name="Rectangle 20"/>
            <p:cNvSpPr>
              <a:spLocks noChangeArrowheads="1"/>
            </p:cNvSpPr>
            <p:nvPr/>
          </p:nvSpPr>
          <p:spPr bwMode="auto">
            <a:xfrm>
              <a:off x="4376" y="1858"/>
              <a:ext cx="812" cy="522"/>
            </a:xfrm>
            <a:prstGeom prst="rect">
              <a:avLst/>
            </a:prstGeom>
            <a:noFill/>
            <a:ln w="12700">
              <a:noFill/>
              <a:miter lim="800000"/>
              <a:headEnd/>
              <a:tailEnd/>
            </a:ln>
            <a:effectLst/>
          </p:spPr>
          <p:txBody>
            <a:bodyPr lIns="90488" tIns="44450" rIns="90488" bIns="44450">
              <a:spAutoFit/>
            </a:bodyPr>
            <a:lstStyle/>
            <a:p>
              <a:r>
                <a:rPr lang="en-US" sz="2400" dirty="0">
                  <a:latin typeface="Times New Roman" pitchFamily="18" charset="0"/>
                </a:rPr>
                <a:t>Market</a:t>
              </a:r>
              <a:br>
                <a:rPr lang="en-US" sz="2400" dirty="0">
                  <a:latin typeface="Times New Roman" pitchFamily="18" charset="0"/>
                </a:rPr>
              </a:br>
              <a:r>
                <a:rPr lang="en-US" sz="2400" dirty="0">
                  <a:latin typeface="Times New Roman" pitchFamily="18" charset="0"/>
                </a:rPr>
                <a:t>Price</a:t>
              </a:r>
            </a:p>
          </p:txBody>
        </p:sp>
      </p:grpSp>
      <p:sp>
        <p:nvSpPr>
          <p:cNvPr id="25" name="Footer Placeholder 24"/>
          <p:cNvSpPr>
            <a:spLocks noGrp="1"/>
          </p:cNvSpPr>
          <p:nvPr>
            <p:ph type="ftr" sz="quarter" idx="11"/>
          </p:nvPr>
        </p:nvSpPr>
        <p:spPr/>
        <p:txBody>
          <a:bodyPr/>
          <a:lstStyle/>
          <a:p>
            <a:r>
              <a:rPr lang="en-US" dirty="0" smtClean="0"/>
              <a:t>Professor James Kuhle</a:t>
            </a:r>
            <a:endParaRPr lang="en-US" dirty="0"/>
          </a:p>
        </p:txBody>
      </p:sp>
      <p:sp>
        <p:nvSpPr>
          <p:cNvPr id="26" name="Rectangle 8"/>
          <p:cNvSpPr>
            <a:spLocks noChangeArrowheads="1"/>
          </p:cNvSpPr>
          <p:nvPr/>
        </p:nvSpPr>
        <p:spPr bwMode="auto">
          <a:xfrm>
            <a:off x="5867400" y="2209800"/>
            <a:ext cx="1625446" cy="828432"/>
          </a:xfrm>
          <a:prstGeom prst="rect">
            <a:avLst/>
          </a:prstGeom>
          <a:noFill/>
          <a:ln w="12700">
            <a:noFill/>
            <a:miter lim="800000"/>
            <a:headEnd/>
            <a:tailEnd/>
          </a:ln>
          <a:effectLst/>
        </p:spPr>
        <p:txBody>
          <a:bodyPr wrap="none" lIns="90488" tIns="44450" rIns="90488" bIns="44450">
            <a:spAutoFit/>
          </a:bodyPr>
          <a:lstStyle/>
          <a:p>
            <a:r>
              <a:rPr lang="en-US" sz="2400" dirty="0">
                <a:latin typeface="Times New Roman" pitchFamily="18" charset="0"/>
              </a:rPr>
              <a:t>Strike </a:t>
            </a:r>
            <a:r>
              <a:rPr lang="en-US" sz="2400" dirty="0" smtClean="0">
                <a:latin typeface="Times New Roman" pitchFamily="18" charset="0"/>
              </a:rPr>
              <a:t>Price</a:t>
            </a:r>
          </a:p>
          <a:p>
            <a:r>
              <a:rPr lang="en-US" sz="2400" dirty="0" smtClean="0">
                <a:latin typeface="Times New Roman" pitchFamily="18" charset="0"/>
              </a:rPr>
              <a:t>      $50</a:t>
            </a:r>
            <a:endParaRPr lang="en-US" sz="2400" dirty="0">
              <a:latin typeface="Times New Roman"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ssolve">
                                      <p:cBhvr>
                                        <p:cTn id="7" dur="500"/>
                                        <p:tgtEl>
                                          <p:spTgt spid="13315">
                                            <p:txEl>
                                              <p:pRg st="0" end="0"/>
                                            </p:txEl>
                                          </p:spTgt>
                                        </p:tgtEl>
                                      </p:cBhvr>
                                    </p:animEffect>
                                  </p:childTnLst>
                                  <p:subTnLst>
                                    <p:animClr>
                                      <p:cBhvr override="childStyle">
                                        <p:cTn dur="1" fill="hold" display="0" masterRel="nextClick" afterEffect="1"/>
                                        <p:tgtEl>
                                          <p:spTgt spid="13315">
                                            <p:txEl>
                                              <p:pRg st="0" end="0"/>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2.  Profit Graph of Put Seller</a:t>
            </a:r>
          </a:p>
        </p:txBody>
      </p:sp>
      <p:sp>
        <p:nvSpPr>
          <p:cNvPr id="14339" name="Rectangle 3"/>
          <p:cNvSpPr>
            <a:spLocks noGrp="1" noChangeArrowheads="1"/>
          </p:cNvSpPr>
          <p:nvPr>
            <p:ph idx="1"/>
          </p:nvPr>
        </p:nvSpPr>
        <p:spPr>
          <a:xfrm>
            <a:off x="2057400" y="5029200"/>
            <a:ext cx="7086600" cy="914400"/>
          </a:xfrm>
          <a:noFill/>
          <a:ln/>
        </p:spPr>
        <p:txBody>
          <a:bodyPr lIns="90488" tIns="44450" rIns="90488" bIns="44450"/>
          <a:lstStyle/>
          <a:p>
            <a:r>
              <a:rPr lang="en-US" sz="2400" dirty="0"/>
              <a:t>Note:  Upside potential is limited to the premium.  Downside risk is limited to the  price of the security.</a:t>
            </a:r>
          </a:p>
        </p:txBody>
      </p:sp>
      <p:sp>
        <p:nvSpPr>
          <p:cNvPr id="23" name="Date Placeholder 3"/>
          <p:cNvSpPr>
            <a:spLocks noGrp="1"/>
          </p:cNvSpPr>
          <p:nvPr>
            <p:ph type="dt" sz="half" idx="10"/>
          </p:nvPr>
        </p:nvSpPr>
        <p:spPr/>
        <p:txBody>
          <a:bodyPr/>
          <a:lstStyle/>
          <a:p>
            <a:fld id="{4A30A208-1277-4912-AD70-5302D3069591}" type="datetime1">
              <a:rPr lang="en-US" smtClean="0"/>
              <a:pPr/>
              <a:t>10/26/2012</a:t>
            </a:fld>
            <a:endParaRPr lang="en-US"/>
          </a:p>
        </p:txBody>
      </p:sp>
      <p:sp>
        <p:nvSpPr>
          <p:cNvPr id="25" name="Slide Number Placeholder 5"/>
          <p:cNvSpPr>
            <a:spLocks noGrp="1"/>
          </p:cNvSpPr>
          <p:nvPr>
            <p:ph type="sldNum" sz="quarter" idx="12"/>
          </p:nvPr>
        </p:nvSpPr>
        <p:spPr/>
        <p:txBody>
          <a:bodyPr/>
          <a:lstStyle/>
          <a:p>
            <a:fld id="{00EE934C-B328-4339-92E2-B32C33557308}" type="slidenum">
              <a:rPr lang="en-US"/>
              <a:pPr/>
              <a:t>12</a:t>
            </a:fld>
            <a:endParaRPr lang="en-US"/>
          </a:p>
        </p:txBody>
      </p:sp>
      <p:grpSp>
        <p:nvGrpSpPr>
          <p:cNvPr id="2" name="Group 22"/>
          <p:cNvGrpSpPr>
            <a:grpSpLocks/>
          </p:cNvGrpSpPr>
          <p:nvPr/>
        </p:nvGrpSpPr>
        <p:grpSpPr bwMode="auto">
          <a:xfrm>
            <a:off x="2438400" y="2057400"/>
            <a:ext cx="6477528" cy="2597151"/>
            <a:chOff x="572" y="1282"/>
            <a:chExt cx="4459" cy="1636"/>
          </a:xfrm>
        </p:grpSpPr>
        <p:sp>
          <p:nvSpPr>
            <p:cNvPr id="14340" name="Rectangle 4"/>
            <p:cNvSpPr>
              <a:spLocks noChangeArrowheads="1"/>
            </p:cNvSpPr>
            <p:nvPr/>
          </p:nvSpPr>
          <p:spPr bwMode="auto">
            <a:xfrm>
              <a:off x="572" y="1282"/>
              <a:ext cx="515"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Gain</a:t>
              </a:r>
            </a:p>
          </p:txBody>
        </p:sp>
        <p:sp>
          <p:nvSpPr>
            <p:cNvPr id="14341" name="Rectangle 5"/>
            <p:cNvSpPr>
              <a:spLocks noChangeArrowheads="1"/>
            </p:cNvSpPr>
            <p:nvPr/>
          </p:nvSpPr>
          <p:spPr bwMode="auto">
            <a:xfrm>
              <a:off x="572" y="2578"/>
              <a:ext cx="504"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Loss</a:t>
              </a:r>
            </a:p>
          </p:txBody>
        </p:sp>
        <p:sp>
          <p:nvSpPr>
            <p:cNvPr id="14342" name="Rectangle 6"/>
            <p:cNvSpPr>
              <a:spLocks noChangeArrowheads="1"/>
            </p:cNvSpPr>
            <p:nvPr/>
          </p:nvSpPr>
          <p:spPr bwMode="auto">
            <a:xfrm>
              <a:off x="861" y="1969"/>
              <a:ext cx="221"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0</a:t>
              </a:r>
            </a:p>
          </p:txBody>
        </p:sp>
        <p:sp>
          <p:nvSpPr>
            <p:cNvPr id="14343" name="Rectangle 7"/>
            <p:cNvSpPr>
              <a:spLocks noChangeArrowheads="1"/>
            </p:cNvSpPr>
            <p:nvPr/>
          </p:nvSpPr>
          <p:spPr bwMode="auto">
            <a:xfrm>
              <a:off x="3509" y="1488"/>
              <a:ext cx="902" cy="522"/>
            </a:xfrm>
            <a:prstGeom prst="rect">
              <a:avLst/>
            </a:prstGeom>
            <a:noFill/>
            <a:ln w="12700">
              <a:noFill/>
              <a:miter lim="800000"/>
              <a:headEnd/>
              <a:tailEnd/>
            </a:ln>
            <a:effectLst/>
          </p:spPr>
          <p:txBody>
            <a:bodyPr wrap="none" lIns="90488" tIns="44450" rIns="90488" bIns="44450">
              <a:spAutoFit/>
            </a:bodyPr>
            <a:lstStyle/>
            <a:p>
              <a:r>
                <a:rPr lang="en-US" sz="2400" dirty="0" smtClean="0">
                  <a:latin typeface="Times New Roman" pitchFamily="18" charset="0"/>
                </a:rPr>
                <a:t>Premium</a:t>
              </a:r>
            </a:p>
            <a:p>
              <a:r>
                <a:rPr lang="en-US" sz="2400" dirty="0" smtClean="0">
                  <a:latin typeface="Times New Roman" pitchFamily="18" charset="0"/>
                </a:rPr>
                <a:t>  $1.50</a:t>
              </a:r>
              <a:endParaRPr lang="en-US" sz="2400" dirty="0">
                <a:latin typeface="Times New Roman" pitchFamily="18" charset="0"/>
              </a:endParaRPr>
            </a:p>
          </p:txBody>
        </p:sp>
        <p:sp>
          <p:nvSpPr>
            <p:cNvPr id="14344" name="Rectangle 8"/>
            <p:cNvSpPr>
              <a:spLocks noChangeArrowheads="1"/>
            </p:cNvSpPr>
            <p:nvPr/>
          </p:nvSpPr>
          <p:spPr bwMode="auto">
            <a:xfrm>
              <a:off x="2972" y="2396"/>
              <a:ext cx="1119" cy="522"/>
            </a:xfrm>
            <a:prstGeom prst="rect">
              <a:avLst/>
            </a:prstGeom>
            <a:noFill/>
            <a:ln w="12700">
              <a:noFill/>
              <a:miter lim="800000"/>
              <a:headEnd/>
              <a:tailEnd/>
            </a:ln>
            <a:effectLst/>
          </p:spPr>
          <p:txBody>
            <a:bodyPr wrap="none" lIns="90488" tIns="44450" rIns="90488" bIns="44450">
              <a:spAutoFit/>
            </a:bodyPr>
            <a:lstStyle/>
            <a:p>
              <a:r>
                <a:rPr lang="en-US" sz="2400" dirty="0">
                  <a:latin typeface="Times New Roman" pitchFamily="18" charset="0"/>
                </a:rPr>
                <a:t>Strike </a:t>
              </a:r>
              <a:r>
                <a:rPr lang="en-US" sz="2400" dirty="0" smtClean="0">
                  <a:latin typeface="Times New Roman" pitchFamily="18" charset="0"/>
                </a:rPr>
                <a:t>Price</a:t>
              </a:r>
            </a:p>
            <a:p>
              <a:r>
                <a:rPr lang="en-US" sz="2400" dirty="0" smtClean="0">
                  <a:latin typeface="Times New Roman" pitchFamily="18" charset="0"/>
                </a:rPr>
                <a:t>       $50</a:t>
              </a:r>
              <a:endParaRPr lang="en-US" sz="2400" dirty="0">
                <a:latin typeface="Times New Roman" pitchFamily="18" charset="0"/>
              </a:endParaRPr>
            </a:p>
          </p:txBody>
        </p:sp>
        <p:grpSp>
          <p:nvGrpSpPr>
            <p:cNvPr id="3" name="Group 19"/>
            <p:cNvGrpSpPr>
              <a:grpSpLocks/>
            </p:cNvGrpSpPr>
            <p:nvPr/>
          </p:nvGrpSpPr>
          <p:grpSpPr bwMode="auto">
            <a:xfrm>
              <a:off x="1109" y="1443"/>
              <a:ext cx="3160" cy="1472"/>
              <a:chOff x="1109" y="1443"/>
              <a:chExt cx="3160" cy="1472"/>
            </a:xfrm>
          </p:grpSpPr>
          <p:grpSp>
            <p:nvGrpSpPr>
              <p:cNvPr id="4" name="Group 16"/>
              <p:cNvGrpSpPr>
                <a:grpSpLocks/>
              </p:cNvGrpSpPr>
              <p:nvPr/>
            </p:nvGrpSpPr>
            <p:grpSpPr bwMode="auto">
              <a:xfrm>
                <a:off x="1109" y="1443"/>
                <a:ext cx="3160" cy="1472"/>
                <a:chOff x="1109" y="1443"/>
                <a:chExt cx="3160" cy="1472"/>
              </a:xfrm>
            </p:grpSpPr>
            <p:sp>
              <p:nvSpPr>
                <p:cNvPr id="14345" name="Line 9"/>
                <p:cNvSpPr>
                  <a:spLocks noChangeShapeType="1"/>
                </p:cNvSpPr>
                <p:nvPr/>
              </p:nvSpPr>
              <p:spPr bwMode="auto">
                <a:xfrm>
                  <a:off x="1109" y="1443"/>
                  <a:ext cx="0" cy="1472"/>
                </a:xfrm>
                <a:prstGeom prst="line">
                  <a:avLst/>
                </a:prstGeom>
                <a:noFill/>
                <a:ln w="25400">
                  <a:solidFill>
                    <a:schemeClr val="tx1"/>
                  </a:solidFill>
                  <a:round/>
                  <a:headEnd/>
                  <a:tailEnd/>
                </a:ln>
                <a:effectLst/>
              </p:spPr>
              <p:txBody>
                <a:bodyPr wrap="none" anchor="ctr"/>
                <a:lstStyle/>
                <a:p>
                  <a:endParaRPr lang="en-US"/>
                </a:p>
              </p:txBody>
            </p:sp>
            <p:sp>
              <p:nvSpPr>
                <p:cNvPr id="14346" name="Line 10"/>
                <p:cNvSpPr>
                  <a:spLocks noChangeShapeType="1"/>
                </p:cNvSpPr>
                <p:nvPr/>
              </p:nvSpPr>
              <p:spPr bwMode="auto">
                <a:xfrm>
                  <a:off x="1117" y="2251"/>
                  <a:ext cx="3152" cy="0"/>
                </a:xfrm>
                <a:prstGeom prst="line">
                  <a:avLst/>
                </a:prstGeom>
                <a:noFill/>
                <a:ln w="25400">
                  <a:solidFill>
                    <a:schemeClr val="tx1"/>
                  </a:solidFill>
                  <a:round/>
                  <a:headEnd/>
                  <a:tailEnd/>
                </a:ln>
                <a:effectLst/>
              </p:spPr>
              <p:txBody>
                <a:bodyPr wrap="none" anchor="ctr"/>
                <a:lstStyle/>
                <a:p>
                  <a:endParaRPr lang="en-US"/>
                </a:p>
              </p:txBody>
            </p:sp>
            <p:sp>
              <p:nvSpPr>
                <p:cNvPr id="14347" name="Line 11"/>
                <p:cNvSpPr>
                  <a:spLocks noChangeShapeType="1"/>
                </p:cNvSpPr>
                <p:nvPr/>
              </p:nvSpPr>
              <p:spPr bwMode="auto">
                <a:xfrm>
                  <a:off x="2653" y="1963"/>
                  <a:ext cx="1611" cy="0"/>
                </a:xfrm>
                <a:prstGeom prst="line">
                  <a:avLst/>
                </a:prstGeom>
                <a:noFill/>
                <a:ln w="25400">
                  <a:solidFill>
                    <a:schemeClr val="tx1"/>
                  </a:solidFill>
                  <a:prstDash val="dash"/>
                  <a:round/>
                  <a:headEnd/>
                  <a:tailEnd/>
                </a:ln>
                <a:effectLst/>
              </p:spPr>
              <p:txBody>
                <a:bodyPr wrap="none" anchor="ctr"/>
                <a:lstStyle/>
                <a:p>
                  <a:endParaRPr lang="en-US"/>
                </a:p>
              </p:txBody>
            </p:sp>
            <p:sp>
              <p:nvSpPr>
                <p:cNvPr id="14348" name="Line 12"/>
                <p:cNvSpPr>
                  <a:spLocks noChangeShapeType="1"/>
                </p:cNvSpPr>
                <p:nvPr/>
              </p:nvSpPr>
              <p:spPr bwMode="auto">
                <a:xfrm flipV="1">
                  <a:off x="1117" y="1950"/>
                  <a:ext cx="1515" cy="885"/>
                </a:xfrm>
                <a:prstGeom prst="line">
                  <a:avLst/>
                </a:prstGeom>
                <a:noFill/>
                <a:ln w="25400">
                  <a:solidFill>
                    <a:schemeClr val="tx1"/>
                  </a:solidFill>
                  <a:prstDash val="dash"/>
                  <a:round/>
                  <a:headEnd/>
                  <a:tailEnd/>
                </a:ln>
                <a:effectLst/>
              </p:spPr>
              <p:txBody>
                <a:bodyPr wrap="none" anchor="ctr"/>
                <a:lstStyle/>
                <a:p>
                  <a:endParaRPr lang="en-US"/>
                </a:p>
              </p:txBody>
            </p:sp>
            <p:sp>
              <p:nvSpPr>
                <p:cNvPr id="14349" name="Rectangle 13"/>
                <p:cNvSpPr>
                  <a:spLocks noChangeArrowheads="1"/>
                </p:cNvSpPr>
                <p:nvPr/>
              </p:nvSpPr>
              <p:spPr bwMode="auto">
                <a:xfrm>
                  <a:off x="2649" y="2159"/>
                  <a:ext cx="88" cy="88"/>
                </a:xfrm>
                <a:prstGeom prst="rect">
                  <a:avLst/>
                </a:prstGeom>
                <a:solidFill>
                  <a:schemeClr val="tx1"/>
                </a:solidFill>
                <a:ln w="12700">
                  <a:solidFill>
                    <a:schemeClr val="tx1"/>
                  </a:solidFill>
                  <a:miter lim="800000"/>
                  <a:headEnd/>
                  <a:tailEnd/>
                </a:ln>
                <a:effectLst/>
              </p:spPr>
              <p:txBody>
                <a:bodyPr wrap="none" anchor="ctr"/>
                <a:lstStyle/>
                <a:p>
                  <a:endParaRPr lang="en-US"/>
                </a:p>
              </p:txBody>
            </p:sp>
            <p:sp>
              <p:nvSpPr>
                <p:cNvPr id="14350" name="Line 14"/>
                <p:cNvSpPr>
                  <a:spLocks noChangeShapeType="1"/>
                </p:cNvSpPr>
                <p:nvPr/>
              </p:nvSpPr>
              <p:spPr bwMode="auto">
                <a:xfrm>
                  <a:off x="2645" y="1967"/>
                  <a:ext cx="0" cy="280"/>
                </a:xfrm>
                <a:prstGeom prst="line">
                  <a:avLst/>
                </a:prstGeom>
                <a:noFill/>
                <a:ln w="12700">
                  <a:solidFill>
                    <a:schemeClr val="tx1"/>
                  </a:solidFill>
                  <a:round/>
                  <a:headEnd/>
                  <a:tailEnd/>
                </a:ln>
                <a:effectLst/>
              </p:spPr>
              <p:txBody>
                <a:bodyPr wrap="none" anchor="ctr"/>
                <a:lstStyle/>
                <a:p>
                  <a:endParaRPr lang="en-US"/>
                </a:p>
              </p:txBody>
            </p:sp>
            <p:sp>
              <p:nvSpPr>
                <p:cNvPr id="14351" name="Line 15"/>
                <p:cNvSpPr>
                  <a:spLocks noChangeShapeType="1"/>
                </p:cNvSpPr>
                <p:nvPr/>
              </p:nvSpPr>
              <p:spPr bwMode="auto">
                <a:xfrm>
                  <a:off x="3269" y="1967"/>
                  <a:ext cx="0" cy="280"/>
                </a:xfrm>
                <a:prstGeom prst="line">
                  <a:avLst/>
                </a:prstGeom>
                <a:noFill/>
                <a:ln w="12700">
                  <a:solidFill>
                    <a:schemeClr val="tx1"/>
                  </a:solidFill>
                  <a:round/>
                  <a:headEnd type="triangle" w="med" len="med"/>
                  <a:tailEnd type="triangle" w="med" len="med"/>
                </a:ln>
                <a:effectLst/>
              </p:spPr>
              <p:txBody>
                <a:bodyPr wrap="none" anchor="ctr"/>
                <a:lstStyle/>
                <a:p>
                  <a:endParaRPr lang="en-US"/>
                </a:p>
              </p:txBody>
            </p:sp>
          </p:grpSp>
          <p:sp>
            <p:nvSpPr>
              <p:cNvPr id="14353" name="Line 17"/>
              <p:cNvSpPr>
                <a:spLocks noChangeShapeType="1"/>
              </p:cNvSpPr>
              <p:nvPr/>
            </p:nvSpPr>
            <p:spPr bwMode="auto">
              <a:xfrm flipH="1">
                <a:off x="3313" y="1775"/>
                <a:ext cx="248" cy="328"/>
              </a:xfrm>
              <a:prstGeom prst="line">
                <a:avLst/>
              </a:prstGeom>
              <a:noFill/>
              <a:ln w="12700">
                <a:solidFill>
                  <a:schemeClr val="tx1"/>
                </a:solidFill>
                <a:round/>
                <a:headEnd/>
                <a:tailEnd type="triangle" w="med" len="med"/>
              </a:ln>
              <a:effectLst/>
            </p:spPr>
            <p:txBody>
              <a:bodyPr wrap="none" anchor="ctr"/>
              <a:lstStyle/>
              <a:p>
                <a:endParaRPr lang="en-US"/>
              </a:p>
            </p:txBody>
          </p:sp>
          <p:sp>
            <p:nvSpPr>
              <p:cNvPr id="14354" name="Line 18"/>
              <p:cNvSpPr>
                <a:spLocks noChangeShapeType="1"/>
              </p:cNvSpPr>
              <p:nvPr/>
            </p:nvSpPr>
            <p:spPr bwMode="auto">
              <a:xfrm>
                <a:off x="2764" y="2303"/>
                <a:ext cx="232" cy="184"/>
              </a:xfrm>
              <a:prstGeom prst="line">
                <a:avLst/>
              </a:prstGeom>
              <a:noFill/>
              <a:ln w="12700">
                <a:solidFill>
                  <a:schemeClr val="tx1"/>
                </a:solidFill>
                <a:round/>
                <a:headEnd type="triangle" w="med" len="med"/>
                <a:tailEnd/>
              </a:ln>
              <a:effectLst/>
            </p:spPr>
            <p:txBody>
              <a:bodyPr wrap="none" anchor="ctr"/>
              <a:lstStyle/>
              <a:p>
                <a:endParaRPr lang="en-US"/>
              </a:p>
            </p:txBody>
          </p:sp>
        </p:grpSp>
        <p:sp>
          <p:nvSpPr>
            <p:cNvPr id="14356" name="Rectangle 20"/>
            <p:cNvSpPr>
              <a:spLocks noChangeArrowheads="1"/>
            </p:cNvSpPr>
            <p:nvPr/>
          </p:nvSpPr>
          <p:spPr bwMode="auto">
            <a:xfrm>
              <a:off x="4376" y="2002"/>
              <a:ext cx="655" cy="444"/>
            </a:xfrm>
            <a:prstGeom prst="rect">
              <a:avLst/>
            </a:prstGeom>
            <a:noFill/>
            <a:ln w="12700">
              <a:solidFill>
                <a:schemeClr val="tx1"/>
              </a:solidFill>
              <a:miter lim="800000"/>
              <a:headEnd/>
              <a:tailEnd/>
            </a:ln>
            <a:effectLst/>
          </p:spPr>
          <p:txBody>
            <a:bodyPr wrap="square" lIns="90488" tIns="44450" rIns="90488" bIns="44450">
              <a:spAutoFit/>
            </a:bodyPr>
            <a:lstStyle/>
            <a:p>
              <a:r>
                <a:rPr lang="en-US" sz="2000" dirty="0">
                  <a:solidFill>
                    <a:srgbClr val="0000CC"/>
                  </a:solidFill>
                  <a:latin typeface="Times New Roman" pitchFamily="18" charset="0"/>
                </a:rPr>
                <a:t>Market</a:t>
              </a:r>
              <a:br>
                <a:rPr lang="en-US" sz="2000" dirty="0">
                  <a:solidFill>
                    <a:srgbClr val="0000CC"/>
                  </a:solidFill>
                  <a:latin typeface="Times New Roman" pitchFamily="18" charset="0"/>
                </a:rPr>
              </a:br>
              <a:r>
                <a:rPr lang="en-US" sz="2000" dirty="0">
                  <a:solidFill>
                    <a:srgbClr val="0000CC"/>
                  </a:solidFill>
                  <a:latin typeface="Times New Roman" pitchFamily="18" charset="0"/>
                </a:rPr>
                <a:t>Price</a:t>
              </a:r>
            </a:p>
          </p:txBody>
        </p:sp>
        <p:sp>
          <p:nvSpPr>
            <p:cNvPr id="14357" name="Rectangle 21"/>
            <p:cNvSpPr>
              <a:spLocks noChangeArrowheads="1"/>
            </p:cNvSpPr>
            <p:nvPr/>
          </p:nvSpPr>
          <p:spPr bwMode="auto">
            <a:xfrm>
              <a:off x="1148" y="2290"/>
              <a:ext cx="504"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Loss</a:t>
              </a:r>
            </a:p>
          </p:txBody>
        </p:sp>
      </p:grpSp>
      <p:sp>
        <p:nvSpPr>
          <p:cNvPr id="26" name="Footer Placeholder 25"/>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dissolve">
                                      <p:cBhvr>
                                        <p:cTn id="7" dur="500"/>
                                        <p:tgtEl>
                                          <p:spTgt spid="14339">
                                            <p:txEl>
                                              <p:pRg st="0" end="0"/>
                                            </p:txEl>
                                          </p:spTgt>
                                        </p:tgtEl>
                                      </p:cBhvr>
                                    </p:animEffect>
                                  </p:childTnLst>
                                  <p:subTnLst>
                                    <p:animClr>
                                      <p:cBhvr override="childStyle">
                                        <p:cTn dur="1" fill="hold" display="0" masterRel="nextClick" afterEffect="1"/>
                                        <p:tgtEl>
                                          <p:spTgt spid="14339">
                                            <p:txEl>
                                              <p:pRg st="0" end="0"/>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FC86309-8D75-445E-B6C0-FE557B55D66A}" type="datetime1">
              <a:rPr lang="en-US" smtClean="0"/>
              <a:pPr/>
              <a:t>10/26/2012</a:t>
            </a:fld>
            <a:endParaRPr lang="en-US"/>
          </a:p>
        </p:txBody>
      </p:sp>
      <p:sp>
        <p:nvSpPr>
          <p:cNvPr id="5" name="Footer Placeholder 4"/>
          <p:cNvSpPr>
            <a:spLocks noGrp="1"/>
          </p:cNvSpPr>
          <p:nvPr>
            <p:ph type="ftr" sz="quarter" idx="11"/>
          </p:nvPr>
        </p:nvSpPr>
        <p:spPr/>
        <p:txBody>
          <a:bodyPr/>
          <a:lstStyle/>
          <a:p>
            <a:r>
              <a:rPr lang="en-US" dirty="0" smtClean="0"/>
              <a:t>Professor James Kuhle</a:t>
            </a:r>
            <a:endParaRPr lang="en-US" dirty="0"/>
          </a:p>
        </p:txBody>
      </p:sp>
      <p:sp>
        <p:nvSpPr>
          <p:cNvPr id="6" name="Slide Number Placeholder 5"/>
          <p:cNvSpPr>
            <a:spLocks noGrp="1"/>
          </p:cNvSpPr>
          <p:nvPr>
            <p:ph type="sldNum" sz="quarter" idx="12"/>
          </p:nvPr>
        </p:nvSpPr>
        <p:spPr/>
        <p:txBody>
          <a:bodyPr/>
          <a:lstStyle/>
          <a:p>
            <a:fld id="{4AD24E9F-6F20-460A-9997-C3D09DD3DC36}" type="slidenum">
              <a:rPr lang="en-US"/>
              <a:pPr/>
              <a:t>13</a:t>
            </a:fld>
            <a:endParaRPr lang="en-US"/>
          </a:p>
        </p:txBody>
      </p:sp>
      <p:sp>
        <p:nvSpPr>
          <p:cNvPr id="5122" name="Rectangle 2"/>
          <p:cNvSpPr>
            <a:spLocks noGrp="1" noChangeArrowheads="1"/>
          </p:cNvSpPr>
          <p:nvPr>
            <p:ph type="title"/>
          </p:nvPr>
        </p:nvSpPr>
        <p:spPr>
          <a:xfrm>
            <a:off x="2362200" y="0"/>
            <a:ext cx="6781800" cy="1447800"/>
          </a:xfrm>
        </p:spPr>
        <p:txBody>
          <a:bodyPr/>
          <a:lstStyle/>
          <a:p>
            <a:endParaRPr lang="en-US" dirty="0"/>
          </a:p>
        </p:txBody>
      </p:sp>
      <p:sp>
        <p:nvSpPr>
          <p:cNvPr id="5123" name="Rectangle 3"/>
          <p:cNvSpPr>
            <a:spLocks noGrp="1" noChangeArrowheads="1"/>
          </p:cNvSpPr>
          <p:nvPr>
            <p:ph type="body" idx="1"/>
          </p:nvPr>
        </p:nvSpPr>
        <p:spPr/>
        <p:txBody>
          <a:bodyPr/>
          <a:lstStyle/>
          <a:p>
            <a:endParaRPr lang="en-US" dirty="0"/>
          </a:p>
        </p:txBody>
      </p:sp>
      <p:sp>
        <p:nvSpPr>
          <p:cNvPr id="7" name="Rectangle 6"/>
          <p:cNvSpPr/>
          <p:nvPr/>
        </p:nvSpPr>
        <p:spPr>
          <a:xfrm>
            <a:off x="0" y="0"/>
            <a:ext cx="9144000" cy="6248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nvGraphicFramePr>
        <p:xfrm>
          <a:off x="228600" y="1066800"/>
          <a:ext cx="8610598" cy="4996091"/>
        </p:xfrm>
        <a:graphic>
          <a:graphicData uri="http://schemas.openxmlformats.org/drawingml/2006/table">
            <a:tbl>
              <a:tblPr>
                <a:tableStyleId>{E8B1032C-EA38-4F05-BA0D-38AFFFC7BED3}</a:tableStyleId>
              </a:tblPr>
              <a:tblGrid>
                <a:gridCol w="1134655"/>
                <a:gridCol w="672876"/>
                <a:gridCol w="395809"/>
                <a:gridCol w="326233"/>
                <a:gridCol w="326233"/>
                <a:gridCol w="343034"/>
                <a:gridCol w="606907"/>
                <a:gridCol w="949941"/>
                <a:gridCol w="1187427"/>
                <a:gridCol w="686068"/>
                <a:gridCol w="356228"/>
                <a:gridCol w="326233"/>
                <a:gridCol w="326233"/>
                <a:gridCol w="326233"/>
                <a:gridCol w="646488"/>
              </a:tblGrid>
              <a:tr h="215931">
                <a:tc>
                  <a:txBody>
                    <a:bodyPr/>
                    <a:lstStyle/>
                    <a:p>
                      <a:r>
                        <a:rPr lang="en-US" sz="900" dirty="0" smtClean="0"/>
                        <a:t> </a:t>
                      </a:r>
                      <a:endParaRPr lang="en-US" sz="900" dirty="0"/>
                    </a:p>
                  </a:txBody>
                  <a:tcPr marL="0" marR="0" marT="0" marB="0" anchor="ctr"/>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dirty="0"/>
                    </a:p>
                  </a:txBody>
                  <a:tcPr marL="45663" marR="45663" marT="22831" marB="22831"/>
                </a:tc>
                <a:tc>
                  <a:txBody>
                    <a:bodyPr/>
                    <a:lstStyle/>
                    <a:p>
                      <a:pPr algn="ctr"/>
                      <a:r>
                        <a:rPr lang="en-US" sz="1200" b="1" dirty="0" smtClean="0"/>
                        <a:t>KO</a:t>
                      </a:r>
                      <a:r>
                        <a:rPr lang="en-US" sz="1200" b="1" baseline="0" dirty="0" smtClean="0"/>
                        <a:t> Spot </a:t>
                      </a:r>
                    </a:p>
                    <a:p>
                      <a:pPr algn="ctr"/>
                      <a:r>
                        <a:rPr lang="en-US" sz="1200" b="1" baseline="0" dirty="0" smtClean="0"/>
                        <a:t>Price</a:t>
                      </a:r>
                      <a:endParaRPr lang="en-US" sz="1200" b="1" dirty="0"/>
                    </a:p>
                  </a:txBody>
                  <a:tcPr marL="45663" marR="45663" marT="22831" marB="22831"/>
                </a:tc>
                <a:tc>
                  <a:txBody>
                    <a:bodyPr/>
                    <a:lstStyle/>
                    <a:p>
                      <a:endParaRPr lang="en-US" sz="900" dirty="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r>
              <a:tr h="485393">
                <a:tc>
                  <a:txBody>
                    <a:bodyPr/>
                    <a:lstStyle/>
                    <a:p>
                      <a:r>
                        <a:rPr lang="en-US" sz="900" dirty="0" smtClean="0"/>
                        <a:t>         </a:t>
                      </a:r>
                      <a:r>
                        <a:rPr lang="en-US" sz="1200" b="1" u="sng" dirty="0" smtClean="0"/>
                        <a:t>Calls</a:t>
                      </a:r>
                      <a:endParaRPr lang="en-US" sz="1200" b="1" u="sng" dirty="0"/>
                    </a:p>
                  </a:txBody>
                  <a:tcPr marL="0" marR="0" marT="0" marB="0" anchor="ctr"/>
                </a:tc>
                <a:tc>
                  <a:txBody>
                    <a:bodyPr/>
                    <a:lstStyle/>
                    <a:p>
                      <a:r>
                        <a:rPr lang="en-US" sz="900" dirty="0" smtClean="0"/>
                        <a:t> </a:t>
                      </a:r>
                      <a:r>
                        <a:rPr lang="en-US" sz="900" b="1" u="sng" dirty="0" smtClean="0"/>
                        <a:t>Last </a:t>
                      </a:r>
                      <a:r>
                        <a:rPr lang="en-US" sz="900" b="1" u="sng" dirty="0"/>
                        <a:t>Sale</a:t>
                      </a:r>
                    </a:p>
                  </a:txBody>
                  <a:tcPr marL="0" marR="0" marT="0" marB="0" anchor="ctr"/>
                </a:tc>
                <a:tc>
                  <a:txBody>
                    <a:bodyPr/>
                    <a:lstStyle/>
                    <a:p>
                      <a:r>
                        <a:rPr lang="en-US" sz="900" dirty="0" smtClean="0"/>
                        <a:t>   </a:t>
                      </a:r>
                      <a:r>
                        <a:rPr lang="en-US" sz="900" b="1" u="sng" dirty="0" smtClean="0"/>
                        <a:t>Net</a:t>
                      </a:r>
                      <a:endParaRPr lang="en-US" sz="900" b="1" u="sng" dirty="0"/>
                    </a:p>
                  </a:txBody>
                  <a:tcPr marL="0" marR="0" marT="0" marB="0" anchor="ctr"/>
                </a:tc>
                <a:tc>
                  <a:txBody>
                    <a:bodyPr/>
                    <a:lstStyle/>
                    <a:p>
                      <a:r>
                        <a:rPr lang="en-US" sz="900" baseline="0" dirty="0" smtClean="0"/>
                        <a:t>  </a:t>
                      </a:r>
                      <a:r>
                        <a:rPr lang="en-US" sz="900" b="1" u="sng" baseline="0" dirty="0" smtClean="0"/>
                        <a:t>Bid</a:t>
                      </a:r>
                      <a:endParaRPr lang="en-US" sz="900" b="1" u="sng" dirty="0"/>
                    </a:p>
                  </a:txBody>
                  <a:tcPr marL="0" marR="0" marT="0" marB="0" anchor="ctr"/>
                </a:tc>
                <a:tc>
                  <a:txBody>
                    <a:bodyPr/>
                    <a:lstStyle/>
                    <a:p>
                      <a:r>
                        <a:rPr lang="en-US" sz="900" dirty="0" smtClean="0"/>
                        <a:t> </a:t>
                      </a:r>
                      <a:r>
                        <a:rPr lang="en-US" sz="900" baseline="0" dirty="0" smtClean="0"/>
                        <a:t> </a:t>
                      </a:r>
                      <a:r>
                        <a:rPr lang="en-US" sz="900" b="1" u="sng" dirty="0" smtClean="0"/>
                        <a:t>Ask</a:t>
                      </a:r>
                      <a:endParaRPr lang="en-US" sz="900" b="1" u="sng" dirty="0"/>
                    </a:p>
                  </a:txBody>
                  <a:tcPr marL="0" marR="0" marT="0" marB="0" anchor="ctr"/>
                </a:tc>
                <a:tc>
                  <a:txBody>
                    <a:bodyPr/>
                    <a:lstStyle/>
                    <a:p>
                      <a:r>
                        <a:rPr lang="en-US" sz="900" b="1" u="sng" dirty="0" smtClean="0"/>
                        <a:t>  </a:t>
                      </a:r>
                      <a:r>
                        <a:rPr lang="en-US" sz="900" b="1" u="sng" dirty="0" err="1" smtClean="0"/>
                        <a:t>Vol</a:t>
                      </a:r>
                      <a:endParaRPr lang="en-US" sz="900" b="1" u="sng" dirty="0"/>
                    </a:p>
                  </a:txBody>
                  <a:tcPr marL="0" marR="0" marT="0" marB="0" anchor="ctr"/>
                </a:tc>
                <a:tc>
                  <a:txBody>
                    <a:bodyPr/>
                    <a:lstStyle/>
                    <a:p>
                      <a:r>
                        <a:rPr lang="en-US" sz="900" dirty="0" smtClean="0"/>
                        <a:t> </a:t>
                      </a:r>
                      <a:r>
                        <a:rPr lang="en-US" sz="900" b="1" u="sng" dirty="0" smtClean="0"/>
                        <a:t>Open </a:t>
                      </a:r>
                      <a:r>
                        <a:rPr lang="en-US" sz="900" b="1" u="sng" dirty="0" err="1"/>
                        <a:t>Int</a:t>
                      </a:r>
                      <a:endParaRPr lang="en-US" sz="900" b="1" u="sng" dirty="0"/>
                    </a:p>
                  </a:txBody>
                  <a:tcPr marL="0" marR="0" marT="0" marB="0" anchor="ctr"/>
                </a:tc>
                <a:tc>
                  <a:txBody>
                    <a:bodyPr/>
                    <a:lstStyle/>
                    <a:p>
                      <a:r>
                        <a:rPr lang="en-US" sz="900" dirty="0"/>
                        <a:t> </a:t>
                      </a:r>
                      <a:r>
                        <a:rPr lang="en-US" sz="900" dirty="0" smtClean="0"/>
                        <a:t>       </a:t>
                      </a:r>
                      <a:r>
                        <a:rPr lang="en-US" sz="1050" b="1" dirty="0" smtClean="0"/>
                        <a:t>$65.70</a:t>
                      </a:r>
                    </a:p>
                    <a:p>
                      <a:r>
                        <a:rPr lang="en-US" sz="1050" b="1" dirty="0" smtClean="0"/>
                        <a:t>      12/02/10</a:t>
                      </a:r>
                    </a:p>
                    <a:p>
                      <a:endParaRPr lang="en-US" sz="900" dirty="0"/>
                    </a:p>
                  </a:txBody>
                  <a:tcPr marL="0" marR="0" marT="0" marB="0" anchor="ctr"/>
                </a:tc>
                <a:tc>
                  <a:txBody>
                    <a:bodyPr/>
                    <a:lstStyle/>
                    <a:p>
                      <a:r>
                        <a:rPr lang="en-US" sz="900" dirty="0" smtClean="0"/>
                        <a:t>          </a:t>
                      </a:r>
                      <a:r>
                        <a:rPr lang="en-US" sz="1200" b="1" u="sng" dirty="0" smtClean="0"/>
                        <a:t>Puts</a:t>
                      </a:r>
                      <a:endParaRPr lang="en-US" sz="1200" b="1" u="sng" dirty="0"/>
                    </a:p>
                  </a:txBody>
                  <a:tcPr marL="0" marR="0" marT="0" marB="0" anchor="ctr"/>
                </a:tc>
                <a:tc>
                  <a:txBody>
                    <a:bodyPr/>
                    <a:lstStyle/>
                    <a:p>
                      <a:r>
                        <a:rPr lang="en-US" sz="900" b="1" u="sng" dirty="0" smtClean="0"/>
                        <a:t>  Last </a:t>
                      </a:r>
                      <a:r>
                        <a:rPr lang="en-US" sz="900" b="1" u="sng" dirty="0"/>
                        <a:t>Sale</a:t>
                      </a:r>
                    </a:p>
                  </a:txBody>
                  <a:tcPr marL="0" marR="0" marT="0" marB="0" anchor="ctr"/>
                </a:tc>
                <a:tc>
                  <a:txBody>
                    <a:bodyPr/>
                    <a:lstStyle/>
                    <a:p>
                      <a:r>
                        <a:rPr lang="en-US" sz="900" dirty="0" smtClean="0"/>
                        <a:t>  </a:t>
                      </a:r>
                      <a:r>
                        <a:rPr lang="en-US" sz="900" b="1" u="sng" dirty="0" smtClean="0"/>
                        <a:t>Net</a:t>
                      </a:r>
                      <a:endParaRPr lang="en-US" sz="900" b="1" u="sng" dirty="0"/>
                    </a:p>
                  </a:txBody>
                  <a:tcPr marL="0" marR="0" marT="0" marB="0" anchor="ctr"/>
                </a:tc>
                <a:tc>
                  <a:txBody>
                    <a:bodyPr/>
                    <a:lstStyle/>
                    <a:p>
                      <a:r>
                        <a:rPr lang="en-US" sz="900" dirty="0" smtClean="0"/>
                        <a:t>  </a:t>
                      </a:r>
                      <a:r>
                        <a:rPr lang="en-US" sz="900" b="1" u="sng" dirty="0" smtClean="0"/>
                        <a:t>Bid</a:t>
                      </a:r>
                      <a:endParaRPr lang="en-US" sz="900" b="1" u="sng" dirty="0"/>
                    </a:p>
                  </a:txBody>
                  <a:tcPr marL="0" marR="0" marT="0" marB="0" anchor="ctr"/>
                </a:tc>
                <a:tc>
                  <a:txBody>
                    <a:bodyPr/>
                    <a:lstStyle/>
                    <a:p>
                      <a:r>
                        <a:rPr lang="en-US" sz="900" b="1" u="sng" dirty="0" smtClean="0"/>
                        <a:t>  Ask</a:t>
                      </a:r>
                      <a:endParaRPr lang="en-US" sz="900" b="1" u="sng" dirty="0"/>
                    </a:p>
                  </a:txBody>
                  <a:tcPr marL="0" marR="0" marT="0" marB="0" anchor="ctr"/>
                </a:tc>
                <a:tc>
                  <a:txBody>
                    <a:bodyPr/>
                    <a:lstStyle/>
                    <a:p>
                      <a:r>
                        <a:rPr lang="en-US" sz="900" b="1" u="sng" dirty="0" smtClean="0"/>
                        <a:t>  </a:t>
                      </a:r>
                      <a:r>
                        <a:rPr lang="en-US" sz="900" b="1" u="sng" dirty="0" err="1" smtClean="0"/>
                        <a:t>Vol</a:t>
                      </a:r>
                      <a:endParaRPr lang="en-US" sz="900" b="1" u="sng" dirty="0"/>
                    </a:p>
                  </a:txBody>
                  <a:tcPr marL="0" marR="0" marT="0" marB="0" anchor="ctr"/>
                </a:tc>
                <a:tc>
                  <a:txBody>
                    <a:bodyPr/>
                    <a:lstStyle/>
                    <a:p>
                      <a:r>
                        <a:rPr lang="en-US" sz="900" dirty="0" smtClean="0"/>
                        <a:t>  </a:t>
                      </a:r>
                      <a:r>
                        <a:rPr lang="en-US" sz="900" b="1" u="sng" dirty="0" smtClean="0"/>
                        <a:t>Open </a:t>
                      </a:r>
                      <a:r>
                        <a:rPr lang="en-US" sz="900" b="1" u="sng" dirty="0" err="1"/>
                        <a:t>Int</a:t>
                      </a:r>
                      <a:endParaRPr lang="en-US" sz="900" b="1" u="sng" dirty="0"/>
                    </a:p>
                  </a:txBody>
                  <a:tcPr marL="0" marR="0" marT="0" marB="0" anchor="ctr"/>
                </a:tc>
              </a:tr>
              <a:tr h="162000">
                <a:tc gridSpan="15">
                  <a:txBody>
                    <a:bodyPr/>
                    <a:lstStyle/>
                    <a:p>
                      <a:endParaRPr lang="en-US" sz="900"/>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47190">
                <a:tc>
                  <a:txBody>
                    <a:bodyPr/>
                    <a:lstStyle/>
                    <a:p>
                      <a:r>
                        <a:rPr lang="en-US" sz="900" dirty="0" smtClean="0">
                          <a:hlinkClick r:id="rId3" action="ppaction://hlinkfile"/>
                        </a:rPr>
                        <a:t>   </a:t>
                      </a:r>
                      <a:r>
                        <a:rPr lang="en-US" sz="900" dirty="0" smtClean="0">
                          <a:solidFill>
                            <a:schemeClr val="tx1"/>
                          </a:solidFill>
                          <a:hlinkClick r:id="rId3" action="ppaction://hlinkfile"/>
                        </a:rPr>
                        <a:t>KO1018L62.5-E</a:t>
                      </a:r>
                      <a:endParaRPr lang="en-US" sz="900" dirty="0">
                        <a:solidFill>
                          <a:schemeClr val="tx1"/>
                        </a:solidFill>
                      </a:endParaRPr>
                    </a:p>
                  </a:txBody>
                  <a:tcPr marL="0" marR="0" marT="0" marB="0" anchor="ctr"/>
                </a:tc>
                <a:tc>
                  <a:txBody>
                    <a:bodyPr/>
                    <a:lstStyle/>
                    <a:p>
                      <a:r>
                        <a:rPr lang="en-US" sz="900" dirty="0" smtClean="0"/>
                        <a:t>    3.25</a:t>
                      </a:r>
                      <a:endParaRPr lang="en-US" sz="900" dirty="0"/>
                    </a:p>
                  </a:txBody>
                  <a:tcPr marL="0" marR="0" marT="0" marB="0" anchor="ctr"/>
                </a:tc>
                <a:tc>
                  <a:txBody>
                    <a:bodyPr/>
                    <a:lstStyle/>
                    <a:p>
                      <a:r>
                        <a:rPr lang="en-US" sz="900"/>
                        <a:t>+0.44</a:t>
                      </a:r>
                    </a:p>
                  </a:txBody>
                  <a:tcPr marL="0" marR="0" marT="0" marB="0" anchor="ctr"/>
                </a:tc>
                <a:tc>
                  <a:txBody>
                    <a:bodyPr/>
                    <a:lstStyle/>
                    <a:p>
                      <a:r>
                        <a:rPr lang="en-US" sz="900" dirty="0" smtClean="0"/>
                        <a:t> 3.15</a:t>
                      </a:r>
                      <a:endParaRPr lang="en-US" sz="900" dirty="0"/>
                    </a:p>
                  </a:txBody>
                  <a:tcPr marL="0" marR="0" marT="0" marB="0" anchor="ctr"/>
                </a:tc>
                <a:tc>
                  <a:txBody>
                    <a:bodyPr/>
                    <a:lstStyle/>
                    <a:p>
                      <a:r>
                        <a:rPr lang="en-US" sz="900" dirty="0" smtClean="0"/>
                        <a:t> 3.30</a:t>
                      </a:r>
                      <a:endParaRPr lang="en-US" sz="900" dirty="0"/>
                    </a:p>
                  </a:txBody>
                  <a:tcPr marL="0" marR="0" marT="0" marB="0" anchor="ctr"/>
                </a:tc>
                <a:tc>
                  <a:txBody>
                    <a:bodyPr/>
                    <a:lstStyle/>
                    <a:p>
                      <a:r>
                        <a:rPr lang="en-US" sz="900" dirty="0" smtClean="0"/>
                        <a:t> 3320</a:t>
                      </a:r>
                      <a:endParaRPr lang="en-US" sz="900" dirty="0"/>
                    </a:p>
                  </a:txBody>
                  <a:tcPr marL="0" marR="0" marT="0" marB="0" anchor="ctr"/>
                </a:tc>
                <a:tc>
                  <a:txBody>
                    <a:bodyPr/>
                    <a:lstStyle/>
                    <a:p>
                      <a:r>
                        <a:rPr lang="en-US" sz="900" dirty="0" smtClean="0"/>
                        <a:t>   10225</a:t>
                      </a:r>
                      <a:endParaRPr lang="en-US" sz="900" dirty="0"/>
                    </a:p>
                  </a:txBody>
                  <a:tcPr marL="0" marR="0" marT="0" marB="0" anchor="ctr"/>
                </a:tc>
                <a:tc>
                  <a:txBody>
                    <a:bodyPr/>
                    <a:lstStyle/>
                    <a:p>
                      <a:r>
                        <a:rPr lang="en-US" sz="900" dirty="0" smtClean="0"/>
                        <a:t>  10 </a:t>
                      </a:r>
                      <a:r>
                        <a:rPr lang="en-US" sz="900" dirty="0"/>
                        <a:t>Dec 62.50</a:t>
                      </a:r>
                    </a:p>
                  </a:txBody>
                  <a:tcPr marL="0" marR="0" marT="0" marB="0" anchor="ctr"/>
                </a:tc>
                <a:tc>
                  <a:txBody>
                    <a:bodyPr/>
                    <a:lstStyle/>
                    <a:p>
                      <a:r>
                        <a:rPr lang="en-US" sz="900" dirty="0" smtClean="0">
                          <a:hlinkClick r:id="rId4" action="ppaction://hlinkfile"/>
                        </a:rPr>
                        <a:t>   KO1018X62.5-E</a:t>
                      </a:r>
                      <a:endParaRPr lang="en-US" sz="900" dirty="0"/>
                    </a:p>
                  </a:txBody>
                  <a:tcPr marL="0" marR="0" marT="0" marB="0" anchor="ctr"/>
                </a:tc>
                <a:tc>
                  <a:txBody>
                    <a:bodyPr/>
                    <a:lstStyle/>
                    <a:p>
                      <a:r>
                        <a:rPr lang="en-US" sz="900" dirty="0" smtClean="0"/>
                        <a:t>    0.02</a:t>
                      </a:r>
                      <a:endParaRPr lang="en-US" sz="900" dirty="0"/>
                    </a:p>
                  </a:txBody>
                  <a:tcPr marL="0" marR="0" marT="0" marB="0" anchor="ctr"/>
                </a:tc>
                <a:tc>
                  <a:txBody>
                    <a:bodyPr/>
                    <a:lstStyle/>
                    <a:p>
                      <a:r>
                        <a:rPr lang="en-US" sz="900"/>
                        <a:t>0.0</a:t>
                      </a:r>
                    </a:p>
                  </a:txBody>
                  <a:tcPr marL="0" marR="0" marT="0" marB="0" anchor="ctr"/>
                </a:tc>
                <a:tc>
                  <a:txBody>
                    <a:bodyPr/>
                    <a:lstStyle/>
                    <a:p>
                      <a:r>
                        <a:rPr lang="en-US" sz="900" dirty="0" smtClean="0"/>
                        <a:t>  0.0</a:t>
                      </a:r>
                      <a:endParaRPr lang="en-US" sz="900" dirty="0"/>
                    </a:p>
                  </a:txBody>
                  <a:tcPr marL="0" marR="0" marT="0" marB="0" anchor="ctr"/>
                </a:tc>
                <a:tc>
                  <a:txBody>
                    <a:bodyPr/>
                    <a:lstStyle/>
                    <a:p>
                      <a:r>
                        <a:rPr lang="en-US" sz="900"/>
                        <a:t>0.02</a:t>
                      </a:r>
                    </a:p>
                  </a:txBody>
                  <a:tcPr marL="0" marR="0" marT="0" marB="0" anchor="ctr"/>
                </a:tc>
                <a:tc>
                  <a:txBody>
                    <a:bodyPr/>
                    <a:lstStyle/>
                    <a:p>
                      <a:r>
                        <a:rPr lang="en-US" sz="900" dirty="0" smtClean="0"/>
                        <a:t>  0</a:t>
                      </a:r>
                      <a:endParaRPr lang="en-US" sz="900" dirty="0"/>
                    </a:p>
                  </a:txBody>
                  <a:tcPr marL="0" marR="0" marT="0" marB="0" anchor="ctr"/>
                </a:tc>
                <a:tc>
                  <a:txBody>
                    <a:bodyPr/>
                    <a:lstStyle/>
                    <a:p>
                      <a:r>
                        <a:rPr lang="en-US" sz="900" dirty="0" smtClean="0"/>
                        <a:t>   9643</a:t>
                      </a:r>
                      <a:endParaRPr lang="en-US" sz="900" dirty="0"/>
                    </a:p>
                  </a:txBody>
                  <a:tcPr marL="0" marR="0" marT="0" marB="0" anchor="ctr"/>
                </a:tc>
              </a:tr>
              <a:tr h="647190">
                <a:tc>
                  <a:txBody>
                    <a:bodyPr/>
                    <a:lstStyle/>
                    <a:p>
                      <a:r>
                        <a:rPr lang="en-US" sz="900" u="none" dirty="0" smtClean="0">
                          <a:hlinkClick r:id="rId5" action="ppaction://hlinkfile"/>
                        </a:rPr>
                        <a:t>   KO1018L65-E</a:t>
                      </a:r>
                      <a:endParaRPr lang="en-US" sz="900" u="none" dirty="0"/>
                    </a:p>
                  </a:txBody>
                  <a:tcPr marL="0" marR="0" marT="0" marB="0" anchor="ctr"/>
                </a:tc>
                <a:tc>
                  <a:txBody>
                    <a:bodyPr/>
                    <a:lstStyle/>
                    <a:p>
                      <a:r>
                        <a:rPr lang="en-US" sz="900" dirty="0" smtClean="0"/>
                        <a:t>    0.72</a:t>
                      </a:r>
                      <a:endParaRPr lang="en-US" sz="900" dirty="0"/>
                    </a:p>
                  </a:txBody>
                  <a:tcPr marL="0" marR="0" marT="0" marB="0" anchor="ctr"/>
                </a:tc>
                <a:tc>
                  <a:txBody>
                    <a:bodyPr/>
                    <a:lstStyle/>
                    <a:p>
                      <a:r>
                        <a:rPr lang="en-US" sz="900"/>
                        <a:t>+0.36</a:t>
                      </a:r>
                    </a:p>
                  </a:txBody>
                  <a:tcPr marL="0" marR="0" marT="0" marB="0" anchor="ctr"/>
                </a:tc>
                <a:tc>
                  <a:txBody>
                    <a:bodyPr/>
                    <a:lstStyle/>
                    <a:p>
                      <a:r>
                        <a:rPr lang="en-US" sz="900" dirty="0" smtClean="0"/>
                        <a:t> 0.68</a:t>
                      </a:r>
                      <a:endParaRPr lang="en-US" sz="900" dirty="0"/>
                    </a:p>
                  </a:txBody>
                  <a:tcPr marL="0" marR="0" marT="0" marB="0" anchor="ctr"/>
                </a:tc>
                <a:tc>
                  <a:txBody>
                    <a:bodyPr/>
                    <a:lstStyle/>
                    <a:p>
                      <a:r>
                        <a:rPr lang="en-US" sz="900" dirty="0" smtClean="0"/>
                        <a:t> 0.75</a:t>
                      </a:r>
                      <a:endParaRPr lang="en-US" sz="900" dirty="0"/>
                    </a:p>
                  </a:txBody>
                  <a:tcPr marL="0" marR="0" marT="0" marB="0" anchor="ctr"/>
                </a:tc>
                <a:tc>
                  <a:txBody>
                    <a:bodyPr/>
                    <a:lstStyle/>
                    <a:p>
                      <a:r>
                        <a:rPr lang="en-US" sz="900"/>
                        <a:t>1099</a:t>
                      </a:r>
                    </a:p>
                  </a:txBody>
                  <a:tcPr marL="0" marR="0" marT="0" marB="0" anchor="ctr"/>
                </a:tc>
                <a:tc>
                  <a:txBody>
                    <a:bodyPr/>
                    <a:lstStyle/>
                    <a:p>
                      <a:r>
                        <a:rPr lang="en-US" sz="900" dirty="0" smtClean="0"/>
                        <a:t>   11448</a:t>
                      </a:r>
                      <a:endParaRPr lang="en-US" sz="900" dirty="0"/>
                    </a:p>
                  </a:txBody>
                  <a:tcPr marL="0" marR="0" marT="0" marB="0" anchor="ctr"/>
                </a:tc>
                <a:tc>
                  <a:txBody>
                    <a:bodyPr/>
                    <a:lstStyle/>
                    <a:p>
                      <a:r>
                        <a:rPr lang="en-US" sz="900" dirty="0" smtClean="0"/>
                        <a:t>  10 </a:t>
                      </a:r>
                      <a:r>
                        <a:rPr lang="en-US" sz="900" dirty="0"/>
                        <a:t>Dec 65.00</a:t>
                      </a:r>
                    </a:p>
                  </a:txBody>
                  <a:tcPr marL="0" marR="0" marT="0" marB="0" anchor="ctr"/>
                </a:tc>
                <a:tc>
                  <a:txBody>
                    <a:bodyPr/>
                    <a:lstStyle/>
                    <a:p>
                      <a:r>
                        <a:rPr lang="en-US" sz="900" dirty="0" smtClean="0">
                          <a:hlinkClick r:id="rId6" action="ppaction://hlinkfile"/>
                        </a:rPr>
                        <a:t>   KO1018X65-E</a:t>
                      </a:r>
                      <a:endParaRPr lang="en-US" sz="900" dirty="0"/>
                    </a:p>
                  </a:txBody>
                  <a:tcPr marL="0" marR="0" marT="0" marB="0" anchor="ctr"/>
                </a:tc>
                <a:tc>
                  <a:txBody>
                    <a:bodyPr/>
                    <a:lstStyle/>
                    <a:p>
                      <a:r>
                        <a:rPr lang="en-US" sz="900" dirty="0" smtClean="0"/>
                        <a:t>    0.03</a:t>
                      </a:r>
                      <a:endParaRPr lang="en-US" sz="900" dirty="0"/>
                    </a:p>
                  </a:txBody>
                  <a:tcPr marL="0" marR="0" marT="0" marB="0" anchor="ctr"/>
                </a:tc>
                <a:tc>
                  <a:txBody>
                    <a:bodyPr/>
                    <a:lstStyle/>
                    <a:p>
                      <a:r>
                        <a:rPr lang="en-US" sz="900"/>
                        <a:t>-0.10</a:t>
                      </a:r>
                    </a:p>
                  </a:txBody>
                  <a:tcPr marL="0" marR="0" marT="0" marB="0" anchor="ctr"/>
                </a:tc>
                <a:tc>
                  <a:txBody>
                    <a:bodyPr/>
                    <a:lstStyle/>
                    <a:p>
                      <a:r>
                        <a:rPr lang="en-US" sz="900"/>
                        <a:t>0.0</a:t>
                      </a:r>
                    </a:p>
                  </a:txBody>
                  <a:tcPr marL="0" marR="0" marT="0" marB="0" anchor="ctr"/>
                </a:tc>
                <a:tc>
                  <a:txBody>
                    <a:bodyPr/>
                    <a:lstStyle/>
                    <a:p>
                      <a:r>
                        <a:rPr lang="en-US" sz="900"/>
                        <a:t>0.02</a:t>
                      </a:r>
                    </a:p>
                  </a:txBody>
                  <a:tcPr marL="0" marR="0" marT="0" marB="0" anchor="ctr"/>
                </a:tc>
                <a:tc>
                  <a:txBody>
                    <a:bodyPr/>
                    <a:lstStyle/>
                    <a:p>
                      <a:r>
                        <a:rPr lang="en-US" sz="900" dirty="0" smtClean="0"/>
                        <a:t>  537</a:t>
                      </a:r>
                      <a:endParaRPr lang="en-US" sz="900" dirty="0"/>
                    </a:p>
                  </a:txBody>
                  <a:tcPr marL="0" marR="0" marT="0" marB="0" anchor="ctr"/>
                </a:tc>
                <a:tc>
                  <a:txBody>
                    <a:bodyPr/>
                    <a:lstStyle/>
                    <a:p>
                      <a:r>
                        <a:rPr lang="en-US" sz="900" dirty="0" smtClean="0"/>
                        <a:t>   7151</a:t>
                      </a:r>
                      <a:endParaRPr lang="en-US" sz="900" dirty="0"/>
                    </a:p>
                  </a:txBody>
                  <a:tcPr marL="0" marR="0" marT="0" marB="0" anchor="ctr"/>
                </a:tc>
              </a:tr>
              <a:tr h="485393">
                <a:tc>
                  <a:txBody>
                    <a:bodyPr/>
                    <a:lstStyle/>
                    <a:p>
                      <a:r>
                        <a:rPr lang="en-US" sz="900" dirty="0" smtClean="0">
                          <a:hlinkClick r:id="rId7" action="ppaction://hlinkfile"/>
                        </a:rPr>
                        <a:t>   KO1018L67.5-E</a:t>
                      </a:r>
                      <a:endParaRPr lang="en-US" sz="900" dirty="0"/>
                    </a:p>
                  </a:txBody>
                  <a:tcPr marL="0" marR="0" marT="0" marB="0" anchor="ctr"/>
                </a:tc>
                <a:tc>
                  <a:txBody>
                    <a:bodyPr/>
                    <a:lstStyle/>
                    <a:p>
                      <a:r>
                        <a:rPr lang="en-US" sz="900" dirty="0" smtClean="0"/>
                        <a:t>   0.02</a:t>
                      </a:r>
                      <a:endParaRPr lang="en-US" sz="900" dirty="0"/>
                    </a:p>
                  </a:txBody>
                  <a:tcPr marL="0" marR="0" marT="0" marB="0" anchor="ctr"/>
                </a:tc>
                <a:tc>
                  <a:txBody>
                    <a:bodyPr/>
                    <a:lstStyle/>
                    <a:p>
                      <a:r>
                        <a:rPr lang="en-US" sz="900"/>
                        <a:t>0.0</a:t>
                      </a:r>
                    </a:p>
                  </a:txBody>
                  <a:tcPr marL="0" marR="0" marT="0" marB="0" anchor="ctr"/>
                </a:tc>
                <a:tc>
                  <a:txBody>
                    <a:bodyPr/>
                    <a:lstStyle/>
                    <a:p>
                      <a:r>
                        <a:rPr lang="en-US" sz="900" dirty="0" smtClean="0"/>
                        <a:t>  0.0</a:t>
                      </a:r>
                      <a:endParaRPr lang="en-US" sz="900" dirty="0"/>
                    </a:p>
                  </a:txBody>
                  <a:tcPr marL="0" marR="0" marT="0" marB="0" anchor="ctr"/>
                </a:tc>
                <a:tc>
                  <a:txBody>
                    <a:bodyPr/>
                    <a:lstStyle/>
                    <a:p>
                      <a:r>
                        <a:rPr lang="en-US" sz="900" dirty="0" smtClean="0"/>
                        <a:t> 0.01</a:t>
                      </a:r>
                      <a:endParaRPr lang="en-US" sz="900" dirty="0"/>
                    </a:p>
                  </a:txBody>
                  <a:tcPr marL="0" marR="0" marT="0" marB="0" anchor="ctr"/>
                </a:tc>
                <a:tc>
                  <a:txBody>
                    <a:bodyPr/>
                    <a:lstStyle/>
                    <a:p>
                      <a:r>
                        <a:rPr lang="en-US" sz="900" dirty="0" smtClean="0"/>
                        <a:t>   0</a:t>
                      </a:r>
                      <a:endParaRPr lang="en-US" sz="900" dirty="0"/>
                    </a:p>
                  </a:txBody>
                  <a:tcPr marL="0" marR="0" marT="0" marB="0" anchor="ctr"/>
                </a:tc>
                <a:tc>
                  <a:txBody>
                    <a:bodyPr/>
                    <a:lstStyle/>
                    <a:p>
                      <a:r>
                        <a:rPr lang="en-US" sz="900" dirty="0" smtClean="0"/>
                        <a:t>    1602</a:t>
                      </a:r>
                      <a:endParaRPr lang="en-US" sz="900" dirty="0"/>
                    </a:p>
                  </a:txBody>
                  <a:tcPr marL="0" marR="0" marT="0" marB="0" anchor="ctr"/>
                </a:tc>
                <a:tc>
                  <a:txBody>
                    <a:bodyPr/>
                    <a:lstStyle/>
                    <a:p>
                      <a:r>
                        <a:rPr lang="en-US" sz="900" dirty="0" smtClean="0"/>
                        <a:t>  10 </a:t>
                      </a:r>
                      <a:r>
                        <a:rPr lang="en-US" sz="900" dirty="0"/>
                        <a:t>Dec 67.50</a:t>
                      </a:r>
                    </a:p>
                  </a:txBody>
                  <a:tcPr marL="0" marR="0" marT="0" marB="0" anchor="ctr"/>
                </a:tc>
                <a:tc>
                  <a:txBody>
                    <a:bodyPr/>
                    <a:lstStyle/>
                    <a:p>
                      <a:r>
                        <a:rPr lang="en-US" sz="900" dirty="0" smtClean="0">
                          <a:hlinkClick r:id="rId8" action="ppaction://hlinkfile"/>
                        </a:rPr>
                        <a:t>   KO1018X67.5-E</a:t>
                      </a:r>
                      <a:endParaRPr lang="en-US" sz="900" dirty="0"/>
                    </a:p>
                  </a:txBody>
                  <a:tcPr marL="0" marR="0" marT="0" marB="0" anchor="ctr"/>
                </a:tc>
                <a:tc>
                  <a:txBody>
                    <a:bodyPr/>
                    <a:lstStyle/>
                    <a:p>
                      <a:r>
                        <a:rPr lang="en-US" sz="900" dirty="0" smtClean="0"/>
                        <a:t>    2.35</a:t>
                      </a:r>
                      <a:endParaRPr lang="en-US" sz="900" dirty="0"/>
                    </a:p>
                  </a:txBody>
                  <a:tcPr marL="0" marR="0" marT="0" marB="0" anchor="ctr"/>
                </a:tc>
                <a:tc>
                  <a:txBody>
                    <a:bodyPr/>
                    <a:lstStyle/>
                    <a:p>
                      <a:r>
                        <a:rPr lang="en-US" sz="900"/>
                        <a:t>-0.75</a:t>
                      </a:r>
                    </a:p>
                  </a:txBody>
                  <a:tcPr marL="0" marR="0" marT="0" marB="0" anchor="ctr"/>
                </a:tc>
                <a:tc>
                  <a:txBody>
                    <a:bodyPr/>
                    <a:lstStyle/>
                    <a:p>
                      <a:r>
                        <a:rPr lang="en-US" sz="900" dirty="0" smtClean="0"/>
                        <a:t> 1.73</a:t>
                      </a:r>
                      <a:endParaRPr lang="en-US" sz="900" dirty="0"/>
                    </a:p>
                  </a:txBody>
                  <a:tcPr marL="0" marR="0" marT="0" marB="0" anchor="ctr"/>
                </a:tc>
                <a:tc>
                  <a:txBody>
                    <a:bodyPr/>
                    <a:lstStyle/>
                    <a:p>
                      <a:r>
                        <a:rPr lang="en-US" sz="900"/>
                        <a:t>1.91</a:t>
                      </a:r>
                    </a:p>
                  </a:txBody>
                  <a:tcPr marL="0" marR="0" marT="0" marB="0" anchor="ctr"/>
                </a:tc>
                <a:tc>
                  <a:txBody>
                    <a:bodyPr/>
                    <a:lstStyle/>
                    <a:p>
                      <a:r>
                        <a:rPr lang="en-US" sz="900" dirty="0" smtClean="0"/>
                        <a:t>  10</a:t>
                      </a:r>
                      <a:endParaRPr lang="en-US" sz="900" dirty="0"/>
                    </a:p>
                  </a:txBody>
                  <a:tcPr marL="0" marR="0" marT="0" marB="0" anchor="ctr"/>
                </a:tc>
                <a:tc>
                  <a:txBody>
                    <a:bodyPr/>
                    <a:lstStyle/>
                    <a:p>
                      <a:r>
                        <a:rPr lang="en-US" sz="900" dirty="0" smtClean="0"/>
                        <a:t>   1495</a:t>
                      </a:r>
                      <a:endParaRPr lang="en-US" sz="900" dirty="0"/>
                    </a:p>
                  </a:txBody>
                  <a:tcPr marL="0" marR="0" marT="0" marB="0" anchor="ctr"/>
                </a:tc>
              </a:tr>
              <a:tr h="485393">
                <a:tc>
                  <a:txBody>
                    <a:bodyPr/>
                    <a:lstStyle/>
                    <a:p>
                      <a:r>
                        <a:rPr lang="en-US" sz="900" dirty="0" smtClean="0">
                          <a:hlinkClick r:id="rId9" action="ppaction://hlinkfile"/>
                        </a:rPr>
                        <a:t>   KO1122A62.5-E</a:t>
                      </a:r>
                      <a:endParaRPr lang="en-US" sz="900" dirty="0"/>
                    </a:p>
                  </a:txBody>
                  <a:tcPr marL="0" marR="0" marT="0" marB="0" anchor="ctr"/>
                </a:tc>
                <a:tc>
                  <a:txBody>
                    <a:bodyPr/>
                    <a:lstStyle/>
                    <a:p>
                      <a:r>
                        <a:rPr lang="en-US" sz="900" dirty="0" smtClean="0"/>
                        <a:t>   3.35</a:t>
                      </a:r>
                      <a:endParaRPr lang="en-US" sz="900" dirty="0"/>
                    </a:p>
                  </a:txBody>
                  <a:tcPr marL="0" marR="0" marT="0" marB="0" anchor="ctr"/>
                </a:tc>
                <a:tc>
                  <a:txBody>
                    <a:bodyPr/>
                    <a:lstStyle/>
                    <a:p>
                      <a:r>
                        <a:rPr lang="en-US" sz="900"/>
                        <a:t>+0.23</a:t>
                      </a:r>
                    </a:p>
                  </a:txBody>
                  <a:tcPr marL="0" marR="0" marT="0" marB="0" anchor="ctr"/>
                </a:tc>
                <a:tc>
                  <a:txBody>
                    <a:bodyPr/>
                    <a:lstStyle/>
                    <a:p>
                      <a:r>
                        <a:rPr lang="en-US" sz="900" dirty="0" smtClean="0"/>
                        <a:t> 3.45</a:t>
                      </a:r>
                      <a:endParaRPr lang="en-US" sz="900" dirty="0"/>
                    </a:p>
                  </a:txBody>
                  <a:tcPr marL="0" marR="0" marT="0" marB="0" anchor="ctr"/>
                </a:tc>
                <a:tc>
                  <a:txBody>
                    <a:bodyPr/>
                    <a:lstStyle/>
                    <a:p>
                      <a:r>
                        <a:rPr lang="en-US" sz="900" dirty="0" smtClean="0"/>
                        <a:t> 3.55</a:t>
                      </a:r>
                      <a:endParaRPr lang="en-US" sz="900" dirty="0"/>
                    </a:p>
                  </a:txBody>
                  <a:tcPr marL="0" marR="0" marT="0" marB="0" anchor="ctr"/>
                </a:tc>
                <a:tc>
                  <a:txBody>
                    <a:bodyPr/>
                    <a:lstStyle/>
                    <a:p>
                      <a:r>
                        <a:rPr lang="en-US" sz="900" dirty="0" smtClean="0"/>
                        <a:t>  26</a:t>
                      </a:r>
                      <a:endParaRPr lang="en-US" sz="900" dirty="0"/>
                    </a:p>
                  </a:txBody>
                  <a:tcPr marL="0" marR="0" marT="0" marB="0" anchor="ctr"/>
                </a:tc>
                <a:tc>
                  <a:txBody>
                    <a:bodyPr/>
                    <a:lstStyle/>
                    <a:p>
                      <a:r>
                        <a:rPr lang="en-US" sz="900" dirty="0" smtClean="0"/>
                        <a:t>   27267</a:t>
                      </a:r>
                      <a:endParaRPr lang="en-US" sz="900" dirty="0"/>
                    </a:p>
                  </a:txBody>
                  <a:tcPr marL="0" marR="0" marT="0" marB="0" anchor="ctr"/>
                </a:tc>
                <a:tc>
                  <a:txBody>
                    <a:bodyPr/>
                    <a:lstStyle/>
                    <a:p>
                      <a:r>
                        <a:rPr lang="en-US" sz="900" dirty="0" smtClean="0"/>
                        <a:t>  11 </a:t>
                      </a:r>
                      <a:r>
                        <a:rPr lang="en-US" sz="900" dirty="0"/>
                        <a:t>Jan 62.50</a:t>
                      </a:r>
                    </a:p>
                  </a:txBody>
                  <a:tcPr marL="0" marR="0" marT="0" marB="0" anchor="ctr"/>
                </a:tc>
                <a:tc>
                  <a:txBody>
                    <a:bodyPr/>
                    <a:lstStyle/>
                    <a:p>
                      <a:r>
                        <a:rPr lang="en-US" sz="900" dirty="0" smtClean="0">
                          <a:hlinkClick r:id="rId10" action="ppaction://hlinkfile"/>
                        </a:rPr>
                        <a:t>   KO1122M62.5-E</a:t>
                      </a:r>
                      <a:endParaRPr lang="en-US" sz="900" dirty="0"/>
                    </a:p>
                  </a:txBody>
                  <a:tcPr marL="0" marR="0" marT="0" marB="0" anchor="ctr"/>
                </a:tc>
                <a:tc>
                  <a:txBody>
                    <a:bodyPr/>
                    <a:lstStyle/>
                    <a:p>
                      <a:r>
                        <a:rPr lang="en-US" sz="900" dirty="0" smtClean="0"/>
                        <a:t>    0.29</a:t>
                      </a:r>
                      <a:endParaRPr lang="en-US" sz="900" dirty="0"/>
                    </a:p>
                  </a:txBody>
                  <a:tcPr marL="0" marR="0" marT="0" marB="0" anchor="ctr"/>
                </a:tc>
                <a:tc>
                  <a:txBody>
                    <a:bodyPr/>
                    <a:lstStyle/>
                    <a:p>
                      <a:r>
                        <a:rPr lang="en-US" sz="900"/>
                        <a:t>-0.07</a:t>
                      </a:r>
                    </a:p>
                  </a:txBody>
                  <a:tcPr marL="0" marR="0" marT="0" marB="0" anchor="ctr"/>
                </a:tc>
                <a:tc>
                  <a:txBody>
                    <a:bodyPr/>
                    <a:lstStyle/>
                    <a:p>
                      <a:r>
                        <a:rPr lang="en-US" sz="900" dirty="0" smtClean="0"/>
                        <a:t> 0.26</a:t>
                      </a:r>
                      <a:endParaRPr lang="en-US" sz="900" dirty="0"/>
                    </a:p>
                  </a:txBody>
                  <a:tcPr marL="0" marR="0" marT="0" marB="0" anchor="ctr"/>
                </a:tc>
                <a:tc>
                  <a:txBody>
                    <a:bodyPr/>
                    <a:lstStyle/>
                    <a:p>
                      <a:r>
                        <a:rPr lang="en-US" sz="900"/>
                        <a:t>0.28</a:t>
                      </a:r>
                    </a:p>
                  </a:txBody>
                  <a:tcPr marL="0" marR="0" marT="0" marB="0" anchor="ctr"/>
                </a:tc>
                <a:tc>
                  <a:txBody>
                    <a:bodyPr/>
                    <a:lstStyle/>
                    <a:p>
                      <a:r>
                        <a:rPr lang="en-US" sz="900" dirty="0" smtClean="0"/>
                        <a:t> 486</a:t>
                      </a:r>
                      <a:endParaRPr lang="en-US" sz="900" dirty="0"/>
                    </a:p>
                  </a:txBody>
                  <a:tcPr marL="0" marR="0" marT="0" marB="0" anchor="ctr"/>
                </a:tc>
                <a:tc>
                  <a:txBody>
                    <a:bodyPr/>
                    <a:lstStyle/>
                    <a:p>
                      <a:r>
                        <a:rPr lang="en-US" sz="900" dirty="0" smtClean="0"/>
                        <a:t>  14536</a:t>
                      </a:r>
                      <a:endParaRPr lang="en-US" sz="900" dirty="0"/>
                    </a:p>
                  </a:txBody>
                  <a:tcPr marL="0" marR="0" marT="0" marB="0" anchor="ctr"/>
                </a:tc>
              </a:tr>
              <a:tr h="485393">
                <a:tc>
                  <a:txBody>
                    <a:bodyPr/>
                    <a:lstStyle/>
                    <a:p>
                      <a:r>
                        <a:rPr lang="en-US" sz="900" dirty="0" smtClean="0">
                          <a:hlinkClick r:id="rId11" action="ppaction://hlinkfile"/>
                        </a:rPr>
                        <a:t>   KO1122A65-E</a:t>
                      </a:r>
                      <a:endParaRPr lang="en-US" sz="900" dirty="0"/>
                    </a:p>
                  </a:txBody>
                  <a:tcPr marL="0" marR="0" marT="0" marB="0" anchor="ctr"/>
                </a:tc>
                <a:tc>
                  <a:txBody>
                    <a:bodyPr/>
                    <a:lstStyle/>
                    <a:p>
                      <a:r>
                        <a:rPr lang="en-US" sz="900" dirty="0" smtClean="0"/>
                        <a:t>   1.49</a:t>
                      </a:r>
                      <a:endParaRPr lang="en-US" sz="900" dirty="0"/>
                    </a:p>
                  </a:txBody>
                  <a:tcPr marL="0" marR="0" marT="0" marB="0" anchor="ctr"/>
                </a:tc>
                <a:tc>
                  <a:txBody>
                    <a:bodyPr/>
                    <a:lstStyle/>
                    <a:p>
                      <a:r>
                        <a:rPr lang="en-US" sz="900"/>
                        <a:t>+0.12</a:t>
                      </a:r>
                    </a:p>
                  </a:txBody>
                  <a:tcPr marL="0" marR="0" marT="0" marB="0" anchor="ctr"/>
                </a:tc>
                <a:tc>
                  <a:txBody>
                    <a:bodyPr/>
                    <a:lstStyle/>
                    <a:p>
                      <a:r>
                        <a:rPr lang="en-US" sz="900" dirty="0" smtClean="0"/>
                        <a:t> 1.49</a:t>
                      </a:r>
                      <a:endParaRPr lang="en-US" sz="900" dirty="0"/>
                    </a:p>
                  </a:txBody>
                  <a:tcPr marL="0" marR="0" marT="0" marB="0" anchor="ctr"/>
                </a:tc>
                <a:tc>
                  <a:txBody>
                    <a:bodyPr/>
                    <a:lstStyle/>
                    <a:p>
                      <a:r>
                        <a:rPr lang="en-US" sz="900" dirty="0" smtClean="0"/>
                        <a:t> 1.52</a:t>
                      </a:r>
                      <a:endParaRPr lang="en-US" sz="900" dirty="0"/>
                    </a:p>
                  </a:txBody>
                  <a:tcPr marL="0" marR="0" marT="0" marB="0" anchor="ctr"/>
                </a:tc>
                <a:tc>
                  <a:txBody>
                    <a:bodyPr/>
                    <a:lstStyle/>
                    <a:p>
                      <a:r>
                        <a:rPr lang="en-US" sz="900" dirty="0" smtClean="0"/>
                        <a:t>  786</a:t>
                      </a:r>
                      <a:endParaRPr lang="en-US" sz="900" dirty="0"/>
                    </a:p>
                  </a:txBody>
                  <a:tcPr marL="0" marR="0" marT="0" marB="0" anchor="ctr"/>
                </a:tc>
                <a:tc>
                  <a:txBody>
                    <a:bodyPr/>
                    <a:lstStyle/>
                    <a:p>
                      <a:r>
                        <a:rPr lang="en-US" sz="900" dirty="0" smtClean="0"/>
                        <a:t>   40281</a:t>
                      </a:r>
                      <a:endParaRPr lang="en-US" sz="900" dirty="0"/>
                    </a:p>
                  </a:txBody>
                  <a:tcPr marL="0" marR="0" marT="0" marB="0" anchor="ctr"/>
                </a:tc>
                <a:tc>
                  <a:txBody>
                    <a:bodyPr/>
                    <a:lstStyle/>
                    <a:p>
                      <a:r>
                        <a:rPr lang="en-US" sz="900" dirty="0" smtClean="0"/>
                        <a:t>  11 </a:t>
                      </a:r>
                      <a:r>
                        <a:rPr lang="en-US" sz="900" dirty="0"/>
                        <a:t>Jan 65.00</a:t>
                      </a:r>
                    </a:p>
                  </a:txBody>
                  <a:tcPr marL="0" marR="0" marT="0" marB="0" anchor="ctr"/>
                </a:tc>
                <a:tc>
                  <a:txBody>
                    <a:bodyPr/>
                    <a:lstStyle/>
                    <a:p>
                      <a:r>
                        <a:rPr lang="en-US" sz="900" dirty="0" smtClean="0">
                          <a:hlinkClick r:id="rId12" action="ppaction://hlinkfile"/>
                        </a:rPr>
                        <a:t>   KO1122M65-E</a:t>
                      </a:r>
                      <a:endParaRPr lang="en-US" sz="900" dirty="0"/>
                    </a:p>
                  </a:txBody>
                  <a:tcPr marL="0" marR="0" marT="0" marB="0" anchor="ctr"/>
                </a:tc>
                <a:tc>
                  <a:txBody>
                    <a:bodyPr/>
                    <a:lstStyle/>
                    <a:p>
                      <a:r>
                        <a:rPr lang="en-US" sz="900" dirty="0" smtClean="0"/>
                        <a:t>     0.82</a:t>
                      </a:r>
                      <a:endParaRPr lang="en-US" sz="900" dirty="0"/>
                    </a:p>
                  </a:txBody>
                  <a:tcPr marL="0" marR="0" marT="0" marB="0" anchor="ctr"/>
                </a:tc>
                <a:tc>
                  <a:txBody>
                    <a:bodyPr/>
                    <a:lstStyle/>
                    <a:p>
                      <a:r>
                        <a:rPr lang="en-US" sz="900"/>
                        <a:t>-0.18</a:t>
                      </a:r>
                    </a:p>
                  </a:txBody>
                  <a:tcPr marL="0" marR="0" marT="0" marB="0" anchor="ctr"/>
                </a:tc>
                <a:tc>
                  <a:txBody>
                    <a:bodyPr/>
                    <a:lstStyle/>
                    <a:p>
                      <a:r>
                        <a:rPr lang="en-US" sz="900" dirty="0" smtClean="0"/>
                        <a:t> 0.77</a:t>
                      </a:r>
                      <a:endParaRPr lang="en-US" sz="900" dirty="0"/>
                    </a:p>
                  </a:txBody>
                  <a:tcPr marL="0" marR="0" marT="0" marB="0" anchor="ctr"/>
                </a:tc>
                <a:tc>
                  <a:txBody>
                    <a:bodyPr/>
                    <a:lstStyle/>
                    <a:p>
                      <a:r>
                        <a:rPr lang="en-US" sz="900"/>
                        <a:t>0.80</a:t>
                      </a:r>
                    </a:p>
                  </a:txBody>
                  <a:tcPr marL="0" marR="0" marT="0" marB="0" anchor="ctr"/>
                </a:tc>
                <a:tc>
                  <a:txBody>
                    <a:bodyPr/>
                    <a:lstStyle/>
                    <a:p>
                      <a:r>
                        <a:rPr lang="en-US" sz="900" dirty="0" smtClean="0"/>
                        <a:t> 323</a:t>
                      </a:r>
                      <a:endParaRPr lang="en-US" sz="900" dirty="0"/>
                    </a:p>
                  </a:txBody>
                  <a:tcPr marL="0" marR="0" marT="0" marB="0" anchor="ctr"/>
                </a:tc>
                <a:tc>
                  <a:txBody>
                    <a:bodyPr/>
                    <a:lstStyle/>
                    <a:p>
                      <a:r>
                        <a:rPr lang="en-US" sz="900" dirty="0" smtClean="0"/>
                        <a:t>    6677</a:t>
                      </a:r>
                      <a:endParaRPr lang="en-US" sz="900" dirty="0"/>
                    </a:p>
                  </a:txBody>
                  <a:tcPr marL="0" marR="0" marT="0" marB="0" anchor="ctr"/>
                </a:tc>
              </a:tr>
              <a:tr h="485393">
                <a:tc>
                  <a:txBody>
                    <a:bodyPr/>
                    <a:lstStyle/>
                    <a:p>
                      <a:r>
                        <a:rPr lang="en-US" sz="900" dirty="0" smtClean="0">
                          <a:hlinkClick r:id="rId13" action="ppaction://hlinkfile"/>
                        </a:rPr>
                        <a:t>   KO1122A67.5-E</a:t>
                      </a:r>
                      <a:endParaRPr lang="en-US" sz="900" dirty="0"/>
                    </a:p>
                  </a:txBody>
                  <a:tcPr marL="0" marR="0" marT="0" marB="0" anchor="ctr"/>
                </a:tc>
                <a:tc>
                  <a:txBody>
                    <a:bodyPr/>
                    <a:lstStyle/>
                    <a:p>
                      <a:r>
                        <a:rPr lang="en-US" sz="900" dirty="0" smtClean="0"/>
                        <a:t>   0.40</a:t>
                      </a:r>
                      <a:endParaRPr lang="en-US" sz="900" dirty="0"/>
                    </a:p>
                  </a:txBody>
                  <a:tcPr marL="0" marR="0" marT="0" marB="0" anchor="ctr"/>
                </a:tc>
                <a:tc>
                  <a:txBody>
                    <a:bodyPr/>
                    <a:lstStyle/>
                    <a:p>
                      <a:r>
                        <a:rPr lang="en-US" sz="900"/>
                        <a:t>+0.10</a:t>
                      </a:r>
                    </a:p>
                  </a:txBody>
                  <a:tcPr marL="0" marR="0" marT="0" marB="0" anchor="ctr"/>
                </a:tc>
                <a:tc>
                  <a:txBody>
                    <a:bodyPr/>
                    <a:lstStyle/>
                    <a:p>
                      <a:r>
                        <a:rPr lang="en-US" sz="900" dirty="0" smtClean="0"/>
                        <a:t> 0.38</a:t>
                      </a:r>
                      <a:endParaRPr lang="en-US" sz="900" dirty="0"/>
                    </a:p>
                  </a:txBody>
                  <a:tcPr marL="0" marR="0" marT="0" marB="0" anchor="ctr"/>
                </a:tc>
                <a:tc>
                  <a:txBody>
                    <a:bodyPr/>
                    <a:lstStyle/>
                    <a:p>
                      <a:r>
                        <a:rPr lang="en-US" sz="900" dirty="0" smtClean="0"/>
                        <a:t> 0.40</a:t>
                      </a:r>
                      <a:endParaRPr lang="en-US" sz="900" dirty="0"/>
                    </a:p>
                  </a:txBody>
                  <a:tcPr marL="0" marR="0" marT="0" marB="0" anchor="ctr"/>
                </a:tc>
                <a:tc>
                  <a:txBody>
                    <a:bodyPr/>
                    <a:lstStyle/>
                    <a:p>
                      <a:r>
                        <a:rPr lang="en-US" sz="900" dirty="0" smtClean="0"/>
                        <a:t>  589</a:t>
                      </a:r>
                      <a:endParaRPr lang="en-US" sz="900" dirty="0"/>
                    </a:p>
                  </a:txBody>
                  <a:tcPr marL="0" marR="0" marT="0" marB="0" anchor="ctr"/>
                </a:tc>
                <a:tc>
                  <a:txBody>
                    <a:bodyPr/>
                    <a:lstStyle/>
                    <a:p>
                      <a:r>
                        <a:rPr lang="en-US" sz="900" dirty="0" smtClean="0"/>
                        <a:t>    8372</a:t>
                      </a:r>
                      <a:endParaRPr lang="en-US" sz="900" dirty="0"/>
                    </a:p>
                  </a:txBody>
                  <a:tcPr marL="0" marR="0" marT="0" marB="0" anchor="ctr"/>
                </a:tc>
                <a:tc>
                  <a:txBody>
                    <a:bodyPr/>
                    <a:lstStyle/>
                    <a:p>
                      <a:r>
                        <a:rPr lang="en-US" sz="900" dirty="0" smtClean="0"/>
                        <a:t>  11 </a:t>
                      </a:r>
                      <a:r>
                        <a:rPr lang="en-US" sz="900" dirty="0"/>
                        <a:t>Jan 67.50</a:t>
                      </a:r>
                    </a:p>
                  </a:txBody>
                  <a:tcPr marL="0" marR="0" marT="0" marB="0" anchor="ctr"/>
                </a:tc>
                <a:tc>
                  <a:txBody>
                    <a:bodyPr/>
                    <a:lstStyle/>
                    <a:p>
                      <a:r>
                        <a:rPr lang="en-US" sz="900" dirty="0" smtClean="0">
                          <a:hlinkClick r:id="rId14" action="ppaction://hlinkfile"/>
                        </a:rPr>
                        <a:t>   KO1122M67.5-E</a:t>
                      </a:r>
                      <a:endParaRPr lang="en-US" sz="900" dirty="0"/>
                    </a:p>
                  </a:txBody>
                  <a:tcPr marL="0" marR="0" marT="0" marB="0" anchor="ctr"/>
                </a:tc>
                <a:tc>
                  <a:txBody>
                    <a:bodyPr/>
                    <a:lstStyle/>
                    <a:p>
                      <a:r>
                        <a:rPr lang="en-US" sz="900" dirty="0" smtClean="0"/>
                        <a:t>     2.27</a:t>
                      </a:r>
                      <a:endParaRPr lang="en-US" sz="900" dirty="0"/>
                    </a:p>
                  </a:txBody>
                  <a:tcPr marL="0" marR="0" marT="0" marB="0" anchor="ctr"/>
                </a:tc>
                <a:tc>
                  <a:txBody>
                    <a:bodyPr/>
                    <a:lstStyle/>
                    <a:p>
                      <a:r>
                        <a:rPr lang="en-US" sz="900"/>
                        <a:t>-0.37</a:t>
                      </a:r>
                    </a:p>
                  </a:txBody>
                  <a:tcPr marL="0" marR="0" marT="0" marB="0" anchor="ctr"/>
                </a:tc>
                <a:tc>
                  <a:txBody>
                    <a:bodyPr/>
                    <a:lstStyle/>
                    <a:p>
                      <a:r>
                        <a:rPr lang="en-US" sz="900" dirty="0" smtClean="0"/>
                        <a:t> 2.15</a:t>
                      </a:r>
                      <a:endParaRPr lang="en-US" sz="900" dirty="0"/>
                    </a:p>
                  </a:txBody>
                  <a:tcPr marL="0" marR="0" marT="0" marB="0" anchor="ctr"/>
                </a:tc>
                <a:tc>
                  <a:txBody>
                    <a:bodyPr/>
                    <a:lstStyle/>
                    <a:p>
                      <a:r>
                        <a:rPr lang="en-US" sz="900"/>
                        <a:t>2.19</a:t>
                      </a:r>
                    </a:p>
                  </a:txBody>
                  <a:tcPr marL="0" marR="0" marT="0" marB="0" anchor="ctr"/>
                </a:tc>
                <a:tc>
                  <a:txBody>
                    <a:bodyPr/>
                    <a:lstStyle/>
                    <a:p>
                      <a:r>
                        <a:rPr lang="en-US" sz="900" dirty="0" smtClean="0"/>
                        <a:t> 101</a:t>
                      </a:r>
                      <a:endParaRPr lang="en-US" sz="900" dirty="0"/>
                    </a:p>
                  </a:txBody>
                  <a:tcPr marL="0" marR="0" marT="0" marB="0" anchor="ctr"/>
                </a:tc>
                <a:tc>
                  <a:txBody>
                    <a:bodyPr/>
                    <a:lstStyle/>
                    <a:p>
                      <a:r>
                        <a:rPr lang="en-US" sz="900" dirty="0" smtClean="0"/>
                        <a:t>    1256</a:t>
                      </a:r>
                      <a:endParaRPr lang="en-US" sz="900" dirty="0"/>
                    </a:p>
                  </a:txBody>
                  <a:tcPr marL="0" marR="0" marT="0" marB="0" anchor="ctr"/>
                </a:tc>
              </a:tr>
              <a:tr h="485393">
                <a:tc>
                  <a:txBody>
                    <a:bodyPr/>
                    <a:lstStyle/>
                    <a:p>
                      <a:r>
                        <a:rPr lang="en-US" sz="900" dirty="0" smtClean="0">
                          <a:hlinkClick r:id="rId15" action="ppaction://hlinkfile"/>
                        </a:rPr>
                        <a:t>   KO1122A70-E</a:t>
                      </a:r>
                      <a:endParaRPr lang="en-US" sz="900" dirty="0"/>
                    </a:p>
                  </a:txBody>
                  <a:tcPr marL="0" marR="0" marT="0" marB="0" anchor="ctr"/>
                </a:tc>
                <a:tc>
                  <a:txBody>
                    <a:bodyPr/>
                    <a:lstStyle/>
                    <a:p>
                      <a:r>
                        <a:rPr lang="en-US" sz="900" dirty="0" smtClean="0"/>
                        <a:t>   0.07</a:t>
                      </a:r>
                      <a:endParaRPr lang="en-US" sz="900" dirty="0"/>
                    </a:p>
                  </a:txBody>
                  <a:tcPr marL="0" marR="0" marT="0" marB="0" anchor="ctr"/>
                </a:tc>
                <a:tc>
                  <a:txBody>
                    <a:bodyPr/>
                    <a:lstStyle/>
                    <a:p>
                      <a:r>
                        <a:rPr lang="en-US" sz="900"/>
                        <a:t>-0.02</a:t>
                      </a:r>
                    </a:p>
                  </a:txBody>
                  <a:tcPr marL="0" marR="0" marT="0" marB="0" anchor="ctr"/>
                </a:tc>
                <a:tc>
                  <a:txBody>
                    <a:bodyPr/>
                    <a:lstStyle/>
                    <a:p>
                      <a:r>
                        <a:rPr lang="en-US" sz="900" dirty="0" smtClean="0"/>
                        <a:t> 0.06</a:t>
                      </a:r>
                      <a:endParaRPr lang="en-US" sz="900" dirty="0"/>
                    </a:p>
                  </a:txBody>
                  <a:tcPr marL="0" marR="0" marT="0" marB="0" anchor="ctr"/>
                </a:tc>
                <a:tc>
                  <a:txBody>
                    <a:bodyPr/>
                    <a:lstStyle/>
                    <a:p>
                      <a:r>
                        <a:rPr lang="en-US" sz="900" dirty="0" smtClean="0"/>
                        <a:t> 0.09</a:t>
                      </a:r>
                      <a:endParaRPr lang="en-US" sz="900" dirty="0"/>
                    </a:p>
                  </a:txBody>
                  <a:tcPr marL="0" marR="0" marT="0" marB="0" anchor="ctr"/>
                </a:tc>
                <a:tc>
                  <a:txBody>
                    <a:bodyPr/>
                    <a:lstStyle/>
                    <a:p>
                      <a:r>
                        <a:rPr lang="en-US" sz="900" dirty="0" smtClean="0"/>
                        <a:t>  10</a:t>
                      </a:r>
                      <a:endParaRPr lang="en-US" sz="900" dirty="0"/>
                    </a:p>
                  </a:txBody>
                  <a:tcPr marL="0" marR="0" marT="0" marB="0" anchor="ctr"/>
                </a:tc>
                <a:tc>
                  <a:txBody>
                    <a:bodyPr/>
                    <a:lstStyle/>
                    <a:p>
                      <a:r>
                        <a:rPr lang="en-US" sz="900" dirty="0" smtClean="0"/>
                        <a:t>    5373</a:t>
                      </a:r>
                      <a:endParaRPr lang="en-US" sz="900" dirty="0"/>
                    </a:p>
                  </a:txBody>
                  <a:tcPr marL="0" marR="0" marT="0" marB="0" anchor="ctr"/>
                </a:tc>
                <a:tc>
                  <a:txBody>
                    <a:bodyPr/>
                    <a:lstStyle/>
                    <a:p>
                      <a:r>
                        <a:rPr lang="en-US" sz="900" dirty="0" smtClean="0"/>
                        <a:t>  11 </a:t>
                      </a:r>
                      <a:r>
                        <a:rPr lang="en-US" sz="900" dirty="0"/>
                        <a:t>Jan 70.00</a:t>
                      </a:r>
                    </a:p>
                  </a:txBody>
                  <a:tcPr marL="0" marR="0" marT="0" marB="0" anchor="ctr"/>
                </a:tc>
                <a:tc>
                  <a:txBody>
                    <a:bodyPr/>
                    <a:lstStyle/>
                    <a:p>
                      <a:r>
                        <a:rPr lang="en-US" sz="900" dirty="0" smtClean="0">
                          <a:hlinkClick r:id="rId16" action="ppaction://hlinkfile"/>
                        </a:rPr>
                        <a:t>   KO1122M70-E</a:t>
                      </a:r>
                      <a:endParaRPr lang="en-US" sz="900" dirty="0"/>
                    </a:p>
                  </a:txBody>
                  <a:tcPr marL="0" marR="0" marT="0" marB="0" anchor="ctr"/>
                </a:tc>
                <a:tc>
                  <a:txBody>
                    <a:bodyPr/>
                    <a:lstStyle/>
                    <a:p>
                      <a:r>
                        <a:rPr lang="en-US" sz="900" dirty="0" smtClean="0"/>
                        <a:t>     5.20</a:t>
                      </a:r>
                      <a:endParaRPr lang="en-US" sz="900" dirty="0"/>
                    </a:p>
                  </a:txBody>
                  <a:tcPr marL="0" marR="0" marT="0" marB="0" anchor="ctr"/>
                </a:tc>
                <a:tc>
                  <a:txBody>
                    <a:bodyPr/>
                    <a:lstStyle/>
                    <a:p>
                      <a:r>
                        <a:rPr lang="en-US" sz="900"/>
                        <a:t>0.0</a:t>
                      </a:r>
                    </a:p>
                  </a:txBody>
                  <a:tcPr marL="0" marR="0" marT="0" marB="0" anchor="ctr"/>
                </a:tc>
                <a:tc>
                  <a:txBody>
                    <a:bodyPr/>
                    <a:lstStyle/>
                    <a:p>
                      <a:r>
                        <a:rPr lang="en-US" sz="900" dirty="0" smtClean="0"/>
                        <a:t> 4.30</a:t>
                      </a:r>
                      <a:endParaRPr lang="en-US" sz="900" dirty="0"/>
                    </a:p>
                  </a:txBody>
                  <a:tcPr marL="0" marR="0" marT="0" marB="0" anchor="ctr"/>
                </a:tc>
                <a:tc>
                  <a:txBody>
                    <a:bodyPr/>
                    <a:lstStyle/>
                    <a:p>
                      <a:r>
                        <a:rPr lang="en-US" sz="900"/>
                        <a:t>4.40</a:t>
                      </a:r>
                    </a:p>
                  </a:txBody>
                  <a:tcPr marL="0" marR="0" marT="0" marB="0" anchor="ctr"/>
                </a:tc>
                <a:tc>
                  <a:txBody>
                    <a:bodyPr/>
                    <a:lstStyle/>
                    <a:p>
                      <a:r>
                        <a:rPr lang="en-US" sz="900" dirty="0" smtClean="0"/>
                        <a:t>   0</a:t>
                      </a:r>
                      <a:endParaRPr lang="en-US" sz="900" dirty="0"/>
                    </a:p>
                  </a:txBody>
                  <a:tcPr marL="0" marR="0" marT="0" marB="0" anchor="ctr"/>
                </a:tc>
                <a:tc>
                  <a:txBody>
                    <a:bodyPr/>
                    <a:lstStyle/>
                    <a:p>
                      <a:r>
                        <a:rPr lang="en-US" sz="900" dirty="0" smtClean="0"/>
                        <a:t>    2437</a:t>
                      </a:r>
                      <a:endParaRPr lang="en-US" sz="900" dirty="0"/>
                    </a:p>
                  </a:txBody>
                  <a:tcPr marL="0" marR="0" marT="0" marB="0" anchor="ctr"/>
                </a:tc>
              </a:tr>
              <a:tr h="215931">
                <a:tc>
                  <a:txBody>
                    <a:bodyPr/>
                    <a:lstStyle/>
                    <a:p>
                      <a:endParaRPr lang="en-US" sz="900"/>
                    </a:p>
                  </a:txBody>
                  <a:tcPr marL="9513" marR="9513" marT="9513" marB="9513" anchor="ctr"/>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a:p>
                  </a:txBody>
                  <a:tcPr marL="45663" marR="45663" marT="22831" marB="22831"/>
                </a:tc>
                <a:tc>
                  <a:txBody>
                    <a:bodyPr/>
                    <a:lstStyle/>
                    <a:p>
                      <a:endParaRPr lang="en-US" sz="900" dirty="0"/>
                    </a:p>
                  </a:txBody>
                  <a:tcPr marL="45663" marR="45663" marT="22831" marB="22831"/>
                </a:tc>
              </a:tr>
            </a:tbl>
          </a:graphicData>
        </a:graphic>
      </p:graphicFrame>
      <p:sp>
        <p:nvSpPr>
          <p:cNvPr id="9" name="Rectangle 2"/>
          <p:cNvSpPr txBox="1">
            <a:spLocks noChangeArrowheads="1"/>
          </p:cNvSpPr>
          <p:nvPr/>
        </p:nvSpPr>
        <p:spPr>
          <a:xfrm>
            <a:off x="685800" y="0"/>
            <a:ext cx="8015288" cy="914400"/>
          </a:xfrm>
          <a:prstGeom prst="rect">
            <a:avLst/>
          </a:prstGeom>
          <a:solidFill>
            <a:schemeClr val="bg1"/>
          </a:solidFill>
          <a:ln/>
        </p:spPr>
        <p:txBody>
          <a:bodyPr lIns="90488" tIns="44450" rIns="90488" bIns="44450" anchor="b"/>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0" cap="none" spc="0" normalizeH="0" baseline="0" noProof="0" dirty="0" smtClean="0">
                <a:ln>
                  <a:noFill/>
                </a:ln>
                <a:solidFill>
                  <a:schemeClr val="tx2"/>
                </a:solidFill>
                <a:effectLst/>
                <a:uLnTx/>
                <a:uFillTx/>
                <a:latin typeface="+mj-lt"/>
                <a:ea typeface="+mj-ea"/>
                <a:cs typeface="+mj-cs"/>
              </a:rPr>
              <a:t>C</a:t>
            </a:r>
            <a:r>
              <a:rPr kumimoji="0" lang="en-US" sz="4400" b="0" i="0" u="none" strike="noStrike" kern="0" cap="none" spc="0" normalizeH="0" baseline="0" noProof="0" dirty="0" smtClean="0">
                <a:ln>
                  <a:noFill/>
                </a:ln>
                <a:solidFill>
                  <a:schemeClr val="tx2"/>
                </a:solidFill>
                <a:effectLst/>
                <a:uLnTx/>
                <a:uFillTx/>
                <a:latin typeface="+mj-lt"/>
                <a:ea typeface="+mj-ea"/>
                <a:cs typeface="+mj-cs"/>
              </a:rPr>
              <a:t>. </a:t>
            </a:r>
            <a:r>
              <a:rPr kumimoji="0" lang="en-US" sz="4400" b="1" i="0" u="none" strike="noStrike" kern="0" cap="none" spc="0" normalizeH="0" baseline="0" noProof="0" dirty="0" smtClean="0">
                <a:ln>
                  <a:noFill/>
                </a:ln>
                <a:solidFill>
                  <a:schemeClr val="tx1"/>
                </a:solidFill>
                <a:effectLst/>
                <a:uLnTx/>
                <a:uFillTx/>
                <a:latin typeface="+mj-lt"/>
                <a:ea typeface="+mj-ea"/>
                <a:cs typeface="+mj-cs"/>
              </a:rPr>
              <a:t>Listed Options Quotes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362200" y="0"/>
            <a:ext cx="6781800" cy="9906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D.  Option Premiums</a:t>
            </a:r>
          </a:p>
        </p:txBody>
      </p:sp>
      <p:sp>
        <p:nvSpPr>
          <p:cNvPr id="17411" name="Rectangle 3"/>
          <p:cNvSpPr>
            <a:spLocks noGrp="1" noChangeArrowheads="1"/>
          </p:cNvSpPr>
          <p:nvPr>
            <p:ph idx="1"/>
          </p:nvPr>
        </p:nvSpPr>
        <p:spPr>
          <a:noFill/>
          <a:ln/>
        </p:spPr>
        <p:txBody>
          <a:bodyPr lIns="90488" tIns="44450" rIns="90488" bIns="44450"/>
          <a:lstStyle/>
          <a:p>
            <a:r>
              <a:rPr lang="en-US" sz="3600"/>
              <a:t>1.  Option premium is the price an option buyer must pay for the right and the price an option writer receives for selling the right.</a:t>
            </a:r>
          </a:p>
        </p:txBody>
      </p:sp>
      <p:sp>
        <p:nvSpPr>
          <p:cNvPr id="4" name="Date Placeholder 3"/>
          <p:cNvSpPr>
            <a:spLocks noGrp="1"/>
          </p:cNvSpPr>
          <p:nvPr>
            <p:ph type="dt" sz="half" idx="10"/>
          </p:nvPr>
        </p:nvSpPr>
        <p:spPr/>
        <p:txBody>
          <a:bodyPr/>
          <a:lstStyle/>
          <a:p>
            <a:fld id="{1827C0F4-09F6-44B7-8094-EEBDA66C0D40}" type="datetime1">
              <a:rPr lang="en-US" smtClean="0"/>
              <a:pPr/>
              <a:t>10/26/2012</a:t>
            </a:fld>
            <a:endParaRPr lang="en-US"/>
          </a:p>
        </p:txBody>
      </p:sp>
      <p:sp>
        <p:nvSpPr>
          <p:cNvPr id="6" name="Slide Number Placeholder 5"/>
          <p:cNvSpPr>
            <a:spLocks noGrp="1"/>
          </p:cNvSpPr>
          <p:nvPr>
            <p:ph type="sldNum" sz="quarter" idx="12"/>
          </p:nvPr>
        </p:nvSpPr>
        <p:spPr/>
        <p:txBody>
          <a:bodyPr/>
          <a:lstStyle/>
          <a:p>
            <a:fld id="{62150780-242F-483A-8FE0-AC2A4CBA6761}" type="slidenum">
              <a:rPr lang="en-US"/>
              <a:pPr/>
              <a:t>14</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D.  Option Premiums (continued)</a:t>
            </a:r>
          </a:p>
        </p:txBody>
      </p:sp>
      <p:sp>
        <p:nvSpPr>
          <p:cNvPr id="18435" name="Rectangle 3"/>
          <p:cNvSpPr>
            <a:spLocks noGrp="1" noChangeArrowheads="1"/>
          </p:cNvSpPr>
          <p:nvPr>
            <p:ph idx="1"/>
          </p:nvPr>
        </p:nvSpPr>
        <p:spPr>
          <a:xfrm>
            <a:off x="2362200" y="1676400"/>
            <a:ext cx="6781800" cy="4800600"/>
          </a:xfrm>
          <a:noFill/>
          <a:ln/>
        </p:spPr>
        <p:txBody>
          <a:bodyPr lIns="90488" tIns="44450" rIns="90488" bIns="44450"/>
          <a:lstStyle/>
          <a:p>
            <a:r>
              <a:rPr lang="en-US" dirty="0"/>
              <a:t>2.  </a:t>
            </a:r>
            <a:r>
              <a:rPr lang="en-US" dirty="0">
                <a:solidFill>
                  <a:schemeClr val="accent2"/>
                </a:solidFill>
              </a:rPr>
              <a:t>Effected by:</a:t>
            </a:r>
          </a:p>
          <a:p>
            <a:pPr lvl="1"/>
            <a:r>
              <a:rPr lang="en-US" dirty="0"/>
              <a:t>a.  The Security </a:t>
            </a:r>
            <a:r>
              <a:rPr lang="en-US" dirty="0" smtClean="0"/>
              <a:t>Price</a:t>
            </a:r>
          </a:p>
          <a:p>
            <a:pPr lvl="1">
              <a:buNone/>
            </a:pPr>
            <a:r>
              <a:rPr lang="en-US" sz="2000" b="1" dirty="0" smtClean="0"/>
              <a:t>Premiums </a:t>
            </a:r>
            <a:r>
              <a:rPr lang="en-US" sz="2000" b="1" dirty="0"/>
              <a:t>are directly related to the relative magnitude of the security price since the risk of price change is a function of the price.</a:t>
            </a:r>
          </a:p>
          <a:p>
            <a:pPr lvl="2">
              <a:buNone/>
            </a:pPr>
            <a:r>
              <a:rPr lang="en-US" sz="2000" b="1" dirty="0"/>
              <a:t>Example:	Stock A:  P = $100</a:t>
            </a:r>
          </a:p>
          <a:p>
            <a:pPr lvl="2">
              <a:buNone/>
            </a:pPr>
            <a:r>
              <a:rPr lang="en-US" sz="2000" b="1" dirty="0"/>
              <a:t> 			Stock B:  P = $</a:t>
            </a:r>
            <a:r>
              <a:rPr lang="en-US" sz="2000" b="1" dirty="0" smtClean="0"/>
              <a:t>10</a:t>
            </a:r>
          </a:p>
          <a:p>
            <a:pPr lvl="2">
              <a:buNone/>
            </a:pPr>
            <a:r>
              <a:rPr lang="en-US" sz="2000" b="1" dirty="0" smtClean="0"/>
              <a:t>Loss </a:t>
            </a:r>
            <a:r>
              <a:rPr lang="en-US" sz="2000" b="1" dirty="0"/>
              <a:t>potential as a result of changes in security price is greater for Stock A, and hence, the option writer will require a greater premium.</a:t>
            </a:r>
          </a:p>
        </p:txBody>
      </p:sp>
      <p:sp>
        <p:nvSpPr>
          <p:cNvPr id="4" name="Date Placeholder 3"/>
          <p:cNvSpPr>
            <a:spLocks noGrp="1"/>
          </p:cNvSpPr>
          <p:nvPr>
            <p:ph type="dt" sz="half" idx="10"/>
          </p:nvPr>
        </p:nvSpPr>
        <p:spPr/>
        <p:txBody>
          <a:bodyPr/>
          <a:lstStyle/>
          <a:p>
            <a:fld id="{4CC9327D-64F4-43D8-89D3-2C7373AC93B0}" type="datetime1">
              <a:rPr lang="en-US" smtClean="0"/>
              <a:pPr/>
              <a:t>10/26/2012</a:t>
            </a:fld>
            <a:endParaRPr lang="en-US"/>
          </a:p>
        </p:txBody>
      </p:sp>
      <p:sp>
        <p:nvSpPr>
          <p:cNvPr id="6" name="Slide Number Placeholder 5"/>
          <p:cNvSpPr>
            <a:spLocks noGrp="1"/>
          </p:cNvSpPr>
          <p:nvPr>
            <p:ph type="sldNum" sz="quarter" idx="12"/>
          </p:nvPr>
        </p:nvSpPr>
        <p:spPr/>
        <p:txBody>
          <a:bodyPr/>
          <a:lstStyle/>
          <a:p>
            <a:fld id="{FC356FD2-1391-4AA6-A4C0-7EF40A8D6604}" type="slidenum">
              <a:rPr lang="en-US"/>
              <a:pPr/>
              <a:t>15</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D.  </a:t>
            </a:r>
            <a:r>
              <a:rPr lang="en-US" sz="4000" b="1" dirty="0">
                <a:effectLst>
                  <a:outerShdw blurRad="38100" dist="38100" dir="2700000" algn="tl">
                    <a:srgbClr val="000000">
                      <a:alpha val="43137"/>
                    </a:srgbClr>
                  </a:outerShdw>
                </a:effectLst>
              </a:rPr>
              <a:t>Option Premiums (continued)</a:t>
            </a:r>
          </a:p>
        </p:txBody>
      </p:sp>
      <p:sp>
        <p:nvSpPr>
          <p:cNvPr id="19459" name="Rectangle 3"/>
          <p:cNvSpPr>
            <a:spLocks noGrp="1" noChangeArrowheads="1"/>
          </p:cNvSpPr>
          <p:nvPr>
            <p:ph idx="1"/>
          </p:nvPr>
        </p:nvSpPr>
        <p:spPr>
          <a:noFill/>
          <a:ln/>
        </p:spPr>
        <p:txBody>
          <a:bodyPr lIns="90488" tIns="44450" rIns="90488" bIns="44450"/>
          <a:lstStyle/>
          <a:p>
            <a:pPr lvl="1"/>
            <a:r>
              <a:rPr lang="en-US" sz="3200" dirty="0"/>
              <a:t>b.  Length of Option Life:</a:t>
            </a:r>
          </a:p>
          <a:p>
            <a:pPr lvl="2"/>
            <a:r>
              <a:rPr lang="en-US" sz="2800" b="1" dirty="0"/>
              <a:t>3, 6, 9 months</a:t>
            </a:r>
            <a:endParaRPr lang="en-US" sz="2800" dirty="0"/>
          </a:p>
          <a:p>
            <a:pPr lvl="2"/>
            <a:r>
              <a:rPr lang="en-US" sz="3200" dirty="0"/>
              <a:t>Longer term options on the same security are riskier since the probability of adverse price changes increases with time.  Higher premiums compensate the seller for this greater risk.</a:t>
            </a:r>
          </a:p>
        </p:txBody>
      </p:sp>
      <p:sp>
        <p:nvSpPr>
          <p:cNvPr id="4" name="Date Placeholder 3"/>
          <p:cNvSpPr>
            <a:spLocks noGrp="1"/>
          </p:cNvSpPr>
          <p:nvPr>
            <p:ph type="dt" sz="half" idx="10"/>
          </p:nvPr>
        </p:nvSpPr>
        <p:spPr/>
        <p:txBody>
          <a:bodyPr/>
          <a:lstStyle/>
          <a:p>
            <a:fld id="{E7677B3C-5E3D-472B-9D91-9C3111C70982}" type="datetime1">
              <a:rPr lang="en-US" smtClean="0"/>
              <a:pPr/>
              <a:t>10/26/2012</a:t>
            </a:fld>
            <a:endParaRPr lang="en-US"/>
          </a:p>
        </p:txBody>
      </p:sp>
      <p:sp>
        <p:nvSpPr>
          <p:cNvPr id="6" name="Slide Number Placeholder 5"/>
          <p:cNvSpPr>
            <a:spLocks noGrp="1"/>
          </p:cNvSpPr>
          <p:nvPr>
            <p:ph type="sldNum" sz="quarter" idx="12"/>
          </p:nvPr>
        </p:nvSpPr>
        <p:spPr/>
        <p:txBody>
          <a:bodyPr/>
          <a:lstStyle/>
          <a:p>
            <a:fld id="{D1A602BC-FD85-4AA1-9E6B-8F4BDA8F8E05}" type="slidenum">
              <a:rPr lang="en-US"/>
              <a:pPr/>
              <a:t>16</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D.  </a:t>
            </a:r>
            <a:r>
              <a:rPr lang="en-US" sz="4000" b="1" dirty="0">
                <a:effectLst>
                  <a:outerShdw blurRad="38100" dist="38100" dir="2700000" algn="tl">
                    <a:srgbClr val="000000">
                      <a:alpha val="43137"/>
                    </a:srgbClr>
                  </a:outerShdw>
                </a:effectLst>
              </a:rPr>
              <a:t>Option Premiums (continued)</a:t>
            </a:r>
          </a:p>
        </p:txBody>
      </p:sp>
      <p:sp>
        <p:nvSpPr>
          <p:cNvPr id="20483" name="Rectangle 3"/>
          <p:cNvSpPr>
            <a:spLocks noGrp="1" noChangeArrowheads="1"/>
          </p:cNvSpPr>
          <p:nvPr>
            <p:ph idx="1"/>
          </p:nvPr>
        </p:nvSpPr>
        <p:spPr>
          <a:noFill/>
          <a:ln/>
        </p:spPr>
        <p:txBody>
          <a:bodyPr lIns="90488" tIns="44450" rIns="90488" bIns="44450"/>
          <a:lstStyle/>
          <a:p>
            <a:pPr lvl="1"/>
            <a:r>
              <a:rPr lang="en-US" sz="3600"/>
              <a:t>c.  Variability of Returns</a:t>
            </a:r>
          </a:p>
          <a:p>
            <a:pPr lvl="2"/>
            <a:r>
              <a:rPr lang="en-US" sz="2800"/>
              <a:t>The greater the past variability of return on the security the more likely that the option will be exercised.  Greater return variability translates into greater option risk, for which, the writer wants to be compensated for.</a:t>
            </a:r>
          </a:p>
        </p:txBody>
      </p:sp>
      <p:sp>
        <p:nvSpPr>
          <p:cNvPr id="4" name="Date Placeholder 3"/>
          <p:cNvSpPr>
            <a:spLocks noGrp="1"/>
          </p:cNvSpPr>
          <p:nvPr>
            <p:ph type="dt" sz="half" idx="10"/>
          </p:nvPr>
        </p:nvSpPr>
        <p:spPr/>
        <p:txBody>
          <a:bodyPr/>
          <a:lstStyle/>
          <a:p>
            <a:fld id="{63C2ED4A-0E30-4C1A-9BE3-82C8CEC3BA98}" type="datetime1">
              <a:rPr lang="en-US" smtClean="0"/>
              <a:pPr/>
              <a:t>10/26/2012</a:t>
            </a:fld>
            <a:endParaRPr lang="en-US"/>
          </a:p>
        </p:txBody>
      </p:sp>
      <p:sp>
        <p:nvSpPr>
          <p:cNvPr id="6" name="Slide Number Placeholder 5"/>
          <p:cNvSpPr>
            <a:spLocks noGrp="1"/>
          </p:cNvSpPr>
          <p:nvPr>
            <p:ph type="sldNum" sz="quarter" idx="12"/>
          </p:nvPr>
        </p:nvSpPr>
        <p:spPr/>
        <p:txBody>
          <a:bodyPr/>
          <a:lstStyle/>
          <a:p>
            <a:fld id="{90880C5E-5BAD-42B3-9B39-001AF5837485}" type="slidenum">
              <a:rPr lang="en-US"/>
              <a:pPr/>
              <a:t>17</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362200" y="0"/>
            <a:ext cx="6781800" cy="12192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D.  </a:t>
            </a:r>
            <a:r>
              <a:rPr lang="en-US" sz="3600" b="1" dirty="0">
                <a:effectLst>
                  <a:outerShdw blurRad="38100" dist="38100" dir="2700000" algn="tl">
                    <a:srgbClr val="000000">
                      <a:alpha val="43137"/>
                    </a:srgbClr>
                  </a:outerShdw>
                </a:effectLst>
              </a:rPr>
              <a:t>Option Premiums (continued)</a:t>
            </a:r>
          </a:p>
        </p:txBody>
      </p:sp>
      <p:sp>
        <p:nvSpPr>
          <p:cNvPr id="21507" name="Rectangle 3"/>
          <p:cNvSpPr>
            <a:spLocks noGrp="1" noChangeArrowheads="1"/>
          </p:cNvSpPr>
          <p:nvPr>
            <p:ph idx="1"/>
          </p:nvPr>
        </p:nvSpPr>
        <p:spPr>
          <a:xfrm>
            <a:off x="2590800" y="1371600"/>
            <a:ext cx="6248400" cy="4525963"/>
          </a:xfrm>
          <a:noFill/>
          <a:ln/>
        </p:spPr>
        <p:txBody>
          <a:bodyPr lIns="90488" tIns="44450" rIns="90488" bIns="44450"/>
          <a:lstStyle/>
          <a:p>
            <a:pPr lvl="1"/>
            <a:r>
              <a:rPr lang="en-US" dirty="0"/>
              <a:t>d.  </a:t>
            </a:r>
            <a:r>
              <a:rPr lang="en-US" dirty="0">
                <a:solidFill>
                  <a:schemeClr val="accent2"/>
                </a:solidFill>
              </a:rPr>
              <a:t>Exercise Price</a:t>
            </a:r>
            <a:endParaRPr lang="en-US" dirty="0"/>
          </a:p>
          <a:p>
            <a:pPr lvl="2"/>
            <a:r>
              <a:rPr lang="en-US" dirty="0"/>
              <a:t>1.  In-the-Money:  Call exercise price is below the current market price.</a:t>
            </a:r>
          </a:p>
          <a:p>
            <a:pPr lvl="2"/>
            <a:r>
              <a:rPr lang="en-US" dirty="0"/>
              <a:t>2.  At-the-Money:  Call exercise price is equal to the current market price.</a:t>
            </a:r>
          </a:p>
          <a:p>
            <a:pPr lvl="2"/>
            <a:r>
              <a:rPr lang="en-US" dirty="0"/>
              <a:t>3.  Out-the-Money: Call exercise price is above the current market price.</a:t>
            </a:r>
          </a:p>
          <a:p>
            <a:pPr lvl="2"/>
            <a:r>
              <a:rPr lang="en-US" dirty="0"/>
              <a:t>Relation between Call Premium and Exercise Price:</a:t>
            </a:r>
          </a:p>
        </p:txBody>
      </p:sp>
      <p:sp>
        <p:nvSpPr>
          <p:cNvPr id="4" name="Date Placeholder 3"/>
          <p:cNvSpPr>
            <a:spLocks noGrp="1"/>
          </p:cNvSpPr>
          <p:nvPr>
            <p:ph type="dt" sz="half" idx="10"/>
          </p:nvPr>
        </p:nvSpPr>
        <p:spPr/>
        <p:txBody>
          <a:bodyPr/>
          <a:lstStyle/>
          <a:p>
            <a:fld id="{A47A3311-7395-49DB-BB64-123EBD886D8C}" type="datetime1">
              <a:rPr lang="en-US" smtClean="0"/>
              <a:pPr/>
              <a:t>10/26/2012</a:t>
            </a:fld>
            <a:endParaRPr lang="en-US"/>
          </a:p>
        </p:txBody>
      </p:sp>
      <p:sp>
        <p:nvSpPr>
          <p:cNvPr id="6" name="Slide Number Placeholder 5"/>
          <p:cNvSpPr>
            <a:spLocks noGrp="1"/>
          </p:cNvSpPr>
          <p:nvPr>
            <p:ph type="sldNum" sz="quarter" idx="12"/>
          </p:nvPr>
        </p:nvSpPr>
        <p:spPr/>
        <p:txBody>
          <a:bodyPr/>
          <a:lstStyle/>
          <a:p>
            <a:fld id="{C01E7D94-580F-476A-9F93-C8EA9365B9EA}" type="slidenum">
              <a:rPr lang="en-US"/>
              <a:pPr/>
              <a:t>18</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F5255B-CDB2-4490-9B31-A240B3FCA97A}" type="datetime1">
              <a:rPr lang="en-US" smtClean="0"/>
              <a:pPr/>
              <a:t>10/26/2012</a:t>
            </a:fld>
            <a:endParaRPr lang="en-US"/>
          </a:p>
        </p:txBody>
      </p:sp>
      <p:sp>
        <p:nvSpPr>
          <p:cNvPr id="3" name="Footer Placeholder 2"/>
          <p:cNvSpPr>
            <a:spLocks noGrp="1"/>
          </p:cNvSpPr>
          <p:nvPr>
            <p:ph type="ftr" sz="quarter" idx="11"/>
          </p:nvPr>
        </p:nvSpPr>
        <p:spPr/>
        <p:txBody>
          <a:bodyPr/>
          <a:lstStyle/>
          <a:p>
            <a:r>
              <a:rPr lang="en-US" smtClean="0"/>
              <a:t>Professor James Kuhle</a:t>
            </a:r>
            <a:endParaRPr lang="en-US" dirty="0"/>
          </a:p>
        </p:txBody>
      </p:sp>
      <p:sp>
        <p:nvSpPr>
          <p:cNvPr id="4" name="Slide Number Placeholder 3"/>
          <p:cNvSpPr>
            <a:spLocks noGrp="1"/>
          </p:cNvSpPr>
          <p:nvPr>
            <p:ph type="sldNum" sz="quarter" idx="12"/>
          </p:nvPr>
        </p:nvSpPr>
        <p:spPr/>
        <p:txBody>
          <a:bodyPr/>
          <a:lstStyle/>
          <a:p>
            <a:fld id="{420A85C7-4EA0-4E2E-973A-D231763D790D}" type="slidenum">
              <a:rPr lang="en-US" smtClean="0"/>
              <a:pPr/>
              <a:t>19</a:t>
            </a:fld>
            <a:endParaRPr lang="en-US"/>
          </a:p>
        </p:txBody>
      </p:sp>
      <p:sp>
        <p:nvSpPr>
          <p:cNvPr id="5" name="TextBox 4"/>
          <p:cNvSpPr txBox="1"/>
          <p:nvPr/>
        </p:nvSpPr>
        <p:spPr>
          <a:xfrm>
            <a:off x="2514600" y="838200"/>
            <a:ext cx="6324600" cy="4985980"/>
          </a:xfrm>
          <a:prstGeom prst="rect">
            <a:avLst/>
          </a:prstGeom>
          <a:noFill/>
        </p:spPr>
        <p:txBody>
          <a:bodyPr wrap="square" rtlCol="0">
            <a:spAutoFit/>
          </a:bodyPr>
          <a:lstStyle/>
          <a:p>
            <a:pPr algn="ctr"/>
            <a:r>
              <a:rPr lang="en-US" sz="4000" b="1" dirty="0" smtClean="0"/>
              <a:t>LEAPS</a:t>
            </a:r>
          </a:p>
          <a:p>
            <a:endParaRPr lang="en-US" dirty="0" smtClean="0"/>
          </a:p>
          <a:p>
            <a:pPr algn="ctr"/>
            <a:r>
              <a:rPr lang="en-US" sz="2000" u="sng" dirty="0" smtClean="0"/>
              <a:t>L</a:t>
            </a:r>
            <a:r>
              <a:rPr lang="en-US" sz="2000" dirty="0" smtClean="0"/>
              <a:t>ong-term </a:t>
            </a:r>
            <a:r>
              <a:rPr lang="en-US" sz="2000" u="sng" dirty="0" smtClean="0"/>
              <a:t>E</a:t>
            </a:r>
            <a:r>
              <a:rPr lang="en-US" sz="2000" dirty="0" smtClean="0"/>
              <a:t>quity </a:t>
            </a:r>
            <a:r>
              <a:rPr lang="en-US" sz="2000" u="sng" dirty="0" smtClean="0"/>
              <a:t>A</a:t>
            </a:r>
            <a:r>
              <a:rPr lang="en-US" sz="2000" dirty="0" smtClean="0"/>
              <a:t>ntici</a:t>
            </a:r>
            <a:r>
              <a:rPr lang="en-US" sz="2000" u="sng" dirty="0" smtClean="0"/>
              <a:t>P</a:t>
            </a:r>
            <a:r>
              <a:rPr lang="en-US" sz="2000" dirty="0" smtClean="0"/>
              <a:t>ation </a:t>
            </a:r>
            <a:r>
              <a:rPr lang="en-US" sz="2000" u="sng" dirty="0" smtClean="0"/>
              <a:t>S</a:t>
            </a:r>
            <a:r>
              <a:rPr lang="en-US" sz="2000" dirty="0" smtClean="0"/>
              <a:t>ecurities, referred to as “LEAPS,” are either calls or puts with expiration dates up to 2-1/2 years in the future. Like standard equity options, each LEAPS contract represents 100 shares of the underlying security. LEAPS offer both option and stock investors an excellent profit vehicle by allowing a big-picture trend on a stock to play out, with much less capital required compared to buying the underlying stock outright. Yet LEAPS are less risky than their short-term options counterparts. For those who prefer a one-to-two-year time horizon for their investments, LEAPS offer an excellent alternative using options. </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31FE325-0CF2-493E-BE20-C0B4A58187B1}" type="datetime1">
              <a:rPr lang="en-US" smtClean="0"/>
              <a:pPr/>
              <a:t>10/26/2012</a:t>
            </a:fld>
            <a:endParaRPr lang="en-US"/>
          </a:p>
        </p:txBody>
      </p:sp>
      <p:sp>
        <p:nvSpPr>
          <p:cNvPr id="5" name="Footer Placeholder 4"/>
          <p:cNvSpPr>
            <a:spLocks noGrp="1"/>
          </p:cNvSpPr>
          <p:nvPr>
            <p:ph type="ftr" sz="quarter" idx="11"/>
          </p:nvPr>
        </p:nvSpPr>
        <p:spPr/>
        <p:txBody>
          <a:bodyPr/>
          <a:lstStyle/>
          <a:p>
            <a:r>
              <a:rPr lang="en-US" dirty="0" smtClean="0"/>
              <a:t>Professor James Kuhle</a:t>
            </a:r>
            <a:endParaRPr lang="en-US" dirty="0"/>
          </a:p>
        </p:txBody>
      </p:sp>
      <p:sp>
        <p:nvSpPr>
          <p:cNvPr id="6" name="Slide Number Placeholder 5"/>
          <p:cNvSpPr>
            <a:spLocks noGrp="1"/>
          </p:cNvSpPr>
          <p:nvPr>
            <p:ph type="sldNum" sz="quarter" idx="12"/>
          </p:nvPr>
        </p:nvSpPr>
        <p:spPr/>
        <p:txBody>
          <a:bodyPr/>
          <a:lstStyle/>
          <a:p>
            <a:fld id="{4AD24E9F-6F20-460A-9997-C3D09DD3DC36}" type="slidenum">
              <a:rPr lang="en-US"/>
              <a:pPr/>
              <a:t>2</a:t>
            </a:fld>
            <a:endParaRPr lang="en-US"/>
          </a:p>
        </p:txBody>
      </p:sp>
      <p:sp>
        <p:nvSpPr>
          <p:cNvPr id="7"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pPr algn="ctr"/>
            <a:r>
              <a:rPr lang="en-US" sz="4400" dirty="0">
                <a:solidFill>
                  <a:schemeClr val="bg1"/>
                </a:solidFill>
                <a:effectLst>
                  <a:outerShdw blurRad="38100" dist="38100" dir="2700000" algn="tl">
                    <a:srgbClr val="000000">
                      <a:alpha val="43137"/>
                    </a:srgbClr>
                  </a:outerShdw>
                </a:effectLst>
              </a:rPr>
              <a:t>I.  </a:t>
            </a:r>
            <a:r>
              <a:rPr lang="en-US" sz="4400" b="1" dirty="0">
                <a:solidFill>
                  <a:schemeClr val="bg1"/>
                </a:solidFill>
                <a:effectLst>
                  <a:outerShdw blurRad="38100" dist="38100" dir="2700000" algn="tl">
                    <a:srgbClr val="000000">
                      <a:alpha val="43137"/>
                    </a:srgbClr>
                  </a:outerShdw>
                </a:effectLst>
              </a:rPr>
              <a:t>Options</a:t>
            </a:r>
          </a:p>
        </p:txBody>
      </p:sp>
      <p:sp>
        <p:nvSpPr>
          <p:cNvPr id="8" name="Rectangle 3"/>
          <p:cNvSpPr>
            <a:spLocks noGrp="1" noChangeArrowheads="1"/>
          </p:cNvSpPr>
          <p:nvPr>
            <p:ph type="body" idx="1"/>
          </p:nvPr>
        </p:nvSpPr>
        <p:spPr>
          <a:xfrm>
            <a:off x="2362200" y="1828800"/>
            <a:ext cx="6781800" cy="4525963"/>
          </a:xfrm>
          <a:noFill/>
          <a:ln/>
        </p:spPr>
        <p:txBody>
          <a:bodyPr lIns="90488" tIns="44450" rIns="90488" bIns="44450"/>
          <a:lstStyle/>
          <a:p>
            <a:r>
              <a:rPr lang="en-US" sz="2400" b="1" dirty="0"/>
              <a:t>A.  Definition:  The right to buy or sell a specific issue at a specified price (the exercise price) on or before a specified date regardless of what the market price of the security is on the date the option is exercised.</a:t>
            </a:r>
          </a:p>
          <a:p>
            <a:r>
              <a:rPr lang="en-US" sz="2400" b="1" dirty="0"/>
              <a:t>B.  </a:t>
            </a:r>
            <a:r>
              <a:rPr lang="en-US" sz="2400" b="1" u="sng" dirty="0"/>
              <a:t>Call</a:t>
            </a:r>
            <a:r>
              <a:rPr lang="en-US" sz="2400" b="1" dirty="0"/>
              <a:t>:  The right to buy a </a:t>
            </a:r>
            <a:r>
              <a:rPr lang="en-US" sz="2400" b="1" dirty="0" smtClean="0"/>
              <a:t>security </a:t>
            </a:r>
          </a:p>
          <a:p>
            <a:pPr>
              <a:buNone/>
            </a:pPr>
            <a:r>
              <a:rPr lang="en-US" sz="2400" b="1" dirty="0" smtClean="0"/>
              <a:t>                    (Upside).</a:t>
            </a:r>
            <a:endParaRPr lang="en-US" sz="2400" b="1" dirty="0"/>
          </a:p>
          <a:p>
            <a:r>
              <a:rPr lang="en-US" sz="2400" b="1" dirty="0"/>
              <a:t>C.  </a:t>
            </a:r>
            <a:r>
              <a:rPr lang="en-US" sz="2400" b="1" u="sng" dirty="0"/>
              <a:t>Put</a:t>
            </a:r>
            <a:r>
              <a:rPr lang="en-US" sz="2400" b="1" dirty="0"/>
              <a:t>:  The right to sell a </a:t>
            </a:r>
            <a:r>
              <a:rPr lang="en-US" sz="2400" b="1" dirty="0" smtClean="0"/>
              <a:t>security</a:t>
            </a:r>
          </a:p>
          <a:p>
            <a:pPr>
              <a:buNone/>
            </a:pPr>
            <a:r>
              <a:rPr lang="en-US" sz="2400" b="1" dirty="0" smtClean="0"/>
              <a:t>                   (Downside).</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subTnLst>
                                    <p:animClr>
                                      <p:cBhvr override="childStyle">
                                        <p:cTn dur="1" fill="hold" display="0" masterRel="nextClick" afterEffect="1"/>
                                        <p:tgtEl>
                                          <p:spTgt spid="8">
                                            <p:txEl>
                                              <p:pRg st="0" end="0"/>
                                            </p:txEl>
                                          </p:spTgt>
                                        </p:tgtEl>
                                        <p:attrNameLst>
                                          <p:attrName>ppt_c</p:attrName>
                                        </p:attrNameLst>
                                      </p:cBhvr>
                                      <p:to>
                                        <a:srgbClr val="919191"/>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subTnLst>
                                    <p:animClr>
                                      <p:cBhvr override="childStyle">
                                        <p:cTn dur="1" fill="hold" display="0" masterRel="nextClick" afterEffect="1"/>
                                        <p:tgtEl>
                                          <p:spTgt spid="8">
                                            <p:txEl>
                                              <p:pRg st="1" end="1"/>
                                            </p:txEl>
                                          </p:spTgt>
                                        </p:tgtEl>
                                        <p:attrNameLst>
                                          <p:attrName>ppt_c</p:attrName>
                                        </p:attrNameLst>
                                      </p:cBhvr>
                                      <p:to>
                                        <a:srgbClr val="919191"/>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subTnLst>
                                    <p:animClr>
                                      <p:cBhvr override="childStyle">
                                        <p:cTn dur="1" fill="hold" display="0" masterRel="nextClick" afterEffect="1"/>
                                        <p:tgtEl>
                                          <p:spTgt spid="8">
                                            <p:txEl>
                                              <p:pRg st="2" end="2"/>
                                            </p:txEl>
                                          </p:spTgt>
                                        </p:tgtEl>
                                        <p:attrNameLst>
                                          <p:attrName>ppt_c</p:attrName>
                                        </p:attrNameLst>
                                      </p:cBhvr>
                                      <p:to>
                                        <a:srgbClr val="919191"/>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subTnLst>
                                    <p:animClr>
                                      <p:cBhvr override="childStyle">
                                        <p:cTn dur="1" fill="hold" display="0" masterRel="nextClick" afterEffect="1"/>
                                        <p:tgtEl>
                                          <p:spTgt spid="8">
                                            <p:txEl>
                                              <p:pRg st="3" end="3"/>
                                            </p:txEl>
                                          </p:spTgt>
                                        </p:tgtEl>
                                        <p:attrNameLst>
                                          <p:attrName>ppt_c</p:attrName>
                                        </p:attrNameLst>
                                      </p:cBhvr>
                                      <p:to>
                                        <a:srgbClr val="919191"/>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subTnLst>
                                    <p:animClr>
                                      <p:cBhvr override="childStyle">
                                        <p:cTn dur="1" fill="hold" display="0" masterRel="nextClick" afterEffect="1"/>
                                        <p:tgtEl>
                                          <p:spTgt spid="8">
                                            <p:txEl>
                                              <p:pRg st="4" end="4"/>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E.  Option Trading Strategies</a:t>
            </a:r>
          </a:p>
        </p:txBody>
      </p:sp>
      <p:sp>
        <p:nvSpPr>
          <p:cNvPr id="22531" name="Rectangle 3"/>
          <p:cNvSpPr>
            <a:spLocks noGrp="1" noChangeArrowheads="1"/>
          </p:cNvSpPr>
          <p:nvPr>
            <p:ph idx="1"/>
          </p:nvPr>
        </p:nvSpPr>
        <p:spPr>
          <a:xfrm>
            <a:off x="2362200" y="1524000"/>
            <a:ext cx="6781800" cy="4114800"/>
          </a:xfrm>
          <a:noFill/>
          <a:ln/>
        </p:spPr>
        <p:txBody>
          <a:bodyPr lIns="90488" tIns="44450" rIns="90488" bIns="44450"/>
          <a:lstStyle/>
          <a:p>
            <a:r>
              <a:rPr lang="en-US" dirty="0"/>
              <a:t>1.  </a:t>
            </a:r>
            <a:r>
              <a:rPr lang="en-US" b="1" dirty="0"/>
              <a:t>Buying Call Options</a:t>
            </a:r>
          </a:p>
          <a:p>
            <a:pPr lvl="1"/>
            <a:r>
              <a:rPr lang="en-US" b="1" dirty="0"/>
              <a:t>a.  Buying to achieve leverage</a:t>
            </a:r>
          </a:p>
          <a:p>
            <a:pPr lvl="2"/>
            <a:r>
              <a:rPr lang="en-US" sz="2000" b="1" dirty="0"/>
              <a:t>The price of a call of 100 shares is significantly lower than buying the shares outright.</a:t>
            </a:r>
          </a:p>
          <a:p>
            <a:pPr lvl="2"/>
            <a:r>
              <a:rPr lang="en-US" sz="2000" b="1" dirty="0"/>
              <a:t>Example:  Stock XYZ sells at $50/share and a $50 call costs $5/share.  The Investor can buy the call for $500 instead of the 100 shares for $5,000.  If XYZ goes to $60, the value of the option is $1000.</a:t>
            </a:r>
          </a:p>
          <a:p>
            <a:pPr lvl="2"/>
            <a:r>
              <a:rPr lang="en-US" sz="2000" b="1" dirty="0"/>
              <a:t>Return on option:  $500/$500 = 100%</a:t>
            </a:r>
          </a:p>
          <a:p>
            <a:pPr lvl="2"/>
            <a:r>
              <a:rPr lang="en-US" sz="2000" b="1" dirty="0"/>
              <a:t>Return on stock purchase:  $1000/$5000 = 20%</a:t>
            </a:r>
          </a:p>
        </p:txBody>
      </p:sp>
      <p:sp>
        <p:nvSpPr>
          <p:cNvPr id="4" name="Date Placeholder 3"/>
          <p:cNvSpPr>
            <a:spLocks noGrp="1"/>
          </p:cNvSpPr>
          <p:nvPr>
            <p:ph type="dt" sz="half" idx="10"/>
          </p:nvPr>
        </p:nvSpPr>
        <p:spPr/>
        <p:txBody>
          <a:bodyPr/>
          <a:lstStyle/>
          <a:p>
            <a:fld id="{7C8F4BDF-0B61-4652-BBE3-D608ABCABD04}" type="datetime1">
              <a:rPr lang="en-US" smtClean="0"/>
              <a:pPr/>
              <a:t>10/26/2012</a:t>
            </a:fld>
            <a:endParaRPr lang="en-US"/>
          </a:p>
        </p:txBody>
      </p:sp>
      <p:sp>
        <p:nvSpPr>
          <p:cNvPr id="6" name="Slide Number Placeholder 5"/>
          <p:cNvSpPr>
            <a:spLocks noGrp="1"/>
          </p:cNvSpPr>
          <p:nvPr>
            <p:ph type="sldNum" sz="quarter" idx="12"/>
          </p:nvPr>
        </p:nvSpPr>
        <p:spPr/>
        <p:txBody>
          <a:bodyPr/>
          <a:lstStyle/>
          <a:p>
            <a:fld id="{E59C57D0-FFF7-42A1-9EED-DCB211FD952A}" type="slidenum">
              <a:rPr lang="en-US"/>
              <a:pPr/>
              <a:t>20</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362200" y="0"/>
            <a:ext cx="6781800" cy="1219200"/>
          </a:xfrm>
          <a:solidFill>
            <a:srgbClr val="0000CC"/>
          </a:solidFill>
          <a:ln/>
        </p:spPr>
        <p:txBody>
          <a:bodyPr lIns="90488" tIns="44450" rIns="90488" bIns="44450" anchor="b"/>
          <a:lstStyle/>
          <a:p>
            <a:pPr algn="ctr"/>
            <a:r>
              <a:rPr lang="en-US" sz="3200" b="1" dirty="0">
                <a:effectLst>
                  <a:outerShdw blurRad="38100" dist="38100" dir="2700000" algn="tl">
                    <a:srgbClr val="000000">
                      <a:alpha val="43137"/>
                    </a:srgbClr>
                  </a:outerShdw>
                </a:effectLst>
              </a:rPr>
              <a:t>E.  Option Trading Strategies</a:t>
            </a:r>
            <a:br>
              <a:rPr lang="en-US" sz="3200" b="1" dirty="0">
                <a:effectLst>
                  <a:outerShdw blurRad="38100" dist="38100" dir="2700000" algn="tl">
                    <a:srgbClr val="000000">
                      <a:alpha val="43137"/>
                    </a:srgbClr>
                  </a:outerShdw>
                </a:effectLst>
              </a:rPr>
            </a:br>
            <a:r>
              <a:rPr lang="en-US" sz="3200" b="1" dirty="0">
                <a:effectLst>
                  <a:outerShdw blurRad="38100" dist="38100" dir="2700000" algn="tl">
                    <a:srgbClr val="000000">
                      <a:alpha val="43137"/>
                    </a:srgbClr>
                  </a:outerShdw>
                </a:effectLst>
              </a:rPr>
              <a:t>      (continued)</a:t>
            </a:r>
          </a:p>
        </p:txBody>
      </p:sp>
      <p:sp>
        <p:nvSpPr>
          <p:cNvPr id="23555" name="Rectangle 3"/>
          <p:cNvSpPr>
            <a:spLocks noGrp="1" noChangeArrowheads="1"/>
          </p:cNvSpPr>
          <p:nvPr>
            <p:ph idx="1"/>
          </p:nvPr>
        </p:nvSpPr>
        <p:spPr>
          <a:xfrm>
            <a:off x="2133600" y="1219200"/>
            <a:ext cx="7010400" cy="4525963"/>
          </a:xfrm>
          <a:noFill/>
          <a:ln/>
        </p:spPr>
        <p:txBody>
          <a:bodyPr lIns="90488" tIns="44450" rIns="90488" bIns="44450"/>
          <a:lstStyle/>
          <a:p>
            <a:pPr lvl="1"/>
            <a:r>
              <a:rPr lang="en-US" sz="3200" b="1" dirty="0"/>
              <a:t>b.  Buying call options to </a:t>
            </a:r>
            <a:r>
              <a:rPr lang="en-US" sz="3200" b="1" dirty="0" smtClean="0"/>
              <a:t>limit</a:t>
            </a:r>
          </a:p>
          <a:p>
            <a:pPr lvl="1">
              <a:buNone/>
            </a:pPr>
            <a:r>
              <a:rPr lang="en-US" sz="3200" b="1" dirty="0"/>
              <a:t>	</a:t>
            </a:r>
            <a:r>
              <a:rPr lang="en-US" sz="3200" b="1" dirty="0" smtClean="0"/>
              <a:t>     </a:t>
            </a:r>
            <a:r>
              <a:rPr lang="en-US" sz="3200" b="1" dirty="0"/>
              <a:t>risk</a:t>
            </a:r>
            <a:endParaRPr lang="en-US" b="1" dirty="0"/>
          </a:p>
          <a:p>
            <a:pPr lvl="2"/>
            <a:r>
              <a:rPr lang="en-US" sz="2000" b="1" dirty="0"/>
              <a:t>Investor dislikes the risk of buying XYZ and watching it go down in value.  Therefore, Investor purchases XYZ 50 call at $5 and puts remaining $ in risk-free securities.  Hence, given the same $5,000, the Investor buys call and puts $4,500 into </a:t>
            </a:r>
            <a:r>
              <a:rPr lang="en-US" sz="2000" b="1" dirty="0" err="1"/>
              <a:t>R</a:t>
            </a:r>
            <a:r>
              <a:rPr lang="en-US" sz="2000" b="1" baseline="-25000" dirty="0" err="1"/>
              <a:t>f</a:t>
            </a:r>
            <a:r>
              <a:rPr lang="en-US" sz="2000" b="1" dirty="0"/>
              <a:t> securities.</a:t>
            </a:r>
          </a:p>
          <a:p>
            <a:pPr lvl="2"/>
            <a:r>
              <a:rPr lang="en-US" sz="2000" b="1" dirty="0"/>
              <a:t>Example:  If XYZ goes to $60, the Investor can buy or exercise the option to net $500 plus interest from </a:t>
            </a:r>
            <a:r>
              <a:rPr lang="en-US" sz="2000" b="1" dirty="0" err="1"/>
              <a:t>R</a:t>
            </a:r>
            <a:r>
              <a:rPr lang="en-US" sz="2000" b="1" baseline="-25000" dirty="0" err="1"/>
              <a:t>f</a:t>
            </a:r>
            <a:r>
              <a:rPr lang="en-US" sz="2000" b="1" dirty="0"/>
              <a:t> investment.  If XYZ stays at $50 or falls below, the investor has lost his option premium which is partly offset by interest income.</a:t>
            </a:r>
          </a:p>
        </p:txBody>
      </p:sp>
      <p:sp>
        <p:nvSpPr>
          <p:cNvPr id="4" name="Date Placeholder 3"/>
          <p:cNvSpPr>
            <a:spLocks noGrp="1"/>
          </p:cNvSpPr>
          <p:nvPr>
            <p:ph type="dt" sz="half" idx="10"/>
          </p:nvPr>
        </p:nvSpPr>
        <p:spPr/>
        <p:txBody>
          <a:bodyPr/>
          <a:lstStyle/>
          <a:p>
            <a:fld id="{906AEE5F-FEC2-4F25-BAFA-56A1046E292A}" type="datetime1">
              <a:rPr lang="en-US" smtClean="0"/>
              <a:pPr/>
              <a:t>10/26/2012</a:t>
            </a:fld>
            <a:endParaRPr lang="en-US"/>
          </a:p>
        </p:txBody>
      </p:sp>
      <p:sp>
        <p:nvSpPr>
          <p:cNvPr id="6" name="Slide Number Placeholder 5"/>
          <p:cNvSpPr>
            <a:spLocks noGrp="1"/>
          </p:cNvSpPr>
          <p:nvPr>
            <p:ph type="sldNum" sz="quarter" idx="12"/>
          </p:nvPr>
        </p:nvSpPr>
        <p:spPr/>
        <p:txBody>
          <a:bodyPr/>
          <a:lstStyle/>
          <a:p>
            <a:fld id="{0AE34FE9-DBD8-43E8-BE6D-D186EB0719E6}" type="slidenum">
              <a:rPr lang="en-US"/>
              <a:pPr/>
              <a:t>21</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pPr algn="ctr"/>
            <a:r>
              <a:rPr lang="en-US" sz="3200" b="1" dirty="0">
                <a:effectLst>
                  <a:outerShdw blurRad="38100" dist="38100" dir="2700000" algn="tl">
                    <a:srgbClr val="000000">
                      <a:alpha val="43137"/>
                    </a:srgbClr>
                  </a:outerShdw>
                </a:effectLst>
              </a:rPr>
              <a:t>E.  Option Trading Strategies</a:t>
            </a:r>
            <a:br>
              <a:rPr lang="en-US" sz="3200" b="1" dirty="0">
                <a:effectLst>
                  <a:outerShdw blurRad="38100" dist="38100" dir="2700000" algn="tl">
                    <a:srgbClr val="000000">
                      <a:alpha val="43137"/>
                    </a:srgbClr>
                  </a:outerShdw>
                </a:effectLst>
              </a:rPr>
            </a:br>
            <a:r>
              <a:rPr lang="en-US" sz="3200" b="1" dirty="0">
                <a:effectLst>
                  <a:outerShdw blurRad="38100" dist="38100" dir="2700000" algn="tl">
                    <a:srgbClr val="000000">
                      <a:alpha val="43137"/>
                    </a:srgbClr>
                  </a:outerShdw>
                </a:effectLst>
              </a:rPr>
              <a:t>      (continued)</a:t>
            </a:r>
          </a:p>
        </p:txBody>
      </p:sp>
      <p:sp>
        <p:nvSpPr>
          <p:cNvPr id="24579" name="Rectangle 3"/>
          <p:cNvSpPr>
            <a:spLocks noGrp="1" noChangeArrowheads="1"/>
          </p:cNvSpPr>
          <p:nvPr>
            <p:ph idx="1"/>
          </p:nvPr>
        </p:nvSpPr>
        <p:spPr>
          <a:noFill/>
          <a:ln/>
        </p:spPr>
        <p:txBody>
          <a:bodyPr lIns="90488" tIns="44450" rIns="90488" bIns="44450"/>
          <a:lstStyle/>
          <a:p>
            <a:pPr lvl="1"/>
            <a:r>
              <a:rPr lang="en-US" sz="3200" b="1" dirty="0">
                <a:solidFill>
                  <a:schemeClr val="accent2"/>
                </a:solidFill>
              </a:rPr>
              <a:t>c.  Buying call option to hedge short stock position</a:t>
            </a:r>
          </a:p>
          <a:p>
            <a:pPr lvl="2"/>
            <a:r>
              <a:rPr lang="en-US" sz="2800" dirty="0"/>
              <a:t>Investor believes XYZ will decline.  Investor sells XYZ short to obtain total profit potential but he is exposed to unlimited loss from stock price increase.  The Investor buys a call to eliminate loss.</a:t>
            </a:r>
          </a:p>
        </p:txBody>
      </p:sp>
      <p:sp>
        <p:nvSpPr>
          <p:cNvPr id="4" name="Date Placeholder 3"/>
          <p:cNvSpPr>
            <a:spLocks noGrp="1"/>
          </p:cNvSpPr>
          <p:nvPr>
            <p:ph type="dt" sz="half" idx="10"/>
          </p:nvPr>
        </p:nvSpPr>
        <p:spPr/>
        <p:txBody>
          <a:bodyPr/>
          <a:lstStyle/>
          <a:p>
            <a:fld id="{1A45367F-078F-48A0-8742-32AFA8E015BB}" type="datetime1">
              <a:rPr lang="en-US" smtClean="0"/>
              <a:pPr/>
              <a:t>10/26/2012</a:t>
            </a:fld>
            <a:endParaRPr lang="en-US"/>
          </a:p>
        </p:txBody>
      </p:sp>
      <p:sp>
        <p:nvSpPr>
          <p:cNvPr id="6" name="Slide Number Placeholder 5"/>
          <p:cNvSpPr>
            <a:spLocks noGrp="1"/>
          </p:cNvSpPr>
          <p:nvPr>
            <p:ph type="sldNum" sz="quarter" idx="12"/>
          </p:nvPr>
        </p:nvSpPr>
        <p:spPr/>
        <p:txBody>
          <a:bodyPr/>
          <a:lstStyle/>
          <a:p>
            <a:fld id="{F09C5208-CFBE-4FB8-9BA5-D462CBD6B5EA}" type="slidenum">
              <a:rPr lang="en-US"/>
              <a:pPr/>
              <a:t>22</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362200" y="0"/>
            <a:ext cx="6781800" cy="1143000"/>
          </a:xfrm>
          <a:solidFill>
            <a:srgbClr val="0000CC"/>
          </a:solidFill>
          <a:ln/>
        </p:spPr>
        <p:txBody>
          <a:bodyPr lIns="90488" tIns="44450" rIns="90488" bIns="44450" anchor="b"/>
          <a:lstStyle/>
          <a:p>
            <a:pPr algn="ctr"/>
            <a:r>
              <a:rPr lang="en-US" sz="3200" b="1" dirty="0">
                <a:effectLst>
                  <a:outerShdw blurRad="38100" dist="38100" dir="2700000" algn="tl">
                    <a:srgbClr val="000000">
                      <a:alpha val="43137"/>
                    </a:srgbClr>
                  </a:outerShdw>
                </a:effectLst>
              </a:rPr>
              <a:t>E.  Option Trading Strategies </a:t>
            </a:r>
            <a:br>
              <a:rPr lang="en-US" sz="3200" b="1" dirty="0">
                <a:effectLst>
                  <a:outerShdw blurRad="38100" dist="38100" dir="2700000" algn="tl">
                    <a:srgbClr val="000000">
                      <a:alpha val="43137"/>
                    </a:srgbClr>
                  </a:outerShdw>
                </a:effectLst>
              </a:rPr>
            </a:br>
            <a:r>
              <a:rPr lang="en-US" sz="3200" b="1" dirty="0">
                <a:effectLst>
                  <a:outerShdw blurRad="38100" dist="38100" dir="2700000" algn="tl">
                    <a:srgbClr val="000000">
                      <a:alpha val="43137"/>
                    </a:srgbClr>
                  </a:outerShdw>
                </a:effectLst>
              </a:rPr>
              <a:t>      (continued)</a:t>
            </a:r>
          </a:p>
        </p:txBody>
      </p:sp>
      <p:sp>
        <p:nvSpPr>
          <p:cNvPr id="25603" name="Rectangle 3"/>
          <p:cNvSpPr>
            <a:spLocks noGrp="1" noChangeArrowheads="1"/>
          </p:cNvSpPr>
          <p:nvPr>
            <p:ph idx="1"/>
          </p:nvPr>
        </p:nvSpPr>
        <p:spPr>
          <a:xfrm>
            <a:off x="2438400" y="1219200"/>
            <a:ext cx="6553200" cy="4525963"/>
          </a:xfrm>
          <a:noFill/>
          <a:ln/>
        </p:spPr>
        <p:txBody>
          <a:bodyPr lIns="90488" tIns="44450" rIns="90488" bIns="44450"/>
          <a:lstStyle/>
          <a:p>
            <a:r>
              <a:rPr lang="en-US" b="1" dirty="0">
                <a:solidFill>
                  <a:schemeClr val="accent2"/>
                </a:solidFill>
              </a:rPr>
              <a:t>2.  Put Option Strategies</a:t>
            </a:r>
            <a:endParaRPr lang="en-US" b="1" dirty="0"/>
          </a:p>
          <a:p>
            <a:pPr lvl="1"/>
            <a:r>
              <a:rPr lang="en-US" b="1" dirty="0"/>
              <a:t>a.  Buying Put options for leverage and limited risk</a:t>
            </a:r>
          </a:p>
          <a:p>
            <a:pPr lvl="2"/>
            <a:r>
              <a:rPr lang="en-US" b="1" dirty="0"/>
              <a:t>Investor anticipates significant decrease in the stock price but does not have the margin money for a short sale, and does not want to be exposed to unlimited risk of stock price increases.  Investor buys a put.</a:t>
            </a:r>
          </a:p>
          <a:p>
            <a:pPr lvl="2"/>
            <a:r>
              <a:rPr lang="en-US" b="1" dirty="0"/>
              <a:t>NOTE:  Stock price must decline enough to break even.</a:t>
            </a:r>
          </a:p>
        </p:txBody>
      </p:sp>
      <p:sp>
        <p:nvSpPr>
          <p:cNvPr id="4" name="Date Placeholder 3"/>
          <p:cNvSpPr>
            <a:spLocks noGrp="1"/>
          </p:cNvSpPr>
          <p:nvPr>
            <p:ph type="dt" sz="half" idx="10"/>
          </p:nvPr>
        </p:nvSpPr>
        <p:spPr/>
        <p:txBody>
          <a:bodyPr/>
          <a:lstStyle/>
          <a:p>
            <a:fld id="{267A7559-9DE1-4E15-AB0F-31EB78A275C0}" type="datetime1">
              <a:rPr lang="en-US" smtClean="0"/>
              <a:pPr/>
              <a:t>10/26/2012</a:t>
            </a:fld>
            <a:endParaRPr lang="en-US"/>
          </a:p>
        </p:txBody>
      </p:sp>
      <p:sp>
        <p:nvSpPr>
          <p:cNvPr id="6" name="Slide Number Placeholder 5"/>
          <p:cNvSpPr>
            <a:spLocks noGrp="1"/>
          </p:cNvSpPr>
          <p:nvPr>
            <p:ph type="sldNum" sz="quarter" idx="12"/>
          </p:nvPr>
        </p:nvSpPr>
        <p:spPr/>
        <p:txBody>
          <a:bodyPr/>
          <a:lstStyle/>
          <a:p>
            <a:fld id="{12D2BF01-62C7-40F4-A5D6-932FFBDB2F14}" type="slidenum">
              <a:rPr lang="en-US"/>
              <a:pPr/>
              <a:t>23</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pPr algn="ctr"/>
            <a:r>
              <a:rPr lang="en-US" sz="3200" b="1" dirty="0">
                <a:effectLst>
                  <a:outerShdw blurRad="38100" dist="38100" dir="2700000" algn="tl">
                    <a:srgbClr val="000000">
                      <a:alpha val="43137"/>
                    </a:srgbClr>
                  </a:outerShdw>
                </a:effectLst>
              </a:rPr>
              <a:t>E.  Option Trading Strategies </a:t>
            </a:r>
            <a:br>
              <a:rPr lang="en-US" sz="3200" b="1" dirty="0">
                <a:effectLst>
                  <a:outerShdw blurRad="38100" dist="38100" dir="2700000" algn="tl">
                    <a:srgbClr val="000000">
                      <a:alpha val="43137"/>
                    </a:srgbClr>
                  </a:outerShdw>
                </a:effectLst>
              </a:rPr>
            </a:br>
            <a:r>
              <a:rPr lang="en-US" sz="3200" b="1" dirty="0">
                <a:effectLst>
                  <a:outerShdw blurRad="38100" dist="38100" dir="2700000" algn="tl">
                    <a:srgbClr val="000000">
                      <a:alpha val="43137"/>
                    </a:srgbClr>
                  </a:outerShdw>
                </a:effectLst>
              </a:rPr>
              <a:t>     (continued)</a:t>
            </a:r>
          </a:p>
        </p:txBody>
      </p:sp>
      <p:sp>
        <p:nvSpPr>
          <p:cNvPr id="26627" name="Rectangle 3"/>
          <p:cNvSpPr>
            <a:spLocks noGrp="1" noChangeArrowheads="1"/>
          </p:cNvSpPr>
          <p:nvPr>
            <p:ph idx="1"/>
          </p:nvPr>
        </p:nvSpPr>
        <p:spPr>
          <a:noFill/>
          <a:ln/>
        </p:spPr>
        <p:txBody>
          <a:bodyPr lIns="90488" tIns="44450" rIns="90488" bIns="44450"/>
          <a:lstStyle/>
          <a:p>
            <a:pPr lvl="1"/>
            <a:r>
              <a:rPr lang="en-US" b="1" dirty="0">
                <a:solidFill>
                  <a:schemeClr val="accent2"/>
                </a:solidFill>
              </a:rPr>
              <a:t>b.  Buying Put options to hedge against a stock price decline</a:t>
            </a:r>
          </a:p>
          <a:p>
            <a:pPr lvl="2"/>
            <a:r>
              <a:rPr lang="en-US" sz="2000" b="1" dirty="0"/>
              <a:t>Investor holds IBM and has already taken a paper profit.  Investor believes IBM will go higher and would like to participate in upside without risking a loss on paper profit.  So he buys a put.  If price goes up, the potential is only diminished by the cost of the put, whereas the paper profits are protected by the put and decreased only by the put price.</a:t>
            </a:r>
          </a:p>
        </p:txBody>
      </p:sp>
      <p:sp>
        <p:nvSpPr>
          <p:cNvPr id="4" name="Date Placeholder 3"/>
          <p:cNvSpPr>
            <a:spLocks noGrp="1"/>
          </p:cNvSpPr>
          <p:nvPr>
            <p:ph type="dt" sz="half" idx="10"/>
          </p:nvPr>
        </p:nvSpPr>
        <p:spPr/>
        <p:txBody>
          <a:bodyPr/>
          <a:lstStyle/>
          <a:p>
            <a:fld id="{326408AC-0FE6-4238-88CF-88311938E595}" type="datetime1">
              <a:rPr lang="en-US" smtClean="0"/>
              <a:pPr/>
              <a:t>10/26/2012</a:t>
            </a:fld>
            <a:endParaRPr lang="en-US"/>
          </a:p>
        </p:txBody>
      </p:sp>
      <p:sp>
        <p:nvSpPr>
          <p:cNvPr id="6" name="Slide Number Placeholder 5"/>
          <p:cNvSpPr>
            <a:spLocks noGrp="1"/>
          </p:cNvSpPr>
          <p:nvPr>
            <p:ph type="sldNum" sz="quarter" idx="12"/>
          </p:nvPr>
        </p:nvSpPr>
        <p:spPr/>
        <p:txBody>
          <a:bodyPr/>
          <a:lstStyle/>
          <a:p>
            <a:fld id="{78FFE9F6-303A-4D38-9495-2334F42E276A}" type="slidenum">
              <a:rPr lang="en-US"/>
              <a:pPr/>
              <a:t>24</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362200" y="0"/>
            <a:ext cx="6781800" cy="914400"/>
          </a:xfrm>
          <a:solidFill>
            <a:srgbClr val="0000CC"/>
          </a:solidFill>
          <a:ln/>
        </p:spPr>
        <p:txBody>
          <a:bodyPr lIns="90488" tIns="44450" rIns="90488" bIns="44450" anchor="b"/>
          <a:lstStyle/>
          <a:p>
            <a:pPr algn="ctr"/>
            <a:r>
              <a:rPr lang="en-US" b="1" dirty="0">
                <a:effectLst>
                  <a:outerShdw blurRad="38100" dist="38100" dir="2700000" algn="tl">
                    <a:srgbClr val="000000">
                      <a:alpha val="43137"/>
                    </a:srgbClr>
                  </a:outerShdw>
                </a:effectLst>
              </a:rPr>
              <a:t>Buying Put Options</a:t>
            </a:r>
          </a:p>
        </p:txBody>
      </p:sp>
      <p:sp>
        <p:nvSpPr>
          <p:cNvPr id="20" name="Date Placeholder 3"/>
          <p:cNvSpPr>
            <a:spLocks noGrp="1"/>
          </p:cNvSpPr>
          <p:nvPr>
            <p:ph type="dt" sz="half" idx="10"/>
          </p:nvPr>
        </p:nvSpPr>
        <p:spPr/>
        <p:txBody>
          <a:bodyPr/>
          <a:lstStyle/>
          <a:p>
            <a:fld id="{833FAB79-F3C3-4EF5-8EBA-43739B91461A}" type="datetime1">
              <a:rPr lang="en-US" smtClean="0"/>
              <a:pPr/>
              <a:t>10/26/2012</a:t>
            </a:fld>
            <a:endParaRPr lang="en-US"/>
          </a:p>
        </p:txBody>
      </p:sp>
      <p:sp>
        <p:nvSpPr>
          <p:cNvPr id="22" name="Slide Number Placeholder 5"/>
          <p:cNvSpPr>
            <a:spLocks noGrp="1"/>
          </p:cNvSpPr>
          <p:nvPr>
            <p:ph type="sldNum" sz="quarter" idx="12"/>
          </p:nvPr>
        </p:nvSpPr>
        <p:spPr/>
        <p:txBody>
          <a:bodyPr/>
          <a:lstStyle/>
          <a:p>
            <a:fld id="{5628DF1F-1B73-4CF1-A4F9-C20A70D912BF}" type="slidenum">
              <a:rPr lang="en-US"/>
              <a:pPr/>
              <a:t>25</a:t>
            </a:fld>
            <a:endParaRPr lang="en-US"/>
          </a:p>
        </p:txBody>
      </p:sp>
      <p:grpSp>
        <p:nvGrpSpPr>
          <p:cNvPr id="2" name="Group 19"/>
          <p:cNvGrpSpPr>
            <a:grpSpLocks/>
          </p:cNvGrpSpPr>
          <p:nvPr/>
        </p:nvGrpSpPr>
        <p:grpSpPr bwMode="auto">
          <a:xfrm>
            <a:off x="2438401" y="2492375"/>
            <a:ext cx="6553200" cy="2809875"/>
            <a:chOff x="572" y="1570"/>
            <a:chExt cx="4803" cy="1770"/>
          </a:xfrm>
        </p:grpSpPr>
        <p:sp>
          <p:nvSpPr>
            <p:cNvPr id="27651" name="Rectangle 3"/>
            <p:cNvSpPr>
              <a:spLocks noChangeArrowheads="1"/>
            </p:cNvSpPr>
            <p:nvPr/>
          </p:nvSpPr>
          <p:spPr bwMode="auto">
            <a:xfrm>
              <a:off x="4232" y="2434"/>
              <a:ext cx="1143" cy="516"/>
            </a:xfrm>
            <a:prstGeom prst="rect">
              <a:avLst/>
            </a:prstGeom>
            <a:noFill/>
            <a:ln w="12700">
              <a:noFill/>
              <a:miter lim="800000"/>
              <a:headEnd/>
              <a:tailEnd/>
            </a:ln>
            <a:effectLst/>
          </p:spPr>
          <p:txBody>
            <a:bodyPr lIns="90488" tIns="44450" rIns="90488" bIns="44450">
              <a:spAutoFit/>
            </a:bodyPr>
            <a:lstStyle/>
            <a:p>
              <a:r>
                <a:rPr lang="en-US" sz="2400">
                  <a:latin typeface="Times New Roman" pitchFamily="18" charset="0"/>
                </a:rPr>
                <a:t>Market Price</a:t>
              </a:r>
            </a:p>
          </p:txBody>
        </p:sp>
        <p:sp>
          <p:nvSpPr>
            <p:cNvPr id="27652" name="Rectangle 4"/>
            <p:cNvSpPr>
              <a:spLocks noChangeArrowheads="1"/>
            </p:cNvSpPr>
            <p:nvPr/>
          </p:nvSpPr>
          <p:spPr bwMode="auto">
            <a:xfrm>
              <a:off x="4413" y="2146"/>
              <a:ext cx="917" cy="289"/>
            </a:xfrm>
            <a:prstGeom prst="rect">
              <a:avLst/>
            </a:prstGeom>
            <a:noFill/>
            <a:ln w="12700">
              <a:noFill/>
              <a:miter lim="800000"/>
              <a:headEnd/>
              <a:tailEnd/>
            </a:ln>
            <a:effectLst/>
          </p:spPr>
          <p:txBody>
            <a:bodyPr wrap="none" lIns="90488" tIns="44450" rIns="90488" bIns="44450">
              <a:spAutoFit/>
            </a:bodyPr>
            <a:lstStyle/>
            <a:p>
              <a:r>
                <a:rPr lang="en-US" sz="2400" dirty="0">
                  <a:latin typeface="Times New Roman" pitchFamily="18" charset="0"/>
                </a:rPr>
                <a:t>Net Profit</a:t>
              </a:r>
            </a:p>
          </p:txBody>
        </p:sp>
        <p:sp>
          <p:nvSpPr>
            <p:cNvPr id="27653" name="Line 5"/>
            <p:cNvSpPr>
              <a:spLocks noChangeShapeType="1"/>
            </p:cNvSpPr>
            <p:nvPr/>
          </p:nvSpPr>
          <p:spPr bwMode="auto">
            <a:xfrm>
              <a:off x="1117" y="2731"/>
              <a:ext cx="1611" cy="0"/>
            </a:xfrm>
            <a:prstGeom prst="line">
              <a:avLst/>
            </a:prstGeom>
            <a:noFill/>
            <a:ln w="25400">
              <a:solidFill>
                <a:schemeClr val="tx1"/>
              </a:solidFill>
              <a:prstDash val="dash"/>
              <a:round/>
              <a:headEnd/>
              <a:tailEnd/>
            </a:ln>
            <a:effectLst/>
          </p:spPr>
          <p:txBody>
            <a:bodyPr wrap="none" anchor="ctr"/>
            <a:lstStyle/>
            <a:p>
              <a:endParaRPr lang="en-US"/>
            </a:p>
          </p:txBody>
        </p:sp>
        <p:sp>
          <p:nvSpPr>
            <p:cNvPr id="27654" name="Line 6"/>
            <p:cNvSpPr>
              <a:spLocks noChangeShapeType="1"/>
            </p:cNvSpPr>
            <p:nvPr/>
          </p:nvSpPr>
          <p:spPr bwMode="auto">
            <a:xfrm flipV="1">
              <a:off x="2989" y="2106"/>
              <a:ext cx="1323" cy="777"/>
            </a:xfrm>
            <a:prstGeom prst="line">
              <a:avLst/>
            </a:prstGeom>
            <a:noFill/>
            <a:ln w="25400">
              <a:solidFill>
                <a:schemeClr val="tx1"/>
              </a:solidFill>
              <a:prstDash val="dash"/>
              <a:round/>
              <a:headEnd/>
              <a:tailEnd/>
            </a:ln>
            <a:effectLst/>
          </p:spPr>
          <p:txBody>
            <a:bodyPr wrap="none" anchor="ctr"/>
            <a:lstStyle/>
            <a:p>
              <a:endParaRPr lang="en-US"/>
            </a:p>
          </p:txBody>
        </p:sp>
        <p:sp>
          <p:nvSpPr>
            <p:cNvPr id="27655" name="Line 7"/>
            <p:cNvSpPr>
              <a:spLocks noChangeShapeType="1"/>
            </p:cNvSpPr>
            <p:nvPr/>
          </p:nvSpPr>
          <p:spPr bwMode="auto">
            <a:xfrm>
              <a:off x="3988" y="2304"/>
              <a:ext cx="424" cy="0"/>
            </a:xfrm>
            <a:prstGeom prst="line">
              <a:avLst/>
            </a:prstGeom>
            <a:noFill/>
            <a:ln w="12700">
              <a:solidFill>
                <a:schemeClr val="tx1"/>
              </a:solidFill>
              <a:round/>
              <a:headEnd type="triangle" w="med" len="med"/>
              <a:tailEnd/>
            </a:ln>
            <a:effectLst/>
          </p:spPr>
          <p:txBody>
            <a:bodyPr wrap="none" anchor="ctr"/>
            <a:lstStyle/>
            <a:p>
              <a:endParaRPr lang="en-US"/>
            </a:p>
          </p:txBody>
        </p:sp>
        <p:sp>
          <p:nvSpPr>
            <p:cNvPr id="27656" name="Rectangle 8"/>
            <p:cNvSpPr>
              <a:spLocks noChangeArrowheads="1"/>
            </p:cNvSpPr>
            <p:nvPr/>
          </p:nvSpPr>
          <p:spPr bwMode="auto">
            <a:xfrm>
              <a:off x="572" y="1618"/>
              <a:ext cx="505"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Gain</a:t>
              </a:r>
            </a:p>
          </p:txBody>
        </p:sp>
        <p:sp>
          <p:nvSpPr>
            <p:cNvPr id="27657" name="Rectangle 9"/>
            <p:cNvSpPr>
              <a:spLocks noChangeArrowheads="1"/>
            </p:cNvSpPr>
            <p:nvPr/>
          </p:nvSpPr>
          <p:spPr bwMode="auto">
            <a:xfrm>
              <a:off x="572" y="2914"/>
              <a:ext cx="494"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Loss</a:t>
              </a:r>
            </a:p>
          </p:txBody>
        </p:sp>
        <p:sp>
          <p:nvSpPr>
            <p:cNvPr id="27658" name="Rectangle 10"/>
            <p:cNvSpPr>
              <a:spLocks noChangeArrowheads="1"/>
            </p:cNvSpPr>
            <p:nvPr/>
          </p:nvSpPr>
          <p:spPr bwMode="auto">
            <a:xfrm>
              <a:off x="860" y="2305"/>
              <a:ext cx="218"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0</a:t>
              </a:r>
            </a:p>
          </p:txBody>
        </p:sp>
        <p:sp>
          <p:nvSpPr>
            <p:cNvPr id="27659" name="Line 11"/>
            <p:cNvSpPr>
              <a:spLocks noChangeShapeType="1"/>
            </p:cNvSpPr>
            <p:nvPr/>
          </p:nvSpPr>
          <p:spPr bwMode="auto">
            <a:xfrm>
              <a:off x="1109" y="1779"/>
              <a:ext cx="0" cy="1472"/>
            </a:xfrm>
            <a:prstGeom prst="line">
              <a:avLst/>
            </a:prstGeom>
            <a:noFill/>
            <a:ln w="25400">
              <a:solidFill>
                <a:schemeClr val="tx1"/>
              </a:solidFill>
              <a:round/>
              <a:headEnd/>
              <a:tailEnd/>
            </a:ln>
            <a:effectLst/>
          </p:spPr>
          <p:txBody>
            <a:bodyPr wrap="none" anchor="ctr"/>
            <a:lstStyle/>
            <a:p>
              <a:endParaRPr lang="en-US"/>
            </a:p>
          </p:txBody>
        </p:sp>
        <p:sp>
          <p:nvSpPr>
            <p:cNvPr id="27660" name="Line 12"/>
            <p:cNvSpPr>
              <a:spLocks noChangeShapeType="1"/>
            </p:cNvSpPr>
            <p:nvPr/>
          </p:nvSpPr>
          <p:spPr bwMode="auto">
            <a:xfrm>
              <a:off x="1117" y="2587"/>
              <a:ext cx="3152" cy="0"/>
            </a:xfrm>
            <a:prstGeom prst="line">
              <a:avLst/>
            </a:prstGeom>
            <a:noFill/>
            <a:ln w="25400">
              <a:solidFill>
                <a:schemeClr val="tx1"/>
              </a:solidFill>
              <a:round/>
              <a:headEnd/>
              <a:tailEnd/>
            </a:ln>
            <a:effectLst/>
          </p:spPr>
          <p:txBody>
            <a:bodyPr wrap="none" anchor="ctr"/>
            <a:lstStyle/>
            <a:p>
              <a:endParaRPr lang="en-US"/>
            </a:p>
          </p:txBody>
        </p:sp>
        <p:sp>
          <p:nvSpPr>
            <p:cNvPr id="27661" name="Line 13"/>
            <p:cNvSpPr>
              <a:spLocks noChangeShapeType="1"/>
            </p:cNvSpPr>
            <p:nvPr/>
          </p:nvSpPr>
          <p:spPr bwMode="auto">
            <a:xfrm>
              <a:off x="2696" y="2744"/>
              <a:ext cx="272" cy="128"/>
            </a:xfrm>
            <a:prstGeom prst="line">
              <a:avLst/>
            </a:prstGeom>
            <a:noFill/>
            <a:ln w="25400">
              <a:solidFill>
                <a:schemeClr val="tx1"/>
              </a:solidFill>
              <a:prstDash val="dash"/>
              <a:round/>
              <a:headEnd/>
              <a:tailEnd/>
            </a:ln>
            <a:effectLst/>
          </p:spPr>
          <p:txBody>
            <a:bodyPr wrap="none" anchor="ctr"/>
            <a:lstStyle/>
            <a:p>
              <a:endParaRPr lang="en-US"/>
            </a:p>
          </p:txBody>
        </p:sp>
        <p:sp>
          <p:nvSpPr>
            <p:cNvPr id="27662" name="Line 14"/>
            <p:cNvSpPr>
              <a:spLocks noChangeShapeType="1"/>
            </p:cNvSpPr>
            <p:nvPr/>
          </p:nvSpPr>
          <p:spPr bwMode="auto">
            <a:xfrm flipV="1">
              <a:off x="1784" y="1864"/>
              <a:ext cx="2550" cy="1472"/>
            </a:xfrm>
            <a:prstGeom prst="line">
              <a:avLst/>
            </a:prstGeom>
            <a:noFill/>
            <a:ln w="25400">
              <a:solidFill>
                <a:schemeClr val="tx1"/>
              </a:solidFill>
              <a:round/>
              <a:headEnd/>
              <a:tailEnd/>
            </a:ln>
            <a:effectLst/>
          </p:spPr>
          <p:txBody>
            <a:bodyPr wrap="none" anchor="ctr"/>
            <a:lstStyle/>
            <a:p>
              <a:endParaRPr lang="en-US"/>
            </a:p>
          </p:txBody>
        </p:sp>
        <p:sp>
          <p:nvSpPr>
            <p:cNvPr id="27663" name="Line 15"/>
            <p:cNvSpPr>
              <a:spLocks noChangeShapeType="1"/>
            </p:cNvSpPr>
            <p:nvPr/>
          </p:nvSpPr>
          <p:spPr bwMode="auto">
            <a:xfrm>
              <a:off x="1160" y="2024"/>
              <a:ext cx="2000" cy="992"/>
            </a:xfrm>
            <a:prstGeom prst="line">
              <a:avLst/>
            </a:prstGeom>
            <a:noFill/>
            <a:ln w="25400">
              <a:solidFill>
                <a:schemeClr val="tx1"/>
              </a:solidFill>
              <a:round/>
              <a:headEnd/>
              <a:tailEnd/>
            </a:ln>
            <a:effectLst/>
          </p:spPr>
          <p:txBody>
            <a:bodyPr wrap="none" anchor="ctr"/>
            <a:lstStyle/>
            <a:p>
              <a:endParaRPr lang="en-US"/>
            </a:p>
          </p:txBody>
        </p:sp>
        <p:sp>
          <p:nvSpPr>
            <p:cNvPr id="27664" name="Line 16"/>
            <p:cNvSpPr>
              <a:spLocks noChangeShapeType="1"/>
            </p:cNvSpPr>
            <p:nvPr/>
          </p:nvSpPr>
          <p:spPr bwMode="auto">
            <a:xfrm>
              <a:off x="3133" y="3019"/>
              <a:ext cx="1131" cy="0"/>
            </a:xfrm>
            <a:prstGeom prst="line">
              <a:avLst/>
            </a:prstGeom>
            <a:noFill/>
            <a:ln w="25400">
              <a:solidFill>
                <a:schemeClr val="tx1"/>
              </a:solidFill>
              <a:round/>
              <a:headEnd/>
              <a:tailEnd/>
            </a:ln>
            <a:effectLst/>
          </p:spPr>
          <p:txBody>
            <a:bodyPr wrap="none" anchor="ctr"/>
            <a:lstStyle/>
            <a:p>
              <a:endParaRPr lang="en-US"/>
            </a:p>
          </p:txBody>
        </p:sp>
        <p:sp>
          <p:nvSpPr>
            <p:cNvPr id="27665" name="Rectangle 17"/>
            <p:cNvSpPr>
              <a:spLocks noChangeArrowheads="1"/>
            </p:cNvSpPr>
            <p:nvPr/>
          </p:nvSpPr>
          <p:spPr bwMode="auto">
            <a:xfrm>
              <a:off x="4265" y="2818"/>
              <a:ext cx="677" cy="522"/>
            </a:xfrm>
            <a:prstGeom prst="rect">
              <a:avLst/>
            </a:prstGeom>
            <a:noFill/>
            <a:ln w="12700">
              <a:noFill/>
              <a:miter lim="800000"/>
              <a:headEnd/>
              <a:tailEnd/>
            </a:ln>
            <a:effectLst/>
          </p:spPr>
          <p:txBody>
            <a:bodyPr wrap="none" lIns="90488" tIns="44450" rIns="90488" bIns="44450">
              <a:spAutoFit/>
            </a:bodyPr>
            <a:lstStyle/>
            <a:p>
              <a:pPr algn="ctr"/>
              <a:r>
                <a:rPr lang="en-US" sz="2400" dirty="0">
                  <a:latin typeface="Times New Roman" pitchFamily="18" charset="0"/>
                </a:rPr>
                <a:t>Option</a:t>
              </a:r>
              <a:br>
                <a:rPr lang="en-US" sz="2400" dirty="0">
                  <a:latin typeface="Times New Roman" pitchFamily="18" charset="0"/>
                </a:rPr>
              </a:br>
              <a:r>
                <a:rPr lang="en-US" sz="2400" dirty="0">
                  <a:latin typeface="Times New Roman" pitchFamily="18" charset="0"/>
                </a:rPr>
                <a:t>Profit</a:t>
              </a:r>
            </a:p>
          </p:txBody>
        </p:sp>
        <p:sp>
          <p:nvSpPr>
            <p:cNvPr id="27666" name="Rectangle 18"/>
            <p:cNvSpPr>
              <a:spLocks noChangeArrowheads="1"/>
            </p:cNvSpPr>
            <p:nvPr/>
          </p:nvSpPr>
          <p:spPr bwMode="auto">
            <a:xfrm>
              <a:off x="4316" y="1570"/>
              <a:ext cx="770" cy="516"/>
            </a:xfrm>
            <a:prstGeom prst="rect">
              <a:avLst/>
            </a:prstGeom>
            <a:noFill/>
            <a:ln w="12700">
              <a:noFill/>
              <a:miter lim="800000"/>
              <a:headEnd/>
              <a:tailEnd/>
            </a:ln>
            <a:effectLst/>
          </p:spPr>
          <p:txBody>
            <a:bodyPr wrap="none" lIns="90488" tIns="44450" rIns="90488" bIns="44450">
              <a:spAutoFit/>
            </a:bodyPr>
            <a:lstStyle/>
            <a:p>
              <a:r>
                <a:rPr lang="en-US" sz="2400">
                  <a:solidFill>
                    <a:schemeClr val="accent2"/>
                  </a:solidFill>
                  <a:latin typeface="Times New Roman" pitchFamily="18" charset="0"/>
                </a:rPr>
                <a:t>Long</a:t>
              </a:r>
              <a:br>
                <a:rPr lang="en-US" sz="2400">
                  <a:solidFill>
                    <a:schemeClr val="accent2"/>
                  </a:solidFill>
                  <a:latin typeface="Times New Roman" pitchFamily="18" charset="0"/>
                </a:rPr>
              </a:br>
              <a:r>
                <a:rPr lang="en-US" sz="2400">
                  <a:solidFill>
                    <a:schemeClr val="accent2"/>
                  </a:solidFill>
                  <a:latin typeface="Times New Roman" pitchFamily="18" charset="0"/>
                </a:rPr>
                <a:t>Position</a:t>
              </a:r>
            </a:p>
          </p:txBody>
        </p:sp>
      </p:grpSp>
      <p:sp>
        <p:nvSpPr>
          <p:cNvPr id="23" name="Footer Placeholder 22"/>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362200" y="0"/>
            <a:ext cx="6781800" cy="1295400"/>
          </a:xfrm>
          <a:solidFill>
            <a:srgbClr val="0000CC"/>
          </a:solidFill>
          <a:ln/>
        </p:spPr>
        <p:txBody>
          <a:bodyPr lIns="90488" tIns="44450" rIns="90488" bIns="44450" anchor="b"/>
          <a:lstStyle/>
          <a:p>
            <a:r>
              <a:rPr lang="en-US" dirty="0">
                <a:effectLst>
                  <a:outerShdw blurRad="38100" dist="38100" dir="2700000" algn="tl">
                    <a:srgbClr val="000000">
                      <a:alpha val="43137"/>
                    </a:srgbClr>
                  </a:outerShdw>
                </a:effectLst>
              </a:rPr>
              <a:t>E.  </a:t>
            </a:r>
            <a:r>
              <a:rPr lang="en-US" b="1" dirty="0">
                <a:effectLst>
                  <a:outerShdw blurRad="38100" dist="38100" dir="2700000" algn="tl">
                    <a:srgbClr val="000000">
                      <a:alpha val="43137"/>
                    </a:srgbClr>
                  </a:outerShdw>
                </a:effectLst>
              </a:rPr>
              <a:t>Option Trading Strategies (continued)</a:t>
            </a:r>
          </a:p>
        </p:txBody>
      </p:sp>
      <p:sp>
        <p:nvSpPr>
          <p:cNvPr id="28675" name="Rectangle 3"/>
          <p:cNvSpPr>
            <a:spLocks noGrp="1" noChangeArrowheads="1"/>
          </p:cNvSpPr>
          <p:nvPr>
            <p:ph idx="1"/>
          </p:nvPr>
        </p:nvSpPr>
        <p:spPr>
          <a:xfrm>
            <a:off x="2438400" y="1676400"/>
            <a:ext cx="6705600" cy="3505200"/>
          </a:xfrm>
          <a:noFill/>
          <a:ln/>
        </p:spPr>
        <p:txBody>
          <a:bodyPr lIns="90488" tIns="44450" rIns="90488" bIns="44450"/>
          <a:lstStyle/>
          <a:p>
            <a:r>
              <a:rPr lang="en-US" sz="4000" b="1" dirty="0">
                <a:solidFill>
                  <a:schemeClr val="accent2"/>
                </a:solidFill>
              </a:rPr>
              <a:t>3.  Option Writing Strategies</a:t>
            </a:r>
            <a:endParaRPr lang="en-US" dirty="0"/>
          </a:p>
          <a:p>
            <a:pPr lvl="1"/>
            <a:r>
              <a:rPr lang="en-US" sz="3200" b="1" dirty="0"/>
              <a:t>Definition</a:t>
            </a:r>
            <a:r>
              <a:rPr lang="en-US" sz="3200" dirty="0"/>
              <a:t>:  An investor holds 100 shares of IBM.  Writes 2 calls and receives the option call premiums.  One option is </a:t>
            </a:r>
            <a:r>
              <a:rPr lang="en-US" sz="3200" u="sng" dirty="0"/>
              <a:t>covered</a:t>
            </a:r>
            <a:r>
              <a:rPr lang="en-US" sz="3200" dirty="0"/>
              <a:t> and the other is </a:t>
            </a:r>
            <a:r>
              <a:rPr lang="en-US" sz="3200" u="sng" dirty="0"/>
              <a:t>naked</a:t>
            </a:r>
            <a:r>
              <a:rPr lang="en-US" sz="3200" dirty="0"/>
              <a:t>.</a:t>
            </a:r>
          </a:p>
        </p:txBody>
      </p:sp>
      <p:sp>
        <p:nvSpPr>
          <p:cNvPr id="4" name="Date Placeholder 3"/>
          <p:cNvSpPr>
            <a:spLocks noGrp="1"/>
          </p:cNvSpPr>
          <p:nvPr>
            <p:ph type="dt" sz="half" idx="10"/>
          </p:nvPr>
        </p:nvSpPr>
        <p:spPr/>
        <p:txBody>
          <a:bodyPr/>
          <a:lstStyle/>
          <a:p>
            <a:fld id="{5DBC8501-ECCE-4AD1-8409-C754723F2676}" type="datetime1">
              <a:rPr lang="en-US" smtClean="0"/>
              <a:pPr/>
              <a:t>10/26/2012</a:t>
            </a:fld>
            <a:endParaRPr lang="en-US"/>
          </a:p>
        </p:txBody>
      </p:sp>
      <p:sp>
        <p:nvSpPr>
          <p:cNvPr id="6" name="Slide Number Placeholder 5"/>
          <p:cNvSpPr>
            <a:spLocks noGrp="1"/>
          </p:cNvSpPr>
          <p:nvPr>
            <p:ph type="sldNum" sz="quarter" idx="12"/>
          </p:nvPr>
        </p:nvSpPr>
        <p:spPr/>
        <p:txBody>
          <a:bodyPr/>
          <a:lstStyle/>
          <a:p>
            <a:fld id="{A57C5CD4-CB8A-40DC-B40A-EEB5DA28DA9D}" type="slidenum">
              <a:rPr lang="en-US"/>
              <a:pPr/>
              <a:t>26</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362200" y="0"/>
            <a:ext cx="6781800" cy="1371600"/>
          </a:xfrm>
          <a:solidFill>
            <a:srgbClr val="0000CC"/>
          </a:solidFill>
          <a:ln/>
        </p:spPr>
        <p:txBody>
          <a:bodyPr lIns="90488" tIns="44450" rIns="90488" bIns="44450" anchor="b"/>
          <a:lstStyle/>
          <a:p>
            <a:pPr algn="ctr"/>
            <a:r>
              <a:rPr lang="en-US" dirty="0">
                <a:effectLst>
                  <a:outerShdw blurRad="38100" dist="38100" dir="2700000" algn="tl">
                    <a:srgbClr val="000000">
                      <a:alpha val="43137"/>
                    </a:srgbClr>
                  </a:outerShdw>
                </a:effectLst>
              </a:rPr>
              <a:t>E.  </a:t>
            </a:r>
            <a:r>
              <a:rPr lang="en-US" b="1" dirty="0">
                <a:effectLst>
                  <a:outerShdw blurRad="38100" dist="38100" dir="2700000" algn="tl">
                    <a:srgbClr val="000000">
                      <a:alpha val="43137"/>
                    </a:srgbClr>
                  </a:outerShdw>
                </a:effectLst>
              </a:rPr>
              <a:t>Option Trading Strategies </a:t>
            </a:r>
          </a:p>
        </p:txBody>
      </p:sp>
      <p:sp>
        <p:nvSpPr>
          <p:cNvPr id="29699" name="Rectangle 3"/>
          <p:cNvSpPr>
            <a:spLocks noGrp="1" noChangeArrowheads="1"/>
          </p:cNvSpPr>
          <p:nvPr>
            <p:ph idx="1"/>
          </p:nvPr>
        </p:nvSpPr>
        <p:spPr>
          <a:xfrm>
            <a:off x="2133600" y="1447800"/>
            <a:ext cx="7010400" cy="4114800"/>
          </a:xfrm>
          <a:noFill/>
          <a:ln/>
        </p:spPr>
        <p:txBody>
          <a:bodyPr lIns="90488" tIns="44450" rIns="90488" bIns="44450"/>
          <a:lstStyle/>
          <a:p>
            <a:r>
              <a:rPr lang="en-US" b="1" dirty="0">
                <a:solidFill>
                  <a:schemeClr val="accent2"/>
                </a:solidFill>
              </a:rPr>
              <a:t>4.  Writing Call Options Strategies</a:t>
            </a:r>
            <a:endParaRPr lang="en-US" dirty="0"/>
          </a:p>
          <a:p>
            <a:pPr lvl="1"/>
            <a:r>
              <a:rPr lang="en-US" dirty="0"/>
              <a:t>a.  Writing covered calls</a:t>
            </a:r>
          </a:p>
          <a:p>
            <a:pPr lvl="2"/>
            <a:r>
              <a:rPr lang="en-US" sz="2000" dirty="0"/>
              <a:t>Investor owns 100 shares of IBM ($50) and writes a call at $55 to earn a greater return than the stock alone.  Investor earns D = $1.00 plus $5.00 on the call.  Return is $6.00 plus any capital gains.</a:t>
            </a:r>
          </a:p>
          <a:p>
            <a:pPr lvl="2"/>
            <a:r>
              <a:rPr lang="en-US" sz="2000" dirty="0"/>
              <a:t>Disadvantage:  if price goes above $55, the upside is limited to $6.00.</a:t>
            </a:r>
          </a:p>
          <a:p>
            <a:pPr lvl="2"/>
            <a:r>
              <a:rPr lang="en-US" sz="2000" dirty="0"/>
              <a:t>Note:  Covered call also provides limited protection to writer against price decline.  Price can decline to $45 ($50-Premium) before writer experiences paper loss.</a:t>
            </a:r>
          </a:p>
        </p:txBody>
      </p:sp>
      <p:sp>
        <p:nvSpPr>
          <p:cNvPr id="4" name="Date Placeholder 3"/>
          <p:cNvSpPr>
            <a:spLocks noGrp="1"/>
          </p:cNvSpPr>
          <p:nvPr>
            <p:ph type="dt" sz="half" idx="10"/>
          </p:nvPr>
        </p:nvSpPr>
        <p:spPr/>
        <p:txBody>
          <a:bodyPr/>
          <a:lstStyle/>
          <a:p>
            <a:fld id="{D29CD6F2-FA34-4836-ABEA-93FC87EBAA96}" type="datetime1">
              <a:rPr lang="en-US" smtClean="0"/>
              <a:pPr/>
              <a:t>10/26/2012</a:t>
            </a:fld>
            <a:endParaRPr lang="en-US"/>
          </a:p>
        </p:txBody>
      </p:sp>
      <p:sp>
        <p:nvSpPr>
          <p:cNvPr id="6" name="Slide Number Placeholder 5"/>
          <p:cNvSpPr>
            <a:spLocks noGrp="1"/>
          </p:cNvSpPr>
          <p:nvPr>
            <p:ph type="sldNum" sz="quarter" idx="12"/>
          </p:nvPr>
        </p:nvSpPr>
        <p:spPr/>
        <p:txBody>
          <a:bodyPr/>
          <a:lstStyle/>
          <a:p>
            <a:fld id="{18862CCF-BD7C-4C70-84D8-B66BF05BBE6A}" type="slidenum">
              <a:rPr lang="en-US"/>
              <a:pPr/>
              <a:t>27</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E.  Option Trading Strategies</a:t>
            </a:r>
          </a:p>
        </p:txBody>
      </p:sp>
      <p:sp>
        <p:nvSpPr>
          <p:cNvPr id="30723" name="Rectangle 3"/>
          <p:cNvSpPr>
            <a:spLocks noGrp="1" noChangeArrowheads="1"/>
          </p:cNvSpPr>
          <p:nvPr>
            <p:ph idx="1"/>
          </p:nvPr>
        </p:nvSpPr>
        <p:spPr>
          <a:xfrm>
            <a:off x="2590800" y="1905001"/>
            <a:ext cx="6248400" cy="3733800"/>
          </a:xfrm>
          <a:noFill/>
          <a:ln/>
        </p:spPr>
        <p:txBody>
          <a:bodyPr lIns="90488" tIns="44450" rIns="90488" bIns="44450"/>
          <a:lstStyle/>
          <a:p>
            <a:pPr lvl="1"/>
            <a:r>
              <a:rPr lang="en-US" sz="3600" b="1" dirty="0">
                <a:solidFill>
                  <a:schemeClr val="accent2"/>
                </a:solidFill>
              </a:rPr>
              <a:t>b.  Writing naked calls</a:t>
            </a:r>
            <a:endParaRPr lang="en-US" dirty="0"/>
          </a:p>
          <a:p>
            <a:pPr lvl="3"/>
            <a:r>
              <a:rPr lang="en-US" sz="3600" dirty="0"/>
              <a:t>Investor writes a call on IBM and receives a premium income without owning the security.</a:t>
            </a:r>
          </a:p>
        </p:txBody>
      </p:sp>
      <p:sp>
        <p:nvSpPr>
          <p:cNvPr id="4" name="Date Placeholder 3"/>
          <p:cNvSpPr>
            <a:spLocks noGrp="1"/>
          </p:cNvSpPr>
          <p:nvPr>
            <p:ph type="dt" sz="half" idx="10"/>
          </p:nvPr>
        </p:nvSpPr>
        <p:spPr/>
        <p:txBody>
          <a:bodyPr/>
          <a:lstStyle/>
          <a:p>
            <a:fld id="{C8551268-618C-472F-B617-1B73EE8DE686}" type="datetime1">
              <a:rPr lang="en-US" smtClean="0"/>
              <a:pPr/>
              <a:t>10/26/2012</a:t>
            </a:fld>
            <a:endParaRPr lang="en-US"/>
          </a:p>
        </p:txBody>
      </p:sp>
      <p:sp>
        <p:nvSpPr>
          <p:cNvPr id="6" name="Slide Number Placeholder 5"/>
          <p:cNvSpPr>
            <a:spLocks noGrp="1"/>
          </p:cNvSpPr>
          <p:nvPr>
            <p:ph type="sldNum" sz="quarter" idx="12"/>
          </p:nvPr>
        </p:nvSpPr>
        <p:spPr/>
        <p:txBody>
          <a:bodyPr/>
          <a:lstStyle/>
          <a:p>
            <a:fld id="{23E654A7-199C-45D6-970C-7CFF6DB447E5}" type="slidenum">
              <a:rPr lang="en-US"/>
              <a:pPr/>
              <a:t>28</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Writing Naked Calls</a:t>
            </a:r>
          </a:p>
        </p:txBody>
      </p:sp>
      <p:sp>
        <p:nvSpPr>
          <p:cNvPr id="31760" name="Rectangle 16"/>
          <p:cNvSpPr>
            <a:spLocks noGrp="1" noChangeArrowheads="1"/>
          </p:cNvSpPr>
          <p:nvPr>
            <p:ph idx="1"/>
          </p:nvPr>
        </p:nvSpPr>
        <p:spPr>
          <a:xfrm>
            <a:off x="2362200" y="4419600"/>
            <a:ext cx="6781800" cy="1828800"/>
          </a:xfrm>
          <a:noFill/>
          <a:ln/>
        </p:spPr>
        <p:txBody>
          <a:bodyPr lIns="90488" tIns="44450" rIns="90488" bIns="44450"/>
          <a:lstStyle/>
          <a:p>
            <a:r>
              <a:rPr lang="en-US" sz="2400" dirty="0"/>
              <a:t>Gain is limited to the value of the premium.  Loss is unlimited because the investor must go to the market to buy at a higher price to deliver $50/share stock at the exercise </a:t>
            </a:r>
            <a:r>
              <a:rPr lang="en-US" sz="2800" dirty="0"/>
              <a:t>price.</a:t>
            </a:r>
          </a:p>
        </p:txBody>
      </p:sp>
      <p:sp>
        <p:nvSpPr>
          <p:cNvPr id="17" name="Date Placeholder 3"/>
          <p:cNvSpPr>
            <a:spLocks noGrp="1"/>
          </p:cNvSpPr>
          <p:nvPr>
            <p:ph type="dt" sz="half" idx="10"/>
          </p:nvPr>
        </p:nvSpPr>
        <p:spPr/>
        <p:txBody>
          <a:bodyPr/>
          <a:lstStyle/>
          <a:p>
            <a:fld id="{7FD4A9A9-582B-4D1E-9F39-32AB5EAD61E3}" type="datetime1">
              <a:rPr lang="en-US" smtClean="0"/>
              <a:pPr/>
              <a:t>10/26/2012</a:t>
            </a:fld>
            <a:endParaRPr lang="en-US"/>
          </a:p>
        </p:txBody>
      </p:sp>
      <p:sp>
        <p:nvSpPr>
          <p:cNvPr id="19" name="Slide Number Placeholder 5"/>
          <p:cNvSpPr>
            <a:spLocks noGrp="1"/>
          </p:cNvSpPr>
          <p:nvPr>
            <p:ph type="sldNum" sz="quarter" idx="12"/>
          </p:nvPr>
        </p:nvSpPr>
        <p:spPr/>
        <p:txBody>
          <a:bodyPr/>
          <a:lstStyle/>
          <a:p>
            <a:fld id="{4A51AE35-5643-46C2-84F8-FE47402D0B8B}" type="slidenum">
              <a:rPr lang="en-US"/>
              <a:pPr/>
              <a:t>29</a:t>
            </a:fld>
            <a:endParaRPr lang="en-US"/>
          </a:p>
        </p:txBody>
      </p:sp>
      <p:grpSp>
        <p:nvGrpSpPr>
          <p:cNvPr id="2" name="Group 15"/>
          <p:cNvGrpSpPr>
            <a:grpSpLocks/>
          </p:cNvGrpSpPr>
          <p:nvPr/>
        </p:nvGrpSpPr>
        <p:grpSpPr bwMode="auto">
          <a:xfrm>
            <a:off x="2438400" y="1600200"/>
            <a:ext cx="6705600" cy="2824163"/>
            <a:chOff x="423" y="1138"/>
            <a:chExt cx="4915" cy="1649"/>
          </a:xfrm>
        </p:grpSpPr>
        <p:sp>
          <p:nvSpPr>
            <p:cNvPr id="31747" name="Rectangle 3"/>
            <p:cNvSpPr>
              <a:spLocks noChangeArrowheads="1"/>
            </p:cNvSpPr>
            <p:nvPr/>
          </p:nvSpPr>
          <p:spPr bwMode="auto">
            <a:xfrm>
              <a:off x="423" y="1138"/>
              <a:ext cx="542" cy="265"/>
            </a:xfrm>
            <a:prstGeom prst="rect">
              <a:avLst/>
            </a:prstGeom>
            <a:noFill/>
            <a:ln w="12700">
              <a:noFill/>
              <a:miter lim="800000"/>
              <a:headEnd/>
              <a:tailEnd/>
            </a:ln>
            <a:effectLst/>
          </p:spPr>
          <p:txBody>
            <a:bodyPr wrap="none" lIns="90488" tIns="44450" rIns="90488" bIns="44450">
              <a:spAutoFit/>
            </a:bodyPr>
            <a:lstStyle/>
            <a:p>
              <a:r>
                <a:rPr lang="en-US" sz="2400" dirty="0">
                  <a:latin typeface="Times New Roman" pitchFamily="18" charset="0"/>
                </a:rPr>
                <a:t>Gain</a:t>
              </a:r>
            </a:p>
          </p:txBody>
        </p:sp>
        <p:sp>
          <p:nvSpPr>
            <p:cNvPr id="31748" name="Rectangle 4"/>
            <p:cNvSpPr>
              <a:spLocks noChangeArrowheads="1"/>
            </p:cNvSpPr>
            <p:nvPr/>
          </p:nvSpPr>
          <p:spPr bwMode="auto">
            <a:xfrm>
              <a:off x="423" y="2434"/>
              <a:ext cx="531" cy="265"/>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Loss</a:t>
              </a:r>
            </a:p>
          </p:txBody>
        </p:sp>
        <p:sp>
          <p:nvSpPr>
            <p:cNvPr id="31749" name="Rectangle 5"/>
            <p:cNvSpPr>
              <a:spLocks noChangeArrowheads="1"/>
            </p:cNvSpPr>
            <p:nvPr/>
          </p:nvSpPr>
          <p:spPr bwMode="auto">
            <a:xfrm>
              <a:off x="701" y="1825"/>
              <a:ext cx="234" cy="265"/>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0</a:t>
              </a:r>
            </a:p>
          </p:txBody>
        </p:sp>
        <p:sp>
          <p:nvSpPr>
            <p:cNvPr id="31750" name="Rectangle 6"/>
            <p:cNvSpPr>
              <a:spLocks noChangeArrowheads="1"/>
            </p:cNvSpPr>
            <p:nvPr/>
          </p:nvSpPr>
          <p:spPr bwMode="auto">
            <a:xfrm>
              <a:off x="1073" y="1666"/>
              <a:ext cx="1282" cy="268"/>
            </a:xfrm>
            <a:prstGeom prst="rect">
              <a:avLst/>
            </a:prstGeom>
            <a:noFill/>
            <a:ln w="12700">
              <a:noFill/>
              <a:miter lim="800000"/>
              <a:headEnd/>
              <a:tailEnd/>
            </a:ln>
            <a:effectLst/>
          </p:spPr>
          <p:txBody>
            <a:bodyPr wrap="none" lIns="90488" tIns="44450" rIns="90488" bIns="44450">
              <a:spAutoFit/>
            </a:bodyPr>
            <a:lstStyle/>
            <a:p>
              <a:r>
                <a:rPr lang="en-US" sz="2400" dirty="0">
                  <a:latin typeface="Times New Roman" pitchFamily="18" charset="0"/>
                </a:rPr>
                <a:t>Limited Gain</a:t>
              </a:r>
            </a:p>
          </p:txBody>
        </p:sp>
        <p:sp>
          <p:nvSpPr>
            <p:cNvPr id="31751" name="Line 7"/>
            <p:cNvSpPr>
              <a:spLocks noChangeShapeType="1"/>
            </p:cNvSpPr>
            <p:nvPr/>
          </p:nvSpPr>
          <p:spPr bwMode="auto">
            <a:xfrm flipV="1">
              <a:off x="944" y="1283"/>
              <a:ext cx="0" cy="1504"/>
            </a:xfrm>
            <a:prstGeom prst="line">
              <a:avLst/>
            </a:prstGeom>
            <a:noFill/>
            <a:ln w="25400">
              <a:solidFill>
                <a:schemeClr val="tx1"/>
              </a:solidFill>
              <a:round/>
              <a:headEnd/>
              <a:tailEnd/>
            </a:ln>
            <a:effectLst/>
          </p:spPr>
          <p:txBody>
            <a:bodyPr wrap="none" anchor="ctr"/>
            <a:lstStyle/>
            <a:p>
              <a:endParaRPr lang="en-US"/>
            </a:p>
          </p:txBody>
        </p:sp>
        <p:sp>
          <p:nvSpPr>
            <p:cNvPr id="31752" name="Line 8"/>
            <p:cNvSpPr>
              <a:spLocks noChangeShapeType="1"/>
            </p:cNvSpPr>
            <p:nvPr/>
          </p:nvSpPr>
          <p:spPr bwMode="auto">
            <a:xfrm>
              <a:off x="952" y="1963"/>
              <a:ext cx="3045" cy="0"/>
            </a:xfrm>
            <a:prstGeom prst="line">
              <a:avLst/>
            </a:prstGeom>
            <a:noFill/>
            <a:ln w="25400">
              <a:solidFill>
                <a:schemeClr val="tx1"/>
              </a:solidFill>
              <a:round/>
              <a:headEnd/>
              <a:tailEnd/>
            </a:ln>
            <a:effectLst/>
          </p:spPr>
          <p:txBody>
            <a:bodyPr wrap="none" anchor="ctr"/>
            <a:lstStyle/>
            <a:p>
              <a:endParaRPr lang="en-US"/>
            </a:p>
          </p:txBody>
        </p:sp>
        <p:sp>
          <p:nvSpPr>
            <p:cNvPr id="31753" name="Line 9"/>
            <p:cNvSpPr>
              <a:spLocks noChangeShapeType="1"/>
            </p:cNvSpPr>
            <p:nvPr/>
          </p:nvSpPr>
          <p:spPr bwMode="auto">
            <a:xfrm>
              <a:off x="952" y="1675"/>
              <a:ext cx="1695" cy="5"/>
            </a:xfrm>
            <a:prstGeom prst="line">
              <a:avLst/>
            </a:prstGeom>
            <a:noFill/>
            <a:ln w="25400">
              <a:solidFill>
                <a:schemeClr val="tx1"/>
              </a:solidFill>
              <a:prstDash val="dash"/>
              <a:round/>
              <a:headEnd/>
              <a:tailEnd/>
            </a:ln>
            <a:effectLst/>
          </p:spPr>
          <p:txBody>
            <a:bodyPr wrap="none" anchor="ctr"/>
            <a:lstStyle/>
            <a:p>
              <a:endParaRPr lang="en-US"/>
            </a:p>
          </p:txBody>
        </p:sp>
        <p:sp>
          <p:nvSpPr>
            <p:cNvPr id="31754" name="Line 10"/>
            <p:cNvSpPr>
              <a:spLocks noChangeShapeType="1"/>
            </p:cNvSpPr>
            <p:nvPr/>
          </p:nvSpPr>
          <p:spPr bwMode="auto">
            <a:xfrm>
              <a:off x="2668" y="1683"/>
              <a:ext cx="1307" cy="757"/>
            </a:xfrm>
            <a:prstGeom prst="line">
              <a:avLst/>
            </a:prstGeom>
            <a:noFill/>
            <a:ln w="25400">
              <a:solidFill>
                <a:schemeClr val="tx1"/>
              </a:solidFill>
              <a:prstDash val="dash"/>
              <a:round/>
              <a:headEnd/>
              <a:tailEnd/>
            </a:ln>
            <a:effectLst/>
          </p:spPr>
          <p:txBody>
            <a:bodyPr wrap="none" anchor="ctr"/>
            <a:lstStyle/>
            <a:p>
              <a:endParaRPr lang="en-US"/>
            </a:p>
          </p:txBody>
        </p:sp>
        <p:sp>
          <p:nvSpPr>
            <p:cNvPr id="31755" name="Rectangle 11"/>
            <p:cNvSpPr>
              <a:spLocks noChangeArrowheads="1"/>
            </p:cNvSpPr>
            <p:nvPr/>
          </p:nvSpPr>
          <p:spPr bwMode="auto">
            <a:xfrm>
              <a:off x="3830" y="2339"/>
              <a:ext cx="953" cy="408"/>
            </a:xfrm>
            <a:prstGeom prst="rect">
              <a:avLst/>
            </a:prstGeom>
            <a:noFill/>
            <a:ln w="12700">
              <a:noFill/>
              <a:miter lim="800000"/>
              <a:headEnd/>
              <a:tailEnd/>
            </a:ln>
            <a:effectLst/>
          </p:spPr>
          <p:txBody>
            <a:bodyPr lIns="90488" tIns="44450" rIns="90488" bIns="44450">
              <a:spAutoFit/>
            </a:bodyPr>
            <a:lstStyle/>
            <a:p>
              <a:pPr algn="ctr"/>
              <a:r>
                <a:rPr lang="en-US" sz="2000" dirty="0" smtClean="0">
                  <a:latin typeface="Times New Roman" pitchFamily="18" charset="0"/>
                </a:rPr>
                <a:t>Unlimited Loss</a:t>
              </a:r>
              <a:endParaRPr lang="en-US" sz="2000" dirty="0">
                <a:latin typeface="Times New Roman" pitchFamily="18" charset="0"/>
              </a:endParaRPr>
            </a:p>
          </p:txBody>
        </p:sp>
        <p:sp>
          <p:nvSpPr>
            <p:cNvPr id="31756" name="Rectangle 12"/>
            <p:cNvSpPr>
              <a:spLocks noChangeArrowheads="1"/>
            </p:cNvSpPr>
            <p:nvPr/>
          </p:nvSpPr>
          <p:spPr bwMode="auto">
            <a:xfrm>
              <a:off x="4099" y="1810"/>
              <a:ext cx="1239" cy="265"/>
            </a:xfrm>
            <a:prstGeom prst="rect">
              <a:avLst/>
            </a:prstGeom>
            <a:noFill/>
            <a:ln w="12700">
              <a:noFill/>
              <a:miter lim="800000"/>
              <a:headEnd/>
              <a:tailEnd/>
            </a:ln>
            <a:effectLst/>
          </p:spPr>
          <p:txBody>
            <a:bodyPr lIns="90488" tIns="44450" rIns="90488" bIns="44450">
              <a:spAutoFit/>
            </a:bodyPr>
            <a:lstStyle/>
            <a:p>
              <a:r>
                <a:rPr lang="en-US" sz="2400">
                  <a:solidFill>
                    <a:schemeClr val="accent2"/>
                  </a:solidFill>
                  <a:latin typeface="Times New Roman" pitchFamily="18" charset="0"/>
                </a:rPr>
                <a:t>Market Price</a:t>
              </a:r>
            </a:p>
          </p:txBody>
        </p:sp>
        <p:sp>
          <p:nvSpPr>
            <p:cNvPr id="31757" name="Rectangle 13"/>
            <p:cNvSpPr>
              <a:spLocks noChangeArrowheads="1"/>
            </p:cNvSpPr>
            <p:nvPr/>
          </p:nvSpPr>
          <p:spPr bwMode="auto">
            <a:xfrm>
              <a:off x="3076" y="1924"/>
              <a:ext cx="86" cy="88"/>
            </a:xfrm>
            <a:prstGeom prst="rect">
              <a:avLst/>
            </a:prstGeom>
            <a:solidFill>
              <a:schemeClr val="tx1"/>
            </a:solidFill>
            <a:ln w="12700">
              <a:solidFill>
                <a:schemeClr val="tx1"/>
              </a:solidFill>
              <a:miter lim="800000"/>
              <a:headEnd/>
              <a:tailEnd/>
            </a:ln>
            <a:effectLst/>
          </p:spPr>
          <p:txBody>
            <a:bodyPr wrap="none" anchor="ctr"/>
            <a:lstStyle/>
            <a:p>
              <a:endParaRPr lang="en-US"/>
            </a:p>
          </p:txBody>
        </p:sp>
        <p:sp>
          <p:nvSpPr>
            <p:cNvPr id="31758" name="Rectangle 14"/>
            <p:cNvSpPr>
              <a:spLocks noChangeArrowheads="1"/>
            </p:cNvSpPr>
            <p:nvPr/>
          </p:nvSpPr>
          <p:spPr bwMode="auto">
            <a:xfrm>
              <a:off x="2789" y="2002"/>
              <a:ext cx="448" cy="265"/>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$50</a:t>
              </a:r>
            </a:p>
          </p:txBody>
        </p:sp>
      </p:grpSp>
      <p:sp>
        <p:nvSpPr>
          <p:cNvPr id="20" name="Footer Placeholder 19"/>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60">
                                            <p:txEl>
                                              <p:pRg st="0" end="0"/>
                                            </p:txEl>
                                          </p:spTgt>
                                        </p:tgtEl>
                                        <p:attrNameLst>
                                          <p:attrName>style.visibility</p:attrName>
                                        </p:attrNameLst>
                                      </p:cBhvr>
                                      <p:to>
                                        <p:strVal val="visible"/>
                                      </p:to>
                                    </p:set>
                                    <p:animEffect transition="in" filter="dissolve">
                                      <p:cBhvr>
                                        <p:cTn id="7" dur="500"/>
                                        <p:tgtEl>
                                          <p:spTgt spid="31760">
                                            <p:txEl>
                                              <p:pRg st="0" end="0"/>
                                            </p:txEl>
                                          </p:spTgt>
                                        </p:tgtEl>
                                      </p:cBhvr>
                                    </p:animEffect>
                                  </p:childTnLst>
                                  <p:subTnLst>
                                    <p:animClr>
                                      <p:cBhvr override="childStyle">
                                        <p:cTn dur="1" fill="hold" display="0" masterRel="nextClick" afterEffect="1"/>
                                        <p:tgtEl>
                                          <p:spTgt spid="31760">
                                            <p:txEl>
                                              <p:pRg st="0" end="0"/>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60"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BEEE979-58DF-40E4-A1EB-8E7EC9D6792E}" type="datetime1">
              <a:rPr lang="en-US" smtClean="0"/>
              <a:pPr/>
              <a:t>10/26/2012</a:t>
            </a:fld>
            <a:endParaRPr lang="en-US"/>
          </a:p>
        </p:txBody>
      </p:sp>
      <p:sp>
        <p:nvSpPr>
          <p:cNvPr id="5" name="Footer Placeholder 4"/>
          <p:cNvSpPr>
            <a:spLocks noGrp="1"/>
          </p:cNvSpPr>
          <p:nvPr>
            <p:ph type="ftr" sz="quarter" idx="11"/>
          </p:nvPr>
        </p:nvSpPr>
        <p:spPr/>
        <p:txBody>
          <a:bodyPr/>
          <a:lstStyle/>
          <a:p>
            <a:r>
              <a:rPr lang="en-US" dirty="0" smtClean="0"/>
              <a:t>Professor James Kuhle</a:t>
            </a:r>
            <a:endParaRPr lang="en-US" dirty="0"/>
          </a:p>
        </p:txBody>
      </p:sp>
      <p:sp>
        <p:nvSpPr>
          <p:cNvPr id="6" name="Slide Number Placeholder 5"/>
          <p:cNvSpPr>
            <a:spLocks noGrp="1"/>
          </p:cNvSpPr>
          <p:nvPr>
            <p:ph type="sldNum" sz="quarter" idx="12"/>
          </p:nvPr>
        </p:nvSpPr>
        <p:spPr/>
        <p:txBody>
          <a:bodyPr/>
          <a:lstStyle/>
          <a:p>
            <a:fld id="{4AD24E9F-6F20-460A-9997-C3D09DD3DC36}" type="slidenum">
              <a:rPr lang="en-US"/>
              <a:pPr/>
              <a:t>3</a:t>
            </a:fld>
            <a:endParaRPr lang="en-US"/>
          </a:p>
        </p:txBody>
      </p:sp>
      <p:sp>
        <p:nvSpPr>
          <p:cNvPr id="7"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sz="3600" dirty="0">
                <a:solidFill>
                  <a:schemeClr val="bg1"/>
                </a:solidFill>
              </a:rPr>
              <a:t>I.  </a:t>
            </a:r>
            <a:r>
              <a:rPr lang="en-US" sz="3600" b="1" dirty="0">
                <a:solidFill>
                  <a:schemeClr val="bg1"/>
                </a:solidFill>
              </a:rPr>
              <a:t>Options (continued)</a:t>
            </a:r>
          </a:p>
        </p:txBody>
      </p:sp>
      <p:sp>
        <p:nvSpPr>
          <p:cNvPr id="8" name="Rectangle 3"/>
          <p:cNvSpPr>
            <a:spLocks noGrp="1" noChangeArrowheads="1"/>
          </p:cNvSpPr>
          <p:nvPr>
            <p:ph type="body" idx="1"/>
          </p:nvPr>
        </p:nvSpPr>
        <p:spPr>
          <a:xfrm>
            <a:off x="2590800" y="1752600"/>
            <a:ext cx="6248400" cy="3505200"/>
          </a:xfrm>
          <a:noFill/>
          <a:ln/>
        </p:spPr>
        <p:txBody>
          <a:bodyPr lIns="90488" tIns="44450" rIns="90488" bIns="44450"/>
          <a:lstStyle/>
          <a:p>
            <a:r>
              <a:rPr lang="en-US" b="1" dirty="0"/>
              <a:t>D.  Option Writer</a:t>
            </a:r>
          </a:p>
          <a:p>
            <a:pPr lvl="1"/>
            <a:r>
              <a:rPr lang="en-US" b="1" dirty="0"/>
              <a:t>The person who writes the call or put and receives a premium</a:t>
            </a:r>
          </a:p>
          <a:p>
            <a:r>
              <a:rPr lang="en-US" b="1" dirty="0"/>
              <a:t>E.  Option Buyer</a:t>
            </a:r>
          </a:p>
          <a:p>
            <a:pPr lvl="1"/>
            <a:r>
              <a:rPr lang="en-US" b="1" dirty="0"/>
              <a:t>The person who buys the call or put and pays the premium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subTnLst>
                                    <p:animClr>
                                      <p:cBhvr override="childStyle">
                                        <p:cTn dur="1" fill="hold" display="0" masterRel="nextClick" afterEffect="1"/>
                                        <p:tgtEl>
                                          <p:spTgt spid="8">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dissolve">
                                      <p:cBhvr>
                                        <p:cTn id="10" dur="500"/>
                                        <p:tgtEl>
                                          <p:spTgt spid="8">
                                            <p:txEl>
                                              <p:pRg st="1" end="1"/>
                                            </p:txEl>
                                          </p:spTgt>
                                        </p:tgtEl>
                                      </p:cBhvr>
                                    </p:animEffect>
                                  </p:childTnLst>
                                  <p:subTnLst>
                                    <p:animClr>
                                      <p:cBhvr override="childStyle">
                                        <p:cTn dur="1" fill="hold" display="0" masterRel="nextClick" afterEffect="1"/>
                                        <p:tgtEl>
                                          <p:spTgt spid="8">
                                            <p:txEl>
                                              <p:pRg st="1" end="1"/>
                                            </p:txEl>
                                          </p:spTgt>
                                        </p:tgtEl>
                                        <p:attrNameLst>
                                          <p:attrName>ppt_c</p:attrName>
                                        </p:attrNameLst>
                                      </p:cBhvr>
                                      <p:to>
                                        <a:srgbClr val="919191"/>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dissolve">
                                      <p:cBhvr>
                                        <p:cTn id="15" dur="500"/>
                                        <p:tgtEl>
                                          <p:spTgt spid="8">
                                            <p:txEl>
                                              <p:pRg st="2" end="2"/>
                                            </p:txEl>
                                          </p:spTgt>
                                        </p:tgtEl>
                                      </p:cBhvr>
                                    </p:animEffect>
                                  </p:childTnLst>
                                  <p:subTnLst>
                                    <p:animClr>
                                      <p:cBhvr override="childStyle">
                                        <p:cTn dur="1" fill="hold" display="0" masterRel="nextClick" afterEffect="1"/>
                                        <p:tgtEl>
                                          <p:spTgt spid="8">
                                            <p:txEl>
                                              <p:pRg st="2" end="2"/>
                                            </p:txEl>
                                          </p:spTgt>
                                        </p:tgtEl>
                                        <p:attrNameLst>
                                          <p:attrName>ppt_c</p:attrName>
                                        </p:attrNameLst>
                                      </p:cBhvr>
                                      <p:to>
                                        <a:srgbClr val="919191"/>
                                      </p:to>
                                    </p:animClr>
                                  </p:subTnLst>
                                </p:cTn>
                              </p:par>
                              <p:par>
                                <p:cTn id="16" presetID="9" presetClass="entr" presetSubtype="0" fill="hold" grpId="0"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dissolve">
                                      <p:cBhvr>
                                        <p:cTn id="18" dur="500"/>
                                        <p:tgtEl>
                                          <p:spTgt spid="8">
                                            <p:txEl>
                                              <p:pRg st="3" end="3"/>
                                            </p:txEl>
                                          </p:spTgt>
                                        </p:tgtEl>
                                      </p:cBhvr>
                                    </p:animEffect>
                                  </p:childTnLst>
                                  <p:subTnLst>
                                    <p:animClr>
                                      <p:cBhvr override="childStyle">
                                        <p:cTn dur="1" fill="hold" display="0" masterRel="nextClick" afterEffect="1"/>
                                        <p:tgtEl>
                                          <p:spTgt spid="8">
                                            <p:txEl>
                                              <p:pRg st="3" end="3"/>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dirty="0">
                <a:effectLst>
                  <a:outerShdw blurRad="38100" dist="38100" dir="2700000" algn="tl">
                    <a:srgbClr val="000000">
                      <a:alpha val="43137"/>
                    </a:srgbClr>
                  </a:outerShdw>
                </a:effectLst>
              </a:rPr>
              <a:t>E.  </a:t>
            </a:r>
            <a:r>
              <a:rPr lang="en-US" b="1" dirty="0">
                <a:effectLst>
                  <a:outerShdw blurRad="38100" dist="38100" dir="2700000" algn="tl">
                    <a:srgbClr val="000000">
                      <a:alpha val="43137"/>
                    </a:srgbClr>
                  </a:outerShdw>
                </a:effectLst>
              </a:rPr>
              <a:t>Option Trading Strategies (continued)</a:t>
            </a:r>
          </a:p>
        </p:txBody>
      </p:sp>
      <p:sp>
        <p:nvSpPr>
          <p:cNvPr id="32771" name="Rectangle 3"/>
          <p:cNvSpPr>
            <a:spLocks noGrp="1" noChangeArrowheads="1"/>
          </p:cNvSpPr>
          <p:nvPr>
            <p:ph idx="1"/>
          </p:nvPr>
        </p:nvSpPr>
        <p:spPr>
          <a:xfrm>
            <a:off x="2438400" y="1600200"/>
            <a:ext cx="6248400" cy="4648200"/>
          </a:xfrm>
          <a:noFill/>
          <a:ln/>
        </p:spPr>
        <p:txBody>
          <a:bodyPr lIns="90488" tIns="44450" rIns="90488" bIns="44450"/>
          <a:lstStyle/>
          <a:p>
            <a:r>
              <a:rPr lang="en-US" b="1" dirty="0">
                <a:solidFill>
                  <a:schemeClr val="accent2"/>
                </a:solidFill>
              </a:rPr>
              <a:t>5.  Writing Put Option Strategies</a:t>
            </a:r>
            <a:endParaRPr lang="en-US" dirty="0"/>
          </a:p>
          <a:p>
            <a:pPr lvl="1"/>
            <a:r>
              <a:rPr lang="en-US" dirty="0"/>
              <a:t>a.  Writing Puts for Premium Income</a:t>
            </a:r>
          </a:p>
          <a:p>
            <a:pPr lvl="2"/>
            <a:r>
              <a:rPr lang="en-US" sz="2800" dirty="0"/>
              <a:t>Investor expects the price of the stock he holds to increase.  Therefore, he can write a covered put to increase income.  The only risk is that the stock falls below current market price.</a:t>
            </a:r>
          </a:p>
        </p:txBody>
      </p:sp>
      <p:sp>
        <p:nvSpPr>
          <p:cNvPr id="4" name="Date Placeholder 3"/>
          <p:cNvSpPr>
            <a:spLocks noGrp="1"/>
          </p:cNvSpPr>
          <p:nvPr>
            <p:ph type="dt" sz="half" idx="10"/>
          </p:nvPr>
        </p:nvSpPr>
        <p:spPr/>
        <p:txBody>
          <a:bodyPr/>
          <a:lstStyle/>
          <a:p>
            <a:fld id="{58A1D2B7-7050-4126-8A0A-DC992982F978}" type="datetime1">
              <a:rPr lang="en-US" smtClean="0"/>
              <a:pPr/>
              <a:t>10/26/2012</a:t>
            </a:fld>
            <a:endParaRPr lang="en-US"/>
          </a:p>
        </p:txBody>
      </p:sp>
      <p:sp>
        <p:nvSpPr>
          <p:cNvPr id="6" name="Slide Number Placeholder 5"/>
          <p:cNvSpPr>
            <a:spLocks noGrp="1"/>
          </p:cNvSpPr>
          <p:nvPr>
            <p:ph type="sldNum" sz="quarter" idx="12"/>
          </p:nvPr>
        </p:nvSpPr>
        <p:spPr/>
        <p:txBody>
          <a:bodyPr/>
          <a:lstStyle/>
          <a:p>
            <a:fld id="{8A9DD19F-113A-4B0C-AFB6-D93E5FD0AB77}" type="slidenum">
              <a:rPr lang="en-US"/>
              <a:pPr/>
              <a:t>30</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p:spPr>
        <p:txBody>
          <a:bodyPr lIns="90488" tIns="44450" rIns="90488" bIns="44450" anchor="b"/>
          <a:lstStyle/>
          <a:p>
            <a:r>
              <a:rPr lang="en-US" dirty="0"/>
              <a:t>Profit Profile</a:t>
            </a:r>
          </a:p>
        </p:txBody>
      </p:sp>
      <p:sp>
        <p:nvSpPr>
          <p:cNvPr id="20" name="Date Placeholder 3"/>
          <p:cNvSpPr>
            <a:spLocks noGrp="1"/>
          </p:cNvSpPr>
          <p:nvPr>
            <p:ph type="dt" sz="half" idx="10"/>
          </p:nvPr>
        </p:nvSpPr>
        <p:spPr/>
        <p:txBody>
          <a:bodyPr/>
          <a:lstStyle/>
          <a:p>
            <a:fld id="{F1C76639-8CCA-4A77-8051-1D1AC4F16FCA}" type="datetime1">
              <a:rPr lang="en-US" smtClean="0"/>
              <a:pPr/>
              <a:t>10/26/2012</a:t>
            </a:fld>
            <a:endParaRPr lang="en-US"/>
          </a:p>
        </p:txBody>
      </p:sp>
      <p:sp>
        <p:nvSpPr>
          <p:cNvPr id="22" name="Slide Number Placeholder 5"/>
          <p:cNvSpPr>
            <a:spLocks noGrp="1"/>
          </p:cNvSpPr>
          <p:nvPr>
            <p:ph type="sldNum" sz="quarter" idx="12"/>
          </p:nvPr>
        </p:nvSpPr>
        <p:spPr/>
        <p:txBody>
          <a:bodyPr/>
          <a:lstStyle/>
          <a:p>
            <a:fld id="{851E1EB0-FCF4-4431-9799-5713941A1AC9}" type="slidenum">
              <a:rPr lang="en-US"/>
              <a:pPr/>
              <a:t>31</a:t>
            </a:fld>
            <a:endParaRPr lang="en-US"/>
          </a:p>
        </p:txBody>
      </p:sp>
      <p:grpSp>
        <p:nvGrpSpPr>
          <p:cNvPr id="2" name="Group 19"/>
          <p:cNvGrpSpPr>
            <a:grpSpLocks/>
          </p:cNvGrpSpPr>
          <p:nvPr/>
        </p:nvGrpSpPr>
        <p:grpSpPr bwMode="auto">
          <a:xfrm>
            <a:off x="2438400" y="1828800"/>
            <a:ext cx="6337300" cy="3021013"/>
            <a:chOff x="479" y="1777"/>
            <a:chExt cx="4550" cy="1710"/>
          </a:xfrm>
        </p:grpSpPr>
        <p:sp>
          <p:nvSpPr>
            <p:cNvPr id="33795" name="Rectangle 3"/>
            <p:cNvSpPr>
              <a:spLocks noChangeArrowheads="1"/>
            </p:cNvSpPr>
            <p:nvPr/>
          </p:nvSpPr>
          <p:spPr bwMode="auto">
            <a:xfrm>
              <a:off x="3707" y="2670"/>
              <a:ext cx="1143" cy="464"/>
            </a:xfrm>
            <a:prstGeom prst="rect">
              <a:avLst/>
            </a:prstGeom>
            <a:noFill/>
            <a:ln w="12700">
              <a:noFill/>
              <a:miter lim="800000"/>
              <a:headEnd/>
              <a:tailEnd/>
            </a:ln>
            <a:effectLst/>
          </p:spPr>
          <p:txBody>
            <a:bodyPr lIns="90488" tIns="44450" rIns="90488" bIns="44450">
              <a:spAutoFit/>
            </a:bodyPr>
            <a:lstStyle/>
            <a:p>
              <a:r>
                <a:rPr lang="en-US" sz="2400">
                  <a:latin typeface="Times New Roman" pitchFamily="18" charset="0"/>
                </a:rPr>
                <a:t>Market Price</a:t>
              </a:r>
            </a:p>
          </p:txBody>
        </p:sp>
        <p:sp>
          <p:nvSpPr>
            <p:cNvPr id="33796" name="Rectangle 4"/>
            <p:cNvSpPr>
              <a:spLocks noChangeArrowheads="1"/>
            </p:cNvSpPr>
            <p:nvPr/>
          </p:nvSpPr>
          <p:spPr bwMode="auto">
            <a:xfrm>
              <a:off x="3743" y="2142"/>
              <a:ext cx="598" cy="260"/>
            </a:xfrm>
            <a:prstGeom prst="rect">
              <a:avLst/>
            </a:prstGeom>
            <a:noFill/>
            <a:ln w="12700">
              <a:noFill/>
              <a:miter lim="800000"/>
              <a:headEnd/>
              <a:tailEnd/>
            </a:ln>
            <a:effectLst/>
          </p:spPr>
          <p:txBody>
            <a:bodyPr wrap="none" lIns="90488" tIns="44450" rIns="90488" bIns="44450">
              <a:spAutoFit/>
            </a:bodyPr>
            <a:lstStyle/>
            <a:p>
              <a:r>
                <a:rPr lang="en-US" sz="2400" dirty="0">
                  <a:latin typeface="Times New Roman" pitchFamily="18" charset="0"/>
                </a:rPr>
                <a:t>Profit</a:t>
              </a:r>
            </a:p>
          </p:txBody>
        </p:sp>
        <p:sp>
          <p:nvSpPr>
            <p:cNvPr id="33797" name="Line 5"/>
            <p:cNvSpPr>
              <a:spLocks noChangeShapeType="1"/>
            </p:cNvSpPr>
            <p:nvPr/>
          </p:nvSpPr>
          <p:spPr bwMode="auto">
            <a:xfrm flipV="1">
              <a:off x="2600" y="1910"/>
              <a:ext cx="1179" cy="696"/>
            </a:xfrm>
            <a:prstGeom prst="line">
              <a:avLst/>
            </a:prstGeom>
            <a:noFill/>
            <a:ln w="25400">
              <a:solidFill>
                <a:schemeClr val="tx1"/>
              </a:solidFill>
              <a:prstDash val="dash"/>
              <a:round/>
              <a:headEnd/>
              <a:tailEnd/>
            </a:ln>
            <a:effectLst/>
          </p:spPr>
          <p:txBody>
            <a:bodyPr wrap="none" anchor="ctr"/>
            <a:lstStyle/>
            <a:p>
              <a:endParaRPr lang="en-US"/>
            </a:p>
          </p:txBody>
        </p:sp>
        <p:sp>
          <p:nvSpPr>
            <p:cNvPr id="33798" name="Rectangle 6"/>
            <p:cNvSpPr>
              <a:spLocks noChangeArrowheads="1"/>
            </p:cNvSpPr>
            <p:nvPr/>
          </p:nvSpPr>
          <p:spPr bwMode="auto">
            <a:xfrm>
              <a:off x="479" y="1854"/>
              <a:ext cx="524" cy="257"/>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Gain</a:t>
              </a:r>
            </a:p>
          </p:txBody>
        </p:sp>
        <p:sp>
          <p:nvSpPr>
            <p:cNvPr id="33799" name="Rectangle 7"/>
            <p:cNvSpPr>
              <a:spLocks noChangeArrowheads="1"/>
            </p:cNvSpPr>
            <p:nvPr/>
          </p:nvSpPr>
          <p:spPr bwMode="auto">
            <a:xfrm>
              <a:off x="479" y="3150"/>
              <a:ext cx="513" cy="257"/>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Loss</a:t>
              </a:r>
            </a:p>
          </p:txBody>
        </p:sp>
        <p:sp>
          <p:nvSpPr>
            <p:cNvPr id="33800" name="Rectangle 8"/>
            <p:cNvSpPr>
              <a:spLocks noChangeArrowheads="1"/>
            </p:cNvSpPr>
            <p:nvPr/>
          </p:nvSpPr>
          <p:spPr bwMode="auto">
            <a:xfrm>
              <a:off x="767" y="2541"/>
              <a:ext cx="226" cy="257"/>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0</a:t>
              </a:r>
            </a:p>
          </p:txBody>
        </p:sp>
        <p:sp>
          <p:nvSpPr>
            <p:cNvPr id="33801" name="Line 9"/>
            <p:cNvSpPr>
              <a:spLocks noChangeShapeType="1"/>
            </p:cNvSpPr>
            <p:nvPr/>
          </p:nvSpPr>
          <p:spPr bwMode="auto">
            <a:xfrm>
              <a:off x="1016" y="1832"/>
              <a:ext cx="0" cy="1655"/>
            </a:xfrm>
            <a:prstGeom prst="line">
              <a:avLst/>
            </a:prstGeom>
            <a:noFill/>
            <a:ln w="25400">
              <a:solidFill>
                <a:schemeClr val="tx1"/>
              </a:solidFill>
              <a:round/>
              <a:headEnd/>
              <a:tailEnd/>
            </a:ln>
            <a:effectLst/>
          </p:spPr>
          <p:txBody>
            <a:bodyPr wrap="none" anchor="ctr"/>
            <a:lstStyle/>
            <a:p>
              <a:endParaRPr lang="en-US"/>
            </a:p>
          </p:txBody>
        </p:sp>
        <p:sp>
          <p:nvSpPr>
            <p:cNvPr id="33802" name="Line 10"/>
            <p:cNvSpPr>
              <a:spLocks noChangeShapeType="1"/>
            </p:cNvSpPr>
            <p:nvPr/>
          </p:nvSpPr>
          <p:spPr bwMode="auto">
            <a:xfrm>
              <a:off x="1024" y="2823"/>
              <a:ext cx="2712" cy="0"/>
            </a:xfrm>
            <a:prstGeom prst="line">
              <a:avLst/>
            </a:prstGeom>
            <a:noFill/>
            <a:ln w="25400">
              <a:solidFill>
                <a:schemeClr val="tx1"/>
              </a:solidFill>
              <a:round/>
              <a:headEnd/>
              <a:tailEnd/>
            </a:ln>
            <a:effectLst/>
          </p:spPr>
          <p:txBody>
            <a:bodyPr wrap="none" anchor="ctr"/>
            <a:lstStyle/>
            <a:p>
              <a:endParaRPr lang="en-US"/>
            </a:p>
          </p:txBody>
        </p:sp>
        <p:sp>
          <p:nvSpPr>
            <p:cNvPr id="33803" name="Line 11"/>
            <p:cNvSpPr>
              <a:spLocks noChangeShapeType="1"/>
            </p:cNvSpPr>
            <p:nvPr/>
          </p:nvSpPr>
          <p:spPr bwMode="auto">
            <a:xfrm flipV="1">
              <a:off x="1976" y="2251"/>
              <a:ext cx="1846" cy="1072"/>
            </a:xfrm>
            <a:prstGeom prst="line">
              <a:avLst/>
            </a:prstGeom>
            <a:noFill/>
            <a:ln w="25400">
              <a:solidFill>
                <a:schemeClr val="tx1"/>
              </a:solidFill>
              <a:round/>
              <a:headEnd/>
              <a:tailEnd/>
            </a:ln>
            <a:effectLst/>
          </p:spPr>
          <p:txBody>
            <a:bodyPr wrap="none" anchor="ctr"/>
            <a:lstStyle/>
            <a:p>
              <a:endParaRPr lang="en-US"/>
            </a:p>
          </p:txBody>
        </p:sp>
        <p:sp>
          <p:nvSpPr>
            <p:cNvPr id="33804" name="Line 12"/>
            <p:cNvSpPr>
              <a:spLocks noChangeShapeType="1"/>
            </p:cNvSpPr>
            <p:nvPr/>
          </p:nvSpPr>
          <p:spPr bwMode="auto">
            <a:xfrm>
              <a:off x="2608" y="2592"/>
              <a:ext cx="1131" cy="0"/>
            </a:xfrm>
            <a:prstGeom prst="line">
              <a:avLst/>
            </a:prstGeom>
            <a:noFill/>
            <a:ln w="25400">
              <a:solidFill>
                <a:schemeClr val="tx1"/>
              </a:solidFill>
              <a:round/>
              <a:headEnd/>
              <a:tailEnd/>
            </a:ln>
            <a:effectLst/>
          </p:spPr>
          <p:txBody>
            <a:bodyPr wrap="none" anchor="ctr"/>
            <a:lstStyle/>
            <a:p>
              <a:endParaRPr lang="en-US"/>
            </a:p>
          </p:txBody>
        </p:sp>
        <p:sp>
          <p:nvSpPr>
            <p:cNvPr id="33805" name="Rectangle 13"/>
            <p:cNvSpPr>
              <a:spLocks noChangeArrowheads="1"/>
            </p:cNvSpPr>
            <p:nvPr/>
          </p:nvSpPr>
          <p:spPr bwMode="auto">
            <a:xfrm>
              <a:off x="3695" y="2430"/>
              <a:ext cx="1217" cy="257"/>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Option Profit</a:t>
              </a:r>
            </a:p>
          </p:txBody>
        </p:sp>
        <p:sp>
          <p:nvSpPr>
            <p:cNvPr id="33806" name="Rectangle 14"/>
            <p:cNvSpPr>
              <a:spLocks noChangeArrowheads="1"/>
            </p:cNvSpPr>
            <p:nvPr/>
          </p:nvSpPr>
          <p:spPr bwMode="auto">
            <a:xfrm>
              <a:off x="3743" y="1777"/>
              <a:ext cx="1286" cy="257"/>
            </a:xfrm>
            <a:prstGeom prst="rect">
              <a:avLst/>
            </a:prstGeom>
            <a:noFill/>
            <a:ln w="12700">
              <a:noFill/>
              <a:miter lim="800000"/>
              <a:headEnd/>
              <a:tailEnd/>
            </a:ln>
            <a:effectLst/>
          </p:spPr>
          <p:txBody>
            <a:bodyPr wrap="none" lIns="90488" tIns="44450" rIns="90488" bIns="44450">
              <a:spAutoFit/>
            </a:bodyPr>
            <a:lstStyle/>
            <a:p>
              <a:r>
                <a:rPr lang="en-US" sz="2400">
                  <a:solidFill>
                    <a:schemeClr val="accent2"/>
                  </a:solidFill>
                  <a:latin typeface="Times New Roman" pitchFamily="18" charset="0"/>
                </a:rPr>
                <a:t>Long Position</a:t>
              </a:r>
            </a:p>
          </p:txBody>
        </p:sp>
        <p:sp>
          <p:nvSpPr>
            <p:cNvPr id="33807" name="Rectangle 15"/>
            <p:cNvSpPr>
              <a:spLocks noChangeArrowheads="1"/>
            </p:cNvSpPr>
            <p:nvPr/>
          </p:nvSpPr>
          <p:spPr bwMode="auto">
            <a:xfrm>
              <a:off x="1919" y="1854"/>
              <a:ext cx="1403" cy="260"/>
            </a:xfrm>
            <a:prstGeom prst="rect">
              <a:avLst/>
            </a:prstGeom>
            <a:noFill/>
            <a:ln w="12700">
              <a:noFill/>
              <a:miter lim="800000"/>
              <a:headEnd/>
              <a:tailEnd/>
            </a:ln>
            <a:effectLst/>
          </p:spPr>
          <p:txBody>
            <a:bodyPr wrap="none" lIns="90488" tIns="44450" rIns="90488" bIns="44450">
              <a:spAutoFit/>
            </a:bodyPr>
            <a:lstStyle/>
            <a:p>
              <a:r>
                <a:rPr lang="en-US" sz="2400" dirty="0">
                  <a:latin typeface="Times New Roman" pitchFamily="18" charset="0"/>
                </a:rPr>
                <a:t>Net Profit/Loss</a:t>
              </a:r>
            </a:p>
          </p:txBody>
        </p:sp>
        <p:sp>
          <p:nvSpPr>
            <p:cNvPr id="33808" name="Line 16"/>
            <p:cNvSpPr>
              <a:spLocks noChangeShapeType="1"/>
            </p:cNvSpPr>
            <p:nvPr/>
          </p:nvSpPr>
          <p:spPr bwMode="auto">
            <a:xfrm flipV="1">
              <a:off x="1400" y="2582"/>
              <a:ext cx="1179" cy="696"/>
            </a:xfrm>
            <a:prstGeom prst="line">
              <a:avLst/>
            </a:prstGeom>
            <a:noFill/>
            <a:ln w="25400">
              <a:solidFill>
                <a:schemeClr val="tx1"/>
              </a:solidFill>
              <a:round/>
              <a:headEnd/>
              <a:tailEnd/>
            </a:ln>
            <a:effectLst/>
          </p:spPr>
          <p:txBody>
            <a:bodyPr wrap="none" anchor="ctr"/>
            <a:lstStyle/>
            <a:p>
              <a:endParaRPr lang="en-US"/>
            </a:p>
          </p:txBody>
        </p:sp>
        <p:sp>
          <p:nvSpPr>
            <p:cNvPr id="33809" name="Line 17"/>
            <p:cNvSpPr>
              <a:spLocks noChangeShapeType="1"/>
            </p:cNvSpPr>
            <p:nvPr/>
          </p:nvSpPr>
          <p:spPr bwMode="auto">
            <a:xfrm flipV="1">
              <a:off x="2456" y="2584"/>
              <a:ext cx="128" cy="880"/>
            </a:xfrm>
            <a:prstGeom prst="line">
              <a:avLst/>
            </a:prstGeom>
            <a:noFill/>
            <a:ln w="25400">
              <a:solidFill>
                <a:schemeClr val="tx1"/>
              </a:solidFill>
              <a:prstDash val="dash"/>
              <a:round/>
              <a:headEnd/>
              <a:tailEnd/>
            </a:ln>
            <a:effectLst/>
          </p:spPr>
          <p:txBody>
            <a:bodyPr wrap="none" anchor="ctr"/>
            <a:lstStyle/>
            <a:p>
              <a:endParaRPr lang="en-US"/>
            </a:p>
          </p:txBody>
        </p:sp>
        <p:sp>
          <p:nvSpPr>
            <p:cNvPr id="33810" name="Line 18"/>
            <p:cNvSpPr>
              <a:spLocks noChangeShapeType="1"/>
            </p:cNvSpPr>
            <p:nvPr/>
          </p:nvSpPr>
          <p:spPr bwMode="auto">
            <a:xfrm flipH="1" flipV="1">
              <a:off x="2780" y="2060"/>
              <a:ext cx="344" cy="200"/>
            </a:xfrm>
            <a:prstGeom prst="line">
              <a:avLst/>
            </a:prstGeom>
            <a:noFill/>
            <a:ln w="12700">
              <a:solidFill>
                <a:schemeClr val="tx1"/>
              </a:solidFill>
              <a:round/>
              <a:headEnd type="triangle" w="med" len="med"/>
              <a:tailEnd/>
            </a:ln>
            <a:effectLst/>
          </p:spPr>
          <p:txBody>
            <a:bodyPr wrap="none" anchor="ctr"/>
            <a:lstStyle/>
            <a:p>
              <a:endParaRPr lang="en-US"/>
            </a:p>
          </p:txBody>
        </p:sp>
      </p:grpSp>
      <p:sp>
        <p:nvSpPr>
          <p:cNvPr id="23" name="Footer Placeholder 22"/>
          <p:cNvSpPr>
            <a:spLocks noGrp="1"/>
          </p:cNvSpPr>
          <p:nvPr>
            <p:ph type="ftr" sz="quarter" idx="11"/>
          </p:nvPr>
        </p:nvSpPr>
        <p:spPr/>
        <p:txBody>
          <a:bodyPr/>
          <a:lstStyle/>
          <a:p>
            <a:r>
              <a:rPr lang="en-US" dirty="0" smtClean="0"/>
              <a:t>Professor James Kuhle</a:t>
            </a:r>
            <a:endParaRPr lang="en-US" dirty="0"/>
          </a:p>
        </p:txBody>
      </p:sp>
      <p:sp>
        <p:nvSpPr>
          <p:cNvPr id="24" name="Rectangle 2"/>
          <p:cNvSpPr txBox="1">
            <a:spLocks noChangeArrowheads="1"/>
          </p:cNvSpPr>
          <p:nvPr/>
        </p:nvSpPr>
        <p:spPr bwMode="auto">
          <a:xfrm>
            <a:off x="2362200" y="0"/>
            <a:ext cx="6781800" cy="1417638"/>
          </a:xfrm>
          <a:prstGeom prst="rect">
            <a:avLst/>
          </a:prstGeom>
          <a:solidFill>
            <a:srgbClr val="0000CC"/>
          </a:solidFill>
          <a:ln w="9525">
            <a:noFill/>
            <a:miter lim="800000"/>
            <a:headEnd/>
            <a:tailEnd/>
          </a:ln>
          <a:effectLst/>
        </p:spPr>
        <p:txBody>
          <a:bodyPr vert="horz" wrap="square" lIns="90488" tIns="44450" rIns="90488" bIns="4445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rPr>
              <a:t>Profit Profile</a:t>
            </a:r>
            <a:endParaRPr kumimoji="0" lang="en-US" sz="4400" b="0"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362200" y="0"/>
            <a:ext cx="6781800" cy="1600200"/>
          </a:xfrm>
          <a:solidFill>
            <a:srgbClr val="0000CC"/>
          </a:solidFill>
          <a:ln/>
        </p:spPr>
        <p:txBody>
          <a:bodyPr lIns="90488" tIns="44450" rIns="90488" bIns="44450" anchor="b"/>
          <a:lstStyle/>
          <a:p>
            <a:r>
              <a:rPr lang="en-US" dirty="0">
                <a:effectLst>
                  <a:outerShdw blurRad="38100" dist="38100" dir="2700000" algn="tl">
                    <a:srgbClr val="000000">
                      <a:alpha val="43137"/>
                    </a:srgbClr>
                  </a:outerShdw>
                </a:effectLst>
              </a:rPr>
              <a:t>E.  </a:t>
            </a:r>
            <a:r>
              <a:rPr lang="en-US" b="1" dirty="0">
                <a:effectLst>
                  <a:outerShdw blurRad="38100" dist="38100" dir="2700000" algn="tl">
                    <a:srgbClr val="000000">
                      <a:alpha val="43137"/>
                    </a:srgbClr>
                  </a:outerShdw>
                </a:effectLst>
              </a:rPr>
              <a:t>Option Trading Strategies (continued)</a:t>
            </a:r>
          </a:p>
        </p:txBody>
      </p:sp>
      <p:sp>
        <p:nvSpPr>
          <p:cNvPr id="34819" name="Rectangle 3"/>
          <p:cNvSpPr>
            <a:spLocks noGrp="1" noChangeArrowheads="1"/>
          </p:cNvSpPr>
          <p:nvPr>
            <p:ph idx="1"/>
          </p:nvPr>
        </p:nvSpPr>
        <p:spPr>
          <a:xfrm>
            <a:off x="2362200" y="1828800"/>
            <a:ext cx="6781800" cy="4114800"/>
          </a:xfrm>
          <a:noFill/>
          <a:ln/>
        </p:spPr>
        <p:txBody>
          <a:bodyPr lIns="90488" tIns="44450" rIns="90488" bIns="44450"/>
          <a:lstStyle/>
          <a:p>
            <a:pPr algn="ctr"/>
            <a:r>
              <a:rPr lang="en-US" sz="2400" dirty="0"/>
              <a:t>6.  Buying or Writing an Option Straddle</a:t>
            </a:r>
          </a:p>
          <a:p>
            <a:pPr lvl="1"/>
            <a:r>
              <a:rPr lang="en-US" sz="2400" dirty="0"/>
              <a:t>An Option Straddle is the purchase or the writing of both a put and a call on the same security.</a:t>
            </a:r>
          </a:p>
          <a:p>
            <a:pPr lvl="1"/>
            <a:r>
              <a:rPr lang="en-US" sz="2400" dirty="0"/>
              <a:t>a.  Buying a Straddle:  Price of underlying security is expected to move SHARPLY up or down before option expiration date.  Buy a put and a call.  Say you pay for a put and a call premium of $3.00 each.  If the stock moves from $50 to above $56 or below $44, a profit is made.</a:t>
            </a:r>
          </a:p>
        </p:txBody>
      </p:sp>
      <p:sp>
        <p:nvSpPr>
          <p:cNvPr id="4" name="Date Placeholder 3"/>
          <p:cNvSpPr>
            <a:spLocks noGrp="1"/>
          </p:cNvSpPr>
          <p:nvPr>
            <p:ph type="dt" sz="half" idx="10"/>
          </p:nvPr>
        </p:nvSpPr>
        <p:spPr/>
        <p:txBody>
          <a:bodyPr/>
          <a:lstStyle/>
          <a:p>
            <a:fld id="{508362FB-3EE8-44A9-A127-07DA6625C4B4}" type="datetime1">
              <a:rPr lang="en-US" smtClean="0"/>
              <a:pPr/>
              <a:t>10/26/2012</a:t>
            </a:fld>
            <a:endParaRPr lang="en-US"/>
          </a:p>
        </p:txBody>
      </p:sp>
      <p:sp>
        <p:nvSpPr>
          <p:cNvPr id="6" name="Slide Number Placeholder 5"/>
          <p:cNvSpPr>
            <a:spLocks noGrp="1"/>
          </p:cNvSpPr>
          <p:nvPr>
            <p:ph type="sldNum" sz="quarter" idx="12"/>
          </p:nvPr>
        </p:nvSpPr>
        <p:spPr/>
        <p:txBody>
          <a:bodyPr/>
          <a:lstStyle/>
          <a:p>
            <a:fld id="{574EC135-C5D8-49EA-AFF6-678443E69747}" type="slidenum">
              <a:rPr lang="en-US"/>
              <a:pPr/>
              <a:t>32</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dirty="0">
                <a:effectLst>
                  <a:outerShdw blurRad="38100" dist="38100" dir="2700000" algn="tl">
                    <a:srgbClr val="000000">
                      <a:alpha val="43137"/>
                    </a:srgbClr>
                  </a:outerShdw>
                </a:effectLst>
              </a:rPr>
              <a:t>Profit Profile</a:t>
            </a:r>
          </a:p>
        </p:txBody>
      </p:sp>
      <p:sp>
        <p:nvSpPr>
          <p:cNvPr id="35843" name="Rectangle 3"/>
          <p:cNvSpPr>
            <a:spLocks noGrp="1" noChangeArrowheads="1"/>
          </p:cNvSpPr>
          <p:nvPr>
            <p:ph idx="1"/>
          </p:nvPr>
        </p:nvSpPr>
        <p:spPr>
          <a:xfrm>
            <a:off x="2362200" y="1600200"/>
            <a:ext cx="6553200" cy="4525963"/>
          </a:xfrm>
          <a:noFill/>
          <a:ln/>
        </p:spPr>
        <p:txBody>
          <a:bodyPr lIns="90488" tIns="44450" rIns="90488" bIns="44450"/>
          <a:lstStyle/>
          <a:p>
            <a:pPr lvl="1"/>
            <a:r>
              <a:rPr lang="en-US" dirty="0"/>
              <a:t>b.  Writing a Straddle:  Price of the underlying security is expected to stay at its current market value until the option expires.  Write a put and write a call at $3.00 each and receive a total premium of $6.00.</a:t>
            </a:r>
          </a:p>
          <a:p>
            <a:pPr lvl="1"/>
            <a:r>
              <a:rPr lang="en-US" dirty="0"/>
              <a:t>As long as the stock price remains between $44 and $56, the option straddle writer makes a profit.</a:t>
            </a:r>
          </a:p>
        </p:txBody>
      </p:sp>
      <p:sp>
        <p:nvSpPr>
          <p:cNvPr id="4" name="Date Placeholder 3"/>
          <p:cNvSpPr>
            <a:spLocks noGrp="1"/>
          </p:cNvSpPr>
          <p:nvPr>
            <p:ph type="dt" sz="half" idx="10"/>
          </p:nvPr>
        </p:nvSpPr>
        <p:spPr/>
        <p:txBody>
          <a:bodyPr/>
          <a:lstStyle/>
          <a:p>
            <a:fld id="{6699A5FF-FB3C-45CD-BE1D-CF9749814315}" type="datetime1">
              <a:rPr lang="en-US" smtClean="0"/>
              <a:pPr/>
              <a:t>10/26/2012</a:t>
            </a:fld>
            <a:endParaRPr lang="en-US"/>
          </a:p>
        </p:txBody>
      </p:sp>
      <p:sp>
        <p:nvSpPr>
          <p:cNvPr id="6" name="Slide Number Placeholder 5"/>
          <p:cNvSpPr>
            <a:spLocks noGrp="1"/>
          </p:cNvSpPr>
          <p:nvPr>
            <p:ph type="sldNum" sz="quarter" idx="12"/>
          </p:nvPr>
        </p:nvSpPr>
        <p:spPr/>
        <p:txBody>
          <a:bodyPr/>
          <a:lstStyle/>
          <a:p>
            <a:fld id="{5E838221-FA0B-4301-8DDC-8A0385F42808}" type="slidenum">
              <a:rPr lang="en-US"/>
              <a:pPr/>
              <a:t>33</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dirty="0"/>
              <a:t>F</a:t>
            </a:r>
            <a:r>
              <a:rPr lang="en-US" dirty="0">
                <a:effectLst>
                  <a:outerShdw blurRad="38100" dist="38100" dir="2700000" algn="tl">
                    <a:srgbClr val="000000">
                      <a:alpha val="43137"/>
                    </a:srgbClr>
                  </a:outerShdw>
                </a:effectLst>
              </a:rPr>
              <a:t>.  Other Option Strategies</a:t>
            </a:r>
          </a:p>
        </p:txBody>
      </p:sp>
      <p:sp>
        <p:nvSpPr>
          <p:cNvPr id="36867" name="Rectangle 3"/>
          <p:cNvSpPr>
            <a:spLocks noGrp="1" noChangeArrowheads="1"/>
          </p:cNvSpPr>
          <p:nvPr>
            <p:ph idx="1"/>
          </p:nvPr>
        </p:nvSpPr>
        <p:spPr>
          <a:noFill/>
          <a:ln/>
        </p:spPr>
        <p:txBody>
          <a:bodyPr lIns="90488" tIns="44450" rIns="90488" bIns="44450"/>
          <a:lstStyle/>
          <a:p>
            <a:r>
              <a:rPr lang="en-US"/>
              <a:t>1.  Bull Spread</a:t>
            </a:r>
          </a:p>
          <a:p>
            <a:pPr lvl="1"/>
            <a:r>
              <a:rPr lang="en-US"/>
              <a:t>Buying a call and selling a call with a higher strike price</a:t>
            </a:r>
          </a:p>
          <a:p>
            <a:pPr lvl="1"/>
            <a:r>
              <a:rPr lang="en-US"/>
              <a:t>Examples:</a:t>
            </a:r>
          </a:p>
          <a:p>
            <a:pPr lvl="2"/>
            <a:r>
              <a:rPr lang="en-US"/>
              <a:t>1.  Buy call with $90 SP</a:t>
            </a:r>
          </a:p>
          <a:p>
            <a:pPr lvl="3"/>
            <a:r>
              <a:rPr lang="en-US"/>
              <a:t>Premium = $5</a:t>
            </a:r>
          </a:p>
          <a:p>
            <a:pPr lvl="2"/>
            <a:r>
              <a:rPr lang="en-US"/>
              <a:t>2.  Sell a call with $95 SP</a:t>
            </a:r>
          </a:p>
          <a:p>
            <a:pPr lvl="3"/>
            <a:r>
              <a:rPr lang="en-US"/>
              <a:t>Premium = $2</a:t>
            </a:r>
          </a:p>
        </p:txBody>
      </p:sp>
      <p:sp>
        <p:nvSpPr>
          <p:cNvPr id="4" name="Date Placeholder 3"/>
          <p:cNvSpPr>
            <a:spLocks noGrp="1"/>
          </p:cNvSpPr>
          <p:nvPr>
            <p:ph type="dt" sz="half" idx="10"/>
          </p:nvPr>
        </p:nvSpPr>
        <p:spPr/>
        <p:txBody>
          <a:bodyPr/>
          <a:lstStyle/>
          <a:p>
            <a:fld id="{0C5882FC-BE0E-4169-B80C-94E708C53A19}" type="datetime1">
              <a:rPr lang="en-US" smtClean="0"/>
              <a:pPr/>
              <a:t>10/26/2012</a:t>
            </a:fld>
            <a:endParaRPr lang="en-US"/>
          </a:p>
        </p:txBody>
      </p:sp>
      <p:sp>
        <p:nvSpPr>
          <p:cNvPr id="6" name="Slide Number Placeholder 5"/>
          <p:cNvSpPr>
            <a:spLocks noGrp="1"/>
          </p:cNvSpPr>
          <p:nvPr>
            <p:ph type="sldNum" sz="quarter" idx="12"/>
          </p:nvPr>
        </p:nvSpPr>
        <p:spPr/>
        <p:txBody>
          <a:bodyPr/>
          <a:lstStyle/>
          <a:p>
            <a:fld id="{1B41793A-FB4B-42F8-B317-B56332DA6E9B}" type="slidenum">
              <a:rPr lang="en-US"/>
              <a:pPr/>
              <a:t>34</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362200" y="0"/>
            <a:ext cx="6781800" cy="1066800"/>
          </a:xfrm>
          <a:solidFill>
            <a:srgbClr val="0000CC"/>
          </a:solidFill>
          <a:ln/>
        </p:spPr>
        <p:txBody>
          <a:bodyPr lIns="90488" tIns="44450" rIns="90488" bIns="44450" anchor="b"/>
          <a:lstStyle/>
          <a:p>
            <a:r>
              <a:rPr lang="en-US" dirty="0">
                <a:effectLst>
                  <a:outerShdw blurRad="38100" dist="38100" dir="2700000" algn="tl">
                    <a:srgbClr val="000000">
                      <a:alpha val="43137"/>
                    </a:srgbClr>
                  </a:outerShdw>
                </a:effectLst>
              </a:rPr>
              <a:t>Profit Profile</a:t>
            </a:r>
          </a:p>
        </p:txBody>
      </p:sp>
      <p:sp>
        <p:nvSpPr>
          <p:cNvPr id="37910" name="Rectangle 22"/>
          <p:cNvSpPr>
            <a:spLocks noGrp="1" noChangeArrowheads="1"/>
          </p:cNvSpPr>
          <p:nvPr>
            <p:ph idx="1"/>
          </p:nvPr>
        </p:nvSpPr>
        <p:spPr>
          <a:xfrm>
            <a:off x="2286000" y="4267200"/>
            <a:ext cx="6858000" cy="2133600"/>
          </a:xfrm>
          <a:noFill/>
          <a:ln/>
        </p:spPr>
        <p:txBody>
          <a:bodyPr lIns="90488" tIns="44450" rIns="90488" bIns="44450"/>
          <a:lstStyle/>
          <a:p>
            <a:r>
              <a:rPr lang="en-US" sz="2800" dirty="0"/>
              <a:t>Question:  If stock price goes to $97, what is the net profit to the investor?</a:t>
            </a:r>
          </a:p>
          <a:p>
            <a:r>
              <a:rPr lang="en-US" sz="2800" dirty="0"/>
              <a:t>Assignment:  Determine profits from a range of $85 to $110 &amp; profit profile.</a:t>
            </a:r>
          </a:p>
        </p:txBody>
      </p:sp>
      <p:sp>
        <p:nvSpPr>
          <p:cNvPr id="23" name="Date Placeholder 3"/>
          <p:cNvSpPr>
            <a:spLocks noGrp="1"/>
          </p:cNvSpPr>
          <p:nvPr>
            <p:ph type="dt" sz="half" idx="10"/>
          </p:nvPr>
        </p:nvSpPr>
        <p:spPr/>
        <p:txBody>
          <a:bodyPr/>
          <a:lstStyle/>
          <a:p>
            <a:fld id="{4566531C-DE88-42DB-BE9A-812089CDCEF3}" type="datetime1">
              <a:rPr lang="en-US" smtClean="0"/>
              <a:pPr/>
              <a:t>10/26/2012</a:t>
            </a:fld>
            <a:endParaRPr lang="en-US"/>
          </a:p>
        </p:txBody>
      </p:sp>
      <p:sp>
        <p:nvSpPr>
          <p:cNvPr id="25" name="Slide Number Placeholder 5"/>
          <p:cNvSpPr>
            <a:spLocks noGrp="1"/>
          </p:cNvSpPr>
          <p:nvPr>
            <p:ph type="sldNum" sz="quarter" idx="12"/>
          </p:nvPr>
        </p:nvSpPr>
        <p:spPr/>
        <p:txBody>
          <a:bodyPr/>
          <a:lstStyle/>
          <a:p>
            <a:fld id="{F4F4E1F5-7A9A-4974-B92E-BEA4774140D8}" type="slidenum">
              <a:rPr lang="en-US"/>
              <a:pPr/>
              <a:t>35</a:t>
            </a:fld>
            <a:endParaRPr lang="en-US"/>
          </a:p>
        </p:txBody>
      </p:sp>
      <p:grpSp>
        <p:nvGrpSpPr>
          <p:cNvPr id="2" name="Group 21"/>
          <p:cNvGrpSpPr>
            <a:grpSpLocks/>
          </p:cNvGrpSpPr>
          <p:nvPr/>
        </p:nvGrpSpPr>
        <p:grpSpPr bwMode="auto">
          <a:xfrm>
            <a:off x="2743200" y="1524000"/>
            <a:ext cx="5970588" cy="2627313"/>
            <a:chOff x="1167" y="1208"/>
            <a:chExt cx="3386" cy="1655"/>
          </a:xfrm>
        </p:grpSpPr>
        <p:sp>
          <p:nvSpPr>
            <p:cNvPr id="37891" name="Line 3"/>
            <p:cNvSpPr>
              <a:spLocks noChangeShapeType="1"/>
            </p:cNvSpPr>
            <p:nvPr/>
          </p:nvSpPr>
          <p:spPr bwMode="auto">
            <a:xfrm>
              <a:off x="1176" y="1208"/>
              <a:ext cx="0" cy="1655"/>
            </a:xfrm>
            <a:prstGeom prst="line">
              <a:avLst/>
            </a:prstGeom>
            <a:noFill/>
            <a:ln w="25400">
              <a:solidFill>
                <a:schemeClr val="tx1"/>
              </a:solidFill>
              <a:round/>
              <a:headEnd/>
              <a:tailEnd/>
            </a:ln>
            <a:effectLst/>
          </p:spPr>
          <p:txBody>
            <a:bodyPr wrap="none" anchor="ctr"/>
            <a:lstStyle/>
            <a:p>
              <a:endParaRPr lang="en-US"/>
            </a:p>
          </p:txBody>
        </p:sp>
        <p:sp>
          <p:nvSpPr>
            <p:cNvPr id="37892" name="Line 4"/>
            <p:cNvSpPr>
              <a:spLocks noChangeShapeType="1"/>
            </p:cNvSpPr>
            <p:nvPr/>
          </p:nvSpPr>
          <p:spPr bwMode="auto">
            <a:xfrm>
              <a:off x="1176" y="2199"/>
              <a:ext cx="3344" cy="0"/>
            </a:xfrm>
            <a:prstGeom prst="line">
              <a:avLst/>
            </a:prstGeom>
            <a:noFill/>
            <a:ln w="25400">
              <a:solidFill>
                <a:schemeClr val="tx1"/>
              </a:solidFill>
              <a:round/>
              <a:headEnd/>
              <a:tailEnd/>
            </a:ln>
            <a:effectLst/>
          </p:spPr>
          <p:txBody>
            <a:bodyPr wrap="none" anchor="ctr"/>
            <a:lstStyle/>
            <a:p>
              <a:endParaRPr lang="en-US"/>
            </a:p>
          </p:txBody>
        </p:sp>
        <p:sp>
          <p:nvSpPr>
            <p:cNvPr id="37893" name="Line 5"/>
            <p:cNvSpPr>
              <a:spLocks noChangeShapeType="1"/>
            </p:cNvSpPr>
            <p:nvPr/>
          </p:nvSpPr>
          <p:spPr bwMode="auto">
            <a:xfrm>
              <a:off x="1176" y="2496"/>
              <a:ext cx="800" cy="0"/>
            </a:xfrm>
            <a:prstGeom prst="line">
              <a:avLst/>
            </a:prstGeom>
            <a:noFill/>
            <a:ln w="25400">
              <a:solidFill>
                <a:schemeClr val="tx1"/>
              </a:solidFill>
              <a:round/>
              <a:headEnd/>
              <a:tailEnd/>
            </a:ln>
            <a:effectLst/>
          </p:spPr>
          <p:txBody>
            <a:bodyPr wrap="none" anchor="ctr"/>
            <a:lstStyle/>
            <a:p>
              <a:endParaRPr lang="en-US"/>
            </a:p>
          </p:txBody>
        </p:sp>
        <p:sp>
          <p:nvSpPr>
            <p:cNvPr id="37894" name="Rectangle 6"/>
            <p:cNvSpPr>
              <a:spLocks noChangeArrowheads="1"/>
            </p:cNvSpPr>
            <p:nvPr/>
          </p:nvSpPr>
          <p:spPr bwMode="auto">
            <a:xfrm>
              <a:off x="1167" y="2190"/>
              <a:ext cx="275"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85</a:t>
              </a:r>
            </a:p>
          </p:txBody>
        </p:sp>
        <p:sp>
          <p:nvSpPr>
            <p:cNvPr id="37895" name="Line 7"/>
            <p:cNvSpPr>
              <a:spLocks noChangeShapeType="1"/>
            </p:cNvSpPr>
            <p:nvPr/>
          </p:nvSpPr>
          <p:spPr bwMode="auto">
            <a:xfrm flipV="1">
              <a:off x="1992" y="1864"/>
              <a:ext cx="752" cy="640"/>
            </a:xfrm>
            <a:prstGeom prst="line">
              <a:avLst/>
            </a:prstGeom>
            <a:noFill/>
            <a:ln w="25400">
              <a:solidFill>
                <a:schemeClr val="tx1"/>
              </a:solidFill>
              <a:round/>
              <a:headEnd/>
              <a:tailEnd/>
            </a:ln>
            <a:effectLst/>
          </p:spPr>
          <p:txBody>
            <a:bodyPr wrap="none" anchor="ctr"/>
            <a:lstStyle/>
            <a:p>
              <a:endParaRPr lang="en-US"/>
            </a:p>
          </p:txBody>
        </p:sp>
        <p:sp>
          <p:nvSpPr>
            <p:cNvPr id="37896" name="Line 8"/>
            <p:cNvSpPr>
              <a:spLocks noChangeShapeType="1"/>
            </p:cNvSpPr>
            <p:nvPr/>
          </p:nvSpPr>
          <p:spPr bwMode="auto">
            <a:xfrm>
              <a:off x="2760" y="1872"/>
              <a:ext cx="1760" cy="0"/>
            </a:xfrm>
            <a:prstGeom prst="line">
              <a:avLst/>
            </a:prstGeom>
            <a:noFill/>
            <a:ln w="25400">
              <a:solidFill>
                <a:schemeClr val="tx1"/>
              </a:solidFill>
              <a:round/>
              <a:headEnd/>
              <a:tailEnd/>
            </a:ln>
            <a:effectLst/>
          </p:spPr>
          <p:txBody>
            <a:bodyPr wrap="none" anchor="ctr"/>
            <a:lstStyle/>
            <a:p>
              <a:endParaRPr lang="en-US"/>
            </a:p>
          </p:txBody>
        </p:sp>
        <p:sp>
          <p:nvSpPr>
            <p:cNvPr id="37897" name="Rectangle 9"/>
            <p:cNvSpPr>
              <a:spLocks noChangeArrowheads="1"/>
            </p:cNvSpPr>
            <p:nvPr/>
          </p:nvSpPr>
          <p:spPr bwMode="auto">
            <a:xfrm>
              <a:off x="1791" y="2190"/>
              <a:ext cx="275"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90</a:t>
              </a:r>
            </a:p>
          </p:txBody>
        </p:sp>
        <p:sp>
          <p:nvSpPr>
            <p:cNvPr id="37898" name="Rectangle 10"/>
            <p:cNvSpPr>
              <a:spLocks noChangeArrowheads="1"/>
            </p:cNvSpPr>
            <p:nvPr/>
          </p:nvSpPr>
          <p:spPr bwMode="auto">
            <a:xfrm>
              <a:off x="2414" y="2190"/>
              <a:ext cx="275"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95</a:t>
              </a:r>
            </a:p>
          </p:txBody>
        </p:sp>
        <p:sp>
          <p:nvSpPr>
            <p:cNvPr id="37899" name="Rectangle 11"/>
            <p:cNvSpPr>
              <a:spLocks noChangeArrowheads="1"/>
            </p:cNvSpPr>
            <p:nvPr/>
          </p:nvSpPr>
          <p:spPr bwMode="auto">
            <a:xfrm>
              <a:off x="2991" y="2190"/>
              <a:ext cx="362"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100</a:t>
              </a:r>
            </a:p>
          </p:txBody>
        </p:sp>
        <p:sp>
          <p:nvSpPr>
            <p:cNvPr id="37900" name="Rectangle 12"/>
            <p:cNvSpPr>
              <a:spLocks noChangeArrowheads="1"/>
            </p:cNvSpPr>
            <p:nvPr/>
          </p:nvSpPr>
          <p:spPr bwMode="auto">
            <a:xfrm>
              <a:off x="3615" y="2190"/>
              <a:ext cx="362"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105</a:t>
              </a:r>
            </a:p>
          </p:txBody>
        </p:sp>
        <p:sp>
          <p:nvSpPr>
            <p:cNvPr id="37901" name="Rectangle 13"/>
            <p:cNvSpPr>
              <a:spLocks noChangeArrowheads="1"/>
            </p:cNvSpPr>
            <p:nvPr/>
          </p:nvSpPr>
          <p:spPr bwMode="auto">
            <a:xfrm>
              <a:off x="4191" y="2190"/>
              <a:ext cx="362"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110</a:t>
              </a:r>
            </a:p>
          </p:txBody>
        </p:sp>
        <p:sp>
          <p:nvSpPr>
            <p:cNvPr id="37902" name="Line 14"/>
            <p:cNvSpPr>
              <a:spLocks noChangeShapeType="1"/>
            </p:cNvSpPr>
            <p:nvPr/>
          </p:nvSpPr>
          <p:spPr bwMode="auto">
            <a:xfrm>
              <a:off x="1320" y="2120"/>
              <a:ext cx="0" cy="128"/>
            </a:xfrm>
            <a:prstGeom prst="line">
              <a:avLst/>
            </a:prstGeom>
            <a:noFill/>
            <a:ln w="25400">
              <a:solidFill>
                <a:schemeClr val="tx1"/>
              </a:solidFill>
              <a:round/>
              <a:headEnd/>
              <a:tailEnd/>
            </a:ln>
            <a:effectLst/>
          </p:spPr>
          <p:txBody>
            <a:bodyPr wrap="none" anchor="ctr"/>
            <a:lstStyle/>
            <a:p>
              <a:endParaRPr lang="en-US"/>
            </a:p>
          </p:txBody>
        </p:sp>
        <p:sp>
          <p:nvSpPr>
            <p:cNvPr id="37903" name="Line 15"/>
            <p:cNvSpPr>
              <a:spLocks noChangeShapeType="1"/>
            </p:cNvSpPr>
            <p:nvPr/>
          </p:nvSpPr>
          <p:spPr bwMode="auto">
            <a:xfrm>
              <a:off x="1944" y="2120"/>
              <a:ext cx="0" cy="128"/>
            </a:xfrm>
            <a:prstGeom prst="line">
              <a:avLst/>
            </a:prstGeom>
            <a:noFill/>
            <a:ln w="25400">
              <a:solidFill>
                <a:schemeClr val="tx1"/>
              </a:solidFill>
              <a:round/>
              <a:headEnd/>
              <a:tailEnd/>
            </a:ln>
            <a:effectLst/>
          </p:spPr>
          <p:txBody>
            <a:bodyPr wrap="none" anchor="ctr"/>
            <a:lstStyle/>
            <a:p>
              <a:endParaRPr lang="en-US"/>
            </a:p>
          </p:txBody>
        </p:sp>
        <p:sp>
          <p:nvSpPr>
            <p:cNvPr id="37904" name="Line 16"/>
            <p:cNvSpPr>
              <a:spLocks noChangeShapeType="1"/>
            </p:cNvSpPr>
            <p:nvPr/>
          </p:nvSpPr>
          <p:spPr bwMode="auto">
            <a:xfrm>
              <a:off x="2568" y="2120"/>
              <a:ext cx="0" cy="128"/>
            </a:xfrm>
            <a:prstGeom prst="line">
              <a:avLst/>
            </a:prstGeom>
            <a:noFill/>
            <a:ln w="25400">
              <a:solidFill>
                <a:schemeClr val="tx1"/>
              </a:solidFill>
              <a:round/>
              <a:headEnd/>
              <a:tailEnd/>
            </a:ln>
            <a:effectLst/>
          </p:spPr>
          <p:txBody>
            <a:bodyPr wrap="none" anchor="ctr"/>
            <a:lstStyle/>
            <a:p>
              <a:endParaRPr lang="en-US"/>
            </a:p>
          </p:txBody>
        </p:sp>
        <p:sp>
          <p:nvSpPr>
            <p:cNvPr id="37905" name="Line 17"/>
            <p:cNvSpPr>
              <a:spLocks noChangeShapeType="1"/>
            </p:cNvSpPr>
            <p:nvPr/>
          </p:nvSpPr>
          <p:spPr bwMode="auto">
            <a:xfrm>
              <a:off x="3192" y="2120"/>
              <a:ext cx="0" cy="128"/>
            </a:xfrm>
            <a:prstGeom prst="line">
              <a:avLst/>
            </a:prstGeom>
            <a:noFill/>
            <a:ln w="25400">
              <a:solidFill>
                <a:schemeClr val="tx1"/>
              </a:solidFill>
              <a:round/>
              <a:headEnd/>
              <a:tailEnd/>
            </a:ln>
            <a:effectLst/>
          </p:spPr>
          <p:txBody>
            <a:bodyPr wrap="none" anchor="ctr"/>
            <a:lstStyle/>
            <a:p>
              <a:endParaRPr lang="en-US"/>
            </a:p>
          </p:txBody>
        </p:sp>
        <p:sp>
          <p:nvSpPr>
            <p:cNvPr id="37906" name="Line 18"/>
            <p:cNvSpPr>
              <a:spLocks noChangeShapeType="1"/>
            </p:cNvSpPr>
            <p:nvPr/>
          </p:nvSpPr>
          <p:spPr bwMode="auto">
            <a:xfrm>
              <a:off x="3816" y="2120"/>
              <a:ext cx="0" cy="128"/>
            </a:xfrm>
            <a:prstGeom prst="line">
              <a:avLst/>
            </a:prstGeom>
            <a:noFill/>
            <a:ln w="25400">
              <a:solidFill>
                <a:schemeClr val="tx1"/>
              </a:solidFill>
              <a:round/>
              <a:headEnd/>
              <a:tailEnd/>
            </a:ln>
            <a:effectLst/>
          </p:spPr>
          <p:txBody>
            <a:bodyPr wrap="none" anchor="ctr"/>
            <a:lstStyle/>
            <a:p>
              <a:endParaRPr lang="en-US"/>
            </a:p>
          </p:txBody>
        </p:sp>
        <p:sp>
          <p:nvSpPr>
            <p:cNvPr id="37907" name="Line 19"/>
            <p:cNvSpPr>
              <a:spLocks noChangeShapeType="1"/>
            </p:cNvSpPr>
            <p:nvPr/>
          </p:nvSpPr>
          <p:spPr bwMode="auto">
            <a:xfrm>
              <a:off x="4440" y="2120"/>
              <a:ext cx="0" cy="128"/>
            </a:xfrm>
            <a:prstGeom prst="line">
              <a:avLst/>
            </a:prstGeom>
            <a:noFill/>
            <a:ln w="25400">
              <a:solidFill>
                <a:schemeClr val="tx1"/>
              </a:solidFill>
              <a:round/>
              <a:headEnd/>
              <a:tailEnd/>
            </a:ln>
            <a:effectLst/>
          </p:spPr>
          <p:txBody>
            <a:bodyPr wrap="none" anchor="ctr"/>
            <a:lstStyle/>
            <a:p>
              <a:endParaRPr lang="en-US"/>
            </a:p>
          </p:txBody>
        </p:sp>
        <p:sp>
          <p:nvSpPr>
            <p:cNvPr id="37908" name="Rectangle 20"/>
            <p:cNvSpPr>
              <a:spLocks noChangeArrowheads="1"/>
            </p:cNvSpPr>
            <p:nvPr/>
          </p:nvSpPr>
          <p:spPr bwMode="auto">
            <a:xfrm>
              <a:off x="1263" y="1230"/>
              <a:ext cx="642"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P = $90</a:t>
              </a:r>
            </a:p>
          </p:txBody>
        </p:sp>
      </p:grpSp>
      <p:sp>
        <p:nvSpPr>
          <p:cNvPr id="26" name="Footer Placeholder 25"/>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7910">
                                            <p:txEl>
                                              <p:pRg st="0" end="0"/>
                                            </p:txEl>
                                          </p:spTgt>
                                        </p:tgtEl>
                                        <p:attrNameLst>
                                          <p:attrName>style.visibility</p:attrName>
                                        </p:attrNameLst>
                                      </p:cBhvr>
                                      <p:to>
                                        <p:strVal val="visible"/>
                                      </p:to>
                                    </p:set>
                                    <p:animEffect transition="in" filter="dissolve">
                                      <p:cBhvr>
                                        <p:cTn id="7" dur="500"/>
                                        <p:tgtEl>
                                          <p:spTgt spid="37910">
                                            <p:txEl>
                                              <p:pRg st="0" end="0"/>
                                            </p:txEl>
                                          </p:spTgt>
                                        </p:tgtEl>
                                      </p:cBhvr>
                                    </p:animEffect>
                                  </p:childTnLst>
                                  <p:subTnLst>
                                    <p:animClr>
                                      <p:cBhvr override="childStyle">
                                        <p:cTn dur="1" fill="hold" display="0" masterRel="nextClick" afterEffect="1"/>
                                        <p:tgtEl>
                                          <p:spTgt spid="37910">
                                            <p:txEl>
                                              <p:pRg st="0" end="0"/>
                                            </p:txEl>
                                          </p:spTgt>
                                        </p:tgtEl>
                                        <p:attrNameLst>
                                          <p:attrName>ppt_c</p:attrName>
                                        </p:attrNameLst>
                                      </p:cBhvr>
                                      <p:to>
                                        <a:srgbClr val="919191"/>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7910">
                                            <p:txEl>
                                              <p:pRg st="1" end="1"/>
                                            </p:txEl>
                                          </p:spTgt>
                                        </p:tgtEl>
                                        <p:attrNameLst>
                                          <p:attrName>style.visibility</p:attrName>
                                        </p:attrNameLst>
                                      </p:cBhvr>
                                      <p:to>
                                        <p:strVal val="visible"/>
                                      </p:to>
                                    </p:set>
                                    <p:animEffect transition="in" filter="dissolve">
                                      <p:cBhvr>
                                        <p:cTn id="12" dur="500"/>
                                        <p:tgtEl>
                                          <p:spTgt spid="37910">
                                            <p:txEl>
                                              <p:pRg st="1" end="1"/>
                                            </p:txEl>
                                          </p:spTgt>
                                        </p:tgtEl>
                                      </p:cBhvr>
                                    </p:animEffect>
                                  </p:childTnLst>
                                  <p:subTnLst>
                                    <p:animClr>
                                      <p:cBhvr override="childStyle">
                                        <p:cTn dur="1" fill="hold" display="0" masterRel="nextClick" afterEffect="1"/>
                                        <p:tgtEl>
                                          <p:spTgt spid="37910">
                                            <p:txEl>
                                              <p:pRg st="1" end="1"/>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10"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b="1" dirty="0"/>
              <a:t>F.  </a:t>
            </a:r>
            <a:r>
              <a:rPr lang="en-US" b="1" dirty="0">
                <a:effectLst>
                  <a:outerShdw blurRad="38100" dist="38100" dir="2700000" algn="tl">
                    <a:srgbClr val="000000">
                      <a:alpha val="43137"/>
                    </a:srgbClr>
                  </a:outerShdw>
                </a:effectLst>
              </a:rPr>
              <a:t>Other Option Strategies (continued)</a:t>
            </a:r>
          </a:p>
        </p:txBody>
      </p:sp>
      <p:sp>
        <p:nvSpPr>
          <p:cNvPr id="38915" name="Rectangle 3"/>
          <p:cNvSpPr>
            <a:spLocks noGrp="1" noChangeArrowheads="1"/>
          </p:cNvSpPr>
          <p:nvPr>
            <p:ph idx="1"/>
          </p:nvPr>
        </p:nvSpPr>
        <p:spPr>
          <a:noFill/>
          <a:ln/>
        </p:spPr>
        <p:txBody>
          <a:bodyPr lIns="90488" tIns="44450" rIns="90488" bIns="44450"/>
          <a:lstStyle/>
          <a:p>
            <a:r>
              <a:rPr lang="en-US"/>
              <a:t>2.  Bear Spread</a:t>
            </a:r>
          </a:p>
          <a:p>
            <a:pPr lvl="1"/>
            <a:r>
              <a:rPr lang="en-US"/>
              <a:t>Buy a put option and sell a put with a lower strike price</a:t>
            </a:r>
          </a:p>
          <a:p>
            <a:pPr lvl="1"/>
            <a:r>
              <a:rPr lang="en-US"/>
              <a:t>Examples:</a:t>
            </a:r>
          </a:p>
          <a:p>
            <a:pPr lvl="2"/>
            <a:r>
              <a:rPr lang="en-US"/>
              <a:t>1.  Buy a put with $110 SP</a:t>
            </a:r>
          </a:p>
          <a:p>
            <a:pPr lvl="3"/>
            <a:r>
              <a:rPr lang="en-US"/>
              <a:t>Premium = $5</a:t>
            </a:r>
          </a:p>
          <a:p>
            <a:pPr lvl="2"/>
            <a:r>
              <a:rPr lang="en-US"/>
              <a:t>2.  Sell put with $105 SP</a:t>
            </a:r>
          </a:p>
          <a:p>
            <a:pPr lvl="3"/>
            <a:r>
              <a:rPr lang="en-US"/>
              <a:t>Premium = $2</a:t>
            </a:r>
          </a:p>
        </p:txBody>
      </p:sp>
      <p:sp>
        <p:nvSpPr>
          <p:cNvPr id="4" name="Date Placeholder 3"/>
          <p:cNvSpPr>
            <a:spLocks noGrp="1"/>
          </p:cNvSpPr>
          <p:nvPr>
            <p:ph type="dt" sz="half" idx="10"/>
          </p:nvPr>
        </p:nvSpPr>
        <p:spPr/>
        <p:txBody>
          <a:bodyPr/>
          <a:lstStyle/>
          <a:p>
            <a:fld id="{C21F6AF7-16CD-49C7-B58C-6C2B994D6438}" type="datetime1">
              <a:rPr lang="en-US" smtClean="0"/>
              <a:pPr/>
              <a:t>10/26/2012</a:t>
            </a:fld>
            <a:endParaRPr lang="en-US"/>
          </a:p>
        </p:txBody>
      </p:sp>
      <p:sp>
        <p:nvSpPr>
          <p:cNvPr id="6" name="Slide Number Placeholder 5"/>
          <p:cNvSpPr>
            <a:spLocks noGrp="1"/>
          </p:cNvSpPr>
          <p:nvPr>
            <p:ph type="sldNum" sz="quarter" idx="12"/>
          </p:nvPr>
        </p:nvSpPr>
        <p:spPr/>
        <p:txBody>
          <a:bodyPr/>
          <a:lstStyle/>
          <a:p>
            <a:fld id="{6BB89B99-001C-4EE0-855C-10D59AE0071B}" type="slidenum">
              <a:rPr lang="en-US"/>
              <a:pPr/>
              <a:t>36</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Profit Profile</a:t>
            </a:r>
          </a:p>
        </p:txBody>
      </p:sp>
      <p:sp>
        <p:nvSpPr>
          <p:cNvPr id="39961" name="Rectangle 25"/>
          <p:cNvSpPr>
            <a:spLocks noGrp="1" noChangeArrowheads="1"/>
          </p:cNvSpPr>
          <p:nvPr>
            <p:ph idx="1"/>
          </p:nvPr>
        </p:nvSpPr>
        <p:spPr>
          <a:xfrm>
            <a:off x="2438400" y="4572000"/>
            <a:ext cx="7010400" cy="1676400"/>
          </a:xfrm>
          <a:noFill/>
          <a:ln/>
        </p:spPr>
        <p:txBody>
          <a:bodyPr lIns="90488" tIns="44450" rIns="90488" bIns="44450"/>
          <a:lstStyle/>
          <a:p>
            <a:r>
              <a:rPr lang="en-US" sz="2400"/>
              <a:t>Assignment:  Determine net profits from a range of prices of $85-$115.</a:t>
            </a:r>
          </a:p>
          <a:p>
            <a:pPr lvl="1"/>
            <a:r>
              <a:rPr lang="en-US" sz="2400"/>
              <a:t>Also generate a graph or  “profile”.</a:t>
            </a:r>
          </a:p>
        </p:txBody>
      </p:sp>
      <p:sp>
        <p:nvSpPr>
          <p:cNvPr id="26" name="Date Placeholder 3"/>
          <p:cNvSpPr>
            <a:spLocks noGrp="1"/>
          </p:cNvSpPr>
          <p:nvPr>
            <p:ph type="dt" sz="half" idx="10"/>
          </p:nvPr>
        </p:nvSpPr>
        <p:spPr/>
        <p:txBody>
          <a:bodyPr/>
          <a:lstStyle/>
          <a:p>
            <a:fld id="{F6A3537E-9372-495D-8143-FE6E60C1217B}" type="datetime1">
              <a:rPr lang="en-US" smtClean="0"/>
              <a:pPr/>
              <a:t>10/26/2012</a:t>
            </a:fld>
            <a:endParaRPr lang="en-US"/>
          </a:p>
        </p:txBody>
      </p:sp>
      <p:sp>
        <p:nvSpPr>
          <p:cNvPr id="28" name="Slide Number Placeholder 5"/>
          <p:cNvSpPr>
            <a:spLocks noGrp="1"/>
          </p:cNvSpPr>
          <p:nvPr>
            <p:ph type="sldNum" sz="quarter" idx="12"/>
          </p:nvPr>
        </p:nvSpPr>
        <p:spPr/>
        <p:txBody>
          <a:bodyPr/>
          <a:lstStyle/>
          <a:p>
            <a:fld id="{9A81F8DD-0F09-4D2C-802D-A7470A4EA67D}" type="slidenum">
              <a:rPr lang="en-US"/>
              <a:pPr/>
              <a:t>37</a:t>
            </a:fld>
            <a:endParaRPr lang="en-US"/>
          </a:p>
        </p:txBody>
      </p:sp>
      <p:grpSp>
        <p:nvGrpSpPr>
          <p:cNvPr id="2" name="Group 24"/>
          <p:cNvGrpSpPr>
            <a:grpSpLocks/>
          </p:cNvGrpSpPr>
          <p:nvPr/>
        </p:nvGrpSpPr>
        <p:grpSpPr bwMode="auto">
          <a:xfrm>
            <a:off x="2590800" y="1917700"/>
            <a:ext cx="5984875" cy="2627313"/>
            <a:chOff x="848" y="1208"/>
            <a:chExt cx="4091" cy="1655"/>
          </a:xfrm>
        </p:grpSpPr>
        <p:sp>
          <p:nvSpPr>
            <p:cNvPr id="39939" name="Line 3"/>
            <p:cNvSpPr>
              <a:spLocks noChangeShapeType="1"/>
            </p:cNvSpPr>
            <p:nvPr/>
          </p:nvSpPr>
          <p:spPr bwMode="auto">
            <a:xfrm>
              <a:off x="864" y="1208"/>
              <a:ext cx="0" cy="1655"/>
            </a:xfrm>
            <a:prstGeom prst="line">
              <a:avLst/>
            </a:prstGeom>
            <a:noFill/>
            <a:ln w="25400">
              <a:solidFill>
                <a:schemeClr val="tx1"/>
              </a:solidFill>
              <a:round/>
              <a:headEnd/>
              <a:tailEnd/>
            </a:ln>
            <a:effectLst/>
          </p:spPr>
          <p:txBody>
            <a:bodyPr wrap="none" anchor="ctr"/>
            <a:lstStyle/>
            <a:p>
              <a:endParaRPr lang="en-US"/>
            </a:p>
          </p:txBody>
        </p:sp>
        <p:sp>
          <p:nvSpPr>
            <p:cNvPr id="39940" name="Line 4"/>
            <p:cNvSpPr>
              <a:spLocks noChangeShapeType="1"/>
            </p:cNvSpPr>
            <p:nvPr/>
          </p:nvSpPr>
          <p:spPr bwMode="auto">
            <a:xfrm>
              <a:off x="864" y="2199"/>
              <a:ext cx="4000" cy="0"/>
            </a:xfrm>
            <a:prstGeom prst="line">
              <a:avLst/>
            </a:prstGeom>
            <a:noFill/>
            <a:ln w="25400">
              <a:solidFill>
                <a:schemeClr val="tx1"/>
              </a:solidFill>
              <a:round/>
              <a:headEnd/>
              <a:tailEnd/>
            </a:ln>
            <a:effectLst/>
          </p:spPr>
          <p:txBody>
            <a:bodyPr wrap="none" anchor="ctr"/>
            <a:lstStyle/>
            <a:p>
              <a:endParaRPr lang="en-US"/>
            </a:p>
          </p:txBody>
        </p:sp>
        <p:sp>
          <p:nvSpPr>
            <p:cNvPr id="39941" name="Rectangle 5"/>
            <p:cNvSpPr>
              <a:spLocks noChangeArrowheads="1"/>
            </p:cNvSpPr>
            <p:nvPr/>
          </p:nvSpPr>
          <p:spPr bwMode="auto">
            <a:xfrm>
              <a:off x="856" y="2190"/>
              <a:ext cx="332"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85</a:t>
              </a:r>
            </a:p>
          </p:txBody>
        </p:sp>
        <p:grpSp>
          <p:nvGrpSpPr>
            <p:cNvPr id="3" name="Group 9"/>
            <p:cNvGrpSpPr>
              <a:grpSpLocks/>
            </p:cNvGrpSpPr>
            <p:nvPr/>
          </p:nvGrpSpPr>
          <p:grpSpPr bwMode="auto">
            <a:xfrm>
              <a:off x="848" y="1864"/>
              <a:ext cx="4032" cy="640"/>
              <a:chOff x="848" y="1864"/>
              <a:chExt cx="4032" cy="640"/>
            </a:xfrm>
          </p:grpSpPr>
          <p:sp>
            <p:nvSpPr>
              <p:cNvPr id="39942" name="Line 6"/>
              <p:cNvSpPr>
                <a:spLocks noChangeShapeType="1"/>
              </p:cNvSpPr>
              <p:nvPr/>
            </p:nvSpPr>
            <p:spPr bwMode="auto">
              <a:xfrm flipH="1">
                <a:off x="4048" y="2496"/>
                <a:ext cx="832" cy="0"/>
              </a:xfrm>
              <a:prstGeom prst="line">
                <a:avLst/>
              </a:prstGeom>
              <a:noFill/>
              <a:ln w="25400">
                <a:solidFill>
                  <a:schemeClr val="tx1"/>
                </a:solidFill>
                <a:round/>
                <a:headEnd/>
                <a:tailEnd/>
              </a:ln>
              <a:effectLst/>
            </p:spPr>
            <p:txBody>
              <a:bodyPr wrap="none" anchor="ctr"/>
              <a:lstStyle/>
              <a:p>
                <a:endParaRPr lang="en-US"/>
              </a:p>
            </p:txBody>
          </p:sp>
          <p:sp>
            <p:nvSpPr>
              <p:cNvPr id="39943" name="Line 7"/>
              <p:cNvSpPr>
                <a:spLocks noChangeShapeType="1"/>
              </p:cNvSpPr>
              <p:nvPr/>
            </p:nvSpPr>
            <p:spPr bwMode="auto">
              <a:xfrm flipH="1" flipV="1">
                <a:off x="3280" y="1864"/>
                <a:ext cx="784" cy="640"/>
              </a:xfrm>
              <a:prstGeom prst="line">
                <a:avLst/>
              </a:prstGeom>
              <a:noFill/>
              <a:ln w="25400">
                <a:solidFill>
                  <a:schemeClr val="tx1"/>
                </a:solidFill>
                <a:round/>
                <a:headEnd/>
                <a:tailEnd/>
              </a:ln>
              <a:effectLst/>
            </p:spPr>
            <p:txBody>
              <a:bodyPr wrap="none" anchor="ctr"/>
              <a:lstStyle/>
              <a:p>
                <a:endParaRPr lang="en-US"/>
              </a:p>
            </p:txBody>
          </p:sp>
          <p:sp>
            <p:nvSpPr>
              <p:cNvPr id="39944" name="Line 8"/>
              <p:cNvSpPr>
                <a:spLocks noChangeShapeType="1"/>
              </p:cNvSpPr>
              <p:nvPr/>
            </p:nvSpPr>
            <p:spPr bwMode="auto">
              <a:xfrm flipH="1">
                <a:off x="848" y="1872"/>
                <a:ext cx="2448" cy="0"/>
              </a:xfrm>
              <a:prstGeom prst="line">
                <a:avLst/>
              </a:prstGeom>
              <a:noFill/>
              <a:ln w="25400">
                <a:solidFill>
                  <a:schemeClr val="tx1"/>
                </a:solidFill>
                <a:round/>
                <a:headEnd/>
                <a:tailEnd/>
              </a:ln>
              <a:effectLst/>
            </p:spPr>
            <p:txBody>
              <a:bodyPr wrap="none" anchor="ctr"/>
              <a:lstStyle/>
              <a:p>
                <a:endParaRPr lang="en-US"/>
              </a:p>
            </p:txBody>
          </p:sp>
        </p:grpSp>
        <p:sp>
          <p:nvSpPr>
            <p:cNvPr id="39946" name="Rectangle 10"/>
            <p:cNvSpPr>
              <a:spLocks noChangeArrowheads="1"/>
            </p:cNvSpPr>
            <p:nvPr/>
          </p:nvSpPr>
          <p:spPr bwMode="auto">
            <a:xfrm>
              <a:off x="1478" y="2190"/>
              <a:ext cx="333"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90</a:t>
              </a:r>
            </a:p>
          </p:txBody>
        </p:sp>
        <p:sp>
          <p:nvSpPr>
            <p:cNvPr id="39947" name="Rectangle 11"/>
            <p:cNvSpPr>
              <a:spLocks noChangeArrowheads="1"/>
            </p:cNvSpPr>
            <p:nvPr/>
          </p:nvSpPr>
          <p:spPr bwMode="auto">
            <a:xfrm>
              <a:off x="2104" y="2190"/>
              <a:ext cx="332"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95</a:t>
              </a:r>
            </a:p>
          </p:txBody>
        </p:sp>
        <p:sp>
          <p:nvSpPr>
            <p:cNvPr id="39948" name="Rectangle 12"/>
            <p:cNvSpPr>
              <a:spLocks noChangeArrowheads="1"/>
            </p:cNvSpPr>
            <p:nvPr/>
          </p:nvSpPr>
          <p:spPr bwMode="auto">
            <a:xfrm>
              <a:off x="2679" y="2190"/>
              <a:ext cx="436"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100</a:t>
              </a:r>
            </a:p>
          </p:txBody>
        </p:sp>
        <p:sp>
          <p:nvSpPr>
            <p:cNvPr id="39949" name="Rectangle 13"/>
            <p:cNvSpPr>
              <a:spLocks noChangeArrowheads="1"/>
            </p:cNvSpPr>
            <p:nvPr/>
          </p:nvSpPr>
          <p:spPr bwMode="auto">
            <a:xfrm>
              <a:off x="3303" y="2190"/>
              <a:ext cx="436"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105</a:t>
              </a:r>
            </a:p>
          </p:txBody>
        </p:sp>
        <p:sp>
          <p:nvSpPr>
            <p:cNvPr id="39950" name="Rectangle 14"/>
            <p:cNvSpPr>
              <a:spLocks noChangeArrowheads="1"/>
            </p:cNvSpPr>
            <p:nvPr/>
          </p:nvSpPr>
          <p:spPr bwMode="auto">
            <a:xfrm>
              <a:off x="3880" y="2190"/>
              <a:ext cx="436"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110</a:t>
              </a:r>
            </a:p>
          </p:txBody>
        </p:sp>
        <p:sp>
          <p:nvSpPr>
            <p:cNvPr id="39951" name="Line 15"/>
            <p:cNvSpPr>
              <a:spLocks noChangeShapeType="1"/>
            </p:cNvSpPr>
            <p:nvPr/>
          </p:nvSpPr>
          <p:spPr bwMode="auto">
            <a:xfrm>
              <a:off x="1008" y="2120"/>
              <a:ext cx="0" cy="128"/>
            </a:xfrm>
            <a:prstGeom prst="line">
              <a:avLst/>
            </a:prstGeom>
            <a:noFill/>
            <a:ln w="25400">
              <a:solidFill>
                <a:schemeClr val="tx1"/>
              </a:solidFill>
              <a:round/>
              <a:headEnd/>
              <a:tailEnd/>
            </a:ln>
            <a:effectLst/>
          </p:spPr>
          <p:txBody>
            <a:bodyPr wrap="none" anchor="ctr"/>
            <a:lstStyle/>
            <a:p>
              <a:endParaRPr lang="en-US"/>
            </a:p>
          </p:txBody>
        </p:sp>
        <p:sp>
          <p:nvSpPr>
            <p:cNvPr id="39952" name="Line 16"/>
            <p:cNvSpPr>
              <a:spLocks noChangeShapeType="1"/>
            </p:cNvSpPr>
            <p:nvPr/>
          </p:nvSpPr>
          <p:spPr bwMode="auto">
            <a:xfrm>
              <a:off x="1632" y="2120"/>
              <a:ext cx="0" cy="128"/>
            </a:xfrm>
            <a:prstGeom prst="line">
              <a:avLst/>
            </a:prstGeom>
            <a:noFill/>
            <a:ln w="25400">
              <a:solidFill>
                <a:schemeClr val="tx1"/>
              </a:solidFill>
              <a:round/>
              <a:headEnd/>
              <a:tailEnd/>
            </a:ln>
            <a:effectLst/>
          </p:spPr>
          <p:txBody>
            <a:bodyPr wrap="none" anchor="ctr"/>
            <a:lstStyle/>
            <a:p>
              <a:endParaRPr lang="en-US"/>
            </a:p>
          </p:txBody>
        </p:sp>
        <p:sp>
          <p:nvSpPr>
            <p:cNvPr id="39953" name="Line 17"/>
            <p:cNvSpPr>
              <a:spLocks noChangeShapeType="1"/>
            </p:cNvSpPr>
            <p:nvPr/>
          </p:nvSpPr>
          <p:spPr bwMode="auto">
            <a:xfrm>
              <a:off x="2256" y="2120"/>
              <a:ext cx="0" cy="128"/>
            </a:xfrm>
            <a:prstGeom prst="line">
              <a:avLst/>
            </a:prstGeom>
            <a:noFill/>
            <a:ln w="25400">
              <a:solidFill>
                <a:schemeClr val="tx1"/>
              </a:solidFill>
              <a:round/>
              <a:headEnd/>
              <a:tailEnd/>
            </a:ln>
            <a:effectLst/>
          </p:spPr>
          <p:txBody>
            <a:bodyPr wrap="none" anchor="ctr"/>
            <a:lstStyle/>
            <a:p>
              <a:endParaRPr lang="en-US"/>
            </a:p>
          </p:txBody>
        </p:sp>
        <p:sp>
          <p:nvSpPr>
            <p:cNvPr id="39954" name="Line 18"/>
            <p:cNvSpPr>
              <a:spLocks noChangeShapeType="1"/>
            </p:cNvSpPr>
            <p:nvPr/>
          </p:nvSpPr>
          <p:spPr bwMode="auto">
            <a:xfrm>
              <a:off x="2880" y="2120"/>
              <a:ext cx="0" cy="128"/>
            </a:xfrm>
            <a:prstGeom prst="line">
              <a:avLst/>
            </a:prstGeom>
            <a:noFill/>
            <a:ln w="25400">
              <a:solidFill>
                <a:schemeClr val="tx1"/>
              </a:solidFill>
              <a:round/>
              <a:headEnd/>
              <a:tailEnd/>
            </a:ln>
            <a:effectLst/>
          </p:spPr>
          <p:txBody>
            <a:bodyPr wrap="none" anchor="ctr"/>
            <a:lstStyle/>
            <a:p>
              <a:endParaRPr lang="en-US"/>
            </a:p>
          </p:txBody>
        </p:sp>
        <p:sp>
          <p:nvSpPr>
            <p:cNvPr id="39955" name="Line 19"/>
            <p:cNvSpPr>
              <a:spLocks noChangeShapeType="1"/>
            </p:cNvSpPr>
            <p:nvPr/>
          </p:nvSpPr>
          <p:spPr bwMode="auto">
            <a:xfrm>
              <a:off x="3504" y="2120"/>
              <a:ext cx="0" cy="128"/>
            </a:xfrm>
            <a:prstGeom prst="line">
              <a:avLst/>
            </a:prstGeom>
            <a:noFill/>
            <a:ln w="25400">
              <a:solidFill>
                <a:schemeClr val="tx1"/>
              </a:solidFill>
              <a:round/>
              <a:headEnd/>
              <a:tailEnd/>
            </a:ln>
            <a:effectLst/>
          </p:spPr>
          <p:txBody>
            <a:bodyPr wrap="none" anchor="ctr"/>
            <a:lstStyle/>
            <a:p>
              <a:endParaRPr lang="en-US"/>
            </a:p>
          </p:txBody>
        </p:sp>
        <p:sp>
          <p:nvSpPr>
            <p:cNvPr id="39956" name="Line 20"/>
            <p:cNvSpPr>
              <a:spLocks noChangeShapeType="1"/>
            </p:cNvSpPr>
            <p:nvPr/>
          </p:nvSpPr>
          <p:spPr bwMode="auto">
            <a:xfrm>
              <a:off x="4128" y="2120"/>
              <a:ext cx="0" cy="128"/>
            </a:xfrm>
            <a:prstGeom prst="line">
              <a:avLst/>
            </a:prstGeom>
            <a:noFill/>
            <a:ln w="25400">
              <a:solidFill>
                <a:schemeClr val="tx1"/>
              </a:solidFill>
              <a:round/>
              <a:headEnd/>
              <a:tailEnd/>
            </a:ln>
            <a:effectLst/>
          </p:spPr>
          <p:txBody>
            <a:bodyPr wrap="none" anchor="ctr"/>
            <a:lstStyle/>
            <a:p>
              <a:endParaRPr lang="en-US"/>
            </a:p>
          </p:txBody>
        </p:sp>
        <p:sp>
          <p:nvSpPr>
            <p:cNvPr id="39957" name="Rectangle 21"/>
            <p:cNvSpPr>
              <a:spLocks noChangeArrowheads="1"/>
            </p:cNvSpPr>
            <p:nvPr/>
          </p:nvSpPr>
          <p:spPr bwMode="auto">
            <a:xfrm>
              <a:off x="951" y="1230"/>
              <a:ext cx="878"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P = $110</a:t>
              </a:r>
            </a:p>
          </p:txBody>
        </p:sp>
        <p:sp>
          <p:nvSpPr>
            <p:cNvPr id="39958" name="Line 22"/>
            <p:cNvSpPr>
              <a:spLocks noChangeShapeType="1"/>
            </p:cNvSpPr>
            <p:nvPr/>
          </p:nvSpPr>
          <p:spPr bwMode="auto">
            <a:xfrm>
              <a:off x="4752" y="2120"/>
              <a:ext cx="0" cy="128"/>
            </a:xfrm>
            <a:prstGeom prst="line">
              <a:avLst/>
            </a:prstGeom>
            <a:noFill/>
            <a:ln w="25400">
              <a:solidFill>
                <a:schemeClr val="tx1"/>
              </a:solidFill>
              <a:round/>
              <a:headEnd/>
              <a:tailEnd/>
            </a:ln>
            <a:effectLst/>
          </p:spPr>
          <p:txBody>
            <a:bodyPr wrap="none" anchor="ctr"/>
            <a:lstStyle/>
            <a:p>
              <a:endParaRPr lang="en-US"/>
            </a:p>
          </p:txBody>
        </p:sp>
        <p:sp>
          <p:nvSpPr>
            <p:cNvPr id="39959" name="Rectangle 23"/>
            <p:cNvSpPr>
              <a:spLocks noChangeArrowheads="1"/>
            </p:cNvSpPr>
            <p:nvPr/>
          </p:nvSpPr>
          <p:spPr bwMode="auto">
            <a:xfrm>
              <a:off x="4503" y="2190"/>
              <a:ext cx="436"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115</a:t>
              </a:r>
            </a:p>
          </p:txBody>
        </p:sp>
      </p:grpSp>
      <p:sp>
        <p:nvSpPr>
          <p:cNvPr id="29" name="Footer Placeholder 28"/>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961">
                                            <p:txEl>
                                              <p:pRg st="0" end="0"/>
                                            </p:txEl>
                                          </p:spTgt>
                                        </p:tgtEl>
                                        <p:attrNameLst>
                                          <p:attrName>style.visibility</p:attrName>
                                        </p:attrNameLst>
                                      </p:cBhvr>
                                      <p:to>
                                        <p:strVal val="visible"/>
                                      </p:to>
                                    </p:set>
                                    <p:animEffect transition="in" filter="dissolve">
                                      <p:cBhvr>
                                        <p:cTn id="7" dur="500"/>
                                        <p:tgtEl>
                                          <p:spTgt spid="39961">
                                            <p:txEl>
                                              <p:pRg st="0" end="0"/>
                                            </p:txEl>
                                          </p:spTgt>
                                        </p:tgtEl>
                                      </p:cBhvr>
                                    </p:animEffect>
                                  </p:childTnLst>
                                  <p:subTnLst>
                                    <p:animClr>
                                      <p:cBhvr override="childStyle">
                                        <p:cTn dur="1" fill="hold" display="0" masterRel="nextClick" afterEffect="1"/>
                                        <p:tgtEl>
                                          <p:spTgt spid="39961">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39961">
                                            <p:txEl>
                                              <p:pRg st="1" end="1"/>
                                            </p:txEl>
                                          </p:spTgt>
                                        </p:tgtEl>
                                        <p:attrNameLst>
                                          <p:attrName>style.visibility</p:attrName>
                                        </p:attrNameLst>
                                      </p:cBhvr>
                                      <p:to>
                                        <p:strVal val="visible"/>
                                      </p:to>
                                    </p:set>
                                    <p:animEffect transition="in" filter="dissolve">
                                      <p:cBhvr>
                                        <p:cTn id="10" dur="500"/>
                                        <p:tgtEl>
                                          <p:spTgt spid="39961">
                                            <p:txEl>
                                              <p:pRg st="1" end="1"/>
                                            </p:txEl>
                                          </p:spTgt>
                                        </p:tgtEl>
                                      </p:cBhvr>
                                    </p:animEffect>
                                  </p:childTnLst>
                                  <p:subTnLst>
                                    <p:animClr>
                                      <p:cBhvr override="childStyle">
                                        <p:cTn dur="1" fill="hold" display="0" masterRel="nextClick" afterEffect="1"/>
                                        <p:tgtEl>
                                          <p:spTgt spid="39961">
                                            <p:txEl>
                                              <p:pRg st="1" end="1"/>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61"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sz="4000" b="1" dirty="0">
                <a:effectLst>
                  <a:outerShdw blurRad="38100" dist="38100" dir="2700000" algn="tl">
                    <a:srgbClr val="000000">
                      <a:alpha val="43137"/>
                    </a:srgbClr>
                  </a:outerShdw>
                </a:effectLst>
              </a:rPr>
              <a:t>F.  Other Option Strategies (continued)</a:t>
            </a:r>
          </a:p>
        </p:txBody>
      </p:sp>
      <p:sp>
        <p:nvSpPr>
          <p:cNvPr id="40963" name="Rectangle 3"/>
          <p:cNvSpPr>
            <a:spLocks noGrp="1" noChangeArrowheads="1"/>
          </p:cNvSpPr>
          <p:nvPr>
            <p:ph idx="1"/>
          </p:nvPr>
        </p:nvSpPr>
        <p:spPr>
          <a:xfrm>
            <a:off x="2362200" y="1371600"/>
            <a:ext cx="6781800" cy="4876800"/>
          </a:xfrm>
          <a:noFill/>
          <a:ln/>
        </p:spPr>
        <p:txBody>
          <a:bodyPr lIns="90488" tIns="44450" rIns="90488" bIns="44450"/>
          <a:lstStyle/>
          <a:p>
            <a:r>
              <a:rPr lang="en-US" dirty="0"/>
              <a:t>3.  BUTTERFLY SPREAD</a:t>
            </a:r>
          </a:p>
          <a:p>
            <a:pPr lvl="1"/>
            <a:r>
              <a:rPr lang="en-US" sz="2400" dirty="0"/>
              <a:t>The butterfly spread is a neutral position that is a combination of both a bull and bear spread.</a:t>
            </a:r>
          </a:p>
          <a:p>
            <a:pPr lvl="2"/>
            <a:r>
              <a:rPr lang="en-US" dirty="0"/>
              <a:t>Example:  P = $60</a:t>
            </a:r>
          </a:p>
          <a:p>
            <a:pPr lvl="3">
              <a:buFont typeface="Wingdings" pitchFamily="2" charset="2"/>
              <a:buNone/>
            </a:pPr>
            <a:r>
              <a:rPr lang="en-US" dirty="0"/>
              <a:t>	July 50 call:	$12</a:t>
            </a:r>
            <a:br>
              <a:rPr lang="en-US" dirty="0"/>
            </a:br>
            <a:r>
              <a:rPr lang="en-US" dirty="0"/>
              <a:t>July 60 call:	   6</a:t>
            </a:r>
            <a:br>
              <a:rPr lang="en-US" dirty="0"/>
            </a:br>
            <a:r>
              <a:rPr lang="en-US" dirty="0"/>
              <a:t>July 70 call:	   3</a:t>
            </a:r>
          </a:p>
          <a:p>
            <a:pPr lvl="2"/>
            <a:r>
              <a:rPr lang="en-US" dirty="0"/>
              <a:t>Butterfly spread:</a:t>
            </a:r>
          </a:p>
          <a:p>
            <a:pPr lvl="3">
              <a:buFont typeface="Wingdings" pitchFamily="2" charset="2"/>
              <a:buNone/>
            </a:pPr>
            <a:r>
              <a:rPr lang="en-US" dirty="0"/>
              <a:t>	Buy 1 July 50 call:		($1200)</a:t>
            </a:r>
            <a:br>
              <a:rPr lang="en-US" dirty="0"/>
            </a:br>
            <a:r>
              <a:rPr lang="en-US" dirty="0"/>
              <a:t>Sell 2 July 60 calls:		   1200</a:t>
            </a:r>
            <a:br>
              <a:rPr lang="en-US" dirty="0"/>
            </a:br>
            <a:r>
              <a:rPr lang="en-US" dirty="0"/>
              <a:t>Buy 1 July 70 call:		   </a:t>
            </a:r>
            <a:r>
              <a:rPr lang="en-US" u="sng" dirty="0"/>
              <a:t>(300)</a:t>
            </a:r>
            <a:r>
              <a:rPr lang="en-US" dirty="0"/>
              <a:t/>
            </a:r>
            <a:br>
              <a:rPr lang="en-US" dirty="0"/>
            </a:br>
            <a:r>
              <a:rPr lang="en-US" dirty="0"/>
              <a:t>				   (300)</a:t>
            </a:r>
          </a:p>
        </p:txBody>
      </p:sp>
      <p:sp>
        <p:nvSpPr>
          <p:cNvPr id="4" name="Date Placeholder 3"/>
          <p:cNvSpPr>
            <a:spLocks noGrp="1"/>
          </p:cNvSpPr>
          <p:nvPr>
            <p:ph type="dt" sz="half" idx="10"/>
          </p:nvPr>
        </p:nvSpPr>
        <p:spPr/>
        <p:txBody>
          <a:bodyPr/>
          <a:lstStyle/>
          <a:p>
            <a:fld id="{400A34B9-622E-48F7-94A6-8113EA26C36F}" type="datetime1">
              <a:rPr lang="en-US" smtClean="0"/>
              <a:pPr/>
              <a:t>10/26/2012</a:t>
            </a:fld>
            <a:endParaRPr lang="en-US"/>
          </a:p>
        </p:txBody>
      </p:sp>
      <p:sp>
        <p:nvSpPr>
          <p:cNvPr id="6" name="Slide Number Placeholder 5"/>
          <p:cNvSpPr>
            <a:spLocks noGrp="1"/>
          </p:cNvSpPr>
          <p:nvPr>
            <p:ph type="sldNum" sz="quarter" idx="12"/>
          </p:nvPr>
        </p:nvSpPr>
        <p:spPr/>
        <p:txBody>
          <a:bodyPr/>
          <a:lstStyle/>
          <a:p>
            <a:fld id="{83A39BEB-7F0E-453F-B52E-0FCAC308AF9E}" type="slidenum">
              <a:rPr lang="en-US"/>
              <a:pPr/>
              <a:t>38</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362200" y="0"/>
            <a:ext cx="6781800" cy="10668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Profit Profile (Bicycle)</a:t>
            </a:r>
          </a:p>
        </p:txBody>
      </p:sp>
      <p:sp>
        <p:nvSpPr>
          <p:cNvPr id="41987" name="Rectangle 3"/>
          <p:cNvSpPr>
            <a:spLocks noGrp="1" noChangeArrowheads="1"/>
          </p:cNvSpPr>
          <p:nvPr>
            <p:ph idx="1"/>
          </p:nvPr>
        </p:nvSpPr>
        <p:spPr>
          <a:xfrm>
            <a:off x="2362200" y="4648200"/>
            <a:ext cx="6477000" cy="1219200"/>
          </a:xfrm>
          <a:noFill/>
          <a:ln/>
        </p:spPr>
        <p:txBody>
          <a:bodyPr lIns="90488" tIns="44450" rIns="90488" bIns="44450"/>
          <a:lstStyle/>
          <a:p>
            <a:r>
              <a:rPr lang="en-US" sz="2800" dirty="0"/>
              <a:t>Assignment:  Determine net profits from a range of $40-$80.  Profit profile.</a:t>
            </a:r>
          </a:p>
        </p:txBody>
      </p:sp>
      <p:sp>
        <p:nvSpPr>
          <p:cNvPr id="23" name="Date Placeholder 3"/>
          <p:cNvSpPr>
            <a:spLocks noGrp="1"/>
          </p:cNvSpPr>
          <p:nvPr>
            <p:ph type="dt" sz="half" idx="10"/>
          </p:nvPr>
        </p:nvSpPr>
        <p:spPr/>
        <p:txBody>
          <a:bodyPr/>
          <a:lstStyle/>
          <a:p>
            <a:fld id="{B8FD9C7F-C9C9-4AC8-905E-71DC186AED32}" type="datetime1">
              <a:rPr lang="en-US" smtClean="0"/>
              <a:pPr/>
              <a:t>10/26/2012</a:t>
            </a:fld>
            <a:endParaRPr lang="en-US"/>
          </a:p>
        </p:txBody>
      </p:sp>
      <p:sp>
        <p:nvSpPr>
          <p:cNvPr id="25" name="Slide Number Placeholder 5"/>
          <p:cNvSpPr>
            <a:spLocks noGrp="1"/>
          </p:cNvSpPr>
          <p:nvPr>
            <p:ph type="sldNum" sz="quarter" idx="12"/>
          </p:nvPr>
        </p:nvSpPr>
        <p:spPr/>
        <p:txBody>
          <a:bodyPr/>
          <a:lstStyle/>
          <a:p>
            <a:fld id="{93112B7E-D274-474D-B208-A7A78DA805E5}" type="slidenum">
              <a:rPr lang="en-US"/>
              <a:pPr/>
              <a:t>39</a:t>
            </a:fld>
            <a:endParaRPr lang="en-US"/>
          </a:p>
        </p:txBody>
      </p:sp>
      <p:grpSp>
        <p:nvGrpSpPr>
          <p:cNvPr id="2" name="Group 22"/>
          <p:cNvGrpSpPr>
            <a:grpSpLocks/>
          </p:cNvGrpSpPr>
          <p:nvPr/>
        </p:nvGrpSpPr>
        <p:grpSpPr bwMode="auto">
          <a:xfrm>
            <a:off x="2895600" y="1905000"/>
            <a:ext cx="5791200" cy="2627313"/>
            <a:chOff x="855" y="1208"/>
            <a:chExt cx="4025" cy="1655"/>
          </a:xfrm>
        </p:grpSpPr>
        <p:sp>
          <p:nvSpPr>
            <p:cNvPr id="41988" name="Line 4"/>
            <p:cNvSpPr>
              <a:spLocks noChangeShapeType="1"/>
            </p:cNvSpPr>
            <p:nvPr/>
          </p:nvSpPr>
          <p:spPr bwMode="auto">
            <a:xfrm>
              <a:off x="864" y="1208"/>
              <a:ext cx="0" cy="1655"/>
            </a:xfrm>
            <a:prstGeom prst="line">
              <a:avLst/>
            </a:prstGeom>
            <a:noFill/>
            <a:ln w="25400">
              <a:solidFill>
                <a:schemeClr val="tx1"/>
              </a:solidFill>
              <a:round/>
              <a:headEnd/>
              <a:tailEnd/>
            </a:ln>
            <a:effectLst/>
          </p:spPr>
          <p:txBody>
            <a:bodyPr wrap="none" anchor="ctr"/>
            <a:lstStyle/>
            <a:p>
              <a:endParaRPr lang="en-US"/>
            </a:p>
          </p:txBody>
        </p:sp>
        <p:sp>
          <p:nvSpPr>
            <p:cNvPr id="41989" name="Line 5"/>
            <p:cNvSpPr>
              <a:spLocks noChangeShapeType="1"/>
            </p:cNvSpPr>
            <p:nvPr/>
          </p:nvSpPr>
          <p:spPr bwMode="auto">
            <a:xfrm>
              <a:off x="864" y="2199"/>
              <a:ext cx="4000" cy="0"/>
            </a:xfrm>
            <a:prstGeom prst="line">
              <a:avLst/>
            </a:prstGeom>
            <a:noFill/>
            <a:ln w="25400">
              <a:solidFill>
                <a:schemeClr val="tx1"/>
              </a:solidFill>
              <a:round/>
              <a:headEnd/>
              <a:tailEnd/>
            </a:ln>
            <a:effectLst/>
          </p:spPr>
          <p:txBody>
            <a:bodyPr wrap="none" anchor="ctr"/>
            <a:lstStyle/>
            <a:p>
              <a:endParaRPr lang="en-US"/>
            </a:p>
          </p:txBody>
        </p:sp>
        <p:sp>
          <p:nvSpPr>
            <p:cNvPr id="41990" name="Rectangle 6"/>
            <p:cNvSpPr>
              <a:spLocks noChangeArrowheads="1"/>
            </p:cNvSpPr>
            <p:nvPr/>
          </p:nvSpPr>
          <p:spPr bwMode="auto">
            <a:xfrm>
              <a:off x="855" y="2238"/>
              <a:ext cx="329"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50</a:t>
              </a:r>
            </a:p>
          </p:txBody>
        </p:sp>
        <p:sp>
          <p:nvSpPr>
            <p:cNvPr id="41991" name="Line 7"/>
            <p:cNvSpPr>
              <a:spLocks noChangeShapeType="1"/>
            </p:cNvSpPr>
            <p:nvPr/>
          </p:nvSpPr>
          <p:spPr bwMode="auto">
            <a:xfrm flipH="1">
              <a:off x="4048" y="2496"/>
              <a:ext cx="832" cy="0"/>
            </a:xfrm>
            <a:prstGeom prst="line">
              <a:avLst/>
            </a:prstGeom>
            <a:noFill/>
            <a:ln w="25400">
              <a:solidFill>
                <a:schemeClr val="tx1"/>
              </a:solidFill>
              <a:round/>
              <a:headEnd/>
              <a:tailEnd/>
            </a:ln>
            <a:effectLst/>
          </p:spPr>
          <p:txBody>
            <a:bodyPr wrap="none" anchor="ctr"/>
            <a:lstStyle/>
            <a:p>
              <a:endParaRPr lang="en-US"/>
            </a:p>
          </p:txBody>
        </p:sp>
        <p:sp>
          <p:nvSpPr>
            <p:cNvPr id="41992" name="Line 8"/>
            <p:cNvSpPr>
              <a:spLocks noChangeShapeType="1"/>
            </p:cNvSpPr>
            <p:nvPr/>
          </p:nvSpPr>
          <p:spPr bwMode="auto">
            <a:xfrm flipH="1" flipV="1">
              <a:off x="2678" y="1336"/>
              <a:ext cx="1434" cy="1168"/>
            </a:xfrm>
            <a:prstGeom prst="line">
              <a:avLst/>
            </a:prstGeom>
            <a:noFill/>
            <a:ln w="25400">
              <a:solidFill>
                <a:schemeClr val="tx1"/>
              </a:solidFill>
              <a:round/>
              <a:headEnd/>
              <a:tailEnd/>
            </a:ln>
            <a:effectLst/>
          </p:spPr>
          <p:txBody>
            <a:bodyPr wrap="none" anchor="ctr"/>
            <a:lstStyle/>
            <a:p>
              <a:endParaRPr lang="en-US"/>
            </a:p>
          </p:txBody>
        </p:sp>
        <p:sp>
          <p:nvSpPr>
            <p:cNvPr id="41993" name="Rectangle 9"/>
            <p:cNvSpPr>
              <a:spLocks noChangeArrowheads="1"/>
            </p:cNvSpPr>
            <p:nvPr/>
          </p:nvSpPr>
          <p:spPr bwMode="auto">
            <a:xfrm>
              <a:off x="1479" y="2238"/>
              <a:ext cx="328"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53</a:t>
              </a:r>
            </a:p>
          </p:txBody>
        </p:sp>
        <p:sp>
          <p:nvSpPr>
            <p:cNvPr id="41994" name="Rectangle 10"/>
            <p:cNvSpPr>
              <a:spLocks noChangeArrowheads="1"/>
            </p:cNvSpPr>
            <p:nvPr/>
          </p:nvSpPr>
          <p:spPr bwMode="auto">
            <a:xfrm>
              <a:off x="2102" y="2189"/>
              <a:ext cx="308" cy="288"/>
            </a:xfrm>
            <a:prstGeom prst="rect">
              <a:avLst/>
            </a:prstGeom>
            <a:noFill/>
            <a:ln w="12700">
              <a:noFill/>
              <a:miter lim="800000"/>
              <a:headEnd/>
              <a:tailEnd/>
            </a:ln>
            <a:effectLst/>
          </p:spPr>
          <p:txBody>
            <a:bodyPr wrap="none" anchor="ctr"/>
            <a:lstStyle/>
            <a:p>
              <a:endParaRPr lang="en-US"/>
            </a:p>
          </p:txBody>
        </p:sp>
        <p:sp>
          <p:nvSpPr>
            <p:cNvPr id="41995" name="Rectangle 11"/>
            <p:cNvSpPr>
              <a:spLocks noChangeArrowheads="1"/>
            </p:cNvSpPr>
            <p:nvPr/>
          </p:nvSpPr>
          <p:spPr bwMode="auto">
            <a:xfrm>
              <a:off x="2535" y="2238"/>
              <a:ext cx="329"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60</a:t>
              </a:r>
            </a:p>
          </p:txBody>
        </p:sp>
        <p:sp>
          <p:nvSpPr>
            <p:cNvPr id="41996" name="Rectangle 12"/>
            <p:cNvSpPr>
              <a:spLocks noChangeArrowheads="1"/>
            </p:cNvSpPr>
            <p:nvPr/>
          </p:nvSpPr>
          <p:spPr bwMode="auto">
            <a:xfrm>
              <a:off x="3302" y="2189"/>
              <a:ext cx="404" cy="288"/>
            </a:xfrm>
            <a:prstGeom prst="rect">
              <a:avLst/>
            </a:prstGeom>
            <a:noFill/>
            <a:ln w="12700">
              <a:noFill/>
              <a:miter lim="800000"/>
              <a:headEnd/>
              <a:tailEnd/>
            </a:ln>
            <a:effectLst/>
          </p:spPr>
          <p:txBody>
            <a:bodyPr wrap="none" anchor="ctr"/>
            <a:lstStyle/>
            <a:p>
              <a:endParaRPr lang="en-US"/>
            </a:p>
          </p:txBody>
        </p:sp>
        <p:sp>
          <p:nvSpPr>
            <p:cNvPr id="41997" name="Rectangle 13"/>
            <p:cNvSpPr>
              <a:spLocks noChangeArrowheads="1"/>
            </p:cNvSpPr>
            <p:nvPr/>
          </p:nvSpPr>
          <p:spPr bwMode="auto">
            <a:xfrm>
              <a:off x="3543" y="2238"/>
              <a:ext cx="329"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67</a:t>
              </a:r>
            </a:p>
          </p:txBody>
        </p:sp>
        <p:sp>
          <p:nvSpPr>
            <p:cNvPr id="41998" name="Line 14"/>
            <p:cNvSpPr>
              <a:spLocks noChangeShapeType="1"/>
            </p:cNvSpPr>
            <p:nvPr/>
          </p:nvSpPr>
          <p:spPr bwMode="auto">
            <a:xfrm>
              <a:off x="1104" y="2120"/>
              <a:ext cx="0" cy="128"/>
            </a:xfrm>
            <a:prstGeom prst="line">
              <a:avLst/>
            </a:prstGeom>
            <a:noFill/>
            <a:ln w="25400">
              <a:solidFill>
                <a:schemeClr val="tx1"/>
              </a:solidFill>
              <a:round/>
              <a:headEnd/>
              <a:tailEnd/>
            </a:ln>
            <a:effectLst/>
          </p:spPr>
          <p:txBody>
            <a:bodyPr wrap="none" anchor="ctr"/>
            <a:lstStyle/>
            <a:p>
              <a:endParaRPr lang="en-US"/>
            </a:p>
          </p:txBody>
        </p:sp>
        <p:sp>
          <p:nvSpPr>
            <p:cNvPr id="41999" name="Line 15"/>
            <p:cNvSpPr>
              <a:spLocks noChangeShapeType="1"/>
            </p:cNvSpPr>
            <p:nvPr/>
          </p:nvSpPr>
          <p:spPr bwMode="auto">
            <a:xfrm>
              <a:off x="1632" y="2120"/>
              <a:ext cx="0" cy="128"/>
            </a:xfrm>
            <a:prstGeom prst="line">
              <a:avLst/>
            </a:prstGeom>
            <a:noFill/>
            <a:ln w="25400">
              <a:solidFill>
                <a:schemeClr val="tx1"/>
              </a:solidFill>
              <a:round/>
              <a:headEnd/>
              <a:tailEnd/>
            </a:ln>
            <a:effectLst/>
          </p:spPr>
          <p:txBody>
            <a:bodyPr wrap="none" anchor="ctr"/>
            <a:lstStyle/>
            <a:p>
              <a:endParaRPr lang="en-US"/>
            </a:p>
          </p:txBody>
        </p:sp>
        <p:sp>
          <p:nvSpPr>
            <p:cNvPr id="42000" name="Line 16"/>
            <p:cNvSpPr>
              <a:spLocks noChangeShapeType="1"/>
            </p:cNvSpPr>
            <p:nvPr/>
          </p:nvSpPr>
          <p:spPr bwMode="auto">
            <a:xfrm>
              <a:off x="2688" y="2120"/>
              <a:ext cx="0" cy="128"/>
            </a:xfrm>
            <a:prstGeom prst="line">
              <a:avLst/>
            </a:prstGeom>
            <a:noFill/>
            <a:ln w="25400">
              <a:solidFill>
                <a:schemeClr val="tx1"/>
              </a:solidFill>
              <a:round/>
              <a:headEnd/>
              <a:tailEnd/>
            </a:ln>
            <a:effectLst/>
          </p:spPr>
          <p:txBody>
            <a:bodyPr wrap="none" anchor="ctr"/>
            <a:lstStyle/>
            <a:p>
              <a:endParaRPr lang="en-US"/>
            </a:p>
          </p:txBody>
        </p:sp>
        <p:sp>
          <p:nvSpPr>
            <p:cNvPr id="42001" name="Line 17"/>
            <p:cNvSpPr>
              <a:spLocks noChangeShapeType="1"/>
            </p:cNvSpPr>
            <p:nvPr/>
          </p:nvSpPr>
          <p:spPr bwMode="auto">
            <a:xfrm>
              <a:off x="3744" y="2120"/>
              <a:ext cx="0" cy="128"/>
            </a:xfrm>
            <a:prstGeom prst="line">
              <a:avLst/>
            </a:prstGeom>
            <a:noFill/>
            <a:ln w="25400">
              <a:solidFill>
                <a:schemeClr val="tx1"/>
              </a:solidFill>
              <a:round/>
              <a:headEnd/>
              <a:tailEnd/>
            </a:ln>
            <a:effectLst/>
          </p:spPr>
          <p:txBody>
            <a:bodyPr wrap="none" anchor="ctr"/>
            <a:lstStyle/>
            <a:p>
              <a:endParaRPr lang="en-US"/>
            </a:p>
          </p:txBody>
        </p:sp>
        <p:sp>
          <p:nvSpPr>
            <p:cNvPr id="42002" name="Line 18"/>
            <p:cNvSpPr>
              <a:spLocks noChangeShapeType="1"/>
            </p:cNvSpPr>
            <p:nvPr/>
          </p:nvSpPr>
          <p:spPr bwMode="auto">
            <a:xfrm>
              <a:off x="4272" y="2120"/>
              <a:ext cx="0" cy="128"/>
            </a:xfrm>
            <a:prstGeom prst="line">
              <a:avLst/>
            </a:prstGeom>
            <a:noFill/>
            <a:ln w="25400">
              <a:solidFill>
                <a:schemeClr val="tx1"/>
              </a:solidFill>
              <a:round/>
              <a:headEnd/>
              <a:tailEnd/>
            </a:ln>
            <a:effectLst/>
          </p:spPr>
          <p:txBody>
            <a:bodyPr wrap="none" anchor="ctr"/>
            <a:lstStyle/>
            <a:p>
              <a:endParaRPr lang="en-US"/>
            </a:p>
          </p:txBody>
        </p:sp>
        <p:sp>
          <p:nvSpPr>
            <p:cNvPr id="42003" name="Rectangle 19"/>
            <p:cNvSpPr>
              <a:spLocks noChangeArrowheads="1"/>
            </p:cNvSpPr>
            <p:nvPr/>
          </p:nvSpPr>
          <p:spPr bwMode="auto">
            <a:xfrm>
              <a:off x="4503" y="2238"/>
              <a:ext cx="329"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70</a:t>
              </a:r>
            </a:p>
          </p:txBody>
        </p:sp>
        <p:sp>
          <p:nvSpPr>
            <p:cNvPr id="42004" name="Line 20"/>
            <p:cNvSpPr>
              <a:spLocks noChangeShapeType="1"/>
            </p:cNvSpPr>
            <p:nvPr/>
          </p:nvSpPr>
          <p:spPr bwMode="auto">
            <a:xfrm flipV="1">
              <a:off x="1302" y="1336"/>
              <a:ext cx="1402" cy="1168"/>
            </a:xfrm>
            <a:prstGeom prst="line">
              <a:avLst/>
            </a:prstGeom>
            <a:noFill/>
            <a:ln w="25400">
              <a:solidFill>
                <a:schemeClr val="tx1"/>
              </a:solidFill>
              <a:round/>
              <a:headEnd/>
              <a:tailEnd/>
            </a:ln>
            <a:effectLst/>
          </p:spPr>
          <p:txBody>
            <a:bodyPr wrap="none" anchor="ctr"/>
            <a:lstStyle/>
            <a:p>
              <a:endParaRPr lang="en-US"/>
            </a:p>
          </p:txBody>
        </p:sp>
        <p:sp>
          <p:nvSpPr>
            <p:cNvPr id="42005" name="Line 21"/>
            <p:cNvSpPr>
              <a:spLocks noChangeShapeType="1"/>
            </p:cNvSpPr>
            <p:nvPr/>
          </p:nvSpPr>
          <p:spPr bwMode="auto">
            <a:xfrm flipH="1">
              <a:off x="880" y="2496"/>
              <a:ext cx="424" cy="0"/>
            </a:xfrm>
            <a:prstGeom prst="line">
              <a:avLst/>
            </a:prstGeom>
            <a:noFill/>
            <a:ln w="25400">
              <a:solidFill>
                <a:schemeClr val="tx1"/>
              </a:solidFill>
              <a:round/>
              <a:headEnd/>
              <a:tailEnd/>
            </a:ln>
            <a:effectLst/>
          </p:spPr>
          <p:txBody>
            <a:bodyPr wrap="none" anchor="ctr"/>
            <a:lstStyle/>
            <a:p>
              <a:endParaRPr lang="en-US"/>
            </a:p>
          </p:txBody>
        </p:sp>
      </p:grpSp>
      <p:sp>
        <p:nvSpPr>
          <p:cNvPr id="26" name="Footer Placeholder 25"/>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dissolve">
                                      <p:cBhvr>
                                        <p:cTn id="7" dur="500"/>
                                        <p:tgtEl>
                                          <p:spTgt spid="41987">
                                            <p:txEl>
                                              <p:pRg st="0" end="0"/>
                                            </p:txEl>
                                          </p:spTgt>
                                        </p:tgtEl>
                                      </p:cBhvr>
                                    </p:animEffect>
                                  </p:childTnLst>
                                  <p:subTnLst>
                                    <p:animClr>
                                      <p:cBhvr override="childStyle">
                                        <p:cTn dur="1" fill="hold" display="0" masterRel="nextClick" afterEffect="1"/>
                                        <p:tgtEl>
                                          <p:spTgt spid="41987">
                                            <p:txEl>
                                              <p:pRg st="0" end="0"/>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dirty="0"/>
              <a:t>I.  </a:t>
            </a:r>
            <a:r>
              <a:rPr lang="en-US" b="1" dirty="0"/>
              <a:t>Options (continued)</a:t>
            </a:r>
          </a:p>
        </p:txBody>
      </p:sp>
      <p:sp>
        <p:nvSpPr>
          <p:cNvPr id="7172" name="Rectangle 4"/>
          <p:cNvSpPr>
            <a:spLocks noGrp="1" noChangeArrowheads="1"/>
          </p:cNvSpPr>
          <p:nvPr>
            <p:ph idx="1"/>
          </p:nvPr>
        </p:nvSpPr>
        <p:spPr>
          <a:xfrm>
            <a:off x="2209800" y="4495800"/>
            <a:ext cx="6172200" cy="1905000"/>
          </a:xfrm>
          <a:noFill/>
          <a:ln/>
        </p:spPr>
        <p:txBody>
          <a:bodyPr lIns="90488" tIns="44450" rIns="90488" bIns="44450"/>
          <a:lstStyle/>
          <a:p>
            <a:pPr algn="ctr">
              <a:buNone/>
            </a:pPr>
            <a:r>
              <a:rPr lang="en-US" sz="2400" dirty="0"/>
              <a:t>Stock and Option Markets are unrelated</a:t>
            </a:r>
          </a:p>
          <a:p>
            <a:pPr algn="ctr">
              <a:buFont typeface="Wingdings" pitchFamily="2" charset="2"/>
              <a:buNone/>
            </a:pPr>
            <a:r>
              <a:rPr lang="en-US" sz="2400" dirty="0"/>
              <a:t> except for the market price of a stock in </a:t>
            </a:r>
          </a:p>
          <a:p>
            <a:pPr algn="ctr">
              <a:buFont typeface="Wingdings" pitchFamily="2" charset="2"/>
              <a:buNone/>
            </a:pPr>
            <a:r>
              <a:rPr lang="en-US" sz="2400" dirty="0"/>
              <a:t>the stock market and the exercise price </a:t>
            </a:r>
          </a:p>
          <a:p>
            <a:pPr algn="ctr">
              <a:buFont typeface="Wingdings" pitchFamily="2" charset="2"/>
              <a:buNone/>
            </a:pPr>
            <a:r>
              <a:rPr lang="en-US" sz="2400" dirty="0"/>
              <a:t>of the stock option.</a:t>
            </a:r>
          </a:p>
        </p:txBody>
      </p:sp>
      <p:sp>
        <p:nvSpPr>
          <p:cNvPr id="13" name="Date Placeholder 3"/>
          <p:cNvSpPr>
            <a:spLocks noGrp="1"/>
          </p:cNvSpPr>
          <p:nvPr>
            <p:ph type="dt" sz="half" idx="10"/>
          </p:nvPr>
        </p:nvSpPr>
        <p:spPr/>
        <p:txBody>
          <a:bodyPr/>
          <a:lstStyle/>
          <a:p>
            <a:fld id="{ED45A080-9574-43BA-A831-A2C28783DF60}" type="datetime1">
              <a:rPr lang="en-US" smtClean="0"/>
              <a:pPr/>
              <a:t>10/26/2012</a:t>
            </a:fld>
            <a:endParaRPr lang="en-US"/>
          </a:p>
        </p:txBody>
      </p:sp>
      <p:sp>
        <p:nvSpPr>
          <p:cNvPr id="15" name="Slide Number Placeholder 5"/>
          <p:cNvSpPr>
            <a:spLocks noGrp="1"/>
          </p:cNvSpPr>
          <p:nvPr>
            <p:ph type="sldNum" sz="quarter" idx="12"/>
          </p:nvPr>
        </p:nvSpPr>
        <p:spPr/>
        <p:txBody>
          <a:bodyPr/>
          <a:lstStyle/>
          <a:p>
            <a:fld id="{3FC4FF30-4B3C-4878-9F1D-B6ABB3B00954}" type="slidenum">
              <a:rPr lang="en-US"/>
              <a:pPr/>
              <a:t>4</a:t>
            </a:fld>
            <a:endParaRPr lang="en-US"/>
          </a:p>
        </p:txBody>
      </p:sp>
      <p:sp>
        <p:nvSpPr>
          <p:cNvPr id="7170" name="Line 2"/>
          <p:cNvSpPr>
            <a:spLocks noChangeShapeType="1"/>
          </p:cNvSpPr>
          <p:nvPr/>
        </p:nvSpPr>
        <p:spPr bwMode="auto">
          <a:xfrm>
            <a:off x="1765300" y="3429000"/>
            <a:ext cx="5613400" cy="0"/>
          </a:xfrm>
          <a:prstGeom prst="line">
            <a:avLst/>
          </a:prstGeom>
          <a:noFill/>
          <a:ln w="25400">
            <a:solidFill>
              <a:schemeClr val="tx1"/>
            </a:solidFill>
            <a:round/>
            <a:headEnd/>
            <a:tailEnd/>
          </a:ln>
          <a:effectLst/>
        </p:spPr>
        <p:txBody>
          <a:bodyPr wrap="none" anchor="ctr"/>
          <a:lstStyle/>
          <a:p>
            <a:endParaRPr lang="en-US"/>
          </a:p>
        </p:txBody>
      </p:sp>
      <p:sp>
        <p:nvSpPr>
          <p:cNvPr id="7173" name="Rectangle 5"/>
          <p:cNvSpPr>
            <a:spLocks noChangeArrowheads="1"/>
          </p:cNvSpPr>
          <p:nvPr/>
        </p:nvSpPr>
        <p:spPr bwMode="auto">
          <a:xfrm>
            <a:off x="522288" y="3189288"/>
            <a:ext cx="1393825" cy="479425"/>
          </a:xfrm>
          <a:prstGeom prst="rect">
            <a:avLst/>
          </a:prstGeom>
          <a:solidFill>
            <a:schemeClr val="bg1"/>
          </a:solidFill>
          <a:ln w="25400">
            <a:solidFill>
              <a:schemeClr val="tx1"/>
            </a:solidFill>
            <a:miter lim="800000"/>
            <a:headEnd/>
            <a:tailEnd/>
          </a:ln>
          <a:effectLst/>
        </p:spPr>
        <p:txBody>
          <a:bodyPr lIns="90488" tIns="44450" rIns="90488" bIns="44450">
            <a:spAutoFit/>
          </a:bodyPr>
          <a:lstStyle/>
          <a:p>
            <a:pPr algn="ctr">
              <a:spcBef>
                <a:spcPct val="50000"/>
              </a:spcBef>
            </a:pPr>
            <a:r>
              <a:rPr lang="en-US" sz="2400" dirty="0">
                <a:effectLst>
                  <a:outerShdw blurRad="38100" dist="38100" dir="2700000" algn="tl">
                    <a:srgbClr val="C0C0C0"/>
                  </a:outerShdw>
                </a:effectLst>
                <a:latin typeface="Times New Roman" pitchFamily="18" charset="0"/>
              </a:rPr>
              <a:t>Company</a:t>
            </a:r>
          </a:p>
        </p:txBody>
      </p:sp>
      <p:sp>
        <p:nvSpPr>
          <p:cNvPr id="7174" name="Rectangle 6"/>
          <p:cNvSpPr>
            <a:spLocks noChangeArrowheads="1"/>
          </p:cNvSpPr>
          <p:nvPr/>
        </p:nvSpPr>
        <p:spPr bwMode="auto">
          <a:xfrm>
            <a:off x="2198688" y="3006725"/>
            <a:ext cx="1393825" cy="844550"/>
          </a:xfrm>
          <a:prstGeom prst="rect">
            <a:avLst/>
          </a:prstGeom>
          <a:solidFill>
            <a:schemeClr val="bg1"/>
          </a:solidFill>
          <a:ln w="25400">
            <a:solidFill>
              <a:schemeClr val="tx1"/>
            </a:solidFill>
            <a:miter lim="800000"/>
            <a:headEnd/>
            <a:tailEnd/>
          </a:ln>
          <a:effectLst/>
        </p:spPr>
        <p:txBody>
          <a:bodyPr lIns="90488" tIns="44450" rIns="90488" bIns="44450">
            <a:spAutoFit/>
          </a:bodyPr>
          <a:lstStyle/>
          <a:p>
            <a:pPr algn="ctr">
              <a:spcBef>
                <a:spcPct val="50000"/>
              </a:spcBef>
            </a:pPr>
            <a:r>
              <a:rPr lang="en-US" sz="2400">
                <a:effectLst>
                  <a:outerShdw blurRad="38100" dist="38100" dir="2700000" algn="tl">
                    <a:srgbClr val="C0C0C0"/>
                  </a:outerShdw>
                </a:effectLst>
                <a:latin typeface="Times New Roman" pitchFamily="18" charset="0"/>
              </a:rPr>
              <a:t>Stock Market</a:t>
            </a:r>
          </a:p>
        </p:txBody>
      </p:sp>
      <p:sp>
        <p:nvSpPr>
          <p:cNvPr id="7175" name="Rectangle 7"/>
          <p:cNvSpPr>
            <a:spLocks noChangeArrowheads="1"/>
          </p:cNvSpPr>
          <p:nvPr/>
        </p:nvSpPr>
        <p:spPr bwMode="auto">
          <a:xfrm>
            <a:off x="3875088" y="3189288"/>
            <a:ext cx="1393825" cy="479425"/>
          </a:xfrm>
          <a:prstGeom prst="rect">
            <a:avLst/>
          </a:prstGeom>
          <a:solidFill>
            <a:schemeClr val="bg1"/>
          </a:solidFill>
          <a:ln w="25400">
            <a:solidFill>
              <a:schemeClr val="tx1"/>
            </a:solidFill>
            <a:miter lim="800000"/>
            <a:headEnd/>
            <a:tailEnd/>
          </a:ln>
          <a:effectLst/>
        </p:spPr>
        <p:txBody>
          <a:bodyPr lIns="90488" tIns="44450" rIns="90488" bIns="44450">
            <a:spAutoFit/>
          </a:bodyPr>
          <a:lstStyle/>
          <a:p>
            <a:pPr algn="ctr">
              <a:spcBef>
                <a:spcPct val="50000"/>
              </a:spcBef>
            </a:pPr>
            <a:r>
              <a:rPr lang="en-US" sz="2400">
                <a:effectLst>
                  <a:outerShdw blurRad="38100" dist="38100" dir="2700000" algn="tl">
                    <a:srgbClr val="C0C0C0"/>
                  </a:outerShdw>
                </a:effectLst>
                <a:latin typeface="Times New Roman" pitchFamily="18" charset="0"/>
              </a:rPr>
              <a:t>Investor</a:t>
            </a:r>
          </a:p>
        </p:txBody>
      </p:sp>
      <p:sp>
        <p:nvSpPr>
          <p:cNvPr id="7176" name="Rectangle 8"/>
          <p:cNvSpPr>
            <a:spLocks noChangeArrowheads="1"/>
          </p:cNvSpPr>
          <p:nvPr/>
        </p:nvSpPr>
        <p:spPr bwMode="auto">
          <a:xfrm>
            <a:off x="5551488" y="3006725"/>
            <a:ext cx="1393825" cy="844550"/>
          </a:xfrm>
          <a:prstGeom prst="rect">
            <a:avLst/>
          </a:prstGeom>
          <a:solidFill>
            <a:schemeClr val="bg1"/>
          </a:solidFill>
          <a:ln w="25400">
            <a:solidFill>
              <a:schemeClr val="tx1"/>
            </a:solidFill>
            <a:miter lim="800000"/>
            <a:headEnd/>
            <a:tailEnd/>
          </a:ln>
          <a:effectLst/>
        </p:spPr>
        <p:txBody>
          <a:bodyPr lIns="90488" tIns="44450" rIns="90488" bIns="44450">
            <a:spAutoFit/>
          </a:bodyPr>
          <a:lstStyle/>
          <a:p>
            <a:pPr algn="ctr">
              <a:spcBef>
                <a:spcPct val="50000"/>
              </a:spcBef>
            </a:pPr>
            <a:r>
              <a:rPr lang="en-US" sz="2400">
                <a:effectLst>
                  <a:outerShdw blurRad="38100" dist="38100" dir="2700000" algn="tl">
                    <a:srgbClr val="C0C0C0"/>
                  </a:outerShdw>
                </a:effectLst>
                <a:latin typeface="Times New Roman" pitchFamily="18" charset="0"/>
              </a:rPr>
              <a:t>Option Market</a:t>
            </a:r>
          </a:p>
        </p:txBody>
      </p:sp>
      <p:sp>
        <p:nvSpPr>
          <p:cNvPr id="7177" name="Rectangle 9"/>
          <p:cNvSpPr>
            <a:spLocks noChangeArrowheads="1"/>
          </p:cNvSpPr>
          <p:nvPr/>
        </p:nvSpPr>
        <p:spPr bwMode="auto">
          <a:xfrm>
            <a:off x="7227888" y="3006725"/>
            <a:ext cx="1393825" cy="844550"/>
          </a:xfrm>
          <a:prstGeom prst="rect">
            <a:avLst/>
          </a:prstGeom>
          <a:solidFill>
            <a:schemeClr val="bg1"/>
          </a:solidFill>
          <a:ln w="25400">
            <a:solidFill>
              <a:schemeClr val="tx1"/>
            </a:solidFill>
            <a:miter lim="800000"/>
            <a:headEnd/>
            <a:tailEnd/>
          </a:ln>
          <a:effectLst/>
        </p:spPr>
        <p:txBody>
          <a:bodyPr lIns="90488" tIns="44450" rIns="90488" bIns="44450">
            <a:spAutoFit/>
          </a:bodyPr>
          <a:lstStyle/>
          <a:p>
            <a:pPr algn="ctr">
              <a:spcBef>
                <a:spcPct val="50000"/>
              </a:spcBef>
            </a:pPr>
            <a:r>
              <a:rPr lang="en-US" sz="2400">
                <a:effectLst>
                  <a:outerShdw blurRad="38100" dist="38100" dir="2700000" algn="tl">
                    <a:srgbClr val="C0C0C0"/>
                  </a:outerShdw>
                </a:effectLst>
                <a:latin typeface="Times New Roman" pitchFamily="18" charset="0"/>
              </a:rPr>
              <a:t>Option Investor</a:t>
            </a:r>
          </a:p>
        </p:txBody>
      </p:sp>
      <p:sp>
        <p:nvSpPr>
          <p:cNvPr id="7178" name="Rectangle 10"/>
          <p:cNvSpPr>
            <a:spLocks noChangeArrowheads="1"/>
          </p:cNvSpPr>
          <p:nvPr/>
        </p:nvSpPr>
        <p:spPr bwMode="auto">
          <a:xfrm>
            <a:off x="2590800" y="2057400"/>
            <a:ext cx="6153150" cy="576263"/>
          </a:xfrm>
          <a:prstGeom prst="rect">
            <a:avLst/>
          </a:prstGeom>
          <a:noFill/>
          <a:ln w="12700">
            <a:noFill/>
            <a:miter lim="800000"/>
            <a:headEnd/>
            <a:tailEnd/>
          </a:ln>
          <a:effectLst/>
        </p:spPr>
        <p:txBody>
          <a:bodyPr lIns="90488" tIns="44450" rIns="90488" bIns="44450">
            <a:spAutoFit/>
          </a:bodyPr>
          <a:lstStyle/>
          <a:p>
            <a:pPr lvl="1">
              <a:spcBef>
                <a:spcPct val="20000"/>
              </a:spcBef>
              <a:buClr>
                <a:schemeClr val="tx2"/>
              </a:buClr>
              <a:buSzPct val="75000"/>
              <a:buFont typeface="Monotype Sorts" pitchFamily="2" charset="2"/>
              <a:buChar char="n"/>
            </a:pPr>
            <a:r>
              <a:rPr lang="en-US" sz="3200" dirty="0">
                <a:latin typeface="Times New Roman" pitchFamily="18" charset="0"/>
              </a:rPr>
              <a:t> F.  Relation of Options to Stock</a:t>
            </a:r>
          </a:p>
        </p:txBody>
      </p:sp>
      <p:sp>
        <p:nvSpPr>
          <p:cNvPr id="7179" name="Line 11"/>
          <p:cNvSpPr>
            <a:spLocks noChangeShapeType="1"/>
          </p:cNvSpPr>
          <p:nvPr/>
        </p:nvSpPr>
        <p:spPr bwMode="auto">
          <a:xfrm flipV="1">
            <a:off x="2895600" y="3949700"/>
            <a:ext cx="0" cy="635000"/>
          </a:xfrm>
          <a:prstGeom prst="line">
            <a:avLst/>
          </a:prstGeom>
          <a:noFill/>
          <a:ln w="25400">
            <a:solidFill>
              <a:schemeClr val="tx1"/>
            </a:solidFill>
            <a:round/>
            <a:headEnd/>
            <a:tailEnd type="triangle" w="med" len="med"/>
          </a:ln>
          <a:effectLst/>
        </p:spPr>
        <p:txBody>
          <a:bodyPr wrap="none" anchor="ctr"/>
          <a:lstStyle/>
          <a:p>
            <a:endParaRPr lang="en-US"/>
          </a:p>
        </p:txBody>
      </p:sp>
      <p:sp>
        <p:nvSpPr>
          <p:cNvPr id="7180" name="Line 12"/>
          <p:cNvSpPr>
            <a:spLocks noChangeShapeType="1"/>
          </p:cNvSpPr>
          <p:nvPr/>
        </p:nvSpPr>
        <p:spPr bwMode="auto">
          <a:xfrm flipV="1">
            <a:off x="6248400" y="3949700"/>
            <a:ext cx="0" cy="635000"/>
          </a:xfrm>
          <a:prstGeom prst="line">
            <a:avLst/>
          </a:prstGeom>
          <a:noFill/>
          <a:ln w="25400">
            <a:solidFill>
              <a:schemeClr val="tx1"/>
            </a:solidFill>
            <a:round/>
            <a:headEnd/>
            <a:tailEnd type="triangle" w="med" len="med"/>
          </a:ln>
          <a:effectLst/>
        </p:spPr>
        <p:txBody>
          <a:bodyPr wrap="none" anchor="ctr"/>
          <a:lstStyle/>
          <a:p>
            <a:endParaRPr lang="en-US"/>
          </a:p>
        </p:txBody>
      </p:sp>
      <p:sp>
        <p:nvSpPr>
          <p:cNvPr id="16" name="Footer Placeholder 15"/>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animEffect transition="in" filter="dissolve">
                                      <p:cBhvr>
                                        <p:cTn id="7" dur="500"/>
                                        <p:tgtEl>
                                          <p:spTgt spid="7172">
                                            <p:txEl>
                                              <p:pRg st="0" end="0"/>
                                            </p:txEl>
                                          </p:spTgt>
                                        </p:tgtEl>
                                      </p:cBhvr>
                                    </p:animEffect>
                                  </p:childTnLst>
                                  <p:subTnLst>
                                    <p:animClr>
                                      <p:cBhvr override="childStyle">
                                        <p:cTn dur="1" fill="hold" display="0" masterRel="nextClick" afterEffect="1"/>
                                        <p:tgtEl>
                                          <p:spTgt spid="7172">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7172">
                                            <p:txEl>
                                              <p:pRg st="1" end="1"/>
                                            </p:txEl>
                                          </p:spTgt>
                                        </p:tgtEl>
                                        <p:attrNameLst>
                                          <p:attrName>style.visibility</p:attrName>
                                        </p:attrNameLst>
                                      </p:cBhvr>
                                      <p:to>
                                        <p:strVal val="visible"/>
                                      </p:to>
                                    </p:set>
                                    <p:animEffect transition="in" filter="dissolve">
                                      <p:cBhvr>
                                        <p:cTn id="10" dur="500"/>
                                        <p:tgtEl>
                                          <p:spTgt spid="7172">
                                            <p:txEl>
                                              <p:pRg st="1" end="1"/>
                                            </p:txEl>
                                          </p:spTgt>
                                        </p:tgtEl>
                                      </p:cBhvr>
                                    </p:animEffect>
                                  </p:childTnLst>
                                  <p:subTnLst>
                                    <p:animClr>
                                      <p:cBhvr override="childStyle">
                                        <p:cTn dur="1" fill="hold" display="0" masterRel="nextClick" afterEffect="1"/>
                                        <p:tgtEl>
                                          <p:spTgt spid="7172">
                                            <p:txEl>
                                              <p:pRg st="1" end="1"/>
                                            </p:txEl>
                                          </p:spTgt>
                                        </p:tgtEl>
                                        <p:attrNameLst>
                                          <p:attrName>ppt_c</p:attrName>
                                        </p:attrNameLst>
                                      </p:cBhvr>
                                      <p:to>
                                        <a:srgbClr val="919191"/>
                                      </p:to>
                                    </p:animClr>
                                  </p:subTnLst>
                                </p:cTn>
                              </p:par>
                              <p:par>
                                <p:cTn id="11" presetID="9" presetClass="entr" presetSubtype="0" fill="hold" grpId="0" nodeType="withEffect">
                                  <p:stCondLst>
                                    <p:cond delay="0"/>
                                  </p:stCondLst>
                                  <p:childTnLst>
                                    <p:set>
                                      <p:cBhvr>
                                        <p:cTn id="12" dur="1" fill="hold">
                                          <p:stCondLst>
                                            <p:cond delay="0"/>
                                          </p:stCondLst>
                                        </p:cTn>
                                        <p:tgtEl>
                                          <p:spTgt spid="7172">
                                            <p:txEl>
                                              <p:pRg st="2" end="2"/>
                                            </p:txEl>
                                          </p:spTgt>
                                        </p:tgtEl>
                                        <p:attrNameLst>
                                          <p:attrName>style.visibility</p:attrName>
                                        </p:attrNameLst>
                                      </p:cBhvr>
                                      <p:to>
                                        <p:strVal val="visible"/>
                                      </p:to>
                                    </p:set>
                                    <p:animEffect transition="in" filter="dissolve">
                                      <p:cBhvr>
                                        <p:cTn id="13" dur="500"/>
                                        <p:tgtEl>
                                          <p:spTgt spid="7172">
                                            <p:txEl>
                                              <p:pRg st="2" end="2"/>
                                            </p:txEl>
                                          </p:spTgt>
                                        </p:tgtEl>
                                      </p:cBhvr>
                                    </p:animEffect>
                                  </p:childTnLst>
                                  <p:subTnLst>
                                    <p:animClr>
                                      <p:cBhvr override="childStyle">
                                        <p:cTn dur="1" fill="hold" display="0" masterRel="nextClick" afterEffect="1"/>
                                        <p:tgtEl>
                                          <p:spTgt spid="7172">
                                            <p:txEl>
                                              <p:pRg st="2" end="2"/>
                                            </p:txEl>
                                          </p:spTgt>
                                        </p:tgtEl>
                                        <p:attrNameLst>
                                          <p:attrName>ppt_c</p:attrName>
                                        </p:attrNameLst>
                                      </p:cBhvr>
                                      <p:to>
                                        <a:srgbClr val="919191"/>
                                      </p:to>
                                    </p:animClr>
                                  </p:subTnLst>
                                </p:cTn>
                              </p:par>
                              <p:par>
                                <p:cTn id="14" presetID="9" presetClass="entr" presetSubtype="0" fill="hold" grpId="0" nodeType="withEffect">
                                  <p:stCondLst>
                                    <p:cond delay="0"/>
                                  </p:stCondLst>
                                  <p:childTnLst>
                                    <p:set>
                                      <p:cBhvr>
                                        <p:cTn id="15" dur="1" fill="hold">
                                          <p:stCondLst>
                                            <p:cond delay="0"/>
                                          </p:stCondLst>
                                        </p:cTn>
                                        <p:tgtEl>
                                          <p:spTgt spid="7172">
                                            <p:txEl>
                                              <p:pRg st="3" end="3"/>
                                            </p:txEl>
                                          </p:spTgt>
                                        </p:tgtEl>
                                        <p:attrNameLst>
                                          <p:attrName>style.visibility</p:attrName>
                                        </p:attrNameLst>
                                      </p:cBhvr>
                                      <p:to>
                                        <p:strVal val="visible"/>
                                      </p:to>
                                    </p:set>
                                    <p:animEffect transition="in" filter="dissolve">
                                      <p:cBhvr>
                                        <p:cTn id="16" dur="500"/>
                                        <p:tgtEl>
                                          <p:spTgt spid="7172">
                                            <p:txEl>
                                              <p:pRg st="3" end="3"/>
                                            </p:txEl>
                                          </p:spTgt>
                                        </p:tgtEl>
                                      </p:cBhvr>
                                    </p:animEffect>
                                  </p:childTnLst>
                                  <p:subTnLst>
                                    <p:animClr>
                                      <p:cBhvr override="childStyle">
                                        <p:cTn dur="1" fill="hold" display="0" masterRel="nextClick" afterEffect="1"/>
                                        <p:tgtEl>
                                          <p:spTgt spid="7172">
                                            <p:txEl>
                                              <p:pRg st="3" end="3"/>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F.  Other Option Strategies (continued)</a:t>
            </a:r>
          </a:p>
        </p:txBody>
      </p:sp>
      <p:sp>
        <p:nvSpPr>
          <p:cNvPr id="43011" name="Rectangle 3"/>
          <p:cNvSpPr>
            <a:spLocks noGrp="1" noChangeArrowheads="1"/>
          </p:cNvSpPr>
          <p:nvPr>
            <p:ph idx="1"/>
          </p:nvPr>
        </p:nvSpPr>
        <p:spPr>
          <a:xfrm>
            <a:off x="2362200" y="1828800"/>
            <a:ext cx="6781800" cy="4114800"/>
          </a:xfrm>
          <a:noFill/>
          <a:ln/>
        </p:spPr>
        <p:txBody>
          <a:bodyPr lIns="90488" tIns="44450" rIns="90488" bIns="44450"/>
          <a:lstStyle/>
          <a:p>
            <a:r>
              <a:rPr lang="en-US" b="1" dirty="0"/>
              <a:t>4.  Calendar or Time Spread</a:t>
            </a:r>
          </a:p>
          <a:p>
            <a:pPr lvl="1"/>
            <a:r>
              <a:rPr lang="en-US" dirty="0"/>
              <a:t>Involves the sale of one option and the simultaneous purchase of a more distant option, both with the same strike price.</a:t>
            </a:r>
          </a:p>
        </p:txBody>
      </p:sp>
      <p:sp>
        <p:nvSpPr>
          <p:cNvPr id="4" name="Date Placeholder 3"/>
          <p:cNvSpPr>
            <a:spLocks noGrp="1"/>
          </p:cNvSpPr>
          <p:nvPr>
            <p:ph type="dt" sz="half" idx="10"/>
          </p:nvPr>
        </p:nvSpPr>
        <p:spPr/>
        <p:txBody>
          <a:bodyPr/>
          <a:lstStyle/>
          <a:p>
            <a:fld id="{41E8D864-24E2-4DE4-B14A-F0777FD19B52}" type="datetime1">
              <a:rPr lang="en-US" smtClean="0"/>
              <a:pPr/>
              <a:t>10/26/2012</a:t>
            </a:fld>
            <a:endParaRPr lang="en-US"/>
          </a:p>
        </p:txBody>
      </p:sp>
      <p:sp>
        <p:nvSpPr>
          <p:cNvPr id="6" name="Slide Number Placeholder 5"/>
          <p:cNvSpPr>
            <a:spLocks noGrp="1"/>
          </p:cNvSpPr>
          <p:nvPr>
            <p:ph type="sldNum" sz="quarter" idx="12"/>
          </p:nvPr>
        </p:nvSpPr>
        <p:spPr/>
        <p:txBody>
          <a:bodyPr/>
          <a:lstStyle/>
          <a:p>
            <a:fld id="{32CC8EF8-5BBE-4AED-849A-5C84FD8A811A}" type="slidenum">
              <a:rPr lang="en-US"/>
              <a:pPr/>
              <a:t>40</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Calendar or Time Spread</a:t>
            </a:r>
          </a:p>
        </p:txBody>
      </p:sp>
      <p:sp>
        <p:nvSpPr>
          <p:cNvPr id="44035" name="Rectangle 3"/>
          <p:cNvSpPr>
            <a:spLocks noGrp="1" noChangeArrowheads="1"/>
          </p:cNvSpPr>
          <p:nvPr>
            <p:ph idx="1"/>
          </p:nvPr>
        </p:nvSpPr>
        <p:spPr>
          <a:xfrm>
            <a:off x="2362200" y="1828800"/>
            <a:ext cx="7010400" cy="4114800"/>
          </a:xfrm>
          <a:noFill/>
          <a:ln/>
        </p:spPr>
        <p:txBody>
          <a:bodyPr lIns="90488" tIns="44450" rIns="90488" bIns="44450"/>
          <a:lstStyle/>
          <a:p>
            <a:r>
              <a:rPr lang="en-US" dirty="0"/>
              <a:t>Example</a:t>
            </a:r>
          </a:p>
          <a:p>
            <a:pPr lvl="1"/>
            <a:r>
              <a:rPr lang="en-US" dirty="0"/>
              <a:t>JAN</a:t>
            </a:r>
            <a:r>
              <a:rPr lang="en-US" dirty="0" smtClean="0"/>
              <a:t>.</a:t>
            </a:r>
            <a:r>
              <a:rPr lang="en-US" dirty="0"/>
              <a:t> </a:t>
            </a:r>
            <a:r>
              <a:rPr lang="en-US" dirty="0" smtClean="0"/>
              <a:t>  APR50’s</a:t>
            </a:r>
            <a:r>
              <a:rPr lang="en-US" dirty="0"/>
              <a:t> </a:t>
            </a:r>
            <a:r>
              <a:rPr lang="en-US" dirty="0" smtClean="0"/>
              <a:t>   JUL50’s   OCT50’s</a:t>
            </a:r>
            <a:endParaRPr lang="en-US" dirty="0"/>
          </a:p>
          <a:p>
            <a:pPr lvl="1"/>
            <a:r>
              <a:rPr lang="en-US" dirty="0"/>
              <a:t>XYZ:  	     $5		     $8		     $10</a:t>
            </a:r>
            <a:br>
              <a:rPr lang="en-US" dirty="0"/>
            </a:br>
            <a:r>
              <a:rPr lang="en-US" dirty="0"/>
              <a:t> $50</a:t>
            </a:r>
          </a:p>
          <a:p>
            <a:r>
              <a:rPr lang="en-US" dirty="0"/>
              <a:t>Neutral Spread:  investor should have the initial intent of closing the spread by the time the near-term option expires.</a:t>
            </a:r>
          </a:p>
        </p:txBody>
      </p:sp>
      <p:sp>
        <p:nvSpPr>
          <p:cNvPr id="4" name="Date Placeholder 3"/>
          <p:cNvSpPr>
            <a:spLocks noGrp="1"/>
          </p:cNvSpPr>
          <p:nvPr>
            <p:ph type="dt" sz="half" idx="10"/>
          </p:nvPr>
        </p:nvSpPr>
        <p:spPr/>
        <p:txBody>
          <a:bodyPr/>
          <a:lstStyle/>
          <a:p>
            <a:fld id="{4A309528-AF7F-4ACE-8EC3-065CC7B441C3}" type="datetime1">
              <a:rPr lang="en-US" smtClean="0"/>
              <a:pPr/>
              <a:t>10/26/2012</a:t>
            </a:fld>
            <a:endParaRPr lang="en-US"/>
          </a:p>
        </p:txBody>
      </p:sp>
      <p:sp>
        <p:nvSpPr>
          <p:cNvPr id="6" name="Slide Number Placeholder 5"/>
          <p:cNvSpPr>
            <a:spLocks noGrp="1"/>
          </p:cNvSpPr>
          <p:nvPr>
            <p:ph type="sldNum" sz="quarter" idx="12"/>
          </p:nvPr>
        </p:nvSpPr>
        <p:spPr/>
        <p:txBody>
          <a:bodyPr/>
          <a:lstStyle/>
          <a:p>
            <a:fld id="{A3882CD2-6330-4A3F-9912-CA7113F89850}" type="slidenum">
              <a:rPr lang="en-US"/>
              <a:pPr/>
              <a:t>41</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dissolve">
                                      <p:cBhvr>
                                        <p:cTn id="7" dur="500"/>
                                        <p:tgtEl>
                                          <p:spTgt spid="44035">
                                            <p:txEl>
                                              <p:pRg st="0" end="0"/>
                                            </p:txEl>
                                          </p:spTgt>
                                        </p:tgtEl>
                                      </p:cBhvr>
                                    </p:animEffect>
                                  </p:childTnLst>
                                  <p:subTnLst>
                                    <p:animClr>
                                      <p:cBhvr override="childStyle">
                                        <p:cTn dur="1" fill="hold" display="0" masterRel="nextClick" afterEffect="1"/>
                                        <p:tgtEl>
                                          <p:spTgt spid="44035">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44035">
                                            <p:txEl>
                                              <p:pRg st="1" end="1"/>
                                            </p:txEl>
                                          </p:spTgt>
                                        </p:tgtEl>
                                        <p:attrNameLst>
                                          <p:attrName>style.visibility</p:attrName>
                                        </p:attrNameLst>
                                      </p:cBhvr>
                                      <p:to>
                                        <p:strVal val="visible"/>
                                      </p:to>
                                    </p:set>
                                    <p:animEffect transition="in" filter="dissolve">
                                      <p:cBhvr>
                                        <p:cTn id="10" dur="500"/>
                                        <p:tgtEl>
                                          <p:spTgt spid="44035">
                                            <p:txEl>
                                              <p:pRg st="1" end="1"/>
                                            </p:txEl>
                                          </p:spTgt>
                                        </p:tgtEl>
                                      </p:cBhvr>
                                    </p:animEffect>
                                  </p:childTnLst>
                                  <p:subTnLst>
                                    <p:animClr>
                                      <p:cBhvr override="childStyle">
                                        <p:cTn dur="1" fill="hold" display="0" masterRel="nextClick" afterEffect="1"/>
                                        <p:tgtEl>
                                          <p:spTgt spid="44035">
                                            <p:txEl>
                                              <p:pRg st="1" end="1"/>
                                            </p:txEl>
                                          </p:spTgt>
                                        </p:tgtEl>
                                        <p:attrNameLst>
                                          <p:attrName>ppt_c</p:attrName>
                                        </p:attrNameLst>
                                      </p:cBhvr>
                                      <p:to>
                                        <a:srgbClr val="919191"/>
                                      </p:to>
                                    </p:animClr>
                                  </p:subTnLst>
                                </p:cTn>
                              </p:par>
                              <p:par>
                                <p:cTn id="11" presetID="9" presetClass="entr" presetSubtype="0" fill="hold" grpId="0" nodeType="withEffect">
                                  <p:stCondLst>
                                    <p:cond delay="0"/>
                                  </p:stCondLst>
                                  <p:childTnLst>
                                    <p:set>
                                      <p:cBhvr>
                                        <p:cTn id="12" dur="1" fill="hold">
                                          <p:stCondLst>
                                            <p:cond delay="0"/>
                                          </p:stCondLst>
                                        </p:cTn>
                                        <p:tgtEl>
                                          <p:spTgt spid="44035">
                                            <p:txEl>
                                              <p:pRg st="2" end="2"/>
                                            </p:txEl>
                                          </p:spTgt>
                                        </p:tgtEl>
                                        <p:attrNameLst>
                                          <p:attrName>style.visibility</p:attrName>
                                        </p:attrNameLst>
                                      </p:cBhvr>
                                      <p:to>
                                        <p:strVal val="visible"/>
                                      </p:to>
                                    </p:set>
                                    <p:animEffect transition="in" filter="dissolve">
                                      <p:cBhvr>
                                        <p:cTn id="13" dur="500"/>
                                        <p:tgtEl>
                                          <p:spTgt spid="44035">
                                            <p:txEl>
                                              <p:pRg st="2" end="2"/>
                                            </p:txEl>
                                          </p:spTgt>
                                        </p:tgtEl>
                                      </p:cBhvr>
                                    </p:animEffect>
                                  </p:childTnLst>
                                  <p:subTnLst>
                                    <p:animClr>
                                      <p:cBhvr override="childStyle">
                                        <p:cTn dur="1" fill="hold" display="0" masterRel="nextClick" afterEffect="1"/>
                                        <p:tgtEl>
                                          <p:spTgt spid="44035">
                                            <p:txEl>
                                              <p:pRg st="2" end="2"/>
                                            </p:txEl>
                                          </p:spTgt>
                                        </p:tgtEl>
                                        <p:attrNameLst>
                                          <p:attrName>ppt_c</p:attrName>
                                        </p:attrNameLst>
                                      </p:cBhvr>
                                      <p:to>
                                        <a:srgbClr val="919191"/>
                                      </p:to>
                                    </p:animClr>
                                  </p:sub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44035">
                                            <p:txEl>
                                              <p:pRg st="3" end="3"/>
                                            </p:txEl>
                                          </p:spTgt>
                                        </p:tgtEl>
                                        <p:attrNameLst>
                                          <p:attrName>style.visibility</p:attrName>
                                        </p:attrNameLst>
                                      </p:cBhvr>
                                      <p:to>
                                        <p:strVal val="visible"/>
                                      </p:to>
                                    </p:set>
                                    <p:animEffect transition="in" filter="dissolve">
                                      <p:cBhvr>
                                        <p:cTn id="18" dur="500"/>
                                        <p:tgtEl>
                                          <p:spTgt spid="44035">
                                            <p:txEl>
                                              <p:pRg st="3" end="3"/>
                                            </p:txEl>
                                          </p:spTgt>
                                        </p:tgtEl>
                                      </p:cBhvr>
                                    </p:animEffect>
                                  </p:childTnLst>
                                  <p:subTnLst>
                                    <p:animClr>
                                      <p:cBhvr override="childStyle">
                                        <p:cTn dur="1" fill="hold" display="0" masterRel="nextClick" afterEffect="1"/>
                                        <p:tgtEl>
                                          <p:spTgt spid="44035">
                                            <p:txEl>
                                              <p:pRg st="3" end="3"/>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Calendar or Time Spread (continued)</a:t>
            </a:r>
          </a:p>
        </p:txBody>
      </p:sp>
      <p:sp>
        <p:nvSpPr>
          <p:cNvPr id="45059" name="Rectangle 3"/>
          <p:cNvSpPr>
            <a:spLocks noGrp="1" noChangeArrowheads="1"/>
          </p:cNvSpPr>
          <p:nvPr>
            <p:ph idx="1"/>
          </p:nvPr>
        </p:nvSpPr>
        <p:spPr>
          <a:noFill/>
          <a:ln/>
        </p:spPr>
        <p:txBody>
          <a:bodyPr lIns="90488" tIns="44450" rIns="90488" bIns="44450"/>
          <a:lstStyle/>
          <a:p>
            <a:r>
              <a:rPr lang="en-US" dirty="0"/>
              <a:t>Assume the following:</a:t>
            </a:r>
          </a:p>
          <a:p>
            <a:pPr lvl="1">
              <a:buFont typeface="Wingdings" pitchFamily="2" charset="2"/>
              <a:buNone/>
            </a:pPr>
            <a:r>
              <a:rPr lang="en-US" dirty="0"/>
              <a:t>				</a:t>
            </a:r>
            <a:r>
              <a:rPr lang="en-US" u="sng" dirty="0"/>
              <a:t>Call Options</a:t>
            </a:r>
            <a:endParaRPr lang="en-US" dirty="0"/>
          </a:p>
          <a:p>
            <a:pPr lvl="1">
              <a:buFont typeface="Wingdings" pitchFamily="2" charset="2"/>
              <a:buNone/>
            </a:pPr>
            <a:r>
              <a:rPr lang="en-US" dirty="0"/>
              <a:t>		</a:t>
            </a:r>
            <a:r>
              <a:rPr lang="en-US" u="sng" dirty="0"/>
              <a:t>APRIL 50</a:t>
            </a:r>
            <a:r>
              <a:rPr lang="en-US" dirty="0"/>
              <a:t>	</a:t>
            </a:r>
            <a:r>
              <a:rPr lang="en-US" u="sng" dirty="0"/>
              <a:t>JULY 50</a:t>
            </a:r>
            <a:r>
              <a:rPr lang="en-US" dirty="0"/>
              <a:t>	</a:t>
            </a:r>
            <a:r>
              <a:rPr lang="en-US" u="sng" dirty="0"/>
              <a:t>OCT 50</a:t>
            </a:r>
          </a:p>
          <a:p>
            <a:pPr lvl="1">
              <a:buFont typeface="Wingdings" pitchFamily="2" charset="2"/>
              <a:buNone/>
            </a:pPr>
            <a:r>
              <a:rPr lang="en-US" dirty="0"/>
              <a:t>JAN(3 mo.)	(6 mo.)	(9 mo.)</a:t>
            </a:r>
          </a:p>
          <a:p>
            <a:pPr lvl="1">
              <a:buFont typeface="Wingdings" pitchFamily="2" charset="2"/>
              <a:buNone/>
            </a:pPr>
            <a:r>
              <a:rPr lang="en-US" dirty="0"/>
              <a:t> 50      5		     8		    10	</a:t>
            </a:r>
          </a:p>
          <a:p>
            <a:pPr lvl="1">
              <a:buFont typeface="Wingdings" pitchFamily="2" charset="2"/>
              <a:buNone/>
            </a:pPr>
            <a:r>
              <a:rPr lang="en-US" dirty="0"/>
              <a:t>APR</a:t>
            </a:r>
          </a:p>
          <a:p>
            <a:pPr lvl="1">
              <a:buFont typeface="Wingdings" pitchFamily="2" charset="2"/>
              <a:buNone/>
            </a:pPr>
            <a:r>
              <a:rPr lang="en-US" dirty="0"/>
              <a:t> 50      0		     5		     8</a:t>
            </a:r>
          </a:p>
        </p:txBody>
      </p:sp>
      <p:sp>
        <p:nvSpPr>
          <p:cNvPr id="4" name="Date Placeholder 3"/>
          <p:cNvSpPr>
            <a:spLocks noGrp="1"/>
          </p:cNvSpPr>
          <p:nvPr>
            <p:ph type="dt" sz="half" idx="10"/>
          </p:nvPr>
        </p:nvSpPr>
        <p:spPr/>
        <p:txBody>
          <a:bodyPr/>
          <a:lstStyle/>
          <a:p>
            <a:fld id="{99E5EA8F-D316-4925-A249-81DDA8992D41}" type="datetime1">
              <a:rPr lang="en-US" smtClean="0"/>
              <a:pPr/>
              <a:t>10/26/2012</a:t>
            </a:fld>
            <a:endParaRPr lang="en-US"/>
          </a:p>
        </p:txBody>
      </p:sp>
      <p:sp>
        <p:nvSpPr>
          <p:cNvPr id="6" name="Slide Number Placeholder 5"/>
          <p:cNvSpPr>
            <a:spLocks noGrp="1"/>
          </p:cNvSpPr>
          <p:nvPr>
            <p:ph type="sldNum" sz="quarter" idx="12"/>
          </p:nvPr>
        </p:nvSpPr>
        <p:spPr/>
        <p:txBody>
          <a:bodyPr/>
          <a:lstStyle/>
          <a:p>
            <a:fld id="{27AF54EE-2017-4D68-B4B6-FD14360227FC}" type="slidenum">
              <a:rPr lang="en-US"/>
              <a:pPr/>
              <a:t>42</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pPr algn="ctr"/>
            <a:r>
              <a:rPr lang="en-US" b="1" dirty="0">
                <a:effectLst>
                  <a:outerShdw blurRad="38100" dist="38100" dir="2700000" algn="tl">
                    <a:srgbClr val="000000">
                      <a:alpha val="43137"/>
                    </a:srgbClr>
                  </a:outerShdw>
                </a:effectLst>
              </a:rPr>
              <a:t>Calendar or Time Spread (continued)</a:t>
            </a:r>
          </a:p>
        </p:txBody>
      </p:sp>
      <p:sp>
        <p:nvSpPr>
          <p:cNvPr id="46083" name="Rectangle 3"/>
          <p:cNvSpPr>
            <a:spLocks noGrp="1" noChangeArrowheads="1"/>
          </p:cNvSpPr>
          <p:nvPr>
            <p:ph idx="1"/>
          </p:nvPr>
        </p:nvSpPr>
        <p:spPr>
          <a:noFill/>
          <a:ln/>
        </p:spPr>
        <p:txBody>
          <a:bodyPr lIns="90488" tIns="44450" rIns="90488" bIns="44450"/>
          <a:lstStyle/>
          <a:p>
            <a:r>
              <a:rPr lang="en-US" sz="2400"/>
              <a:t>In January the investor sells the APR 50 call and buys the July 50.  His debit position is</a:t>
            </a:r>
            <a:br>
              <a:rPr lang="en-US" sz="2400"/>
            </a:br>
            <a:r>
              <a:rPr lang="en-US" sz="2400"/>
              <a:t>-3 points.</a:t>
            </a:r>
          </a:p>
          <a:p>
            <a:r>
              <a:rPr lang="en-US" sz="2400"/>
              <a:t>In April the price is unchanged and the 3 month call (July) should be worth 5.  The spread between the April 50 and the July 50 has now widened to 5.  Since the spread cost 3, a 2 pt. profit exists.  Investor should now close his long position by selling his July 50 call and reaping a 2 pt. profit.</a:t>
            </a:r>
          </a:p>
        </p:txBody>
      </p:sp>
      <p:sp>
        <p:nvSpPr>
          <p:cNvPr id="4" name="Date Placeholder 3"/>
          <p:cNvSpPr>
            <a:spLocks noGrp="1"/>
          </p:cNvSpPr>
          <p:nvPr>
            <p:ph type="dt" sz="half" idx="10"/>
          </p:nvPr>
        </p:nvSpPr>
        <p:spPr/>
        <p:txBody>
          <a:bodyPr/>
          <a:lstStyle/>
          <a:p>
            <a:fld id="{DEB66567-C2E6-4A3C-90F9-4FE090810DB0}" type="datetime1">
              <a:rPr lang="en-US" smtClean="0"/>
              <a:pPr/>
              <a:t>10/26/2012</a:t>
            </a:fld>
            <a:endParaRPr lang="en-US"/>
          </a:p>
        </p:txBody>
      </p:sp>
      <p:sp>
        <p:nvSpPr>
          <p:cNvPr id="6" name="Slide Number Placeholder 5"/>
          <p:cNvSpPr>
            <a:spLocks noGrp="1"/>
          </p:cNvSpPr>
          <p:nvPr>
            <p:ph type="sldNum" sz="quarter" idx="12"/>
          </p:nvPr>
        </p:nvSpPr>
        <p:spPr/>
        <p:txBody>
          <a:bodyPr/>
          <a:lstStyle/>
          <a:p>
            <a:fld id="{319B7E76-CB6B-4CE3-80B0-2D7C36BB5EBE}" type="slidenum">
              <a:rPr lang="en-US"/>
              <a:pPr/>
              <a:t>43</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dissolve">
                                      <p:cBhvr>
                                        <p:cTn id="7" dur="500"/>
                                        <p:tgtEl>
                                          <p:spTgt spid="46083">
                                            <p:txEl>
                                              <p:pRg st="0" end="0"/>
                                            </p:txEl>
                                          </p:spTgt>
                                        </p:tgtEl>
                                      </p:cBhvr>
                                    </p:animEffect>
                                  </p:childTnLst>
                                  <p:subTnLst>
                                    <p:animClr>
                                      <p:cBhvr override="childStyle">
                                        <p:cTn dur="1" fill="hold" display="0" masterRel="nextClick" afterEffect="1"/>
                                        <p:tgtEl>
                                          <p:spTgt spid="46083">
                                            <p:txEl>
                                              <p:pRg st="0" end="0"/>
                                            </p:txEl>
                                          </p:spTgt>
                                        </p:tgtEl>
                                        <p:attrNameLst>
                                          <p:attrName>ppt_c</p:attrName>
                                        </p:attrNameLst>
                                      </p:cBhvr>
                                      <p:to>
                                        <a:srgbClr val="919191"/>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dissolve">
                                      <p:cBhvr>
                                        <p:cTn id="12" dur="500"/>
                                        <p:tgtEl>
                                          <p:spTgt spid="46083">
                                            <p:txEl>
                                              <p:pRg st="1" end="1"/>
                                            </p:txEl>
                                          </p:spTgt>
                                        </p:tgtEl>
                                      </p:cBhvr>
                                    </p:animEffect>
                                  </p:childTnLst>
                                  <p:subTnLst>
                                    <p:animClr>
                                      <p:cBhvr override="childStyle">
                                        <p:cTn dur="1" fill="hold" display="0" masterRel="nextClick" afterEffect="1"/>
                                        <p:tgtEl>
                                          <p:spTgt spid="46083">
                                            <p:txEl>
                                              <p:pRg st="1" end="1"/>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362200" y="0"/>
            <a:ext cx="6781800" cy="990600"/>
          </a:xfrm>
          <a:solidFill>
            <a:srgbClr val="0000CC"/>
          </a:solidFill>
          <a:ln/>
        </p:spPr>
        <p:txBody>
          <a:bodyPr lIns="90488" tIns="44450" rIns="90488" bIns="44450" anchor="b"/>
          <a:lstStyle/>
          <a:p>
            <a:r>
              <a:rPr lang="en-US" dirty="0">
                <a:effectLst>
                  <a:outerShdw blurRad="38100" dist="38100" dir="2700000" algn="tl">
                    <a:srgbClr val="000000">
                      <a:alpha val="43137"/>
                    </a:srgbClr>
                  </a:outerShdw>
                </a:effectLst>
              </a:rPr>
              <a:t>Bullish Calendar Spread</a:t>
            </a:r>
          </a:p>
        </p:txBody>
      </p:sp>
      <p:sp>
        <p:nvSpPr>
          <p:cNvPr id="48131" name="Rectangle 3"/>
          <p:cNvSpPr>
            <a:spLocks noGrp="1" noChangeArrowheads="1"/>
          </p:cNvSpPr>
          <p:nvPr>
            <p:ph idx="1"/>
          </p:nvPr>
        </p:nvSpPr>
        <p:spPr>
          <a:noFill/>
          <a:ln/>
        </p:spPr>
        <p:txBody>
          <a:bodyPr lIns="90488" tIns="44450" rIns="90488" bIns="44450"/>
          <a:lstStyle/>
          <a:p>
            <a:r>
              <a:rPr lang="en-US" sz="2400" dirty="0"/>
              <a:t>Investor sells the near-term call and buys a longer-term call when the underlying stock is some distance below the SP of the calls.</a:t>
            </a:r>
          </a:p>
          <a:p>
            <a:r>
              <a:rPr lang="en-US" sz="2400" dirty="0"/>
              <a:t>Feature of low dollar investment and large potential profit.</a:t>
            </a:r>
          </a:p>
          <a:p>
            <a:pPr>
              <a:buFont typeface="Wingdings" pitchFamily="2" charset="2"/>
              <a:buNone/>
            </a:pPr>
            <a:r>
              <a:rPr lang="en-US" sz="2400" dirty="0"/>
              <a:t>	Example:		XYZ:  $45 in Jan.</a:t>
            </a:r>
          </a:p>
          <a:p>
            <a:pPr lvl="1">
              <a:buFont typeface="Wingdings" pitchFamily="2" charset="2"/>
              <a:buNone/>
            </a:pPr>
            <a:r>
              <a:rPr lang="en-US" sz="2400" dirty="0"/>
              <a:t>				Sell April 50 for $1</a:t>
            </a:r>
          </a:p>
          <a:p>
            <a:pPr lvl="1">
              <a:buFont typeface="Wingdings" pitchFamily="2" charset="2"/>
              <a:buNone/>
            </a:pPr>
            <a:r>
              <a:rPr lang="en-US" sz="2400" dirty="0"/>
              <a:t>				Buy July 50 for $1 1/2</a:t>
            </a:r>
          </a:p>
        </p:txBody>
      </p:sp>
      <p:sp>
        <p:nvSpPr>
          <p:cNvPr id="4" name="Date Placeholder 3"/>
          <p:cNvSpPr>
            <a:spLocks noGrp="1"/>
          </p:cNvSpPr>
          <p:nvPr>
            <p:ph type="dt" sz="half" idx="10"/>
          </p:nvPr>
        </p:nvSpPr>
        <p:spPr/>
        <p:txBody>
          <a:bodyPr/>
          <a:lstStyle/>
          <a:p>
            <a:fld id="{822EB735-765C-42BE-85F1-DF16EB0363A6}" type="datetime1">
              <a:rPr lang="en-US" smtClean="0"/>
              <a:pPr/>
              <a:t>10/26/2012</a:t>
            </a:fld>
            <a:endParaRPr lang="en-US"/>
          </a:p>
        </p:txBody>
      </p:sp>
      <p:sp>
        <p:nvSpPr>
          <p:cNvPr id="6" name="Slide Number Placeholder 5"/>
          <p:cNvSpPr>
            <a:spLocks noGrp="1"/>
          </p:cNvSpPr>
          <p:nvPr>
            <p:ph type="sldNum" sz="quarter" idx="12"/>
          </p:nvPr>
        </p:nvSpPr>
        <p:spPr/>
        <p:txBody>
          <a:bodyPr/>
          <a:lstStyle/>
          <a:p>
            <a:fld id="{F69B8A7A-B052-4D19-AC51-CF1A9B068AA9}" type="slidenum">
              <a:rPr lang="en-US"/>
              <a:pPr/>
              <a:t>44</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dissolve">
                                      <p:cBhvr>
                                        <p:cTn id="7" dur="500"/>
                                        <p:tgtEl>
                                          <p:spTgt spid="48131">
                                            <p:txEl>
                                              <p:pRg st="0" end="0"/>
                                            </p:txEl>
                                          </p:spTgt>
                                        </p:tgtEl>
                                      </p:cBhvr>
                                    </p:animEffect>
                                  </p:childTnLst>
                                  <p:subTnLst>
                                    <p:animClr>
                                      <p:cBhvr override="childStyle">
                                        <p:cTn dur="1" fill="hold" display="0" masterRel="nextClick" afterEffect="1"/>
                                        <p:tgtEl>
                                          <p:spTgt spid="48131">
                                            <p:txEl>
                                              <p:pRg st="0" end="0"/>
                                            </p:txEl>
                                          </p:spTgt>
                                        </p:tgtEl>
                                        <p:attrNameLst>
                                          <p:attrName>ppt_c</p:attrName>
                                        </p:attrNameLst>
                                      </p:cBhvr>
                                      <p:to>
                                        <a:srgbClr val="919191"/>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dissolve">
                                      <p:cBhvr>
                                        <p:cTn id="12" dur="500"/>
                                        <p:tgtEl>
                                          <p:spTgt spid="48131">
                                            <p:txEl>
                                              <p:pRg st="1" end="1"/>
                                            </p:txEl>
                                          </p:spTgt>
                                        </p:tgtEl>
                                      </p:cBhvr>
                                    </p:animEffect>
                                  </p:childTnLst>
                                  <p:subTnLst>
                                    <p:animClr>
                                      <p:cBhvr override="childStyle">
                                        <p:cTn dur="1" fill="hold" display="0" masterRel="nextClick" afterEffect="1"/>
                                        <p:tgtEl>
                                          <p:spTgt spid="48131">
                                            <p:txEl>
                                              <p:pRg st="1" end="1"/>
                                            </p:txEl>
                                          </p:spTgt>
                                        </p:tgtEl>
                                        <p:attrNameLst>
                                          <p:attrName>ppt_c</p:attrName>
                                        </p:attrNameLst>
                                      </p:cBhvr>
                                      <p:to>
                                        <a:srgbClr val="919191"/>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dissolve">
                                      <p:cBhvr>
                                        <p:cTn id="17" dur="500"/>
                                        <p:tgtEl>
                                          <p:spTgt spid="48131">
                                            <p:txEl>
                                              <p:pRg st="2" end="2"/>
                                            </p:txEl>
                                          </p:spTgt>
                                        </p:tgtEl>
                                      </p:cBhvr>
                                    </p:animEffect>
                                  </p:childTnLst>
                                  <p:subTnLst>
                                    <p:animClr>
                                      <p:cBhvr override="childStyle">
                                        <p:cTn dur="1" fill="hold" display="0" masterRel="nextClick" afterEffect="1"/>
                                        <p:tgtEl>
                                          <p:spTgt spid="48131">
                                            <p:txEl>
                                              <p:pRg st="2" end="2"/>
                                            </p:txEl>
                                          </p:spTgt>
                                        </p:tgtEl>
                                        <p:attrNameLst>
                                          <p:attrName>ppt_c</p:attrName>
                                        </p:attrNameLst>
                                      </p:cBhvr>
                                      <p:to>
                                        <a:srgbClr val="919191"/>
                                      </p:to>
                                    </p:animClr>
                                  </p:subTnLst>
                                </p:cTn>
                              </p:par>
                              <p:par>
                                <p:cTn id="18" presetID="9" presetClass="entr" presetSubtype="0" fill="hold" grpId="0" nodeType="withEffect">
                                  <p:stCondLst>
                                    <p:cond delay="0"/>
                                  </p:stCondLst>
                                  <p:childTnLst>
                                    <p:set>
                                      <p:cBhvr>
                                        <p:cTn id="19" dur="1" fill="hold">
                                          <p:stCondLst>
                                            <p:cond delay="0"/>
                                          </p:stCondLst>
                                        </p:cTn>
                                        <p:tgtEl>
                                          <p:spTgt spid="48131">
                                            <p:txEl>
                                              <p:pRg st="3" end="3"/>
                                            </p:txEl>
                                          </p:spTgt>
                                        </p:tgtEl>
                                        <p:attrNameLst>
                                          <p:attrName>style.visibility</p:attrName>
                                        </p:attrNameLst>
                                      </p:cBhvr>
                                      <p:to>
                                        <p:strVal val="visible"/>
                                      </p:to>
                                    </p:set>
                                    <p:animEffect transition="in" filter="dissolve">
                                      <p:cBhvr>
                                        <p:cTn id="20" dur="500"/>
                                        <p:tgtEl>
                                          <p:spTgt spid="48131">
                                            <p:txEl>
                                              <p:pRg st="3" end="3"/>
                                            </p:txEl>
                                          </p:spTgt>
                                        </p:tgtEl>
                                      </p:cBhvr>
                                    </p:animEffect>
                                  </p:childTnLst>
                                  <p:subTnLst>
                                    <p:animClr>
                                      <p:cBhvr override="childStyle">
                                        <p:cTn dur="1" fill="hold" display="0" masterRel="nextClick" afterEffect="1"/>
                                        <p:tgtEl>
                                          <p:spTgt spid="48131">
                                            <p:txEl>
                                              <p:pRg st="3" end="3"/>
                                            </p:txEl>
                                          </p:spTgt>
                                        </p:tgtEl>
                                        <p:attrNameLst>
                                          <p:attrName>ppt_c</p:attrName>
                                        </p:attrNameLst>
                                      </p:cBhvr>
                                      <p:to>
                                        <a:srgbClr val="919191"/>
                                      </p:to>
                                    </p:animClr>
                                  </p:subTnLst>
                                </p:cTn>
                              </p:par>
                              <p:par>
                                <p:cTn id="21" presetID="9" presetClass="entr" presetSubtype="0" fill="hold" grpId="0" nodeType="withEffect">
                                  <p:stCondLst>
                                    <p:cond delay="0"/>
                                  </p:stCondLst>
                                  <p:childTnLst>
                                    <p:set>
                                      <p:cBhvr>
                                        <p:cTn id="22" dur="1" fill="hold">
                                          <p:stCondLst>
                                            <p:cond delay="0"/>
                                          </p:stCondLst>
                                        </p:cTn>
                                        <p:tgtEl>
                                          <p:spTgt spid="48131">
                                            <p:txEl>
                                              <p:pRg st="4" end="4"/>
                                            </p:txEl>
                                          </p:spTgt>
                                        </p:tgtEl>
                                        <p:attrNameLst>
                                          <p:attrName>style.visibility</p:attrName>
                                        </p:attrNameLst>
                                      </p:cBhvr>
                                      <p:to>
                                        <p:strVal val="visible"/>
                                      </p:to>
                                    </p:set>
                                    <p:animEffect transition="in" filter="dissolve">
                                      <p:cBhvr>
                                        <p:cTn id="23" dur="500"/>
                                        <p:tgtEl>
                                          <p:spTgt spid="48131">
                                            <p:txEl>
                                              <p:pRg st="4" end="4"/>
                                            </p:txEl>
                                          </p:spTgt>
                                        </p:tgtEl>
                                      </p:cBhvr>
                                    </p:animEffect>
                                  </p:childTnLst>
                                  <p:subTnLst>
                                    <p:animClr>
                                      <p:cBhvr override="childStyle">
                                        <p:cTn dur="1" fill="hold" display="0" masterRel="nextClick" afterEffect="1"/>
                                        <p:tgtEl>
                                          <p:spTgt spid="48131">
                                            <p:txEl>
                                              <p:pRg st="4" end="4"/>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b="1" dirty="0">
                <a:effectLst>
                  <a:outerShdw blurRad="38100" dist="38100" dir="2700000" algn="tl">
                    <a:srgbClr val="000000">
                      <a:alpha val="43137"/>
                    </a:srgbClr>
                  </a:outerShdw>
                </a:effectLst>
              </a:rPr>
              <a:t>Bullish Calendar Spread (continued)</a:t>
            </a:r>
          </a:p>
        </p:txBody>
      </p:sp>
      <p:sp>
        <p:nvSpPr>
          <p:cNvPr id="49155" name="Rectangle 3"/>
          <p:cNvSpPr>
            <a:spLocks noGrp="1" noChangeArrowheads="1"/>
          </p:cNvSpPr>
          <p:nvPr>
            <p:ph idx="1"/>
          </p:nvPr>
        </p:nvSpPr>
        <p:spPr>
          <a:noFill/>
          <a:ln/>
        </p:spPr>
        <p:txBody>
          <a:bodyPr lIns="90488" tIns="44450" rIns="90488" bIns="44450"/>
          <a:lstStyle/>
          <a:p>
            <a:r>
              <a:rPr lang="en-US" sz="2800" dirty="0"/>
              <a:t>Investor wants 2 things to happen:</a:t>
            </a:r>
          </a:p>
          <a:p>
            <a:pPr lvl="1"/>
            <a:r>
              <a:rPr lang="en-US" sz="2400" dirty="0"/>
              <a:t>1.  Near-term call expires worthless</a:t>
            </a:r>
          </a:p>
          <a:p>
            <a:pPr lvl="1"/>
            <a:r>
              <a:rPr lang="en-US" sz="2400" dirty="0"/>
              <a:t>2.  Stock price must rise by the time July call expires</a:t>
            </a:r>
            <a:br>
              <a:rPr lang="en-US" sz="2400" dirty="0"/>
            </a:br>
            <a:endParaRPr lang="en-US" sz="2400" dirty="0"/>
          </a:p>
          <a:p>
            <a:r>
              <a:rPr lang="en-US" sz="2400" dirty="0"/>
              <a:t>Assume price goes to 52 b/w April &amp; July.  Investor nets 1 1/2 pts.  How?</a:t>
            </a:r>
          </a:p>
        </p:txBody>
      </p:sp>
      <p:sp>
        <p:nvSpPr>
          <p:cNvPr id="4" name="Date Placeholder 3"/>
          <p:cNvSpPr>
            <a:spLocks noGrp="1"/>
          </p:cNvSpPr>
          <p:nvPr>
            <p:ph type="dt" sz="half" idx="10"/>
          </p:nvPr>
        </p:nvSpPr>
        <p:spPr/>
        <p:txBody>
          <a:bodyPr/>
          <a:lstStyle/>
          <a:p>
            <a:fld id="{66C0E5FE-8114-4AE9-A407-02431BEC4E90}" type="datetime1">
              <a:rPr lang="en-US" smtClean="0"/>
              <a:pPr/>
              <a:t>10/26/2012</a:t>
            </a:fld>
            <a:endParaRPr lang="en-US"/>
          </a:p>
        </p:txBody>
      </p:sp>
      <p:sp>
        <p:nvSpPr>
          <p:cNvPr id="6" name="Slide Number Placeholder 5"/>
          <p:cNvSpPr>
            <a:spLocks noGrp="1"/>
          </p:cNvSpPr>
          <p:nvPr>
            <p:ph type="sldNum" sz="quarter" idx="12"/>
          </p:nvPr>
        </p:nvSpPr>
        <p:spPr/>
        <p:txBody>
          <a:bodyPr/>
          <a:lstStyle/>
          <a:p>
            <a:fld id="{02D22444-4A36-49B7-9AD0-B2473AD678FB}" type="slidenum">
              <a:rPr lang="en-US"/>
              <a:pPr/>
              <a:t>45</a:t>
            </a:fld>
            <a:endParaRPr lang="en-US"/>
          </a:p>
        </p:txBody>
      </p:sp>
      <p:sp>
        <p:nvSpPr>
          <p:cNvPr id="7" name="Footer Placeholder 6"/>
          <p:cNvSpPr>
            <a:spLocks noGrp="1"/>
          </p:cNvSpPr>
          <p:nvPr>
            <p:ph type="ftr" sz="quarter" idx="11"/>
          </p:nvPr>
        </p:nvSpPr>
        <p:spPr/>
        <p:txBody>
          <a:bodyPr/>
          <a:lstStyle/>
          <a:p>
            <a:r>
              <a:rPr lang="en-US" dirty="0" smtClean="0"/>
              <a:t>Professor James Kuhle</a:t>
            </a:r>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dissolve">
                                      <p:cBhvr>
                                        <p:cTn id="7" dur="500"/>
                                        <p:tgtEl>
                                          <p:spTgt spid="49155">
                                            <p:txEl>
                                              <p:pRg st="0" end="0"/>
                                            </p:txEl>
                                          </p:spTgt>
                                        </p:tgtEl>
                                      </p:cBhvr>
                                    </p:animEffect>
                                  </p:childTnLst>
                                  <p:subTnLst>
                                    <p:animClr>
                                      <p:cBhvr override="childStyle">
                                        <p:cTn dur="1" fill="hold" display="0" masterRel="nextClick" afterEffect="1"/>
                                        <p:tgtEl>
                                          <p:spTgt spid="49155">
                                            <p:txEl>
                                              <p:pRg st="0" end="0"/>
                                            </p:txEl>
                                          </p:spTgt>
                                        </p:tgtEl>
                                        <p:attrNameLst>
                                          <p:attrName>ppt_c</p:attrName>
                                        </p:attrNameLst>
                                      </p:cBhvr>
                                      <p:to>
                                        <a:srgbClr val="919191"/>
                                      </p:to>
                                    </p:animClr>
                                  </p:subTnLst>
                                </p:cTn>
                              </p:par>
                              <p:par>
                                <p:cTn id="8" presetID="9" presetClass="entr" presetSubtype="0" fill="hold" grpId="0" nodeType="withEffect">
                                  <p:stCondLst>
                                    <p:cond delay="0"/>
                                  </p:stCondLst>
                                  <p:childTnLst>
                                    <p:set>
                                      <p:cBhvr>
                                        <p:cTn id="9" dur="1" fill="hold">
                                          <p:stCondLst>
                                            <p:cond delay="0"/>
                                          </p:stCondLst>
                                        </p:cTn>
                                        <p:tgtEl>
                                          <p:spTgt spid="49155">
                                            <p:txEl>
                                              <p:pRg st="1" end="1"/>
                                            </p:txEl>
                                          </p:spTgt>
                                        </p:tgtEl>
                                        <p:attrNameLst>
                                          <p:attrName>style.visibility</p:attrName>
                                        </p:attrNameLst>
                                      </p:cBhvr>
                                      <p:to>
                                        <p:strVal val="visible"/>
                                      </p:to>
                                    </p:set>
                                    <p:animEffect transition="in" filter="dissolve">
                                      <p:cBhvr>
                                        <p:cTn id="10" dur="500"/>
                                        <p:tgtEl>
                                          <p:spTgt spid="49155">
                                            <p:txEl>
                                              <p:pRg st="1" end="1"/>
                                            </p:txEl>
                                          </p:spTgt>
                                        </p:tgtEl>
                                      </p:cBhvr>
                                    </p:animEffect>
                                  </p:childTnLst>
                                  <p:subTnLst>
                                    <p:animClr>
                                      <p:cBhvr override="childStyle">
                                        <p:cTn dur="1" fill="hold" display="0" masterRel="nextClick" afterEffect="1"/>
                                        <p:tgtEl>
                                          <p:spTgt spid="49155">
                                            <p:txEl>
                                              <p:pRg st="1" end="1"/>
                                            </p:txEl>
                                          </p:spTgt>
                                        </p:tgtEl>
                                        <p:attrNameLst>
                                          <p:attrName>ppt_c</p:attrName>
                                        </p:attrNameLst>
                                      </p:cBhvr>
                                      <p:to>
                                        <a:srgbClr val="919191"/>
                                      </p:to>
                                    </p:animClr>
                                  </p:subTnLst>
                                </p:cTn>
                              </p:par>
                              <p:par>
                                <p:cTn id="11" presetID="9" presetClass="entr" presetSubtype="0" fill="hold" grpId="0" nodeType="withEffect">
                                  <p:stCondLst>
                                    <p:cond delay="0"/>
                                  </p:stCondLst>
                                  <p:childTnLst>
                                    <p:set>
                                      <p:cBhvr>
                                        <p:cTn id="12" dur="1" fill="hold">
                                          <p:stCondLst>
                                            <p:cond delay="0"/>
                                          </p:stCondLst>
                                        </p:cTn>
                                        <p:tgtEl>
                                          <p:spTgt spid="49155">
                                            <p:txEl>
                                              <p:pRg st="2" end="2"/>
                                            </p:txEl>
                                          </p:spTgt>
                                        </p:tgtEl>
                                        <p:attrNameLst>
                                          <p:attrName>style.visibility</p:attrName>
                                        </p:attrNameLst>
                                      </p:cBhvr>
                                      <p:to>
                                        <p:strVal val="visible"/>
                                      </p:to>
                                    </p:set>
                                    <p:animEffect transition="in" filter="dissolve">
                                      <p:cBhvr>
                                        <p:cTn id="13" dur="500"/>
                                        <p:tgtEl>
                                          <p:spTgt spid="49155">
                                            <p:txEl>
                                              <p:pRg st="2" end="2"/>
                                            </p:txEl>
                                          </p:spTgt>
                                        </p:tgtEl>
                                      </p:cBhvr>
                                    </p:animEffect>
                                  </p:childTnLst>
                                  <p:subTnLst>
                                    <p:animClr>
                                      <p:cBhvr override="childStyle">
                                        <p:cTn dur="1" fill="hold" display="0" masterRel="nextClick" afterEffect="1"/>
                                        <p:tgtEl>
                                          <p:spTgt spid="49155">
                                            <p:txEl>
                                              <p:pRg st="2" end="2"/>
                                            </p:txEl>
                                          </p:spTgt>
                                        </p:tgtEl>
                                        <p:attrNameLst>
                                          <p:attrName>ppt_c</p:attrName>
                                        </p:attrNameLst>
                                      </p:cBhvr>
                                      <p:to>
                                        <a:srgbClr val="919191"/>
                                      </p:to>
                                    </p:animClr>
                                  </p:sub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49155">
                                            <p:txEl>
                                              <p:pRg st="3" end="3"/>
                                            </p:txEl>
                                          </p:spTgt>
                                        </p:tgtEl>
                                        <p:attrNameLst>
                                          <p:attrName>style.visibility</p:attrName>
                                        </p:attrNameLst>
                                      </p:cBhvr>
                                      <p:to>
                                        <p:strVal val="visible"/>
                                      </p:to>
                                    </p:set>
                                    <p:animEffect transition="in" filter="dissolve">
                                      <p:cBhvr>
                                        <p:cTn id="18" dur="500"/>
                                        <p:tgtEl>
                                          <p:spTgt spid="49155">
                                            <p:txEl>
                                              <p:pRg st="3" end="3"/>
                                            </p:txEl>
                                          </p:spTgt>
                                        </p:tgtEl>
                                      </p:cBhvr>
                                    </p:animEffect>
                                  </p:childTnLst>
                                  <p:subTnLst>
                                    <p:animClr>
                                      <p:cBhvr override="childStyle">
                                        <p:cTn dur="1" fill="hold" display="0" masterRel="nextClick" afterEffect="1"/>
                                        <p:tgtEl>
                                          <p:spTgt spid="49155">
                                            <p:txEl>
                                              <p:pRg st="3" end="3"/>
                                            </p:txEl>
                                          </p:spTgt>
                                        </p:tgtEl>
                                        <p:attrNameLst>
                                          <p:attrName>ppt_c</p:attrName>
                                        </p:attrNameLst>
                                      </p:cBhvr>
                                      <p:to>
                                        <a:srgbClr val="91919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D8A7FC-5ECC-4D8D-B0E6-C2356B0B562D}" type="datetime1">
              <a:rPr lang="en-US" smtClean="0"/>
              <a:pPr/>
              <a:t>10/26/2012</a:t>
            </a:fld>
            <a:endParaRPr lang="en-US"/>
          </a:p>
        </p:txBody>
      </p:sp>
      <p:sp>
        <p:nvSpPr>
          <p:cNvPr id="3" name="Slide Number Placeholder 2"/>
          <p:cNvSpPr>
            <a:spLocks noGrp="1"/>
          </p:cNvSpPr>
          <p:nvPr>
            <p:ph type="sldNum" sz="quarter" idx="12"/>
          </p:nvPr>
        </p:nvSpPr>
        <p:spPr/>
        <p:txBody>
          <a:bodyPr/>
          <a:lstStyle/>
          <a:p>
            <a:fld id="{0170DB13-5C52-480D-8BCB-38D764A955CE}" type="slidenum">
              <a:rPr lang="en-US" smtClean="0"/>
              <a:pPr/>
              <a:t>46</a:t>
            </a:fld>
            <a:endParaRPr lang="en-US"/>
          </a:p>
        </p:txBody>
      </p:sp>
      <p:sp>
        <p:nvSpPr>
          <p:cNvPr id="4" name="TextBox 3"/>
          <p:cNvSpPr txBox="1"/>
          <p:nvPr/>
        </p:nvSpPr>
        <p:spPr>
          <a:xfrm>
            <a:off x="2362200" y="457200"/>
            <a:ext cx="6172200" cy="584775"/>
          </a:xfrm>
          <a:prstGeom prst="rect">
            <a:avLst/>
          </a:prstGeom>
          <a:noFill/>
        </p:spPr>
        <p:txBody>
          <a:bodyPr wrap="square" rtlCol="0">
            <a:spAutoFit/>
          </a:bodyPr>
          <a:lstStyle/>
          <a:p>
            <a:pPr algn="ctr"/>
            <a:r>
              <a:rPr lang="en-US" sz="3200" b="1" u="sng" dirty="0" smtClean="0"/>
              <a:t>Key Terms</a:t>
            </a:r>
            <a:endParaRPr lang="en-US" sz="3200" b="1" u="sng" dirty="0"/>
          </a:p>
        </p:txBody>
      </p:sp>
      <p:sp>
        <p:nvSpPr>
          <p:cNvPr id="6" name="TextBox 5"/>
          <p:cNvSpPr txBox="1"/>
          <p:nvPr/>
        </p:nvSpPr>
        <p:spPr>
          <a:xfrm>
            <a:off x="2590800" y="1371601"/>
            <a:ext cx="6019800" cy="4062651"/>
          </a:xfrm>
          <a:prstGeom prst="rect">
            <a:avLst/>
          </a:prstGeom>
          <a:noFill/>
        </p:spPr>
        <p:txBody>
          <a:bodyPr wrap="square" rtlCol="0">
            <a:spAutoFit/>
          </a:bodyPr>
          <a:lstStyle/>
          <a:p>
            <a:pPr marL="342900" indent="-342900">
              <a:buAutoNum type="arabicPeriod"/>
            </a:pPr>
            <a:r>
              <a:rPr lang="en-US" sz="2400" dirty="0" smtClean="0"/>
              <a:t>Definition of a Put and a Call Option.	</a:t>
            </a:r>
          </a:p>
          <a:p>
            <a:pPr marL="342900" indent="-342900">
              <a:buAutoNum type="arabicPeriod"/>
            </a:pPr>
            <a:r>
              <a:rPr lang="en-US" sz="2400" dirty="0" smtClean="0"/>
              <a:t>Option Writer and an Option Buyer.</a:t>
            </a:r>
          </a:p>
          <a:p>
            <a:pPr marL="342900" indent="-342900">
              <a:buAutoNum type="arabicPeriod"/>
            </a:pPr>
            <a:r>
              <a:rPr lang="en-US" sz="2400" dirty="0" smtClean="0"/>
              <a:t>Investor Profit Profile and how to use.</a:t>
            </a:r>
          </a:p>
          <a:p>
            <a:pPr marL="342900" indent="-342900">
              <a:buAutoNum type="arabicPeriod"/>
            </a:pPr>
            <a:r>
              <a:rPr lang="en-US" sz="2400" dirty="0" smtClean="0"/>
              <a:t>Covered call and naked call.</a:t>
            </a:r>
          </a:p>
          <a:p>
            <a:pPr marL="342900" indent="-342900">
              <a:buAutoNum type="arabicPeriod"/>
            </a:pPr>
            <a:r>
              <a:rPr lang="en-US" sz="2400" dirty="0" smtClean="0"/>
              <a:t>Derivative security: what it means.</a:t>
            </a:r>
          </a:p>
          <a:p>
            <a:pPr marL="342900" indent="-342900">
              <a:buAutoNum type="arabicPeriod"/>
            </a:pPr>
            <a:r>
              <a:rPr lang="en-US" sz="2400" dirty="0" smtClean="0"/>
              <a:t>In-the-money and out-of-the-money</a:t>
            </a:r>
          </a:p>
          <a:p>
            <a:pPr marL="342900" indent="-342900">
              <a:buAutoNum type="arabicPeriod"/>
            </a:pPr>
            <a:r>
              <a:rPr lang="en-US" sz="2400" dirty="0" smtClean="0"/>
              <a:t>Option writing and option premium.</a:t>
            </a:r>
          </a:p>
          <a:p>
            <a:pPr marL="342900" indent="-342900">
              <a:buAutoNum type="arabicPeriod"/>
            </a:pPr>
            <a:r>
              <a:rPr lang="en-US" sz="2400" dirty="0" smtClean="0"/>
              <a:t>Bull and a Bear spread.</a:t>
            </a:r>
          </a:p>
          <a:p>
            <a:pPr marL="342900" indent="-342900">
              <a:buAutoNum type="arabicPeriod"/>
            </a:pPr>
            <a:r>
              <a:rPr lang="en-US" sz="2400" dirty="0" smtClean="0"/>
              <a:t>Calendar spread.</a:t>
            </a:r>
          </a:p>
          <a:p>
            <a:pPr marL="342900" indent="-342900">
              <a:buAutoNum type="arabicPeriod"/>
            </a:pPr>
            <a:r>
              <a:rPr lang="en-US" sz="2400" dirty="0" smtClean="0"/>
              <a:t>Butterfly or Bicycle spread.</a:t>
            </a:r>
          </a:p>
          <a:p>
            <a:pPr marL="342900" indent="-342900"/>
            <a:endParaRPr 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D8A7FC-5ECC-4D8D-B0E6-C2356B0B562D}" type="datetime1">
              <a:rPr lang="en-US" smtClean="0"/>
              <a:pPr/>
              <a:t>10/26/2012</a:t>
            </a:fld>
            <a:endParaRPr lang="en-US"/>
          </a:p>
        </p:txBody>
      </p:sp>
      <p:sp>
        <p:nvSpPr>
          <p:cNvPr id="3" name="Slide Number Placeholder 2"/>
          <p:cNvSpPr>
            <a:spLocks noGrp="1"/>
          </p:cNvSpPr>
          <p:nvPr>
            <p:ph type="sldNum" sz="quarter" idx="12"/>
          </p:nvPr>
        </p:nvSpPr>
        <p:spPr/>
        <p:txBody>
          <a:bodyPr/>
          <a:lstStyle/>
          <a:p>
            <a:fld id="{0170DB13-5C52-480D-8BCB-38D764A955CE}" type="slidenum">
              <a:rPr lang="en-US" smtClean="0"/>
              <a:pPr/>
              <a:t>47</a:t>
            </a:fld>
            <a:endParaRPr lang="en-US"/>
          </a:p>
        </p:txBody>
      </p:sp>
      <p:sp>
        <p:nvSpPr>
          <p:cNvPr id="4" name="TextBox 3"/>
          <p:cNvSpPr txBox="1"/>
          <p:nvPr/>
        </p:nvSpPr>
        <p:spPr>
          <a:xfrm>
            <a:off x="2362200" y="304800"/>
            <a:ext cx="6324600" cy="461665"/>
          </a:xfrm>
          <a:prstGeom prst="rect">
            <a:avLst/>
          </a:prstGeom>
          <a:noFill/>
        </p:spPr>
        <p:txBody>
          <a:bodyPr wrap="square" rtlCol="0">
            <a:spAutoFit/>
          </a:bodyPr>
          <a:lstStyle/>
          <a:p>
            <a:pPr algn="ctr"/>
            <a:r>
              <a:rPr lang="en-US" sz="2400" b="1" u="sng" dirty="0" smtClean="0"/>
              <a:t>Problems</a:t>
            </a:r>
            <a:endParaRPr lang="en-US" sz="2400" b="1" u="sng" dirty="0"/>
          </a:p>
        </p:txBody>
      </p:sp>
      <p:sp>
        <p:nvSpPr>
          <p:cNvPr id="5" name="TextBox 4"/>
          <p:cNvSpPr txBox="1"/>
          <p:nvPr/>
        </p:nvSpPr>
        <p:spPr>
          <a:xfrm>
            <a:off x="2362200" y="914400"/>
            <a:ext cx="6248400" cy="5355312"/>
          </a:xfrm>
          <a:prstGeom prst="rect">
            <a:avLst/>
          </a:prstGeom>
          <a:noFill/>
        </p:spPr>
        <p:txBody>
          <a:bodyPr wrap="square" rtlCol="0">
            <a:spAutoFit/>
          </a:bodyPr>
          <a:lstStyle/>
          <a:p>
            <a:pPr marL="342900" indent="-342900">
              <a:buAutoNum type="arabicPeriod"/>
            </a:pPr>
            <a:r>
              <a:rPr lang="en-US" dirty="0" smtClean="0"/>
              <a:t>You purchase 25 call contracts on Blue Ox stock. The strike price is $22, and the premium is $1. If the stock is selling for $24 per share at expiration, what are your call options worth? What is your net profit? What if the stock were selling for $23? $22?</a:t>
            </a:r>
          </a:p>
          <a:p>
            <a:pPr marL="342900" indent="-342900">
              <a:buAutoNum type="arabicPeriod"/>
            </a:pPr>
            <a:r>
              <a:rPr lang="en-US" dirty="0" smtClean="0"/>
              <a:t>Stock in Bunyan Brewery is currently priced at $20 per share. A call option with a $20 strike and 60 days to maturity is quoted at $2. Compare the percentage gains and losses from a $2,000 investment in the stock versus the option is 60 days for stock prices of $26, $20, and $18.</a:t>
            </a:r>
          </a:p>
          <a:p>
            <a:pPr marL="342900" indent="-342900">
              <a:buAutoNum type="arabicPeriod"/>
            </a:pPr>
            <a:r>
              <a:rPr lang="en-US" dirty="0" smtClean="0"/>
              <a:t> A put option on XYZ stock has a strike price of $40 and is priced at $2 per share, while a call with a strike price of $40 is priced at $3.50. What is the maximum per share loss to the writer of the uncovered put and the maximum per-share gain to the writer of the uncovered call? </a:t>
            </a:r>
          </a:p>
          <a:p>
            <a:pPr marL="342900" indent="-342900"/>
            <a:r>
              <a:rPr lang="en-US" dirty="0" smtClean="0"/>
              <a:t> </a:t>
            </a:r>
          </a:p>
          <a:p>
            <a:pPr marL="342900" indent="-342900">
              <a:buAutoNum type="arabicPeriod"/>
            </a:pP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D8A7FC-5ECC-4D8D-B0E6-C2356B0B562D}" type="datetime1">
              <a:rPr lang="en-US" smtClean="0"/>
              <a:pPr/>
              <a:t>10/26/2012</a:t>
            </a:fld>
            <a:endParaRPr lang="en-US"/>
          </a:p>
        </p:txBody>
      </p:sp>
      <p:sp>
        <p:nvSpPr>
          <p:cNvPr id="3" name="Slide Number Placeholder 2"/>
          <p:cNvSpPr>
            <a:spLocks noGrp="1"/>
          </p:cNvSpPr>
          <p:nvPr>
            <p:ph type="sldNum" sz="quarter" idx="12"/>
          </p:nvPr>
        </p:nvSpPr>
        <p:spPr/>
        <p:txBody>
          <a:bodyPr/>
          <a:lstStyle/>
          <a:p>
            <a:fld id="{0170DB13-5C52-480D-8BCB-38D764A955CE}" type="slidenum">
              <a:rPr lang="en-US" smtClean="0"/>
              <a:pPr/>
              <a:t>48</a:t>
            </a:fld>
            <a:endParaRPr lang="en-US"/>
          </a:p>
        </p:txBody>
      </p:sp>
      <p:sp>
        <p:nvSpPr>
          <p:cNvPr id="7" name="Rectangle 6"/>
          <p:cNvSpPr/>
          <p:nvPr/>
        </p:nvSpPr>
        <p:spPr>
          <a:xfrm>
            <a:off x="0" y="0"/>
            <a:ext cx="9144000" cy="6248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362200" y="304800"/>
            <a:ext cx="3886200" cy="461665"/>
          </a:xfrm>
          <a:prstGeom prst="rect">
            <a:avLst/>
          </a:prstGeom>
          <a:solidFill>
            <a:srgbClr val="0000CC"/>
          </a:solidFill>
        </p:spPr>
        <p:txBody>
          <a:bodyPr wrap="square" rtlCol="0">
            <a:spAutoFit/>
          </a:bodyPr>
          <a:lstStyle/>
          <a:p>
            <a:pPr algn="ctr"/>
            <a:r>
              <a:rPr lang="en-US" sz="2400" b="1" u="sng" dirty="0" smtClean="0">
                <a:solidFill>
                  <a:schemeClr val="bg1"/>
                </a:solidFill>
                <a:effectLst>
                  <a:outerShdw blurRad="38100" dist="38100" dir="2700000" algn="tl">
                    <a:srgbClr val="000000">
                      <a:alpha val="43137"/>
                    </a:srgbClr>
                  </a:outerShdw>
                </a:effectLst>
              </a:rPr>
              <a:t>Problems</a:t>
            </a:r>
            <a:endParaRPr lang="en-US" sz="2400" b="1" u="sng" dirty="0">
              <a:solidFill>
                <a:schemeClr val="bg1"/>
              </a:solidFill>
              <a:effectLst>
                <a:outerShdw blurRad="38100" dist="38100" dir="2700000" algn="tl">
                  <a:srgbClr val="000000">
                    <a:alpha val="43137"/>
                  </a:srgbClr>
                </a:outerShdw>
              </a:effectLst>
            </a:endParaRPr>
          </a:p>
        </p:txBody>
      </p:sp>
      <p:sp>
        <p:nvSpPr>
          <p:cNvPr id="9" name="TextBox 8"/>
          <p:cNvSpPr txBox="1"/>
          <p:nvPr/>
        </p:nvSpPr>
        <p:spPr>
          <a:xfrm>
            <a:off x="304800" y="914400"/>
            <a:ext cx="8610600" cy="5262979"/>
          </a:xfrm>
          <a:prstGeom prst="rect">
            <a:avLst/>
          </a:prstGeom>
          <a:noFill/>
        </p:spPr>
        <p:txBody>
          <a:bodyPr wrap="square" rtlCol="0">
            <a:spAutoFit/>
          </a:bodyPr>
          <a:lstStyle/>
          <a:p>
            <a:pPr marL="342900" indent="-342900">
              <a:buAutoNum type="arabicPeriod" startAt="4"/>
            </a:pPr>
            <a:r>
              <a:rPr lang="en-US" sz="1400" dirty="0" smtClean="0"/>
              <a:t>Bill holds 600 shares of P&amp;G. He bought the stock several years ago at $48.50, and the shares are now trading at 75. Bill is concerned that the market will fall over the next 60 days. He doesn’t want to sell the stock, but he would like to be able to protect the profit he’s made. He decides to hedge his position by buying 6 puts on P&amp;G. The 2 month puts carry a strike price of 75 and are currently trading at $2.50.</a:t>
            </a:r>
          </a:p>
          <a:p>
            <a:pPr marL="342900" indent="-342900"/>
            <a:r>
              <a:rPr lang="en-US" sz="1400" dirty="0" smtClean="0"/>
              <a:t>	a. What is Bill’s total capital gain if the price of P&amp;G drops to $60/share by the expiration date on the puts and he liquidates his holdings in P&amp;G? If he wants to continue holding 600 shares what would he do?</a:t>
            </a:r>
          </a:p>
          <a:p>
            <a:pPr marL="342900" indent="-342900"/>
            <a:r>
              <a:rPr lang="en-US" sz="1400" dirty="0" smtClean="0"/>
              <a:t>	b. How would he do if the stock kept going up in price and hit $90/share?</a:t>
            </a:r>
          </a:p>
          <a:p>
            <a:pPr marL="342900" indent="-342900"/>
            <a:r>
              <a:rPr lang="en-US" sz="1400" dirty="0" smtClean="0"/>
              <a:t>	c. Would Bill have been better off using puts with an $70 strike price, trading at $1.00? </a:t>
            </a:r>
          </a:p>
          <a:p>
            <a:pPr marL="342900" indent="-342900">
              <a:buAutoNum type="arabicPeriod" startAt="5"/>
            </a:pPr>
            <a:r>
              <a:rPr lang="en-US" sz="1400" dirty="0" smtClean="0"/>
              <a:t>Madam Butterfly would like to own Coca Cola stock. She plans to purchase 100 shares at the current price of $65. She is unsure of which way the price will move so she plans to create a Butterfly spread with three different call options: Strike prices are $75, $65, $55. The premiums for these three options are $2, $4, and $8, respectively. Calculate the net profit for the following market prices: $74, $70, $66, $55, and $52.</a:t>
            </a:r>
          </a:p>
          <a:p>
            <a:pPr marL="342900" indent="-342900">
              <a:buAutoNum type="arabicPeriod" startAt="5"/>
            </a:pPr>
            <a:r>
              <a:rPr lang="en-US" sz="1400" dirty="0" smtClean="0"/>
              <a:t>Angelo just purchased 500 shares of AT&amp;T at $30/share and has decided to write covered calls against these stocks. Accordingly, he sells 5 AT&amp;T calls at their current market price of $5.25. The calls have 3 months to expiration and carry a strike price of $35/share. The stock pays a quarterly dividend of $.60 which will be paid during the 3 month call period. </a:t>
            </a:r>
          </a:p>
          <a:p>
            <a:pPr marL="342900" indent="-342900"/>
            <a:r>
              <a:rPr lang="en-US" sz="1400" dirty="0" smtClean="0"/>
              <a:t>	a. Determine the total dollar profits that will be made during the holding period if the price of the stock moves to $32 just before expiration, assuming he keeps the 500 shares?</a:t>
            </a:r>
          </a:p>
          <a:p>
            <a:pPr marL="342900" indent="-342900"/>
            <a:r>
              <a:rPr lang="en-US" sz="1400" dirty="0" smtClean="0"/>
              <a:t>	b. How high can the price of the stock go before Angelo’s return falls to zero (include dividend)?</a:t>
            </a:r>
          </a:p>
          <a:p>
            <a:pPr marL="342900" indent="-342900"/>
            <a:r>
              <a:rPr lang="en-US" sz="1400" dirty="0" smtClean="0"/>
              <a:t>	c. What is Angelo’s HPR as a percentage of his initial investment at $32, assuming he keeps his 500</a:t>
            </a:r>
          </a:p>
          <a:p>
            <a:pPr marL="342900" indent="-342900"/>
            <a:r>
              <a:rPr lang="en-US" sz="1400" dirty="0" smtClean="0"/>
              <a:t>	    shares?</a:t>
            </a:r>
            <a:endParaRPr lang="en-US" sz="14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F5255B-CDB2-4490-9B31-A240B3FCA97A}" type="datetime1">
              <a:rPr lang="en-US" smtClean="0"/>
              <a:pPr/>
              <a:t>10/26/2012</a:t>
            </a:fld>
            <a:endParaRPr lang="en-US"/>
          </a:p>
        </p:txBody>
      </p:sp>
      <p:sp>
        <p:nvSpPr>
          <p:cNvPr id="3" name="Footer Placeholder 2"/>
          <p:cNvSpPr>
            <a:spLocks noGrp="1"/>
          </p:cNvSpPr>
          <p:nvPr>
            <p:ph type="ftr" sz="quarter" idx="11"/>
          </p:nvPr>
        </p:nvSpPr>
        <p:spPr/>
        <p:txBody>
          <a:bodyPr/>
          <a:lstStyle/>
          <a:p>
            <a:r>
              <a:rPr lang="en-US" smtClean="0"/>
              <a:t>Professor James Kuhle</a:t>
            </a:r>
            <a:endParaRPr lang="en-US" dirty="0"/>
          </a:p>
        </p:txBody>
      </p:sp>
      <p:sp>
        <p:nvSpPr>
          <p:cNvPr id="4" name="Slide Number Placeholder 3"/>
          <p:cNvSpPr>
            <a:spLocks noGrp="1"/>
          </p:cNvSpPr>
          <p:nvPr>
            <p:ph type="sldNum" sz="quarter" idx="12"/>
          </p:nvPr>
        </p:nvSpPr>
        <p:spPr/>
        <p:txBody>
          <a:bodyPr/>
          <a:lstStyle/>
          <a:p>
            <a:fld id="{420A85C7-4EA0-4E2E-973A-D231763D790D}"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470F089-DC98-40E6-96E1-2262DC1496C9}" type="datetime1">
              <a:rPr lang="en-US" smtClean="0"/>
              <a:pPr/>
              <a:t>10/26/2012</a:t>
            </a:fld>
            <a:endParaRPr lang="en-US"/>
          </a:p>
        </p:txBody>
      </p:sp>
      <p:sp>
        <p:nvSpPr>
          <p:cNvPr id="5" name="Footer Placeholder 4"/>
          <p:cNvSpPr>
            <a:spLocks noGrp="1"/>
          </p:cNvSpPr>
          <p:nvPr>
            <p:ph type="ftr" sz="quarter" idx="11"/>
          </p:nvPr>
        </p:nvSpPr>
        <p:spPr/>
        <p:txBody>
          <a:bodyPr/>
          <a:lstStyle/>
          <a:p>
            <a:r>
              <a:rPr lang="en-US" dirty="0" smtClean="0"/>
              <a:t>Professor James Kuhle</a:t>
            </a:r>
            <a:endParaRPr lang="en-US" dirty="0"/>
          </a:p>
        </p:txBody>
      </p:sp>
      <p:sp>
        <p:nvSpPr>
          <p:cNvPr id="6" name="Slide Number Placeholder 5"/>
          <p:cNvSpPr>
            <a:spLocks noGrp="1"/>
          </p:cNvSpPr>
          <p:nvPr>
            <p:ph type="sldNum" sz="quarter" idx="12"/>
          </p:nvPr>
        </p:nvSpPr>
        <p:spPr/>
        <p:txBody>
          <a:bodyPr/>
          <a:lstStyle/>
          <a:p>
            <a:fld id="{4AD24E9F-6F20-460A-9997-C3D09DD3DC36}" type="slidenum">
              <a:rPr lang="en-US"/>
              <a:pPr/>
              <a:t>5</a:t>
            </a:fld>
            <a:endParaRPr lang="en-US"/>
          </a:p>
        </p:txBody>
      </p:sp>
      <p:sp>
        <p:nvSpPr>
          <p:cNvPr id="7" name="Rectangle 2"/>
          <p:cNvSpPr>
            <a:spLocks noGrp="1" noChangeArrowheads="1"/>
          </p:cNvSpPr>
          <p:nvPr>
            <p:ph type="title"/>
          </p:nvPr>
        </p:nvSpPr>
        <p:spPr>
          <a:xfrm>
            <a:off x="2362200" y="0"/>
            <a:ext cx="6781800" cy="1447800"/>
          </a:xfrm>
          <a:solidFill>
            <a:srgbClr val="0000CC"/>
          </a:solidFill>
          <a:ln/>
        </p:spPr>
        <p:txBody>
          <a:bodyPr lIns="90488" tIns="44450" rIns="90488" bIns="44450" anchor="b"/>
          <a:lstStyle/>
          <a:p>
            <a:r>
              <a:rPr lang="en-US" dirty="0" smtClean="0"/>
              <a:t> II. </a:t>
            </a:r>
            <a:r>
              <a:rPr lang="en-US" b="1" dirty="0" smtClean="0"/>
              <a:t>Investor </a:t>
            </a:r>
            <a:r>
              <a:rPr lang="en-US" b="1" dirty="0"/>
              <a:t>Profit Profiles</a:t>
            </a:r>
          </a:p>
        </p:txBody>
      </p:sp>
      <p:sp>
        <p:nvSpPr>
          <p:cNvPr id="8" name="Rectangle 3"/>
          <p:cNvSpPr>
            <a:spLocks noGrp="1" noChangeArrowheads="1"/>
          </p:cNvSpPr>
          <p:nvPr>
            <p:ph type="body" idx="1"/>
          </p:nvPr>
        </p:nvSpPr>
        <p:spPr>
          <a:xfrm>
            <a:off x="2590800" y="1981200"/>
            <a:ext cx="6248400" cy="3505200"/>
          </a:xfrm>
          <a:noFill/>
          <a:ln/>
        </p:spPr>
        <p:txBody>
          <a:bodyPr lIns="90488" tIns="44450" rIns="90488" bIns="44450"/>
          <a:lstStyle/>
          <a:p>
            <a:r>
              <a:rPr lang="en-US" sz="3600" b="1" dirty="0"/>
              <a:t>Assume you bought 1 share of T.I. at </a:t>
            </a:r>
            <a:r>
              <a:rPr lang="en-US" sz="3600" b="1" dirty="0" smtClean="0"/>
              <a:t>$50. </a:t>
            </a:r>
            <a:r>
              <a:rPr lang="en-US" sz="3600" b="1" dirty="0"/>
              <a:t>This is your profit profile given various assumptions about T.I.’s future market price.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F5255B-CDB2-4490-9B31-A240B3FCA97A}" type="datetime1">
              <a:rPr lang="en-US" smtClean="0"/>
              <a:pPr/>
              <a:t>10/26/2012</a:t>
            </a:fld>
            <a:endParaRPr lang="en-US"/>
          </a:p>
        </p:txBody>
      </p:sp>
      <p:sp>
        <p:nvSpPr>
          <p:cNvPr id="3" name="Footer Placeholder 2"/>
          <p:cNvSpPr>
            <a:spLocks noGrp="1"/>
          </p:cNvSpPr>
          <p:nvPr>
            <p:ph type="ftr" sz="quarter" idx="11"/>
          </p:nvPr>
        </p:nvSpPr>
        <p:spPr/>
        <p:txBody>
          <a:bodyPr/>
          <a:lstStyle/>
          <a:p>
            <a:r>
              <a:rPr lang="en-US" dirty="0" smtClean="0"/>
              <a:t>Professor James Kuhle</a:t>
            </a:r>
            <a:endParaRPr lang="en-US" dirty="0"/>
          </a:p>
        </p:txBody>
      </p:sp>
      <p:sp>
        <p:nvSpPr>
          <p:cNvPr id="4" name="Slide Number Placeholder 3"/>
          <p:cNvSpPr>
            <a:spLocks noGrp="1"/>
          </p:cNvSpPr>
          <p:nvPr>
            <p:ph type="sldNum" sz="quarter" idx="12"/>
          </p:nvPr>
        </p:nvSpPr>
        <p:spPr/>
        <p:txBody>
          <a:bodyPr/>
          <a:lstStyle/>
          <a:p>
            <a:fld id="{420A85C7-4EA0-4E2E-973A-D231763D790D}" type="slidenum">
              <a:rPr lang="en-US" smtClean="0"/>
              <a:pPr/>
              <a:t>6</a:t>
            </a:fld>
            <a:endParaRPr lang="en-US"/>
          </a:p>
        </p:txBody>
      </p:sp>
      <p:grpSp>
        <p:nvGrpSpPr>
          <p:cNvPr id="5" name="Group 21"/>
          <p:cNvGrpSpPr>
            <a:grpSpLocks/>
          </p:cNvGrpSpPr>
          <p:nvPr/>
        </p:nvGrpSpPr>
        <p:grpSpPr bwMode="auto">
          <a:xfrm>
            <a:off x="2362397" y="1524000"/>
            <a:ext cx="6446829" cy="4419601"/>
            <a:chOff x="547" y="966"/>
            <a:chExt cx="4641" cy="2784"/>
          </a:xfrm>
        </p:grpSpPr>
        <p:grpSp>
          <p:nvGrpSpPr>
            <p:cNvPr id="6" name="Group 8"/>
            <p:cNvGrpSpPr>
              <a:grpSpLocks/>
            </p:cNvGrpSpPr>
            <p:nvPr/>
          </p:nvGrpSpPr>
          <p:grpSpPr bwMode="auto">
            <a:xfrm>
              <a:off x="1095" y="966"/>
              <a:ext cx="3174" cy="2784"/>
              <a:chOff x="1095" y="966"/>
              <a:chExt cx="3174" cy="2784"/>
            </a:xfrm>
          </p:grpSpPr>
          <p:sp>
            <p:nvSpPr>
              <p:cNvPr id="19" name="Line 4"/>
              <p:cNvSpPr>
                <a:spLocks noChangeShapeType="1"/>
              </p:cNvSpPr>
              <p:nvPr/>
            </p:nvSpPr>
            <p:spPr bwMode="auto">
              <a:xfrm flipH="1">
                <a:off x="1095" y="1158"/>
                <a:ext cx="0" cy="2592"/>
              </a:xfrm>
              <a:prstGeom prst="line">
                <a:avLst/>
              </a:prstGeom>
              <a:noFill/>
              <a:ln w="25400">
                <a:solidFill>
                  <a:schemeClr val="tx1"/>
                </a:solidFill>
                <a:round/>
                <a:headEnd/>
                <a:tailEnd/>
              </a:ln>
              <a:effectLst/>
            </p:spPr>
            <p:txBody>
              <a:bodyPr wrap="none" anchor="ctr"/>
              <a:lstStyle/>
              <a:p>
                <a:endParaRPr lang="en-US"/>
              </a:p>
            </p:txBody>
          </p:sp>
          <p:sp>
            <p:nvSpPr>
              <p:cNvPr id="20" name="Line 5"/>
              <p:cNvSpPr>
                <a:spLocks noChangeShapeType="1"/>
              </p:cNvSpPr>
              <p:nvPr/>
            </p:nvSpPr>
            <p:spPr bwMode="auto">
              <a:xfrm>
                <a:off x="1117" y="2395"/>
                <a:ext cx="3152" cy="0"/>
              </a:xfrm>
              <a:prstGeom prst="line">
                <a:avLst/>
              </a:prstGeom>
              <a:noFill/>
              <a:ln w="25400">
                <a:solidFill>
                  <a:schemeClr val="tx1"/>
                </a:solidFill>
                <a:round/>
                <a:headEnd/>
                <a:tailEnd/>
              </a:ln>
              <a:effectLst/>
            </p:spPr>
            <p:txBody>
              <a:bodyPr wrap="none" anchor="ctr"/>
              <a:lstStyle/>
              <a:p>
                <a:endParaRPr lang="en-US"/>
              </a:p>
            </p:txBody>
          </p:sp>
          <p:sp>
            <p:nvSpPr>
              <p:cNvPr id="22" name="Line 7"/>
              <p:cNvSpPr>
                <a:spLocks noChangeShapeType="1"/>
              </p:cNvSpPr>
              <p:nvPr/>
            </p:nvSpPr>
            <p:spPr bwMode="auto">
              <a:xfrm flipV="1">
                <a:off x="1095" y="966"/>
                <a:ext cx="3072" cy="2400"/>
              </a:xfrm>
              <a:prstGeom prst="line">
                <a:avLst/>
              </a:prstGeom>
              <a:noFill/>
              <a:ln w="25400">
                <a:solidFill>
                  <a:schemeClr val="tx1"/>
                </a:solidFill>
                <a:prstDash val="dash"/>
                <a:round/>
                <a:headEnd/>
                <a:tailEnd/>
              </a:ln>
              <a:effectLst/>
            </p:spPr>
            <p:txBody>
              <a:bodyPr wrap="none" anchor="ctr"/>
              <a:lstStyle/>
              <a:p>
                <a:endParaRPr lang="en-US"/>
              </a:p>
            </p:txBody>
          </p:sp>
        </p:grpSp>
        <p:sp>
          <p:nvSpPr>
            <p:cNvPr id="7" name="Rectangle 9"/>
            <p:cNvSpPr>
              <a:spLocks noChangeArrowheads="1"/>
            </p:cNvSpPr>
            <p:nvPr/>
          </p:nvSpPr>
          <p:spPr bwMode="auto">
            <a:xfrm>
              <a:off x="547" y="1398"/>
              <a:ext cx="743" cy="483"/>
            </a:xfrm>
            <a:prstGeom prst="rect">
              <a:avLst/>
            </a:prstGeom>
            <a:noFill/>
            <a:ln w="12700">
              <a:noFill/>
              <a:miter lim="800000"/>
              <a:headEnd/>
              <a:tailEnd/>
            </a:ln>
            <a:effectLst/>
          </p:spPr>
          <p:txBody>
            <a:bodyPr wrap="square" lIns="90488" tIns="44450" rIns="90488" bIns="44450">
              <a:spAutoFit/>
            </a:bodyPr>
            <a:lstStyle/>
            <a:p>
              <a:r>
                <a:rPr lang="en-US" sz="2400" dirty="0" smtClean="0">
                  <a:latin typeface="Times New Roman" pitchFamily="18" charset="0"/>
                </a:rPr>
                <a:t>Gain</a:t>
              </a:r>
            </a:p>
            <a:p>
              <a:r>
                <a:rPr lang="en-US" sz="2000" dirty="0" smtClean="0">
                  <a:latin typeface="Times New Roman" pitchFamily="18" charset="0"/>
                </a:rPr>
                <a:t>  $20</a:t>
              </a:r>
              <a:endParaRPr lang="en-US" sz="2000" dirty="0">
                <a:latin typeface="Times New Roman" pitchFamily="18" charset="0"/>
              </a:endParaRPr>
            </a:p>
          </p:txBody>
        </p:sp>
        <p:sp>
          <p:nvSpPr>
            <p:cNvPr id="8" name="Rectangle 10"/>
            <p:cNvSpPr>
              <a:spLocks noChangeArrowheads="1"/>
            </p:cNvSpPr>
            <p:nvPr/>
          </p:nvSpPr>
          <p:spPr bwMode="auto">
            <a:xfrm>
              <a:off x="547" y="3078"/>
              <a:ext cx="603" cy="522"/>
            </a:xfrm>
            <a:prstGeom prst="rect">
              <a:avLst/>
            </a:prstGeom>
            <a:noFill/>
            <a:ln w="12700">
              <a:noFill/>
              <a:miter lim="800000"/>
              <a:headEnd/>
              <a:tailEnd/>
            </a:ln>
            <a:effectLst/>
          </p:spPr>
          <p:txBody>
            <a:bodyPr wrap="square" lIns="90488" tIns="44450" rIns="90488" bIns="44450">
              <a:spAutoFit/>
            </a:bodyPr>
            <a:lstStyle/>
            <a:p>
              <a:r>
                <a:rPr lang="en-US" sz="2400" dirty="0" smtClean="0">
                  <a:latin typeface="Times New Roman" pitchFamily="18" charset="0"/>
                </a:rPr>
                <a:t>Loss</a:t>
              </a:r>
            </a:p>
            <a:p>
              <a:r>
                <a:rPr lang="en-US" sz="2400" dirty="0" smtClean="0">
                  <a:latin typeface="Times New Roman" pitchFamily="18" charset="0"/>
                </a:rPr>
                <a:t> </a:t>
              </a:r>
              <a:r>
                <a:rPr lang="en-US" sz="2000" b="1" dirty="0" smtClean="0">
                  <a:solidFill>
                    <a:srgbClr val="FF0000"/>
                  </a:solidFill>
                  <a:latin typeface="Times New Roman" pitchFamily="18" charset="0"/>
                </a:rPr>
                <a:t>$-50</a:t>
              </a:r>
              <a:endParaRPr lang="en-US" sz="2000" b="1" dirty="0">
                <a:solidFill>
                  <a:srgbClr val="FF0000"/>
                </a:solidFill>
                <a:latin typeface="Times New Roman" pitchFamily="18" charset="0"/>
              </a:endParaRPr>
            </a:p>
          </p:txBody>
        </p:sp>
        <p:sp>
          <p:nvSpPr>
            <p:cNvPr id="9" name="Rectangle 11"/>
            <p:cNvSpPr>
              <a:spLocks noChangeArrowheads="1"/>
            </p:cNvSpPr>
            <p:nvPr/>
          </p:nvSpPr>
          <p:spPr bwMode="auto">
            <a:xfrm>
              <a:off x="821" y="2262"/>
              <a:ext cx="240" cy="286"/>
            </a:xfrm>
            <a:prstGeom prst="rect">
              <a:avLst/>
            </a:prstGeom>
            <a:noFill/>
            <a:ln w="12700">
              <a:noFill/>
              <a:miter lim="800000"/>
              <a:headEnd/>
              <a:tailEnd/>
            </a:ln>
            <a:effectLst/>
          </p:spPr>
          <p:txBody>
            <a:bodyPr wrap="none" lIns="90488" tIns="44450" rIns="90488" bIns="44450">
              <a:spAutoFit/>
            </a:bodyPr>
            <a:lstStyle/>
            <a:p>
              <a:r>
                <a:rPr lang="en-US" sz="2400" dirty="0">
                  <a:latin typeface="Times New Roman" pitchFamily="18" charset="0"/>
                </a:rPr>
                <a:t>0</a:t>
              </a:r>
            </a:p>
          </p:txBody>
        </p:sp>
        <p:sp>
          <p:nvSpPr>
            <p:cNvPr id="15" name="Rectangle 17"/>
            <p:cNvSpPr>
              <a:spLocks noChangeArrowheads="1"/>
            </p:cNvSpPr>
            <p:nvPr/>
          </p:nvSpPr>
          <p:spPr bwMode="auto">
            <a:xfrm>
              <a:off x="1205" y="1926"/>
              <a:ext cx="1065" cy="250"/>
            </a:xfrm>
            <a:prstGeom prst="rect">
              <a:avLst/>
            </a:prstGeom>
            <a:noFill/>
            <a:ln w="12700">
              <a:noFill/>
              <a:miter lim="800000"/>
              <a:headEnd/>
              <a:tailEnd/>
            </a:ln>
            <a:effectLst/>
          </p:spPr>
          <p:txBody>
            <a:bodyPr wrap="square" lIns="90488" tIns="44450" rIns="90488" bIns="44450">
              <a:spAutoFit/>
            </a:bodyPr>
            <a:lstStyle/>
            <a:p>
              <a:pPr algn="ctr"/>
              <a:r>
                <a:rPr lang="en-US" sz="2000" dirty="0" smtClean="0">
                  <a:latin typeface="Times New Roman" pitchFamily="18" charset="0"/>
                </a:rPr>
                <a:t> $50 </a:t>
              </a:r>
              <a:r>
                <a:rPr lang="en-US" sz="2000" dirty="0">
                  <a:latin typeface="Times New Roman" pitchFamily="18" charset="0"/>
                </a:rPr>
                <a:t>Price</a:t>
              </a:r>
            </a:p>
          </p:txBody>
        </p:sp>
        <p:sp>
          <p:nvSpPr>
            <p:cNvPr id="16" name="Line 18"/>
            <p:cNvSpPr>
              <a:spLocks noChangeShapeType="1"/>
            </p:cNvSpPr>
            <p:nvPr/>
          </p:nvSpPr>
          <p:spPr bwMode="auto">
            <a:xfrm>
              <a:off x="1918" y="2166"/>
              <a:ext cx="384" cy="192"/>
            </a:xfrm>
            <a:prstGeom prst="line">
              <a:avLst/>
            </a:prstGeom>
            <a:noFill/>
            <a:ln w="12700">
              <a:solidFill>
                <a:schemeClr val="tx1"/>
              </a:solidFill>
              <a:round/>
              <a:headEnd/>
              <a:tailEnd type="triangle" w="med" len="med"/>
            </a:ln>
            <a:effectLst/>
          </p:spPr>
          <p:txBody>
            <a:bodyPr wrap="none" anchor="ctr"/>
            <a:lstStyle/>
            <a:p>
              <a:endParaRPr lang="en-US"/>
            </a:p>
          </p:txBody>
        </p:sp>
        <p:sp>
          <p:nvSpPr>
            <p:cNvPr id="17" name="Rectangle 19"/>
            <p:cNvSpPr>
              <a:spLocks noChangeArrowheads="1"/>
            </p:cNvSpPr>
            <p:nvPr/>
          </p:nvSpPr>
          <p:spPr bwMode="auto">
            <a:xfrm>
              <a:off x="4374" y="1254"/>
              <a:ext cx="718" cy="516"/>
            </a:xfrm>
            <a:prstGeom prst="rect">
              <a:avLst/>
            </a:prstGeom>
            <a:noFill/>
            <a:ln w="12700">
              <a:noFill/>
              <a:miter lim="800000"/>
              <a:headEnd/>
              <a:tailEnd/>
            </a:ln>
            <a:effectLst/>
          </p:spPr>
          <p:txBody>
            <a:bodyPr lIns="90488" tIns="44450" rIns="90488" bIns="44450">
              <a:spAutoFit/>
            </a:bodyPr>
            <a:lstStyle/>
            <a:p>
              <a:r>
                <a:rPr lang="en-US" sz="2400">
                  <a:solidFill>
                    <a:schemeClr val="tx2"/>
                  </a:solidFill>
                  <a:latin typeface="Times New Roman" pitchFamily="18" charset="0"/>
                </a:rPr>
                <a:t>Profit</a:t>
              </a:r>
            </a:p>
            <a:p>
              <a:r>
                <a:rPr lang="en-US" sz="2400">
                  <a:solidFill>
                    <a:schemeClr val="tx2"/>
                  </a:solidFill>
                  <a:latin typeface="Times New Roman" pitchFamily="18" charset="0"/>
                </a:rPr>
                <a:t>Gain</a:t>
              </a:r>
            </a:p>
          </p:txBody>
        </p:sp>
        <p:sp>
          <p:nvSpPr>
            <p:cNvPr id="18" name="Rectangle 20"/>
            <p:cNvSpPr>
              <a:spLocks noChangeArrowheads="1"/>
            </p:cNvSpPr>
            <p:nvPr/>
          </p:nvSpPr>
          <p:spPr bwMode="auto">
            <a:xfrm>
              <a:off x="4376" y="2146"/>
              <a:ext cx="812" cy="516"/>
            </a:xfrm>
            <a:prstGeom prst="rect">
              <a:avLst/>
            </a:prstGeom>
            <a:noFill/>
            <a:ln w="12700">
              <a:noFill/>
              <a:miter lim="800000"/>
              <a:headEnd/>
              <a:tailEnd/>
            </a:ln>
            <a:effectLst/>
          </p:spPr>
          <p:txBody>
            <a:bodyPr lIns="90488" tIns="44450" rIns="90488" bIns="44450">
              <a:spAutoFit/>
            </a:bodyPr>
            <a:lstStyle/>
            <a:p>
              <a:r>
                <a:rPr lang="en-US" sz="2400">
                  <a:solidFill>
                    <a:schemeClr val="tx2"/>
                  </a:solidFill>
                  <a:latin typeface="Times New Roman" pitchFamily="18" charset="0"/>
                </a:rPr>
                <a:t>Market</a:t>
              </a:r>
              <a:br>
                <a:rPr lang="en-US" sz="2400">
                  <a:solidFill>
                    <a:schemeClr val="tx2"/>
                  </a:solidFill>
                  <a:latin typeface="Times New Roman" pitchFamily="18" charset="0"/>
                </a:rPr>
              </a:br>
              <a:r>
                <a:rPr lang="en-US" sz="2400">
                  <a:solidFill>
                    <a:schemeClr val="tx2"/>
                  </a:solidFill>
                  <a:latin typeface="Times New Roman" pitchFamily="18" charset="0"/>
                </a:rPr>
                <a:t>Price</a:t>
              </a:r>
            </a:p>
          </p:txBody>
        </p:sp>
      </p:grpSp>
      <p:cxnSp>
        <p:nvCxnSpPr>
          <p:cNvPr id="25" name="Straight Connector 24"/>
          <p:cNvCxnSpPr/>
          <p:nvPr/>
        </p:nvCxnSpPr>
        <p:spPr>
          <a:xfrm rot="5400000">
            <a:off x="5943600" y="3733800"/>
            <a:ext cx="3048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715000" y="3886200"/>
            <a:ext cx="914400" cy="369332"/>
          </a:xfrm>
          <a:prstGeom prst="rect">
            <a:avLst/>
          </a:prstGeom>
          <a:noFill/>
        </p:spPr>
        <p:txBody>
          <a:bodyPr wrap="square" rtlCol="0">
            <a:spAutoFit/>
          </a:bodyPr>
          <a:lstStyle/>
          <a:p>
            <a:r>
              <a:rPr lang="en-US" dirty="0" smtClean="0"/>
              <a:t> $70</a:t>
            </a:r>
            <a:endParaRPr lang="en-US" dirty="0"/>
          </a:p>
        </p:txBody>
      </p:sp>
      <p:sp>
        <p:nvSpPr>
          <p:cNvPr id="27" name="Line 7"/>
          <p:cNvSpPr>
            <a:spLocks noChangeShapeType="1"/>
          </p:cNvSpPr>
          <p:nvPr/>
        </p:nvSpPr>
        <p:spPr bwMode="auto">
          <a:xfrm flipV="1">
            <a:off x="6096000" y="2590800"/>
            <a:ext cx="0" cy="1143000"/>
          </a:xfrm>
          <a:prstGeom prst="line">
            <a:avLst/>
          </a:prstGeom>
          <a:noFill/>
          <a:ln w="25400">
            <a:solidFill>
              <a:srgbClr val="0000CC"/>
            </a:solidFill>
            <a:prstDash val="dash"/>
            <a:round/>
            <a:headEnd/>
            <a:tailEnd/>
          </a:ln>
          <a:effectLst/>
        </p:spPr>
        <p:txBody>
          <a:bodyPr wrap="none" anchor="ctr"/>
          <a:lstStyle/>
          <a:p>
            <a:endParaRPr lang="en-US"/>
          </a:p>
        </p:txBody>
      </p:sp>
      <p:sp>
        <p:nvSpPr>
          <p:cNvPr id="28" name="Line 7"/>
          <p:cNvSpPr>
            <a:spLocks noChangeShapeType="1"/>
          </p:cNvSpPr>
          <p:nvPr/>
        </p:nvSpPr>
        <p:spPr bwMode="auto">
          <a:xfrm flipH="1" flipV="1">
            <a:off x="3200400" y="2667000"/>
            <a:ext cx="2895600" cy="0"/>
          </a:xfrm>
          <a:prstGeom prst="line">
            <a:avLst/>
          </a:prstGeom>
          <a:noFill/>
          <a:ln w="25400">
            <a:solidFill>
              <a:srgbClr val="0000CC"/>
            </a:solidFill>
            <a:prstDash val="dash"/>
            <a:round/>
            <a:headEnd/>
            <a:tailEnd/>
          </a:ln>
          <a:effectLst/>
        </p:spPr>
        <p:txBody>
          <a:bodyPr wrap="none" anchor="ctr"/>
          <a:lstStyle/>
          <a:p>
            <a:endParaRPr lang="en-US"/>
          </a:p>
        </p:txBody>
      </p:sp>
      <p:sp>
        <p:nvSpPr>
          <p:cNvPr id="29" name="TextBox 28"/>
          <p:cNvSpPr txBox="1"/>
          <p:nvPr/>
        </p:nvSpPr>
        <p:spPr>
          <a:xfrm>
            <a:off x="2590800" y="457200"/>
            <a:ext cx="6096000" cy="954107"/>
          </a:xfrm>
          <a:prstGeom prst="rect">
            <a:avLst/>
          </a:prstGeom>
          <a:noFill/>
        </p:spPr>
        <p:txBody>
          <a:bodyPr wrap="square" rtlCol="0">
            <a:spAutoFit/>
          </a:bodyPr>
          <a:lstStyle/>
          <a:p>
            <a:pPr algn="ctr"/>
            <a:r>
              <a:rPr lang="en-US" sz="2800" b="1" u="sng" dirty="0" smtClean="0"/>
              <a:t>Profit Profile for the Long Stock Position</a:t>
            </a:r>
            <a:endParaRPr lang="en-US" sz="2800" b="1"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6FFE6E4-BC9C-46B8-BC8A-2B1B59C2B136}" type="datetime1">
              <a:rPr lang="en-US" smtClean="0"/>
              <a:pPr/>
              <a:t>10/26/2012</a:t>
            </a:fld>
            <a:endParaRPr lang="en-US"/>
          </a:p>
        </p:txBody>
      </p:sp>
      <p:sp>
        <p:nvSpPr>
          <p:cNvPr id="5" name="Footer Placeholder 4"/>
          <p:cNvSpPr>
            <a:spLocks noGrp="1"/>
          </p:cNvSpPr>
          <p:nvPr>
            <p:ph type="ftr" sz="quarter" idx="11"/>
          </p:nvPr>
        </p:nvSpPr>
        <p:spPr/>
        <p:txBody>
          <a:bodyPr/>
          <a:lstStyle/>
          <a:p>
            <a:r>
              <a:rPr lang="en-US" dirty="0" smtClean="0"/>
              <a:t>Professor James Kuhle</a:t>
            </a:r>
            <a:endParaRPr lang="en-US" dirty="0"/>
          </a:p>
        </p:txBody>
      </p:sp>
      <p:sp>
        <p:nvSpPr>
          <p:cNvPr id="6" name="Slide Number Placeholder 5"/>
          <p:cNvSpPr>
            <a:spLocks noGrp="1"/>
          </p:cNvSpPr>
          <p:nvPr>
            <p:ph type="sldNum" sz="quarter" idx="12"/>
          </p:nvPr>
        </p:nvSpPr>
        <p:spPr/>
        <p:txBody>
          <a:bodyPr/>
          <a:lstStyle/>
          <a:p>
            <a:fld id="{4AD24E9F-6F20-460A-9997-C3D09DD3DC36}" type="slidenum">
              <a:rPr lang="en-US"/>
              <a:pPr/>
              <a:t>7</a:t>
            </a:fld>
            <a:endParaRPr lang="en-US"/>
          </a:p>
        </p:txBody>
      </p:sp>
      <p:sp>
        <p:nvSpPr>
          <p:cNvPr id="5122" name="Rectangle 2"/>
          <p:cNvSpPr>
            <a:spLocks noGrp="1" noChangeArrowheads="1"/>
          </p:cNvSpPr>
          <p:nvPr>
            <p:ph type="title"/>
          </p:nvPr>
        </p:nvSpPr>
        <p:spPr>
          <a:xfrm>
            <a:off x="2362200" y="0"/>
            <a:ext cx="6781800" cy="1447800"/>
          </a:xfrm>
        </p:spPr>
        <p:txBody>
          <a:bodyPr/>
          <a:lstStyle/>
          <a:p>
            <a:r>
              <a:rPr lang="en-US" dirty="0" smtClean="0"/>
              <a:t>II.</a:t>
            </a:r>
            <a:r>
              <a:rPr lang="en-US" b="1" dirty="0" smtClean="0">
                <a:solidFill>
                  <a:schemeClr val="accent1"/>
                </a:solidFill>
              </a:rPr>
              <a:t>  </a:t>
            </a:r>
            <a:r>
              <a:rPr lang="en-US" b="1" dirty="0" smtClean="0">
                <a:effectLst>
                  <a:outerShdw blurRad="38100" dist="38100" dir="2700000" algn="tl">
                    <a:srgbClr val="000000">
                      <a:alpha val="43137"/>
                    </a:srgbClr>
                  </a:outerShdw>
                </a:effectLst>
              </a:rPr>
              <a:t>Investor Profit Profiles </a:t>
            </a:r>
            <a:endParaRPr lang="en-US" dirty="0">
              <a:effectLst>
                <a:outerShdw blurRad="38100" dist="38100" dir="2700000" algn="tl">
                  <a:srgbClr val="000000">
                    <a:alpha val="43137"/>
                  </a:srgbClr>
                </a:outerShdw>
              </a:effectLst>
            </a:endParaRPr>
          </a:p>
        </p:txBody>
      </p:sp>
      <p:sp>
        <p:nvSpPr>
          <p:cNvPr id="7" name="Rectangle 3"/>
          <p:cNvSpPr>
            <a:spLocks noGrp="1" noChangeArrowheads="1"/>
          </p:cNvSpPr>
          <p:nvPr>
            <p:ph type="body" idx="1"/>
          </p:nvPr>
        </p:nvSpPr>
        <p:spPr>
          <a:noFill/>
          <a:ln/>
        </p:spPr>
        <p:txBody>
          <a:bodyPr lIns="90488" tIns="44450" rIns="90488" bIns="44450"/>
          <a:lstStyle/>
          <a:p>
            <a:r>
              <a:rPr lang="en-US" b="1" dirty="0"/>
              <a:t>A.  Call Option Profit </a:t>
            </a:r>
            <a:r>
              <a:rPr lang="en-US" b="1" dirty="0" smtClean="0"/>
              <a:t>Profile </a:t>
            </a:r>
            <a:r>
              <a:rPr lang="en-US" b="1" dirty="0"/>
              <a:t>of Buyer and Seller</a:t>
            </a:r>
          </a:p>
          <a:p>
            <a:pPr lvl="1"/>
            <a:r>
              <a:rPr lang="en-US" b="1" dirty="0"/>
              <a:t>Situation:  Investor thinks a security will increase in price -- can buy security or a call option.  If price declines, Investor has a capital loss in long position or loses his option premium when expired.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362200" y="0"/>
            <a:ext cx="6781800" cy="1752600"/>
          </a:xfrm>
          <a:solidFill>
            <a:srgbClr val="0000CC"/>
          </a:solidFill>
          <a:ln/>
        </p:spPr>
        <p:txBody>
          <a:bodyPr lIns="90488" tIns="44450" rIns="90488" bIns="44450" anchor="b"/>
          <a:lstStyle/>
          <a:p>
            <a:r>
              <a:rPr lang="en-US" dirty="0">
                <a:effectLst>
                  <a:outerShdw blurRad="38100" dist="38100" dir="2700000" algn="tl">
                    <a:srgbClr val="000000">
                      <a:alpha val="43137"/>
                    </a:srgbClr>
                  </a:outerShdw>
                </a:effectLst>
              </a:rPr>
              <a:t>1.  </a:t>
            </a:r>
            <a:r>
              <a:rPr lang="en-US" b="1" dirty="0">
                <a:effectLst>
                  <a:outerShdw blurRad="38100" dist="38100" dir="2700000" algn="tl">
                    <a:srgbClr val="000000">
                      <a:alpha val="43137"/>
                    </a:srgbClr>
                  </a:outerShdw>
                </a:effectLst>
              </a:rPr>
              <a:t>Profit </a:t>
            </a:r>
            <a:r>
              <a:rPr lang="en-US" b="1" dirty="0" smtClean="0">
                <a:effectLst>
                  <a:outerShdw blurRad="38100" dist="38100" dir="2700000" algn="tl">
                    <a:srgbClr val="000000">
                      <a:alpha val="43137"/>
                    </a:srgbClr>
                  </a:outerShdw>
                </a:effectLst>
              </a:rPr>
              <a:t>Profile </a:t>
            </a:r>
            <a:r>
              <a:rPr lang="en-US" b="1" dirty="0">
                <a:effectLst>
                  <a:outerShdw blurRad="38100" dist="38100" dir="2700000" algn="tl">
                    <a:srgbClr val="000000">
                      <a:alpha val="43137"/>
                    </a:srgbClr>
                  </a:outerShdw>
                </a:effectLst>
              </a:rPr>
              <a:t>of </a:t>
            </a:r>
            <a:r>
              <a:rPr lang="en-US" b="1" u="sng" dirty="0">
                <a:effectLst>
                  <a:outerShdw blurRad="38100" dist="38100" dir="2700000" algn="tl">
                    <a:srgbClr val="000000">
                      <a:alpha val="43137"/>
                    </a:srgbClr>
                  </a:outerShdw>
                </a:effectLst>
              </a:rPr>
              <a:t>Call</a:t>
            </a:r>
            <a:r>
              <a:rPr lang="en-US" b="1" dirty="0">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rPr>
              <a:t>Buyer (the Upside)</a:t>
            </a:r>
            <a:endParaRPr lang="en-US" b="1" dirty="0">
              <a:effectLst>
                <a:outerShdw blurRad="38100" dist="38100" dir="2700000" algn="tl">
                  <a:srgbClr val="000000">
                    <a:alpha val="43137"/>
                  </a:srgbClr>
                </a:outerShdw>
              </a:effectLst>
            </a:endParaRPr>
          </a:p>
        </p:txBody>
      </p:sp>
      <p:sp>
        <p:nvSpPr>
          <p:cNvPr id="10243" name="Rectangle 3"/>
          <p:cNvSpPr>
            <a:spLocks noGrp="1" noChangeArrowheads="1"/>
          </p:cNvSpPr>
          <p:nvPr>
            <p:ph idx="1"/>
          </p:nvPr>
        </p:nvSpPr>
        <p:spPr>
          <a:xfrm>
            <a:off x="2362200" y="5105400"/>
            <a:ext cx="6781800" cy="914400"/>
          </a:xfrm>
          <a:noFill/>
          <a:ln/>
        </p:spPr>
        <p:txBody>
          <a:bodyPr lIns="90488" tIns="44450" rIns="90488" bIns="44450"/>
          <a:lstStyle/>
          <a:p>
            <a:pPr lvl="1"/>
            <a:r>
              <a:rPr lang="en-US"/>
              <a:t>Note:  Upside potential is unlimited, Downside risk is limited</a:t>
            </a:r>
          </a:p>
        </p:txBody>
      </p:sp>
      <p:sp>
        <p:nvSpPr>
          <p:cNvPr id="22" name="Date Placeholder 3"/>
          <p:cNvSpPr>
            <a:spLocks noGrp="1"/>
          </p:cNvSpPr>
          <p:nvPr>
            <p:ph type="dt" sz="half" idx="10"/>
          </p:nvPr>
        </p:nvSpPr>
        <p:spPr/>
        <p:txBody>
          <a:bodyPr/>
          <a:lstStyle/>
          <a:p>
            <a:fld id="{644090AD-C33A-493C-8EA8-6283202119E9}" type="datetime1">
              <a:rPr lang="en-US" smtClean="0"/>
              <a:pPr/>
              <a:t>10/26/2012</a:t>
            </a:fld>
            <a:endParaRPr lang="en-US"/>
          </a:p>
        </p:txBody>
      </p:sp>
      <p:sp>
        <p:nvSpPr>
          <p:cNvPr id="24" name="Slide Number Placeholder 5"/>
          <p:cNvSpPr>
            <a:spLocks noGrp="1"/>
          </p:cNvSpPr>
          <p:nvPr>
            <p:ph type="sldNum" sz="quarter" idx="12"/>
          </p:nvPr>
        </p:nvSpPr>
        <p:spPr/>
        <p:txBody>
          <a:bodyPr/>
          <a:lstStyle/>
          <a:p>
            <a:fld id="{E99D39F0-8ECA-46CF-985E-923FE77C01EC}" type="slidenum">
              <a:rPr lang="en-US"/>
              <a:pPr/>
              <a:t>8</a:t>
            </a:fld>
            <a:endParaRPr lang="en-US"/>
          </a:p>
        </p:txBody>
      </p:sp>
      <p:grpSp>
        <p:nvGrpSpPr>
          <p:cNvPr id="2" name="Group 21"/>
          <p:cNvGrpSpPr>
            <a:grpSpLocks/>
          </p:cNvGrpSpPr>
          <p:nvPr/>
        </p:nvGrpSpPr>
        <p:grpSpPr bwMode="auto">
          <a:xfrm>
            <a:off x="2397125" y="1981200"/>
            <a:ext cx="6746875" cy="2865438"/>
            <a:chOff x="572" y="1254"/>
            <a:chExt cx="4857" cy="1805"/>
          </a:xfrm>
        </p:grpSpPr>
        <p:grpSp>
          <p:nvGrpSpPr>
            <p:cNvPr id="3" name="Group 8"/>
            <p:cNvGrpSpPr>
              <a:grpSpLocks/>
            </p:cNvGrpSpPr>
            <p:nvPr/>
          </p:nvGrpSpPr>
          <p:grpSpPr bwMode="auto">
            <a:xfrm>
              <a:off x="1109" y="1427"/>
              <a:ext cx="3160" cy="1632"/>
              <a:chOff x="1109" y="1427"/>
              <a:chExt cx="3160" cy="1632"/>
            </a:xfrm>
          </p:grpSpPr>
          <p:sp>
            <p:nvSpPr>
              <p:cNvPr id="10244" name="Line 4"/>
              <p:cNvSpPr>
                <a:spLocks noChangeShapeType="1"/>
              </p:cNvSpPr>
              <p:nvPr/>
            </p:nvSpPr>
            <p:spPr bwMode="auto">
              <a:xfrm>
                <a:off x="1109" y="1587"/>
                <a:ext cx="0" cy="1472"/>
              </a:xfrm>
              <a:prstGeom prst="line">
                <a:avLst/>
              </a:prstGeom>
              <a:noFill/>
              <a:ln w="25400">
                <a:solidFill>
                  <a:schemeClr val="tx1"/>
                </a:solidFill>
                <a:round/>
                <a:headEnd/>
                <a:tailEnd/>
              </a:ln>
              <a:effectLst/>
            </p:spPr>
            <p:txBody>
              <a:bodyPr wrap="none" anchor="ctr"/>
              <a:lstStyle/>
              <a:p>
                <a:endParaRPr lang="en-US"/>
              </a:p>
            </p:txBody>
          </p:sp>
          <p:sp>
            <p:nvSpPr>
              <p:cNvPr id="10245" name="Line 5"/>
              <p:cNvSpPr>
                <a:spLocks noChangeShapeType="1"/>
              </p:cNvSpPr>
              <p:nvPr/>
            </p:nvSpPr>
            <p:spPr bwMode="auto">
              <a:xfrm>
                <a:off x="1117" y="2395"/>
                <a:ext cx="3152" cy="0"/>
              </a:xfrm>
              <a:prstGeom prst="line">
                <a:avLst/>
              </a:prstGeom>
              <a:noFill/>
              <a:ln w="25400">
                <a:solidFill>
                  <a:schemeClr val="tx1"/>
                </a:solidFill>
                <a:round/>
                <a:headEnd/>
                <a:tailEnd/>
              </a:ln>
              <a:effectLst/>
            </p:spPr>
            <p:txBody>
              <a:bodyPr wrap="none" anchor="ctr"/>
              <a:lstStyle/>
              <a:p>
                <a:endParaRPr lang="en-US"/>
              </a:p>
            </p:txBody>
          </p:sp>
          <p:sp>
            <p:nvSpPr>
              <p:cNvPr id="10246" name="Line 6"/>
              <p:cNvSpPr>
                <a:spLocks noChangeShapeType="1"/>
              </p:cNvSpPr>
              <p:nvPr/>
            </p:nvSpPr>
            <p:spPr bwMode="auto">
              <a:xfrm>
                <a:off x="1117" y="2683"/>
                <a:ext cx="944" cy="0"/>
              </a:xfrm>
              <a:prstGeom prst="line">
                <a:avLst/>
              </a:prstGeom>
              <a:noFill/>
              <a:ln w="25400">
                <a:solidFill>
                  <a:schemeClr val="tx1"/>
                </a:solidFill>
                <a:prstDash val="dash"/>
                <a:round/>
                <a:headEnd/>
                <a:tailEnd/>
              </a:ln>
              <a:effectLst/>
            </p:spPr>
            <p:txBody>
              <a:bodyPr wrap="none" anchor="ctr"/>
              <a:lstStyle/>
              <a:p>
                <a:endParaRPr lang="en-US"/>
              </a:p>
            </p:txBody>
          </p:sp>
          <p:sp>
            <p:nvSpPr>
              <p:cNvPr id="10247" name="Line 7"/>
              <p:cNvSpPr>
                <a:spLocks noChangeShapeType="1"/>
              </p:cNvSpPr>
              <p:nvPr/>
            </p:nvSpPr>
            <p:spPr bwMode="auto">
              <a:xfrm flipV="1">
                <a:off x="2077" y="1427"/>
                <a:ext cx="2192" cy="1264"/>
              </a:xfrm>
              <a:prstGeom prst="line">
                <a:avLst/>
              </a:prstGeom>
              <a:noFill/>
              <a:ln w="25400">
                <a:solidFill>
                  <a:schemeClr val="tx1"/>
                </a:solidFill>
                <a:prstDash val="dash"/>
                <a:round/>
                <a:headEnd/>
                <a:tailEnd/>
              </a:ln>
              <a:effectLst/>
            </p:spPr>
            <p:txBody>
              <a:bodyPr wrap="none" anchor="ctr"/>
              <a:lstStyle/>
              <a:p>
                <a:endParaRPr lang="en-US"/>
              </a:p>
            </p:txBody>
          </p:sp>
        </p:grpSp>
        <p:sp>
          <p:nvSpPr>
            <p:cNvPr id="10249" name="Rectangle 9"/>
            <p:cNvSpPr>
              <a:spLocks noChangeArrowheads="1"/>
            </p:cNvSpPr>
            <p:nvPr/>
          </p:nvSpPr>
          <p:spPr bwMode="auto">
            <a:xfrm>
              <a:off x="572" y="1522"/>
              <a:ext cx="557"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Gain</a:t>
              </a:r>
            </a:p>
          </p:txBody>
        </p:sp>
        <p:sp>
          <p:nvSpPr>
            <p:cNvPr id="10250" name="Rectangle 10"/>
            <p:cNvSpPr>
              <a:spLocks noChangeArrowheads="1"/>
            </p:cNvSpPr>
            <p:nvPr/>
          </p:nvSpPr>
          <p:spPr bwMode="auto">
            <a:xfrm>
              <a:off x="572" y="2770"/>
              <a:ext cx="545"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Loss</a:t>
              </a:r>
            </a:p>
          </p:txBody>
        </p:sp>
        <p:sp>
          <p:nvSpPr>
            <p:cNvPr id="10251" name="Rectangle 11"/>
            <p:cNvSpPr>
              <a:spLocks noChangeArrowheads="1"/>
            </p:cNvSpPr>
            <p:nvPr/>
          </p:nvSpPr>
          <p:spPr bwMode="auto">
            <a:xfrm>
              <a:off x="860" y="2482"/>
              <a:ext cx="240"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0</a:t>
              </a:r>
            </a:p>
          </p:txBody>
        </p:sp>
        <p:sp>
          <p:nvSpPr>
            <p:cNvPr id="10252" name="Rectangle 12"/>
            <p:cNvSpPr>
              <a:spLocks noChangeArrowheads="1"/>
            </p:cNvSpPr>
            <p:nvPr/>
          </p:nvSpPr>
          <p:spPr bwMode="auto">
            <a:xfrm>
              <a:off x="2073" y="2303"/>
              <a:ext cx="88" cy="88"/>
            </a:xfrm>
            <a:prstGeom prst="rect">
              <a:avLst/>
            </a:prstGeom>
            <a:solidFill>
              <a:schemeClr val="tx1"/>
            </a:solidFill>
            <a:ln w="12700">
              <a:solidFill>
                <a:schemeClr val="tx1"/>
              </a:solidFill>
              <a:miter lim="800000"/>
              <a:headEnd/>
              <a:tailEnd/>
            </a:ln>
            <a:effectLst/>
          </p:spPr>
          <p:txBody>
            <a:bodyPr wrap="none" anchor="ctr"/>
            <a:lstStyle/>
            <a:p>
              <a:endParaRPr lang="en-US"/>
            </a:p>
          </p:txBody>
        </p:sp>
        <p:sp>
          <p:nvSpPr>
            <p:cNvPr id="10253" name="Line 13"/>
            <p:cNvSpPr>
              <a:spLocks noChangeShapeType="1"/>
            </p:cNvSpPr>
            <p:nvPr/>
          </p:nvSpPr>
          <p:spPr bwMode="auto">
            <a:xfrm>
              <a:off x="2069" y="2399"/>
              <a:ext cx="0" cy="280"/>
            </a:xfrm>
            <a:prstGeom prst="line">
              <a:avLst/>
            </a:prstGeom>
            <a:noFill/>
            <a:ln w="12700">
              <a:solidFill>
                <a:schemeClr val="tx1"/>
              </a:solidFill>
              <a:round/>
              <a:headEnd/>
              <a:tailEnd/>
            </a:ln>
            <a:effectLst/>
          </p:spPr>
          <p:txBody>
            <a:bodyPr wrap="none" anchor="ctr"/>
            <a:lstStyle/>
            <a:p>
              <a:endParaRPr lang="en-US"/>
            </a:p>
          </p:txBody>
        </p:sp>
        <p:sp>
          <p:nvSpPr>
            <p:cNvPr id="10254" name="Line 14"/>
            <p:cNvSpPr>
              <a:spLocks noChangeShapeType="1"/>
            </p:cNvSpPr>
            <p:nvPr/>
          </p:nvSpPr>
          <p:spPr bwMode="auto">
            <a:xfrm>
              <a:off x="1397" y="2399"/>
              <a:ext cx="0" cy="280"/>
            </a:xfrm>
            <a:prstGeom prst="line">
              <a:avLst/>
            </a:prstGeom>
            <a:noFill/>
            <a:ln w="12700">
              <a:solidFill>
                <a:schemeClr val="tx1"/>
              </a:solidFill>
              <a:round/>
              <a:headEnd type="triangle" w="med" len="med"/>
              <a:tailEnd type="triangle" w="med" len="med"/>
            </a:ln>
            <a:effectLst/>
          </p:spPr>
          <p:txBody>
            <a:bodyPr wrap="none" anchor="ctr"/>
            <a:lstStyle/>
            <a:p>
              <a:endParaRPr lang="en-US"/>
            </a:p>
          </p:txBody>
        </p:sp>
        <p:sp>
          <p:nvSpPr>
            <p:cNvPr id="10255" name="Rectangle 15"/>
            <p:cNvSpPr>
              <a:spLocks noChangeArrowheads="1"/>
            </p:cNvSpPr>
            <p:nvPr/>
          </p:nvSpPr>
          <p:spPr bwMode="auto">
            <a:xfrm>
              <a:off x="1676" y="2770"/>
              <a:ext cx="3753"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Premium Paid (Price to purchase Option)</a:t>
              </a:r>
            </a:p>
          </p:txBody>
        </p:sp>
        <p:sp>
          <p:nvSpPr>
            <p:cNvPr id="10256" name="Line 16"/>
            <p:cNvSpPr>
              <a:spLocks noChangeShapeType="1"/>
            </p:cNvSpPr>
            <p:nvPr/>
          </p:nvSpPr>
          <p:spPr bwMode="auto">
            <a:xfrm flipH="1" flipV="1">
              <a:off x="1589" y="2598"/>
              <a:ext cx="100" cy="281"/>
            </a:xfrm>
            <a:prstGeom prst="line">
              <a:avLst/>
            </a:prstGeom>
            <a:noFill/>
            <a:ln w="12700">
              <a:solidFill>
                <a:schemeClr val="tx1"/>
              </a:solidFill>
              <a:round/>
              <a:headEnd/>
              <a:tailEnd type="triangle" w="med" len="med"/>
            </a:ln>
            <a:effectLst/>
          </p:spPr>
          <p:txBody>
            <a:bodyPr wrap="none" anchor="ctr"/>
            <a:lstStyle/>
            <a:p>
              <a:endParaRPr lang="en-US"/>
            </a:p>
          </p:txBody>
        </p:sp>
        <p:sp>
          <p:nvSpPr>
            <p:cNvPr id="10257" name="Rectangle 17"/>
            <p:cNvSpPr>
              <a:spLocks noChangeArrowheads="1"/>
            </p:cNvSpPr>
            <p:nvPr/>
          </p:nvSpPr>
          <p:spPr bwMode="auto">
            <a:xfrm>
              <a:off x="1205" y="1878"/>
              <a:ext cx="1065" cy="444"/>
            </a:xfrm>
            <a:prstGeom prst="rect">
              <a:avLst/>
            </a:prstGeom>
            <a:noFill/>
            <a:ln w="12700">
              <a:noFill/>
              <a:miter lim="800000"/>
              <a:headEnd/>
              <a:tailEnd/>
            </a:ln>
            <a:effectLst/>
          </p:spPr>
          <p:txBody>
            <a:bodyPr wrap="square" lIns="90488" tIns="44450" rIns="90488" bIns="44450">
              <a:spAutoFit/>
            </a:bodyPr>
            <a:lstStyle/>
            <a:p>
              <a:pPr algn="ctr"/>
              <a:r>
                <a:rPr lang="en-US" sz="2000" dirty="0" smtClean="0">
                  <a:latin typeface="Times New Roman" pitchFamily="18" charset="0"/>
                </a:rPr>
                <a:t>Strike $50 </a:t>
              </a:r>
              <a:r>
                <a:rPr lang="en-US" sz="2000" dirty="0">
                  <a:latin typeface="Times New Roman" pitchFamily="18" charset="0"/>
                </a:rPr>
                <a:t>Price</a:t>
              </a:r>
            </a:p>
          </p:txBody>
        </p:sp>
        <p:sp>
          <p:nvSpPr>
            <p:cNvPr id="10258" name="Line 18"/>
            <p:cNvSpPr>
              <a:spLocks noChangeShapeType="1"/>
            </p:cNvSpPr>
            <p:nvPr/>
          </p:nvSpPr>
          <p:spPr bwMode="auto">
            <a:xfrm>
              <a:off x="1918" y="2166"/>
              <a:ext cx="165" cy="144"/>
            </a:xfrm>
            <a:prstGeom prst="line">
              <a:avLst/>
            </a:prstGeom>
            <a:noFill/>
            <a:ln w="12700">
              <a:solidFill>
                <a:schemeClr val="tx1"/>
              </a:solidFill>
              <a:round/>
              <a:headEnd/>
              <a:tailEnd type="triangle" w="med" len="med"/>
            </a:ln>
            <a:effectLst/>
          </p:spPr>
          <p:txBody>
            <a:bodyPr wrap="none" anchor="ctr"/>
            <a:lstStyle/>
            <a:p>
              <a:endParaRPr lang="en-US"/>
            </a:p>
          </p:txBody>
        </p:sp>
        <p:sp>
          <p:nvSpPr>
            <p:cNvPr id="10259" name="Rectangle 19"/>
            <p:cNvSpPr>
              <a:spLocks noChangeArrowheads="1"/>
            </p:cNvSpPr>
            <p:nvPr/>
          </p:nvSpPr>
          <p:spPr bwMode="auto">
            <a:xfrm>
              <a:off x="4374" y="1254"/>
              <a:ext cx="718" cy="516"/>
            </a:xfrm>
            <a:prstGeom prst="rect">
              <a:avLst/>
            </a:prstGeom>
            <a:noFill/>
            <a:ln w="12700">
              <a:noFill/>
              <a:miter lim="800000"/>
              <a:headEnd/>
              <a:tailEnd/>
            </a:ln>
            <a:effectLst/>
          </p:spPr>
          <p:txBody>
            <a:bodyPr lIns="90488" tIns="44450" rIns="90488" bIns="44450">
              <a:spAutoFit/>
            </a:bodyPr>
            <a:lstStyle/>
            <a:p>
              <a:r>
                <a:rPr lang="en-US" sz="2400">
                  <a:solidFill>
                    <a:schemeClr val="tx2"/>
                  </a:solidFill>
                  <a:latin typeface="Times New Roman" pitchFamily="18" charset="0"/>
                </a:rPr>
                <a:t>Profit</a:t>
              </a:r>
            </a:p>
            <a:p>
              <a:r>
                <a:rPr lang="en-US" sz="2400">
                  <a:solidFill>
                    <a:schemeClr val="tx2"/>
                  </a:solidFill>
                  <a:latin typeface="Times New Roman" pitchFamily="18" charset="0"/>
                </a:rPr>
                <a:t>Gain</a:t>
              </a:r>
            </a:p>
          </p:txBody>
        </p:sp>
        <p:sp>
          <p:nvSpPr>
            <p:cNvPr id="10260" name="Rectangle 20"/>
            <p:cNvSpPr>
              <a:spLocks noChangeArrowheads="1"/>
            </p:cNvSpPr>
            <p:nvPr/>
          </p:nvSpPr>
          <p:spPr bwMode="auto">
            <a:xfrm>
              <a:off x="4376" y="2146"/>
              <a:ext cx="812" cy="516"/>
            </a:xfrm>
            <a:prstGeom prst="rect">
              <a:avLst/>
            </a:prstGeom>
            <a:noFill/>
            <a:ln w="12700">
              <a:noFill/>
              <a:miter lim="800000"/>
              <a:headEnd/>
              <a:tailEnd/>
            </a:ln>
            <a:effectLst/>
          </p:spPr>
          <p:txBody>
            <a:bodyPr lIns="90488" tIns="44450" rIns="90488" bIns="44450">
              <a:spAutoFit/>
            </a:bodyPr>
            <a:lstStyle/>
            <a:p>
              <a:r>
                <a:rPr lang="en-US" sz="2400">
                  <a:solidFill>
                    <a:schemeClr val="tx2"/>
                  </a:solidFill>
                  <a:latin typeface="Times New Roman" pitchFamily="18" charset="0"/>
                </a:rPr>
                <a:t>Market</a:t>
              </a:r>
              <a:br>
                <a:rPr lang="en-US" sz="2400">
                  <a:solidFill>
                    <a:schemeClr val="tx2"/>
                  </a:solidFill>
                  <a:latin typeface="Times New Roman" pitchFamily="18" charset="0"/>
                </a:rPr>
              </a:br>
              <a:r>
                <a:rPr lang="en-US" sz="2400">
                  <a:solidFill>
                    <a:schemeClr val="tx2"/>
                  </a:solidFill>
                  <a:latin typeface="Times New Roman" pitchFamily="18" charset="0"/>
                </a:rPr>
                <a:t>Price</a:t>
              </a:r>
            </a:p>
          </p:txBody>
        </p:sp>
      </p:grpSp>
      <p:sp>
        <p:nvSpPr>
          <p:cNvPr id="25" name="Footer Placeholder 24"/>
          <p:cNvSpPr>
            <a:spLocks noGrp="1"/>
          </p:cNvSpPr>
          <p:nvPr>
            <p:ph type="ftr" sz="quarter" idx="11"/>
          </p:nvPr>
        </p:nvSpPr>
        <p:spPr/>
        <p:txBody>
          <a:bodyPr/>
          <a:lstStyle/>
          <a:p>
            <a:r>
              <a:rPr lang="en-US" dirty="0" smtClean="0"/>
              <a:t>Professor James Kuhle</a:t>
            </a:r>
            <a:endParaRPr lang="en-US" dirty="0"/>
          </a:p>
        </p:txBody>
      </p:sp>
      <p:sp>
        <p:nvSpPr>
          <p:cNvPr id="26" name="TextBox 25"/>
          <p:cNvSpPr txBox="1"/>
          <p:nvPr/>
        </p:nvSpPr>
        <p:spPr>
          <a:xfrm>
            <a:off x="3505200" y="3810000"/>
            <a:ext cx="609600" cy="369332"/>
          </a:xfrm>
          <a:prstGeom prst="rect">
            <a:avLst/>
          </a:prstGeom>
          <a:noFill/>
        </p:spPr>
        <p:txBody>
          <a:bodyPr wrap="square" rtlCol="0">
            <a:spAutoFit/>
          </a:bodyPr>
          <a:lstStyle/>
          <a:p>
            <a:r>
              <a:rPr lang="en-US" dirty="0" smtClean="0"/>
              <a:t>$3</a:t>
            </a:r>
            <a:endParaRPr lang="en-US" dirty="0"/>
          </a:p>
        </p:txBody>
      </p:sp>
      <p:sp>
        <p:nvSpPr>
          <p:cNvPr id="27" name="TextBox 26"/>
          <p:cNvSpPr txBox="1"/>
          <p:nvPr/>
        </p:nvSpPr>
        <p:spPr>
          <a:xfrm>
            <a:off x="4953000" y="3810000"/>
            <a:ext cx="609600" cy="381000"/>
          </a:xfrm>
          <a:prstGeom prst="rect">
            <a:avLst/>
          </a:prstGeom>
          <a:noFill/>
        </p:spPr>
        <p:txBody>
          <a:bodyPr wrap="square" rtlCol="0">
            <a:spAutoFit/>
          </a:bodyPr>
          <a:lstStyle/>
          <a:p>
            <a:r>
              <a:rPr lang="en-US" dirty="0" smtClean="0"/>
              <a:t>$53</a:t>
            </a:r>
            <a:endParaRPr lang="en-US"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362200" y="0"/>
            <a:ext cx="6781800" cy="1524000"/>
          </a:xfrm>
          <a:solidFill>
            <a:srgbClr val="0000CC"/>
          </a:solidFill>
          <a:ln/>
        </p:spPr>
        <p:txBody>
          <a:bodyPr lIns="90488" tIns="44450" rIns="90488" bIns="44450" anchor="b"/>
          <a:lstStyle/>
          <a:p>
            <a:r>
              <a:rPr lang="en-US" sz="3200" b="1" dirty="0" smtClean="0">
                <a:effectLst>
                  <a:outerShdw blurRad="38100" dist="38100" dir="2700000" algn="tl">
                    <a:srgbClr val="000000">
                      <a:alpha val="43137"/>
                    </a:srgbClr>
                  </a:outerShdw>
                </a:effectLst>
              </a:rPr>
              <a:t>Upside (Call)</a:t>
            </a:r>
            <a:r>
              <a:rPr lang="en-US" sz="3200" dirty="0" smtClean="0">
                <a:effectLst>
                  <a:outerShdw blurRad="38100" dist="38100" dir="2700000" algn="tl">
                    <a:srgbClr val="000000">
                      <a:alpha val="43137"/>
                    </a:srgbClr>
                  </a:outerShdw>
                </a:effectLst>
              </a:rPr>
              <a:t/>
            </a:r>
            <a:br>
              <a:rPr lang="en-US" sz="3200" dirty="0" smtClean="0">
                <a:effectLst>
                  <a:outerShdw blurRad="38100" dist="38100" dir="2700000" algn="tl">
                    <a:srgbClr val="000000">
                      <a:alpha val="43137"/>
                    </a:srgbClr>
                  </a:outerShdw>
                </a:effectLst>
              </a:rPr>
            </a:br>
            <a:r>
              <a:rPr lang="en-US" sz="3200" dirty="0" smtClean="0">
                <a:effectLst>
                  <a:outerShdw blurRad="38100" dist="38100" dir="2700000" algn="tl">
                    <a:srgbClr val="000000">
                      <a:alpha val="43137"/>
                    </a:srgbClr>
                  </a:outerShdw>
                </a:effectLst>
              </a:rPr>
              <a:t>2</a:t>
            </a:r>
            <a:r>
              <a:rPr lang="en-US" sz="3200" dirty="0">
                <a:effectLst>
                  <a:outerShdw blurRad="38100" dist="38100" dir="2700000" algn="tl">
                    <a:srgbClr val="000000">
                      <a:alpha val="43137"/>
                    </a:srgbClr>
                  </a:outerShdw>
                </a:effectLst>
              </a:rPr>
              <a:t>.  </a:t>
            </a:r>
            <a:r>
              <a:rPr lang="en-US" sz="3200" b="1" dirty="0">
                <a:effectLst>
                  <a:outerShdw blurRad="38100" dist="38100" dir="2700000" algn="tl">
                    <a:srgbClr val="000000">
                      <a:alpha val="43137"/>
                    </a:srgbClr>
                  </a:outerShdw>
                </a:effectLst>
              </a:rPr>
              <a:t>Profit </a:t>
            </a:r>
            <a:r>
              <a:rPr lang="en-US" sz="3200" b="1" dirty="0" smtClean="0">
                <a:effectLst>
                  <a:outerShdw blurRad="38100" dist="38100" dir="2700000" algn="tl">
                    <a:srgbClr val="000000">
                      <a:alpha val="43137"/>
                    </a:srgbClr>
                  </a:outerShdw>
                </a:effectLst>
              </a:rPr>
              <a:t>Profile </a:t>
            </a:r>
            <a:r>
              <a:rPr lang="en-US" sz="3200" b="1" dirty="0">
                <a:effectLst>
                  <a:outerShdw blurRad="38100" dist="38100" dir="2700000" algn="tl">
                    <a:srgbClr val="000000">
                      <a:alpha val="43137"/>
                    </a:srgbClr>
                  </a:outerShdw>
                </a:effectLst>
              </a:rPr>
              <a:t>of a </a:t>
            </a:r>
            <a:r>
              <a:rPr lang="en-US" sz="3200" b="1" u="sng" dirty="0">
                <a:effectLst>
                  <a:outerShdw blurRad="38100" dist="38100" dir="2700000" algn="tl">
                    <a:srgbClr val="000000">
                      <a:alpha val="43137"/>
                    </a:srgbClr>
                  </a:outerShdw>
                </a:effectLst>
              </a:rPr>
              <a:t>Call</a:t>
            </a:r>
            <a:r>
              <a:rPr lang="en-US" sz="3200" b="1" dirty="0">
                <a:effectLst>
                  <a:outerShdw blurRad="38100" dist="38100" dir="2700000" algn="tl">
                    <a:srgbClr val="000000">
                      <a:alpha val="43137"/>
                    </a:srgbClr>
                  </a:outerShdw>
                </a:effectLst>
              </a:rPr>
              <a:t> </a:t>
            </a:r>
            <a:r>
              <a:rPr lang="en-US" sz="3200" b="1" dirty="0" smtClean="0">
                <a:effectLst>
                  <a:outerShdw blurRad="38100" dist="38100" dir="2700000" algn="tl">
                    <a:srgbClr val="000000">
                      <a:alpha val="43137"/>
                    </a:srgbClr>
                  </a:outerShdw>
                </a:effectLst>
              </a:rPr>
              <a:t>Seller (the other side of the mirror)</a:t>
            </a:r>
            <a:endParaRPr lang="en-US" sz="3200" b="1" dirty="0">
              <a:effectLst>
                <a:outerShdw blurRad="38100" dist="38100" dir="2700000" algn="tl">
                  <a:srgbClr val="000000">
                    <a:alpha val="43137"/>
                  </a:srgbClr>
                </a:outerShdw>
              </a:effectLst>
            </a:endParaRPr>
          </a:p>
        </p:txBody>
      </p:sp>
      <p:sp>
        <p:nvSpPr>
          <p:cNvPr id="11267" name="Rectangle 3"/>
          <p:cNvSpPr>
            <a:spLocks noGrp="1" noChangeArrowheads="1"/>
          </p:cNvSpPr>
          <p:nvPr>
            <p:ph idx="1"/>
          </p:nvPr>
        </p:nvSpPr>
        <p:spPr>
          <a:xfrm>
            <a:off x="2057400" y="4953000"/>
            <a:ext cx="7086600" cy="1066800"/>
          </a:xfrm>
          <a:noFill/>
          <a:ln/>
        </p:spPr>
        <p:txBody>
          <a:bodyPr lIns="90488" tIns="44450" rIns="90488" bIns="44450"/>
          <a:lstStyle/>
          <a:p>
            <a:pPr lvl="1"/>
            <a:r>
              <a:rPr lang="en-US" dirty="0"/>
              <a:t>Note:  Upside potential is limited to the premium received.  Downside risk is unlimited.</a:t>
            </a:r>
          </a:p>
        </p:txBody>
      </p:sp>
      <p:sp>
        <p:nvSpPr>
          <p:cNvPr id="23" name="Date Placeholder 3"/>
          <p:cNvSpPr>
            <a:spLocks noGrp="1"/>
          </p:cNvSpPr>
          <p:nvPr>
            <p:ph type="dt" sz="half" idx="10"/>
          </p:nvPr>
        </p:nvSpPr>
        <p:spPr/>
        <p:txBody>
          <a:bodyPr/>
          <a:lstStyle/>
          <a:p>
            <a:fld id="{3B398875-6B26-41C3-BB70-F74681EF2709}" type="datetime1">
              <a:rPr lang="en-US" smtClean="0"/>
              <a:pPr/>
              <a:t>10/26/2012</a:t>
            </a:fld>
            <a:endParaRPr lang="en-US"/>
          </a:p>
        </p:txBody>
      </p:sp>
      <p:sp>
        <p:nvSpPr>
          <p:cNvPr id="25" name="Slide Number Placeholder 5"/>
          <p:cNvSpPr>
            <a:spLocks noGrp="1"/>
          </p:cNvSpPr>
          <p:nvPr>
            <p:ph type="sldNum" sz="quarter" idx="12"/>
          </p:nvPr>
        </p:nvSpPr>
        <p:spPr/>
        <p:txBody>
          <a:bodyPr/>
          <a:lstStyle/>
          <a:p>
            <a:fld id="{90B3C982-D952-42A5-8014-6C3DC7878BA9}" type="slidenum">
              <a:rPr lang="en-US"/>
              <a:pPr/>
              <a:t>9</a:t>
            </a:fld>
            <a:endParaRPr lang="en-US"/>
          </a:p>
        </p:txBody>
      </p:sp>
      <p:grpSp>
        <p:nvGrpSpPr>
          <p:cNvPr id="2" name="Group 22"/>
          <p:cNvGrpSpPr>
            <a:grpSpLocks/>
          </p:cNvGrpSpPr>
          <p:nvPr/>
        </p:nvGrpSpPr>
        <p:grpSpPr bwMode="auto">
          <a:xfrm>
            <a:off x="2286413" y="1905000"/>
            <a:ext cx="6857587" cy="3190875"/>
            <a:chOff x="623" y="1200"/>
            <a:chExt cx="4565" cy="2010"/>
          </a:xfrm>
        </p:grpSpPr>
        <p:sp>
          <p:nvSpPr>
            <p:cNvPr id="11268" name="Rectangle 4"/>
            <p:cNvSpPr>
              <a:spLocks noChangeArrowheads="1"/>
            </p:cNvSpPr>
            <p:nvPr/>
          </p:nvSpPr>
          <p:spPr bwMode="auto">
            <a:xfrm>
              <a:off x="623" y="1200"/>
              <a:ext cx="515" cy="286"/>
            </a:xfrm>
            <a:prstGeom prst="rect">
              <a:avLst/>
            </a:prstGeom>
            <a:noFill/>
            <a:ln w="12700">
              <a:noFill/>
              <a:miter lim="800000"/>
              <a:headEnd/>
              <a:tailEnd/>
            </a:ln>
            <a:effectLst/>
          </p:spPr>
          <p:txBody>
            <a:bodyPr wrap="none" lIns="90488" tIns="44450" rIns="90488" bIns="44450">
              <a:spAutoFit/>
            </a:bodyPr>
            <a:lstStyle/>
            <a:p>
              <a:r>
                <a:rPr lang="en-US" sz="2400" dirty="0">
                  <a:latin typeface="Times New Roman" pitchFamily="18" charset="0"/>
                </a:rPr>
                <a:t>Gain</a:t>
              </a:r>
            </a:p>
          </p:txBody>
        </p:sp>
        <p:sp>
          <p:nvSpPr>
            <p:cNvPr id="11269" name="Rectangle 5"/>
            <p:cNvSpPr>
              <a:spLocks noChangeArrowheads="1"/>
            </p:cNvSpPr>
            <p:nvPr/>
          </p:nvSpPr>
          <p:spPr bwMode="auto">
            <a:xfrm>
              <a:off x="623" y="2448"/>
              <a:ext cx="504" cy="286"/>
            </a:xfrm>
            <a:prstGeom prst="rect">
              <a:avLst/>
            </a:prstGeom>
            <a:noFill/>
            <a:ln w="12700">
              <a:noFill/>
              <a:miter lim="800000"/>
              <a:headEnd/>
              <a:tailEnd/>
            </a:ln>
            <a:effectLst/>
          </p:spPr>
          <p:txBody>
            <a:bodyPr wrap="none" lIns="90488" tIns="44450" rIns="90488" bIns="44450">
              <a:spAutoFit/>
            </a:bodyPr>
            <a:lstStyle/>
            <a:p>
              <a:r>
                <a:rPr lang="en-US" sz="2400" dirty="0">
                  <a:latin typeface="Times New Roman" pitchFamily="18" charset="0"/>
                </a:rPr>
                <a:t>Loss</a:t>
              </a:r>
            </a:p>
          </p:txBody>
        </p:sp>
        <p:sp>
          <p:nvSpPr>
            <p:cNvPr id="11270" name="Rectangle 6"/>
            <p:cNvSpPr>
              <a:spLocks noChangeArrowheads="1"/>
            </p:cNvSpPr>
            <p:nvPr/>
          </p:nvSpPr>
          <p:spPr bwMode="auto">
            <a:xfrm>
              <a:off x="861" y="1873"/>
              <a:ext cx="221"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0</a:t>
              </a:r>
            </a:p>
          </p:txBody>
        </p:sp>
        <p:sp>
          <p:nvSpPr>
            <p:cNvPr id="11271" name="Rectangle 7"/>
            <p:cNvSpPr>
              <a:spLocks noChangeArrowheads="1"/>
            </p:cNvSpPr>
            <p:nvPr/>
          </p:nvSpPr>
          <p:spPr bwMode="auto">
            <a:xfrm>
              <a:off x="1195" y="1282"/>
              <a:ext cx="1668" cy="286"/>
            </a:xfrm>
            <a:prstGeom prst="rect">
              <a:avLst/>
            </a:prstGeom>
            <a:noFill/>
            <a:ln w="12700">
              <a:noFill/>
              <a:miter lim="800000"/>
              <a:headEnd/>
              <a:tailEnd/>
            </a:ln>
            <a:effectLst/>
          </p:spPr>
          <p:txBody>
            <a:bodyPr wrap="none" lIns="90488" tIns="44450" rIns="90488" bIns="44450">
              <a:spAutoFit/>
            </a:bodyPr>
            <a:lstStyle/>
            <a:p>
              <a:r>
                <a:rPr lang="en-US" sz="2400">
                  <a:latin typeface="Times New Roman" pitchFamily="18" charset="0"/>
                </a:rPr>
                <a:t>Premium Received</a:t>
              </a:r>
            </a:p>
          </p:txBody>
        </p:sp>
        <p:sp>
          <p:nvSpPr>
            <p:cNvPr id="11272" name="Rectangle 8"/>
            <p:cNvSpPr>
              <a:spLocks noChangeArrowheads="1"/>
            </p:cNvSpPr>
            <p:nvPr/>
          </p:nvSpPr>
          <p:spPr bwMode="auto">
            <a:xfrm>
              <a:off x="1195" y="2252"/>
              <a:ext cx="1082" cy="522"/>
            </a:xfrm>
            <a:prstGeom prst="rect">
              <a:avLst/>
            </a:prstGeom>
            <a:noFill/>
            <a:ln w="12700">
              <a:noFill/>
              <a:miter lim="800000"/>
              <a:headEnd/>
              <a:tailEnd/>
            </a:ln>
            <a:effectLst/>
          </p:spPr>
          <p:txBody>
            <a:bodyPr wrap="none" lIns="90488" tIns="44450" rIns="90488" bIns="44450">
              <a:spAutoFit/>
            </a:bodyPr>
            <a:lstStyle/>
            <a:p>
              <a:r>
                <a:rPr lang="en-US" sz="2400" dirty="0">
                  <a:latin typeface="Times New Roman" pitchFamily="18" charset="0"/>
                </a:rPr>
                <a:t>Strike </a:t>
              </a:r>
              <a:r>
                <a:rPr lang="en-US" sz="2400" dirty="0" smtClean="0">
                  <a:latin typeface="Times New Roman" pitchFamily="18" charset="0"/>
                </a:rPr>
                <a:t>Price</a:t>
              </a:r>
            </a:p>
            <a:p>
              <a:r>
                <a:rPr lang="en-US" sz="2400" dirty="0" smtClean="0">
                  <a:latin typeface="Times New Roman" pitchFamily="18" charset="0"/>
                </a:rPr>
                <a:t>      $50</a:t>
              </a:r>
              <a:endParaRPr lang="en-US" sz="2400" dirty="0">
                <a:latin typeface="Times New Roman" pitchFamily="18" charset="0"/>
              </a:endParaRPr>
            </a:p>
          </p:txBody>
        </p:sp>
        <p:grpSp>
          <p:nvGrpSpPr>
            <p:cNvPr id="3" name="Group 19"/>
            <p:cNvGrpSpPr>
              <a:grpSpLocks/>
            </p:cNvGrpSpPr>
            <p:nvPr/>
          </p:nvGrpSpPr>
          <p:grpSpPr bwMode="auto">
            <a:xfrm>
              <a:off x="1109" y="1331"/>
              <a:ext cx="3160" cy="1632"/>
              <a:chOff x="1109" y="1331"/>
              <a:chExt cx="3160" cy="1632"/>
            </a:xfrm>
          </p:grpSpPr>
          <p:grpSp>
            <p:nvGrpSpPr>
              <p:cNvPr id="4" name="Group 13"/>
              <p:cNvGrpSpPr>
                <a:grpSpLocks/>
              </p:cNvGrpSpPr>
              <p:nvPr/>
            </p:nvGrpSpPr>
            <p:grpSpPr bwMode="auto">
              <a:xfrm>
                <a:off x="1109" y="1331"/>
                <a:ext cx="3160" cy="1632"/>
                <a:chOff x="1109" y="1331"/>
                <a:chExt cx="3160" cy="1632"/>
              </a:xfrm>
            </p:grpSpPr>
            <p:sp>
              <p:nvSpPr>
                <p:cNvPr id="11273" name="Line 9"/>
                <p:cNvSpPr>
                  <a:spLocks noChangeShapeType="1"/>
                </p:cNvSpPr>
                <p:nvPr/>
              </p:nvSpPr>
              <p:spPr bwMode="auto">
                <a:xfrm flipV="1">
                  <a:off x="1109" y="1331"/>
                  <a:ext cx="0" cy="1504"/>
                </a:xfrm>
                <a:prstGeom prst="line">
                  <a:avLst/>
                </a:prstGeom>
                <a:noFill/>
                <a:ln w="25400">
                  <a:solidFill>
                    <a:schemeClr val="tx1"/>
                  </a:solidFill>
                  <a:round/>
                  <a:headEnd/>
                  <a:tailEnd/>
                </a:ln>
                <a:effectLst/>
              </p:spPr>
              <p:txBody>
                <a:bodyPr wrap="none" anchor="ctr"/>
                <a:lstStyle/>
                <a:p>
                  <a:endParaRPr lang="en-US"/>
                </a:p>
              </p:txBody>
            </p:sp>
            <p:sp>
              <p:nvSpPr>
                <p:cNvPr id="11274" name="Line 10"/>
                <p:cNvSpPr>
                  <a:spLocks noChangeShapeType="1"/>
                </p:cNvSpPr>
                <p:nvPr/>
              </p:nvSpPr>
              <p:spPr bwMode="auto">
                <a:xfrm>
                  <a:off x="1117" y="2011"/>
                  <a:ext cx="3152" cy="0"/>
                </a:xfrm>
                <a:prstGeom prst="line">
                  <a:avLst/>
                </a:prstGeom>
                <a:noFill/>
                <a:ln w="25400">
                  <a:solidFill>
                    <a:schemeClr val="tx1"/>
                  </a:solidFill>
                  <a:round/>
                  <a:headEnd/>
                  <a:tailEnd/>
                </a:ln>
                <a:effectLst/>
              </p:spPr>
              <p:txBody>
                <a:bodyPr wrap="none" anchor="ctr"/>
                <a:lstStyle/>
                <a:p>
                  <a:endParaRPr lang="en-US"/>
                </a:p>
              </p:txBody>
            </p:sp>
            <p:sp>
              <p:nvSpPr>
                <p:cNvPr id="11275" name="Line 11"/>
                <p:cNvSpPr>
                  <a:spLocks noChangeShapeType="1"/>
                </p:cNvSpPr>
                <p:nvPr/>
              </p:nvSpPr>
              <p:spPr bwMode="auto">
                <a:xfrm>
                  <a:off x="1117" y="1723"/>
                  <a:ext cx="944" cy="0"/>
                </a:xfrm>
                <a:prstGeom prst="line">
                  <a:avLst/>
                </a:prstGeom>
                <a:noFill/>
                <a:ln w="25400">
                  <a:solidFill>
                    <a:schemeClr val="tx1"/>
                  </a:solidFill>
                  <a:prstDash val="dash"/>
                  <a:round/>
                  <a:headEnd/>
                  <a:tailEnd/>
                </a:ln>
                <a:effectLst/>
              </p:spPr>
              <p:txBody>
                <a:bodyPr wrap="none" anchor="ctr"/>
                <a:lstStyle/>
                <a:p>
                  <a:endParaRPr lang="en-US"/>
                </a:p>
              </p:txBody>
            </p:sp>
            <p:sp>
              <p:nvSpPr>
                <p:cNvPr id="11276" name="Line 12"/>
                <p:cNvSpPr>
                  <a:spLocks noChangeShapeType="1"/>
                </p:cNvSpPr>
                <p:nvPr/>
              </p:nvSpPr>
              <p:spPr bwMode="auto">
                <a:xfrm>
                  <a:off x="2077" y="1731"/>
                  <a:ext cx="2192" cy="1232"/>
                </a:xfrm>
                <a:prstGeom prst="line">
                  <a:avLst/>
                </a:prstGeom>
                <a:noFill/>
                <a:ln w="25400">
                  <a:solidFill>
                    <a:schemeClr val="tx1"/>
                  </a:solidFill>
                  <a:prstDash val="dash"/>
                  <a:round/>
                  <a:headEnd/>
                  <a:tailEnd/>
                </a:ln>
                <a:effectLst/>
              </p:spPr>
              <p:txBody>
                <a:bodyPr wrap="none" anchor="ctr"/>
                <a:lstStyle/>
                <a:p>
                  <a:endParaRPr lang="en-US"/>
                </a:p>
              </p:txBody>
            </p:sp>
          </p:grpSp>
          <p:sp>
            <p:nvSpPr>
              <p:cNvPr id="11278" name="Rectangle 14"/>
              <p:cNvSpPr>
                <a:spLocks noChangeArrowheads="1"/>
              </p:cNvSpPr>
              <p:nvPr/>
            </p:nvSpPr>
            <p:spPr bwMode="auto">
              <a:xfrm>
                <a:off x="2073" y="2015"/>
                <a:ext cx="88" cy="88"/>
              </a:xfrm>
              <a:prstGeom prst="rect">
                <a:avLst/>
              </a:prstGeom>
              <a:solidFill>
                <a:schemeClr val="tx1"/>
              </a:solidFill>
              <a:ln w="12700">
                <a:solidFill>
                  <a:schemeClr val="tx1"/>
                </a:solidFill>
                <a:miter lim="800000"/>
                <a:headEnd/>
                <a:tailEnd/>
              </a:ln>
              <a:effectLst/>
            </p:spPr>
            <p:txBody>
              <a:bodyPr wrap="none" anchor="ctr"/>
              <a:lstStyle/>
              <a:p>
                <a:endParaRPr lang="en-US"/>
              </a:p>
            </p:txBody>
          </p:sp>
          <p:sp>
            <p:nvSpPr>
              <p:cNvPr id="11279" name="Line 15"/>
              <p:cNvSpPr>
                <a:spLocks noChangeShapeType="1"/>
              </p:cNvSpPr>
              <p:nvPr/>
            </p:nvSpPr>
            <p:spPr bwMode="auto">
              <a:xfrm flipV="1">
                <a:off x="2069" y="1719"/>
                <a:ext cx="0" cy="296"/>
              </a:xfrm>
              <a:prstGeom prst="line">
                <a:avLst/>
              </a:prstGeom>
              <a:noFill/>
              <a:ln w="12700">
                <a:solidFill>
                  <a:schemeClr val="tx1"/>
                </a:solidFill>
                <a:round/>
                <a:headEnd/>
                <a:tailEnd/>
              </a:ln>
              <a:effectLst/>
            </p:spPr>
            <p:txBody>
              <a:bodyPr wrap="none" anchor="ctr"/>
              <a:lstStyle/>
              <a:p>
                <a:endParaRPr lang="en-US"/>
              </a:p>
            </p:txBody>
          </p:sp>
          <p:sp>
            <p:nvSpPr>
              <p:cNvPr id="11280" name="Line 16"/>
              <p:cNvSpPr>
                <a:spLocks noChangeShapeType="1"/>
              </p:cNvSpPr>
              <p:nvPr/>
            </p:nvSpPr>
            <p:spPr bwMode="auto">
              <a:xfrm flipV="1">
                <a:off x="1397" y="1719"/>
                <a:ext cx="0" cy="296"/>
              </a:xfrm>
              <a:prstGeom prst="line">
                <a:avLst/>
              </a:prstGeom>
              <a:noFill/>
              <a:ln w="12700">
                <a:solidFill>
                  <a:schemeClr val="tx1"/>
                </a:solidFill>
                <a:round/>
                <a:headEnd type="triangle" w="med" len="med"/>
                <a:tailEnd type="triangle" w="med" len="med"/>
              </a:ln>
              <a:effectLst/>
            </p:spPr>
            <p:txBody>
              <a:bodyPr wrap="none" anchor="ctr"/>
              <a:lstStyle/>
              <a:p>
                <a:endParaRPr lang="en-US"/>
              </a:p>
            </p:txBody>
          </p:sp>
          <p:sp>
            <p:nvSpPr>
              <p:cNvPr id="11281" name="Line 17"/>
              <p:cNvSpPr>
                <a:spLocks noChangeShapeType="1"/>
              </p:cNvSpPr>
              <p:nvPr/>
            </p:nvSpPr>
            <p:spPr bwMode="auto">
              <a:xfrm flipH="1">
                <a:off x="1485" y="1535"/>
                <a:ext cx="204" cy="289"/>
              </a:xfrm>
              <a:prstGeom prst="line">
                <a:avLst/>
              </a:prstGeom>
              <a:noFill/>
              <a:ln w="12700">
                <a:solidFill>
                  <a:schemeClr val="tx1"/>
                </a:solidFill>
                <a:round/>
                <a:headEnd/>
                <a:tailEnd type="triangle" w="med" len="med"/>
              </a:ln>
              <a:effectLst/>
            </p:spPr>
            <p:txBody>
              <a:bodyPr wrap="none" anchor="ctr"/>
              <a:lstStyle/>
              <a:p>
                <a:endParaRPr lang="en-US"/>
              </a:p>
            </p:txBody>
          </p:sp>
          <p:sp>
            <p:nvSpPr>
              <p:cNvPr id="11282" name="Line 18"/>
              <p:cNvSpPr>
                <a:spLocks noChangeShapeType="1"/>
              </p:cNvSpPr>
              <p:nvPr/>
            </p:nvSpPr>
            <p:spPr bwMode="auto">
              <a:xfrm flipV="1">
                <a:off x="1881" y="2103"/>
                <a:ext cx="232" cy="200"/>
              </a:xfrm>
              <a:prstGeom prst="line">
                <a:avLst/>
              </a:prstGeom>
              <a:noFill/>
              <a:ln w="12700">
                <a:solidFill>
                  <a:schemeClr val="tx1"/>
                </a:solidFill>
                <a:round/>
                <a:headEnd/>
                <a:tailEnd type="triangle" w="med" len="med"/>
              </a:ln>
              <a:effectLst/>
            </p:spPr>
            <p:txBody>
              <a:bodyPr wrap="none" anchor="ctr"/>
              <a:lstStyle/>
              <a:p>
                <a:endParaRPr lang="en-US"/>
              </a:p>
            </p:txBody>
          </p:sp>
        </p:grpSp>
        <p:sp>
          <p:nvSpPr>
            <p:cNvPr id="11284" name="Rectangle 20"/>
            <p:cNvSpPr>
              <a:spLocks noChangeArrowheads="1"/>
            </p:cNvSpPr>
            <p:nvPr/>
          </p:nvSpPr>
          <p:spPr bwMode="auto">
            <a:xfrm>
              <a:off x="4374" y="2694"/>
              <a:ext cx="718" cy="516"/>
            </a:xfrm>
            <a:prstGeom prst="rect">
              <a:avLst/>
            </a:prstGeom>
            <a:noFill/>
            <a:ln w="12700">
              <a:noFill/>
              <a:miter lim="800000"/>
              <a:headEnd/>
              <a:tailEnd/>
            </a:ln>
            <a:effectLst/>
          </p:spPr>
          <p:txBody>
            <a:bodyPr lIns="90488" tIns="44450" rIns="90488" bIns="44450">
              <a:spAutoFit/>
            </a:bodyPr>
            <a:lstStyle/>
            <a:p>
              <a:r>
                <a:rPr lang="en-US" sz="2400">
                  <a:latin typeface="Times New Roman" pitchFamily="18" charset="0"/>
                </a:rPr>
                <a:t>Profit</a:t>
              </a:r>
            </a:p>
            <a:p>
              <a:r>
                <a:rPr lang="en-US" sz="2400">
                  <a:latin typeface="Times New Roman" pitchFamily="18" charset="0"/>
                </a:rPr>
                <a:t>Loss</a:t>
              </a:r>
            </a:p>
          </p:txBody>
        </p:sp>
        <p:sp>
          <p:nvSpPr>
            <p:cNvPr id="11285" name="Rectangle 21"/>
            <p:cNvSpPr>
              <a:spLocks noChangeArrowheads="1"/>
            </p:cNvSpPr>
            <p:nvPr/>
          </p:nvSpPr>
          <p:spPr bwMode="auto">
            <a:xfrm>
              <a:off x="4376" y="1762"/>
              <a:ext cx="812" cy="516"/>
            </a:xfrm>
            <a:prstGeom prst="rect">
              <a:avLst/>
            </a:prstGeom>
            <a:noFill/>
            <a:ln w="12700">
              <a:noFill/>
              <a:miter lim="800000"/>
              <a:headEnd/>
              <a:tailEnd/>
            </a:ln>
            <a:effectLst/>
          </p:spPr>
          <p:txBody>
            <a:bodyPr lIns="90488" tIns="44450" rIns="90488" bIns="44450">
              <a:spAutoFit/>
            </a:bodyPr>
            <a:lstStyle/>
            <a:p>
              <a:r>
                <a:rPr lang="en-US" sz="2400">
                  <a:latin typeface="Times New Roman" pitchFamily="18" charset="0"/>
                </a:rPr>
                <a:t>Market</a:t>
              </a:r>
              <a:br>
                <a:rPr lang="en-US" sz="2400">
                  <a:latin typeface="Times New Roman" pitchFamily="18" charset="0"/>
                </a:rPr>
              </a:br>
              <a:r>
                <a:rPr lang="en-US" sz="2400">
                  <a:latin typeface="Times New Roman" pitchFamily="18" charset="0"/>
                </a:rPr>
                <a:t>Price</a:t>
              </a:r>
            </a:p>
          </p:txBody>
        </p:sp>
      </p:grpSp>
      <p:sp>
        <p:nvSpPr>
          <p:cNvPr id="26" name="Footer Placeholder 25"/>
          <p:cNvSpPr>
            <a:spLocks noGrp="1"/>
          </p:cNvSpPr>
          <p:nvPr>
            <p:ph type="ftr" sz="quarter" idx="11"/>
          </p:nvPr>
        </p:nvSpPr>
        <p:spPr/>
        <p:txBody>
          <a:bodyPr/>
          <a:lstStyle/>
          <a:p>
            <a:r>
              <a:rPr lang="en-US" dirty="0" smtClean="0"/>
              <a:t>Professor James Kuhle</a:t>
            </a:r>
            <a:endParaRPr lang="en-US" dirty="0"/>
          </a:p>
        </p:txBody>
      </p:sp>
      <p:sp>
        <p:nvSpPr>
          <p:cNvPr id="27" name="TextBox 26"/>
          <p:cNvSpPr txBox="1"/>
          <p:nvPr/>
        </p:nvSpPr>
        <p:spPr>
          <a:xfrm>
            <a:off x="3429000" y="2819400"/>
            <a:ext cx="609600" cy="369332"/>
          </a:xfrm>
          <a:prstGeom prst="rect">
            <a:avLst/>
          </a:prstGeom>
          <a:noFill/>
        </p:spPr>
        <p:txBody>
          <a:bodyPr wrap="square" rtlCol="0">
            <a:spAutoFit/>
          </a:bodyPr>
          <a:lstStyle/>
          <a:p>
            <a:r>
              <a:rPr lang="en-US" dirty="0" smtClean="0"/>
              <a:t>$3</a:t>
            </a:r>
            <a:endParaRPr lang="en-US" dirty="0"/>
          </a:p>
        </p:txBody>
      </p:sp>
      <p:sp>
        <p:nvSpPr>
          <p:cNvPr id="28" name="TextBox 27"/>
          <p:cNvSpPr txBox="1"/>
          <p:nvPr/>
        </p:nvSpPr>
        <p:spPr>
          <a:xfrm>
            <a:off x="5029200" y="2819400"/>
            <a:ext cx="609600" cy="381000"/>
          </a:xfrm>
          <a:prstGeom prst="rect">
            <a:avLst/>
          </a:prstGeom>
          <a:noFill/>
        </p:spPr>
        <p:txBody>
          <a:bodyPr wrap="square" rtlCol="0">
            <a:spAutoFit/>
          </a:bodyPr>
          <a:lstStyle/>
          <a:p>
            <a:r>
              <a:rPr lang="en-US" dirty="0" smtClean="0"/>
              <a:t>$53</a:t>
            </a:r>
            <a:endParaRPr lang="en-US" dirty="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Design5">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Design5</Template>
  <TotalTime>1938</TotalTime>
  <Words>4358</Words>
  <Application>Microsoft Office PowerPoint</Application>
  <PresentationFormat>On-screen Show (4:3)</PresentationFormat>
  <Paragraphs>607</Paragraphs>
  <Slides>49</Slides>
  <Notes>13</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Design5</vt:lpstr>
      <vt:lpstr>I.  Options </vt:lpstr>
      <vt:lpstr>I.  Options</vt:lpstr>
      <vt:lpstr>I.  Options (continued)</vt:lpstr>
      <vt:lpstr>I.  Options (continued)</vt:lpstr>
      <vt:lpstr> II. Investor Profit Profiles</vt:lpstr>
      <vt:lpstr>Slide 6</vt:lpstr>
      <vt:lpstr>II.  Investor Profit Profiles </vt:lpstr>
      <vt:lpstr>1.  Profit Profile of Call Buyer (the Upside)</vt:lpstr>
      <vt:lpstr>Upside (Call) 2.  Profit Profile of a Call Seller (the other side of the mirror)</vt:lpstr>
      <vt:lpstr>The Downside B.  Put Option Profit Profile of Buyer and Seller</vt:lpstr>
      <vt:lpstr>1.  Profit Profile of Put Buyer</vt:lpstr>
      <vt:lpstr>2.  Profit Graph of Put Seller</vt:lpstr>
      <vt:lpstr>Slide 13</vt:lpstr>
      <vt:lpstr>D.  Option Premiums</vt:lpstr>
      <vt:lpstr>D.  Option Premiums (continued)</vt:lpstr>
      <vt:lpstr>D.  Option Premiums (continued)</vt:lpstr>
      <vt:lpstr>D.  Option Premiums (continued)</vt:lpstr>
      <vt:lpstr>D.  Option Premiums (continued)</vt:lpstr>
      <vt:lpstr>Slide 19</vt:lpstr>
      <vt:lpstr>E.  Option Trading Strategies</vt:lpstr>
      <vt:lpstr>E.  Option Trading Strategies       (continued)</vt:lpstr>
      <vt:lpstr>E.  Option Trading Strategies       (continued)</vt:lpstr>
      <vt:lpstr>E.  Option Trading Strategies        (continued)</vt:lpstr>
      <vt:lpstr>E.  Option Trading Strategies       (continued)</vt:lpstr>
      <vt:lpstr>Buying Put Options</vt:lpstr>
      <vt:lpstr>E.  Option Trading Strategies (continued)</vt:lpstr>
      <vt:lpstr>E.  Option Trading Strategies </vt:lpstr>
      <vt:lpstr>E.  Option Trading Strategies</vt:lpstr>
      <vt:lpstr>Writing Naked Calls</vt:lpstr>
      <vt:lpstr>E.  Option Trading Strategies (continued)</vt:lpstr>
      <vt:lpstr>Profit Profile</vt:lpstr>
      <vt:lpstr>E.  Option Trading Strategies (continued)</vt:lpstr>
      <vt:lpstr>Profit Profile</vt:lpstr>
      <vt:lpstr>F.  Other Option Strategies</vt:lpstr>
      <vt:lpstr>Profit Profile</vt:lpstr>
      <vt:lpstr>F.  Other Option Strategies (continued)</vt:lpstr>
      <vt:lpstr>Profit Profile</vt:lpstr>
      <vt:lpstr>F.  Other Option Strategies (continued)</vt:lpstr>
      <vt:lpstr>Profit Profile (Bicycle)</vt:lpstr>
      <vt:lpstr>F.  Other Option Strategies (continued)</vt:lpstr>
      <vt:lpstr>Calendar or Time Spread</vt:lpstr>
      <vt:lpstr>Calendar or Time Spread (continued)</vt:lpstr>
      <vt:lpstr>Calendar or Time Spread (continued)</vt:lpstr>
      <vt:lpstr>Bullish Calendar Spread</vt:lpstr>
      <vt:lpstr>Bullish Calendar Spread (continued)</vt:lpstr>
      <vt:lpstr>Slide 46</vt:lpstr>
      <vt:lpstr>Slide 47</vt:lpstr>
      <vt:lpstr>Slide 48</vt:lpstr>
      <vt:lpstr>Slide 49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Definition:  The right to buy or sell a specific issue at a specified price (the exercise price) on or before a specified date regardless of what the market price of the security is on the date the option is exercised. B.  Call:  The right to buy a security. C.  Put:  The right to sell a security.</dc:title>
  <dc:creator>Owner</dc:creator>
  <cp:lastModifiedBy>Owner</cp:lastModifiedBy>
  <cp:revision>86</cp:revision>
  <dcterms:created xsi:type="dcterms:W3CDTF">2010-12-23T18:49:26Z</dcterms:created>
  <dcterms:modified xsi:type="dcterms:W3CDTF">2012-10-26T22:27:34Z</dcterms:modified>
</cp:coreProperties>
</file>