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64"/>
  </p:notesMasterIdLst>
  <p:handoutMasterIdLst>
    <p:handoutMasterId r:id="rId65"/>
  </p:handoutMasterIdLst>
  <p:sldIdLst>
    <p:sldId id="304" r:id="rId2"/>
    <p:sldId id="305" r:id="rId3"/>
    <p:sldId id="306" r:id="rId4"/>
    <p:sldId id="309" r:id="rId5"/>
    <p:sldId id="308" r:id="rId6"/>
    <p:sldId id="311" r:id="rId7"/>
    <p:sldId id="310" r:id="rId8"/>
    <p:sldId id="307" r:id="rId9"/>
    <p:sldId id="312" r:id="rId10"/>
    <p:sldId id="313" r:id="rId11"/>
    <p:sldId id="314" r:id="rId12"/>
    <p:sldId id="315" r:id="rId13"/>
    <p:sldId id="316" r:id="rId14"/>
    <p:sldId id="317" r:id="rId15"/>
    <p:sldId id="319" r:id="rId16"/>
    <p:sldId id="318" r:id="rId17"/>
    <p:sldId id="321" r:id="rId18"/>
    <p:sldId id="323" r:id="rId19"/>
    <p:sldId id="325" r:id="rId20"/>
    <p:sldId id="327" r:id="rId21"/>
    <p:sldId id="333" r:id="rId22"/>
    <p:sldId id="326" r:id="rId23"/>
    <p:sldId id="324" r:id="rId24"/>
    <p:sldId id="329" r:id="rId25"/>
    <p:sldId id="331" r:id="rId26"/>
    <p:sldId id="330" r:id="rId27"/>
    <p:sldId id="322" r:id="rId28"/>
    <p:sldId id="328" r:id="rId29"/>
    <p:sldId id="334" r:id="rId30"/>
    <p:sldId id="335" r:id="rId31"/>
    <p:sldId id="337" r:id="rId32"/>
    <p:sldId id="338" r:id="rId33"/>
    <p:sldId id="336" r:id="rId34"/>
    <p:sldId id="320" r:id="rId35"/>
    <p:sldId id="341" r:id="rId36"/>
    <p:sldId id="342" r:id="rId37"/>
    <p:sldId id="340" r:id="rId38"/>
    <p:sldId id="344" r:id="rId39"/>
    <p:sldId id="349" r:id="rId40"/>
    <p:sldId id="348" r:id="rId41"/>
    <p:sldId id="350" r:id="rId42"/>
    <p:sldId id="352" r:id="rId43"/>
    <p:sldId id="347" r:id="rId44"/>
    <p:sldId id="367" r:id="rId45"/>
    <p:sldId id="368" r:id="rId46"/>
    <p:sldId id="369" r:id="rId47"/>
    <p:sldId id="371" r:id="rId48"/>
    <p:sldId id="370" r:id="rId49"/>
    <p:sldId id="375" r:id="rId50"/>
    <p:sldId id="374" r:id="rId51"/>
    <p:sldId id="376" r:id="rId52"/>
    <p:sldId id="381" r:id="rId53"/>
    <p:sldId id="380" r:id="rId54"/>
    <p:sldId id="379" r:id="rId55"/>
    <p:sldId id="382" r:id="rId56"/>
    <p:sldId id="384" r:id="rId57"/>
    <p:sldId id="339" r:id="rId58"/>
    <p:sldId id="345" r:id="rId59"/>
    <p:sldId id="386" r:id="rId60"/>
    <p:sldId id="346" r:id="rId61"/>
    <p:sldId id="387" r:id="rId62"/>
    <p:sldId id="385" r:id="rId63"/>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6E0E0"/>
    <a:srgbClr val="008000"/>
    <a:srgbClr val="F2F2F2"/>
    <a:srgbClr val="FFFFFF"/>
    <a:srgbClr val="FF3399"/>
    <a:srgbClr val="009999"/>
    <a:srgbClr val="050008"/>
    <a:srgbClr val="919191"/>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508" autoAdjust="0"/>
  </p:normalViewPr>
  <p:slideViewPr>
    <p:cSldViewPr>
      <p:cViewPr varScale="1">
        <p:scale>
          <a:sx n="56" d="100"/>
          <a:sy n="56" d="100"/>
        </p:scale>
        <p:origin x="-175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88"/>
    </p:cViewPr>
  </p:sorterViewPr>
  <p:notesViewPr>
    <p:cSldViewPr>
      <p:cViewPr varScale="1">
        <p:scale>
          <a:sx n="56" d="100"/>
          <a:sy n="56" d="100"/>
        </p:scale>
        <p:origin x="-282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69D275DD-6356-43F3-AD6E-5788A9D947C7}" type="slidenum">
              <a:rPr lang="en-US" sz="1400">
                <a:effectLst>
                  <a:outerShdw blurRad="38100" dist="38100" dir="2700000" algn="tl">
                    <a:srgbClr val="C0C0C0"/>
                  </a:outerShdw>
                </a:effectLst>
                <a:latin typeface="Times New Roman" pitchFamily="18" charset="0"/>
              </a:rPr>
              <a:pPr algn="r"/>
              <a:t>‹#›</a:t>
            </a:fld>
            <a:endParaRPr lang="en-US" sz="140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1398481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Rectangle 4"/>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59883F91-8550-4E89-9FC5-B1995CFE3CD8}" type="slidenum">
              <a:rPr lang="en-US" sz="1400">
                <a:effectLst>
                  <a:outerShdw blurRad="38100" dist="38100" dir="2700000" algn="tl">
                    <a:srgbClr val="C0C0C0"/>
                  </a:outerShdw>
                </a:effectLst>
                <a:latin typeface="Times New Roman" pitchFamily="18" charset="0"/>
              </a:rPr>
              <a:pPr algn="r"/>
              <a:t>‹#›</a:t>
            </a:fld>
            <a:endParaRPr lang="en-US" sz="1400">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xmlns="" val="3132631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nvestopedia.com/terms/e/expirationdate.asp" TargetMode="External"/><Relationship Id="rId2" Type="http://schemas.openxmlformats.org/officeDocument/2006/relationships/slide" Target="../slides/slide57.xml"/><Relationship Id="rId1" Type="http://schemas.openxmlformats.org/officeDocument/2006/relationships/notesMaster" Target="../notesMasters/notesMaster1.xml"/><Relationship Id="rId5" Type="http://schemas.openxmlformats.org/officeDocument/2006/relationships/hyperlink" Target="http://www.investopedia.com/terms/o/offset.asp" TargetMode="External"/><Relationship Id="rId4" Type="http://schemas.openxmlformats.org/officeDocument/2006/relationships/hyperlink" Target="http://www.investopedia.com/terms/d/delivery.asp"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a:xfrm>
            <a:off x="533400" y="4343400"/>
            <a:ext cx="5791200" cy="4572000"/>
          </a:xfrm>
        </p:spPr>
        <p:txBody>
          <a:bodyPr>
            <a:normAutofit lnSpcReduction="10000"/>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2000" dirty="0" smtClean="0"/>
              <a:t>The underlying assets for financial futures are foreign currency, stock indexes, and interest rates. There are also specialized futures, recently introduced, for single stocks, narrow-based indexes, and exchange traded funds. Generally, financial futures expire every quarter in March, June, September, and December, part of the reason for the so-called </a:t>
            </a:r>
            <a:r>
              <a:rPr lang="en-US" sz="2000" b="1" dirty="0" smtClean="0"/>
              <a:t>triple witching day</a:t>
            </a:r>
            <a:r>
              <a:rPr lang="en-US" sz="2000" dirty="0" smtClean="0"/>
              <a:t> that occurs on the 3</a:t>
            </a:r>
            <a:r>
              <a:rPr lang="en-US" sz="2000" baseline="30000" dirty="0" smtClean="0"/>
              <a:t>rd</a:t>
            </a:r>
            <a:r>
              <a:rPr lang="en-US" sz="2000" dirty="0" smtClean="0"/>
              <a:t> Friday of these months, when options, index options, and futures contracts all expire, leading to increased buying and selling, and, thus, increased volatility on that day. Previously, these securities expired in the same hour—that is why it was called the </a:t>
            </a:r>
            <a:r>
              <a:rPr lang="en-US" sz="2000" b="1" dirty="0" smtClean="0"/>
              <a:t>triple witching hour</a:t>
            </a:r>
            <a:r>
              <a:rPr lang="en-US" sz="2000" dirty="0" smtClean="0"/>
              <a:t>—but the rules were changed so that expirations occurred throughout the day to lessen volatility.</a:t>
            </a: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a:xfrm>
            <a:off x="533400" y="4343400"/>
            <a:ext cx="5791200" cy="4800600"/>
          </a:xfrm>
        </p:spPr>
        <p:txBody>
          <a:bodyPr>
            <a:normAutofit/>
          </a:bodyPr>
          <a:lstStyle/>
          <a:p>
            <a:pPr algn="just"/>
            <a:r>
              <a:rPr lang="en-US" sz="2000" dirty="0" smtClean="0"/>
              <a:t>A foreign exchange market exists because people, businesses, countries, and other organizations want or need currency of a particular country in order to buy products or services from that country or to receive aid or investment from foreigners. For instance, the European economy is now largely based on the Euro, so if an American travels to Europe, he will need Euros to pay for goods and services there. Thus, he will need to convert the U.S. dollars that he received at home to Euros to spend in Europe.</a:t>
            </a:r>
          </a:p>
          <a:p>
            <a:pPr algn="just"/>
            <a:r>
              <a:rPr lang="en-US" sz="2000" dirty="0" smtClean="0"/>
              <a:t>Currencies are designated by 3-letter symbols. Symbols for the most commonly traded currencies (also known as the </a:t>
            </a:r>
            <a:r>
              <a:rPr lang="en-US" sz="2000" b="1" dirty="0" smtClean="0"/>
              <a:t>major currencies</a:t>
            </a:r>
            <a:r>
              <a:rPr lang="en-US" sz="2000" dirty="0" smtClean="0"/>
              <a:t>):</a:t>
            </a: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smtClean="0"/>
          </a:p>
          <a:p>
            <a:r>
              <a:rPr lang="en-US" dirty="0" smtClean="0"/>
              <a:t>Interest rate futures were introduced by the Chicago Board of Trade in 1975. There are futures on short and long-term interest rates, but the largest trading volume is in 2-year Treasury notes. The price of debt securities, and therefore interest rate futures, is inversely proportional to the prevailing interest rate. When the interest rate goes up, the price of debt securities and interest rate futures goes down, and vice versa. The </a:t>
            </a:r>
            <a:r>
              <a:rPr lang="en-US" b="1" dirty="0" smtClean="0"/>
              <a:t>yield settlement</a:t>
            </a:r>
            <a:r>
              <a:rPr lang="en-US" dirty="0" smtClean="0"/>
              <a:t> is the equivalent yield of the futures final settlement price.</a:t>
            </a:r>
          </a:p>
          <a:p>
            <a:r>
              <a:rPr lang="en-US" dirty="0" smtClean="0"/>
              <a:t>Some of the assets underlying interest rate futures include U.S. Treasuries, Eurodollars, LIBOR, Swap, and </a:t>
            </a:r>
            <a:r>
              <a:rPr lang="en-US" dirty="0" err="1" smtClean="0"/>
              <a:t>Euroyen</a:t>
            </a:r>
            <a:r>
              <a:rPr lang="en-US" dirty="0" smtClean="0"/>
              <a:t> futures.</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a:xfrm>
            <a:off x="457200" y="4343400"/>
            <a:ext cx="5943600" cy="4495800"/>
          </a:xfrm>
        </p:spPr>
        <p:txBody>
          <a:bodyPr>
            <a:normAutofit/>
          </a:bodyPr>
          <a:lstStyle/>
          <a:p>
            <a:r>
              <a:rPr lang="en-US" sz="1200" u="none" strike="noStrike" kern="1200" dirty="0" smtClean="0">
                <a:solidFill>
                  <a:schemeClr val="tx1"/>
                </a:solidFill>
                <a:latin typeface="Times New Roman" pitchFamily="18" charset="0"/>
                <a:ea typeface="+mn-ea"/>
                <a:cs typeface="+mn-cs"/>
              </a:rPr>
              <a:t>(SSFs) are contracts between two investors. The buyer promises to pay a specified price for 100 shares of a single stock at a predetermined point in the future. The seller promises to deliver the stock at the specified price on the specified future date.</a:t>
            </a:r>
            <a:br>
              <a:rPr lang="en-US" sz="1200" u="none" strike="noStrike" kern="1200" dirty="0" smtClean="0">
                <a:solidFill>
                  <a:schemeClr val="tx1"/>
                </a:solidFill>
                <a:latin typeface="Times New Roman" pitchFamily="18" charset="0"/>
                <a:ea typeface="+mn-ea"/>
                <a:cs typeface="+mn-cs"/>
              </a:rPr>
            </a:br>
            <a:r>
              <a:rPr lang="en-US" sz="1200" u="none" strike="noStrike" kern="1200" dirty="0" smtClean="0">
                <a:solidFill>
                  <a:schemeClr val="tx1"/>
                </a:solidFill>
                <a:latin typeface="Times New Roman" pitchFamily="18" charset="0"/>
                <a:ea typeface="+mn-ea"/>
                <a:cs typeface="+mn-cs"/>
              </a:rPr>
              <a:t/>
            </a:r>
            <a:br>
              <a:rPr lang="en-US" sz="1200" u="none" strike="noStrike" kern="1200" dirty="0" smtClean="0">
                <a:solidFill>
                  <a:schemeClr val="tx1"/>
                </a:solidFill>
                <a:latin typeface="Times New Roman" pitchFamily="18" charset="0"/>
                <a:ea typeface="+mn-ea"/>
                <a:cs typeface="+mn-cs"/>
              </a:rPr>
            </a:br>
            <a:r>
              <a:rPr lang="en-US" sz="1200" b="1" u="none" strike="noStrike" kern="1200" dirty="0" smtClean="0">
                <a:solidFill>
                  <a:schemeClr val="tx1"/>
                </a:solidFill>
                <a:latin typeface="Times New Roman" pitchFamily="18" charset="0"/>
                <a:ea typeface="+mn-ea"/>
                <a:cs typeface="+mn-cs"/>
              </a:rPr>
              <a:t>The Single Stock Future Contract</a:t>
            </a:r>
            <a:r>
              <a:rPr lang="en-US" sz="1200" u="none" strike="noStrike" kern="1200" dirty="0" smtClean="0">
                <a:solidFill>
                  <a:schemeClr val="tx1"/>
                </a:solidFill>
                <a:latin typeface="Times New Roman" pitchFamily="18" charset="0"/>
                <a:ea typeface="+mn-ea"/>
                <a:cs typeface="+mn-cs"/>
              </a:rPr>
              <a:t> </a:t>
            </a:r>
            <a:br>
              <a:rPr lang="en-US" sz="1200" u="none" strike="noStrike" kern="1200" dirty="0" smtClean="0">
                <a:solidFill>
                  <a:schemeClr val="tx1"/>
                </a:solidFill>
                <a:latin typeface="Times New Roman" pitchFamily="18" charset="0"/>
                <a:ea typeface="+mn-ea"/>
                <a:cs typeface="+mn-cs"/>
              </a:rPr>
            </a:br>
            <a:r>
              <a:rPr lang="en-US" sz="1200" u="none" strike="noStrike" kern="1200" dirty="0" smtClean="0">
                <a:solidFill>
                  <a:schemeClr val="tx1"/>
                </a:solidFill>
                <a:latin typeface="Times New Roman" pitchFamily="18" charset="0"/>
                <a:ea typeface="+mn-ea"/>
                <a:cs typeface="+mn-cs"/>
              </a:rPr>
              <a:t>Each SSF contract is standardized and includes the following basic specifications: </a:t>
            </a:r>
            <a:br>
              <a:rPr lang="en-US" sz="1200" u="none" strike="noStrike" kern="1200" dirty="0" smtClean="0">
                <a:solidFill>
                  <a:schemeClr val="tx1"/>
                </a:solidFill>
                <a:latin typeface="Times New Roman" pitchFamily="18" charset="0"/>
                <a:ea typeface="+mn-ea"/>
                <a:cs typeface="+mn-cs"/>
              </a:rPr>
            </a:br>
            <a:r>
              <a:rPr lang="en-US" sz="1200" i="1" u="none" strike="noStrike" kern="1200" dirty="0" smtClean="0">
                <a:solidFill>
                  <a:schemeClr val="tx1"/>
                </a:solidFill>
                <a:latin typeface="Times New Roman" pitchFamily="18" charset="0"/>
                <a:ea typeface="+mn-ea"/>
                <a:cs typeface="+mn-cs"/>
              </a:rPr>
              <a:t>Contract Size</a:t>
            </a:r>
            <a:r>
              <a:rPr lang="en-US" sz="1200" u="none" strike="noStrike" kern="1200" dirty="0" smtClean="0">
                <a:solidFill>
                  <a:schemeClr val="tx1"/>
                </a:solidFill>
                <a:latin typeface="Times New Roman" pitchFamily="18" charset="0"/>
                <a:ea typeface="+mn-ea"/>
                <a:cs typeface="+mn-cs"/>
              </a:rPr>
              <a:t>: 100 shares of the underlying stock </a:t>
            </a:r>
          </a:p>
          <a:p>
            <a:r>
              <a:rPr lang="en-US" sz="1200" i="1" u="none" strike="noStrike" kern="1200" dirty="0" smtClean="0">
                <a:solidFill>
                  <a:schemeClr val="tx1"/>
                </a:solidFill>
                <a:latin typeface="Times New Roman" pitchFamily="18" charset="0"/>
                <a:ea typeface="+mn-ea"/>
                <a:cs typeface="+mn-cs"/>
              </a:rPr>
              <a:t>Expiration Cycle</a:t>
            </a:r>
            <a:r>
              <a:rPr lang="en-US" sz="1200" u="none" strike="noStrike" kern="1200" dirty="0" smtClean="0">
                <a:solidFill>
                  <a:schemeClr val="tx1"/>
                </a:solidFill>
                <a:latin typeface="Times New Roman" pitchFamily="18" charset="0"/>
                <a:ea typeface="+mn-ea"/>
                <a:cs typeface="+mn-cs"/>
              </a:rPr>
              <a:t>: Four quarterly </a:t>
            </a:r>
            <a:r>
              <a:rPr lang="en-US" sz="1200" u="none" strike="noStrike" kern="1200" dirty="0" smtClean="0">
                <a:solidFill>
                  <a:schemeClr val="tx1"/>
                </a:solidFill>
                <a:latin typeface="Times New Roman" pitchFamily="18" charset="0"/>
                <a:ea typeface="+mn-ea"/>
                <a:cs typeface="+mn-cs"/>
                <a:hlinkClick r:id="rId3" action="ppaction://hlinkfile"/>
              </a:rPr>
              <a:t>expiration</a:t>
            </a:r>
            <a:r>
              <a:rPr lang="en-US" sz="1200" u="none" strike="noStrike" kern="1200" dirty="0" smtClean="0">
                <a:solidFill>
                  <a:schemeClr val="tx1"/>
                </a:solidFill>
                <a:latin typeface="Times New Roman" pitchFamily="18" charset="0"/>
                <a:ea typeface="+mn-ea"/>
                <a:cs typeface="+mn-cs"/>
              </a:rPr>
              <a:t> months - March, June, September and December. Additionally, there are two serial months, which are the next two months that are not quarterly expirations. </a:t>
            </a:r>
          </a:p>
          <a:p>
            <a:r>
              <a:rPr lang="en-US" sz="1200" i="1" u="none" strike="noStrike" kern="1200" dirty="0" smtClean="0">
                <a:solidFill>
                  <a:schemeClr val="tx1"/>
                </a:solidFill>
                <a:latin typeface="Times New Roman" pitchFamily="18" charset="0"/>
                <a:ea typeface="+mn-ea"/>
                <a:cs typeface="+mn-cs"/>
              </a:rPr>
              <a:t>Tick Size</a:t>
            </a:r>
            <a:r>
              <a:rPr lang="en-US" sz="1200" u="none" strike="noStrike" kern="1200" dirty="0" smtClean="0">
                <a:solidFill>
                  <a:schemeClr val="tx1"/>
                </a:solidFill>
                <a:latin typeface="Times New Roman" pitchFamily="18" charset="0"/>
                <a:ea typeface="+mn-ea"/>
                <a:cs typeface="+mn-cs"/>
              </a:rPr>
              <a:t>: $.01 X 100 shares = $1.00 </a:t>
            </a:r>
          </a:p>
          <a:p>
            <a:r>
              <a:rPr lang="en-US" sz="1200" i="1" u="none" strike="noStrike" kern="1200" dirty="0" smtClean="0">
                <a:solidFill>
                  <a:schemeClr val="tx1"/>
                </a:solidFill>
                <a:latin typeface="Times New Roman" pitchFamily="18" charset="0"/>
                <a:ea typeface="+mn-ea"/>
                <a:cs typeface="+mn-cs"/>
              </a:rPr>
              <a:t>Trading Hours</a:t>
            </a:r>
            <a:r>
              <a:rPr lang="en-US" sz="1200" u="none" strike="noStrike" kern="1200" dirty="0" smtClean="0">
                <a:solidFill>
                  <a:schemeClr val="tx1"/>
                </a:solidFill>
                <a:latin typeface="Times New Roman" pitchFamily="18" charset="0"/>
                <a:ea typeface="+mn-ea"/>
                <a:cs typeface="+mn-cs"/>
              </a:rPr>
              <a:t>: 8:15am to 3pm CST (on business days) </a:t>
            </a:r>
          </a:p>
          <a:p>
            <a:r>
              <a:rPr lang="en-US" sz="1200" i="1" u="none" strike="noStrike" kern="1200" dirty="0" smtClean="0">
                <a:solidFill>
                  <a:schemeClr val="tx1"/>
                </a:solidFill>
                <a:latin typeface="Times New Roman" pitchFamily="18" charset="0"/>
                <a:ea typeface="+mn-ea"/>
                <a:cs typeface="+mn-cs"/>
              </a:rPr>
              <a:t>Last Trading Day</a:t>
            </a:r>
            <a:r>
              <a:rPr lang="en-US" sz="1200" u="none" strike="noStrike" kern="1200" dirty="0" smtClean="0">
                <a:solidFill>
                  <a:schemeClr val="tx1"/>
                </a:solidFill>
                <a:latin typeface="Times New Roman" pitchFamily="18" charset="0"/>
                <a:ea typeface="+mn-ea"/>
                <a:cs typeface="+mn-cs"/>
              </a:rPr>
              <a:t>: Third Friday of the expiration month </a:t>
            </a:r>
          </a:p>
          <a:p>
            <a:r>
              <a:rPr lang="en-US" sz="1200" i="1" u="none" strike="noStrike" kern="1200" dirty="0" smtClean="0">
                <a:solidFill>
                  <a:schemeClr val="tx1"/>
                </a:solidFill>
                <a:latin typeface="Times New Roman" pitchFamily="18" charset="0"/>
                <a:ea typeface="+mn-ea"/>
                <a:cs typeface="+mn-cs"/>
              </a:rPr>
              <a:t>Margin Requirement</a:t>
            </a:r>
            <a:r>
              <a:rPr lang="en-US" sz="1200" u="none" strike="noStrike" kern="1200" dirty="0" smtClean="0">
                <a:solidFill>
                  <a:schemeClr val="tx1"/>
                </a:solidFill>
                <a:latin typeface="Times New Roman" pitchFamily="18" charset="0"/>
                <a:ea typeface="+mn-ea"/>
                <a:cs typeface="+mn-cs"/>
              </a:rPr>
              <a:t>: Generally 20% of the cash value of the stock. </a:t>
            </a:r>
          </a:p>
          <a:p>
            <a:r>
              <a:rPr lang="en-US" dirty="0" smtClean="0"/>
              <a:t>The terms of the contract call for </a:t>
            </a:r>
            <a:r>
              <a:rPr lang="en-US" dirty="0" smtClean="0">
                <a:hlinkClick r:id="rId4" action="ppaction://hlinkfile"/>
              </a:rPr>
              <a:t>delivery</a:t>
            </a:r>
            <a:r>
              <a:rPr lang="en-US" dirty="0" smtClean="0"/>
              <a:t> of the stock by the seller at some time specified in the future. However, most contracts are not held to expiration. The contracts are standardized, making them highly liquid. To get out of an open long (buying) position, the investor simply takes an </a:t>
            </a:r>
            <a:r>
              <a:rPr lang="en-US" dirty="0" smtClean="0">
                <a:hlinkClick r:id="rId5" action="ppaction://hlinkfile"/>
              </a:rPr>
              <a:t>offsetting</a:t>
            </a:r>
            <a:r>
              <a:rPr lang="en-US" dirty="0" smtClean="0"/>
              <a:t> short position (sells). Conversely, if an investor has sold (short) a contract and wishes to close it out, he or she buys (goes long) the offsetting contract..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Suppose you purchase a futures contract for 100 shares of XYZ stock for $30 per share, or a total of $3,000 for the whole contract. If the margin requirement is only 20%, then you only have to put down $600 for the purchase. If, on the day of expiration, the stock price rises to $36 per share, then you've earned a total of $600 on an investment of $600—a 100% increase. If you had used margin to buy the stock itself, then you would have had to deposit at least $1,500 to earn the same absolute return, but it would only be a return of 40%, plus you would have had to pay interest on the remaining $1,500 that was borrowed to buy the stock. Because the margin in a futures account is really a performance bond, no money is actually borrowed, and, thus, no interest accrues. If you had paid for the stock entirely, then your rate of return would have been only 20% for a much larger investment.</a:t>
            </a:r>
          </a:p>
          <a:p>
            <a:r>
              <a:rPr lang="en-US" dirty="0" smtClean="0"/>
              <a:t>On the other hand, if the stock had declined to $24, you would have lost 100% of your entire investment in the SSF, 40% of your margined stock investment, but only 20% if you owned the stock outright.</a:t>
            </a: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632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5632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endParaRPr lang="en-US"/>
          </a:p>
        </p:txBody>
      </p:sp>
      <p:sp>
        <p:nvSpPr>
          <p:cNvPr id="5632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5632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56327" name="Rectangle 7"/>
          <p:cNvSpPr>
            <a:spLocks noGrp="1" noChangeArrowheads="1"/>
          </p:cNvSpPr>
          <p:nvPr>
            <p:ph type="dt" sz="half" idx="2"/>
          </p:nvPr>
        </p:nvSpPr>
        <p:spPr/>
        <p:txBody>
          <a:bodyPr/>
          <a:lstStyle>
            <a:lvl1pPr>
              <a:defRPr/>
            </a:lvl1pPr>
          </a:lstStyle>
          <a:p>
            <a:endParaRPr lang="en-US"/>
          </a:p>
        </p:txBody>
      </p:sp>
      <p:sp>
        <p:nvSpPr>
          <p:cNvPr id="56328" name="Rectangle 8"/>
          <p:cNvSpPr>
            <a:spLocks noGrp="1" noChangeArrowheads="1"/>
          </p:cNvSpPr>
          <p:nvPr>
            <p:ph type="ftr" sz="quarter" idx="3"/>
          </p:nvPr>
        </p:nvSpPr>
        <p:spPr>
          <a:xfrm>
            <a:off x="3352800" y="6391275"/>
            <a:ext cx="2895600" cy="457200"/>
          </a:xfrm>
        </p:spPr>
        <p:txBody>
          <a:bodyPr/>
          <a:lstStyle>
            <a:lvl1pPr>
              <a:defRPr/>
            </a:lvl1pPr>
          </a:lstStyle>
          <a:p>
            <a:endParaRPr lang="en-US"/>
          </a:p>
        </p:txBody>
      </p:sp>
      <p:sp>
        <p:nvSpPr>
          <p:cNvPr id="56329" name="Rectangle 9"/>
          <p:cNvSpPr>
            <a:spLocks noGrp="1" noChangeArrowheads="1"/>
          </p:cNvSpPr>
          <p:nvPr>
            <p:ph type="sldNum" sz="quarter" idx="4"/>
          </p:nvPr>
        </p:nvSpPr>
        <p:spPr>
          <a:xfrm>
            <a:off x="6858000" y="6391275"/>
            <a:ext cx="1600200" cy="457200"/>
          </a:xfrm>
        </p:spPr>
        <p:txBody>
          <a:bodyPr/>
          <a:lstStyle>
            <a:lvl1pPr>
              <a:defRPr/>
            </a:lvl1pPr>
          </a:lstStyle>
          <a:p>
            <a:fld id="{98513F6C-10AA-4C67-B2C8-30F834B993D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77BD3D-54A5-487B-9F55-1109A839C7E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C2A1AC-78D4-4C23-A95B-D2492535973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8E9FD3-B1A3-4A83-98A0-4AAEEAE7DB6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ED5AE6-1823-469C-9499-854D7D74CCC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76004D-9570-4CBB-9735-071140228BE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382A6E3-F377-4A36-909B-F5566E1A715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A7DECF2-3DE9-4B2D-97A8-19E049A0A2D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3C1AE42-973A-4248-8777-27347B22578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1A05A7-5B76-4559-B775-AC52F8AB11E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3BBE54-E67F-4E5F-87E5-51FA8BA72A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299"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5530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5530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fld id="{4D8C6799-4B2E-47EE-9558-4481AE664789}" type="slidenum">
              <a:rPr lang="en-US"/>
              <a:pPr/>
              <a:t>‹#›</a:t>
            </a:fld>
            <a:endParaRPr lang="en-US"/>
          </a:p>
        </p:txBody>
      </p:sp>
      <p:grpSp>
        <p:nvGrpSpPr>
          <p:cNvPr id="55303" name="Group 7"/>
          <p:cNvGrpSpPr>
            <a:grpSpLocks/>
          </p:cNvGrpSpPr>
          <p:nvPr/>
        </p:nvGrpSpPr>
        <p:grpSpPr bwMode="auto">
          <a:xfrm>
            <a:off x="168275" y="228600"/>
            <a:ext cx="8823325" cy="6096000"/>
            <a:chOff x="106" y="144"/>
            <a:chExt cx="5558" cy="3840"/>
          </a:xfrm>
        </p:grpSpPr>
        <p:sp>
          <p:nvSpPr>
            <p:cNvPr id="55304"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endParaRPr lang="en-US" sz="2400">
                <a:latin typeface="Times New Roman" pitchFamily="18" charset="0"/>
              </a:endParaRPr>
            </a:p>
          </p:txBody>
        </p:sp>
        <p:sp>
          <p:nvSpPr>
            <p:cNvPr id="55305"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1752600" y="1981200"/>
            <a:ext cx="5410200" cy="731837"/>
          </a:xfrm>
          <a:prstGeom prst="rect">
            <a:avLst/>
          </a:prstGeom>
          <a:solidFill>
            <a:srgbClr val="F2F2F2">
              <a:alpha val="80000"/>
            </a:srgbClr>
          </a:solidFill>
          <a:ln/>
        </p:spPr>
        <p:txBody>
          <a:bodyPr lIns="90488" tIns="44450" rIns="90488" bIns="44450"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1" i="1"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j-lt"/>
                <a:ea typeface="+mj-ea"/>
                <a:cs typeface="+mj-cs"/>
              </a:rPr>
              <a:t>Futures</a:t>
            </a:r>
          </a:p>
        </p:txBody>
      </p:sp>
      <p:sp>
        <p:nvSpPr>
          <p:cNvPr id="6" name="Rectangle 3"/>
          <p:cNvSpPr txBox="1">
            <a:spLocks noChangeArrowheads="1"/>
          </p:cNvSpPr>
          <p:nvPr/>
        </p:nvSpPr>
        <p:spPr>
          <a:xfrm>
            <a:off x="1752600" y="3200400"/>
            <a:ext cx="5410200" cy="1295400"/>
          </a:xfrm>
          <a:prstGeom prst="rect">
            <a:avLst/>
          </a:prstGeom>
          <a:solidFill>
            <a:srgbClr val="F2F2F2">
              <a:alpha val="80000"/>
            </a:srgbClr>
          </a:solidFill>
          <a:ln/>
        </p:spPr>
        <p:txBody>
          <a:bodyPr lIns="90488" tIns="44450" rIns="90488" bIns="44450" anchor="t"/>
          <a:lstStyle/>
          <a:p>
            <a:pPr marL="342900" marR="0" lvl="0" indent="-342900" algn="ctr" defTabSz="914400" rtl="0" eaLnBrk="1" fontAlgn="base" latinLnBrk="0" hangingPunct="1">
              <a:lnSpc>
                <a:spcPct val="100000"/>
              </a:lnSpc>
              <a:spcBef>
                <a:spcPct val="20000"/>
              </a:spcBef>
              <a:spcAft>
                <a:spcPct val="0"/>
              </a:spcAft>
              <a:buClr>
                <a:schemeClr val="bg2"/>
              </a:buClr>
              <a:buSzPct val="70000"/>
              <a:buFont typeface="Arial" pitchFamily="34" charset="0"/>
              <a:buChar char="•"/>
              <a:tabLst/>
              <a:defRPr/>
            </a:pPr>
            <a:r>
              <a:rPr kumimoji="0" lang="en-US" sz="3100" b="1" i="0"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n-lt"/>
                <a:ea typeface="+mn-ea"/>
                <a:cs typeface="+mn-cs"/>
              </a:rPr>
              <a:t>Topic 10</a:t>
            </a:r>
          </a:p>
          <a:p>
            <a:pPr marL="342900" marR="0" lvl="0" indent="-342900" algn="ctr" defTabSz="914400" rtl="0" eaLnBrk="1" fontAlgn="base" latinLnBrk="0" hangingPunct="1">
              <a:lnSpc>
                <a:spcPct val="100000"/>
              </a:lnSpc>
              <a:spcBef>
                <a:spcPct val="20000"/>
              </a:spcBef>
              <a:spcAft>
                <a:spcPct val="0"/>
              </a:spcAft>
              <a:buClr>
                <a:schemeClr val="bg2"/>
              </a:buClr>
              <a:buSzPct val="70000"/>
              <a:buFont typeface="Arial" pitchFamily="34" charset="0"/>
              <a:buChar char="•"/>
              <a:tabLst/>
              <a:defRPr/>
            </a:pPr>
            <a:r>
              <a:rPr kumimoji="0" lang="en-US" sz="3100" b="1" i="0" u="none" strike="noStrike" kern="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n-lt"/>
                <a:ea typeface="+mn-ea"/>
                <a:cs typeface="+mn-cs"/>
              </a:rPr>
              <a:t>I.  Futures Markets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10</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685800" y="8382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C.  Taxation of Futures Contracts</a:t>
            </a:r>
          </a:p>
        </p:txBody>
      </p:sp>
      <p:sp>
        <p:nvSpPr>
          <p:cNvPr id="6" name="Rectangle 3"/>
          <p:cNvSpPr txBox="1">
            <a:spLocks noChangeArrowheads="1"/>
          </p:cNvSpPr>
          <p:nvPr/>
        </p:nvSpPr>
        <p:spPr>
          <a:xfrm>
            <a:off x="685800" y="2514600"/>
            <a:ext cx="7696200" cy="32766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dirty="0" smtClean="0">
                <a:ln>
                  <a:noFill/>
                </a:ln>
                <a:solidFill>
                  <a:schemeClr val="tx1"/>
                </a:solidFill>
                <a:effectLst/>
                <a:uLnTx/>
                <a:uFillTx/>
                <a:latin typeface="+mn-lt"/>
                <a:ea typeface="+mn-ea"/>
                <a:cs typeface="+mn-cs"/>
              </a:rPr>
              <a:t>All paper gains and losses on futures positions must be treated as though they were realized at the end of the tax year.  The IRS must get its due on an annual basis.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11</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1752600" y="1905000"/>
            <a:ext cx="5410200" cy="990600"/>
          </a:xfrm>
          <a:prstGeom prst="rect">
            <a:avLst/>
          </a:prstGeom>
          <a:solidFill>
            <a:srgbClr val="FFFFFF">
              <a:alpha val="69804"/>
            </a:srgbClr>
          </a:solidFill>
          <a:ln/>
        </p:spPr>
        <p:txBody>
          <a:bodyPr lIns="90488" tIns="44450" rIns="90488" bIns="44450"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500" b="1" i="0" u="none" strike="noStrike" kern="0" cap="none" spc="0" normalizeH="0" baseline="0" noProof="0" dirty="0" smtClean="0">
                <a:ln>
                  <a:noFill/>
                </a:ln>
                <a:effectLst/>
                <a:uLnTx/>
                <a:uFillTx/>
                <a:latin typeface="+mj-lt"/>
                <a:ea typeface="+mj-ea"/>
                <a:cs typeface="+mj-cs"/>
              </a:rPr>
              <a:t>Futures</a:t>
            </a:r>
          </a:p>
        </p:txBody>
      </p:sp>
      <p:sp>
        <p:nvSpPr>
          <p:cNvPr id="6" name="Rectangle 3"/>
          <p:cNvSpPr txBox="1">
            <a:spLocks noChangeArrowheads="1"/>
          </p:cNvSpPr>
          <p:nvPr/>
        </p:nvSpPr>
        <p:spPr>
          <a:xfrm>
            <a:off x="1752600" y="3567113"/>
            <a:ext cx="5410200" cy="1233487"/>
          </a:xfrm>
          <a:prstGeom prst="rect">
            <a:avLst/>
          </a:prstGeom>
          <a:solidFill>
            <a:srgbClr val="F2F2F2">
              <a:alpha val="69804"/>
            </a:srgbClr>
          </a:solidFill>
          <a:ln/>
        </p:spPr>
        <p:txBody>
          <a:bodyPr lIns="90488" tIns="44450" rIns="90488" bIns="44450" anchor="t"/>
          <a:lstStyle/>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Topic 10</a:t>
            </a:r>
          </a:p>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II.  Futures Markets Terms</a:t>
            </a:r>
          </a:p>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endParaRPr kumimoji="0" lang="en-US" sz="31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12</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7620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Reading Futures Prices (Contracts)</a:t>
            </a:r>
          </a:p>
        </p:txBody>
      </p:sp>
      <p:sp>
        <p:nvSpPr>
          <p:cNvPr id="6" name="Rectangle 3"/>
          <p:cNvSpPr txBox="1">
            <a:spLocks noChangeArrowheads="1"/>
          </p:cNvSpPr>
          <p:nvPr/>
        </p:nvSpPr>
        <p:spPr>
          <a:xfrm>
            <a:off x="762000" y="2286000"/>
            <a:ext cx="7696200" cy="3276600"/>
          </a:xfrm>
          <a:prstGeom prst="rect">
            <a:avLst/>
          </a:prstGeom>
          <a:solidFill>
            <a:srgbClr val="F2F2F2">
              <a:alpha val="69804"/>
            </a:srgbClr>
          </a:solid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500" b="1" i="0" u="none" strike="noStrike" kern="0" cap="none" spc="0" normalizeH="0" baseline="0" noProof="0" dirty="0" smtClean="0">
                <a:ln>
                  <a:noFill/>
                </a:ln>
                <a:solidFill>
                  <a:schemeClr val="tx1"/>
                </a:solidFill>
                <a:effectLst/>
                <a:uLnTx/>
                <a:uFillTx/>
                <a:latin typeface="+mn-lt"/>
              </a:rPr>
              <a:t>1.  The Product</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500" b="1" i="0" u="none" strike="noStrike" kern="0" cap="none" spc="0" normalizeH="0" baseline="0" noProof="0" dirty="0" smtClean="0">
                <a:ln>
                  <a:noFill/>
                </a:ln>
                <a:solidFill>
                  <a:schemeClr val="tx1"/>
                </a:solidFill>
                <a:effectLst/>
                <a:uLnTx/>
                <a:uFillTx/>
                <a:latin typeface="+mn-lt"/>
              </a:rPr>
              <a:t>2.  The Exchange</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500" b="1" i="0" u="none" strike="noStrike" kern="0" cap="none" spc="0" normalizeH="0" baseline="0" noProof="0" dirty="0" smtClean="0">
                <a:ln>
                  <a:noFill/>
                </a:ln>
                <a:solidFill>
                  <a:schemeClr val="tx1"/>
                </a:solidFill>
                <a:effectLst/>
                <a:uLnTx/>
                <a:uFillTx/>
                <a:latin typeface="+mn-lt"/>
              </a:rPr>
              <a:t>3.  Size of the Contract</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500" b="1" i="0" u="none" strike="noStrike" kern="0" cap="none" spc="0" normalizeH="0" baseline="0" noProof="0" dirty="0" smtClean="0">
                <a:ln>
                  <a:noFill/>
                </a:ln>
                <a:solidFill>
                  <a:schemeClr val="tx1"/>
                </a:solidFill>
                <a:effectLst/>
                <a:uLnTx/>
                <a:uFillTx/>
                <a:latin typeface="+mn-lt"/>
              </a:rPr>
              <a:t>4.  Method of Valuing Contract</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500" b="1" i="0" u="none" strike="noStrike" kern="0" cap="none" spc="0" normalizeH="0" baseline="0" noProof="0" dirty="0" smtClean="0">
                <a:ln>
                  <a:noFill/>
                </a:ln>
                <a:solidFill>
                  <a:schemeClr val="tx1"/>
                </a:solidFill>
                <a:effectLst/>
                <a:uLnTx/>
                <a:uFillTx/>
                <a:latin typeface="+mn-lt"/>
              </a:rPr>
              <a:t>5.  The delivery month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13</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Reading Futures Prices (Prices)</a:t>
            </a:r>
          </a:p>
        </p:txBody>
      </p:sp>
      <p:sp>
        <p:nvSpPr>
          <p:cNvPr id="6" name="Rectangle 3"/>
          <p:cNvSpPr txBox="1">
            <a:spLocks noChangeArrowheads="1"/>
          </p:cNvSpPr>
          <p:nvPr/>
        </p:nvSpPr>
        <p:spPr>
          <a:xfrm>
            <a:off x="762000" y="1905000"/>
            <a:ext cx="7696200" cy="4038600"/>
          </a:xfrm>
          <a:prstGeom prst="rect">
            <a:avLst/>
          </a:prstGeom>
          <a:solidFill>
            <a:srgbClr val="F2F2F2">
              <a:alpha val="69804"/>
            </a:srgbClr>
          </a:solid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1" i="0" u="none" strike="noStrike" kern="0" cap="none" spc="0" normalizeH="0" baseline="0" noProof="0" dirty="0" smtClean="0">
                <a:ln>
                  <a:noFill/>
                </a:ln>
                <a:solidFill>
                  <a:schemeClr val="tx1"/>
                </a:solidFill>
                <a:effectLst/>
                <a:uLnTx/>
                <a:uFillTx/>
                <a:latin typeface="+mn-lt"/>
              </a:rPr>
              <a:t>1.  Opening</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1" i="0" u="none" strike="noStrike" kern="0" cap="none" spc="0" normalizeH="0" baseline="0" noProof="0" dirty="0" smtClean="0">
                <a:ln>
                  <a:noFill/>
                </a:ln>
                <a:solidFill>
                  <a:schemeClr val="tx1"/>
                </a:solidFill>
                <a:effectLst/>
                <a:uLnTx/>
                <a:uFillTx/>
                <a:latin typeface="+mn-lt"/>
              </a:rPr>
              <a:t>2.  High</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1" i="0" u="none" strike="noStrike" kern="0" cap="none" spc="0" normalizeH="0" baseline="0" noProof="0" dirty="0" smtClean="0">
                <a:ln>
                  <a:noFill/>
                </a:ln>
                <a:solidFill>
                  <a:schemeClr val="tx1"/>
                </a:solidFill>
                <a:effectLst/>
                <a:uLnTx/>
                <a:uFillTx/>
                <a:latin typeface="+mn-lt"/>
              </a:rPr>
              <a:t>3.  Low</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1" i="0" u="none" strike="noStrike" kern="0" cap="none" spc="0" normalizeH="0" baseline="0" noProof="0" dirty="0" smtClean="0">
                <a:ln>
                  <a:noFill/>
                </a:ln>
                <a:solidFill>
                  <a:schemeClr val="tx1"/>
                </a:solidFill>
                <a:effectLst/>
                <a:uLnTx/>
                <a:uFillTx/>
                <a:latin typeface="+mn-lt"/>
              </a:rPr>
              <a:t>4.  Settlement</a:t>
            </a:r>
          </a:p>
          <a:p>
            <a:pPr marL="1143000" marR="0" lvl="2" indent="-228600" algn="l" defTabSz="914400" rtl="0" eaLnBrk="1" fontAlgn="base" latinLnBrk="0" hangingPunct="1">
              <a:lnSpc>
                <a:spcPct val="100000"/>
              </a:lnSpc>
              <a:spcBef>
                <a:spcPct val="20000"/>
              </a:spcBef>
              <a:spcAft>
                <a:spcPct val="0"/>
              </a:spcAft>
              <a:buClr>
                <a:schemeClr val="tx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Price at which the contracts are settled at the close of trading for the day  </a:t>
            </a:r>
          </a:p>
          <a:p>
            <a:pPr marL="1143000" marR="0" lvl="2" indent="-228600" algn="l" defTabSz="914400" rtl="0" eaLnBrk="1" fontAlgn="base" latinLnBrk="0" hangingPunct="1">
              <a:lnSpc>
                <a:spcPct val="100000"/>
              </a:lnSpc>
              <a:spcBef>
                <a:spcPct val="20000"/>
              </a:spcBef>
              <a:spcAft>
                <a:spcPct val="0"/>
              </a:spcAft>
              <a:buClr>
                <a:schemeClr val="tx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Typically the last trading price for the day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14</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effectLst/>
                <a:uLnTx/>
                <a:uFillTx/>
                <a:latin typeface="+mj-lt"/>
                <a:ea typeface="+mj-ea"/>
                <a:cs typeface="+mj-cs"/>
              </a:rPr>
              <a:t>B.  The Basis</a:t>
            </a:r>
          </a:p>
        </p:txBody>
      </p:sp>
      <p:sp>
        <p:nvSpPr>
          <p:cNvPr id="6" name="Rectangle 3"/>
          <p:cNvSpPr txBox="1">
            <a:spLocks noChangeArrowheads="1"/>
          </p:cNvSpPr>
          <p:nvPr/>
        </p:nvSpPr>
        <p:spPr>
          <a:xfrm>
            <a:off x="762000" y="1905000"/>
            <a:ext cx="7696200" cy="4038600"/>
          </a:xfrm>
          <a:prstGeom prst="rect">
            <a:avLst/>
          </a:prstGeom>
          <a:solidFill>
            <a:srgbClr val="F2F2F2">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smtClean="0">
                <a:ln>
                  <a:noFill/>
                </a:ln>
                <a:solidFill>
                  <a:schemeClr val="tx1"/>
                </a:solidFill>
                <a:effectLst/>
                <a:uLnTx/>
                <a:uFillTx/>
                <a:latin typeface="+mn-lt"/>
                <a:ea typeface="+mn-ea"/>
                <a:cs typeface="+mn-cs"/>
              </a:rPr>
              <a:t>...is the current cash price of a particular commodity minus the price of a futures contract for the same commodity.</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smtClean="0">
                <a:ln>
                  <a:noFill/>
                </a:ln>
                <a:solidFill>
                  <a:schemeClr val="tx1"/>
                </a:solidFill>
                <a:effectLst/>
                <a:uLnTx/>
                <a:uFillTx/>
                <a:latin typeface="+mn-lt"/>
                <a:ea typeface="+mn-ea"/>
                <a:cs typeface="+mn-cs"/>
              </a:rPr>
              <a:t>BASIS = CURRENT CASH PRICE - FP</a:t>
            </a:r>
            <a:endParaRPr kumimoji="0" lang="en-US" sz="31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15</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B.  The Basis (continued)</a:t>
            </a:r>
          </a:p>
        </p:txBody>
      </p:sp>
      <p:sp>
        <p:nvSpPr>
          <p:cNvPr id="6" name="Rectangle 3"/>
          <p:cNvSpPr txBox="1">
            <a:spLocks noChangeArrowheads="1"/>
          </p:cNvSpPr>
          <p:nvPr/>
        </p:nvSpPr>
        <p:spPr>
          <a:xfrm>
            <a:off x="762000" y="1905000"/>
            <a:ext cx="7696200" cy="4267200"/>
          </a:xfrm>
          <a:prstGeom prst="rect">
            <a:avLst/>
          </a:prstGeom>
          <a:solidFill>
            <a:srgbClr val="F2F2F2">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	</a:t>
            </a:r>
            <a:r>
              <a:rPr kumimoji="0" lang="en-US" sz="3100" b="1" i="0" u="none" strike="noStrike" kern="0" cap="none" spc="0" normalizeH="0" baseline="0" noProof="0" dirty="0" smtClean="0">
                <a:ln>
                  <a:noFill/>
                </a:ln>
                <a:solidFill>
                  <a:schemeClr val="tx1"/>
                </a:solidFill>
                <a:effectLst/>
                <a:uLnTx/>
                <a:uFillTx/>
                <a:latin typeface="+mn-lt"/>
                <a:ea typeface="+mn-ea"/>
                <a:cs typeface="+mn-cs"/>
              </a:rPr>
              <a:t>Example:  Gold Prices and the Basis:</a:t>
            </a:r>
            <a:br>
              <a:rPr kumimoji="0" lang="en-US" sz="3100" b="1" i="0" u="none" strike="noStrike" kern="0" cap="none" spc="0" normalizeH="0" baseline="0" noProof="0" dirty="0" smtClean="0">
                <a:ln>
                  <a:noFill/>
                </a:ln>
                <a:solidFill>
                  <a:schemeClr val="tx1"/>
                </a:solidFill>
                <a:effectLst/>
                <a:uLnTx/>
                <a:uFillTx/>
                <a:latin typeface="+mn-lt"/>
                <a:ea typeface="+mn-ea"/>
                <a:cs typeface="+mn-cs"/>
              </a:rPr>
            </a:br>
            <a:r>
              <a:rPr kumimoji="0" lang="en-US" sz="3100" b="1" i="0" u="none" strike="noStrike" kern="0" cap="none" spc="0" normalizeH="0" baseline="0" noProof="0" dirty="0" smtClean="0">
                <a:ln>
                  <a:noFill/>
                </a:ln>
                <a:solidFill>
                  <a:schemeClr val="tx1"/>
                </a:solidFill>
                <a:effectLst/>
                <a:uLnTx/>
                <a:uFillTx/>
                <a:latin typeface="+mn-lt"/>
                <a:ea typeface="+mn-ea"/>
                <a:cs typeface="+mn-cs"/>
              </a:rPr>
              <a:t>		</a:t>
            </a:r>
            <a:r>
              <a:rPr lang="en-US" sz="3100" b="1" kern="0" dirty="0" smtClean="0">
                <a:latin typeface="+mn-lt"/>
              </a:rPr>
              <a:t>               </a:t>
            </a:r>
            <a:r>
              <a:rPr kumimoji="0" lang="en-US" sz="3100" b="1" i="0" u="none" strike="noStrike" kern="0" cap="none" spc="0" normalizeH="0" baseline="0" noProof="0" dirty="0" smtClean="0">
                <a:ln>
                  <a:noFill/>
                </a:ln>
                <a:solidFill>
                  <a:schemeClr val="tx1"/>
                </a:solidFill>
                <a:effectLst/>
                <a:uLnTx/>
                <a:uFillTx/>
                <a:latin typeface="+mn-lt"/>
                <a:ea typeface="+mn-ea"/>
                <a:cs typeface="+mn-cs"/>
              </a:rPr>
              <a:t> 12/16/10 Spot Price</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							   </a:t>
            </a:r>
            <a:r>
              <a:rPr kumimoji="0" lang="en-US" sz="2600" b="1" i="0" u="sng" strike="noStrike" kern="0" cap="none" spc="0" normalizeH="0" baseline="0" noProof="0" dirty="0" smtClean="0">
                <a:ln>
                  <a:noFill/>
                </a:ln>
                <a:solidFill>
                  <a:schemeClr val="tx1"/>
                </a:solidFill>
                <a:effectLst/>
                <a:uLnTx/>
                <a:uFillTx/>
                <a:latin typeface="+mn-lt"/>
              </a:rPr>
              <a:t>Basis</a:t>
            </a:r>
            <a:r>
              <a:rPr kumimoji="0" lang="en-US" sz="2600" b="1" i="0" u="none" strike="noStrike" kern="0" cap="none" spc="0" normalizeH="0" baseline="0" noProof="0" dirty="0" smtClean="0">
                <a:ln>
                  <a:noFill/>
                </a:ln>
                <a:solidFill>
                  <a:schemeClr val="tx1"/>
                </a:solidFill>
                <a:effectLst/>
                <a:uLnTx/>
                <a:uFillTx/>
                <a:latin typeface="+mn-lt"/>
              </a:rPr>
              <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Cash		$1386.00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JAN ‘11	  1388.40		 -$2.40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APR ‘11	  1391.00		 -$5.00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JUN ‘11	  1393.20		 -$7.20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OCT ’11       	  1397.60	         -$11.60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DEC ‘11	  1400.10	         -$14.10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FEB ‘12	  1402.80	         -$16.80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16</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B.  The Basis (continued)</a:t>
            </a:r>
          </a:p>
        </p:txBody>
      </p:sp>
      <p:sp>
        <p:nvSpPr>
          <p:cNvPr id="21" name="Rectangle 20"/>
          <p:cNvSpPr/>
          <p:nvPr/>
        </p:nvSpPr>
        <p:spPr bwMode="auto">
          <a:xfrm>
            <a:off x="457200" y="2057400"/>
            <a:ext cx="8229600" cy="4419600"/>
          </a:xfrm>
          <a:prstGeom prst="rect">
            <a:avLst/>
          </a:prstGeom>
          <a:solidFill>
            <a:srgbClr val="F2F2F2">
              <a:alpha val="69804"/>
            </a:srgb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22" name="Group 17"/>
          <p:cNvGrpSpPr>
            <a:grpSpLocks/>
          </p:cNvGrpSpPr>
          <p:nvPr/>
        </p:nvGrpSpPr>
        <p:grpSpPr bwMode="auto">
          <a:xfrm>
            <a:off x="519113" y="2119313"/>
            <a:ext cx="8061325" cy="4264025"/>
            <a:chOff x="327" y="1335"/>
            <a:chExt cx="5078" cy="2686"/>
          </a:xfrm>
        </p:grpSpPr>
        <p:grpSp>
          <p:nvGrpSpPr>
            <p:cNvPr id="23" name="Group 5"/>
            <p:cNvGrpSpPr>
              <a:grpSpLocks/>
            </p:cNvGrpSpPr>
            <p:nvPr/>
          </p:nvGrpSpPr>
          <p:grpSpPr bwMode="auto">
            <a:xfrm>
              <a:off x="624" y="1592"/>
              <a:ext cx="4312" cy="2104"/>
              <a:chOff x="624" y="1592"/>
              <a:chExt cx="4312" cy="2104"/>
            </a:xfrm>
          </p:grpSpPr>
          <p:sp>
            <p:nvSpPr>
              <p:cNvPr id="35" name="Line 3"/>
              <p:cNvSpPr>
                <a:spLocks noChangeShapeType="1"/>
              </p:cNvSpPr>
              <p:nvPr/>
            </p:nvSpPr>
            <p:spPr bwMode="auto">
              <a:xfrm>
                <a:off x="624" y="1592"/>
                <a:ext cx="0" cy="2096"/>
              </a:xfrm>
              <a:prstGeom prst="line">
                <a:avLst/>
              </a:prstGeom>
              <a:noFill/>
              <a:ln w="25400">
                <a:solidFill>
                  <a:schemeClr val="tx1"/>
                </a:solidFill>
                <a:round/>
                <a:headEnd/>
                <a:tailEnd/>
              </a:ln>
              <a:effectLst/>
            </p:spPr>
            <p:txBody>
              <a:bodyPr wrap="none" anchor="ctr"/>
              <a:lstStyle/>
              <a:p>
                <a:endParaRPr lang="en-US"/>
              </a:p>
            </p:txBody>
          </p:sp>
          <p:sp>
            <p:nvSpPr>
              <p:cNvPr id="36" name="Line 4"/>
              <p:cNvSpPr>
                <a:spLocks noChangeShapeType="1"/>
              </p:cNvSpPr>
              <p:nvPr/>
            </p:nvSpPr>
            <p:spPr bwMode="auto">
              <a:xfrm>
                <a:off x="632" y="3696"/>
                <a:ext cx="4304" cy="0"/>
              </a:xfrm>
              <a:prstGeom prst="line">
                <a:avLst/>
              </a:prstGeom>
              <a:noFill/>
              <a:ln w="25400">
                <a:solidFill>
                  <a:schemeClr val="tx1"/>
                </a:solidFill>
                <a:round/>
                <a:headEnd/>
                <a:tailEnd/>
              </a:ln>
              <a:effectLst/>
            </p:spPr>
            <p:txBody>
              <a:bodyPr wrap="none" anchor="ctr"/>
              <a:lstStyle/>
              <a:p>
                <a:endParaRPr lang="en-US"/>
              </a:p>
            </p:txBody>
          </p:sp>
        </p:grpSp>
        <p:sp>
          <p:nvSpPr>
            <p:cNvPr id="24" name="Freeform 6"/>
            <p:cNvSpPr>
              <a:spLocks/>
            </p:cNvSpPr>
            <p:nvPr/>
          </p:nvSpPr>
          <p:spPr bwMode="auto">
            <a:xfrm>
              <a:off x="624" y="1835"/>
              <a:ext cx="3998" cy="326"/>
            </a:xfrm>
            <a:custGeom>
              <a:avLst/>
              <a:gdLst/>
              <a:ahLst/>
              <a:cxnLst>
                <a:cxn ang="0">
                  <a:pos x="33" y="315"/>
                </a:cxn>
                <a:cxn ang="0">
                  <a:pos x="102" y="295"/>
                </a:cxn>
                <a:cxn ang="0">
                  <a:pos x="220" y="256"/>
                </a:cxn>
                <a:cxn ang="0">
                  <a:pos x="308" y="236"/>
                </a:cxn>
                <a:cxn ang="0">
                  <a:pos x="377" y="236"/>
                </a:cxn>
                <a:cxn ang="0">
                  <a:pos x="466" y="236"/>
                </a:cxn>
                <a:cxn ang="0">
                  <a:pos x="554" y="236"/>
                </a:cxn>
                <a:cxn ang="0">
                  <a:pos x="623" y="246"/>
                </a:cxn>
                <a:cxn ang="0">
                  <a:pos x="692" y="276"/>
                </a:cxn>
                <a:cxn ang="0">
                  <a:pos x="761" y="286"/>
                </a:cxn>
                <a:cxn ang="0">
                  <a:pos x="849" y="295"/>
                </a:cxn>
                <a:cxn ang="0">
                  <a:pos x="928" y="305"/>
                </a:cxn>
                <a:cxn ang="0">
                  <a:pos x="1046" y="305"/>
                </a:cxn>
                <a:cxn ang="0">
                  <a:pos x="1164" y="295"/>
                </a:cxn>
                <a:cxn ang="0">
                  <a:pos x="1302" y="286"/>
                </a:cxn>
                <a:cxn ang="0">
                  <a:pos x="1440" y="266"/>
                </a:cxn>
                <a:cxn ang="0">
                  <a:pos x="1558" y="246"/>
                </a:cxn>
                <a:cxn ang="0">
                  <a:pos x="1666" y="217"/>
                </a:cxn>
                <a:cxn ang="0">
                  <a:pos x="1804" y="187"/>
                </a:cxn>
                <a:cxn ang="0">
                  <a:pos x="1941" y="158"/>
                </a:cxn>
                <a:cxn ang="0">
                  <a:pos x="2089" y="138"/>
                </a:cxn>
                <a:cxn ang="0">
                  <a:pos x="2167" y="99"/>
                </a:cxn>
                <a:cxn ang="0">
                  <a:pos x="2286" y="69"/>
                </a:cxn>
                <a:cxn ang="0">
                  <a:pos x="2394" y="59"/>
                </a:cxn>
                <a:cxn ang="0">
                  <a:pos x="2492" y="79"/>
                </a:cxn>
                <a:cxn ang="0">
                  <a:pos x="2590" y="99"/>
                </a:cxn>
                <a:cxn ang="0">
                  <a:pos x="2708" y="118"/>
                </a:cxn>
                <a:cxn ang="0">
                  <a:pos x="2807" y="128"/>
                </a:cxn>
                <a:cxn ang="0">
                  <a:pos x="2886" y="138"/>
                </a:cxn>
                <a:cxn ang="0">
                  <a:pos x="2964" y="138"/>
                </a:cxn>
                <a:cxn ang="0">
                  <a:pos x="3102" y="128"/>
                </a:cxn>
                <a:cxn ang="0">
                  <a:pos x="3181" y="109"/>
                </a:cxn>
                <a:cxn ang="0">
                  <a:pos x="3259" y="79"/>
                </a:cxn>
                <a:cxn ang="0">
                  <a:pos x="3377" y="59"/>
                </a:cxn>
                <a:cxn ang="0">
                  <a:pos x="3495" y="50"/>
                </a:cxn>
                <a:cxn ang="0">
                  <a:pos x="3613" y="40"/>
                </a:cxn>
                <a:cxn ang="0">
                  <a:pos x="3712" y="20"/>
                </a:cxn>
                <a:cxn ang="0">
                  <a:pos x="3830" y="0"/>
                </a:cxn>
                <a:cxn ang="0">
                  <a:pos x="3918" y="0"/>
                </a:cxn>
                <a:cxn ang="0">
                  <a:pos x="3997" y="0"/>
                </a:cxn>
              </a:cxnLst>
              <a:rect l="0" t="0" r="r" b="b"/>
              <a:pathLst>
                <a:path w="3998" h="326">
                  <a:moveTo>
                    <a:pt x="0" y="325"/>
                  </a:moveTo>
                  <a:lnTo>
                    <a:pt x="33" y="315"/>
                  </a:lnTo>
                  <a:lnTo>
                    <a:pt x="72" y="305"/>
                  </a:lnTo>
                  <a:lnTo>
                    <a:pt x="102" y="295"/>
                  </a:lnTo>
                  <a:lnTo>
                    <a:pt x="181" y="286"/>
                  </a:lnTo>
                  <a:lnTo>
                    <a:pt x="220" y="256"/>
                  </a:lnTo>
                  <a:lnTo>
                    <a:pt x="269" y="236"/>
                  </a:lnTo>
                  <a:lnTo>
                    <a:pt x="308" y="236"/>
                  </a:lnTo>
                  <a:lnTo>
                    <a:pt x="338" y="236"/>
                  </a:lnTo>
                  <a:lnTo>
                    <a:pt x="377" y="236"/>
                  </a:lnTo>
                  <a:lnTo>
                    <a:pt x="417" y="236"/>
                  </a:lnTo>
                  <a:lnTo>
                    <a:pt x="466" y="236"/>
                  </a:lnTo>
                  <a:lnTo>
                    <a:pt x="515" y="236"/>
                  </a:lnTo>
                  <a:lnTo>
                    <a:pt x="554" y="236"/>
                  </a:lnTo>
                  <a:lnTo>
                    <a:pt x="584" y="246"/>
                  </a:lnTo>
                  <a:lnTo>
                    <a:pt x="623" y="246"/>
                  </a:lnTo>
                  <a:lnTo>
                    <a:pt x="653" y="256"/>
                  </a:lnTo>
                  <a:lnTo>
                    <a:pt x="692" y="276"/>
                  </a:lnTo>
                  <a:lnTo>
                    <a:pt x="731" y="286"/>
                  </a:lnTo>
                  <a:lnTo>
                    <a:pt x="761" y="286"/>
                  </a:lnTo>
                  <a:lnTo>
                    <a:pt x="810" y="295"/>
                  </a:lnTo>
                  <a:lnTo>
                    <a:pt x="849" y="295"/>
                  </a:lnTo>
                  <a:lnTo>
                    <a:pt x="889" y="305"/>
                  </a:lnTo>
                  <a:lnTo>
                    <a:pt x="928" y="305"/>
                  </a:lnTo>
                  <a:lnTo>
                    <a:pt x="967" y="305"/>
                  </a:lnTo>
                  <a:lnTo>
                    <a:pt x="1046" y="305"/>
                  </a:lnTo>
                  <a:lnTo>
                    <a:pt x="1105" y="305"/>
                  </a:lnTo>
                  <a:lnTo>
                    <a:pt x="1164" y="295"/>
                  </a:lnTo>
                  <a:lnTo>
                    <a:pt x="1243" y="295"/>
                  </a:lnTo>
                  <a:lnTo>
                    <a:pt x="1302" y="286"/>
                  </a:lnTo>
                  <a:lnTo>
                    <a:pt x="1381" y="276"/>
                  </a:lnTo>
                  <a:lnTo>
                    <a:pt x="1440" y="266"/>
                  </a:lnTo>
                  <a:lnTo>
                    <a:pt x="1499" y="256"/>
                  </a:lnTo>
                  <a:lnTo>
                    <a:pt x="1558" y="246"/>
                  </a:lnTo>
                  <a:lnTo>
                    <a:pt x="1607" y="227"/>
                  </a:lnTo>
                  <a:lnTo>
                    <a:pt x="1666" y="217"/>
                  </a:lnTo>
                  <a:lnTo>
                    <a:pt x="1725" y="207"/>
                  </a:lnTo>
                  <a:lnTo>
                    <a:pt x="1804" y="187"/>
                  </a:lnTo>
                  <a:lnTo>
                    <a:pt x="1882" y="177"/>
                  </a:lnTo>
                  <a:lnTo>
                    <a:pt x="1941" y="158"/>
                  </a:lnTo>
                  <a:lnTo>
                    <a:pt x="2020" y="158"/>
                  </a:lnTo>
                  <a:lnTo>
                    <a:pt x="2089" y="138"/>
                  </a:lnTo>
                  <a:lnTo>
                    <a:pt x="2128" y="109"/>
                  </a:lnTo>
                  <a:lnTo>
                    <a:pt x="2167" y="99"/>
                  </a:lnTo>
                  <a:lnTo>
                    <a:pt x="2207" y="79"/>
                  </a:lnTo>
                  <a:lnTo>
                    <a:pt x="2286" y="69"/>
                  </a:lnTo>
                  <a:lnTo>
                    <a:pt x="2345" y="69"/>
                  </a:lnTo>
                  <a:lnTo>
                    <a:pt x="2394" y="59"/>
                  </a:lnTo>
                  <a:lnTo>
                    <a:pt x="2453" y="69"/>
                  </a:lnTo>
                  <a:lnTo>
                    <a:pt x="2492" y="79"/>
                  </a:lnTo>
                  <a:lnTo>
                    <a:pt x="2531" y="89"/>
                  </a:lnTo>
                  <a:lnTo>
                    <a:pt x="2590" y="99"/>
                  </a:lnTo>
                  <a:lnTo>
                    <a:pt x="2649" y="109"/>
                  </a:lnTo>
                  <a:lnTo>
                    <a:pt x="2708" y="118"/>
                  </a:lnTo>
                  <a:lnTo>
                    <a:pt x="2767" y="128"/>
                  </a:lnTo>
                  <a:lnTo>
                    <a:pt x="2807" y="128"/>
                  </a:lnTo>
                  <a:lnTo>
                    <a:pt x="2846" y="138"/>
                  </a:lnTo>
                  <a:lnTo>
                    <a:pt x="2886" y="138"/>
                  </a:lnTo>
                  <a:lnTo>
                    <a:pt x="2925" y="138"/>
                  </a:lnTo>
                  <a:lnTo>
                    <a:pt x="2964" y="138"/>
                  </a:lnTo>
                  <a:lnTo>
                    <a:pt x="3043" y="138"/>
                  </a:lnTo>
                  <a:lnTo>
                    <a:pt x="3102" y="128"/>
                  </a:lnTo>
                  <a:lnTo>
                    <a:pt x="3141" y="118"/>
                  </a:lnTo>
                  <a:lnTo>
                    <a:pt x="3181" y="109"/>
                  </a:lnTo>
                  <a:lnTo>
                    <a:pt x="3220" y="99"/>
                  </a:lnTo>
                  <a:lnTo>
                    <a:pt x="3259" y="79"/>
                  </a:lnTo>
                  <a:lnTo>
                    <a:pt x="3299" y="69"/>
                  </a:lnTo>
                  <a:lnTo>
                    <a:pt x="3377" y="59"/>
                  </a:lnTo>
                  <a:lnTo>
                    <a:pt x="3436" y="59"/>
                  </a:lnTo>
                  <a:lnTo>
                    <a:pt x="3495" y="50"/>
                  </a:lnTo>
                  <a:lnTo>
                    <a:pt x="3574" y="40"/>
                  </a:lnTo>
                  <a:lnTo>
                    <a:pt x="3613" y="40"/>
                  </a:lnTo>
                  <a:lnTo>
                    <a:pt x="3653" y="20"/>
                  </a:lnTo>
                  <a:lnTo>
                    <a:pt x="3712" y="20"/>
                  </a:lnTo>
                  <a:lnTo>
                    <a:pt x="3771" y="10"/>
                  </a:lnTo>
                  <a:lnTo>
                    <a:pt x="3830" y="0"/>
                  </a:lnTo>
                  <a:lnTo>
                    <a:pt x="3879" y="0"/>
                  </a:lnTo>
                  <a:lnTo>
                    <a:pt x="3918" y="0"/>
                  </a:lnTo>
                  <a:lnTo>
                    <a:pt x="3958" y="0"/>
                  </a:lnTo>
                  <a:lnTo>
                    <a:pt x="3997" y="0"/>
                  </a:lnTo>
                </a:path>
              </a:pathLst>
            </a:custGeom>
            <a:noFill/>
            <a:ln w="25400" cap="rnd" cmpd="sng">
              <a:solidFill>
                <a:schemeClr val="tx1"/>
              </a:solidFill>
              <a:prstDash val="solid"/>
              <a:round/>
              <a:headEnd type="none" w="med" len="med"/>
              <a:tailEnd type="none" w="med" len="med"/>
            </a:ln>
            <a:effectLst/>
          </p:spPr>
          <p:txBody>
            <a:bodyPr/>
            <a:lstStyle/>
            <a:p>
              <a:endParaRPr lang="en-US"/>
            </a:p>
          </p:txBody>
        </p:sp>
        <p:sp>
          <p:nvSpPr>
            <p:cNvPr id="25" name="Freeform 7"/>
            <p:cNvSpPr>
              <a:spLocks/>
            </p:cNvSpPr>
            <p:nvPr/>
          </p:nvSpPr>
          <p:spPr bwMode="auto">
            <a:xfrm>
              <a:off x="624" y="1845"/>
              <a:ext cx="3978" cy="1084"/>
            </a:xfrm>
            <a:custGeom>
              <a:avLst/>
              <a:gdLst/>
              <a:ahLst/>
              <a:cxnLst>
                <a:cxn ang="0">
                  <a:pos x="33" y="1053"/>
                </a:cxn>
                <a:cxn ang="0">
                  <a:pos x="102" y="1013"/>
                </a:cxn>
                <a:cxn ang="0">
                  <a:pos x="171" y="974"/>
                </a:cxn>
                <a:cxn ang="0">
                  <a:pos x="249" y="945"/>
                </a:cxn>
                <a:cxn ang="0">
                  <a:pos x="328" y="935"/>
                </a:cxn>
                <a:cxn ang="0">
                  <a:pos x="397" y="925"/>
                </a:cxn>
                <a:cxn ang="0">
                  <a:pos x="515" y="915"/>
                </a:cxn>
                <a:cxn ang="0">
                  <a:pos x="643" y="905"/>
                </a:cxn>
                <a:cxn ang="0">
                  <a:pos x="741" y="905"/>
                </a:cxn>
                <a:cxn ang="0">
                  <a:pos x="899" y="905"/>
                </a:cxn>
                <a:cxn ang="0">
                  <a:pos x="1056" y="895"/>
                </a:cxn>
                <a:cxn ang="0">
                  <a:pos x="1194" y="876"/>
                </a:cxn>
                <a:cxn ang="0">
                  <a:pos x="1312" y="856"/>
                </a:cxn>
                <a:cxn ang="0">
                  <a:pos x="1489" y="826"/>
                </a:cxn>
                <a:cxn ang="0">
                  <a:pos x="1607" y="817"/>
                </a:cxn>
                <a:cxn ang="0">
                  <a:pos x="1745" y="787"/>
                </a:cxn>
                <a:cxn ang="0">
                  <a:pos x="1882" y="767"/>
                </a:cxn>
                <a:cxn ang="0">
                  <a:pos x="2118" y="649"/>
                </a:cxn>
                <a:cxn ang="0">
                  <a:pos x="2236" y="620"/>
                </a:cxn>
                <a:cxn ang="0">
                  <a:pos x="2315" y="590"/>
                </a:cxn>
                <a:cxn ang="0">
                  <a:pos x="2394" y="561"/>
                </a:cxn>
                <a:cxn ang="0">
                  <a:pos x="2472" y="541"/>
                </a:cxn>
                <a:cxn ang="0">
                  <a:pos x="2590" y="522"/>
                </a:cxn>
                <a:cxn ang="0">
                  <a:pos x="2718" y="492"/>
                </a:cxn>
                <a:cxn ang="0">
                  <a:pos x="2836" y="463"/>
                </a:cxn>
                <a:cxn ang="0">
                  <a:pos x="2954" y="433"/>
                </a:cxn>
                <a:cxn ang="0">
                  <a:pos x="3023" y="404"/>
                </a:cxn>
                <a:cxn ang="0">
                  <a:pos x="3102" y="374"/>
                </a:cxn>
                <a:cxn ang="0">
                  <a:pos x="3181" y="345"/>
                </a:cxn>
                <a:cxn ang="0">
                  <a:pos x="3308" y="325"/>
                </a:cxn>
                <a:cxn ang="0">
                  <a:pos x="3407" y="285"/>
                </a:cxn>
                <a:cxn ang="0">
                  <a:pos x="3495" y="246"/>
                </a:cxn>
                <a:cxn ang="0">
                  <a:pos x="3594" y="207"/>
                </a:cxn>
                <a:cxn ang="0">
                  <a:pos x="3672" y="158"/>
                </a:cxn>
                <a:cxn ang="0">
                  <a:pos x="3771" y="128"/>
                </a:cxn>
                <a:cxn ang="0">
                  <a:pos x="3840" y="99"/>
                </a:cxn>
                <a:cxn ang="0">
                  <a:pos x="3918" y="49"/>
                </a:cxn>
                <a:cxn ang="0">
                  <a:pos x="3977" y="0"/>
                </a:cxn>
              </a:cxnLst>
              <a:rect l="0" t="0" r="r" b="b"/>
              <a:pathLst>
                <a:path w="3978" h="1084">
                  <a:moveTo>
                    <a:pt x="0" y="1083"/>
                  </a:moveTo>
                  <a:lnTo>
                    <a:pt x="33" y="1053"/>
                  </a:lnTo>
                  <a:lnTo>
                    <a:pt x="63" y="1033"/>
                  </a:lnTo>
                  <a:lnTo>
                    <a:pt x="102" y="1013"/>
                  </a:lnTo>
                  <a:lnTo>
                    <a:pt x="141" y="984"/>
                  </a:lnTo>
                  <a:lnTo>
                    <a:pt x="171" y="974"/>
                  </a:lnTo>
                  <a:lnTo>
                    <a:pt x="210" y="954"/>
                  </a:lnTo>
                  <a:lnTo>
                    <a:pt x="249" y="945"/>
                  </a:lnTo>
                  <a:lnTo>
                    <a:pt x="279" y="945"/>
                  </a:lnTo>
                  <a:lnTo>
                    <a:pt x="328" y="935"/>
                  </a:lnTo>
                  <a:lnTo>
                    <a:pt x="367" y="925"/>
                  </a:lnTo>
                  <a:lnTo>
                    <a:pt x="397" y="925"/>
                  </a:lnTo>
                  <a:lnTo>
                    <a:pt x="476" y="925"/>
                  </a:lnTo>
                  <a:lnTo>
                    <a:pt x="515" y="915"/>
                  </a:lnTo>
                  <a:lnTo>
                    <a:pt x="594" y="915"/>
                  </a:lnTo>
                  <a:lnTo>
                    <a:pt x="643" y="905"/>
                  </a:lnTo>
                  <a:lnTo>
                    <a:pt x="702" y="905"/>
                  </a:lnTo>
                  <a:lnTo>
                    <a:pt x="741" y="905"/>
                  </a:lnTo>
                  <a:lnTo>
                    <a:pt x="820" y="905"/>
                  </a:lnTo>
                  <a:lnTo>
                    <a:pt x="899" y="905"/>
                  </a:lnTo>
                  <a:lnTo>
                    <a:pt x="977" y="905"/>
                  </a:lnTo>
                  <a:lnTo>
                    <a:pt x="1056" y="895"/>
                  </a:lnTo>
                  <a:lnTo>
                    <a:pt x="1135" y="885"/>
                  </a:lnTo>
                  <a:lnTo>
                    <a:pt x="1194" y="876"/>
                  </a:lnTo>
                  <a:lnTo>
                    <a:pt x="1253" y="866"/>
                  </a:lnTo>
                  <a:lnTo>
                    <a:pt x="1312" y="856"/>
                  </a:lnTo>
                  <a:lnTo>
                    <a:pt x="1390" y="846"/>
                  </a:lnTo>
                  <a:lnTo>
                    <a:pt x="1489" y="826"/>
                  </a:lnTo>
                  <a:lnTo>
                    <a:pt x="1548" y="826"/>
                  </a:lnTo>
                  <a:lnTo>
                    <a:pt x="1607" y="817"/>
                  </a:lnTo>
                  <a:lnTo>
                    <a:pt x="1666" y="817"/>
                  </a:lnTo>
                  <a:lnTo>
                    <a:pt x="1745" y="787"/>
                  </a:lnTo>
                  <a:lnTo>
                    <a:pt x="1804" y="777"/>
                  </a:lnTo>
                  <a:lnTo>
                    <a:pt x="1882" y="767"/>
                  </a:lnTo>
                  <a:lnTo>
                    <a:pt x="1981" y="708"/>
                  </a:lnTo>
                  <a:lnTo>
                    <a:pt x="2118" y="649"/>
                  </a:lnTo>
                  <a:lnTo>
                    <a:pt x="2197" y="630"/>
                  </a:lnTo>
                  <a:lnTo>
                    <a:pt x="2236" y="620"/>
                  </a:lnTo>
                  <a:lnTo>
                    <a:pt x="2276" y="600"/>
                  </a:lnTo>
                  <a:lnTo>
                    <a:pt x="2315" y="590"/>
                  </a:lnTo>
                  <a:lnTo>
                    <a:pt x="2354" y="571"/>
                  </a:lnTo>
                  <a:lnTo>
                    <a:pt x="2394" y="561"/>
                  </a:lnTo>
                  <a:lnTo>
                    <a:pt x="2433" y="551"/>
                  </a:lnTo>
                  <a:lnTo>
                    <a:pt x="2472" y="541"/>
                  </a:lnTo>
                  <a:lnTo>
                    <a:pt x="2512" y="531"/>
                  </a:lnTo>
                  <a:lnTo>
                    <a:pt x="2590" y="522"/>
                  </a:lnTo>
                  <a:lnTo>
                    <a:pt x="2659" y="502"/>
                  </a:lnTo>
                  <a:lnTo>
                    <a:pt x="2718" y="492"/>
                  </a:lnTo>
                  <a:lnTo>
                    <a:pt x="2777" y="472"/>
                  </a:lnTo>
                  <a:lnTo>
                    <a:pt x="2836" y="463"/>
                  </a:lnTo>
                  <a:lnTo>
                    <a:pt x="2895" y="443"/>
                  </a:lnTo>
                  <a:lnTo>
                    <a:pt x="2954" y="433"/>
                  </a:lnTo>
                  <a:lnTo>
                    <a:pt x="2984" y="413"/>
                  </a:lnTo>
                  <a:lnTo>
                    <a:pt x="3023" y="404"/>
                  </a:lnTo>
                  <a:lnTo>
                    <a:pt x="3063" y="394"/>
                  </a:lnTo>
                  <a:lnTo>
                    <a:pt x="3102" y="374"/>
                  </a:lnTo>
                  <a:lnTo>
                    <a:pt x="3141" y="364"/>
                  </a:lnTo>
                  <a:lnTo>
                    <a:pt x="3181" y="345"/>
                  </a:lnTo>
                  <a:lnTo>
                    <a:pt x="3230" y="335"/>
                  </a:lnTo>
                  <a:lnTo>
                    <a:pt x="3308" y="325"/>
                  </a:lnTo>
                  <a:lnTo>
                    <a:pt x="3367" y="315"/>
                  </a:lnTo>
                  <a:lnTo>
                    <a:pt x="3407" y="285"/>
                  </a:lnTo>
                  <a:lnTo>
                    <a:pt x="3456" y="256"/>
                  </a:lnTo>
                  <a:lnTo>
                    <a:pt x="3495" y="246"/>
                  </a:lnTo>
                  <a:lnTo>
                    <a:pt x="3554" y="226"/>
                  </a:lnTo>
                  <a:lnTo>
                    <a:pt x="3594" y="207"/>
                  </a:lnTo>
                  <a:lnTo>
                    <a:pt x="3633" y="177"/>
                  </a:lnTo>
                  <a:lnTo>
                    <a:pt x="3672" y="158"/>
                  </a:lnTo>
                  <a:lnTo>
                    <a:pt x="3712" y="138"/>
                  </a:lnTo>
                  <a:lnTo>
                    <a:pt x="3771" y="128"/>
                  </a:lnTo>
                  <a:lnTo>
                    <a:pt x="3810" y="108"/>
                  </a:lnTo>
                  <a:lnTo>
                    <a:pt x="3840" y="99"/>
                  </a:lnTo>
                  <a:lnTo>
                    <a:pt x="3879" y="79"/>
                  </a:lnTo>
                  <a:lnTo>
                    <a:pt x="3918" y="49"/>
                  </a:lnTo>
                  <a:lnTo>
                    <a:pt x="3948" y="30"/>
                  </a:lnTo>
                  <a:lnTo>
                    <a:pt x="3977" y="0"/>
                  </a:lnTo>
                </a:path>
              </a:pathLst>
            </a:custGeom>
            <a:noFill/>
            <a:ln w="25400" cap="rnd" cmpd="sng">
              <a:solidFill>
                <a:schemeClr val="tx1"/>
              </a:solidFill>
              <a:prstDash val="dash"/>
              <a:round/>
              <a:headEnd type="none" w="med" len="med"/>
              <a:tailEnd type="none" w="med" len="med"/>
            </a:ln>
            <a:effectLst/>
          </p:spPr>
          <p:txBody>
            <a:bodyPr/>
            <a:lstStyle/>
            <a:p>
              <a:endParaRPr lang="en-US"/>
            </a:p>
          </p:txBody>
        </p:sp>
        <p:sp>
          <p:nvSpPr>
            <p:cNvPr id="26" name="Line 8"/>
            <p:cNvSpPr>
              <a:spLocks noChangeShapeType="1"/>
            </p:cNvSpPr>
            <p:nvPr/>
          </p:nvSpPr>
          <p:spPr bwMode="auto">
            <a:xfrm>
              <a:off x="1728" y="2168"/>
              <a:ext cx="0" cy="56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27" name="Rectangle 9"/>
            <p:cNvSpPr>
              <a:spLocks noChangeArrowheads="1"/>
            </p:cNvSpPr>
            <p:nvPr/>
          </p:nvSpPr>
          <p:spPr bwMode="auto">
            <a:xfrm>
              <a:off x="1191" y="2295"/>
              <a:ext cx="530"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Basis</a:t>
              </a:r>
            </a:p>
          </p:txBody>
        </p:sp>
        <p:sp>
          <p:nvSpPr>
            <p:cNvPr id="28" name="Rectangle 10"/>
            <p:cNvSpPr>
              <a:spLocks noChangeArrowheads="1"/>
            </p:cNvSpPr>
            <p:nvPr/>
          </p:nvSpPr>
          <p:spPr bwMode="auto">
            <a:xfrm>
              <a:off x="327" y="1335"/>
              <a:ext cx="583"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Prices</a:t>
              </a:r>
            </a:p>
          </p:txBody>
        </p:sp>
        <p:sp>
          <p:nvSpPr>
            <p:cNvPr id="29" name="Rectangle 11"/>
            <p:cNvSpPr>
              <a:spLocks noChangeArrowheads="1"/>
            </p:cNvSpPr>
            <p:nvPr/>
          </p:nvSpPr>
          <p:spPr bwMode="auto">
            <a:xfrm>
              <a:off x="327" y="3687"/>
              <a:ext cx="67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Present</a:t>
              </a:r>
            </a:p>
          </p:txBody>
        </p:sp>
        <p:sp>
          <p:nvSpPr>
            <p:cNvPr id="30" name="Rectangle 12"/>
            <p:cNvSpPr>
              <a:spLocks noChangeArrowheads="1"/>
            </p:cNvSpPr>
            <p:nvPr/>
          </p:nvSpPr>
          <p:spPr bwMode="auto">
            <a:xfrm>
              <a:off x="4119" y="3735"/>
              <a:ext cx="78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Maturity</a:t>
              </a:r>
            </a:p>
          </p:txBody>
        </p:sp>
        <p:sp>
          <p:nvSpPr>
            <p:cNvPr id="31" name="Line 13"/>
            <p:cNvSpPr>
              <a:spLocks noChangeShapeType="1"/>
            </p:cNvSpPr>
            <p:nvPr/>
          </p:nvSpPr>
          <p:spPr bwMode="auto">
            <a:xfrm>
              <a:off x="4608" y="3656"/>
              <a:ext cx="0" cy="80"/>
            </a:xfrm>
            <a:prstGeom prst="line">
              <a:avLst/>
            </a:prstGeom>
            <a:noFill/>
            <a:ln w="25400">
              <a:solidFill>
                <a:schemeClr val="tx1"/>
              </a:solidFill>
              <a:round/>
              <a:headEnd/>
              <a:tailEnd/>
            </a:ln>
            <a:effectLst/>
          </p:spPr>
          <p:txBody>
            <a:bodyPr wrap="none" anchor="ctr"/>
            <a:lstStyle/>
            <a:p>
              <a:endParaRPr lang="en-US"/>
            </a:p>
          </p:txBody>
        </p:sp>
        <p:sp>
          <p:nvSpPr>
            <p:cNvPr id="32" name="Rectangle 14"/>
            <p:cNvSpPr>
              <a:spLocks noChangeArrowheads="1"/>
            </p:cNvSpPr>
            <p:nvPr/>
          </p:nvSpPr>
          <p:spPr bwMode="auto">
            <a:xfrm>
              <a:off x="4887" y="3543"/>
              <a:ext cx="51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Time</a:t>
              </a:r>
            </a:p>
          </p:txBody>
        </p:sp>
        <p:sp>
          <p:nvSpPr>
            <p:cNvPr id="33" name="Rectangle 15"/>
            <p:cNvSpPr>
              <a:spLocks noChangeArrowheads="1"/>
            </p:cNvSpPr>
            <p:nvPr/>
          </p:nvSpPr>
          <p:spPr bwMode="auto">
            <a:xfrm>
              <a:off x="3063" y="2343"/>
              <a:ext cx="690"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Futures</a:t>
              </a:r>
            </a:p>
          </p:txBody>
        </p:sp>
        <p:sp>
          <p:nvSpPr>
            <p:cNvPr id="34" name="Rectangle 16"/>
            <p:cNvSpPr>
              <a:spLocks noChangeArrowheads="1"/>
            </p:cNvSpPr>
            <p:nvPr/>
          </p:nvSpPr>
          <p:spPr bwMode="auto">
            <a:xfrm>
              <a:off x="2151" y="1767"/>
              <a:ext cx="49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Cash</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17</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685800" y="762000"/>
            <a:ext cx="8153400" cy="1143000"/>
          </a:xfrm>
          <a:prstGeom prst="rect">
            <a:avLst/>
          </a:prstGeom>
          <a:solidFill>
            <a:srgbClr val="FFFFFF">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B.  The Basis (continued)</a:t>
            </a:r>
          </a:p>
        </p:txBody>
      </p:sp>
      <p:sp>
        <p:nvSpPr>
          <p:cNvPr id="6" name="Rectangle 3"/>
          <p:cNvSpPr txBox="1">
            <a:spLocks noChangeArrowheads="1"/>
          </p:cNvSpPr>
          <p:nvPr/>
        </p:nvSpPr>
        <p:spPr>
          <a:xfrm>
            <a:off x="685800" y="2362200"/>
            <a:ext cx="8153400" cy="3200400"/>
          </a:xfrm>
          <a:prstGeom prst="rect">
            <a:avLst/>
          </a:prstGeom>
          <a:solidFill>
            <a:srgbClr val="FFFFFF">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dirty="0" smtClean="0">
                <a:ln>
                  <a:noFill/>
                </a:ln>
                <a:solidFill>
                  <a:schemeClr val="tx1"/>
                </a:solidFill>
                <a:effectLst/>
                <a:uLnTx/>
                <a:uFillTx/>
                <a:latin typeface="+mn-lt"/>
                <a:ea typeface="+mn-ea"/>
                <a:cs typeface="+mn-cs"/>
              </a:rPr>
              <a:t>1.  Relation between Cash &amp; Futures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dirty="0" smtClean="0">
                <a:ln>
                  <a:noFill/>
                </a:ln>
                <a:solidFill>
                  <a:schemeClr val="tx1"/>
                </a:solidFill>
                <a:effectLst/>
                <a:uLnTx/>
                <a:uFillTx/>
                <a:latin typeface="+mn-lt"/>
                <a:ea typeface="+mn-ea"/>
                <a:cs typeface="+mn-cs"/>
              </a:rPr>
              <a:t>2.  Spreads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3500" b="1" i="0" u="none" strike="noStrike" kern="0" cap="none" spc="0" normalizeH="0" baseline="0" noProof="0" dirty="0" smtClean="0">
                <a:ln>
                  <a:noFill/>
                </a:ln>
                <a:solidFill>
                  <a:schemeClr val="tx1"/>
                </a:solidFill>
                <a:effectLst/>
                <a:uLnTx/>
                <a:uFillTx/>
                <a:latin typeface="+mn-lt"/>
              </a:rPr>
              <a:t>The difference between two futures prices (same type of contract) at two different points in time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18</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1752600" y="1752600"/>
            <a:ext cx="5486400" cy="808037"/>
          </a:xfrm>
          <a:prstGeom prst="rect">
            <a:avLst/>
          </a:prstGeom>
          <a:solidFill>
            <a:srgbClr val="F2F2F2">
              <a:alpha val="80000"/>
            </a:srgbClr>
          </a:solidFill>
          <a:ln/>
        </p:spPr>
        <p:txBody>
          <a:bodyPr lIns="90488" tIns="44450" rIns="90488" bIns="44450"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effectLst/>
                <a:uLnTx/>
                <a:uFillTx/>
                <a:latin typeface="+mj-lt"/>
                <a:ea typeface="+mj-ea"/>
                <a:cs typeface="+mj-cs"/>
              </a:rPr>
              <a:t>Futures</a:t>
            </a:r>
          </a:p>
        </p:txBody>
      </p:sp>
      <p:sp>
        <p:nvSpPr>
          <p:cNvPr id="6" name="Rectangle 3"/>
          <p:cNvSpPr txBox="1">
            <a:spLocks noChangeArrowheads="1"/>
          </p:cNvSpPr>
          <p:nvPr/>
        </p:nvSpPr>
        <p:spPr>
          <a:xfrm>
            <a:off x="1752600" y="3352800"/>
            <a:ext cx="5410200" cy="1905000"/>
          </a:xfrm>
          <a:prstGeom prst="rect">
            <a:avLst/>
          </a:prstGeom>
          <a:solidFill>
            <a:srgbClr val="F2F2F2">
              <a:alpha val="80000"/>
            </a:srgbClr>
          </a:solidFill>
          <a:ln/>
        </p:spPr>
        <p:txBody>
          <a:bodyPr lIns="90488" tIns="44450" rIns="90488" bIns="44450" anchor="t"/>
          <a:lstStyle/>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Topic 10</a:t>
            </a:r>
          </a:p>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III.  Trading Commodities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19</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effectLst/>
                <a:uLnTx/>
                <a:uFillTx/>
                <a:latin typeface="+mj-lt"/>
                <a:ea typeface="+mj-ea"/>
                <a:cs typeface="+mj-cs"/>
              </a:rPr>
              <a:t>A.  Margin</a:t>
            </a:r>
          </a:p>
        </p:txBody>
      </p:sp>
      <p:sp>
        <p:nvSpPr>
          <p:cNvPr id="6" name="Rectangle 3"/>
          <p:cNvSpPr txBox="1">
            <a:spLocks noChangeArrowheads="1"/>
          </p:cNvSpPr>
          <p:nvPr/>
        </p:nvSpPr>
        <p:spPr>
          <a:xfrm>
            <a:off x="762000" y="1905000"/>
            <a:ext cx="7696200" cy="40386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smtClean="0">
                <a:ln>
                  <a:noFill/>
                </a:ln>
                <a:solidFill>
                  <a:schemeClr val="tx1"/>
                </a:solidFill>
                <a:effectLst/>
                <a:uLnTx/>
                <a:uFillTx/>
                <a:latin typeface="+mn-lt"/>
                <a:ea typeface="+mn-ea"/>
                <a:cs typeface="+mn-cs"/>
              </a:rPr>
              <a:t>Sometimes called the deposit, the margin represents security to cover any loss in the market value of the contract that may result from adverse price changes.  This is the cost of trading in the futures market.</a:t>
            </a:r>
            <a:endParaRPr kumimoji="0" lang="en-US" sz="35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Forward vs. Futures Markets</a:t>
            </a:r>
          </a:p>
        </p:txBody>
      </p:sp>
      <p:sp>
        <p:nvSpPr>
          <p:cNvPr id="6" name="Rectangle 3"/>
          <p:cNvSpPr txBox="1">
            <a:spLocks noChangeArrowheads="1"/>
          </p:cNvSpPr>
          <p:nvPr/>
        </p:nvSpPr>
        <p:spPr>
          <a:xfrm>
            <a:off x="762000" y="1752600"/>
            <a:ext cx="7696200" cy="4419600"/>
          </a:xfrm>
          <a:prstGeom prst="rect">
            <a:avLst/>
          </a:prstGeom>
          <a:solidFill>
            <a:srgbClr val="F2F2F2">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tx1"/>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	1.  Forward contracting involves a contract initiated at one time and performance in accordance with the terms of the contract occurring at a subsequent time. </a:t>
            </a:r>
          </a:p>
          <a:p>
            <a:pPr marL="742950" marR="0" lvl="1" indent="-285750" algn="l" defTabSz="914400" rtl="0" eaLnBrk="1" fontAlgn="base" latinLnBrk="0" hangingPunct="1">
              <a:lnSpc>
                <a:spcPct val="100000"/>
              </a:lnSpc>
              <a:spcBef>
                <a:spcPct val="20000"/>
              </a:spcBef>
              <a:spcAft>
                <a:spcPct val="0"/>
              </a:spcAft>
              <a:buClr>
                <a:srgbClr val="FFFF00"/>
              </a:buClr>
              <a:buSzPct val="150000"/>
              <a:buFontTx/>
              <a:buChar char="•"/>
              <a:tabLst/>
              <a:defRPr/>
            </a:pPr>
            <a:r>
              <a:rPr kumimoji="0" lang="en-US" sz="2000" b="1" i="0" u="none" strike="noStrike" kern="0" cap="none" spc="0" normalizeH="0" baseline="0" noProof="0" dirty="0" smtClean="0">
                <a:ln>
                  <a:noFill/>
                </a:ln>
                <a:solidFill>
                  <a:schemeClr val="tx1"/>
                </a:solidFill>
                <a:effectLst/>
                <a:uLnTx/>
                <a:uFillTx/>
                <a:latin typeface="+mn-lt"/>
              </a:rPr>
              <a:t>Example:  A highly prized St. Bernard has just given birth to a litter of pups.  A buyer agrees to buy one pup for $400.  The exchange cannot take place for 6 weeks.  The buyer and seller agree to exchange (sell) the pup in 6 weeks for $400.  This is a forward contract; both parties are obligated to go through with the deal.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20</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762000" y="1295400"/>
            <a:ext cx="7620000" cy="3970318"/>
          </a:xfrm>
          <a:prstGeom prst="rect">
            <a:avLst/>
          </a:prstGeom>
          <a:solidFill>
            <a:srgbClr val="F2F2F2">
              <a:alpha val="89804"/>
            </a:srgbClr>
          </a:solidFill>
        </p:spPr>
        <p:txBody>
          <a:bodyPr wrap="square" rtlCol="0">
            <a:spAutoFit/>
          </a:bodyPr>
          <a:lstStyle/>
          <a:p>
            <a:r>
              <a:rPr lang="en-US" b="1" u="sng" dirty="0" smtClean="0"/>
              <a:t>Contract</a:t>
            </a:r>
            <a:r>
              <a:rPr lang="en-US" u="sng" dirty="0" smtClean="0"/>
              <a:t>     </a:t>
            </a:r>
            <a:r>
              <a:rPr lang="en-US" b="1" u="sng" dirty="0" smtClean="0"/>
              <a:t>Exchange</a:t>
            </a:r>
            <a:r>
              <a:rPr lang="en-US" b="1" u="sng" dirty="0"/>
              <a:t>  </a:t>
            </a:r>
            <a:r>
              <a:rPr lang="en-US" b="1" u="sng" dirty="0" smtClean="0"/>
              <a:t>  Symbol</a:t>
            </a:r>
            <a:r>
              <a:rPr lang="en-US" b="1" u="sng" dirty="0"/>
              <a:t>  </a:t>
            </a:r>
            <a:r>
              <a:rPr lang="en-US" b="1" u="sng" dirty="0" smtClean="0"/>
              <a:t>  Initial Margin</a:t>
            </a:r>
            <a:r>
              <a:rPr lang="en-US" u="sng" dirty="0" smtClean="0"/>
              <a:t>  </a:t>
            </a:r>
            <a:r>
              <a:rPr lang="en-US" b="1" u="sng" dirty="0" smtClean="0"/>
              <a:t>Maintenance Margin</a:t>
            </a:r>
          </a:p>
          <a:p>
            <a:endParaRPr lang="en-US" b="1" dirty="0"/>
          </a:p>
          <a:p>
            <a:r>
              <a:rPr lang="en-US" dirty="0" smtClean="0"/>
              <a:t>  </a:t>
            </a:r>
            <a:r>
              <a:rPr lang="en-US" b="1" dirty="0" smtClean="0"/>
              <a:t>Cocoa </a:t>
            </a:r>
            <a:r>
              <a:rPr lang="en-US" b="1" dirty="0"/>
              <a:t> </a:t>
            </a:r>
            <a:r>
              <a:rPr lang="en-US" b="1" dirty="0" smtClean="0"/>
              <a:t>          ICE </a:t>
            </a:r>
            <a:r>
              <a:rPr lang="en-US" b="1" dirty="0"/>
              <a:t> </a:t>
            </a:r>
            <a:r>
              <a:rPr lang="en-US" b="1" dirty="0" smtClean="0"/>
              <a:t>            CC </a:t>
            </a:r>
            <a:r>
              <a:rPr lang="en-US" b="1" dirty="0"/>
              <a:t> </a:t>
            </a:r>
            <a:r>
              <a:rPr lang="en-US" b="1" dirty="0" smtClean="0"/>
              <a:t>           $1890</a:t>
            </a:r>
            <a:r>
              <a:rPr lang="en-US" b="1" dirty="0"/>
              <a:t> </a:t>
            </a:r>
            <a:r>
              <a:rPr lang="en-US" b="1" dirty="0" smtClean="0"/>
              <a:t>                      $1350</a:t>
            </a:r>
          </a:p>
          <a:p>
            <a:r>
              <a:rPr lang="en-US" b="1" dirty="0" smtClean="0"/>
              <a:t>  Coffee </a:t>
            </a:r>
            <a:r>
              <a:rPr lang="en-US" b="1" dirty="0"/>
              <a:t> </a:t>
            </a:r>
            <a:r>
              <a:rPr lang="en-US" b="1" dirty="0" smtClean="0"/>
              <a:t>          ICE </a:t>
            </a:r>
            <a:r>
              <a:rPr lang="en-US" b="1" dirty="0"/>
              <a:t> </a:t>
            </a:r>
            <a:r>
              <a:rPr lang="en-US" b="1" dirty="0" smtClean="0"/>
              <a:t>            KC </a:t>
            </a:r>
            <a:r>
              <a:rPr lang="en-US" b="1" dirty="0"/>
              <a:t> </a:t>
            </a:r>
            <a:r>
              <a:rPr lang="en-US" b="1" dirty="0" smtClean="0"/>
              <a:t>           $6300</a:t>
            </a:r>
            <a:r>
              <a:rPr lang="en-US" b="1" dirty="0"/>
              <a:t> </a:t>
            </a:r>
            <a:r>
              <a:rPr lang="en-US" b="1" dirty="0" smtClean="0"/>
              <a:t>                      $4500</a:t>
            </a:r>
            <a:r>
              <a:rPr lang="en-US" b="1" dirty="0"/>
              <a:t> </a:t>
            </a:r>
            <a:endParaRPr lang="en-US" b="1" dirty="0" smtClean="0"/>
          </a:p>
          <a:p>
            <a:r>
              <a:rPr lang="en-US" b="1" dirty="0" smtClean="0"/>
              <a:t>  Corn </a:t>
            </a:r>
            <a:r>
              <a:rPr lang="en-US" b="1" dirty="0"/>
              <a:t> </a:t>
            </a:r>
            <a:r>
              <a:rPr lang="en-US" b="1" dirty="0" smtClean="0"/>
              <a:t>            CBOT </a:t>
            </a:r>
            <a:r>
              <a:rPr lang="en-US" b="1" dirty="0"/>
              <a:t> </a:t>
            </a:r>
            <a:r>
              <a:rPr lang="en-US" b="1" dirty="0" smtClean="0"/>
              <a:t>         C </a:t>
            </a:r>
            <a:r>
              <a:rPr lang="en-US" b="1" dirty="0"/>
              <a:t> </a:t>
            </a:r>
            <a:r>
              <a:rPr lang="en-US" b="1" dirty="0" smtClean="0"/>
              <a:t>             $2025</a:t>
            </a:r>
            <a:r>
              <a:rPr lang="en-US" b="1" dirty="0"/>
              <a:t> </a:t>
            </a:r>
            <a:r>
              <a:rPr lang="en-US" b="1" dirty="0" smtClean="0"/>
              <a:t>                      $1500</a:t>
            </a:r>
          </a:p>
          <a:p>
            <a:r>
              <a:rPr lang="en-US" b="1" dirty="0" smtClean="0"/>
              <a:t>  Crude </a:t>
            </a:r>
            <a:r>
              <a:rPr lang="en-US" b="1" dirty="0"/>
              <a:t>Oil  </a:t>
            </a:r>
            <a:r>
              <a:rPr lang="en-US" b="1" dirty="0" smtClean="0"/>
              <a:t>     NYMEX </a:t>
            </a:r>
            <a:r>
              <a:rPr lang="en-US" b="1" dirty="0"/>
              <a:t> </a:t>
            </a:r>
            <a:r>
              <a:rPr lang="en-US" b="1" dirty="0" smtClean="0"/>
              <a:t>      CL </a:t>
            </a:r>
            <a:r>
              <a:rPr lang="en-US" b="1" dirty="0"/>
              <a:t> </a:t>
            </a:r>
            <a:r>
              <a:rPr lang="en-US" b="1" dirty="0" smtClean="0"/>
              <a:t>           $5063</a:t>
            </a:r>
            <a:r>
              <a:rPr lang="en-US" b="1" dirty="0"/>
              <a:t> </a:t>
            </a:r>
            <a:r>
              <a:rPr lang="en-US" b="1" dirty="0" smtClean="0"/>
              <a:t>                      $3750</a:t>
            </a:r>
          </a:p>
          <a:p>
            <a:r>
              <a:rPr lang="en-US" b="1" dirty="0" smtClean="0"/>
              <a:t>  Feeder </a:t>
            </a:r>
            <a:r>
              <a:rPr lang="en-US" b="1" dirty="0"/>
              <a:t>Cattle </a:t>
            </a:r>
            <a:r>
              <a:rPr lang="en-US" b="1" dirty="0" smtClean="0"/>
              <a:t>CME </a:t>
            </a:r>
            <a:r>
              <a:rPr lang="en-US" b="1" dirty="0"/>
              <a:t> </a:t>
            </a:r>
            <a:r>
              <a:rPr lang="en-US" b="1" dirty="0" smtClean="0"/>
              <a:t>          FC </a:t>
            </a:r>
            <a:r>
              <a:rPr lang="en-US" b="1" dirty="0"/>
              <a:t> </a:t>
            </a:r>
            <a:r>
              <a:rPr lang="en-US" b="1" dirty="0" smtClean="0"/>
              <a:t>           $1688</a:t>
            </a:r>
            <a:r>
              <a:rPr lang="en-US" b="1" dirty="0"/>
              <a:t> </a:t>
            </a:r>
            <a:r>
              <a:rPr lang="en-US" b="1" dirty="0" smtClean="0"/>
              <a:t>                      $1250</a:t>
            </a:r>
          </a:p>
          <a:p>
            <a:r>
              <a:rPr lang="en-US" b="1" dirty="0"/>
              <a:t> </a:t>
            </a:r>
            <a:r>
              <a:rPr lang="en-US" b="1" dirty="0" smtClean="0"/>
              <a:t> Gold         </a:t>
            </a:r>
            <a:r>
              <a:rPr lang="en-US" b="1" dirty="0"/>
              <a:t> </a:t>
            </a:r>
            <a:r>
              <a:rPr lang="en-US" b="1" dirty="0" smtClean="0"/>
              <a:t>     COMEX </a:t>
            </a:r>
            <a:r>
              <a:rPr lang="en-US" b="1" dirty="0"/>
              <a:t> </a:t>
            </a:r>
            <a:r>
              <a:rPr lang="en-US" b="1" dirty="0" smtClean="0"/>
              <a:t>     GC </a:t>
            </a:r>
            <a:r>
              <a:rPr lang="en-US" b="1" dirty="0"/>
              <a:t> </a:t>
            </a:r>
            <a:r>
              <a:rPr lang="en-US" b="1" dirty="0" smtClean="0"/>
              <a:t>            $6075</a:t>
            </a:r>
            <a:r>
              <a:rPr lang="en-US" b="1" dirty="0"/>
              <a:t> </a:t>
            </a:r>
            <a:r>
              <a:rPr lang="en-US" b="1" dirty="0" smtClean="0"/>
              <a:t>                      $4500</a:t>
            </a:r>
          </a:p>
          <a:p>
            <a:r>
              <a:rPr lang="en-US" b="1" dirty="0"/>
              <a:t> </a:t>
            </a:r>
            <a:r>
              <a:rPr lang="en-US" b="1" dirty="0" smtClean="0"/>
              <a:t>Orange </a:t>
            </a:r>
            <a:r>
              <a:rPr lang="en-US" b="1" dirty="0"/>
              <a:t>Juice  </a:t>
            </a:r>
            <a:r>
              <a:rPr lang="en-US" b="1" dirty="0" smtClean="0"/>
              <a:t>ICE </a:t>
            </a:r>
            <a:r>
              <a:rPr lang="en-US" b="1" dirty="0"/>
              <a:t> </a:t>
            </a:r>
            <a:r>
              <a:rPr lang="en-US" b="1" dirty="0" smtClean="0"/>
              <a:t>            OJ </a:t>
            </a:r>
            <a:r>
              <a:rPr lang="en-US" b="1" dirty="0"/>
              <a:t> </a:t>
            </a:r>
            <a:r>
              <a:rPr lang="en-US" b="1" dirty="0" smtClean="0"/>
              <a:t>           $1960</a:t>
            </a:r>
            <a:r>
              <a:rPr lang="en-US" b="1" dirty="0"/>
              <a:t> </a:t>
            </a:r>
            <a:r>
              <a:rPr lang="en-US" b="1" dirty="0" smtClean="0"/>
              <a:t>                      $1400</a:t>
            </a:r>
          </a:p>
          <a:p>
            <a:r>
              <a:rPr lang="en-US" b="1" dirty="0"/>
              <a:t> </a:t>
            </a:r>
            <a:r>
              <a:rPr lang="en-US" b="1" dirty="0" smtClean="0"/>
              <a:t>Pork </a:t>
            </a:r>
            <a:r>
              <a:rPr lang="en-US" b="1" dirty="0"/>
              <a:t>Bellies  </a:t>
            </a:r>
            <a:r>
              <a:rPr lang="en-US" b="1" dirty="0" smtClean="0"/>
              <a:t>  CME </a:t>
            </a:r>
            <a:r>
              <a:rPr lang="en-US" b="1" dirty="0"/>
              <a:t> </a:t>
            </a:r>
            <a:r>
              <a:rPr lang="en-US" b="1" dirty="0" smtClean="0"/>
              <a:t>          PB </a:t>
            </a:r>
            <a:r>
              <a:rPr lang="en-US" b="1" dirty="0"/>
              <a:t> </a:t>
            </a:r>
            <a:r>
              <a:rPr lang="en-US" b="1" dirty="0" smtClean="0"/>
              <a:t>           $2025</a:t>
            </a:r>
            <a:r>
              <a:rPr lang="en-US" b="1" dirty="0"/>
              <a:t> </a:t>
            </a:r>
            <a:r>
              <a:rPr lang="en-US" b="1" dirty="0" smtClean="0"/>
              <a:t>                      $1500</a:t>
            </a:r>
          </a:p>
          <a:p>
            <a:r>
              <a:rPr lang="en-US" b="1" dirty="0"/>
              <a:t> </a:t>
            </a:r>
            <a:r>
              <a:rPr lang="en-US" b="1" dirty="0" smtClean="0"/>
              <a:t>Silver         </a:t>
            </a:r>
            <a:r>
              <a:rPr lang="en-US" b="1" dirty="0"/>
              <a:t> </a:t>
            </a:r>
            <a:r>
              <a:rPr lang="en-US" b="1" dirty="0" smtClean="0"/>
              <a:t>    COMEX </a:t>
            </a:r>
            <a:r>
              <a:rPr lang="en-US" b="1" dirty="0"/>
              <a:t> </a:t>
            </a:r>
            <a:r>
              <a:rPr lang="en-US" b="1" dirty="0" smtClean="0"/>
              <a:t>     SI </a:t>
            </a:r>
            <a:r>
              <a:rPr lang="en-US" b="1" dirty="0"/>
              <a:t> </a:t>
            </a:r>
            <a:r>
              <a:rPr lang="en-US" b="1" dirty="0" smtClean="0"/>
              <a:t>             $10463</a:t>
            </a:r>
            <a:r>
              <a:rPr lang="en-US" b="1" dirty="0"/>
              <a:t> </a:t>
            </a:r>
            <a:r>
              <a:rPr lang="en-US" b="1" dirty="0" smtClean="0"/>
              <a:t>                    $7750</a:t>
            </a:r>
          </a:p>
          <a:p>
            <a:r>
              <a:rPr lang="en-US" b="1" dirty="0"/>
              <a:t> </a:t>
            </a:r>
            <a:r>
              <a:rPr lang="en-US" b="1" dirty="0" smtClean="0"/>
              <a:t>Soybeans       CBOT </a:t>
            </a:r>
            <a:r>
              <a:rPr lang="en-US" b="1" dirty="0"/>
              <a:t> </a:t>
            </a:r>
            <a:r>
              <a:rPr lang="en-US" b="1" dirty="0" smtClean="0"/>
              <a:t>        S </a:t>
            </a:r>
            <a:r>
              <a:rPr lang="en-US" b="1" dirty="0"/>
              <a:t> </a:t>
            </a:r>
            <a:r>
              <a:rPr lang="en-US" b="1" dirty="0" smtClean="0"/>
              <a:t>              $4388</a:t>
            </a:r>
            <a:r>
              <a:rPr lang="en-US" b="1" dirty="0"/>
              <a:t> </a:t>
            </a:r>
            <a:r>
              <a:rPr lang="en-US" b="1" dirty="0" smtClean="0"/>
              <a:t>                      $3250</a:t>
            </a:r>
          </a:p>
          <a:p>
            <a:r>
              <a:rPr lang="en-US" b="1" dirty="0"/>
              <a:t> </a:t>
            </a:r>
            <a:r>
              <a:rPr lang="en-US" b="1" dirty="0" smtClean="0"/>
              <a:t>Unlead/Gas    NYMEX </a:t>
            </a:r>
            <a:r>
              <a:rPr lang="en-US" b="1" dirty="0"/>
              <a:t> </a:t>
            </a:r>
            <a:r>
              <a:rPr lang="en-US" b="1" dirty="0" smtClean="0"/>
              <a:t>     HU </a:t>
            </a:r>
            <a:r>
              <a:rPr lang="en-US" b="1" dirty="0"/>
              <a:t> </a:t>
            </a:r>
            <a:r>
              <a:rPr lang="en-US" b="1" dirty="0" smtClean="0"/>
              <a:t>           $5400</a:t>
            </a:r>
            <a:r>
              <a:rPr lang="en-US" b="1" dirty="0"/>
              <a:t> </a:t>
            </a:r>
            <a:r>
              <a:rPr lang="en-US" b="1" dirty="0" smtClean="0"/>
              <a:t>                       $4000</a:t>
            </a:r>
          </a:p>
          <a:p>
            <a:r>
              <a:rPr lang="en-US" b="1" dirty="0"/>
              <a:t> Wheat </a:t>
            </a:r>
            <a:r>
              <a:rPr lang="en-US" b="1" dirty="0" smtClean="0"/>
              <a:t> </a:t>
            </a:r>
            <a:r>
              <a:rPr lang="en-US" b="1" dirty="0"/>
              <a:t> </a:t>
            </a:r>
            <a:r>
              <a:rPr lang="en-US" b="1" dirty="0" smtClean="0"/>
              <a:t>          CBOT </a:t>
            </a:r>
            <a:r>
              <a:rPr lang="en-US" b="1" dirty="0"/>
              <a:t> </a:t>
            </a:r>
            <a:r>
              <a:rPr lang="en-US" b="1" dirty="0" smtClean="0"/>
              <a:t>        W </a:t>
            </a:r>
            <a:r>
              <a:rPr lang="en-US" b="1" dirty="0"/>
              <a:t> </a:t>
            </a:r>
            <a:r>
              <a:rPr lang="en-US" b="1" dirty="0" smtClean="0"/>
              <a:t>             $3375</a:t>
            </a:r>
            <a:r>
              <a:rPr lang="en-US" b="1" dirty="0"/>
              <a:t> </a:t>
            </a:r>
            <a:r>
              <a:rPr lang="en-US" b="1" dirty="0" smtClean="0"/>
              <a:t>                      $2500</a:t>
            </a:r>
            <a:r>
              <a:rPr lang="en-US" b="1" dirty="0"/>
              <a:t> </a:t>
            </a:r>
          </a:p>
        </p:txBody>
      </p:sp>
      <p:sp>
        <p:nvSpPr>
          <p:cNvPr id="5" name="TextBox 4"/>
          <p:cNvSpPr txBox="1"/>
          <p:nvPr/>
        </p:nvSpPr>
        <p:spPr>
          <a:xfrm>
            <a:off x="762000" y="533400"/>
            <a:ext cx="7620000" cy="523220"/>
          </a:xfrm>
          <a:prstGeom prst="rect">
            <a:avLst/>
          </a:prstGeom>
          <a:solidFill>
            <a:srgbClr val="F2F2F2">
              <a:alpha val="89804"/>
            </a:srgbClr>
          </a:solidFill>
        </p:spPr>
        <p:txBody>
          <a:bodyPr wrap="square" rtlCol="0">
            <a:spAutoFit/>
          </a:bodyPr>
          <a:lstStyle/>
          <a:p>
            <a:pPr algn="ctr"/>
            <a:r>
              <a:rPr lang="en-US" sz="2800" b="1" dirty="0" smtClean="0"/>
              <a:t>Initial Margins and Maintenance Margins</a:t>
            </a:r>
            <a:endParaRPr lang="en-US" sz="2800" b="1" dirty="0"/>
          </a:p>
        </p:txBody>
      </p:sp>
      <p:sp>
        <p:nvSpPr>
          <p:cNvPr id="6" name="TextBox 5"/>
          <p:cNvSpPr txBox="1"/>
          <p:nvPr/>
        </p:nvSpPr>
        <p:spPr>
          <a:xfrm>
            <a:off x="762000" y="5334000"/>
            <a:ext cx="7620000" cy="1169551"/>
          </a:xfrm>
          <a:prstGeom prst="rect">
            <a:avLst/>
          </a:prstGeom>
          <a:solidFill>
            <a:srgbClr val="F2F2F2">
              <a:alpha val="89804"/>
            </a:srgbClr>
          </a:solidFill>
        </p:spPr>
        <p:txBody>
          <a:bodyPr wrap="square" rtlCol="0">
            <a:spAutoFit/>
          </a:bodyPr>
          <a:lstStyle/>
          <a:p>
            <a:r>
              <a:rPr lang="en-US" sz="1400" dirty="0" smtClean="0"/>
              <a:t>ICE is the Intercontinental Exchange</a:t>
            </a:r>
          </a:p>
          <a:p>
            <a:r>
              <a:rPr lang="en-US" sz="1400" dirty="0" smtClean="0"/>
              <a:t>CBOT is the Chicago Board of Trade</a:t>
            </a:r>
          </a:p>
          <a:p>
            <a:r>
              <a:rPr lang="en-US" sz="1400" dirty="0" smtClean="0"/>
              <a:t>NYMEX  is the New York Mercantile Exchange</a:t>
            </a:r>
          </a:p>
          <a:p>
            <a:r>
              <a:rPr lang="en-US" sz="1400" dirty="0" smtClean="0"/>
              <a:t>CME is the Chicago Mercantile Exchange</a:t>
            </a:r>
          </a:p>
          <a:p>
            <a:r>
              <a:rPr lang="en-US" sz="1400" dirty="0" smtClean="0"/>
              <a:t>COMEX is part of the NYMEX that deals with precious metals</a:t>
            </a:r>
            <a:endParaRPr lang="en-US"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21</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762000" y="1447800"/>
            <a:ext cx="7772400" cy="3970318"/>
          </a:xfrm>
          <a:prstGeom prst="rect">
            <a:avLst/>
          </a:prstGeom>
          <a:solidFill>
            <a:srgbClr val="F2F2F2">
              <a:alpha val="80000"/>
            </a:srgbClr>
          </a:solidFill>
        </p:spPr>
        <p:txBody>
          <a:bodyPr wrap="square" rtlCol="0">
            <a:spAutoFit/>
          </a:bodyPr>
          <a:lstStyle/>
          <a:p>
            <a:r>
              <a:rPr lang="en-US" b="1" u="sng" dirty="0" smtClean="0"/>
              <a:t>Contract</a:t>
            </a:r>
            <a:r>
              <a:rPr lang="en-US" u="sng" dirty="0" smtClean="0"/>
              <a:t>     </a:t>
            </a:r>
            <a:r>
              <a:rPr lang="en-US" b="1" u="sng" dirty="0" smtClean="0"/>
              <a:t>Exchange</a:t>
            </a:r>
            <a:r>
              <a:rPr lang="en-US" b="1" u="sng" dirty="0"/>
              <a:t>  </a:t>
            </a:r>
            <a:r>
              <a:rPr lang="en-US" b="1" u="sng" dirty="0" smtClean="0"/>
              <a:t>  Symbol</a:t>
            </a:r>
            <a:r>
              <a:rPr lang="en-US" b="1" u="sng" dirty="0"/>
              <a:t>  </a:t>
            </a:r>
            <a:r>
              <a:rPr lang="en-US" b="1" u="sng" dirty="0" smtClean="0"/>
              <a:t>  Quoted In and Size of Contract:</a:t>
            </a:r>
          </a:p>
          <a:p>
            <a:endParaRPr lang="en-US" b="1" dirty="0"/>
          </a:p>
          <a:p>
            <a:r>
              <a:rPr lang="en-US" dirty="0" smtClean="0"/>
              <a:t>  </a:t>
            </a:r>
            <a:r>
              <a:rPr lang="en-US" b="1" dirty="0" smtClean="0"/>
              <a:t>Cocoa </a:t>
            </a:r>
            <a:r>
              <a:rPr lang="en-US" b="1" dirty="0"/>
              <a:t> </a:t>
            </a:r>
            <a:r>
              <a:rPr lang="en-US" b="1" dirty="0" smtClean="0"/>
              <a:t>          ICE </a:t>
            </a:r>
            <a:r>
              <a:rPr lang="en-US" b="1" dirty="0"/>
              <a:t> </a:t>
            </a:r>
            <a:r>
              <a:rPr lang="en-US" b="1" dirty="0" smtClean="0"/>
              <a:t>            CC </a:t>
            </a:r>
            <a:r>
              <a:rPr lang="en-US" b="1" dirty="0"/>
              <a:t> </a:t>
            </a:r>
            <a:r>
              <a:rPr lang="en-US" b="1" dirty="0" smtClean="0"/>
              <a:t>      $/metric ton       (10 metric tons)</a:t>
            </a:r>
          </a:p>
          <a:p>
            <a:r>
              <a:rPr lang="en-US" b="1" dirty="0" smtClean="0"/>
              <a:t>  Coffee </a:t>
            </a:r>
            <a:r>
              <a:rPr lang="en-US" b="1" dirty="0"/>
              <a:t> </a:t>
            </a:r>
            <a:r>
              <a:rPr lang="en-US" b="1" dirty="0" smtClean="0"/>
              <a:t>          ICE </a:t>
            </a:r>
            <a:r>
              <a:rPr lang="en-US" b="1" dirty="0"/>
              <a:t> </a:t>
            </a:r>
            <a:r>
              <a:rPr lang="en-US" b="1" dirty="0" smtClean="0"/>
              <a:t>            KC </a:t>
            </a:r>
            <a:r>
              <a:rPr lang="en-US" b="1" dirty="0"/>
              <a:t> </a:t>
            </a:r>
            <a:r>
              <a:rPr lang="en-US" b="1" dirty="0" smtClean="0"/>
              <a:t>       Cents/lb.           (37,500 pounds) </a:t>
            </a:r>
          </a:p>
          <a:p>
            <a:r>
              <a:rPr lang="en-US" b="1" dirty="0" smtClean="0"/>
              <a:t>  Corn </a:t>
            </a:r>
            <a:r>
              <a:rPr lang="en-US" b="1" dirty="0"/>
              <a:t> </a:t>
            </a:r>
            <a:r>
              <a:rPr lang="en-US" b="1" dirty="0" smtClean="0"/>
              <a:t>            CBOT </a:t>
            </a:r>
            <a:r>
              <a:rPr lang="en-US" b="1" dirty="0"/>
              <a:t> </a:t>
            </a:r>
            <a:r>
              <a:rPr lang="en-US" b="1" dirty="0" smtClean="0"/>
              <a:t>         C </a:t>
            </a:r>
            <a:r>
              <a:rPr lang="en-US" b="1" dirty="0"/>
              <a:t> </a:t>
            </a:r>
            <a:r>
              <a:rPr lang="en-US" b="1" dirty="0" smtClean="0"/>
              <a:t>        Cents/ bushel    (5000 BU)</a:t>
            </a:r>
          </a:p>
          <a:p>
            <a:r>
              <a:rPr lang="en-US" b="1" dirty="0" smtClean="0"/>
              <a:t>  Crude </a:t>
            </a:r>
            <a:r>
              <a:rPr lang="en-US" b="1" dirty="0"/>
              <a:t>Oil  </a:t>
            </a:r>
            <a:r>
              <a:rPr lang="en-US" b="1" dirty="0" smtClean="0"/>
              <a:t>     NYMEX </a:t>
            </a:r>
            <a:r>
              <a:rPr lang="en-US" b="1" dirty="0"/>
              <a:t> </a:t>
            </a:r>
            <a:r>
              <a:rPr lang="en-US" b="1" dirty="0" smtClean="0"/>
              <a:t>      CL </a:t>
            </a:r>
            <a:r>
              <a:rPr lang="en-US" b="1" dirty="0"/>
              <a:t> </a:t>
            </a:r>
            <a:r>
              <a:rPr lang="en-US" b="1" dirty="0" smtClean="0"/>
              <a:t>      $/per barrel       (1,000 U.S. barrels) </a:t>
            </a:r>
          </a:p>
          <a:p>
            <a:r>
              <a:rPr lang="en-US" b="1" dirty="0" smtClean="0"/>
              <a:t>  Feeder </a:t>
            </a:r>
            <a:r>
              <a:rPr lang="en-US" b="1" dirty="0"/>
              <a:t>Cattle </a:t>
            </a:r>
            <a:r>
              <a:rPr lang="en-US" b="1" dirty="0" smtClean="0"/>
              <a:t>CME </a:t>
            </a:r>
            <a:r>
              <a:rPr lang="en-US" b="1" dirty="0"/>
              <a:t> </a:t>
            </a:r>
            <a:r>
              <a:rPr lang="en-US" b="1" dirty="0" smtClean="0"/>
              <a:t>          FC </a:t>
            </a:r>
            <a:r>
              <a:rPr lang="en-US" b="1" dirty="0"/>
              <a:t> </a:t>
            </a:r>
            <a:r>
              <a:rPr lang="en-US" b="1" dirty="0" smtClean="0"/>
              <a:t>       Cents/lb.</a:t>
            </a:r>
            <a:r>
              <a:rPr lang="en-US" b="1" dirty="0"/>
              <a:t> </a:t>
            </a:r>
            <a:r>
              <a:rPr lang="en-US" b="1" dirty="0" smtClean="0"/>
              <a:t>          (40,000 lbs.)</a:t>
            </a:r>
          </a:p>
          <a:p>
            <a:r>
              <a:rPr lang="en-US" b="1" dirty="0"/>
              <a:t> </a:t>
            </a:r>
            <a:r>
              <a:rPr lang="en-US" b="1" dirty="0" smtClean="0"/>
              <a:t> Gold         </a:t>
            </a:r>
            <a:r>
              <a:rPr lang="en-US" b="1" dirty="0"/>
              <a:t> </a:t>
            </a:r>
            <a:r>
              <a:rPr lang="en-US" b="1" dirty="0" smtClean="0"/>
              <a:t>     COMEX </a:t>
            </a:r>
            <a:r>
              <a:rPr lang="en-US" b="1" dirty="0"/>
              <a:t> </a:t>
            </a:r>
            <a:r>
              <a:rPr lang="en-US" b="1" dirty="0" smtClean="0"/>
              <a:t>     GC </a:t>
            </a:r>
            <a:r>
              <a:rPr lang="en-US" b="1" dirty="0"/>
              <a:t> </a:t>
            </a:r>
            <a:r>
              <a:rPr lang="en-US" b="1" dirty="0" smtClean="0"/>
              <a:t>       $/per ounce</a:t>
            </a:r>
            <a:r>
              <a:rPr lang="en-US" b="1" dirty="0"/>
              <a:t> </a:t>
            </a:r>
            <a:r>
              <a:rPr lang="en-US" b="1" dirty="0" smtClean="0"/>
              <a:t>     (100 ounces)</a:t>
            </a:r>
          </a:p>
          <a:p>
            <a:r>
              <a:rPr lang="en-US" b="1" dirty="0"/>
              <a:t> </a:t>
            </a:r>
            <a:r>
              <a:rPr lang="en-US" b="1" dirty="0" smtClean="0"/>
              <a:t>Orange </a:t>
            </a:r>
            <a:r>
              <a:rPr lang="en-US" b="1" dirty="0"/>
              <a:t>Juice  </a:t>
            </a:r>
            <a:r>
              <a:rPr lang="en-US" b="1" dirty="0" smtClean="0"/>
              <a:t>ICE </a:t>
            </a:r>
            <a:r>
              <a:rPr lang="en-US" b="1" dirty="0"/>
              <a:t> </a:t>
            </a:r>
            <a:r>
              <a:rPr lang="en-US" b="1" dirty="0" smtClean="0"/>
              <a:t>            OJ </a:t>
            </a:r>
            <a:r>
              <a:rPr lang="en-US" b="1" dirty="0"/>
              <a:t> </a:t>
            </a:r>
            <a:r>
              <a:rPr lang="en-US" b="1" dirty="0" smtClean="0"/>
              <a:t>        Cents/lb.</a:t>
            </a:r>
            <a:r>
              <a:rPr lang="en-US" b="1" dirty="0"/>
              <a:t> </a:t>
            </a:r>
            <a:r>
              <a:rPr lang="en-US" b="1" dirty="0" smtClean="0"/>
              <a:t>         (15,000 lbs.)</a:t>
            </a:r>
          </a:p>
          <a:p>
            <a:r>
              <a:rPr lang="en-US" b="1" dirty="0"/>
              <a:t> </a:t>
            </a:r>
            <a:r>
              <a:rPr lang="en-US" b="1" dirty="0" smtClean="0"/>
              <a:t>Pork </a:t>
            </a:r>
            <a:r>
              <a:rPr lang="en-US" b="1" dirty="0"/>
              <a:t>Bellies  </a:t>
            </a:r>
            <a:r>
              <a:rPr lang="en-US" b="1" dirty="0" smtClean="0"/>
              <a:t>  CME </a:t>
            </a:r>
            <a:r>
              <a:rPr lang="en-US" b="1" dirty="0"/>
              <a:t> </a:t>
            </a:r>
            <a:r>
              <a:rPr lang="en-US" b="1" dirty="0" smtClean="0"/>
              <a:t>          PB </a:t>
            </a:r>
            <a:r>
              <a:rPr lang="en-US" b="1" dirty="0"/>
              <a:t> </a:t>
            </a:r>
            <a:endParaRPr lang="en-US" b="1" dirty="0" smtClean="0"/>
          </a:p>
          <a:p>
            <a:r>
              <a:rPr lang="en-US" b="1" dirty="0"/>
              <a:t> </a:t>
            </a:r>
            <a:r>
              <a:rPr lang="en-US" b="1" dirty="0" smtClean="0"/>
              <a:t>Silver         </a:t>
            </a:r>
            <a:r>
              <a:rPr lang="en-US" b="1" dirty="0"/>
              <a:t> </a:t>
            </a:r>
            <a:r>
              <a:rPr lang="en-US" b="1" dirty="0" smtClean="0"/>
              <a:t>    COMEX </a:t>
            </a:r>
            <a:r>
              <a:rPr lang="en-US" b="1" dirty="0"/>
              <a:t> </a:t>
            </a:r>
            <a:r>
              <a:rPr lang="en-US" b="1" dirty="0" smtClean="0"/>
              <a:t>     SI </a:t>
            </a:r>
            <a:r>
              <a:rPr lang="en-US" b="1" dirty="0"/>
              <a:t> </a:t>
            </a:r>
            <a:r>
              <a:rPr lang="en-US" b="1" dirty="0" smtClean="0"/>
              <a:t>          $/ounce            (5,000 ounces)</a:t>
            </a:r>
          </a:p>
          <a:p>
            <a:r>
              <a:rPr lang="en-US" b="1" dirty="0"/>
              <a:t> </a:t>
            </a:r>
            <a:r>
              <a:rPr lang="en-US" b="1" dirty="0" smtClean="0"/>
              <a:t>Soybeans       CBOT </a:t>
            </a:r>
            <a:r>
              <a:rPr lang="en-US" b="1" dirty="0"/>
              <a:t> </a:t>
            </a:r>
            <a:r>
              <a:rPr lang="en-US" b="1" dirty="0" smtClean="0"/>
              <a:t>        S </a:t>
            </a:r>
            <a:r>
              <a:rPr lang="en-US" b="1" dirty="0"/>
              <a:t> </a:t>
            </a:r>
            <a:r>
              <a:rPr lang="en-US" b="1" dirty="0" smtClean="0"/>
              <a:t>           Cents/bushel   (5,000 bushels)</a:t>
            </a:r>
          </a:p>
          <a:p>
            <a:r>
              <a:rPr lang="en-US" b="1" dirty="0"/>
              <a:t> </a:t>
            </a:r>
            <a:r>
              <a:rPr lang="en-US" b="1" dirty="0" smtClean="0"/>
              <a:t>Unlead/Gas    NYMEX </a:t>
            </a:r>
            <a:r>
              <a:rPr lang="en-US" b="1" dirty="0"/>
              <a:t> </a:t>
            </a:r>
            <a:r>
              <a:rPr lang="en-US" b="1" dirty="0" smtClean="0"/>
              <a:t>     HU </a:t>
            </a:r>
            <a:r>
              <a:rPr lang="en-US" b="1" dirty="0"/>
              <a:t> </a:t>
            </a:r>
            <a:r>
              <a:rPr lang="en-US" b="1" dirty="0" smtClean="0"/>
              <a:t>         $/gallon            (42,000 gallons)</a:t>
            </a:r>
          </a:p>
          <a:p>
            <a:r>
              <a:rPr lang="en-US" b="1" dirty="0"/>
              <a:t> Wheat </a:t>
            </a:r>
            <a:r>
              <a:rPr lang="en-US" b="1" dirty="0" smtClean="0"/>
              <a:t> </a:t>
            </a:r>
            <a:r>
              <a:rPr lang="en-US" b="1" dirty="0"/>
              <a:t> </a:t>
            </a:r>
            <a:r>
              <a:rPr lang="en-US" b="1" dirty="0" smtClean="0"/>
              <a:t>          CBOT </a:t>
            </a:r>
            <a:r>
              <a:rPr lang="en-US" b="1" dirty="0"/>
              <a:t> </a:t>
            </a:r>
            <a:r>
              <a:rPr lang="en-US" b="1" dirty="0" smtClean="0"/>
              <a:t>        W </a:t>
            </a:r>
            <a:r>
              <a:rPr lang="en-US" b="1" dirty="0"/>
              <a:t> </a:t>
            </a:r>
            <a:r>
              <a:rPr lang="en-US" b="1" dirty="0" smtClean="0"/>
              <a:t>          Cents/bushel   (5,000 bushels) </a:t>
            </a:r>
            <a:r>
              <a:rPr lang="en-US" b="1" dirty="0"/>
              <a:t> </a:t>
            </a:r>
          </a:p>
        </p:txBody>
      </p:sp>
      <p:sp>
        <p:nvSpPr>
          <p:cNvPr id="5" name="TextBox 4"/>
          <p:cNvSpPr txBox="1"/>
          <p:nvPr/>
        </p:nvSpPr>
        <p:spPr>
          <a:xfrm>
            <a:off x="762000" y="685800"/>
            <a:ext cx="7620000" cy="523220"/>
          </a:xfrm>
          <a:prstGeom prst="rect">
            <a:avLst/>
          </a:prstGeom>
          <a:solidFill>
            <a:srgbClr val="F2F2F2">
              <a:alpha val="80000"/>
            </a:srgbClr>
          </a:solidFill>
        </p:spPr>
        <p:txBody>
          <a:bodyPr wrap="square" rtlCol="0">
            <a:spAutoFit/>
          </a:bodyPr>
          <a:lstStyle/>
          <a:p>
            <a:pPr algn="ctr"/>
            <a:r>
              <a:rPr lang="en-US" sz="2800" b="1" dirty="0" smtClean="0"/>
              <a:t>Commodity Quotes</a:t>
            </a:r>
            <a:endParaRPr lang="en-US"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22</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B.  Speculating</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0386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r>
              <a:rPr kumimoji="0" lang="en-US" sz="3100" b="1" i="0" u="none" strike="noStrike" kern="0" cap="none" spc="0" normalizeH="0" baseline="0" noProof="0" dirty="0" smtClean="0">
                <a:ln>
                  <a:noFill/>
                </a:ln>
                <a:solidFill>
                  <a:schemeClr val="tx1"/>
                </a:solidFill>
                <a:effectLst/>
                <a:uLnTx/>
                <a:uFillTx/>
                <a:latin typeface="+mn-lt"/>
                <a:ea typeface="+mn-ea"/>
                <a:cs typeface="+mn-cs"/>
              </a:rPr>
              <a:t>Assume a speculator buys a JUNE contract at $</a:t>
            </a:r>
            <a:r>
              <a:rPr lang="en-US" sz="3200" b="1" kern="0" dirty="0" smtClean="0"/>
              <a:t>1393.20</a:t>
            </a:r>
            <a:r>
              <a:rPr kumimoji="0" lang="en-US" sz="3100" b="1" i="0" u="none" strike="noStrike" kern="0" cap="none" spc="0" normalizeH="0" baseline="0" noProof="0" dirty="0" smtClean="0">
                <a:ln>
                  <a:noFill/>
                </a:ln>
                <a:solidFill>
                  <a:schemeClr val="tx1"/>
                </a:solidFill>
                <a:effectLst/>
                <a:uLnTx/>
                <a:uFillTx/>
                <a:latin typeface="+mn-lt"/>
                <a:ea typeface="+mn-ea"/>
                <a:cs typeface="+mn-cs"/>
              </a:rPr>
              <a:t> by depositing the required margin of $7,500.</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One gold contract = 100 troy ounces, it has a market value of $139,320.</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Hence margin is:  $7,500/$139,320</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en-US" sz="3100" b="1" kern="0" dirty="0">
                <a:latin typeface="+mn-lt"/>
              </a:rPr>
              <a:t>	</a:t>
            </a:r>
            <a:r>
              <a:rPr lang="en-US" sz="3100" b="1" kern="0" dirty="0" smtClean="0">
                <a:latin typeface="+mn-lt"/>
              </a:rPr>
              <a:t>				</a:t>
            </a:r>
            <a:r>
              <a:rPr kumimoji="0" lang="en-US" sz="3100" b="1" i="0" u="none" strike="noStrike" kern="0" cap="none" spc="0" normalizeH="0" baseline="0" noProof="0" dirty="0" smtClean="0">
                <a:ln>
                  <a:noFill/>
                </a:ln>
                <a:solidFill>
                  <a:schemeClr val="tx1"/>
                </a:solidFill>
                <a:effectLst/>
                <a:uLnTx/>
                <a:uFillTx/>
                <a:latin typeface="+mn-lt"/>
                <a:ea typeface="+mn-ea"/>
                <a:cs typeface="+mn-cs"/>
              </a:rPr>
              <a:t>= 5.38%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23</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9804"/>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B.  Speculating (continued)</a:t>
            </a:r>
          </a:p>
        </p:txBody>
      </p:sp>
      <p:sp>
        <p:nvSpPr>
          <p:cNvPr id="6" name="Rectangle 3"/>
          <p:cNvSpPr txBox="1">
            <a:spLocks noChangeArrowheads="1"/>
          </p:cNvSpPr>
          <p:nvPr/>
        </p:nvSpPr>
        <p:spPr>
          <a:xfrm>
            <a:off x="762000" y="1905000"/>
            <a:ext cx="7696200" cy="4038600"/>
          </a:xfrm>
          <a:prstGeom prst="rect">
            <a:avLst/>
          </a:prstGeom>
          <a:solidFill>
            <a:srgbClr val="F2F2F2">
              <a:alpha val="85098"/>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1.  If Gold contract goes up to $1400/ounce by May, then:</a:t>
            </a:r>
          </a:p>
          <a:p>
            <a:pPr marL="742950" lvl="1" indent="-285750" eaLnBrk="1" hangingPunct="1">
              <a:spcBef>
                <a:spcPct val="20000"/>
              </a:spcBef>
              <a:buClr>
                <a:schemeClr val="accent1"/>
              </a:buClr>
              <a:buSzPct val="150000"/>
            </a:pPr>
            <a:r>
              <a:rPr kumimoji="0" lang="en-US" sz="2600" b="1" i="0" u="none" strike="noStrike" kern="0" cap="none" spc="0" normalizeH="0" baseline="0" noProof="0" dirty="0" smtClean="0">
                <a:ln>
                  <a:noFill/>
                </a:ln>
                <a:solidFill>
                  <a:schemeClr val="tx1"/>
                </a:solidFill>
                <a:effectLst/>
                <a:uLnTx/>
                <a:uFillTx/>
                <a:latin typeface="+mn-lt"/>
              </a:rPr>
              <a:t>Profit = $1400 - $</a:t>
            </a:r>
            <a:r>
              <a:rPr lang="en-US" sz="2800" b="1" kern="0" dirty="0" smtClean="0"/>
              <a:t>1393.20</a:t>
            </a:r>
            <a:r>
              <a:rPr kumimoji="0" lang="en-US" sz="2600" b="1" i="0" u="none" strike="noStrike" kern="0" cap="none" spc="0" normalizeH="0" baseline="0" noProof="0" dirty="0" smtClean="0">
                <a:ln>
                  <a:noFill/>
                </a:ln>
                <a:solidFill>
                  <a:schemeClr val="tx1"/>
                </a:solidFill>
                <a:effectLst/>
                <a:uLnTx/>
                <a:uFillTx/>
                <a:latin typeface="+mn-lt"/>
              </a:rPr>
              <a:t> = $6.80*100</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Return = $680/$7500 = 9.1%</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2.  If Gold contract goes down to 			$1386.40/ounce by May, then:</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Profit = $1386.40 - $1393.20 = - 6.80*100</a:t>
            </a:r>
            <a:br>
              <a:rPr kumimoji="0" lang="en-US" sz="2600" b="1" i="0" u="none" strike="noStrike" kern="0" cap="none" spc="0" normalizeH="0" baseline="0" noProof="0" dirty="0" smtClean="0">
                <a:ln>
                  <a:noFill/>
                </a:ln>
                <a:solidFill>
                  <a:schemeClr val="tx1"/>
                </a:solidFill>
                <a:effectLst/>
                <a:uLnTx/>
                <a:uFillTx/>
                <a:latin typeface="+mn-lt"/>
              </a:rPr>
            </a:br>
            <a:r>
              <a:rPr kumimoji="0" lang="en-US" sz="2600" b="1" i="0" u="none" strike="noStrike" kern="0" cap="none" spc="0" normalizeH="0" baseline="0" noProof="0" dirty="0" smtClean="0">
                <a:ln>
                  <a:noFill/>
                </a:ln>
                <a:solidFill>
                  <a:schemeClr val="tx1"/>
                </a:solidFill>
                <a:effectLst/>
                <a:uLnTx/>
                <a:uFillTx/>
                <a:latin typeface="+mn-lt"/>
              </a:rPr>
              <a:t>  - 680/7500 = -9.1%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24</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9804"/>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B.  Speculating (continued)</a:t>
            </a:r>
          </a:p>
        </p:txBody>
      </p:sp>
      <p:sp>
        <p:nvSpPr>
          <p:cNvPr id="6" name="Rectangle 3"/>
          <p:cNvSpPr txBox="1">
            <a:spLocks noChangeArrowheads="1"/>
          </p:cNvSpPr>
          <p:nvPr/>
        </p:nvSpPr>
        <p:spPr>
          <a:xfrm>
            <a:off x="762000" y="1905000"/>
            <a:ext cx="7696200" cy="40386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500" b="1" i="0" u="none" strike="noStrike" kern="0" cap="none" spc="0" normalizeH="0" baseline="0" noProof="0" dirty="0" smtClean="0">
                <a:ln>
                  <a:noFill/>
                </a:ln>
                <a:solidFill>
                  <a:schemeClr val="tx1"/>
                </a:solidFill>
                <a:effectLst/>
                <a:uLnTx/>
                <a:uFillTx/>
                <a:latin typeface="+mn-lt"/>
                <a:ea typeface="+mn-ea"/>
                <a:cs typeface="+mn-cs"/>
              </a:rPr>
              <a:t>3.  Assume the speculator shorts by selling the JUNE contract.  If price decreases then</a:t>
            </a:r>
            <a:r>
              <a:rPr kumimoji="0" lang="en-US" sz="3100" b="1" i="0" u="none" strike="noStrike" kern="0" cap="none" spc="0" normalizeH="0" baseline="0" noProof="0" dirty="0" smtClean="0">
                <a:ln>
                  <a:noFill/>
                </a:ln>
                <a:solidFill>
                  <a:schemeClr val="tx1"/>
                </a:solidFill>
                <a:effectLst/>
                <a:uLnTx/>
                <a:uFillTx/>
                <a:latin typeface="+mn-lt"/>
                <a:ea typeface="+mn-ea"/>
                <a:cs typeface="+mn-cs"/>
              </a:rPr>
              <a:t>:</a:t>
            </a:r>
          </a:p>
          <a:p>
            <a:pPr marL="742950" lvl="1" indent="-285750" eaLnBrk="1" hangingPunct="1">
              <a:spcBef>
                <a:spcPct val="20000"/>
              </a:spcBef>
              <a:buClr>
                <a:schemeClr val="accent1"/>
              </a:buClr>
              <a:buSzPct val="150000"/>
            </a:pPr>
            <a:r>
              <a:rPr kumimoji="0" lang="en-US" sz="2600" b="1" i="0" u="none" strike="noStrike" kern="0" cap="none" spc="0" normalizeH="0" baseline="0" noProof="0" dirty="0" smtClean="0">
                <a:ln>
                  <a:noFill/>
                </a:ln>
                <a:solidFill>
                  <a:schemeClr val="tx1"/>
                </a:solidFill>
                <a:effectLst/>
                <a:uLnTx/>
                <a:uFillTx/>
                <a:latin typeface="+mn-lt"/>
              </a:rPr>
              <a:t>Receives: (</a:t>
            </a:r>
            <a:r>
              <a:rPr lang="en-US" sz="2600" b="1" kern="0" dirty="0" smtClean="0"/>
              <a:t>$1393.20</a:t>
            </a:r>
            <a:r>
              <a:rPr lang="en-US" sz="2600" b="1" kern="0" dirty="0"/>
              <a:t> </a:t>
            </a:r>
            <a:r>
              <a:rPr lang="en-US" sz="2600" b="1" kern="0" dirty="0" smtClean="0"/>
              <a:t>- $1386.40) </a:t>
            </a:r>
            <a:r>
              <a:rPr kumimoji="0" lang="en-US" sz="2600" b="1" i="0" u="none" strike="noStrike" kern="0" cap="none" spc="0" normalizeH="0" baseline="0" noProof="0" dirty="0" smtClean="0">
                <a:ln>
                  <a:noFill/>
                </a:ln>
                <a:solidFill>
                  <a:schemeClr val="tx1"/>
                </a:solidFill>
                <a:effectLst/>
                <a:uLnTx/>
                <a:uFillTx/>
                <a:latin typeface="+mn-lt"/>
              </a:rPr>
              <a:t>= </a:t>
            </a:r>
            <a:r>
              <a:rPr lang="en-US" sz="2600" b="1" kern="0" dirty="0"/>
              <a:t>$6.80*100</a:t>
            </a:r>
            <a:endParaRPr kumimoji="0" lang="en-US" sz="2600" b="1"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Profit: $680</a:t>
            </a:r>
          </a:p>
          <a:p>
            <a:pPr marL="742950" lvl="1" indent="-285750" eaLnBrk="1" hangingPunct="1">
              <a:spcBef>
                <a:spcPct val="20000"/>
              </a:spcBef>
              <a:buClr>
                <a:schemeClr val="accent1"/>
              </a:buClr>
              <a:buSzPct val="150000"/>
            </a:pPr>
            <a:r>
              <a:rPr kumimoji="0" lang="en-US" sz="2600" b="1" i="0" u="none" strike="noStrike" kern="0" cap="none" spc="0" normalizeH="0" baseline="0" noProof="0" dirty="0" smtClean="0">
                <a:ln>
                  <a:noFill/>
                </a:ln>
                <a:solidFill>
                  <a:schemeClr val="tx1"/>
                </a:solidFill>
                <a:effectLst/>
                <a:uLnTx/>
                <a:uFillTx/>
                <a:latin typeface="+mn-lt"/>
              </a:rPr>
              <a:t>Return: </a:t>
            </a:r>
            <a:r>
              <a:rPr lang="en-US" sz="2600" b="1" kern="0" dirty="0"/>
              <a:t>$680/$7500 = 9.1%</a:t>
            </a:r>
            <a:endParaRPr kumimoji="0" lang="en-US" sz="2600" b="1"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25</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C.  Spreading</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838200" y="1905000"/>
            <a:ext cx="7620000" cy="4038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smtClean="0">
                <a:ln>
                  <a:noFill/>
                </a:ln>
                <a:solidFill>
                  <a:schemeClr val="tx1"/>
                </a:solidFill>
                <a:effectLst/>
                <a:uLnTx/>
                <a:uFillTx/>
                <a:latin typeface="+mn-lt"/>
                <a:ea typeface="+mn-ea"/>
                <a:cs typeface="+mn-cs"/>
              </a:rPr>
              <a:t>  Combining two or more different contracts into one investment position that offers the potential for generating a modest profit</a:t>
            </a:r>
            <a:endParaRPr kumimoji="0" lang="en-US" sz="4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26</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FFFFF">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C.  Spreading (continued)</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762000" y="1905000"/>
            <a:ext cx="7696200" cy="4419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Ex:  Buy (long) 1 Corn contract at 640</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Sell (short) 1 Corn contract at 645</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Close out by:</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1.  Selling the long contract at 648</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2.  Buy a short contract at 648</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Profit: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Long:  648-640 =   8¢</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Short:  645-648 = -3¢</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Profit: = 10¢ -3¢ = 5¢</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lang="en-US" sz="2200" b="1" kern="0" noProof="0" dirty="0" smtClean="0">
                <a:latin typeface="+mn-lt"/>
              </a:rPr>
              <a:t>5</a:t>
            </a:r>
            <a:r>
              <a:rPr kumimoji="0" lang="en-US" sz="2200" b="1" i="0" u="none" strike="noStrike" kern="0" cap="none" spc="0" normalizeH="0" baseline="0" noProof="0" dirty="0" smtClean="0">
                <a:ln>
                  <a:noFill/>
                </a:ln>
                <a:solidFill>
                  <a:schemeClr val="tx1"/>
                </a:solidFill>
                <a:effectLst/>
                <a:uLnTx/>
                <a:uFillTx/>
                <a:latin typeface="+mn-lt"/>
              </a:rPr>
              <a:t>¢ * 5000 bu. = $250 Net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27</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FFFFF">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Hedging</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762000" y="1905000"/>
            <a:ext cx="7696200" cy="4038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...is an attempt to protect a position in a commodity</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Example:  Suppose a manufacturer uses platinum as a basic raw material in the production of catalytic converters.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sng" strike="noStrike" kern="0" cap="none" spc="0" normalizeH="0" baseline="0" noProof="0" dirty="0" smtClean="0">
                <a:ln>
                  <a:noFill/>
                </a:ln>
                <a:solidFill>
                  <a:schemeClr val="tx1"/>
                </a:solidFill>
                <a:effectLst/>
                <a:uLnTx/>
                <a:uFillTx/>
                <a:latin typeface="+mn-lt"/>
              </a:rPr>
              <a:t>Assume</a:t>
            </a:r>
            <a:r>
              <a:rPr kumimoji="0" lang="en-US" sz="2600" b="1" i="0" u="none" strike="noStrike" kern="0" cap="none" spc="0" normalizeH="0" baseline="0" noProof="0" dirty="0" smtClean="0">
                <a:ln>
                  <a:noFill/>
                </a:ln>
                <a:solidFill>
                  <a:schemeClr val="tx1"/>
                </a:solidFill>
                <a:effectLst/>
                <a:uLnTx/>
                <a:uFillTx/>
                <a:latin typeface="+mn-lt"/>
              </a:rPr>
              <a:t>:  Platinum sells for $1600/ounce today.  By years end the price is expected to increase substantially.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28</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FFFFF">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Hedging Example (continued)</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648200"/>
          </a:xfrm>
          <a:prstGeom prst="rect">
            <a:avLst/>
          </a:prstGeom>
          <a:solidFill>
            <a:srgbClr val="FFFFFF">
              <a:alpha val="80000"/>
            </a:srgbClr>
          </a:solid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1.  Producer buys Platinum futures at $1620. Assume spot price increases in 8 months to $1710/ounce.  And the price of the contract has increased to $1740/ounce.  One contract represents 50 ounces.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2.  Profit: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a.  In the contract: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$1740 - $1620 = $120*50 = $6000</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b.  In the spot market: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dirty="0" smtClean="0">
                <a:ln>
                  <a:noFill/>
                </a:ln>
                <a:solidFill>
                  <a:schemeClr val="tx1"/>
                </a:solidFill>
                <a:effectLst/>
                <a:uLnTx/>
                <a:uFillTx/>
                <a:latin typeface="+mn-lt"/>
              </a:rPr>
              <a:t>$1710 - $1600 = $</a:t>
            </a:r>
            <a:r>
              <a:rPr lang="en-US" sz="2200" b="1" kern="0" dirty="0" smtClean="0">
                <a:latin typeface="+mn-lt"/>
              </a:rPr>
              <a:t>110</a:t>
            </a:r>
            <a:r>
              <a:rPr kumimoji="0" lang="en-US" sz="2200" b="1" i="0" u="none" strike="noStrike" kern="0" cap="none" spc="0" normalizeH="0" baseline="0" noProof="0" dirty="0" smtClean="0">
                <a:ln>
                  <a:noFill/>
                </a:ln>
                <a:solidFill>
                  <a:schemeClr val="tx1"/>
                </a:solidFill>
                <a:effectLst/>
                <a:uLnTx/>
                <a:uFillTx/>
                <a:latin typeface="+mn-lt"/>
              </a:rPr>
              <a:t>*50 =</a:t>
            </a:r>
            <a:r>
              <a:rPr kumimoji="0" lang="en-US" sz="2200" b="1" i="0" u="none" strike="noStrike" kern="0" cap="none" spc="0" normalizeH="0" baseline="0" noProof="0" dirty="0" smtClean="0">
                <a:ln>
                  <a:noFill/>
                </a:ln>
                <a:effectLst/>
                <a:uLnTx/>
                <a:uFillTx/>
                <a:latin typeface="+mn-lt"/>
              </a:rPr>
              <a:t>($5500)</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lang="en-US" sz="2200" b="1" kern="0" dirty="0" smtClean="0">
                <a:latin typeface="+mn-lt"/>
              </a:rPr>
              <a:t>NET GAIN = $500</a:t>
            </a:r>
            <a:endParaRPr kumimoji="0" lang="en-US" sz="2200" b="1" i="0" u="none" strike="noStrike" kern="0" cap="none" spc="0" normalizeH="0" baseline="0" noProof="0" dirty="0" smtClean="0">
              <a:ln>
                <a:noFill/>
              </a:ln>
              <a:effectLst/>
              <a:uLnTx/>
              <a:uFillTx/>
              <a:latin typeface="+mn-lt"/>
            </a:endParaRP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endParaRPr kumimoji="0" lang="en-US" sz="2200" b="1" i="0" u="none" strike="noStrike" kern="0" cap="none" spc="0" normalizeH="0" baseline="0" noProof="0" dirty="0" smtClean="0">
              <a:ln>
                <a:noFill/>
              </a:ln>
              <a:effectLst/>
              <a:uLnTx/>
              <a:uFillTx/>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29</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4" name="Rectangle 2"/>
          <p:cNvSpPr txBox="1">
            <a:spLocks noChangeArrowheads="1"/>
          </p:cNvSpPr>
          <p:nvPr/>
        </p:nvSpPr>
        <p:spPr>
          <a:xfrm>
            <a:off x="762000" y="762000"/>
            <a:ext cx="7696200" cy="1143000"/>
          </a:xfrm>
          <a:prstGeom prst="rect">
            <a:avLst/>
          </a:prstGeom>
          <a:solidFill>
            <a:srgbClr val="FFFFFF">
              <a:alpha val="80000"/>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Hedging Example (continued)</a:t>
            </a:r>
          </a:p>
        </p:txBody>
      </p:sp>
      <p:sp>
        <p:nvSpPr>
          <p:cNvPr id="5" name="Rectangle 3"/>
          <p:cNvSpPr txBox="1">
            <a:spLocks noChangeArrowheads="1"/>
          </p:cNvSpPr>
          <p:nvPr/>
        </p:nvSpPr>
        <p:spPr>
          <a:xfrm>
            <a:off x="762000" y="2133600"/>
            <a:ext cx="7696200" cy="4038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The producer would have experienced a $</a:t>
            </a:r>
            <a:r>
              <a:rPr lang="en-US" sz="3100" b="1" kern="0" dirty="0" smtClean="0">
                <a:latin typeface="+mn-lt"/>
              </a:rPr>
              <a:t>55</a:t>
            </a:r>
            <a:r>
              <a:rPr kumimoji="0" lang="en-US" sz="3100" b="1" i="0" u="none" strike="noStrike" kern="0" cap="none" spc="0" normalizeH="0" baseline="0" noProof="0" dirty="0" smtClean="0">
                <a:ln>
                  <a:noFill/>
                </a:ln>
                <a:solidFill>
                  <a:schemeClr val="tx1"/>
                </a:solidFill>
                <a:effectLst/>
                <a:uLnTx/>
                <a:uFillTx/>
                <a:latin typeface="+mn-lt"/>
                <a:ea typeface="+mn-ea"/>
                <a:cs typeface="+mn-cs"/>
              </a:rPr>
              <a:t>00 additional cost if he did not buy futures contracts. The net result of this hedge is that the producer has eliminated the potential loss in profits by buying the futures contract: In essence the producer has actually netted $500.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Forward vs. Futures Markets (continued)</a:t>
            </a:r>
          </a:p>
        </p:txBody>
      </p:sp>
      <p:sp>
        <p:nvSpPr>
          <p:cNvPr id="6" name="Rectangle 3"/>
          <p:cNvSpPr txBox="1">
            <a:spLocks noChangeArrowheads="1"/>
          </p:cNvSpPr>
          <p:nvPr/>
        </p:nvSpPr>
        <p:spPr>
          <a:xfrm>
            <a:off x="228600" y="1981200"/>
            <a:ext cx="8839200" cy="4114800"/>
          </a:xfrm>
          <a:prstGeom prst="rect">
            <a:avLst/>
          </a:prstGeom>
          <a:solidFill>
            <a:srgbClr val="F2F2F2">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rgbClr val="FFFF00"/>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	2.  Differences b/w Forward and Futures</a:t>
            </a:r>
          </a:p>
          <a:p>
            <a:pPr marL="342900" marR="0" lvl="0" indent="-342900" algn="l" defTabSz="914400" rtl="0" eaLnBrk="1" fontAlgn="base" latinLnBrk="0" hangingPunct="1">
              <a:lnSpc>
                <a:spcPct val="100000"/>
              </a:lnSpc>
              <a:spcBef>
                <a:spcPct val="20000"/>
              </a:spcBef>
              <a:spcAft>
                <a:spcPct val="0"/>
              </a:spcAft>
              <a:buClr>
                <a:schemeClr val="bg2"/>
              </a:buClr>
              <a:buSzPct val="70000"/>
              <a:tabLst/>
              <a:defRPr/>
            </a:pPr>
            <a:r>
              <a:rPr lang="en-US" sz="3100" b="1" kern="0" dirty="0">
                <a:latin typeface="+mn-lt"/>
              </a:rPr>
              <a:t> </a:t>
            </a:r>
            <a:r>
              <a:rPr lang="en-US" sz="3100" b="1" kern="0" dirty="0" smtClean="0">
                <a:latin typeface="+mn-lt"/>
              </a:rPr>
              <a:t>      </a:t>
            </a:r>
            <a:r>
              <a:rPr kumimoji="0" lang="en-US" sz="3100" b="1" i="0" u="none" strike="noStrike" kern="0" cap="none" spc="0" normalizeH="0" baseline="0" noProof="0" dirty="0" smtClean="0">
                <a:ln>
                  <a:noFill/>
                </a:ln>
                <a:solidFill>
                  <a:schemeClr val="tx1"/>
                </a:solidFill>
                <a:effectLst/>
                <a:uLnTx/>
                <a:uFillTx/>
                <a:latin typeface="+mn-lt"/>
                <a:ea typeface="+mn-ea"/>
                <a:cs typeface="+mn-cs"/>
              </a:rPr>
              <a:t> Markets</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	a.  The Organized Exchange</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	b.  Contract Terms--standardized item</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	c.  The Clearinghouse--takes no active position in the market, but interposes itself between all parties to every transaction.  The number of contracts bought must always equal the number of contracts sold.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30</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7" name="Rectangle 2"/>
          <p:cNvSpPr txBox="1">
            <a:spLocks noChangeArrowheads="1"/>
          </p:cNvSpPr>
          <p:nvPr/>
        </p:nvSpPr>
        <p:spPr>
          <a:xfrm>
            <a:off x="1752600" y="1524000"/>
            <a:ext cx="5562600" cy="808037"/>
          </a:xfrm>
          <a:prstGeom prst="rect">
            <a:avLst/>
          </a:prstGeom>
          <a:solidFill>
            <a:srgbClr val="FFFFFF">
              <a:alpha val="80000"/>
            </a:srgbClr>
          </a:solidFill>
          <a:ln/>
        </p:spPr>
        <p:txBody>
          <a:bodyPr lIns="90488" tIns="44450" rIns="90488" bIns="44450"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tx1"/>
                </a:solidFill>
                <a:effectLst/>
                <a:uLnTx/>
                <a:uFillTx/>
                <a:latin typeface="+mj-lt"/>
                <a:ea typeface="+mj-ea"/>
                <a:cs typeface="+mj-cs"/>
              </a:rPr>
              <a:t>Futures</a:t>
            </a:r>
          </a:p>
        </p:txBody>
      </p:sp>
      <p:sp>
        <p:nvSpPr>
          <p:cNvPr id="8" name="Rectangle 3"/>
          <p:cNvSpPr txBox="1">
            <a:spLocks noChangeArrowheads="1"/>
          </p:cNvSpPr>
          <p:nvPr/>
        </p:nvSpPr>
        <p:spPr>
          <a:xfrm>
            <a:off x="1828800" y="2819400"/>
            <a:ext cx="5410200" cy="1905000"/>
          </a:xfrm>
          <a:prstGeom prst="rect">
            <a:avLst/>
          </a:prstGeom>
          <a:solidFill>
            <a:srgbClr val="FFFFFF">
              <a:alpha val="80000"/>
            </a:srgbClr>
          </a:solidFill>
          <a:ln/>
        </p:spPr>
        <p:txBody>
          <a:bodyPr lIns="90488" tIns="44450" rIns="90488" bIns="44450" anchor="t"/>
          <a:lstStyle/>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Topic 10</a:t>
            </a:r>
          </a:p>
          <a:p>
            <a:pPr marL="342900" marR="0" lvl="0" indent="-342900" algn="ctr" defTabSz="914400" rtl="0" eaLnBrk="1" fontAlgn="base" latinLnBrk="0" hangingPunct="1">
              <a:lnSpc>
                <a:spcPct val="100000"/>
              </a:lnSpc>
              <a:spcBef>
                <a:spcPct val="20000"/>
              </a:spcBef>
              <a:spcAft>
                <a:spcPct val="0"/>
              </a:spcAft>
              <a:buClr>
                <a:schemeClr val="bg2"/>
              </a:buClr>
              <a:buSzPct val="70000"/>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IV.  Financial Futures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31</a:t>
            </a:fld>
            <a:endParaRPr lang="en-US"/>
          </a:p>
        </p:txBody>
      </p:sp>
      <p:pic>
        <p:nvPicPr>
          <p:cNvPr id="3" name="Picture 2" descr="FINANCE-5.jpg"/>
          <p:cNvPicPr>
            <a:picLocks noChangeAspect="1"/>
          </p:cNvPicPr>
          <p:nvPr/>
        </p:nvPicPr>
        <p:blipFill>
          <a:blip r:embed="rId3" cstate="print"/>
          <a:stretch>
            <a:fillRect/>
          </a:stretch>
        </p:blipFill>
        <p:spPr>
          <a:xfrm>
            <a:off x="0" y="0"/>
            <a:ext cx="9170126" cy="6858000"/>
          </a:xfrm>
          <a:prstGeom prst="rect">
            <a:avLst/>
          </a:prstGeom>
        </p:spPr>
      </p:pic>
      <p:sp>
        <p:nvSpPr>
          <p:cNvPr id="4" name="Rectangle 2"/>
          <p:cNvSpPr txBox="1">
            <a:spLocks noChangeArrowheads="1"/>
          </p:cNvSpPr>
          <p:nvPr/>
        </p:nvSpPr>
        <p:spPr>
          <a:xfrm>
            <a:off x="762000" y="381000"/>
            <a:ext cx="7696200" cy="1143000"/>
          </a:xfrm>
          <a:prstGeom prst="rect">
            <a:avLst/>
          </a:prstGeom>
          <a:solidFill>
            <a:srgbClr val="FFFFFF">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0" i="0" u="none" strike="noStrike" kern="0" cap="none" spc="0" normalizeH="0" baseline="0" noProof="0" dirty="0" smtClean="0">
                <a:ln>
                  <a:noFill/>
                </a:ln>
                <a:solidFill>
                  <a:schemeClr val="tx1"/>
                </a:solidFill>
                <a:effectLst/>
                <a:uLnTx/>
                <a:uFillTx/>
                <a:latin typeface="+mj-lt"/>
                <a:ea typeface="+mj-ea"/>
                <a:cs typeface="+mj-cs"/>
              </a:rPr>
              <a:t>A.  </a:t>
            </a:r>
            <a:r>
              <a:rPr kumimoji="0" lang="en-US" sz="4800" b="1" i="0" u="none" strike="noStrike" kern="0" cap="none" spc="0" normalizeH="0" baseline="0" noProof="0" dirty="0" smtClean="0">
                <a:ln>
                  <a:noFill/>
                </a:ln>
                <a:solidFill>
                  <a:schemeClr val="tx1"/>
                </a:solidFill>
                <a:effectLst/>
                <a:uLnTx/>
                <a:uFillTx/>
                <a:latin typeface="+mj-lt"/>
                <a:ea typeface="+mj-ea"/>
                <a:cs typeface="+mj-cs"/>
              </a:rPr>
              <a:t>Assets</a:t>
            </a:r>
          </a:p>
        </p:txBody>
      </p:sp>
      <p:sp>
        <p:nvSpPr>
          <p:cNvPr id="5" name="Rectangle 3"/>
          <p:cNvSpPr txBox="1">
            <a:spLocks noChangeArrowheads="1"/>
          </p:cNvSpPr>
          <p:nvPr/>
        </p:nvSpPr>
        <p:spPr>
          <a:xfrm>
            <a:off x="762000" y="1676400"/>
            <a:ext cx="7696200" cy="47244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1.  Foreign currencies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2.  Interest Rates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3.  Stocks Indexes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4.  Some single stocks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5.  Narrow-based Indexes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dirty="0" smtClean="0">
                <a:ln>
                  <a:noFill/>
                </a:ln>
                <a:solidFill>
                  <a:schemeClr val="tx1"/>
                </a:solidFill>
                <a:effectLst/>
                <a:uLnTx/>
                <a:uFillTx/>
                <a:latin typeface="+mn-lt"/>
                <a:ea typeface="+mn-ea"/>
                <a:cs typeface="+mn-cs"/>
              </a:rPr>
              <a:t>6.  Exchange Traded Funds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32</a:t>
            </a:fld>
            <a:endParaRPr lang="en-US"/>
          </a:p>
        </p:txBody>
      </p:sp>
      <p:pic>
        <p:nvPicPr>
          <p:cNvPr id="70658" name="Picture 2" descr="http://knowledge.insead.edu/contents/images/iStock_financial.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FFFFF">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effectLst/>
                <a:uLnTx/>
                <a:uFillTx/>
                <a:latin typeface="+mj-lt"/>
                <a:ea typeface="+mj-ea"/>
                <a:cs typeface="+mj-cs"/>
              </a:rPr>
              <a:t>B.  Markets</a:t>
            </a:r>
          </a:p>
        </p:txBody>
      </p:sp>
      <p:sp>
        <p:nvSpPr>
          <p:cNvPr id="5" name="Rectangle 3"/>
          <p:cNvSpPr txBox="1">
            <a:spLocks noChangeArrowheads="1"/>
          </p:cNvSpPr>
          <p:nvPr/>
        </p:nvSpPr>
        <p:spPr>
          <a:xfrm>
            <a:off x="762000" y="1981200"/>
            <a:ext cx="7696200" cy="4419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1.  Foreign Currencies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a.  British Pound (GBD)</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lang="en-US" sz="2600" b="1" kern="0" dirty="0" smtClean="0">
                <a:latin typeface="+mn-lt"/>
              </a:rPr>
              <a:t>b</a:t>
            </a:r>
            <a:r>
              <a:rPr kumimoji="0" lang="en-US" sz="2600" b="1" i="0" u="none" strike="noStrike" kern="0" cap="none" spc="0" normalizeH="0" baseline="0" noProof="0" dirty="0" smtClean="0">
                <a:ln>
                  <a:noFill/>
                </a:ln>
                <a:solidFill>
                  <a:schemeClr val="tx1"/>
                </a:solidFill>
                <a:effectLst/>
                <a:uLnTx/>
                <a:uFillTx/>
                <a:latin typeface="+mn-lt"/>
              </a:rPr>
              <a:t>.  Swiss Franc (CHF)</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lang="en-US" sz="2600" b="1" kern="0" dirty="0" smtClean="0">
                <a:latin typeface="+mn-lt"/>
              </a:rPr>
              <a:t>c</a:t>
            </a:r>
            <a:r>
              <a:rPr kumimoji="0" lang="en-US" sz="2600" b="1" i="0" u="none" strike="noStrike" kern="0" cap="none" spc="0" normalizeH="0" baseline="0" noProof="0" dirty="0" smtClean="0">
                <a:ln>
                  <a:noFill/>
                </a:ln>
                <a:solidFill>
                  <a:schemeClr val="tx1"/>
                </a:solidFill>
                <a:effectLst/>
                <a:uLnTx/>
                <a:uFillTx/>
                <a:latin typeface="+mn-lt"/>
              </a:rPr>
              <a:t>.  Canadian Dollar (CAD)</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lang="en-US" sz="2600" b="1" kern="0" dirty="0" smtClean="0">
                <a:latin typeface="+mn-lt"/>
              </a:rPr>
              <a:t>d</a:t>
            </a:r>
            <a:r>
              <a:rPr kumimoji="0" lang="en-US" sz="2600" b="1" i="0" u="none" strike="noStrike" kern="0" cap="none" spc="0" normalizeH="0" baseline="0" noProof="0" dirty="0" smtClean="0">
                <a:ln>
                  <a:noFill/>
                </a:ln>
                <a:solidFill>
                  <a:schemeClr val="tx1"/>
                </a:solidFill>
                <a:effectLst/>
                <a:uLnTx/>
                <a:uFillTx/>
                <a:latin typeface="+mn-lt"/>
              </a:rPr>
              <a:t>.  Japanese Yen (JPY)</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g.  Australian dollar (AUD)</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h.  Euro (EUR)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33</a:t>
            </a:fld>
            <a:endParaRPr lang="en-US"/>
          </a:p>
        </p:txBody>
      </p:sp>
      <p:pic>
        <p:nvPicPr>
          <p:cNvPr id="4" name="Picture 3" descr="FINANCE-1.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FFFFF">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B.  Markets (continued)</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838200" y="2057400"/>
            <a:ext cx="7620000" cy="41148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90000"/>
              </a:lnSpc>
              <a:spcBef>
                <a:spcPct val="20000"/>
              </a:spcBef>
              <a:spcAft>
                <a:spcPct val="0"/>
              </a:spcAft>
              <a:buClr>
                <a:schemeClr val="bg2"/>
              </a:buClr>
              <a:buSzPct val="70000"/>
              <a:buFont typeface="Wingdings" pitchFamily="2" charset="2"/>
              <a:buNone/>
              <a:tabLst/>
              <a:defRPr/>
            </a:pPr>
            <a:r>
              <a:rPr kumimoji="0" lang="en-US" sz="2700" b="1" i="0" u="none" strike="noStrike" kern="0" cap="none" spc="0" normalizeH="0" baseline="0" noProof="0" dirty="0" smtClean="0">
                <a:ln>
                  <a:noFill/>
                </a:ln>
                <a:solidFill>
                  <a:schemeClr val="tx1"/>
                </a:solidFill>
                <a:effectLst/>
                <a:uLnTx/>
                <a:uFillTx/>
                <a:latin typeface="+mn-lt"/>
                <a:ea typeface="+mn-ea"/>
                <a:cs typeface="+mn-cs"/>
              </a:rPr>
              <a:t>2.  Interest Rates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a.  90-day T-bills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b.  1-Year T-bills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c.  90-day Bank CD’s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d.  90-day Eurodollar Deposits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e.  GNMA pass through Certificates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f.  US Treasury Notes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g.  US Treasury Bonds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h.  Municipal bonds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err="1" smtClean="0">
                <a:ln>
                  <a:noFill/>
                </a:ln>
                <a:solidFill>
                  <a:schemeClr val="tx1"/>
                </a:solidFill>
                <a:effectLst/>
                <a:uLnTx/>
                <a:uFillTx/>
                <a:latin typeface="+mn-lt"/>
              </a:rPr>
              <a:t>i</a:t>
            </a:r>
            <a:r>
              <a:rPr kumimoji="0" lang="en-US" sz="1800" b="1" i="0" u="none" strike="noStrike" kern="0" cap="none" spc="0" normalizeH="0" baseline="0" noProof="0" dirty="0" smtClean="0">
                <a:ln>
                  <a:noFill/>
                </a:ln>
                <a:solidFill>
                  <a:schemeClr val="tx1"/>
                </a:solidFill>
                <a:effectLst/>
                <a:uLnTx/>
                <a:uFillTx/>
                <a:latin typeface="+mn-lt"/>
              </a:rPr>
              <a:t>.  Various 30-day interest rate contracts (Fed funds)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j.  Various foreign government bonds (i.e. bonds issued by the</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1800" b="1" i="0" u="none" strike="noStrike" kern="0" cap="none" spc="0" normalizeH="0" baseline="0" noProof="0" dirty="0" smtClean="0">
                <a:ln>
                  <a:noFill/>
                </a:ln>
                <a:solidFill>
                  <a:schemeClr val="tx1"/>
                </a:solidFill>
                <a:effectLst/>
                <a:uLnTx/>
                <a:uFillTx/>
                <a:latin typeface="+mn-lt"/>
              </a:rPr>
              <a:t>         British, German, and Canadian governments).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34</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609600"/>
            <a:ext cx="7696200" cy="1143000"/>
          </a:xfrm>
          <a:prstGeom prst="rect">
            <a:avLst/>
          </a:prstGeom>
          <a:solidFill>
            <a:srgbClr val="FFFFFF">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B.  Markets (continued)</a:t>
            </a:r>
            <a:endParaRPr kumimoji="0" lang="en-US" sz="3300" b="0" i="0" u="none" strike="noStrike" kern="0" cap="none" spc="0" normalizeH="0" baseline="0" noProof="0" dirty="0" smtClean="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762000" y="2133600"/>
            <a:ext cx="7696200" cy="4038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9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smtClean="0">
                <a:ln>
                  <a:noFill/>
                </a:ln>
                <a:solidFill>
                  <a:schemeClr val="tx1"/>
                </a:solidFill>
                <a:effectLst/>
                <a:uLnTx/>
                <a:uFillTx/>
                <a:latin typeface="+mn-lt"/>
                <a:ea typeface="+mn-ea"/>
                <a:cs typeface="+mn-cs"/>
              </a:rPr>
              <a:t>3.  Stock Index Futures</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a.  DJIA</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b.  S &amp; P Stock Index</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c.  NYSE Composite Stock Index</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d.  Value Line Composite</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e.  Nasdaq 100 Index</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None/>
              <a:tabLst/>
              <a:defRPr/>
            </a:pPr>
            <a:r>
              <a:rPr kumimoji="0" lang="en-US" sz="3200" b="1" i="0" u="none" strike="noStrike" kern="0" cap="none" spc="0" normalizeH="0" baseline="0" noProof="0" smtClean="0">
                <a:ln>
                  <a:noFill/>
                </a:ln>
                <a:solidFill>
                  <a:schemeClr val="tx1"/>
                </a:solidFill>
                <a:effectLst/>
                <a:uLnTx/>
                <a:uFillTx/>
                <a:latin typeface="+mn-lt"/>
              </a:rPr>
              <a:t>f.  Russell 2000 Index</a:t>
            </a:r>
          </a:p>
          <a:p>
            <a:pPr marL="742950" marR="0" lvl="1" indent="-285750" algn="l" defTabSz="914400" rtl="0" eaLnBrk="1" fontAlgn="base" latinLnBrk="0" hangingPunct="1">
              <a:lnSpc>
                <a:spcPct val="90000"/>
              </a:lnSpc>
              <a:spcBef>
                <a:spcPct val="20000"/>
              </a:spcBef>
              <a:spcAft>
                <a:spcPct val="0"/>
              </a:spcAft>
              <a:buClr>
                <a:schemeClr val="accent1"/>
              </a:buClr>
              <a:buSzPct val="150000"/>
              <a:buFontTx/>
              <a:buChar char="•"/>
              <a:tabLst/>
              <a:defRPr/>
            </a:pPr>
            <a:endParaRPr kumimoji="0" lang="en-US" sz="3200" b="0"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35</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762000"/>
            <a:ext cx="7772400" cy="1143000"/>
          </a:xfrm>
          <a:prstGeom prst="rect">
            <a:avLst/>
          </a:prstGeom>
          <a:solidFill>
            <a:srgbClr val="FFFFFF">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mj-lt"/>
                <a:ea typeface="+mj-ea"/>
                <a:cs typeface="+mj-cs"/>
              </a:rPr>
              <a:t>C.  Contract Specifications</a:t>
            </a:r>
          </a:p>
        </p:txBody>
      </p:sp>
      <p:sp>
        <p:nvSpPr>
          <p:cNvPr id="5" name="Rectangle 3"/>
          <p:cNvSpPr txBox="1">
            <a:spLocks noChangeArrowheads="1"/>
          </p:cNvSpPr>
          <p:nvPr/>
        </p:nvSpPr>
        <p:spPr>
          <a:xfrm>
            <a:off x="838200" y="2438400"/>
            <a:ext cx="7696200" cy="4038600"/>
          </a:xfrm>
          <a:prstGeom prst="rect">
            <a:avLst/>
          </a:prstGeom>
          <a:solidFill>
            <a:srgbClr val="FFFFFF">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4000" b="1" i="0" u="none" strike="noStrike" kern="0" cap="none" spc="0" normalizeH="0" baseline="0" noProof="0" smtClean="0">
                <a:ln>
                  <a:noFill/>
                </a:ln>
                <a:solidFill>
                  <a:schemeClr val="tx1"/>
                </a:solidFill>
                <a:effectLst/>
                <a:uLnTx/>
                <a:uFillTx/>
                <a:latin typeface="+mn-lt"/>
                <a:ea typeface="+mn-ea"/>
                <a:cs typeface="+mn-cs"/>
              </a:rPr>
              <a:t>1.  On currencies, contracts entitle holders to a claim on a certain amount of foreign currency.</a:t>
            </a:r>
            <a:endParaRPr kumimoji="0" lang="en-US" sz="4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36</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C.  Contract Specifications (continued)</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762000" y="2057400"/>
            <a:ext cx="7696200" cy="41148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smtClean="0">
                <a:ln>
                  <a:noFill/>
                </a:ln>
                <a:solidFill>
                  <a:schemeClr val="tx1"/>
                </a:solidFill>
                <a:effectLst/>
                <a:uLnTx/>
                <a:uFillTx/>
                <a:latin typeface="+mn-lt"/>
                <a:ea typeface="+mn-ea"/>
                <a:cs typeface="+mn-cs"/>
              </a:rPr>
              <a:t>Examples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smtClean="0">
                <a:ln>
                  <a:noFill/>
                </a:ln>
                <a:solidFill>
                  <a:schemeClr val="tx1"/>
                </a:solidFill>
                <a:effectLst/>
                <a:uLnTx/>
                <a:uFillTx/>
                <a:latin typeface="+mn-lt"/>
              </a:rPr>
              <a:t>Foreign Currencies: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smtClean="0">
                <a:ln>
                  <a:noFill/>
                </a:ln>
                <a:solidFill>
                  <a:schemeClr val="tx1"/>
                </a:solidFill>
                <a:effectLst/>
                <a:uLnTx/>
                <a:uFillTx/>
                <a:latin typeface="+mn-lt"/>
              </a:rPr>
              <a:t>25,000£ British</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smtClean="0">
                <a:ln>
                  <a:noFill/>
                </a:ln>
                <a:solidFill>
                  <a:schemeClr val="tx1"/>
                </a:solidFill>
                <a:effectLst/>
                <a:uLnTx/>
                <a:uFillTx/>
                <a:latin typeface="+mn-lt"/>
              </a:rPr>
              <a:t>12,500,000 Japanese Yen</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smtClean="0">
                <a:ln>
                  <a:noFill/>
                </a:ln>
                <a:solidFill>
                  <a:schemeClr val="tx1"/>
                </a:solidFill>
                <a:effectLst/>
                <a:uLnTx/>
                <a:uFillTx/>
                <a:latin typeface="+mn-lt"/>
              </a:rPr>
              <a:t>Financial Future:</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smtClean="0">
                <a:ln>
                  <a:noFill/>
                </a:ln>
                <a:solidFill>
                  <a:schemeClr val="tx1"/>
                </a:solidFill>
                <a:effectLst/>
                <a:uLnTx/>
                <a:uFillTx/>
                <a:latin typeface="+mn-lt"/>
              </a:rPr>
              <a:t>$100,000 GNMA &amp; T-Bonds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smtClean="0">
                <a:ln>
                  <a:noFill/>
                </a:ln>
                <a:solidFill>
                  <a:schemeClr val="tx1"/>
                </a:solidFill>
                <a:effectLst/>
                <a:uLnTx/>
                <a:uFillTx/>
                <a:latin typeface="+mn-lt"/>
              </a:rPr>
              <a:t>$1,000,000 T-Bills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1" i="0" u="none" strike="noStrike" kern="0" cap="none" spc="0" normalizeH="0" baseline="0" noProof="0" smtClean="0">
                <a:ln>
                  <a:noFill/>
                </a:ln>
                <a:solidFill>
                  <a:schemeClr val="tx1"/>
                </a:solidFill>
                <a:effectLst/>
                <a:uLnTx/>
                <a:uFillTx/>
                <a:latin typeface="+mn-lt"/>
              </a:rPr>
              <a:t>Stock Futures: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200" b="1" i="0" u="none" strike="noStrike" kern="0" cap="none" spc="0" normalizeH="0" baseline="0" noProof="0" smtClean="0">
                <a:ln>
                  <a:noFill/>
                </a:ln>
                <a:solidFill>
                  <a:schemeClr val="tx1"/>
                </a:solidFill>
                <a:effectLst/>
                <a:uLnTx/>
                <a:uFillTx/>
                <a:latin typeface="+mn-lt"/>
              </a:rPr>
              <a:t>CASH</a:t>
            </a:r>
            <a:endParaRPr kumimoji="0" lang="en-US" sz="2200" b="1"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37</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4" name="Rectangle 2"/>
          <p:cNvSpPr txBox="1">
            <a:spLocks noChangeArrowheads="1"/>
          </p:cNvSpPr>
          <p:nvPr/>
        </p:nvSpPr>
        <p:spPr>
          <a:xfrm>
            <a:off x="673100" y="400050"/>
            <a:ext cx="7753350" cy="112395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2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0386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1.  </a:t>
            </a:r>
            <a:r>
              <a:rPr kumimoji="0" lang="en-US" sz="3100" b="1" i="0" u="sng" strike="noStrike" kern="0" cap="none" spc="0" normalizeH="0" baseline="0" noProof="0" dirty="0" smtClean="0">
                <a:ln>
                  <a:noFill/>
                </a:ln>
                <a:solidFill>
                  <a:schemeClr val="tx1"/>
                </a:solidFill>
                <a:effectLst/>
                <a:uLnTx/>
                <a:uFillTx/>
                <a:latin typeface="+mn-lt"/>
                <a:ea typeface="+mn-ea"/>
                <a:cs typeface="+mn-cs"/>
              </a:rPr>
              <a:t>Long Position</a:t>
            </a:r>
            <a:r>
              <a:rPr kumimoji="0" lang="en-US" sz="3100" b="1" i="0" strike="noStrike" kern="0" cap="none" spc="0" normalizeH="0" baseline="0" noProof="0" dirty="0" smtClean="0">
                <a:ln>
                  <a:noFill/>
                </a:ln>
                <a:solidFill>
                  <a:schemeClr val="tx1"/>
                </a:solidFill>
                <a:effectLst/>
                <a:uLnTx/>
                <a:uFillTx/>
                <a:latin typeface="+mn-lt"/>
                <a:ea typeface="+mn-ea"/>
                <a:cs typeface="+mn-cs"/>
              </a:rPr>
              <a:t>-</a:t>
            </a:r>
            <a:r>
              <a:rPr kumimoji="0" lang="en-US" sz="3100" b="1" i="0" u="none" strike="noStrike" kern="0" cap="none" spc="0" normalizeH="0" baseline="0" noProof="0" dirty="0" smtClean="0">
                <a:ln>
                  <a:noFill/>
                </a:ln>
                <a:solidFill>
                  <a:schemeClr val="tx1"/>
                </a:solidFill>
                <a:effectLst/>
                <a:uLnTx/>
                <a:uFillTx/>
                <a:latin typeface="+mn-lt"/>
                <a:ea typeface="+mn-ea"/>
                <a:cs typeface="+mn-cs"/>
              </a:rPr>
              <a:t>-involves the purchase of a futures contract and the expectation that interest rates will fall.  When the futures contract is purchased the underlying securities will increase in value when interest rates fall.  Therefore, the value of the futures contract will increase.</a:t>
            </a:r>
            <a:endParaRPr kumimoji="0" lang="en-US" sz="31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38</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r>
              <a:rPr lang="en-US" sz="2800" dirty="0" smtClean="0"/>
              <a:t>1.  Long Position--involves the purchase of a futures contract and the expectation that interest rates will fall.  When the futures contract is purchased the underlying securities will increase in value when interest rates fall.  Therefore, the value of the futures contract will increase.</a:t>
            </a:r>
            <a:endParaRPr lang="en-US"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39</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r>
              <a:rPr lang="en-US" sz="3200" dirty="0" smtClean="0"/>
              <a:t>Example:  December T-Bonds Futures price is 97-17.  This translates to a value of 97 17/32% or .9753125 or an underlying value of $97,531.25.</a:t>
            </a:r>
          </a:p>
          <a:p>
            <a:pPr lvl="1"/>
            <a:r>
              <a:rPr lang="en-US" sz="3200" dirty="0" smtClean="0"/>
              <a:t>If interest rates go </a:t>
            </a:r>
            <a:r>
              <a:rPr lang="en-US" sz="3200" u="sng" dirty="0" smtClean="0"/>
              <a:t>up</a:t>
            </a:r>
            <a:r>
              <a:rPr lang="en-US" sz="3200" dirty="0" smtClean="0"/>
              <a:t> then the value of the futures contract will decrease.</a:t>
            </a:r>
          </a:p>
          <a:p>
            <a:pPr lvl="1"/>
            <a:r>
              <a:rPr lang="en-US" sz="3200" dirty="0" smtClean="0"/>
              <a:t>If interest rates go </a:t>
            </a:r>
            <a:r>
              <a:rPr lang="en-US" sz="3200" u="sng" dirty="0" smtClean="0"/>
              <a:t>down</a:t>
            </a:r>
            <a:r>
              <a:rPr lang="en-US" sz="3200" dirty="0" smtClean="0"/>
              <a:t> then the value of the futures contract will increase.</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Forward vs. Futures Markets (continued)</a:t>
            </a:r>
          </a:p>
        </p:txBody>
      </p:sp>
      <p:sp>
        <p:nvSpPr>
          <p:cNvPr id="6" name="Rectangle 3"/>
          <p:cNvSpPr txBox="1">
            <a:spLocks noChangeArrowheads="1"/>
          </p:cNvSpPr>
          <p:nvPr/>
        </p:nvSpPr>
        <p:spPr>
          <a:xfrm>
            <a:off x="457200" y="2057400"/>
            <a:ext cx="8458200" cy="4114800"/>
          </a:xfrm>
          <a:prstGeom prst="rect">
            <a:avLst/>
          </a:prstGeom>
          <a:solidFill>
            <a:srgbClr val="F2F2F2">
              <a:alpha val="69804"/>
            </a:srgbClr>
          </a:solid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1" i="0" u="none" strike="noStrike" kern="0" cap="none" spc="0" normalizeH="0" baseline="0" noProof="0" dirty="0" smtClean="0">
                <a:ln>
                  <a:noFill/>
                </a:ln>
                <a:solidFill>
                  <a:schemeClr val="tx1"/>
                </a:solidFill>
                <a:effectLst/>
                <a:uLnTx/>
                <a:uFillTx/>
                <a:latin typeface="+mn-lt"/>
              </a:rPr>
              <a:t>	d.  The Requirement for Daily Resettlement</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endParaRPr kumimoji="0" lang="en-US" sz="1000" b="1" i="0" u="none" strike="noStrike" kern="0" cap="none" spc="0" normalizeH="0" baseline="0" noProof="0" dirty="0" smtClean="0">
              <a:ln>
                <a:noFill/>
              </a:ln>
              <a:solidFill>
                <a:schemeClr val="tx1"/>
              </a:solidFill>
              <a:effectLst/>
              <a:uLnTx/>
              <a:uFillTx/>
              <a:latin typeface="+mn-lt"/>
            </a:endParaRPr>
          </a:p>
          <a:p>
            <a:pPr marL="1143000" marR="0" lvl="2" indent="-228600" algn="l" defTabSz="914400" rtl="0" eaLnBrk="1" fontAlgn="base" latinLnBrk="0" hangingPunct="1">
              <a:lnSpc>
                <a:spcPct val="100000"/>
              </a:lnSpc>
              <a:spcBef>
                <a:spcPct val="20000"/>
              </a:spcBef>
              <a:spcAft>
                <a:spcPct val="0"/>
              </a:spcAft>
              <a:buClr>
                <a:schemeClr val="tx1"/>
              </a:buClr>
              <a:buSzPct val="150000"/>
              <a:tabLst/>
              <a:defRPr/>
            </a:pPr>
            <a:r>
              <a:rPr kumimoji="0" lang="en-US" sz="2600" b="1" i="0" u="none" strike="noStrike" kern="0" cap="none" spc="0" normalizeH="0" baseline="0" noProof="0" dirty="0" smtClean="0">
                <a:ln>
                  <a:noFill/>
                </a:ln>
                <a:solidFill>
                  <a:schemeClr val="tx1"/>
                </a:solidFill>
                <a:effectLst/>
                <a:uLnTx/>
                <a:uFillTx/>
                <a:latin typeface="+mn-lt"/>
              </a:rPr>
              <a:t>	Assume that the contract closes on May 2 at 168¢/bushel.  This means that A has sustained a loss of 3¢.  Since there are 5000 bu. in the contract this represents a loss of $150.  This amount is deducted from the margin deposited with the broker</a:t>
            </a:r>
            <a:r>
              <a:rPr kumimoji="0" lang="en-US" sz="2200" b="1" i="0" u="none" strike="noStrike" kern="0" cap="none" spc="0" normalizeH="0" baseline="0" noProof="0" dirty="0" smtClean="0">
                <a:ln>
                  <a:noFill/>
                </a:ln>
                <a:solidFill>
                  <a:schemeClr val="tx1"/>
                </a:solidFill>
                <a:effectLst/>
                <a:uLnTx/>
                <a:uFillTx/>
                <a:latin typeface="+mn-lt"/>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40</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r>
              <a:rPr lang="en-US" sz="3200" dirty="0" smtClean="0"/>
              <a:t>2.  Short Position--involves the sale of a futures contract and the expectation that interest rates will increase.  When interest rates increase the underlying assets will decrease in value and the contract will also decrease in value.  This enables you to purchase a contract (reverse trade) at a lower price than you sold it for.</a:t>
            </a:r>
            <a:endParaRPr lang="en-US" sz="3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41</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r>
              <a:rPr lang="en-US" sz="2400" dirty="0" smtClean="0"/>
              <a:t>Example: Assume you buy a December contract at 97-17 and interest rates increase, thus resulting in a lower contract price, say down to 90-00.</a:t>
            </a:r>
          </a:p>
          <a:p>
            <a:pPr lvl="1"/>
            <a:r>
              <a:rPr lang="en-US" sz="2400" dirty="0" smtClean="0"/>
              <a:t>Loss = 7 17/32% * $100,000 = - $7,531.25</a:t>
            </a:r>
            <a:br>
              <a:rPr lang="en-US" sz="2400" dirty="0" smtClean="0"/>
            </a:br>
            <a:r>
              <a:rPr lang="en-US" sz="2400" dirty="0" smtClean="0"/>
              <a:t>If you sold the contract originally, (short) you would have experienced a gain if interest rates increased.</a:t>
            </a:r>
          </a:p>
          <a:p>
            <a:r>
              <a:rPr lang="en-US" sz="2400" dirty="0" smtClean="0"/>
              <a:t>Assume the same situation, then the short  gain is: </a:t>
            </a:r>
          </a:p>
          <a:p>
            <a:pPr>
              <a:buFont typeface="Wingdings" pitchFamily="2" charset="2"/>
              <a:buNone/>
            </a:pPr>
            <a:r>
              <a:rPr lang="en-US" sz="2400" dirty="0" smtClean="0"/>
              <a:t>          7 17/32% * $100,000 = </a:t>
            </a:r>
            <a:r>
              <a:rPr lang="en-US" sz="2400" b="1" dirty="0" smtClean="0">
                <a:solidFill>
                  <a:srgbClr val="008000"/>
                </a:solidFill>
              </a:rPr>
              <a:t>+$7,531.25</a:t>
            </a:r>
            <a:endParaRPr lang="en-US" sz="2400" b="1" dirty="0">
              <a:solidFill>
                <a:srgbClr val="008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42</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r>
              <a:rPr lang="en-US" sz="2800" dirty="0" smtClean="0"/>
              <a:t>Using Futures Contracts to Hedge Against Increasing Interest Rates</a:t>
            </a:r>
          </a:p>
          <a:p>
            <a:pPr lvl="1"/>
            <a:r>
              <a:rPr lang="en-US" sz="2800" dirty="0" smtClean="0"/>
              <a:t>1.  Assume interest rates increase over a six month period of March 1 to August from 3% to 5% as measured by the prime rate.</a:t>
            </a:r>
          </a:p>
          <a:p>
            <a:pPr lvl="1"/>
            <a:r>
              <a:rPr lang="en-US" sz="2800" dirty="0" smtClean="0"/>
              <a:t>2.  Assume a Developer takes out a construction loan of $50 million at prime + 2 points for six months.</a:t>
            </a:r>
            <a:endParaRPr lang="en-US"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43</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smtClean="0">
                <a:ln>
                  <a:noFill/>
                </a:ln>
                <a:solidFill>
                  <a:schemeClr val="tx1"/>
                </a:solidFill>
                <a:effectLst/>
                <a:uLnTx/>
                <a:uFillTx/>
                <a:latin typeface="+mn-lt"/>
                <a:ea typeface="+mn-ea"/>
                <a:cs typeface="+mn-cs"/>
              </a:rPr>
              <a:t>1.  Long Position--involves the purchase of a futures contract and the expectation that interest rates will fall.  When the futures contract is purchased the underlying securities will increase in value when interest rates fall.  Therefore, the value of the futures contract will increase.</a:t>
            </a:r>
            <a:endParaRPr kumimoji="0" lang="en-US" sz="31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44</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smtClean="0">
                <a:ln>
                  <a:noFill/>
                </a:ln>
                <a:solidFill>
                  <a:schemeClr val="tx1"/>
                </a:solidFill>
                <a:effectLst/>
                <a:uLnTx/>
                <a:uFillTx/>
                <a:latin typeface="+mn-lt"/>
                <a:ea typeface="+mn-ea"/>
                <a:cs typeface="+mn-cs"/>
              </a:rPr>
              <a:t>Example:  December T-Bonds Futures price is 67-17.  This translates to a value of 67 17/32% or .6753125 or an underlying value of $67,531.25.</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smtClean="0">
                <a:ln>
                  <a:noFill/>
                </a:ln>
                <a:solidFill>
                  <a:schemeClr val="tx1"/>
                </a:solidFill>
                <a:effectLst/>
                <a:uLnTx/>
                <a:uFillTx/>
                <a:latin typeface="+mn-lt"/>
              </a:rPr>
              <a:t>If interest rates go up then the value of the futures contract will decrease.</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smtClean="0">
                <a:ln>
                  <a:noFill/>
                </a:ln>
                <a:solidFill>
                  <a:schemeClr val="tx1"/>
                </a:solidFill>
                <a:effectLst/>
                <a:uLnTx/>
                <a:uFillTx/>
                <a:latin typeface="+mn-lt"/>
              </a:rPr>
              <a:t>If interest rates go down then the value of the futures contract will increase.</a:t>
            </a:r>
            <a:endParaRPr kumimoji="0" lang="en-US" sz="26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45</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1905000"/>
            <a:ext cx="7696200" cy="42672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smtClean="0">
                <a:ln>
                  <a:noFill/>
                </a:ln>
                <a:solidFill>
                  <a:schemeClr val="tx1"/>
                </a:solidFill>
                <a:effectLst/>
                <a:uLnTx/>
                <a:uFillTx/>
                <a:latin typeface="+mn-lt"/>
                <a:ea typeface="+mn-ea"/>
                <a:cs typeface="+mn-cs"/>
              </a:rPr>
              <a:t>2.  Short Position--involves the sale of a futures contract and the expectation that interest rates will increase.  When interest rates increase the underlying assets will decrease in value and the contract will also decrease in value.  This enables you to purchase a contract (reverse trade) at a lower price than you sold it for.</a:t>
            </a:r>
            <a:endParaRPr kumimoji="0" lang="en-US" sz="31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46</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solidFill>
                  <a:schemeClr val="tx1"/>
                </a:solidFill>
                <a:effectLst/>
                <a:uLnTx/>
                <a:uFillTx/>
                <a:latin typeface="+mj-lt"/>
                <a:ea typeface="+mj-ea"/>
                <a:cs typeface="+mj-cs"/>
              </a:rPr>
              <a:t>D.  Financial Futures Relationship with Interest Rates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20574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Example: Assume you buy a December contract at 67-17 and interest rates increase, thus resulting in a lower contract price, say down to 60-00.</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Loss = 7 17/32% * $100,000 = - $7,531.25</a:t>
            </a:r>
            <a:br>
              <a:rPr kumimoji="0" lang="en-US" sz="2400" b="0" i="0" u="none" strike="noStrike" kern="0" cap="none" spc="0" normalizeH="0" baseline="0" noProof="0" smtClean="0">
                <a:ln>
                  <a:noFill/>
                </a:ln>
                <a:solidFill>
                  <a:schemeClr val="tx1"/>
                </a:solidFill>
                <a:effectLst/>
                <a:uLnTx/>
                <a:uFillTx/>
                <a:latin typeface="+mn-lt"/>
              </a:rPr>
            </a:br>
            <a:r>
              <a:rPr kumimoji="0" lang="en-US" sz="2400" b="0" i="0" u="none" strike="noStrike" kern="0" cap="none" spc="0" normalizeH="0" baseline="0" noProof="0" smtClean="0">
                <a:ln>
                  <a:noFill/>
                </a:ln>
                <a:solidFill>
                  <a:schemeClr val="tx1"/>
                </a:solidFill>
                <a:effectLst/>
                <a:uLnTx/>
                <a:uFillTx/>
                <a:latin typeface="+mn-lt"/>
              </a:rPr>
              <a:t>If you sold the contract originally, (short) you would have experienced a gain if interest rates increased.</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Assume the same situation, then the short  gain is: </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          7 17/32% * $100,000 = </a:t>
            </a:r>
            <a:r>
              <a:rPr kumimoji="0" lang="en-US" sz="2400" b="1" i="0" u="none" strike="noStrike" kern="0" cap="none" spc="0" normalizeH="0" baseline="0" noProof="0" smtClean="0">
                <a:ln>
                  <a:noFill/>
                </a:ln>
                <a:solidFill>
                  <a:schemeClr val="tx2"/>
                </a:solidFill>
                <a:effectLst/>
                <a:uLnTx/>
                <a:uFillTx/>
                <a:latin typeface="+mn-lt"/>
                <a:ea typeface="+mn-ea"/>
                <a:cs typeface="+mn-cs"/>
              </a:rPr>
              <a:t>+$7,531.25</a:t>
            </a:r>
            <a:endParaRPr kumimoji="0" lang="en-US" sz="2400" b="1" i="0" u="none" strike="noStrike" kern="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47</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D.  Hedging with Futures Contracts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smtClean="0">
                <a:ln>
                  <a:noFill/>
                </a:ln>
                <a:solidFill>
                  <a:schemeClr val="tx1"/>
                </a:solidFill>
                <a:effectLst/>
                <a:uLnTx/>
                <a:uFillTx/>
                <a:latin typeface="+mn-lt"/>
                <a:ea typeface="+mn-ea"/>
                <a:cs typeface="+mn-cs"/>
              </a:rPr>
              <a:t>Using Futures Contracts to Hedge Against Increasing Interest Rates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smtClean="0">
                <a:ln>
                  <a:noFill/>
                </a:ln>
                <a:solidFill>
                  <a:schemeClr val="tx1"/>
                </a:solidFill>
                <a:effectLst/>
                <a:uLnTx/>
                <a:uFillTx/>
                <a:latin typeface="+mn-lt"/>
              </a:rPr>
              <a:t>1.  Assume interest rates increase over a six month period of March 1 to August from 11% to 13% as measured by the prime rate.</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smtClean="0">
                <a:ln>
                  <a:noFill/>
                </a:ln>
                <a:solidFill>
                  <a:schemeClr val="tx1"/>
                </a:solidFill>
                <a:effectLst/>
                <a:uLnTx/>
                <a:uFillTx/>
                <a:latin typeface="+mn-lt"/>
              </a:rPr>
              <a:t>2.  Assume a Developer takes out a construction loan of $50 million at prime + 2 points for six months.</a:t>
            </a:r>
            <a:endParaRPr kumimoji="0" lang="en-US" sz="26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48</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7" name="Rectangle 3"/>
          <p:cNvSpPr txBox="1">
            <a:spLocks noChangeArrowheads="1"/>
          </p:cNvSpPr>
          <p:nvPr/>
        </p:nvSpPr>
        <p:spPr>
          <a:xfrm>
            <a:off x="685800" y="1828800"/>
            <a:ext cx="7772400" cy="41148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3.  To hedge the loan the Hedge Position is determined by:</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$50,000,000/100,000 = 500 futures contracts</a:t>
            </a:r>
            <a:br>
              <a:rPr kumimoji="0" lang="en-US" sz="2400" b="0" i="0" u="none" strike="noStrike" kern="0" cap="none" spc="0" normalizeH="0" baseline="0" noProof="0" smtClean="0">
                <a:ln>
                  <a:noFill/>
                </a:ln>
                <a:solidFill>
                  <a:schemeClr val="tx1"/>
                </a:solidFill>
                <a:effectLst/>
                <a:uLnTx/>
                <a:uFillTx/>
                <a:latin typeface="+mn-lt"/>
              </a:rPr>
            </a:br>
            <a:r>
              <a:rPr kumimoji="0" lang="en-US" sz="2400" b="0" i="0" u="none" strike="noStrike" kern="0" cap="none" spc="0" normalizeH="0" baseline="0" noProof="0" smtClean="0">
                <a:ln>
                  <a:noFill/>
                </a:ln>
                <a:solidFill>
                  <a:schemeClr val="tx1"/>
                </a:solidFill>
                <a:effectLst/>
                <a:uLnTx/>
                <a:uFillTx/>
                <a:latin typeface="+mn-lt"/>
              </a:rPr>
              <a:t>= 1:1 Hedge</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4.At a price of 67-17 for December contracts the total value would be:</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$67,531.25/contract * 500 = $33,765,625</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But the total cost to control these assets is margin/contract times 500.</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$2000 * 500 = $1,000,000</a:t>
            </a:r>
            <a:endParaRPr kumimoji="0" lang="en-US" sz="2400" b="0" i="0" u="none" strike="noStrike" kern="0" cap="none" spc="0" normalizeH="0" baseline="0" noProof="0" dirty="0">
              <a:ln>
                <a:noFill/>
              </a:ln>
              <a:solidFill>
                <a:schemeClr val="tx1"/>
              </a:solidFill>
              <a:effectLst/>
              <a:uLnTx/>
              <a:uFillTx/>
              <a:latin typeface="+mn-lt"/>
            </a:endParaRPr>
          </a:p>
        </p:txBody>
      </p:sp>
      <p:sp>
        <p:nvSpPr>
          <p:cNvPr id="8" name="Rectangle 2"/>
          <p:cNvSpPr txBox="1">
            <a:spLocks noChangeArrowheads="1"/>
          </p:cNvSpPr>
          <p:nvPr/>
        </p:nvSpPr>
        <p:spPr>
          <a:xfrm>
            <a:off x="762000" y="6096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D.  Hedging with Futures Contracts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49</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smtClean="0">
                <a:ln>
                  <a:noFill/>
                </a:ln>
                <a:solidFill>
                  <a:schemeClr val="tx1"/>
                </a:solidFill>
                <a:effectLst/>
                <a:uLnTx/>
                <a:uFillTx/>
                <a:latin typeface="+mn-lt"/>
                <a:ea typeface="+mn-ea"/>
                <a:cs typeface="+mn-cs"/>
              </a:rPr>
              <a:t>5.  Assume on August 31, a developer “reverses” or closes his position by buying back December futures contracts at 65-05.  The lower price is due to increased interest rates.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smtClean="0">
                <a:ln>
                  <a:noFill/>
                </a:ln>
                <a:solidFill>
                  <a:schemeClr val="tx1"/>
                </a:solidFill>
                <a:effectLst/>
                <a:uLnTx/>
                <a:uFillTx/>
                <a:latin typeface="+mn-lt"/>
              </a:rPr>
              <a:t>Profits: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smtClean="0">
                <a:ln>
                  <a:noFill/>
                </a:ln>
                <a:solidFill>
                  <a:schemeClr val="tx1"/>
                </a:solidFill>
                <a:effectLst/>
                <a:uLnTx/>
                <a:uFillTx/>
                <a:latin typeface="+mn-lt"/>
              </a:rPr>
              <a:t>(67-17) - (65-05) = 2-12 or 2 12/32%</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smtClean="0">
                <a:ln>
                  <a:noFill/>
                </a:ln>
                <a:solidFill>
                  <a:schemeClr val="tx1"/>
                </a:solidFill>
                <a:effectLst/>
                <a:uLnTx/>
                <a:uFillTx/>
                <a:latin typeface="+mn-lt"/>
              </a:rPr>
              <a:t>.02375 * $100,000 = $2,375/contract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smtClean="0">
                <a:ln>
                  <a:noFill/>
                </a:ln>
                <a:solidFill>
                  <a:schemeClr val="tx1"/>
                </a:solidFill>
                <a:effectLst/>
                <a:uLnTx/>
                <a:uFillTx/>
                <a:latin typeface="+mn-lt"/>
              </a:rPr>
              <a:t>or $1,187,500 for 500 contracts</a:t>
            </a:r>
            <a:endParaRPr kumimoji="0" lang="en-US" sz="2200" b="0" i="0" u="none" strike="noStrike" kern="0" cap="none" spc="0" normalizeH="0" baseline="0" noProof="0" dirty="0">
              <a:ln>
                <a:noFill/>
              </a:ln>
              <a:solidFill>
                <a:schemeClr val="tx1"/>
              </a:solidFill>
              <a:effectLst/>
              <a:uLnTx/>
              <a:uFillTx/>
              <a:latin typeface="+mn-lt"/>
            </a:endParaRPr>
          </a:p>
        </p:txBody>
      </p:sp>
      <p:sp>
        <p:nvSpPr>
          <p:cNvPr id="7"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D.  Hedging with Futures Contracts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69804"/>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A.  Forward vs. Futures Markets (continued)</a:t>
            </a:r>
          </a:p>
        </p:txBody>
      </p:sp>
      <p:sp>
        <p:nvSpPr>
          <p:cNvPr id="6" name="Rectangle 3"/>
          <p:cNvSpPr txBox="1">
            <a:spLocks noChangeArrowheads="1"/>
          </p:cNvSpPr>
          <p:nvPr/>
        </p:nvSpPr>
        <p:spPr>
          <a:xfrm>
            <a:off x="990600" y="1905000"/>
            <a:ext cx="7239000" cy="4572000"/>
          </a:xfrm>
          <a:prstGeom prst="rect">
            <a:avLst/>
          </a:prstGeom>
          <a:solidFill>
            <a:srgbClr val="F2F2F2">
              <a:alpha val="69804"/>
            </a:srgbClr>
          </a:solidFill>
          <a:ln/>
        </p:spPr>
        <p:txBody>
          <a:bodyPr lIns="90488" tIns="44450" rIns="90488" bIns="44450"/>
          <a:lstStyle/>
          <a:p>
            <a:pPr marL="1143000" marR="0" lvl="2" indent="-228600" algn="l" defTabSz="914400" rtl="0" eaLnBrk="1" fontAlgn="base" latinLnBrk="0" hangingPunct="1">
              <a:lnSpc>
                <a:spcPct val="100000"/>
              </a:lnSpc>
              <a:spcBef>
                <a:spcPct val="20000"/>
              </a:spcBef>
              <a:spcAft>
                <a:spcPct val="0"/>
              </a:spcAft>
              <a:buClr>
                <a:schemeClr val="tx1"/>
              </a:buClr>
              <a:buSzPct val="150000"/>
              <a:buFontTx/>
              <a:buNone/>
              <a:tabLst/>
              <a:defRPr/>
            </a:pPr>
            <a:r>
              <a:rPr kumimoji="0" lang="en-US" sz="2600" b="1" i="0" u="none" strike="noStrike" kern="0" cap="none" spc="0" normalizeH="0" baseline="0" noProof="0" dirty="0" smtClean="0">
                <a:ln>
                  <a:noFill/>
                </a:ln>
                <a:solidFill>
                  <a:schemeClr val="tx1"/>
                </a:solidFill>
                <a:effectLst/>
                <a:uLnTx/>
                <a:uFillTx/>
                <a:latin typeface="+mn-lt"/>
              </a:rPr>
              <a:t>Assume initial margin was $1400 and maintenance margin is $1100.  A has already sustained a loss of $150 so the value of the margin account is $1250.  If the price drops by 4¢ the following day another $200 loss is registered.  The value of the margin account is down to $1050, below the maintenance margin.  This means A will be required to bring the margin account back to $1400</a:t>
            </a:r>
            <a:r>
              <a:rPr kumimoji="0" lang="en-US" sz="2200" b="1" i="0" u="none" strike="noStrike" kern="0" cap="none" spc="0" normalizeH="0" baseline="0" noProof="0" dirty="0" smtClean="0">
                <a:ln>
                  <a:noFill/>
                </a:ln>
                <a:solidFill>
                  <a:schemeClr val="tx1"/>
                </a:solidFill>
                <a:effectLst/>
                <a:uLnTx/>
                <a:uFillTx/>
                <a:latin typeface="+mn-lt"/>
              </a:rPr>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50</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D.  Hedging with Futures Contracts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6.  A “Do-Nothing” strategy would have resulted in $370, 558 interest (additional) due to the rising rates.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7.  Therefore, the net hedge position would result in a total gain of </a:t>
            </a:r>
            <a:r>
              <a:rPr kumimoji="0" lang="en-US" sz="3100" b="1" i="0" u="none" strike="noStrike" kern="0" cap="none" spc="0" normalizeH="0" baseline="0" noProof="0" dirty="0" smtClean="0">
                <a:ln>
                  <a:noFill/>
                </a:ln>
                <a:solidFill>
                  <a:srgbClr val="008000"/>
                </a:solidFill>
                <a:effectLst/>
                <a:uLnTx/>
                <a:uFillTx/>
                <a:latin typeface="+mn-lt"/>
                <a:ea typeface="+mn-ea"/>
                <a:cs typeface="+mn-cs"/>
              </a:rPr>
              <a:t>$816,942</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2600" b="0" i="0" u="none" strike="noStrike" kern="0" cap="none" spc="0" normalizeH="0" baseline="0" noProof="0" dirty="0" smtClean="0">
                <a:ln>
                  <a:noFill/>
                </a:ln>
                <a:solidFill>
                  <a:schemeClr val="tx1"/>
                </a:solidFill>
                <a:effectLst/>
                <a:uLnTx/>
                <a:uFillTx/>
                <a:latin typeface="+mn-lt"/>
              </a:rPr>
              <a:t>i.e. ($1,187,500 - $370,558)</a:t>
            </a:r>
            <a:endParaRPr kumimoji="0" lang="en-US" sz="26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51</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solidFill>
                  <a:schemeClr val="tx1"/>
                </a:solidFill>
                <a:effectLst/>
                <a:uLnTx/>
                <a:uFillTx/>
                <a:latin typeface="+mj-lt"/>
                <a:ea typeface="+mj-ea"/>
                <a:cs typeface="+mj-cs"/>
              </a:rPr>
              <a:t>D.  Hedging with Futures Contracts</a:t>
            </a:r>
            <a:endParaRPr kumimoji="0" lang="en-US" sz="3300" b="0" i="0" u="none" strike="noStrike" kern="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8.  Hence, in this case a perfect hedge could have been achieved at a hedge ratio of:</a:t>
            </a:r>
          </a:p>
          <a:p>
            <a:pPr marL="742950" marR="0" lvl="1" indent="-285750" algn="l" defTabSz="914400" rtl="0" eaLnBrk="1" fontAlgn="base" latinLnBrk="0" hangingPunct="1">
              <a:lnSpc>
                <a:spcPct val="100000"/>
              </a:lnSpc>
              <a:spcBef>
                <a:spcPct val="20000"/>
              </a:spcBef>
              <a:spcAft>
                <a:spcPct val="0"/>
              </a:spcAft>
              <a:buClr>
                <a:schemeClr val="accent1"/>
              </a:buClr>
              <a:buSzPct val="150000"/>
              <a:tabLst/>
              <a:defRPr/>
            </a:pPr>
            <a:r>
              <a:rPr kumimoji="0" lang="en-US" sz="3000" b="0" i="0" u="none" strike="noStrike" kern="0" cap="none" spc="0" normalizeH="0" baseline="0" noProof="0" dirty="0" smtClean="0">
                <a:ln>
                  <a:noFill/>
                </a:ln>
                <a:solidFill>
                  <a:schemeClr val="tx1"/>
                </a:solidFill>
                <a:effectLst/>
                <a:uLnTx/>
                <a:uFillTx/>
                <a:latin typeface="+mn-lt"/>
              </a:rPr>
              <a:t>	1 to .312 that is:	[ 156/500 ]</a:t>
            </a:r>
            <a:br>
              <a:rPr kumimoji="0" lang="en-US" sz="3000" b="0" i="0" u="none" strike="noStrike" kern="0" cap="none" spc="0" normalizeH="0" baseline="0" noProof="0" dirty="0" smtClean="0">
                <a:ln>
                  <a:noFill/>
                </a:ln>
                <a:solidFill>
                  <a:schemeClr val="tx1"/>
                </a:solidFill>
                <a:effectLst/>
                <a:uLnTx/>
                <a:uFillTx/>
                <a:latin typeface="+mn-lt"/>
              </a:rPr>
            </a:br>
            <a:r>
              <a:rPr kumimoji="0" lang="en-US" sz="3000" b="0" i="0" u="none" strike="noStrike" kern="0" cap="none" spc="0" normalizeH="0" baseline="0" noProof="0" dirty="0" smtClean="0">
                <a:ln>
                  <a:noFill/>
                </a:ln>
                <a:solidFill>
                  <a:schemeClr val="tx1"/>
                </a:solidFill>
                <a:effectLst/>
                <a:uLnTx/>
                <a:uFillTx/>
                <a:latin typeface="+mn-lt"/>
              </a:rPr>
              <a:t>		rather than</a:t>
            </a:r>
            <a:br>
              <a:rPr kumimoji="0" lang="en-US" sz="3000" b="0" i="0" u="none" strike="noStrike" kern="0" cap="none" spc="0" normalizeH="0" baseline="0" noProof="0" dirty="0" smtClean="0">
                <a:ln>
                  <a:noFill/>
                </a:ln>
                <a:solidFill>
                  <a:schemeClr val="tx1"/>
                </a:solidFill>
                <a:effectLst/>
                <a:uLnTx/>
                <a:uFillTx/>
                <a:latin typeface="+mn-lt"/>
              </a:rPr>
            </a:br>
            <a:r>
              <a:rPr kumimoji="0" lang="en-US" sz="3000" b="0" i="0" u="none" strike="noStrike" kern="0" cap="none" spc="0" normalizeH="0" baseline="0" noProof="0" dirty="0" smtClean="0">
                <a:ln>
                  <a:noFill/>
                </a:ln>
                <a:solidFill>
                  <a:schemeClr val="tx1"/>
                </a:solidFill>
                <a:effectLst/>
                <a:uLnTx/>
                <a:uFillTx/>
                <a:latin typeface="+mn-lt"/>
              </a:rPr>
              <a:t>1 to 1: </a:t>
            </a:r>
            <a:r>
              <a:rPr kumimoji="0" lang="en-US" sz="3000" b="0" i="0" u="none" strike="noStrike" kern="0" cap="none" spc="0" normalizeH="0" noProof="0" dirty="0" smtClean="0">
                <a:ln>
                  <a:noFill/>
                </a:ln>
                <a:solidFill>
                  <a:schemeClr val="tx1"/>
                </a:solidFill>
                <a:effectLst/>
                <a:uLnTx/>
                <a:uFillTx/>
                <a:latin typeface="+mn-lt"/>
              </a:rPr>
              <a:t>   </a:t>
            </a:r>
            <a:r>
              <a:rPr kumimoji="0" lang="en-US" sz="3000" b="0" i="0" u="none" strike="noStrike" kern="0" cap="none" spc="0" normalizeH="0" baseline="0" noProof="0" dirty="0" smtClean="0">
                <a:ln>
                  <a:noFill/>
                </a:ln>
                <a:solidFill>
                  <a:schemeClr val="tx1"/>
                </a:solidFill>
                <a:effectLst/>
                <a:uLnTx/>
                <a:uFillTx/>
                <a:latin typeface="+mn-lt"/>
              </a:rPr>
              <a:t>$370,558/2,375 = </a:t>
            </a:r>
            <a:r>
              <a:rPr kumimoji="0" lang="en-US" sz="3000" b="1" i="0" u="none" strike="noStrike" kern="0" cap="none" spc="0" normalizeH="0" baseline="0" noProof="0" dirty="0" smtClean="0">
                <a:ln>
                  <a:noFill/>
                </a:ln>
                <a:solidFill>
                  <a:schemeClr val="tx1"/>
                </a:solidFill>
                <a:effectLst/>
                <a:uLnTx/>
                <a:uFillTx/>
                <a:latin typeface="+mn-lt"/>
              </a:rPr>
              <a:t>156</a:t>
            </a:r>
            <a:endParaRPr kumimoji="0" lang="en-US" sz="3000" b="1"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52</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7" name="Rectangle 2"/>
          <p:cNvSpPr txBox="1">
            <a:spLocks noChangeArrowheads="1"/>
          </p:cNvSpPr>
          <p:nvPr/>
        </p:nvSpPr>
        <p:spPr>
          <a:xfrm>
            <a:off x="762000" y="533400"/>
            <a:ext cx="7696200" cy="1143000"/>
          </a:xfrm>
          <a:prstGeom prst="rect">
            <a:avLst/>
          </a:prstGeom>
          <a:solidFill>
            <a:schemeClr val="accent2"/>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G.  Futures Options Relationship with Interest Rates</a:t>
            </a:r>
            <a:endParaRPr kumimoji="0" lang="en-US" sz="3300" b="0" i="0" u="none" strike="noStrike" kern="0" cap="none" spc="0" normalizeH="0" baseline="0" noProof="0" dirty="0">
              <a:ln>
                <a:noFill/>
              </a:ln>
              <a:effectLst/>
              <a:uLnTx/>
              <a:uFillTx/>
              <a:latin typeface="+mj-lt"/>
              <a:ea typeface="+mj-ea"/>
              <a:cs typeface="+mj-cs"/>
            </a:endParaRPr>
          </a:p>
        </p:txBody>
      </p:sp>
      <p:sp>
        <p:nvSpPr>
          <p:cNvPr id="6" name="Rectangle 3"/>
          <p:cNvSpPr txBox="1">
            <a:spLocks noChangeArrowheads="1"/>
          </p:cNvSpPr>
          <p:nvPr/>
        </p:nvSpPr>
        <p:spPr>
          <a:xfrm>
            <a:off x="762000" y="1981200"/>
            <a:ext cx="7696200" cy="40386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2400" b="0" i="0" u="none" strike="noStrike" kern="0" cap="none" spc="0" normalizeH="0" baseline="0" noProof="0" smtClean="0">
                <a:ln>
                  <a:noFill/>
                </a:ln>
                <a:solidFill>
                  <a:schemeClr val="tx1"/>
                </a:solidFill>
                <a:effectLst/>
                <a:uLnTx/>
                <a:uFillTx/>
                <a:latin typeface="+mn-lt"/>
                <a:ea typeface="+mn-ea"/>
                <a:cs typeface="+mn-cs"/>
              </a:rPr>
              <a:t>1.  Since the futures option (options on futures represents a call (right to buy a futures contract at a specific price) or a put (right to sell a futures contract at a specific price) then:</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Call:  decreases in value when the interest rates increase because the underlying futures asset is decreasing in value.</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400" b="0" i="0" u="none" strike="noStrike" kern="0" cap="none" spc="0" normalizeH="0" baseline="0" noProof="0" smtClean="0">
                <a:ln>
                  <a:noFill/>
                </a:ln>
                <a:solidFill>
                  <a:schemeClr val="tx1"/>
                </a:solidFill>
                <a:effectLst/>
                <a:uLnTx/>
                <a:uFillTx/>
                <a:latin typeface="+mn-lt"/>
              </a:rPr>
              <a:t>Put:  increases in value when the interest rates increase because the underlying futures asset has decreased in value.</a:t>
            </a:r>
            <a:endParaRPr kumimoji="0" lang="en-US" sz="24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53</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304800" y="1905000"/>
            <a:ext cx="8458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2"/>
          <p:cNvSpPr txBox="1">
            <a:spLocks noChangeArrowheads="1"/>
          </p:cNvSpPr>
          <p:nvPr/>
        </p:nvSpPr>
        <p:spPr>
          <a:xfrm>
            <a:off x="762000" y="533400"/>
            <a:ext cx="7696200" cy="1143000"/>
          </a:xfrm>
          <a:prstGeom prst="rect">
            <a:avLst/>
          </a:prstGeom>
          <a:solidFill>
            <a:schemeClr val="accent2"/>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Futures Options Example</a:t>
            </a:r>
            <a:endParaRPr kumimoji="0" lang="en-US" sz="3300" b="0" i="0" u="none" strike="noStrike" kern="0" cap="none" spc="0" normalizeH="0" baseline="0" noProof="0" dirty="0">
              <a:ln>
                <a:noFill/>
              </a:ln>
              <a:effectLst/>
              <a:uLnTx/>
              <a:uFillTx/>
              <a:latin typeface="+mj-lt"/>
              <a:ea typeface="+mj-ea"/>
              <a:cs typeface="+mj-cs"/>
            </a:endParaRPr>
          </a:p>
        </p:txBody>
      </p:sp>
      <p:sp>
        <p:nvSpPr>
          <p:cNvPr id="8" name="Rectangle 3"/>
          <p:cNvSpPr txBox="1">
            <a:spLocks noChangeArrowheads="1"/>
          </p:cNvSpPr>
          <p:nvPr/>
        </p:nvSpPr>
        <p:spPr>
          <a:xfrm>
            <a:off x="381000" y="2362200"/>
            <a:ext cx="8382000" cy="4114800"/>
          </a:xfrm>
          <a:prstGeom prst="rect">
            <a:avLst/>
          </a:prstGeom>
          <a:no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Calls		Strike		June		Sept		Dec</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			66		2-31		2-36		2-32</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			68		1-13		1-33		1-37</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Puts</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			66		0-24		0-63		1-31</a:t>
            </a:r>
          </a:p>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			68		1-05		1-59		2-16</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9" name="TextBox 8"/>
          <p:cNvSpPr txBox="1"/>
          <p:nvPr/>
        </p:nvSpPr>
        <p:spPr>
          <a:xfrm>
            <a:off x="762000" y="5638800"/>
            <a:ext cx="3581400" cy="369332"/>
          </a:xfrm>
          <a:prstGeom prst="rect">
            <a:avLst/>
          </a:prstGeom>
          <a:noFill/>
        </p:spPr>
        <p:txBody>
          <a:bodyPr wrap="square" rtlCol="0">
            <a:spAutoFit/>
          </a:bodyPr>
          <a:lstStyle/>
          <a:p>
            <a:r>
              <a:rPr lang="en-US" dirty="0" smtClean="0"/>
              <a:t>These are traded in 1/64’s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54</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2"/>
          <p:cNvSpPr txBox="1">
            <a:spLocks noChangeArrowheads="1"/>
          </p:cNvSpPr>
          <p:nvPr/>
        </p:nvSpPr>
        <p:spPr>
          <a:xfrm>
            <a:off x="762000" y="533400"/>
            <a:ext cx="7696200" cy="1143000"/>
          </a:xfrm>
          <a:prstGeom prst="rect">
            <a:avLst/>
          </a:prstGeom>
          <a:solidFill>
            <a:schemeClr val="accent2"/>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H.  Using Futures Options to Hedge</a:t>
            </a:r>
            <a:endParaRPr kumimoji="0" lang="en-US" sz="3300" b="0" i="0" u="none" strike="noStrike" kern="0" cap="none" spc="0" normalizeH="0" baseline="0" noProof="0" dirty="0">
              <a:ln>
                <a:noFill/>
              </a:ln>
              <a:effectLst/>
              <a:uLnTx/>
              <a:uFillTx/>
              <a:latin typeface="+mj-lt"/>
              <a:ea typeface="+mj-ea"/>
              <a:cs typeface="+mj-cs"/>
            </a:endParaRPr>
          </a:p>
        </p:txBody>
      </p:sp>
      <p:sp>
        <p:nvSpPr>
          <p:cNvPr id="8" name="Rectangle 3"/>
          <p:cNvSpPr txBox="1">
            <a:spLocks noChangeArrowheads="1"/>
          </p:cNvSpPr>
          <p:nvPr/>
        </p:nvSpPr>
        <p:spPr>
          <a:xfrm>
            <a:off x="609600" y="1905000"/>
            <a:ext cx="8077200" cy="4038600"/>
          </a:xfrm>
          <a:prstGeom prst="rect">
            <a:avLst/>
          </a:prstGeom>
          <a:solidFill>
            <a:srgbClr val="D6E0E0">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l"/>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 Against Increasing Prime Rates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1.   Assume same increasing rates.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2.  Since the Developer seeks protection against rising interest rates he must buy PUT options.</a:t>
            </a:r>
          </a:p>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3.  To establish a HEDGE Position similar to that of the futures example, the Developer buys put options with a strike price of 68 with a premium of 2-16 which is equal to:</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2 16/64% * $100,000 = $2,250 per contract </a:t>
            </a:r>
            <a:endParaRPr kumimoji="0" lang="en-US" sz="22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55</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7" name="Rectangle 2"/>
          <p:cNvSpPr txBox="1">
            <a:spLocks noChangeArrowheads="1"/>
          </p:cNvSpPr>
          <p:nvPr/>
        </p:nvSpPr>
        <p:spPr>
          <a:xfrm>
            <a:off x="762000" y="533400"/>
            <a:ext cx="7696200" cy="1143000"/>
          </a:xfrm>
          <a:prstGeom prst="rect">
            <a:avLst/>
          </a:prstGeom>
          <a:solidFill>
            <a:schemeClr val="accent2"/>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H.  Using Futures Options to Hedge (continued)</a:t>
            </a:r>
            <a:endParaRPr kumimoji="0" lang="en-US" sz="3300" b="0" i="0" u="none" strike="noStrike" kern="0" cap="none" spc="0" normalizeH="0" baseline="0" noProof="0" dirty="0">
              <a:ln>
                <a:noFill/>
              </a:ln>
              <a:effectLst/>
              <a:uLnTx/>
              <a:uFillTx/>
              <a:latin typeface="+mj-lt"/>
              <a:ea typeface="+mj-ea"/>
              <a:cs typeface="+mj-cs"/>
            </a:endParaRPr>
          </a:p>
        </p:txBody>
      </p:sp>
      <p:sp>
        <p:nvSpPr>
          <p:cNvPr id="9" name="Rectangle 3"/>
          <p:cNvSpPr txBox="1">
            <a:spLocks noChangeArrowheads="1"/>
          </p:cNvSpPr>
          <p:nvPr/>
        </p:nvSpPr>
        <p:spPr>
          <a:xfrm>
            <a:off x="762000" y="2057400"/>
            <a:ext cx="7696200" cy="4038600"/>
          </a:xfrm>
          <a:prstGeom prst="rect">
            <a:avLst/>
          </a:prstGeom>
          <a:no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rgbClr val="0033CC"/>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To establish a 1:1 Hedge, the developer buys 500 contracts.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This establishes a comparative base with the futures contracts.</a:t>
            </a:r>
          </a:p>
          <a:p>
            <a:pPr marL="742950" marR="0" lvl="1" indent="-285750" algn="l" defTabSz="914400" rtl="0" eaLnBrk="1" fontAlgn="base" latinLnBrk="0" hangingPunct="1">
              <a:lnSpc>
                <a:spcPct val="100000"/>
              </a:lnSpc>
              <a:spcBef>
                <a:spcPct val="20000"/>
              </a:spcBef>
              <a:spcAft>
                <a:spcPct val="0"/>
              </a:spcAft>
              <a:buClr>
                <a:srgbClr val="0033CC"/>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4.  The Developer now closes out his position in the options market on August 31 (same as futures example by selling the PUT options he purchased back in March.  The price for the December puts is now 3-23</a:t>
            </a:r>
            <a:endParaRPr kumimoji="0" lang="en-US" sz="26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56</a:t>
            </a:fld>
            <a:endParaRPr lang="en-US"/>
          </a:p>
        </p:txBody>
      </p:sp>
      <p:pic>
        <p:nvPicPr>
          <p:cNvPr id="70658" name="Picture 2" descr="http://knowledge.insead.edu/contents/images/iStock_financia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Rectangle 3"/>
          <p:cNvSpPr txBox="1">
            <a:spLocks noChangeArrowheads="1"/>
          </p:cNvSpPr>
          <p:nvPr/>
        </p:nvSpPr>
        <p:spPr>
          <a:xfrm>
            <a:off x="762000" y="1905000"/>
            <a:ext cx="7696200" cy="4267200"/>
          </a:xfrm>
          <a:prstGeom prst="rect">
            <a:avLst/>
          </a:prstGeom>
          <a:solidFill>
            <a:srgbClr val="F2F2F2">
              <a:alpha val="80000"/>
            </a:srgbClr>
          </a:solidFill>
          <a:ln/>
        </p:spPr>
        <p:txBody>
          <a:bodyPr lIns="90488" tIns="44450" rIns="90488" bIns="44450"/>
          <a:lstStyle/>
          <a:p>
            <a:pPr marL="342900" lvl="0" indent="-342900" eaLnBrk="1" hangingPunct="1">
              <a:spcBef>
                <a:spcPct val="20000"/>
              </a:spcBef>
              <a:buClr>
                <a:schemeClr val="bg2"/>
              </a:buClr>
              <a:buSzPct val="70000"/>
            </a:pPr>
            <a:endParaRPr kumimoji="0" lang="en-US" sz="2600" b="1" i="0" u="none" strike="noStrike" kern="0" cap="none" spc="0" normalizeH="0" baseline="0" noProof="0" dirty="0">
              <a:ln>
                <a:noFill/>
              </a:ln>
              <a:solidFill>
                <a:schemeClr val="tx1"/>
              </a:solidFill>
              <a:effectLst/>
              <a:uLnTx/>
              <a:uFillTx/>
              <a:latin typeface="+mn-lt"/>
            </a:endParaRPr>
          </a:p>
        </p:txBody>
      </p:sp>
      <p:sp>
        <p:nvSpPr>
          <p:cNvPr id="6" name="Rectangle 2"/>
          <p:cNvSpPr txBox="1">
            <a:spLocks noChangeArrowheads="1"/>
          </p:cNvSpPr>
          <p:nvPr/>
        </p:nvSpPr>
        <p:spPr>
          <a:xfrm>
            <a:off x="762000" y="533400"/>
            <a:ext cx="7696200" cy="1143000"/>
          </a:xfrm>
          <a:prstGeom prst="rect">
            <a:avLst/>
          </a:prstGeom>
          <a:solidFill>
            <a:schemeClr val="accent2"/>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smtClean="0">
                <a:ln>
                  <a:noFill/>
                </a:ln>
                <a:effectLst/>
                <a:uLnTx/>
                <a:uFillTx/>
                <a:latin typeface="+mj-lt"/>
                <a:ea typeface="+mj-ea"/>
                <a:cs typeface="+mj-cs"/>
              </a:rPr>
              <a:t>H.  Using Futures Options to Hedge (continued)</a:t>
            </a:r>
            <a:endParaRPr kumimoji="0" lang="en-US" sz="3300" b="0" i="0" u="none" strike="noStrike" kern="0" cap="none" spc="0" normalizeH="0" baseline="0" noProof="0" dirty="0">
              <a:ln>
                <a:noFill/>
              </a:ln>
              <a:effectLst/>
              <a:uLnTx/>
              <a:uFillTx/>
              <a:latin typeface="+mj-lt"/>
              <a:ea typeface="+mj-ea"/>
              <a:cs typeface="+mj-cs"/>
            </a:endParaRPr>
          </a:p>
        </p:txBody>
      </p:sp>
      <p:sp>
        <p:nvSpPr>
          <p:cNvPr id="7" name="Rectangle 3"/>
          <p:cNvSpPr txBox="1">
            <a:spLocks noChangeArrowheads="1"/>
          </p:cNvSpPr>
          <p:nvPr/>
        </p:nvSpPr>
        <p:spPr>
          <a:xfrm>
            <a:off x="762000" y="1905000"/>
            <a:ext cx="7696200" cy="4038600"/>
          </a:xfrm>
          <a:prstGeom prst="rect">
            <a:avLst/>
          </a:prstGeom>
          <a:no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rgbClr val="002060"/>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Therefore:</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3 23/64% x $100,000 = $3,359.38</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Gain:  $3,359.38 - $2,250.22 = $1,109.38 contract</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Total Gain:  $1,109.38 * 500 = $554,690</a:t>
            </a:r>
          </a:p>
          <a:p>
            <a:pPr marL="742950" marR="0" lvl="1" indent="-285750" algn="l" defTabSz="914400" rtl="0" eaLnBrk="1" fontAlgn="base" latinLnBrk="0" hangingPunct="1">
              <a:lnSpc>
                <a:spcPct val="100000"/>
              </a:lnSpc>
              <a:spcBef>
                <a:spcPct val="20000"/>
              </a:spcBef>
              <a:spcAft>
                <a:spcPct val="0"/>
              </a:spcAft>
              <a:buClr>
                <a:srgbClr val="002060"/>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5.  Net Hedge position would result in a gain of:   $554,690 - $370,558 = $184,132</a:t>
            </a:r>
          </a:p>
          <a:p>
            <a:pPr marL="742950" marR="0" lvl="1" indent="-285750" algn="l" defTabSz="914400" rtl="0" eaLnBrk="1" fontAlgn="base" latinLnBrk="0" hangingPunct="1">
              <a:lnSpc>
                <a:spcPct val="100000"/>
              </a:lnSpc>
              <a:spcBef>
                <a:spcPct val="20000"/>
              </a:spcBef>
              <a:spcAft>
                <a:spcPct val="0"/>
              </a:spcAft>
              <a:buClr>
                <a:srgbClr val="002060"/>
              </a:buClr>
              <a:buSzPct val="150000"/>
              <a:buFontTx/>
              <a:buChar char="•"/>
              <a:tabLst/>
              <a:defRPr/>
            </a:pPr>
            <a:r>
              <a:rPr kumimoji="0" lang="en-US" sz="2600" b="0" i="0" u="none" strike="noStrike" kern="0" cap="none" spc="0" normalizeH="0" baseline="0" noProof="0" dirty="0" smtClean="0">
                <a:ln>
                  <a:noFill/>
                </a:ln>
                <a:solidFill>
                  <a:schemeClr val="tx1"/>
                </a:solidFill>
                <a:effectLst/>
                <a:uLnTx/>
                <a:uFillTx/>
                <a:latin typeface="+mn-lt"/>
              </a:rPr>
              <a:t>6.  A perfect Hedge could have been achieved with a hedge ratio of:</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Initial:  370,558/gain:  1,109.38 = 334</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200" b="0" i="0" u="none" strike="noStrike" kern="0" cap="none" spc="0" normalizeH="0" baseline="0" noProof="0" dirty="0" smtClean="0">
                <a:ln>
                  <a:noFill/>
                </a:ln>
                <a:solidFill>
                  <a:schemeClr val="tx1"/>
                </a:solidFill>
                <a:effectLst/>
                <a:uLnTx/>
                <a:uFillTx/>
                <a:latin typeface="+mn-lt"/>
              </a:rPr>
              <a:t>334/500 = 1 to .668</a:t>
            </a:r>
            <a:endParaRPr kumimoji="0" lang="en-US" sz="22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57</a:t>
            </a:fld>
            <a:endParaRPr lang="en-US"/>
          </a:p>
        </p:txBody>
      </p:sp>
      <p:pic>
        <p:nvPicPr>
          <p:cNvPr id="4" name="Picture 3" descr="FINANCE-1.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457200" y="304800"/>
            <a:ext cx="8229600" cy="707886"/>
          </a:xfrm>
          <a:prstGeom prst="rect">
            <a:avLst/>
          </a:prstGeom>
          <a:solidFill>
            <a:srgbClr val="F2F2F2">
              <a:alpha val="80000"/>
            </a:srgbClr>
          </a:solidFill>
        </p:spPr>
        <p:txBody>
          <a:bodyPr wrap="square" rtlCol="0">
            <a:spAutoFit/>
          </a:bodyPr>
          <a:lstStyle/>
          <a:p>
            <a:pPr algn="ctr"/>
            <a:r>
              <a:rPr lang="en-US" sz="4000" b="1" dirty="0" smtClean="0"/>
              <a:t>F. Single Stock Futures</a:t>
            </a:r>
            <a:endParaRPr lang="en-US" sz="4000" b="1" dirty="0"/>
          </a:p>
        </p:txBody>
      </p:sp>
      <p:sp>
        <p:nvSpPr>
          <p:cNvPr id="6" name="TextBox 5"/>
          <p:cNvSpPr txBox="1"/>
          <p:nvPr/>
        </p:nvSpPr>
        <p:spPr>
          <a:xfrm>
            <a:off x="457200" y="1295400"/>
            <a:ext cx="8305800" cy="3046988"/>
          </a:xfrm>
          <a:prstGeom prst="rect">
            <a:avLst/>
          </a:prstGeom>
          <a:solidFill>
            <a:srgbClr val="F2F2F2">
              <a:alpha val="80000"/>
            </a:srgbClr>
          </a:solidFill>
        </p:spPr>
        <p:txBody>
          <a:bodyPr wrap="square" rtlCol="0">
            <a:spAutoFit/>
          </a:bodyPr>
          <a:lstStyle/>
          <a:p>
            <a:r>
              <a:rPr lang="en-US" sz="2400" b="1" u="sng" dirty="0" smtClean="0"/>
              <a:t>Single stock futures </a:t>
            </a:r>
            <a:r>
              <a:rPr lang="en-US" sz="2400" b="1" dirty="0" smtClean="0"/>
              <a:t>(SSF) are futures for single stocks of mostly large companies, such as IBM, Intel, and Microsoft. As with all security futures, a margin of only 20% is required to take a position in an SSF, in contrast to the typical 50% of a stock purchase, and transaction costs may be less, especially for foreign stocks in countries with high transaction taxes and clearing charges.</a:t>
            </a:r>
            <a:endParaRPr lang="en-US" sz="2400" b="1" dirty="0"/>
          </a:p>
        </p:txBody>
      </p:sp>
      <p:sp>
        <p:nvSpPr>
          <p:cNvPr id="7" name="TextBox 6"/>
          <p:cNvSpPr txBox="1"/>
          <p:nvPr/>
        </p:nvSpPr>
        <p:spPr>
          <a:xfrm>
            <a:off x="457200" y="4495800"/>
            <a:ext cx="8229600" cy="2215991"/>
          </a:xfrm>
          <a:prstGeom prst="rect">
            <a:avLst/>
          </a:prstGeom>
          <a:solidFill>
            <a:srgbClr val="F2F2F2">
              <a:alpha val="80000"/>
            </a:srgbClr>
          </a:solidFill>
        </p:spPr>
        <p:txBody>
          <a:bodyPr wrap="square" rtlCol="0">
            <a:spAutoFit/>
          </a:bodyPr>
          <a:lstStyle/>
          <a:p>
            <a:r>
              <a:rPr lang="en-US" sz="2400" b="1" dirty="0" smtClean="0"/>
              <a:t>An SSF contract calls for the delivery of 100 shares of the underlying stock on the expiration day; however, some SSF’s may stipulate a cash settlement. Minimum price changes are a penny per share, or $1 per contract, with no daily price change limitations. </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58</a:t>
            </a:fld>
            <a:endParaRPr lang="en-US"/>
          </a:p>
        </p:txBody>
      </p:sp>
      <p:pic>
        <p:nvPicPr>
          <p:cNvPr id="3" name="Picture 2" descr="FINANCE-5.jpg"/>
          <p:cNvPicPr>
            <a:picLocks noChangeAspect="1"/>
          </p:cNvPicPr>
          <p:nvPr/>
        </p:nvPicPr>
        <p:blipFill>
          <a:blip r:embed="rId3" cstate="print"/>
          <a:stretch>
            <a:fillRect/>
          </a:stretch>
        </p:blipFill>
        <p:spPr>
          <a:xfrm>
            <a:off x="0" y="0"/>
            <a:ext cx="9170126" cy="6858000"/>
          </a:xfrm>
          <a:prstGeom prst="rect">
            <a:avLst/>
          </a:prstGeom>
        </p:spPr>
      </p:pic>
      <p:sp>
        <p:nvSpPr>
          <p:cNvPr id="4" name="TextBox 3"/>
          <p:cNvSpPr txBox="1"/>
          <p:nvPr/>
        </p:nvSpPr>
        <p:spPr>
          <a:xfrm>
            <a:off x="152400" y="2438400"/>
            <a:ext cx="8610600" cy="1815882"/>
          </a:xfrm>
          <a:prstGeom prst="rect">
            <a:avLst/>
          </a:prstGeom>
          <a:solidFill>
            <a:srgbClr val="F2F2F2"/>
          </a:solidFill>
        </p:spPr>
        <p:txBody>
          <a:bodyPr wrap="square" rtlCol="0">
            <a:spAutoFit/>
          </a:bodyPr>
          <a:lstStyle/>
          <a:p>
            <a:r>
              <a:rPr lang="en-US" sz="1400" dirty="0" smtClean="0"/>
              <a:t>                     Initial            Stock Price                               Rate           Stock </a:t>
            </a:r>
            <a:r>
              <a:rPr lang="en-US" sz="1400" smtClean="0"/>
              <a:t>Price 		       Rate </a:t>
            </a:r>
            <a:r>
              <a:rPr lang="en-US" sz="1400" dirty="0" smtClean="0"/>
              <a:t>of          </a:t>
            </a:r>
            <a:br>
              <a:rPr lang="en-US" sz="1400" dirty="0" smtClean="0"/>
            </a:br>
            <a:r>
              <a:rPr lang="en-US" sz="1400" dirty="0" smtClean="0"/>
              <a:t>               </a:t>
            </a:r>
            <a:r>
              <a:rPr lang="en-US" sz="1400" u="sng" dirty="0" smtClean="0"/>
              <a:t>Investment</a:t>
            </a:r>
            <a:r>
              <a:rPr lang="en-US" sz="1400" dirty="0" smtClean="0"/>
              <a:t>     </a:t>
            </a:r>
            <a:r>
              <a:rPr lang="en-US" sz="1400" u="sng" dirty="0" smtClean="0"/>
              <a:t>Increases to $36</a:t>
            </a:r>
            <a:r>
              <a:rPr lang="en-US" sz="1400" dirty="0" smtClean="0"/>
              <a:t>          </a:t>
            </a:r>
            <a:r>
              <a:rPr lang="en-US" sz="1400" u="sng" dirty="0" smtClean="0"/>
              <a:t>Profit</a:t>
            </a:r>
            <a:r>
              <a:rPr lang="en-US" sz="1400" dirty="0" smtClean="0"/>
              <a:t>     </a:t>
            </a:r>
            <a:r>
              <a:rPr lang="en-US" sz="1400" u="sng" dirty="0" smtClean="0"/>
              <a:t>of Return</a:t>
            </a:r>
            <a:r>
              <a:rPr lang="en-US" sz="1400" dirty="0" smtClean="0"/>
              <a:t>    </a:t>
            </a:r>
            <a:r>
              <a:rPr lang="en-US" sz="1400" u="sng" dirty="0" smtClean="0"/>
              <a:t>Decreases to $</a:t>
            </a:r>
            <a:r>
              <a:rPr lang="en-US" sz="1400" u="sng" smtClean="0"/>
              <a:t>24</a:t>
            </a:r>
            <a:r>
              <a:rPr lang="en-US" sz="1400" smtClean="0"/>
              <a:t>      </a:t>
            </a:r>
            <a:r>
              <a:rPr lang="en-US" sz="1400" u="sng" smtClean="0"/>
              <a:t>Loss</a:t>
            </a:r>
            <a:r>
              <a:rPr lang="en-US" sz="1400" smtClean="0"/>
              <a:t>         </a:t>
            </a:r>
            <a:r>
              <a:rPr lang="en-US" sz="1400" u="sng" dirty="0" smtClean="0"/>
              <a:t>Return</a:t>
            </a:r>
            <a:endParaRPr lang="en-US" sz="1400" dirty="0" smtClean="0"/>
          </a:p>
          <a:p>
            <a:endParaRPr lang="en-US" sz="1400" u="sng" dirty="0" smtClean="0"/>
          </a:p>
          <a:p>
            <a:r>
              <a:rPr lang="en-US" sz="1400" dirty="0" smtClean="0"/>
              <a:t>Buy Stock $3,000              $3,600                      $600        20%                $2400                -600           -20%</a:t>
            </a:r>
          </a:p>
          <a:p>
            <a:endParaRPr lang="en-US" sz="1400" u="sng" dirty="0" smtClean="0"/>
          </a:p>
          <a:p>
            <a:r>
              <a:rPr lang="en-US" sz="1400" dirty="0" smtClean="0"/>
              <a:t>Margin      $1,500               $3,600                     $600        40%                $2400                -600            -40%</a:t>
            </a:r>
          </a:p>
          <a:p>
            <a:endParaRPr lang="en-US" sz="1400" u="sng" dirty="0" smtClean="0"/>
          </a:p>
          <a:p>
            <a:r>
              <a:rPr lang="en-US" sz="1400" dirty="0" smtClean="0"/>
              <a:t>Buy SSF      $600               $3,600                     $600      100%                $2400                -600          -100%</a:t>
            </a:r>
            <a:endParaRPr lang="en-US" sz="1400" u="sng" dirty="0" smtClean="0"/>
          </a:p>
        </p:txBody>
      </p:sp>
      <p:sp>
        <p:nvSpPr>
          <p:cNvPr id="5" name="TextBox 4"/>
          <p:cNvSpPr txBox="1"/>
          <p:nvPr/>
        </p:nvSpPr>
        <p:spPr>
          <a:xfrm>
            <a:off x="152400" y="685800"/>
            <a:ext cx="8610600" cy="1323439"/>
          </a:xfrm>
          <a:prstGeom prst="rect">
            <a:avLst/>
          </a:prstGeom>
          <a:solidFill>
            <a:srgbClr val="F2F2F2">
              <a:alpha val="80000"/>
            </a:srgbClr>
          </a:solidFill>
        </p:spPr>
        <p:txBody>
          <a:bodyPr wrap="square" rtlCol="0">
            <a:spAutoFit/>
          </a:bodyPr>
          <a:lstStyle/>
          <a:p>
            <a:pPr algn="ctr"/>
            <a:r>
              <a:rPr lang="en-US" sz="4000" b="1" dirty="0" smtClean="0"/>
              <a:t>Example of Using SSF vs. Long Position and Buying on Margin</a:t>
            </a:r>
            <a:endParaRPr lang="en-US" sz="4000"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59</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457200" y="304800"/>
            <a:ext cx="8229600" cy="707886"/>
          </a:xfrm>
          <a:prstGeom prst="rect">
            <a:avLst/>
          </a:prstGeom>
          <a:solidFill>
            <a:srgbClr val="F2F2F2">
              <a:alpha val="80000"/>
            </a:srgbClr>
          </a:solidFill>
        </p:spPr>
        <p:txBody>
          <a:bodyPr wrap="square" rtlCol="0">
            <a:spAutoFit/>
          </a:bodyPr>
          <a:lstStyle/>
          <a:p>
            <a:pPr algn="ctr"/>
            <a:r>
              <a:rPr lang="en-US" sz="4000" b="1" dirty="0" smtClean="0"/>
              <a:t>F. Single Stock Futures</a:t>
            </a:r>
            <a:endParaRPr lang="en-US" sz="4000" b="1" dirty="0"/>
          </a:p>
        </p:txBody>
      </p:sp>
      <p:sp>
        <p:nvSpPr>
          <p:cNvPr id="8" name="TextBox 7"/>
          <p:cNvSpPr txBox="1"/>
          <p:nvPr/>
        </p:nvSpPr>
        <p:spPr>
          <a:xfrm>
            <a:off x="457200" y="1676400"/>
            <a:ext cx="8229600" cy="4585871"/>
          </a:xfrm>
          <a:prstGeom prst="rect">
            <a:avLst/>
          </a:prstGeom>
          <a:solidFill>
            <a:schemeClr val="accent2"/>
          </a:solidFill>
        </p:spPr>
        <p:txBody>
          <a:bodyPr wrap="square" rtlCol="0">
            <a:spAutoFit/>
          </a:bodyPr>
          <a:lstStyle/>
          <a:p>
            <a:r>
              <a:rPr lang="en-US" sz="2400" b="1" i="1" u="sng" dirty="0" smtClean="0"/>
              <a:t>Example - Using Single Stock Futures as a Hedge </a:t>
            </a:r>
            <a:r>
              <a:rPr lang="en-US" sz="1600" b="1" i="1" dirty="0" smtClean="0"/>
              <a:t/>
            </a:r>
            <a:br>
              <a:rPr lang="en-US" sz="1600" b="1" i="1" dirty="0" smtClean="0"/>
            </a:br>
            <a:r>
              <a:rPr lang="en-US" sz="1600" dirty="0" smtClean="0"/>
              <a:t/>
            </a:r>
            <a:br>
              <a:rPr lang="en-US" sz="1600" dirty="0" smtClean="0"/>
            </a:br>
            <a:r>
              <a:rPr lang="en-US" sz="2000" dirty="0" smtClean="0"/>
              <a:t>Consider an investor who has bought 100 shares of Dow Chemical (NYSE:DOW) at $30. In July, the stock is trading at $35. The investor is happy with the unrealized gain of $5 per share but is concerned that in a stock as volatile as DOW, the gain could be wiped out in one bad day. The investor wishes to keep the stock at least until September, however, because of an upcoming dividend payment. </a:t>
            </a:r>
            <a:br>
              <a:rPr lang="en-US" sz="2000" dirty="0" smtClean="0"/>
            </a:br>
            <a:r>
              <a:rPr lang="en-US" sz="2000" dirty="0" smtClean="0"/>
              <a:t/>
            </a:r>
            <a:br>
              <a:rPr lang="en-US" sz="2000" dirty="0" smtClean="0"/>
            </a:br>
            <a:r>
              <a:rPr lang="en-US" sz="2000" dirty="0" smtClean="0"/>
              <a:t>To hedge, the investor sells a $35 September SSF contract - whether the stock rises or declines, the investor has locked in the $5-per-share gain. In August, the investor sells the stock at the </a:t>
            </a:r>
            <a:r>
              <a:rPr lang="en-US" sz="2000" u="sng" dirty="0" smtClean="0"/>
              <a:t>market price</a:t>
            </a:r>
            <a:r>
              <a:rPr lang="en-US" sz="2000" dirty="0" smtClean="0"/>
              <a:t> and buys back the SSF contract. </a:t>
            </a:r>
            <a:r>
              <a:rPr lang="en-US" sz="1600" dirty="0" smtClean="0"/>
              <a:t/>
            </a:r>
            <a:br>
              <a:rPr lang="en-US" sz="1600" dirty="0" smtClean="0"/>
            </a:br>
            <a:r>
              <a:rPr lang="en-US" sz="1600" dirty="0" smtClean="0"/>
              <a:t/>
            </a:r>
            <a:br>
              <a:rPr lang="en-US" sz="1600" dirty="0" smtClean="0"/>
            </a:b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6</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838200" y="9906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sng" strike="noStrike" kern="0" cap="none" spc="0" normalizeH="0" baseline="0" noProof="0" dirty="0" smtClean="0">
                <a:ln>
                  <a:noFill/>
                </a:ln>
                <a:effectLst/>
                <a:uLnTx/>
                <a:uFillTx/>
                <a:latin typeface="+mj-lt"/>
                <a:ea typeface="+mj-ea"/>
                <a:cs typeface="+mj-cs"/>
              </a:rPr>
              <a:t>Table 1</a:t>
            </a:r>
          </a:p>
        </p:txBody>
      </p:sp>
      <p:sp>
        <p:nvSpPr>
          <p:cNvPr id="6" name="Rectangle 3"/>
          <p:cNvSpPr txBox="1">
            <a:spLocks noChangeArrowheads="1"/>
          </p:cNvSpPr>
          <p:nvPr/>
        </p:nvSpPr>
        <p:spPr>
          <a:xfrm>
            <a:off x="762000" y="2514600"/>
            <a:ext cx="7696200" cy="2286000"/>
          </a:xfrm>
          <a:prstGeom prst="rect">
            <a:avLst/>
          </a:prstGeom>
          <a:solidFill>
            <a:srgbClr val="F2F2F2">
              <a:alpha val="69804"/>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0" i="0" u="none" strike="noStrike" kern="0" cap="none" spc="0" normalizeH="0" baseline="0" noProof="0" dirty="0" smtClean="0">
                <a:ln>
                  <a:noFill/>
                </a:ln>
                <a:solidFill>
                  <a:schemeClr val="tx1"/>
                </a:solidFill>
                <a:effectLst/>
                <a:uLnTx/>
                <a:uFillTx/>
                <a:latin typeface="+mn-lt"/>
                <a:ea typeface="+mn-ea"/>
                <a:cs typeface="+mn-cs"/>
              </a:rPr>
              <a:t>	</a:t>
            </a:r>
            <a:r>
              <a:rPr kumimoji="0" lang="en-US" sz="3100" b="1" i="0" u="none" strike="noStrike" kern="0" cap="none" spc="0" normalizeH="0" baseline="0" noProof="0" dirty="0" smtClean="0">
                <a:ln>
                  <a:noFill/>
                </a:ln>
                <a:solidFill>
                  <a:schemeClr val="tx1"/>
                </a:solidFill>
                <a:effectLst/>
                <a:uLnTx/>
                <a:uFillTx/>
                <a:latin typeface="+mn-lt"/>
                <a:ea typeface="+mn-ea"/>
                <a:cs typeface="+mn-cs"/>
              </a:rPr>
              <a:t>Futures Market Obligations.  The oat contract is traded by the CBT.  Each contract is for 5000 bushels, and prices quoted in cents per bushel.</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60</a:t>
            </a:fld>
            <a:endParaRPr lang="en-US"/>
          </a:p>
        </p:txBody>
      </p:sp>
      <p:pic>
        <p:nvPicPr>
          <p:cNvPr id="4" name="Picture 3" descr="FINANCE-1.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2286000" y="3124200"/>
            <a:ext cx="4343400" cy="1323439"/>
          </a:xfrm>
          <a:prstGeom prst="rect">
            <a:avLst/>
          </a:prstGeom>
          <a:solidFill>
            <a:schemeClr val="accent2"/>
          </a:solidFill>
        </p:spPr>
        <p:txBody>
          <a:bodyPr wrap="square" rtlCol="0">
            <a:spAutoFit/>
          </a:bodyPr>
          <a:lstStyle/>
          <a:p>
            <a:pPr algn="ctr"/>
            <a:r>
              <a:rPr lang="en-US" dirty="0" smtClean="0"/>
              <a:t> </a:t>
            </a:r>
            <a:r>
              <a:rPr lang="en-US" sz="8000" dirty="0" smtClean="0"/>
              <a:t>End</a:t>
            </a:r>
            <a:endParaRPr lang="en-US" sz="8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61</a:t>
            </a:fld>
            <a:endParaRPr lang="en-US"/>
          </a:p>
        </p:txBody>
      </p:sp>
      <p:sp>
        <p:nvSpPr>
          <p:cNvPr id="3" name="Rectangle 2"/>
          <p:cNvSpPr/>
          <p:nvPr/>
        </p:nvSpPr>
        <p:spPr bwMode="auto">
          <a:xfrm>
            <a:off x="0" y="0"/>
            <a:ext cx="9144000" cy="640080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62</a:t>
            </a:fld>
            <a:endParaRPr lang="en-US"/>
          </a:p>
        </p:txBody>
      </p:sp>
      <p:pic>
        <p:nvPicPr>
          <p:cNvPr id="3" name="Picture 2" descr="FINANCE-5.jpg"/>
          <p:cNvPicPr>
            <a:picLocks noChangeAspect="1"/>
          </p:cNvPicPr>
          <p:nvPr/>
        </p:nvPicPr>
        <p:blipFill>
          <a:blip r:embed="rId3" cstate="print"/>
          <a:stretch>
            <a:fillRect/>
          </a:stretch>
        </p:blipFill>
        <p:spPr>
          <a:xfrm>
            <a:off x="0" y="0"/>
            <a:ext cx="9170126" cy="6858000"/>
          </a:xfrm>
          <a:prstGeom prst="rect">
            <a:avLst/>
          </a:prstGeom>
        </p:spPr>
      </p:pic>
      <p:sp>
        <p:nvSpPr>
          <p:cNvPr id="5" name="TextBox 4"/>
          <p:cNvSpPr txBox="1"/>
          <p:nvPr/>
        </p:nvSpPr>
        <p:spPr>
          <a:xfrm>
            <a:off x="152400" y="685800"/>
            <a:ext cx="8610600" cy="1077218"/>
          </a:xfrm>
          <a:prstGeom prst="rect">
            <a:avLst/>
          </a:prstGeom>
          <a:solidFill>
            <a:srgbClr val="F2F2F2">
              <a:alpha val="80000"/>
            </a:srgbClr>
          </a:solidFill>
        </p:spPr>
        <p:txBody>
          <a:bodyPr wrap="square" rtlCol="0">
            <a:spAutoFit/>
          </a:bodyPr>
          <a:lstStyle/>
          <a:p>
            <a:pPr algn="ctr"/>
            <a:r>
              <a:rPr lang="en-US" sz="4000" b="1" dirty="0" smtClean="0"/>
              <a:t>Example of Using SSF Short</a:t>
            </a:r>
          </a:p>
          <a:p>
            <a:pPr algn="ctr"/>
            <a:endParaRPr lang="en-US" sz="1200" b="1" dirty="0" smtClean="0"/>
          </a:p>
          <a:p>
            <a:pPr algn="ctr"/>
            <a:endParaRPr lang="en-US" sz="1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7</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914400" y="533400"/>
            <a:ext cx="7239000" cy="9906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Table 1 (continued)</a:t>
            </a:r>
          </a:p>
        </p:txBody>
      </p:sp>
      <p:sp>
        <p:nvSpPr>
          <p:cNvPr id="6" name="Rectangle 3"/>
          <p:cNvSpPr>
            <a:spLocks noChangeArrowheads="1"/>
          </p:cNvSpPr>
          <p:nvPr/>
        </p:nvSpPr>
        <p:spPr bwMode="auto">
          <a:xfrm>
            <a:off x="839788" y="1830388"/>
            <a:ext cx="3578225" cy="4844916"/>
          </a:xfrm>
          <a:prstGeom prst="rect">
            <a:avLst/>
          </a:prstGeom>
          <a:solidFill>
            <a:srgbClr val="F2F2F2">
              <a:alpha val="89804"/>
            </a:srgbClr>
          </a:solidFill>
          <a:ln w="12700">
            <a:noFill/>
            <a:miter lim="800000"/>
            <a:headEnd/>
            <a:tailEnd/>
          </a:ln>
          <a:effectLst/>
        </p:spPr>
        <p:txBody>
          <a:bodyPr lIns="90488" tIns="44450" rIns="90488" bIns="44450">
            <a:spAutoFit/>
          </a:bodyPr>
          <a:lstStyle/>
          <a:p>
            <a:pPr>
              <a:spcBef>
                <a:spcPct val="50000"/>
              </a:spcBef>
            </a:pPr>
            <a:r>
              <a:rPr lang="en-US" sz="2400" dirty="0">
                <a:latin typeface="Times New Roman" pitchFamily="18" charset="0"/>
              </a:rPr>
              <a:t>		</a:t>
            </a:r>
            <a:r>
              <a:rPr lang="en-US" sz="2400" b="1" dirty="0">
                <a:latin typeface="Times New Roman" pitchFamily="18" charset="0"/>
              </a:rPr>
              <a:t>A</a:t>
            </a: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May 1:</a:t>
            </a:r>
            <a:br>
              <a:rPr lang="en-US" sz="2400" b="1" dirty="0">
                <a:latin typeface="Times New Roman" pitchFamily="18" charset="0"/>
              </a:rPr>
            </a:br>
            <a:r>
              <a:rPr lang="en-US" sz="2400" b="1" dirty="0">
                <a:latin typeface="Times New Roman" pitchFamily="18" charset="0"/>
              </a:rPr>
              <a:t>Buys 1 Sept. contract for oats at 171 cents/bushel</a:t>
            </a:r>
          </a:p>
          <a:p>
            <a:pPr>
              <a:spcBef>
                <a:spcPct val="50000"/>
              </a:spcBef>
            </a:pPr>
            <a:r>
              <a:rPr lang="en-US" sz="2400" dirty="0">
                <a:latin typeface="Times New Roman" pitchFamily="18" charset="0"/>
              </a:rPr>
              <a:t>		</a:t>
            </a:r>
            <a:r>
              <a:rPr lang="en-US" sz="2400" b="1" dirty="0">
                <a:latin typeface="Times New Roman" pitchFamily="18" charset="0"/>
              </a:rPr>
              <a:t>A</a:t>
            </a: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Buys 1 Sept. contract for</a:t>
            </a:r>
            <a:br>
              <a:rPr lang="en-US" sz="2400" b="1" dirty="0">
                <a:latin typeface="Times New Roman" pitchFamily="18" charset="0"/>
              </a:rPr>
            </a:br>
            <a:r>
              <a:rPr lang="en-US" sz="2400" b="1" dirty="0">
                <a:latin typeface="Times New Roman" pitchFamily="18" charset="0"/>
              </a:rPr>
              <a:t>oats at 171 cents/bushel</a:t>
            </a:r>
            <a:r>
              <a:rPr lang="en-US" sz="2400" dirty="0">
                <a:latin typeface="Times New Roman" pitchFamily="18" charset="0"/>
              </a:rPr>
              <a:t/>
            </a:r>
            <a:br>
              <a:rPr lang="en-US" sz="2400" dirty="0">
                <a:latin typeface="Times New Roman" pitchFamily="18" charset="0"/>
              </a:rPr>
            </a:br>
            <a:endParaRPr lang="en-US" sz="2400" dirty="0">
              <a:latin typeface="Times New Roman" pitchFamily="18" charset="0"/>
            </a:endParaRPr>
          </a:p>
          <a:p>
            <a:pPr>
              <a:spcBef>
                <a:spcPct val="50000"/>
              </a:spcBef>
            </a:pPr>
            <a:r>
              <a:rPr lang="en-US" sz="2400" dirty="0">
                <a:latin typeface="Times New Roman" pitchFamily="18" charset="0"/>
              </a:rPr>
              <a:t>		</a:t>
            </a:r>
            <a:r>
              <a:rPr lang="en-US" sz="2400" b="1" dirty="0">
                <a:latin typeface="Times New Roman" pitchFamily="18" charset="0"/>
              </a:rPr>
              <a:t>B</a:t>
            </a: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Sells 1 Sept. contract for oats at 171 </a:t>
            </a:r>
            <a:r>
              <a:rPr lang="en-US" sz="2400" b="1" dirty="0" smtClean="0">
                <a:latin typeface="Times New Roman" pitchFamily="18" charset="0"/>
              </a:rPr>
              <a:t>cents/bushel</a:t>
            </a:r>
          </a:p>
          <a:p>
            <a:pPr>
              <a:spcBef>
                <a:spcPct val="50000"/>
              </a:spcBef>
            </a:pPr>
            <a:endParaRPr lang="en-US" sz="1400" b="1" dirty="0">
              <a:latin typeface="Times New Roman" pitchFamily="18" charset="0"/>
            </a:endParaRPr>
          </a:p>
        </p:txBody>
      </p:sp>
      <p:sp>
        <p:nvSpPr>
          <p:cNvPr id="7" name="Rectangle 4"/>
          <p:cNvSpPr>
            <a:spLocks noChangeArrowheads="1"/>
          </p:cNvSpPr>
          <p:nvPr/>
        </p:nvSpPr>
        <p:spPr bwMode="auto">
          <a:xfrm>
            <a:off x="4573588" y="1830388"/>
            <a:ext cx="3578225" cy="4891083"/>
          </a:xfrm>
          <a:prstGeom prst="rect">
            <a:avLst/>
          </a:prstGeom>
          <a:solidFill>
            <a:srgbClr val="F2F2F2">
              <a:alpha val="89804"/>
            </a:srgbClr>
          </a:solidFill>
          <a:ln w="12700">
            <a:noFill/>
            <a:miter lim="800000"/>
            <a:headEnd/>
            <a:tailEnd/>
          </a:ln>
          <a:effectLst/>
        </p:spPr>
        <p:txBody>
          <a:bodyPr lIns="90488" tIns="44450" rIns="90488" bIns="44450">
            <a:spAutoFit/>
          </a:bodyPr>
          <a:lstStyle/>
          <a:p>
            <a:pPr>
              <a:spcBef>
                <a:spcPct val="50000"/>
              </a:spcBef>
            </a:pPr>
            <a:r>
              <a:rPr lang="en-US" sz="2400" dirty="0">
                <a:latin typeface="Times New Roman" pitchFamily="18" charset="0"/>
              </a:rPr>
              <a:t>		</a:t>
            </a:r>
            <a:r>
              <a:rPr lang="en-US" sz="2400" b="1" dirty="0">
                <a:latin typeface="Times New Roman" pitchFamily="18" charset="0"/>
              </a:rPr>
              <a:t>B</a:t>
            </a:r>
            <a:r>
              <a:rPr lang="en-US" sz="2400" dirty="0">
                <a:latin typeface="Times New Roman" pitchFamily="18" charset="0"/>
              </a:rPr>
              <a:t/>
            </a:r>
            <a:br>
              <a:rPr lang="en-US" sz="2400" dirty="0">
                <a:latin typeface="Times New Roman" pitchFamily="18" charset="0"/>
              </a:rPr>
            </a:b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Sells 1 Sept. contract for oats at 171 cents/bushel</a:t>
            </a:r>
          </a:p>
          <a:p>
            <a:pPr>
              <a:spcBef>
                <a:spcPct val="50000"/>
              </a:spcBef>
            </a:pPr>
            <a:r>
              <a:rPr lang="en-US" sz="2400" b="1" dirty="0">
                <a:latin typeface="Times New Roman" pitchFamily="18" charset="0"/>
              </a:rPr>
              <a:t>	Clearinghouse</a:t>
            </a: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Agrees to deliver to </a:t>
            </a:r>
            <a:r>
              <a:rPr lang="en-US" sz="2400" b="1" dirty="0" smtClean="0">
                <a:latin typeface="Times New Roman" pitchFamily="18" charset="0"/>
              </a:rPr>
              <a:t>A, </a:t>
            </a:r>
            <a:r>
              <a:rPr lang="en-US" sz="2400" b="1" dirty="0">
                <a:latin typeface="Times New Roman" pitchFamily="18" charset="0"/>
              </a:rPr>
              <a:t>a Sept. 1 contract for oats at 171 cents/bushel</a:t>
            </a:r>
          </a:p>
          <a:p>
            <a:pPr>
              <a:spcBef>
                <a:spcPct val="50000"/>
              </a:spcBef>
            </a:pPr>
            <a:r>
              <a:rPr lang="en-US" sz="2400" b="1" dirty="0">
                <a:latin typeface="Times New Roman" pitchFamily="18" charset="0"/>
              </a:rPr>
              <a:t>	Clearinghouse</a:t>
            </a:r>
            <a:r>
              <a:rPr lang="en-US" sz="2400" dirty="0">
                <a:latin typeface="Times New Roman" pitchFamily="18" charset="0"/>
              </a:rPr>
              <a:t/>
            </a:r>
            <a:br>
              <a:rPr lang="en-US" sz="2400" dirty="0">
                <a:latin typeface="Times New Roman" pitchFamily="18" charset="0"/>
              </a:rPr>
            </a:br>
            <a:r>
              <a:rPr lang="en-US" sz="2400" b="1" dirty="0">
                <a:latin typeface="Times New Roman" pitchFamily="18" charset="0"/>
              </a:rPr>
              <a:t>Agrees to receive from B a 1 Sept. contract for oats at 171 cents/bushel</a:t>
            </a:r>
          </a:p>
        </p:txBody>
      </p:sp>
      <p:grpSp>
        <p:nvGrpSpPr>
          <p:cNvPr id="8" name="Group 10"/>
          <p:cNvGrpSpPr>
            <a:grpSpLocks/>
          </p:cNvGrpSpPr>
          <p:nvPr/>
        </p:nvGrpSpPr>
        <p:grpSpPr bwMode="auto">
          <a:xfrm>
            <a:off x="844550" y="2209800"/>
            <a:ext cx="7454900" cy="4495800"/>
            <a:chOff x="532" y="1392"/>
            <a:chExt cx="4696" cy="2832"/>
          </a:xfrm>
        </p:grpSpPr>
        <p:sp>
          <p:nvSpPr>
            <p:cNvPr id="9" name="Line 5"/>
            <p:cNvSpPr>
              <a:spLocks noChangeShapeType="1"/>
            </p:cNvSpPr>
            <p:nvPr/>
          </p:nvSpPr>
          <p:spPr bwMode="auto">
            <a:xfrm>
              <a:off x="2880" y="1396"/>
              <a:ext cx="0" cy="2824"/>
            </a:xfrm>
            <a:prstGeom prst="line">
              <a:avLst/>
            </a:prstGeom>
            <a:noFill/>
            <a:ln w="12700">
              <a:solidFill>
                <a:schemeClr val="tx1"/>
              </a:solidFill>
              <a:round/>
              <a:headEnd/>
              <a:tailEnd/>
            </a:ln>
            <a:effectLst/>
          </p:spPr>
          <p:txBody>
            <a:bodyPr wrap="none" anchor="ctr"/>
            <a:lstStyle/>
            <a:p>
              <a:endParaRPr lang="en-US"/>
            </a:p>
          </p:txBody>
        </p:sp>
        <p:sp>
          <p:nvSpPr>
            <p:cNvPr id="10" name="Line 6"/>
            <p:cNvSpPr>
              <a:spLocks noChangeShapeType="1"/>
            </p:cNvSpPr>
            <p:nvPr/>
          </p:nvSpPr>
          <p:spPr bwMode="auto">
            <a:xfrm>
              <a:off x="532" y="1392"/>
              <a:ext cx="4696" cy="0"/>
            </a:xfrm>
            <a:prstGeom prst="line">
              <a:avLst/>
            </a:prstGeom>
            <a:noFill/>
            <a:ln w="12700">
              <a:solidFill>
                <a:schemeClr val="tx1"/>
              </a:solidFill>
              <a:round/>
              <a:headEnd/>
              <a:tailEnd/>
            </a:ln>
            <a:effectLst/>
          </p:spPr>
          <p:txBody>
            <a:bodyPr wrap="none" anchor="ctr"/>
            <a:lstStyle/>
            <a:p>
              <a:endParaRPr lang="en-US"/>
            </a:p>
          </p:txBody>
        </p:sp>
        <p:sp>
          <p:nvSpPr>
            <p:cNvPr id="11" name="Line 7"/>
            <p:cNvSpPr>
              <a:spLocks noChangeShapeType="1"/>
            </p:cNvSpPr>
            <p:nvPr/>
          </p:nvSpPr>
          <p:spPr bwMode="auto">
            <a:xfrm>
              <a:off x="532" y="2448"/>
              <a:ext cx="4696" cy="0"/>
            </a:xfrm>
            <a:prstGeom prst="line">
              <a:avLst/>
            </a:prstGeom>
            <a:noFill/>
            <a:ln w="12700">
              <a:solidFill>
                <a:schemeClr val="tx1"/>
              </a:solidFill>
              <a:round/>
              <a:headEnd/>
              <a:tailEnd/>
            </a:ln>
            <a:effectLst/>
          </p:spPr>
          <p:txBody>
            <a:bodyPr wrap="none" anchor="ctr"/>
            <a:lstStyle/>
            <a:p>
              <a:endParaRPr lang="en-US"/>
            </a:p>
          </p:txBody>
        </p:sp>
        <p:sp>
          <p:nvSpPr>
            <p:cNvPr id="12" name="Line 8"/>
            <p:cNvSpPr>
              <a:spLocks noChangeShapeType="1"/>
            </p:cNvSpPr>
            <p:nvPr/>
          </p:nvSpPr>
          <p:spPr bwMode="auto">
            <a:xfrm>
              <a:off x="532" y="3504"/>
              <a:ext cx="4696" cy="0"/>
            </a:xfrm>
            <a:prstGeom prst="line">
              <a:avLst/>
            </a:prstGeom>
            <a:noFill/>
            <a:ln w="12700">
              <a:solidFill>
                <a:schemeClr val="tx1"/>
              </a:solidFill>
              <a:round/>
              <a:headEnd/>
              <a:tailEnd/>
            </a:ln>
            <a:effectLst/>
          </p:spPr>
          <p:txBody>
            <a:bodyPr wrap="none" anchor="ctr"/>
            <a:lstStyle/>
            <a:p>
              <a:endParaRPr lang="en-US"/>
            </a:p>
          </p:txBody>
        </p:sp>
        <p:sp>
          <p:nvSpPr>
            <p:cNvPr id="13" name="Line 9"/>
            <p:cNvSpPr>
              <a:spLocks noChangeShapeType="1"/>
            </p:cNvSpPr>
            <p:nvPr/>
          </p:nvSpPr>
          <p:spPr bwMode="auto">
            <a:xfrm>
              <a:off x="532" y="4224"/>
              <a:ext cx="4696" cy="0"/>
            </a:xfrm>
            <a:prstGeom prst="line">
              <a:avLst/>
            </a:prstGeom>
            <a:noFill/>
            <a:ln w="12700">
              <a:solidFill>
                <a:schemeClr val="tx1"/>
              </a:solidFill>
              <a:round/>
              <a:headEnd/>
              <a:tailEnd/>
            </a:ln>
            <a:effectLst/>
          </p:spPr>
          <p:txBody>
            <a:bodyPr wrap="none" anchor="ct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8</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0000"/>
            </a:srgbClr>
          </a:solidFill>
          <a:ln/>
        </p:spPr>
        <p:txBody>
          <a:bodyPr lIns="90488" tIns="44450" rIns="90488" bIns="4445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0" i="0" u="sng" strike="noStrike" kern="0" cap="none" spc="0" normalizeH="0" baseline="0" noProof="0" dirty="0" smtClean="0">
                <a:ln>
                  <a:noFill/>
                </a:ln>
                <a:effectLst/>
                <a:uLnTx/>
                <a:uFillTx/>
                <a:latin typeface="+mj-lt"/>
                <a:ea typeface="+mj-ea"/>
                <a:cs typeface="+mj-cs"/>
              </a:rPr>
              <a:t>Table 1 (continued)</a:t>
            </a:r>
          </a:p>
        </p:txBody>
      </p:sp>
      <p:sp>
        <p:nvSpPr>
          <p:cNvPr id="6" name="Rectangle 3"/>
          <p:cNvSpPr txBox="1">
            <a:spLocks noChangeArrowheads="1"/>
          </p:cNvSpPr>
          <p:nvPr/>
        </p:nvSpPr>
        <p:spPr>
          <a:xfrm>
            <a:off x="685800" y="1828800"/>
            <a:ext cx="7696200" cy="4038600"/>
          </a:xfrm>
          <a:prstGeom prst="rect">
            <a:avLst/>
          </a:prstGeom>
          <a:solidFill>
            <a:srgbClr val="F2F2F2">
              <a:alpha val="80000"/>
            </a:srgbClr>
          </a:solidFill>
          <a:ln/>
        </p:spPr>
        <p:txBody>
          <a:bodyPr lIns="90488" tIns="44450" rIns="90488" bIns="44450"/>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en-US" sz="3100" b="1" i="0" u="none" strike="noStrike" kern="0" cap="none" spc="0" normalizeH="0" baseline="0" noProof="0" dirty="0" smtClean="0">
                <a:ln>
                  <a:noFill/>
                </a:ln>
                <a:solidFill>
                  <a:schemeClr val="tx1"/>
                </a:solidFill>
                <a:effectLst/>
                <a:uLnTx/>
                <a:uFillTx/>
                <a:latin typeface="+mn-lt"/>
                <a:ea typeface="+mn-ea"/>
                <a:cs typeface="+mn-cs"/>
              </a:rPr>
              <a:t>3.  A Reversing Trade--brings a trader’s net position in some futures contract back to zero.  Without a reversing trade the investor will be required to either deliver the product at the contract price (if the contract was sold) or purchase the product (if the contract was purchased).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9</a:t>
            </a:fld>
            <a:endParaRPr lang="en-US"/>
          </a:p>
        </p:txBody>
      </p:sp>
      <p:pic>
        <p:nvPicPr>
          <p:cNvPr id="3" name="Picture 2" descr="FINANCE-5.jpg"/>
          <p:cNvPicPr>
            <a:picLocks noChangeAspect="1"/>
          </p:cNvPicPr>
          <p:nvPr/>
        </p:nvPicPr>
        <p:blipFill>
          <a:blip r:embed="rId2" cstate="print"/>
          <a:stretch>
            <a:fillRect/>
          </a:stretch>
        </p:blipFill>
        <p:spPr>
          <a:xfrm>
            <a:off x="0" y="0"/>
            <a:ext cx="9170126" cy="6858000"/>
          </a:xfrm>
          <a:prstGeom prst="rect">
            <a:avLst/>
          </a:prstGeom>
        </p:spPr>
      </p:pic>
      <p:sp>
        <p:nvSpPr>
          <p:cNvPr id="5" name="Rectangle 2"/>
          <p:cNvSpPr txBox="1">
            <a:spLocks noChangeArrowheads="1"/>
          </p:cNvSpPr>
          <p:nvPr/>
        </p:nvSpPr>
        <p:spPr>
          <a:xfrm>
            <a:off x="762000" y="533400"/>
            <a:ext cx="7696200" cy="1143000"/>
          </a:xfrm>
          <a:prstGeom prst="rect">
            <a:avLst/>
          </a:prstGeom>
          <a:solidFill>
            <a:srgbClr val="F2F2F2">
              <a:alpha val="85098"/>
            </a:srgbClr>
          </a:solidFill>
          <a:ln/>
        </p:spPr>
        <p:txBody>
          <a:bodyPr lIns="90488" tIns="44450" rIns="90488" bIns="4445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300" b="0" i="0" u="none" strike="noStrike" kern="0" cap="none" spc="0" normalizeH="0" baseline="0" noProof="0" dirty="0" smtClean="0">
                <a:ln>
                  <a:noFill/>
                </a:ln>
                <a:effectLst/>
                <a:uLnTx/>
                <a:uFillTx/>
                <a:latin typeface="+mj-lt"/>
                <a:ea typeface="+mj-ea"/>
                <a:cs typeface="+mj-cs"/>
              </a:rPr>
              <a:t>B.  Purposes of Futures Markets</a:t>
            </a:r>
          </a:p>
        </p:txBody>
      </p:sp>
      <p:sp>
        <p:nvSpPr>
          <p:cNvPr id="6" name="Rectangle 3"/>
          <p:cNvSpPr txBox="1">
            <a:spLocks noChangeArrowheads="1"/>
          </p:cNvSpPr>
          <p:nvPr/>
        </p:nvSpPr>
        <p:spPr>
          <a:xfrm>
            <a:off x="381000" y="2133600"/>
            <a:ext cx="8229600" cy="4114800"/>
          </a:xfrm>
          <a:prstGeom prst="rect">
            <a:avLst/>
          </a:prstGeom>
          <a:solidFill>
            <a:srgbClr val="F2F2F2">
              <a:alpha val="85098"/>
            </a:srgbClr>
          </a:solidFill>
          <a:ln/>
        </p:spPr>
        <p:txBody>
          <a:bodyPr lIns="90488" tIns="44450" rIns="90488" bIns="44450"/>
          <a:lstStyle/>
          <a:p>
            <a:pPr marL="742950" marR="0" lvl="1" indent="-285750" algn="l" defTabSz="914400" rtl="0" eaLnBrk="1" fontAlgn="base" latinLnBrk="0" hangingPunct="1">
              <a:lnSpc>
                <a:spcPct val="100000"/>
              </a:lnSpc>
              <a:spcBef>
                <a:spcPct val="20000"/>
              </a:spcBef>
              <a:spcAft>
                <a:spcPct val="0"/>
              </a:spcAft>
              <a:buClr>
                <a:schemeClr val="accent1"/>
              </a:buClr>
              <a:buSzPct val="150000"/>
              <a:buFontTx/>
              <a:buNone/>
              <a:tabLst/>
              <a:defRPr/>
            </a:pPr>
            <a:r>
              <a:rPr kumimoji="0" lang="en-US" sz="3000" b="1" i="0" u="none" strike="noStrike" kern="0" cap="none" spc="0" normalizeH="0" baseline="0" noProof="0" smtClean="0">
                <a:ln>
                  <a:noFill/>
                </a:ln>
                <a:solidFill>
                  <a:schemeClr val="tx1"/>
                </a:solidFill>
                <a:effectLst/>
                <a:uLnTx/>
                <a:uFillTx/>
                <a:latin typeface="+mn-lt"/>
              </a:rPr>
              <a:t>Meets the needs of three groups of futures market users: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600" b="1" i="0" u="none" strike="noStrike" kern="0" cap="none" spc="0" normalizeH="0" baseline="0" noProof="0" smtClean="0">
                <a:ln>
                  <a:noFill/>
                </a:ln>
                <a:solidFill>
                  <a:schemeClr val="tx1"/>
                </a:solidFill>
                <a:effectLst/>
                <a:uLnTx/>
                <a:uFillTx/>
                <a:latin typeface="+mn-lt"/>
              </a:rPr>
              <a:t>1.  Those who wish to discover information about future prices of commodities (suppliers)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600" b="1" i="0" u="none" strike="noStrike" kern="0" cap="none" spc="0" normalizeH="0" baseline="0" noProof="0" smtClean="0">
                <a:ln>
                  <a:noFill/>
                </a:ln>
                <a:solidFill>
                  <a:schemeClr val="tx1"/>
                </a:solidFill>
                <a:effectLst/>
                <a:uLnTx/>
                <a:uFillTx/>
                <a:latin typeface="+mn-lt"/>
              </a:rPr>
              <a:t>2.  Those who wish to speculate (speculators)</a:t>
            </a:r>
          </a:p>
          <a:p>
            <a:pPr marL="1143000" marR="0" lvl="2" indent="-228600" algn="l" defTabSz="914400" rtl="0" eaLnBrk="1" fontAlgn="base" latinLnBrk="0" hangingPunct="1">
              <a:lnSpc>
                <a:spcPct val="100000"/>
              </a:lnSpc>
              <a:spcBef>
                <a:spcPct val="20000"/>
              </a:spcBef>
              <a:spcAft>
                <a:spcPct val="0"/>
              </a:spcAft>
              <a:buClr>
                <a:schemeClr val="tx1"/>
              </a:buClr>
              <a:buSzPct val="150000"/>
              <a:buFontTx/>
              <a:buChar char="•"/>
              <a:tabLst/>
              <a:defRPr/>
            </a:pPr>
            <a:r>
              <a:rPr kumimoji="0" lang="en-US" sz="2600" b="1" i="0" u="none" strike="noStrike" kern="0" cap="none" spc="0" normalizeH="0" baseline="0" noProof="0" smtClean="0">
                <a:ln>
                  <a:noFill/>
                </a:ln>
                <a:solidFill>
                  <a:schemeClr val="tx1"/>
                </a:solidFill>
                <a:effectLst/>
                <a:uLnTx/>
                <a:uFillTx/>
                <a:latin typeface="+mn-lt"/>
              </a:rPr>
              <a:t>3.  Those who wish to transfer risk to some other party (hedgers)</a:t>
            </a:r>
            <a:endParaRPr kumimoji="0" lang="en-US" sz="2600" b="1" i="0" u="none" strike="noStrike" kern="0" cap="none" spc="0" normalizeH="0" baseline="0" noProof="0" dirty="0" smtClean="0">
              <a:ln>
                <a:noFill/>
              </a:ln>
              <a:solidFill>
                <a:schemeClr val="tx1"/>
              </a:solidFill>
              <a:effectLst/>
              <a:uLnTx/>
              <a:uFillTx/>
              <a:latin typeface="+mn-lt"/>
            </a:endParaRPr>
          </a:p>
        </p:txBody>
      </p:sp>
    </p:spTree>
  </p:cSld>
  <p:clrMapOvr>
    <a:masterClrMapping/>
  </p:clrMapOvr>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1602</TotalTime>
  <Pages>48</Pages>
  <Words>3377</Words>
  <Application>Microsoft Office PowerPoint</Application>
  <PresentationFormat>On-screen Show (4:3)</PresentationFormat>
  <Paragraphs>383</Paragraphs>
  <Slides>62</Slides>
  <Notes>6</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Studio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Futures - Chapter 10</dc:title>
  <dc:subject>MGMT 135</dc:subject>
  <dc:creator>Markus Geissler</dc:creator>
  <cp:keywords/>
  <dc:description/>
  <cp:lastModifiedBy>Owner</cp:lastModifiedBy>
  <cp:revision>133</cp:revision>
  <cp:lastPrinted>1601-01-01T00:00:00Z</cp:lastPrinted>
  <dcterms:created xsi:type="dcterms:W3CDTF">1996-01-12T16:33:58Z</dcterms:created>
  <dcterms:modified xsi:type="dcterms:W3CDTF">2012-11-14T21:15:15Z</dcterms:modified>
</cp:coreProperties>
</file>