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919191"/>
    <a:srgbClr val="FAFD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Arial" charset="0"/>
              </a:defRPr>
            </a:lvl1pPr>
          </a:lstStyle>
          <a:p>
            <a:fld id="{A07EA95D-133C-4A60-B00E-E15C4F7D13A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6388100" y="8748713"/>
            <a:ext cx="40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r"/>
            <a:fld id="{A2C93C73-AC91-4400-ABFE-D48030140EC7}" type="slidenum">
              <a:rPr lang="en-US" sz="1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/>
              <a:t>‹#›</a:t>
            </a:fld>
            <a:endParaRPr lang="en-US" sz="1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i="1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>
                <a:latin typeface="Times New Roman" pitchFamily="18" charset="0"/>
              </a:defRPr>
            </a:lvl1pPr>
          </a:lstStyle>
          <a:p>
            <a:fld id="{CDA238C8-D3A8-440F-ACA9-C95DB54543A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5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388100" y="8748713"/>
            <a:ext cx="4016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spAutoFit/>
          </a:bodyPr>
          <a:lstStyle/>
          <a:p>
            <a:pPr algn="r"/>
            <a:fld id="{9B3F7A89-2306-4F25-B177-0F96C8D8C4D6}" type="slidenum">
              <a:rPr lang="en-US" sz="1400" i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pPr algn="r"/>
              <a:t>‹#›</a:t>
            </a:fld>
            <a:endParaRPr lang="en-US" sz="1400" i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E00A1-16E6-478A-AA09-90CC2E6D17AC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4CBD5-E12B-492F-956A-058310D6EA47}" type="slidenum">
              <a:rPr lang="en-US"/>
              <a:pPr/>
              <a:t>10</a:t>
            </a:fld>
            <a:endParaRPr lang="en-US"/>
          </a:p>
        </p:txBody>
      </p:sp>
      <p:sp>
        <p:nvSpPr>
          <p:cNvPr id="2355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F03B91-172C-48BA-9B0D-05687EDABF87}" type="slidenum">
              <a:rPr lang="en-US"/>
              <a:pPr/>
              <a:t>11</a:t>
            </a:fld>
            <a:endParaRPr lang="en-US"/>
          </a:p>
        </p:txBody>
      </p:sp>
      <p:sp>
        <p:nvSpPr>
          <p:cNvPr id="2969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547F4-91B5-4EF0-A7CB-AF2FB0A7F041}" type="slidenum">
              <a:rPr lang="en-US"/>
              <a:pPr/>
              <a:t>12</a:t>
            </a:fld>
            <a:endParaRPr lang="en-US"/>
          </a:p>
        </p:txBody>
      </p:sp>
      <p:sp>
        <p:nvSpPr>
          <p:cNvPr id="3174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237E8-D23A-48DD-80CB-E6D6E1FB7E6C}" type="slidenum">
              <a:rPr lang="en-US"/>
              <a:pPr/>
              <a:t>13</a:t>
            </a:fld>
            <a:endParaRPr lang="en-US"/>
          </a:p>
        </p:txBody>
      </p:sp>
      <p:sp>
        <p:nvSpPr>
          <p:cNvPr id="3379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242E67-E699-4B1F-B5E3-7A9CE1A26DC0}" type="slidenum">
              <a:rPr lang="en-US"/>
              <a:pPr/>
              <a:t>14</a:t>
            </a:fld>
            <a:endParaRPr lang="en-US"/>
          </a:p>
        </p:txBody>
      </p:sp>
      <p:sp>
        <p:nvSpPr>
          <p:cNvPr id="3584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537453-07F6-458B-A460-23326955E9B6}" type="slidenum">
              <a:rPr lang="en-US"/>
              <a:pPr/>
              <a:t>15</a:t>
            </a:fld>
            <a:endParaRPr lang="en-US"/>
          </a:p>
        </p:txBody>
      </p:sp>
      <p:sp>
        <p:nvSpPr>
          <p:cNvPr id="3789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8DB44-2494-4295-8898-FFAEC1F7C9C1}" type="slidenum">
              <a:rPr lang="en-US"/>
              <a:pPr/>
              <a:t>16</a:t>
            </a:fld>
            <a:endParaRPr lang="en-US"/>
          </a:p>
        </p:txBody>
      </p:sp>
      <p:sp>
        <p:nvSpPr>
          <p:cNvPr id="3993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72C3A7-1104-4CF4-8EAB-ABD73297C204}" type="slidenum">
              <a:rPr lang="en-US"/>
              <a:pPr/>
              <a:t>17</a:t>
            </a:fld>
            <a:endParaRPr lang="en-US"/>
          </a:p>
        </p:txBody>
      </p:sp>
      <p:sp>
        <p:nvSpPr>
          <p:cNvPr id="4198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49BC50-BB0F-4011-B79F-A0A68794FE85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4C742D-4955-457B-91ED-187DB6A185C3}" type="slidenum">
              <a:rPr lang="en-US"/>
              <a:pPr/>
              <a:t>3</a:t>
            </a:fld>
            <a:endParaRPr lang="en-US"/>
          </a:p>
        </p:txBody>
      </p:sp>
      <p:sp>
        <p:nvSpPr>
          <p:cNvPr id="921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3B1DA1-8C30-4D8D-9CBD-56FBFFB1174F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8DE0BC-3B23-4EC2-B86E-603B7A126FF2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F3DD7-69F7-4A2B-8CC3-CEC33CAE18CE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494B46-5C6E-477F-B328-CCBC3206C81E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F71E86-1303-448C-AFB5-7277310B17FC}" type="slidenum">
              <a:rPr lang="en-US"/>
              <a:pPr/>
              <a:t>8</a:t>
            </a:fld>
            <a:endParaRPr lang="en-US"/>
          </a:p>
        </p:txBody>
      </p:sp>
      <p:sp>
        <p:nvSpPr>
          <p:cNvPr id="1945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9E09A4-4541-4E33-A60F-2B88D6005541}" type="slidenum">
              <a:rPr lang="en-US"/>
              <a:pPr/>
              <a:t>9</a:t>
            </a:fld>
            <a:endParaRPr lang="en-US"/>
          </a:p>
        </p:txBody>
      </p:sp>
      <p:sp>
        <p:nvSpPr>
          <p:cNvPr id="21506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E488-6D27-4BBA-81C0-65DA694399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A983-B8C3-494B-B207-E0F34BBB12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32713-4EC2-4CEC-802F-D1B28F483E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37F0B-A81A-474F-9A4B-B01B5C77B5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3806D-E043-4CB9-A358-57D77E422E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1BBE8-086E-4EC4-A0C3-DEF2DD921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32C6CC-1FC7-461F-B1E1-0572463A3A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0F07-F1EA-4634-8628-2AE4D926B8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F9B53-3128-4769-9CF2-E2C02C999F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2C25A-DFA2-4D44-B6A8-74B07C7E1D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B4EF6-034E-4687-83A2-1E3D40D0A4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0615-87DF-4DCD-B615-70EA58EF35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0388"/>
            <a:ext cx="7772400" cy="1138237"/>
          </a:xfrm>
          <a:noFill/>
          <a:ln/>
        </p:spPr>
        <p:txBody>
          <a:bodyPr lIns="92075" tIns="46038" rIns="92075" bIns="46038" anchor="ctr"/>
          <a:lstStyle/>
          <a:p>
            <a:pPr algn="ctr"/>
            <a:r>
              <a:rPr lang="en-US"/>
              <a:t>Preferred Stocks &amp; Convertibles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4000" u="sng"/>
              <a:t>Topic 8</a:t>
            </a:r>
            <a:endParaRPr lang="en-US"/>
          </a:p>
          <a:p>
            <a:pPr marL="342900" indent="-342900"/>
            <a:r>
              <a:rPr lang="en-US"/>
              <a:t>I.  Preferred Stocks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2DCC2A0-A39E-47B0-9C92-00C046E1212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/>
              <a:t>E.  Preferred Stock as an Investment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1.  Better suited for the Institution</a:t>
            </a:r>
          </a:p>
          <a:p>
            <a:r>
              <a:rPr lang="en-US"/>
              <a:t>2.  Does not share in earnings</a:t>
            </a:r>
          </a:p>
          <a:p>
            <a:r>
              <a:rPr lang="en-US"/>
              <a:t>3.  Does not have the security of Bonds,</a:t>
            </a:r>
          </a:p>
          <a:p>
            <a:pPr lvl="1">
              <a:buFont typeface="Wingdings" pitchFamily="2" charset="2"/>
              <a:buNone/>
            </a:pPr>
            <a:r>
              <a:rPr lang="en-US"/>
              <a:t>     more volatile</a:t>
            </a:r>
          </a:p>
          <a:p>
            <a:r>
              <a:rPr lang="en-US"/>
              <a:t>4.  Only becomes attractive when the 		yield is greater than Bonds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4778-B963-4C5D-843B-438F070277E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830388"/>
            <a:ext cx="7772400" cy="1138237"/>
          </a:xfrm>
          <a:noFill/>
          <a:ln/>
        </p:spPr>
        <p:txBody>
          <a:bodyPr lIns="92075" tIns="46038" rIns="92075" bIns="46038" anchor="ctr"/>
          <a:lstStyle/>
          <a:p>
            <a:pPr algn="ctr"/>
            <a:r>
              <a:rPr lang="en-US"/>
              <a:t>Preferred Stocks &amp; Convertibles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</p:spPr>
        <p:txBody>
          <a:bodyPr lIns="92075" tIns="46038" rIns="92075" bIns="46038"/>
          <a:lstStyle/>
          <a:p>
            <a:pPr marL="342900" indent="-342900"/>
            <a:r>
              <a:rPr lang="en-US" sz="4000" u="sng"/>
              <a:t>Topic 8</a:t>
            </a:r>
          </a:p>
          <a:p>
            <a:pPr marL="342900" indent="-342900"/>
            <a:r>
              <a:rPr lang="en-US"/>
              <a:t>II.  Convertible Securities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80A37545-A1E3-4B11-B198-E16ED10D1F97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A.  Characteristics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1.  Hybrid possessing the features and    performance qualities of both fixed income and equity securities</a:t>
            </a:r>
          </a:p>
          <a:p>
            <a:r>
              <a:rPr lang="en-US"/>
              <a:t>2.  Should be viewed primarily as a form of equity</a:t>
            </a:r>
          </a:p>
          <a:p>
            <a:r>
              <a:rPr lang="en-US"/>
              <a:t>3.  Provide the “Equity Kicker”</a:t>
            </a:r>
          </a:p>
          <a:p>
            <a:r>
              <a:rPr lang="en-US"/>
              <a:t>4.  A “Deferred Equity”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09906-A114-44CF-AA04-7AE4801DF0F5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B.  Convertible Bonds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1.  Issued as Debentures</a:t>
            </a:r>
          </a:p>
          <a:p>
            <a:r>
              <a:rPr lang="en-US"/>
              <a:t>2.  Over time, may be converted into a certain number of shares</a:t>
            </a:r>
          </a:p>
          <a:p>
            <a:r>
              <a:rPr lang="en-US"/>
              <a:t>3.  Normally “Freely Callable” which may lead to “Forced Conversion”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0D39E-D3B9-4938-B266-B8F77CC04CD6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B.  Convertible Bonds (continued)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133600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4.  Options at forced conversion</a:t>
            </a:r>
          </a:p>
          <a:p>
            <a:pPr lvl="1"/>
            <a:r>
              <a:rPr lang="en-US" sz="2400"/>
              <a:t>Convert to shares</a:t>
            </a:r>
          </a:p>
          <a:p>
            <a:pPr lvl="1"/>
            <a:r>
              <a:rPr lang="en-US" sz="2400"/>
              <a:t>Redeem the Bond for cash at the stipulated call price</a:t>
            </a:r>
          </a:p>
          <a:p>
            <a:r>
              <a:rPr lang="en-US"/>
              <a:t>5.  Conversion Privilege</a:t>
            </a:r>
          </a:p>
          <a:p>
            <a:pPr lvl="1"/>
            <a:r>
              <a:rPr lang="en-US" sz="2400"/>
              <a:t>Stipulates the conditions and nature of the conversion</a:t>
            </a:r>
          </a:p>
          <a:p>
            <a:pPr lvl="1"/>
            <a:r>
              <a:rPr lang="en-US" sz="2400"/>
              <a:t>Initial waiting period of 6 months to 2 years</a:t>
            </a:r>
          </a:p>
          <a:p>
            <a:pPr lvl="1"/>
            <a:r>
              <a:rPr lang="en-US" sz="2400"/>
              <a:t>Conversion period may have a limited life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12CBA-30F0-4CC3-B4ED-E26987A7B828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/>
              <a:t>B.  Convertible Bonds (continued)	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6.  Conversion Ratio</a:t>
            </a:r>
          </a:p>
          <a:p>
            <a:pPr lvl="1"/>
            <a:r>
              <a:rPr lang="en-US"/>
              <a:t>Number of common shares which the Bond may be converted into</a:t>
            </a:r>
          </a:p>
          <a:p>
            <a:pPr lvl="1"/>
            <a:r>
              <a:rPr lang="en-US"/>
              <a:t>Example:  A Ratio of 20 states that a $1000 Bond may be converted into 20 shares of the Common</a:t>
            </a:r>
          </a:p>
          <a:p>
            <a:pPr lvl="2"/>
            <a:r>
              <a:rPr lang="en-US"/>
              <a:t>Implied conversion price is $50/Share</a:t>
            </a:r>
          </a:p>
          <a:p>
            <a:pPr lvl="2"/>
            <a:r>
              <a:rPr lang="en-US"/>
              <a:t>Ratios are normally fixed but can be variable</a:t>
            </a:r>
          </a:p>
          <a:p>
            <a:pPr lvl="2"/>
            <a:r>
              <a:rPr lang="en-US"/>
              <a:t>Ratios are adjusted for stock splits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AD86D-68DF-40D5-8B0A-1B688E23268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C.  Sources of Value of Convertibles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057400"/>
            <a:ext cx="7772400" cy="44196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1.  Convertible Securities trade like a Common Stock.  They derive value from the Common Stock.</a:t>
            </a:r>
          </a:p>
          <a:p>
            <a:pPr lvl="1"/>
            <a:r>
              <a:rPr lang="en-US" sz="2400"/>
              <a:t>Example:  Assume a Convertible has a ratio of 20 and the Stock sells for $45.  If the conversion price is $50 ($1000/20), then for every point the stock goes up or down the Convertible Security will move by 20x.</a:t>
            </a:r>
          </a:p>
          <a:p>
            <a:pPr lvl="1"/>
            <a:r>
              <a:rPr lang="en-US" sz="2400"/>
              <a:t>Hence, Price of Convertible Security in example is:     $45 * 20 = $900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44CC2-4F6B-4159-A63E-7E83ECCA5794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D. Risk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7772400" cy="4114800"/>
          </a:xfrm>
          <a:noFill/>
          <a:ln/>
        </p:spPr>
        <p:txBody>
          <a:bodyPr lIns="92075" tIns="46038" rIns="92075" bIns="46038"/>
          <a:lstStyle/>
          <a:p>
            <a:r>
              <a:rPr lang="en-US"/>
              <a:t>1.  Risk is a function of the issue’s fixed income and equity characteristics.</a:t>
            </a:r>
          </a:p>
          <a:p>
            <a:r>
              <a:rPr lang="en-US"/>
              <a:t>2.  Fixed income nature defines its </a:t>
            </a:r>
            <a:r>
              <a:rPr lang="en-US" u="sng"/>
              <a:t>floor price</a:t>
            </a:r>
            <a:r>
              <a:rPr lang="en-US"/>
              <a:t>.</a:t>
            </a:r>
          </a:p>
          <a:p>
            <a:r>
              <a:rPr lang="en-US"/>
              <a:t>3.  Equity nature defines its </a:t>
            </a:r>
            <a:r>
              <a:rPr lang="en-US" u="sng"/>
              <a:t>ceiling price</a:t>
            </a:r>
            <a:r>
              <a:rPr lang="en-US"/>
              <a:t>.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BCD13-C866-406D-AD66-89AA405A7E59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A.  Characteristics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1.  Hybrid Securities</a:t>
            </a:r>
          </a:p>
          <a:p>
            <a:pPr lvl="1"/>
            <a:r>
              <a:rPr lang="en-US"/>
              <a:t>a.  Pay Dividends		CS</a:t>
            </a:r>
          </a:p>
          <a:p>
            <a:pPr lvl="1"/>
            <a:r>
              <a:rPr lang="en-US"/>
              <a:t>b.  Equity Ownership	CS</a:t>
            </a:r>
          </a:p>
          <a:p>
            <a:pPr lvl="1"/>
            <a:r>
              <a:rPr lang="en-US"/>
              <a:t>c.  Prior Claim		Bond</a:t>
            </a:r>
          </a:p>
          <a:p>
            <a:pPr lvl="1"/>
            <a:r>
              <a:rPr lang="en-US"/>
              <a:t>d.  Fixed Dividends	Bond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9ADB7-D3E7-48BB-A200-2F9171100EF5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A.  Characteristics (continued)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2.  Advantages / Disadvantages</a:t>
            </a:r>
          </a:p>
          <a:p>
            <a:pPr lvl="1"/>
            <a:r>
              <a:rPr lang="en-US"/>
              <a:t>a.  High Current Income</a:t>
            </a:r>
          </a:p>
          <a:p>
            <a:pPr lvl="1"/>
            <a:r>
              <a:rPr lang="en-US"/>
              <a:t>b.  Safety</a:t>
            </a:r>
          </a:p>
          <a:p>
            <a:pPr lvl="1"/>
            <a:r>
              <a:rPr lang="en-US"/>
              <a:t>c.  Low Unit Cost ($10-$25/Share)</a:t>
            </a:r>
          </a:p>
          <a:p>
            <a:pPr lvl="1"/>
            <a:r>
              <a:rPr lang="en-US"/>
              <a:t>d.  Inflation -- not a good hedge</a:t>
            </a:r>
          </a:p>
          <a:p>
            <a:pPr lvl="1"/>
            <a:r>
              <a:rPr lang="en-US"/>
              <a:t>e.  Lacks capital gain potential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55B0E-2CDF-4F5B-9B5E-C79BCF49141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A.  Characteristics (continued)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3.  Sources of Value</a:t>
            </a:r>
          </a:p>
          <a:p>
            <a:pPr lvl="1"/>
            <a:r>
              <a:rPr lang="en-US"/>
              <a:t>a.  Dividend Yield</a:t>
            </a:r>
          </a:p>
          <a:p>
            <a:pPr lvl="2">
              <a:buFont typeface="Wingdings" pitchFamily="2" charset="2"/>
              <a:buNone/>
            </a:pPr>
            <a:r>
              <a:rPr lang="en-US"/>
              <a:t>P = D / K</a:t>
            </a:r>
          </a:p>
          <a:p>
            <a:pPr lvl="2">
              <a:buFont typeface="Wingdings" pitchFamily="2" charset="2"/>
              <a:buNone/>
            </a:pPr>
            <a:r>
              <a:rPr lang="en-US"/>
              <a:t>	D = Dividend</a:t>
            </a:r>
          </a:p>
          <a:p>
            <a:pPr lvl="2">
              <a:buFont typeface="Wingdings" pitchFamily="2" charset="2"/>
              <a:buNone/>
            </a:pPr>
            <a:r>
              <a:rPr lang="en-US"/>
              <a:t>	K = Required Return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B9773-614C-40B2-AE0E-0A7A8102BA2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/>
              <a:t>B.  Usual Features of</a:t>
            </a:r>
            <a:br>
              <a:rPr lang="en-US"/>
            </a:br>
            <a:r>
              <a:rPr lang="en-US"/>
              <a:t>Preferred Stock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  <a:noFill/>
          <a:ln/>
        </p:spPr>
        <p:txBody>
          <a:bodyPr lIns="92075" tIns="46038" rIns="92075" bIns="46038"/>
          <a:lstStyle/>
          <a:p>
            <a:r>
              <a:rPr lang="en-US" sz="2400"/>
              <a:t>1.  Voting</a:t>
            </a:r>
          </a:p>
          <a:p>
            <a:pPr lvl="1"/>
            <a:r>
              <a:rPr lang="en-US" sz="2400"/>
              <a:t>Usually nonvoting but does have contingent voting rights.  This is the right to elect some of the directors.</a:t>
            </a:r>
          </a:p>
          <a:p>
            <a:pPr lvl="1"/>
            <a:r>
              <a:rPr lang="en-US" sz="2400"/>
              <a:t>Usually have the right to vote for approval on the issuance of additional Preferred Stock.</a:t>
            </a:r>
          </a:p>
          <a:p>
            <a:r>
              <a:rPr lang="en-US" sz="2400"/>
              <a:t>2.  Maturity and Call</a:t>
            </a:r>
          </a:p>
          <a:p>
            <a:pPr lvl="1"/>
            <a:r>
              <a:rPr lang="en-US" sz="2400"/>
              <a:t>Typically Preferred Stock has no maturity date (like C/S).</a:t>
            </a:r>
          </a:p>
          <a:p>
            <a:pPr lvl="1"/>
            <a:r>
              <a:rPr lang="en-US" sz="2400"/>
              <a:t>The typical Preferred is callable.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C2691C-115F-4434-B00B-0EA4162A03C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/>
              <a:t>B.  Usual Features of</a:t>
            </a:r>
            <a:br>
              <a:rPr lang="en-US"/>
            </a:br>
            <a:r>
              <a:rPr lang="en-US"/>
              <a:t>Preferred Stock (continued)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3.  Sinking Fund</a:t>
            </a:r>
          </a:p>
          <a:p>
            <a:pPr lvl="1"/>
            <a:r>
              <a:rPr lang="en-US"/>
              <a:t>40% of Preferred issues have this agreement, usually found in public utility Preferred</a:t>
            </a:r>
          </a:p>
          <a:p>
            <a:r>
              <a:rPr lang="en-US"/>
              <a:t>4.  Dividends</a:t>
            </a:r>
          </a:p>
          <a:p>
            <a:pPr lvl="1"/>
            <a:r>
              <a:rPr lang="en-US"/>
              <a:t>Cumulative VS Noncumulative</a:t>
            </a:r>
          </a:p>
          <a:p>
            <a:r>
              <a:rPr lang="en-US"/>
              <a:t>5.  Convertibility</a:t>
            </a:r>
          </a:p>
          <a:p>
            <a:pPr lvl="1"/>
            <a:r>
              <a:rPr lang="en-US"/>
              <a:t>Preferred is typically nonconvertible</a:t>
            </a:r>
          </a:p>
          <a:p>
            <a:pPr lvl="1"/>
            <a:r>
              <a:rPr lang="en-US"/>
              <a:t>1/3 of Preferred are convertible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C3B9B-C6B7-4C93-899C-1509ACE06676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C.  Yields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1.  Compared with Bonds, Preferred are        </a:t>
            </a:r>
          </a:p>
          <a:p>
            <a:pPr>
              <a:buFont typeface="Wingdings" pitchFamily="2" charset="2"/>
              <a:buNone/>
            </a:pPr>
            <a:r>
              <a:rPr lang="en-US"/>
              <a:t>         typically higher.  Why?</a:t>
            </a:r>
          </a:p>
          <a:p>
            <a:r>
              <a:rPr lang="en-US"/>
              <a:t>2.  Pattern</a:t>
            </a:r>
          </a:p>
          <a:p>
            <a:pPr lvl="1"/>
            <a:r>
              <a:rPr lang="en-US"/>
              <a:t>Similar to Bonds</a:t>
            </a:r>
          </a:p>
          <a:p>
            <a:r>
              <a:rPr lang="en-US"/>
              <a:t>3.  Yields have tended to be relatively unstable.  This suggests a higher degree of risk.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D46EC-98F0-4AF0-9038-B9361EF2CC4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D.  Analysis of Preferred Stock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1.  Assets/Share</a:t>
            </a:r>
          </a:p>
          <a:p>
            <a:pPr lvl="1"/>
            <a:r>
              <a:rPr lang="en-US"/>
              <a:t>Example:</a:t>
            </a:r>
          </a:p>
          <a:p>
            <a:pPr lvl="2"/>
            <a:r>
              <a:rPr lang="en-US"/>
              <a:t>Assume:  TA = $110	TD = $50</a:t>
            </a:r>
          </a:p>
          <a:p>
            <a:pPr lvl="2"/>
            <a:r>
              <a:rPr lang="en-US"/>
              <a:t>1 million Preferred Shares</a:t>
            </a:r>
          </a:p>
          <a:p>
            <a:pPr lvl="2"/>
            <a:r>
              <a:rPr lang="en-US"/>
              <a:t>with $10 par</a:t>
            </a:r>
          </a:p>
          <a:p>
            <a:pPr lvl="1"/>
            <a:r>
              <a:rPr lang="en-US"/>
              <a:t>The “Net Asset/Share” would be</a:t>
            </a:r>
          </a:p>
          <a:p>
            <a:pPr lvl="2">
              <a:buFont typeface="Wingdings" pitchFamily="2" charset="2"/>
              <a:buNone/>
            </a:pPr>
            <a:r>
              <a:rPr lang="en-US" u="sng"/>
              <a:t>    $60 million         </a:t>
            </a:r>
            <a:r>
              <a:rPr lang="en-US"/>
              <a:t>  =  $60/Share</a:t>
            </a:r>
            <a:br>
              <a:rPr lang="en-US"/>
            </a:br>
            <a:r>
              <a:rPr lang="en-US"/>
              <a:t>  1 million shares</a:t>
            </a:r>
          </a:p>
          <a:p>
            <a:pPr lvl="1"/>
            <a:r>
              <a:rPr lang="en-US"/>
              <a:t>This would cover Par 6 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7E8FC-6989-42BD-ACFE-BC0F6DEA588E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noFill/>
          <a:ln/>
        </p:spPr>
        <p:txBody>
          <a:bodyPr lIns="92075" tIns="46038" rIns="92075" bIns="46038">
            <a:normAutofit fontScale="90000"/>
          </a:bodyPr>
          <a:lstStyle/>
          <a:p>
            <a:r>
              <a:rPr lang="en-US" dirty="0"/>
              <a:t>D.  Analysis of Preferred Stock (continued)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514600"/>
            <a:ext cx="8229600" cy="2286000"/>
          </a:xfrm>
          <a:noFill/>
          <a:ln/>
        </p:spPr>
        <p:txBody>
          <a:bodyPr lIns="92075" tIns="46038" rIns="92075" bIns="46038"/>
          <a:lstStyle/>
          <a:p>
            <a:r>
              <a:rPr lang="en-US" dirty="0"/>
              <a:t>2.  Preferred Stock Ratings</a:t>
            </a:r>
          </a:p>
          <a:p>
            <a:pPr lvl="1"/>
            <a:r>
              <a:rPr lang="en-US" dirty="0"/>
              <a:t>S&amp;P Rating : AAA to C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A389B-AB70-4ECF-8DF5-EE923E363E5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Pages>19</Pages>
  <Words>680</Words>
  <Application>Microsoft Office PowerPoint</Application>
  <PresentationFormat>On-screen Show (4:3)</PresentationFormat>
  <Paragraphs>130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Times New Roman</vt:lpstr>
      <vt:lpstr>Tahoma</vt:lpstr>
      <vt:lpstr>Wingdings</vt:lpstr>
      <vt:lpstr>Arial</vt:lpstr>
      <vt:lpstr>Office Theme</vt:lpstr>
      <vt:lpstr>Preferred Stocks &amp; Convertibles</vt:lpstr>
      <vt:lpstr>A.  Characteristics</vt:lpstr>
      <vt:lpstr>A.  Characteristics (continued)</vt:lpstr>
      <vt:lpstr>A.  Characteristics (continued)</vt:lpstr>
      <vt:lpstr>B.  Usual Features of Preferred Stock</vt:lpstr>
      <vt:lpstr>B.  Usual Features of Preferred Stock (continued)</vt:lpstr>
      <vt:lpstr>C.  Yields</vt:lpstr>
      <vt:lpstr>D.  Analysis of Preferred Stock</vt:lpstr>
      <vt:lpstr>D.  Analysis of Preferred Stock (continued)</vt:lpstr>
      <vt:lpstr>E.  Preferred Stock as an Investment</vt:lpstr>
      <vt:lpstr>Preferred Stocks &amp; Convertibles</vt:lpstr>
      <vt:lpstr>A.  Characteristics</vt:lpstr>
      <vt:lpstr>B.  Convertible Bonds</vt:lpstr>
      <vt:lpstr>B.  Convertible Bonds (continued)</vt:lpstr>
      <vt:lpstr>B.  Convertible Bonds (continued) </vt:lpstr>
      <vt:lpstr>C.  Sources of Value of Convertibles</vt:lpstr>
      <vt:lpstr>D. Risk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Preferred Stocks &amp; Convertibles - Chapter 8</dc:title>
  <dc:subject>MGMT 135</dc:subject>
  <dc:creator>James Kuhle</dc:creator>
  <cp:keywords/>
  <dc:description/>
  <cp:lastModifiedBy>Owner</cp:lastModifiedBy>
  <cp:revision>12</cp:revision>
  <cp:lastPrinted>1601-01-01T00:00:00Z</cp:lastPrinted>
  <dcterms:created xsi:type="dcterms:W3CDTF">1996-01-12T13:22:46Z</dcterms:created>
  <dcterms:modified xsi:type="dcterms:W3CDTF">2010-12-19T21:49:02Z</dcterms:modified>
</cp:coreProperties>
</file>