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18"/>
  </p:notesMasterIdLst>
  <p:handoutMasterIdLst>
    <p:handoutMasterId r:id="rId119"/>
  </p:handoutMasterIdLst>
  <p:sldIdLst>
    <p:sldId id="256" r:id="rId2"/>
    <p:sldId id="257" r:id="rId3"/>
    <p:sldId id="259" r:id="rId4"/>
    <p:sldId id="264" r:id="rId5"/>
    <p:sldId id="266" r:id="rId6"/>
    <p:sldId id="267" r:id="rId7"/>
    <p:sldId id="268" r:id="rId8"/>
    <p:sldId id="269" r:id="rId9"/>
    <p:sldId id="270" r:id="rId10"/>
    <p:sldId id="271" r:id="rId11"/>
    <p:sldId id="273" r:id="rId12"/>
    <p:sldId id="274" r:id="rId13"/>
    <p:sldId id="275" r:id="rId14"/>
    <p:sldId id="280" r:id="rId15"/>
    <p:sldId id="284" r:id="rId16"/>
    <p:sldId id="286" r:id="rId17"/>
    <p:sldId id="276" r:id="rId18"/>
    <p:sldId id="277" r:id="rId19"/>
    <p:sldId id="287" r:id="rId20"/>
    <p:sldId id="283"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 id="376" r:id="rId110"/>
    <p:sldId id="377" r:id="rId111"/>
    <p:sldId id="378" r:id="rId112"/>
    <p:sldId id="379" r:id="rId113"/>
    <p:sldId id="380" r:id="rId114"/>
    <p:sldId id="381" r:id="rId115"/>
    <p:sldId id="382" r:id="rId116"/>
    <p:sldId id="383" r:id="rId11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FF0000"/>
    <a:srgbClr val="6600CC"/>
    <a:srgbClr val="00FF00"/>
    <a:srgbClr val="66CCFF"/>
    <a:srgbClr val="CC66FF"/>
    <a:srgbClr val="FF00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70" d="100"/>
          <a:sy n="70" d="100"/>
        </p:scale>
        <p:origin x="-516"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_rels/viewProps.xml.rels><?xml version="1.0" encoding="UTF-8" standalone="yes"?>
<Relationships xmlns="http://schemas.openxmlformats.org/package/2006/relationships"><Relationship Id="rId8" Type="http://schemas.openxmlformats.org/officeDocument/2006/relationships/slide" Target="slides/slide28.xml"/><Relationship Id="rId13" Type="http://schemas.openxmlformats.org/officeDocument/2006/relationships/slide" Target="slides/slide44.xml"/><Relationship Id="rId18" Type="http://schemas.openxmlformats.org/officeDocument/2006/relationships/slide" Target="slides/slide88.xml"/><Relationship Id="rId3" Type="http://schemas.openxmlformats.org/officeDocument/2006/relationships/slide" Target="slides/slide8.xml"/><Relationship Id="rId21" Type="http://schemas.openxmlformats.org/officeDocument/2006/relationships/slide" Target="slides/slide110.xml"/><Relationship Id="rId7" Type="http://schemas.openxmlformats.org/officeDocument/2006/relationships/slide" Target="slides/slide27.xml"/><Relationship Id="rId12" Type="http://schemas.openxmlformats.org/officeDocument/2006/relationships/slide" Target="slides/slide43.xml"/><Relationship Id="rId17" Type="http://schemas.openxmlformats.org/officeDocument/2006/relationships/slide" Target="slides/slide82.xml"/><Relationship Id="rId2" Type="http://schemas.openxmlformats.org/officeDocument/2006/relationships/slide" Target="slides/slide7.xml"/><Relationship Id="rId16" Type="http://schemas.openxmlformats.org/officeDocument/2006/relationships/slide" Target="slides/slide81.xml"/><Relationship Id="rId20" Type="http://schemas.openxmlformats.org/officeDocument/2006/relationships/slide" Target="slides/slide107.xml"/><Relationship Id="rId1" Type="http://schemas.openxmlformats.org/officeDocument/2006/relationships/slide" Target="slides/slide6.xml"/><Relationship Id="rId6" Type="http://schemas.openxmlformats.org/officeDocument/2006/relationships/slide" Target="slides/slide26.xml"/><Relationship Id="rId11" Type="http://schemas.openxmlformats.org/officeDocument/2006/relationships/slide" Target="slides/slide36.xml"/><Relationship Id="rId5" Type="http://schemas.openxmlformats.org/officeDocument/2006/relationships/slide" Target="slides/slide10.xml"/><Relationship Id="rId15" Type="http://schemas.openxmlformats.org/officeDocument/2006/relationships/slide" Target="slides/slide74.xml"/><Relationship Id="rId10" Type="http://schemas.openxmlformats.org/officeDocument/2006/relationships/slide" Target="slides/slide35.xml"/><Relationship Id="rId19" Type="http://schemas.openxmlformats.org/officeDocument/2006/relationships/slide" Target="slides/slide105.xml"/><Relationship Id="rId4" Type="http://schemas.openxmlformats.org/officeDocument/2006/relationships/slide" Target="slides/slide9.xml"/><Relationship Id="rId9" Type="http://schemas.openxmlformats.org/officeDocument/2006/relationships/slide" Target="slides/slide31.xml"/><Relationship Id="rId14" Type="http://schemas.openxmlformats.org/officeDocument/2006/relationships/slide" Target="slides/slide45.xml"/><Relationship Id="rId22" Type="http://schemas.openxmlformats.org/officeDocument/2006/relationships/slide" Target="slides/slide1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0938" y="692150"/>
            <a:ext cx="4556125" cy="3416300"/>
          </a:xfrm>
          <a:ln/>
        </p:spPr>
      </p:sp>
      <p:sp>
        <p:nvSpPr>
          <p:cNvPr id="3277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0938" y="692150"/>
            <a:ext cx="4556125" cy="3416300"/>
          </a:xfrm>
          <a:ln/>
        </p:spPr>
      </p:sp>
      <p:sp>
        <p:nvSpPr>
          <p:cNvPr id="4198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50938" y="692150"/>
            <a:ext cx="4556125" cy="3416300"/>
          </a:xfrm>
          <a:ln/>
        </p:spPr>
      </p:sp>
      <p:sp>
        <p:nvSpPr>
          <p:cNvPr id="4301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150938" y="692150"/>
            <a:ext cx="4556125" cy="3416300"/>
          </a:xfrm>
          <a:ln/>
        </p:spPr>
      </p:sp>
      <p:sp>
        <p:nvSpPr>
          <p:cNvPr id="4403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150938" y="692150"/>
            <a:ext cx="4556125" cy="3416300"/>
          </a:xfrm>
          <a:ln/>
        </p:spPr>
      </p:sp>
      <p:sp>
        <p:nvSpPr>
          <p:cNvPr id="4608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150938" y="692150"/>
            <a:ext cx="4556125" cy="3416300"/>
          </a:xfrm>
          <a:ln/>
        </p:spPr>
      </p:sp>
      <p:sp>
        <p:nvSpPr>
          <p:cNvPr id="4710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150938" y="692150"/>
            <a:ext cx="4556125" cy="3416300"/>
          </a:xfrm>
          <a:ln/>
        </p:spPr>
      </p:sp>
      <p:sp>
        <p:nvSpPr>
          <p:cNvPr id="4915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50938" y="692150"/>
            <a:ext cx="4556125" cy="3416300"/>
          </a:xfrm>
          <a:ln/>
        </p:spPr>
      </p:sp>
      <p:sp>
        <p:nvSpPr>
          <p:cNvPr id="5120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0938" y="692150"/>
            <a:ext cx="4556125" cy="3416300"/>
          </a:xfrm>
          <a:ln/>
        </p:spPr>
      </p:sp>
      <p:sp>
        <p:nvSpPr>
          <p:cNvPr id="3379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150938" y="692150"/>
            <a:ext cx="4556125" cy="3416300"/>
          </a:xfrm>
          <a:ln/>
        </p:spPr>
      </p:sp>
      <p:sp>
        <p:nvSpPr>
          <p:cNvPr id="5222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150938" y="692150"/>
            <a:ext cx="4556125" cy="3416300"/>
          </a:xfrm>
          <a:ln/>
        </p:spPr>
      </p:sp>
      <p:sp>
        <p:nvSpPr>
          <p:cNvPr id="5325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50938" y="692150"/>
            <a:ext cx="4556125" cy="3416300"/>
          </a:xfrm>
          <a:ln/>
        </p:spPr>
      </p:sp>
      <p:sp>
        <p:nvSpPr>
          <p:cNvPr id="5427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150938" y="692150"/>
            <a:ext cx="4556125" cy="3416300"/>
          </a:xfrm>
          <a:ln/>
        </p:spPr>
      </p:sp>
      <p:sp>
        <p:nvSpPr>
          <p:cNvPr id="5529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50938" y="692150"/>
            <a:ext cx="4556125" cy="3416300"/>
          </a:xfrm>
          <a:ln/>
        </p:spPr>
      </p:sp>
      <p:sp>
        <p:nvSpPr>
          <p:cNvPr id="5632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50938" y="692150"/>
            <a:ext cx="4556125" cy="3416300"/>
          </a:xfrm>
          <a:ln/>
        </p:spPr>
      </p:sp>
      <p:sp>
        <p:nvSpPr>
          <p:cNvPr id="5734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0938" y="692150"/>
            <a:ext cx="4556125" cy="3416300"/>
          </a:xfrm>
          <a:ln/>
        </p:spPr>
      </p:sp>
      <p:sp>
        <p:nvSpPr>
          <p:cNvPr id="5837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50938" y="692150"/>
            <a:ext cx="4556125" cy="3416300"/>
          </a:xfrm>
          <a:ln/>
        </p:spPr>
      </p:sp>
      <p:sp>
        <p:nvSpPr>
          <p:cNvPr id="5939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50938" y="692150"/>
            <a:ext cx="4556125" cy="3416300"/>
          </a:xfrm>
          <a:ln/>
        </p:spPr>
      </p:sp>
      <p:sp>
        <p:nvSpPr>
          <p:cNvPr id="6041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0938" y="692150"/>
            <a:ext cx="4556125" cy="3416300"/>
          </a:xfrm>
          <a:ln/>
        </p:spPr>
      </p:sp>
      <p:sp>
        <p:nvSpPr>
          <p:cNvPr id="2662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0938" y="692150"/>
            <a:ext cx="4556125" cy="3416300"/>
          </a:xfrm>
          <a:ln/>
        </p:spPr>
      </p:sp>
      <p:sp>
        <p:nvSpPr>
          <p:cNvPr id="3481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0938" y="692150"/>
            <a:ext cx="4556125" cy="3416300"/>
          </a:xfrm>
          <a:ln/>
        </p:spPr>
      </p:sp>
      <p:sp>
        <p:nvSpPr>
          <p:cNvPr id="2765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2150"/>
            <a:ext cx="4556125" cy="3416300"/>
          </a:xfrm>
          <a:ln/>
        </p:spPr>
      </p:sp>
      <p:sp>
        <p:nvSpPr>
          <p:cNvPr id="2867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0938" y="692150"/>
            <a:ext cx="4556125" cy="3416300"/>
          </a:xfrm>
          <a:ln/>
        </p:spPr>
      </p:sp>
      <p:sp>
        <p:nvSpPr>
          <p:cNvPr id="2969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0938" y="692150"/>
            <a:ext cx="4556125" cy="3416300"/>
          </a:xfrm>
          <a:ln/>
        </p:spPr>
      </p:sp>
      <p:sp>
        <p:nvSpPr>
          <p:cNvPr id="3072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0938" y="692150"/>
            <a:ext cx="4556125" cy="3416300"/>
          </a:xfrm>
          <a:ln/>
        </p:spPr>
      </p:sp>
      <p:sp>
        <p:nvSpPr>
          <p:cNvPr id="3174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0938" y="692150"/>
            <a:ext cx="4556125" cy="3416300"/>
          </a:xfrm>
          <a:ln/>
        </p:spPr>
      </p:sp>
      <p:sp>
        <p:nvSpPr>
          <p:cNvPr id="3277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0938" y="692150"/>
            <a:ext cx="4556125" cy="3416300"/>
          </a:xfrm>
          <a:ln/>
        </p:spPr>
      </p:sp>
      <p:sp>
        <p:nvSpPr>
          <p:cNvPr id="3379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0938" y="692150"/>
            <a:ext cx="4556125" cy="3416300"/>
          </a:xfrm>
          <a:ln/>
        </p:spPr>
      </p:sp>
      <p:sp>
        <p:nvSpPr>
          <p:cNvPr id="3481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0938" y="692150"/>
            <a:ext cx="4556125" cy="3416300"/>
          </a:xfrm>
          <a:ln/>
        </p:spPr>
      </p:sp>
      <p:sp>
        <p:nvSpPr>
          <p:cNvPr id="3584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0938" y="692150"/>
            <a:ext cx="4556125" cy="3416300"/>
          </a:xfrm>
          <a:ln/>
        </p:spPr>
      </p:sp>
      <p:sp>
        <p:nvSpPr>
          <p:cNvPr id="3686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0938" y="692150"/>
            <a:ext cx="4556125" cy="3416300"/>
          </a:xfrm>
          <a:ln/>
        </p:spPr>
      </p:sp>
      <p:sp>
        <p:nvSpPr>
          <p:cNvPr id="3584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50938" y="692150"/>
            <a:ext cx="4556125" cy="3416300"/>
          </a:xfrm>
          <a:ln/>
        </p:spPr>
      </p:sp>
      <p:sp>
        <p:nvSpPr>
          <p:cNvPr id="3789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0938" y="692150"/>
            <a:ext cx="4556125" cy="3416300"/>
          </a:xfrm>
          <a:ln/>
        </p:spPr>
      </p:sp>
      <p:sp>
        <p:nvSpPr>
          <p:cNvPr id="3891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50938" y="692150"/>
            <a:ext cx="4556125" cy="3416300"/>
          </a:xfrm>
          <a:ln/>
        </p:spPr>
      </p:sp>
      <p:sp>
        <p:nvSpPr>
          <p:cNvPr id="3993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0938" y="692150"/>
            <a:ext cx="4556125" cy="3416300"/>
          </a:xfrm>
          <a:ln/>
        </p:spPr>
      </p:sp>
      <p:sp>
        <p:nvSpPr>
          <p:cNvPr id="4096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0938" y="692150"/>
            <a:ext cx="4556125" cy="3416300"/>
          </a:xfrm>
          <a:ln/>
        </p:spPr>
      </p:sp>
      <p:sp>
        <p:nvSpPr>
          <p:cNvPr id="4198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50938" y="692150"/>
            <a:ext cx="4556125" cy="3416300"/>
          </a:xfrm>
          <a:ln/>
        </p:spPr>
      </p:sp>
      <p:sp>
        <p:nvSpPr>
          <p:cNvPr id="4301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150938" y="692150"/>
            <a:ext cx="4556125" cy="3416300"/>
          </a:xfrm>
          <a:ln/>
        </p:spPr>
      </p:sp>
      <p:sp>
        <p:nvSpPr>
          <p:cNvPr id="4403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150938" y="692150"/>
            <a:ext cx="4556125" cy="3416300"/>
          </a:xfrm>
          <a:ln/>
        </p:spPr>
      </p:sp>
      <p:sp>
        <p:nvSpPr>
          <p:cNvPr id="4608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150938" y="692150"/>
            <a:ext cx="4556125" cy="3416300"/>
          </a:xfrm>
          <a:ln/>
        </p:spPr>
      </p:sp>
      <p:sp>
        <p:nvSpPr>
          <p:cNvPr id="4710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0938" y="692150"/>
            <a:ext cx="4556125" cy="3416300"/>
          </a:xfrm>
          <a:ln/>
        </p:spPr>
      </p:sp>
      <p:sp>
        <p:nvSpPr>
          <p:cNvPr id="36867"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150938" y="692150"/>
            <a:ext cx="4556125" cy="3416300"/>
          </a:xfrm>
          <a:ln/>
        </p:spPr>
      </p:sp>
      <p:sp>
        <p:nvSpPr>
          <p:cNvPr id="4813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50938" y="692150"/>
            <a:ext cx="4556125" cy="3416300"/>
          </a:xfrm>
          <a:ln/>
        </p:spPr>
      </p:sp>
      <p:sp>
        <p:nvSpPr>
          <p:cNvPr id="37891"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0938" y="692150"/>
            <a:ext cx="4556125" cy="3416300"/>
          </a:xfrm>
          <a:ln/>
        </p:spPr>
      </p:sp>
      <p:sp>
        <p:nvSpPr>
          <p:cNvPr id="38915"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50938" y="692150"/>
            <a:ext cx="4556125" cy="3416300"/>
          </a:xfrm>
          <a:ln/>
        </p:spPr>
      </p:sp>
      <p:sp>
        <p:nvSpPr>
          <p:cNvPr id="39939"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0938" y="692150"/>
            <a:ext cx="4556125" cy="3416300"/>
          </a:xfrm>
          <a:ln/>
        </p:spPr>
      </p:sp>
      <p:sp>
        <p:nvSpPr>
          <p:cNvPr id="40963" name="Notes Placeholder 2"/>
          <p:cNvSpPr>
            <a:spLocks noGrp="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0" y="6350"/>
            <a:ext cx="9140825" cy="6851650"/>
            <a:chOff x="0" y="4"/>
            <a:chExt cx="5758" cy="4316"/>
          </a:xfrm>
        </p:grpSpPr>
        <p:grpSp>
          <p:nvGrpSpPr>
            <p:cNvPr id="49155" name="Group 3"/>
            <p:cNvGrpSpPr>
              <a:grpSpLocks/>
            </p:cNvGrpSpPr>
            <p:nvPr/>
          </p:nvGrpSpPr>
          <p:grpSpPr bwMode="auto">
            <a:xfrm>
              <a:off x="0" y="1161"/>
              <a:ext cx="5758" cy="3159"/>
              <a:chOff x="0" y="1161"/>
              <a:chExt cx="5758" cy="3159"/>
            </a:xfrm>
          </p:grpSpPr>
          <p:sp>
            <p:nvSpPr>
              <p:cNvPr id="4915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915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4915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915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916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49161" name="Group 9"/>
            <p:cNvGrpSpPr>
              <a:grpSpLocks/>
            </p:cNvGrpSpPr>
            <p:nvPr/>
          </p:nvGrpSpPr>
          <p:grpSpPr bwMode="auto">
            <a:xfrm>
              <a:off x="348" y="4"/>
              <a:ext cx="5410" cy="4316"/>
              <a:chOff x="348" y="4"/>
              <a:chExt cx="5410" cy="4316"/>
            </a:xfrm>
          </p:grpSpPr>
          <p:sp>
            <p:nvSpPr>
              <p:cNvPr id="4916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916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916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916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916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916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916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4916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49170" name="Rectangle 18"/>
          <p:cNvSpPr>
            <a:spLocks noGrp="1" noChangeArrowheads="1"/>
          </p:cNvSpPr>
          <p:nvPr>
            <p:ph type="dt" sz="quarter" idx="2"/>
          </p:nvPr>
        </p:nvSpPr>
        <p:spPr/>
        <p:txBody>
          <a:bodyPr/>
          <a:lstStyle>
            <a:lvl1pPr>
              <a:defRPr/>
            </a:lvl1pPr>
          </a:lstStyle>
          <a:p>
            <a:endParaRPr lang="en-US"/>
          </a:p>
        </p:txBody>
      </p:sp>
      <p:sp>
        <p:nvSpPr>
          <p:cNvPr id="4917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49172" name="Rectangle 20"/>
          <p:cNvSpPr>
            <a:spLocks noGrp="1" noChangeArrowheads="1"/>
          </p:cNvSpPr>
          <p:nvPr>
            <p:ph type="sldNum" sz="quarter" idx="4"/>
          </p:nvPr>
        </p:nvSpPr>
        <p:spPr/>
        <p:txBody>
          <a:bodyPr/>
          <a:lstStyle>
            <a:lvl1pPr>
              <a:defRPr/>
            </a:lvl1pPr>
          </a:lstStyle>
          <a:p>
            <a:fld id="{E044EF1D-FA98-4286-A226-45E60BD8440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D160D1-7F34-4559-96DC-BBBFD1BE01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94FEEA-4C97-4852-9B21-545FA97786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C4C1A7-DDEA-4E1A-8536-D01F7D753C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6F5E59-E524-426B-87D0-7AC1304C346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08C98A-295F-4F59-9535-F99A6C5B4B6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23B83A6-9809-47DE-B15E-311C9B04AA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BC0802-419A-4B94-B26D-EB4CEEEF15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3181E1-47B5-4568-AB5E-FD7DA49AE86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87B89A-5A85-4E9C-BABF-C56D2EC7124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1E21A4-EAD5-4951-9DD8-0456EAA2A62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6350"/>
            <a:ext cx="9140825" cy="6851650"/>
            <a:chOff x="0" y="4"/>
            <a:chExt cx="5758" cy="4316"/>
          </a:xfrm>
        </p:grpSpPr>
        <p:sp>
          <p:nvSpPr>
            <p:cNvPr id="4813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813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48133" name="Group 5"/>
            <p:cNvGrpSpPr>
              <a:grpSpLocks/>
            </p:cNvGrpSpPr>
            <p:nvPr userDrawn="1"/>
          </p:nvGrpSpPr>
          <p:grpSpPr bwMode="auto">
            <a:xfrm>
              <a:off x="0" y="4"/>
              <a:ext cx="5758" cy="4316"/>
              <a:chOff x="0" y="4"/>
              <a:chExt cx="5758" cy="4316"/>
            </a:xfrm>
          </p:grpSpPr>
          <p:sp>
            <p:nvSpPr>
              <p:cNvPr id="4813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813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813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813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813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813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814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4814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814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814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4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4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4814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4814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2504749-5CB3-4CCF-AD32-0B9FBD69EB5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hyperlink" Target="http://www.cnnfn.co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dnb.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ea.doc.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hoovers.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ftc.gov/bcp/conline/pubs/credit/scoring.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www.bloomber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2F3127B1-52D6-43EB-94C4-D315E0697E84}" type="slidenum">
              <a:rPr lang="en-US"/>
              <a:pPr/>
              <a:t>1</a:t>
            </a:fld>
            <a:endParaRPr lang="en-US"/>
          </a:p>
        </p:txBody>
      </p:sp>
      <p:grpSp>
        <p:nvGrpSpPr>
          <p:cNvPr id="4105" name="Group 9"/>
          <p:cNvGrpSpPr>
            <a:grpSpLocks/>
          </p:cNvGrpSpPr>
          <p:nvPr/>
        </p:nvGrpSpPr>
        <p:grpSpPr bwMode="auto">
          <a:xfrm>
            <a:off x="1131888" y="1876425"/>
            <a:ext cx="3860800" cy="1955800"/>
            <a:chOff x="1296" y="768"/>
            <a:chExt cx="2432" cy="1232"/>
          </a:xfrm>
        </p:grpSpPr>
        <p:sp>
          <p:nvSpPr>
            <p:cNvPr id="4098" name="Rectangle 2"/>
            <p:cNvSpPr>
              <a:spLocks noChangeArrowheads="1"/>
            </p:cNvSpPr>
            <p:nvPr/>
          </p:nvSpPr>
          <p:spPr bwMode="auto">
            <a:xfrm>
              <a:off x="1296" y="768"/>
              <a:ext cx="2432" cy="1232"/>
            </a:xfrm>
            <a:prstGeom prst="rect">
              <a:avLst/>
            </a:prstGeom>
            <a:noFill/>
            <a:ln w="25400">
              <a:solidFill>
                <a:srgbClr val="00FF00"/>
              </a:solidFill>
              <a:miter lim="800000"/>
              <a:headEnd/>
              <a:tailEnd/>
            </a:ln>
            <a:effectLst/>
            <a:scene3d>
              <a:camera prst="legacyObliqueBottomLeft"/>
              <a:lightRig rig="legacyFlat3" dir="t"/>
            </a:scene3d>
            <a:sp3d extrusionH="430200" prstMaterial="legacyMatte">
              <a:bevelT w="13500" h="13500" prst="angle"/>
              <a:bevelB w="13500" h="13500" prst="angle"/>
              <a:extrusionClr>
                <a:srgbClr val="00FF00"/>
              </a:extrusionClr>
            </a:sp3d>
          </p:spPr>
          <p:txBody>
            <a:bodyPr wrap="none" anchor="ctr">
              <a:flatTx/>
            </a:bodyPr>
            <a:lstStyle/>
            <a:p>
              <a:endParaRPr lang="en-US"/>
            </a:p>
          </p:txBody>
        </p:sp>
        <p:sp>
          <p:nvSpPr>
            <p:cNvPr id="4101" name="Rectangle 5"/>
            <p:cNvSpPr>
              <a:spLocks noChangeArrowheads="1"/>
            </p:cNvSpPr>
            <p:nvPr/>
          </p:nvSpPr>
          <p:spPr bwMode="auto">
            <a:xfrm>
              <a:off x="1296" y="1008"/>
              <a:ext cx="2306" cy="748"/>
            </a:xfrm>
            <a:prstGeom prst="rect">
              <a:avLst/>
            </a:prstGeom>
            <a:noFill/>
            <a:ln w="12700">
              <a:noFill/>
              <a:miter lim="800000"/>
              <a:headEnd/>
              <a:tailEnd/>
            </a:ln>
            <a:effectLst/>
          </p:spPr>
          <p:txBody>
            <a:bodyPr wrap="none" lIns="90488" tIns="44450" rIns="90488" bIns="44450">
              <a:spAutoFit/>
            </a:bodyPr>
            <a:lstStyle/>
            <a:p>
              <a:pPr algn="ctr"/>
              <a:r>
                <a:rPr lang="en-US" sz="3600" b="1">
                  <a:effectLst>
                    <a:outerShdw blurRad="38100" dist="38100" dir="2700000" algn="tl">
                      <a:srgbClr val="000000"/>
                    </a:outerShdw>
                  </a:effectLst>
                  <a:latin typeface="Arial" charset="0"/>
                </a:rPr>
                <a:t>Working Capital</a:t>
              </a:r>
            </a:p>
            <a:p>
              <a:pPr algn="ctr"/>
              <a:r>
                <a:rPr lang="en-US" sz="3600" b="1">
                  <a:effectLst>
                    <a:outerShdw blurRad="38100" dist="38100" dir="2700000" algn="tl">
                      <a:srgbClr val="000000"/>
                    </a:outerShdw>
                  </a:effectLst>
                  <a:latin typeface="Arial" charset="0"/>
                </a:rPr>
                <a:t>Policy</a:t>
              </a:r>
            </a:p>
          </p:txBody>
        </p:sp>
      </p:grpSp>
      <p:sp>
        <p:nvSpPr>
          <p:cNvPr id="4103" name="WordArt 7"/>
          <p:cNvSpPr>
            <a:spLocks noChangeArrowheads="1" noChangeShapeType="1" noTextEdit="1"/>
          </p:cNvSpPr>
          <p:nvPr/>
        </p:nvSpPr>
        <p:spPr bwMode="auto">
          <a:xfrm>
            <a:off x="5203825" y="4173538"/>
            <a:ext cx="2733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Chapter 17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barn(inHorizontal)">
                                      <p:cBhvr>
                                        <p:cTn id="7"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A8363B0D-B932-4A4B-9335-C5E7711ED640}" type="slidenum">
              <a:rPr lang="en-US"/>
              <a:pPr/>
              <a:t>10</a:t>
            </a:fld>
            <a:endParaRPr lang="en-US"/>
          </a:p>
        </p:txBody>
      </p:sp>
      <p:sp>
        <p:nvSpPr>
          <p:cNvPr id="19470" name="Rectangle 14"/>
          <p:cNvSpPr>
            <a:spLocks noChangeArrowheads="1"/>
          </p:cNvSpPr>
          <p:nvPr/>
        </p:nvSpPr>
        <p:spPr bwMode="auto">
          <a:xfrm>
            <a:off x="4970463" y="4397375"/>
            <a:ext cx="1550987" cy="1368425"/>
          </a:xfrm>
          <a:prstGeom prst="rect">
            <a:avLst/>
          </a:prstGeom>
          <a:noFill/>
          <a:ln w="12700">
            <a:noFill/>
            <a:miter lim="800000"/>
            <a:headEnd/>
            <a:tailEnd/>
          </a:ln>
          <a:effectLst/>
        </p:spPr>
        <p:txBody>
          <a:bodyPr wrap="none" lIns="90488" tIns="44450" rIns="90488" bIns="44450">
            <a:spAutoFit/>
          </a:bodyPr>
          <a:lstStyle/>
          <a:p>
            <a:r>
              <a:rPr lang="en-US" sz="2400" i="1" u="sng">
                <a:solidFill>
                  <a:srgbClr val="FF6600"/>
                </a:solidFill>
                <a:effectLst>
                  <a:outerShdw blurRad="38100" dist="38100" dir="2700000" algn="tl">
                    <a:srgbClr val="000000"/>
                  </a:outerShdw>
                </a:effectLst>
                <a:latin typeface="Arial" charset="0"/>
              </a:rPr>
              <a:t>Firm 1</a:t>
            </a:r>
          </a:p>
          <a:p>
            <a:r>
              <a:rPr lang="en-US" sz="2000">
                <a:latin typeface="Arial" charset="0"/>
              </a:rPr>
              <a:t>Higher ROA</a:t>
            </a:r>
          </a:p>
          <a:p>
            <a:r>
              <a:rPr lang="en-US" sz="2000">
                <a:latin typeface="Arial" charset="0"/>
              </a:rPr>
              <a:t>Less Liquid</a:t>
            </a:r>
          </a:p>
          <a:p>
            <a:r>
              <a:rPr lang="en-US" sz="2000">
                <a:latin typeface="Arial" charset="0"/>
              </a:rPr>
              <a:t>Riskier</a:t>
            </a:r>
          </a:p>
        </p:txBody>
      </p:sp>
      <p:sp>
        <p:nvSpPr>
          <p:cNvPr id="19471" name="Rectangle 15"/>
          <p:cNvSpPr>
            <a:spLocks noChangeArrowheads="1"/>
          </p:cNvSpPr>
          <p:nvPr/>
        </p:nvSpPr>
        <p:spPr bwMode="auto">
          <a:xfrm>
            <a:off x="6757988" y="4395788"/>
            <a:ext cx="1508125" cy="1368425"/>
          </a:xfrm>
          <a:prstGeom prst="rect">
            <a:avLst/>
          </a:prstGeom>
          <a:noFill/>
          <a:ln w="12700">
            <a:noFill/>
            <a:miter lim="800000"/>
            <a:headEnd/>
            <a:tailEnd/>
          </a:ln>
          <a:effectLst/>
        </p:spPr>
        <p:txBody>
          <a:bodyPr wrap="none" lIns="90488" tIns="44450" rIns="90488" bIns="44450">
            <a:spAutoFit/>
          </a:bodyPr>
          <a:lstStyle/>
          <a:p>
            <a:r>
              <a:rPr lang="en-US" sz="2400" i="1" u="sng">
                <a:solidFill>
                  <a:srgbClr val="FF6600"/>
                </a:solidFill>
                <a:effectLst>
                  <a:outerShdw blurRad="38100" dist="38100" dir="2700000" algn="tl">
                    <a:srgbClr val="000000"/>
                  </a:outerShdw>
                </a:effectLst>
                <a:latin typeface="Arial" charset="0"/>
              </a:rPr>
              <a:t>Firm 2</a:t>
            </a:r>
          </a:p>
          <a:p>
            <a:r>
              <a:rPr lang="en-US" sz="2000">
                <a:latin typeface="Arial" charset="0"/>
              </a:rPr>
              <a:t>Lower ROA</a:t>
            </a:r>
          </a:p>
          <a:p>
            <a:r>
              <a:rPr lang="en-US" sz="2000">
                <a:latin typeface="Arial" charset="0"/>
              </a:rPr>
              <a:t>More Liquid</a:t>
            </a:r>
          </a:p>
          <a:p>
            <a:r>
              <a:rPr lang="en-US" sz="2000">
                <a:latin typeface="Arial" charset="0"/>
              </a:rPr>
              <a:t>Less Risky</a:t>
            </a:r>
          </a:p>
        </p:txBody>
      </p:sp>
      <p:sp>
        <p:nvSpPr>
          <p:cNvPr id="19480" name="Rectangle 24"/>
          <p:cNvSpPr>
            <a:spLocks noGrp="1" noChangeArrowheads="1"/>
          </p:cNvSpPr>
          <p:nvPr>
            <p:ph type="body" idx="1"/>
          </p:nvPr>
        </p:nvSpPr>
        <p:spPr>
          <a:xfrm>
            <a:off x="1006475" y="720725"/>
            <a:ext cx="7772400" cy="1046163"/>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grpSp>
        <p:nvGrpSpPr>
          <p:cNvPr id="19481" name="Group 25"/>
          <p:cNvGrpSpPr>
            <a:grpSpLocks/>
          </p:cNvGrpSpPr>
          <p:nvPr/>
        </p:nvGrpSpPr>
        <p:grpSpPr bwMode="auto">
          <a:xfrm>
            <a:off x="217488" y="2089150"/>
            <a:ext cx="8509000" cy="4451350"/>
            <a:chOff x="137" y="1316"/>
            <a:chExt cx="5360" cy="2804"/>
          </a:xfrm>
        </p:grpSpPr>
        <p:grpSp>
          <p:nvGrpSpPr>
            <p:cNvPr id="19482" name="Group 26"/>
            <p:cNvGrpSpPr>
              <a:grpSpLocks/>
            </p:cNvGrpSpPr>
            <p:nvPr/>
          </p:nvGrpSpPr>
          <p:grpSpPr bwMode="auto">
            <a:xfrm>
              <a:off x="137" y="1317"/>
              <a:ext cx="2661" cy="981"/>
              <a:chOff x="137" y="1317"/>
              <a:chExt cx="2661" cy="981"/>
            </a:xfrm>
          </p:grpSpPr>
          <p:grpSp>
            <p:nvGrpSpPr>
              <p:cNvPr id="19483" name="Group 27"/>
              <p:cNvGrpSpPr>
                <a:grpSpLocks/>
              </p:cNvGrpSpPr>
              <p:nvPr/>
            </p:nvGrpSpPr>
            <p:grpSpPr bwMode="auto">
              <a:xfrm>
                <a:off x="152" y="1317"/>
                <a:ext cx="2616" cy="981"/>
                <a:chOff x="15" y="1323"/>
                <a:chExt cx="2616" cy="981"/>
              </a:xfrm>
            </p:grpSpPr>
            <p:sp>
              <p:nvSpPr>
                <p:cNvPr id="19484" name="Rectangle 28"/>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9485" name="Rectangle 29"/>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9486" name="Rectangle 30"/>
              <p:cNvSpPr>
                <a:spLocks noChangeArrowheads="1"/>
              </p:cNvSpPr>
              <p:nvPr/>
            </p:nvSpPr>
            <p:spPr bwMode="auto">
              <a:xfrm>
                <a:off x="137" y="1318"/>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Marketable Securities	0	200</a:t>
                </a:r>
              </a:p>
              <a:p>
                <a:pPr>
                  <a:tabLst>
                    <a:tab pos="3089275" algn="r"/>
                    <a:tab pos="3879850" algn="r"/>
                  </a:tabLst>
                </a:pPr>
                <a:r>
                  <a:rPr lang="en-US">
                    <a:solidFill>
                      <a:srgbClr val="000000"/>
                    </a:solidFill>
                    <a:latin typeface="Arial" charset="0"/>
                  </a:rPr>
                  <a:t>Other Current Assets	200	200</a:t>
                </a:r>
              </a:p>
              <a:p>
                <a:pPr>
                  <a:tabLst>
                    <a:tab pos="3089275" algn="r"/>
                    <a:tab pos="3879850" algn="r"/>
                  </a:tabLst>
                </a:pPr>
                <a:r>
                  <a:rPr lang="en-US">
                    <a:solidFill>
                      <a:srgbClr val="000000"/>
                    </a:solidFill>
                    <a:latin typeface="Arial" charset="0"/>
                  </a:rPr>
                  <a:t>Fixed Assets	800	800</a:t>
                </a:r>
              </a:p>
              <a:p>
                <a:pPr>
                  <a:tabLst>
                    <a:tab pos="3089275" algn="r"/>
                    <a:tab pos="3879850" algn="r"/>
                  </a:tabLst>
                </a:pPr>
                <a:r>
                  <a:rPr lang="en-US">
                    <a:solidFill>
                      <a:srgbClr val="000000"/>
                    </a:solidFill>
                    <a:latin typeface="Arial" charset="0"/>
                  </a:rPr>
                  <a:t>Total Assets	1000	1200</a:t>
                </a:r>
              </a:p>
            </p:txBody>
          </p:sp>
          <p:sp>
            <p:nvSpPr>
              <p:cNvPr id="19487" name="Line 31"/>
              <p:cNvSpPr>
                <a:spLocks noChangeShapeType="1"/>
              </p:cNvSpPr>
              <p:nvPr/>
            </p:nvSpPr>
            <p:spPr bwMode="auto">
              <a:xfrm>
                <a:off x="1776" y="2043"/>
                <a:ext cx="384" cy="0"/>
              </a:xfrm>
              <a:prstGeom prst="line">
                <a:avLst/>
              </a:prstGeom>
              <a:noFill/>
              <a:ln w="12700">
                <a:solidFill>
                  <a:schemeClr val="bg2"/>
                </a:solidFill>
                <a:round/>
                <a:headEnd/>
                <a:tailEnd/>
              </a:ln>
              <a:effectLst/>
            </p:spPr>
            <p:txBody>
              <a:bodyPr/>
              <a:lstStyle/>
              <a:p>
                <a:endParaRPr lang="en-US"/>
              </a:p>
            </p:txBody>
          </p:sp>
          <p:sp>
            <p:nvSpPr>
              <p:cNvPr id="19488" name="Line 32"/>
              <p:cNvSpPr>
                <a:spLocks noChangeShapeType="1"/>
              </p:cNvSpPr>
              <p:nvPr/>
            </p:nvSpPr>
            <p:spPr bwMode="auto">
              <a:xfrm>
                <a:off x="2304" y="2043"/>
                <a:ext cx="336" cy="0"/>
              </a:xfrm>
              <a:prstGeom prst="line">
                <a:avLst/>
              </a:prstGeom>
              <a:noFill/>
              <a:ln w="12700">
                <a:solidFill>
                  <a:schemeClr val="bg2"/>
                </a:solidFill>
                <a:round/>
                <a:headEnd/>
                <a:tailEnd/>
              </a:ln>
              <a:effectLst/>
            </p:spPr>
            <p:txBody>
              <a:bodyPr/>
              <a:lstStyle/>
              <a:p>
                <a:endParaRPr lang="en-US"/>
              </a:p>
            </p:txBody>
          </p:sp>
        </p:grpSp>
        <p:grpSp>
          <p:nvGrpSpPr>
            <p:cNvPr id="19489" name="Group 33"/>
            <p:cNvGrpSpPr>
              <a:grpSpLocks/>
            </p:cNvGrpSpPr>
            <p:nvPr/>
          </p:nvGrpSpPr>
          <p:grpSpPr bwMode="auto">
            <a:xfrm>
              <a:off x="2836" y="1316"/>
              <a:ext cx="2661" cy="981"/>
              <a:chOff x="2836" y="1316"/>
              <a:chExt cx="2661" cy="981"/>
            </a:xfrm>
          </p:grpSpPr>
          <p:grpSp>
            <p:nvGrpSpPr>
              <p:cNvPr id="19490" name="Group 34"/>
              <p:cNvGrpSpPr>
                <a:grpSpLocks/>
              </p:cNvGrpSpPr>
              <p:nvPr/>
            </p:nvGrpSpPr>
            <p:grpSpPr bwMode="auto">
              <a:xfrm>
                <a:off x="2854" y="1316"/>
                <a:ext cx="2616" cy="981"/>
                <a:chOff x="15" y="1323"/>
                <a:chExt cx="2616" cy="981"/>
              </a:xfrm>
            </p:grpSpPr>
            <p:sp>
              <p:nvSpPr>
                <p:cNvPr id="19491" name="Rectangle 35"/>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9492" name="Rectangle 36"/>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9493" name="Rectangle 37"/>
              <p:cNvSpPr>
                <a:spLocks noChangeArrowheads="1"/>
              </p:cNvSpPr>
              <p:nvPr/>
            </p:nvSpPr>
            <p:spPr bwMode="auto">
              <a:xfrm>
                <a:off x="2836"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ST Debt	100	100</a:t>
                </a:r>
              </a:p>
              <a:p>
                <a:pPr>
                  <a:tabLst>
                    <a:tab pos="3089275" algn="r"/>
                    <a:tab pos="3879850" algn="r"/>
                  </a:tabLst>
                </a:pPr>
                <a:r>
                  <a:rPr lang="en-US">
                    <a:solidFill>
                      <a:srgbClr val="000000"/>
                    </a:solidFill>
                    <a:latin typeface="Arial" charset="0"/>
                  </a:rPr>
                  <a:t>LT Debt	400	400</a:t>
                </a:r>
              </a:p>
              <a:p>
                <a:pPr>
                  <a:tabLst>
                    <a:tab pos="3089275" algn="r"/>
                    <a:tab pos="3879850" algn="r"/>
                  </a:tabLst>
                </a:pPr>
                <a:r>
                  <a:rPr lang="en-US">
                    <a:solidFill>
                      <a:srgbClr val="000000"/>
                    </a:solidFill>
                    <a:latin typeface="Arial" charset="0"/>
                  </a:rPr>
                  <a:t>Common Stock	500	700</a:t>
                </a:r>
              </a:p>
              <a:p>
                <a:pPr>
                  <a:tabLst>
                    <a:tab pos="3089275" algn="r"/>
                    <a:tab pos="3879850" algn="r"/>
                  </a:tabLst>
                </a:pPr>
                <a:r>
                  <a:rPr lang="en-US">
                    <a:solidFill>
                      <a:srgbClr val="000000"/>
                    </a:solidFill>
                    <a:latin typeface="Arial" charset="0"/>
                  </a:rPr>
                  <a:t>Total Liabilities&amp;Equity	1000	1200</a:t>
                </a:r>
              </a:p>
            </p:txBody>
          </p:sp>
          <p:sp>
            <p:nvSpPr>
              <p:cNvPr id="19494" name="Line 38"/>
              <p:cNvSpPr>
                <a:spLocks noChangeShapeType="1"/>
              </p:cNvSpPr>
              <p:nvPr/>
            </p:nvSpPr>
            <p:spPr bwMode="auto">
              <a:xfrm>
                <a:off x="4514" y="2040"/>
                <a:ext cx="336" cy="0"/>
              </a:xfrm>
              <a:prstGeom prst="line">
                <a:avLst/>
              </a:prstGeom>
              <a:noFill/>
              <a:ln w="12700">
                <a:solidFill>
                  <a:schemeClr val="bg2"/>
                </a:solidFill>
                <a:round/>
                <a:headEnd/>
                <a:tailEnd/>
              </a:ln>
              <a:effectLst/>
            </p:spPr>
            <p:txBody>
              <a:bodyPr/>
              <a:lstStyle/>
              <a:p>
                <a:endParaRPr lang="en-US"/>
              </a:p>
            </p:txBody>
          </p:sp>
          <p:sp>
            <p:nvSpPr>
              <p:cNvPr id="19495" name="Line 39"/>
              <p:cNvSpPr>
                <a:spLocks noChangeShapeType="1"/>
              </p:cNvSpPr>
              <p:nvPr/>
            </p:nvSpPr>
            <p:spPr bwMode="auto">
              <a:xfrm>
                <a:off x="5042" y="2034"/>
                <a:ext cx="288" cy="0"/>
              </a:xfrm>
              <a:prstGeom prst="line">
                <a:avLst/>
              </a:prstGeom>
              <a:noFill/>
              <a:ln w="12700">
                <a:solidFill>
                  <a:schemeClr val="bg2"/>
                </a:solidFill>
                <a:round/>
                <a:headEnd/>
                <a:tailEnd/>
              </a:ln>
              <a:effectLst/>
            </p:spPr>
            <p:txBody>
              <a:bodyPr/>
              <a:lstStyle/>
              <a:p>
                <a:endParaRPr lang="en-US"/>
              </a:p>
            </p:txBody>
          </p:sp>
        </p:grpSp>
        <p:grpSp>
          <p:nvGrpSpPr>
            <p:cNvPr id="19496" name="Group 40"/>
            <p:cNvGrpSpPr>
              <a:grpSpLocks/>
            </p:cNvGrpSpPr>
            <p:nvPr/>
          </p:nvGrpSpPr>
          <p:grpSpPr bwMode="auto">
            <a:xfrm>
              <a:off x="169" y="2507"/>
              <a:ext cx="2661" cy="1613"/>
              <a:chOff x="351" y="2615"/>
              <a:chExt cx="2661" cy="1613"/>
            </a:xfrm>
          </p:grpSpPr>
          <p:grpSp>
            <p:nvGrpSpPr>
              <p:cNvPr id="19497" name="Group 41"/>
              <p:cNvGrpSpPr>
                <a:grpSpLocks/>
              </p:cNvGrpSpPr>
              <p:nvPr/>
            </p:nvGrpSpPr>
            <p:grpSpPr bwMode="auto">
              <a:xfrm>
                <a:off x="359" y="2623"/>
                <a:ext cx="2616" cy="1596"/>
                <a:chOff x="15" y="1323"/>
                <a:chExt cx="2616" cy="981"/>
              </a:xfrm>
            </p:grpSpPr>
            <p:sp>
              <p:nvSpPr>
                <p:cNvPr id="19498" name="Rectangle 42"/>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9499" name="Rectangle 43"/>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9500" name="Rectangle 44"/>
              <p:cNvSpPr>
                <a:spLocks noChangeArrowheads="1"/>
              </p:cNvSpPr>
              <p:nvPr/>
            </p:nvSpPr>
            <p:spPr bwMode="auto">
              <a:xfrm>
                <a:off x="351" y="2615"/>
                <a:ext cx="2661" cy="1613"/>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r>
                  <a:rPr lang="en-US"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Operating Earnings	150	150</a:t>
                </a:r>
              </a:p>
              <a:p>
                <a:pPr>
                  <a:tabLst>
                    <a:tab pos="3089275" algn="r"/>
                    <a:tab pos="3879850" algn="r"/>
                  </a:tabLst>
                </a:pPr>
                <a:r>
                  <a:rPr lang="en-US">
                    <a:solidFill>
                      <a:srgbClr val="000000"/>
                    </a:solidFill>
                    <a:latin typeface="Arial" charset="0"/>
                  </a:rPr>
                  <a:t>Interest Earned	0	8</a:t>
                </a:r>
              </a:p>
              <a:p>
                <a:pPr>
                  <a:tabLst>
                    <a:tab pos="3089275" algn="r"/>
                    <a:tab pos="3879850" algn="r"/>
                  </a:tabLst>
                </a:pPr>
                <a:r>
                  <a:rPr lang="en-US">
                    <a:solidFill>
                      <a:srgbClr val="000000"/>
                    </a:solidFill>
                    <a:latin typeface="Arial" charset="0"/>
                  </a:rPr>
                  <a:t>EBT 	150	158</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	-63</a:t>
                </a:r>
              </a:p>
              <a:p>
                <a:pPr>
                  <a:tabLst>
                    <a:tab pos="3089275" algn="r"/>
                    <a:tab pos="3879850" algn="r"/>
                  </a:tabLst>
                </a:pPr>
                <a:r>
                  <a:rPr lang="en-US">
                    <a:solidFill>
                      <a:srgbClr val="000000"/>
                    </a:solidFill>
                    <a:latin typeface="Arial" charset="0"/>
                  </a:rPr>
                  <a:t>Net Income	90	95</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Current Ratio                        2            4</a:t>
                </a:r>
              </a:p>
              <a:p>
                <a:pPr>
                  <a:tabLst>
                    <a:tab pos="3089275" algn="r"/>
                    <a:tab pos="3879850" algn="r"/>
                  </a:tabLst>
                </a:pPr>
                <a:r>
                  <a:rPr lang="en-US">
                    <a:solidFill>
                      <a:srgbClr val="000000"/>
                    </a:solidFill>
                    <a:latin typeface="Arial" charset="0"/>
                  </a:rPr>
                  <a:t>ROA                                   9%       7.9%</a:t>
                </a:r>
              </a:p>
            </p:txBody>
          </p:sp>
          <p:sp>
            <p:nvSpPr>
              <p:cNvPr id="19501" name="Line 45"/>
              <p:cNvSpPr>
                <a:spLocks noChangeShapeType="1"/>
              </p:cNvSpPr>
              <p:nvPr/>
            </p:nvSpPr>
            <p:spPr bwMode="auto">
              <a:xfrm>
                <a:off x="2112" y="3168"/>
                <a:ext cx="240" cy="0"/>
              </a:xfrm>
              <a:prstGeom prst="line">
                <a:avLst/>
              </a:prstGeom>
              <a:noFill/>
              <a:ln w="12700">
                <a:solidFill>
                  <a:schemeClr val="bg2"/>
                </a:solidFill>
                <a:round/>
                <a:headEnd/>
                <a:tailEnd/>
              </a:ln>
              <a:effectLst/>
            </p:spPr>
            <p:txBody>
              <a:bodyPr/>
              <a:lstStyle/>
              <a:p>
                <a:endParaRPr lang="en-US"/>
              </a:p>
            </p:txBody>
          </p:sp>
          <p:sp>
            <p:nvSpPr>
              <p:cNvPr id="19502" name="Line 46"/>
              <p:cNvSpPr>
                <a:spLocks noChangeShapeType="1"/>
              </p:cNvSpPr>
              <p:nvPr/>
            </p:nvSpPr>
            <p:spPr bwMode="auto">
              <a:xfrm>
                <a:off x="2640" y="3168"/>
                <a:ext cx="240" cy="0"/>
              </a:xfrm>
              <a:prstGeom prst="line">
                <a:avLst/>
              </a:prstGeom>
              <a:noFill/>
              <a:ln w="12700">
                <a:solidFill>
                  <a:schemeClr val="bg2"/>
                </a:solidFill>
                <a:round/>
                <a:headEnd/>
                <a:tailEnd/>
              </a:ln>
              <a:effectLst/>
            </p:spPr>
            <p:txBody>
              <a:bodyPr/>
              <a:lstStyle/>
              <a:p>
                <a:endParaRPr lang="en-US"/>
              </a:p>
            </p:txBody>
          </p:sp>
          <p:sp>
            <p:nvSpPr>
              <p:cNvPr id="19503" name="Line 47"/>
              <p:cNvSpPr>
                <a:spLocks noChangeShapeType="1"/>
              </p:cNvSpPr>
              <p:nvPr/>
            </p:nvSpPr>
            <p:spPr bwMode="auto">
              <a:xfrm>
                <a:off x="2112" y="3504"/>
                <a:ext cx="240" cy="0"/>
              </a:xfrm>
              <a:prstGeom prst="line">
                <a:avLst/>
              </a:prstGeom>
              <a:noFill/>
              <a:ln w="12700">
                <a:solidFill>
                  <a:schemeClr val="bg2"/>
                </a:solidFill>
                <a:round/>
                <a:headEnd/>
                <a:tailEnd/>
              </a:ln>
              <a:effectLst/>
            </p:spPr>
            <p:txBody>
              <a:bodyPr/>
              <a:lstStyle/>
              <a:p>
                <a:endParaRPr lang="en-US"/>
              </a:p>
            </p:txBody>
          </p:sp>
          <p:sp>
            <p:nvSpPr>
              <p:cNvPr id="19504" name="Line 48"/>
              <p:cNvSpPr>
                <a:spLocks noChangeShapeType="1"/>
              </p:cNvSpPr>
              <p:nvPr/>
            </p:nvSpPr>
            <p:spPr bwMode="auto">
              <a:xfrm>
                <a:off x="2640" y="3504"/>
                <a:ext cx="240" cy="0"/>
              </a:xfrm>
              <a:prstGeom prst="line">
                <a:avLst/>
              </a:prstGeom>
              <a:noFill/>
              <a:ln w="12700">
                <a:solidFill>
                  <a:schemeClr val="bg2"/>
                </a:solidFill>
                <a:round/>
                <a:headEnd/>
                <a:tailEnd/>
              </a:ln>
              <a:effec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70"/>
                                        </p:tgtEl>
                                        <p:attrNameLst>
                                          <p:attrName>style.visibility</p:attrName>
                                        </p:attrNameLst>
                                      </p:cBhvr>
                                      <p:to>
                                        <p:strVal val="visible"/>
                                      </p:to>
                                    </p:set>
                                    <p:animEffect transition="in" filter="wipe(left)">
                                      <p:cBhvr>
                                        <p:cTn id="7" dur="500"/>
                                        <p:tgtEl>
                                          <p:spTgt spid="1947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471"/>
                                        </p:tgtEl>
                                        <p:attrNameLst>
                                          <p:attrName>style.visibility</p:attrName>
                                        </p:attrNameLst>
                                      </p:cBhvr>
                                      <p:to>
                                        <p:strVal val="visible"/>
                                      </p:to>
                                    </p:set>
                                    <p:animEffect transition="in" filter="wipe(left)">
                                      <p:cBhvr>
                                        <p:cTn id="11" dur="500"/>
                                        <p:tgtEl>
                                          <p:spTgt spid="19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0" grpId="0" autoUpdateAnimBg="0"/>
      <p:bldP spid="19471"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E3C42AE-24A7-43C1-BB45-FFB919E7BE23}" type="slidenum">
              <a:rPr lang="en-US"/>
              <a:pPr>
                <a:defRPr/>
              </a:pPr>
              <a:t>100</a:t>
            </a:fld>
            <a:endParaRPr lang="en-US"/>
          </a:p>
        </p:txBody>
      </p:sp>
      <p:sp>
        <p:nvSpPr>
          <p:cNvPr id="9220" name="Rectangle 4"/>
          <p:cNvSpPr>
            <a:spLocks noGrp="1" noChangeArrowheads="1"/>
          </p:cNvSpPr>
          <p:nvPr>
            <p:ph type="title"/>
          </p:nvPr>
        </p:nvSpPr>
        <p:spPr/>
        <p:txBody>
          <a:bodyPr/>
          <a:lstStyle/>
          <a:p>
            <a:pPr eaLnBrk="1" hangingPunct="1">
              <a:defRPr/>
            </a:pPr>
            <a:r>
              <a:rPr lang="en-US" smtClean="0"/>
              <a:t>Types of short-term loans:</a:t>
            </a:r>
          </a:p>
        </p:txBody>
      </p:sp>
      <p:sp>
        <p:nvSpPr>
          <p:cNvPr id="9221" name="Rectangle 5"/>
          <p:cNvSpPr>
            <a:spLocks noGrp="1" noChangeArrowheads="1"/>
          </p:cNvSpPr>
          <p:nvPr>
            <p:ph type="body" idx="1"/>
          </p:nvPr>
        </p:nvSpPr>
        <p:spPr/>
        <p:txBody>
          <a:bodyPr/>
          <a:lstStyle/>
          <a:p>
            <a:pPr eaLnBrk="1" hangingPunct="1">
              <a:lnSpc>
                <a:spcPct val="80000"/>
              </a:lnSpc>
              <a:defRPr/>
            </a:pPr>
            <a:r>
              <a:rPr lang="en-US" sz="2800" smtClean="0"/>
              <a:t>Line of Credit</a:t>
            </a:r>
          </a:p>
          <a:p>
            <a:pPr lvl="1" eaLnBrk="1" hangingPunct="1">
              <a:lnSpc>
                <a:spcPct val="80000"/>
              </a:lnSpc>
              <a:defRPr/>
            </a:pPr>
            <a:r>
              <a:rPr lang="en-US" sz="2400" smtClean="0"/>
              <a:t>The borrowing limit that a bank sets for a firm.</a:t>
            </a:r>
          </a:p>
          <a:p>
            <a:pPr lvl="1" eaLnBrk="1" hangingPunct="1">
              <a:lnSpc>
                <a:spcPct val="80000"/>
              </a:lnSpc>
              <a:defRPr/>
            </a:pPr>
            <a:r>
              <a:rPr lang="en-US" sz="2400" smtClean="0"/>
              <a:t>May include many promissory notes that the firm has taken out at different times and with overlapping payment periods.</a:t>
            </a:r>
          </a:p>
          <a:p>
            <a:pPr lvl="1" eaLnBrk="1" hangingPunct="1">
              <a:lnSpc>
                <a:spcPct val="80000"/>
              </a:lnSpc>
              <a:defRPr/>
            </a:pPr>
            <a:r>
              <a:rPr lang="en-US" sz="2400" smtClean="0"/>
              <a:t>Usually informal agreement and may change over time	</a:t>
            </a:r>
          </a:p>
          <a:p>
            <a:pPr eaLnBrk="1" hangingPunct="1">
              <a:lnSpc>
                <a:spcPct val="80000"/>
              </a:lnSpc>
              <a:defRPr/>
            </a:pPr>
            <a:r>
              <a:rPr lang="en-US" sz="2800" smtClean="0"/>
              <a:t>Revolving credit agreement</a:t>
            </a:r>
          </a:p>
          <a:p>
            <a:pPr lvl="1" eaLnBrk="1" hangingPunct="1">
              <a:lnSpc>
                <a:spcPct val="80000"/>
              </a:lnSpc>
              <a:defRPr/>
            </a:pPr>
            <a:r>
              <a:rPr lang="en-US" sz="2400" smtClean="0"/>
              <a:t>Formal agreement with bank to extend credit to a firm for a period of time (can be more than one year).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subTnLst>
                                    <p:animClr>
                                      <p:cBhvr override="childStyle">
                                        <p:cTn dur="1" fill="hold" display="0" masterRel="nextClick" afterEffect="1"/>
                                        <p:tgtEl>
                                          <p:spTgt spid="9221">
                                            <p:txEl>
                                              <p:pRg st="0" end="0"/>
                                            </p:txEl>
                                          </p:spTgt>
                                        </p:tgtEl>
                                        <p:attrNameLst>
                                          <p:attrName>ppt_c</p:attrName>
                                        </p:attrNameLst>
                                      </p:cBhvr>
                                      <p:to>
                                        <a:schemeClr va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subTnLst>
                                    <p:animClr>
                                      <p:cBhvr override="childStyle">
                                        <p:cTn dur="1" fill="hold" display="0" masterRel="nextClick" afterEffect="1"/>
                                        <p:tgtEl>
                                          <p:spTgt spid="922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subTnLst>
                                    <p:animClr>
                                      <p:cBhvr override="childStyle">
                                        <p:cTn dur="1" fill="hold" display="0" masterRel="nextClick" afterEffect="1"/>
                                        <p:tgtEl>
                                          <p:spTgt spid="9221">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subTnLst>
                                    <p:animClr>
                                      <p:cBhvr override="childStyle">
                                        <p:cTn dur="1" fill="hold" display="0" masterRel="nextClick" afterEffect="1"/>
                                        <p:tgtEl>
                                          <p:spTgt spid="9221">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wipe(left)">
                                      <p:cBhvr>
                                        <p:cTn id="27" dur="500"/>
                                        <p:tgtEl>
                                          <p:spTgt spid="9221">
                                            <p:txEl>
                                              <p:pRg st="4" end="4"/>
                                            </p:txEl>
                                          </p:spTgt>
                                        </p:tgtEl>
                                      </p:cBhvr>
                                    </p:animEffect>
                                  </p:childTnLst>
                                  <p:subTnLst>
                                    <p:animClr>
                                      <p:cBhvr override="childStyle">
                                        <p:cTn dur="1" fill="hold" display="0" masterRel="nextClick" afterEffect="1"/>
                                        <p:tgtEl>
                                          <p:spTgt spid="9221">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wipe(left)">
                                      <p:cBhvr>
                                        <p:cTn id="32" dur="500"/>
                                        <p:tgtEl>
                                          <p:spTgt spid="9221">
                                            <p:txEl>
                                              <p:pRg st="5" end="5"/>
                                            </p:txEl>
                                          </p:spTgt>
                                        </p:tgtEl>
                                      </p:cBhvr>
                                    </p:animEffect>
                                  </p:childTnLst>
                                  <p:subTnLst>
                                    <p:animClr>
                                      <p:cBhvr override="childStyle">
                                        <p:cTn dur="1" fill="hold" display="0" masterRel="nextClick" afterEffect="1"/>
                                        <p:tgtEl>
                                          <p:spTgt spid="9221">
                                            <p:txEl>
                                              <p:pRg st="5" end="5"/>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2"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C2A38EC-E174-476B-BD36-AE08B7E83AD2}" type="slidenum">
              <a:rPr lang="en-US"/>
              <a:pPr>
                <a:defRPr/>
              </a:pPr>
              <a:t>101</a:t>
            </a:fld>
            <a:endParaRPr lang="en-US" dirty="0"/>
          </a:p>
        </p:txBody>
      </p:sp>
      <p:sp>
        <p:nvSpPr>
          <p:cNvPr id="10244" name="Rectangle 4"/>
          <p:cNvSpPr>
            <a:spLocks noGrp="1" noChangeArrowheads="1"/>
          </p:cNvSpPr>
          <p:nvPr>
            <p:ph type="title"/>
          </p:nvPr>
        </p:nvSpPr>
        <p:spPr/>
        <p:txBody>
          <a:bodyPr/>
          <a:lstStyle/>
          <a:p>
            <a:pPr eaLnBrk="1" hangingPunct="1">
              <a:defRPr/>
            </a:pPr>
            <a:r>
              <a:rPr lang="en-US" smtClean="0"/>
              <a:t>Trade Credit</a:t>
            </a:r>
          </a:p>
        </p:txBody>
      </p:sp>
      <p:sp>
        <p:nvSpPr>
          <p:cNvPr id="10245" name="Rectangle 5"/>
          <p:cNvSpPr>
            <a:spLocks noGrp="1" noChangeArrowheads="1"/>
          </p:cNvSpPr>
          <p:nvPr>
            <p:ph type="body" idx="1"/>
          </p:nvPr>
        </p:nvSpPr>
        <p:spPr/>
        <p:txBody>
          <a:bodyPr/>
          <a:lstStyle/>
          <a:p>
            <a:pPr eaLnBrk="1" hangingPunct="1">
              <a:lnSpc>
                <a:spcPct val="80000"/>
              </a:lnSpc>
              <a:defRPr/>
            </a:pPr>
            <a:r>
              <a:rPr lang="en-US" sz="2400" dirty="0" smtClean="0"/>
              <a:t>Trade credit is the act of obtaining funds by delaying payment to suppliers.</a:t>
            </a:r>
          </a:p>
          <a:p>
            <a:pPr eaLnBrk="1" hangingPunct="1">
              <a:lnSpc>
                <a:spcPct val="80000"/>
              </a:lnSpc>
              <a:defRPr/>
            </a:pPr>
            <a:r>
              <a:rPr lang="en-US" sz="2400" dirty="0" smtClean="0"/>
              <a:t>Even though it is obtained by simply delaying payment, it is not always free.</a:t>
            </a:r>
          </a:p>
          <a:p>
            <a:pPr eaLnBrk="1" hangingPunct="1">
              <a:lnSpc>
                <a:spcPct val="80000"/>
              </a:lnSpc>
              <a:defRPr/>
            </a:pPr>
            <a:r>
              <a:rPr lang="en-US" sz="2400" dirty="0" smtClean="0"/>
              <a:t>The cost of trade credit may be some interest charge that the supplier charges on the unpaid balance.  More often, it is in the form of a lost discount that would be given to firms who pay earlier.</a:t>
            </a:r>
          </a:p>
          <a:p>
            <a:pPr eaLnBrk="1" hangingPunct="1">
              <a:lnSpc>
                <a:spcPct val="80000"/>
              </a:lnSpc>
              <a:defRPr/>
            </a:pPr>
            <a:r>
              <a:rPr lang="en-US" sz="2400" dirty="0" smtClean="0"/>
              <a:t>Credit has a cost.  That cost may be passed along to the customer as higher prices, borne by the seller as lower profits, or some of both.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subTnLst>
                                    <p:animClr>
                                      <p:cBhvr override="childStyle">
                                        <p:cTn dur="1" fill="hold" display="0" masterRel="nextClick" afterEffect="1"/>
                                        <p:tgtEl>
                                          <p:spTgt spid="1024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subTnLst>
                                    <p:animClr>
                                      <p:cBhvr override="childStyle">
                                        <p:cTn dur="1" fill="hold" display="0" masterRel="nextClick" afterEffect="1"/>
                                        <p:tgtEl>
                                          <p:spTgt spid="1024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subTnLst>
                                    <p:animClr>
                                      <p:cBhvr override="childStyle">
                                        <p:cTn dur="1" fill="hold" display="0" masterRel="nextClick" afterEffect="1"/>
                                        <p:tgtEl>
                                          <p:spTgt spid="10245">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subTnLst>
                                    <p:animClr>
                                      <p:cBhvr override="childStyle">
                                        <p:cTn dur="1" fill="hold" display="0" masterRel="nextClick" afterEffect="1"/>
                                        <p:tgtEl>
                                          <p:spTgt spid="10245">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619E57B9-946D-4BEB-9164-746E2EAD43BC}" type="slidenum">
              <a:rPr lang="en-US"/>
              <a:pPr>
                <a:defRPr/>
              </a:pPr>
              <a:t>102</a:t>
            </a:fld>
            <a:endParaRPr lang="en-US"/>
          </a:p>
        </p:txBody>
      </p:sp>
      <p:sp>
        <p:nvSpPr>
          <p:cNvPr id="11278" name="Rectangle 14"/>
          <p:cNvSpPr>
            <a:spLocks noGrp="1" noChangeArrowheads="1"/>
          </p:cNvSpPr>
          <p:nvPr>
            <p:ph type="title"/>
          </p:nvPr>
        </p:nvSpPr>
        <p:spPr>
          <a:xfrm>
            <a:off x="1066800" y="304800"/>
            <a:ext cx="7696200" cy="1431925"/>
          </a:xfrm>
        </p:spPr>
        <p:txBody>
          <a:bodyPr/>
          <a:lstStyle/>
          <a:p>
            <a:pPr eaLnBrk="1" hangingPunct="1">
              <a:defRPr/>
            </a:pPr>
            <a:r>
              <a:rPr lang="en-US" smtClean="0"/>
              <a:t>Estimation of Cost of Short-Term Credit</a:t>
            </a:r>
          </a:p>
        </p:txBody>
      </p:sp>
      <p:sp>
        <p:nvSpPr>
          <p:cNvPr id="11279" name="Rectangle 15"/>
          <p:cNvSpPr>
            <a:spLocks noGrp="1" noChangeArrowheads="1"/>
          </p:cNvSpPr>
          <p:nvPr>
            <p:ph type="body" idx="1"/>
          </p:nvPr>
        </p:nvSpPr>
        <p:spPr>
          <a:xfrm>
            <a:off x="914400" y="1905000"/>
            <a:ext cx="6934200" cy="1828800"/>
          </a:xfrm>
        </p:spPr>
        <p:txBody>
          <a:bodyPr/>
          <a:lstStyle/>
          <a:p>
            <a:pPr eaLnBrk="1" hangingPunct="1">
              <a:lnSpc>
                <a:spcPct val="90000"/>
              </a:lnSpc>
              <a:defRPr/>
            </a:pPr>
            <a:r>
              <a:rPr lang="en-US" sz="2400" smtClean="0"/>
              <a:t>Calculation is easiest if the loan is for a one year period:</a:t>
            </a:r>
          </a:p>
          <a:p>
            <a:pPr eaLnBrk="1" hangingPunct="1">
              <a:lnSpc>
                <a:spcPct val="90000"/>
              </a:lnSpc>
              <a:defRPr/>
            </a:pPr>
            <a:r>
              <a:rPr lang="en-US" sz="2400" smtClean="0"/>
              <a:t>Effective Interest Rate is used to determine the cost of the credit to be able to compare differing terms.</a:t>
            </a:r>
          </a:p>
        </p:txBody>
      </p:sp>
      <p:grpSp>
        <p:nvGrpSpPr>
          <p:cNvPr id="2" name="Group 16"/>
          <p:cNvGrpSpPr>
            <a:grpSpLocks/>
          </p:cNvGrpSpPr>
          <p:nvPr/>
        </p:nvGrpSpPr>
        <p:grpSpPr bwMode="auto">
          <a:xfrm>
            <a:off x="1295400" y="3962400"/>
            <a:ext cx="6032500" cy="1090613"/>
            <a:chOff x="672" y="1920"/>
            <a:chExt cx="3800" cy="687"/>
          </a:xfrm>
        </p:grpSpPr>
        <p:grpSp>
          <p:nvGrpSpPr>
            <p:cNvPr id="3" name="Group 7"/>
            <p:cNvGrpSpPr>
              <a:grpSpLocks/>
            </p:cNvGrpSpPr>
            <p:nvPr/>
          </p:nvGrpSpPr>
          <p:grpSpPr bwMode="auto">
            <a:xfrm>
              <a:off x="672" y="1920"/>
              <a:ext cx="3787" cy="687"/>
              <a:chOff x="672" y="2335"/>
              <a:chExt cx="3787" cy="687"/>
            </a:xfrm>
          </p:grpSpPr>
          <p:sp>
            <p:nvSpPr>
              <p:cNvPr id="10252" name="Rectangle 4"/>
              <p:cNvSpPr>
                <a:spLocks noChangeArrowheads="1"/>
              </p:cNvSpPr>
              <p:nvPr/>
            </p:nvSpPr>
            <p:spPr bwMode="auto">
              <a:xfrm>
                <a:off x="672" y="2341"/>
                <a:ext cx="3787" cy="681"/>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0253" name="Line 5"/>
              <p:cNvSpPr>
                <a:spLocks noChangeShapeType="1"/>
              </p:cNvSpPr>
              <p:nvPr/>
            </p:nvSpPr>
            <p:spPr bwMode="auto">
              <a:xfrm>
                <a:off x="701" y="3016"/>
                <a:ext cx="3739" cy="0"/>
              </a:xfrm>
              <a:prstGeom prst="line">
                <a:avLst/>
              </a:prstGeom>
              <a:noFill/>
              <a:ln w="76200">
                <a:noFill/>
                <a:round/>
                <a:headEnd/>
                <a:tailEnd/>
              </a:ln>
            </p:spPr>
            <p:txBody>
              <a:bodyPr wrap="none" anchor="ctr"/>
              <a:lstStyle/>
              <a:p>
                <a:endParaRPr lang="en-US"/>
              </a:p>
            </p:txBody>
          </p:sp>
          <p:sp>
            <p:nvSpPr>
              <p:cNvPr id="10254" name="Line 6"/>
              <p:cNvSpPr>
                <a:spLocks noChangeShapeType="1"/>
              </p:cNvSpPr>
              <p:nvPr/>
            </p:nvSpPr>
            <p:spPr bwMode="auto">
              <a:xfrm>
                <a:off x="701" y="2335"/>
                <a:ext cx="3739" cy="0"/>
              </a:xfrm>
              <a:prstGeom prst="line">
                <a:avLst/>
              </a:prstGeom>
              <a:noFill/>
              <a:ln w="76200">
                <a:noFill/>
                <a:round/>
                <a:headEnd/>
                <a:tailEnd/>
              </a:ln>
            </p:spPr>
            <p:txBody>
              <a:bodyPr wrap="none" anchor="ctr"/>
              <a:lstStyle/>
              <a:p>
                <a:endParaRPr lang="en-US"/>
              </a:p>
            </p:txBody>
          </p:sp>
        </p:grpSp>
        <p:sp>
          <p:nvSpPr>
            <p:cNvPr id="10248" name="Rectangle 8"/>
            <p:cNvSpPr>
              <a:spLocks noChangeArrowheads="1"/>
            </p:cNvSpPr>
            <p:nvPr/>
          </p:nvSpPr>
          <p:spPr bwMode="auto">
            <a:xfrm>
              <a:off x="796" y="2028"/>
              <a:ext cx="1278" cy="516"/>
            </a:xfrm>
            <a:prstGeom prst="rect">
              <a:avLst/>
            </a:prstGeom>
            <a:noFill/>
            <a:ln w="12700">
              <a:noFill/>
              <a:miter lim="800000"/>
              <a:headEnd/>
              <a:tailEnd/>
            </a:ln>
          </p:spPr>
          <p:txBody>
            <a:bodyPr wrap="none" lIns="90488" tIns="44450" rIns="90488" bIns="44450">
              <a:spAutoFit/>
            </a:bodyPr>
            <a:lstStyle/>
            <a:p>
              <a:r>
                <a:rPr lang="en-US" sz="2400" b="1">
                  <a:solidFill>
                    <a:srgbClr val="000000"/>
                  </a:solidFill>
                  <a:latin typeface="Arial" charset="0"/>
                </a:rPr>
                <a:t> Effective </a:t>
              </a:r>
            </a:p>
            <a:p>
              <a:r>
                <a:rPr lang="en-US" sz="2400" b="1">
                  <a:solidFill>
                    <a:srgbClr val="000000"/>
                  </a:solidFill>
                  <a:latin typeface="Arial" charset="0"/>
                </a:rPr>
                <a:t>Interest Rate</a:t>
              </a:r>
            </a:p>
          </p:txBody>
        </p:sp>
        <p:sp>
          <p:nvSpPr>
            <p:cNvPr id="10249" name="Rectangle 9"/>
            <p:cNvSpPr>
              <a:spLocks noChangeArrowheads="1"/>
            </p:cNvSpPr>
            <p:nvPr/>
          </p:nvSpPr>
          <p:spPr bwMode="auto">
            <a:xfrm>
              <a:off x="2205" y="2037"/>
              <a:ext cx="2267" cy="522"/>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      Interest you pay    </a:t>
              </a:r>
              <a:endParaRPr lang="en-US" sz="2400" b="1" u="sng">
                <a:solidFill>
                  <a:srgbClr val="000000"/>
                </a:solidFill>
                <a:latin typeface="Arial" charset="0"/>
              </a:endParaRPr>
            </a:p>
            <a:p>
              <a:pPr algn="ctr"/>
              <a:r>
                <a:rPr lang="en-US" sz="2400" b="1">
                  <a:solidFill>
                    <a:srgbClr val="000000"/>
                  </a:solidFill>
                  <a:latin typeface="Arial" charset="0"/>
                </a:rPr>
                <a:t>Amount you get to use </a:t>
              </a:r>
            </a:p>
          </p:txBody>
        </p:sp>
        <p:sp>
          <p:nvSpPr>
            <p:cNvPr id="10250" name="Rectangle 10"/>
            <p:cNvSpPr>
              <a:spLocks noChangeArrowheads="1"/>
            </p:cNvSpPr>
            <p:nvPr/>
          </p:nvSpPr>
          <p:spPr bwMode="auto">
            <a:xfrm>
              <a:off x="2038" y="2087"/>
              <a:ext cx="245" cy="325"/>
            </a:xfrm>
            <a:prstGeom prst="rect">
              <a:avLst/>
            </a:prstGeom>
            <a:noFill/>
            <a:ln w="12700">
              <a:noFill/>
              <a:miter lim="800000"/>
              <a:headEnd/>
              <a:tailEnd/>
            </a:ln>
          </p:spPr>
          <p:txBody>
            <a:bodyPr wrap="none" lIns="90488" tIns="44450" rIns="90488" bIns="44450">
              <a:spAutoFit/>
            </a:bodyPr>
            <a:lstStyle/>
            <a:p>
              <a:pPr algn="ctr"/>
              <a:r>
                <a:rPr lang="en-US" sz="2800" b="1">
                  <a:solidFill>
                    <a:srgbClr val="000000"/>
                  </a:solidFill>
                  <a:latin typeface="Arial" charset="0"/>
                </a:rPr>
                <a:t>=</a:t>
              </a:r>
            </a:p>
          </p:txBody>
        </p:sp>
        <p:sp>
          <p:nvSpPr>
            <p:cNvPr id="10251" name="Line 11"/>
            <p:cNvSpPr>
              <a:spLocks noChangeShapeType="1"/>
            </p:cNvSpPr>
            <p:nvPr/>
          </p:nvSpPr>
          <p:spPr bwMode="auto">
            <a:xfrm>
              <a:off x="2256" y="2304"/>
              <a:ext cx="2112" cy="0"/>
            </a:xfrm>
            <a:prstGeom prst="line">
              <a:avLst/>
            </a:prstGeom>
            <a:noFill/>
            <a:ln w="28575">
              <a:solidFill>
                <a:schemeClr val="bg2"/>
              </a:solidFill>
              <a:round/>
              <a:headEnd/>
              <a:tailEnd/>
            </a:ln>
          </p:spPr>
          <p:txBody>
            <a:bodyPr/>
            <a:lstStyle/>
            <a:p>
              <a:endParaRPr lang="en-US"/>
            </a:p>
          </p:txBody>
        </p:sp>
      </p:grpSp>
      <p:sp>
        <p:nvSpPr>
          <p:cNvPr id="11277" name="Rectangle 13"/>
          <p:cNvSpPr>
            <a:spLocks noChangeArrowheads="1"/>
          </p:cNvSpPr>
          <p:nvPr/>
        </p:nvSpPr>
        <p:spPr bwMode="auto">
          <a:xfrm>
            <a:off x="533400" y="5029200"/>
            <a:ext cx="8001000" cy="1589088"/>
          </a:xfrm>
          <a:prstGeom prst="rect">
            <a:avLst/>
          </a:prstGeom>
          <a:noFill/>
          <a:ln w="12700" cap="sq">
            <a:noFill/>
            <a:miter lim="800000"/>
            <a:headEnd type="none" w="sm" len="sm"/>
            <a:tailEnd type="none" w="sm" len="sm"/>
          </a:ln>
          <a:effectLst/>
        </p:spPr>
        <p:txBody>
          <a:bodyPr>
            <a:spAutoFit/>
          </a:bodyPr>
          <a:lstStyle/>
          <a:p>
            <a:pPr eaLnBrk="1" hangingPunct="1">
              <a:lnSpc>
                <a:spcPct val="90000"/>
              </a:lnSpc>
              <a:spcBef>
                <a:spcPct val="50000"/>
              </a:spcBef>
              <a:buClr>
                <a:schemeClr val="tx2"/>
              </a:buClr>
              <a:buSzPct val="75000"/>
              <a:buFont typeface="Wingdings" pitchFamily="2" charset="2"/>
              <a:buNone/>
              <a:defRPr/>
            </a:pPr>
            <a:r>
              <a:rPr lang="en-US" sz="2400" i="1">
                <a:solidFill>
                  <a:srgbClr val="FF9900"/>
                </a:solidFill>
                <a:effectLst>
                  <a:outerShdw blurRad="38100" dist="38100" dir="2700000" algn="tl">
                    <a:srgbClr val="000000"/>
                  </a:outerShdw>
                </a:effectLst>
                <a:latin typeface="Arial Narrow" pitchFamily="34" charset="0"/>
              </a:rPr>
              <a:t>Example:</a:t>
            </a:r>
            <a:r>
              <a:rPr lang="en-US" sz="2400">
                <a:latin typeface="Arial Narrow" pitchFamily="34" charset="0"/>
              </a:rPr>
              <a:t> You borrow $10,000 from a bank and must pay $1,000 interest at the end of the year</a:t>
            </a:r>
          </a:p>
          <a:p>
            <a:pPr lvl="1" eaLnBrk="1" hangingPunct="1">
              <a:lnSpc>
                <a:spcPct val="90000"/>
              </a:lnSpc>
              <a:spcBef>
                <a:spcPct val="50000"/>
              </a:spcBef>
              <a:buClr>
                <a:schemeClr val="tx2"/>
              </a:buClr>
              <a:buSzPct val="75000"/>
              <a:buFont typeface="Wingdings" pitchFamily="2" charset="2"/>
              <a:buNone/>
              <a:defRPr/>
            </a:pPr>
            <a:r>
              <a:rPr lang="en-US" sz="2400">
                <a:latin typeface="Arial Narrow" pitchFamily="34" charset="0"/>
              </a:rPr>
              <a:t>Your effective rate is the same as the stated rate</a:t>
            </a:r>
            <a:br>
              <a:rPr lang="en-US" sz="2400">
                <a:latin typeface="Arial Narrow" pitchFamily="34" charset="0"/>
              </a:rPr>
            </a:br>
            <a:r>
              <a:rPr lang="en-US" sz="2400">
                <a:latin typeface="Arial Narrow" pitchFamily="34" charset="0"/>
              </a:rPr>
              <a:t>	= $1,000/$10,000 = .10 = 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9">
                                            <p:txEl>
                                              <p:pRg st="0" end="0"/>
                                            </p:txEl>
                                          </p:spTgt>
                                        </p:tgtEl>
                                        <p:attrNameLst>
                                          <p:attrName>style.visibility</p:attrName>
                                        </p:attrNameLst>
                                      </p:cBhvr>
                                      <p:to>
                                        <p:strVal val="visible"/>
                                      </p:to>
                                    </p:set>
                                    <p:animEffect transition="in" filter="wipe(left)">
                                      <p:cBhvr>
                                        <p:cTn id="7" dur="500"/>
                                        <p:tgtEl>
                                          <p:spTgt spid="112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79">
                                            <p:txEl>
                                              <p:pRg st="1" end="1"/>
                                            </p:txEl>
                                          </p:spTgt>
                                        </p:tgtEl>
                                        <p:attrNameLst>
                                          <p:attrName>style.visibility</p:attrName>
                                        </p:attrNameLst>
                                      </p:cBhvr>
                                      <p:to>
                                        <p:strVal val="visible"/>
                                      </p:to>
                                    </p:set>
                                    <p:animEffect transition="in" filter="wipe(left)">
                                      <p:cBhvr>
                                        <p:cTn id="12" dur="500"/>
                                        <p:tgtEl>
                                          <p:spTgt spid="11279">
                                            <p:txEl>
                                              <p:pRg st="1" end="1"/>
                                            </p:txEl>
                                          </p:spTgt>
                                        </p:tgtEl>
                                      </p:cBhvr>
                                    </p:animEffect>
                                  </p:childTnLst>
                                </p:cTn>
                              </p:par>
                            </p:childTnLst>
                          </p:cTn>
                        </p:par>
                        <p:par>
                          <p:cTn id="13" fill="hold">
                            <p:stCondLst>
                              <p:cond delay="500"/>
                            </p:stCondLst>
                            <p:childTnLst>
                              <p:par>
                                <p:cTn id="14" presetID="16" presetClass="entr" presetSubtype="4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outHorizontal)">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277"/>
                                        </p:tgtEl>
                                        <p:attrNameLst>
                                          <p:attrName>style.visibility</p:attrName>
                                        </p:attrNameLst>
                                      </p:cBhvr>
                                      <p:to>
                                        <p:strVal val="visible"/>
                                      </p:to>
                                    </p:set>
                                    <p:animEffect transition="in" filter="wipe(left)">
                                      <p:cBhvr>
                                        <p:cTn id="21"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build="p" autoUpdateAnimBg="0"/>
      <p:bldP spid="11277"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87DD183-B667-4B55-B869-8C6211318F86}" type="slidenum">
              <a:rPr lang="en-US"/>
              <a:pPr>
                <a:defRPr/>
              </a:pPr>
              <a:t>103</a:t>
            </a:fld>
            <a:endParaRPr lang="en-US"/>
          </a:p>
        </p:txBody>
      </p:sp>
      <p:sp>
        <p:nvSpPr>
          <p:cNvPr id="13316" name="Rectangle 4"/>
          <p:cNvSpPr>
            <a:spLocks noGrp="1" noChangeArrowheads="1"/>
          </p:cNvSpPr>
          <p:nvPr>
            <p:ph type="title"/>
          </p:nvPr>
        </p:nvSpPr>
        <p:spPr/>
        <p:txBody>
          <a:bodyPr/>
          <a:lstStyle/>
          <a:p>
            <a:pPr eaLnBrk="1" hangingPunct="1">
              <a:defRPr/>
            </a:pPr>
            <a:r>
              <a:rPr lang="en-US" smtClean="0"/>
              <a:t>Variations in Loan Terms</a:t>
            </a:r>
          </a:p>
        </p:txBody>
      </p:sp>
      <p:sp>
        <p:nvSpPr>
          <p:cNvPr id="13317" name="Rectangle 5"/>
          <p:cNvSpPr>
            <a:spLocks noGrp="1" noChangeArrowheads="1"/>
          </p:cNvSpPr>
          <p:nvPr>
            <p:ph type="body" idx="1"/>
          </p:nvPr>
        </p:nvSpPr>
        <p:spPr>
          <a:xfrm>
            <a:off x="1066800" y="1905000"/>
            <a:ext cx="7543800" cy="4114800"/>
          </a:xfrm>
        </p:spPr>
        <p:txBody>
          <a:bodyPr/>
          <a:lstStyle/>
          <a:p>
            <a:pPr eaLnBrk="1" hangingPunct="1">
              <a:defRPr/>
            </a:pPr>
            <a:r>
              <a:rPr lang="en-US" dirty="0" smtClean="0"/>
              <a:t>A discount loan requires that interest be paid up front when the loan is given.</a:t>
            </a:r>
          </a:p>
          <a:p>
            <a:pPr eaLnBrk="1" hangingPunct="1">
              <a:defRPr/>
            </a:pPr>
            <a:r>
              <a:rPr lang="en-US" dirty="0" smtClean="0"/>
              <a:t>This changes the effective cost  in the previous example since you only get to use:</a:t>
            </a:r>
          </a:p>
          <a:p>
            <a:pPr eaLnBrk="1" hangingPunct="1">
              <a:buFont typeface="Wingdings" pitchFamily="2" charset="2"/>
              <a:buNone/>
              <a:defRPr/>
            </a:pPr>
            <a:r>
              <a:rPr lang="en-US" dirty="0" smtClean="0"/>
              <a:t>    ($10,000 - $1,000) = $9,000.</a:t>
            </a:r>
          </a:p>
          <a:p>
            <a:pPr eaLnBrk="1" hangingPunct="1">
              <a:defRPr/>
            </a:pPr>
            <a:r>
              <a:rPr lang="en-US" dirty="0" smtClean="0"/>
              <a:t>Effective cost = $1,000/$9,000 = .1111 = 11.11%.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subTnLst>
                                    <p:animClr>
                                      <p:cBhvr override="childStyle">
                                        <p:cTn dur="1" fill="hold" display="0" masterRel="nextClick" afterEffect="1"/>
                                        <p:tgtEl>
                                          <p:spTgt spid="1331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subTnLst>
                                    <p:animClr>
                                      <p:cBhvr override="childStyle">
                                        <p:cTn dur="1" fill="hold" display="0" masterRel="nextClick" afterEffect="1"/>
                                        <p:tgtEl>
                                          <p:spTgt spid="1331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subTnLst>
                                    <p:animClr>
                                      <p:cBhvr override="childStyle">
                                        <p:cTn dur="1" fill="hold" display="0" masterRel="nextClick" afterEffect="1"/>
                                        <p:tgtEl>
                                          <p:spTgt spid="1331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wipe(left)">
                                      <p:cBhvr>
                                        <p:cTn id="22" dur="500"/>
                                        <p:tgtEl>
                                          <p:spTgt spid="13317">
                                            <p:txEl>
                                              <p:pRg st="3" end="3"/>
                                            </p:txEl>
                                          </p:spTgt>
                                        </p:tgtEl>
                                      </p:cBhvr>
                                    </p:animEffect>
                                  </p:childTnLst>
                                  <p:subTnLst>
                                    <p:animClr>
                                      <p:cBhvr override="childStyle">
                                        <p:cTn dur="1" fill="hold" display="0" masterRel="nextClick" afterEffect="1"/>
                                        <p:tgtEl>
                                          <p:spTgt spid="13317">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A9273C3-C7DF-4E44-8C36-6D6AF0DA50BA}" type="slidenum">
              <a:rPr lang="en-US"/>
              <a:pPr>
                <a:defRPr/>
              </a:pPr>
              <a:t>104</a:t>
            </a:fld>
            <a:endParaRPr lang="en-US"/>
          </a:p>
        </p:txBody>
      </p:sp>
      <p:sp>
        <p:nvSpPr>
          <p:cNvPr id="14340" name="Rectangle 4"/>
          <p:cNvSpPr>
            <a:spLocks noGrp="1" noChangeArrowheads="1"/>
          </p:cNvSpPr>
          <p:nvPr>
            <p:ph type="title"/>
          </p:nvPr>
        </p:nvSpPr>
        <p:spPr/>
        <p:txBody>
          <a:bodyPr/>
          <a:lstStyle/>
          <a:p>
            <a:pPr eaLnBrk="1" hangingPunct="1">
              <a:defRPr/>
            </a:pPr>
            <a:r>
              <a:rPr lang="en-US" smtClean="0"/>
              <a:t>Variations in Loan Terms</a:t>
            </a:r>
          </a:p>
        </p:txBody>
      </p:sp>
      <p:sp>
        <p:nvSpPr>
          <p:cNvPr id="14341" name="Rectangle 5"/>
          <p:cNvSpPr>
            <a:spLocks noGrp="1" noChangeArrowheads="1"/>
          </p:cNvSpPr>
          <p:nvPr>
            <p:ph type="body" idx="1"/>
          </p:nvPr>
        </p:nvSpPr>
        <p:spPr/>
        <p:txBody>
          <a:bodyPr/>
          <a:lstStyle/>
          <a:p>
            <a:pPr eaLnBrk="1" hangingPunct="1">
              <a:lnSpc>
                <a:spcPct val="90000"/>
              </a:lnSpc>
              <a:defRPr/>
            </a:pPr>
            <a:r>
              <a:rPr lang="en-US" sz="2800" smtClean="0"/>
              <a:t>Sometimes lenders require that a minimum amount, called a compensating balance be kept in your bank account.</a:t>
            </a:r>
          </a:p>
          <a:p>
            <a:pPr eaLnBrk="1" hangingPunct="1">
              <a:lnSpc>
                <a:spcPct val="90000"/>
              </a:lnSpc>
              <a:defRPr/>
            </a:pPr>
            <a:r>
              <a:rPr lang="en-US" sz="2800" smtClean="0"/>
              <a:t>If your compensating balance requirement is $500, then the amount you can use is reduced by that amount.</a:t>
            </a:r>
          </a:p>
          <a:p>
            <a:pPr eaLnBrk="1" hangingPunct="1">
              <a:lnSpc>
                <a:spcPct val="90000"/>
              </a:lnSpc>
              <a:defRPr/>
            </a:pPr>
            <a:r>
              <a:rPr lang="en-US" sz="2800" smtClean="0"/>
              <a:t>Effective cost for a $10,000 simple interest 10% loan with a $500 compensating balance = $1,000/($10,000-$500) = .1053 = 10.53%.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subTnLst>
                                    <p:animClr>
                                      <p:cBhvr override="childStyle">
                                        <p:cTn dur="1" fill="hold" display="0" masterRel="nextClick" afterEffect="1"/>
                                        <p:tgtEl>
                                          <p:spTgt spid="1434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subTnLst>
                                    <p:animClr>
                                      <p:cBhvr override="childStyle">
                                        <p:cTn dur="1" fill="hold" display="0" masterRel="nextClick" afterEffect="1"/>
                                        <p:tgtEl>
                                          <p:spTgt spid="1434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subTnLst>
                                    <p:animClr>
                                      <p:cBhvr override="childStyle">
                                        <p:cTn dur="1" fill="hold" display="0" masterRel="nextClick" afterEffect="1"/>
                                        <p:tgtEl>
                                          <p:spTgt spid="14341">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C16CB457-0349-4E82-B2EA-42BC01FB600A}" type="slidenum">
              <a:rPr lang="en-US"/>
              <a:pPr>
                <a:defRPr/>
              </a:pPr>
              <a:t>105</a:t>
            </a:fld>
            <a:endParaRPr lang="en-US"/>
          </a:p>
        </p:txBody>
      </p:sp>
      <p:sp>
        <p:nvSpPr>
          <p:cNvPr id="15362" name="Rectangle 2"/>
          <p:cNvSpPr>
            <a:spLocks noGrp="1" noChangeArrowheads="1"/>
          </p:cNvSpPr>
          <p:nvPr>
            <p:ph type="title"/>
          </p:nvPr>
        </p:nvSpPr>
        <p:spPr>
          <a:xfrm>
            <a:off x="990600" y="304800"/>
            <a:ext cx="7678738" cy="1447800"/>
          </a:xfrm>
        </p:spPr>
        <p:txBody>
          <a:bodyPr lIns="90488" tIns="44450" rIns="90488" bIns="44450"/>
          <a:lstStyle/>
          <a:p>
            <a:pPr eaLnBrk="1" hangingPunct="1">
              <a:defRPr/>
            </a:pPr>
            <a:r>
              <a:rPr lang="en-US" sz="3600" smtClean="0"/>
              <a:t>Cost of Short-Term Credit</a:t>
            </a:r>
            <a:br>
              <a:rPr lang="en-US" sz="3600" smtClean="0"/>
            </a:br>
            <a:r>
              <a:rPr lang="en-US" sz="3600" smtClean="0"/>
              <a:t>For Periods Less Than One Year</a:t>
            </a:r>
          </a:p>
        </p:txBody>
      </p:sp>
      <p:sp>
        <p:nvSpPr>
          <p:cNvPr id="15367" name="Rectangle 7"/>
          <p:cNvSpPr>
            <a:spLocks noGrp="1" noChangeArrowheads="1"/>
          </p:cNvSpPr>
          <p:nvPr>
            <p:ph type="body" idx="1"/>
          </p:nvPr>
        </p:nvSpPr>
        <p:spPr>
          <a:xfrm>
            <a:off x="876300" y="2057400"/>
            <a:ext cx="7391400" cy="2362200"/>
          </a:xfrm>
        </p:spPr>
        <p:txBody>
          <a:bodyPr lIns="90488" tIns="44450" rIns="90488" bIns="44450"/>
          <a:lstStyle/>
          <a:p>
            <a:pPr eaLnBrk="1" hangingPunct="1">
              <a:lnSpc>
                <a:spcPct val="90000"/>
              </a:lnSpc>
              <a:defRPr/>
            </a:pPr>
            <a:r>
              <a:rPr lang="en-US" sz="2400" smtClean="0"/>
              <a:t>When loans are for less than one year, we must convert the cost to annual terms for comparison. </a:t>
            </a:r>
          </a:p>
          <a:p>
            <a:pPr eaLnBrk="1" hangingPunct="1">
              <a:lnSpc>
                <a:spcPct val="90000"/>
              </a:lnSpc>
              <a:defRPr/>
            </a:pPr>
            <a:r>
              <a:rPr lang="en-US" sz="2400" smtClean="0"/>
              <a:t>e.g. A 1 month $10,000 loan requires that interest of  $90 be paid:</a:t>
            </a:r>
          </a:p>
          <a:p>
            <a:pPr eaLnBrk="1" hangingPunct="1">
              <a:lnSpc>
                <a:spcPct val="90000"/>
              </a:lnSpc>
              <a:buFont typeface="Wingdings" pitchFamily="2" charset="2"/>
              <a:buNone/>
              <a:defRPr/>
            </a:pPr>
            <a:r>
              <a:rPr lang="en-US" sz="2400" smtClean="0"/>
              <a:t>	 the monthly rate = 90/10,000 = .0090 = .9%.</a:t>
            </a:r>
          </a:p>
        </p:txBody>
      </p:sp>
      <p:sp>
        <p:nvSpPr>
          <p:cNvPr id="15375" name="Rectangle 15"/>
          <p:cNvSpPr>
            <a:spLocks noChangeArrowheads="1"/>
          </p:cNvSpPr>
          <p:nvPr/>
        </p:nvSpPr>
        <p:spPr bwMode="auto">
          <a:xfrm>
            <a:off x="876300" y="4419600"/>
            <a:ext cx="7391400" cy="533400"/>
          </a:xfrm>
          <a:prstGeom prst="rect">
            <a:avLst/>
          </a:prstGeom>
          <a:noFill/>
          <a:ln w="12700">
            <a:noFill/>
            <a:miter lim="800000"/>
            <a:headEnd/>
            <a:tailEnd/>
          </a:ln>
        </p:spPr>
        <p:txBody>
          <a:bodyPr lIns="90488" tIns="44450" rIns="90488" bIns="44450"/>
          <a:lstStyle/>
          <a:p>
            <a:pPr marL="347663" indent="-347663" eaLnBrk="1" hangingPunct="1">
              <a:spcBef>
                <a:spcPct val="20000"/>
              </a:spcBef>
              <a:buClr>
                <a:srgbClr val="FAFD00"/>
              </a:buClr>
              <a:buFont typeface="Wingdings" pitchFamily="2" charset="2"/>
              <a:buChar char="v"/>
            </a:pPr>
            <a:r>
              <a:rPr lang="en-US" sz="2800">
                <a:latin typeface="Arial Narrow" pitchFamily="34" charset="0"/>
              </a:rPr>
              <a:t>Use the following formula to equate:</a:t>
            </a:r>
          </a:p>
        </p:txBody>
      </p:sp>
      <p:grpSp>
        <p:nvGrpSpPr>
          <p:cNvPr id="2" name="Group 18"/>
          <p:cNvGrpSpPr>
            <a:grpSpLocks/>
          </p:cNvGrpSpPr>
          <p:nvPr/>
        </p:nvGrpSpPr>
        <p:grpSpPr bwMode="auto">
          <a:xfrm>
            <a:off x="1447800" y="5140325"/>
            <a:ext cx="6477000" cy="1489075"/>
            <a:chOff x="912" y="3238"/>
            <a:chExt cx="4080" cy="938"/>
          </a:xfrm>
        </p:grpSpPr>
        <p:grpSp>
          <p:nvGrpSpPr>
            <p:cNvPr id="3" name="Group 13"/>
            <p:cNvGrpSpPr>
              <a:grpSpLocks/>
            </p:cNvGrpSpPr>
            <p:nvPr/>
          </p:nvGrpSpPr>
          <p:grpSpPr bwMode="auto">
            <a:xfrm>
              <a:off x="912" y="3238"/>
              <a:ext cx="4080" cy="938"/>
              <a:chOff x="840" y="2784"/>
              <a:chExt cx="4080" cy="938"/>
            </a:xfrm>
          </p:grpSpPr>
          <p:sp>
            <p:nvSpPr>
              <p:cNvPr id="13322" name="Rectangle 3"/>
              <p:cNvSpPr>
                <a:spLocks noChangeArrowheads="1"/>
              </p:cNvSpPr>
              <p:nvPr/>
            </p:nvSpPr>
            <p:spPr bwMode="auto">
              <a:xfrm>
                <a:off x="840" y="2840"/>
                <a:ext cx="4080" cy="856"/>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3323" name="Rectangle 8"/>
              <p:cNvSpPr>
                <a:spLocks noChangeArrowheads="1"/>
              </p:cNvSpPr>
              <p:nvPr/>
            </p:nvSpPr>
            <p:spPr bwMode="auto">
              <a:xfrm>
                <a:off x="960" y="2880"/>
                <a:ext cx="1141" cy="746"/>
              </a:xfrm>
              <a:prstGeom prst="rect">
                <a:avLst/>
              </a:prstGeom>
              <a:noFill/>
              <a:ln w="12700">
                <a:noFill/>
                <a:miter lim="800000"/>
                <a:headEnd/>
                <a:tailEnd/>
              </a:ln>
            </p:spPr>
            <p:txBody>
              <a:bodyPr wrap="none" lIns="90488" tIns="44450" rIns="90488" bIns="44450">
                <a:spAutoFit/>
              </a:bodyPr>
              <a:lstStyle/>
              <a:p>
                <a:r>
                  <a:rPr lang="en-US" sz="2400" b="1">
                    <a:solidFill>
                      <a:srgbClr val="000000"/>
                    </a:solidFill>
                    <a:latin typeface="Arial" charset="0"/>
                  </a:rPr>
                  <a:t>Effective</a:t>
                </a:r>
              </a:p>
              <a:p>
                <a:r>
                  <a:rPr lang="en-US" sz="2400" b="1">
                    <a:solidFill>
                      <a:srgbClr val="000000"/>
                    </a:solidFill>
                    <a:latin typeface="Arial" charset="0"/>
                  </a:rPr>
                  <a:t>Annual    = </a:t>
                </a:r>
              </a:p>
              <a:p>
                <a:r>
                  <a:rPr lang="en-US" sz="2400" b="1">
                    <a:solidFill>
                      <a:srgbClr val="000000"/>
                    </a:solidFill>
                    <a:latin typeface="Arial" charset="0"/>
                  </a:rPr>
                  <a:t>Rate</a:t>
                </a:r>
              </a:p>
            </p:txBody>
          </p:sp>
          <p:grpSp>
            <p:nvGrpSpPr>
              <p:cNvPr id="4" name="Group 12"/>
              <p:cNvGrpSpPr>
                <a:grpSpLocks/>
              </p:cNvGrpSpPr>
              <p:nvPr/>
            </p:nvGrpSpPr>
            <p:grpSpPr bwMode="auto">
              <a:xfrm>
                <a:off x="2016" y="2784"/>
                <a:ext cx="2900" cy="938"/>
                <a:chOff x="2016" y="2784"/>
                <a:chExt cx="2900" cy="938"/>
              </a:xfrm>
            </p:grpSpPr>
            <p:sp>
              <p:nvSpPr>
                <p:cNvPr id="13325" name="Rectangle 9"/>
                <p:cNvSpPr>
                  <a:spLocks noChangeArrowheads="1"/>
                </p:cNvSpPr>
                <p:nvPr/>
              </p:nvSpPr>
              <p:spPr bwMode="auto">
                <a:xfrm>
                  <a:off x="2016" y="3024"/>
                  <a:ext cx="2900" cy="440"/>
                </a:xfrm>
                <a:prstGeom prst="rect">
                  <a:avLst/>
                </a:prstGeom>
                <a:noFill/>
                <a:ln w="12700">
                  <a:noFill/>
                  <a:miter lim="800000"/>
                  <a:headEnd/>
                  <a:tailEnd/>
                </a:ln>
              </p:spPr>
              <p:txBody>
                <a:bodyPr wrap="none" lIns="90488" tIns="44450" rIns="90488" bIns="44450">
                  <a:spAutoFit/>
                </a:bodyPr>
                <a:lstStyle/>
                <a:p>
                  <a:r>
                    <a:rPr lang="en-US" sz="4000">
                      <a:solidFill>
                        <a:srgbClr val="000000"/>
                      </a:solidFill>
                      <a:latin typeface="Arial" charset="0"/>
                    </a:rPr>
                    <a:t> 1 +                      -1</a:t>
                  </a:r>
                </a:p>
              </p:txBody>
            </p:sp>
            <p:sp>
              <p:nvSpPr>
                <p:cNvPr id="13326" name="Rectangle 10"/>
                <p:cNvSpPr>
                  <a:spLocks noChangeArrowheads="1"/>
                </p:cNvSpPr>
                <p:nvPr/>
              </p:nvSpPr>
              <p:spPr bwMode="auto">
                <a:xfrm>
                  <a:off x="2592" y="2976"/>
                  <a:ext cx="957" cy="746"/>
                </a:xfrm>
                <a:prstGeom prst="rect">
                  <a:avLst/>
                </a:prstGeom>
                <a:noFill/>
                <a:ln w="12700">
                  <a:noFill/>
                  <a:miter lim="800000"/>
                  <a:headEnd/>
                  <a:tailEnd/>
                </a:ln>
              </p:spPr>
              <p:txBody>
                <a:bodyPr wrap="none" lIns="90488" tIns="44450" rIns="90488" bIns="44450">
                  <a:spAutoFit/>
                </a:bodyPr>
                <a:lstStyle/>
                <a:p>
                  <a:r>
                    <a:rPr lang="en-US" sz="2400" u="sng">
                      <a:solidFill>
                        <a:srgbClr val="000000"/>
                      </a:solidFill>
                      <a:latin typeface="Arial" charset="0"/>
                    </a:rPr>
                    <a:t>$ Interest</a:t>
                  </a:r>
                  <a:endParaRPr lang="en-US" sz="2400">
                    <a:solidFill>
                      <a:srgbClr val="000000"/>
                    </a:solidFill>
                    <a:latin typeface="Arial" charset="0"/>
                  </a:endParaRPr>
                </a:p>
                <a:p>
                  <a:r>
                    <a:rPr lang="en-US" sz="2400">
                      <a:solidFill>
                        <a:srgbClr val="000000"/>
                      </a:solidFill>
                      <a:latin typeface="Arial" charset="0"/>
                    </a:rPr>
                    <a:t>$ you get </a:t>
                  </a:r>
                </a:p>
                <a:p>
                  <a:r>
                    <a:rPr lang="en-US" sz="2400">
                      <a:solidFill>
                        <a:srgbClr val="000000"/>
                      </a:solidFill>
                      <a:latin typeface="Arial" charset="0"/>
                    </a:rPr>
                    <a:t>   to use</a:t>
                  </a:r>
                </a:p>
              </p:txBody>
            </p:sp>
            <p:sp>
              <p:nvSpPr>
                <p:cNvPr id="13327" name="Rectangle 11"/>
                <p:cNvSpPr>
                  <a:spLocks noChangeArrowheads="1"/>
                </p:cNvSpPr>
                <p:nvPr/>
              </p:nvSpPr>
              <p:spPr bwMode="auto">
                <a:xfrm>
                  <a:off x="3600" y="2784"/>
                  <a:ext cx="1048" cy="440"/>
                </a:xfrm>
                <a:prstGeom prst="rect">
                  <a:avLst/>
                </a:prstGeom>
                <a:noFill/>
                <a:ln w="12700">
                  <a:noFill/>
                  <a:miter lim="800000"/>
                  <a:headEnd/>
                  <a:tailEnd/>
                </a:ln>
              </p:spPr>
              <p:txBody>
                <a:bodyPr wrap="none" lIns="90488" tIns="44450" rIns="90488" bIns="44450">
                  <a:spAutoFit/>
                </a:bodyPr>
                <a:lstStyle/>
                <a:p>
                  <a:r>
                    <a:rPr lang="en-US" sz="4000">
                      <a:solidFill>
                        <a:srgbClr val="000000"/>
                      </a:solidFill>
                      <a:latin typeface="Arial" charset="0"/>
                    </a:rPr>
                    <a:t>(</a:t>
                  </a:r>
                  <a:r>
                    <a:rPr lang="en-US" sz="2000">
                      <a:solidFill>
                        <a:srgbClr val="000000"/>
                      </a:solidFill>
                      <a:latin typeface="Arial" charset="0"/>
                    </a:rPr>
                    <a:t>Periods/yr</a:t>
                  </a:r>
                  <a:r>
                    <a:rPr lang="en-US" sz="4000">
                      <a:solidFill>
                        <a:srgbClr val="000000"/>
                      </a:solidFill>
                      <a:latin typeface="Arial" charset="0"/>
                    </a:rPr>
                    <a:t>)</a:t>
                  </a:r>
                </a:p>
              </p:txBody>
            </p:sp>
          </p:grpSp>
        </p:grpSp>
        <p:sp>
          <p:nvSpPr>
            <p:cNvPr id="13320" name="Text Box 16"/>
            <p:cNvSpPr txBox="1">
              <a:spLocks noChangeArrowheads="1"/>
            </p:cNvSpPr>
            <p:nvPr/>
          </p:nvSpPr>
          <p:spPr bwMode="auto">
            <a:xfrm>
              <a:off x="2016" y="3312"/>
              <a:ext cx="180" cy="749"/>
            </a:xfrm>
            <a:prstGeom prst="rect">
              <a:avLst/>
            </a:prstGeom>
            <a:noFill/>
            <a:ln w="12700" cap="sq">
              <a:noFill/>
              <a:miter lim="800000"/>
              <a:headEnd type="none" w="sm" len="sm"/>
              <a:tailEnd type="none" w="sm" len="sm"/>
            </a:ln>
          </p:spPr>
          <p:txBody>
            <a:bodyPr>
              <a:spAutoFit/>
            </a:bodyPr>
            <a:lstStyle/>
            <a:p>
              <a:pPr eaLnBrk="1" hangingPunct="1"/>
              <a:r>
                <a:rPr lang="en-US" sz="7200">
                  <a:solidFill>
                    <a:srgbClr val="000000"/>
                  </a:solidFill>
                  <a:latin typeface="Times New Roman" pitchFamily="18" charset="0"/>
                </a:rPr>
                <a:t>(</a:t>
              </a:r>
            </a:p>
          </p:txBody>
        </p:sp>
        <p:sp>
          <p:nvSpPr>
            <p:cNvPr id="13321" name="Text Box 17"/>
            <p:cNvSpPr txBox="1">
              <a:spLocks noChangeArrowheads="1"/>
            </p:cNvSpPr>
            <p:nvPr/>
          </p:nvSpPr>
          <p:spPr bwMode="auto">
            <a:xfrm>
              <a:off x="3504" y="3312"/>
              <a:ext cx="288" cy="749"/>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7200">
                  <a:solidFill>
                    <a:srgbClr val="000000"/>
                  </a:solidFill>
                  <a:latin typeface="Times New Roman" pitchFamily="18" charset="0"/>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7">
                                            <p:txEl>
                                              <p:pRg st="0" end="0"/>
                                            </p:txEl>
                                          </p:spTgt>
                                        </p:tgtEl>
                                        <p:attrNameLst>
                                          <p:attrName>style.visibility</p:attrName>
                                        </p:attrNameLst>
                                      </p:cBhvr>
                                      <p:to>
                                        <p:strVal val="visible"/>
                                      </p:to>
                                    </p:set>
                                    <p:animEffect transition="in" filter="wipe(left)">
                                      <p:cBhvr>
                                        <p:cTn id="7" dur="500"/>
                                        <p:tgtEl>
                                          <p:spTgt spid="15367">
                                            <p:txEl>
                                              <p:pRg st="0" end="0"/>
                                            </p:txEl>
                                          </p:spTgt>
                                        </p:tgtEl>
                                      </p:cBhvr>
                                    </p:animEffect>
                                  </p:childTnLst>
                                  <p:subTnLst>
                                    <p:animClr>
                                      <p:cBhvr override="childStyle">
                                        <p:cTn dur="1" fill="hold" display="0" masterRel="nextClick" afterEffect="1"/>
                                        <p:tgtEl>
                                          <p:spTgt spid="15367">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7">
                                            <p:txEl>
                                              <p:pRg st="1" end="1"/>
                                            </p:txEl>
                                          </p:spTgt>
                                        </p:tgtEl>
                                        <p:attrNameLst>
                                          <p:attrName>style.visibility</p:attrName>
                                        </p:attrNameLst>
                                      </p:cBhvr>
                                      <p:to>
                                        <p:strVal val="visible"/>
                                      </p:to>
                                    </p:set>
                                    <p:animEffect transition="in" filter="wipe(left)">
                                      <p:cBhvr>
                                        <p:cTn id="12" dur="500"/>
                                        <p:tgtEl>
                                          <p:spTgt spid="15367">
                                            <p:txEl>
                                              <p:pRg st="1" end="1"/>
                                            </p:txEl>
                                          </p:spTgt>
                                        </p:tgtEl>
                                      </p:cBhvr>
                                    </p:animEffect>
                                  </p:childTnLst>
                                  <p:subTnLst>
                                    <p:animClr>
                                      <p:cBhvr override="childStyle">
                                        <p:cTn dur="1" fill="hold" display="0" masterRel="nextClick" afterEffect="1"/>
                                        <p:tgtEl>
                                          <p:spTgt spid="15367">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7">
                                            <p:txEl>
                                              <p:pRg st="2" end="2"/>
                                            </p:txEl>
                                          </p:spTgt>
                                        </p:tgtEl>
                                        <p:attrNameLst>
                                          <p:attrName>style.visibility</p:attrName>
                                        </p:attrNameLst>
                                      </p:cBhvr>
                                      <p:to>
                                        <p:strVal val="visible"/>
                                      </p:to>
                                    </p:set>
                                    <p:animEffect transition="in" filter="wipe(left)">
                                      <p:cBhvr>
                                        <p:cTn id="17" dur="500"/>
                                        <p:tgtEl>
                                          <p:spTgt spid="15367">
                                            <p:txEl>
                                              <p:pRg st="2" end="2"/>
                                            </p:txEl>
                                          </p:spTgt>
                                        </p:tgtEl>
                                      </p:cBhvr>
                                    </p:animEffect>
                                  </p:childTnLst>
                                  <p:subTnLst>
                                    <p:animClr>
                                      <p:cBhvr override="childStyle">
                                        <p:cTn dur="1" fill="hold" display="0" masterRel="nextClick" afterEffect="1"/>
                                        <p:tgtEl>
                                          <p:spTgt spid="15367">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75">
                                            <p:txEl>
                                              <p:pRg st="0" end="0"/>
                                            </p:txEl>
                                          </p:spTgt>
                                        </p:tgtEl>
                                        <p:attrNameLst>
                                          <p:attrName>style.visibility</p:attrName>
                                        </p:attrNameLst>
                                      </p:cBhvr>
                                      <p:to>
                                        <p:strVal val="visible"/>
                                      </p:to>
                                    </p:set>
                                    <p:animEffect transition="in" filter="wipe(left)">
                                      <p:cBhvr>
                                        <p:cTn id="22" dur="500"/>
                                        <p:tgtEl>
                                          <p:spTgt spid="15375">
                                            <p:txEl>
                                              <p:pRg st="0" end="0"/>
                                            </p:txEl>
                                          </p:spTgt>
                                        </p:tgtEl>
                                      </p:cBhvr>
                                    </p:animEffect>
                                  </p:childTnLst>
                                </p:cTn>
                              </p:par>
                            </p:childTnLst>
                          </p:cTn>
                        </p:par>
                        <p:par>
                          <p:cTn id="23" fill="hold">
                            <p:stCondLst>
                              <p:cond delay="500"/>
                            </p:stCondLst>
                            <p:childTnLst>
                              <p:par>
                                <p:cTn id="24" presetID="55"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1000" fill="hold"/>
                                        <p:tgtEl>
                                          <p:spTgt spid="2"/>
                                        </p:tgtEl>
                                        <p:attrNameLst>
                                          <p:attrName>ppt_w</p:attrName>
                                        </p:attrNameLst>
                                      </p:cBhvr>
                                      <p:tavLst>
                                        <p:tav tm="0">
                                          <p:val>
                                            <p:strVal val="#ppt_w*0.70"/>
                                          </p:val>
                                        </p:tav>
                                        <p:tav tm="100000">
                                          <p:val>
                                            <p:strVal val="#ppt_w"/>
                                          </p:val>
                                        </p:tav>
                                      </p:tavLst>
                                    </p:anim>
                                    <p:anim calcmode="lin" valueType="num">
                                      <p:cBhvr>
                                        <p:cTn id="27" dur="1000" fill="hold"/>
                                        <p:tgtEl>
                                          <p:spTgt spid="2"/>
                                        </p:tgtEl>
                                        <p:attrNameLst>
                                          <p:attrName>ppt_h</p:attrName>
                                        </p:attrNameLst>
                                      </p:cBhvr>
                                      <p:tavLst>
                                        <p:tav tm="0">
                                          <p:val>
                                            <p:strVal val="#ppt_h"/>
                                          </p:val>
                                        </p:tav>
                                        <p:tav tm="100000">
                                          <p:val>
                                            <p:strVal val="#ppt_h"/>
                                          </p:val>
                                        </p:tav>
                                      </p:tavLst>
                                    </p:anim>
                                    <p:animEffect transition="in" filter="fade">
                                      <p:cBhvr>
                                        <p:cTn id="2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uild="p" autoUpdateAnimBg="0"/>
      <p:bldP spid="15375"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4161322C-B231-444A-B14B-6DBCC3838417}" type="slidenum">
              <a:rPr lang="en-US"/>
              <a:pPr>
                <a:defRPr/>
              </a:pPr>
              <a:t>106</a:t>
            </a:fld>
            <a:endParaRPr lang="en-US"/>
          </a:p>
        </p:txBody>
      </p:sp>
      <p:sp>
        <p:nvSpPr>
          <p:cNvPr id="16390" name="Rectangle 6"/>
          <p:cNvSpPr>
            <a:spLocks noGrp="1" noChangeArrowheads="1"/>
          </p:cNvSpPr>
          <p:nvPr>
            <p:ph type="title"/>
          </p:nvPr>
        </p:nvSpPr>
        <p:spPr>
          <a:xfrm>
            <a:off x="914400" y="304800"/>
            <a:ext cx="7696200" cy="1431925"/>
          </a:xfrm>
        </p:spPr>
        <p:txBody>
          <a:bodyPr/>
          <a:lstStyle/>
          <a:p>
            <a:pPr eaLnBrk="1" hangingPunct="1">
              <a:defRPr/>
            </a:pPr>
            <a:r>
              <a:rPr lang="en-US" sz="3600" smtClean="0"/>
              <a:t>Cost of Short-Term Credit</a:t>
            </a:r>
            <a:br>
              <a:rPr lang="en-US" sz="3600" smtClean="0"/>
            </a:br>
            <a:r>
              <a:rPr lang="en-US" sz="3600" smtClean="0"/>
              <a:t>For Periods Less Than One Year</a:t>
            </a:r>
          </a:p>
        </p:txBody>
      </p:sp>
      <p:sp>
        <p:nvSpPr>
          <p:cNvPr id="16391" name="Rectangle 7"/>
          <p:cNvSpPr>
            <a:spLocks noGrp="1" noChangeArrowheads="1"/>
          </p:cNvSpPr>
          <p:nvPr>
            <p:ph type="body" idx="1"/>
          </p:nvPr>
        </p:nvSpPr>
        <p:spPr>
          <a:xfrm>
            <a:off x="990600" y="2362200"/>
            <a:ext cx="7924800" cy="2133600"/>
          </a:xfrm>
        </p:spPr>
        <p:txBody>
          <a:bodyPr/>
          <a:lstStyle/>
          <a:p>
            <a:pPr eaLnBrk="1" hangingPunct="1">
              <a:lnSpc>
                <a:spcPct val="90000"/>
              </a:lnSpc>
              <a:defRPr/>
            </a:pPr>
            <a:r>
              <a:rPr lang="en-US" sz="2800" smtClean="0"/>
              <a:t>$10,000 loan for 1 month with monthly interest equal to $90.  What is the effective annual interest rate?</a:t>
            </a:r>
          </a:p>
          <a:p>
            <a:pPr eaLnBrk="1" hangingPunct="1">
              <a:lnSpc>
                <a:spcPct val="90000"/>
              </a:lnSpc>
              <a:defRPr/>
            </a:pPr>
            <a:r>
              <a:rPr lang="en-US" sz="2800" smtClean="0"/>
              <a:t>Effective annual rate = (1.009)</a:t>
            </a:r>
            <a:r>
              <a:rPr lang="en-US" sz="2800" baseline="45000" smtClean="0"/>
              <a:t>12 </a:t>
            </a:r>
            <a:r>
              <a:rPr lang="en-US" sz="2800" smtClean="0"/>
              <a:t>- 1 = .1135 =11.35%</a:t>
            </a:r>
          </a:p>
        </p:txBody>
      </p:sp>
      <p:sp>
        <p:nvSpPr>
          <p:cNvPr id="14341" name="Rectangle 4"/>
          <p:cNvSpPr>
            <a:spLocks noChangeArrowheads="1"/>
          </p:cNvSpPr>
          <p:nvPr/>
        </p:nvSpPr>
        <p:spPr bwMode="auto">
          <a:xfrm>
            <a:off x="3048000" y="4495800"/>
            <a:ext cx="180975" cy="454025"/>
          </a:xfrm>
          <a:prstGeom prst="rect">
            <a:avLst/>
          </a:prstGeom>
          <a:noFill/>
          <a:ln w="12700">
            <a:noFill/>
            <a:miter lim="800000"/>
            <a:headEnd/>
            <a:tailEnd/>
          </a:ln>
        </p:spPr>
        <p:txBody>
          <a:bodyPr wrap="none" lIns="90488" tIns="44450" rIns="90488" bIns="44450">
            <a:spAutoFit/>
          </a:bodyPr>
          <a:lstStyle/>
          <a:p>
            <a:endParaRPr lang="en-US" sz="2400" b="1" u="sng">
              <a:latin typeface="Arial" charset="0"/>
            </a:endParaRPr>
          </a:p>
        </p:txBody>
      </p:sp>
      <p:sp>
        <p:nvSpPr>
          <p:cNvPr id="16389" name="Text Box 5"/>
          <p:cNvSpPr txBox="1">
            <a:spLocks noChangeArrowheads="1"/>
          </p:cNvSpPr>
          <p:nvPr/>
        </p:nvSpPr>
        <p:spPr bwMode="auto">
          <a:xfrm>
            <a:off x="3641725" y="4762500"/>
            <a:ext cx="1657350" cy="366713"/>
          </a:xfrm>
          <a:prstGeom prst="rect">
            <a:avLst/>
          </a:prstGeom>
          <a:noFill/>
          <a:ln w="12700" cap="sq">
            <a:noFill/>
            <a:miter lim="800000"/>
            <a:headEnd type="none" w="sm" len="sm"/>
            <a:tailEnd type="none" w="sm" len="sm"/>
          </a:ln>
        </p:spPr>
        <p:txBody>
          <a:bodyPr wrap="none">
            <a:spAutoFit/>
          </a:bodyPr>
          <a:lstStyle/>
          <a:p>
            <a:pPr eaLnBrk="1" hangingPunct="1"/>
            <a:r>
              <a:rPr lang="en-US" b="1">
                <a:latin typeface="Times New Roman" pitchFamily="18" charset="0"/>
                <a:hlinkClick r:id="rId3"/>
              </a:rPr>
              <a:t>Link to CNNfn</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wipe(left)">
                                      <p:cBhvr>
                                        <p:cTn id="7" dur="500"/>
                                        <p:tgtEl>
                                          <p:spTgt spid="16391">
                                            <p:txEl>
                                              <p:pRg st="0" end="0"/>
                                            </p:txEl>
                                          </p:spTgt>
                                        </p:tgtEl>
                                      </p:cBhvr>
                                    </p:animEffect>
                                  </p:childTnLst>
                                  <p:subTnLst>
                                    <p:animClr>
                                      <p:cBhvr override="childStyle">
                                        <p:cTn dur="1" fill="hold" display="0" masterRel="nextClick" afterEffect="1"/>
                                        <p:tgtEl>
                                          <p:spTgt spid="16391">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91">
                                            <p:txEl>
                                              <p:pRg st="1" end="1"/>
                                            </p:txEl>
                                          </p:spTgt>
                                        </p:tgtEl>
                                        <p:attrNameLst>
                                          <p:attrName>style.visibility</p:attrName>
                                        </p:attrNameLst>
                                      </p:cBhvr>
                                      <p:to>
                                        <p:strVal val="visible"/>
                                      </p:to>
                                    </p:set>
                                    <p:animEffect transition="in" filter="wipe(left)">
                                      <p:cBhvr>
                                        <p:cTn id="12" dur="500"/>
                                        <p:tgtEl>
                                          <p:spTgt spid="16391">
                                            <p:txEl>
                                              <p:pRg st="1" end="1"/>
                                            </p:txEl>
                                          </p:spTgt>
                                        </p:tgtEl>
                                      </p:cBhvr>
                                    </p:animEffect>
                                  </p:childTnLst>
                                  <p:subTnLst>
                                    <p:animClr>
                                      <p:cBhvr override="childStyle">
                                        <p:cTn dur="1" fill="hold" display="0" masterRel="nextClick" afterEffect="1"/>
                                        <p:tgtEl>
                                          <p:spTgt spid="16391">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dissolve">
                                      <p:cBhvr>
                                        <p:cTn id="1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autoUpdateAnimBg="0"/>
      <p:bldP spid="16389" grpId="0"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117850D8-DBD7-4DE2-B793-746975762244}" type="slidenum">
              <a:rPr lang="en-US"/>
              <a:pPr>
                <a:defRPr/>
              </a:pPr>
              <a:t>107</a:t>
            </a:fld>
            <a:endParaRPr lang="en-US"/>
          </a:p>
        </p:txBody>
      </p:sp>
      <p:sp>
        <p:nvSpPr>
          <p:cNvPr id="17435" name="Rectangle 27"/>
          <p:cNvSpPr>
            <a:spLocks noGrp="1" noChangeArrowheads="1"/>
          </p:cNvSpPr>
          <p:nvPr>
            <p:ph type="title"/>
          </p:nvPr>
        </p:nvSpPr>
        <p:spPr>
          <a:xfrm>
            <a:off x="1066800" y="304800"/>
            <a:ext cx="7772400" cy="1431925"/>
          </a:xfrm>
        </p:spPr>
        <p:txBody>
          <a:bodyPr/>
          <a:lstStyle/>
          <a:p>
            <a:pPr eaLnBrk="1" hangingPunct="1">
              <a:defRPr/>
            </a:pPr>
            <a:r>
              <a:rPr lang="en-US" sz="3600" smtClean="0"/>
              <a:t>Cost of Short-Term Credit</a:t>
            </a:r>
            <a:br>
              <a:rPr lang="en-US" sz="3600" smtClean="0"/>
            </a:br>
            <a:r>
              <a:rPr lang="en-US" sz="3600" smtClean="0"/>
              <a:t>For Periods Less Than One Year</a:t>
            </a:r>
          </a:p>
        </p:txBody>
      </p:sp>
      <p:sp>
        <p:nvSpPr>
          <p:cNvPr id="17436" name="Rectangle 28"/>
          <p:cNvSpPr>
            <a:spLocks noGrp="1" noChangeArrowheads="1"/>
          </p:cNvSpPr>
          <p:nvPr>
            <p:ph type="body" idx="1"/>
          </p:nvPr>
        </p:nvSpPr>
        <p:spPr>
          <a:xfrm>
            <a:off x="1066800" y="1981200"/>
            <a:ext cx="7543800" cy="1905000"/>
          </a:xfrm>
        </p:spPr>
        <p:txBody>
          <a:bodyPr/>
          <a:lstStyle/>
          <a:p>
            <a:pPr eaLnBrk="1" hangingPunct="1">
              <a:defRPr/>
            </a:pPr>
            <a:r>
              <a:rPr lang="en-US" sz="2800" smtClean="0"/>
              <a:t>What if the loan is a discount loan? Must pay the interest up front so that reduces the dollars available to use.</a:t>
            </a:r>
          </a:p>
          <a:p>
            <a:pPr eaLnBrk="1" hangingPunct="1">
              <a:defRPr/>
            </a:pPr>
            <a:r>
              <a:rPr lang="en-US" sz="2800" smtClean="0"/>
              <a:t>$10,000 loan with .9%monthly interest:</a:t>
            </a:r>
          </a:p>
        </p:txBody>
      </p:sp>
      <p:sp>
        <p:nvSpPr>
          <p:cNvPr id="15365" name="Line 17"/>
          <p:cNvSpPr>
            <a:spLocks noChangeShapeType="1"/>
          </p:cNvSpPr>
          <p:nvPr/>
        </p:nvSpPr>
        <p:spPr bwMode="auto">
          <a:xfrm>
            <a:off x="1028700" y="5019675"/>
            <a:ext cx="6034088" cy="0"/>
          </a:xfrm>
          <a:prstGeom prst="line">
            <a:avLst/>
          </a:prstGeom>
          <a:noFill/>
          <a:ln w="76200">
            <a:noFill/>
            <a:round/>
            <a:headEnd/>
            <a:tailEnd/>
          </a:ln>
        </p:spPr>
        <p:txBody>
          <a:bodyPr wrap="none" anchor="ctr"/>
          <a:lstStyle/>
          <a:p>
            <a:endParaRPr lang="en-US"/>
          </a:p>
        </p:txBody>
      </p:sp>
      <p:sp>
        <p:nvSpPr>
          <p:cNvPr id="15366" name="Line 18"/>
          <p:cNvSpPr>
            <a:spLocks noChangeShapeType="1"/>
          </p:cNvSpPr>
          <p:nvPr/>
        </p:nvSpPr>
        <p:spPr bwMode="auto">
          <a:xfrm>
            <a:off x="1028700" y="3962400"/>
            <a:ext cx="6034088" cy="0"/>
          </a:xfrm>
          <a:prstGeom prst="line">
            <a:avLst/>
          </a:prstGeom>
          <a:noFill/>
          <a:ln w="76200">
            <a:noFill/>
            <a:round/>
            <a:headEnd/>
            <a:tailEnd/>
          </a:ln>
        </p:spPr>
        <p:txBody>
          <a:bodyPr wrap="none" anchor="ctr"/>
          <a:lstStyle/>
          <a:p>
            <a:endParaRPr lang="en-US"/>
          </a:p>
        </p:txBody>
      </p:sp>
      <p:grpSp>
        <p:nvGrpSpPr>
          <p:cNvPr id="2" name="Group 29"/>
          <p:cNvGrpSpPr>
            <a:grpSpLocks/>
          </p:cNvGrpSpPr>
          <p:nvPr/>
        </p:nvGrpSpPr>
        <p:grpSpPr bwMode="auto">
          <a:xfrm>
            <a:off x="1600200" y="4800600"/>
            <a:ext cx="6096000" cy="1057275"/>
            <a:chOff x="624" y="2496"/>
            <a:chExt cx="3840" cy="666"/>
          </a:xfrm>
        </p:grpSpPr>
        <p:sp>
          <p:nvSpPr>
            <p:cNvPr id="15370" name="Rectangle 16"/>
            <p:cNvSpPr>
              <a:spLocks noChangeArrowheads="1"/>
            </p:cNvSpPr>
            <p:nvPr/>
          </p:nvSpPr>
          <p:spPr bwMode="auto">
            <a:xfrm>
              <a:off x="624" y="2496"/>
              <a:ext cx="3840" cy="666"/>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5371" name="Rectangle 19"/>
            <p:cNvSpPr>
              <a:spLocks noChangeArrowheads="1"/>
            </p:cNvSpPr>
            <p:nvPr/>
          </p:nvSpPr>
          <p:spPr bwMode="auto">
            <a:xfrm>
              <a:off x="768" y="2592"/>
              <a:ext cx="1008" cy="384"/>
            </a:xfrm>
            <a:prstGeom prst="rect">
              <a:avLst/>
            </a:prstGeom>
            <a:noFill/>
            <a:ln w="12700">
              <a:noFill/>
              <a:miter lim="800000"/>
              <a:headEnd/>
              <a:tailEnd/>
            </a:ln>
          </p:spPr>
          <p:txBody>
            <a:bodyPr wrap="none" anchor="ctr"/>
            <a:lstStyle/>
            <a:p>
              <a:pPr algn="ctr"/>
              <a:r>
                <a:rPr lang="en-US" sz="2800">
                  <a:solidFill>
                    <a:schemeClr val="bg2"/>
                  </a:solidFill>
                  <a:latin typeface="Arial" charset="0"/>
                </a:rPr>
                <a:t>K=</a:t>
              </a:r>
              <a:r>
                <a:rPr lang="en-US" sz="4800">
                  <a:solidFill>
                    <a:schemeClr val="bg2"/>
                  </a:solidFill>
                  <a:latin typeface="Arial" charset="0"/>
                </a:rPr>
                <a:t>(</a:t>
              </a:r>
              <a:r>
                <a:rPr lang="en-US" sz="2800">
                  <a:solidFill>
                    <a:schemeClr val="bg2"/>
                  </a:solidFill>
                  <a:latin typeface="Arial" charset="0"/>
                </a:rPr>
                <a:t>1+</a:t>
              </a:r>
            </a:p>
          </p:txBody>
        </p:sp>
        <p:sp>
          <p:nvSpPr>
            <p:cNvPr id="15372" name="Rectangle 20"/>
            <p:cNvSpPr>
              <a:spLocks noChangeArrowheads="1"/>
            </p:cNvSpPr>
            <p:nvPr/>
          </p:nvSpPr>
          <p:spPr bwMode="auto">
            <a:xfrm>
              <a:off x="1632" y="2640"/>
              <a:ext cx="1296" cy="384"/>
            </a:xfrm>
            <a:prstGeom prst="rect">
              <a:avLst/>
            </a:prstGeom>
            <a:noFill/>
            <a:ln w="12700">
              <a:noFill/>
              <a:miter lim="800000"/>
              <a:headEnd/>
              <a:tailEnd/>
            </a:ln>
          </p:spPr>
          <p:txBody>
            <a:bodyPr wrap="none" anchor="ctr"/>
            <a:lstStyle/>
            <a:p>
              <a:pPr algn="ctr"/>
              <a:r>
                <a:rPr lang="en-US" sz="2800">
                  <a:solidFill>
                    <a:schemeClr val="bg2"/>
                  </a:solidFill>
                  <a:latin typeface="Arial" charset="0"/>
                </a:rPr>
                <a:t>90</a:t>
              </a:r>
            </a:p>
            <a:p>
              <a:pPr algn="ctr"/>
              <a:r>
                <a:rPr lang="en-US" sz="2800">
                  <a:solidFill>
                    <a:schemeClr val="bg2"/>
                  </a:solidFill>
                  <a:latin typeface="Arial" charset="0"/>
                </a:rPr>
                <a:t>10,000 - 90</a:t>
              </a:r>
            </a:p>
          </p:txBody>
        </p:sp>
        <p:sp>
          <p:nvSpPr>
            <p:cNvPr id="15373" name="Rectangle 21"/>
            <p:cNvSpPr>
              <a:spLocks noChangeArrowheads="1"/>
            </p:cNvSpPr>
            <p:nvPr/>
          </p:nvSpPr>
          <p:spPr bwMode="auto">
            <a:xfrm>
              <a:off x="2976" y="2592"/>
              <a:ext cx="384" cy="384"/>
            </a:xfrm>
            <a:prstGeom prst="rect">
              <a:avLst/>
            </a:prstGeom>
            <a:noFill/>
            <a:ln w="12700">
              <a:noFill/>
              <a:miter lim="800000"/>
              <a:headEnd/>
              <a:tailEnd/>
            </a:ln>
          </p:spPr>
          <p:txBody>
            <a:bodyPr wrap="none" anchor="ctr"/>
            <a:lstStyle/>
            <a:p>
              <a:pPr algn="ctr"/>
              <a:r>
                <a:rPr lang="en-US" sz="4800">
                  <a:solidFill>
                    <a:schemeClr val="bg2"/>
                  </a:solidFill>
                  <a:latin typeface="Arial" charset="0"/>
                </a:rPr>
                <a:t>)</a:t>
              </a:r>
            </a:p>
          </p:txBody>
        </p:sp>
        <p:sp>
          <p:nvSpPr>
            <p:cNvPr id="15374" name="Rectangle 22"/>
            <p:cNvSpPr>
              <a:spLocks noChangeArrowheads="1"/>
            </p:cNvSpPr>
            <p:nvPr/>
          </p:nvSpPr>
          <p:spPr bwMode="auto">
            <a:xfrm>
              <a:off x="3168" y="2496"/>
              <a:ext cx="192" cy="240"/>
            </a:xfrm>
            <a:prstGeom prst="rect">
              <a:avLst/>
            </a:prstGeom>
            <a:noFill/>
            <a:ln w="12700">
              <a:noFill/>
              <a:miter lim="800000"/>
              <a:headEnd/>
              <a:tailEnd/>
            </a:ln>
          </p:spPr>
          <p:txBody>
            <a:bodyPr wrap="none" anchor="ctr"/>
            <a:lstStyle/>
            <a:p>
              <a:pPr algn="ctr"/>
              <a:r>
                <a:rPr lang="en-US" sz="1600">
                  <a:solidFill>
                    <a:schemeClr val="bg2"/>
                  </a:solidFill>
                  <a:latin typeface="Arial" charset="0"/>
                </a:rPr>
                <a:t>12</a:t>
              </a:r>
            </a:p>
          </p:txBody>
        </p:sp>
        <p:sp>
          <p:nvSpPr>
            <p:cNvPr id="15375" name="Rectangle 23"/>
            <p:cNvSpPr>
              <a:spLocks noChangeArrowheads="1"/>
            </p:cNvSpPr>
            <p:nvPr/>
          </p:nvSpPr>
          <p:spPr bwMode="auto">
            <a:xfrm>
              <a:off x="3216" y="2688"/>
              <a:ext cx="1104" cy="336"/>
            </a:xfrm>
            <a:prstGeom prst="rect">
              <a:avLst/>
            </a:prstGeom>
            <a:noFill/>
            <a:ln w="12700">
              <a:noFill/>
              <a:miter lim="800000"/>
              <a:headEnd/>
              <a:tailEnd/>
            </a:ln>
          </p:spPr>
          <p:txBody>
            <a:bodyPr wrap="none" anchor="ctr"/>
            <a:lstStyle/>
            <a:p>
              <a:pPr algn="ctr"/>
              <a:r>
                <a:rPr lang="en-US" sz="2800">
                  <a:solidFill>
                    <a:schemeClr val="bg2"/>
                  </a:solidFill>
                  <a:latin typeface="Arial" charset="0"/>
                </a:rPr>
                <a:t>-1 = .1146</a:t>
              </a:r>
            </a:p>
          </p:txBody>
        </p:sp>
        <p:sp>
          <p:nvSpPr>
            <p:cNvPr id="15376" name="Line 24"/>
            <p:cNvSpPr>
              <a:spLocks noChangeShapeType="1"/>
            </p:cNvSpPr>
            <p:nvPr/>
          </p:nvSpPr>
          <p:spPr bwMode="auto">
            <a:xfrm>
              <a:off x="1632" y="2832"/>
              <a:ext cx="1440" cy="0"/>
            </a:xfrm>
            <a:prstGeom prst="line">
              <a:avLst/>
            </a:prstGeom>
            <a:noFill/>
            <a:ln w="28575">
              <a:solidFill>
                <a:schemeClr val="bg2"/>
              </a:solidFill>
              <a:round/>
              <a:headEnd/>
              <a:tailEnd/>
            </a:ln>
          </p:spPr>
          <p:txBody>
            <a:bodyPr/>
            <a:lstStyle/>
            <a:p>
              <a:endParaRPr lang="en-US"/>
            </a:p>
          </p:txBody>
        </p:sp>
      </p:grpSp>
      <p:sp>
        <p:nvSpPr>
          <p:cNvPr id="17438" name="Rectangle 30"/>
          <p:cNvSpPr>
            <a:spLocks noChangeArrowheads="1"/>
          </p:cNvSpPr>
          <p:nvPr/>
        </p:nvSpPr>
        <p:spPr bwMode="auto">
          <a:xfrm>
            <a:off x="990600" y="5867400"/>
            <a:ext cx="6934200" cy="533400"/>
          </a:xfrm>
          <a:prstGeom prst="rect">
            <a:avLst/>
          </a:prstGeom>
          <a:noFill/>
          <a:ln w="9525">
            <a:noFill/>
            <a:miter lim="800000"/>
            <a:headEnd/>
            <a:tailEnd/>
          </a:ln>
        </p:spPr>
        <p:txBody>
          <a:bodyPr/>
          <a:lstStyle/>
          <a:p>
            <a:pPr marL="347663" indent="-347663" eaLnBrk="1" hangingPunct="1">
              <a:lnSpc>
                <a:spcPct val="90000"/>
              </a:lnSpc>
              <a:spcBef>
                <a:spcPct val="20000"/>
              </a:spcBef>
              <a:buClr>
                <a:srgbClr val="FAFD00"/>
              </a:buClr>
              <a:buFont typeface="Wingdings" pitchFamily="2" charset="2"/>
              <a:buChar char="v"/>
            </a:pPr>
            <a:r>
              <a:rPr lang="en-US" sz="2800">
                <a:latin typeface="Arial Narrow" pitchFamily="34" charset="0"/>
              </a:rPr>
              <a:t>k = 11.46%</a:t>
            </a:r>
          </a:p>
        </p:txBody>
      </p:sp>
      <p:sp>
        <p:nvSpPr>
          <p:cNvPr id="17439" name="Rectangle 31"/>
          <p:cNvSpPr>
            <a:spLocks noChangeArrowheads="1"/>
          </p:cNvSpPr>
          <p:nvPr/>
        </p:nvSpPr>
        <p:spPr bwMode="auto">
          <a:xfrm>
            <a:off x="990600" y="3886200"/>
            <a:ext cx="6934200" cy="533400"/>
          </a:xfrm>
          <a:prstGeom prst="rect">
            <a:avLst/>
          </a:prstGeom>
          <a:noFill/>
          <a:ln w="9525">
            <a:noFill/>
            <a:miter lim="800000"/>
            <a:headEnd/>
            <a:tailEnd/>
          </a:ln>
        </p:spPr>
        <p:txBody>
          <a:bodyPr/>
          <a:lstStyle/>
          <a:p>
            <a:pPr marL="347663" indent="-347663" eaLnBrk="1" hangingPunct="1">
              <a:spcBef>
                <a:spcPct val="20000"/>
              </a:spcBef>
              <a:buClr>
                <a:srgbClr val="FAFD00"/>
              </a:buClr>
              <a:buFont typeface="Wingdings" pitchFamily="2" charset="2"/>
              <a:buChar char="v"/>
            </a:pPr>
            <a:r>
              <a:rPr lang="en-US" sz="2800">
                <a:latin typeface="Arial Narrow" pitchFamily="34" charset="0"/>
              </a:rPr>
              <a:t>Effective annual rate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36">
                                            <p:txEl>
                                              <p:pRg st="0" end="0"/>
                                            </p:txEl>
                                          </p:spTgt>
                                        </p:tgtEl>
                                        <p:attrNameLst>
                                          <p:attrName>style.visibility</p:attrName>
                                        </p:attrNameLst>
                                      </p:cBhvr>
                                      <p:to>
                                        <p:strVal val="visible"/>
                                      </p:to>
                                    </p:set>
                                    <p:animEffect transition="in" filter="wipe(left)">
                                      <p:cBhvr>
                                        <p:cTn id="7" dur="500"/>
                                        <p:tgtEl>
                                          <p:spTgt spid="17436">
                                            <p:txEl>
                                              <p:pRg st="0" end="0"/>
                                            </p:txEl>
                                          </p:spTgt>
                                        </p:tgtEl>
                                      </p:cBhvr>
                                    </p:animEffect>
                                  </p:childTnLst>
                                  <p:subTnLst>
                                    <p:animClr>
                                      <p:cBhvr override="childStyle">
                                        <p:cTn dur="1" fill="hold" display="0" masterRel="nextClick" afterEffect="1"/>
                                        <p:tgtEl>
                                          <p:spTgt spid="17436">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36">
                                            <p:txEl>
                                              <p:pRg st="1" end="1"/>
                                            </p:txEl>
                                          </p:spTgt>
                                        </p:tgtEl>
                                        <p:attrNameLst>
                                          <p:attrName>style.visibility</p:attrName>
                                        </p:attrNameLst>
                                      </p:cBhvr>
                                      <p:to>
                                        <p:strVal val="visible"/>
                                      </p:to>
                                    </p:set>
                                    <p:animEffect transition="in" filter="wipe(left)">
                                      <p:cBhvr>
                                        <p:cTn id="12" dur="500"/>
                                        <p:tgtEl>
                                          <p:spTgt spid="17436">
                                            <p:txEl>
                                              <p:pRg st="1" end="1"/>
                                            </p:txEl>
                                          </p:spTgt>
                                        </p:tgtEl>
                                      </p:cBhvr>
                                    </p:animEffect>
                                  </p:childTnLst>
                                  <p:subTnLst>
                                    <p:animClr>
                                      <p:cBhvr override="childStyle">
                                        <p:cTn dur="1" fill="hold" display="0" masterRel="nextClick" afterEffect="1"/>
                                        <p:tgtEl>
                                          <p:spTgt spid="17436">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39">
                                            <p:txEl>
                                              <p:pRg st="0" end="0"/>
                                            </p:txEl>
                                          </p:spTgt>
                                        </p:tgtEl>
                                        <p:attrNameLst>
                                          <p:attrName>style.visibility</p:attrName>
                                        </p:attrNameLst>
                                      </p:cBhvr>
                                      <p:to>
                                        <p:strVal val="visible"/>
                                      </p:to>
                                    </p:set>
                                    <p:animEffect transition="in" filter="wipe(left)">
                                      <p:cBhvr>
                                        <p:cTn id="17" dur="500"/>
                                        <p:tgtEl>
                                          <p:spTgt spid="17439">
                                            <p:txEl>
                                              <p:pRg st="0" end="0"/>
                                            </p:txEl>
                                          </p:spTgt>
                                        </p:tgtEl>
                                      </p:cBhvr>
                                    </p:animEffect>
                                  </p:childTnLst>
                                </p:cTn>
                              </p:par>
                            </p:childTnLst>
                          </p:cTn>
                        </p:par>
                        <p:par>
                          <p:cTn id="18" fill="hold">
                            <p:stCondLst>
                              <p:cond delay="500"/>
                            </p:stCondLst>
                            <p:childTnLst>
                              <p:par>
                                <p:cTn id="19" presetID="16" presetClass="entr" presetSubtype="37"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7438"/>
                                        </p:tgtEl>
                                        <p:attrNameLst>
                                          <p:attrName>style.visibility</p:attrName>
                                        </p:attrNameLst>
                                      </p:cBhvr>
                                      <p:to>
                                        <p:strVal val="visible"/>
                                      </p:to>
                                    </p:set>
                                    <p:animEffect transition="in" filter="wipe(left)">
                                      <p:cBhvr>
                                        <p:cTn id="26" dur="500"/>
                                        <p:tgtEl>
                                          <p:spTgt spid="17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6" grpId="0" build="p" autoUpdateAnimBg="0"/>
      <p:bldP spid="17438" grpId="0" autoUpdateAnimBg="0"/>
      <p:bldP spid="17439"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78EF416-FC3F-4696-AC48-56740C699955}" type="slidenum">
              <a:rPr lang="en-US"/>
              <a:pPr>
                <a:defRPr/>
              </a:pPr>
              <a:t>108</a:t>
            </a:fld>
            <a:endParaRPr lang="en-US"/>
          </a:p>
        </p:txBody>
      </p:sp>
      <p:sp>
        <p:nvSpPr>
          <p:cNvPr id="19460" name="Rectangle 4"/>
          <p:cNvSpPr>
            <a:spLocks noGrp="1" noChangeArrowheads="1"/>
          </p:cNvSpPr>
          <p:nvPr>
            <p:ph type="title"/>
          </p:nvPr>
        </p:nvSpPr>
        <p:spPr/>
        <p:txBody>
          <a:bodyPr/>
          <a:lstStyle/>
          <a:p>
            <a:pPr eaLnBrk="1" hangingPunct="1">
              <a:defRPr/>
            </a:pPr>
            <a:r>
              <a:rPr lang="en-US" smtClean="0"/>
              <a:t>Sources of Short Term Credit</a:t>
            </a:r>
          </a:p>
        </p:txBody>
      </p:sp>
      <p:sp>
        <p:nvSpPr>
          <p:cNvPr id="19461" name="Rectangle 5"/>
          <p:cNvSpPr>
            <a:spLocks noGrp="1" noChangeArrowheads="1"/>
          </p:cNvSpPr>
          <p:nvPr>
            <p:ph type="body" idx="1"/>
          </p:nvPr>
        </p:nvSpPr>
        <p:spPr/>
        <p:txBody>
          <a:bodyPr/>
          <a:lstStyle/>
          <a:p>
            <a:pPr eaLnBrk="1" hangingPunct="1">
              <a:defRPr/>
            </a:pPr>
            <a:r>
              <a:rPr lang="en-US" smtClean="0"/>
              <a:t>Cost of Trade Credit</a:t>
            </a:r>
          </a:p>
          <a:p>
            <a:pPr lvl="1" eaLnBrk="1" hangingPunct="1">
              <a:defRPr/>
            </a:pPr>
            <a:r>
              <a:rPr lang="en-US" smtClean="0"/>
              <a:t>Typically receive a discount if you pay early.</a:t>
            </a:r>
          </a:p>
          <a:p>
            <a:pPr lvl="1" eaLnBrk="1" hangingPunct="1">
              <a:defRPr/>
            </a:pPr>
            <a:r>
              <a:rPr lang="en-US" smtClean="0"/>
              <a:t>Stated as:  2/10, net 60</a:t>
            </a:r>
          </a:p>
          <a:p>
            <a:pPr lvl="2" eaLnBrk="1" hangingPunct="1">
              <a:defRPr/>
            </a:pPr>
            <a:r>
              <a:rPr lang="en-US" smtClean="0"/>
              <a:t>Purchaser receives a 2% discount if payment is made within 10 days of the invoice date, otherwise payment is due within 60 days of the invoice date.</a:t>
            </a:r>
          </a:p>
          <a:p>
            <a:pPr lvl="1" eaLnBrk="1" hangingPunct="1">
              <a:defRPr/>
            </a:pPr>
            <a:r>
              <a:rPr lang="en-US" smtClean="0"/>
              <a:t>The cost is the form of the lost discount.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3"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AA57E30-66F1-4A55-9F5F-72C7DE900303}" type="slidenum">
              <a:rPr lang="en-US"/>
              <a:pPr>
                <a:defRPr/>
              </a:pPr>
              <a:t>109</a:t>
            </a:fld>
            <a:endParaRPr lang="en-US"/>
          </a:p>
        </p:txBody>
      </p:sp>
      <p:sp>
        <p:nvSpPr>
          <p:cNvPr id="35844" name="Rectangle 4"/>
          <p:cNvSpPr>
            <a:spLocks noGrp="1" noChangeArrowheads="1"/>
          </p:cNvSpPr>
          <p:nvPr>
            <p:ph type="title"/>
          </p:nvPr>
        </p:nvSpPr>
        <p:spPr/>
        <p:txBody>
          <a:bodyPr/>
          <a:lstStyle/>
          <a:p>
            <a:pPr eaLnBrk="1" hangingPunct="1">
              <a:defRPr/>
            </a:pPr>
            <a:r>
              <a:rPr lang="en-US" smtClean="0"/>
              <a:t>Cost of Trade Credit 2/10 net 60</a:t>
            </a:r>
          </a:p>
        </p:txBody>
      </p:sp>
      <p:sp>
        <p:nvSpPr>
          <p:cNvPr id="35845" name="Rectangle 5"/>
          <p:cNvSpPr>
            <a:spLocks noGrp="1" noChangeArrowheads="1"/>
          </p:cNvSpPr>
          <p:nvPr>
            <p:ph type="body" idx="1"/>
          </p:nvPr>
        </p:nvSpPr>
        <p:spPr/>
        <p:txBody>
          <a:bodyPr/>
          <a:lstStyle/>
          <a:p>
            <a:pPr eaLnBrk="1" hangingPunct="1">
              <a:defRPr/>
            </a:pPr>
            <a:r>
              <a:rPr lang="en-US" smtClean="0"/>
              <a:t>Assume your purchase is $100 list.</a:t>
            </a:r>
          </a:p>
          <a:p>
            <a:pPr eaLnBrk="1" hangingPunct="1">
              <a:defRPr/>
            </a:pPr>
            <a:r>
              <a:rPr lang="en-US" smtClean="0"/>
              <a:t>If you take the discount, you pay $98. If you don’t take the discount, you pay $100.</a:t>
            </a:r>
          </a:p>
          <a:p>
            <a:pPr eaLnBrk="1" hangingPunct="1">
              <a:defRPr/>
            </a:pPr>
            <a:r>
              <a:rPr lang="en-US" smtClean="0"/>
              <a:t>Therefore, you are paying $2 for the privilege of borrowing $98 for the additional 50 days. (Note: the first 10 days are free in this example).</a:t>
            </a:r>
          </a:p>
          <a:p>
            <a:pPr eaLnBrk="1" hangingPunct="1">
              <a:defRPr/>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subTnLst>
                                    <p:animClr>
                                      <p:cBhvr override="childStyle">
                                        <p:cTn dur="1" fill="hold" display="0" masterRel="nextClick" afterEffect="1"/>
                                        <p:tgtEl>
                                          <p:spTgt spid="3584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subTnLst>
                                    <p:animClr>
                                      <p:cBhvr override="childStyle">
                                        <p:cTn dur="1" fill="hold" display="0" masterRel="nextClick" afterEffect="1"/>
                                        <p:tgtEl>
                                          <p:spTgt spid="3584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subTnLst>
                                    <p:animClr>
                                      <p:cBhvr override="childStyle">
                                        <p:cTn dur="1" fill="hold" display="0" masterRel="nextClick" afterEffect="1"/>
                                        <p:tgtEl>
                                          <p:spTgt spid="35845">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F009F791-DA9E-4F2B-88C9-55455307DAC7}" type="slidenum">
              <a:rPr lang="en-US"/>
              <a:pPr/>
              <a:t>11</a:t>
            </a:fld>
            <a:endParaRPr lang="en-US"/>
          </a:p>
        </p:txBody>
      </p:sp>
      <p:sp>
        <p:nvSpPr>
          <p:cNvPr id="21506" name="Freeform 2"/>
          <p:cNvSpPr>
            <a:spLocks/>
          </p:cNvSpPr>
          <p:nvPr/>
        </p:nvSpPr>
        <p:spPr bwMode="auto">
          <a:xfrm>
            <a:off x="2268538" y="2305050"/>
            <a:ext cx="4995862" cy="3484563"/>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1507" name="Rectangle 3"/>
          <p:cNvSpPr>
            <a:spLocks noChangeArrowheads="1"/>
          </p:cNvSpPr>
          <p:nvPr/>
        </p:nvSpPr>
        <p:spPr bwMode="auto">
          <a:xfrm>
            <a:off x="7261225" y="5772150"/>
            <a:ext cx="773113" cy="393700"/>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1508" name="Rectangle 4"/>
          <p:cNvSpPr>
            <a:spLocks noChangeArrowheads="1"/>
          </p:cNvSpPr>
          <p:nvPr/>
        </p:nvSpPr>
        <p:spPr bwMode="auto">
          <a:xfrm>
            <a:off x="882650" y="1870075"/>
            <a:ext cx="1690688" cy="393700"/>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21510" name="Line 6"/>
          <p:cNvSpPr>
            <a:spLocks noChangeShapeType="1"/>
          </p:cNvSpPr>
          <p:nvPr/>
        </p:nvSpPr>
        <p:spPr bwMode="auto">
          <a:xfrm>
            <a:off x="2305050" y="4232275"/>
            <a:ext cx="4879975" cy="0"/>
          </a:xfrm>
          <a:prstGeom prst="line">
            <a:avLst/>
          </a:prstGeom>
          <a:noFill/>
          <a:ln w="28575">
            <a:solidFill>
              <a:srgbClr val="FF0000"/>
            </a:solidFill>
            <a:round/>
            <a:headEnd/>
            <a:tailEnd/>
          </a:ln>
          <a:effectLst/>
        </p:spPr>
        <p:txBody>
          <a:bodyPr wrap="none" anchor="ctr"/>
          <a:lstStyle/>
          <a:p>
            <a:endParaRPr lang="en-US"/>
          </a:p>
        </p:txBody>
      </p:sp>
      <p:sp>
        <p:nvSpPr>
          <p:cNvPr id="21511" name="Rectangle 7"/>
          <p:cNvSpPr>
            <a:spLocks noChangeArrowheads="1"/>
          </p:cNvSpPr>
          <p:nvPr/>
        </p:nvSpPr>
        <p:spPr bwMode="auto">
          <a:xfrm>
            <a:off x="2927350" y="6167438"/>
            <a:ext cx="4754563"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Assume ZERO Long-term Growth</a:t>
            </a:r>
          </a:p>
        </p:txBody>
      </p:sp>
      <p:sp>
        <p:nvSpPr>
          <p:cNvPr id="21513" name="Rectangle 9"/>
          <p:cNvSpPr>
            <a:spLocks noChangeArrowheads="1"/>
          </p:cNvSpPr>
          <p:nvPr/>
        </p:nvSpPr>
        <p:spPr bwMode="auto">
          <a:xfrm>
            <a:off x="1465263" y="4008438"/>
            <a:ext cx="774700"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1517" name="Rectangle 13"/>
          <p:cNvSpPr>
            <a:spLocks noChangeArrowheads="1"/>
          </p:cNvSpPr>
          <p:nvPr/>
        </p:nvSpPr>
        <p:spPr bwMode="auto">
          <a:xfrm>
            <a:off x="998538" y="1098550"/>
            <a:ext cx="6357937" cy="576263"/>
          </a:xfrm>
          <a:prstGeom prst="rect">
            <a:avLst/>
          </a:prstGeom>
          <a:noFill/>
          <a:ln w="12700">
            <a:noFill/>
            <a:miter lim="800000"/>
            <a:headEnd/>
            <a:tailEnd/>
          </a:ln>
          <a:effectLst/>
        </p:spPr>
        <p:txBody>
          <a:bodyPr lIns="90488" tIns="44450" rIns="90488" bIns="44450">
            <a:spAutoFit/>
          </a:bodyPr>
          <a:lstStyle/>
          <a:p>
            <a:r>
              <a:rPr lang="en-US" sz="3200" b="1">
                <a:solidFill>
                  <a:schemeClr val="tx2"/>
                </a:solidFill>
                <a:effectLst>
                  <a:outerShdw blurRad="38100" dist="38100" dir="2700000" algn="tl">
                    <a:srgbClr val="000000"/>
                  </a:outerShdw>
                </a:effectLst>
                <a:latin typeface="Arial" charset="0"/>
              </a:rPr>
              <a:t>Variation in assets over time</a:t>
            </a:r>
          </a:p>
        </p:txBody>
      </p:sp>
      <p:sp>
        <p:nvSpPr>
          <p:cNvPr id="21518" name="Rectangle 14"/>
          <p:cNvSpPr>
            <a:spLocks noChangeArrowheads="1"/>
          </p:cNvSpPr>
          <p:nvPr/>
        </p:nvSpPr>
        <p:spPr bwMode="auto">
          <a:xfrm>
            <a:off x="7693025" y="4646613"/>
            <a:ext cx="942975" cy="69850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1519" name="Rectangle 15"/>
          <p:cNvSpPr>
            <a:spLocks noChangeArrowheads="1"/>
          </p:cNvSpPr>
          <p:nvPr/>
        </p:nvSpPr>
        <p:spPr bwMode="auto">
          <a:xfrm>
            <a:off x="7173913" y="3897313"/>
            <a:ext cx="677862" cy="1871662"/>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wipe(left)">
                                      <p:cBhvr>
                                        <p:cTn id="7" dur="500"/>
                                        <p:tgtEl>
                                          <p:spTgt spid="21510"/>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21519"/>
                                        </p:tgtEl>
                                        <p:attrNameLst>
                                          <p:attrName>style.visibility</p:attrName>
                                        </p:attrNameLst>
                                      </p:cBhvr>
                                      <p:to>
                                        <p:strVal val="visible"/>
                                      </p:to>
                                    </p:set>
                                    <p:animEffect transition="in" filter="barn(outHorizontal)">
                                      <p:cBhvr>
                                        <p:cTn id="11" dur="500"/>
                                        <p:tgtEl>
                                          <p:spTgt spid="215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18"/>
                                        </p:tgtEl>
                                        <p:attrNameLst>
                                          <p:attrName>style.visibility</p:attrName>
                                        </p:attrNameLst>
                                      </p:cBhvr>
                                      <p:to>
                                        <p:strVal val="visible"/>
                                      </p:to>
                                    </p:set>
                                    <p:animEffect transition="in" filter="wipe(left)">
                                      <p:cBhvr>
                                        <p:cTn id="15" dur="500"/>
                                        <p:tgtEl>
                                          <p:spTgt spid="21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8" grpId="0" autoUpdateAnimBg="0"/>
      <p:bldP spid="21519" grpId="0"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pPr>
              <a:defRPr/>
            </a:pPr>
            <a:fld id="{3298C155-678A-45C3-9EEE-7DDADA3678DE}" type="slidenum">
              <a:rPr lang="en-US"/>
              <a:pPr>
                <a:defRPr/>
              </a:pPr>
              <a:t>110</a:t>
            </a:fld>
            <a:endParaRPr lang="en-US"/>
          </a:p>
        </p:txBody>
      </p:sp>
      <p:sp>
        <p:nvSpPr>
          <p:cNvPr id="18435" name="Line 3"/>
          <p:cNvSpPr>
            <a:spLocks noChangeShapeType="1"/>
          </p:cNvSpPr>
          <p:nvPr/>
        </p:nvSpPr>
        <p:spPr bwMode="auto">
          <a:xfrm>
            <a:off x="962025" y="5835650"/>
            <a:ext cx="7458075" cy="1588"/>
          </a:xfrm>
          <a:prstGeom prst="line">
            <a:avLst/>
          </a:prstGeom>
          <a:noFill/>
          <a:ln w="76200">
            <a:noFill/>
            <a:round/>
            <a:headEnd/>
            <a:tailEnd/>
          </a:ln>
        </p:spPr>
        <p:txBody>
          <a:bodyPr wrap="none" anchor="ctr"/>
          <a:lstStyle/>
          <a:p>
            <a:endParaRPr lang="en-US"/>
          </a:p>
        </p:txBody>
      </p:sp>
      <p:sp>
        <p:nvSpPr>
          <p:cNvPr id="18436" name="Line 4"/>
          <p:cNvSpPr>
            <a:spLocks noChangeShapeType="1"/>
          </p:cNvSpPr>
          <p:nvPr/>
        </p:nvSpPr>
        <p:spPr bwMode="auto">
          <a:xfrm>
            <a:off x="962025" y="4419600"/>
            <a:ext cx="7458075" cy="1588"/>
          </a:xfrm>
          <a:prstGeom prst="line">
            <a:avLst/>
          </a:prstGeom>
          <a:noFill/>
          <a:ln w="76200">
            <a:noFill/>
            <a:round/>
            <a:headEnd/>
            <a:tailEnd/>
          </a:ln>
        </p:spPr>
        <p:txBody>
          <a:bodyPr wrap="none" anchor="ctr"/>
          <a:lstStyle/>
          <a:p>
            <a:endParaRPr lang="en-US"/>
          </a:p>
        </p:txBody>
      </p:sp>
      <p:sp>
        <p:nvSpPr>
          <p:cNvPr id="22557" name="Rectangle 29"/>
          <p:cNvSpPr>
            <a:spLocks noGrp="1" noChangeArrowheads="1"/>
          </p:cNvSpPr>
          <p:nvPr>
            <p:ph type="body" idx="1"/>
          </p:nvPr>
        </p:nvSpPr>
        <p:spPr>
          <a:xfrm>
            <a:off x="990600" y="1905000"/>
            <a:ext cx="6934200" cy="2362200"/>
          </a:xfrm>
        </p:spPr>
        <p:txBody>
          <a:bodyPr/>
          <a:lstStyle/>
          <a:p>
            <a:pPr eaLnBrk="1" hangingPunct="1">
              <a:lnSpc>
                <a:spcPct val="90000"/>
              </a:lnSpc>
              <a:defRPr/>
            </a:pPr>
            <a:r>
              <a:rPr lang="en-US" sz="2400" smtClean="0"/>
              <a:t>The formula for cost of trade credit is similar to the previous equations. </a:t>
            </a:r>
          </a:p>
          <a:p>
            <a:pPr eaLnBrk="1" hangingPunct="1">
              <a:lnSpc>
                <a:spcPct val="90000"/>
              </a:lnSpc>
              <a:defRPr/>
            </a:pPr>
            <a:r>
              <a:rPr lang="en-US" sz="2400" smtClean="0"/>
              <a:t>The exponent is the number of times per year the firm can take 50 days of credit. </a:t>
            </a:r>
          </a:p>
          <a:p>
            <a:pPr eaLnBrk="1" hangingPunct="1">
              <a:lnSpc>
                <a:spcPct val="90000"/>
              </a:lnSpc>
              <a:defRPr/>
            </a:pPr>
            <a:r>
              <a:rPr lang="en-US" sz="2400" smtClean="0"/>
              <a:t>The cost of trade credit for this example:</a:t>
            </a:r>
            <a:br>
              <a:rPr lang="en-US" sz="2400" smtClean="0"/>
            </a:br>
            <a:r>
              <a:rPr lang="en-US" sz="2400" smtClean="0"/>
              <a:t>[1 +(2/98)])</a:t>
            </a:r>
            <a:r>
              <a:rPr lang="en-US" sz="2400" baseline="45000" smtClean="0"/>
              <a:t>7.3</a:t>
            </a:r>
            <a:r>
              <a:rPr lang="en-US" sz="2400" smtClean="0"/>
              <a:t> -1 =  .1589 = 15.89%.</a:t>
            </a:r>
          </a:p>
        </p:txBody>
      </p:sp>
      <p:sp>
        <p:nvSpPr>
          <p:cNvPr id="22538" name="Rectangle 10"/>
          <p:cNvSpPr>
            <a:spLocks noChangeArrowheads="1"/>
          </p:cNvSpPr>
          <p:nvPr/>
        </p:nvSpPr>
        <p:spPr bwMode="auto">
          <a:xfrm>
            <a:off x="838200" y="381000"/>
            <a:ext cx="7772400" cy="1143000"/>
          </a:xfrm>
          <a:prstGeom prst="rect">
            <a:avLst/>
          </a:prstGeom>
          <a:noFill/>
          <a:ln w="12700">
            <a:noFill/>
            <a:miter lim="800000"/>
            <a:headEnd/>
            <a:tailEnd/>
          </a:ln>
          <a:effectLst/>
        </p:spPr>
        <p:txBody>
          <a:bodyPr lIns="90488" tIns="44450" rIns="90488" bIns="44450" anchor="ctr"/>
          <a:lstStyle/>
          <a:p>
            <a:pPr>
              <a:defRPr/>
            </a:pPr>
            <a:r>
              <a:rPr lang="en-US" sz="3200" b="1">
                <a:solidFill>
                  <a:schemeClr val="tx2"/>
                </a:solidFill>
                <a:effectLst>
                  <a:outerShdw blurRad="38100" dist="38100" dir="2700000" algn="tl">
                    <a:srgbClr val="000000"/>
                  </a:outerShdw>
                </a:effectLst>
                <a:latin typeface="Arial" charset="0"/>
              </a:rPr>
              <a:t>Cost of Trade Credit 2/10 net 60</a:t>
            </a:r>
          </a:p>
        </p:txBody>
      </p:sp>
      <p:grpSp>
        <p:nvGrpSpPr>
          <p:cNvPr id="2" name="Group 34"/>
          <p:cNvGrpSpPr>
            <a:grpSpLocks/>
          </p:cNvGrpSpPr>
          <p:nvPr/>
        </p:nvGrpSpPr>
        <p:grpSpPr bwMode="auto">
          <a:xfrm>
            <a:off x="914400" y="4572000"/>
            <a:ext cx="7729538" cy="1458913"/>
            <a:chOff x="576" y="2880"/>
            <a:chExt cx="4869" cy="919"/>
          </a:xfrm>
        </p:grpSpPr>
        <p:grpSp>
          <p:nvGrpSpPr>
            <p:cNvPr id="3" name="Group 30"/>
            <p:cNvGrpSpPr>
              <a:grpSpLocks/>
            </p:cNvGrpSpPr>
            <p:nvPr/>
          </p:nvGrpSpPr>
          <p:grpSpPr bwMode="auto">
            <a:xfrm>
              <a:off x="576" y="2880"/>
              <a:ext cx="4869" cy="768"/>
              <a:chOff x="576" y="2880"/>
              <a:chExt cx="4869" cy="768"/>
            </a:xfrm>
          </p:grpSpPr>
          <p:sp>
            <p:nvSpPr>
              <p:cNvPr id="18443" name="Rectangle 2"/>
              <p:cNvSpPr>
                <a:spLocks noChangeArrowheads="1"/>
              </p:cNvSpPr>
              <p:nvPr/>
            </p:nvSpPr>
            <p:spPr bwMode="auto">
              <a:xfrm>
                <a:off x="576" y="2880"/>
                <a:ext cx="4800" cy="768"/>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8444" name="Rectangle 6"/>
              <p:cNvSpPr>
                <a:spLocks noChangeArrowheads="1"/>
              </p:cNvSpPr>
              <p:nvPr/>
            </p:nvSpPr>
            <p:spPr bwMode="auto">
              <a:xfrm>
                <a:off x="576" y="3132"/>
                <a:ext cx="956" cy="51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Cost</a:t>
                </a:r>
              </a:p>
              <a:p>
                <a:pPr algn="ctr"/>
                <a:r>
                  <a:rPr lang="en-US" sz="2400" b="1">
                    <a:solidFill>
                      <a:srgbClr val="000000"/>
                    </a:solidFill>
                    <a:latin typeface="Arial" charset="0"/>
                  </a:rPr>
                  <a:t>of Credit</a:t>
                </a:r>
                <a:r>
                  <a:rPr lang="en-US" sz="2400">
                    <a:solidFill>
                      <a:srgbClr val="000000"/>
                    </a:solidFill>
                    <a:latin typeface="Arial" charset="0"/>
                  </a:rPr>
                  <a:t> </a:t>
                </a:r>
              </a:p>
            </p:txBody>
          </p:sp>
          <p:sp>
            <p:nvSpPr>
              <p:cNvPr id="18445" name="Line 8"/>
              <p:cNvSpPr>
                <a:spLocks noChangeShapeType="1"/>
              </p:cNvSpPr>
              <p:nvPr/>
            </p:nvSpPr>
            <p:spPr bwMode="auto">
              <a:xfrm>
                <a:off x="2169" y="3360"/>
                <a:ext cx="1056" cy="0"/>
              </a:xfrm>
              <a:prstGeom prst="line">
                <a:avLst/>
              </a:prstGeom>
              <a:noFill/>
              <a:ln w="28575">
                <a:solidFill>
                  <a:srgbClr val="000000"/>
                </a:solidFill>
                <a:round/>
                <a:headEnd/>
                <a:tailEnd/>
              </a:ln>
            </p:spPr>
            <p:txBody>
              <a:bodyPr wrap="none" anchor="ctr"/>
              <a:lstStyle/>
              <a:p>
                <a:endParaRPr lang="en-US"/>
              </a:p>
            </p:txBody>
          </p:sp>
          <p:sp>
            <p:nvSpPr>
              <p:cNvPr id="18446" name="Rectangle 7"/>
              <p:cNvSpPr>
                <a:spLocks noChangeArrowheads="1"/>
              </p:cNvSpPr>
              <p:nvPr/>
            </p:nvSpPr>
            <p:spPr bwMode="auto">
              <a:xfrm>
                <a:off x="1998" y="3118"/>
                <a:ext cx="1418" cy="516"/>
              </a:xfrm>
              <a:prstGeom prst="rect">
                <a:avLst/>
              </a:prstGeom>
              <a:noFill/>
              <a:ln w="12700">
                <a:noFill/>
                <a:miter lim="800000"/>
                <a:headEnd/>
                <a:tailEnd/>
              </a:ln>
            </p:spPr>
            <p:txBody>
              <a:bodyPr wrap="none" lIns="90488" tIns="44450" rIns="90488" bIns="44450">
                <a:spAutoFit/>
              </a:bodyPr>
              <a:lstStyle/>
              <a:p>
                <a:pPr algn="ctr"/>
                <a:r>
                  <a:rPr lang="en-US" sz="2400">
                    <a:solidFill>
                      <a:srgbClr val="000000"/>
                    </a:solidFill>
                    <a:latin typeface="Arial" charset="0"/>
                  </a:rPr>
                  <a:t>Discount %</a:t>
                </a:r>
              </a:p>
              <a:p>
                <a:pPr algn="ctr"/>
                <a:r>
                  <a:rPr lang="en-US" sz="2400">
                    <a:solidFill>
                      <a:srgbClr val="000000"/>
                    </a:solidFill>
                    <a:latin typeface="Arial" charset="0"/>
                  </a:rPr>
                  <a:t>100-Discount%</a:t>
                </a:r>
              </a:p>
            </p:txBody>
          </p:sp>
          <p:sp>
            <p:nvSpPr>
              <p:cNvPr id="18447" name="Rectangle 11"/>
              <p:cNvSpPr>
                <a:spLocks noChangeArrowheads="1"/>
              </p:cNvSpPr>
              <p:nvPr/>
            </p:nvSpPr>
            <p:spPr bwMode="auto">
              <a:xfrm>
                <a:off x="1536" y="3092"/>
                <a:ext cx="566" cy="440"/>
              </a:xfrm>
              <a:prstGeom prst="rect">
                <a:avLst/>
              </a:prstGeom>
              <a:noFill/>
              <a:ln w="12700">
                <a:noFill/>
                <a:miter lim="800000"/>
                <a:headEnd/>
                <a:tailEnd/>
              </a:ln>
            </p:spPr>
            <p:txBody>
              <a:bodyPr wrap="none" lIns="90488" tIns="44450" rIns="90488" bIns="44450">
                <a:spAutoFit/>
              </a:bodyPr>
              <a:lstStyle/>
              <a:p>
                <a:r>
                  <a:rPr lang="en-US" sz="4000">
                    <a:solidFill>
                      <a:srgbClr val="000000"/>
                    </a:solidFill>
                    <a:latin typeface="Arial" charset="0"/>
                  </a:rPr>
                  <a:t> </a:t>
                </a:r>
                <a:r>
                  <a:rPr lang="en-US" sz="3200">
                    <a:solidFill>
                      <a:srgbClr val="000000"/>
                    </a:solidFill>
                    <a:latin typeface="Arial" charset="0"/>
                  </a:rPr>
                  <a:t>1 +</a:t>
                </a:r>
              </a:p>
            </p:txBody>
          </p:sp>
          <p:sp>
            <p:nvSpPr>
              <p:cNvPr id="18448" name="Rectangle 12"/>
              <p:cNvSpPr>
                <a:spLocks noChangeArrowheads="1"/>
              </p:cNvSpPr>
              <p:nvPr/>
            </p:nvSpPr>
            <p:spPr bwMode="auto">
              <a:xfrm>
                <a:off x="3177" y="3072"/>
                <a:ext cx="2268" cy="440"/>
              </a:xfrm>
              <a:prstGeom prst="rect">
                <a:avLst/>
              </a:prstGeom>
              <a:noFill/>
              <a:ln w="12700">
                <a:noFill/>
                <a:miter lim="800000"/>
                <a:headEnd/>
                <a:tailEnd/>
              </a:ln>
            </p:spPr>
            <p:txBody>
              <a:bodyPr wrap="none" lIns="90488" tIns="44450" rIns="90488" bIns="44450">
                <a:spAutoFit/>
              </a:bodyPr>
              <a:lstStyle/>
              <a:p>
                <a:r>
                  <a:rPr lang="en-US" sz="4000">
                    <a:solidFill>
                      <a:srgbClr val="000000"/>
                    </a:solidFill>
                    <a:latin typeface="Arial" charset="0"/>
                  </a:rPr>
                  <a:t>                     -1</a:t>
                </a:r>
              </a:p>
            </p:txBody>
          </p:sp>
          <p:grpSp>
            <p:nvGrpSpPr>
              <p:cNvPr id="4" name="Group 27"/>
              <p:cNvGrpSpPr>
                <a:grpSpLocks/>
              </p:cNvGrpSpPr>
              <p:nvPr/>
            </p:nvGrpSpPr>
            <p:grpSpPr bwMode="auto">
              <a:xfrm>
                <a:off x="3360" y="2880"/>
                <a:ext cx="1872" cy="440"/>
                <a:chOff x="3225" y="2880"/>
                <a:chExt cx="1872" cy="440"/>
              </a:xfrm>
            </p:grpSpPr>
            <p:sp>
              <p:nvSpPr>
                <p:cNvPr id="18451" name="Rectangle 13"/>
                <p:cNvSpPr>
                  <a:spLocks noChangeArrowheads="1"/>
                </p:cNvSpPr>
                <p:nvPr/>
              </p:nvSpPr>
              <p:spPr bwMode="auto">
                <a:xfrm>
                  <a:off x="3325" y="2880"/>
                  <a:ext cx="1667" cy="440"/>
                </a:xfrm>
                <a:prstGeom prst="rect">
                  <a:avLst/>
                </a:prstGeom>
                <a:noFill/>
                <a:ln w="12700">
                  <a:noFill/>
                  <a:miter lim="800000"/>
                  <a:headEnd/>
                  <a:tailEnd/>
                </a:ln>
              </p:spPr>
              <p:txBody>
                <a:bodyPr wrap="none" lIns="90488" tIns="44450" rIns="90488" bIns="44450">
                  <a:spAutoFit/>
                </a:bodyPr>
                <a:lstStyle/>
                <a:p>
                  <a:pPr algn="ctr"/>
                  <a:r>
                    <a:rPr lang="en-US" sz="2000">
                      <a:solidFill>
                        <a:srgbClr val="000000"/>
                      </a:solidFill>
                      <a:latin typeface="Arial" charset="0"/>
                    </a:rPr>
                    <a:t>365</a:t>
                  </a:r>
                </a:p>
                <a:p>
                  <a:pPr algn="ctr"/>
                  <a:r>
                    <a:rPr lang="en-US" sz="2000">
                      <a:solidFill>
                        <a:srgbClr val="000000"/>
                      </a:solidFill>
                      <a:latin typeface="Arial" charset="0"/>
                    </a:rPr>
                    <a:t>days to pay - disc. pd.</a:t>
                  </a:r>
                </a:p>
              </p:txBody>
            </p:sp>
            <p:grpSp>
              <p:nvGrpSpPr>
                <p:cNvPr id="5" name="Group 21"/>
                <p:cNvGrpSpPr>
                  <a:grpSpLocks/>
                </p:cNvGrpSpPr>
                <p:nvPr/>
              </p:nvGrpSpPr>
              <p:grpSpPr bwMode="auto">
                <a:xfrm>
                  <a:off x="3225" y="2880"/>
                  <a:ext cx="1872" cy="440"/>
                  <a:chOff x="3216" y="2880"/>
                  <a:chExt cx="1872" cy="440"/>
                </a:xfrm>
              </p:grpSpPr>
              <p:sp>
                <p:nvSpPr>
                  <p:cNvPr id="18453" name="Rectangle 14"/>
                  <p:cNvSpPr>
                    <a:spLocks noChangeArrowheads="1"/>
                  </p:cNvSpPr>
                  <p:nvPr/>
                </p:nvSpPr>
                <p:spPr bwMode="auto">
                  <a:xfrm>
                    <a:off x="3216" y="2880"/>
                    <a:ext cx="1872" cy="440"/>
                  </a:xfrm>
                  <a:prstGeom prst="rect">
                    <a:avLst/>
                  </a:prstGeom>
                  <a:noFill/>
                  <a:ln w="12700">
                    <a:noFill/>
                    <a:miter lim="800000"/>
                    <a:headEnd/>
                    <a:tailEnd/>
                  </a:ln>
                </p:spPr>
                <p:txBody>
                  <a:bodyPr lIns="90488" tIns="44450" rIns="90488" bIns="44450">
                    <a:spAutoFit/>
                  </a:bodyPr>
                  <a:lstStyle/>
                  <a:p>
                    <a:r>
                      <a:rPr lang="en-US" sz="4000">
                        <a:solidFill>
                          <a:srgbClr val="000000"/>
                        </a:solidFill>
                        <a:latin typeface="Arial" charset="0"/>
                      </a:rPr>
                      <a:t>(                 )</a:t>
                    </a:r>
                  </a:p>
                </p:txBody>
              </p:sp>
              <p:sp>
                <p:nvSpPr>
                  <p:cNvPr id="18454" name="Line 17"/>
                  <p:cNvSpPr>
                    <a:spLocks noChangeShapeType="1"/>
                  </p:cNvSpPr>
                  <p:nvPr/>
                </p:nvSpPr>
                <p:spPr bwMode="auto">
                  <a:xfrm>
                    <a:off x="3360" y="3072"/>
                    <a:ext cx="1584" cy="0"/>
                  </a:xfrm>
                  <a:prstGeom prst="line">
                    <a:avLst/>
                  </a:prstGeom>
                  <a:noFill/>
                  <a:ln w="28575">
                    <a:solidFill>
                      <a:schemeClr val="bg2"/>
                    </a:solidFill>
                    <a:round/>
                    <a:headEnd/>
                    <a:tailEnd/>
                  </a:ln>
                </p:spPr>
                <p:txBody>
                  <a:bodyPr/>
                  <a:lstStyle/>
                  <a:p>
                    <a:endParaRPr lang="en-US"/>
                  </a:p>
                </p:txBody>
              </p:sp>
            </p:grpSp>
          </p:grpSp>
          <p:sp>
            <p:nvSpPr>
              <p:cNvPr id="18450" name="Rectangle 26"/>
              <p:cNvSpPr>
                <a:spLocks noChangeArrowheads="1"/>
              </p:cNvSpPr>
              <p:nvPr/>
            </p:nvSpPr>
            <p:spPr bwMode="auto">
              <a:xfrm>
                <a:off x="1392" y="3216"/>
                <a:ext cx="228" cy="288"/>
              </a:xfrm>
              <a:prstGeom prst="rect">
                <a:avLst/>
              </a:prstGeom>
              <a:noFill/>
              <a:ln w="12700" cap="sq">
                <a:noFill/>
                <a:miter lim="800000"/>
                <a:headEnd type="none" w="sm" len="sm"/>
                <a:tailEnd type="none" w="sm" len="sm"/>
              </a:ln>
            </p:spPr>
            <p:txBody>
              <a:bodyPr wrap="none">
                <a:spAutoFit/>
              </a:bodyPr>
              <a:lstStyle/>
              <a:p>
                <a:r>
                  <a:rPr lang="en-US" sz="2400">
                    <a:solidFill>
                      <a:srgbClr val="000000"/>
                    </a:solidFill>
                    <a:latin typeface="Arial" charset="0"/>
                  </a:rPr>
                  <a:t>=</a:t>
                </a:r>
              </a:p>
            </p:txBody>
          </p:sp>
        </p:grpSp>
        <p:sp>
          <p:nvSpPr>
            <p:cNvPr id="18441" name="Text Box 32"/>
            <p:cNvSpPr txBox="1">
              <a:spLocks noChangeArrowheads="1"/>
            </p:cNvSpPr>
            <p:nvPr/>
          </p:nvSpPr>
          <p:spPr bwMode="auto">
            <a:xfrm>
              <a:off x="1515" y="2976"/>
              <a:ext cx="240" cy="692"/>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6600">
                  <a:solidFill>
                    <a:srgbClr val="000000"/>
                  </a:solidFill>
                  <a:latin typeface="Times New Roman" pitchFamily="18" charset="0"/>
                </a:rPr>
                <a:t>(</a:t>
              </a:r>
            </a:p>
          </p:txBody>
        </p:sp>
        <p:sp>
          <p:nvSpPr>
            <p:cNvPr id="18442" name="Text Box 33"/>
            <p:cNvSpPr txBox="1">
              <a:spLocks noChangeArrowheads="1"/>
            </p:cNvSpPr>
            <p:nvPr/>
          </p:nvSpPr>
          <p:spPr bwMode="auto">
            <a:xfrm rot="10800000">
              <a:off x="3312" y="3107"/>
              <a:ext cx="240" cy="692"/>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sz="6600">
                  <a:solidFill>
                    <a:srgbClr val="000000"/>
                  </a:solidFill>
                  <a:latin typeface="Times New Roman" pitchFamily="18" charset="0"/>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57">
                                            <p:txEl>
                                              <p:pRg st="0" end="0"/>
                                            </p:txEl>
                                          </p:spTgt>
                                        </p:tgtEl>
                                        <p:attrNameLst>
                                          <p:attrName>style.visibility</p:attrName>
                                        </p:attrNameLst>
                                      </p:cBhvr>
                                      <p:to>
                                        <p:strVal val="visible"/>
                                      </p:to>
                                    </p:set>
                                    <p:animEffect transition="in" filter="wipe(left)">
                                      <p:cBhvr>
                                        <p:cTn id="7" dur="500"/>
                                        <p:tgtEl>
                                          <p:spTgt spid="22557">
                                            <p:txEl>
                                              <p:pRg st="0" end="0"/>
                                            </p:txEl>
                                          </p:spTgt>
                                        </p:tgtEl>
                                      </p:cBhvr>
                                    </p:animEffect>
                                  </p:childTnLst>
                                  <p:subTnLst>
                                    <p:animClr>
                                      <p:cBhvr override="childStyle">
                                        <p:cTn dur="1" fill="hold" display="0" masterRel="nextClick" afterEffect="1"/>
                                        <p:tgtEl>
                                          <p:spTgt spid="2255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57">
                                            <p:txEl>
                                              <p:pRg st="1" end="1"/>
                                            </p:txEl>
                                          </p:spTgt>
                                        </p:tgtEl>
                                        <p:attrNameLst>
                                          <p:attrName>style.visibility</p:attrName>
                                        </p:attrNameLst>
                                      </p:cBhvr>
                                      <p:to>
                                        <p:strVal val="visible"/>
                                      </p:to>
                                    </p:set>
                                    <p:animEffect transition="in" filter="wipe(left)">
                                      <p:cBhvr>
                                        <p:cTn id="12" dur="500"/>
                                        <p:tgtEl>
                                          <p:spTgt spid="22557">
                                            <p:txEl>
                                              <p:pRg st="1" end="1"/>
                                            </p:txEl>
                                          </p:spTgt>
                                        </p:tgtEl>
                                      </p:cBhvr>
                                    </p:animEffect>
                                  </p:childTnLst>
                                  <p:subTnLst>
                                    <p:animClr>
                                      <p:cBhvr override="childStyle">
                                        <p:cTn dur="1" fill="hold" display="0" masterRel="nextClick" afterEffect="1"/>
                                        <p:tgtEl>
                                          <p:spTgt spid="2255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57">
                                            <p:txEl>
                                              <p:pRg st="2" end="2"/>
                                            </p:txEl>
                                          </p:spTgt>
                                        </p:tgtEl>
                                        <p:attrNameLst>
                                          <p:attrName>style.visibility</p:attrName>
                                        </p:attrNameLst>
                                      </p:cBhvr>
                                      <p:to>
                                        <p:strVal val="visible"/>
                                      </p:to>
                                    </p:set>
                                    <p:animEffect transition="in" filter="wipe(left)">
                                      <p:cBhvr>
                                        <p:cTn id="17" dur="500"/>
                                        <p:tgtEl>
                                          <p:spTgt spid="22557">
                                            <p:txEl>
                                              <p:pRg st="2" end="2"/>
                                            </p:txEl>
                                          </p:spTgt>
                                        </p:tgtEl>
                                      </p:cBhvr>
                                    </p:animEffect>
                                  </p:childTnLst>
                                </p:cTn>
                              </p:par>
                            </p:childTnLst>
                          </p:cTn>
                        </p:par>
                        <p:par>
                          <p:cTn id="18" fill="hold">
                            <p:stCondLst>
                              <p:cond delay="500"/>
                            </p:stCondLst>
                            <p:childTnLst>
                              <p:par>
                                <p:cTn id="19" presetID="29"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ppt_x</p:attrName>
                                        </p:attrNameLst>
                                      </p:cBhvr>
                                      <p:tavLst>
                                        <p:tav tm="0">
                                          <p:val>
                                            <p:strVal val="#ppt_x-.2"/>
                                          </p:val>
                                        </p:tav>
                                        <p:tav tm="100000">
                                          <p:val>
                                            <p:strVal val="#ppt_x"/>
                                          </p:val>
                                        </p:tav>
                                      </p:tavLst>
                                    </p:anim>
                                    <p:anim calcmode="lin" valueType="num">
                                      <p:cBhvr>
                                        <p:cTn id="22"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7" grpId="0" build="p"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9566EA4B-B620-4688-AF51-C2D04F5E4D71}" type="slidenum">
              <a:rPr lang="en-US"/>
              <a:pPr>
                <a:defRPr/>
              </a:pPr>
              <a:t>111</a:t>
            </a:fld>
            <a:endParaRPr lang="en-US"/>
          </a:p>
        </p:txBody>
      </p:sp>
      <p:sp>
        <p:nvSpPr>
          <p:cNvPr id="36884" name="Rectangle 20"/>
          <p:cNvSpPr>
            <a:spLocks noGrp="1" noChangeArrowheads="1"/>
          </p:cNvSpPr>
          <p:nvPr>
            <p:ph type="title"/>
          </p:nvPr>
        </p:nvSpPr>
        <p:spPr/>
        <p:txBody>
          <a:bodyPr/>
          <a:lstStyle/>
          <a:p>
            <a:pPr eaLnBrk="1" hangingPunct="1">
              <a:defRPr/>
            </a:pPr>
            <a:r>
              <a:rPr lang="en-US" sz="3600" smtClean="0"/>
              <a:t>Computing the Cost of Trade Credit</a:t>
            </a:r>
            <a:br>
              <a:rPr lang="en-US" sz="3600" smtClean="0"/>
            </a:br>
            <a:r>
              <a:rPr lang="en-US" sz="3600" smtClean="0"/>
              <a:t>Another Example</a:t>
            </a:r>
          </a:p>
        </p:txBody>
      </p:sp>
      <p:sp>
        <p:nvSpPr>
          <p:cNvPr id="36885" name="Rectangle 21"/>
          <p:cNvSpPr>
            <a:spLocks noGrp="1" noChangeArrowheads="1"/>
          </p:cNvSpPr>
          <p:nvPr>
            <p:ph type="body" idx="1"/>
          </p:nvPr>
        </p:nvSpPr>
        <p:spPr>
          <a:xfrm>
            <a:off x="1066800" y="1981200"/>
            <a:ext cx="7543800" cy="990600"/>
          </a:xfrm>
        </p:spPr>
        <p:txBody>
          <a:bodyPr/>
          <a:lstStyle/>
          <a:p>
            <a:pPr eaLnBrk="1" hangingPunct="1">
              <a:defRPr/>
            </a:pPr>
            <a:r>
              <a:rPr lang="en-US" smtClean="0"/>
              <a:t>Effective Annual Cost, k, of Passing Up a Discount; 2/10, n40</a:t>
            </a:r>
          </a:p>
        </p:txBody>
      </p:sp>
      <p:grpSp>
        <p:nvGrpSpPr>
          <p:cNvPr id="2" name="Group 19"/>
          <p:cNvGrpSpPr>
            <a:grpSpLocks/>
          </p:cNvGrpSpPr>
          <p:nvPr/>
        </p:nvGrpSpPr>
        <p:grpSpPr bwMode="auto">
          <a:xfrm>
            <a:off x="1295400" y="3352800"/>
            <a:ext cx="6934200" cy="1371600"/>
            <a:chOff x="480" y="2016"/>
            <a:chExt cx="4368" cy="864"/>
          </a:xfrm>
        </p:grpSpPr>
        <p:grpSp>
          <p:nvGrpSpPr>
            <p:cNvPr id="3" name="Group 5"/>
            <p:cNvGrpSpPr>
              <a:grpSpLocks/>
            </p:cNvGrpSpPr>
            <p:nvPr/>
          </p:nvGrpSpPr>
          <p:grpSpPr bwMode="auto">
            <a:xfrm>
              <a:off x="480" y="2064"/>
              <a:ext cx="4368" cy="768"/>
              <a:chOff x="576" y="2784"/>
              <a:chExt cx="4746" cy="900"/>
            </a:xfrm>
          </p:grpSpPr>
          <p:sp>
            <p:nvSpPr>
              <p:cNvPr id="19474" name="Rectangle 6"/>
              <p:cNvSpPr>
                <a:spLocks noChangeArrowheads="1"/>
              </p:cNvSpPr>
              <p:nvPr/>
            </p:nvSpPr>
            <p:spPr bwMode="auto">
              <a:xfrm>
                <a:off x="576" y="2792"/>
                <a:ext cx="4746" cy="892"/>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9475" name="Line 7"/>
              <p:cNvSpPr>
                <a:spLocks noChangeShapeType="1"/>
              </p:cNvSpPr>
              <p:nvPr/>
            </p:nvSpPr>
            <p:spPr bwMode="auto">
              <a:xfrm>
                <a:off x="606" y="3676"/>
                <a:ext cx="4698" cy="0"/>
              </a:xfrm>
              <a:prstGeom prst="line">
                <a:avLst/>
              </a:prstGeom>
              <a:noFill/>
              <a:ln w="76200">
                <a:noFill/>
                <a:round/>
                <a:headEnd/>
                <a:tailEnd/>
              </a:ln>
            </p:spPr>
            <p:txBody>
              <a:bodyPr wrap="none" anchor="ctr"/>
              <a:lstStyle/>
              <a:p>
                <a:endParaRPr lang="en-US"/>
              </a:p>
            </p:txBody>
          </p:sp>
          <p:sp>
            <p:nvSpPr>
              <p:cNvPr id="19476" name="Line 8"/>
              <p:cNvSpPr>
                <a:spLocks noChangeShapeType="1"/>
              </p:cNvSpPr>
              <p:nvPr/>
            </p:nvSpPr>
            <p:spPr bwMode="auto">
              <a:xfrm>
                <a:off x="606" y="2784"/>
                <a:ext cx="4698" cy="0"/>
              </a:xfrm>
              <a:prstGeom prst="line">
                <a:avLst/>
              </a:prstGeom>
              <a:noFill/>
              <a:ln w="76200">
                <a:noFill/>
                <a:round/>
                <a:headEnd/>
                <a:tailEnd/>
              </a:ln>
            </p:spPr>
            <p:txBody>
              <a:bodyPr wrap="none" anchor="ctr"/>
              <a:lstStyle/>
              <a:p>
                <a:endParaRPr lang="en-US"/>
              </a:p>
            </p:txBody>
          </p:sp>
        </p:grpSp>
        <p:sp>
          <p:nvSpPr>
            <p:cNvPr id="19464" name="Rectangle 9"/>
            <p:cNvSpPr>
              <a:spLocks noChangeArrowheads="1"/>
            </p:cNvSpPr>
            <p:nvPr/>
          </p:nvSpPr>
          <p:spPr bwMode="auto">
            <a:xfrm>
              <a:off x="480" y="2256"/>
              <a:ext cx="576" cy="480"/>
            </a:xfrm>
            <a:prstGeom prst="rect">
              <a:avLst/>
            </a:prstGeom>
            <a:noFill/>
            <a:ln w="12700">
              <a:noFill/>
              <a:miter lim="800000"/>
              <a:headEnd/>
              <a:tailEnd/>
            </a:ln>
          </p:spPr>
          <p:txBody>
            <a:bodyPr wrap="none" anchor="ctr"/>
            <a:lstStyle/>
            <a:p>
              <a:pPr algn="ctr"/>
              <a:r>
                <a:rPr lang="en-US" sz="3200">
                  <a:solidFill>
                    <a:schemeClr val="bg2"/>
                  </a:solidFill>
                  <a:latin typeface="Arial" charset="0"/>
                </a:rPr>
                <a:t>K =</a:t>
              </a:r>
            </a:p>
          </p:txBody>
        </p:sp>
        <p:sp>
          <p:nvSpPr>
            <p:cNvPr id="19465" name="Rectangle 10"/>
            <p:cNvSpPr>
              <a:spLocks noChangeArrowheads="1"/>
            </p:cNvSpPr>
            <p:nvPr/>
          </p:nvSpPr>
          <p:spPr bwMode="auto">
            <a:xfrm>
              <a:off x="960" y="2064"/>
              <a:ext cx="480" cy="720"/>
            </a:xfrm>
            <a:prstGeom prst="rect">
              <a:avLst/>
            </a:prstGeom>
            <a:noFill/>
            <a:ln w="12700">
              <a:noFill/>
              <a:miter lim="800000"/>
              <a:headEnd/>
              <a:tailEnd/>
            </a:ln>
          </p:spPr>
          <p:txBody>
            <a:bodyPr wrap="none" anchor="ctr"/>
            <a:lstStyle/>
            <a:p>
              <a:pPr algn="ctr"/>
              <a:r>
                <a:rPr lang="en-US" sz="4800">
                  <a:solidFill>
                    <a:schemeClr val="bg2"/>
                  </a:solidFill>
                  <a:latin typeface="Arial" charset="0"/>
                </a:rPr>
                <a:t>(</a:t>
              </a:r>
              <a:r>
                <a:rPr lang="en-US" sz="3200">
                  <a:solidFill>
                    <a:schemeClr val="bg2"/>
                  </a:solidFill>
                  <a:latin typeface="Arial" charset="0"/>
                </a:rPr>
                <a:t>1+</a:t>
              </a:r>
            </a:p>
          </p:txBody>
        </p:sp>
        <p:sp>
          <p:nvSpPr>
            <p:cNvPr id="19466" name="Rectangle 11"/>
            <p:cNvSpPr>
              <a:spLocks noChangeArrowheads="1"/>
            </p:cNvSpPr>
            <p:nvPr/>
          </p:nvSpPr>
          <p:spPr bwMode="auto">
            <a:xfrm>
              <a:off x="1344" y="2352"/>
              <a:ext cx="1440" cy="528"/>
            </a:xfrm>
            <a:prstGeom prst="rect">
              <a:avLst/>
            </a:prstGeom>
            <a:noFill/>
            <a:ln w="12700">
              <a:noFill/>
              <a:miter lim="800000"/>
              <a:headEnd/>
              <a:tailEnd/>
            </a:ln>
          </p:spPr>
          <p:txBody>
            <a:bodyPr wrap="none" anchor="ctr"/>
            <a:lstStyle/>
            <a:p>
              <a:pPr algn="ctr"/>
              <a:r>
                <a:rPr lang="en-US" sz="3200">
                  <a:solidFill>
                    <a:schemeClr val="bg2"/>
                  </a:solidFill>
                  <a:latin typeface="Arial" charset="0"/>
                </a:rPr>
                <a:t>2</a:t>
              </a:r>
            </a:p>
            <a:p>
              <a:pPr algn="ctr"/>
              <a:r>
                <a:rPr lang="en-US" sz="3200">
                  <a:solidFill>
                    <a:schemeClr val="bg2"/>
                  </a:solidFill>
                  <a:latin typeface="Arial" charset="0"/>
                </a:rPr>
                <a:t>100 - 2</a:t>
              </a:r>
            </a:p>
            <a:p>
              <a:pPr algn="ctr"/>
              <a:endParaRPr lang="en-US" sz="3200">
                <a:latin typeface="Arial" charset="0"/>
              </a:endParaRPr>
            </a:p>
          </p:txBody>
        </p:sp>
        <p:sp>
          <p:nvSpPr>
            <p:cNvPr id="19467" name="Line 12"/>
            <p:cNvSpPr>
              <a:spLocks noChangeShapeType="1"/>
            </p:cNvSpPr>
            <p:nvPr/>
          </p:nvSpPr>
          <p:spPr bwMode="auto">
            <a:xfrm>
              <a:off x="1440" y="2496"/>
              <a:ext cx="1248" cy="0"/>
            </a:xfrm>
            <a:prstGeom prst="line">
              <a:avLst/>
            </a:prstGeom>
            <a:noFill/>
            <a:ln w="28575">
              <a:solidFill>
                <a:schemeClr val="bg2"/>
              </a:solidFill>
              <a:round/>
              <a:headEnd/>
              <a:tailEnd/>
            </a:ln>
          </p:spPr>
          <p:txBody>
            <a:bodyPr/>
            <a:lstStyle/>
            <a:p>
              <a:endParaRPr lang="en-US"/>
            </a:p>
          </p:txBody>
        </p:sp>
        <p:sp>
          <p:nvSpPr>
            <p:cNvPr id="19468" name="Rectangle 13"/>
            <p:cNvSpPr>
              <a:spLocks noChangeArrowheads="1"/>
            </p:cNvSpPr>
            <p:nvPr/>
          </p:nvSpPr>
          <p:spPr bwMode="auto">
            <a:xfrm>
              <a:off x="2544" y="2304"/>
              <a:ext cx="432" cy="336"/>
            </a:xfrm>
            <a:prstGeom prst="rect">
              <a:avLst/>
            </a:prstGeom>
            <a:noFill/>
            <a:ln w="12700">
              <a:noFill/>
              <a:miter lim="800000"/>
              <a:headEnd/>
              <a:tailEnd/>
            </a:ln>
          </p:spPr>
          <p:txBody>
            <a:bodyPr wrap="none" anchor="ctr"/>
            <a:lstStyle/>
            <a:p>
              <a:pPr algn="ctr"/>
              <a:r>
                <a:rPr lang="en-US" sz="4800">
                  <a:solidFill>
                    <a:schemeClr val="bg2"/>
                  </a:solidFill>
                  <a:latin typeface="Arial" charset="0"/>
                </a:rPr>
                <a:t>)</a:t>
              </a:r>
            </a:p>
          </p:txBody>
        </p:sp>
        <p:sp>
          <p:nvSpPr>
            <p:cNvPr id="19469" name="Rectangle 14"/>
            <p:cNvSpPr>
              <a:spLocks noChangeArrowheads="1"/>
            </p:cNvSpPr>
            <p:nvPr/>
          </p:nvSpPr>
          <p:spPr bwMode="auto">
            <a:xfrm>
              <a:off x="2688" y="2016"/>
              <a:ext cx="384" cy="432"/>
            </a:xfrm>
            <a:prstGeom prst="rect">
              <a:avLst/>
            </a:prstGeom>
            <a:noFill/>
            <a:ln w="12700">
              <a:noFill/>
              <a:miter lim="800000"/>
              <a:headEnd/>
              <a:tailEnd/>
            </a:ln>
          </p:spPr>
          <p:txBody>
            <a:bodyPr wrap="none" anchor="ctr"/>
            <a:lstStyle/>
            <a:p>
              <a:pPr algn="ctr"/>
              <a:r>
                <a:rPr lang="en-US" sz="4000">
                  <a:solidFill>
                    <a:schemeClr val="bg2"/>
                  </a:solidFill>
                  <a:latin typeface="Arial" charset="0"/>
                </a:rPr>
                <a:t>(</a:t>
              </a:r>
            </a:p>
          </p:txBody>
        </p:sp>
        <p:sp>
          <p:nvSpPr>
            <p:cNvPr id="19470" name="Rectangle 15"/>
            <p:cNvSpPr>
              <a:spLocks noChangeArrowheads="1"/>
            </p:cNvSpPr>
            <p:nvPr/>
          </p:nvSpPr>
          <p:spPr bwMode="auto">
            <a:xfrm>
              <a:off x="2784" y="2016"/>
              <a:ext cx="768" cy="480"/>
            </a:xfrm>
            <a:prstGeom prst="rect">
              <a:avLst/>
            </a:prstGeom>
            <a:noFill/>
            <a:ln w="12700">
              <a:noFill/>
              <a:miter lim="800000"/>
              <a:headEnd/>
              <a:tailEnd/>
            </a:ln>
          </p:spPr>
          <p:txBody>
            <a:bodyPr wrap="none" anchor="ctr"/>
            <a:lstStyle/>
            <a:p>
              <a:pPr algn="ctr"/>
              <a:r>
                <a:rPr lang="en-US" sz="1600">
                  <a:solidFill>
                    <a:schemeClr val="bg2"/>
                  </a:solidFill>
                  <a:latin typeface="Arial" charset="0"/>
                </a:rPr>
                <a:t>365</a:t>
              </a:r>
            </a:p>
            <a:p>
              <a:pPr algn="ctr"/>
              <a:r>
                <a:rPr lang="en-US" sz="1600">
                  <a:solidFill>
                    <a:schemeClr val="bg2"/>
                  </a:solidFill>
                  <a:latin typeface="Arial" charset="0"/>
                </a:rPr>
                <a:t>40 – 10</a:t>
              </a:r>
            </a:p>
          </p:txBody>
        </p:sp>
        <p:sp>
          <p:nvSpPr>
            <p:cNvPr id="19471" name="Rectangle 16"/>
            <p:cNvSpPr>
              <a:spLocks noChangeArrowheads="1"/>
            </p:cNvSpPr>
            <p:nvPr/>
          </p:nvSpPr>
          <p:spPr bwMode="auto">
            <a:xfrm>
              <a:off x="3312" y="2064"/>
              <a:ext cx="384" cy="336"/>
            </a:xfrm>
            <a:prstGeom prst="rect">
              <a:avLst/>
            </a:prstGeom>
            <a:noFill/>
            <a:ln w="12700">
              <a:noFill/>
              <a:miter lim="800000"/>
              <a:headEnd/>
              <a:tailEnd/>
            </a:ln>
          </p:spPr>
          <p:txBody>
            <a:bodyPr wrap="none" anchor="ctr"/>
            <a:lstStyle/>
            <a:p>
              <a:pPr algn="ctr"/>
              <a:r>
                <a:rPr lang="en-US" sz="4000">
                  <a:solidFill>
                    <a:schemeClr val="bg2"/>
                  </a:solidFill>
                  <a:latin typeface="Arial" charset="0"/>
                </a:rPr>
                <a:t>)</a:t>
              </a:r>
            </a:p>
          </p:txBody>
        </p:sp>
        <p:sp>
          <p:nvSpPr>
            <p:cNvPr id="19472" name="Line 17"/>
            <p:cNvSpPr>
              <a:spLocks noChangeShapeType="1"/>
            </p:cNvSpPr>
            <p:nvPr/>
          </p:nvSpPr>
          <p:spPr bwMode="auto">
            <a:xfrm>
              <a:off x="2928" y="2256"/>
              <a:ext cx="576" cy="0"/>
            </a:xfrm>
            <a:prstGeom prst="line">
              <a:avLst/>
            </a:prstGeom>
            <a:noFill/>
            <a:ln w="12700">
              <a:solidFill>
                <a:schemeClr val="bg2"/>
              </a:solidFill>
              <a:round/>
              <a:headEnd/>
              <a:tailEnd/>
            </a:ln>
          </p:spPr>
          <p:txBody>
            <a:bodyPr/>
            <a:lstStyle/>
            <a:p>
              <a:endParaRPr lang="en-US"/>
            </a:p>
          </p:txBody>
        </p:sp>
        <p:sp>
          <p:nvSpPr>
            <p:cNvPr id="19473" name="Rectangle 18"/>
            <p:cNvSpPr>
              <a:spLocks noChangeArrowheads="1"/>
            </p:cNvSpPr>
            <p:nvPr/>
          </p:nvSpPr>
          <p:spPr bwMode="auto">
            <a:xfrm>
              <a:off x="3600" y="2304"/>
              <a:ext cx="1200" cy="480"/>
            </a:xfrm>
            <a:prstGeom prst="rect">
              <a:avLst/>
            </a:prstGeom>
            <a:noFill/>
            <a:ln w="12700">
              <a:noFill/>
              <a:miter lim="800000"/>
              <a:headEnd/>
              <a:tailEnd/>
            </a:ln>
          </p:spPr>
          <p:txBody>
            <a:bodyPr wrap="none" anchor="ctr"/>
            <a:lstStyle/>
            <a:p>
              <a:pPr algn="ctr"/>
              <a:r>
                <a:rPr lang="en-US" sz="3200">
                  <a:solidFill>
                    <a:schemeClr val="bg2"/>
                  </a:solidFill>
                  <a:latin typeface="Arial" charset="0"/>
                </a:rPr>
                <a:t>-1 = .2786</a:t>
              </a:r>
            </a:p>
          </p:txBody>
        </p:sp>
      </p:grpSp>
      <p:sp>
        <p:nvSpPr>
          <p:cNvPr id="36886" name="Rectangle 22"/>
          <p:cNvSpPr>
            <a:spLocks noChangeArrowheads="1"/>
          </p:cNvSpPr>
          <p:nvPr/>
        </p:nvSpPr>
        <p:spPr bwMode="auto">
          <a:xfrm>
            <a:off x="1219200" y="4876800"/>
            <a:ext cx="6934200" cy="990600"/>
          </a:xfrm>
          <a:prstGeom prst="rect">
            <a:avLst/>
          </a:prstGeom>
          <a:noFill/>
          <a:ln w="9525">
            <a:noFill/>
            <a:miter lim="800000"/>
            <a:headEnd/>
            <a:tailEnd/>
          </a:ln>
        </p:spPr>
        <p:txBody>
          <a:bodyPr/>
          <a:lstStyle/>
          <a:p>
            <a:pPr marL="347663" indent="-347663" eaLnBrk="1" hangingPunct="1">
              <a:spcBef>
                <a:spcPct val="20000"/>
              </a:spcBef>
              <a:buClr>
                <a:srgbClr val="FAFD00"/>
              </a:buClr>
              <a:buFont typeface="Wingdings" pitchFamily="2" charset="2"/>
              <a:buChar char="v"/>
            </a:pPr>
            <a:r>
              <a:rPr lang="en-US" sz="2800">
                <a:latin typeface="Arial Narrow" pitchFamily="34" charset="0"/>
              </a:rPr>
              <a:t>k = 27.86%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85">
                                            <p:txEl>
                                              <p:pRg st="0" end="0"/>
                                            </p:txEl>
                                          </p:spTgt>
                                        </p:tgtEl>
                                        <p:attrNameLst>
                                          <p:attrName>style.visibility</p:attrName>
                                        </p:attrNameLst>
                                      </p:cBhvr>
                                      <p:to>
                                        <p:strVal val="visible"/>
                                      </p:to>
                                    </p:set>
                                    <p:animEffect transition="in" filter="wipe(left)">
                                      <p:cBhvr>
                                        <p:cTn id="7" dur="500"/>
                                        <p:tgtEl>
                                          <p:spTgt spid="36885">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6886">
                                            <p:txEl>
                                              <p:pRg st="0" end="0"/>
                                            </p:txEl>
                                          </p:spTgt>
                                        </p:tgtEl>
                                        <p:attrNameLst>
                                          <p:attrName>style.visibility</p:attrName>
                                        </p:attrNameLst>
                                      </p:cBhvr>
                                      <p:to>
                                        <p:strVal val="visible"/>
                                      </p:to>
                                    </p:set>
                                    <p:animEffect transition="in" filter="wipe(left)">
                                      <p:cBhvr>
                                        <p:cTn id="16" dur="500"/>
                                        <p:tgtEl>
                                          <p:spTgt spid="368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5" grpId="0" build="p" autoUpdateAnimBg="0"/>
      <p:bldP spid="36886" grpId="0" build="p"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4552F18-ADFD-4993-BC19-F18B59144F3E}" type="slidenum">
              <a:rPr lang="en-US"/>
              <a:pPr>
                <a:defRPr/>
              </a:pPr>
              <a:t>112</a:t>
            </a:fld>
            <a:endParaRPr lang="en-US"/>
          </a:p>
        </p:txBody>
      </p:sp>
      <p:sp>
        <p:nvSpPr>
          <p:cNvPr id="23556" name="Rectangle 4"/>
          <p:cNvSpPr>
            <a:spLocks noGrp="1" noChangeArrowheads="1"/>
          </p:cNvSpPr>
          <p:nvPr>
            <p:ph type="title"/>
          </p:nvPr>
        </p:nvSpPr>
        <p:spPr/>
        <p:txBody>
          <a:bodyPr/>
          <a:lstStyle/>
          <a:p>
            <a:pPr eaLnBrk="1" hangingPunct="1">
              <a:defRPr/>
            </a:pPr>
            <a:r>
              <a:rPr lang="en-US" smtClean="0"/>
              <a:t>Commercial Paper</a:t>
            </a:r>
          </a:p>
        </p:txBody>
      </p:sp>
      <p:sp>
        <p:nvSpPr>
          <p:cNvPr id="23557" name="Rectangle 5"/>
          <p:cNvSpPr>
            <a:spLocks noGrp="1" noChangeArrowheads="1"/>
          </p:cNvSpPr>
          <p:nvPr>
            <p:ph type="body" idx="1"/>
          </p:nvPr>
        </p:nvSpPr>
        <p:spPr/>
        <p:txBody>
          <a:bodyPr/>
          <a:lstStyle/>
          <a:p>
            <a:pPr eaLnBrk="1" hangingPunct="1">
              <a:lnSpc>
                <a:spcPct val="80000"/>
              </a:lnSpc>
              <a:defRPr/>
            </a:pPr>
            <a:r>
              <a:rPr lang="en-US" sz="2800" smtClean="0"/>
              <a:t>Commercial paper is quoted on a discount basis so discount yield must be converted to effective annual interest rate for comparison.</a:t>
            </a:r>
          </a:p>
          <a:p>
            <a:pPr eaLnBrk="1" hangingPunct="1">
              <a:lnSpc>
                <a:spcPct val="80000"/>
              </a:lnSpc>
              <a:defRPr/>
            </a:pPr>
            <a:r>
              <a:rPr lang="en-US" sz="2800" smtClean="0"/>
              <a:t>Compute the discount from face value (D)</a:t>
            </a:r>
          </a:p>
          <a:p>
            <a:pPr lvl="1" eaLnBrk="1" hangingPunct="1">
              <a:lnSpc>
                <a:spcPct val="80000"/>
              </a:lnSpc>
              <a:defRPr/>
            </a:pPr>
            <a:r>
              <a:rPr lang="en-US" sz="2400" smtClean="0"/>
              <a:t> D = (Discount yield x par x DTG)/360</a:t>
            </a:r>
          </a:p>
          <a:p>
            <a:pPr lvl="1" eaLnBrk="1" hangingPunct="1">
              <a:lnSpc>
                <a:spcPct val="80000"/>
              </a:lnSpc>
              <a:defRPr/>
            </a:pPr>
            <a:r>
              <a:rPr lang="en-US" sz="2400" smtClean="0"/>
              <a:t>DTG = days to go (to maturity)</a:t>
            </a:r>
          </a:p>
          <a:p>
            <a:pPr eaLnBrk="1" hangingPunct="1">
              <a:lnSpc>
                <a:spcPct val="80000"/>
              </a:lnSpc>
              <a:defRPr/>
            </a:pPr>
            <a:r>
              <a:rPr lang="en-US" sz="2800" smtClean="0"/>
              <a:t>Compute the price = Par  -  D</a:t>
            </a:r>
          </a:p>
          <a:p>
            <a:pPr eaLnBrk="1" hangingPunct="1">
              <a:lnSpc>
                <a:spcPct val="80000"/>
              </a:lnSpc>
              <a:defRPr/>
            </a:pPr>
            <a:r>
              <a:rPr lang="en-US" sz="2800" smtClean="0"/>
              <a:t>Compute Effective Annual Rate</a:t>
            </a:r>
            <a:br>
              <a:rPr lang="en-US" sz="2800" smtClean="0"/>
            </a:br>
            <a:r>
              <a:rPr lang="en-US" sz="2800" smtClean="0"/>
              <a:t> = (par/price)</a:t>
            </a:r>
            <a:r>
              <a:rPr lang="en-US" sz="2800" baseline="40000" smtClean="0"/>
              <a:t>(365/DTG)</a:t>
            </a:r>
            <a:r>
              <a:rPr lang="en-US" sz="2800" smtClean="0"/>
              <a:t> - 1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subTnLst>
                                    <p:animClr>
                                      <p:cBhvr override="childStyle">
                                        <p:cTn dur="1" fill="hold" display="0" masterRel="nextClick" afterEffect="1"/>
                                        <p:tgtEl>
                                          <p:spTgt spid="2355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subTnLst>
                                    <p:animClr>
                                      <p:cBhvr override="childStyle">
                                        <p:cTn dur="1" fill="hold" display="0" masterRel="nextClick" afterEffect="1"/>
                                        <p:tgtEl>
                                          <p:spTgt spid="2355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subTnLst>
                                    <p:animClr>
                                      <p:cBhvr override="childStyle">
                                        <p:cTn dur="1" fill="hold" display="0" masterRel="nextClick" afterEffect="1"/>
                                        <p:tgtEl>
                                          <p:spTgt spid="2355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subTnLst>
                                    <p:animClr>
                                      <p:cBhvr override="childStyle">
                                        <p:cTn dur="1" fill="hold" display="0" masterRel="nextClick" afterEffect="1"/>
                                        <p:tgtEl>
                                          <p:spTgt spid="23557">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subTnLst>
                                    <p:animClr>
                                      <p:cBhvr override="childStyle">
                                        <p:cTn dur="1" fill="hold" display="0" masterRel="nextClick" afterEffect="1"/>
                                        <p:tgtEl>
                                          <p:spTgt spid="23557">
                                            <p:txEl>
                                              <p:pRg st="4" end="4"/>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subTnLst>
                                    <p:animClr>
                                      <p:cBhvr override="childStyle">
                                        <p:cTn dur="1" fill="hold" display="0" masterRel="nextClick" afterEffect="1"/>
                                        <p:tgtEl>
                                          <p:spTgt spid="23557">
                                            <p:txEl>
                                              <p:pRg st="5" end="5"/>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2" autoUpdateAnimBg="0"/>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81EF86C-36BD-4274-AEE6-3D17AAFA93EB}" type="slidenum">
              <a:rPr lang="en-US"/>
              <a:pPr>
                <a:defRPr/>
              </a:pPr>
              <a:t>113</a:t>
            </a:fld>
            <a:endParaRPr lang="en-US"/>
          </a:p>
        </p:txBody>
      </p:sp>
      <p:sp>
        <p:nvSpPr>
          <p:cNvPr id="24578" name="Rectangle 2"/>
          <p:cNvSpPr>
            <a:spLocks noGrp="1" noChangeArrowheads="1"/>
          </p:cNvSpPr>
          <p:nvPr>
            <p:ph type="title"/>
          </p:nvPr>
        </p:nvSpPr>
        <p:spPr/>
        <p:txBody>
          <a:bodyPr lIns="90488" tIns="44450" rIns="90488" bIns="44450"/>
          <a:lstStyle/>
          <a:p>
            <a:pPr eaLnBrk="1" hangingPunct="1">
              <a:defRPr/>
            </a:pPr>
            <a:r>
              <a:rPr lang="en-US" smtClean="0"/>
              <a:t>Cost of Commercial Paper Example</a:t>
            </a:r>
          </a:p>
        </p:txBody>
      </p:sp>
      <p:sp>
        <p:nvSpPr>
          <p:cNvPr id="24579" name="Rectangle 3"/>
          <p:cNvSpPr>
            <a:spLocks noGrp="1" noChangeArrowheads="1"/>
          </p:cNvSpPr>
          <p:nvPr>
            <p:ph type="body" idx="1"/>
          </p:nvPr>
        </p:nvSpPr>
        <p:spPr>
          <a:xfrm>
            <a:off x="990600" y="2133600"/>
            <a:ext cx="7848600" cy="4038600"/>
          </a:xfrm>
        </p:spPr>
        <p:txBody>
          <a:bodyPr lIns="90488" tIns="44450" rIns="90488" bIns="44450"/>
          <a:lstStyle/>
          <a:p>
            <a:pPr eaLnBrk="1" hangingPunct="1">
              <a:lnSpc>
                <a:spcPct val="80000"/>
              </a:lnSpc>
              <a:defRPr/>
            </a:pPr>
            <a:r>
              <a:rPr lang="en-US" sz="2000" smtClean="0"/>
              <a:t>$1 million issue of 90 day c.p. quoted at 4% discount yield.</a:t>
            </a:r>
            <a:r>
              <a:rPr lang="en-US" sz="600" smtClean="0"/>
              <a:t/>
            </a:r>
            <a:br>
              <a:rPr lang="en-US" sz="600" smtClean="0"/>
            </a:br>
            <a:endParaRPr lang="en-US" sz="600" smtClean="0"/>
          </a:p>
          <a:p>
            <a:pPr eaLnBrk="1" hangingPunct="1">
              <a:lnSpc>
                <a:spcPct val="80000"/>
              </a:lnSpc>
              <a:buFont typeface="Wingdings" pitchFamily="2" charset="2"/>
              <a:buNone/>
              <a:defRPr/>
            </a:pPr>
            <a:r>
              <a:rPr lang="en-US" sz="2000" smtClean="0"/>
              <a:t>		</a:t>
            </a:r>
            <a:r>
              <a:rPr lang="en-US" sz="2000" b="1" i="1" smtClean="0">
                <a:solidFill>
                  <a:srgbClr val="FF9900"/>
                </a:solidFill>
              </a:rPr>
              <a:t>Step 1:</a:t>
            </a:r>
            <a:r>
              <a:rPr lang="en-US" sz="2000" smtClean="0"/>
              <a:t> Calculate D = </a:t>
            </a:r>
            <a:r>
              <a:rPr lang="en-US" sz="2000" u="sng" smtClean="0"/>
              <a:t>.04 x $1 mill. x 90</a:t>
            </a:r>
            <a:r>
              <a:rPr lang="en-US" sz="2000" smtClean="0"/>
              <a:t/>
            </a:r>
            <a:br>
              <a:rPr lang="en-US" sz="2000" smtClean="0"/>
            </a:br>
            <a:r>
              <a:rPr lang="en-US" sz="2000" smtClean="0"/>
              <a:t>			                  360</a:t>
            </a:r>
            <a:br>
              <a:rPr lang="en-US" sz="2000" smtClean="0"/>
            </a:br>
            <a:r>
              <a:rPr lang="en-US" sz="2000" smtClean="0"/>
              <a:t> 		          	      =  $10,000</a:t>
            </a:r>
            <a:br>
              <a:rPr lang="en-US" sz="2000" smtClean="0"/>
            </a:br>
            <a:endParaRPr lang="en-US" sz="2000" smtClean="0"/>
          </a:p>
          <a:p>
            <a:pPr eaLnBrk="1" hangingPunct="1">
              <a:lnSpc>
                <a:spcPct val="80000"/>
              </a:lnSpc>
              <a:buFont typeface="Wingdings" pitchFamily="2" charset="2"/>
              <a:buNone/>
              <a:defRPr/>
            </a:pPr>
            <a:r>
              <a:rPr lang="en-US" sz="2000" smtClean="0"/>
              <a:t>		</a:t>
            </a:r>
            <a:r>
              <a:rPr lang="en-US" sz="2000" b="1" i="1" smtClean="0">
                <a:solidFill>
                  <a:srgbClr val="FF9900"/>
                </a:solidFill>
              </a:rPr>
              <a:t>Step 2:</a:t>
            </a:r>
            <a:r>
              <a:rPr lang="en-US" sz="2000" smtClean="0"/>
              <a:t> Calculate price </a:t>
            </a:r>
            <a:br>
              <a:rPr lang="en-US" sz="2000" smtClean="0"/>
            </a:br>
            <a:r>
              <a:rPr lang="en-US" sz="2000" smtClean="0"/>
              <a:t>		                   = $1,000,000 - $10,000</a:t>
            </a:r>
            <a:br>
              <a:rPr lang="en-US" sz="2000" smtClean="0"/>
            </a:br>
            <a:r>
              <a:rPr lang="en-US" sz="2000" smtClean="0"/>
              <a:t>		                   = $990,000</a:t>
            </a:r>
            <a:br>
              <a:rPr lang="en-US" sz="2000" smtClean="0"/>
            </a:br>
            <a:endParaRPr lang="en-US" sz="2000" smtClean="0"/>
          </a:p>
          <a:p>
            <a:pPr eaLnBrk="1" hangingPunct="1">
              <a:lnSpc>
                <a:spcPct val="80000"/>
              </a:lnSpc>
              <a:buFont typeface="Wingdings" pitchFamily="2" charset="2"/>
              <a:buNone/>
              <a:defRPr/>
            </a:pPr>
            <a:r>
              <a:rPr lang="en-US" sz="2000" smtClean="0"/>
              <a:t>		</a:t>
            </a:r>
            <a:r>
              <a:rPr lang="en-US" sz="2000" b="1" i="1" smtClean="0">
                <a:solidFill>
                  <a:srgbClr val="FF9900"/>
                </a:solidFill>
              </a:rPr>
              <a:t>Step 3:</a:t>
            </a:r>
            <a:r>
              <a:rPr lang="en-US" sz="2000" smtClean="0"/>
              <a:t> Calculate effective rate</a:t>
            </a:r>
            <a:br>
              <a:rPr lang="en-US" sz="2000" smtClean="0"/>
            </a:br>
            <a:r>
              <a:rPr lang="en-US" sz="2000" smtClean="0"/>
              <a:t>		                  = (1,000,000 / 990,000) </a:t>
            </a:r>
            <a:r>
              <a:rPr lang="en-US" sz="2000" baseline="60000" smtClean="0"/>
              <a:t>(365/90)</a:t>
            </a:r>
            <a:r>
              <a:rPr lang="en-US" sz="2000" baseline="30000" smtClean="0"/>
              <a:t> </a:t>
            </a:r>
            <a:r>
              <a:rPr lang="en-US" sz="2000" smtClean="0"/>
              <a:t>-1</a:t>
            </a:r>
            <a:br>
              <a:rPr lang="en-US" sz="2000" smtClean="0"/>
            </a:br>
            <a:r>
              <a:rPr lang="en-US" sz="2000" smtClean="0"/>
              <a:t>		                  = 4.16%</a:t>
            </a:r>
            <a:br>
              <a:rPr lang="en-US" sz="2000" smtClean="0"/>
            </a:br>
            <a:endParaRPr lang="en-US"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ssolve">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left)">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ipe(left)">
                                      <p:cBhvr>
                                        <p:cTn id="17" dur="5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wipe(left)">
                                      <p:cBhvr>
                                        <p:cTn id="22" dur="500"/>
                                        <p:tgtEl>
                                          <p:spTgt spid="245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wipe(left)">
                                      <p:cBhvr>
                                        <p:cTn id="27"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715B8ED-BFF8-485B-8E48-9DFBE78D6FB1}" type="slidenum">
              <a:rPr lang="en-US"/>
              <a:pPr>
                <a:defRPr/>
              </a:pPr>
              <a:t>114</a:t>
            </a:fld>
            <a:endParaRPr lang="en-US"/>
          </a:p>
        </p:txBody>
      </p:sp>
      <p:sp>
        <p:nvSpPr>
          <p:cNvPr id="25608" name="Rectangle 8"/>
          <p:cNvSpPr>
            <a:spLocks noGrp="1" noChangeArrowheads="1"/>
          </p:cNvSpPr>
          <p:nvPr>
            <p:ph type="title"/>
          </p:nvPr>
        </p:nvSpPr>
        <p:spPr/>
        <p:txBody>
          <a:bodyPr/>
          <a:lstStyle/>
          <a:p>
            <a:pPr eaLnBrk="1" hangingPunct="1">
              <a:defRPr/>
            </a:pPr>
            <a:r>
              <a:rPr lang="en-US" smtClean="0"/>
              <a:t>Accounts Receivable as Collateral</a:t>
            </a:r>
          </a:p>
        </p:txBody>
      </p:sp>
      <p:sp>
        <p:nvSpPr>
          <p:cNvPr id="25609" name="Rectangle 9"/>
          <p:cNvSpPr>
            <a:spLocks noGrp="1" noChangeArrowheads="1"/>
          </p:cNvSpPr>
          <p:nvPr>
            <p:ph type="body" idx="1"/>
          </p:nvPr>
        </p:nvSpPr>
        <p:spPr/>
        <p:txBody>
          <a:bodyPr/>
          <a:lstStyle/>
          <a:p>
            <a:pPr eaLnBrk="1" hangingPunct="1">
              <a:lnSpc>
                <a:spcPct val="80000"/>
              </a:lnSpc>
              <a:defRPr/>
            </a:pPr>
            <a:r>
              <a:rPr lang="en-US" sz="2800" smtClean="0"/>
              <a:t>A pledge is a promise that the borrowing firm will pay the lender any payments received from the accounts receivable collateral in the event of default.</a:t>
            </a:r>
          </a:p>
          <a:p>
            <a:pPr eaLnBrk="1" hangingPunct="1">
              <a:lnSpc>
                <a:spcPct val="80000"/>
              </a:lnSpc>
              <a:defRPr/>
            </a:pPr>
            <a:r>
              <a:rPr lang="en-US" sz="2800" smtClean="0"/>
              <a:t>Since accounts receivable fluctuate over time, the lender may require certain safeguards to ensure that the value of the collateral does not go below the balance of the loan.</a:t>
            </a:r>
          </a:p>
          <a:p>
            <a:pPr eaLnBrk="1" hangingPunct="1">
              <a:lnSpc>
                <a:spcPct val="80000"/>
              </a:lnSpc>
              <a:defRPr/>
            </a:pPr>
            <a:r>
              <a:rPr lang="en-US" sz="2800" smtClean="0"/>
              <a:t>Accounts receivable can also be sold outright.  This is known as factoring.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9">
                                            <p:txEl>
                                              <p:pRg st="0" end="0"/>
                                            </p:txEl>
                                          </p:spTgt>
                                        </p:tgtEl>
                                        <p:attrNameLst>
                                          <p:attrName>style.visibility</p:attrName>
                                        </p:attrNameLst>
                                      </p:cBhvr>
                                      <p:to>
                                        <p:strVal val="visible"/>
                                      </p:to>
                                    </p:set>
                                    <p:animEffect transition="in" filter="wipe(left)">
                                      <p:cBhvr>
                                        <p:cTn id="7" dur="500"/>
                                        <p:tgtEl>
                                          <p:spTgt spid="25609">
                                            <p:txEl>
                                              <p:pRg st="0" end="0"/>
                                            </p:txEl>
                                          </p:spTgt>
                                        </p:tgtEl>
                                      </p:cBhvr>
                                    </p:animEffect>
                                  </p:childTnLst>
                                  <p:subTnLst>
                                    <p:animClr>
                                      <p:cBhvr override="childStyle">
                                        <p:cTn dur="1" fill="hold" display="0" masterRel="nextClick" afterEffect="1"/>
                                        <p:tgtEl>
                                          <p:spTgt spid="2560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9">
                                            <p:txEl>
                                              <p:pRg st="1" end="1"/>
                                            </p:txEl>
                                          </p:spTgt>
                                        </p:tgtEl>
                                        <p:attrNameLst>
                                          <p:attrName>style.visibility</p:attrName>
                                        </p:attrNameLst>
                                      </p:cBhvr>
                                      <p:to>
                                        <p:strVal val="visible"/>
                                      </p:to>
                                    </p:set>
                                    <p:animEffect transition="in" filter="wipe(left)">
                                      <p:cBhvr>
                                        <p:cTn id="12" dur="500"/>
                                        <p:tgtEl>
                                          <p:spTgt spid="25609">
                                            <p:txEl>
                                              <p:pRg st="1" end="1"/>
                                            </p:txEl>
                                          </p:spTgt>
                                        </p:tgtEl>
                                      </p:cBhvr>
                                    </p:animEffect>
                                  </p:childTnLst>
                                  <p:subTnLst>
                                    <p:animClr>
                                      <p:cBhvr override="childStyle">
                                        <p:cTn dur="1" fill="hold" display="0" masterRel="nextClick" afterEffect="1"/>
                                        <p:tgtEl>
                                          <p:spTgt spid="2560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9">
                                            <p:txEl>
                                              <p:pRg st="2" end="2"/>
                                            </p:txEl>
                                          </p:spTgt>
                                        </p:tgtEl>
                                        <p:attrNameLst>
                                          <p:attrName>style.visibility</p:attrName>
                                        </p:attrNameLst>
                                      </p:cBhvr>
                                      <p:to>
                                        <p:strVal val="visible"/>
                                      </p:to>
                                    </p:set>
                                    <p:animEffect transition="in" filter="wipe(left)">
                                      <p:cBhvr>
                                        <p:cTn id="17" dur="500"/>
                                        <p:tgtEl>
                                          <p:spTgt spid="25609">
                                            <p:txEl>
                                              <p:pRg st="2" end="2"/>
                                            </p:txEl>
                                          </p:spTgt>
                                        </p:tgtEl>
                                      </p:cBhvr>
                                    </p:animEffect>
                                  </p:childTnLst>
                                  <p:subTnLst>
                                    <p:animClr>
                                      <p:cBhvr override="childStyle">
                                        <p:cTn dur="1" fill="hold" display="0" masterRel="nextClick" afterEffect="1"/>
                                        <p:tgtEl>
                                          <p:spTgt spid="25609">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D430867-4686-4A6A-AC84-93CA5D7DF02D}" type="slidenum">
              <a:rPr lang="en-US"/>
              <a:pPr>
                <a:defRPr/>
              </a:pPr>
              <a:t>115</a:t>
            </a:fld>
            <a:endParaRPr lang="en-US"/>
          </a:p>
        </p:txBody>
      </p:sp>
      <p:sp>
        <p:nvSpPr>
          <p:cNvPr id="26628" name="Rectangle 4"/>
          <p:cNvSpPr>
            <a:spLocks noGrp="1" noChangeArrowheads="1"/>
          </p:cNvSpPr>
          <p:nvPr>
            <p:ph type="title"/>
          </p:nvPr>
        </p:nvSpPr>
        <p:spPr/>
        <p:txBody>
          <a:bodyPr/>
          <a:lstStyle/>
          <a:p>
            <a:pPr eaLnBrk="1" hangingPunct="1">
              <a:defRPr/>
            </a:pPr>
            <a:r>
              <a:rPr lang="en-US" smtClean="0"/>
              <a:t>Inventory as Collateral</a:t>
            </a:r>
          </a:p>
        </p:txBody>
      </p:sp>
      <p:sp>
        <p:nvSpPr>
          <p:cNvPr id="26629" name="Rectangle 5"/>
          <p:cNvSpPr>
            <a:spLocks noGrp="1" noChangeArrowheads="1"/>
          </p:cNvSpPr>
          <p:nvPr>
            <p:ph type="body" idx="1"/>
          </p:nvPr>
        </p:nvSpPr>
        <p:spPr/>
        <p:txBody>
          <a:bodyPr/>
          <a:lstStyle/>
          <a:p>
            <a:pPr eaLnBrk="1" hangingPunct="1">
              <a:defRPr/>
            </a:pPr>
            <a:r>
              <a:rPr lang="en-US" smtClean="0"/>
              <a:t>A major problem with inventory financing is valuing the inventory. </a:t>
            </a:r>
          </a:p>
          <a:p>
            <a:pPr eaLnBrk="1" hangingPunct="1">
              <a:defRPr/>
            </a:pPr>
            <a:r>
              <a:rPr lang="en-US" smtClean="0"/>
              <a:t>For this reason, lenders will generally make a loan in the amount of only a fraction of the value of the inventory. The fraction will differ depending on the type of inventory.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subTnLst>
                                    <p:animClr>
                                      <p:cBhvr override="childStyle">
                                        <p:cTn dur="1" fill="hold" display="0" masterRel="nextClick" afterEffect="1"/>
                                        <p:tgtEl>
                                          <p:spTgt spid="2662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subTnLst>
                                    <p:animClr>
                                      <p:cBhvr override="childStyle">
                                        <p:cTn dur="1" fill="hold" display="0" masterRel="nextClick" afterEffect="1"/>
                                        <p:tgtEl>
                                          <p:spTgt spid="26629">
                                            <p:txEl>
                                              <p:pRg st="1" end="1"/>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autoUpdateAnimBg="0"/>
    </p:bld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B024472-8006-43A9-A394-DFCE03184639}" type="slidenum">
              <a:rPr lang="en-US"/>
              <a:pPr>
                <a:defRPr/>
              </a:pPr>
              <a:t>116</a:t>
            </a:fld>
            <a:endParaRPr lang="en-US"/>
          </a:p>
        </p:txBody>
      </p:sp>
      <p:sp>
        <p:nvSpPr>
          <p:cNvPr id="27652" name="Rectangle 4"/>
          <p:cNvSpPr>
            <a:spLocks noGrp="1" noChangeArrowheads="1"/>
          </p:cNvSpPr>
          <p:nvPr>
            <p:ph type="title"/>
          </p:nvPr>
        </p:nvSpPr>
        <p:spPr/>
        <p:txBody>
          <a:bodyPr/>
          <a:lstStyle/>
          <a:p>
            <a:pPr eaLnBrk="1" hangingPunct="1">
              <a:defRPr/>
            </a:pPr>
            <a:r>
              <a:rPr lang="en-US" smtClean="0"/>
              <a:t>Inventory as Collateral</a:t>
            </a:r>
          </a:p>
        </p:txBody>
      </p:sp>
      <p:sp>
        <p:nvSpPr>
          <p:cNvPr id="27653" name="Rectangle 5"/>
          <p:cNvSpPr>
            <a:spLocks noGrp="1" noChangeArrowheads="1"/>
          </p:cNvSpPr>
          <p:nvPr>
            <p:ph type="body" idx="1"/>
          </p:nvPr>
        </p:nvSpPr>
        <p:spPr/>
        <p:txBody>
          <a:bodyPr/>
          <a:lstStyle/>
          <a:p>
            <a:pPr eaLnBrk="1" hangingPunct="1">
              <a:defRPr/>
            </a:pPr>
            <a:r>
              <a:rPr lang="en-US" sz="2800" smtClean="0"/>
              <a:t>Blanket Lien:  A general claim against the borrowers inventory if there is a default</a:t>
            </a:r>
          </a:p>
          <a:p>
            <a:pPr eaLnBrk="1" hangingPunct="1">
              <a:defRPr/>
            </a:pPr>
            <a:r>
              <a:rPr lang="en-US" sz="2800" smtClean="0"/>
              <a:t>Trust Receipt: A legal document that identifies specific inventory as security for a loan</a:t>
            </a:r>
          </a:p>
          <a:p>
            <a:pPr eaLnBrk="1" hangingPunct="1">
              <a:defRPr/>
            </a:pPr>
            <a:r>
              <a:rPr lang="en-US" sz="2800" smtClean="0"/>
              <a:t>Warehousing: Inventory pledged as collateral is removed from the control of the borrower (either in an on-site or public warehouse)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subTnLst>
                                    <p:animClr>
                                      <p:cBhvr override="childStyle">
                                        <p:cTn dur="1" fill="hold" display="0" masterRel="nextClick" afterEffect="1"/>
                                        <p:tgtEl>
                                          <p:spTgt spid="2765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subTnLst>
                                    <p:animClr>
                                      <p:cBhvr override="childStyle">
                                        <p:cTn dur="1" fill="hold" display="0" masterRel="nextClick" afterEffect="1"/>
                                        <p:tgtEl>
                                          <p:spTgt spid="2765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subTnLst>
                                    <p:animClr>
                                      <p:cBhvr override="childStyle">
                                        <p:cTn dur="1" fill="hold" display="0" masterRel="nextClick" afterEffect="1"/>
                                        <p:tgtEl>
                                          <p:spTgt spid="27653">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78301BA2-ABA3-43C3-A83A-42330B6C2C8A}" type="slidenum">
              <a:rPr lang="en-US"/>
              <a:pPr/>
              <a:t>12</a:t>
            </a:fld>
            <a:endParaRPr lang="en-US"/>
          </a:p>
        </p:txBody>
      </p:sp>
      <p:sp>
        <p:nvSpPr>
          <p:cNvPr id="22530" name="Freeform 2"/>
          <p:cNvSpPr>
            <a:spLocks/>
          </p:cNvSpPr>
          <p:nvPr/>
        </p:nvSpPr>
        <p:spPr bwMode="auto">
          <a:xfrm>
            <a:off x="2089150" y="2381250"/>
            <a:ext cx="4995863" cy="3484563"/>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2531" name="Line 3"/>
          <p:cNvSpPr>
            <a:spLocks noChangeShapeType="1"/>
          </p:cNvSpPr>
          <p:nvPr/>
        </p:nvSpPr>
        <p:spPr bwMode="auto">
          <a:xfrm>
            <a:off x="2108200" y="3659188"/>
            <a:ext cx="4879975" cy="0"/>
          </a:xfrm>
          <a:prstGeom prst="line">
            <a:avLst/>
          </a:prstGeom>
          <a:noFill/>
          <a:ln w="28575">
            <a:solidFill>
              <a:srgbClr val="FAFD00"/>
            </a:solidFill>
            <a:round/>
            <a:headEnd/>
            <a:tailEnd/>
          </a:ln>
          <a:effectLst/>
        </p:spPr>
        <p:txBody>
          <a:bodyPr wrap="none" anchor="ctr"/>
          <a:lstStyle/>
          <a:p>
            <a:endParaRPr lang="en-US"/>
          </a:p>
        </p:txBody>
      </p:sp>
      <p:sp>
        <p:nvSpPr>
          <p:cNvPr id="22532" name="Rectangle 4"/>
          <p:cNvSpPr>
            <a:spLocks noChangeArrowheads="1"/>
          </p:cNvSpPr>
          <p:nvPr/>
        </p:nvSpPr>
        <p:spPr bwMode="auto">
          <a:xfrm>
            <a:off x="7081838" y="5848350"/>
            <a:ext cx="773112" cy="393700"/>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2533" name="Rectangle 5"/>
          <p:cNvSpPr>
            <a:spLocks noChangeArrowheads="1"/>
          </p:cNvSpPr>
          <p:nvPr/>
        </p:nvSpPr>
        <p:spPr bwMode="auto">
          <a:xfrm>
            <a:off x="877888" y="1946275"/>
            <a:ext cx="1690687" cy="393700"/>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22534" name="Rectangle 6"/>
          <p:cNvSpPr>
            <a:spLocks noChangeArrowheads="1"/>
          </p:cNvSpPr>
          <p:nvPr/>
        </p:nvSpPr>
        <p:spPr bwMode="auto">
          <a:xfrm>
            <a:off x="7513638" y="4722813"/>
            <a:ext cx="942975" cy="69850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2535" name="Rectangle 7"/>
          <p:cNvSpPr>
            <a:spLocks noChangeArrowheads="1"/>
          </p:cNvSpPr>
          <p:nvPr/>
        </p:nvSpPr>
        <p:spPr bwMode="auto">
          <a:xfrm>
            <a:off x="7285038" y="3625850"/>
            <a:ext cx="1858962" cy="69850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2537" name="Rectangle 9"/>
          <p:cNvSpPr>
            <a:spLocks noChangeArrowheads="1"/>
          </p:cNvSpPr>
          <p:nvPr/>
        </p:nvSpPr>
        <p:spPr bwMode="auto">
          <a:xfrm>
            <a:off x="7018338" y="3495675"/>
            <a:ext cx="384175" cy="820738"/>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2538" name="Rectangle 10"/>
          <p:cNvSpPr>
            <a:spLocks noChangeArrowheads="1"/>
          </p:cNvSpPr>
          <p:nvPr/>
        </p:nvSpPr>
        <p:spPr bwMode="auto">
          <a:xfrm>
            <a:off x="6994525" y="3973513"/>
            <a:ext cx="677863" cy="1871662"/>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2539" name="Rectangle 11"/>
          <p:cNvSpPr>
            <a:spLocks noChangeArrowheads="1"/>
          </p:cNvSpPr>
          <p:nvPr/>
        </p:nvSpPr>
        <p:spPr bwMode="auto">
          <a:xfrm>
            <a:off x="1285875" y="4084638"/>
            <a:ext cx="774700"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2540" name="Rectangle 12"/>
          <p:cNvSpPr>
            <a:spLocks noChangeArrowheads="1"/>
          </p:cNvSpPr>
          <p:nvPr/>
        </p:nvSpPr>
        <p:spPr bwMode="auto">
          <a:xfrm>
            <a:off x="1276350" y="3409950"/>
            <a:ext cx="774700"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2542" name="Line 14"/>
          <p:cNvSpPr>
            <a:spLocks noChangeShapeType="1"/>
          </p:cNvSpPr>
          <p:nvPr/>
        </p:nvSpPr>
        <p:spPr bwMode="auto">
          <a:xfrm>
            <a:off x="2116138" y="4308475"/>
            <a:ext cx="4879975" cy="0"/>
          </a:xfrm>
          <a:prstGeom prst="line">
            <a:avLst/>
          </a:prstGeom>
          <a:noFill/>
          <a:ln w="28575">
            <a:solidFill>
              <a:srgbClr val="FF0000"/>
            </a:solidFill>
            <a:round/>
            <a:headEnd/>
            <a:tailEnd/>
          </a:ln>
          <a:effectLst/>
        </p:spPr>
        <p:txBody>
          <a:bodyPr wrap="none" anchor="ctr"/>
          <a:lstStyle/>
          <a:p>
            <a:endParaRPr lang="en-US"/>
          </a:p>
        </p:txBody>
      </p:sp>
      <p:sp>
        <p:nvSpPr>
          <p:cNvPr id="22543" name="Rectangle 15"/>
          <p:cNvSpPr>
            <a:spLocks noChangeArrowheads="1"/>
          </p:cNvSpPr>
          <p:nvPr/>
        </p:nvSpPr>
        <p:spPr bwMode="auto">
          <a:xfrm>
            <a:off x="1036638" y="1120775"/>
            <a:ext cx="5683250" cy="576263"/>
          </a:xfrm>
          <a:prstGeom prst="rect">
            <a:avLst/>
          </a:prstGeom>
          <a:noFill/>
          <a:ln w="12700">
            <a:noFill/>
            <a:miter lim="800000"/>
            <a:headEnd/>
            <a:tailEnd/>
          </a:ln>
          <a:effectLst/>
        </p:spPr>
        <p:txBody>
          <a:bodyPr wrap="none" lIns="90488" tIns="44450" rIns="90488" bIns="44450">
            <a:spAutoFit/>
          </a:bodyPr>
          <a:lstStyle/>
          <a:p>
            <a:r>
              <a:rPr lang="en-US" sz="3200" b="1">
                <a:solidFill>
                  <a:schemeClr val="tx2"/>
                </a:solidFill>
                <a:effectLst>
                  <a:outerShdw blurRad="38100" dist="38100" dir="2700000" algn="tl">
                    <a:srgbClr val="000000"/>
                  </a:outerShdw>
                </a:effectLst>
                <a:latin typeface="Arial" charset="0"/>
              </a:rPr>
              <a:t>Variation in assets over time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wipe(left)">
                                      <p:cBhvr>
                                        <p:cTn id="7" dur="500"/>
                                        <p:tgtEl>
                                          <p:spTgt spid="22531"/>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22537"/>
                                        </p:tgtEl>
                                        <p:attrNameLst>
                                          <p:attrName>style.visibility</p:attrName>
                                        </p:attrNameLst>
                                      </p:cBhvr>
                                      <p:to>
                                        <p:strVal val="visible"/>
                                      </p:to>
                                    </p:set>
                                    <p:animEffect transition="in" filter="barn(outHorizontal)">
                                      <p:cBhvr>
                                        <p:cTn id="11" dur="500"/>
                                        <p:tgtEl>
                                          <p:spTgt spid="2253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535"/>
                                        </p:tgtEl>
                                        <p:attrNameLst>
                                          <p:attrName>style.visibility</p:attrName>
                                        </p:attrNameLst>
                                      </p:cBhvr>
                                      <p:to>
                                        <p:strVal val="visible"/>
                                      </p:to>
                                    </p:set>
                                    <p:animEffect transition="in" filter="wipe(left)">
                                      <p:cBhvr>
                                        <p:cTn id="15"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5" grpId="0" autoUpdateAnimBg="0"/>
      <p:bldP spid="2253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1A375D37-691A-4276-932F-C83DAC4FEB0A}" type="slidenum">
              <a:rPr lang="en-US"/>
              <a:pPr/>
              <a:t>13</a:t>
            </a:fld>
            <a:endParaRPr lang="en-US"/>
          </a:p>
        </p:txBody>
      </p:sp>
      <p:sp>
        <p:nvSpPr>
          <p:cNvPr id="23560" name="Rectangle 8"/>
          <p:cNvSpPr>
            <a:spLocks noChangeArrowheads="1"/>
          </p:cNvSpPr>
          <p:nvPr/>
        </p:nvSpPr>
        <p:spPr bwMode="auto">
          <a:xfrm>
            <a:off x="5568950" y="2676525"/>
            <a:ext cx="3155950" cy="39370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23574" name="Line 22"/>
          <p:cNvSpPr>
            <a:spLocks noChangeShapeType="1"/>
          </p:cNvSpPr>
          <p:nvPr/>
        </p:nvSpPr>
        <p:spPr bwMode="auto">
          <a:xfrm>
            <a:off x="1511300" y="2427288"/>
            <a:ext cx="2427288" cy="0"/>
          </a:xfrm>
          <a:prstGeom prst="line">
            <a:avLst/>
          </a:prstGeom>
          <a:noFill/>
          <a:ln w="12700">
            <a:solidFill>
              <a:schemeClr val="tx1"/>
            </a:solidFill>
            <a:prstDash val="lgDash"/>
            <a:round/>
            <a:headEnd/>
            <a:tailEnd/>
          </a:ln>
          <a:effectLst/>
        </p:spPr>
        <p:txBody>
          <a:bodyPr wrap="none" anchor="ctr"/>
          <a:lstStyle/>
          <a:p>
            <a:endParaRPr lang="en-US"/>
          </a:p>
        </p:txBody>
      </p:sp>
      <p:sp>
        <p:nvSpPr>
          <p:cNvPr id="23575" name="Rectangle 23"/>
          <p:cNvSpPr>
            <a:spLocks noChangeArrowheads="1"/>
          </p:cNvSpPr>
          <p:nvPr/>
        </p:nvSpPr>
        <p:spPr bwMode="auto">
          <a:xfrm>
            <a:off x="987425" y="912813"/>
            <a:ext cx="5683250" cy="576262"/>
          </a:xfrm>
          <a:prstGeom prst="rect">
            <a:avLst/>
          </a:prstGeom>
          <a:noFill/>
          <a:ln w="12700">
            <a:noFill/>
            <a:miter lim="800000"/>
            <a:headEnd/>
            <a:tailEnd/>
          </a:ln>
          <a:effectLst/>
        </p:spPr>
        <p:txBody>
          <a:bodyPr wrap="none" lIns="90488" tIns="44450" rIns="90488" bIns="44450">
            <a:spAutoFit/>
          </a:bodyPr>
          <a:lstStyle/>
          <a:p>
            <a:r>
              <a:rPr lang="en-US" sz="3200" b="1">
                <a:solidFill>
                  <a:schemeClr val="tx2"/>
                </a:solidFill>
                <a:effectLst>
                  <a:outerShdw blurRad="38100" dist="38100" dir="2700000" algn="tl">
                    <a:srgbClr val="000000"/>
                  </a:outerShdw>
                </a:effectLst>
                <a:latin typeface="Arial" charset="0"/>
              </a:rPr>
              <a:t>Variation in assets over time</a:t>
            </a:r>
          </a:p>
        </p:txBody>
      </p:sp>
      <p:sp>
        <p:nvSpPr>
          <p:cNvPr id="23583" name="Freeform 31"/>
          <p:cNvSpPr>
            <a:spLocks/>
          </p:cNvSpPr>
          <p:nvPr/>
        </p:nvSpPr>
        <p:spPr bwMode="auto">
          <a:xfrm>
            <a:off x="1558925" y="2435225"/>
            <a:ext cx="5181600" cy="822325"/>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23634" name="Group 82"/>
          <p:cNvGrpSpPr>
            <a:grpSpLocks/>
          </p:cNvGrpSpPr>
          <p:nvPr/>
        </p:nvGrpSpPr>
        <p:grpSpPr bwMode="auto">
          <a:xfrm>
            <a:off x="142875" y="1554163"/>
            <a:ext cx="8440738" cy="4295775"/>
            <a:chOff x="90" y="979"/>
            <a:chExt cx="5317" cy="2706"/>
          </a:xfrm>
        </p:grpSpPr>
        <p:sp>
          <p:nvSpPr>
            <p:cNvPr id="23623" name="Freeform 71"/>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3624" name="Line 72"/>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23625" name="Rectangle 73"/>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3626" name="Rectangle 74"/>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23627" name="Rectangle 75"/>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3628" name="Rectangle 76"/>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3629" name="Rectangle 77"/>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3630" name="Rectangle 78"/>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3631" name="Rectangle 79"/>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3632" name="Rectangle 80"/>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3633" name="Line 81"/>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23635" name="Rectangle 83"/>
          <p:cNvSpPr>
            <a:spLocks noChangeArrowheads="1"/>
          </p:cNvSpPr>
          <p:nvPr/>
        </p:nvSpPr>
        <p:spPr bwMode="auto">
          <a:xfrm>
            <a:off x="557213" y="2222500"/>
            <a:ext cx="944562"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sp>
        <p:nvSpPr>
          <p:cNvPr id="23636" name="Freeform 84"/>
          <p:cNvSpPr>
            <a:spLocks/>
          </p:cNvSpPr>
          <p:nvPr/>
        </p:nvSpPr>
        <p:spPr bwMode="auto">
          <a:xfrm rot="637995" flipV="1">
            <a:off x="4438650" y="2474913"/>
            <a:ext cx="1746250" cy="242887"/>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0000"/>
              </a:gs>
              <a:gs pos="100000">
                <a:srgbClr val="66CCFF"/>
              </a:gs>
            </a:gsLst>
            <a:lin ang="0" scaled="1"/>
          </a:gradFill>
          <a:ln w="12700" cap="rnd"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83"/>
                                        </p:tgtEl>
                                        <p:attrNameLst>
                                          <p:attrName>style.visibility</p:attrName>
                                        </p:attrNameLst>
                                      </p:cBhvr>
                                      <p:to>
                                        <p:strVal val="visible"/>
                                      </p:to>
                                    </p:set>
                                    <p:animEffect transition="in" filter="wipe(left)">
                                      <p:cBhvr>
                                        <p:cTn id="7" dur="500"/>
                                        <p:tgtEl>
                                          <p:spTgt spid="2358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3635"/>
                                        </p:tgtEl>
                                        <p:attrNameLst>
                                          <p:attrName>style.visibility</p:attrName>
                                        </p:attrNameLst>
                                      </p:cBhvr>
                                      <p:to>
                                        <p:strVal val="visible"/>
                                      </p:to>
                                    </p:set>
                                    <p:animEffect transition="in" filter="dissolve">
                                      <p:cBhvr>
                                        <p:cTn id="11" dur="500"/>
                                        <p:tgtEl>
                                          <p:spTgt spid="23635"/>
                                        </p:tgtEl>
                                      </p:cBhvr>
                                    </p:animEffect>
                                  </p:childTnLst>
                                </p:cTn>
                              </p:par>
                            </p:childTnLst>
                          </p:cTn>
                        </p:par>
                        <p:par>
                          <p:cTn id="12" fill="hold">
                            <p:stCondLst>
                              <p:cond delay="1000"/>
                            </p:stCondLst>
                            <p:childTnLst>
                              <p:par>
                                <p:cTn id="13" presetID="22" presetClass="entr" presetSubtype="8" fill="hold" grpId="0" nodeType="afterEffect">
                                  <p:stCondLst>
                                    <p:cond delay="1000"/>
                                  </p:stCondLst>
                                  <p:childTnLst>
                                    <p:set>
                                      <p:cBhvr>
                                        <p:cTn id="14" dur="1" fill="hold">
                                          <p:stCondLst>
                                            <p:cond delay="0"/>
                                          </p:stCondLst>
                                        </p:cTn>
                                        <p:tgtEl>
                                          <p:spTgt spid="23574"/>
                                        </p:tgtEl>
                                        <p:attrNameLst>
                                          <p:attrName>style.visibility</p:attrName>
                                        </p:attrNameLst>
                                      </p:cBhvr>
                                      <p:to>
                                        <p:strVal val="visible"/>
                                      </p:to>
                                    </p:set>
                                    <p:animEffect transition="in" filter="wipe(left)">
                                      <p:cBhvr>
                                        <p:cTn id="15" dur="500"/>
                                        <p:tgtEl>
                                          <p:spTgt spid="23574"/>
                                        </p:tgtEl>
                                      </p:cBhvr>
                                    </p:animEffect>
                                  </p:childTnLst>
                                </p:cTn>
                              </p:par>
                            </p:childTnLst>
                          </p:cTn>
                        </p:par>
                        <p:par>
                          <p:cTn id="16" fill="hold">
                            <p:stCondLst>
                              <p:cond delay="2500"/>
                            </p:stCondLst>
                            <p:childTnLst>
                              <p:par>
                                <p:cTn id="17" presetID="22" presetClass="entr" presetSubtype="8" fill="hold" grpId="0" nodeType="afterEffect">
                                  <p:stCondLst>
                                    <p:cond delay="1000"/>
                                  </p:stCondLst>
                                  <p:childTnLst>
                                    <p:set>
                                      <p:cBhvr>
                                        <p:cTn id="18" dur="1" fill="hold">
                                          <p:stCondLst>
                                            <p:cond delay="0"/>
                                          </p:stCondLst>
                                        </p:cTn>
                                        <p:tgtEl>
                                          <p:spTgt spid="23560"/>
                                        </p:tgtEl>
                                        <p:attrNameLst>
                                          <p:attrName>style.visibility</p:attrName>
                                        </p:attrNameLst>
                                      </p:cBhvr>
                                      <p:to>
                                        <p:strVal val="visible"/>
                                      </p:to>
                                    </p:set>
                                    <p:animEffect transition="in" filter="wipe(left)">
                                      <p:cBhvr>
                                        <p:cTn id="19" dur="500"/>
                                        <p:tgtEl>
                                          <p:spTgt spid="23560"/>
                                        </p:tgtEl>
                                      </p:cBhvr>
                                    </p:animEffect>
                                  </p:childTnLst>
                                </p:cTn>
                              </p:par>
                            </p:childTnLst>
                          </p:cTn>
                        </p:par>
                        <p:par>
                          <p:cTn id="20" fill="hold">
                            <p:stCondLst>
                              <p:cond delay="4000"/>
                            </p:stCondLst>
                            <p:childTnLst>
                              <p:par>
                                <p:cTn id="21" presetID="22" presetClass="entr" presetSubtype="2" fill="hold" grpId="0" nodeType="afterEffect">
                                  <p:stCondLst>
                                    <p:cond delay="1000"/>
                                  </p:stCondLst>
                                  <p:childTnLst>
                                    <p:set>
                                      <p:cBhvr>
                                        <p:cTn id="22" dur="1" fill="hold">
                                          <p:stCondLst>
                                            <p:cond delay="0"/>
                                          </p:stCondLst>
                                        </p:cTn>
                                        <p:tgtEl>
                                          <p:spTgt spid="23636"/>
                                        </p:tgtEl>
                                        <p:attrNameLst>
                                          <p:attrName>style.visibility</p:attrName>
                                        </p:attrNameLst>
                                      </p:cBhvr>
                                      <p:to>
                                        <p:strVal val="visible"/>
                                      </p:to>
                                    </p:set>
                                    <p:animEffect transition="in" filter="wipe(right)">
                                      <p:cBhvr>
                                        <p:cTn id="23" dur="500"/>
                                        <p:tgtEl>
                                          <p:spTgt spid="23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autoUpdateAnimBg="0"/>
      <p:bldP spid="23574" grpId="0" animBg="1"/>
      <p:bldP spid="23583" grpId="0" animBg="1"/>
      <p:bldP spid="23635" grpId="0" autoUpdateAnimBg="0"/>
      <p:bldP spid="2363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B41C84-2635-4E47-A1EC-AE4BB9D47088}" type="slidenum">
              <a:rPr lang="en-US"/>
              <a:pPr/>
              <a:t>14</a:t>
            </a:fld>
            <a:endParaRPr lang="en-US"/>
          </a:p>
        </p:txBody>
      </p:sp>
      <p:sp>
        <p:nvSpPr>
          <p:cNvPr id="35842" name="Rectangle 2"/>
          <p:cNvSpPr>
            <a:spLocks noGrp="1" noChangeArrowheads="1"/>
          </p:cNvSpPr>
          <p:nvPr>
            <p:ph type="title"/>
          </p:nvPr>
        </p:nvSpPr>
        <p:spPr>
          <a:xfrm>
            <a:off x="1057275" y="787400"/>
            <a:ext cx="7543800" cy="609600"/>
          </a:xfrm>
        </p:spPr>
        <p:txBody>
          <a:bodyPr/>
          <a:lstStyle/>
          <a:p>
            <a:r>
              <a:rPr lang="en-US" sz="3200" i="1"/>
              <a:t>Different Approaches to Financing</a:t>
            </a:r>
          </a:p>
        </p:txBody>
      </p:sp>
      <p:sp>
        <p:nvSpPr>
          <p:cNvPr id="35843" name="Rectangle 3"/>
          <p:cNvSpPr>
            <a:spLocks noGrp="1" noChangeArrowheads="1"/>
          </p:cNvSpPr>
          <p:nvPr>
            <p:ph type="body" idx="1"/>
          </p:nvPr>
        </p:nvSpPr>
        <p:spPr>
          <a:xfrm>
            <a:off x="841375" y="1965325"/>
            <a:ext cx="7794625" cy="4654550"/>
          </a:xfrm>
        </p:spPr>
        <p:txBody>
          <a:bodyPr/>
          <a:lstStyle/>
          <a:p>
            <a:r>
              <a:rPr lang="en-US" sz="2800"/>
              <a:t>Conservative Approach</a:t>
            </a:r>
          </a:p>
          <a:p>
            <a:pPr lvl="1"/>
            <a:r>
              <a:rPr lang="en-US" sz="2400"/>
              <a:t>Finance all fixed assets, permanent current assets, and some temporary with LT debt or equity.  ST financing is used for the remaining temp. current assets.</a:t>
            </a:r>
          </a:p>
          <a:p>
            <a:pPr lvl="1"/>
            <a:r>
              <a:rPr lang="en-US" sz="2400"/>
              <a:t>Lower risk, lower return</a:t>
            </a:r>
          </a:p>
          <a:p>
            <a:pPr lvl="1">
              <a:buFontTx/>
              <a:buNone/>
            </a:pP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subTnLst>
                                    <p:animClr clrSpc="rgb" dir="cw">
                                      <p:cBhvr override="childStyle">
                                        <p:cTn dur="1" fill="hold" display="0" masterRel="nextClick" afterEffect="1"/>
                                        <p:tgtEl>
                                          <p:spTgt spid="3584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3"/>
          <p:cNvSpPr>
            <a:spLocks noGrp="1"/>
          </p:cNvSpPr>
          <p:nvPr>
            <p:ph type="sldNum" sz="quarter" idx="12"/>
          </p:nvPr>
        </p:nvSpPr>
        <p:spPr/>
        <p:txBody>
          <a:bodyPr/>
          <a:lstStyle/>
          <a:p>
            <a:fld id="{A8695757-744D-44DB-BBAA-3D72FB54468B}" type="slidenum">
              <a:rPr lang="en-US"/>
              <a:pPr/>
              <a:t>15</a:t>
            </a:fld>
            <a:endParaRPr lang="en-US"/>
          </a:p>
        </p:txBody>
      </p:sp>
      <p:sp>
        <p:nvSpPr>
          <p:cNvPr id="39938" name="Freeform 2"/>
          <p:cNvSpPr>
            <a:spLocks/>
          </p:cNvSpPr>
          <p:nvPr/>
        </p:nvSpPr>
        <p:spPr bwMode="auto">
          <a:xfrm>
            <a:off x="2659063" y="2420938"/>
            <a:ext cx="2465387" cy="349250"/>
          </a:xfrm>
          <a:custGeom>
            <a:avLst/>
            <a:gdLst/>
            <a:ahLst/>
            <a:cxnLst>
              <a:cxn ang="0">
                <a:pos x="0" y="507"/>
              </a:cxn>
              <a:cxn ang="0">
                <a:pos x="2883" y="507"/>
              </a:cxn>
              <a:cxn ang="0">
                <a:pos x="2502" y="463"/>
              </a:cxn>
              <a:cxn ang="0">
                <a:pos x="2268" y="361"/>
              </a:cxn>
              <a:cxn ang="0">
                <a:pos x="1975" y="200"/>
              </a:cxn>
              <a:cxn ang="0">
                <a:pos x="1697" y="68"/>
              </a:cxn>
              <a:cxn ang="0">
                <a:pos x="1453" y="0"/>
              </a:cxn>
              <a:cxn ang="0">
                <a:pos x="1317" y="24"/>
              </a:cxn>
              <a:cxn ang="0">
                <a:pos x="1156" y="83"/>
              </a:cxn>
              <a:cxn ang="0">
                <a:pos x="943" y="150"/>
              </a:cxn>
              <a:cxn ang="0">
                <a:pos x="757" y="270"/>
              </a:cxn>
              <a:cxn ang="0">
                <a:pos x="600" y="375"/>
              </a:cxn>
              <a:cxn ang="0">
                <a:pos x="307" y="463"/>
              </a:cxn>
              <a:cxn ang="0">
                <a:pos x="0" y="507"/>
              </a:cxn>
            </a:cxnLst>
            <a:rect l="0" t="0" r="r" b="b"/>
            <a:pathLst>
              <a:path w="2884" h="508">
                <a:moveTo>
                  <a:pt x="0" y="507"/>
                </a:moveTo>
                <a:lnTo>
                  <a:pt x="2883" y="507"/>
                </a:lnTo>
                <a:lnTo>
                  <a:pt x="2502" y="463"/>
                </a:lnTo>
                <a:lnTo>
                  <a:pt x="2268" y="361"/>
                </a:lnTo>
                <a:lnTo>
                  <a:pt x="1975" y="200"/>
                </a:lnTo>
                <a:lnTo>
                  <a:pt x="1697" y="68"/>
                </a:lnTo>
                <a:lnTo>
                  <a:pt x="1453" y="0"/>
                </a:lnTo>
                <a:lnTo>
                  <a:pt x="1317" y="24"/>
                </a:lnTo>
                <a:lnTo>
                  <a:pt x="1156" y="83"/>
                </a:lnTo>
                <a:lnTo>
                  <a:pt x="943" y="150"/>
                </a:lnTo>
                <a:lnTo>
                  <a:pt x="757" y="270"/>
                </a:lnTo>
                <a:lnTo>
                  <a:pt x="600" y="375"/>
                </a:lnTo>
                <a:lnTo>
                  <a:pt x="307" y="463"/>
                </a:lnTo>
                <a:lnTo>
                  <a:pt x="0" y="507"/>
                </a:lnTo>
              </a:path>
            </a:pathLst>
          </a:custGeom>
          <a:gradFill rotWithShape="0">
            <a:gsLst>
              <a:gs pos="0">
                <a:srgbClr val="00FF00">
                  <a:gamma/>
                  <a:shade val="29804"/>
                  <a:invGamma/>
                </a:srgbClr>
              </a:gs>
              <a:gs pos="50000">
                <a:srgbClr val="00FF00"/>
              </a:gs>
              <a:gs pos="100000">
                <a:srgbClr val="00FF00">
                  <a:gamma/>
                  <a:shade val="29804"/>
                  <a:invGamma/>
                </a:srgbClr>
              </a:gs>
            </a:gsLst>
            <a:lin ang="5400000" scaled="1"/>
          </a:gradFill>
          <a:ln w="12700" cap="rnd" cmpd="sng">
            <a:noFill/>
            <a:prstDash val="solid"/>
            <a:round/>
            <a:headEnd type="none" w="med" len="med"/>
            <a:tailEnd type="none" w="med" len="med"/>
          </a:ln>
          <a:effectLst/>
        </p:spPr>
        <p:txBody>
          <a:bodyPr/>
          <a:lstStyle/>
          <a:p>
            <a:endParaRPr lang="en-US"/>
          </a:p>
        </p:txBody>
      </p:sp>
      <p:grpSp>
        <p:nvGrpSpPr>
          <p:cNvPr id="39939" name="Group 3"/>
          <p:cNvGrpSpPr>
            <a:grpSpLocks/>
          </p:cNvGrpSpPr>
          <p:nvPr/>
        </p:nvGrpSpPr>
        <p:grpSpPr bwMode="auto">
          <a:xfrm>
            <a:off x="1533525" y="2751138"/>
            <a:ext cx="4903788" cy="2740025"/>
            <a:chOff x="966" y="1733"/>
            <a:chExt cx="3089" cy="1726"/>
          </a:xfrm>
        </p:grpSpPr>
        <p:sp>
          <p:nvSpPr>
            <p:cNvPr id="39940" name="Rectangle 4"/>
            <p:cNvSpPr>
              <a:spLocks noChangeArrowheads="1"/>
            </p:cNvSpPr>
            <p:nvPr/>
          </p:nvSpPr>
          <p:spPr bwMode="auto">
            <a:xfrm>
              <a:off x="966" y="2067"/>
              <a:ext cx="3089" cy="1392"/>
            </a:xfrm>
            <a:prstGeom prst="rect">
              <a:avLst/>
            </a:prstGeom>
            <a:gradFill rotWithShape="0">
              <a:gsLst>
                <a:gs pos="0">
                  <a:srgbClr val="F95AB7"/>
                </a:gs>
                <a:gs pos="100000">
                  <a:srgbClr val="F95AB7">
                    <a:gamma/>
                    <a:shade val="29804"/>
                    <a:invGamma/>
                  </a:srgbClr>
                </a:gs>
              </a:gsLst>
              <a:lin ang="5400000" scaled="1"/>
            </a:gradFill>
            <a:ln w="12700">
              <a:noFill/>
              <a:miter lim="800000"/>
              <a:headEnd/>
              <a:tailEnd/>
            </a:ln>
            <a:effectLst/>
          </p:spPr>
          <p:txBody>
            <a:bodyPr wrap="none" anchor="ctr"/>
            <a:lstStyle/>
            <a:p>
              <a:endParaRPr lang="en-US"/>
            </a:p>
          </p:txBody>
        </p:sp>
        <p:sp>
          <p:nvSpPr>
            <p:cNvPr id="39941" name="Rectangle 5"/>
            <p:cNvSpPr>
              <a:spLocks noChangeArrowheads="1"/>
            </p:cNvSpPr>
            <p:nvPr/>
          </p:nvSpPr>
          <p:spPr bwMode="auto">
            <a:xfrm>
              <a:off x="1839" y="1751"/>
              <a:ext cx="1195" cy="334"/>
            </a:xfrm>
            <a:prstGeom prst="rect">
              <a:avLst/>
            </a:prstGeom>
            <a:gradFill rotWithShape="0">
              <a:gsLst>
                <a:gs pos="0">
                  <a:srgbClr val="F95AB7">
                    <a:gamma/>
                    <a:shade val="29804"/>
                    <a:invGamma/>
                  </a:srgbClr>
                </a:gs>
                <a:gs pos="100000">
                  <a:srgbClr val="F95AB7"/>
                </a:gs>
              </a:gsLst>
              <a:lin ang="5400000" scaled="1"/>
            </a:gradFill>
            <a:ln w="12700">
              <a:noFill/>
              <a:miter lim="800000"/>
              <a:headEnd/>
              <a:tailEnd/>
            </a:ln>
            <a:effectLst/>
          </p:spPr>
          <p:txBody>
            <a:bodyPr wrap="none" anchor="ctr"/>
            <a:lstStyle/>
            <a:p>
              <a:endParaRPr lang="en-US"/>
            </a:p>
          </p:txBody>
        </p:sp>
        <p:sp>
          <p:nvSpPr>
            <p:cNvPr id="39942" name="Freeform 6"/>
            <p:cNvSpPr>
              <a:spLocks/>
            </p:cNvSpPr>
            <p:nvPr/>
          </p:nvSpPr>
          <p:spPr bwMode="auto">
            <a:xfrm>
              <a:off x="2106" y="1751"/>
              <a:ext cx="1683" cy="301"/>
            </a:xfrm>
            <a:custGeom>
              <a:avLst/>
              <a:gdLst/>
              <a:ahLst/>
              <a:cxnLst>
                <a:cxn ang="0">
                  <a:pos x="0" y="507"/>
                </a:cxn>
                <a:cxn ang="0">
                  <a:pos x="2883" y="507"/>
                </a:cxn>
                <a:cxn ang="0">
                  <a:pos x="2502" y="463"/>
                </a:cxn>
                <a:cxn ang="0">
                  <a:pos x="2268" y="361"/>
                </a:cxn>
                <a:cxn ang="0">
                  <a:pos x="1975" y="200"/>
                </a:cxn>
                <a:cxn ang="0">
                  <a:pos x="1697" y="68"/>
                </a:cxn>
                <a:cxn ang="0">
                  <a:pos x="1453" y="0"/>
                </a:cxn>
                <a:cxn ang="0">
                  <a:pos x="1317" y="24"/>
                </a:cxn>
                <a:cxn ang="0">
                  <a:pos x="1156" y="83"/>
                </a:cxn>
                <a:cxn ang="0">
                  <a:pos x="943" y="150"/>
                </a:cxn>
                <a:cxn ang="0">
                  <a:pos x="757" y="270"/>
                </a:cxn>
                <a:cxn ang="0">
                  <a:pos x="600" y="375"/>
                </a:cxn>
                <a:cxn ang="0">
                  <a:pos x="307" y="463"/>
                </a:cxn>
                <a:cxn ang="0">
                  <a:pos x="0" y="507"/>
                </a:cxn>
              </a:cxnLst>
              <a:rect l="0" t="0" r="r" b="b"/>
              <a:pathLst>
                <a:path w="2884" h="508">
                  <a:moveTo>
                    <a:pt x="0" y="507"/>
                  </a:moveTo>
                  <a:lnTo>
                    <a:pt x="2883" y="507"/>
                  </a:lnTo>
                  <a:lnTo>
                    <a:pt x="2502" y="463"/>
                  </a:lnTo>
                  <a:lnTo>
                    <a:pt x="2268" y="361"/>
                  </a:lnTo>
                  <a:lnTo>
                    <a:pt x="1975" y="200"/>
                  </a:lnTo>
                  <a:lnTo>
                    <a:pt x="1697" y="68"/>
                  </a:lnTo>
                  <a:lnTo>
                    <a:pt x="1453" y="0"/>
                  </a:lnTo>
                  <a:lnTo>
                    <a:pt x="1317" y="24"/>
                  </a:lnTo>
                  <a:lnTo>
                    <a:pt x="1156" y="83"/>
                  </a:lnTo>
                  <a:lnTo>
                    <a:pt x="943" y="150"/>
                  </a:lnTo>
                  <a:lnTo>
                    <a:pt x="757" y="270"/>
                  </a:lnTo>
                  <a:lnTo>
                    <a:pt x="600" y="375"/>
                  </a:lnTo>
                  <a:lnTo>
                    <a:pt x="307" y="463"/>
                  </a:lnTo>
                  <a:lnTo>
                    <a:pt x="0" y="507"/>
                  </a:lnTo>
                </a:path>
              </a:pathLst>
            </a:custGeom>
            <a:gradFill rotWithShape="0">
              <a:gsLst>
                <a:gs pos="0">
                  <a:srgbClr val="F95AB7">
                    <a:gamma/>
                    <a:shade val="46275"/>
                    <a:invGamma/>
                  </a:srgbClr>
                </a:gs>
                <a:gs pos="100000">
                  <a:srgbClr val="F95AB7"/>
                </a:gs>
              </a:gsLst>
              <a:lin ang="5400000" scaled="1"/>
            </a:gradFill>
            <a:ln w="12700" cap="rnd" cmpd="sng">
              <a:noFill/>
              <a:prstDash val="solid"/>
              <a:round/>
              <a:headEnd type="none" w="med" len="med"/>
              <a:tailEnd type="none" w="med" len="med"/>
            </a:ln>
            <a:effectLst/>
          </p:spPr>
          <p:txBody>
            <a:bodyPr/>
            <a:lstStyle/>
            <a:p>
              <a:endParaRPr lang="en-US"/>
            </a:p>
          </p:txBody>
        </p:sp>
        <p:sp>
          <p:nvSpPr>
            <p:cNvPr id="39943" name="Freeform 7"/>
            <p:cNvSpPr>
              <a:spLocks/>
            </p:cNvSpPr>
            <p:nvPr/>
          </p:nvSpPr>
          <p:spPr bwMode="auto">
            <a:xfrm>
              <a:off x="1141" y="1733"/>
              <a:ext cx="1739" cy="334"/>
            </a:xfrm>
            <a:custGeom>
              <a:avLst/>
              <a:gdLst/>
              <a:ahLst/>
              <a:cxnLst>
                <a:cxn ang="0">
                  <a:pos x="0" y="507"/>
                </a:cxn>
                <a:cxn ang="0">
                  <a:pos x="2883" y="507"/>
                </a:cxn>
                <a:cxn ang="0">
                  <a:pos x="2502" y="463"/>
                </a:cxn>
                <a:cxn ang="0">
                  <a:pos x="2268" y="361"/>
                </a:cxn>
                <a:cxn ang="0">
                  <a:pos x="1975" y="200"/>
                </a:cxn>
                <a:cxn ang="0">
                  <a:pos x="1697" y="68"/>
                </a:cxn>
                <a:cxn ang="0">
                  <a:pos x="1453" y="0"/>
                </a:cxn>
                <a:cxn ang="0">
                  <a:pos x="1317" y="24"/>
                </a:cxn>
                <a:cxn ang="0">
                  <a:pos x="1156" y="83"/>
                </a:cxn>
                <a:cxn ang="0">
                  <a:pos x="943" y="150"/>
                </a:cxn>
                <a:cxn ang="0">
                  <a:pos x="757" y="270"/>
                </a:cxn>
                <a:cxn ang="0">
                  <a:pos x="600" y="375"/>
                </a:cxn>
                <a:cxn ang="0">
                  <a:pos x="307" y="463"/>
                </a:cxn>
                <a:cxn ang="0">
                  <a:pos x="0" y="507"/>
                </a:cxn>
              </a:cxnLst>
              <a:rect l="0" t="0" r="r" b="b"/>
              <a:pathLst>
                <a:path w="2884" h="508">
                  <a:moveTo>
                    <a:pt x="0" y="507"/>
                  </a:moveTo>
                  <a:lnTo>
                    <a:pt x="2883" y="507"/>
                  </a:lnTo>
                  <a:lnTo>
                    <a:pt x="2502" y="463"/>
                  </a:lnTo>
                  <a:lnTo>
                    <a:pt x="2268" y="361"/>
                  </a:lnTo>
                  <a:lnTo>
                    <a:pt x="1975" y="200"/>
                  </a:lnTo>
                  <a:lnTo>
                    <a:pt x="1697" y="68"/>
                  </a:lnTo>
                  <a:lnTo>
                    <a:pt x="1453" y="0"/>
                  </a:lnTo>
                  <a:lnTo>
                    <a:pt x="1317" y="24"/>
                  </a:lnTo>
                  <a:lnTo>
                    <a:pt x="1156" y="83"/>
                  </a:lnTo>
                  <a:lnTo>
                    <a:pt x="943" y="150"/>
                  </a:lnTo>
                  <a:lnTo>
                    <a:pt x="757" y="270"/>
                  </a:lnTo>
                  <a:lnTo>
                    <a:pt x="600" y="375"/>
                  </a:lnTo>
                  <a:lnTo>
                    <a:pt x="307" y="463"/>
                  </a:lnTo>
                  <a:lnTo>
                    <a:pt x="0" y="507"/>
                  </a:lnTo>
                </a:path>
              </a:pathLst>
            </a:custGeom>
            <a:gradFill rotWithShape="0">
              <a:gsLst>
                <a:gs pos="0">
                  <a:srgbClr val="F95AB7">
                    <a:gamma/>
                    <a:shade val="46275"/>
                    <a:invGamma/>
                  </a:srgbClr>
                </a:gs>
                <a:gs pos="100000">
                  <a:srgbClr val="F95AB7"/>
                </a:gs>
              </a:gsLst>
              <a:lin ang="5400000" scaled="1"/>
            </a:gradFill>
            <a:ln w="12700" cap="rnd" cmpd="sng">
              <a:noFill/>
              <a:prstDash val="solid"/>
              <a:round/>
              <a:headEnd type="none" w="med" len="med"/>
              <a:tailEnd type="none" w="med" len="med"/>
            </a:ln>
            <a:effectLst/>
          </p:spPr>
          <p:txBody>
            <a:bodyPr/>
            <a:lstStyle/>
            <a:p>
              <a:endParaRPr lang="en-US"/>
            </a:p>
          </p:txBody>
        </p:sp>
      </p:grpSp>
      <p:sp>
        <p:nvSpPr>
          <p:cNvPr id="39944" name="Rectangle 8"/>
          <p:cNvSpPr>
            <a:spLocks noChangeArrowheads="1"/>
          </p:cNvSpPr>
          <p:nvPr/>
        </p:nvSpPr>
        <p:spPr bwMode="auto">
          <a:xfrm>
            <a:off x="1276350" y="336550"/>
            <a:ext cx="6226175" cy="1187450"/>
          </a:xfrm>
          <a:prstGeom prst="rect">
            <a:avLst/>
          </a:prstGeom>
          <a:noFill/>
          <a:ln w="12700">
            <a:noFill/>
            <a:miter lim="800000"/>
            <a:headEnd/>
            <a:tailEnd/>
          </a:ln>
          <a:effectLst/>
        </p:spPr>
        <p:txBody>
          <a:bodyPr wrap="none" lIns="90488" tIns="44450" rIns="90488" bIns="44450">
            <a:spAutoFit/>
          </a:bodyPr>
          <a:lstStyle/>
          <a:p>
            <a:r>
              <a:rPr lang="en-US" sz="3600" b="1">
                <a:solidFill>
                  <a:schemeClr val="tx2"/>
                </a:solidFill>
                <a:effectLst>
                  <a:outerShdw blurRad="38100" dist="38100" dir="2700000" algn="tl">
                    <a:srgbClr val="000000"/>
                  </a:outerShdw>
                </a:effectLst>
                <a:latin typeface="Arial" charset="0"/>
              </a:rPr>
              <a:t>Financing Current Assets:</a:t>
            </a:r>
          </a:p>
          <a:p>
            <a:r>
              <a:rPr lang="en-US" sz="3600" b="1">
                <a:solidFill>
                  <a:schemeClr val="tx2"/>
                </a:solidFill>
                <a:effectLst>
                  <a:outerShdw blurRad="38100" dist="38100" dir="2700000" algn="tl">
                    <a:srgbClr val="000000"/>
                  </a:outerShdw>
                </a:effectLst>
                <a:latin typeface="Arial" charset="0"/>
              </a:rPr>
              <a:t>	Conservative Approach</a:t>
            </a:r>
          </a:p>
        </p:txBody>
      </p:sp>
      <p:sp>
        <p:nvSpPr>
          <p:cNvPr id="39945" name="Line 9"/>
          <p:cNvSpPr>
            <a:spLocks noChangeShapeType="1"/>
          </p:cNvSpPr>
          <p:nvPr/>
        </p:nvSpPr>
        <p:spPr bwMode="auto">
          <a:xfrm>
            <a:off x="1565275" y="3916363"/>
            <a:ext cx="4879975" cy="0"/>
          </a:xfrm>
          <a:prstGeom prst="line">
            <a:avLst/>
          </a:prstGeom>
          <a:noFill/>
          <a:ln w="12700">
            <a:solidFill>
              <a:schemeClr val="tx1"/>
            </a:solidFill>
            <a:round/>
            <a:headEnd/>
            <a:tailEnd/>
          </a:ln>
          <a:effectLst/>
        </p:spPr>
        <p:txBody>
          <a:bodyPr wrap="none" anchor="ctr"/>
          <a:lstStyle/>
          <a:p>
            <a:endParaRPr lang="en-US"/>
          </a:p>
        </p:txBody>
      </p:sp>
      <p:grpSp>
        <p:nvGrpSpPr>
          <p:cNvPr id="39946" name="Group 10"/>
          <p:cNvGrpSpPr>
            <a:grpSpLocks/>
          </p:cNvGrpSpPr>
          <p:nvPr/>
        </p:nvGrpSpPr>
        <p:grpSpPr bwMode="auto">
          <a:xfrm>
            <a:off x="142875" y="1554163"/>
            <a:ext cx="8582025" cy="4295775"/>
            <a:chOff x="90" y="979"/>
            <a:chExt cx="5406" cy="2706"/>
          </a:xfrm>
        </p:grpSpPr>
        <p:grpSp>
          <p:nvGrpSpPr>
            <p:cNvPr id="39947" name="Group 11"/>
            <p:cNvGrpSpPr>
              <a:grpSpLocks/>
            </p:cNvGrpSpPr>
            <p:nvPr/>
          </p:nvGrpSpPr>
          <p:grpSpPr bwMode="auto">
            <a:xfrm>
              <a:off x="90" y="979"/>
              <a:ext cx="5406" cy="2706"/>
              <a:chOff x="90" y="979"/>
              <a:chExt cx="5406" cy="2706"/>
            </a:xfrm>
          </p:grpSpPr>
          <p:sp>
            <p:nvSpPr>
              <p:cNvPr id="39948" name="Rectangle 12"/>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39949" name="Line 13"/>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39950" name="Freeform 14"/>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39951" name="Group 15"/>
              <p:cNvGrpSpPr>
                <a:grpSpLocks/>
              </p:cNvGrpSpPr>
              <p:nvPr/>
            </p:nvGrpSpPr>
            <p:grpSpPr bwMode="auto">
              <a:xfrm>
                <a:off x="90" y="979"/>
                <a:ext cx="5317" cy="2706"/>
                <a:chOff x="90" y="979"/>
                <a:chExt cx="5317" cy="2706"/>
              </a:xfrm>
            </p:grpSpPr>
            <p:sp>
              <p:nvSpPr>
                <p:cNvPr id="39952" name="Freeform 16"/>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39953" name="Line 17"/>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39954" name="Rectangle 18"/>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39955" name="Rectangle 19"/>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a:effectLst>
                        <a:outerShdw blurRad="38100" dist="38100" dir="2700000" algn="tl">
                          <a:srgbClr val="000000"/>
                        </a:outerShdw>
                      </a:effectLst>
                      <a:latin typeface="Arial" charset="0"/>
                    </a:rPr>
                    <a:t>Total Assets</a:t>
                  </a:r>
                </a:p>
              </p:txBody>
            </p:sp>
            <p:sp>
              <p:nvSpPr>
                <p:cNvPr id="39956" name="Rectangle 20"/>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39957" name="Rectangle 21"/>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39958" name="Rectangle 22"/>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39959" name="Rectangle 23"/>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39960" name="Rectangle 24"/>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39961" name="Rectangle 25"/>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39962" name="Line 26"/>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39963" name="Rectangle 27"/>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grpSp>
        <p:sp>
          <p:nvSpPr>
            <p:cNvPr id="39964" name="Rectangle 28"/>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39965" name="Line 29"/>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39966" name="Freeform 30"/>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39967" name="Group 31"/>
            <p:cNvGrpSpPr>
              <a:grpSpLocks/>
            </p:cNvGrpSpPr>
            <p:nvPr/>
          </p:nvGrpSpPr>
          <p:grpSpPr bwMode="auto">
            <a:xfrm>
              <a:off x="90" y="979"/>
              <a:ext cx="5317" cy="2706"/>
              <a:chOff x="90" y="979"/>
              <a:chExt cx="5317" cy="2706"/>
            </a:xfrm>
          </p:grpSpPr>
          <p:sp>
            <p:nvSpPr>
              <p:cNvPr id="39968" name="Freeform 32"/>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39969" name="Line 33"/>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39970" name="Rectangle 34"/>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39971" name="Rectangle 35"/>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39972" name="Rectangle 36"/>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39973" name="Rectangle 37"/>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39974" name="Rectangle 38"/>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39975" name="Rectangle 39"/>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39976" name="Rectangle 40"/>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39977" name="Rectangle 41"/>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39978" name="Line 42"/>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39979" name="Rectangle 43"/>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sp>
          <p:nvSpPr>
            <p:cNvPr id="39980" name="Freeform 44"/>
            <p:cNvSpPr>
              <a:spLocks/>
            </p:cNvSpPr>
            <p:nvPr/>
          </p:nvSpPr>
          <p:spPr bwMode="auto">
            <a:xfrm rot="637995" flipV="1">
              <a:off x="2796" y="1559"/>
              <a:ext cx="1100" cy="153"/>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0000"/>
                </a:gs>
                <a:gs pos="100000">
                  <a:srgbClr val="66CCFF"/>
                </a:gs>
              </a:gsLst>
              <a:lin ang="0" scaled="1"/>
            </a:gradFill>
            <a:ln w="12700" cap="rnd" cmpd="sng">
              <a:solidFill>
                <a:srgbClr val="000000"/>
              </a:solidFill>
              <a:prstDash val="solid"/>
              <a:round/>
              <a:headEnd type="none" w="med" len="med"/>
              <a:tailEnd type="none" w="med" len="med"/>
            </a:ln>
            <a:effectLst/>
          </p:spPr>
          <p:txBody>
            <a:bodyPr/>
            <a:lstStyle/>
            <a:p>
              <a:endParaRPr lang="en-US"/>
            </a:p>
          </p:txBody>
        </p:sp>
      </p:grpSp>
      <p:sp>
        <p:nvSpPr>
          <p:cNvPr id="39981" name="Rectangle 45"/>
          <p:cNvSpPr>
            <a:spLocks noChangeArrowheads="1"/>
          </p:cNvSpPr>
          <p:nvPr/>
        </p:nvSpPr>
        <p:spPr bwMode="auto">
          <a:xfrm>
            <a:off x="4827588" y="1733550"/>
            <a:ext cx="1709737" cy="69850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FF00"/>
                </a:solidFill>
                <a:effectLst>
                  <a:outerShdw blurRad="38100" dist="38100" dir="2700000" algn="tl">
                    <a:srgbClr val="000000"/>
                  </a:outerShdw>
                </a:effectLst>
                <a:latin typeface="Arial" charset="0"/>
              </a:rPr>
              <a:t>Short-term</a:t>
            </a:r>
          </a:p>
          <a:p>
            <a:pPr algn="ctr"/>
            <a:r>
              <a:rPr lang="en-US" sz="2000" b="1">
                <a:solidFill>
                  <a:srgbClr val="00FF00"/>
                </a:solidFill>
                <a:effectLst>
                  <a:outerShdw blurRad="38100" dist="38100" dir="2700000" algn="tl">
                    <a:srgbClr val="000000"/>
                  </a:outerShdw>
                </a:effectLst>
                <a:latin typeface="Arial" charset="0"/>
              </a:rPr>
              <a:t>Sources</a:t>
            </a:r>
          </a:p>
        </p:txBody>
      </p:sp>
      <p:sp>
        <p:nvSpPr>
          <p:cNvPr id="39982" name="Freeform 46"/>
          <p:cNvSpPr>
            <a:spLocks/>
          </p:cNvSpPr>
          <p:nvPr/>
        </p:nvSpPr>
        <p:spPr bwMode="auto">
          <a:xfrm rot="20275316" flipV="1">
            <a:off x="3297238" y="1955800"/>
            <a:ext cx="1703387" cy="493713"/>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FF00"/>
              </a:gs>
              <a:gs pos="100000">
                <a:srgbClr val="000000"/>
              </a:gs>
            </a:gsLst>
            <a:lin ang="5400000" scaled="1"/>
          </a:gradFill>
          <a:ln w="12700" cap="rnd" cmpd="sng">
            <a:solidFill>
              <a:srgbClr val="000000"/>
            </a:solidFill>
            <a:prstDash val="solid"/>
            <a:round/>
            <a:headEnd type="none" w="med" len="med"/>
            <a:tailEnd type="none" w="med" len="med"/>
          </a:ln>
          <a:effectLst/>
        </p:spPr>
        <p:txBody>
          <a:bodyPr/>
          <a:lstStyle/>
          <a:p>
            <a:endParaRPr lang="en-US"/>
          </a:p>
        </p:txBody>
      </p:sp>
      <p:grpSp>
        <p:nvGrpSpPr>
          <p:cNvPr id="39983" name="Group 47"/>
          <p:cNvGrpSpPr>
            <a:grpSpLocks/>
          </p:cNvGrpSpPr>
          <p:nvPr/>
        </p:nvGrpSpPr>
        <p:grpSpPr bwMode="auto">
          <a:xfrm>
            <a:off x="2655888" y="2755900"/>
            <a:ext cx="760412" cy="2667000"/>
            <a:chOff x="1673" y="1736"/>
            <a:chExt cx="479" cy="1680"/>
          </a:xfrm>
        </p:grpSpPr>
        <p:sp>
          <p:nvSpPr>
            <p:cNvPr id="39984" name="AutoShape 48"/>
            <p:cNvSpPr>
              <a:spLocks noChangeArrowheads="1"/>
            </p:cNvSpPr>
            <p:nvPr/>
          </p:nvSpPr>
          <p:spPr bwMode="auto">
            <a:xfrm>
              <a:off x="1841" y="1736"/>
              <a:ext cx="311" cy="442"/>
            </a:xfrm>
            <a:prstGeom prst="upArrow">
              <a:avLst>
                <a:gd name="adj1" fmla="val 50000"/>
                <a:gd name="adj2" fmla="val 35531"/>
              </a:avLst>
            </a:prstGeom>
            <a:gradFill rotWithShape="0">
              <a:gsLst>
                <a:gs pos="0">
                  <a:schemeClr val="accent2"/>
                </a:gs>
                <a:gs pos="100000">
                  <a:srgbClr val="FF0000"/>
                </a:gs>
              </a:gsLst>
              <a:lin ang="5400000" scaled="1"/>
            </a:gradFill>
            <a:ln w="12700">
              <a:solidFill>
                <a:srgbClr val="FF0000"/>
              </a:solidFill>
              <a:miter lim="800000"/>
              <a:headEnd type="none" w="sm" len="sm"/>
              <a:tailEnd type="none" w="sm" len="sm"/>
            </a:ln>
            <a:effectLst/>
          </p:spPr>
          <p:txBody>
            <a:bodyPr wrap="none" anchor="ctr"/>
            <a:lstStyle/>
            <a:p>
              <a:endParaRPr lang="en-US"/>
            </a:p>
          </p:txBody>
        </p:sp>
        <p:sp>
          <p:nvSpPr>
            <p:cNvPr id="39985" name="Rectangle 49"/>
            <p:cNvSpPr>
              <a:spLocks noChangeArrowheads="1"/>
            </p:cNvSpPr>
            <p:nvPr/>
          </p:nvSpPr>
          <p:spPr bwMode="auto">
            <a:xfrm rot="16200000">
              <a:off x="1354" y="2309"/>
              <a:ext cx="1077" cy="44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0000"/>
                  </a:solidFill>
                  <a:effectLst>
                    <a:outerShdw blurRad="38100" dist="38100" dir="2700000" algn="tl">
                      <a:srgbClr val="FFFFFF"/>
                    </a:outerShdw>
                  </a:effectLst>
                  <a:latin typeface="Arial" charset="0"/>
                </a:rPr>
                <a:t>Long-term</a:t>
              </a:r>
            </a:p>
            <a:p>
              <a:pPr algn="ctr"/>
              <a:r>
                <a:rPr lang="en-US" sz="2000" b="1">
                  <a:solidFill>
                    <a:srgbClr val="000000"/>
                  </a:solidFill>
                  <a:effectLst>
                    <a:outerShdw blurRad="38100" dist="38100" dir="2700000" algn="tl">
                      <a:srgbClr val="FFFFFF"/>
                    </a:outerShdw>
                  </a:effectLst>
                  <a:latin typeface="Arial" charset="0"/>
                </a:rPr>
                <a:t>Sources</a:t>
              </a:r>
            </a:p>
          </p:txBody>
        </p:sp>
        <p:sp>
          <p:nvSpPr>
            <p:cNvPr id="39986" name="AutoShape 50"/>
            <p:cNvSpPr>
              <a:spLocks noChangeArrowheads="1"/>
            </p:cNvSpPr>
            <p:nvPr/>
          </p:nvSpPr>
          <p:spPr bwMode="auto">
            <a:xfrm rot="-10800000">
              <a:off x="1834" y="2923"/>
              <a:ext cx="317" cy="493"/>
            </a:xfrm>
            <a:prstGeom prst="upArrow">
              <a:avLst>
                <a:gd name="adj1" fmla="val 50000"/>
                <a:gd name="adj2" fmla="val 38880"/>
              </a:avLst>
            </a:prstGeom>
            <a:gradFill rotWithShape="0">
              <a:gsLst>
                <a:gs pos="0">
                  <a:srgbClr val="FF0000"/>
                </a:gs>
                <a:gs pos="100000">
                  <a:schemeClr val="accent2"/>
                </a:gs>
              </a:gsLst>
              <a:lin ang="5400000" scaled="1"/>
            </a:gradFill>
            <a:ln w="12700">
              <a:solidFill>
                <a:srgbClr val="FF0000"/>
              </a:solidFill>
              <a:miter lim="800000"/>
              <a:headEnd type="none" w="sm" len="sm"/>
              <a:tailEnd type="none" w="sm" len="sm"/>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arn(outHorizontal)">
                                      <p:cBhvr>
                                        <p:cTn id="7" dur="500"/>
                                        <p:tgtEl>
                                          <p:spTgt spid="39939"/>
                                        </p:tgtEl>
                                      </p:cBhvr>
                                    </p:animEffect>
                                  </p:childTnLst>
                                </p:cTn>
                              </p:par>
                            </p:childTnLst>
                          </p:cTn>
                        </p:par>
                        <p:par>
                          <p:cTn id="8" fill="hold">
                            <p:stCondLst>
                              <p:cond delay="500"/>
                            </p:stCondLst>
                            <p:childTnLst>
                              <p:par>
                                <p:cTn id="9" presetID="16" presetClass="entr" presetSubtype="42" fill="hold" nodeType="afterEffect">
                                  <p:stCondLst>
                                    <p:cond delay="1000"/>
                                  </p:stCondLst>
                                  <p:childTnLst>
                                    <p:set>
                                      <p:cBhvr>
                                        <p:cTn id="10" dur="1" fill="hold">
                                          <p:stCondLst>
                                            <p:cond delay="0"/>
                                          </p:stCondLst>
                                        </p:cTn>
                                        <p:tgtEl>
                                          <p:spTgt spid="39983"/>
                                        </p:tgtEl>
                                        <p:attrNameLst>
                                          <p:attrName>style.visibility</p:attrName>
                                        </p:attrNameLst>
                                      </p:cBhvr>
                                      <p:to>
                                        <p:strVal val="visible"/>
                                      </p:to>
                                    </p:set>
                                    <p:animEffect transition="in" filter="barn(outHorizontal)">
                                      <p:cBhvr>
                                        <p:cTn id="11" dur="500"/>
                                        <p:tgtEl>
                                          <p:spTgt spid="39983"/>
                                        </p:tgtEl>
                                      </p:cBhvr>
                                    </p:animEffect>
                                  </p:childTnLst>
                                </p:cTn>
                              </p:par>
                            </p:childTnLst>
                          </p:cTn>
                        </p:par>
                        <p:par>
                          <p:cTn id="12" fill="hold">
                            <p:stCondLst>
                              <p:cond delay="2000"/>
                            </p:stCondLst>
                            <p:childTnLst>
                              <p:par>
                                <p:cTn id="13" presetID="16" presetClass="entr" presetSubtype="26" fill="hold" grpId="0" nodeType="afterEffect">
                                  <p:stCondLst>
                                    <p:cond delay="1000"/>
                                  </p:stCondLst>
                                  <p:childTnLst>
                                    <p:set>
                                      <p:cBhvr>
                                        <p:cTn id="14" dur="1" fill="hold">
                                          <p:stCondLst>
                                            <p:cond delay="0"/>
                                          </p:stCondLst>
                                        </p:cTn>
                                        <p:tgtEl>
                                          <p:spTgt spid="39938"/>
                                        </p:tgtEl>
                                        <p:attrNameLst>
                                          <p:attrName>style.visibility</p:attrName>
                                        </p:attrNameLst>
                                      </p:cBhvr>
                                      <p:to>
                                        <p:strVal val="visible"/>
                                      </p:to>
                                    </p:set>
                                    <p:animEffect transition="in" filter="barn(inHorizontal)">
                                      <p:cBhvr>
                                        <p:cTn id="15" dur="500"/>
                                        <p:tgtEl>
                                          <p:spTgt spid="39938"/>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39981"/>
                                        </p:tgtEl>
                                        <p:attrNameLst>
                                          <p:attrName>style.visibility</p:attrName>
                                        </p:attrNameLst>
                                      </p:cBhvr>
                                      <p:to>
                                        <p:strVal val="visible"/>
                                      </p:to>
                                    </p:set>
                                    <p:animEffect transition="in" filter="wipe(left)">
                                      <p:cBhvr>
                                        <p:cTn id="19" dur="500"/>
                                        <p:tgtEl>
                                          <p:spTgt spid="39981"/>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39982"/>
                                        </p:tgtEl>
                                        <p:attrNameLst>
                                          <p:attrName>style.visibility</p:attrName>
                                        </p:attrNameLst>
                                      </p:cBhvr>
                                      <p:to>
                                        <p:strVal val="visible"/>
                                      </p:to>
                                    </p:set>
                                    <p:animEffect transition="in" filter="wipe(right)">
                                      <p:cBhvr>
                                        <p:cTn id="23" dur="500"/>
                                        <p:tgtEl>
                                          <p:spTgt spid="39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81" grpId="0" autoUpdateAnimBg="0"/>
      <p:bldP spid="3998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AAF0E40-EE6D-42FC-93E4-6BF6C9688B3F}" type="slidenum">
              <a:rPr lang="en-US"/>
              <a:pPr/>
              <a:t>16</a:t>
            </a:fld>
            <a:endParaRPr lang="en-US"/>
          </a:p>
        </p:txBody>
      </p:sp>
      <p:sp>
        <p:nvSpPr>
          <p:cNvPr id="44034" name="Rectangle 2"/>
          <p:cNvSpPr>
            <a:spLocks noGrp="1" noChangeArrowheads="1"/>
          </p:cNvSpPr>
          <p:nvPr>
            <p:ph type="title"/>
          </p:nvPr>
        </p:nvSpPr>
        <p:spPr>
          <a:xfrm>
            <a:off x="1023938" y="620713"/>
            <a:ext cx="7805737" cy="1041400"/>
          </a:xfrm>
        </p:spPr>
        <p:txBody>
          <a:bodyPr/>
          <a:lstStyle/>
          <a:p>
            <a:r>
              <a:rPr lang="en-US" sz="4000" i="1"/>
              <a:t>Different Approaches to Financing</a:t>
            </a:r>
          </a:p>
        </p:txBody>
      </p:sp>
      <p:sp>
        <p:nvSpPr>
          <p:cNvPr id="44035" name="Rectangle 3"/>
          <p:cNvSpPr>
            <a:spLocks noGrp="1" noChangeArrowheads="1"/>
          </p:cNvSpPr>
          <p:nvPr>
            <p:ph type="body" idx="1"/>
          </p:nvPr>
        </p:nvSpPr>
        <p:spPr>
          <a:xfrm>
            <a:off x="1047750" y="1903413"/>
            <a:ext cx="7794625" cy="4675187"/>
          </a:xfrm>
        </p:spPr>
        <p:txBody>
          <a:bodyPr/>
          <a:lstStyle/>
          <a:p>
            <a:r>
              <a:rPr lang="en-US" sz="2800"/>
              <a:t>Conservative Approach</a:t>
            </a:r>
          </a:p>
          <a:p>
            <a:pPr lvl="1"/>
            <a:r>
              <a:rPr lang="en-US" sz="2400"/>
              <a:t>Finance all fixed assets, permanent current assets, and some temporary with LT debt or equity.  ST financing is used for the remaining temp. current assets.</a:t>
            </a:r>
          </a:p>
          <a:p>
            <a:pPr lvl="1"/>
            <a:r>
              <a:rPr lang="en-US" sz="2400"/>
              <a:t>Lower risk, lower return</a:t>
            </a:r>
          </a:p>
          <a:p>
            <a:r>
              <a:rPr lang="en-US" sz="2800"/>
              <a:t>Moderate Approach (Maturity Matching)</a:t>
            </a:r>
          </a:p>
          <a:p>
            <a:pPr lvl="1"/>
            <a:r>
              <a:rPr lang="en-US" sz="2400"/>
              <a:t>Finance fixed assets and permanent current assets with LT funds and temporary current assets with ST funds.</a:t>
            </a:r>
          </a:p>
          <a:p>
            <a:pPr lvl="1"/>
            <a:r>
              <a:rPr lang="en-US" sz="2400"/>
              <a:t>Moderate risk, moderate return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4035">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4035">
                                            <p:txEl>
                                              <p:pRg st="1" end="1"/>
                                            </p:txEl>
                                          </p:spTgt>
                                        </p:tgtEl>
                                        <p:attrNameLst>
                                          <p:attrName>ppt_c</p:attrName>
                                        </p:attrNameLst>
                                      </p:cBhvr>
                                      <p:to>
                                        <a:srgbClr val="FFFF66"/>
                                      </p:to>
                                    </p:animClr>
                                  </p:subTnLst>
                                </p:cTn>
                              </p:par>
                              <p:par>
                                <p:cTn id="11" presetID="1" presetClass="entr" presetSubtype="0" fill="hold"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4035">
                                            <p:txEl>
                                              <p:pRg st="2" end="2"/>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5">
                                            <p:txEl>
                                              <p:pRg st="3" end="3"/>
                                            </p:txEl>
                                          </p:spTgt>
                                        </p:tgtEl>
                                        <p:attrNameLst>
                                          <p:attrName>style.visibility</p:attrName>
                                        </p:attrNameLst>
                                      </p:cBhvr>
                                      <p:to>
                                        <p:strVal val="visible"/>
                                      </p:to>
                                    </p:set>
                                    <p:animEffect transition="in" filter="wipe(left)">
                                      <p:cBhvr>
                                        <p:cTn id="17" dur="500"/>
                                        <p:tgtEl>
                                          <p:spTgt spid="44035">
                                            <p:txEl>
                                              <p:pRg st="3" end="3"/>
                                            </p:txEl>
                                          </p:spTgt>
                                        </p:tgtEl>
                                      </p:cBhvr>
                                    </p:animEffect>
                                  </p:childTnLst>
                                  <p:subTnLst>
                                    <p:animClr clrSpc="rgb" dir="cw">
                                      <p:cBhvr override="childStyle">
                                        <p:cTn dur="1" fill="hold" display="0" masterRel="nextClick" afterEffect="1"/>
                                        <p:tgtEl>
                                          <p:spTgt spid="44035">
                                            <p:txEl>
                                              <p:pRg st="3" end="3"/>
                                            </p:txEl>
                                          </p:spTgt>
                                        </p:tgtEl>
                                        <p:attrNameLst>
                                          <p:attrName>ppt_c</p:attrName>
                                        </p:attrNameLst>
                                      </p:cBhvr>
                                      <p:to>
                                        <a:schemeClr va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5">
                                            <p:txEl>
                                              <p:pRg st="4" end="4"/>
                                            </p:txEl>
                                          </p:spTgt>
                                        </p:tgtEl>
                                        <p:attrNameLst>
                                          <p:attrName>style.visibility</p:attrName>
                                        </p:attrNameLst>
                                      </p:cBhvr>
                                      <p:to>
                                        <p:strVal val="visible"/>
                                      </p:to>
                                    </p:set>
                                    <p:animEffect transition="in" filter="wipe(left)">
                                      <p:cBhvr>
                                        <p:cTn id="22" dur="500"/>
                                        <p:tgtEl>
                                          <p:spTgt spid="44035">
                                            <p:txEl>
                                              <p:pRg st="4" end="4"/>
                                            </p:txEl>
                                          </p:spTgt>
                                        </p:tgtEl>
                                      </p:cBhvr>
                                    </p:animEffect>
                                  </p:childTnLst>
                                  <p:subTnLst>
                                    <p:animClr clrSpc="rgb" dir="cw">
                                      <p:cBhvr override="childStyle">
                                        <p:cTn dur="1" fill="hold" display="0" masterRel="nextClick" afterEffect="1"/>
                                        <p:tgtEl>
                                          <p:spTgt spid="44035">
                                            <p:txEl>
                                              <p:pRg st="4" end="4"/>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animEffect transition="in" filter="wipe(left)">
                                      <p:cBhvr>
                                        <p:cTn id="27" dur="500"/>
                                        <p:tgtEl>
                                          <p:spTgt spid="44035">
                                            <p:txEl>
                                              <p:pRg st="5" end="5"/>
                                            </p:txEl>
                                          </p:spTgt>
                                        </p:tgtEl>
                                      </p:cBhvr>
                                    </p:animEffect>
                                  </p:childTnLst>
                                  <p:subTnLst>
                                    <p:animClr clrSpc="rgb" dir="cw">
                                      <p:cBhvr override="childStyle">
                                        <p:cTn dur="1" fill="hold" display="0" masterRel="nextClick" afterEffect="1"/>
                                        <p:tgtEl>
                                          <p:spTgt spid="44035">
                                            <p:txEl>
                                              <p:pRg st="5" end="5"/>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5"/>
          <p:cNvSpPr>
            <a:spLocks noGrp="1"/>
          </p:cNvSpPr>
          <p:nvPr>
            <p:ph type="sldNum" sz="quarter" idx="12"/>
          </p:nvPr>
        </p:nvSpPr>
        <p:spPr/>
        <p:txBody>
          <a:bodyPr/>
          <a:lstStyle/>
          <a:p>
            <a:fld id="{D111AC6D-2CAE-4317-B761-9ED338621518}" type="slidenum">
              <a:rPr lang="en-US"/>
              <a:pPr/>
              <a:t>17</a:t>
            </a:fld>
            <a:endParaRPr lang="en-US"/>
          </a:p>
        </p:txBody>
      </p:sp>
      <p:sp>
        <p:nvSpPr>
          <p:cNvPr id="24578" name="Rectangle 2"/>
          <p:cNvSpPr>
            <a:spLocks noChangeArrowheads="1"/>
          </p:cNvSpPr>
          <p:nvPr/>
        </p:nvSpPr>
        <p:spPr bwMode="auto">
          <a:xfrm>
            <a:off x="1658938" y="3594100"/>
            <a:ext cx="4921250" cy="2168525"/>
          </a:xfrm>
          <a:prstGeom prst="rect">
            <a:avLst/>
          </a:prstGeom>
          <a:gradFill rotWithShape="0">
            <a:gsLst>
              <a:gs pos="0">
                <a:srgbClr val="F95AB7">
                  <a:gamma/>
                  <a:shade val="29804"/>
                  <a:invGamma/>
                </a:srgbClr>
              </a:gs>
              <a:gs pos="50000">
                <a:srgbClr val="F95AB7"/>
              </a:gs>
              <a:gs pos="100000">
                <a:srgbClr val="F95AB7">
                  <a:gamma/>
                  <a:shade val="29804"/>
                  <a:invGamma/>
                </a:srgbClr>
              </a:gs>
            </a:gsLst>
            <a:lin ang="5400000" scaled="1"/>
          </a:gradFill>
          <a:ln w="12700">
            <a:noFill/>
            <a:miter lim="800000"/>
            <a:headEnd/>
            <a:tailEnd/>
          </a:ln>
          <a:effectLst/>
        </p:spPr>
        <p:txBody>
          <a:bodyPr wrap="none" anchor="ctr"/>
          <a:lstStyle/>
          <a:p>
            <a:endParaRPr lang="en-US"/>
          </a:p>
        </p:txBody>
      </p:sp>
      <p:sp>
        <p:nvSpPr>
          <p:cNvPr id="24602" name="Rectangle 26"/>
          <p:cNvSpPr>
            <a:spLocks noChangeArrowheads="1"/>
          </p:cNvSpPr>
          <p:nvPr/>
        </p:nvSpPr>
        <p:spPr bwMode="auto">
          <a:xfrm>
            <a:off x="965200" y="598488"/>
            <a:ext cx="6173788" cy="1187450"/>
          </a:xfrm>
          <a:prstGeom prst="rect">
            <a:avLst/>
          </a:prstGeom>
          <a:noFill/>
          <a:ln w="12700">
            <a:noFill/>
            <a:miter lim="800000"/>
            <a:headEnd/>
            <a:tailEnd/>
          </a:ln>
          <a:effectLst/>
        </p:spPr>
        <p:txBody>
          <a:bodyPr lIns="90488" tIns="44450" rIns="90488" bIns="44450">
            <a:spAutoFit/>
          </a:bodyPr>
          <a:lstStyle/>
          <a:p>
            <a:r>
              <a:rPr lang="en-US" sz="3600" b="1">
                <a:solidFill>
                  <a:schemeClr val="tx2"/>
                </a:solidFill>
                <a:effectLst>
                  <a:outerShdw blurRad="38100" dist="38100" dir="2700000" algn="tl">
                    <a:srgbClr val="000000"/>
                  </a:outerShdw>
                </a:effectLst>
                <a:latin typeface="Arial" charset="0"/>
              </a:rPr>
              <a:t>Financing Current Assets:</a:t>
            </a:r>
          </a:p>
          <a:p>
            <a:r>
              <a:rPr lang="en-US" sz="3600" b="1">
                <a:solidFill>
                  <a:schemeClr val="tx2"/>
                </a:solidFill>
                <a:effectLst>
                  <a:outerShdw blurRad="38100" dist="38100" dir="2700000" algn="tl">
                    <a:srgbClr val="000000"/>
                  </a:outerShdw>
                </a:effectLst>
                <a:latin typeface="Arial" charset="0"/>
              </a:rPr>
              <a:t>	Moderate Approach</a:t>
            </a:r>
          </a:p>
        </p:txBody>
      </p:sp>
      <p:grpSp>
        <p:nvGrpSpPr>
          <p:cNvPr id="24723" name="Group 147"/>
          <p:cNvGrpSpPr>
            <a:grpSpLocks/>
          </p:cNvGrpSpPr>
          <p:nvPr/>
        </p:nvGrpSpPr>
        <p:grpSpPr bwMode="auto">
          <a:xfrm>
            <a:off x="273050" y="1881188"/>
            <a:ext cx="8582025" cy="4295775"/>
            <a:chOff x="90" y="979"/>
            <a:chExt cx="5406" cy="2706"/>
          </a:xfrm>
        </p:grpSpPr>
        <p:sp>
          <p:nvSpPr>
            <p:cNvPr id="24705" name="Rectangle 129"/>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24706" name="Line 130"/>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24707" name="Freeform 131"/>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24708" name="Group 132"/>
            <p:cNvGrpSpPr>
              <a:grpSpLocks/>
            </p:cNvGrpSpPr>
            <p:nvPr/>
          </p:nvGrpSpPr>
          <p:grpSpPr bwMode="auto">
            <a:xfrm>
              <a:off x="90" y="979"/>
              <a:ext cx="5317" cy="2706"/>
              <a:chOff x="90" y="979"/>
              <a:chExt cx="5317" cy="2706"/>
            </a:xfrm>
          </p:grpSpPr>
          <p:sp>
            <p:nvSpPr>
              <p:cNvPr id="24709" name="Freeform 133"/>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4710" name="Line 134"/>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24711" name="Rectangle 135"/>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4712" name="Rectangle 136"/>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a:effectLst>
                      <a:outerShdw blurRad="38100" dist="38100" dir="2700000" algn="tl">
                        <a:srgbClr val="000000"/>
                      </a:outerShdw>
                    </a:effectLst>
                    <a:latin typeface="Arial" charset="0"/>
                  </a:rPr>
                  <a:t>Total Assets</a:t>
                </a:r>
              </a:p>
            </p:txBody>
          </p:sp>
          <p:sp>
            <p:nvSpPr>
              <p:cNvPr id="24713" name="Rectangle 137"/>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4714" name="Rectangle 138"/>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4715" name="Rectangle 139"/>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4716" name="Rectangle 140"/>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4717" name="Rectangle 141"/>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4718" name="Rectangle 142"/>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4719" name="Line 143"/>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24720" name="Rectangle 144"/>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grpSp>
      <p:sp>
        <p:nvSpPr>
          <p:cNvPr id="24724" name="Rectangle 148"/>
          <p:cNvSpPr>
            <a:spLocks noChangeArrowheads="1"/>
          </p:cNvSpPr>
          <p:nvPr/>
        </p:nvSpPr>
        <p:spPr bwMode="auto">
          <a:xfrm>
            <a:off x="5699125" y="3003550"/>
            <a:ext cx="3155950" cy="39370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24725" name="Line 149"/>
          <p:cNvSpPr>
            <a:spLocks noChangeShapeType="1"/>
          </p:cNvSpPr>
          <p:nvPr/>
        </p:nvSpPr>
        <p:spPr bwMode="auto">
          <a:xfrm>
            <a:off x="1641475" y="2754313"/>
            <a:ext cx="2427288" cy="0"/>
          </a:xfrm>
          <a:prstGeom prst="line">
            <a:avLst/>
          </a:prstGeom>
          <a:noFill/>
          <a:ln w="12700">
            <a:solidFill>
              <a:schemeClr val="tx1"/>
            </a:solidFill>
            <a:prstDash val="lgDash"/>
            <a:round/>
            <a:headEnd/>
            <a:tailEnd/>
          </a:ln>
          <a:effectLst/>
        </p:spPr>
        <p:txBody>
          <a:bodyPr wrap="none" anchor="ctr"/>
          <a:lstStyle/>
          <a:p>
            <a:endParaRPr lang="en-US"/>
          </a:p>
        </p:txBody>
      </p:sp>
      <p:sp>
        <p:nvSpPr>
          <p:cNvPr id="24726" name="Freeform 150"/>
          <p:cNvSpPr>
            <a:spLocks/>
          </p:cNvSpPr>
          <p:nvPr/>
        </p:nvSpPr>
        <p:spPr bwMode="auto">
          <a:xfrm>
            <a:off x="1689100" y="2762250"/>
            <a:ext cx="5181600" cy="822325"/>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24727" name="Group 151"/>
          <p:cNvGrpSpPr>
            <a:grpSpLocks/>
          </p:cNvGrpSpPr>
          <p:nvPr/>
        </p:nvGrpSpPr>
        <p:grpSpPr bwMode="auto">
          <a:xfrm>
            <a:off x="273050" y="1881188"/>
            <a:ext cx="8440738" cy="4295775"/>
            <a:chOff x="90" y="979"/>
            <a:chExt cx="5317" cy="2706"/>
          </a:xfrm>
        </p:grpSpPr>
        <p:sp>
          <p:nvSpPr>
            <p:cNvPr id="24728" name="Freeform 152"/>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4729" name="Line 153"/>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24730" name="Rectangle 154"/>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4731" name="Rectangle 155"/>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24732" name="Rectangle 156"/>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4733" name="Rectangle 157"/>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4734" name="Rectangle 158"/>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4735" name="Rectangle 159"/>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4736" name="Rectangle 160"/>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4737" name="Rectangle 161"/>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4738" name="Line 162"/>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24739" name="Rectangle 163"/>
          <p:cNvSpPr>
            <a:spLocks noChangeArrowheads="1"/>
          </p:cNvSpPr>
          <p:nvPr/>
        </p:nvSpPr>
        <p:spPr bwMode="auto">
          <a:xfrm>
            <a:off x="687388" y="2549525"/>
            <a:ext cx="944562" cy="454025"/>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sp>
        <p:nvSpPr>
          <p:cNvPr id="24740" name="Freeform 164"/>
          <p:cNvSpPr>
            <a:spLocks/>
          </p:cNvSpPr>
          <p:nvPr/>
        </p:nvSpPr>
        <p:spPr bwMode="auto">
          <a:xfrm rot="637995" flipV="1">
            <a:off x="4568825" y="2801938"/>
            <a:ext cx="1746250" cy="242887"/>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0000"/>
              </a:gs>
              <a:gs pos="100000">
                <a:srgbClr val="66CCFF"/>
              </a:gs>
            </a:gsLst>
            <a:lin ang="0" scaled="1"/>
          </a:gradFill>
          <a:ln w="12700" cap="rnd" cmpd="sng">
            <a:solidFill>
              <a:srgbClr val="000000"/>
            </a:solidFill>
            <a:prstDash val="solid"/>
            <a:round/>
            <a:headEnd type="none" w="med" len="med"/>
            <a:tailEnd type="none" w="med" len="med"/>
          </a:ln>
          <a:effectLst/>
        </p:spPr>
        <p:txBody>
          <a:bodyPr/>
          <a:lstStyle/>
          <a:p>
            <a:endParaRPr lang="en-US"/>
          </a:p>
        </p:txBody>
      </p:sp>
      <p:grpSp>
        <p:nvGrpSpPr>
          <p:cNvPr id="24741" name="Group 165"/>
          <p:cNvGrpSpPr>
            <a:grpSpLocks/>
          </p:cNvGrpSpPr>
          <p:nvPr/>
        </p:nvGrpSpPr>
        <p:grpSpPr bwMode="auto">
          <a:xfrm>
            <a:off x="2498725" y="3606800"/>
            <a:ext cx="760413" cy="2143125"/>
            <a:chOff x="1492" y="2066"/>
            <a:chExt cx="479" cy="1350"/>
          </a:xfrm>
        </p:grpSpPr>
        <p:grpSp>
          <p:nvGrpSpPr>
            <p:cNvPr id="24703" name="Group 127"/>
            <p:cNvGrpSpPr>
              <a:grpSpLocks/>
            </p:cNvGrpSpPr>
            <p:nvPr/>
          </p:nvGrpSpPr>
          <p:grpSpPr bwMode="auto">
            <a:xfrm>
              <a:off x="1653" y="2066"/>
              <a:ext cx="318" cy="1350"/>
              <a:chOff x="1653" y="2066"/>
              <a:chExt cx="318" cy="1350"/>
            </a:xfrm>
          </p:grpSpPr>
          <p:sp>
            <p:nvSpPr>
              <p:cNvPr id="24624" name="AutoShape 48"/>
              <p:cNvSpPr>
                <a:spLocks noChangeArrowheads="1"/>
              </p:cNvSpPr>
              <p:nvPr/>
            </p:nvSpPr>
            <p:spPr bwMode="auto">
              <a:xfrm>
                <a:off x="1660" y="2066"/>
                <a:ext cx="311" cy="328"/>
              </a:xfrm>
              <a:prstGeom prst="upArrow">
                <a:avLst>
                  <a:gd name="adj1" fmla="val 50000"/>
                  <a:gd name="adj2" fmla="val 26367"/>
                </a:avLst>
              </a:prstGeom>
              <a:gradFill rotWithShape="0">
                <a:gsLst>
                  <a:gs pos="0">
                    <a:schemeClr val="accent2"/>
                  </a:gs>
                  <a:gs pos="100000">
                    <a:srgbClr val="FF0000"/>
                  </a:gs>
                </a:gsLst>
                <a:lin ang="5400000" scaled="1"/>
              </a:gradFill>
              <a:ln w="12700">
                <a:solidFill>
                  <a:srgbClr val="FF0000"/>
                </a:solidFill>
                <a:miter lim="800000"/>
                <a:headEnd type="none" w="sm" len="sm"/>
                <a:tailEnd type="none" w="sm" len="sm"/>
              </a:ln>
              <a:effectLst/>
            </p:spPr>
            <p:txBody>
              <a:bodyPr wrap="none" anchor="ctr"/>
              <a:lstStyle/>
              <a:p>
                <a:endParaRPr lang="en-US"/>
              </a:p>
            </p:txBody>
          </p:sp>
          <p:sp>
            <p:nvSpPr>
              <p:cNvPr id="24625" name="AutoShape 49"/>
              <p:cNvSpPr>
                <a:spLocks noChangeArrowheads="1"/>
              </p:cNvSpPr>
              <p:nvPr/>
            </p:nvSpPr>
            <p:spPr bwMode="auto">
              <a:xfrm rot="-10800000">
                <a:off x="1653" y="3077"/>
                <a:ext cx="317" cy="339"/>
              </a:xfrm>
              <a:prstGeom prst="upArrow">
                <a:avLst>
                  <a:gd name="adj1" fmla="val 50000"/>
                  <a:gd name="adj2" fmla="val 26735"/>
                </a:avLst>
              </a:prstGeom>
              <a:gradFill rotWithShape="0">
                <a:gsLst>
                  <a:gs pos="0">
                    <a:srgbClr val="FF0000"/>
                  </a:gs>
                  <a:gs pos="100000">
                    <a:schemeClr val="accent2"/>
                  </a:gs>
                </a:gsLst>
                <a:lin ang="5400000" scaled="1"/>
              </a:gradFill>
              <a:ln w="12700">
                <a:solidFill>
                  <a:srgbClr val="FF0000"/>
                </a:solidFill>
                <a:miter lim="800000"/>
                <a:headEnd type="none" w="sm" len="sm"/>
                <a:tailEnd type="none" w="sm" len="sm"/>
              </a:ln>
              <a:effectLst/>
            </p:spPr>
            <p:txBody>
              <a:bodyPr wrap="none" anchor="ctr"/>
              <a:lstStyle/>
              <a:p>
                <a:endParaRPr lang="en-US"/>
              </a:p>
            </p:txBody>
          </p:sp>
        </p:grpSp>
        <p:sp>
          <p:nvSpPr>
            <p:cNvPr id="24591" name="Rectangle 15"/>
            <p:cNvSpPr>
              <a:spLocks noChangeArrowheads="1"/>
            </p:cNvSpPr>
            <p:nvPr/>
          </p:nvSpPr>
          <p:spPr bwMode="auto">
            <a:xfrm rot="16200000">
              <a:off x="1173" y="2515"/>
              <a:ext cx="1077" cy="44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0000"/>
                  </a:solidFill>
                  <a:effectLst>
                    <a:outerShdw blurRad="38100" dist="38100" dir="2700000" algn="tl">
                      <a:srgbClr val="FFFFFF"/>
                    </a:outerShdw>
                  </a:effectLst>
                  <a:latin typeface="Arial" charset="0"/>
                </a:rPr>
                <a:t>Long-term</a:t>
              </a:r>
            </a:p>
            <a:p>
              <a:pPr algn="ctr"/>
              <a:r>
                <a:rPr lang="en-US" sz="2000" b="1">
                  <a:solidFill>
                    <a:srgbClr val="000000"/>
                  </a:solidFill>
                  <a:effectLst>
                    <a:outerShdw blurRad="38100" dist="38100" dir="2700000" algn="tl">
                      <a:srgbClr val="FFFFFF"/>
                    </a:outerShdw>
                  </a:effectLst>
                  <a:latin typeface="Arial" charset="0"/>
                </a:rPr>
                <a:t>Sources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arn(outHorizontal)">
                                      <p:cBhvr>
                                        <p:cTn id="7" dur="500"/>
                                        <p:tgtEl>
                                          <p:spTgt spid="24578"/>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24741"/>
                                        </p:tgtEl>
                                        <p:attrNameLst>
                                          <p:attrName>style.visibility</p:attrName>
                                        </p:attrNameLst>
                                      </p:cBhvr>
                                      <p:to>
                                        <p:strVal val="visible"/>
                                      </p:to>
                                    </p:set>
                                    <p:animEffect transition="in" filter="barn(outHorizontal)">
                                      <p:cBhvr>
                                        <p:cTn id="11" dur="500"/>
                                        <p:tgtEl>
                                          <p:spTgt spid="24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7AE2ABF5-8F67-4D84-9113-5E0BE535BC95}" type="slidenum">
              <a:rPr lang="en-US"/>
              <a:pPr/>
              <a:t>18</a:t>
            </a:fld>
            <a:endParaRPr lang="en-US"/>
          </a:p>
        </p:txBody>
      </p:sp>
      <p:sp>
        <p:nvSpPr>
          <p:cNvPr id="25602" name="Freeform 2"/>
          <p:cNvSpPr>
            <a:spLocks/>
          </p:cNvSpPr>
          <p:nvPr/>
        </p:nvSpPr>
        <p:spPr bwMode="auto">
          <a:xfrm>
            <a:off x="1898650" y="2909888"/>
            <a:ext cx="4578350" cy="814387"/>
          </a:xfrm>
          <a:custGeom>
            <a:avLst/>
            <a:gdLst/>
            <a:ahLst/>
            <a:cxnLst>
              <a:cxn ang="0">
                <a:pos x="0" y="507"/>
              </a:cxn>
              <a:cxn ang="0">
                <a:pos x="2883" y="507"/>
              </a:cxn>
              <a:cxn ang="0">
                <a:pos x="2502" y="463"/>
              </a:cxn>
              <a:cxn ang="0">
                <a:pos x="2268" y="361"/>
              </a:cxn>
              <a:cxn ang="0">
                <a:pos x="1975" y="200"/>
              </a:cxn>
              <a:cxn ang="0">
                <a:pos x="1697" y="68"/>
              </a:cxn>
              <a:cxn ang="0">
                <a:pos x="1453" y="0"/>
              </a:cxn>
              <a:cxn ang="0">
                <a:pos x="1317" y="24"/>
              </a:cxn>
              <a:cxn ang="0">
                <a:pos x="1156" y="83"/>
              </a:cxn>
              <a:cxn ang="0">
                <a:pos x="943" y="150"/>
              </a:cxn>
              <a:cxn ang="0">
                <a:pos x="757" y="270"/>
              </a:cxn>
              <a:cxn ang="0">
                <a:pos x="600" y="375"/>
              </a:cxn>
              <a:cxn ang="0">
                <a:pos x="307" y="463"/>
              </a:cxn>
              <a:cxn ang="0">
                <a:pos x="0" y="507"/>
              </a:cxn>
            </a:cxnLst>
            <a:rect l="0" t="0" r="r" b="b"/>
            <a:pathLst>
              <a:path w="2884" h="508">
                <a:moveTo>
                  <a:pt x="0" y="507"/>
                </a:moveTo>
                <a:lnTo>
                  <a:pt x="2883" y="507"/>
                </a:lnTo>
                <a:lnTo>
                  <a:pt x="2502" y="463"/>
                </a:lnTo>
                <a:lnTo>
                  <a:pt x="2268" y="361"/>
                </a:lnTo>
                <a:lnTo>
                  <a:pt x="1975" y="200"/>
                </a:lnTo>
                <a:lnTo>
                  <a:pt x="1697" y="68"/>
                </a:lnTo>
                <a:lnTo>
                  <a:pt x="1453" y="0"/>
                </a:lnTo>
                <a:lnTo>
                  <a:pt x="1317" y="24"/>
                </a:lnTo>
                <a:lnTo>
                  <a:pt x="1156" y="83"/>
                </a:lnTo>
                <a:lnTo>
                  <a:pt x="943" y="150"/>
                </a:lnTo>
                <a:lnTo>
                  <a:pt x="757" y="270"/>
                </a:lnTo>
                <a:lnTo>
                  <a:pt x="600" y="375"/>
                </a:lnTo>
                <a:lnTo>
                  <a:pt x="307" y="463"/>
                </a:lnTo>
                <a:lnTo>
                  <a:pt x="0" y="507"/>
                </a:lnTo>
              </a:path>
            </a:pathLst>
          </a:custGeom>
          <a:gradFill rotWithShape="0">
            <a:gsLst>
              <a:gs pos="0">
                <a:srgbClr val="00FF00">
                  <a:gamma/>
                  <a:shade val="29804"/>
                  <a:invGamma/>
                </a:srgbClr>
              </a:gs>
              <a:gs pos="50000">
                <a:srgbClr val="00FF00"/>
              </a:gs>
              <a:gs pos="100000">
                <a:srgbClr val="00FF00">
                  <a:gamma/>
                  <a:shade val="29804"/>
                  <a:invGamma/>
                </a:srgbClr>
              </a:gs>
            </a:gsLst>
            <a:lin ang="5400000" scaled="1"/>
          </a:gradFill>
          <a:ln w="12700" cap="rnd" cmpd="sng">
            <a:noFill/>
            <a:prstDash val="solid"/>
            <a:round/>
            <a:headEnd type="none" w="med" len="med"/>
            <a:tailEnd type="none" w="med" len="med"/>
          </a:ln>
          <a:effectLst/>
        </p:spPr>
        <p:txBody>
          <a:bodyPr/>
          <a:lstStyle/>
          <a:p>
            <a:endParaRPr lang="en-US"/>
          </a:p>
        </p:txBody>
      </p:sp>
      <p:sp>
        <p:nvSpPr>
          <p:cNvPr id="25603" name="Rectangle 3"/>
          <p:cNvSpPr>
            <a:spLocks noChangeArrowheads="1"/>
          </p:cNvSpPr>
          <p:nvPr/>
        </p:nvSpPr>
        <p:spPr bwMode="auto">
          <a:xfrm>
            <a:off x="1800225" y="3746500"/>
            <a:ext cx="4921250" cy="2160588"/>
          </a:xfrm>
          <a:prstGeom prst="rect">
            <a:avLst/>
          </a:prstGeom>
          <a:gradFill rotWithShape="0">
            <a:gsLst>
              <a:gs pos="0">
                <a:srgbClr val="F95AB7">
                  <a:gamma/>
                  <a:shade val="29804"/>
                  <a:invGamma/>
                </a:srgbClr>
              </a:gs>
              <a:gs pos="50000">
                <a:srgbClr val="F95AB7"/>
              </a:gs>
              <a:gs pos="100000">
                <a:srgbClr val="F95AB7">
                  <a:gamma/>
                  <a:shade val="29804"/>
                  <a:invGamma/>
                </a:srgbClr>
              </a:gs>
            </a:gsLst>
            <a:lin ang="5400000" scaled="1"/>
          </a:gradFill>
          <a:ln w="12700">
            <a:noFill/>
            <a:miter lim="800000"/>
            <a:headEnd/>
            <a:tailEnd/>
          </a:ln>
          <a:effectLst/>
        </p:spPr>
        <p:txBody>
          <a:bodyPr wrap="none" anchor="ctr"/>
          <a:lstStyle/>
          <a:p>
            <a:endParaRPr lang="en-US"/>
          </a:p>
        </p:txBody>
      </p:sp>
      <p:sp>
        <p:nvSpPr>
          <p:cNvPr id="25679" name="Rectangle 79"/>
          <p:cNvSpPr>
            <a:spLocks noChangeArrowheads="1"/>
          </p:cNvSpPr>
          <p:nvPr/>
        </p:nvSpPr>
        <p:spPr bwMode="auto">
          <a:xfrm>
            <a:off x="992188" y="554038"/>
            <a:ext cx="7304087" cy="1187450"/>
          </a:xfrm>
          <a:prstGeom prst="rect">
            <a:avLst/>
          </a:prstGeom>
          <a:noFill/>
          <a:ln w="12700">
            <a:noFill/>
            <a:miter lim="800000"/>
            <a:headEnd/>
            <a:tailEnd/>
          </a:ln>
          <a:effectLst/>
        </p:spPr>
        <p:txBody>
          <a:bodyPr lIns="90488" tIns="44450" rIns="90488" bIns="44450">
            <a:spAutoFit/>
          </a:bodyPr>
          <a:lstStyle/>
          <a:p>
            <a:r>
              <a:rPr lang="en-US" sz="3600" b="1">
                <a:solidFill>
                  <a:schemeClr val="tx2"/>
                </a:solidFill>
                <a:effectLst>
                  <a:outerShdw blurRad="38100" dist="38100" dir="2700000" algn="tl">
                    <a:srgbClr val="000000"/>
                  </a:outerShdw>
                </a:effectLst>
                <a:latin typeface="Arial" charset="0"/>
              </a:rPr>
              <a:t>Financing Current Assets:</a:t>
            </a:r>
          </a:p>
          <a:p>
            <a:r>
              <a:rPr lang="en-US" sz="3600" b="1">
                <a:solidFill>
                  <a:schemeClr val="tx2"/>
                </a:solidFill>
                <a:effectLst>
                  <a:outerShdw blurRad="38100" dist="38100" dir="2700000" algn="tl">
                    <a:srgbClr val="000000"/>
                  </a:outerShdw>
                </a:effectLst>
                <a:latin typeface="Arial" charset="0"/>
              </a:rPr>
              <a:t>	Moderate Approach</a:t>
            </a:r>
          </a:p>
        </p:txBody>
      </p:sp>
      <p:sp>
        <p:nvSpPr>
          <p:cNvPr id="25681" name="Rectangle 81"/>
          <p:cNvSpPr>
            <a:spLocks noChangeArrowheads="1"/>
          </p:cNvSpPr>
          <p:nvPr/>
        </p:nvSpPr>
        <p:spPr bwMode="auto">
          <a:xfrm>
            <a:off x="5099050" y="2212975"/>
            <a:ext cx="1709738" cy="69850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FF00"/>
                </a:solidFill>
                <a:effectLst>
                  <a:outerShdw blurRad="38100" dist="38100" dir="2700000" algn="tl">
                    <a:srgbClr val="000000"/>
                  </a:outerShdw>
                </a:effectLst>
                <a:latin typeface="Arial" charset="0"/>
              </a:rPr>
              <a:t>Short-term</a:t>
            </a:r>
          </a:p>
          <a:p>
            <a:pPr algn="ctr"/>
            <a:r>
              <a:rPr lang="en-US" sz="2000" b="1">
                <a:solidFill>
                  <a:srgbClr val="00FF00"/>
                </a:solidFill>
                <a:effectLst>
                  <a:outerShdw blurRad="38100" dist="38100" dir="2700000" algn="tl">
                    <a:srgbClr val="000000"/>
                  </a:outerShdw>
                </a:effectLst>
                <a:latin typeface="Arial" charset="0"/>
              </a:rPr>
              <a:t>Sources</a:t>
            </a:r>
          </a:p>
        </p:txBody>
      </p:sp>
      <p:grpSp>
        <p:nvGrpSpPr>
          <p:cNvPr id="25801" name="Group 201"/>
          <p:cNvGrpSpPr>
            <a:grpSpLocks/>
          </p:cNvGrpSpPr>
          <p:nvPr/>
        </p:nvGrpSpPr>
        <p:grpSpPr bwMode="auto">
          <a:xfrm>
            <a:off x="414338" y="2033588"/>
            <a:ext cx="8582025" cy="4295775"/>
            <a:chOff x="90" y="979"/>
            <a:chExt cx="5406" cy="2706"/>
          </a:xfrm>
        </p:grpSpPr>
        <p:sp>
          <p:nvSpPr>
            <p:cNvPr id="25761" name="Rectangle 161"/>
            <p:cNvSpPr>
              <a:spLocks noChangeArrowheads="1"/>
            </p:cNvSpPr>
            <p:nvPr/>
          </p:nvSpPr>
          <p:spPr bwMode="auto">
            <a:xfrm>
              <a:off x="963" y="2058"/>
              <a:ext cx="3100" cy="1366"/>
            </a:xfrm>
            <a:prstGeom prst="rect">
              <a:avLst/>
            </a:prstGeom>
            <a:gradFill rotWithShape="0">
              <a:gsLst>
                <a:gs pos="0">
                  <a:srgbClr val="F95AB7">
                    <a:gamma/>
                    <a:shade val="29804"/>
                    <a:invGamma/>
                  </a:srgbClr>
                </a:gs>
                <a:gs pos="50000">
                  <a:srgbClr val="F95AB7"/>
                </a:gs>
                <a:gs pos="100000">
                  <a:srgbClr val="F95AB7">
                    <a:gamma/>
                    <a:shade val="29804"/>
                    <a:invGamma/>
                  </a:srgbClr>
                </a:gs>
              </a:gsLst>
              <a:lin ang="5400000" scaled="1"/>
            </a:gradFill>
            <a:ln w="12700">
              <a:noFill/>
              <a:miter lim="800000"/>
              <a:headEnd/>
              <a:tailEnd/>
            </a:ln>
            <a:effectLst/>
          </p:spPr>
          <p:txBody>
            <a:bodyPr wrap="none" anchor="ctr"/>
            <a:lstStyle/>
            <a:p>
              <a:endParaRPr lang="en-US"/>
            </a:p>
          </p:txBody>
        </p:sp>
        <p:grpSp>
          <p:nvGrpSpPr>
            <p:cNvPr id="25762" name="Group 162"/>
            <p:cNvGrpSpPr>
              <a:grpSpLocks/>
            </p:cNvGrpSpPr>
            <p:nvPr/>
          </p:nvGrpSpPr>
          <p:grpSpPr bwMode="auto">
            <a:xfrm>
              <a:off x="90" y="979"/>
              <a:ext cx="5406" cy="2706"/>
              <a:chOff x="90" y="979"/>
              <a:chExt cx="5406" cy="2706"/>
            </a:xfrm>
          </p:grpSpPr>
          <p:sp>
            <p:nvSpPr>
              <p:cNvPr id="25763" name="Rectangle 163"/>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25764" name="Line 164"/>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25765" name="Freeform 165"/>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25766" name="Group 166"/>
              <p:cNvGrpSpPr>
                <a:grpSpLocks/>
              </p:cNvGrpSpPr>
              <p:nvPr/>
            </p:nvGrpSpPr>
            <p:grpSpPr bwMode="auto">
              <a:xfrm>
                <a:off x="90" y="979"/>
                <a:ext cx="5317" cy="2706"/>
                <a:chOff x="90" y="979"/>
                <a:chExt cx="5317" cy="2706"/>
              </a:xfrm>
            </p:grpSpPr>
            <p:sp>
              <p:nvSpPr>
                <p:cNvPr id="25767" name="Freeform 167"/>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5768" name="Line 168"/>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25769" name="Rectangle 169"/>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5770" name="Rectangle 170"/>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a:effectLst>
                        <a:outerShdw blurRad="38100" dist="38100" dir="2700000" algn="tl">
                          <a:srgbClr val="000000"/>
                        </a:outerShdw>
                      </a:effectLst>
                      <a:latin typeface="Arial" charset="0"/>
                    </a:rPr>
                    <a:t>Total Assets</a:t>
                  </a:r>
                </a:p>
              </p:txBody>
            </p:sp>
            <p:sp>
              <p:nvSpPr>
                <p:cNvPr id="25771" name="Rectangle 171"/>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5772" name="Rectangle 172"/>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5773" name="Rectangle 173"/>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5774" name="Rectangle 174"/>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5775" name="Rectangle 175"/>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5776" name="Rectangle 176"/>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5777" name="Line 177"/>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25778" name="Rectangle 178"/>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grpSp>
        <p:sp>
          <p:nvSpPr>
            <p:cNvPr id="25779" name="Rectangle 179"/>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25780" name="Line 180"/>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25781" name="Freeform 181"/>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25782" name="Group 182"/>
            <p:cNvGrpSpPr>
              <a:grpSpLocks/>
            </p:cNvGrpSpPr>
            <p:nvPr/>
          </p:nvGrpSpPr>
          <p:grpSpPr bwMode="auto">
            <a:xfrm>
              <a:off x="90" y="979"/>
              <a:ext cx="5317" cy="2706"/>
              <a:chOff x="90" y="979"/>
              <a:chExt cx="5317" cy="2706"/>
            </a:xfrm>
          </p:grpSpPr>
          <p:sp>
            <p:nvSpPr>
              <p:cNvPr id="25783" name="Freeform 183"/>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25784" name="Line 184"/>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25785" name="Rectangle 185"/>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25786" name="Rectangle 186"/>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25787" name="Rectangle 187"/>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25788" name="Rectangle 188"/>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25789" name="Rectangle 189"/>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25790" name="Rectangle 190"/>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25791" name="Rectangle 191"/>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25792" name="Rectangle 192"/>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25793" name="Line 193"/>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25794" name="Rectangle 194"/>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sp>
          <p:nvSpPr>
            <p:cNvPr id="25795" name="Freeform 195"/>
            <p:cNvSpPr>
              <a:spLocks/>
            </p:cNvSpPr>
            <p:nvPr/>
          </p:nvSpPr>
          <p:spPr bwMode="auto">
            <a:xfrm rot="637995" flipV="1">
              <a:off x="2796" y="1559"/>
              <a:ext cx="1100" cy="153"/>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0000"/>
                </a:gs>
                <a:gs pos="100000">
                  <a:srgbClr val="66CCFF"/>
                </a:gs>
              </a:gsLst>
              <a:lin ang="0" scaled="1"/>
            </a:gradFill>
            <a:ln w="12700" cap="rnd" cmpd="sng">
              <a:solidFill>
                <a:srgbClr val="000000"/>
              </a:solidFill>
              <a:prstDash val="solid"/>
              <a:round/>
              <a:headEnd type="none" w="med" len="med"/>
              <a:tailEnd type="none" w="med" len="med"/>
            </a:ln>
            <a:effectLst/>
          </p:spPr>
          <p:txBody>
            <a:bodyPr/>
            <a:lstStyle/>
            <a:p>
              <a:endParaRPr lang="en-US"/>
            </a:p>
          </p:txBody>
        </p:sp>
        <p:grpSp>
          <p:nvGrpSpPr>
            <p:cNvPr id="25796" name="Group 196"/>
            <p:cNvGrpSpPr>
              <a:grpSpLocks/>
            </p:cNvGrpSpPr>
            <p:nvPr/>
          </p:nvGrpSpPr>
          <p:grpSpPr bwMode="auto">
            <a:xfrm>
              <a:off x="1492" y="2066"/>
              <a:ext cx="479" cy="1350"/>
              <a:chOff x="1492" y="2066"/>
              <a:chExt cx="479" cy="1350"/>
            </a:xfrm>
          </p:grpSpPr>
          <p:grpSp>
            <p:nvGrpSpPr>
              <p:cNvPr id="25797" name="Group 197"/>
              <p:cNvGrpSpPr>
                <a:grpSpLocks/>
              </p:cNvGrpSpPr>
              <p:nvPr/>
            </p:nvGrpSpPr>
            <p:grpSpPr bwMode="auto">
              <a:xfrm>
                <a:off x="1653" y="2066"/>
                <a:ext cx="318" cy="1350"/>
                <a:chOff x="1653" y="2066"/>
                <a:chExt cx="318" cy="1350"/>
              </a:xfrm>
            </p:grpSpPr>
            <p:sp>
              <p:nvSpPr>
                <p:cNvPr id="25798" name="AutoShape 198"/>
                <p:cNvSpPr>
                  <a:spLocks noChangeArrowheads="1"/>
                </p:cNvSpPr>
                <p:nvPr/>
              </p:nvSpPr>
              <p:spPr bwMode="auto">
                <a:xfrm>
                  <a:off x="1660" y="2066"/>
                  <a:ext cx="311" cy="328"/>
                </a:xfrm>
                <a:prstGeom prst="upArrow">
                  <a:avLst>
                    <a:gd name="adj1" fmla="val 50000"/>
                    <a:gd name="adj2" fmla="val 26367"/>
                  </a:avLst>
                </a:prstGeom>
                <a:gradFill rotWithShape="0">
                  <a:gsLst>
                    <a:gs pos="0">
                      <a:schemeClr val="accent2"/>
                    </a:gs>
                    <a:gs pos="100000">
                      <a:srgbClr val="FF0000"/>
                    </a:gs>
                  </a:gsLst>
                  <a:lin ang="5400000" scaled="1"/>
                </a:gradFill>
                <a:ln w="12700">
                  <a:solidFill>
                    <a:srgbClr val="FF0000"/>
                  </a:solidFill>
                  <a:miter lim="800000"/>
                  <a:headEnd type="none" w="sm" len="sm"/>
                  <a:tailEnd type="none" w="sm" len="sm"/>
                </a:ln>
                <a:effectLst/>
              </p:spPr>
              <p:txBody>
                <a:bodyPr wrap="none" anchor="ctr"/>
                <a:lstStyle/>
                <a:p>
                  <a:endParaRPr lang="en-US"/>
                </a:p>
              </p:txBody>
            </p:sp>
            <p:sp>
              <p:nvSpPr>
                <p:cNvPr id="25799" name="AutoShape 199"/>
                <p:cNvSpPr>
                  <a:spLocks noChangeArrowheads="1"/>
                </p:cNvSpPr>
                <p:nvPr/>
              </p:nvSpPr>
              <p:spPr bwMode="auto">
                <a:xfrm rot="-10800000">
                  <a:off x="1653" y="3077"/>
                  <a:ext cx="317" cy="339"/>
                </a:xfrm>
                <a:prstGeom prst="upArrow">
                  <a:avLst>
                    <a:gd name="adj1" fmla="val 50000"/>
                    <a:gd name="adj2" fmla="val 26735"/>
                  </a:avLst>
                </a:prstGeom>
                <a:gradFill rotWithShape="0">
                  <a:gsLst>
                    <a:gs pos="0">
                      <a:srgbClr val="FF0000"/>
                    </a:gs>
                    <a:gs pos="100000">
                      <a:schemeClr val="accent2"/>
                    </a:gs>
                  </a:gsLst>
                  <a:lin ang="5400000" scaled="1"/>
                </a:gradFill>
                <a:ln w="12700">
                  <a:solidFill>
                    <a:srgbClr val="FF0000"/>
                  </a:solidFill>
                  <a:miter lim="800000"/>
                  <a:headEnd type="none" w="sm" len="sm"/>
                  <a:tailEnd type="none" w="sm" len="sm"/>
                </a:ln>
                <a:effectLst/>
              </p:spPr>
              <p:txBody>
                <a:bodyPr wrap="none" anchor="ctr"/>
                <a:lstStyle/>
                <a:p>
                  <a:endParaRPr lang="en-US"/>
                </a:p>
              </p:txBody>
            </p:sp>
          </p:grpSp>
          <p:sp>
            <p:nvSpPr>
              <p:cNvPr id="25800" name="Rectangle 200"/>
              <p:cNvSpPr>
                <a:spLocks noChangeArrowheads="1"/>
              </p:cNvSpPr>
              <p:nvPr/>
            </p:nvSpPr>
            <p:spPr bwMode="auto">
              <a:xfrm rot="16200000">
                <a:off x="1173" y="2515"/>
                <a:ext cx="1077" cy="44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0000"/>
                    </a:solidFill>
                    <a:effectLst>
                      <a:outerShdw blurRad="38100" dist="38100" dir="2700000" algn="tl">
                        <a:srgbClr val="FFFFFF"/>
                      </a:outerShdw>
                    </a:effectLst>
                    <a:latin typeface="Arial" charset="0"/>
                  </a:rPr>
                  <a:t>Long-term</a:t>
                </a:r>
              </a:p>
              <a:p>
                <a:pPr algn="ctr"/>
                <a:r>
                  <a:rPr lang="en-US" sz="2000" b="1">
                    <a:solidFill>
                      <a:srgbClr val="000000"/>
                    </a:solidFill>
                    <a:effectLst>
                      <a:outerShdw blurRad="38100" dist="38100" dir="2700000" algn="tl">
                        <a:srgbClr val="FFFFFF"/>
                      </a:outerShdw>
                    </a:effectLst>
                    <a:latin typeface="Arial" charset="0"/>
                  </a:rPr>
                  <a:t>Sources</a:t>
                </a:r>
              </a:p>
            </p:txBody>
          </p:sp>
        </p:grpSp>
      </p:grpSp>
      <p:sp>
        <p:nvSpPr>
          <p:cNvPr id="25682" name="Freeform 82"/>
          <p:cNvSpPr>
            <a:spLocks/>
          </p:cNvSpPr>
          <p:nvPr/>
        </p:nvSpPr>
        <p:spPr bwMode="auto">
          <a:xfrm rot="20275316" flipV="1">
            <a:off x="3568700" y="2435225"/>
            <a:ext cx="1703388" cy="493713"/>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FF00"/>
              </a:gs>
              <a:gs pos="100000">
                <a:srgbClr val="000000"/>
              </a:gs>
            </a:gsLst>
            <a:lin ang="5400000" scaled="1"/>
          </a:gradFill>
          <a:ln w="12700" cap="rnd"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arn(outHorizontal)">
                                      <p:cBhvr>
                                        <p:cTn id="7" dur="500"/>
                                        <p:tgtEl>
                                          <p:spTgt spid="2560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681"/>
                                        </p:tgtEl>
                                        <p:attrNameLst>
                                          <p:attrName>style.visibility</p:attrName>
                                        </p:attrNameLst>
                                      </p:cBhvr>
                                      <p:to>
                                        <p:strVal val="visible"/>
                                      </p:to>
                                    </p:set>
                                    <p:animEffect transition="in" filter="wipe(left)">
                                      <p:cBhvr>
                                        <p:cTn id="11" dur="500"/>
                                        <p:tgtEl>
                                          <p:spTgt spid="25681"/>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5682"/>
                                        </p:tgtEl>
                                        <p:attrNameLst>
                                          <p:attrName>style.visibility</p:attrName>
                                        </p:attrNameLst>
                                      </p:cBhvr>
                                      <p:to>
                                        <p:strVal val="visible"/>
                                      </p:to>
                                    </p:set>
                                    <p:animEffect transition="in" filter="wipe(right)">
                                      <p:cBhvr>
                                        <p:cTn id="15" dur="500"/>
                                        <p:tgtEl>
                                          <p:spTgt spid="25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81" grpId="0" autoUpdateAnimBg="0"/>
      <p:bldP spid="2568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10D1787-6A6A-4372-8A9A-081BF0483313}" type="slidenum">
              <a:rPr lang="en-US"/>
              <a:pPr/>
              <a:t>19</a:t>
            </a:fld>
            <a:endParaRPr lang="en-US"/>
          </a:p>
        </p:txBody>
      </p:sp>
      <p:sp>
        <p:nvSpPr>
          <p:cNvPr id="45058" name="Rectangle 2"/>
          <p:cNvSpPr>
            <a:spLocks noGrp="1" noChangeArrowheads="1"/>
          </p:cNvSpPr>
          <p:nvPr>
            <p:ph type="title"/>
          </p:nvPr>
        </p:nvSpPr>
        <p:spPr>
          <a:xfrm>
            <a:off x="1066800" y="425450"/>
            <a:ext cx="7543800" cy="1317625"/>
          </a:xfrm>
        </p:spPr>
        <p:txBody>
          <a:bodyPr/>
          <a:lstStyle/>
          <a:p>
            <a:r>
              <a:rPr lang="en-US" sz="4000" i="1"/>
              <a:t>Different Approaches to Financing</a:t>
            </a:r>
          </a:p>
        </p:txBody>
      </p:sp>
      <p:sp>
        <p:nvSpPr>
          <p:cNvPr id="45059" name="Rectangle 3"/>
          <p:cNvSpPr>
            <a:spLocks noGrp="1" noChangeArrowheads="1"/>
          </p:cNvSpPr>
          <p:nvPr>
            <p:ph type="body" idx="1"/>
          </p:nvPr>
        </p:nvSpPr>
        <p:spPr>
          <a:xfrm>
            <a:off x="922338" y="1885950"/>
            <a:ext cx="7794625" cy="4691063"/>
          </a:xfrm>
        </p:spPr>
        <p:txBody>
          <a:bodyPr/>
          <a:lstStyle/>
          <a:p>
            <a:pPr>
              <a:lnSpc>
                <a:spcPct val="90000"/>
              </a:lnSpc>
            </a:pPr>
            <a:r>
              <a:rPr lang="en-US" sz="2400">
                <a:solidFill>
                  <a:schemeClr val="hlink"/>
                </a:solidFill>
              </a:rPr>
              <a:t>Conservative Approach</a:t>
            </a:r>
          </a:p>
          <a:p>
            <a:pPr lvl="1">
              <a:lnSpc>
                <a:spcPct val="90000"/>
              </a:lnSpc>
            </a:pPr>
            <a:r>
              <a:rPr lang="en-US" sz="2000"/>
              <a:t>Finance all fixed assets, permanent current assets, and some temporary with LT debt or equity.  ST financing is used for the remaining temp. current assets.</a:t>
            </a:r>
          </a:p>
          <a:p>
            <a:pPr lvl="1">
              <a:lnSpc>
                <a:spcPct val="90000"/>
              </a:lnSpc>
            </a:pPr>
            <a:r>
              <a:rPr lang="en-US" sz="2000"/>
              <a:t>Lower risk, lower return</a:t>
            </a:r>
          </a:p>
          <a:p>
            <a:pPr>
              <a:lnSpc>
                <a:spcPct val="90000"/>
              </a:lnSpc>
            </a:pPr>
            <a:r>
              <a:rPr lang="en-US" sz="2400">
                <a:solidFill>
                  <a:schemeClr val="hlink"/>
                </a:solidFill>
              </a:rPr>
              <a:t>Moderate Approach (Maturity Matching)</a:t>
            </a:r>
          </a:p>
          <a:p>
            <a:pPr lvl="1">
              <a:lnSpc>
                <a:spcPct val="90000"/>
              </a:lnSpc>
            </a:pPr>
            <a:r>
              <a:rPr lang="en-US" sz="2000"/>
              <a:t>Finance fixed assets and permanent current assets with LT funds and temporary current assets with ST funds.</a:t>
            </a:r>
          </a:p>
          <a:p>
            <a:pPr lvl="1">
              <a:lnSpc>
                <a:spcPct val="90000"/>
              </a:lnSpc>
            </a:pPr>
            <a:r>
              <a:rPr lang="en-US" sz="2000"/>
              <a:t>Moderate risk, moderate return</a:t>
            </a:r>
          </a:p>
          <a:p>
            <a:pPr>
              <a:lnSpc>
                <a:spcPct val="90000"/>
              </a:lnSpc>
            </a:pPr>
            <a:r>
              <a:rPr lang="en-US" sz="2400">
                <a:solidFill>
                  <a:schemeClr val="hlink"/>
                </a:solidFill>
              </a:rPr>
              <a:t>Aggressive Approach</a:t>
            </a:r>
          </a:p>
          <a:p>
            <a:pPr lvl="1">
              <a:lnSpc>
                <a:spcPct val="90000"/>
              </a:lnSpc>
            </a:pPr>
            <a:r>
              <a:rPr lang="en-US" sz="2000"/>
              <a:t>Finance  all temporary current assets, permanent current assets, and some fixed assets with ST debt.  LT financing is used for the remaining fixed assets.</a:t>
            </a:r>
          </a:p>
          <a:p>
            <a:pPr lvl="1">
              <a:lnSpc>
                <a:spcPct val="90000"/>
              </a:lnSpc>
            </a:pPr>
            <a:r>
              <a:rPr lang="en-US" sz="2000"/>
              <a:t>Higher risk, higher return</a:t>
            </a:r>
          </a:p>
          <a:p>
            <a:pPr lvl="1">
              <a:lnSpc>
                <a:spcPct val="90000"/>
              </a:lnSpc>
              <a:buFontTx/>
              <a:buNone/>
            </a:pP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6" end="6"/>
                                            </p:txEl>
                                          </p:spTgt>
                                        </p:tgtEl>
                                        <p:attrNameLst>
                                          <p:attrName>style.visibility</p:attrName>
                                        </p:attrNameLst>
                                      </p:cBhvr>
                                      <p:to>
                                        <p:strVal val="visible"/>
                                      </p:to>
                                    </p:set>
                                    <p:animEffect transition="in" filter="wipe(left)">
                                      <p:cBhvr>
                                        <p:cTn id="7" dur="500"/>
                                        <p:tgtEl>
                                          <p:spTgt spid="45059">
                                            <p:txEl>
                                              <p:pRg st="6" end="6"/>
                                            </p:txEl>
                                          </p:spTgt>
                                        </p:tgtEl>
                                      </p:cBhvr>
                                    </p:animEffect>
                                  </p:childTnLst>
                                  <p:subTnLst>
                                    <p:animClr clrSpc="rgb" dir="cw">
                                      <p:cBhvr override="childStyle">
                                        <p:cTn dur="1" fill="hold" display="0" masterRel="nextClick" afterEffect="1"/>
                                        <p:tgtEl>
                                          <p:spTgt spid="45059">
                                            <p:txEl>
                                              <p:pRg st="6" end="6"/>
                                            </p:txEl>
                                          </p:spTgt>
                                        </p:tgtEl>
                                        <p:attrNameLst>
                                          <p:attrName>ppt_c</p:attrName>
                                        </p:attrNameLst>
                                      </p:cBhvr>
                                      <p:to>
                                        <a:schemeClr va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7" end="7"/>
                                            </p:txEl>
                                          </p:spTgt>
                                        </p:tgtEl>
                                        <p:attrNameLst>
                                          <p:attrName>style.visibility</p:attrName>
                                        </p:attrNameLst>
                                      </p:cBhvr>
                                      <p:to>
                                        <p:strVal val="visible"/>
                                      </p:to>
                                    </p:set>
                                    <p:animEffect transition="in" filter="wipe(left)">
                                      <p:cBhvr>
                                        <p:cTn id="12" dur="500"/>
                                        <p:tgtEl>
                                          <p:spTgt spid="45059">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8" end="8"/>
                                            </p:txEl>
                                          </p:spTgt>
                                        </p:tgtEl>
                                        <p:attrNameLst>
                                          <p:attrName>style.visibility</p:attrName>
                                        </p:attrNameLst>
                                      </p:cBhvr>
                                      <p:to>
                                        <p:strVal val="visible"/>
                                      </p:to>
                                    </p:set>
                                    <p:animEffect transition="in" filter="wipe(left)">
                                      <p:cBhvr>
                                        <p:cTn id="17" dur="5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4687C3-81DB-4EC5-AFAB-E86C628D1F3F}" type="slidenum">
              <a:rPr lang="en-US"/>
              <a:pPr/>
              <a:t>2</a:t>
            </a:fld>
            <a:endParaRPr lang="en-US"/>
          </a:p>
        </p:txBody>
      </p:sp>
      <p:sp>
        <p:nvSpPr>
          <p:cNvPr id="5124" name="Rectangle 4"/>
          <p:cNvSpPr>
            <a:spLocks noGrp="1" noChangeArrowheads="1"/>
          </p:cNvSpPr>
          <p:nvPr>
            <p:ph type="title"/>
          </p:nvPr>
        </p:nvSpPr>
        <p:spPr>
          <a:xfrm>
            <a:off x="958850" y="742950"/>
            <a:ext cx="7369175" cy="903288"/>
          </a:xfrm>
        </p:spPr>
        <p:txBody>
          <a:bodyPr/>
          <a:lstStyle/>
          <a:p>
            <a:r>
              <a:rPr lang="en-US"/>
              <a:t>Learning Objectives</a:t>
            </a:r>
          </a:p>
        </p:txBody>
      </p:sp>
      <p:sp>
        <p:nvSpPr>
          <p:cNvPr id="5125" name="Rectangle 5"/>
          <p:cNvSpPr>
            <a:spLocks noGrp="1" noChangeArrowheads="1"/>
          </p:cNvSpPr>
          <p:nvPr>
            <p:ph type="body" idx="1"/>
          </p:nvPr>
        </p:nvSpPr>
        <p:spPr>
          <a:xfrm>
            <a:off x="1066800" y="1958975"/>
            <a:ext cx="7543800" cy="4114800"/>
          </a:xfrm>
        </p:spPr>
        <p:txBody>
          <a:bodyPr/>
          <a:lstStyle/>
          <a:p>
            <a:pPr>
              <a:lnSpc>
                <a:spcPct val="90000"/>
              </a:lnSpc>
            </a:pPr>
            <a:r>
              <a:rPr lang="en-US"/>
              <a:t>Understand the importance of working capital.</a:t>
            </a:r>
          </a:p>
          <a:p>
            <a:pPr>
              <a:lnSpc>
                <a:spcPct val="90000"/>
              </a:lnSpc>
            </a:pPr>
            <a:r>
              <a:rPr lang="en-US"/>
              <a:t>The liquidity-profitability trade-off.</a:t>
            </a:r>
          </a:p>
          <a:p>
            <a:pPr>
              <a:lnSpc>
                <a:spcPct val="90000"/>
              </a:lnSpc>
            </a:pPr>
            <a:r>
              <a:rPr lang="en-US"/>
              <a:t>Determining the optimal level of current assets.</a:t>
            </a:r>
          </a:p>
          <a:p>
            <a:pPr>
              <a:lnSpc>
                <a:spcPct val="90000"/>
              </a:lnSpc>
            </a:pPr>
            <a:r>
              <a:rPr lang="en-US"/>
              <a:t>The risk and return implications of alternative approaches to working capital financing policy.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wipe(left)">
                                      <p:cBhvr>
                                        <p:cTn id="7" dur="500"/>
                                        <p:tgtEl>
                                          <p:spTgt spid="5125">
                                            <p:txEl>
                                              <p:pRg st="0" end="0"/>
                                            </p:txEl>
                                          </p:spTgt>
                                        </p:tgtEl>
                                      </p:cBhvr>
                                    </p:animEffect>
                                  </p:childTnLst>
                                  <p:subTnLst>
                                    <p:animClr clrSpc="rgb" dir="cw">
                                      <p:cBhvr override="childStyle">
                                        <p:cTn dur="1" fill="hold" display="0" masterRel="nextClick" afterEffect="1"/>
                                        <p:tgtEl>
                                          <p:spTgt spid="512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wipe(left)">
                                      <p:cBhvr>
                                        <p:cTn id="12" dur="500"/>
                                        <p:tgtEl>
                                          <p:spTgt spid="5125">
                                            <p:txEl>
                                              <p:pRg st="1" end="1"/>
                                            </p:txEl>
                                          </p:spTgt>
                                        </p:tgtEl>
                                      </p:cBhvr>
                                    </p:animEffect>
                                  </p:childTnLst>
                                  <p:subTnLst>
                                    <p:animClr clrSpc="rgb" dir="cw">
                                      <p:cBhvr override="childStyle">
                                        <p:cTn dur="1" fill="hold" display="0" masterRel="nextClick" afterEffect="1"/>
                                        <p:tgtEl>
                                          <p:spTgt spid="512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wipe(left)">
                                      <p:cBhvr>
                                        <p:cTn id="17" dur="500"/>
                                        <p:tgtEl>
                                          <p:spTgt spid="5125">
                                            <p:txEl>
                                              <p:pRg st="2" end="2"/>
                                            </p:txEl>
                                          </p:spTgt>
                                        </p:tgtEl>
                                      </p:cBhvr>
                                    </p:animEffect>
                                  </p:childTnLst>
                                  <p:subTnLst>
                                    <p:animClr clrSpc="rgb" dir="cw">
                                      <p:cBhvr override="childStyle">
                                        <p:cTn dur="1" fill="hold" display="0" masterRel="nextClick" afterEffect="1"/>
                                        <p:tgtEl>
                                          <p:spTgt spid="5125">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wipe(left)">
                                      <p:cBhvr>
                                        <p:cTn id="22" dur="500"/>
                                        <p:tgtEl>
                                          <p:spTgt spid="5125">
                                            <p:txEl>
                                              <p:pRg st="3" end="3"/>
                                            </p:txEl>
                                          </p:spTgt>
                                        </p:tgtEl>
                                      </p:cBhvr>
                                    </p:animEffect>
                                  </p:childTnLst>
                                  <p:subTnLst>
                                    <p:animClr clrSpc="rgb" dir="cw">
                                      <p:cBhvr override="childStyle">
                                        <p:cTn dur="1" fill="hold" display="0" masterRel="nextClick" afterEffect="1"/>
                                        <p:tgtEl>
                                          <p:spTgt spid="5125">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5"/>
          <p:cNvSpPr>
            <a:spLocks noGrp="1"/>
          </p:cNvSpPr>
          <p:nvPr>
            <p:ph type="sldNum" sz="quarter" idx="12"/>
          </p:nvPr>
        </p:nvSpPr>
        <p:spPr/>
        <p:txBody>
          <a:bodyPr/>
          <a:lstStyle/>
          <a:p>
            <a:fld id="{7ED9D22D-515C-449C-B959-2BA0865AF01E}" type="slidenum">
              <a:rPr lang="en-US"/>
              <a:pPr/>
              <a:t>20</a:t>
            </a:fld>
            <a:endParaRPr lang="en-US"/>
          </a:p>
        </p:txBody>
      </p:sp>
      <p:sp>
        <p:nvSpPr>
          <p:cNvPr id="38914" name="Rectangle 2"/>
          <p:cNvSpPr>
            <a:spLocks noChangeArrowheads="1"/>
          </p:cNvSpPr>
          <p:nvPr/>
        </p:nvSpPr>
        <p:spPr bwMode="auto">
          <a:xfrm>
            <a:off x="1651000" y="3892550"/>
            <a:ext cx="4905375" cy="1060450"/>
          </a:xfrm>
          <a:prstGeom prst="rect">
            <a:avLst/>
          </a:prstGeom>
          <a:gradFill rotWithShape="0">
            <a:gsLst>
              <a:gs pos="0">
                <a:srgbClr val="00FF00">
                  <a:gamma/>
                  <a:shade val="29804"/>
                  <a:invGamma/>
                </a:srgbClr>
              </a:gs>
              <a:gs pos="50000">
                <a:srgbClr val="00FF00"/>
              </a:gs>
              <a:gs pos="100000">
                <a:srgbClr val="00FF00">
                  <a:gamma/>
                  <a:shade val="29804"/>
                  <a:invGamma/>
                </a:srgbClr>
              </a:gs>
            </a:gsLst>
            <a:lin ang="5400000" scaled="1"/>
          </a:gradFill>
          <a:ln w="12700">
            <a:noFill/>
            <a:miter lim="800000"/>
            <a:headEnd/>
            <a:tailEnd/>
          </a:ln>
          <a:effectLst/>
        </p:spPr>
        <p:txBody>
          <a:bodyPr wrap="none" anchor="ctr"/>
          <a:lstStyle/>
          <a:p>
            <a:endParaRPr lang="en-US"/>
          </a:p>
        </p:txBody>
      </p:sp>
      <p:sp>
        <p:nvSpPr>
          <p:cNvPr id="38915" name="Freeform 3"/>
          <p:cNvSpPr>
            <a:spLocks/>
          </p:cNvSpPr>
          <p:nvPr/>
        </p:nvSpPr>
        <p:spPr bwMode="auto">
          <a:xfrm>
            <a:off x="1738313" y="3048000"/>
            <a:ext cx="4578350" cy="806450"/>
          </a:xfrm>
          <a:custGeom>
            <a:avLst/>
            <a:gdLst/>
            <a:ahLst/>
            <a:cxnLst>
              <a:cxn ang="0">
                <a:pos x="0" y="507"/>
              </a:cxn>
              <a:cxn ang="0">
                <a:pos x="2883" y="507"/>
              </a:cxn>
              <a:cxn ang="0">
                <a:pos x="2502" y="463"/>
              </a:cxn>
              <a:cxn ang="0">
                <a:pos x="2268" y="361"/>
              </a:cxn>
              <a:cxn ang="0">
                <a:pos x="1975" y="200"/>
              </a:cxn>
              <a:cxn ang="0">
                <a:pos x="1697" y="68"/>
              </a:cxn>
              <a:cxn ang="0">
                <a:pos x="1453" y="0"/>
              </a:cxn>
              <a:cxn ang="0">
                <a:pos x="1317" y="24"/>
              </a:cxn>
              <a:cxn ang="0">
                <a:pos x="1156" y="83"/>
              </a:cxn>
              <a:cxn ang="0">
                <a:pos x="943" y="150"/>
              </a:cxn>
              <a:cxn ang="0">
                <a:pos x="757" y="270"/>
              </a:cxn>
              <a:cxn ang="0">
                <a:pos x="600" y="375"/>
              </a:cxn>
              <a:cxn ang="0">
                <a:pos x="307" y="463"/>
              </a:cxn>
              <a:cxn ang="0">
                <a:pos x="0" y="507"/>
              </a:cxn>
            </a:cxnLst>
            <a:rect l="0" t="0" r="r" b="b"/>
            <a:pathLst>
              <a:path w="2884" h="508">
                <a:moveTo>
                  <a:pt x="0" y="507"/>
                </a:moveTo>
                <a:lnTo>
                  <a:pt x="2883" y="507"/>
                </a:lnTo>
                <a:lnTo>
                  <a:pt x="2502" y="463"/>
                </a:lnTo>
                <a:lnTo>
                  <a:pt x="2268" y="361"/>
                </a:lnTo>
                <a:lnTo>
                  <a:pt x="1975" y="200"/>
                </a:lnTo>
                <a:lnTo>
                  <a:pt x="1697" y="68"/>
                </a:lnTo>
                <a:lnTo>
                  <a:pt x="1453" y="0"/>
                </a:lnTo>
                <a:lnTo>
                  <a:pt x="1317" y="24"/>
                </a:lnTo>
                <a:lnTo>
                  <a:pt x="1156" y="83"/>
                </a:lnTo>
                <a:lnTo>
                  <a:pt x="943" y="150"/>
                </a:lnTo>
                <a:lnTo>
                  <a:pt x="757" y="270"/>
                </a:lnTo>
                <a:lnTo>
                  <a:pt x="600" y="375"/>
                </a:lnTo>
                <a:lnTo>
                  <a:pt x="307" y="463"/>
                </a:lnTo>
                <a:lnTo>
                  <a:pt x="0" y="507"/>
                </a:lnTo>
              </a:path>
            </a:pathLst>
          </a:custGeom>
          <a:gradFill rotWithShape="0">
            <a:gsLst>
              <a:gs pos="0">
                <a:srgbClr val="00FF00">
                  <a:gamma/>
                  <a:shade val="29804"/>
                  <a:invGamma/>
                </a:srgbClr>
              </a:gs>
              <a:gs pos="50000">
                <a:srgbClr val="00FF00"/>
              </a:gs>
              <a:gs pos="100000">
                <a:srgbClr val="00FF00">
                  <a:gamma/>
                  <a:shade val="29804"/>
                  <a:invGamma/>
                </a:srgbClr>
              </a:gs>
            </a:gsLst>
            <a:lin ang="5400000" scaled="1"/>
          </a:gradFill>
          <a:ln w="12700" cap="rnd" cmpd="sng">
            <a:noFill/>
            <a:prstDash val="solid"/>
            <a:round/>
            <a:headEnd type="none" w="med" len="med"/>
            <a:tailEnd type="none" w="med" len="med"/>
          </a:ln>
          <a:effectLst/>
        </p:spPr>
        <p:txBody>
          <a:bodyPr/>
          <a:lstStyle/>
          <a:p>
            <a:endParaRPr lang="en-US"/>
          </a:p>
        </p:txBody>
      </p:sp>
      <p:sp>
        <p:nvSpPr>
          <p:cNvPr id="38916" name="Rectangle 4"/>
          <p:cNvSpPr>
            <a:spLocks noChangeArrowheads="1"/>
          </p:cNvSpPr>
          <p:nvPr/>
        </p:nvSpPr>
        <p:spPr bwMode="auto">
          <a:xfrm>
            <a:off x="1649413" y="4953000"/>
            <a:ext cx="4913312" cy="1093788"/>
          </a:xfrm>
          <a:prstGeom prst="rect">
            <a:avLst/>
          </a:prstGeom>
          <a:gradFill rotWithShape="0">
            <a:gsLst>
              <a:gs pos="0">
                <a:srgbClr val="F95AB7">
                  <a:gamma/>
                  <a:shade val="29804"/>
                  <a:invGamma/>
                </a:srgbClr>
              </a:gs>
              <a:gs pos="50000">
                <a:srgbClr val="F95AB7"/>
              </a:gs>
              <a:gs pos="100000">
                <a:srgbClr val="F95AB7">
                  <a:gamma/>
                  <a:shade val="29804"/>
                  <a:invGamma/>
                </a:srgbClr>
              </a:gs>
            </a:gsLst>
            <a:lin ang="5400000" scaled="1"/>
          </a:gradFill>
          <a:ln w="12700">
            <a:noFill/>
            <a:miter lim="800000"/>
            <a:headEnd/>
            <a:tailEnd/>
          </a:ln>
          <a:effectLst/>
        </p:spPr>
        <p:txBody>
          <a:bodyPr wrap="none" anchor="ctr"/>
          <a:lstStyle/>
          <a:p>
            <a:endParaRPr lang="en-US"/>
          </a:p>
        </p:txBody>
      </p:sp>
      <p:sp>
        <p:nvSpPr>
          <p:cNvPr id="38917" name="Line 5"/>
          <p:cNvSpPr>
            <a:spLocks noChangeShapeType="1"/>
          </p:cNvSpPr>
          <p:nvPr/>
        </p:nvSpPr>
        <p:spPr bwMode="auto">
          <a:xfrm>
            <a:off x="1685925" y="4525963"/>
            <a:ext cx="4879975" cy="0"/>
          </a:xfrm>
          <a:prstGeom prst="line">
            <a:avLst/>
          </a:prstGeom>
          <a:noFill/>
          <a:ln w="12700">
            <a:solidFill>
              <a:schemeClr val="tx1"/>
            </a:solidFill>
            <a:round/>
            <a:headEnd/>
            <a:tailEnd/>
          </a:ln>
          <a:effectLst/>
        </p:spPr>
        <p:txBody>
          <a:bodyPr wrap="none" anchor="ctr"/>
          <a:lstStyle/>
          <a:p>
            <a:endParaRPr lang="en-US"/>
          </a:p>
        </p:txBody>
      </p:sp>
      <p:sp>
        <p:nvSpPr>
          <p:cNvPr id="38918" name="Rectangle 6"/>
          <p:cNvSpPr>
            <a:spLocks noChangeArrowheads="1"/>
          </p:cNvSpPr>
          <p:nvPr/>
        </p:nvSpPr>
        <p:spPr bwMode="auto">
          <a:xfrm>
            <a:off x="3001963" y="5213350"/>
            <a:ext cx="2509837" cy="393700"/>
          </a:xfrm>
          <a:prstGeom prst="rect">
            <a:avLst/>
          </a:prstGeom>
          <a:noFill/>
          <a:ln w="12700">
            <a:noFill/>
            <a:miter lim="800000"/>
            <a:headEnd/>
            <a:tailEnd/>
          </a:ln>
          <a:effectLst/>
        </p:spPr>
        <p:txBody>
          <a:bodyPr wrap="none" lIns="90488" tIns="44450" rIns="90488" bIns="44450">
            <a:spAutoFit/>
          </a:bodyPr>
          <a:lstStyle/>
          <a:p>
            <a:r>
              <a:rPr lang="en-US" sz="2000" b="1">
                <a:effectLst>
                  <a:outerShdw blurRad="38100" dist="38100" dir="2700000" algn="tl">
                    <a:srgbClr val="000000"/>
                  </a:outerShdw>
                </a:effectLst>
                <a:latin typeface="Arial" charset="0"/>
              </a:rPr>
              <a:t>Long-term Sources</a:t>
            </a:r>
          </a:p>
        </p:txBody>
      </p:sp>
      <p:sp>
        <p:nvSpPr>
          <p:cNvPr id="38919" name="Rectangle 7"/>
          <p:cNvSpPr>
            <a:spLocks noChangeArrowheads="1"/>
          </p:cNvSpPr>
          <p:nvPr/>
        </p:nvSpPr>
        <p:spPr bwMode="auto">
          <a:xfrm>
            <a:off x="1020763" y="561975"/>
            <a:ext cx="5895975" cy="1187450"/>
          </a:xfrm>
          <a:prstGeom prst="rect">
            <a:avLst/>
          </a:prstGeom>
          <a:noFill/>
          <a:ln w="12700">
            <a:noFill/>
            <a:miter lim="800000"/>
            <a:headEnd/>
            <a:tailEnd/>
          </a:ln>
          <a:effectLst/>
        </p:spPr>
        <p:txBody>
          <a:bodyPr wrap="none" lIns="90488" tIns="44450" rIns="90488" bIns="44450">
            <a:spAutoFit/>
          </a:bodyPr>
          <a:lstStyle/>
          <a:p>
            <a:r>
              <a:rPr lang="en-US" sz="3600" b="1">
                <a:solidFill>
                  <a:schemeClr val="tx2"/>
                </a:solidFill>
                <a:effectLst>
                  <a:outerShdw blurRad="38100" dist="38100" dir="2700000" algn="tl">
                    <a:srgbClr val="000000"/>
                  </a:outerShdw>
                </a:effectLst>
                <a:latin typeface="Arial" charset="0"/>
              </a:rPr>
              <a:t>Financing Current Assets:</a:t>
            </a:r>
          </a:p>
          <a:p>
            <a:r>
              <a:rPr lang="en-US" sz="3600" b="1">
                <a:solidFill>
                  <a:schemeClr val="tx2"/>
                </a:solidFill>
                <a:effectLst>
                  <a:outerShdw blurRad="38100" dist="38100" dir="2700000" algn="tl">
                    <a:srgbClr val="000000"/>
                  </a:outerShdw>
                </a:effectLst>
                <a:latin typeface="Arial" charset="0"/>
              </a:rPr>
              <a:t>	Aggressive Approach</a:t>
            </a:r>
          </a:p>
        </p:txBody>
      </p:sp>
      <p:grpSp>
        <p:nvGrpSpPr>
          <p:cNvPr id="38920" name="Group 8"/>
          <p:cNvGrpSpPr>
            <a:grpSpLocks/>
          </p:cNvGrpSpPr>
          <p:nvPr/>
        </p:nvGrpSpPr>
        <p:grpSpPr bwMode="auto">
          <a:xfrm>
            <a:off x="263525" y="2163763"/>
            <a:ext cx="8582025" cy="4295775"/>
            <a:chOff x="90" y="979"/>
            <a:chExt cx="5406" cy="2706"/>
          </a:xfrm>
        </p:grpSpPr>
        <p:grpSp>
          <p:nvGrpSpPr>
            <p:cNvPr id="38921" name="Group 9"/>
            <p:cNvGrpSpPr>
              <a:grpSpLocks/>
            </p:cNvGrpSpPr>
            <p:nvPr/>
          </p:nvGrpSpPr>
          <p:grpSpPr bwMode="auto">
            <a:xfrm>
              <a:off x="90" y="979"/>
              <a:ext cx="5406" cy="2706"/>
              <a:chOff x="90" y="979"/>
              <a:chExt cx="5406" cy="2706"/>
            </a:xfrm>
          </p:grpSpPr>
          <p:grpSp>
            <p:nvGrpSpPr>
              <p:cNvPr id="38922" name="Group 10"/>
              <p:cNvGrpSpPr>
                <a:grpSpLocks/>
              </p:cNvGrpSpPr>
              <p:nvPr/>
            </p:nvGrpSpPr>
            <p:grpSpPr bwMode="auto">
              <a:xfrm>
                <a:off x="90" y="979"/>
                <a:ext cx="5406" cy="2706"/>
                <a:chOff x="90" y="979"/>
                <a:chExt cx="5406" cy="2706"/>
              </a:xfrm>
            </p:grpSpPr>
            <p:sp>
              <p:nvSpPr>
                <p:cNvPr id="38923" name="Rectangle 11"/>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38924" name="Line 12"/>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38925" name="Freeform 13"/>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38926" name="Group 14"/>
                <p:cNvGrpSpPr>
                  <a:grpSpLocks/>
                </p:cNvGrpSpPr>
                <p:nvPr/>
              </p:nvGrpSpPr>
              <p:grpSpPr bwMode="auto">
                <a:xfrm>
                  <a:off x="90" y="979"/>
                  <a:ext cx="5317" cy="2706"/>
                  <a:chOff x="90" y="979"/>
                  <a:chExt cx="5317" cy="2706"/>
                </a:xfrm>
              </p:grpSpPr>
              <p:sp>
                <p:nvSpPr>
                  <p:cNvPr id="38927" name="Freeform 15"/>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38928" name="Line 16"/>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38929" name="Rectangle 17"/>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38930" name="Rectangle 18"/>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a:effectLst>
                          <a:outerShdw blurRad="38100" dist="38100" dir="2700000" algn="tl">
                            <a:srgbClr val="000000"/>
                          </a:outerShdw>
                        </a:effectLst>
                        <a:latin typeface="Arial" charset="0"/>
                      </a:rPr>
                      <a:t>Total Assets</a:t>
                    </a:r>
                  </a:p>
                </p:txBody>
              </p:sp>
              <p:sp>
                <p:nvSpPr>
                  <p:cNvPr id="38931" name="Rectangle 19"/>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38932" name="Rectangle 20"/>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38933" name="Rectangle 21"/>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38934" name="Rectangle 22"/>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38935" name="Rectangle 23"/>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38936" name="Rectangle 24"/>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38937" name="Line 25"/>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38938" name="Rectangle 26"/>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grpSp>
          <p:sp>
            <p:nvSpPr>
              <p:cNvPr id="38939" name="Rectangle 27"/>
              <p:cNvSpPr>
                <a:spLocks noChangeArrowheads="1"/>
              </p:cNvSpPr>
              <p:nvPr/>
            </p:nvSpPr>
            <p:spPr bwMode="auto">
              <a:xfrm>
                <a:off x="3508" y="1686"/>
                <a:ext cx="1988" cy="248"/>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66CCFF"/>
                    </a:solidFill>
                    <a:effectLst>
                      <a:outerShdw blurRad="38100" dist="38100" dir="2700000" algn="tl">
                        <a:srgbClr val="000000"/>
                      </a:outerShdw>
                    </a:effectLst>
                    <a:latin typeface="Arial" charset="0"/>
                  </a:rPr>
                  <a:t>Temporary Current Assets</a:t>
                </a:r>
                <a:endParaRPr lang="en-US" sz="2000">
                  <a:solidFill>
                    <a:srgbClr val="FF00FF"/>
                  </a:solidFill>
                  <a:latin typeface="Arial" charset="0"/>
                </a:endParaRPr>
              </a:p>
            </p:txBody>
          </p:sp>
          <p:sp>
            <p:nvSpPr>
              <p:cNvPr id="38940" name="Line 28"/>
              <p:cNvSpPr>
                <a:spLocks noChangeShapeType="1"/>
              </p:cNvSpPr>
              <p:nvPr/>
            </p:nvSpPr>
            <p:spPr bwMode="auto">
              <a:xfrm>
                <a:off x="952" y="1529"/>
                <a:ext cx="1529" cy="0"/>
              </a:xfrm>
              <a:prstGeom prst="line">
                <a:avLst/>
              </a:prstGeom>
              <a:noFill/>
              <a:ln w="12700">
                <a:solidFill>
                  <a:schemeClr val="tx1"/>
                </a:solidFill>
                <a:prstDash val="lgDash"/>
                <a:round/>
                <a:headEnd/>
                <a:tailEnd/>
              </a:ln>
              <a:effectLst/>
            </p:spPr>
            <p:txBody>
              <a:bodyPr wrap="none" anchor="ctr"/>
              <a:lstStyle/>
              <a:p>
                <a:endParaRPr lang="en-US"/>
              </a:p>
            </p:txBody>
          </p:sp>
          <p:sp>
            <p:nvSpPr>
              <p:cNvPr id="38941" name="Freeform 29"/>
              <p:cNvSpPr>
                <a:spLocks/>
              </p:cNvSpPr>
              <p:nvPr/>
            </p:nvSpPr>
            <p:spPr bwMode="auto">
              <a:xfrm>
                <a:off x="982" y="1534"/>
                <a:ext cx="3264" cy="518"/>
              </a:xfrm>
              <a:custGeom>
                <a:avLst/>
                <a:gdLst/>
                <a:ahLst/>
                <a:cxnLst>
                  <a:cxn ang="0">
                    <a:pos x="0" y="482"/>
                  </a:cxn>
                  <a:cxn ang="0">
                    <a:pos x="237" y="476"/>
                  </a:cxn>
                  <a:cxn ang="0">
                    <a:pos x="451" y="431"/>
                  </a:cxn>
                  <a:cxn ang="0">
                    <a:pos x="666" y="341"/>
                  </a:cxn>
                  <a:cxn ang="0">
                    <a:pos x="790" y="256"/>
                  </a:cxn>
                  <a:cxn ang="0">
                    <a:pos x="892" y="188"/>
                  </a:cxn>
                  <a:cxn ang="0">
                    <a:pos x="1005" y="132"/>
                  </a:cxn>
                  <a:cxn ang="0">
                    <a:pos x="1174" y="70"/>
                  </a:cxn>
                  <a:cxn ang="0">
                    <a:pos x="1332" y="25"/>
                  </a:cxn>
                  <a:cxn ang="0">
                    <a:pos x="1462" y="2"/>
                  </a:cxn>
                  <a:cxn ang="0">
                    <a:pos x="1575" y="13"/>
                  </a:cxn>
                  <a:cxn ang="0">
                    <a:pos x="1784" y="70"/>
                  </a:cxn>
                  <a:cxn ang="0">
                    <a:pos x="1942" y="143"/>
                  </a:cxn>
                  <a:cxn ang="0">
                    <a:pos x="2033" y="188"/>
                  </a:cxn>
                  <a:cxn ang="0">
                    <a:pos x="2157" y="267"/>
                  </a:cxn>
                  <a:cxn ang="0">
                    <a:pos x="2225" y="318"/>
                  </a:cxn>
                  <a:cxn ang="0">
                    <a:pos x="2366" y="392"/>
                  </a:cxn>
                  <a:cxn ang="0">
                    <a:pos x="2546" y="448"/>
                  </a:cxn>
                  <a:cxn ang="0">
                    <a:pos x="2772" y="488"/>
                  </a:cxn>
                  <a:cxn ang="0">
                    <a:pos x="2914" y="488"/>
                  </a:cxn>
                  <a:cxn ang="0">
                    <a:pos x="3032" y="482"/>
                  </a:cxn>
                  <a:cxn ang="0">
                    <a:pos x="3151" y="454"/>
                  </a:cxn>
                  <a:cxn ang="0">
                    <a:pos x="3264" y="420"/>
                  </a:cxn>
                </a:cxnLst>
                <a:rect l="0" t="0" r="r" b="b"/>
                <a:pathLst>
                  <a:path w="3264" h="495">
                    <a:moveTo>
                      <a:pt x="0" y="482"/>
                    </a:moveTo>
                    <a:cubicBezTo>
                      <a:pt x="81" y="483"/>
                      <a:pt x="162" y="484"/>
                      <a:pt x="237" y="476"/>
                    </a:cubicBezTo>
                    <a:cubicBezTo>
                      <a:pt x="312" y="468"/>
                      <a:pt x="380" y="453"/>
                      <a:pt x="451" y="431"/>
                    </a:cubicBezTo>
                    <a:cubicBezTo>
                      <a:pt x="522" y="409"/>
                      <a:pt x="610" y="370"/>
                      <a:pt x="666" y="341"/>
                    </a:cubicBezTo>
                    <a:cubicBezTo>
                      <a:pt x="722" y="312"/>
                      <a:pt x="752" y="282"/>
                      <a:pt x="790" y="256"/>
                    </a:cubicBezTo>
                    <a:cubicBezTo>
                      <a:pt x="828" y="230"/>
                      <a:pt x="856" y="209"/>
                      <a:pt x="892" y="188"/>
                    </a:cubicBezTo>
                    <a:cubicBezTo>
                      <a:pt x="928" y="167"/>
                      <a:pt x="958" y="152"/>
                      <a:pt x="1005" y="132"/>
                    </a:cubicBezTo>
                    <a:cubicBezTo>
                      <a:pt x="1052" y="112"/>
                      <a:pt x="1120" y="88"/>
                      <a:pt x="1174" y="70"/>
                    </a:cubicBezTo>
                    <a:cubicBezTo>
                      <a:pt x="1228" y="52"/>
                      <a:pt x="1284" y="36"/>
                      <a:pt x="1332" y="25"/>
                    </a:cubicBezTo>
                    <a:cubicBezTo>
                      <a:pt x="1380" y="14"/>
                      <a:pt x="1422" y="4"/>
                      <a:pt x="1462" y="2"/>
                    </a:cubicBezTo>
                    <a:cubicBezTo>
                      <a:pt x="1502" y="0"/>
                      <a:pt x="1521" y="2"/>
                      <a:pt x="1575" y="13"/>
                    </a:cubicBezTo>
                    <a:cubicBezTo>
                      <a:pt x="1629" y="24"/>
                      <a:pt x="1723" y="48"/>
                      <a:pt x="1784" y="70"/>
                    </a:cubicBezTo>
                    <a:cubicBezTo>
                      <a:pt x="1845" y="92"/>
                      <a:pt x="1901" y="123"/>
                      <a:pt x="1942" y="143"/>
                    </a:cubicBezTo>
                    <a:cubicBezTo>
                      <a:pt x="1983" y="163"/>
                      <a:pt x="1997" y="167"/>
                      <a:pt x="2033" y="188"/>
                    </a:cubicBezTo>
                    <a:cubicBezTo>
                      <a:pt x="2069" y="209"/>
                      <a:pt x="2125" y="245"/>
                      <a:pt x="2157" y="267"/>
                    </a:cubicBezTo>
                    <a:cubicBezTo>
                      <a:pt x="2189" y="289"/>
                      <a:pt x="2190" y="297"/>
                      <a:pt x="2225" y="318"/>
                    </a:cubicBezTo>
                    <a:cubicBezTo>
                      <a:pt x="2260" y="339"/>
                      <a:pt x="2312" y="370"/>
                      <a:pt x="2366" y="392"/>
                    </a:cubicBezTo>
                    <a:cubicBezTo>
                      <a:pt x="2420" y="414"/>
                      <a:pt x="2478" y="432"/>
                      <a:pt x="2546" y="448"/>
                    </a:cubicBezTo>
                    <a:cubicBezTo>
                      <a:pt x="2614" y="464"/>
                      <a:pt x="2711" y="481"/>
                      <a:pt x="2772" y="488"/>
                    </a:cubicBezTo>
                    <a:cubicBezTo>
                      <a:pt x="2833" y="495"/>
                      <a:pt x="2871" y="489"/>
                      <a:pt x="2914" y="488"/>
                    </a:cubicBezTo>
                    <a:cubicBezTo>
                      <a:pt x="2957" y="487"/>
                      <a:pt x="2993" y="488"/>
                      <a:pt x="3032" y="482"/>
                    </a:cubicBezTo>
                    <a:cubicBezTo>
                      <a:pt x="3071" y="476"/>
                      <a:pt x="3112" y="464"/>
                      <a:pt x="3151" y="454"/>
                    </a:cubicBezTo>
                    <a:cubicBezTo>
                      <a:pt x="3190" y="444"/>
                      <a:pt x="3227" y="432"/>
                      <a:pt x="3264" y="420"/>
                    </a:cubicBezTo>
                  </a:path>
                </a:pathLst>
              </a:custGeom>
              <a:noFill/>
              <a:ln w="57150" cap="flat" cmpd="sng">
                <a:solidFill>
                  <a:srgbClr val="66CCFF"/>
                </a:solidFill>
                <a:prstDash val="solid"/>
                <a:round/>
                <a:headEnd type="none" w="sm" len="sm"/>
                <a:tailEnd type="none" w="sm" len="sm"/>
              </a:ln>
              <a:effectLst/>
            </p:spPr>
            <p:txBody>
              <a:bodyPr wrap="none"/>
              <a:lstStyle/>
              <a:p>
                <a:endParaRPr lang="en-US"/>
              </a:p>
            </p:txBody>
          </p:sp>
          <p:grpSp>
            <p:nvGrpSpPr>
              <p:cNvPr id="38942" name="Group 30"/>
              <p:cNvGrpSpPr>
                <a:grpSpLocks/>
              </p:cNvGrpSpPr>
              <p:nvPr/>
            </p:nvGrpSpPr>
            <p:grpSpPr bwMode="auto">
              <a:xfrm>
                <a:off x="90" y="979"/>
                <a:ext cx="5317" cy="2706"/>
                <a:chOff x="90" y="979"/>
                <a:chExt cx="5317" cy="2706"/>
              </a:xfrm>
            </p:grpSpPr>
            <p:sp>
              <p:nvSpPr>
                <p:cNvPr id="38943" name="Freeform 31"/>
                <p:cNvSpPr>
                  <a:spLocks/>
                </p:cNvSpPr>
                <p:nvPr/>
              </p:nvSpPr>
              <p:spPr bwMode="auto">
                <a:xfrm>
                  <a:off x="963" y="1253"/>
                  <a:ext cx="3147" cy="2195"/>
                </a:xfrm>
                <a:custGeom>
                  <a:avLst/>
                  <a:gdLst/>
                  <a:ahLst/>
                  <a:cxnLst>
                    <a:cxn ang="0">
                      <a:pos x="0" y="0"/>
                    </a:cxn>
                    <a:cxn ang="0">
                      <a:pos x="0" y="2194"/>
                    </a:cxn>
                    <a:cxn ang="0">
                      <a:pos x="3146" y="2194"/>
                    </a:cxn>
                  </a:cxnLst>
                  <a:rect l="0" t="0" r="r" b="b"/>
                  <a:pathLst>
                    <a:path w="3147" h="2195">
                      <a:moveTo>
                        <a:pt x="0" y="0"/>
                      </a:moveTo>
                      <a:lnTo>
                        <a:pt x="0" y="2194"/>
                      </a:lnTo>
                      <a:lnTo>
                        <a:pt x="3146" y="2194"/>
                      </a:lnTo>
                    </a:path>
                  </a:pathLst>
                </a:custGeom>
                <a:noFill/>
                <a:ln w="50800" cap="rnd" cmpd="sng">
                  <a:solidFill>
                    <a:schemeClr val="tx1"/>
                  </a:solidFill>
                  <a:prstDash val="solid"/>
                  <a:round/>
                  <a:headEnd type="none" w="med" len="med"/>
                  <a:tailEnd type="none" w="med" len="med"/>
                </a:ln>
                <a:effectLst/>
              </p:spPr>
              <p:txBody>
                <a:bodyPr/>
                <a:lstStyle/>
                <a:p>
                  <a:endParaRPr lang="en-US"/>
                </a:p>
              </p:txBody>
            </p:sp>
            <p:sp>
              <p:nvSpPr>
                <p:cNvPr id="38944" name="Line 32"/>
                <p:cNvSpPr>
                  <a:spLocks noChangeShapeType="1"/>
                </p:cNvSpPr>
                <p:nvPr/>
              </p:nvSpPr>
              <p:spPr bwMode="auto">
                <a:xfrm>
                  <a:off x="975" y="2058"/>
                  <a:ext cx="3074" cy="0"/>
                </a:xfrm>
                <a:prstGeom prst="line">
                  <a:avLst/>
                </a:prstGeom>
                <a:noFill/>
                <a:ln w="28575">
                  <a:solidFill>
                    <a:srgbClr val="FAFD00"/>
                  </a:solidFill>
                  <a:round/>
                  <a:headEnd/>
                  <a:tailEnd/>
                </a:ln>
                <a:effectLst/>
              </p:spPr>
              <p:txBody>
                <a:bodyPr wrap="none" anchor="ctr"/>
                <a:lstStyle/>
                <a:p>
                  <a:endParaRPr lang="en-US"/>
                </a:p>
              </p:txBody>
            </p:sp>
            <p:sp>
              <p:nvSpPr>
                <p:cNvPr id="38945" name="Rectangle 33"/>
                <p:cNvSpPr>
                  <a:spLocks noChangeArrowheads="1"/>
                </p:cNvSpPr>
                <p:nvPr/>
              </p:nvSpPr>
              <p:spPr bwMode="auto">
                <a:xfrm>
                  <a:off x="4108" y="3437"/>
                  <a:ext cx="487" cy="248"/>
                </a:xfrm>
                <a:prstGeom prst="rect">
                  <a:avLst/>
                </a:prstGeom>
                <a:noFill/>
                <a:ln w="12700">
                  <a:noFill/>
                  <a:miter lim="800000"/>
                  <a:headEnd/>
                  <a:tailEnd/>
                </a:ln>
                <a:effectLst/>
              </p:spPr>
              <p:txBody>
                <a:bodyPr wrap="none" lIns="90488" tIns="44450" rIns="90488" bIns="44450">
                  <a:spAutoFit/>
                </a:bodyPr>
                <a:lstStyle/>
                <a:p>
                  <a:r>
                    <a:rPr lang="en-US" sz="2000" b="1" i="1">
                      <a:effectLst>
                        <a:outerShdw blurRad="38100" dist="38100" dir="2700000" algn="tl">
                          <a:srgbClr val="000000"/>
                        </a:outerShdw>
                      </a:effectLst>
                      <a:latin typeface="Arial" charset="0"/>
                    </a:rPr>
                    <a:t>Time</a:t>
                  </a:r>
                </a:p>
              </p:txBody>
            </p:sp>
            <p:sp>
              <p:nvSpPr>
                <p:cNvPr id="38946" name="Rectangle 34"/>
                <p:cNvSpPr>
                  <a:spLocks noChangeArrowheads="1"/>
                </p:cNvSpPr>
                <p:nvPr/>
              </p:nvSpPr>
              <p:spPr bwMode="auto">
                <a:xfrm>
                  <a:off x="90" y="979"/>
                  <a:ext cx="1065" cy="248"/>
                </a:xfrm>
                <a:prstGeom prst="rect">
                  <a:avLst/>
                </a:prstGeom>
                <a:noFill/>
                <a:ln w="12700">
                  <a:noFill/>
                  <a:miter lim="800000"/>
                  <a:headEnd/>
                  <a:tailEnd/>
                </a:ln>
                <a:effectLst/>
              </p:spPr>
              <p:txBody>
                <a:bodyPr wrap="none" lIns="90488" tIns="44450" rIns="90488" bIns="44450">
                  <a:spAutoFit/>
                </a:bodyPr>
                <a:lstStyle/>
                <a:p>
                  <a:pPr algn="ctr"/>
                  <a:r>
                    <a:rPr lang="en-US" sz="2000" b="1" i="1">
                      <a:effectLst>
                        <a:outerShdw blurRad="38100" dist="38100" dir="2700000" algn="tl">
                          <a:srgbClr val="000000"/>
                        </a:outerShdw>
                      </a:effectLst>
                      <a:latin typeface="Arial" charset="0"/>
                    </a:rPr>
                    <a:t>Total Assets</a:t>
                  </a:r>
                </a:p>
              </p:txBody>
            </p:sp>
            <p:sp>
              <p:nvSpPr>
                <p:cNvPr id="38947" name="Rectangle 35"/>
                <p:cNvSpPr>
                  <a:spLocks noChangeArrowheads="1"/>
                </p:cNvSpPr>
                <p:nvPr/>
              </p:nvSpPr>
              <p:spPr bwMode="auto">
                <a:xfrm>
                  <a:off x="4380" y="2728"/>
                  <a:ext cx="594"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F0000"/>
                      </a:solidFill>
                      <a:effectLst>
                        <a:outerShdw blurRad="38100" dist="38100" dir="2700000" algn="tl">
                          <a:srgbClr val="000000"/>
                        </a:outerShdw>
                      </a:effectLst>
                      <a:latin typeface="Arial" charset="0"/>
                    </a:rPr>
                    <a:t>Fixed</a:t>
                  </a:r>
                </a:p>
                <a:p>
                  <a:pPr algn="ctr"/>
                  <a:r>
                    <a:rPr lang="en-US" sz="2000" i="1">
                      <a:solidFill>
                        <a:srgbClr val="FF0000"/>
                      </a:solidFill>
                      <a:effectLst>
                        <a:outerShdw blurRad="38100" dist="38100" dir="2700000" algn="tl">
                          <a:srgbClr val="000000"/>
                        </a:outerShdw>
                      </a:effectLst>
                      <a:latin typeface="Arial" charset="0"/>
                    </a:rPr>
                    <a:t>Assets</a:t>
                  </a:r>
                </a:p>
              </p:txBody>
            </p:sp>
            <p:sp>
              <p:nvSpPr>
                <p:cNvPr id="38948" name="Rectangle 36"/>
                <p:cNvSpPr>
                  <a:spLocks noChangeArrowheads="1"/>
                </p:cNvSpPr>
                <p:nvPr/>
              </p:nvSpPr>
              <p:spPr bwMode="auto">
                <a:xfrm>
                  <a:off x="4236" y="2037"/>
                  <a:ext cx="1171" cy="440"/>
                </a:xfrm>
                <a:prstGeom prst="rect">
                  <a:avLst/>
                </a:prstGeom>
                <a:noFill/>
                <a:ln w="12700">
                  <a:noFill/>
                  <a:miter lim="800000"/>
                  <a:headEnd/>
                  <a:tailEnd/>
                </a:ln>
                <a:effectLst/>
              </p:spPr>
              <p:txBody>
                <a:bodyPr wrap="none" lIns="90488" tIns="44450" rIns="90488" bIns="44450">
                  <a:spAutoFit/>
                </a:bodyPr>
                <a:lstStyle/>
                <a:p>
                  <a:pPr algn="ctr"/>
                  <a:r>
                    <a:rPr lang="en-US" sz="2000" i="1">
                      <a:solidFill>
                        <a:srgbClr val="FAFD00"/>
                      </a:solidFill>
                      <a:effectLst>
                        <a:outerShdw blurRad="38100" dist="38100" dir="2700000" algn="tl">
                          <a:srgbClr val="000000"/>
                        </a:outerShdw>
                      </a:effectLst>
                      <a:latin typeface="Arial" charset="0"/>
                    </a:rPr>
                    <a:t>Permanent</a:t>
                  </a:r>
                </a:p>
                <a:p>
                  <a:pPr algn="ctr"/>
                  <a:r>
                    <a:rPr lang="en-US" sz="2000" i="1">
                      <a:solidFill>
                        <a:srgbClr val="FAFD00"/>
                      </a:solidFill>
                      <a:effectLst>
                        <a:outerShdw blurRad="38100" dist="38100" dir="2700000" algn="tl">
                          <a:srgbClr val="000000"/>
                        </a:outerShdw>
                      </a:effectLst>
                      <a:latin typeface="Arial" charset="0"/>
                    </a:rPr>
                    <a:t>Current Assets</a:t>
                  </a:r>
                </a:p>
              </p:txBody>
            </p:sp>
            <p:sp>
              <p:nvSpPr>
                <p:cNvPr id="38949" name="Rectangle 37"/>
                <p:cNvSpPr>
                  <a:spLocks noChangeArrowheads="1"/>
                </p:cNvSpPr>
                <p:nvPr/>
              </p:nvSpPr>
              <p:spPr bwMode="auto">
                <a:xfrm>
                  <a:off x="4068" y="1955"/>
                  <a:ext cx="242" cy="517"/>
                </a:xfrm>
                <a:prstGeom prst="rect">
                  <a:avLst/>
                </a:prstGeom>
                <a:noFill/>
                <a:ln w="12700">
                  <a:noFill/>
                  <a:miter lim="800000"/>
                  <a:headEnd/>
                  <a:tailEnd/>
                </a:ln>
                <a:effectLst/>
              </p:spPr>
              <p:txBody>
                <a:bodyPr lIns="90488" tIns="44450" rIns="90488" bIns="44450">
                  <a:spAutoFit/>
                </a:bodyPr>
                <a:lstStyle/>
                <a:p>
                  <a:r>
                    <a:rPr lang="en-US" sz="4800">
                      <a:solidFill>
                        <a:srgbClr val="FAFD00"/>
                      </a:solidFill>
                      <a:latin typeface="Arial" charset="0"/>
                    </a:rPr>
                    <a:t>}</a:t>
                  </a:r>
                </a:p>
              </p:txBody>
            </p:sp>
            <p:sp>
              <p:nvSpPr>
                <p:cNvPr id="38950" name="Rectangle 38"/>
                <p:cNvSpPr>
                  <a:spLocks noChangeArrowheads="1"/>
                </p:cNvSpPr>
                <p:nvPr/>
              </p:nvSpPr>
              <p:spPr bwMode="auto">
                <a:xfrm>
                  <a:off x="4053" y="2256"/>
                  <a:ext cx="427" cy="1179"/>
                </a:xfrm>
                <a:prstGeom prst="rect">
                  <a:avLst/>
                </a:prstGeom>
                <a:noFill/>
                <a:ln w="12700">
                  <a:noFill/>
                  <a:miter lim="800000"/>
                  <a:headEnd/>
                  <a:tailEnd/>
                </a:ln>
                <a:effectLst/>
              </p:spPr>
              <p:txBody>
                <a:bodyPr lIns="90488" tIns="44450" rIns="90488" bIns="44450">
                  <a:spAutoFit/>
                </a:bodyPr>
                <a:lstStyle/>
                <a:p>
                  <a:r>
                    <a:rPr lang="en-US" sz="11700">
                      <a:solidFill>
                        <a:srgbClr val="FF0000"/>
                      </a:solidFill>
                      <a:latin typeface="Arial" charset="0"/>
                    </a:rPr>
                    <a:t>}</a:t>
                  </a:r>
                </a:p>
              </p:txBody>
            </p:sp>
            <p:sp>
              <p:nvSpPr>
                <p:cNvPr id="38951" name="Rectangle 39"/>
                <p:cNvSpPr>
                  <a:spLocks noChangeArrowheads="1"/>
                </p:cNvSpPr>
                <p:nvPr/>
              </p:nvSpPr>
              <p:spPr bwMode="auto">
                <a:xfrm>
                  <a:off x="457" y="2326"/>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$5M</a:t>
                  </a:r>
                </a:p>
              </p:txBody>
            </p:sp>
            <p:sp>
              <p:nvSpPr>
                <p:cNvPr id="38952" name="Rectangle 40"/>
                <p:cNvSpPr>
                  <a:spLocks noChangeArrowheads="1"/>
                </p:cNvSpPr>
                <p:nvPr/>
              </p:nvSpPr>
              <p:spPr bwMode="auto">
                <a:xfrm>
                  <a:off x="451" y="1901"/>
                  <a:ext cx="488"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$7M</a:t>
                  </a:r>
                </a:p>
              </p:txBody>
            </p:sp>
            <p:sp>
              <p:nvSpPr>
                <p:cNvPr id="38953" name="Line 41"/>
                <p:cNvSpPr>
                  <a:spLocks noChangeShapeType="1"/>
                </p:cNvSpPr>
                <p:nvPr/>
              </p:nvSpPr>
              <p:spPr bwMode="auto">
                <a:xfrm>
                  <a:off x="980" y="2467"/>
                  <a:ext cx="3074" cy="0"/>
                </a:xfrm>
                <a:prstGeom prst="line">
                  <a:avLst/>
                </a:prstGeom>
                <a:noFill/>
                <a:ln w="28575">
                  <a:solidFill>
                    <a:srgbClr val="FF0000"/>
                  </a:solidFill>
                  <a:round/>
                  <a:headEnd/>
                  <a:tailEnd/>
                </a:ln>
                <a:effectLst/>
              </p:spPr>
              <p:txBody>
                <a:bodyPr wrap="none" anchor="ctr"/>
                <a:lstStyle/>
                <a:p>
                  <a:endParaRPr lang="en-US"/>
                </a:p>
              </p:txBody>
            </p:sp>
          </p:grpSp>
          <p:sp>
            <p:nvSpPr>
              <p:cNvPr id="38954" name="Rectangle 42"/>
              <p:cNvSpPr>
                <a:spLocks noChangeArrowheads="1"/>
              </p:cNvSpPr>
              <p:nvPr/>
            </p:nvSpPr>
            <p:spPr bwMode="auto">
              <a:xfrm>
                <a:off x="351" y="1400"/>
                <a:ext cx="595" cy="286"/>
              </a:xfrm>
              <a:prstGeom prst="rect">
                <a:avLst/>
              </a:prstGeom>
              <a:noFill/>
              <a:ln w="12700">
                <a:noFill/>
                <a:miter lim="800000"/>
                <a:headEnd/>
                <a:tailEnd/>
              </a:ln>
              <a:effectLst/>
            </p:spPr>
            <p:txBody>
              <a:bodyPr wrap="none" lIns="90488" tIns="44450" rIns="90488" bIns="44450">
                <a:spAutoFit/>
              </a:bodyPr>
              <a:lstStyle/>
              <a:p>
                <a:pPr algn="ctr"/>
                <a:r>
                  <a:rPr lang="en-US" sz="2400">
                    <a:effectLst>
                      <a:outerShdw blurRad="38100" dist="38100" dir="2700000" algn="tl">
                        <a:srgbClr val="000000"/>
                      </a:outerShdw>
                    </a:effectLst>
                    <a:latin typeface="Arial" charset="0"/>
                  </a:rPr>
                  <a:t>$10M</a:t>
                </a:r>
              </a:p>
            </p:txBody>
          </p:sp>
          <p:sp>
            <p:nvSpPr>
              <p:cNvPr id="38955" name="Freeform 43"/>
              <p:cNvSpPr>
                <a:spLocks/>
              </p:cNvSpPr>
              <p:nvPr/>
            </p:nvSpPr>
            <p:spPr bwMode="auto">
              <a:xfrm rot="637995" flipV="1">
                <a:off x="2796" y="1559"/>
                <a:ext cx="1100" cy="153"/>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0000"/>
                  </a:gs>
                  <a:gs pos="100000">
                    <a:srgbClr val="66CCFF"/>
                  </a:gs>
                </a:gsLst>
                <a:lin ang="0" scaled="1"/>
              </a:gradFill>
              <a:ln w="12700" cap="rnd" cmpd="sng">
                <a:solidFill>
                  <a:srgbClr val="000000"/>
                </a:solidFill>
                <a:prstDash val="solid"/>
                <a:round/>
                <a:headEnd type="none" w="med" len="med"/>
                <a:tailEnd type="none" w="med" len="med"/>
              </a:ln>
              <a:effectLst/>
            </p:spPr>
            <p:txBody>
              <a:bodyPr/>
              <a:lstStyle/>
              <a:p>
                <a:endParaRPr lang="en-US"/>
              </a:p>
            </p:txBody>
          </p:sp>
        </p:grpSp>
        <p:sp>
          <p:nvSpPr>
            <p:cNvPr id="38956" name="Rectangle 44"/>
            <p:cNvSpPr>
              <a:spLocks noChangeArrowheads="1"/>
            </p:cNvSpPr>
            <p:nvPr/>
          </p:nvSpPr>
          <p:spPr bwMode="auto">
            <a:xfrm>
              <a:off x="3041" y="1092"/>
              <a:ext cx="1077" cy="440"/>
            </a:xfrm>
            <a:prstGeom prst="rect">
              <a:avLst/>
            </a:prstGeom>
            <a:noFill/>
            <a:ln w="12700">
              <a:noFill/>
              <a:miter lim="800000"/>
              <a:headEnd/>
              <a:tailEnd/>
            </a:ln>
            <a:effectLst/>
          </p:spPr>
          <p:txBody>
            <a:bodyPr lIns="90488" tIns="44450" rIns="90488" bIns="44450">
              <a:spAutoFit/>
            </a:bodyPr>
            <a:lstStyle/>
            <a:p>
              <a:pPr algn="ctr"/>
              <a:r>
                <a:rPr lang="en-US" sz="2000" b="1">
                  <a:solidFill>
                    <a:srgbClr val="00FF00"/>
                  </a:solidFill>
                  <a:effectLst>
                    <a:outerShdw blurRad="38100" dist="38100" dir="2700000" algn="tl">
                      <a:srgbClr val="000000"/>
                    </a:outerShdw>
                  </a:effectLst>
                  <a:latin typeface="Arial" charset="0"/>
                </a:rPr>
                <a:t>Short-term</a:t>
              </a:r>
            </a:p>
            <a:p>
              <a:pPr algn="ctr"/>
              <a:r>
                <a:rPr lang="en-US" sz="2000" b="1">
                  <a:solidFill>
                    <a:srgbClr val="00FF00"/>
                  </a:solidFill>
                  <a:effectLst>
                    <a:outerShdw blurRad="38100" dist="38100" dir="2700000" algn="tl">
                      <a:srgbClr val="000000"/>
                    </a:outerShdw>
                  </a:effectLst>
                  <a:latin typeface="Arial" charset="0"/>
                </a:rPr>
                <a:t>Sources</a:t>
              </a:r>
            </a:p>
          </p:txBody>
        </p:sp>
        <p:sp>
          <p:nvSpPr>
            <p:cNvPr id="38957" name="Freeform 45"/>
            <p:cNvSpPr>
              <a:spLocks/>
            </p:cNvSpPr>
            <p:nvPr/>
          </p:nvSpPr>
          <p:spPr bwMode="auto">
            <a:xfrm rot="20275316" flipV="1">
              <a:off x="2077" y="1232"/>
              <a:ext cx="1073" cy="311"/>
            </a:xfrm>
            <a:custGeom>
              <a:avLst/>
              <a:gdLst/>
              <a:ahLst/>
              <a:cxnLst>
                <a:cxn ang="0">
                  <a:pos x="1130" y="129"/>
                </a:cxn>
                <a:cxn ang="0">
                  <a:pos x="1118" y="161"/>
                </a:cxn>
                <a:cxn ang="0">
                  <a:pos x="1101" y="188"/>
                </a:cxn>
                <a:cxn ang="0">
                  <a:pos x="1077" y="213"/>
                </a:cxn>
                <a:cxn ang="0">
                  <a:pos x="1038" y="245"/>
                </a:cxn>
                <a:cxn ang="0">
                  <a:pos x="993" y="271"/>
                </a:cxn>
                <a:cxn ang="0">
                  <a:pos x="951" y="291"/>
                </a:cxn>
                <a:cxn ang="0">
                  <a:pos x="908" y="306"/>
                </a:cxn>
                <a:cxn ang="0">
                  <a:pos x="860" y="320"/>
                </a:cxn>
                <a:cxn ang="0">
                  <a:pos x="811" y="332"/>
                </a:cxn>
                <a:cxn ang="0">
                  <a:pos x="748" y="343"/>
                </a:cxn>
                <a:cxn ang="0">
                  <a:pos x="689" y="350"/>
                </a:cxn>
                <a:cxn ang="0">
                  <a:pos x="613" y="354"/>
                </a:cxn>
                <a:cxn ang="0">
                  <a:pos x="546" y="351"/>
                </a:cxn>
                <a:cxn ang="0">
                  <a:pos x="481" y="345"/>
                </a:cxn>
                <a:cxn ang="0">
                  <a:pos x="427" y="337"/>
                </a:cxn>
                <a:cxn ang="0">
                  <a:pos x="355" y="321"/>
                </a:cxn>
                <a:cxn ang="0">
                  <a:pos x="299" y="304"/>
                </a:cxn>
                <a:cxn ang="0">
                  <a:pos x="254" y="285"/>
                </a:cxn>
                <a:cxn ang="0">
                  <a:pos x="203" y="260"/>
                </a:cxn>
                <a:cxn ang="0">
                  <a:pos x="159" y="231"/>
                </a:cxn>
                <a:cxn ang="0">
                  <a:pos x="107" y="174"/>
                </a:cxn>
                <a:cxn ang="0">
                  <a:pos x="84" y="124"/>
                </a:cxn>
                <a:cxn ang="0">
                  <a:pos x="0" y="95"/>
                </a:cxn>
                <a:cxn ang="0">
                  <a:pos x="363" y="97"/>
                </a:cxn>
                <a:cxn ang="0">
                  <a:pos x="287" y="125"/>
                </a:cxn>
                <a:cxn ang="0">
                  <a:pos x="312" y="169"/>
                </a:cxn>
                <a:cxn ang="0">
                  <a:pos x="367" y="214"/>
                </a:cxn>
                <a:cxn ang="0">
                  <a:pos x="418" y="240"/>
                </a:cxn>
                <a:cxn ang="0">
                  <a:pos x="469" y="261"/>
                </a:cxn>
                <a:cxn ang="0">
                  <a:pos x="530" y="277"/>
                </a:cxn>
                <a:cxn ang="0">
                  <a:pos x="604" y="290"/>
                </a:cxn>
                <a:cxn ang="0">
                  <a:pos x="678" y="295"/>
                </a:cxn>
                <a:cxn ang="0">
                  <a:pos x="744" y="295"/>
                </a:cxn>
                <a:cxn ang="0">
                  <a:pos x="806" y="290"/>
                </a:cxn>
                <a:cxn ang="0">
                  <a:pos x="871" y="280"/>
                </a:cxn>
                <a:cxn ang="0">
                  <a:pos x="946" y="260"/>
                </a:cxn>
                <a:cxn ang="0">
                  <a:pos x="1007" y="235"/>
                </a:cxn>
                <a:cxn ang="0">
                  <a:pos x="1052" y="210"/>
                </a:cxn>
                <a:cxn ang="0">
                  <a:pos x="1083" y="185"/>
                </a:cxn>
                <a:cxn ang="0">
                  <a:pos x="1102" y="166"/>
                </a:cxn>
                <a:cxn ang="0">
                  <a:pos x="1114" y="142"/>
                </a:cxn>
                <a:cxn ang="0">
                  <a:pos x="1133" y="87"/>
                </a:cxn>
              </a:cxnLst>
              <a:rect l="0" t="0" r="r" b="b"/>
              <a:pathLst>
                <a:path w="1134" h="355">
                  <a:moveTo>
                    <a:pt x="1133" y="87"/>
                  </a:moveTo>
                  <a:lnTo>
                    <a:pt x="1130" y="129"/>
                  </a:lnTo>
                  <a:lnTo>
                    <a:pt x="1126" y="144"/>
                  </a:lnTo>
                  <a:lnTo>
                    <a:pt x="1118" y="161"/>
                  </a:lnTo>
                  <a:lnTo>
                    <a:pt x="1111" y="175"/>
                  </a:lnTo>
                  <a:lnTo>
                    <a:pt x="1101" y="188"/>
                  </a:lnTo>
                  <a:lnTo>
                    <a:pt x="1090" y="201"/>
                  </a:lnTo>
                  <a:lnTo>
                    <a:pt x="1077" y="213"/>
                  </a:lnTo>
                  <a:lnTo>
                    <a:pt x="1061" y="227"/>
                  </a:lnTo>
                  <a:lnTo>
                    <a:pt x="1038" y="245"/>
                  </a:lnTo>
                  <a:lnTo>
                    <a:pt x="1017" y="258"/>
                  </a:lnTo>
                  <a:lnTo>
                    <a:pt x="993" y="271"/>
                  </a:lnTo>
                  <a:lnTo>
                    <a:pt x="974" y="280"/>
                  </a:lnTo>
                  <a:lnTo>
                    <a:pt x="951" y="291"/>
                  </a:lnTo>
                  <a:lnTo>
                    <a:pt x="933" y="298"/>
                  </a:lnTo>
                  <a:lnTo>
                    <a:pt x="908" y="306"/>
                  </a:lnTo>
                  <a:lnTo>
                    <a:pt x="885" y="313"/>
                  </a:lnTo>
                  <a:lnTo>
                    <a:pt x="860" y="320"/>
                  </a:lnTo>
                  <a:lnTo>
                    <a:pt x="840" y="325"/>
                  </a:lnTo>
                  <a:lnTo>
                    <a:pt x="811" y="332"/>
                  </a:lnTo>
                  <a:lnTo>
                    <a:pt x="779" y="339"/>
                  </a:lnTo>
                  <a:lnTo>
                    <a:pt x="748" y="343"/>
                  </a:lnTo>
                  <a:lnTo>
                    <a:pt x="721" y="347"/>
                  </a:lnTo>
                  <a:lnTo>
                    <a:pt x="689" y="350"/>
                  </a:lnTo>
                  <a:lnTo>
                    <a:pt x="656" y="353"/>
                  </a:lnTo>
                  <a:lnTo>
                    <a:pt x="613" y="354"/>
                  </a:lnTo>
                  <a:lnTo>
                    <a:pt x="577" y="353"/>
                  </a:lnTo>
                  <a:lnTo>
                    <a:pt x="546" y="351"/>
                  </a:lnTo>
                  <a:lnTo>
                    <a:pt x="515" y="349"/>
                  </a:lnTo>
                  <a:lnTo>
                    <a:pt x="481" y="345"/>
                  </a:lnTo>
                  <a:lnTo>
                    <a:pt x="453" y="342"/>
                  </a:lnTo>
                  <a:lnTo>
                    <a:pt x="427" y="337"/>
                  </a:lnTo>
                  <a:lnTo>
                    <a:pt x="393" y="330"/>
                  </a:lnTo>
                  <a:lnTo>
                    <a:pt x="355" y="321"/>
                  </a:lnTo>
                  <a:lnTo>
                    <a:pt x="325" y="312"/>
                  </a:lnTo>
                  <a:lnTo>
                    <a:pt x="299" y="304"/>
                  </a:lnTo>
                  <a:lnTo>
                    <a:pt x="274" y="294"/>
                  </a:lnTo>
                  <a:lnTo>
                    <a:pt x="254" y="285"/>
                  </a:lnTo>
                  <a:lnTo>
                    <a:pt x="231" y="274"/>
                  </a:lnTo>
                  <a:lnTo>
                    <a:pt x="203" y="260"/>
                  </a:lnTo>
                  <a:lnTo>
                    <a:pt x="182" y="246"/>
                  </a:lnTo>
                  <a:lnTo>
                    <a:pt x="159" y="231"/>
                  </a:lnTo>
                  <a:lnTo>
                    <a:pt x="127" y="200"/>
                  </a:lnTo>
                  <a:lnTo>
                    <a:pt x="107" y="174"/>
                  </a:lnTo>
                  <a:lnTo>
                    <a:pt x="92" y="146"/>
                  </a:lnTo>
                  <a:lnTo>
                    <a:pt x="84" y="124"/>
                  </a:lnTo>
                  <a:lnTo>
                    <a:pt x="79" y="95"/>
                  </a:lnTo>
                  <a:lnTo>
                    <a:pt x="0" y="95"/>
                  </a:lnTo>
                  <a:lnTo>
                    <a:pt x="180" y="0"/>
                  </a:lnTo>
                  <a:lnTo>
                    <a:pt x="363" y="97"/>
                  </a:lnTo>
                  <a:lnTo>
                    <a:pt x="282" y="96"/>
                  </a:lnTo>
                  <a:lnTo>
                    <a:pt x="287" y="125"/>
                  </a:lnTo>
                  <a:lnTo>
                    <a:pt x="297" y="146"/>
                  </a:lnTo>
                  <a:lnTo>
                    <a:pt x="312" y="169"/>
                  </a:lnTo>
                  <a:lnTo>
                    <a:pt x="345" y="200"/>
                  </a:lnTo>
                  <a:lnTo>
                    <a:pt x="367" y="214"/>
                  </a:lnTo>
                  <a:lnTo>
                    <a:pt x="391" y="228"/>
                  </a:lnTo>
                  <a:lnTo>
                    <a:pt x="418" y="240"/>
                  </a:lnTo>
                  <a:lnTo>
                    <a:pt x="444" y="251"/>
                  </a:lnTo>
                  <a:lnTo>
                    <a:pt x="469" y="261"/>
                  </a:lnTo>
                  <a:lnTo>
                    <a:pt x="497" y="268"/>
                  </a:lnTo>
                  <a:lnTo>
                    <a:pt x="530" y="277"/>
                  </a:lnTo>
                  <a:lnTo>
                    <a:pt x="568" y="285"/>
                  </a:lnTo>
                  <a:lnTo>
                    <a:pt x="604" y="290"/>
                  </a:lnTo>
                  <a:lnTo>
                    <a:pt x="637" y="293"/>
                  </a:lnTo>
                  <a:lnTo>
                    <a:pt x="678" y="295"/>
                  </a:lnTo>
                  <a:lnTo>
                    <a:pt x="717" y="296"/>
                  </a:lnTo>
                  <a:lnTo>
                    <a:pt x="744" y="295"/>
                  </a:lnTo>
                  <a:lnTo>
                    <a:pt x="773" y="294"/>
                  </a:lnTo>
                  <a:lnTo>
                    <a:pt x="806" y="290"/>
                  </a:lnTo>
                  <a:lnTo>
                    <a:pt x="840" y="285"/>
                  </a:lnTo>
                  <a:lnTo>
                    <a:pt x="871" y="280"/>
                  </a:lnTo>
                  <a:lnTo>
                    <a:pt x="901" y="273"/>
                  </a:lnTo>
                  <a:lnTo>
                    <a:pt x="946" y="260"/>
                  </a:lnTo>
                  <a:lnTo>
                    <a:pt x="975" y="249"/>
                  </a:lnTo>
                  <a:lnTo>
                    <a:pt x="1007" y="235"/>
                  </a:lnTo>
                  <a:lnTo>
                    <a:pt x="1034" y="221"/>
                  </a:lnTo>
                  <a:lnTo>
                    <a:pt x="1052" y="210"/>
                  </a:lnTo>
                  <a:lnTo>
                    <a:pt x="1069" y="198"/>
                  </a:lnTo>
                  <a:lnTo>
                    <a:pt x="1083" y="185"/>
                  </a:lnTo>
                  <a:lnTo>
                    <a:pt x="1093" y="176"/>
                  </a:lnTo>
                  <a:lnTo>
                    <a:pt x="1102" y="166"/>
                  </a:lnTo>
                  <a:lnTo>
                    <a:pt x="1109" y="153"/>
                  </a:lnTo>
                  <a:lnTo>
                    <a:pt x="1114" y="142"/>
                  </a:lnTo>
                  <a:lnTo>
                    <a:pt x="1122" y="127"/>
                  </a:lnTo>
                  <a:lnTo>
                    <a:pt x="1133" y="87"/>
                  </a:lnTo>
                </a:path>
              </a:pathLst>
            </a:custGeom>
            <a:gradFill rotWithShape="0">
              <a:gsLst>
                <a:gs pos="0">
                  <a:srgbClr val="00FF00"/>
                </a:gs>
                <a:gs pos="100000">
                  <a:srgbClr val="000000"/>
                </a:gs>
              </a:gsLst>
              <a:lin ang="5400000" scaled="1"/>
            </a:gra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arn(outHorizontal)">
                                      <p:cBhvr>
                                        <p:cTn id="7" dur="500"/>
                                        <p:tgtEl>
                                          <p:spTgt spid="38914"/>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38916"/>
                                        </p:tgtEl>
                                        <p:attrNameLst>
                                          <p:attrName>style.visibility</p:attrName>
                                        </p:attrNameLst>
                                      </p:cBhvr>
                                      <p:to>
                                        <p:strVal val="visible"/>
                                      </p:to>
                                    </p:set>
                                    <p:animEffect transition="in" filter="barn(outHorizontal)">
                                      <p:cBhvr>
                                        <p:cTn id="11" dur="500"/>
                                        <p:tgtEl>
                                          <p:spTgt spid="389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8918"/>
                                        </p:tgtEl>
                                        <p:attrNameLst>
                                          <p:attrName>style.visibility</p:attrName>
                                        </p:attrNameLst>
                                      </p:cBhvr>
                                      <p:to>
                                        <p:strVal val="visible"/>
                                      </p:to>
                                    </p:set>
                                    <p:animEffect transition="in" filter="wipe(left)">
                                      <p:cBhvr>
                                        <p:cTn id="15"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6" grpId="0" animBg="1"/>
      <p:bldP spid="3891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C01257B0-51C7-472F-AD29-1FA9E1383964}" type="slidenum">
              <a:rPr lang="en-US"/>
              <a:pPr/>
              <a:t>21</a:t>
            </a:fld>
            <a:endParaRPr lang="en-US"/>
          </a:p>
        </p:txBody>
      </p:sp>
      <p:grpSp>
        <p:nvGrpSpPr>
          <p:cNvPr id="2" name="Group 9"/>
          <p:cNvGrpSpPr>
            <a:grpSpLocks/>
          </p:cNvGrpSpPr>
          <p:nvPr/>
        </p:nvGrpSpPr>
        <p:grpSpPr bwMode="auto">
          <a:xfrm>
            <a:off x="-49213" y="1939925"/>
            <a:ext cx="7107238" cy="1422400"/>
            <a:chOff x="-31" y="1112"/>
            <a:chExt cx="4477" cy="896"/>
          </a:xfrm>
        </p:grpSpPr>
        <p:sp>
          <p:nvSpPr>
            <p:cNvPr id="3077" name="Rectangle 2"/>
            <p:cNvSpPr>
              <a:spLocks noChangeArrowheads="1"/>
            </p:cNvSpPr>
            <p:nvPr/>
          </p:nvSpPr>
          <p:spPr bwMode="auto">
            <a:xfrm>
              <a:off x="728" y="1112"/>
              <a:ext cx="2960" cy="896"/>
            </a:xfrm>
            <a:prstGeom prst="rect">
              <a:avLst/>
            </a:prstGeom>
            <a:noFill/>
            <a:ln w="25400">
              <a:solidFill>
                <a:srgbClr val="00FF00"/>
              </a:solidFill>
              <a:miter lim="800000"/>
              <a:headEnd/>
              <a:tailEnd/>
            </a:ln>
            <a:scene3d>
              <a:camera prst="legacyObliqueBottomLeft"/>
              <a:lightRig rig="legacyFlat3" dir="t"/>
            </a:scene3d>
            <a:sp3d extrusionH="430200" prstMaterial="legacyMatte">
              <a:bevelT w="13500" h="13500" prst="angle"/>
              <a:bevelB w="13500" h="13500" prst="angle"/>
              <a:extrusionClr>
                <a:srgbClr val="00FF00"/>
              </a:extrusionClr>
            </a:sp3d>
          </p:spPr>
          <p:txBody>
            <a:bodyPr wrap="none" anchor="ctr">
              <a:flatTx/>
            </a:bodyPr>
            <a:lstStyle/>
            <a:p>
              <a:endParaRPr lang="en-US"/>
            </a:p>
          </p:txBody>
        </p:sp>
        <p:sp>
          <p:nvSpPr>
            <p:cNvPr id="4101" name="Rectangle 5"/>
            <p:cNvSpPr>
              <a:spLocks noChangeArrowheads="1"/>
            </p:cNvSpPr>
            <p:nvPr/>
          </p:nvSpPr>
          <p:spPr bwMode="auto">
            <a:xfrm>
              <a:off x="-31" y="1340"/>
              <a:ext cx="4477" cy="406"/>
            </a:xfrm>
            <a:prstGeom prst="rect">
              <a:avLst/>
            </a:prstGeom>
            <a:noFill/>
            <a:ln w="12700">
              <a:noFill/>
              <a:miter lim="800000"/>
              <a:headEnd/>
              <a:tailEnd/>
            </a:ln>
            <a:effectLst/>
          </p:spPr>
          <p:txBody>
            <a:bodyPr wrap="none" lIns="90488" tIns="44450" rIns="90488" bIns="44450">
              <a:spAutoFit/>
            </a:bodyPr>
            <a:lstStyle/>
            <a:p>
              <a:pPr algn="ctr">
                <a:defRPr/>
              </a:pPr>
              <a:r>
                <a:rPr lang="en-US" sz="3600" b="1" dirty="0">
                  <a:effectLst>
                    <a:outerShdw blurRad="38100" dist="38100" dir="2700000" algn="tl">
                      <a:srgbClr val="000000"/>
                    </a:outerShdw>
                  </a:effectLst>
                  <a:latin typeface="Arial" charset="0"/>
                </a:rPr>
                <a:t>Managing (WARM, SOFT) Cash</a:t>
              </a:r>
              <a:r>
                <a:rPr lang="en-US" sz="3600" b="1" dirty="0">
                  <a:solidFill>
                    <a:srgbClr val="000000"/>
                  </a:solidFill>
                  <a:effectLst>
                    <a:outerShdw blurRad="38100" dist="38100" dir="2700000" algn="tl">
                      <a:srgbClr val="FFFFFF"/>
                    </a:outerShdw>
                  </a:effectLst>
                  <a:latin typeface="Arial" charset="0"/>
                </a:rPr>
                <a:t> </a:t>
              </a:r>
            </a:p>
          </p:txBody>
        </p:sp>
      </p:grpSp>
      <p:sp>
        <p:nvSpPr>
          <p:cNvPr id="4103" name="WordArt 7"/>
          <p:cNvSpPr>
            <a:spLocks noChangeArrowheads="1" noChangeShapeType="1" noTextEdit="1"/>
          </p:cNvSpPr>
          <p:nvPr/>
        </p:nvSpPr>
        <p:spPr bwMode="auto">
          <a:xfrm>
            <a:off x="5632450" y="3703638"/>
            <a:ext cx="2733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miter lim="800000"/>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Chapter 18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ppt_w</p:attrName>
                                        </p:attrNameLst>
                                      </p:cBhvr>
                                      <p:tavLst>
                                        <p:tav tm="0">
                                          <p:val>
                                            <p:fltVal val="0"/>
                                          </p:val>
                                        </p:tav>
                                        <p:tav tm="100000">
                                          <p:val>
                                            <p:strVal val="#ppt_w"/>
                                          </p:val>
                                        </p:tav>
                                      </p:tavLst>
                                    </p:anim>
                                    <p:anim calcmode="lin" valueType="num">
                                      <p:cBhvr>
                                        <p:cTn id="8" dur="1000" fill="hold"/>
                                        <p:tgtEl>
                                          <p:spTgt spid="4103"/>
                                        </p:tgtEl>
                                        <p:attrNameLst>
                                          <p:attrName>ppt_h</p:attrName>
                                        </p:attrNameLst>
                                      </p:cBhvr>
                                      <p:tavLst>
                                        <p:tav tm="0">
                                          <p:val>
                                            <p:fltVal val="0"/>
                                          </p:val>
                                        </p:tav>
                                        <p:tav tm="100000">
                                          <p:val>
                                            <p:strVal val="#ppt_h"/>
                                          </p:val>
                                        </p:tav>
                                      </p:tavLst>
                                    </p:anim>
                                    <p:anim calcmode="lin" valueType="num">
                                      <p:cBhvr>
                                        <p:cTn id="9" dur="1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A635867-BE47-4AC1-BBCE-C20A42F9E281}" type="slidenum">
              <a:rPr lang="en-US"/>
              <a:pPr/>
              <a:t>22</a:t>
            </a:fld>
            <a:endParaRPr lang="en-US"/>
          </a:p>
        </p:txBody>
      </p:sp>
      <p:sp>
        <p:nvSpPr>
          <p:cNvPr id="5124" name="Rectangle 4"/>
          <p:cNvSpPr>
            <a:spLocks noGrp="1" noChangeArrowheads="1"/>
          </p:cNvSpPr>
          <p:nvPr>
            <p:ph type="title"/>
          </p:nvPr>
        </p:nvSpPr>
        <p:spPr/>
        <p:txBody>
          <a:bodyPr/>
          <a:lstStyle/>
          <a:p>
            <a:pPr eaLnBrk="1" hangingPunct="1">
              <a:defRPr/>
            </a:pPr>
            <a:r>
              <a:rPr lang="en-US" smtClean="0"/>
              <a:t>Learning Objectives</a:t>
            </a:r>
          </a:p>
        </p:txBody>
      </p:sp>
      <p:sp>
        <p:nvSpPr>
          <p:cNvPr id="5125" name="Rectangle 5"/>
          <p:cNvSpPr>
            <a:spLocks noGrp="1" noChangeArrowheads="1"/>
          </p:cNvSpPr>
          <p:nvPr>
            <p:ph type="body" idx="1"/>
          </p:nvPr>
        </p:nvSpPr>
        <p:spPr/>
        <p:txBody>
          <a:bodyPr/>
          <a:lstStyle/>
          <a:p>
            <a:pPr eaLnBrk="1" hangingPunct="1">
              <a:lnSpc>
                <a:spcPct val="90000"/>
              </a:lnSpc>
              <a:defRPr/>
            </a:pPr>
            <a:r>
              <a:rPr lang="en-US" smtClean="0"/>
              <a:t>Factors that affect a firm’s minimum cash balance.</a:t>
            </a:r>
          </a:p>
          <a:p>
            <a:pPr eaLnBrk="1" hangingPunct="1">
              <a:lnSpc>
                <a:spcPct val="90000"/>
              </a:lnSpc>
              <a:defRPr/>
            </a:pPr>
            <a:r>
              <a:rPr lang="en-US" smtClean="0"/>
              <a:t>Factors that affect a firm’s maximum cash balance.</a:t>
            </a:r>
          </a:p>
          <a:p>
            <a:pPr eaLnBrk="1" hangingPunct="1">
              <a:lnSpc>
                <a:spcPct val="90000"/>
              </a:lnSpc>
              <a:defRPr/>
            </a:pPr>
            <a:r>
              <a:rPr lang="en-US" smtClean="0"/>
              <a:t>How to establish an optimum cash balance using the Miller-Orr model.</a:t>
            </a:r>
          </a:p>
          <a:p>
            <a:pPr eaLnBrk="1" hangingPunct="1">
              <a:lnSpc>
                <a:spcPct val="90000"/>
              </a:lnSpc>
              <a:defRPr/>
            </a:pPr>
            <a:r>
              <a:rPr lang="en-US" smtClean="0"/>
              <a:t>Preparation of a cash budget.</a:t>
            </a:r>
          </a:p>
          <a:p>
            <a:pPr eaLnBrk="1" hangingPunct="1">
              <a:lnSpc>
                <a:spcPct val="90000"/>
              </a:lnSpc>
              <a:defRPr/>
            </a:pPr>
            <a:r>
              <a:rPr lang="en-US" smtClean="0"/>
              <a:t>Managing cash inflows and outflows to maximize value.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wipe(left)">
                                      <p:cBhvr>
                                        <p:cTn id="7" dur="500"/>
                                        <p:tgtEl>
                                          <p:spTgt spid="5125">
                                            <p:txEl>
                                              <p:pRg st="0" end="0"/>
                                            </p:txEl>
                                          </p:spTgt>
                                        </p:tgtEl>
                                      </p:cBhvr>
                                    </p:animEffect>
                                  </p:childTnLst>
                                  <p:subTnLst>
                                    <p:animClr>
                                      <p:cBhvr override="childStyle">
                                        <p:cTn dur="1" fill="hold" display="0" masterRel="nextClick" afterEffect="1"/>
                                        <p:tgtEl>
                                          <p:spTgt spid="512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wipe(left)">
                                      <p:cBhvr>
                                        <p:cTn id="12" dur="500"/>
                                        <p:tgtEl>
                                          <p:spTgt spid="5125">
                                            <p:txEl>
                                              <p:pRg st="1" end="1"/>
                                            </p:txEl>
                                          </p:spTgt>
                                        </p:tgtEl>
                                      </p:cBhvr>
                                    </p:animEffect>
                                  </p:childTnLst>
                                  <p:subTnLst>
                                    <p:animClr>
                                      <p:cBhvr override="childStyle">
                                        <p:cTn dur="1" fill="hold" display="0" masterRel="nextClick" afterEffect="1"/>
                                        <p:tgtEl>
                                          <p:spTgt spid="512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wipe(left)">
                                      <p:cBhvr>
                                        <p:cTn id="17" dur="500"/>
                                        <p:tgtEl>
                                          <p:spTgt spid="5125">
                                            <p:txEl>
                                              <p:pRg st="2" end="2"/>
                                            </p:txEl>
                                          </p:spTgt>
                                        </p:tgtEl>
                                      </p:cBhvr>
                                    </p:animEffect>
                                  </p:childTnLst>
                                  <p:subTnLst>
                                    <p:animClr>
                                      <p:cBhvr override="childStyle">
                                        <p:cTn dur="1" fill="hold" display="0" masterRel="nextClick" afterEffect="1"/>
                                        <p:tgtEl>
                                          <p:spTgt spid="5125">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wipe(left)">
                                      <p:cBhvr>
                                        <p:cTn id="22" dur="500"/>
                                        <p:tgtEl>
                                          <p:spTgt spid="5125">
                                            <p:txEl>
                                              <p:pRg st="3" end="3"/>
                                            </p:txEl>
                                          </p:spTgt>
                                        </p:tgtEl>
                                      </p:cBhvr>
                                    </p:animEffect>
                                  </p:childTnLst>
                                  <p:subTnLst>
                                    <p:animClr>
                                      <p:cBhvr override="childStyle">
                                        <p:cTn dur="1" fill="hold" display="0" masterRel="nextClick" afterEffect="1"/>
                                        <p:tgtEl>
                                          <p:spTgt spid="5125">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wipe(left)">
                                      <p:cBhvr>
                                        <p:cTn id="27" dur="500"/>
                                        <p:tgtEl>
                                          <p:spTgt spid="5125">
                                            <p:txEl>
                                              <p:pRg st="4" end="4"/>
                                            </p:txEl>
                                          </p:spTgt>
                                        </p:tgtEl>
                                      </p:cBhvr>
                                    </p:animEffect>
                                  </p:childTnLst>
                                  <p:subTnLst>
                                    <p:animClr>
                                      <p:cBhvr override="childStyle">
                                        <p:cTn dur="1" fill="hold" display="0" masterRel="nextClick" afterEffect="1"/>
                                        <p:tgtEl>
                                          <p:spTgt spid="5125">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2D5BF4-F6B9-4746-91E5-1062537C32E4}" type="slidenum">
              <a:rPr lang="en-US"/>
              <a:pPr/>
              <a:t>23</a:t>
            </a:fld>
            <a:endParaRPr lang="en-US"/>
          </a:p>
        </p:txBody>
      </p:sp>
      <p:sp>
        <p:nvSpPr>
          <p:cNvPr id="6150" name="Rectangle 6"/>
          <p:cNvSpPr>
            <a:spLocks noGrp="1" noChangeArrowheads="1"/>
          </p:cNvSpPr>
          <p:nvPr>
            <p:ph type="title"/>
          </p:nvPr>
        </p:nvSpPr>
        <p:spPr/>
        <p:txBody>
          <a:bodyPr/>
          <a:lstStyle/>
          <a:p>
            <a:pPr eaLnBrk="1" hangingPunct="1">
              <a:defRPr/>
            </a:pPr>
            <a:r>
              <a:rPr lang="en-US" smtClean="0"/>
              <a:t>How much cash should a firm keep on hand?</a:t>
            </a:r>
          </a:p>
        </p:txBody>
      </p:sp>
      <p:sp>
        <p:nvSpPr>
          <p:cNvPr id="6151" name="Rectangle 7"/>
          <p:cNvSpPr>
            <a:spLocks noGrp="1" noChangeArrowheads="1"/>
          </p:cNvSpPr>
          <p:nvPr>
            <p:ph type="body" idx="1"/>
          </p:nvPr>
        </p:nvSpPr>
        <p:spPr/>
        <p:txBody>
          <a:bodyPr/>
          <a:lstStyle/>
          <a:p>
            <a:pPr eaLnBrk="1" hangingPunct="1">
              <a:defRPr/>
            </a:pPr>
            <a:r>
              <a:rPr lang="en-US" smtClean="0"/>
              <a:t>Managers must keep enough cash to make payments when needed.</a:t>
            </a:r>
            <a:br>
              <a:rPr lang="en-US" smtClean="0"/>
            </a:br>
            <a:r>
              <a:rPr lang="en-US" smtClean="0"/>
              <a:t> (Minimum balance)</a:t>
            </a:r>
          </a:p>
          <a:p>
            <a:pPr eaLnBrk="1" hangingPunct="1">
              <a:defRPr/>
            </a:pPr>
            <a:r>
              <a:rPr lang="en-US" smtClean="0"/>
              <a:t>But since cash is a non-earning asset, managers should invest excess returns and keep just the amount of cash that is necessary.</a:t>
            </a:r>
            <a:br>
              <a:rPr lang="en-US" smtClean="0"/>
            </a:br>
            <a:r>
              <a:rPr lang="en-US" smtClean="0"/>
              <a:t>(Maximum balance)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Effect transition="in" filter="wipe(left)">
                                      <p:cBhvr>
                                        <p:cTn id="7" dur="500"/>
                                        <p:tgtEl>
                                          <p:spTgt spid="6151">
                                            <p:txEl>
                                              <p:pRg st="0" end="0"/>
                                            </p:txEl>
                                          </p:spTgt>
                                        </p:tgtEl>
                                      </p:cBhvr>
                                    </p:animEffect>
                                  </p:childTnLst>
                                  <p:subTnLst>
                                    <p:animClr>
                                      <p:cBhvr override="childStyle">
                                        <p:cTn dur="1" fill="hold" display="0" masterRel="nextClick" afterEffect="1"/>
                                        <p:tgtEl>
                                          <p:spTgt spid="615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51">
                                            <p:txEl>
                                              <p:pRg st="1" end="1"/>
                                            </p:txEl>
                                          </p:spTgt>
                                        </p:tgtEl>
                                        <p:attrNameLst>
                                          <p:attrName>style.visibility</p:attrName>
                                        </p:attrNameLst>
                                      </p:cBhvr>
                                      <p:to>
                                        <p:strVal val="visible"/>
                                      </p:to>
                                    </p:set>
                                    <p:animEffect transition="in" filter="wipe(left)">
                                      <p:cBhvr>
                                        <p:cTn id="12" dur="500"/>
                                        <p:tgtEl>
                                          <p:spTgt spid="6151">
                                            <p:txEl>
                                              <p:pRg st="1" end="1"/>
                                            </p:txEl>
                                          </p:spTgt>
                                        </p:tgtEl>
                                      </p:cBhvr>
                                    </p:animEffect>
                                  </p:childTnLst>
                                  <p:subTnLst>
                                    <p:animClr>
                                      <p:cBhvr override="childStyle">
                                        <p:cTn dur="1" fill="hold" display="0" masterRel="nextClick" afterEffect="1"/>
                                        <p:tgtEl>
                                          <p:spTgt spid="6151">
                                            <p:txEl>
                                              <p:pRg st="1" end="1"/>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DE168B9-5248-481C-9A57-6603620A2454}" type="slidenum">
              <a:rPr lang="en-US"/>
              <a:pPr/>
              <a:t>24</a:t>
            </a:fld>
            <a:endParaRPr lang="en-US"/>
          </a:p>
        </p:txBody>
      </p:sp>
      <p:sp>
        <p:nvSpPr>
          <p:cNvPr id="7176" name="Rectangle 8"/>
          <p:cNvSpPr>
            <a:spLocks noGrp="1" noChangeArrowheads="1"/>
          </p:cNvSpPr>
          <p:nvPr>
            <p:ph type="title"/>
          </p:nvPr>
        </p:nvSpPr>
        <p:spPr/>
        <p:txBody>
          <a:bodyPr/>
          <a:lstStyle/>
          <a:p>
            <a:pPr eaLnBrk="1" hangingPunct="1">
              <a:defRPr/>
            </a:pPr>
            <a:r>
              <a:rPr lang="en-US" smtClean="0"/>
              <a:t>The size of the minimum cash balance depends on:</a:t>
            </a:r>
          </a:p>
        </p:txBody>
      </p:sp>
      <p:sp>
        <p:nvSpPr>
          <p:cNvPr id="7177" name="Rectangle 9"/>
          <p:cNvSpPr>
            <a:spLocks noGrp="1" noChangeArrowheads="1"/>
          </p:cNvSpPr>
          <p:nvPr>
            <p:ph type="body" idx="1"/>
          </p:nvPr>
        </p:nvSpPr>
        <p:spPr/>
        <p:txBody>
          <a:bodyPr/>
          <a:lstStyle/>
          <a:p>
            <a:pPr eaLnBrk="1" hangingPunct="1">
              <a:defRPr/>
            </a:pPr>
            <a:r>
              <a:rPr lang="en-US" smtClean="0"/>
              <a:t>How quickly and cheaply a firm can raise cash when needed.</a:t>
            </a:r>
          </a:p>
          <a:p>
            <a:pPr eaLnBrk="1" hangingPunct="1">
              <a:defRPr/>
            </a:pPr>
            <a:r>
              <a:rPr lang="en-US" smtClean="0"/>
              <a:t>How accurately managers can predict cash requirements.</a:t>
            </a:r>
          </a:p>
          <a:p>
            <a:pPr eaLnBrk="1" hangingPunct="1">
              <a:defRPr/>
            </a:pPr>
            <a:r>
              <a:rPr lang="en-US" smtClean="0"/>
              <a:t>How much precautionary cash the managers need for emergencies.</a:t>
            </a:r>
          </a:p>
        </p:txBody>
      </p:sp>
      <p:sp>
        <p:nvSpPr>
          <p:cNvPr id="7173" name="Text Box 5"/>
          <p:cNvSpPr txBox="1">
            <a:spLocks noChangeArrowheads="1"/>
          </p:cNvSpPr>
          <p:nvPr/>
        </p:nvSpPr>
        <p:spPr bwMode="auto">
          <a:xfrm>
            <a:off x="3276600" y="5715000"/>
            <a:ext cx="3048000" cy="366713"/>
          </a:xfrm>
          <a:prstGeom prst="rect">
            <a:avLst/>
          </a:prstGeom>
          <a:noFill/>
          <a:ln w="9525">
            <a:noFill/>
            <a:miter lim="800000"/>
            <a:headEnd/>
            <a:tailEnd/>
          </a:ln>
        </p:spPr>
        <p:txBody>
          <a:bodyPr>
            <a:spAutoFit/>
          </a:bodyPr>
          <a:lstStyle/>
          <a:p>
            <a:pPr eaLnBrk="1" hangingPunct="1">
              <a:spcBef>
                <a:spcPct val="50000"/>
              </a:spcBef>
            </a:pPr>
            <a:r>
              <a:rPr lang="en-US" b="1">
                <a:latin typeface="Times New Roman" pitchFamily="18" charset="0"/>
                <a:hlinkClick r:id="rId2"/>
              </a:rPr>
              <a:t>Link to Dun &amp; Bradstreet</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7">
                                            <p:txEl>
                                              <p:pRg st="0" end="0"/>
                                            </p:txEl>
                                          </p:spTgt>
                                        </p:tgtEl>
                                        <p:attrNameLst>
                                          <p:attrName>style.visibility</p:attrName>
                                        </p:attrNameLst>
                                      </p:cBhvr>
                                      <p:to>
                                        <p:strVal val="visible"/>
                                      </p:to>
                                    </p:set>
                                    <p:animEffect transition="in" filter="wipe(left)">
                                      <p:cBhvr>
                                        <p:cTn id="7" dur="500"/>
                                        <p:tgtEl>
                                          <p:spTgt spid="7177">
                                            <p:txEl>
                                              <p:pRg st="0" end="0"/>
                                            </p:txEl>
                                          </p:spTgt>
                                        </p:tgtEl>
                                      </p:cBhvr>
                                    </p:animEffect>
                                  </p:childTnLst>
                                  <p:subTnLst>
                                    <p:animClr>
                                      <p:cBhvr override="childStyle">
                                        <p:cTn dur="1" fill="hold" display="0" masterRel="nextClick" afterEffect="1"/>
                                        <p:tgtEl>
                                          <p:spTgt spid="717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7">
                                            <p:txEl>
                                              <p:pRg st="1" end="1"/>
                                            </p:txEl>
                                          </p:spTgt>
                                        </p:tgtEl>
                                        <p:attrNameLst>
                                          <p:attrName>style.visibility</p:attrName>
                                        </p:attrNameLst>
                                      </p:cBhvr>
                                      <p:to>
                                        <p:strVal val="visible"/>
                                      </p:to>
                                    </p:set>
                                    <p:animEffect transition="in" filter="wipe(left)">
                                      <p:cBhvr>
                                        <p:cTn id="12" dur="500"/>
                                        <p:tgtEl>
                                          <p:spTgt spid="7177">
                                            <p:txEl>
                                              <p:pRg st="1" end="1"/>
                                            </p:txEl>
                                          </p:spTgt>
                                        </p:tgtEl>
                                      </p:cBhvr>
                                    </p:animEffect>
                                  </p:childTnLst>
                                  <p:subTnLst>
                                    <p:animClr>
                                      <p:cBhvr override="childStyle">
                                        <p:cTn dur="1" fill="hold" display="0" masterRel="nextClick" afterEffect="1"/>
                                        <p:tgtEl>
                                          <p:spTgt spid="717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7">
                                            <p:txEl>
                                              <p:pRg st="2" end="2"/>
                                            </p:txEl>
                                          </p:spTgt>
                                        </p:tgtEl>
                                        <p:attrNameLst>
                                          <p:attrName>style.visibility</p:attrName>
                                        </p:attrNameLst>
                                      </p:cBhvr>
                                      <p:to>
                                        <p:strVal val="visible"/>
                                      </p:to>
                                    </p:set>
                                    <p:animEffect transition="in" filter="wipe(left)">
                                      <p:cBhvr>
                                        <p:cTn id="17" dur="500"/>
                                        <p:tgtEl>
                                          <p:spTgt spid="7177">
                                            <p:txEl>
                                              <p:pRg st="2" end="2"/>
                                            </p:txEl>
                                          </p:spTgt>
                                        </p:tgtEl>
                                      </p:cBhvr>
                                    </p:animEffect>
                                  </p:childTnLst>
                                  <p:subTnLst>
                                    <p:animClr>
                                      <p:cBhvr override="childStyle">
                                        <p:cTn dur="1" fill="hold" display="0" masterRel="nextClick" afterEffect="1"/>
                                        <p:tgtEl>
                                          <p:spTgt spid="717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uild="p" autoUpdateAnimBg="0"/>
      <p:bldP spid="717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6939523-417D-47F1-9AD4-5446B07DE05D}" type="slidenum">
              <a:rPr lang="en-US"/>
              <a:pPr/>
              <a:t>25</a:t>
            </a:fld>
            <a:endParaRPr lang="en-US"/>
          </a:p>
        </p:txBody>
      </p:sp>
      <p:sp>
        <p:nvSpPr>
          <p:cNvPr id="8197" name="Rectangle 5"/>
          <p:cNvSpPr>
            <a:spLocks noGrp="1" noChangeArrowheads="1"/>
          </p:cNvSpPr>
          <p:nvPr>
            <p:ph type="title"/>
          </p:nvPr>
        </p:nvSpPr>
        <p:spPr/>
        <p:txBody>
          <a:bodyPr/>
          <a:lstStyle/>
          <a:p>
            <a:pPr eaLnBrk="1" hangingPunct="1">
              <a:defRPr/>
            </a:pPr>
            <a:r>
              <a:rPr lang="en-US" smtClean="0"/>
              <a:t>The firm’s maximum cash balance depends on:</a:t>
            </a:r>
          </a:p>
        </p:txBody>
      </p:sp>
      <p:sp>
        <p:nvSpPr>
          <p:cNvPr id="8198" name="Rectangle 6"/>
          <p:cNvSpPr>
            <a:spLocks noGrp="1" noChangeArrowheads="1"/>
          </p:cNvSpPr>
          <p:nvPr>
            <p:ph type="body" idx="1"/>
          </p:nvPr>
        </p:nvSpPr>
        <p:spPr>
          <a:xfrm>
            <a:off x="1066800" y="1981200"/>
            <a:ext cx="7543800" cy="3657600"/>
          </a:xfrm>
        </p:spPr>
        <p:txBody>
          <a:bodyPr/>
          <a:lstStyle/>
          <a:p>
            <a:pPr eaLnBrk="1" hangingPunct="1">
              <a:lnSpc>
                <a:spcPct val="80000"/>
              </a:lnSpc>
              <a:defRPr/>
            </a:pPr>
            <a:r>
              <a:rPr lang="en-US" sz="2800" smtClean="0"/>
              <a:t>Available (short-term) investment opportunities</a:t>
            </a:r>
          </a:p>
          <a:p>
            <a:pPr lvl="1" eaLnBrk="1" hangingPunct="1">
              <a:lnSpc>
                <a:spcPct val="80000"/>
              </a:lnSpc>
              <a:defRPr/>
            </a:pPr>
            <a:r>
              <a:rPr lang="en-US" sz="2400" smtClean="0"/>
              <a:t>e.g. money market funds, CDs, commercial paper</a:t>
            </a:r>
          </a:p>
          <a:p>
            <a:pPr eaLnBrk="1" hangingPunct="1">
              <a:lnSpc>
                <a:spcPct val="80000"/>
              </a:lnSpc>
              <a:defRPr/>
            </a:pPr>
            <a:r>
              <a:rPr lang="en-US" sz="2800" smtClean="0"/>
              <a:t>Expected return on investment opportunities (opportunity cost)</a:t>
            </a:r>
          </a:p>
          <a:p>
            <a:pPr lvl="1" eaLnBrk="1" hangingPunct="1">
              <a:lnSpc>
                <a:spcPct val="80000"/>
              </a:lnSpc>
              <a:defRPr/>
            </a:pPr>
            <a:r>
              <a:rPr lang="en-US" sz="2400" smtClean="0"/>
              <a:t>If high expected return, firms are quick to invest excess cash</a:t>
            </a:r>
          </a:p>
          <a:p>
            <a:pPr eaLnBrk="1" hangingPunct="1">
              <a:lnSpc>
                <a:spcPct val="80000"/>
              </a:lnSpc>
              <a:defRPr/>
            </a:pPr>
            <a:r>
              <a:rPr lang="en-US" sz="2800" smtClean="0"/>
              <a:t>Transaction cost of withdrawing cash and making an investment</a:t>
            </a:r>
          </a:p>
        </p:txBody>
      </p:sp>
      <p:sp>
        <p:nvSpPr>
          <p:cNvPr id="8196" name="Text Box 4">
            <a:hlinkClick r:id="rId2"/>
          </p:cNvPr>
          <p:cNvSpPr txBox="1">
            <a:spLocks noChangeArrowheads="1"/>
          </p:cNvSpPr>
          <p:nvPr/>
        </p:nvSpPr>
        <p:spPr bwMode="auto">
          <a:xfrm>
            <a:off x="2667000" y="5943600"/>
            <a:ext cx="3835400" cy="366713"/>
          </a:xfrm>
          <a:prstGeom prst="rect">
            <a:avLst/>
          </a:prstGeom>
          <a:noFill/>
          <a:ln w="9525">
            <a:noFill/>
            <a:miter lim="800000"/>
            <a:headEnd/>
            <a:tailEnd/>
          </a:ln>
        </p:spPr>
        <p:txBody>
          <a:bodyPr wrap="none">
            <a:spAutoFit/>
          </a:bodyPr>
          <a:lstStyle/>
          <a:p>
            <a:pPr eaLnBrk="1" hangingPunct="1"/>
            <a:r>
              <a:rPr lang="en-US" b="1">
                <a:latin typeface="Times New Roman" pitchFamily="18" charset="0"/>
                <a:hlinkClick r:id="rId2"/>
              </a:rPr>
              <a:t>Link to Bureau of Economic Analysis</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Effect transition="in" filter="wipe(left)">
                                      <p:cBhvr>
                                        <p:cTn id="7" dur="500"/>
                                        <p:tgtEl>
                                          <p:spTgt spid="8198">
                                            <p:txEl>
                                              <p:pRg st="0" end="0"/>
                                            </p:txEl>
                                          </p:spTgt>
                                        </p:tgtEl>
                                      </p:cBhvr>
                                    </p:animEffect>
                                  </p:childTnLst>
                                  <p:subTnLst>
                                    <p:animClr>
                                      <p:cBhvr override="childStyle">
                                        <p:cTn dur="1" fill="hold" display="0" masterRel="nextClick" afterEffect="1"/>
                                        <p:tgtEl>
                                          <p:spTgt spid="8198">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8">
                                            <p:txEl>
                                              <p:pRg st="1" end="1"/>
                                            </p:txEl>
                                          </p:spTgt>
                                        </p:tgtEl>
                                        <p:attrNameLst>
                                          <p:attrName>style.visibility</p:attrName>
                                        </p:attrNameLst>
                                      </p:cBhvr>
                                      <p:to>
                                        <p:strVal val="visible"/>
                                      </p:to>
                                    </p:set>
                                    <p:animEffect transition="in" filter="wipe(left)">
                                      <p:cBhvr>
                                        <p:cTn id="12" dur="500"/>
                                        <p:tgtEl>
                                          <p:spTgt spid="8198">
                                            <p:txEl>
                                              <p:pRg st="1" end="1"/>
                                            </p:txEl>
                                          </p:spTgt>
                                        </p:tgtEl>
                                      </p:cBhvr>
                                    </p:animEffect>
                                  </p:childTnLst>
                                  <p:subTnLst>
                                    <p:animClr>
                                      <p:cBhvr override="childStyle">
                                        <p:cTn dur="1" fill="hold" display="0" masterRel="nextClick" afterEffect="1"/>
                                        <p:tgtEl>
                                          <p:spTgt spid="8198">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Effect transition="in" filter="wipe(left)">
                                      <p:cBhvr>
                                        <p:cTn id="17" dur="500"/>
                                        <p:tgtEl>
                                          <p:spTgt spid="8198">
                                            <p:txEl>
                                              <p:pRg st="2" end="2"/>
                                            </p:txEl>
                                          </p:spTgt>
                                        </p:tgtEl>
                                      </p:cBhvr>
                                    </p:animEffect>
                                  </p:childTnLst>
                                  <p:subTnLst>
                                    <p:animClr>
                                      <p:cBhvr override="childStyle">
                                        <p:cTn dur="1" fill="hold" display="0" masterRel="nextClick" afterEffect="1"/>
                                        <p:tgtEl>
                                          <p:spTgt spid="8198">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8">
                                            <p:txEl>
                                              <p:pRg st="3" end="3"/>
                                            </p:txEl>
                                          </p:spTgt>
                                        </p:tgtEl>
                                        <p:attrNameLst>
                                          <p:attrName>style.visibility</p:attrName>
                                        </p:attrNameLst>
                                      </p:cBhvr>
                                      <p:to>
                                        <p:strVal val="visible"/>
                                      </p:to>
                                    </p:set>
                                    <p:animEffect transition="in" filter="wipe(left)">
                                      <p:cBhvr>
                                        <p:cTn id="22" dur="500"/>
                                        <p:tgtEl>
                                          <p:spTgt spid="8198">
                                            <p:txEl>
                                              <p:pRg st="3" end="3"/>
                                            </p:txEl>
                                          </p:spTgt>
                                        </p:tgtEl>
                                      </p:cBhvr>
                                    </p:animEffect>
                                  </p:childTnLst>
                                  <p:subTnLst>
                                    <p:animClr>
                                      <p:cBhvr override="childStyle">
                                        <p:cTn dur="1" fill="hold" display="0" masterRel="nextClick" afterEffect="1"/>
                                        <p:tgtEl>
                                          <p:spTgt spid="8198">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Effect transition="in" filter="wipe(left)">
                                      <p:cBhvr>
                                        <p:cTn id="27" dur="500"/>
                                        <p:tgtEl>
                                          <p:spTgt spid="8198">
                                            <p:txEl>
                                              <p:pRg st="4" end="4"/>
                                            </p:txEl>
                                          </p:spTgt>
                                        </p:tgtEl>
                                      </p:cBhvr>
                                    </p:animEffect>
                                  </p:childTnLst>
                                  <p:subTnLst>
                                    <p:animClr>
                                      <p:cBhvr override="childStyle">
                                        <p:cTn dur="1" fill="hold" display="0" masterRel="nextClick" afterEffect="1"/>
                                        <p:tgtEl>
                                          <p:spTgt spid="8198">
                                            <p:txEl>
                                              <p:pRg st="4" end="4"/>
                                            </p:txEl>
                                          </p:spTgt>
                                        </p:tgtEl>
                                        <p:attrNameLst>
                                          <p:attrName>ppt_c</p:attrName>
                                        </p:attrNameLst>
                                      </p:cBhvr>
                                      <p:to>
                                        <a:srgbClr val="FFFF66"/>
                                      </p:to>
                                    </p:animClr>
                                  </p:subTnLst>
                                </p:cTn>
                              </p:par>
                            </p:childTnLst>
                          </p:cTn>
                        </p:par>
                        <p:par>
                          <p:cTn id="28" fill="hold">
                            <p:stCondLst>
                              <p:cond delay="500"/>
                            </p:stCondLst>
                            <p:childTnLst>
                              <p:par>
                                <p:cTn id="29" presetID="16" presetClass="entr" presetSubtype="26" fill="hold" grpId="0" nodeType="afterEffect">
                                  <p:stCondLst>
                                    <p:cond delay="0"/>
                                  </p:stCondLst>
                                  <p:childTnLst>
                                    <p:set>
                                      <p:cBhvr>
                                        <p:cTn id="30" dur="1" fill="hold">
                                          <p:stCondLst>
                                            <p:cond delay="0"/>
                                          </p:stCondLst>
                                        </p:cTn>
                                        <p:tgtEl>
                                          <p:spTgt spid="8196"/>
                                        </p:tgtEl>
                                        <p:attrNameLst>
                                          <p:attrName>style.visibility</p:attrName>
                                        </p:attrNameLst>
                                      </p:cBhvr>
                                      <p:to>
                                        <p:strVal val="visible"/>
                                      </p:to>
                                    </p:set>
                                    <p:animEffect transition="in" filter="barn(inHorizontal)">
                                      <p:cBhvr>
                                        <p:cTn id="31"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p" bldLvl="2" autoUpdateAnimBg="0"/>
      <p:bldP spid="819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A313D71E-D3B4-42D0-A6D9-67C028AC11AB}" type="slidenum">
              <a:rPr lang="en-US"/>
              <a:pPr/>
              <a:t>26</a:t>
            </a:fld>
            <a:endParaRPr lang="en-US"/>
          </a:p>
        </p:txBody>
      </p:sp>
      <p:sp>
        <p:nvSpPr>
          <p:cNvPr id="9230" name="Rectangle 1038"/>
          <p:cNvSpPr>
            <a:spLocks noGrp="1" noChangeArrowheads="1"/>
          </p:cNvSpPr>
          <p:nvPr>
            <p:ph type="title"/>
          </p:nvPr>
        </p:nvSpPr>
        <p:spPr>
          <a:xfrm>
            <a:off x="1066800" y="304800"/>
            <a:ext cx="7508875" cy="1050925"/>
          </a:xfrm>
        </p:spPr>
        <p:txBody>
          <a:bodyPr/>
          <a:lstStyle/>
          <a:p>
            <a:pPr eaLnBrk="1" hangingPunct="1">
              <a:defRPr/>
            </a:pPr>
            <a:r>
              <a:rPr lang="en-US" sz="4000" smtClean="0"/>
              <a:t>Choosing the Optimum Cash Balance</a:t>
            </a:r>
          </a:p>
        </p:txBody>
      </p:sp>
      <p:sp>
        <p:nvSpPr>
          <p:cNvPr id="8196" name="Rectangle 1027"/>
          <p:cNvSpPr>
            <a:spLocks noChangeArrowheads="1"/>
          </p:cNvSpPr>
          <p:nvPr/>
        </p:nvSpPr>
        <p:spPr bwMode="auto">
          <a:xfrm>
            <a:off x="1108075" y="2114550"/>
            <a:ext cx="7115175" cy="3803650"/>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8197" name="Rectangle 1028"/>
          <p:cNvSpPr>
            <a:spLocks noChangeArrowheads="1"/>
          </p:cNvSpPr>
          <p:nvPr/>
        </p:nvSpPr>
        <p:spPr bwMode="auto">
          <a:xfrm>
            <a:off x="5867400" y="6153150"/>
            <a:ext cx="2238375" cy="393700"/>
          </a:xfrm>
          <a:prstGeom prst="rect">
            <a:avLst/>
          </a:prstGeom>
          <a:noFill/>
          <a:ln w="12700">
            <a:noFill/>
            <a:miter lim="800000"/>
            <a:headEnd/>
            <a:tailEnd/>
          </a:ln>
        </p:spPr>
        <p:txBody>
          <a:bodyPr wrap="none" lIns="90488" tIns="44450" rIns="90488" bIns="44450">
            <a:spAutoFit/>
          </a:bodyPr>
          <a:lstStyle/>
          <a:p>
            <a:pPr algn="ctr"/>
            <a:r>
              <a:rPr lang="en-US" sz="2000" i="1">
                <a:solidFill>
                  <a:srgbClr val="FAFD00"/>
                </a:solidFill>
                <a:latin typeface="Arial" charset="0"/>
              </a:rPr>
              <a:t>Days of the Month</a:t>
            </a:r>
          </a:p>
        </p:txBody>
      </p:sp>
      <p:sp>
        <p:nvSpPr>
          <p:cNvPr id="8198" name="Rectangle 1029"/>
          <p:cNvSpPr>
            <a:spLocks noChangeArrowheads="1"/>
          </p:cNvSpPr>
          <p:nvPr/>
        </p:nvSpPr>
        <p:spPr bwMode="auto">
          <a:xfrm>
            <a:off x="1214438" y="5640388"/>
            <a:ext cx="6946900" cy="454025"/>
          </a:xfrm>
          <a:prstGeom prst="rect">
            <a:avLst/>
          </a:prstGeom>
          <a:noFill/>
          <a:ln w="12700">
            <a:noFill/>
            <a:miter lim="800000"/>
            <a:headEnd/>
            <a:tailEnd/>
          </a:ln>
        </p:spPr>
        <p:txBody>
          <a:bodyPr wrap="none" lIns="90488" tIns="44450" rIns="90488" bIns="44450">
            <a:spAutoFit/>
          </a:bodyPr>
          <a:lstStyle/>
          <a:p>
            <a:r>
              <a:rPr lang="en-US" sz="2400">
                <a:latin typeface="Arial" charset="0"/>
              </a:rPr>
              <a:t>|  |  |  |  |  |  |  |  |  |  |  |  |  |  |  |  |  |  |  |  |  |  |  |  |  |  |  |</a:t>
            </a:r>
          </a:p>
        </p:txBody>
      </p:sp>
      <p:sp>
        <p:nvSpPr>
          <p:cNvPr id="9222" name="Freeform 1030"/>
          <p:cNvSpPr>
            <a:spLocks/>
          </p:cNvSpPr>
          <p:nvPr/>
        </p:nvSpPr>
        <p:spPr bwMode="auto">
          <a:xfrm>
            <a:off x="1117600" y="2190750"/>
            <a:ext cx="7075488" cy="3354388"/>
          </a:xfrm>
          <a:custGeom>
            <a:avLst/>
            <a:gdLst>
              <a:gd name="T0" fmla="*/ 0 w 4465"/>
              <a:gd name="T1" fmla="*/ 1488 h 2113"/>
              <a:gd name="T2" fmla="*/ 192 w 4465"/>
              <a:gd name="T3" fmla="*/ 1920 h 2113"/>
              <a:gd name="T4" fmla="*/ 336 w 4465"/>
              <a:gd name="T5" fmla="*/ 1632 h 2113"/>
              <a:gd name="T6" fmla="*/ 528 w 4465"/>
              <a:gd name="T7" fmla="*/ 2112 h 2113"/>
              <a:gd name="T8" fmla="*/ 672 w 4465"/>
              <a:gd name="T9" fmla="*/ 1488 h 2113"/>
              <a:gd name="T10" fmla="*/ 816 w 4465"/>
              <a:gd name="T11" fmla="*/ 2016 h 2113"/>
              <a:gd name="T12" fmla="*/ 912 w 4465"/>
              <a:gd name="T13" fmla="*/ 1824 h 2113"/>
              <a:gd name="T14" fmla="*/ 1008 w 4465"/>
              <a:gd name="T15" fmla="*/ 2016 h 2113"/>
              <a:gd name="T16" fmla="*/ 1152 w 4465"/>
              <a:gd name="T17" fmla="*/ 1488 h 2113"/>
              <a:gd name="T18" fmla="*/ 1344 w 4465"/>
              <a:gd name="T19" fmla="*/ 1104 h 2113"/>
              <a:gd name="T20" fmla="*/ 1488 w 4465"/>
              <a:gd name="T21" fmla="*/ 816 h 2113"/>
              <a:gd name="T22" fmla="*/ 1536 w 4465"/>
              <a:gd name="T23" fmla="*/ 1296 h 2113"/>
              <a:gd name="T24" fmla="*/ 1632 w 4465"/>
              <a:gd name="T25" fmla="*/ 1008 h 2113"/>
              <a:gd name="T26" fmla="*/ 1728 w 4465"/>
              <a:gd name="T27" fmla="*/ 1584 h 2113"/>
              <a:gd name="T28" fmla="*/ 1920 w 4465"/>
              <a:gd name="T29" fmla="*/ 432 h 2113"/>
              <a:gd name="T30" fmla="*/ 2016 w 4465"/>
              <a:gd name="T31" fmla="*/ 1200 h 2113"/>
              <a:gd name="T32" fmla="*/ 2160 w 4465"/>
              <a:gd name="T33" fmla="*/ 0 h 2113"/>
              <a:gd name="T34" fmla="*/ 2256 w 4465"/>
              <a:gd name="T35" fmla="*/ 1776 h 2113"/>
              <a:gd name="T36" fmla="*/ 2352 w 4465"/>
              <a:gd name="T37" fmla="*/ 1344 h 2113"/>
              <a:gd name="T38" fmla="*/ 2448 w 4465"/>
              <a:gd name="T39" fmla="*/ 1584 h 2113"/>
              <a:gd name="T40" fmla="*/ 2544 w 4465"/>
              <a:gd name="T41" fmla="*/ 1104 h 2113"/>
              <a:gd name="T42" fmla="*/ 2640 w 4465"/>
              <a:gd name="T43" fmla="*/ 1536 h 2113"/>
              <a:gd name="T44" fmla="*/ 2736 w 4465"/>
              <a:gd name="T45" fmla="*/ 720 h 2113"/>
              <a:gd name="T46" fmla="*/ 2832 w 4465"/>
              <a:gd name="T47" fmla="*/ 1104 h 2113"/>
              <a:gd name="T48" fmla="*/ 2976 w 4465"/>
              <a:gd name="T49" fmla="*/ 336 h 2113"/>
              <a:gd name="T50" fmla="*/ 3024 w 4465"/>
              <a:gd name="T51" fmla="*/ 960 h 2113"/>
              <a:gd name="T52" fmla="*/ 3216 w 4465"/>
              <a:gd name="T53" fmla="*/ 0 h 2113"/>
              <a:gd name="T54" fmla="*/ 3264 w 4465"/>
              <a:gd name="T55" fmla="*/ 1680 h 2113"/>
              <a:gd name="T56" fmla="*/ 3360 w 4465"/>
              <a:gd name="T57" fmla="*/ 1200 h 2113"/>
              <a:gd name="T58" fmla="*/ 3456 w 4465"/>
              <a:gd name="T59" fmla="*/ 1824 h 2113"/>
              <a:gd name="T60" fmla="*/ 3600 w 4465"/>
              <a:gd name="T61" fmla="*/ 912 h 2113"/>
              <a:gd name="T62" fmla="*/ 3792 w 4465"/>
              <a:gd name="T63" fmla="*/ 2112 h 2113"/>
              <a:gd name="T64" fmla="*/ 3792 w 4465"/>
              <a:gd name="T65" fmla="*/ 1728 h 2113"/>
              <a:gd name="T66" fmla="*/ 3840 w 4465"/>
              <a:gd name="T67" fmla="*/ 1440 h 2113"/>
              <a:gd name="T68" fmla="*/ 3984 w 4465"/>
              <a:gd name="T69" fmla="*/ 2112 h 2113"/>
              <a:gd name="T70" fmla="*/ 4032 w 4465"/>
              <a:gd name="T71" fmla="*/ 1680 h 2113"/>
              <a:gd name="T72" fmla="*/ 4128 w 4465"/>
              <a:gd name="T73" fmla="*/ 2112 h 2113"/>
              <a:gd name="T74" fmla="*/ 4224 w 4465"/>
              <a:gd name="T75" fmla="*/ 1248 h 2113"/>
              <a:gd name="T76" fmla="*/ 4320 w 4465"/>
              <a:gd name="T77" fmla="*/ 1728 h 2113"/>
              <a:gd name="T78" fmla="*/ 4464 w 4465"/>
              <a:gd name="T79" fmla="*/ 912 h 2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465"/>
              <a:gd name="T121" fmla="*/ 0 h 2113"/>
              <a:gd name="T122" fmla="*/ 4465 w 4465"/>
              <a:gd name="T123" fmla="*/ 2113 h 2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465" h="2113">
                <a:moveTo>
                  <a:pt x="0" y="1488"/>
                </a:moveTo>
                <a:lnTo>
                  <a:pt x="192" y="1920"/>
                </a:lnTo>
                <a:lnTo>
                  <a:pt x="336" y="1632"/>
                </a:lnTo>
                <a:lnTo>
                  <a:pt x="528" y="2112"/>
                </a:lnTo>
                <a:lnTo>
                  <a:pt x="672" y="1488"/>
                </a:lnTo>
                <a:lnTo>
                  <a:pt x="816" y="2016"/>
                </a:lnTo>
                <a:lnTo>
                  <a:pt x="912" y="1824"/>
                </a:lnTo>
                <a:lnTo>
                  <a:pt x="1008" y="2016"/>
                </a:lnTo>
                <a:lnTo>
                  <a:pt x="1152" y="1488"/>
                </a:lnTo>
                <a:lnTo>
                  <a:pt x="1344" y="1104"/>
                </a:lnTo>
                <a:lnTo>
                  <a:pt x="1488" y="816"/>
                </a:lnTo>
                <a:lnTo>
                  <a:pt x="1536" y="1296"/>
                </a:lnTo>
                <a:lnTo>
                  <a:pt x="1632" y="1008"/>
                </a:lnTo>
                <a:lnTo>
                  <a:pt x="1728" y="1584"/>
                </a:lnTo>
                <a:lnTo>
                  <a:pt x="1920" y="432"/>
                </a:lnTo>
                <a:lnTo>
                  <a:pt x="2016" y="1200"/>
                </a:lnTo>
                <a:lnTo>
                  <a:pt x="2160" y="0"/>
                </a:lnTo>
                <a:lnTo>
                  <a:pt x="2256" y="1776"/>
                </a:lnTo>
                <a:lnTo>
                  <a:pt x="2352" y="1344"/>
                </a:lnTo>
                <a:lnTo>
                  <a:pt x="2448" y="1584"/>
                </a:lnTo>
                <a:lnTo>
                  <a:pt x="2544" y="1104"/>
                </a:lnTo>
                <a:lnTo>
                  <a:pt x="2640" y="1536"/>
                </a:lnTo>
                <a:lnTo>
                  <a:pt x="2736" y="720"/>
                </a:lnTo>
                <a:lnTo>
                  <a:pt x="2832" y="1104"/>
                </a:lnTo>
                <a:lnTo>
                  <a:pt x="2976" y="336"/>
                </a:lnTo>
                <a:lnTo>
                  <a:pt x="3024" y="960"/>
                </a:lnTo>
                <a:lnTo>
                  <a:pt x="3216" y="0"/>
                </a:lnTo>
                <a:lnTo>
                  <a:pt x="3264" y="1680"/>
                </a:lnTo>
                <a:lnTo>
                  <a:pt x="3360" y="1200"/>
                </a:lnTo>
                <a:lnTo>
                  <a:pt x="3456" y="1824"/>
                </a:lnTo>
                <a:lnTo>
                  <a:pt x="3600" y="912"/>
                </a:lnTo>
                <a:lnTo>
                  <a:pt x="3792" y="2112"/>
                </a:lnTo>
                <a:lnTo>
                  <a:pt x="3792" y="1728"/>
                </a:lnTo>
                <a:lnTo>
                  <a:pt x="3840" y="1440"/>
                </a:lnTo>
                <a:lnTo>
                  <a:pt x="3984" y="2112"/>
                </a:lnTo>
                <a:lnTo>
                  <a:pt x="4032" y="1680"/>
                </a:lnTo>
                <a:lnTo>
                  <a:pt x="4128" y="2112"/>
                </a:lnTo>
                <a:lnTo>
                  <a:pt x="4224" y="1248"/>
                </a:lnTo>
                <a:lnTo>
                  <a:pt x="4320" y="1728"/>
                </a:lnTo>
                <a:lnTo>
                  <a:pt x="4464" y="912"/>
                </a:lnTo>
              </a:path>
            </a:pathLst>
          </a:custGeom>
          <a:noFill/>
          <a:ln w="50800" cap="rnd" cmpd="sng">
            <a:solidFill>
              <a:srgbClr val="CC00FF"/>
            </a:solidFill>
            <a:prstDash val="solid"/>
            <a:round/>
            <a:headEnd type="none" w="med" len="med"/>
            <a:tailEnd type="none" w="med" len="med"/>
          </a:ln>
        </p:spPr>
        <p:txBody>
          <a:bodyPr/>
          <a:lstStyle/>
          <a:p>
            <a:endParaRPr lang="en-US"/>
          </a:p>
        </p:txBody>
      </p:sp>
      <p:sp>
        <p:nvSpPr>
          <p:cNvPr id="8200" name="Rectangle 1031"/>
          <p:cNvSpPr>
            <a:spLocks noChangeArrowheads="1"/>
          </p:cNvSpPr>
          <p:nvPr/>
        </p:nvSpPr>
        <p:spPr bwMode="auto">
          <a:xfrm rot="-5460000">
            <a:off x="-895350" y="3638550"/>
            <a:ext cx="3314700" cy="393700"/>
          </a:xfrm>
          <a:prstGeom prst="rect">
            <a:avLst/>
          </a:prstGeom>
          <a:noFill/>
          <a:ln w="12700">
            <a:noFill/>
            <a:miter lim="800000"/>
            <a:headEnd/>
            <a:tailEnd/>
          </a:ln>
        </p:spPr>
        <p:txBody>
          <a:bodyPr wrap="none" lIns="90488" tIns="44450" rIns="90488" bIns="44450">
            <a:spAutoFit/>
          </a:bodyPr>
          <a:lstStyle/>
          <a:p>
            <a:r>
              <a:rPr lang="en-US" sz="2000" i="1">
                <a:solidFill>
                  <a:srgbClr val="FAFD00"/>
                </a:solidFill>
                <a:latin typeface="Arial" charset="0"/>
              </a:rPr>
              <a:t>Dollars in the Cash Account</a:t>
            </a:r>
          </a:p>
        </p:txBody>
      </p:sp>
      <p:grpSp>
        <p:nvGrpSpPr>
          <p:cNvPr id="2" name="Group 1035"/>
          <p:cNvGrpSpPr>
            <a:grpSpLocks/>
          </p:cNvGrpSpPr>
          <p:nvPr/>
        </p:nvGrpSpPr>
        <p:grpSpPr bwMode="auto">
          <a:xfrm>
            <a:off x="1095375" y="2154238"/>
            <a:ext cx="7118350" cy="3810000"/>
            <a:chOff x="700" y="1248"/>
            <a:chExt cx="4484" cy="2400"/>
          </a:xfrm>
        </p:grpSpPr>
        <p:sp>
          <p:nvSpPr>
            <p:cNvPr id="8203" name="Line 1033"/>
            <p:cNvSpPr>
              <a:spLocks noChangeShapeType="1"/>
            </p:cNvSpPr>
            <p:nvPr/>
          </p:nvSpPr>
          <p:spPr bwMode="auto">
            <a:xfrm>
              <a:off x="700" y="1248"/>
              <a:ext cx="0" cy="2400"/>
            </a:xfrm>
            <a:prstGeom prst="line">
              <a:avLst/>
            </a:prstGeom>
            <a:noFill/>
            <a:ln w="38100">
              <a:solidFill>
                <a:srgbClr val="000000"/>
              </a:solidFill>
              <a:miter lim="800000"/>
              <a:headEnd/>
              <a:tailEnd/>
            </a:ln>
          </p:spPr>
          <p:txBody>
            <a:bodyPr wrap="none"/>
            <a:lstStyle/>
            <a:p>
              <a:endParaRPr lang="en-US"/>
            </a:p>
          </p:txBody>
        </p:sp>
        <p:sp>
          <p:nvSpPr>
            <p:cNvPr id="8204" name="Line 1034"/>
            <p:cNvSpPr>
              <a:spLocks noChangeShapeType="1"/>
            </p:cNvSpPr>
            <p:nvPr/>
          </p:nvSpPr>
          <p:spPr bwMode="auto">
            <a:xfrm>
              <a:off x="700" y="3637"/>
              <a:ext cx="4484" cy="0"/>
            </a:xfrm>
            <a:prstGeom prst="line">
              <a:avLst/>
            </a:prstGeom>
            <a:noFill/>
            <a:ln w="38100">
              <a:solidFill>
                <a:srgbClr val="000000"/>
              </a:solidFill>
              <a:miter lim="800000"/>
              <a:headEnd/>
              <a:tailEnd/>
            </a:ln>
          </p:spPr>
          <p:txBody>
            <a:bodyPr wrap="none"/>
            <a:lstStyle/>
            <a:p>
              <a:endParaRPr lang="en-US"/>
            </a:p>
          </p:txBody>
        </p:sp>
      </p:grpSp>
      <p:sp>
        <p:nvSpPr>
          <p:cNvPr id="9232" name="Rectangle 1040"/>
          <p:cNvSpPr>
            <a:spLocks noChangeArrowheads="1"/>
          </p:cNvSpPr>
          <p:nvPr/>
        </p:nvSpPr>
        <p:spPr bwMode="auto">
          <a:xfrm>
            <a:off x="1077913" y="1336675"/>
            <a:ext cx="7435850" cy="519113"/>
          </a:xfrm>
          <a:prstGeom prst="rect">
            <a:avLst/>
          </a:prstGeom>
          <a:noFill/>
          <a:ln w="9525">
            <a:noFill/>
            <a:miter lim="800000"/>
            <a:headEnd/>
            <a:tailEnd/>
          </a:ln>
          <a:effectLst/>
        </p:spPr>
        <p:txBody>
          <a:bodyPr>
            <a:spAutoFit/>
          </a:bodyPr>
          <a:lstStyle/>
          <a:p>
            <a:pPr eaLnBrk="1" hangingPunct="1">
              <a:defRPr/>
            </a:pPr>
            <a:r>
              <a:rPr lang="en-US" sz="2800" i="1">
                <a:solidFill>
                  <a:srgbClr val="00FF00"/>
                </a:solidFill>
                <a:effectLst>
                  <a:outerShdw blurRad="38100" dist="38100" dir="2700000" algn="tl">
                    <a:srgbClr val="000000"/>
                  </a:outerShdw>
                </a:effectLst>
                <a:latin typeface="Arial" charset="0"/>
              </a:rPr>
              <a:t>Cash Balances in a Typical  Month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wipe(left)">
                                      <p:cBhvr>
                                        <p:cTn id="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C40EA4BF-AE3C-4542-8B30-90566B7FF914}" type="slidenum">
              <a:rPr lang="en-US"/>
              <a:pPr/>
              <a:t>27</a:t>
            </a:fld>
            <a:endParaRPr lang="en-US"/>
          </a:p>
        </p:txBody>
      </p:sp>
      <p:grpSp>
        <p:nvGrpSpPr>
          <p:cNvPr id="2" name="Group 24"/>
          <p:cNvGrpSpPr>
            <a:grpSpLocks/>
          </p:cNvGrpSpPr>
          <p:nvPr/>
        </p:nvGrpSpPr>
        <p:grpSpPr bwMode="auto">
          <a:xfrm>
            <a:off x="565150" y="1368425"/>
            <a:ext cx="7664450" cy="5116513"/>
            <a:chOff x="356" y="901"/>
            <a:chExt cx="4828" cy="3223"/>
          </a:xfrm>
        </p:grpSpPr>
        <p:sp>
          <p:nvSpPr>
            <p:cNvPr id="9226" name="Rectangle 15"/>
            <p:cNvSpPr>
              <a:spLocks noChangeArrowheads="1"/>
            </p:cNvSpPr>
            <p:nvPr/>
          </p:nvSpPr>
          <p:spPr bwMode="auto">
            <a:xfrm>
              <a:off x="698" y="1332"/>
              <a:ext cx="4482" cy="2396"/>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9227" name="Rectangle 16"/>
            <p:cNvSpPr>
              <a:spLocks noChangeArrowheads="1"/>
            </p:cNvSpPr>
            <p:nvPr/>
          </p:nvSpPr>
          <p:spPr bwMode="auto">
            <a:xfrm>
              <a:off x="3696" y="3876"/>
              <a:ext cx="1410" cy="248"/>
            </a:xfrm>
            <a:prstGeom prst="rect">
              <a:avLst/>
            </a:prstGeom>
            <a:noFill/>
            <a:ln w="12700">
              <a:noFill/>
              <a:miter lim="800000"/>
              <a:headEnd/>
              <a:tailEnd/>
            </a:ln>
          </p:spPr>
          <p:txBody>
            <a:bodyPr wrap="none" lIns="90488" tIns="44450" rIns="90488" bIns="44450">
              <a:spAutoFit/>
            </a:bodyPr>
            <a:lstStyle/>
            <a:p>
              <a:pPr algn="ctr"/>
              <a:r>
                <a:rPr lang="en-US" sz="2000" i="1">
                  <a:solidFill>
                    <a:srgbClr val="FAFD00"/>
                  </a:solidFill>
                  <a:latin typeface="Arial" charset="0"/>
                </a:rPr>
                <a:t>Days of the Month</a:t>
              </a:r>
            </a:p>
          </p:txBody>
        </p:sp>
        <p:sp>
          <p:nvSpPr>
            <p:cNvPr id="9228" name="Rectangle 17"/>
            <p:cNvSpPr>
              <a:spLocks noChangeArrowheads="1"/>
            </p:cNvSpPr>
            <p:nvPr/>
          </p:nvSpPr>
          <p:spPr bwMode="auto">
            <a:xfrm>
              <a:off x="765" y="3553"/>
              <a:ext cx="4376" cy="286"/>
            </a:xfrm>
            <a:prstGeom prst="rect">
              <a:avLst/>
            </a:prstGeom>
            <a:noFill/>
            <a:ln w="12700">
              <a:noFill/>
              <a:miter lim="800000"/>
              <a:headEnd/>
              <a:tailEnd/>
            </a:ln>
          </p:spPr>
          <p:txBody>
            <a:bodyPr wrap="none" lIns="90488" tIns="44450" rIns="90488" bIns="44450">
              <a:spAutoFit/>
            </a:bodyPr>
            <a:lstStyle/>
            <a:p>
              <a:r>
                <a:rPr lang="en-US" sz="2400">
                  <a:latin typeface="Arial" charset="0"/>
                </a:rPr>
                <a:t>|  |  |  |  |  |  |  |  |  |  |  |  |  |  |  |  |  |  |  |  |  |  |  |  |  |  |  |</a:t>
              </a:r>
            </a:p>
          </p:txBody>
        </p:sp>
        <p:sp>
          <p:nvSpPr>
            <p:cNvPr id="9229" name="Freeform 18"/>
            <p:cNvSpPr>
              <a:spLocks/>
            </p:cNvSpPr>
            <p:nvPr/>
          </p:nvSpPr>
          <p:spPr bwMode="auto">
            <a:xfrm>
              <a:off x="704" y="1380"/>
              <a:ext cx="4457" cy="2113"/>
            </a:xfrm>
            <a:custGeom>
              <a:avLst/>
              <a:gdLst>
                <a:gd name="T0" fmla="*/ 0 w 4465"/>
                <a:gd name="T1" fmla="*/ 1488 h 2113"/>
                <a:gd name="T2" fmla="*/ 192 w 4465"/>
                <a:gd name="T3" fmla="*/ 1920 h 2113"/>
                <a:gd name="T4" fmla="*/ 336 w 4465"/>
                <a:gd name="T5" fmla="*/ 1632 h 2113"/>
                <a:gd name="T6" fmla="*/ 528 w 4465"/>
                <a:gd name="T7" fmla="*/ 2112 h 2113"/>
                <a:gd name="T8" fmla="*/ 672 w 4465"/>
                <a:gd name="T9" fmla="*/ 1488 h 2113"/>
                <a:gd name="T10" fmla="*/ 816 w 4465"/>
                <a:gd name="T11" fmla="*/ 2016 h 2113"/>
                <a:gd name="T12" fmla="*/ 912 w 4465"/>
                <a:gd name="T13" fmla="*/ 1824 h 2113"/>
                <a:gd name="T14" fmla="*/ 1008 w 4465"/>
                <a:gd name="T15" fmla="*/ 2016 h 2113"/>
                <a:gd name="T16" fmla="*/ 1152 w 4465"/>
                <a:gd name="T17" fmla="*/ 1488 h 2113"/>
                <a:gd name="T18" fmla="*/ 1344 w 4465"/>
                <a:gd name="T19" fmla="*/ 1104 h 2113"/>
                <a:gd name="T20" fmla="*/ 1488 w 4465"/>
                <a:gd name="T21" fmla="*/ 816 h 2113"/>
                <a:gd name="T22" fmla="*/ 1536 w 4465"/>
                <a:gd name="T23" fmla="*/ 1296 h 2113"/>
                <a:gd name="T24" fmla="*/ 1632 w 4465"/>
                <a:gd name="T25" fmla="*/ 1008 h 2113"/>
                <a:gd name="T26" fmla="*/ 1728 w 4465"/>
                <a:gd name="T27" fmla="*/ 1584 h 2113"/>
                <a:gd name="T28" fmla="*/ 1920 w 4465"/>
                <a:gd name="T29" fmla="*/ 432 h 2113"/>
                <a:gd name="T30" fmla="*/ 2016 w 4465"/>
                <a:gd name="T31" fmla="*/ 1200 h 2113"/>
                <a:gd name="T32" fmla="*/ 2160 w 4465"/>
                <a:gd name="T33" fmla="*/ 0 h 2113"/>
                <a:gd name="T34" fmla="*/ 2256 w 4465"/>
                <a:gd name="T35" fmla="*/ 1776 h 2113"/>
                <a:gd name="T36" fmla="*/ 2352 w 4465"/>
                <a:gd name="T37" fmla="*/ 1344 h 2113"/>
                <a:gd name="T38" fmla="*/ 2448 w 4465"/>
                <a:gd name="T39" fmla="*/ 1584 h 2113"/>
                <a:gd name="T40" fmla="*/ 2544 w 4465"/>
                <a:gd name="T41" fmla="*/ 1104 h 2113"/>
                <a:gd name="T42" fmla="*/ 2640 w 4465"/>
                <a:gd name="T43" fmla="*/ 1536 h 2113"/>
                <a:gd name="T44" fmla="*/ 2736 w 4465"/>
                <a:gd name="T45" fmla="*/ 720 h 2113"/>
                <a:gd name="T46" fmla="*/ 2832 w 4465"/>
                <a:gd name="T47" fmla="*/ 1104 h 2113"/>
                <a:gd name="T48" fmla="*/ 2976 w 4465"/>
                <a:gd name="T49" fmla="*/ 336 h 2113"/>
                <a:gd name="T50" fmla="*/ 3024 w 4465"/>
                <a:gd name="T51" fmla="*/ 960 h 2113"/>
                <a:gd name="T52" fmla="*/ 3216 w 4465"/>
                <a:gd name="T53" fmla="*/ 0 h 2113"/>
                <a:gd name="T54" fmla="*/ 3264 w 4465"/>
                <a:gd name="T55" fmla="*/ 1680 h 2113"/>
                <a:gd name="T56" fmla="*/ 3360 w 4465"/>
                <a:gd name="T57" fmla="*/ 1200 h 2113"/>
                <a:gd name="T58" fmla="*/ 3456 w 4465"/>
                <a:gd name="T59" fmla="*/ 1824 h 2113"/>
                <a:gd name="T60" fmla="*/ 3600 w 4465"/>
                <a:gd name="T61" fmla="*/ 912 h 2113"/>
                <a:gd name="T62" fmla="*/ 3792 w 4465"/>
                <a:gd name="T63" fmla="*/ 2112 h 2113"/>
                <a:gd name="T64" fmla="*/ 3792 w 4465"/>
                <a:gd name="T65" fmla="*/ 1728 h 2113"/>
                <a:gd name="T66" fmla="*/ 3840 w 4465"/>
                <a:gd name="T67" fmla="*/ 1440 h 2113"/>
                <a:gd name="T68" fmla="*/ 3984 w 4465"/>
                <a:gd name="T69" fmla="*/ 2112 h 2113"/>
                <a:gd name="T70" fmla="*/ 4032 w 4465"/>
                <a:gd name="T71" fmla="*/ 1680 h 2113"/>
                <a:gd name="T72" fmla="*/ 4128 w 4465"/>
                <a:gd name="T73" fmla="*/ 2112 h 2113"/>
                <a:gd name="T74" fmla="*/ 4224 w 4465"/>
                <a:gd name="T75" fmla="*/ 1248 h 2113"/>
                <a:gd name="T76" fmla="*/ 4320 w 4465"/>
                <a:gd name="T77" fmla="*/ 1728 h 2113"/>
                <a:gd name="T78" fmla="*/ 4464 w 4465"/>
                <a:gd name="T79" fmla="*/ 912 h 2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465"/>
                <a:gd name="T121" fmla="*/ 0 h 2113"/>
                <a:gd name="T122" fmla="*/ 4465 w 4465"/>
                <a:gd name="T123" fmla="*/ 2113 h 2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465" h="2113">
                  <a:moveTo>
                    <a:pt x="0" y="1488"/>
                  </a:moveTo>
                  <a:lnTo>
                    <a:pt x="192" y="1920"/>
                  </a:lnTo>
                  <a:lnTo>
                    <a:pt x="336" y="1632"/>
                  </a:lnTo>
                  <a:lnTo>
                    <a:pt x="528" y="2112"/>
                  </a:lnTo>
                  <a:lnTo>
                    <a:pt x="672" y="1488"/>
                  </a:lnTo>
                  <a:lnTo>
                    <a:pt x="816" y="2016"/>
                  </a:lnTo>
                  <a:lnTo>
                    <a:pt x="912" y="1824"/>
                  </a:lnTo>
                  <a:lnTo>
                    <a:pt x="1008" y="2016"/>
                  </a:lnTo>
                  <a:lnTo>
                    <a:pt x="1152" y="1488"/>
                  </a:lnTo>
                  <a:lnTo>
                    <a:pt x="1344" y="1104"/>
                  </a:lnTo>
                  <a:lnTo>
                    <a:pt x="1488" y="816"/>
                  </a:lnTo>
                  <a:lnTo>
                    <a:pt x="1536" y="1296"/>
                  </a:lnTo>
                  <a:lnTo>
                    <a:pt x="1632" y="1008"/>
                  </a:lnTo>
                  <a:lnTo>
                    <a:pt x="1728" y="1584"/>
                  </a:lnTo>
                  <a:lnTo>
                    <a:pt x="1920" y="432"/>
                  </a:lnTo>
                  <a:lnTo>
                    <a:pt x="2016" y="1200"/>
                  </a:lnTo>
                  <a:lnTo>
                    <a:pt x="2160" y="0"/>
                  </a:lnTo>
                  <a:lnTo>
                    <a:pt x="2256" y="1776"/>
                  </a:lnTo>
                  <a:lnTo>
                    <a:pt x="2352" y="1344"/>
                  </a:lnTo>
                  <a:lnTo>
                    <a:pt x="2448" y="1584"/>
                  </a:lnTo>
                  <a:lnTo>
                    <a:pt x="2544" y="1104"/>
                  </a:lnTo>
                  <a:lnTo>
                    <a:pt x="2640" y="1536"/>
                  </a:lnTo>
                  <a:lnTo>
                    <a:pt x="2736" y="720"/>
                  </a:lnTo>
                  <a:lnTo>
                    <a:pt x="2832" y="1104"/>
                  </a:lnTo>
                  <a:lnTo>
                    <a:pt x="2976" y="336"/>
                  </a:lnTo>
                  <a:lnTo>
                    <a:pt x="3024" y="960"/>
                  </a:lnTo>
                  <a:lnTo>
                    <a:pt x="3216" y="0"/>
                  </a:lnTo>
                  <a:lnTo>
                    <a:pt x="3264" y="1680"/>
                  </a:lnTo>
                  <a:lnTo>
                    <a:pt x="3360" y="1200"/>
                  </a:lnTo>
                  <a:lnTo>
                    <a:pt x="3456" y="1824"/>
                  </a:lnTo>
                  <a:lnTo>
                    <a:pt x="3600" y="912"/>
                  </a:lnTo>
                  <a:lnTo>
                    <a:pt x="3792" y="2112"/>
                  </a:lnTo>
                  <a:lnTo>
                    <a:pt x="3792" y="1728"/>
                  </a:lnTo>
                  <a:lnTo>
                    <a:pt x="3840" y="1440"/>
                  </a:lnTo>
                  <a:lnTo>
                    <a:pt x="3984" y="2112"/>
                  </a:lnTo>
                  <a:lnTo>
                    <a:pt x="4032" y="1680"/>
                  </a:lnTo>
                  <a:lnTo>
                    <a:pt x="4128" y="2112"/>
                  </a:lnTo>
                  <a:lnTo>
                    <a:pt x="4224" y="1248"/>
                  </a:lnTo>
                  <a:lnTo>
                    <a:pt x="4320" y="1728"/>
                  </a:lnTo>
                  <a:lnTo>
                    <a:pt x="4464" y="912"/>
                  </a:lnTo>
                </a:path>
              </a:pathLst>
            </a:custGeom>
            <a:noFill/>
            <a:ln w="50800" cap="rnd" cmpd="sng">
              <a:solidFill>
                <a:srgbClr val="CC00FF"/>
              </a:solidFill>
              <a:prstDash val="solid"/>
              <a:round/>
              <a:headEnd type="none" w="med" len="med"/>
              <a:tailEnd type="none" w="med" len="med"/>
            </a:ln>
          </p:spPr>
          <p:txBody>
            <a:bodyPr/>
            <a:lstStyle/>
            <a:p>
              <a:endParaRPr lang="en-US"/>
            </a:p>
          </p:txBody>
        </p:sp>
        <p:sp>
          <p:nvSpPr>
            <p:cNvPr id="9230" name="Rectangle 19"/>
            <p:cNvSpPr>
              <a:spLocks noChangeArrowheads="1"/>
            </p:cNvSpPr>
            <p:nvPr/>
          </p:nvSpPr>
          <p:spPr bwMode="auto">
            <a:xfrm rot="-5460000">
              <a:off x="-564" y="2292"/>
              <a:ext cx="2088" cy="248"/>
            </a:xfrm>
            <a:prstGeom prst="rect">
              <a:avLst/>
            </a:prstGeom>
            <a:noFill/>
            <a:ln w="12700">
              <a:noFill/>
              <a:miter lim="800000"/>
              <a:headEnd/>
              <a:tailEnd/>
            </a:ln>
          </p:spPr>
          <p:txBody>
            <a:bodyPr wrap="none" lIns="90488" tIns="44450" rIns="90488" bIns="44450">
              <a:spAutoFit/>
            </a:bodyPr>
            <a:lstStyle/>
            <a:p>
              <a:r>
                <a:rPr lang="en-US" sz="2000" i="1">
                  <a:solidFill>
                    <a:srgbClr val="FAFD00"/>
                  </a:solidFill>
                  <a:latin typeface="Arial" charset="0"/>
                </a:rPr>
                <a:t>Dollars in the Cash Account</a:t>
              </a:r>
            </a:p>
          </p:txBody>
        </p:sp>
        <p:grpSp>
          <p:nvGrpSpPr>
            <p:cNvPr id="3" name="Group 20"/>
            <p:cNvGrpSpPr>
              <a:grpSpLocks/>
            </p:cNvGrpSpPr>
            <p:nvPr/>
          </p:nvGrpSpPr>
          <p:grpSpPr bwMode="auto">
            <a:xfrm>
              <a:off x="700" y="1332"/>
              <a:ext cx="4484" cy="2400"/>
              <a:chOff x="700" y="1248"/>
              <a:chExt cx="4484" cy="2400"/>
            </a:xfrm>
          </p:grpSpPr>
          <p:sp>
            <p:nvSpPr>
              <p:cNvPr id="9233" name="Line 21"/>
              <p:cNvSpPr>
                <a:spLocks noChangeShapeType="1"/>
              </p:cNvSpPr>
              <p:nvPr/>
            </p:nvSpPr>
            <p:spPr bwMode="auto">
              <a:xfrm>
                <a:off x="700" y="1248"/>
                <a:ext cx="0" cy="2400"/>
              </a:xfrm>
              <a:prstGeom prst="line">
                <a:avLst/>
              </a:prstGeom>
              <a:noFill/>
              <a:ln w="38100">
                <a:solidFill>
                  <a:srgbClr val="000000"/>
                </a:solidFill>
                <a:miter lim="800000"/>
                <a:headEnd/>
                <a:tailEnd/>
              </a:ln>
            </p:spPr>
            <p:txBody>
              <a:bodyPr wrap="none"/>
              <a:lstStyle/>
              <a:p>
                <a:endParaRPr lang="en-US"/>
              </a:p>
            </p:txBody>
          </p:sp>
          <p:sp>
            <p:nvSpPr>
              <p:cNvPr id="9234" name="Line 22"/>
              <p:cNvSpPr>
                <a:spLocks noChangeShapeType="1"/>
              </p:cNvSpPr>
              <p:nvPr/>
            </p:nvSpPr>
            <p:spPr bwMode="auto">
              <a:xfrm>
                <a:off x="700" y="3637"/>
                <a:ext cx="4484" cy="0"/>
              </a:xfrm>
              <a:prstGeom prst="line">
                <a:avLst/>
              </a:prstGeom>
              <a:noFill/>
              <a:ln w="38100">
                <a:solidFill>
                  <a:srgbClr val="000000"/>
                </a:solidFill>
                <a:miter lim="800000"/>
                <a:headEnd/>
                <a:tailEnd/>
              </a:ln>
            </p:spPr>
            <p:txBody>
              <a:bodyPr wrap="none"/>
              <a:lstStyle/>
              <a:p>
                <a:endParaRPr lang="en-US"/>
              </a:p>
            </p:txBody>
          </p:sp>
        </p:grpSp>
        <p:sp>
          <p:nvSpPr>
            <p:cNvPr id="10263" name="Rectangle 23"/>
            <p:cNvSpPr>
              <a:spLocks noChangeArrowheads="1"/>
            </p:cNvSpPr>
            <p:nvPr/>
          </p:nvSpPr>
          <p:spPr bwMode="auto">
            <a:xfrm>
              <a:off x="679" y="901"/>
              <a:ext cx="3570" cy="327"/>
            </a:xfrm>
            <a:prstGeom prst="rect">
              <a:avLst/>
            </a:prstGeom>
            <a:noFill/>
            <a:ln w="9525">
              <a:noFill/>
              <a:miter lim="800000"/>
              <a:headEnd/>
              <a:tailEnd/>
            </a:ln>
            <a:effectLst/>
          </p:spPr>
          <p:txBody>
            <a:bodyPr wrap="none">
              <a:spAutoFit/>
            </a:bodyPr>
            <a:lstStyle/>
            <a:p>
              <a:pPr eaLnBrk="1" hangingPunct="1">
                <a:defRPr/>
              </a:pPr>
              <a:r>
                <a:rPr lang="en-US" sz="2800" i="1">
                  <a:solidFill>
                    <a:srgbClr val="00FF00"/>
                  </a:solidFill>
                  <a:effectLst>
                    <a:outerShdw blurRad="38100" dist="38100" dir="2700000" algn="tl">
                      <a:srgbClr val="000000"/>
                    </a:outerShdw>
                  </a:effectLst>
                  <a:latin typeface="Arial" charset="0"/>
                </a:rPr>
                <a:t>Cash Balances in a Typical  Month</a:t>
              </a:r>
            </a:p>
          </p:txBody>
        </p:sp>
      </p:grpSp>
      <p:sp>
        <p:nvSpPr>
          <p:cNvPr id="10253" name="Rectangle 13"/>
          <p:cNvSpPr>
            <a:spLocks noGrp="1" noChangeArrowheads="1"/>
          </p:cNvSpPr>
          <p:nvPr>
            <p:ph type="title"/>
          </p:nvPr>
        </p:nvSpPr>
        <p:spPr>
          <a:xfrm>
            <a:off x="1066800" y="304800"/>
            <a:ext cx="7780338" cy="1031875"/>
          </a:xfrm>
        </p:spPr>
        <p:txBody>
          <a:bodyPr/>
          <a:lstStyle/>
          <a:p>
            <a:pPr eaLnBrk="1" hangingPunct="1">
              <a:defRPr/>
            </a:pPr>
            <a:r>
              <a:rPr lang="en-US" sz="4000" smtClean="0"/>
              <a:t>Choosing the Optimum Cash Balance</a:t>
            </a:r>
          </a:p>
        </p:txBody>
      </p:sp>
      <p:grpSp>
        <p:nvGrpSpPr>
          <p:cNvPr id="4" name="Group 25"/>
          <p:cNvGrpSpPr>
            <a:grpSpLocks/>
          </p:cNvGrpSpPr>
          <p:nvPr/>
        </p:nvGrpSpPr>
        <p:grpSpPr bwMode="auto">
          <a:xfrm>
            <a:off x="1682750" y="2368550"/>
            <a:ext cx="2044700" cy="717550"/>
            <a:chOff x="1060" y="1492"/>
            <a:chExt cx="1288" cy="452"/>
          </a:xfrm>
        </p:grpSpPr>
        <p:sp>
          <p:nvSpPr>
            <p:cNvPr id="9224" name="Rectangle 8"/>
            <p:cNvSpPr>
              <a:spLocks noChangeArrowheads="1"/>
            </p:cNvSpPr>
            <p:nvPr/>
          </p:nvSpPr>
          <p:spPr bwMode="auto">
            <a:xfrm>
              <a:off x="1060" y="1492"/>
              <a:ext cx="1288" cy="424"/>
            </a:xfrm>
            <a:prstGeom prst="rect">
              <a:avLst/>
            </a:prstGeom>
            <a:solidFill>
              <a:schemeClr val="accent1"/>
            </a:solidFill>
            <a:ln w="28575">
              <a:solidFill>
                <a:srgbClr val="00FF00"/>
              </a:solidFill>
              <a:miter lim="800000"/>
              <a:headEnd/>
              <a:tailEnd/>
            </a:ln>
          </p:spPr>
          <p:txBody>
            <a:bodyPr wrap="none" anchor="ctr"/>
            <a:lstStyle/>
            <a:p>
              <a:endParaRPr lang="en-US"/>
            </a:p>
          </p:txBody>
        </p:sp>
        <p:sp>
          <p:nvSpPr>
            <p:cNvPr id="9225" name="Rectangle 9"/>
            <p:cNvSpPr>
              <a:spLocks noChangeArrowheads="1"/>
            </p:cNvSpPr>
            <p:nvPr/>
          </p:nvSpPr>
          <p:spPr bwMode="auto">
            <a:xfrm>
              <a:off x="1091" y="1504"/>
              <a:ext cx="1172" cy="440"/>
            </a:xfrm>
            <a:prstGeom prst="rect">
              <a:avLst/>
            </a:prstGeom>
            <a:noFill/>
            <a:ln w="12700">
              <a:noFill/>
              <a:miter lim="800000"/>
              <a:headEnd/>
              <a:tailEnd/>
            </a:ln>
          </p:spPr>
          <p:txBody>
            <a:bodyPr wrap="none" lIns="90488" tIns="44450" rIns="90488" bIns="44450">
              <a:spAutoFit/>
            </a:bodyPr>
            <a:lstStyle/>
            <a:p>
              <a:r>
                <a:rPr lang="en-US" sz="2000" b="1">
                  <a:solidFill>
                    <a:schemeClr val="bg2"/>
                  </a:solidFill>
                  <a:latin typeface="Arial" charset="0"/>
                </a:rPr>
                <a:t>Invest Excess</a:t>
              </a:r>
            </a:p>
            <a:p>
              <a:r>
                <a:rPr lang="en-US" sz="2000" b="1">
                  <a:solidFill>
                    <a:schemeClr val="bg2"/>
                  </a:solidFill>
                  <a:latin typeface="Arial" charset="0"/>
                </a:rPr>
                <a:t>       Cash</a:t>
              </a:r>
            </a:p>
          </p:txBody>
        </p:sp>
      </p:grpSp>
      <p:sp>
        <p:nvSpPr>
          <p:cNvPr id="10250" name="Line 10"/>
          <p:cNvSpPr>
            <a:spLocks noChangeShapeType="1"/>
          </p:cNvSpPr>
          <p:nvPr/>
        </p:nvSpPr>
        <p:spPr bwMode="auto">
          <a:xfrm flipV="1">
            <a:off x="3746500" y="2193925"/>
            <a:ext cx="781050" cy="485775"/>
          </a:xfrm>
          <a:prstGeom prst="line">
            <a:avLst/>
          </a:prstGeom>
          <a:noFill/>
          <a:ln w="25400">
            <a:solidFill>
              <a:srgbClr val="000000"/>
            </a:solidFill>
            <a:round/>
            <a:headEnd/>
            <a:tailEnd type="triangle" w="med" len="med"/>
          </a:ln>
        </p:spPr>
        <p:txBody>
          <a:bodyPr wrap="none" anchor="ctr"/>
          <a:lstStyle/>
          <a:p>
            <a:endParaRPr lang="en-US"/>
          </a:p>
        </p:txBody>
      </p:sp>
      <p:sp>
        <p:nvSpPr>
          <p:cNvPr id="10251" name="Line 11"/>
          <p:cNvSpPr>
            <a:spLocks noChangeShapeType="1"/>
          </p:cNvSpPr>
          <p:nvPr/>
        </p:nvSpPr>
        <p:spPr bwMode="auto">
          <a:xfrm flipV="1">
            <a:off x="3746500" y="2192338"/>
            <a:ext cx="2462213" cy="487362"/>
          </a:xfrm>
          <a:prstGeom prst="line">
            <a:avLst/>
          </a:prstGeom>
          <a:noFill/>
          <a:ln w="25400">
            <a:solidFill>
              <a:srgbClr val="000000"/>
            </a:solidFill>
            <a:round/>
            <a:headEnd/>
            <a:tailEnd type="triangle" w="med" len="me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250"/>
                                        </p:tgtEl>
                                        <p:attrNameLst>
                                          <p:attrName>style.visibility</p:attrName>
                                        </p:attrNameLst>
                                      </p:cBhvr>
                                      <p:to>
                                        <p:strVal val="visible"/>
                                      </p:to>
                                    </p:set>
                                    <p:animEffect transition="in" filter="wipe(down)">
                                      <p:cBhvr>
                                        <p:cTn id="11" dur="500"/>
                                        <p:tgtEl>
                                          <p:spTgt spid="1025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251"/>
                                        </p:tgtEl>
                                        <p:attrNameLst>
                                          <p:attrName>style.visibility</p:attrName>
                                        </p:attrNameLst>
                                      </p:cBhvr>
                                      <p:to>
                                        <p:strVal val="visible"/>
                                      </p:to>
                                    </p:set>
                                    <p:animEffect transition="in" filter="wipe(left)">
                                      <p:cBhvr>
                                        <p:cTn id="15"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nimBg="1"/>
      <p:bldP spid="102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4166F3DF-65D9-44E6-A9A6-68DD8A622254}" type="slidenum">
              <a:rPr lang="en-US"/>
              <a:pPr/>
              <a:t>28</a:t>
            </a:fld>
            <a:endParaRPr lang="en-US"/>
          </a:p>
        </p:txBody>
      </p:sp>
      <p:grpSp>
        <p:nvGrpSpPr>
          <p:cNvPr id="2" name="Group 15"/>
          <p:cNvGrpSpPr>
            <a:grpSpLocks/>
          </p:cNvGrpSpPr>
          <p:nvPr/>
        </p:nvGrpSpPr>
        <p:grpSpPr bwMode="auto">
          <a:xfrm>
            <a:off x="565150" y="1336675"/>
            <a:ext cx="7664450" cy="5116513"/>
            <a:chOff x="356" y="901"/>
            <a:chExt cx="4828" cy="3223"/>
          </a:xfrm>
        </p:grpSpPr>
        <p:sp>
          <p:nvSpPr>
            <p:cNvPr id="10250" name="Rectangle 16"/>
            <p:cNvSpPr>
              <a:spLocks noChangeArrowheads="1"/>
            </p:cNvSpPr>
            <p:nvPr/>
          </p:nvSpPr>
          <p:spPr bwMode="auto">
            <a:xfrm>
              <a:off x="698" y="1332"/>
              <a:ext cx="4482" cy="2396"/>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10251" name="Rectangle 17"/>
            <p:cNvSpPr>
              <a:spLocks noChangeArrowheads="1"/>
            </p:cNvSpPr>
            <p:nvPr/>
          </p:nvSpPr>
          <p:spPr bwMode="auto">
            <a:xfrm>
              <a:off x="3696" y="3876"/>
              <a:ext cx="1410" cy="248"/>
            </a:xfrm>
            <a:prstGeom prst="rect">
              <a:avLst/>
            </a:prstGeom>
            <a:noFill/>
            <a:ln w="12700">
              <a:noFill/>
              <a:miter lim="800000"/>
              <a:headEnd/>
              <a:tailEnd/>
            </a:ln>
          </p:spPr>
          <p:txBody>
            <a:bodyPr wrap="none" lIns="90488" tIns="44450" rIns="90488" bIns="44450">
              <a:spAutoFit/>
            </a:bodyPr>
            <a:lstStyle/>
            <a:p>
              <a:pPr algn="ctr"/>
              <a:r>
                <a:rPr lang="en-US" sz="2000" i="1">
                  <a:solidFill>
                    <a:srgbClr val="FAFD00"/>
                  </a:solidFill>
                  <a:latin typeface="Arial" charset="0"/>
                </a:rPr>
                <a:t>Days of the Month</a:t>
              </a:r>
            </a:p>
          </p:txBody>
        </p:sp>
        <p:sp>
          <p:nvSpPr>
            <p:cNvPr id="10252" name="Rectangle 18"/>
            <p:cNvSpPr>
              <a:spLocks noChangeArrowheads="1"/>
            </p:cNvSpPr>
            <p:nvPr/>
          </p:nvSpPr>
          <p:spPr bwMode="auto">
            <a:xfrm>
              <a:off x="765" y="3553"/>
              <a:ext cx="4376" cy="286"/>
            </a:xfrm>
            <a:prstGeom prst="rect">
              <a:avLst/>
            </a:prstGeom>
            <a:noFill/>
            <a:ln w="12700">
              <a:noFill/>
              <a:miter lim="800000"/>
              <a:headEnd/>
              <a:tailEnd/>
            </a:ln>
          </p:spPr>
          <p:txBody>
            <a:bodyPr wrap="none" lIns="90488" tIns="44450" rIns="90488" bIns="44450">
              <a:spAutoFit/>
            </a:bodyPr>
            <a:lstStyle/>
            <a:p>
              <a:r>
                <a:rPr lang="en-US" sz="2400">
                  <a:latin typeface="Arial" charset="0"/>
                </a:rPr>
                <a:t>|  |  |  |  |  |  |  |  |  |  |  |  |  |  |  |  |  |  |  |  |  |  |  |  |  |  |  |</a:t>
              </a:r>
            </a:p>
          </p:txBody>
        </p:sp>
        <p:sp>
          <p:nvSpPr>
            <p:cNvPr id="10253" name="Freeform 19"/>
            <p:cNvSpPr>
              <a:spLocks/>
            </p:cNvSpPr>
            <p:nvPr/>
          </p:nvSpPr>
          <p:spPr bwMode="auto">
            <a:xfrm>
              <a:off x="704" y="1380"/>
              <a:ext cx="4457" cy="2113"/>
            </a:xfrm>
            <a:custGeom>
              <a:avLst/>
              <a:gdLst>
                <a:gd name="T0" fmla="*/ 0 w 4465"/>
                <a:gd name="T1" fmla="*/ 1488 h 2113"/>
                <a:gd name="T2" fmla="*/ 192 w 4465"/>
                <a:gd name="T3" fmla="*/ 1920 h 2113"/>
                <a:gd name="T4" fmla="*/ 336 w 4465"/>
                <a:gd name="T5" fmla="*/ 1632 h 2113"/>
                <a:gd name="T6" fmla="*/ 528 w 4465"/>
                <a:gd name="T7" fmla="*/ 2112 h 2113"/>
                <a:gd name="T8" fmla="*/ 672 w 4465"/>
                <a:gd name="T9" fmla="*/ 1488 h 2113"/>
                <a:gd name="T10" fmla="*/ 816 w 4465"/>
                <a:gd name="T11" fmla="*/ 2016 h 2113"/>
                <a:gd name="T12" fmla="*/ 912 w 4465"/>
                <a:gd name="T13" fmla="*/ 1824 h 2113"/>
                <a:gd name="T14" fmla="*/ 1008 w 4465"/>
                <a:gd name="T15" fmla="*/ 2016 h 2113"/>
                <a:gd name="T16" fmla="*/ 1152 w 4465"/>
                <a:gd name="T17" fmla="*/ 1488 h 2113"/>
                <a:gd name="T18" fmla="*/ 1344 w 4465"/>
                <a:gd name="T19" fmla="*/ 1104 h 2113"/>
                <a:gd name="T20" fmla="*/ 1488 w 4465"/>
                <a:gd name="T21" fmla="*/ 816 h 2113"/>
                <a:gd name="T22" fmla="*/ 1536 w 4465"/>
                <a:gd name="T23" fmla="*/ 1296 h 2113"/>
                <a:gd name="T24" fmla="*/ 1632 w 4465"/>
                <a:gd name="T25" fmla="*/ 1008 h 2113"/>
                <a:gd name="T26" fmla="*/ 1728 w 4465"/>
                <a:gd name="T27" fmla="*/ 1584 h 2113"/>
                <a:gd name="T28" fmla="*/ 1920 w 4465"/>
                <a:gd name="T29" fmla="*/ 432 h 2113"/>
                <a:gd name="T30" fmla="*/ 2016 w 4465"/>
                <a:gd name="T31" fmla="*/ 1200 h 2113"/>
                <a:gd name="T32" fmla="*/ 2160 w 4465"/>
                <a:gd name="T33" fmla="*/ 0 h 2113"/>
                <a:gd name="T34" fmla="*/ 2256 w 4465"/>
                <a:gd name="T35" fmla="*/ 1776 h 2113"/>
                <a:gd name="T36" fmla="*/ 2352 w 4465"/>
                <a:gd name="T37" fmla="*/ 1344 h 2113"/>
                <a:gd name="T38" fmla="*/ 2448 w 4465"/>
                <a:gd name="T39" fmla="*/ 1584 h 2113"/>
                <a:gd name="T40" fmla="*/ 2544 w 4465"/>
                <a:gd name="T41" fmla="*/ 1104 h 2113"/>
                <a:gd name="T42" fmla="*/ 2640 w 4465"/>
                <a:gd name="T43" fmla="*/ 1536 h 2113"/>
                <a:gd name="T44" fmla="*/ 2736 w 4465"/>
                <a:gd name="T45" fmla="*/ 720 h 2113"/>
                <a:gd name="T46" fmla="*/ 2832 w 4465"/>
                <a:gd name="T47" fmla="*/ 1104 h 2113"/>
                <a:gd name="T48" fmla="*/ 2976 w 4465"/>
                <a:gd name="T49" fmla="*/ 336 h 2113"/>
                <a:gd name="T50" fmla="*/ 3024 w 4465"/>
                <a:gd name="T51" fmla="*/ 960 h 2113"/>
                <a:gd name="T52" fmla="*/ 3216 w 4465"/>
                <a:gd name="T53" fmla="*/ 0 h 2113"/>
                <a:gd name="T54" fmla="*/ 3264 w 4465"/>
                <a:gd name="T55" fmla="*/ 1680 h 2113"/>
                <a:gd name="T56" fmla="*/ 3360 w 4465"/>
                <a:gd name="T57" fmla="*/ 1200 h 2113"/>
                <a:gd name="T58" fmla="*/ 3456 w 4465"/>
                <a:gd name="T59" fmla="*/ 1824 h 2113"/>
                <a:gd name="T60" fmla="*/ 3600 w 4465"/>
                <a:gd name="T61" fmla="*/ 912 h 2113"/>
                <a:gd name="T62" fmla="*/ 3792 w 4465"/>
                <a:gd name="T63" fmla="*/ 2112 h 2113"/>
                <a:gd name="T64" fmla="*/ 3792 w 4465"/>
                <a:gd name="T65" fmla="*/ 1728 h 2113"/>
                <a:gd name="T66" fmla="*/ 3840 w 4465"/>
                <a:gd name="T67" fmla="*/ 1440 h 2113"/>
                <a:gd name="T68" fmla="*/ 3984 w 4465"/>
                <a:gd name="T69" fmla="*/ 2112 h 2113"/>
                <a:gd name="T70" fmla="*/ 4032 w 4465"/>
                <a:gd name="T71" fmla="*/ 1680 h 2113"/>
                <a:gd name="T72" fmla="*/ 4128 w 4465"/>
                <a:gd name="T73" fmla="*/ 2112 h 2113"/>
                <a:gd name="T74" fmla="*/ 4224 w 4465"/>
                <a:gd name="T75" fmla="*/ 1248 h 2113"/>
                <a:gd name="T76" fmla="*/ 4320 w 4465"/>
                <a:gd name="T77" fmla="*/ 1728 h 2113"/>
                <a:gd name="T78" fmla="*/ 4464 w 4465"/>
                <a:gd name="T79" fmla="*/ 912 h 211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465"/>
                <a:gd name="T121" fmla="*/ 0 h 2113"/>
                <a:gd name="T122" fmla="*/ 4465 w 4465"/>
                <a:gd name="T123" fmla="*/ 2113 h 211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465" h="2113">
                  <a:moveTo>
                    <a:pt x="0" y="1488"/>
                  </a:moveTo>
                  <a:lnTo>
                    <a:pt x="192" y="1920"/>
                  </a:lnTo>
                  <a:lnTo>
                    <a:pt x="336" y="1632"/>
                  </a:lnTo>
                  <a:lnTo>
                    <a:pt x="528" y="2112"/>
                  </a:lnTo>
                  <a:lnTo>
                    <a:pt x="672" y="1488"/>
                  </a:lnTo>
                  <a:lnTo>
                    <a:pt x="816" y="2016"/>
                  </a:lnTo>
                  <a:lnTo>
                    <a:pt x="912" y="1824"/>
                  </a:lnTo>
                  <a:lnTo>
                    <a:pt x="1008" y="2016"/>
                  </a:lnTo>
                  <a:lnTo>
                    <a:pt x="1152" y="1488"/>
                  </a:lnTo>
                  <a:lnTo>
                    <a:pt x="1344" y="1104"/>
                  </a:lnTo>
                  <a:lnTo>
                    <a:pt x="1488" y="816"/>
                  </a:lnTo>
                  <a:lnTo>
                    <a:pt x="1536" y="1296"/>
                  </a:lnTo>
                  <a:lnTo>
                    <a:pt x="1632" y="1008"/>
                  </a:lnTo>
                  <a:lnTo>
                    <a:pt x="1728" y="1584"/>
                  </a:lnTo>
                  <a:lnTo>
                    <a:pt x="1920" y="432"/>
                  </a:lnTo>
                  <a:lnTo>
                    <a:pt x="2016" y="1200"/>
                  </a:lnTo>
                  <a:lnTo>
                    <a:pt x="2160" y="0"/>
                  </a:lnTo>
                  <a:lnTo>
                    <a:pt x="2256" y="1776"/>
                  </a:lnTo>
                  <a:lnTo>
                    <a:pt x="2352" y="1344"/>
                  </a:lnTo>
                  <a:lnTo>
                    <a:pt x="2448" y="1584"/>
                  </a:lnTo>
                  <a:lnTo>
                    <a:pt x="2544" y="1104"/>
                  </a:lnTo>
                  <a:lnTo>
                    <a:pt x="2640" y="1536"/>
                  </a:lnTo>
                  <a:lnTo>
                    <a:pt x="2736" y="720"/>
                  </a:lnTo>
                  <a:lnTo>
                    <a:pt x="2832" y="1104"/>
                  </a:lnTo>
                  <a:lnTo>
                    <a:pt x="2976" y="336"/>
                  </a:lnTo>
                  <a:lnTo>
                    <a:pt x="3024" y="960"/>
                  </a:lnTo>
                  <a:lnTo>
                    <a:pt x="3216" y="0"/>
                  </a:lnTo>
                  <a:lnTo>
                    <a:pt x="3264" y="1680"/>
                  </a:lnTo>
                  <a:lnTo>
                    <a:pt x="3360" y="1200"/>
                  </a:lnTo>
                  <a:lnTo>
                    <a:pt x="3456" y="1824"/>
                  </a:lnTo>
                  <a:lnTo>
                    <a:pt x="3600" y="912"/>
                  </a:lnTo>
                  <a:lnTo>
                    <a:pt x="3792" y="2112"/>
                  </a:lnTo>
                  <a:lnTo>
                    <a:pt x="3792" y="1728"/>
                  </a:lnTo>
                  <a:lnTo>
                    <a:pt x="3840" y="1440"/>
                  </a:lnTo>
                  <a:lnTo>
                    <a:pt x="3984" y="2112"/>
                  </a:lnTo>
                  <a:lnTo>
                    <a:pt x="4032" y="1680"/>
                  </a:lnTo>
                  <a:lnTo>
                    <a:pt x="4128" y="2112"/>
                  </a:lnTo>
                  <a:lnTo>
                    <a:pt x="4224" y="1248"/>
                  </a:lnTo>
                  <a:lnTo>
                    <a:pt x="4320" y="1728"/>
                  </a:lnTo>
                  <a:lnTo>
                    <a:pt x="4464" y="912"/>
                  </a:lnTo>
                </a:path>
              </a:pathLst>
            </a:custGeom>
            <a:noFill/>
            <a:ln w="50800" cap="rnd" cmpd="sng">
              <a:solidFill>
                <a:srgbClr val="CC00FF"/>
              </a:solidFill>
              <a:prstDash val="solid"/>
              <a:round/>
              <a:headEnd type="none" w="med" len="med"/>
              <a:tailEnd type="none" w="med" len="med"/>
            </a:ln>
          </p:spPr>
          <p:txBody>
            <a:bodyPr/>
            <a:lstStyle/>
            <a:p>
              <a:endParaRPr lang="en-US"/>
            </a:p>
          </p:txBody>
        </p:sp>
        <p:sp>
          <p:nvSpPr>
            <p:cNvPr id="10254" name="Rectangle 20"/>
            <p:cNvSpPr>
              <a:spLocks noChangeArrowheads="1"/>
            </p:cNvSpPr>
            <p:nvPr/>
          </p:nvSpPr>
          <p:spPr bwMode="auto">
            <a:xfrm rot="-5460000">
              <a:off x="-564" y="2292"/>
              <a:ext cx="2088" cy="248"/>
            </a:xfrm>
            <a:prstGeom prst="rect">
              <a:avLst/>
            </a:prstGeom>
            <a:noFill/>
            <a:ln w="12700">
              <a:noFill/>
              <a:miter lim="800000"/>
              <a:headEnd/>
              <a:tailEnd/>
            </a:ln>
          </p:spPr>
          <p:txBody>
            <a:bodyPr wrap="none" lIns="90488" tIns="44450" rIns="90488" bIns="44450">
              <a:spAutoFit/>
            </a:bodyPr>
            <a:lstStyle/>
            <a:p>
              <a:r>
                <a:rPr lang="en-US" sz="2000" i="1">
                  <a:solidFill>
                    <a:srgbClr val="FAFD00"/>
                  </a:solidFill>
                  <a:latin typeface="Arial" charset="0"/>
                </a:rPr>
                <a:t>Dollars in the Cash Account</a:t>
              </a:r>
            </a:p>
          </p:txBody>
        </p:sp>
        <p:grpSp>
          <p:nvGrpSpPr>
            <p:cNvPr id="3" name="Group 21"/>
            <p:cNvGrpSpPr>
              <a:grpSpLocks/>
            </p:cNvGrpSpPr>
            <p:nvPr/>
          </p:nvGrpSpPr>
          <p:grpSpPr bwMode="auto">
            <a:xfrm>
              <a:off x="700" y="1332"/>
              <a:ext cx="4484" cy="2400"/>
              <a:chOff x="700" y="1248"/>
              <a:chExt cx="4484" cy="2400"/>
            </a:xfrm>
          </p:grpSpPr>
          <p:sp>
            <p:nvSpPr>
              <p:cNvPr id="10257" name="Line 22"/>
              <p:cNvSpPr>
                <a:spLocks noChangeShapeType="1"/>
              </p:cNvSpPr>
              <p:nvPr/>
            </p:nvSpPr>
            <p:spPr bwMode="auto">
              <a:xfrm>
                <a:off x="700" y="1248"/>
                <a:ext cx="0" cy="2400"/>
              </a:xfrm>
              <a:prstGeom prst="line">
                <a:avLst/>
              </a:prstGeom>
              <a:noFill/>
              <a:ln w="38100">
                <a:solidFill>
                  <a:srgbClr val="000000"/>
                </a:solidFill>
                <a:miter lim="800000"/>
                <a:headEnd/>
                <a:tailEnd/>
              </a:ln>
            </p:spPr>
            <p:txBody>
              <a:bodyPr wrap="none"/>
              <a:lstStyle/>
              <a:p>
                <a:endParaRPr lang="en-US"/>
              </a:p>
            </p:txBody>
          </p:sp>
          <p:sp>
            <p:nvSpPr>
              <p:cNvPr id="10258" name="Line 23"/>
              <p:cNvSpPr>
                <a:spLocks noChangeShapeType="1"/>
              </p:cNvSpPr>
              <p:nvPr/>
            </p:nvSpPr>
            <p:spPr bwMode="auto">
              <a:xfrm>
                <a:off x="700" y="3637"/>
                <a:ext cx="4484" cy="0"/>
              </a:xfrm>
              <a:prstGeom prst="line">
                <a:avLst/>
              </a:prstGeom>
              <a:noFill/>
              <a:ln w="38100">
                <a:solidFill>
                  <a:srgbClr val="000000"/>
                </a:solidFill>
                <a:miter lim="800000"/>
                <a:headEnd/>
                <a:tailEnd/>
              </a:ln>
            </p:spPr>
            <p:txBody>
              <a:bodyPr wrap="none"/>
              <a:lstStyle/>
              <a:p>
                <a:endParaRPr lang="en-US"/>
              </a:p>
            </p:txBody>
          </p:sp>
        </p:grpSp>
        <p:sp>
          <p:nvSpPr>
            <p:cNvPr id="11288" name="Rectangle 24"/>
            <p:cNvSpPr>
              <a:spLocks noChangeArrowheads="1"/>
            </p:cNvSpPr>
            <p:nvPr/>
          </p:nvSpPr>
          <p:spPr bwMode="auto">
            <a:xfrm>
              <a:off x="679" y="901"/>
              <a:ext cx="3570" cy="327"/>
            </a:xfrm>
            <a:prstGeom prst="rect">
              <a:avLst/>
            </a:prstGeom>
            <a:noFill/>
            <a:ln w="9525">
              <a:noFill/>
              <a:miter lim="800000"/>
              <a:headEnd/>
              <a:tailEnd/>
            </a:ln>
            <a:effectLst/>
          </p:spPr>
          <p:txBody>
            <a:bodyPr wrap="none">
              <a:spAutoFit/>
            </a:bodyPr>
            <a:lstStyle/>
            <a:p>
              <a:pPr eaLnBrk="1" hangingPunct="1">
                <a:defRPr/>
              </a:pPr>
              <a:r>
                <a:rPr lang="en-US" sz="2800" i="1">
                  <a:solidFill>
                    <a:srgbClr val="00FF00"/>
                  </a:solidFill>
                  <a:effectLst>
                    <a:outerShdw blurRad="38100" dist="38100" dir="2700000" algn="tl">
                      <a:srgbClr val="000000"/>
                    </a:outerShdw>
                  </a:effectLst>
                  <a:latin typeface="Arial" charset="0"/>
                </a:rPr>
                <a:t>Cash Balances in a Typical  Month</a:t>
              </a:r>
            </a:p>
          </p:txBody>
        </p:sp>
      </p:grpSp>
      <p:sp>
        <p:nvSpPr>
          <p:cNvPr id="11277" name="Rectangle 13"/>
          <p:cNvSpPr>
            <a:spLocks noGrp="1" noChangeArrowheads="1"/>
          </p:cNvSpPr>
          <p:nvPr>
            <p:ph type="title"/>
          </p:nvPr>
        </p:nvSpPr>
        <p:spPr>
          <a:xfrm>
            <a:off x="1066800" y="304800"/>
            <a:ext cx="7543800" cy="1009650"/>
          </a:xfrm>
        </p:spPr>
        <p:txBody>
          <a:bodyPr/>
          <a:lstStyle/>
          <a:p>
            <a:pPr eaLnBrk="1" hangingPunct="1">
              <a:defRPr/>
            </a:pPr>
            <a:r>
              <a:rPr lang="en-US" sz="4000" smtClean="0"/>
              <a:t>Choosing the Optimum Cash Balance</a:t>
            </a:r>
          </a:p>
        </p:txBody>
      </p:sp>
      <p:sp>
        <p:nvSpPr>
          <p:cNvPr id="11275" name="Line 11"/>
          <p:cNvSpPr>
            <a:spLocks noChangeShapeType="1"/>
          </p:cNvSpPr>
          <p:nvPr/>
        </p:nvSpPr>
        <p:spPr bwMode="auto">
          <a:xfrm>
            <a:off x="2222500" y="3822700"/>
            <a:ext cx="4846638" cy="1697038"/>
          </a:xfrm>
          <a:prstGeom prst="line">
            <a:avLst/>
          </a:prstGeom>
          <a:noFill/>
          <a:ln w="25400">
            <a:solidFill>
              <a:srgbClr val="000000"/>
            </a:solidFill>
            <a:round/>
            <a:headEnd/>
            <a:tailEnd type="triangle" w="med" len="med"/>
          </a:ln>
        </p:spPr>
        <p:txBody>
          <a:bodyPr wrap="none" anchor="ctr"/>
          <a:lstStyle/>
          <a:p>
            <a:endParaRPr lang="en-US"/>
          </a:p>
        </p:txBody>
      </p:sp>
      <p:sp>
        <p:nvSpPr>
          <p:cNvPr id="11276" name="Line 12"/>
          <p:cNvSpPr>
            <a:spLocks noChangeShapeType="1"/>
          </p:cNvSpPr>
          <p:nvPr/>
        </p:nvSpPr>
        <p:spPr bwMode="auto">
          <a:xfrm>
            <a:off x="2298700" y="3822700"/>
            <a:ext cx="5367338" cy="1724025"/>
          </a:xfrm>
          <a:prstGeom prst="line">
            <a:avLst/>
          </a:prstGeom>
          <a:noFill/>
          <a:ln w="25400">
            <a:solidFill>
              <a:srgbClr val="000000"/>
            </a:solidFill>
            <a:round/>
            <a:headEnd/>
            <a:tailEnd type="triangle" w="med" len="med"/>
          </a:ln>
        </p:spPr>
        <p:txBody>
          <a:bodyPr wrap="none" anchor="ctr"/>
          <a:lstStyle/>
          <a:p>
            <a:endParaRPr lang="en-US"/>
          </a:p>
        </p:txBody>
      </p:sp>
      <p:grpSp>
        <p:nvGrpSpPr>
          <p:cNvPr id="4" name="Group 26"/>
          <p:cNvGrpSpPr>
            <a:grpSpLocks/>
          </p:cNvGrpSpPr>
          <p:nvPr/>
        </p:nvGrpSpPr>
        <p:grpSpPr bwMode="auto">
          <a:xfrm>
            <a:off x="1527175" y="3054350"/>
            <a:ext cx="2282825" cy="755650"/>
            <a:chOff x="962" y="1924"/>
            <a:chExt cx="1438" cy="476"/>
          </a:xfrm>
        </p:grpSpPr>
        <p:sp>
          <p:nvSpPr>
            <p:cNvPr id="10248" name="Rectangle 8"/>
            <p:cNvSpPr>
              <a:spLocks noChangeArrowheads="1"/>
            </p:cNvSpPr>
            <p:nvPr/>
          </p:nvSpPr>
          <p:spPr bwMode="auto">
            <a:xfrm>
              <a:off x="964" y="1924"/>
              <a:ext cx="1436" cy="476"/>
            </a:xfrm>
            <a:prstGeom prst="rect">
              <a:avLst/>
            </a:prstGeom>
            <a:solidFill>
              <a:schemeClr val="hlink"/>
            </a:solidFill>
            <a:ln w="28575">
              <a:solidFill>
                <a:srgbClr val="00FF00"/>
              </a:solidFill>
              <a:miter lim="800000"/>
              <a:headEnd/>
              <a:tailEnd/>
            </a:ln>
          </p:spPr>
          <p:txBody>
            <a:bodyPr wrap="none" anchor="ctr"/>
            <a:lstStyle/>
            <a:p>
              <a:endParaRPr lang="en-US"/>
            </a:p>
          </p:txBody>
        </p:sp>
        <p:sp>
          <p:nvSpPr>
            <p:cNvPr id="10249" name="Rectangle 9"/>
            <p:cNvSpPr>
              <a:spLocks noChangeArrowheads="1"/>
            </p:cNvSpPr>
            <p:nvPr/>
          </p:nvSpPr>
          <p:spPr bwMode="auto">
            <a:xfrm>
              <a:off x="962" y="1937"/>
              <a:ext cx="1401" cy="440"/>
            </a:xfrm>
            <a:prstGeom prst="rect">
              <a:avLst/>
            </a:prstGeom>
            <a:noFill/>
            <a:ln w="12700">
              <a:noFill/>
              <a:miter lim="800000"/>
              <a:headEnd/>
              <a:tailEnd/>
            </a:ln>
          </p:spPr>
          <p:txBody>
            <a:bodyPr wrap="none" lIns="90488" tIns="44450" rIns="90488" bIns="44450">
              <a:spAutoFit/>
            </a:bodyPr>
            <a:lstStyle/>
            <a:p>
              <a:r>
                <a:rPr lang="en-US" sz="2000" b="1">
                  <a:solidFill>
                    <a:schemeClr val="bg2"/>
                  </a:solidFill>
                  <a:latin typeface="Arial" charset="0"/>
                </a:rPr>
                <a:t>Sell Securities to</a:t>
              </a:r>
            </a:p>
            <a:p>
              <a:r>
                <a:rPr lang="en-US" sz="2000" b="1">
                  <a:solidFill>
                    <a:schemeClr val="bg2"/>
                  </a:solidFill>
                  <a:latin typeface="Arial" charset="0"/>
                </a:rPr>
                <a:t>obtain cash</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75"/>
                                        </p:tgtEl>
                                        <p:attrNameLst>
                                          <p:attrName>style.visibility</p:attrName>
                                        </p:attrNameLst>
                                      </p:cBhvr>
                                      <p:to>
                                        <p:strVal val="visible"/>
                                      </p:to>
                                    </p:set>
                                    <p:animEffect transition="in" filter="wipe(left)">
                                      <p:cBhvr>
                                        <p:cTn id="11" dur="500"/>
                                        <p:tgtEl>
                                          <p:spTgt spid="1127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276"/>
                                        </p:tgtEl>
                                        <p:attrNameLst>
                                          <p:attrName>style.visibility</p:attrName>
                                        </p:attrNameLst>
                                      </p:cBhvr>
                                      <p:to>
                                        <p:strVal val="visible"/>
                                      </p:to>
                                    </p:set>
                                    <p:animEffect transition="in" filter="wipe(left)">
                                      <p:cBhvr>
                                        <p:cTn id="15"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animBg="1"/>
      <p:bldP spid="1127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B0B0A8D-B9E9-4E0C-B24A-D4F5018A732D}" type="slidenum">
              <a:rPr lang="en-US"/>
              <a:pPr/>
              <a:t>29</a:t>
            </a:fld>
            <a:endParaRPr lang="en-US"/>
          </a:p>
        </p:txBody>
      </p:sp>
      <p:sp>
        <p:nvSpPr>
          <p:cNvPr id="12292" name="Rectangle 4"/>
          <p:cNvSpPr>
            <a:spLocks noGrp="1" noChangeArrowheads="1"/>
          </p:cNvSpPr>
          <p:nvPr>
            <p:ph type="title"/>
          </p:nvPr>
        </p:nvSpPr>
        <p:spPr/>
        <p:txBody>
          <a:bodyPr/>
          <a:lstStyle/>
          <a:p>
            <a:pPr eaLnBrk="1" hangingPunct="1">
              <a:defRPr/>
            </a:pPr>
            <a:r>
              <a:rPr lang="en-US" smtClean="0"/>
              <a:t>The Miller - Orr Model</a:t>
            </a:r>
          </a:p>
        </p:txBody>
      </p:sp>
      <p:sp>
        <p:nvSpPr>
          <p:cNvPr id="12293" name="Rectangle 5"/>
          <p:cNvSpPr>
            <a:spLocks noGrp="1" noChangeArrowheads="1"/>
          </p:cNvSpPr>
          <p:nvPr>
            <p:ph type="body" idx="1"/>
          </p:nvPr>
        </p:nvSpPr>
        <p:spPr/>
        <p:txBody>
          <a:bodyPr/>
          <a:lstStyle/>
          <a:p>
            <a:pPr eaLnBrk="1" hangingPunct="1">
              <a:defRPr/>
            </a:pPr>
            <a:r>
              <a:rPr lang="en-US" sz="2800" smtClean="0"/>
              <a:t>The Miller-Orr Model provides a formula for determining the optimum cash balance, the point at which to sell securities (lower limit) and when to invest excess cash (upper limit).</a:t>
            </a:r>
          </a:p>
          <a:p>
            <a:pPr eaLnBrk="1" hangingPunct="1">
              <a:defRPr/>
            </a:pPr>
            <a:r>
              <a:rPr lang="en-US" sz="2800" smtClean="0"/>
              <a:t>Depends on: </a:t>
            </a:r>
          </a:p>
          <a:p>
            <a:pPr lvl="1" eaLnBrk="1" hangingPunct="1">
              <a:defRPr/>
            </a:pPr>
            <a:r>
              <a:rPr lang="en-US" sz="2400" smtClean="0"/>
              <a:t>transaction costs of buying or selling securities</a:t>
            </a:r>
          </a:p>
          <a:p>
            <a:pPr lvl="1" eaLnBrk="1" hangingPunct="1">
              <a:defRPr/>
            </a:pPr>
            <a:r>
              <a:rPr lang="en-US" sz="2400" smtClean="0"/>
              <a:t>variability of daily cash </a:t>
            </a:r>
          </a:p>
          <a:p>
            <a:pPr lvl="1" eaLnBrk="1" hangingPunct="1">
              <a:defRPr/>
            </a:pPr>
            <a:r>
              <a:rPr lang="en-US" sz="2400" smtClean="0"/>
              <a:t>return on short-term investments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subTnLst>
                                    <p:animClr>
                                      <p:cBhvr override="childStyle">
                                        <p:cTn dur="1" fill="hold" display="0" masterRel="nextClick" afterEffect="1"/>
                                        <p:tgtEl>
                                          <p:spTgt spid="1229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subTnLst>
                                    <p:animClr>
                                      <p:cBhvr override="childStyle">
                                        <p:cTn dur="1" fill="hold" display="0" masterRel="nextClick" afterEffect="1"/>
                                        <p:tgtEl>
                                          <p:spTgt spid="1229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subTnLst>
                                    <p:animClr>
                                      <p:cBhvr override="childStyle">
                                        <p:cTn dur="1" fill="hold" display="0" masterRel="nextClick" afterEffect="1"/>
                                        <p:tgtEl>
                                          <p:spTgt spid="1229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subTnLst>
                                    <p:animClr>
                                      <p:cBhvr override="childStyle">
                                        <p:cTn dur="1" fill="hold" display="0" masterRel="nextClick" afterEffect="1"/>
                                        <p:tgtEl>
                                          <p:spTgt spid="12293">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wipe(left)">
                                      <p:cBhvr>
                                        <p:cTn id="27" dur="500"/>
                                        <p:tgtEl>
                                          <p:spTgt spid="12293">
                                            <p:txEl>
                                              <p:pRg st="4" end="4"/>
                                            </p:txEl>
                                          </p:spTgt>
                                        </p:tgtEl>
                                      </p:cBhvr>
                                    </p:animEffect>
                                  </p:childTnLst>
                                  <p:subTnLst>
                                    <p:animClr>
                                      <p:cBhvr override="childStyle">
                                        <p:cTn dur="1" fill="hold" display="0" masterRel="nextClick" afterEffect="1"/>
                                        <p:tgtEl>
                                          <p:spTgt spid="12293">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F4A2869-9C29-40B2-96D6-C04890FC1817}" type="slidenum">
              <a:rPr lang="en-US"/>
              <a:pPr/>
              <a:t>3</a:t>
            </a:fld>
            <a:endParaRPr lang="en-US"/>
          </a:p>
        </p:txBody>
      </p:sp>
      <p:sp>
        <p:nvSpPr>
          <p:cNvPr id="7170" name="Rectangle 2"/>
          <p:cNvSpPr>
            <a:spLocks noGrp="1" noChangeArrowheads="1"/>
          </p:cNvSpPr>
          <p:nvPr>
            <p:ph type="title"/>
          </p:nvPr>
        </p:nvSpPr>
        <p:spPr>
          <a:xfrm>
            <a:off x="1062038" y="706438"/>
            <a:ext cx="7772400" cy="1143000"/>
          </a:xfrm>
          <a:noFill/>
          <a:ln/>
        </p:spPr>
        <p:txBody>
          <a:bodyPr lIns="90488" tIns="44450" rIns="90488" bIns="44450"/>
          <a:lstStyle/>
          <a:p>
            <a:r>
              <a:rPr lang="en-US" sz="3200"/>
              <a:t>The Importance of Managing and Accumulating Working Capital</a:t>
            </a:r>
          </a:p>
        </p:txBody>
      </p:sp>
      <p:sp>
        <p:nvSpPr>
          <p:cNvPr id="7171" name="Rectangle 3"/>
          <p:cNvSpPr>
            <a:spLocks noGrp="1" noChangeArrowheads="1"/>
          </p:cNvSpPr>
          <p:nvPr>
            <p:ph type="body" idx="1"/>
          </p:nvPr>
        </p:nvSpPr>
        <p:spPr>
          <a:xfrm>
            <a:off x="877888" y="1863725"/>
            <a:ext cx="7772400" cy="4598988"/>
          </a:xfrm>
          <a:noFill/>
          <a:ln/>
        </p:spPr>
        <p:txBody>
          <a:bodyPr lIns="90488" tIns="44450" rIns="90488" bIns="44450"/>
          <a:lstStyle/>
          <a:p>
            <a:pPr>
              <a:lnSpc>
                <a:spcPct val="90000"/>
              </a:lnSpc>
            </a:pPr>
            <a:r>
              <a:rPr lang="en-US"/>
              <a:t>Working capital is the amount of the firm’s current assets: cash, accounts receivable, marketable securities, inventory and prepaid expenses.</a:t>
            </a:r>
          </a:p>
          <a:p>
            <a:pPr>
              <a:lnSpc>
                <a:spcPct val="90000"/>
              </a:lnSpc>
            </a:pPr>
            <a:r>
              <a:rPr lang="en-US"/>
              <a:t>Managing the level and financing of working capital is necessary:</a:t>
            </a:r>
          </a:p>
          <a:p>
            <a:pPr lvl="1">
              <a:lnSpc>
                <a:spcPct val="90000"/>
              </a:lnSpc>
            </a:pPr>
            <a:r>
              <a:rPr lang="en-US"/>
              <a:t>to keep costs under control (e.g. storage of inventory)</a:t>
            </a:r>
          </a:p>
          <a:p>
            <a:pPr lvl="1">
              <a:lnSpc>
                <a:spcPct val="90000"/>
              </a:lnSpc>
            </a:pPr>
            <a:r>
              <a:rPr lang="en-US"/>
              <a:t>to keep risk levels at an appropriate level (e.g. liquidity)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subTnLst>
                                    <p:animClr clrSpc="rgb" dir="cw">
                                      <p:cBhvr override="childStyle">
                                        <p:cTn dur="1" fill="hold" display="0" masterRel="nextClick" afterEffect="1"/>
                                        <p:tgtEl>
                                          <p:spTgt spid="717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subTnLst>
                                    <p:animClr clrSpc="rgb" dir="cw">
                                      <p:cBhvr override="childStyle">
                                        <p:cTn dur="1" fill="hold" display="0" masterRel="nextClick" afterEffect="1"/>
                                        <p:tgtEl>
                                          <p:spTgt spid="717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subTnLst>
                                    <p:animClr clrSpc="rgb" dir="cw">
                                      <p:cBhvr override="childStyle">
                                        <p:cTn dur="1" fill="hold" display="0" masterRel="nextClick" afterEffect="1"/>
                                        <p:tgtEl>
                                          <p:spTgt spid="7171">
                                            <p:txEl>
                                              <p:pRg st="2" end="2"/>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subTnLst>
                                    <p:animClr clrSpc="rgb" dir="cw">
                                      <p:cBhvr override="childStyle">
                                        <p:cTn dur="1" fill="hold" display="0" masterRel="nextClick" afterEffect="1"/>
                                        <p:tgtEl>
                                          <p:spTgt spid="7171">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08AB60A-C864-4231-AE5C-E9066280AC79}" type="slidenum">
              <a:rPr lang="en-US"/>
              <a:pPr/>
              <a:t>30</a:t>
            </a:fld>
            <a:endParaRPr lang="en-US"/>
          </a:p>
        </p:txBody>
      </p:sp>
      <p:sp>
        <p:nvSpPr>
          <p:cNvPr id="13314" name="Rectangle 2"/>
          <p:cNvSpPr>
            <a:spLocks noGrp="1" noChangeArrowheads="1"/>
          </p:cNvSpPr>
          <p:nvPr>
            <p:ph type="title"/>
          </p:nvPr>
        </p:nvSpPr>
        <p:spPr>
          <a:xfrm>
            <a:off x="1046163" y="460375"/>
            <a:ext cx="7772400" cy="1103313"/>
          </a:xfrm>
        </p:spPr>
        <p:txBody>
          <a:bodyPr lIns="90488" tIns="44450" rIns="90488" bIns="44450"/>
          <a:lstStyle/>
          <a:p>
            <a:pPr eaLnBrk="1" hangingPunct="1">
              <a:defRPr/>
            </a:pPr>
            <a:r>
              <a:rPr lang="en-US" sz="4000" smtClean="0"/>
              <a:t>The Miller-Orr Model</a:t>
            </a:r>
            <a:br>
              <a:rPr lang="en-US" sz="4000" smtClean="0"/>
            </a:br>
            <a:r>
              <a:rPr lang="en-US" sz="4000" smtClean="0"/>
              <a:t>	- Target Cash Balance (Z)</a:t>
            </a:r>
          </a:p>
        </p:txBody>
      </p:sp>
      <p:grpSp>
        <p:nvGrpSpPr>
          <p:cNvPr id="2" name="Group 8"/>
          <p:cNvGrpSpPr>
            <a:grpSpLocks/>
          </p:cNvGrpSpPr>
          <p:nvPr/>
        </p:nvGrpSpPr>
        <p:grpSpPr bwMode="auto">
          <a:xfrm>
            <a:off x="2424113" y="2347913"/>
            <a:ext cx="4414837" cy="1201737"/>
            <a:chOff x="1527" y="1479"/>
            <a:chExt cx="2781" cy="757"/>
          </a:xfrm>
        </p:grpSpPr>
        <p:sp>
          <p:nvSpPr>
            <p:cNvPr id="12294" name="Rectangle 3"/>
            <p:cNvSpPr>
              <a:spLocks noChangeArrowheads="1"/>
            </p:cNvSpPr>
            <p:nvPr/>
          </p:nvSpPr>
          <p:spPr bwMode="auto">
            <a:xfrm>
              <a:off x="2391" y="1566"/>
              <a:ext cx="1308" cy="670"/>
            </a:xfrm>
            <a:prstGeom prst="rect">
              <a:avLst/>
            </a:prstGeom>
            <a:noFill/>
            <a:ln w="12700">
              <a:noFill/>
              <a:miter lim="800000"/>
              <a:headEnd/>
              <a:tailEnd/>
            </a:ln>
          </p:spPr>
          <p:txBody>
            <a:bodyPr wrap="none" lIns="90488" tIns="44450" rIns="90488" bIns="44450">
              <a:spAutoFit/>
            </a:bodyPr>
            <a:lstStyle/>
            <a:p>
              <a:r>
                <a:rPr lang="en-US" sz="3200" u="sng">
                  <a:latin typeface="Arial" charset="0"/>
                </a:rPr>
                <a:t>3 x TC x V</a:t>
              </a:r>
              <a:endParaRPr lang="en-US" sz="3200">
                <a:latin typeface="Arial" charset="0"/>
              </a:endParaRPr>
            </a:p>
            <a:p>
              <a:r>
                <a:rPr lang="en-US" sz="3200">
                  <a:latin typeface="Arial" charset="0"/>
                </a:rPr>
                <a:t>    4 x r</a:t>
              </a:r>
            </a:p>
          </p:txBody>
        </p:sp>
        <p:sp>
          <p:nvSpPr>
            <p:cNvPr id="12295" name="Rectangle 4"/>
            <p:cNvSpPr>
              <a:spLocks noChangeArrowheads="1"/>
            </p:cNvSpPr>
            <p:nvPr/>
          </p:nvSpPr>
          <p:spPr bwMode="auto">
            <a:xfrm>
              <a:off x="1527" y="1710"/>
              <a:ext cx="2781" cy="363"/>
            </a:xfrm>
            <a:prstGeom prst="rect">
              <a:avLst/>
            </a:prstGeom>
            <a:noFill/>
            <a:ln w="12700">
              <a:noFill/>
              <a:miter lim="800000"/>
              <a:headEnd/>
              <a:tailEnd/>
            </a:ln>
          </p:spPr>
          <p:txBody>
            <a:bodyPr wrap="none" lIns="90488" tIns="44450" rIns="90488" bIns="44450">
              <a:spAutoFit/>
            </a:bodyPr>
            <a:lstStyle/>
            <a:p>
              <a:r>
                <a:rPr lang="en-US" sz="3200">
                  <a:latin typeface="Arial" charset="0"/>
                </a:rPr>
                <a:t>Z = 				+ L</a:t>
              </a:r>
            </a:p>
          </p:txBody>
        </p:sp>
        <p:sp>
          <p:nvSpPr>
            <p:cNvPr id="12296" name="Freeform 5"/>
            <p:cNvSpPr>
              <a:spLocks/>
            </p:cNvSpPr>
            <p:nvPr/>
          </p:nvSpPr>
          <p:spPr bwMode="auto">
            <a:xfrm>
              <a:off x="2112" y="1536"/>
              <a:ext cx="1633" cy="625"/>
            </a:xfrm>
            <a:custGeom>
              <a:avLst/>
              <a:gdLst>
                <a:gd name="T0" fmla="*/ 0 w 1633"/>
                <a:gd name="T1" fmla="*/ 384 h 625"/>
                <a:gd name="T2" fmla="*/ 96 w 1633"/>
                <a:gd name="T3" fmla="*/ 336 h 625"/>
                <a:gd name="T4" fmla="*/ 192 w 1633"/>
                <a:gd name="T5" fmla="*/ 624 h 625"/>
                <a:gd name="T6" fmla="*/ 288 w 1633"/>
                <a:gd name="T7" fmla="*/ 0 h 625"/>
                <a:gd name="T8" fmla="*/ 1632 w 1633"/>
                <a:gd name="T9" fmla="*/ 0 h 625"/>
                <a:gd name="T10" fmla="*/ 0 60000 65536"/>
                <a:gd name="T11" fmla="*/ 0 60000 65536"/>
                <a:gd name="T12" fmla="*/ 0 60000 65536"/>
                <a:gd name="T13" fmla="*/ 0 60000 65536"/>
                <a:gd name="T14" fmla="*/ 0 60000 65536"/>
                <a:gd name="T15" fmla="*/ 0 w 1633"/>
                <a:gd name="T16" fmla="*/ 0 h 625"/>
                <a:gd name="T17" fmla="*/ 1633 w 1633"/>
                <a:gd name="T18" fmla="*/ 625 h 625"/>
              </a:gdLst>
              <a:ahLst/>
              <a:cxnLst>
                <a:cxn ang="T10">
                  <a:pos x="T0" y="T1"/>
                </a:cxn>
                <a:cxn ang="T11">
                  <a:pos x="T2" y="T3"/>
                </a:cxn>
                <a:cxn ang="T12">
                  <a:pos x="T4" y="T5"/>
                </a:cxn>
                <a:cxn ang="T13">
                  <a:pos x="T6" y="T7"/>
                </a:cxn>
                <a:cxn ang="T14">
                  <a:pos x="T8" y="T9"/>
                </a:cxn>
              </a:cxnLst>
              <a:rect l="T15" t="T16" r="T17" b="T18"/>
              <a:pathLst>
                <a:path w="1633" h="625">
                  <a:moveTo>
                    <a:pt x="0" y="384"/>
                  </a:moveTo>
                  <a:lnTo>
                    <a:pt x="96" y="336"/>
                  </a:lnTo>
                  <a:lnTo>
                    <a:pt x="192" y="624"/>
                  </a:lnTo>
                  <a:lnTo>
                    <a:pt x="288" y="0"/>
                  </a:lnTo>
                  <a:lnTo>
                    <a:pt x="1632" y="0"/>
                  </a:lnTo>
                </a:path>
              </a:pathLst>
            </a:custGeom>
            <a:noFill/>
            <a:ln w="12700" cap="rnd" cmpd="sng">
              <a:solidFill>
                <a:schemeClr val="tx1"/>
              </a:solidFill>
              <a:prstDash val="solid"/>
              <a:round/>
              <a:headEnd type="none" w="med" len="med"/>
              <a:tailEnd type="none" w="med" len="med"/>
            </a:ln>
          </p:spPr>
          <p:txBody>
            <a:bodyPr/>
            <a:lstStyle/>
            <a:p>
              <a:endParaRPr lang="en-US"/>
            </a:p>
          </p:txBody>
        </p:sp>
        <p:sp>
          <p:nvSpPr>
            <p:cNvPr id="12297" name="Rectangle 6"/>
            <p:cNvSpPr>
              <a:spLocks noChangeArrowheads="1"/>
            </p:cNvSpPr>
            <p:nvPr/>
          </p:nvSpPr>
          <p:spPr bwMode="auto">
            <a:xfrm>
              <a:off x="2103" y="1479"/>
              <a:ext cx="221" cy="286"/>
            </a:xfrm>
            <a:prstGeom prst="rect">
              <a:avLst/>
            </a:prstGeom>
            <a:noFill/>
            <a:ln w="12700">
              <a:noFill/>
              <a:miter lim="800000"/>
              <a:headEnd/>
              <a:tailEnd/>
            </a:ln>
          </p:spPr>
          <p:txBody>
            <a:bodyPr wrap="none" lIns="90488" tIns="44450" rIns="90488" bIns="44450">
              <a:spAutoFit/>
            </a:bodyPr>
            <a:lstStyle/>
            <a:p>
              <a:r>
                <a:rPr lang="en-US" sz="2400">
                  <a:latin typeface="Arial" charset="0"/>
                </a:rPr>
                <a:t>3</a:t>
              </a:r>
            </a:p>
          </p:txBody>
        </p:sp>
      </p:grpSp>
      <p:sp>
        <p:nvSpPr>
          <p:cNvPr id="13319" name="Rectangle 7"/>
          <p:cNvSpPr>
            <a:spLocks noChangeArrowheads="1"/>
          </p:cNvSpPr>
          <p:nvPr/>
        </p:nvSpPr>
        <p:spPr bwMode="auto">
          <a:xfrm>
            <a:off x="1357313" y="3825875"/>
            <a:ext cx="6761162" cy="2651125"/>
          </a:xfrm>
          <a:prstGeom prst="rect">
            <a:avLst/>
          </a:prstGeom>
          <a:noFill/>
          <a:ln w="12700">
            <a:noFill/>
            <a:miter lim="800000"/>
            <a:headEnd/>
            <a:tailEnd/>
          </a:ln>
        </p:spPr>
        <p:txBody>
          <a:bodyPr wrap="none" lIns="90488" tIns="44450" rIns="90488" bIns="44450">
            <a:spAutoFit/>
          </a:bodyPr>
          <a:lstStyle/>
          <a:p>
            <a:r>
              <a:rPr lang="en-US" sz="2800">
                <a:latin typeface="Arial" charset="0"/>
              </a:rPr>
              <a:t>where:  TC = transaction cost of buying</a:t>
            </a:r>
          </a:p>
          <a:p>
            <a:r>
              <a:rPr lang="en-US" sz="2800">
                <a:latin typeface="Arial" charset="0"/>
              </a:rPr>
              <a:t>		    or selling securities</a:t>
            </a:r>
          </a:p>
          <a:p>
            <a:r>
              <a:rPr lang="en-US" sz="2800">
                <a:latin typeface="Arial" charset="0"/>
              </a:rPr>
              <a:t>	     V   = variance of daily cash flows</a:t>
            </a:r>
          </a:p>
          <a:p>
            <a:r>
              <a:rPr lang="en-US" sz="2800">
                <a:latin typeface="Arial" charset="0"/>
              </a:rPr>
              <a:t>	     r    = return on short-term </a:t>
            </a:r>
          </a:p>
          <a:p>
            <a:r>
              <a:rPr lang="en-US" sz="2800">
                <a:latin typeface="Arial" charset="0"/>
              </a:rPr>
              <a:t>		    investments</a:t>
            </a:r>
          </a:p>
          <a:p>
            <a:r>
              <a:rPr lang="en-US" sz="2800">
                <a:latin typeface="Arial" charset="0"/>
              </a:rPr>
              <a:t>	     L   = minimum cash requirement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9"/>
                                        </p:tgtEl>
                                        <p:attrNameLst>
                                          <p:attrName>style.visibility</p:attrName>
                                        </p:attrNameLst>
                                      </p:cBhvr>
                                      <p:to>
                                        <p:strVal val="visible"/>
                                      </p:to>
                                    </p:set>
                                    <p:animEffect transition="in" filter="wipe(left)">
                                      <p:cBhvr>
                                        <p:cTn id="12"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0FE307-5813-4B43-AFA8-68F9595D848E}" type="slidenum">
              <a:rPr lang="en-US"/>
              <a:pPr/>
              <a:t>31</a:t>
            </a:fld>
            <a:endParaRPr lang="en-US"/>
          </a:p>
        </p:txBody>
      </p:sp>
      <p:sp>
        <p:nvSpPr>
          <p:cNvPr id="15370" name="Rectangle 10"/>
          <p:cNvSpPr>
            <a:spLocks noGrp="1" noChangeArrowheads="1"/>
          </p:cNvSpPr>
          <p:nvPr>
            <p:ph type="body" idx="1"/>
          </p:nvPr>
        </p:nvSpPr>
        <p:spPr>
          <a:xfrm>
            <a:off x="841375" y="2525713"/>
            <a:ext cx="7543800" cy="4114800"/>
          </a:xfrm>
        </p:spPr>
        <p:txBody>
          <a:bodyPr/>
          <a:lstStyle/>
          <a:p>
            <a:pPr eaLnBrk="1" hangingPunct="1">
              <a:buFont typeface="Wingdings" pitchFamily="2" charset="2"/>
              <a:buNone/>
              <a:defRPr/>
            </a:pPr>
            <a:r>
              <a:rPr lang="en-US" i="1" smtClean="0">
                <a:solidFill>
                  <a:srgbClr val="FF9900"/>
                </a:solidFill>
              </a:rPr>
              <a:t>Example:</a:t>
            </a:r>
            <a:r>
              <a:rPr lang="en-US" smtClean="0"/>
              <a:t>  </a:t>
            </a:r>
            <a:r>
              <a:rPr lang="en-US" sz="2800" smtClean="0"/>
              <a:t>Suppose that short-term securities yield 5% per year  (r) and it costs the firm $50 each time it buys or sells securities (TC). The variance of cash flows is $100,000 (V) and your bank requires $1,000 minimum checking account balance (L).</a:t>
            </a:r>
          </a:p>
        </p:txBody>
      </p:sp>
      <p:sp>
        <p:nvSpPr>
          <p:cNvPr id="15372" name="Rectangle 12"/>
          <p:cNvSpPr>
            <a:spLocks noGrp="1" noChangeArrowheads="1"/>
          </p:cNvSpPr>
          <p:nvPr>
            <p:ph type="title"/>
          </p:nvPr>
        </p:nvSpPr>
        <p:spPr>
          <a:xfrm>
            <a:off x="993775" y="428625"/>
            <a:ext cx="7772400" cy="1143000"/>
          </a:xfrm>
        </p:spPr>
        <p:txBody>
          <a:bodyPr lIns="90488" tIns="44450" rIns="90488" bIns="44450"/>
          <a:lstStyle/>
          <a:p>
            <a:pPr eaLnBrk="1" hangingPunct="1">
              <a:defRPr/>
            </a:pPr>
            <a:r>
              <a:rPr lang="en-US" sz="4000" smtClean="0"/>
              <a:t>The Miller-Orr Model</a:t>
            </a:r>
            <a:br>
              <a:rPr lang="en-US" sz="4000" smtClean="0"/>
            </a:br>
            <a:r>
              <a:rPr lang="en-US" sz="4000" smtClean="0"/>
              <a:t>	- Target Cash Balance (Z)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70">
                                            <p:txEl>
                                              <p:pRg st="0" end="0"/>
                                            </p:txEl>
                                          </p:spTgt>
                                        </p:tgtEl>
                                        <p:attrNameLst>
                                          <p:attrName>style.visibility</p:attrName>
                                        </p:attrNameLst>
                                      </p:cBhvr>
                                      <p:to>
                                        <p:strVal val="visible"/>
                                      </p:to>
                                    </p:set>
                                    <p:animEffect transition="in" filter="wipe(left)">
                                      <p:cBhvr>
                                        <p:cTn id="7" dur="500"/>
                                        <p:tgtEl>
                                          <p:spTgt spid="153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build="p" autoUpdateAnimBg="0"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D3DC52DA-74AE-416E-9B61-CBE4B7FAB614}" type="slidenum">
              <a:rPr lang="en-US"/>
              <a:pPr/>
              <a:t>32</a:t>
            </a:fld>
            <a:endParaRPr lang="en-US"/>
          </a:p>
        </p:txBody>
      </p:sp>
      <p:sp>
        <p:nvSpPr>
          <p:cNvPr id="61442" name="Rectangle 2"/>
          <p:cNvSpPr>
            <a:spLocks noGrp="1" noChangeArrowheads="1"/>
          </p:cNvSpPr>
          <p:nvPr>
            <p:ph type="title"/>
          </p:nvPr>
        </p:nvSpPr>
        <p:spPr>
          <a:xfrm>
            <a:off x="776288" y="304800"/>
            <a:ext cx="7834312" cy="1431925"/>
          </a:xfrm>
        </p:spPr>
        <p:txBody>
          <a:bodyPr/>
          <a:lstStyle/>
          <a:p>
            <a:pPr eaLnBrk="1" hangingPunct="1">
              <a:defRPr/>
            </a:pPr>
            <a:r>
              <a:rPr lang="en-US" sz="4000" smtClean="0"/>
              <a:t>The Miller-Orr Model</a:t>
            </a:r>
            <a:br>
              <a:rPr lang="en-US" sz="4000" smtClean="0"/>
            </a:br>
            <a:r>
              <a:rPr lang="en-US" sz="4000" smtClean="0"/>
              <a:t>	- Target Cash Balance (Z)</a:t>
            </a:r>
          </a:p>
        </p:txBody>
      </p:sp>
      <p:sp>
        <p:nvSpPr>
          <p:cNvPr id="61443" name="Rectangle 3"/>
          <p:cNvSpPr>
            <a:spLocks noGrp="1" noChangeArrowheads="1"/>
          </p:cNvSpPr>
          <p:nvPr>
            <p:ph type="body" idx="1"/>
          </p:nvPr>
        </p:nvSpPr>
        <p:spPr/>
        <p:txBody>
          <a:bodyPr/>
          <a:lstStyle/>
          <a:p>
            <a:pPr eaLnBrk="1" hangingPunct="1">
              <a:defRPr/>
            </a:pPr>
            <a:r>
              <a:rPr lang="en-US" smtClean="0"/>
              <a:t>Example</a:t>
            </a:r>
          </a:p>
        </p:txBody>
      </p:sp>
      <p:grpSp>
        <p:nvGrpSpPr>
          <p:cNvPr id="2" name="Group 4"/>
          <p:cNvGrpSpPr>
            <a:grpSpLocks/>
          </p:cNvGrpSpPr>
          <p:nvPr/>
        </p:nvGrpSpPr>
        <p:grpSpPr bwMode="auto">
          <a:xfrm>
            <a:off x="1958975" y="3111500"/>
            <a:ext cx="5286375" cy="1550988"/>
            <a:chOff x="1527" y="2679"/>
            <a:chExt cx="3330" cy="977"/>
          </a:xfrm>
        </p:grpSpPr>
        <p:sp>
          <p:nvSpPr>
            <p:cNvPr id="14342" name="Rectangle 5"/>
            <p:cNvSpPr>
              <a:spLocks noChangeArrowheads="1"/>
            </p:cNvSpPr>
            <p:nvPr/>
          </p:nvSpPr>
          <p:spPr bwMode="auto">
            <a:xfrm>
              <a:off x="2391" y="2823"/>
              <a:ext cx="1534" cy="516"/>
            </a:xfrm>
            <a:prstGeom prst="rect">
              <a:avLst/>
            </a:prstGeom>
            <a:noFill/>
            <a:ln w="12700">
              <a:noFill/>
              <a:miter lim="800000"/>
              <a:headEnd/>
              <a:tailEnd/>
            </a:ln>
          </p:spPr>
          <p:txBody>
            <a:bodyPr wrap="none" lIns="90488" tIns="44450" rIns="90488" bIns="44450">
              <a:spAutoFit/>
            </a:bodyPr>
            <a:lstStyle/>
            <a:p>
              <a:r>
                <a:rPr lang="en-US" sz="2400" u="sng">
                  <a:latin typeface="Arial" charset="0"/>
                </a:rPr>
                <a:t>3 x 50 x 100,000</a:t>
              </a:r>
              <a:endParaRPr lang="en-US" sz="2400">
                <a:latin typeface="Arial" charset="0"/>
              </a:endParaRPr>
            </a:p>
            <a:p>
              <a:r>
                <a:rPr lang="en-US" sz="2400">
                  <a:latin typeface="Arial" charset="0"/>
                </a:rPr>
                <a:t>    4 x .05/365</a:t>
              </a:r>
            </a:p>
          </p:txBody>
        </p:sp>
        <p:sp>
          <p:nvSpPr>
            <p:cNvPr id="14343" name="Rectangle 6"/>
            <p:cNvSpPr>
              <a:spLocks noChangeArrowheads="1"/>
            </p:cNvSpPr>
            <p:nvPr/>
          </p:nvSpPr>
          <p:spPr bwMode="auto">
            <a:xfrm>
              <a:off x="1527" y="2910"/>
              <a:ext cx="3330" cy="746"/>
            </a:xfrm>
            <a:prstGeom prst="rect">
              <a:avLst/>
            </a:prstGeom>
            <a:noFill/>
            <a:ln w="12700">
              <a:noFill/>
              <a:miter lim="800000"/>
              <a:headEnd/>
              <a:tailEnd/>
            </a:ln>
          </p:spPr>
          <p:txBody>
            <a:bodyPr wrap="none" lIns="90488" tIns="44450" rIns="90488" bIns="44450">
              <a:spAutoFit/>
            </a:bodyPr>
            <a:lstStyle/>
            <a:p>
              <a:r>
                <a:rPr lang="en-US" sz="2400">
                  <a:latin typeface="Arial" charset="0"/>
                </a:rPr>
                <a:t>Z = 				   + $1,000</a:t>
              </a:r>
            </a:p>
            <a:p>
              <a:endParaRPr lang="en-US" sz="2400">
                <a:latin typeface="Arial" charset="0"/>
              </a:endParaRPr>
            </a:p>
            <a:p>
              <a:r>
                <a:rPr lang="en-US" sz="2400">
                  <a:latin typeface="Arial" charset="0"/>
                </a:rPr>
                <a:t>   =  $3,014 + $1,000 = $4,014</a:t>
              </a:r>
            </a:p>
          </p:txBody>
        </p:sp>
        <p:sp>
          <p:nvSpPr>
            <p:cNvPr id="14344" name="Freeform 7"/>
            <p:cNvSpPr>
              <a:spLocks/>
            </p:cNvSpPr>
            <p:nvPr/>
          </p:nvSpPr>
          <p:spPr bwMode="auto">
            <a:xfrm>
              <a:off x="2112" y="2736"/>
              <a:ext cx="1633" cy="625"/>
            </a:xfrm>
            <a:custGeom>
              <a:avLst/>
              <a:gdLst>
                <a:gd name="T0" fmla="*/ 0 w 1633"/>
                <a:gd name="T1" fmla="*/ 384 h 625"/>
                <a:gd name="T2" fmla="*/ 96 w 1633"/>
                <a:gd name="T3" fmla="*/ 336 h 625"/>
                <a:gd name="T4" fmla="*/ 192 w 1633"/>
                <a:gd name="T5" fmla="*/ 624 h 625"/>
                <a:gd name="T6" fmla="*/ 288 w 1633"/>
                <a:gd name="T7" fmla="*/ 0 h 625"/>
                <a:gd name="T8" fmla="*/ 1632 w 1633"/>
                <a:gd name="T9" fmla="*/ 0 h 625"/>
                <a:gd name="T10" fmla="*/ 0 60000 65536"/>
                <a:gd name="T11" fmla="*/ 0 60000 65536"/>
                <a:gd name="T12" fmla="*/ 0 60000 65536"/>
                <a:gd name="T13" fmla="*/ 0 60000 65536"/>
                <a:gd name="T14" fmla="*/ 0 60000 65536"/>
                <a:gd name="T15" fmla="*/ 0 w 1633"/>
                <a:gd name="T16" fmla="*/ 0 h 625"/>
                <a:gd name="T17" fmla="*/ 1633 w 1633"/>
                <a:gd name="T18" fmla="*/ 625 h 625"/>
              </a:gdLst>
              <a:ahLst/>
              <a:cxnLst>
                <a:cxn ang="T10">
                  <a:pos x="T0" y="T1"/>
                </a:cxn>
                <a:cxn ang="T11">
                  <a:pos x="T2" y="T3"/>
                </a:cxn>
                <a:cxn ang="T12">
                  <a:pos x="T4" y="T5"/>
                </a:cxn>
                <a:cxn ang="T13">
                  <a:pos x="T6" y="T7"/>
                </a:cxn>
                <a:cxn ang="T14">
                  <a:pos x="T8" y="T9"/>
                </a:cxn>
              </a:cxnLst>
              <a:rect l="T15" t="T16" r="T17" b="T18"/>
              <a:pathLst>
                <a:path w="1633" h="625">
                  <a:moveTo>
                    <a:pt x="0" y="384"/>
                  </a:moveTo>
                  <a:lnTo>
                    <a:pt x="96" y="336"/>
                  </a:lnTo>
                  <a:lnTo>
                    <a:pt x="192" y="624"/>
                  </a:lnTo>
                  <a:lnTo>
                    <a:pt x="288" y="0"/>
                  </a:lnTo>
                  <a:lnTo>
                    <a:pt x="1632" y="0"/>
                  </a:lnTo>
                </a:path>
              </a:pathLst>
            </a:custGeom>
            <a:noFill/>
            <a:ln w="12700" cap="rnd" cmpd="sng">
              <a:solidFill>
                <a:schemeClr val="tx1"/>
              </a:solidFill>
              <a:prstDash val="solid"/>
              <a:round/>
              <a:headEnd type="none" w="med" len="med"/>
              <a:tailEnd type="none" w="med" len="med"/>
            </a:ln>
          </p:spPr>
          <p:txBody>
            <a:bodyPr/>
            <a:lstStyle/>
            <a:p>
              <a:endParaRPr lang="en-US"/>
            </a:p>
          </p:txBody>
        </p:sp>
        <p:sp>
          <p:nvSpPr>
            <p:cNvPr id="14345" name="Rectangle 8"/>
            <p:cNvSpPr>
              <a:spLocks noChangeArrowheads="1"/>
            </p:cNvSpPr>
            <p:nvPr/>
          </p:nvSpPr>
          <p:spPr bwMode="auto">
            <a:xfrm>
              <a:off x="2103" y="2679"/>
              <a:ext cx="221" cy="286"/>
            </a:xfrm>
            <a:prstGeom prst="rect">
              <a:avLst/>
            </a:prstGeom>
            <a:noFill/>
            <a:ln w="12700">
              <a:noFill/>
              <a:miter lim="800000"/>
              <a:headEnd/>
              <a:tailEnd/>
            </a:ln>
          </p:spPr>
          <p:txBody>
            <a:bodyPr wrap="none" lIns="90488" tIns="44450" rIns="90488" bIns="44450">
              <a:spAutoFit/>
            </a:bodyPr>
            <a:lstStyle/>
            <a:p>
              <a:r>
                <a:rPr lang="en-US" sz="2400">
                  <a:latin typeface="Arial" charset="0"/>
                </a:rPr>
                <a:t>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926D75-7446-4285-AD0D-5CFA04EB177F}" type="slidenum">
              <a:rPr lang="en-US"/>
              <a:pPr/>
              <a:t>33</a:t>
            </a:fld>
            <a:endParaRPr lang="en-US"/>
          </a:p>
        </p:txBody>
      </p:sp>
      <p:sp>
        <p:nvSpPr>
          <p:cNvPr id="16390" name="Rectangle 6"/>
          <p:cNvSpPr>
            <a:spLocks noGrp="1" noChangeArrowheads="1"/>
          </p:cNvSpPr>
          <p:nvPr>
            <p:ph type="title"/>
          </p:nvPr>
        </p:nvSpPr>
        <p:spPr/>
        <p:txBody>
          <a:bodyPr/>
          <a:lstStyle/>
          <a:p>
            <a:pPr eaLnBrk="1" hangingPunct="1">
              <a:defRPr/>
            </a:pPr>
            <a:r>
              <a:rPr lang="en-US" smtClean="0"/>
              <a:t>The Miller-Orr Mode</a:t>
            </a:r>
            <a:br>
              <a:rPr lang="en-US" smtClean="0"/>
            </a:br>
            <a:r>
              <a:rPr lang="en-US" smtClean="0"/>
              <a:t>	- Upper Limit</a:t>
            </a:r>
          </a:p>
        </p:txBody>
      </p:sp>
      <p:sp>
        <p:nvSpPr>
          <p:cNvPr id="16391" name="Rectangle 7"/>
          <p:cNvSpPr>
            <a:spLocks noGrp="1" noChangeArrowheads="1"/>
          </p:cNvSpPr>
          <p:nvPr>
            <p:ph type="body" idx="1"/>
          </p:nvPr>
        </p:nvSpPr>
        <p:spPr/>
        <p:txBody>
          <a:bodyPr/>
          <a:lstStyle/>
          <a:p>
            <a:pPr eaLnBrk="1" hangingPunct="1">
              <a:defRPr/>
            </a:pPr>
            <a:r>
              <a:rPr lang="en-US" sz="2800" smtClean="0"/>
              <a:t>The upper limit for the cash account (H) is determined by the equation:</a:t>
            </a:r>
            <a:br>
              <a:rPr lang="en-US" sz="2800" smtClean="0"/>
            </a:br>
            <a:r>
              <a:rPr lang="en-US" sz="2800" smtClean="0"/>
              <a:t>		H = 3Z  -  2L</a:t>
            </a:r>
            <a:br>
              <a:rPr lang="en-US" sz="2800" smtClean="0"/>
            </a:br>
            <a:r>
              <a:rPr lang="en-US" sz="2800" smtClean="0"/>
              <a:t>	where:</a:t>
            </a:r>
            <a:br>
              <a:rPr lang="en-US" sz="2800" smtClean="0"/>
            </a:br>
            <a:r>
              <a:rPr lang="en-US" sz="2800" smtClean="0"/>
              <a:t>	Z = Target cash balance</a:t>
            </a:r>
            <a:br>
              <a:rPr lang="en-US" sz="2800" smtClean="0"/>
            </a:br>
            <a:r>
              <a:rPr lang="en-US" sz="2800" smtClean="0"/>
              <a:t>	L = Lower limit</a:t>
            </a:r>
          </a:p>
          <a:p>
            <a:pPr eaLnBrk="1" hangingPunct="1">
              <a:defRPr/>
            </a:pPr>
            <a:r>
              <a:rPr lang="en-US" sz="2800" smtClean="0"/>
              <a:t>In the previous example:</a:t>
            </a:r>
            <a:br>
              <a:rPr lang="en-US" sz="2800" smtClean="0"/>
            </a:br>
            <a:r>
              <a:rPr lang="en-US" sz="2800" smtClean="0"/>
              <a:t>	H = 3 ($4,014) - 2($1,000) = $10,042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wipe(left)">
                                      <p:cBhvr>
                                        <p:cTn id="7" dur="500"/>
                                        <p:tgtEl>
                                          <p:spTgt spid="16391">
                                            <p:txEl>
                                              <p:pRg st="0" end="0"/>
                                            </p:txEl>
                                          </p:spTgt>
                                        </p:tgtEl>
                                      </p:cBhvr>
                                    </p:animEffect>
                                  </p:childTnLst>
                                  <p:subTnLst>
                                    <p:animClr>
                                      <p:cBhvr override="childStyle">
                                        <p:cTn dur="1" fill="hold" display="0" masterRel="nextClick" afterEffect="1"/>
                                        <p:tgtEl>
                                          <p:spTgt spid="1639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91">
                                            <p:txEl>
                                              <p:pRg st="1" end="1"/>
                                            </p:txEl>
                                          </p:spTgt>
                                        </p:tgtEl>
                                        <p:attrNameLst>
                                          <p:attrName>style.visibility</p:attrName>
                                        </p:attrNameLst>
                                      </p:cBhvr>
                                      <p:to>
                                        <p:strVal val="visible"/>
                                      </p:to>
                                    </p:set>
                                    <p:animEffect transition="in" filter="wipe(left)">
                                      <p:cBhvr>
                                        <p:cTn id="12" dur="500"/>
                                        <p:tgtEl>
                                          <p:spTgt spid="163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2E88EC6-1AAA-4B60-BE4F-82541FE7DE1D}" type="slidenum">
              <a:rPr lang="en-US"/>
              <a:pPr/>
              <a:t>34</a:t>
            </a:fld>
            <a:endParaRPr lang="en-US"/>
          </a:p>
        </p:txBody>
      </p:sp>
      <p:sp>
        <p:nvSpPr>
          <p:cNvPr id="17412" name="Rectangle 4"/>
          <p:cNvSpPr>
            <a:spLocks noGrp="1" noChangeArrowheads="1"/>
          </p:cNvSpPr>
          <p:nvPr>
            <p:ph type="title"/>
          </p:nvPr>
        </p:nvSpPr>
        <p:spPr/>
        <p:txBody>
          <a:bodyPr/>
          <a:lstStyle/>
          <a:p>
            <a:pPr eaLnBrk="1" hangingPunct="1">
              <a:defRPr/>
            </a:pPr>
            <a:r>
              <a:rPr lang="en-US" smtClean="0"/>
              <a:t>Forecasting Cash Needs </a:t>
            </a:r>
            <a:br>
              <a:rPr lang="en-US" smtClean="0"/>
            </a:br>
            <a:r>
              <a:rPr lang="en-US" smtClean="0"/>
              <a:t>	- Cash Budget</a:t>
            </a:r>
          </a:p>
        </p:txBody>
      </p:sp>
      <p:sp>
        <p:nvSpPr>
          <p:cNvPr id="17413" name="Rectangle 5"/>
          <p:cNvSpPr>
            <a:spLocks noGrp="1" noChangeArrowheads="1"/>
          </p:cNvSpPr>
          <p:nvPr>
            <p:ph type="body" idx="1"/>
          </p:nvPr>
        </p:nvSpPr>
        <p:spPr/>
        <p:txBody>
          <a:bodyPr/>
          <a:lstStyle/>
          <a:p>
            <a:pPr eaLnBrk="1" hangingPunct="1">
              <a:defRPr/>
            </a:pPr>
            <a:r>
              <a:rPr lang="en-US" sz="2800" smtClean="0"/>
              <a:t>Used to determine monthly needs and surpluses for cash during the planning period</a:t>
            </a:r>
          </a:p>
          <a:p>
            <a:pPr eaLnBrk="1" hangingPunct="1">
              <a:defRPr/>
            </a:pPr>
            <a:r>
              <a:rPr lang="en-US" sz="2800" smtClean="0"/>
              <a:t>Examines timing of cash inflows and outflows i.e. when checks are written and when deposits are made.</a:t>
            </a:r>
          </a:p>
          <a:p>
            <a:pPr eaLnBrk="1" hangingPunct="1">
              <a:defRPr/>
            </a:pPr>
            <a:r>
              <a:rPr lang="en-US" sz="2800" smtClean="0"/>
              <a:t>Payments to suppliers are typically made some time after shipment is received.</a:t>
            </a:r>
          </a:p>
          <a:p>
            <a:pPr eaLnBrk="1" hangingPunct="1">
              <a:defRPr/>
            </a:pPr>
            <a:r>
              <a:rPr lang="en-US" sz="2800" smtClean="0"/>
              <a:t>Receipts from credit customers are received some time after sale is recorded.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subTnLst>
                                    <p:animClr>
                                      <p:cBhvr override="childStyle">
                                        <p:cTn dur="1" fill="hold" display="0" masterRel="nextClick" afterEffect="1"/>
                                        <p:tgtEl>
                                          <p:spTgt spid="1741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subTnLst>
                                    <p:animClr>
                                      <p:cBhvr override="childStyle">
                                        <p:cTn dur="1" fill="hold" display="0" masterRel="nextClick" afterEffect="1"/>
                                        <p:tgtEl>
                                          <p:spTgt spid="1741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subTnLst>
                                    <p:animClr>
                                      <p:cBhvr override="childStyle">
                                        <p:cTn dur="1" fill="hold" display="0" masterRel="nextClick" afterEffect="1"/>
                                        <p:tgtEl>
                                          <p:spTgt spid="1741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wipe(left)">
                                      <p:cBhvr>
                                        <p:cTn id="22" dur="500"/>
                                        <p:tgtEl>
                                          <p:spTgt spid="17413">
                                            <p:txEl>
                                              <p:pRg st="3" end="3"/>
                                            </p:txEl>
                                          </p:spTgt>
                                        </p:tgtEl>
                                      </p:cBhvr>
                                    </p:animEffect>
                                  </p:childTnLst>
                                  <p:subTnLst>
                                    <p:animClr>
                                      <p:cBhvr override="childStyle">
                                        <p:cTn dur="1" fill="hold" display="0" masterRel="nextClick" afterEffect="1"/>
                                        <p:tgtEl>
                                          <p:spTgt spid="17413">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55CE39-413C-42F3-8CFA-089F3D1BD4DD}" type="slidenum">
              <a:rPr lang="en-US"/>
              <a:pPr/>
              <a:t>35</a:t>
            </a:fld>
            <a:endParaRPr lang="en-US"/>
          </a:p>
        </p:txBody>
      </p:sp>
      <p:sp>
        <p:nvSpPr>
          <p:cNvPr id="18437" name="Rectangle 5"/>
          <p:cNvSpPr>
            <a:spLocks noGrp="1" noChangeArrowheads="1"/>
          </p:cNvSpPr>
          <p:nvPr>
            <p:ph type="title"/>
          </p:nvPr>
        </p:nvSpPr>
        <p:spPr/>
        <p:txBody>
          <a:bodyPr/>
          <a:lstStyle/>
          <a:p>
            <a:pPr eaLnBrk="1" hangingPunct="1">
              <a:defRPr/>
            </a:pPr>
            <a:r>
              <a:rPr lang="en-US" smtClean="0"/>
              <a:t>Cash Budget - Problem</a:t>
            </a:r>
          </a:p>
        </p:txBody>
      </p:sp>
      <p:sp>
        <p:nvSpPr>
          <p:cNvPr id="18435" name="Rectangle 3"/>
          <p:cNvSpPr>
            <a:spLocks noChangeArrowheads="1"/>
          </p:cNvSpPr>
          <p:nvPr/>
        </p:nvSpPr>
        <p:spPr bwMode="auto">
          <a:xfrm>
            <a:off x="1200150" y="2087563"/>
            <a:ext cx="6451600" cy="4227512"/>
          </a:xfrm>
          <a:prstGeom prst="rect">
            <a:avLst/>
          </a:prstGeom>
          <a:noFill/>
          <a:ln w="12700">
            <a:noFill/>
            <a:miter lim="800000"/>
            <a:headEnd/>
            <a:tailEnd/>
          </a:ln>
        </p:spPr>
        <p:txBody>
          <a:bodyPr wrap="none" lIns="90488" tIns="44450" rIns="90488" bIns="44450">
            <a:spAutoFit/>
          </a:bodyPr>
          <a:lstStyle/>
          <a:p>
            <a:pPr>
              <a:tabLst>
                <a:tab pos="2111375" algn="l"/>
                <a:tab pos="4914900" algn="l"/>
              </a:tabLst>
            </a:pPr>
            <a:r>
              <a:rPr lang="en-US" sz="2400">
                <a:latin typeface="Arial" charset="0"/>
              </a:rPr>
              <a:t>Rocky Mountain Climbing, Inc. (RMC) has the </a:t>
            </a:r>
          </a:p>
          <a:p>
            <a:pPr>
              <a:tabLst>
                <a:tab pos="2111375" algn="l"/>
                <a:tab pos="4914900" algn="l"/>
              </a:tabLst>
            </a:pPr>
            <a:r>
              <a:rPr lang="en-US" sz="2400">
                <a:latin typeface="Arial" charset="0"/>
              </a:rPr>
              <a:t>following information:</a:t>
            </a:r>
            <a:r>
              <a:rPr lang="en-US" sz="800">
                <a:latin typeface="Arial" charset="0"/>
              </a:rPr>
              <a:t/>
            </a:r>
            <a:br>
              <a:rPr lang="en-US" sz="800">
                <a:latin typeface="Arial" charset="0"/>
              </a:rPr>
            </a:br>
            <a:endParaRPr lang="en-US" sz="800">
              <a:latin typeface="Arial" charset="0"/>
            </a:endParaRPr>
          </a:p>
          <a:p>
            <a:pPr>
              <a:tabLst>
                <a:tab pos="2111375" algn="l"/>
                <a:tab pos="4914900" algn="l"/>
              </a:tabLst>
            </a:pPr>
            <a:r>
              <a:rPr lang="en-US" sz="2400">
                <a:latin typeface="Arial" charset="0"/>
              </a:rPr>
              <a:t>Previous Sales </a:t>
            </a:r>
            <a:br>
              <a:rPr lang="en-US" sz="2400">
                <a:latin typeface="Arial" charset="0"/>
              </a:rPr>
            </a:br>
            <a:r>
              <a:rPr lang="en-US" sz="2400">
                <a:latin typeface="Arial" charset="0"/>
              </a:rPr>
              <a:t>	November 2007	130,000</a:t>
            </a:r>
          </a:p>
          <a:p>
            <a:pPr>
              <a:tabLst>
                <a:tab pos="2111375" algn="l"/>
                <a:tab pos="4914900" algn="l"/>
              </a:tabLst>
            </a:pPr>
            <a:r>
              <a:rPr lang="en-US" sz="2400">
                <a:latin typeface="Arial" charset="0"/>
              </a:rPr>
              <a:t>	December 2007	125,000</a:t>
            </a:r>
          </a:p>
          <a:p>
            <a:pPr>
              <a:tabLst>
                <a:tab pos="2111375" algn="l"/>
                <a:tab pos="4914900" algn="l"/>
              </a:tabLst>
            </a:pPr>
            <a:r>
              <a:rPr lang="en-US" sz="2400">
                <a:latin typeface="Arial" charset="0"/>
              </a:rPr>
              <a:t>Forecast Sales </a:t>
            </a:r>
            <a:br>
              <a:rPr lang="en-US" sz="2400">
                <a:latin typeface="Arial" charset="0"/>
              </a:rPr>
            </a:br>
            <a:r>
              <a:rPr lang="en-US" sz="2400">
                <a:latin typeface="Arial" charset="0"/>
              </a:rPr>
              <a:t>	January 2008	120,000</a:t>
            </a:r>
          </a:p>
          <a:p>
            <a:pPr>
              <a:tabLst>
                <a:tab pos="2111375" algn="l"/>
                <a:tab pos="4914900" algn="l"/>
              </a:tabLst>
            </a:pPr>
            <a:r>
              <a:rPr lang="en-US" sz="2400">
                <a:latin typeface="Arial" charset="0"/>
              </a:rPr>
              <a:t>	February 2008	260,000</a:t>
            </a:r>
          </a:p>
          <a:p>
            <a:pPr>
              <a:tabLst>
                <a:tab pos="2111375" algn="l"/>
                <a:tab pos="4914900" algn="l"/>
              </a:tabLst>
            </a:pPr>
            <a:r>
              <a:rPr lang="en-US" sz="2400">
                <a:latin typeface="Arial" charset="0"/>
              </a:rPr>
              <a:t>	March 2008	140,000</a:t>
            </a:r>
          </a:p>
          <a:p>
            <a:pPr>
              <a:tabLst>
                <a:tab pos="2111375" algn="l"/>
                <a:tab pos="4914900" algn="l"/>
              </a:tabLst>
            </a:pPr>
            <a:r>
              <a:rPr lang="en-US" sz="2400">
                <a:latin typeface="Arial" charset="0"/>
              </a:rPr>
              <a:t>	April 2008	140,000</a:t>
            </a:r>
          </a:p>
          <a:p>
            <a:pPr latinLnBrk="1">
              <a:tabLst>
                <a:tab pos="2111375" algn="l"/>
                <a:tab pos="4914900" algn="l"/>
              </a:tabLst>
            </a:pPr>
            <a:endParaRPr lang="en-US" sz="2400" b="1">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up)">
                                      <p:cBhvr>
                                        <p:cTn id="7"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617BEF8-3CD6-44A5-A6E8-62A1F90BC960}" type="slidenum">
              <a:rPr lang="en-US"/>
              <a:pPr/>
              <a:t>36</a:t>
            </a:fld>
            <a:endParaRPr lang="en-US"/>
          </a:p>
        </p:txBody>
      </p:sp>
      <p:sp>
        <p:nvSpPr>
          <p:cNvPr id="19460" name="Rectangle 4"/>
          <p:cNvSpPr>
            <a:spLocks noGrp="1" noChangeArrowheads="1"/>
          </p:cNvSpPr>
          <p:nvPr>
            <p:ph type="title"/>
          </p:nvPr>
        </p:nvSpPr>
        <p:spPr/>
        <p:txBody>
          <a:bodyPr/>
          <a:lstStyle/>
          <a:p>
            <a:pPr eaLnBrk="1" hangingPunct="1">
              <a:defRPr/>
            </a:pPr>
            <a:r>
              <a:rPr lang="en-US" smtClean="0"/>
              <a:t>Cash Budget - Problem</a:t>
            </a:r>
          </a:p>
        </p:txBody>
      </p:sp>
      <p:sp>
        <p:nvSpPr>
          <p:cNvPr id="19459" name="Rectangle 3"/>
          <p:cNvSpPr>
            <a:spLocks noChangeArrowheads="1"/>
          </p:cNvSpPr>
          <p:nvPr/>
        </p:nvSpPr>
        <p:spPr bwMode="auto">
          <a:xfrm>
            <a:off x="1089025" y="2038350"/>
            <a:ext cx="6770688" cy="4470400"/>
          </a:xfrm>
          <a:prstGeom prst="rect">
            <a:avLst/>
          </a:prstGeom>
          <a:noFill/>
          <a:ln w="12700">
            <a:noFill/>
            <a:miter lim="800000"/>
            <a:headEnd/>
            <a:tailEnd/>
          </a:ln>
          <a:effectLst/>
        </p:spPr>
        <p:txBody>
          <a:bodyPr wrap="none" lIns="90488" tIns="44450" rIns="90488" bIns="44450">
            <a:spAutoFit/>
          </a:bodyPr>
          <a:lstStyle/>
          <a:p>
            <a:r>
              <a:rPr lang="en-US" sz="2400">
                <a:latin typeface="Arial" charset="0"/>
              </a:rPr>
              <a:t>Rocky Mountain Climbing, Inc. (RMC) has the </a:t>
            </a:r>
          </a:p>
          <a:p>
            <a:r>
              <a:rPr lang="en-US" sz="2400">
                <a:latin typeface="Arial" charset="0"/>
              </a:rPr>
              <a:t>following information:</a:t>
            </a:r>
          </a:p>
          <a:p>
            <a:r>
              <a:rPr lang="en-US" sz="2400">
                <a:solidFill>
                  <a:srgbClr val="FFFF00"/>
                </a:solidFill>
                <a:effectLst>
                  <a:outerShdw blurRad="38100" dist="38100" dir="2700000" algn="tl">
                    <a:srgbClr val="000000"/>
                  </a:outerShdw>
                </a:effectLst>
                <a:latin typeface="Arial" charset="0"/>
              </a:rPr>
              <a:t>Previous Sales:       November 2007	130,000</a:t>
            </a:r>
          </a:p>
          <a:p>
            <a:r>
              <a:rPr lang="en-US" sz="2400">
                <a:solidFill>
                  <a:srgbClr val="FFFF00"/>
                </a:solidFill>
                <a:effectLst>
                  <a:outerShdw blurRad="38100" dist="38100" dir="2700000" algn="tl">
                    <a:srgbClr val="000000"/>
                  </a:outerShdw>
                </a:effectLst>
                <a:latin typeface="Arial" charset="0"/>
              </a:rPr>
              <a:t>	                      December 2007	125,000</a:t>
            </a:r>
          </a:p>
          <a:p>
            <a:r>
              <a:rPr lang="en-US" sz="2400">
                <a:solidFill>
                  <a:srgbClr val="FFFF00"/>
                </a:solidFill>
                <a:effectLst>
                  <a:outerShdw blurRad="38100" dist="38100" dir="2700000" algn="tl">
                    <a:srgbClr val="000000"/>
                  </a:outerShdw>
                </a:effectLst>
                <a:latin typeface="Arial" charset="0"/>
              </a:rPr>
              <a:t>Forecast sales for:   January 2008	120,000</a:t>
            </a:r>
          </a:p>
          <a:p>
            <a:r>
              <a:rPr lang="en-US" sz="2400">
                <a:solidFill>
                  <a:srgbClr val="FFFF00"/>
                </a:solidFill>
                <a:effectLst>
                  <a:outerShdw blurRad="38100" dist="38100" dir="2700000" algn="tl">
                    <a:srgbClr val="000000"/>
                  </a:outerShdw>
                </a:effectLst>
                <a:latin typeface="Arial" charset="0"/>
              </a:rPr>
              <a:t>			February 2008	260,000</a:t>
            </a:r>
          </a:p>
          <a:p>
            <a:r>
              <a:rPr lang="en-US" sz="2400">
                <a:solidFill>
                  <a:srgbClr val="FFFF00"/>
                </a:solidFill>
                <a:effectLst>
                  <a:outerShdw blurRad="38100" dist="38100" dir="2700000" algn="tl">
                    <a:srgbClr val="000000"/>
                  </a:outerShdw>
                </a:effectLst>
                <a:latin typeface="Arial" charset="0"/>
              </a:rPr>
              <a:t>			March 2008		140,000</a:t>
            </a:r>
          </a:p>
          <a:p>
            <a:r>
              <a:rPr lang="en-US" sz="2400">
                <a:solidFill>
                  <a:srgbClr val="FFFF00"/>
                </a:solidFill>
                <a:effectLst>
                  <a:outerShdw blurRad="38100" dist="38100" dir="2700000" algn="tl">
                    <a:srgbClr val="000000"/>
                  </a:outerShdw>
                </a:effectLst>
                <a:latin typeface="Arial" charset="0"/>
              </a:rPr>
              <a:t>			April 2008		140,000</a:t>
            </a:r>
          </a:p>
          <a:p>
            <a:r>
              <a:rPr lang="en-US" sz="2400">
                <a:latin typeface="Arial" charset="0"/>
              </a:rPr>
              <a:t>Collections :  30% of customers pay cash</a:t>
            </a:r>
          </a:p>
          <a:p>
            <a:r>
              <a:rPr lang="en-US" sz="2400">
                <a:latin typeface="Arial" charset="0"/>
              </a:rPr>
              <a:t>		  50% pay in month after sale</a:t>
            </a:r>
          </a:p>
          <a:p>
            <a:r>
              <a:rPr lang="en-US" sz="2400">
                <a:latin typeface="Arial" charset="0"/>
              </a:rPr>
              <a:t>		  20% pay 2 months after sale</a:t>
            </a:r>
          </a:p>
          <a:p>
            <a:pPr latinLnBrk="1"/>
            <a:endParaRPr lang="en-US" sz="2400" b="1">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ipe(up)">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525093D-EDD2-426D-82BB-D0182CEBDA19}" type="slidenum">
              <a:rPr lang="en-US"/>
              <a:pPr/>
              <a:t>37</a:t>
            </a:fld>
            <a:endParaRPr lang="en-US"/>
          </a:p>
        </p:txBody>
      </p:sp>
      <p:sp>
        <p:nvSpPr>
          <p:cNvPr id="20484" name="Rectangle 4"/>
          <p:cNvSpPr>
            <a:spLocks noGrp="1" noChangeArrowheads="1"/>
          </p:cNvSpPr>
          <p:nvPr>
            <p:ph type="title"/>
          </p:nvPr>
        </p:nvSpPr>
        <p:spPr/>
        <p:txBody>
          <a:bodyPr/>
          <a:lstStyle/>
          <a:p>
            <a:pPr eaLnBrk="1" hangingPunct="1">
              <a:defRPr/>
            </a:pPr>
            <a:r>
              <a:rPr lang="en-US" smtClean="0"/>
              <a:t>Cash Budget - Problem</a:t>
            </a:r>
          </a:p>
        </p:txBody>
      </p:sp>
      <p:sp>
        <p:nvSpPr>
          <p:cNvPr id="20483" name="Rectangle 3"/>
          <p:cNvSpPr>
            <a:spLocks noChangeArrowheads="1"/>
          </p:cNvSpPr>
          <p:nvPr/>
        </p:nvSpPr>
        <p:spPr bwMode="auto">
          <a:xfrm>
            <a:off x="1225550" y="1966913"/>
            <a:ext cx="7294563" cy="4470400"/>
          </a:xfrm>
          <a:prstGeom prst="rect">
            <a:avLst/>
          </a:prstGeom>
          <a:noFill/>
          <a:ln w="12700">
            <a:noFill/>
            <a:miter lim="800000"/>
            <a:headEnd/>
            <a:tailEnd/>
          </a:ln>
        </p:spPr>
        <p:txBody>
          <a:bodyPr wrap="none" lIns="90488" tIns="44450" rIns="90488" bIns="44450">
            <a:spAutoFit/>
          </a:bodyPr>
          <a:lstStyle/>
          <a:p>
            <a:r>
              <a:rPr lang="en-US" sz="2400">
                <a:latin typeface="Arial" charset="0"/>
              </a:rPr>
              <a:t>Other information for RMC Cash Budget:</a:t>
            </a:r>
          </a:p>
          <a:p>
            <a:endParaRPr lang="en-US" sz="2400">
              <a:latin typeface="Arial" charset="0"/>
            </a:endParaRPr>
          </a:p>
          <a:p>
            <a:r>
              <a:rPr lang="en-US" sz="2400">
                <a:latin typeface="Arial" charset="0"/>
              </a:rPr>
              <a:t>	Purchases of inventory are 75% of sales</a:t>
            </a:r>
          </a:p>
          <a:p>
            <a:r>
              <a:rPr lang="en-US" sz="2400">
                <a:latin typeface="Arial" charset="0"/>
              </a:rPr>
              <a:t>		and are made 2 months before sale</a:t>
            </a:r>
          </a:p>
          <a:p>
            <a:r>
              <a:rPr lang="en-US" sz="2400">
                <a:latin typeface="Arial" charset="0"/>
              </a:rPr>
              <a:t>		and are paid for 1 month after delivery</a:t>
            </a:r>
          </a:p>
          <a:p>
            <a:endParaRPr lang="en-US" sz="2400">
              <a:latin typeface="Arial" charset="0"/>
            </a:endParaRPr>
          </a:p>
          <a:p>
            <a:r>
              <a:rPr lang="en-US" sz="2400">
                <a:latin typeface="Arial" charset="0"/>
              </a:rPr>
              <a:t>	Other expenses      $14,000 per month</a:t>
            </a:r>
          </a:p>
          <a:p>
            <a:r>
              <a:rPr lang="en-US" sz="2400">
                <a:latin typeface="Arial" charset="0"/>
              </a:rPr>
              <a:t>	Taxes			$10,000 due in March</a:t>
            </a:r>
          </a:p>
          <a:p>
            <a:r>
              <a:rPr lang="en-US" sz="2400">
                <a:latin typeface="Arial" charset="0"/>
              </a:rPr>
              <a:t>	</a:t>
            </a:r>
          </a:p>
          <a:p>
            <a:r>
              <a:rPr lang="en-US" sz="2400">
                <a:latin typeface="Arial" charset="0"/>
              </a:rPr>
              <a:t>	Cash Balance (Dec. 31, 2007) = $28,000</a:t>
            </a:r>
          </a:p>
          <a:p>
            <a:r>
              <a:rPr lang="en-US" sz="2400">
                <a:latin typeface="Arial" charset="0"/>
              </a:rPr>
              <a:t>	Minimum balance required by bank = $25,000</a:t>
            </a:r>
          </a:p>
          <a:p>
            <a:r>
              <a:rPr lang="en-US" sz="2400">
                <a:latin typeface="Arial" charset="0"/>
              </a:rPr>
              <a:t>	(ST borrowing rate = 6% annually)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up)">
                                      <p:cBhvr>
                                        <p:cTn id="7" dur="1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DCBDF1F-003C-4DF8-A67C-A751ED9C17E7}" type="slidenum">
              <a:rPr lang="en-US"/>
              <a:pPr/>
              <a:t>38</a:t>
            </a:fld>
            <a:endParaRPr lang="en-US"/>
          </a:p>
        </p:txBody>
      </p:sp>
      <p:sp>
        <p:nvSpPr>
          <p:cNvPr id="21510" name="Rectangle 6"/>
          <p:cNvSpPr>
            <a:spLocks noGrp="1" noChangeArrowheads="1"/>
          </p:cNvSpPr>
          <p:nvPr>
            <p:ph type="title"/>
          </p:nvPr>
        </p:nvSpPr>
        <p:spPr/>
        <p:txBody>
          <a:bodyPr/>
          <a:lstStyle/>
          <a:p>
            <a:pPr eaLnBrk="1" hangingPunct="1">
              <a:defRPr/>
            </a:pPr>
            <a:r>
              <a:rPr lang="en-US" smtClean="0"/>
              <a:t>Steps in the Cash Budget</a:t>
            </a:r>
          </a:p>
        </p:txBody>
      </p:sp>
      <p:sp>
        <p:nvSpPr>
          <p:cNvPr id="21511" name="Rectangle 7"/>
          <p:cNvSpPr>
            <a:spLocks noGrp="1" noChangeArrowheads="1"/>
          </p:cNvSpPr>
          <p:nvPr>
            <p:ph type="body" idx="1"/>
          </p:nvPr>
        </p:nvSpPr>
        <p:spPr/>
        <p:txBody>
          <a:bodyPr/>
          <a:lstStyle/>
          <a:p>
            <a:pPr eaLnBrk="1" hangingPunct="1">
              <a:defRPr/>
            </a:pPr>
            <a:r>
              <a:rPr lang="en-US" smtClean="0"/>
              <a:t>Forecast of monthly collections and other cash inflows</a:t>
            </a:r>
          </a:p>
          <a:p>
            <a:pPr eaLnBrk="1" hangingPunct="1">
              <a:defRPr/>
            </a:pPr>
            <a:r>
              <a:rPr lang="en-US" smtClean="0"/>
              <a:t>Forecast of purchases and other cash outflows</a:t>
            </a:r>
          </a:p>
          <a:p>
            <a:pPr eaLnBrk="1" hangingPunct="1">
              <a:defRPr/>
            </a:pPr>
            <a:r>
              <a:rPr lang="en-US" smtClean="0"/>
              <a:t>Summarize the effect on net monthly cash flows and determine borrowing needs or surpluses.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wipe(left)">
                                      <p:cBhvr>
                                        <p:cTn id="7" dur="500"/>
                                        <p:tgtEl>
                                          <p:spTgt spid="21511">
                                            <p:txEl>
                                              <p:pRg st="0" end="0"/>
                                            </p:txEl>
                                          </p:spTgt>
                                        </p:tgtEl>
                                      </p:cBhvr>
                                    </p:animEffect>
                                  </p:childTnLst>
                                  <p:subTnLst>
                                    <p:animClr>
                                      <p:cBhvr override="childStyle">
                                        <p:cTn dur="1" fill="hold" display="0" masterRel="nextClick" afterEffect="1"/>
                                        <p:tgtEl>
                                          <p:spTgt spid="2151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11">
                                            <p:txEl>
                                              <p:pRg st="1" end="1"/>
                                            </p:txEl>
                                          </p:spTgt>
                                        </p:tgtEl>
                                        <p:attrNameLst>
                                          <p:attrName>style.visibility</p:attrName>
                                        </p:attrNameLst>
                                      </p:cBhvr>
                                      <p:to>
                                        <p:strVal val="visible"/>
                                      </p:to>
                                    </p:set>
                                    <p:animEffect transition="in" filter="wipe(left)">
                                      <p:cBhvr>
                                        <p:cTn id="12" dur="500"/>
                                        <p:tgtEl>
                                          <p:spTgt spid="21511">
                                            <p:txEl>
                                              <p:pRg st="1" end="1"/>
                                            </p:txEl>
                                          </p:spTgt>
                                        </p:tgtEl>
                                      </p:cBhvr>
                                    </p:animEffect>
                                  </p:childTnLst>
                                  <p:subTnLst>
                                    <p:animClr>
                                      <p:cBhvr override="childStyle">
                                        <p:cTn dur="1" fill="hold" display="0" masterRel="nextClick" afterEffect="1"/>
                                        <p:tgtEl>
                                          <p:spTgt spid="2151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11">
                                            <p:txEl>
                                              <p:pRg st="2" end="2"/>
                                            </p:txEl>
                                          </p:spTgt>
                                        </p:tgtEl>
                                        <p:attrNameLst>
                                          <p:attrName>style.visibility</p:attrName>
                                        </p:attrNameLst>
                                      </p:cBhvr>
                                      <p:to>
                                        <p:strVal val="visible"/>
                                      </p:to>
                                    </p:set>
                                    <p:animEffect transition="in" filter="wipe(left)">
                                      <p:cBhvr>
                                        <p:cTn id="17" dur="500"/>
                                        <p:tgtEl>
                                          <p:spTgt spid="21511">
                                            <p:txEl>
                                              <p:pRg st="2" end="2"/>
                                            </p:txEl>
                                          </p:spTgt>
                                        </p:tgtEl>
                                      </p:cBhvr>
                                    </p:animEffect>
                                  </p:childTnLst>
                                  <p:subTnLst>
                                    <p:animClr>
                                      <p:cBhvr override="childStyle">
                                        <p:cTn dur="1" fill="hold" display="0" masterRel="nextClick" afterEffect="1"/>
                                        <p:tgtEl>
                                          <p:spTgt spid="21511">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E941B7-8187-47F5-BC96-B3071A3CA3EA}" type="slidenum">
              <a:rPr lang="en-US"/>
              <a:pPr/>
              <a:t>39</a:t>
            </a:fld>
            <a:endParaRPr lang="en-US"/>
          </a:p>
        </p:txBody>
      </p:sp>
      <p:sp>
        <p:nvSpPr>
          <p:cNvPr id="22532" name="Rectangle 4"/>
          <p:cNvSpPr>
            <a:spLocks noGrp="1" noChangeArrowheads="1"/>
          </p:cNvSpPr>
          <p:nvPr>
            <p:ph type="title"/>
          </p:nvPr>
        </p:nvSpPr>
        <p:spPr/>
        <p:txBody>
          <a:bodyPr/>
          <a:lstStyle/>
          <a:p>
            <a:pPr eaLnBrk="1" hangingPunct="1">
              <a:defRPr/>
            </a:pPr>
            <a:r>
              <a:rPr lang="en-US" smtClean="0"/>
              <a:t>Cash Budget - Collections</a:t>
            </a:r>
          </a:p>
        </p:txBody>
      </p:sp>
      <p:sp>
        <p:nvSpPr>
          <p:cNvPr id="22533" name="Rectangle 5"/>
          <p:cNvSpPr>
            <a:spLocks noGrp="1" noChangeArrowheads="1"/>
          </p:cNvSpPr>
          <p:nvPr>
            <p:ph type="body" idx="1"/>
          </p:nvPr>
        </p:nvSpPr>
        <p:spPr>
          <a:xfrm>
            <a:off x="1149350" y="1970088"/>
            <a:ext cx="7543800" cy="4114800"/>
          </a:xfrm>
        </p:spPr>
        <p:txBody>
          <a:bodyPr/>
          <a:lstStyle/>
          <a:p>
            <a:pPr eaLnBrk="1" hangingPunct="1">
              <a:lnSpc>
                <a:spcPct val="80000"/>
              </a:lnSpc>
            </a:pPr>
            <a:r>
              <a:rPr lang="en-US" sz="2400" smtClean="0"/>
              <a:t>In each month RMC will collect cash from sales that have occurred in that month and in the preceding two months.</a:t>
            </a:r>
          </a:p>
          <a:p>
            <a:pPr eaLnBrk="1" hangingPunct="1">
              <a:lnSpc>
                <a:spcPct val="80000"/>
              </a:lnSpc>
            </a:pPr>
            <a:endParaRPr lang="en-US" sz="2400" smtClean="0"/>
          </a:p>
          <a:p>
            <a:pPr eaLnBrk="1" hangingPunct="1">
              <a:lnSpc>
                <a:spcPct val="80000"/>
              </a:lnSpc>
            </a:pPr>
            <a:r>
              <a:rPr lang="en-US" sz="2400" smtClean="0"/>
              <a:t>In January, sales are 120,000</a:t>
            </a:r>
          </a:p>
          <a:p>
            <a:pPr eaLnBrk="1" hangingPunct="1">
              <a:lnSpc>
                <a:spcPct val="80000"/>
              </a:lnSpc>
            </a:pPr>
            <a:endParaRPr lang="en-US" sz="2400" smtClean="0"/>
          </a:p>
          <a:p>
            <a:pPr eaLnBrk="1" hangingPunct="1">
              <a:lnSpc>
                <a:spcPct val="80000"/>
              </a:lnSpc>
            </a:pPr>
            <a:r>
              <a:rPr lang="en-US" sz="2400" smtClean="0"/>
              <a:t>Collections:	</a:t>
            </a:r>
          </a:p>
          <a:p>
            <a:pPr lvl="1" eaLnBrk="1" hangingPunct="1">
              <a:lnSpc>
                <a:spcPct val="80000"/>
              </a:lnSpc>
            </a:pPr>
            <a:r>
              <a:rPr lang="en-US" sz="2000" smtClean="0"/>
              <a:t>30% x  $120,000 (January sales) 		= 36,000</a:t>
            </a:r>
          </a:p>
          <a:p>
            <a:pPr lvl="1" eaLnBrk="1" hangingPunct="1">
              <a:lnSpc>
                <a:spcPct val="80000"/>
              </a:lnSpc>
            </a:pPr>
            <a:r>
              <a:rPr lang="en-US" sz="2000" smtClean="0"/>
              <a:t>50% x  $125,000 (December sales)	= 62,500</a:t>
            </a:r>
          </a:p>
          <a:p>
            <a:pPr lvl="1" eaLnBrk="1" hangingPunct="1">
              <a:lnSpc>
                <a:spcPct val="80000"/>
              </a:lnSpc>
            </a:pPr>
            <a:r>
              <a:rPr lang="en-US" sz="2000" smtClean="0"/>
              <a:t>20% x  $130,000 (November sales)	= 26,000</a:t>
            </a:r>
          </a:p>
          <a:p>
            <a:pPr lvl="1" eaLnBrk="1" hangingPunct="1">
              <a:lnSpc>
                <a:spcPct val="80000"/>
              </a:lnSpc>
              <a:buFontTx/>
              <a:buNone/>
            </a:pPr>
            <a:endParaRPr lang="en-US" sz="2000" smtClean="0"/>
          </a:p>
          <a:p>
            <a:pPr eaLnBrk="1" hangingPunct="1">
              <a:lnSpc>
                <a:spcPct val="80000"/>
              </a:lnSpc>
            </a:pPr>
            <a:r>
              <a:rPr lang="en-US" sz="2400" smtClean="0"/>
              <a:t>Total cash collected in January     	=$124,500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subTnLst>
                                    <p:animClr>
                                      <p:cBhvr override="childStyle">
                                        <p:cTn dur="1" fill="hold" display="0" masterRel="nextClick" afterEffect="1"/>
                                        <p:tgtEl>
                                          <p:spTgt spid="22533">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2" end="2"/>
                                            </p:txEl>
                                          </p:spTgt>
                                        </p:tgtEl>
                                        <p:attrNameLst>
                                          <p:attrName>style.visibility</p:attrName>
                                        </p:attrNameLst>
                                      </p:cBhvr>
                                      <p:to>
                                        <p:strVal val="visible"/>
                                      </p:to>
                                    </p:set>
                                    <p:animEffect transition="in" filter="wipe(left)">
                                      <p:cBhvr>
                                        <p:cTn id="12" dur="500"/>
                                        <p:tgtEl>
                                          <p:spTgt spid="22533">
                                            <p:txEl>
                                              <p:pRg st="2" end="2"/>
                                            </p:txEl>
                                          </p:spTgt>
                                        </p:tgtEl>
                                      </p:cBhvr>
                                    </p:animEffect>
                                  </p:childTnLst>
                                  <p:subTnLst>
                                    <p:animClr>
                                      <p:cBhvr override="childStyle">
                                        <p:cTn dur="1" fill="hold" display="0" masterRel="nextClick" afterEffect="1"/>
                                        <p:tgtEl>
                                          <p:spTgt spid="22533">
                                            <p:txEl>
                                              <p:pRg st="2" end="2"/>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4" end="4"/>
                                            </p:txEl>
                                          </p:spTgt>
                                        </p:tgtEl>
                                        <p:attrNameLst>
                                          <p:attrName>style.visibility</p:attrName>
                                        </p:attrNameLst>
                                      </p:cBhvr>
                                      <p:to>
                                        <p:strVal val="visible"/>
                                      </p:to>
                                    </p:set>
                                    <p:animEffect transition="in" filter="wipe(left)">
                                      <p:cBhvr>
                                        <p:cTn id="17" dur="500"/>
                                        <p:tgtEl>
                                          <p:spTgt spid="22533">
                                            <p:txEl>
                                              <p:pRg st="4" end="4"/>
                                            </p:txEl>
                                          </p:spTgt>
                                        </p:tgtEl>
                                      </p:cBhvr>
                                    </p:animEffect>
                                  </p:childTnLst>
                                  <p:subTnLst>
                                    <p:animClr>
                                      <p:cBhvr override="childStyle">
                                        <p:cTn dur="1" fill="hold" display="0" masterRel="nextClick" afterEffect="1"/>
                                        <p:tgtEl>
                                          <p:spTgt spid="22533">
                                            <p:txEl>
                                              <p:pRg st="4" end="4"/>
                                            </p:txEl>
                                          </p:spTgt>
                                        </p:tgtEl>
                                        <p:attrNameLst>
                                          <p:attrName>ppt_c</p:attrName>
                                        </p:attrNameLst>
                                      </p:cBhvr>
                                      <p:to>
                                        <a:schemeClr va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5" end="5"/>
                                            </p:txEl>
                                          </p:spTgt>
                                        </p:tgtEl>
                                        <p:attrNameLst>
                                          <p:attrName>style.visibility</p:attrName>
                                        </p:attrNameLst>
                                      </p:cBhvr>
                                      <p:to>
                                        <p:strVal val="visible"/>
                                      </p:to>
                                    </p:set>
                                    <p:animEffect transition="in" filter="wipe(left)">
                                      <p:cBhvr>
                                        <p:cTn id="22" dur="500"/>
                                        <p:tgtEl>
                                          <p:spTgt spid="22533">
                                            <p:txEl>
                                              <p:pRg st="5" end="5"/>
                                            </p:txEl>
                                          </p:spTgt>
                                        </p:tgtEl>
                                      </p:cBhvr>
                                    </p:animEffect>
                                  </p:childTnLst>
                                  <p:subTnLst>
                                    <p:animClr>
                                      <p:cBhvr override="childStyle">
                                        <p:cTn dur="1" fill="hold" display="0" masterRel="nextClick" afterEffect="1"/>
                                        <p:tgtEl>
                                          <p:spTgt spid="22533">
                                            <p:txEl>
                                              <p:pRg st="5" end="5"/>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6" end="6"/>
                                            </p:txEl>
                                          </p:spTgt>
                                        </p:tgtEl>
                                        <p:attrNameLst>
                                          <p:attrName>style.visibility</p:attrName>
                                        </p:attrNameLst>
                                      </p:cBhvr>
                                      <p:to>
                                        <p:strVal val="visible"/>
                                      </p:to>
                                    </p:set>
                                    <p:animEffect transition="in" filter="wipe(left)">
                                      <p:cBhvr>
                                        <p:cTn id="27" dur="500"/>
                                        <p:tgtEl>
                                          <p:spTgt spid="22533">
                                            <p:txEl>
                                              <p:pRg st="6" end="6"/>
                                            </p:txEl>
                                          </p:spTgt>
                                        </p:tgtEl>
                                      </p:cBhvr>
                                    </p:animEffect>
                                  </p:childTnLst>
                                  <p:subTnLst>
                                    <p:animClr>
                                      <p:cBhvr override="childStyle">
                                        <p:cTn dur="1" fill="hold" display="0" masterRel="nextClick" afterEffect="1"/>
                                        <p:tgtEl>
                                          <p:spTgt spid="22533">
                                            <p:txEl>
                                              <p:pRg st="6" end="6"/>
                                            </p:txEl>
                                          </p:spTgt>
                                        </p:tgtEl>
                                        <p:attrNameLst>
                                          <p:attrName>ppt_c</p:attrName>
                                        </p:attrNameLst>
                                      </p:cBhvr>
                                      <p:to>
                                        <a:schemeClr val="folHlink"/>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3">
                                            <p:txEl>
                                              <p:pRg st="7" end="7"/>
                                            </p:txEl>
                                          </p:spTgt>
                                        </p:tgtEl>
                                        <p:attrNameLst>
                                          <p:attrName>style.visibility</p:attrName>
                                        </p:attrNameLst>
                                      </p:cBhvr>
                                      <p:to>
                                        <p:strVal val="visible"/>
                                      </p:to>
                                    </p:set>
                                    <p:animEffect transition="in" filter="wipe(left)">
                                      <p:cBhvr>
                                        <p:cTn id="32" dur="500"/>
                                        <p:tgtEl>
                                          <p:spTgt spid="22533">
                                            <p:txEl>
                                              <p:pRg st="7" end="7"/>
                                            </p:txEl>
                                          </p:spTgt>
                                        </p:tgtEl>
                                      </p:cBhvr>
                                    </p:animEffect>
                                  </p:childTnLst>
                                  <p:subTnLst>
                                    <p:animClr>
                                      <p:cBhvr override="childStyle">
                                        <p:cTn dur="1" fill="hold" display="0" masterRel="nextClick" afterEffect="1"/>
                                        <p:tgtEl>
                                          <p:spTgt spid="22533">
                                            <p:txEl>
                                              <p:pRg st="7" end="7"/>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3">
                                            <p:txEl>
                                              <p:pRg st="9" end="9"/>
                                            </p:txEl>
                                          </p:spTgt>
                                        </p:tgtEl>
                                        <p:attrNameLst>
                                          <p:attrName>style.visibility</p:attrName>
                                        </p:attrNameLst>
                                      </p:cBhvr>
                                      <p:to>
                                        <p:strVal val="visible"/>
                                      </p:to>
                                    </p:set>
                                    <p:animEffect transition="in" filter="wipe(left)">
                                      <p:cBhvr>
                                        <p:cTn id="37" dur="500"/>
                                        <p:tgtEl>
                                          <p:spTgt spid="22533">
                                            <p:txEl>
                                              <p:pRg st="9" end="9"/>
                                            </p:txEl>
                                          </p:spTgt>
                                        </p:tgtEl>
                                      </p:cBhvr>
                                    </p:animEffect>
                                  </p:childTnLst>
                                  <p:subTnLst>
                                    <p:animClr>
                                      <p:cBhvr override="childStyle">
                                        <p:cTn dur="1" fill="hold" display="0" masterRel="nextClick" afterEffect="1"/>
                                        <p:tgtEl>
                                          <p:spTgt spid="22533">
                                            <p:txEl>
                                              <p:pRg st="9" end="9"/>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E3DF5BF-DA87-47B1-846E-908BB43DDBE8}" type="slidenum">
              <a:rPr lang="en-US"/>
              <a:pPr/>
              <a:t>4</a:t>
            </a:fld>
            <a:endParaRPr lang="en-US"/>
          </a:p>
        </p:txBody>
      </p:sp>
      <p:sp>
        <p:nvSpPr>
          <p:cNvPr id="12292" name="Rectangle 4"/>
          <p:cNvSpPr>
            <a:spLocks noGrp="1" noChangeArrowheads="1"/>
          </p:cNvSpPr>
          <p:nvPr>
            <p:ph type="title"/>
          </p:nvPr>
        </p:nvSpPr>
        <p:spPr/>
        <p:txBody>
          <a:bodyPr/>
          <a:lstStyle/>
          <a:p>
            <a:r>
              <a:rPr lang="en-US"/>
              <a:t>Managing Current Assets &amp; Liabilities</a:t>
            </a:r>
          </a:p>
        </p:txBody>
      </p:sp>
      <p:sp>
        <p:nvSpPr>
          <p:cNvPr id="12293" name="Rectangle 5"/>
          <p:cNvSpPr>
            <a:spLocks noGrp="1" noChangeArrowheads="1"/>
          </p:cNvSpPr>
          <p:nvPr>
            <p:ph type="body" idx="1"/>
          </p:nvPr>
        </p:nvSpPr>
        <p:spPr/>
        <p:txBody>
          <a:bodyPr/>
          <a:lstStyle/>
          <a:p>
            <a:pPr>
              <a:lnSpc>
                <a:spcPct val="90000"/>
              </a:lnSpc>
            </a:pPr>
            <a:r>
              <a:rPr lang="en-US" sz="2800"/>
              <a:t>Net Working Capital</a:t>
            </a:r>
          </a:p>
          <a:p>
            <a:pPr lvl="1">
              <a:lnSpc>
                <a:spcPct val="90000"/>
              </a:lnSpc>
              <a:buFontTx/>
              <a:buNone/>
            </a:pPr>
            <a:r>
              <a:rPr lang="en-US" sz="2400"/>
              <a:t>= Current Assets - Current Liabilities</a:t>
            </a:r>
          </a:p>
          <a:p>
            <a:pPr>
              <a:lnSpc>
                <a:spcPct val="90000"/>
              </a:lnSpc>
            </a:pPr>
            <a:r>
              <a:rPr lang="en-US" sz="2800"/>
              <a:t>Determining the “Correct” level of Working Capital</a:t>
            </a:r>
          </a:p>
          <a:p>
            <a:pPr lvl="1">
              <a:lnSpc>
                <a:spcPct val="90000"/>
              </a:lnSpc>
            </a:pPr>
            <a:r>
              <a:rPr lang="en-US" sz="2400"/>
              <a:t>Balance Risk &amp; Return</a:t>
            </a:r>
          </a:p>
          <a:p>
            <a:pPr lvl="1">
              <a:lnSpc>
                <a:spcPct val="90000"/>
              </a:lnSpc>
            </a:pPr>
            <a:r>
              <a:rPr lang="en-US" sz="2400"/>
              <a:t>Benefits of Working Capital</a:t>
            </a:r>
          </a:p>
          <a:p>
            <a:pPr lvl="2">
              <a:lnSpc>
                <a:spcPct val="90000"/>
              </a:lnSpc>
            </a:pPr>
            <a:r>
              <a:rPr lang="en-US" sz="2000"/>
              <a:t>Higher Liquidity (Lowers Risk)</a:t>
            </a:r>
          </a:p>
          <a:p>
            <a:pPr lvl="1">
              <a:lnSpc>
                <a:spcPct val="90000"/>
              </a:lnSpc>
            </a:pPr>
            <a:r>
              <a:rPr lang="en-US" sz="2400"/>
              <a:t>Costs of Working Capital</a:t>
            </a:r>
          </a:p>
          <a:p>
            <a:pPr lvl="2">
              <a:lnSpc>
                <a:spcPct val="90000"/>
              </a:lnSpc>
            </a:pPr>
            <a:r>
              <a:rPr lang="en-US" sz="2000"/>
              <a:t>Lower Returns - $$ invested in lower returning securities rather than production.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subTnLst>
                                    <p:animClr clrSpc="rgb" dir="cw">
                                      <p:cBhvr override="childStyle">
                                        <p:cTn dur="1" fill="hold" display="0" masterRel="nextClick" afterEffect="1"/>
                                        <p:tgtEl>
                                          <p:spTgt spid="12293">
                                            <p:txEl>
                                              <p:pRg st="0" end="0"/>
                                            </p:txEl>
                                          </p:spTgt>
                                        </p:tgtEl>
                                        <p:attrNameLst>
                                          <p:attrName>ppt_c</p:attrName>
                                        </p:attrNameLst>
                                      </p:cBhvr>
                                      <p:to>
                                        <a:srgbClr val="FF0000"/>
                                      </p:to>
                                    </p:animClr>
                                  </p:subTnLst>
                                </p:cTn>
                              </p:par>
                              <p:par>
                                <p:cTn id="8" presetID="22" presetClass="entr" presetSubtype="8" fill="hold" grpId="0" nodeType="withEffect">
                                  <p:stCondLst>
                                    <p:cond delay="0"/>
                                  </p:stCondLst>
                                  <p:childTnLst>
                                    <p:set>
                                      <p:cBhvr>
                                        <p:cTn id="9" dur="1" fill="hold">
                                          <p:stCondLst>
                                            <p:cond delay="0"/>
                                          </p:stCondLst>
                                        </p:cTn>
                                        <p:tgtEl>
                                          <p:spTgt spid="12293">
                                            <p:txEl>
                                              <p:pRg st="1" end="1"/>
                                            </p:txEl>
                                          </p:spTgt>
                                        </p:tgtEl>
                                        <p:attrNameLst>
                                          <p:attrName>style.visibility</p:attrName>
                                        </p:attrNameLst>
                                      </p:cBhvr>
                                      <p:to>
                                        <p:strVal val="visible"/>
                                      </p:to>
                                    </p:set>
                                    <p:animEffect transition="in" filter="wipe(left)">
                                      <p:cBhvr>
                                        <p:cTn id="10" dur="500"/>
                                        <p:tgtEl>
                                          <p:spTgt spid="12293">
                                            <p:txEl>
                                              <p:pRg st="1" end="1"/>
                                            </p:txEl>
                                          </p:spTgt>
                                        </p:tgtEl>
                                      </p:cBhvr>
                                    </p:animEffect>
                                  </p:childTnLst>
                                  <p:subTnLst>
                                    <p:animClr clrSpc="rgb" dir="cw">
                                      <p:cBhvr override="childStyle">
                                        <p:cTn dur="1" fill="hold" display="0" masterRel="nextClick" afterEffect="1"/>
                                        <p:tgtEl>
                                          <p:spTgt spid="12293">
                                            <p:txEl>
                                              <p:pRg st="1" end="1"/>
                                            </p:txEl>
                                          </p:spTgt>
                                        </p:tgtEl>
                                        <p:attrNameLst>
                                          <p:attrName>ppt_c</p:attrName>
                                        </p:attrNameLst>
                                      </p:cBhvr>
                                      <p:to>
                                        <a:srgbClr val="FFFF66"/>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293">
                                            <p:txEl>
                                              <p:pRg st="2" end="2"/>
                                            </p:txEl>
                                          </p:spTgt>
                                        </p:tgtEl>
                                        <p:attrNameLst>
                                          <p:attrName>style.visibility</p:attrName>
                                        </p:attrNameLst>
                                      </p:cBhvr>
                                      <p:to>
                                        <p:strVal val="visible"/>
                                      </p:to>
                                    </p:set>
                                    <p:animEffect transition="in" filter="wipe(left)">
                                      <p:cBhvr>
                                        <p:cTn id="15" dur="500"/>
                                        <p:tgtEl>
                                          <p:spTgt spid="12293">
                                            <p:txEl>
                                              <p:pRg st="2" end="2"/>
                                            </p:txEl>
                                          </p:spTgt>
                                        </p:tgtEl>
                                      </p:cBhvr>
                                    </p:animEffect>
                                  </p:childTnLst>
                                  <p:subTnLst>
                                    <p:animClr clrSpc="rgb" dir="cw">
                                      <p:cBhvr override="childStyle">
                                        <p:cTn dur="1" fill="hold" display="0" masterRel="nextClick" afterEffect="1"/>
                                        <p:tgtEl>
                                          <p:spTgt spid="12293">
                                            <p:txEl>
                                              <p:pRg st="2" end="2"/>
                                            </p:txEl>
                                          </p:spTgt>
                                        </p:tgtEl>
                                        <p:attrNameLst>
                                          <p:attrName>ppt_c</p:attrName>
                                        </p:attrNameLst>
                                      </p:cBhvr>
                                      <p:to>
                                        <a:srgbClr val="FF000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293">
                                            <p:txEl>
                                              <p:pRg st="3" end="3"/>
                                            </p:txEl>
                                          </p:spTgt>
                                        </p:tgtEl>
                                        <p:attrNameLst>
                                          <p:attrName>style.visibility</p:attrName>
                                        </p:attrNameLst>
                                      </p:cBhvr>
                                      <p:to>
                                        <p:strVal val="visible"/>
                                      </p:to>
                                    </p:set>
                                    <p:animEffect transition="in" filter="wipe(left)">
                                      <p:cBhvr>
                                        <p:cTn id="20" dur="500"/>
                                        <p:tgtEl>
                                          <p:spTgt spid="12293">
                                            <p:txEl>
                                              <p:pRg st="3" end="3"/>
                                            </p:txEl>
                                          </p:spTgt>
                                        </p:tgtEl>
                                      </p:cBhvr>
                                    </p:animEffect>
                                  </p:childTnLst>
                                  <p:subTnLst>
                                    <p:animClr clrSpc="rgb" dir="cw">
                                      <p:cBhvr override="childStyle">
                                        <p:cTn dur="1" fill="hold" display="0" masterRel="nextClick" afterEffect="1"/>
                                        <p:tgtEl>
                                          <p:spTgt spid="12293">
                                            <p:txEl>
                                              <p:pRg st="3" end="3"/>
                                            </p:txEl>
                                          </p:spTgt>
                                        </p:tgtEl>
                                        <p:attrNameLst>
                                          <p:attrName>ppt_c</p:attrName>
                                        </p:attrNameLst>
                                      </p:cBhvr>
                                      <p:to>
                                        <a:srgbClr val="FFFF66"/>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293">
                                            <p:txEl>
                                              <p:pRg st="4" end="4"/>
                                            </p:txEl>
                                          </p:spTgt>
                                        </p:tgtEl>
                                        <p:attrNameLst>
                                          <p:attrName>style.visibility</p:attrName>
                                        </p:attrNameLst>
                                      </p:cBhvr>
                                      <p:to>
                                        <p:strVal val="visible"/>
                                      </p:to>
                                    </p:set>
                                    <p:animEffect transition="in" filter="wipe(left)">
                                      <p:cBhvr>
                                        <p:cTn id="25" dur="500"/>
                                        <p:tgtEl>
                                          <p:spTgt spid="12293">
                                            <p:txEl>
                                              <p:pRg st="4" end="4"/>
                                            </p:txEl>
                                          </p:spTgt>
                                        </p:tgtEl>
                                      </p:cBhvr>
                                    </p:animEffect>
                                  </p:childTnLst>
                                  <p:subTnLst>
                                    <p:animClr clrSpc="rgb" dir="cw">
                                      <p:cBhvr override="childStyle">
                                        <p:cTn dur="1" fill="hold" display="0" masterRel="nextClick" afterEffect="1"/>
                                        <p:tgtEl>
                                          <p:spTgt spid="12293">
                                            <p:txEl>
                                              <p:pRg st="4" end="4"/>
                                            </p:txEl>
                                          </p:spTgt>
                                        </p:tgtEl>
                                        <p:attrNameLst>
                                          <p:attrName>ppt_c</p:attrName>
                                        </p:attrNameLst>
                                      </p:cBhvr>
                                      <p:to>
                                        <a:srgbClr val="FFFF66"/>
                                      </p:to>
                                    </p:animClr>
                                  </p:sub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293">
                                            <p:txEl>
                                              <p:pRg st="5" end="5"/>
                                            </p:txEl>
                                          </p:spTgt>
                                        </p:tgtEl>
                                        <p:attrNameLst>
                                          <p:attrName>style.visibility</p:attrName>
                                        </p:attrNameLst>
                                      </p:cBhvr>
                                      <p:to>
                                        <p:strVal val="visible"/>
                                      </p:to>
                                    </p:set>
                                    <p:animEffect transition="in" filter="wipe(left)">
                                      <p:cBhvr>
                                        <p:cTn id="29" dur="500"/>
                                        <p:tgtEl>
                                          <p:spTgt spid="12293">
                                            <p:txEl>
                                              <p:pRg st="5" end="5"/>
                                            </p:txEl>
                                          </p:spTgt>
                                        </p:tgtEl>
                                      </p:cBhvr>
                                    </p:animEffect>
                                  </p:childTnLst>
                                  <p:subTnLst>
                                    <p:animClr clrSpc="rgb" dir="cw">
                                      <p:cBhvr override="childStyle">
                                        <p:cTn dur="1" fill="hold" display="0" masterRel="nextClick" afterEffect="1"/>
                                        <p:tgtEl>
                                          <p:spTgt spid="12293">
                                            <p:txEl>
                                              <p:pRg st="5" end="5"/>
                                            </p:txEl>
                                          </p:spTgt>
                                        </p:tgtEl>
                                        <p:attrNameLst>
                                          <p:attrName>ppt_c</p:attrName>
                                        </p:attrNameLst>
                                      </p:cBhvr>
                                      <p:to>
                                        <a:srgbClr val="66CCFF"/>
                                      </p:to>
                                    </p:animClr>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293">
                                            <p:txEl>
                                              <p:pRg st="6" end="6"/>
                                            </p:txEl>
                                          </p:spTgt>
                                        </p:tgtEl>
                                        <p:attrNameLst>
                                          <p:attrName>style.visibility</p:attrName>
                                        </p:attrNameLst>
                                      </p:cBhvr>
                                      <p:to>
                                        <p:strVal val="visible"/>
                                      </p:to>
                                    </p:set>
                                    <p:animEffect transition="in" filter="wipe(left)">
                                      <p:cBhvr>
                                        <p:cTn id="34" dur="500"/>
                                        <p:tgtEl>
                                          <p:spTgt spid="12293">
                                            <p:txEl>
                                              <p:pRg st="6" end="6"/>
                                            </p:txEl>
                                          </p:spTgt>
                                        </p:tgtEl>
                                      </p:cBhvr>
                                    </p:animEffect>
                                  </p:childTnLst>
                                  <p:subTnLst>
                                    <p:animClr clrSpc="rgb" dir="cw">
                                      <p:cBhvr override="childStyle">
                                        <p:cTn dur="1" fill="hold" display="0" masterRel="nextClick" afterEffect="1"/>
                                        <p:tgtEl>
                                          <p:spTgt spid="12293">
                                            <p:txEl>
                                              <p:pRg st="6" end="6"/>
                                            </p:txEl>
                                          </p:spTgt>
                                        </p:tgtEl>
                                        <p:attrNameLst>
                                          <p:attrName>ppt_c</p:attrName>
                                        </p:attrNameLst>
                                      </p:cBhvr>
                                      <p:to>
                                        <a:srgbClr val="FFFF66"/>
                                      </p:to>
                                    </p:animClr>
                                  </p:sub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2293">
                                            <p:txEl>
                                              <p:pRg st="7" end="7"/>
                                            </p:txEl>
                                          </p:spTgt>
                                        </p:tgtEl>
                                        <p:attrNameLst>
                                          <p:attrName>style.visibility</p:attrName>
                                        </p:attrNameLst>
                                      </p:cBhvr>
                                      <p:to>
                                        <p:strVal val="visible"/>
                                      </p:to>
                                    </p:set>
                                    <p:animEffect transition="in" filter="wipe(left)">
                                      <p:cBhvr>
                                        <p:cTn id="38" dur="500"/>
                                        <p:tgtEl>
                                          <p:spTgt spid="12293">
                                            <p:txEl>
                                              <p:pRg st="7" end="7"/>
                                            </p:txEl>
                                          </p:spTgt>
                                        </p:tgtEl>
                                      </p:cBhvr>
                                    </p:animEffect>
                                  </p:childTnLst>
                                  <p:subTnLst>
                                    <p:animClr clrSpc="rgb" dir="cw">
                                      <p:cBhvr override="childStyle">
                                        <p:cTn dur="1" fill="hold" display="0" masterRel="nextClick" afterEffect="1"/>
                                        <p:tgtEl>
                                          <p:spTgt spid="12293">
                                            <p:txEl>
                                              <p:pRg st="7" end="7"/>
                                            </p:txEl>
                                          </p:spTgt>
                                        </p:tgtEl>
                                        <p:attrNameLst>
                                          <p:attrName>ppt_c</p:attrName>
                                        </p:attrNameLst>
                                      </p:cBhvr>
                                      <p:to>
                                        <a:srgbClr val="66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1FA15926-8074-4991-867C-2B282799A8D0}" type="slidenum">
              <a:rPr lang="en-US"/>
              <a:pPr/>
              <a:t>40</a:t>
            </a:fld>
            <a:endParaRPr lang="en-US"/>
          </a:p>
        </p:txBody>
      </p:sp>
      <p:grpSp>
        <p:nvGrpSpPr>
          <p:cNvPr id="2" name="Group 22"/>
          <p:cNvGrpSpPr>
            <a:grpSpLocks/>
          </p:cNvGrpSpPr>
          <p:nvPr/>
        </p:nvGrpSpPr>
        <p:grpSpPr bwMode="auto">
          <a:xfrm>
            <a:off x="506413" y="3532188"/>
            <a:ext cx="7939087" cy="2108200"/>
            <a:chOff x="319" y="2225"/>
            <a:chExt cx="5001" cy="1328"/>
          </a:xfrm>
        </p:grpSpPr>
        <p:sp>
          <p:nvSpPr>
            <p:cNvPr id="22537" name="Rectangle 2"/>
            <p:cNvSpPr>
              <a:spLocks noChangeArrowheads="1"/>
            </p:cNvSpPr>
            <p:nvPr/>
          </p:nvSpPr>
          <p:spPr bwMode="auto">
            <a:xfrm>
              <a:off x="4004" y="2876"/>
              <a:ext cx="826" cy="288"/>
            </a:xfrm>
            <a:prstGeom prst="rect">
              <a:avLst/>
            </a:prstGeom>
            <a:noFill/>
            <a:ln w="12700">
              <a:noFill/>
              <a:miter lim="800000"/>
              <a:headEnd/>
              <a:tailEnd/>
            </a:ln>
          </p:spPr>
          <p:txBody>
            <a:bodyPr wrap="none" anchor="ctr"/>
            <a:lstStyle/>
            <a:p>
              <a:endParaRPr lang="en-US"/>
            </a:p>
          </p:txBody>
        </p:sp>
        <p:sp>
          <p:nvSpPr>
            <p:cNvPr id="22538" name="Rectangle 4"/>
            <p:cNvSpPr>
              <a:spLocks noChangeArrowheads="1"/>
            </p:cNvSpPr>
            <p:nvPr/>
          </p:nvSpPr>
          <p:spPr bwMode="auto">
            <a:xfrm>
              <a:off x="361" y="2225"/>
              <a:ext cx="4959" cy="132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3557" name="Rectangle 5"/>
            <p:cNvSpPr>
              <a:spLocks noChangeArrowheads="1"/>
            </p:cNvSpPr>
            <p:nvPr/>
          </p:nvSpPr>
          <p:spPr bwMode="auto">
            <a:xfrm>
              <a:off x="2584" y="3100"/>
              <a:ext cx="672" cy="180"/>
            </a:xfrm>
            <a:prstGeom prst="rect">
              <a:avLst/>
            </a:prstGeom>
            <a:solidFill>
              <a:schemeClr val="tx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22540" name="Rectangle 3"/>
            <p:cNvSpPr>
              <a:spLocks noChangeArrowheads="1"/>
            </p:cNvSpPr>
            <p:nvPr/>
          </p:nvSpPr>
          <p:spPr bwMode="auto">
            <a:xfrm>
              <a:off x="366" y="2230"/>
              <a:ext cx="4950" cy="301"/>
            </a:xfrm>
            <a:prstGeom prst="rect">
              <a:avLst/>
            </a:prstGeom>
            <a:solidFill>
              <a:schemeClr val="bg1"/>
            </a:solidFill>
            <a:ln w="28575">
              <a:solidFill>
                <a:srgbClr val="000000"/>
              </a:solidFill>
              <a:miter lim="800000"/>
              <a:headEnd/>
              <a:tailEnd/>
            </a:ln>
          </p:spPr>
          <p:txBody>
            <a:bodyPr wrap="none" anchor="ctr"/>
            <a:lstStyle/>
            <a:p>
              <a:endParaRPr lang="en-US"/>
            </a:p>
          </p:txBody>
        </p:sp>
        <p:sp>
          <p:nvSpPr>
            <p:cNvPr id="23558" name="Rectangle 6"/>
            <p:cNvSpPr>
              <a:spLocks noChangeArrowheads="1"/>
            </p:cNvSpPr>
            <p:nvPr/>
          </p:nvSpPr>
          <p:spPr bwMode="auto">
            <a:xfrm>
              <a:off x="442" y="2232"/>
              <a:ext cx="2443"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9900"/>
                  </a:solidFill>
                  <a:effectLst>
                    <a:outerShdw blurRad="38100" dist="38100" dir="2700000" algn="tl">
                      <a:srgbClr val="000000"/>
                    </a:outerShdw>
                  </a:effectLst>
                  <a:latin typeface="Arial" charset="0"/>
                </a:rPr>
                <a:t>Collection of January Sales</a:t>
              </a:r>
            </a:p>
          </p:txBody>
        </p:sp>
        <p:sp>
          <p:nvSpPr>
            <p:cNvPr id="22542" name="Line 7"/>
            <p:cNvSpPr>
              <a:spLocks noChangeShapeType="1"/>
            </p:cNvSpPr>
            <p:nvPr/>
          </p:nvSpPr>
          <p:spPr bwMode="auto">
            <a:xfrm>
              <a:off x="1240" y="2985"/>
              <a:ext cx="3744" cy="0"/>
            </a:xfrm>
            <a:prstGeom prst="line">
              <a:avLst/>
            </a:prstGeom>
            <a:noFill/>
            <a:ln w="50800">
              <a:solidFill>
                <a:srgbClr val="000000"/>
              </a:solidFill>
              <a:round/>
              <a:headEnd/>
              <a:tailEnd/>
            </a:ln>
          </p:spPr>
          <p:txBody>
            <a:bodyPr wrap="none" anchor="ctr"/>
            <a:lstStyle/>
            <a:p>
              <a:endParaRPr lang="en-US"/>
            </a:p>
          </p:txBody>
        </p:sp>
        <p:sp>
          <p:nvSpPr>
            <p:cNvPr id="22543" name="Line 8"/>
            <p:cNvSpPr>
              <a:spLocks noChangeShapeType="1"/>
            </p:cNvSpPr>
            <p:nvPr/>
          </p:nvSpPr>
          <p:spPr bwMode="auto">
            <a:xfrm>
              <a:off x="1224" y="2861"/>
              <a:ext cx="0" cy="233"/>
            </a:xfrm>
            <a:prstGeom prst="line">
              <a:avLst/>
            </a:prstGeom>
            <a:noFill/>
            <a:ln w="25400">
              <a:solidFill>
                <a:srgbClr val="000000"/>
              </a:solidFill>
              <a:round/>
              <a:headEnd/>
              <a:tailEnd/>
            </a:ln>
          </p:spPr>
          <p:txBody>
            <a:bodyPr wrap="none" anchor="ctr"/>
            <a:lstStyle/>
            <a:p>
              <a:endParaRPr lang="en-US"/>
            </a:p>
          </p:txBody>
        </p:sp>
        <p:sp>
          <p:nvSpPr>
            <p:cNvPr id="22544" name="Line 9"/>
            <p:cNvSpPr>
              <a:spLocks noChangeShapeType="1"/>
            </p:cNvSpPr>
            <p:nvPr/>
          </p:nvSpPr>
          <p:spPr bwMode="auto">
            <a:xfrm>
              <a:off x="4984" y="2860"/>
              <a:ext cx="0" cy="233"/>
            </a:xfrm>
            <a:prstGeom prst="line">
              <a:avLst/>
            </a:prstGeom>
            <a:noFill/>
            <a:ln w="25400">
              <a:solidFill>
                <a:srgbClr val="000000"/>
              </a:solidFill>
              <a:round/>
              <a:headEnd/>
              <a:tailEnd/>
            </a:ln>
          </p:spPr>
          <p:txBody>
            <a:bodyPr wrap="none" anchor="ctr"/>
            <a:lstStyle/>
            <a:p>
              <a:endParaRPr lang="en-US"/>
            </a:p>
          </p:txBody>
        </p:sp>
        <p:sp>
          <p:nvSpPr>
            <p:cNvPr id="22545" name="Line 10"/>
            <p:cNvSpPr>
              <a:spLocks noChangeShapeType="1"/>
            </p:cNvSpPr>
            <p:nvPr/>
          </p:nvSpPr>
          <p:spPr bwMode="auto">
            <a:xfrm>
              <a:off x="2951" y="2861"/>
              <a:ext cx="0" cy="233"/>
            </a:xfrm>
            <a:prstGeom prst="line">
              <a:avLst/>
            </a:prstGeom>
            <a:noFill/>
            <a:ln w="25400">
              <a:solidFill>
                <a:srgbClr val="000000"/>
              </a:solidFill>
              <a:round/>
              <a:headEnd/>
              <a:tailEnd/>
            </a:ln>
          </p:spPr>
          <p:txBody>
            <a:bodyPr wrap="none" anchor="ctr"/>
            <a:lstStyle/>
            <a:p>
              <a:endParaRPr lang="en-US"/>
            </a:p>
          </p:txBody>
        </p:sp>
        <p:sp>
          <p:nvSpPr>
            <p:cNvPr id="22546" name="Line 11"/>
            <p:cNvSpPr>
              <a:spLocks noChangeShapeType="1"/>
            </p:cNvSpPr>
            <p:nvPr/>
          </p:nvSpPr>
          <p:spPr bwMode="auto">
            <a:xfrm>
              <a:off x="2058" y="2861"/>
              <a:ext cx="0" cy="233"/>
            </a:xfrm>
            <a:prstGeom prst="line">
              <a:avLst/>
            </a:prstGeom>
            <a:noFill/>
            <a:ln w="25400">
              <a:solidFill>
                <a:srgbClr val="000000"/>
              </a:solidFill>
              <a:round/>
              <a:headEnd/>
              <a:tailEnd/>
            </a:ln>
          </p:spPr>
          <p:txBody>
            <a:bodyPr wrap="none" anchor="ctr"/>
            <a:lstStyle/>
            <a:p>
              <a:endParaRPr lang="en-US"/>
            </a:p>
          </p:txBody>
        </p:sp>
        <p:sp>
          <p:nvSpPr>
            <p:cNvPr id="22547" name="Line 12"/>
            <p:cNvSpPr>
              <a:spLocks noChangeShapeType="1"/>
            </p:cNvSpPr>
            <p:nvPr/>
          </p:nvSpPr>
          <p:spPr bwMode="auto">
            <a:xfrm>
              <a:off x="3946" y="2861"/>
              <a:ext cx="0" cy="233"/>
            </a:xfrm>
            <a:prstGeom prst="line">
              <a:avLst/>
            </a:prstGeom>
            <a:noFill/>
            <a:ln w="25400">
              <a:solidFill>
                <a:srgbClr val="000000"/>
              </a:solidFill>
              <a:round/>
              <a:headEnd/>
              <a:tailEnd/>
            </a:ln>
          </p:spPr>
          <p:txBody>
            <a:bodyPr wrap="none" anchor="ctr"/>
            <a:lstStyle/>
            <a:p>
              <a:endParaRPr lang="en-US"/>
            </a:p>
          </p:txBody>
        </p:sp>
        <p:sp>
          <p:nvSpPr>
            <p:cNvPr id="23565" name="Rectangle 13"/>
            <p:cNvSpPr>
              <a:spLocks noChangeArrowheads="1"/>
            </p:cNvSpPr>
            <p:nvPr/>
          </p:nvSpPr>
          <p:spPr bwMode="auto">
            <a:xfrm>
              <a:off x="1021" y="2652"/>
              <a:ext cx="4153" cy="248"/>
            </a:xfrm>
            <a:prstGeom prst="rect">
              <a:avLst/>
            </a:prstGeom>
            <a:noFill/>
            <a:ln w="12700">
              <a:noFill/>
              <a:miter lim="800000"/>
              <a:headEnd/>
              <a:tailEnd/>
            </a:ln>
            <a:effectLst/>
          </p:spPr>
          <p:txBody>
            <a:bodyPr wrap="none" lIns="90488" tIns="44450" rIns="90488" bIns="44450">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sp>
          <p:nvSpPr>
            <p:cNvPr id="22549" name="Rectangle 14"/>
            <p:cNvSpPr>
              <a:spLocks noChangeArrowheads="1"/>
            </p:cNvSpPr>
            <p:nvPr/>
          </p:nvSpPr>
          <p:spPr bwMode="auto">
            <a:xfrm>
              <a:off x="319" y="3052"/>
              <a:ext cx="4988" cy="248"/>
            </a:xfrm>
            <a:prstGeom prst="rect">
              <a:avLst/>
            </a:prstGeom>
            <a:noFill/>
            <a:ln w="12700">
              <a:noFill/>
              <a:miter lim="800000"/>
              <a:headEnd/>
              <a:tailEnd/>
            </a:ln>
          </p:spPr>
          <p:txBody>
            <a:bodyPr wrap="none" lIns="90488" tIns="44450" rIns="90488" bIns="44450">
              <a:spAutoFit/>
            </a:bodyPr>
            <a:lstStyle/>
            <a:p>
              <a:r>
                <a:rPr lang="en-US" sz="2000">
                  <a:solidFill>
                    <a:srgbClr val="000000"/>
                  </a:solidFill>
                  <a:latin typeface="Arial" charset="0"/>
                </a:rPr>
                <a:t>   Sales 130,000     125,000       120,000	         260,000	      140,000</a:t>
              </a:r>
            </a:p>
          </p:txBody>
        </p:sp>
      </p:grpSp>
      <p:sp>
        <p:nvSpPr>
          <p:cNvPr id="23567" name="Rectangle 15"/>
          <p:cNvSpPr>
            <a:spLocks noChangeArrowheads="1"/>
          </p:cNvSpPr>
          <p:nvPr/>
        </p:nvSpPr>
        <p:spPr bwMode="auto">
          <a:xfrm>
            <a:off x="4184650" y="5256213"/>
            <a:ext cx="957263" cy="393700"/>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36,000</a:t>
            </a:r>
          </a:p>
        </p:txBody>
      </p:sp>
      <p:sp>
        <p:nvSpPr>
          <p:cNvPr id="23570" name="Rectangle 18"/>
          <p:cNvSpPr>
            <a:spLocks noGrp="1" noChangeArrowheads="1"/>
          </p:cNvSpPr>
          <p:nvPr>
            <p:ph type="title"/>
          </p:nvPr>
        </p:nvSpPr>
        <p:spPr/>
        <p:txBody>
          <a:bodyPr lIns="90488" tIns="44450" rIns="90488" bIns="44450"/>
          <a:lstStyle/>
          <a:p>
            <a:pPr eaLnBrk="1" hangingPunct="1">
              <a:defRPr/>
            </a:pPr>
            <a:r>
              <a:rPr lang="en-US" smtClean="0"/>
              <a:t>Cash Budget - Collections</a:t>
            </a:r>
          </a:p>
        </p:txBody>
      </p:sp>
      <p:sp>
        <p:nvSpPr>
          <p:cNvPr id="23571" name="Rectangle 19"/>
          <p:cNvSpPr>
            <a:spLocks noChangeArrowheads="1"/>
          </p:cNvSpPr>
          <p:nvPr/>
        </p:nvSpPr>
        <p:spPr bwMode="auto">
          <a:xfrm>
            <a:off x="976313" y="1768475"/>
            <a:ext cx="6219825" cy="942975"/>
          </a:xfrm>
          <a:prstGeom prst="rect">
            <a:avLst/>
          </a:prstGeom>
          <a:noFill/>
          <a:ln w="12700">
            <a:noFill/>
            <a:miter lim="800000"/>
            <a:headEnd/>
            <a:tailEnd/>
          </a:ln>
        </p:spPr>
        <p:txBody>
          <a:bodyPr wrap="none" lIns="90488" tIns="44450" rIns="90488" bIns="44450">
            <a:spAutoFit/>
          </a:bodyPr>
          <a:lstStyle/>
          <a:p>
            <a:r>
              <a:rPr lang="en-US" sz="2800">
                <a:latin typeface="Arial" charset="0"/>
              </a:rPr>
              <a:t>Sales made in January will not be fully</a:t>
            </a:r>
          </a:p>
          <a:p>
            <a:r>
              <a:rPr lang="en-US" sz="2800">
                <a:latin typeface="Arial" charset="0"/>
              </a:rPr>
              <a:t>collected until March.</a:t>
            </a:r>
          </a:p>
        </p:txBody>
      </p:sp>
      <p:sp>
        <p:nvSpPr>
          <p:cNvPr id="23575" name="AutoShape 23"/>
          <p:cNvSpPr>
            <a:spLocks noChangeArrowheads="1"/>
          </p:cNvSpPr>
          <p:nvPr/>
        </p:nvSpPr>
        <p:spPr bwMode="auto">
          <a:xfrm rot="3827565">
            <a:off x="3599656" y="5230019"/>
            <a:ext cx="430213" cy="1006475"/>
          </a:xfrm>
          <a:prstGeom prst="upArrow">
            <a:avLst>
              <a:gd name="adj1" fmla="val 50000"/>
              <a:gd name="adj2" fmla="val 58487"/>
            </a:avLst>
          </a:prstGeom>
          <a:gradFill rotWithShape="0">
            <a:gsLst>
              <a:gs pos="0">
                <a:srgbClr val="6600CC"/>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3568" name="Rectangle 16"/>
          <p:cNvSpPr>
            <a:spLocks noChangeArrowheads="1"/>
          </p:cNvSpPr>
          <p:nvPr/>
        </p:nvSpPr>
        <p:spPr bwMode="auto">
          <a:xfrm>
            <a:off x="1765300" y="5792788"/>
            <a:ext cx="1746250" cy="422275"/>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.30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71"/>
                                        </p:tgtEl>
                                        <p:attrNameLst>
                                          <p:attrName>style.visibility</p:attrName>
                                        </p:attrNameLst>
                                      </p:cBhvr>
                                      <p:to>
                                        <p:strVal val="visible"/>
                                      </p:to>
                                    </p:set>
                                    <p:animEffect transition="in" filter="wipe(left)">
                                      <p:cBhvr>
                                        <p:cTn id="7" dur="500"/>
                                        <p:tgtEl>
                                          <p:spTgt spid="2357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500"/>
                                        <p:tgtEl>
                                          <p:spTgt spid="2"/>
                                        </p:tgtEl>
                                      </p:cBhvr>
                                    </p:animEffect>
                                  </p:childTnLst>
                                </p:cTn>
                              </p:par>
                            </p:childTnLst>
                          </p:cTn>
                        </p:par>
                        <p:par>
                          <p:cTn id="13" fill="hold">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23568"/>
                                        </p:tgtEl>
                                        <p:attrNameLst>
                                          <p:attrName>style.visibility</p:attrName>
                                        </p:attrNameLst>
                                      </p:cBhvr>
                                      <p:to>
                                        <p:strVal val="visible"/>
                                      </p:to>
                                    </p:set>
                                    <p:animEffect transition="in" filter="box(out)">
                                      <p:cBhvr>
                                        <p:cTn id="16" dur="500"/>
                                        <p:tgtEl>
                                          <p:spTgt spid="23568"/>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3575"/>
                                        </p:tgtEl>
                                        <p:attrNameLst>
                                          <p:attrName>style.visibility</p:attrName>
                                        </p:attrNameLst>
                                      </p:cBhvr>
                                      <p:to>
                                        <p:strVal val="visible"/>
                                      </p:to>
                                    </p:set>
                                    <p:animEffect transition="in" filter="wipe(left)">
                                      <p:cBhvr>
                                        <p:cTn id="20" dur="500"/>
                                        <p:tgtEl>
                                          <p:spTgt spid="23575"/>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23567"/>
                                        </p:tgtEl>
                                        <p:attrNameLst>
                                          <p:attrName>style.visibility</p:attrName>
                                        </p:attrNameLst>
                                      </p:cBhvr>
                                      <p:to>
                                        <p:strVal val="visible"/>
                                      </p:to>
                                    </p:set>
                                    <p:animEffect transition="in" filter="dissolve">
                                      <p:cBhvr>
                                        <p:cTn id="24" dur="500"/>
                                        <p:tgtEl>
                                          <p:spTgt spid="23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7" grpId="0" autoUpdateAnimBg="0"/>
      <p:bldP spid="23571" grpId="0" autoUpdateAnimBg="0"/>
      <p:bldP spid="23575" grpId="0" animBg="1"/>
      <p:bldP spid="23568"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p:txBody>
          <a:bodyPr/>
          <a:lstStyle/>
          <a:p>
            <a:fld id="{2939374D-E36A-4860-87C1-1C4DC09B5A13}" type="slidenum">
              <a:rPr lang="en-US"/>
              <a:pPr/>
              <a:t>41</a:t>
            </a:fld>
            <a:endParaRPr lang="en-US"/>
          </a:p>
        </p:txBody>
      </p:sp>
      <p:sp>
        <p:nvSpPr>
          <p:cNvPr id="23555" name="Rectangle 21"/>
          <p:cNvSpPr>
            <a:spLocks noChangeArrowheads="1"/>
          </p:cNvSpPr>
          <p:nvPr/>
        </p:nvSpPr>
        <p:spPr bwMode="auto">
          <a:xfrm>
            <a:off x="1017588" y="1984375"/>
            <a:ext cx="6219825" cy="942975"/>
          </a:xfrm>
          <a:prstGeom prst="rect">
            <a:avLst/>
          </a:prstGeom>
          <a:noFill/>
          <a:ln w="12700">
            <a:noFill/>
            <a:miter lim="800000"/>
            <a:headEnd/>
            <a:tailEnd/>
          </a:ln>
        </p:spPr>
        <p:txBody>
          <a:bodyPr wrap="none" lIns="90488" tIns="44450" rIns="90488" bIns="44450">
            <a:spAutoFit/>
          </a:bodyPr>
          <a:lstStyle/>
          <a:p>
            <a:r>
              <a:rPr lang="en-US" sz="2800">
                <a:latin typeface="Arial" charset="0"/>
              </a:rPr>
              <a:t>Sales made in January will not be fully</a:t>
            </a:r>
          </a:p>
          <a:p>
            <a:r>
              <a:rPr lang="en-US" sz="2800">
                <a:latin typeface="Arial" charset="0"/>
              </a:rPr>
              <a:t>collected until March.</a:t>
            </a:r>
          </a:p>
        </p:txBody>
      </p:sp>
      <p:sp>
        <p:nvSpPr>
          <p:cNvPr id="24598" name="Rectangle 22"/>
          <p:cNvSpPr>
            <a:spLocks noGrp="1" noChangeArrowheads="1"/>
          </p:cNvSpPr>
          <p:nvPr>
            <p:ph type="title"/>
          </p:nvPr>
        </p:nvSpPr>
        <p:spPr/>
        <p:txBody>
          <a:bodyPr lIns="90488" tIns="44450" rIns="90488" bIns="44450"/>
          <a:lstStyle/>
          <a:p>
            <a:pPr eaLnBrk="1" hangingPunct="1">
              <a:defRPr/>
            </a:pPr>
            <a:r>
              <a:rPr lang="en-US" smtClean="0"/>
              <a:t>Cash Budget - Collections</a:t>
            </a:r>
          </a:p>
        </p:txBody>
      </p:sp>
      <p:grpSp>
        <p:nvGrpSpPr>
          <p:cNvPr id="2" name="Group 40"/>
          <p:cNvGrpSpPr>
            <a:grpSpLocks/>
          </p:cNvGrpSpPr>
          <p:nvPr/>
        </p:nvGrpSpPr>
        <p:grpSpPr bwMode="auto">
          <a:xfrm>
            <a:off x="506413" y="3532188"/>
            <a:ext cx="7939087" cy="2682875"/>
            <a:chOff x="319" y="2225"/>
            <a:chExt cx="5001" cy="1690"/>
          </a:xfrm>
        </p:grpSpPr>
        <p:grpSp>
          <p:nvGrpSpPr>
            <p:cNvPr id="3" name="Group 23"/>
            <p:cNvGrpSpPr>
              <a:grpSpLocks/>
            </p:cNvGrpSpPr>
            <p:nvPr/>
          </p:nvGrpSpPr>
          <p:grpSpPr bwMode="auto">
            <a:xfrm>
              <a:off x="319" y="2225"/>
              <a:ext cx="5001" cy="1328"/>
              <a:chOff x="319" y="2225"/>
              <a:chExt cx="5001" cy="1328"/>
            </a:xfrm>
          </p:grpSpPr>
          <p:sp>
            <p:nvSpPr>
              <p:cNvPr id="23565" name="Rectangle 24"/>
              <p:cNvSpPr>
                <a:spLocks noChangeArrowheads="1"/>
              </p:cNvSpPr>
              <p:nvPr/>
            </p:nvSpPr>
            <p:spPr bwMode="auto">
              <a:xfrm>
                <a:off x="4004" y="2876"/>
                <a:ext cx="826" cy="288"/>
              </a:xfrm>
              <a:prstGeom prst="rect">
                <a:avLst/>
              </a:prstGeom>
              <a:noFill/>
              <a:ln w="12700">
                <a:noFill/>
                <a:miter lim="800000"/>
                <a:headEnd/>
                <a:tailEnd/>
              </a:ln>
            </p:spPr>
            <p:txBody>
              <a:bodyPr wrap="none" anchor="ctr"/>
              <a:lstStyle/>
              <a:p>
                <a:endParaRPr lang="en-US"/>
              </a:p>
            </p:txBody>
          </p:sp>
          <p:sp>
            <p:nvSpPr>
              <p:cNvPr id="23566" name="Rectangle 25"/>
              <p:cNvSpPr>
                <a:spLocks noChangeArrowheads="1"/>
              </p:cNvSpPr>
              <p:nvPr/>
            </p:nvSpPr>
            <p:spPr bwMode="auto">
              <a:xfrm>
                <a:off x="361" y="2225"/>
                <a:ext cx="4959" cy="132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4602" name="Rectangle 26"/>
              <p:cNvSpPr>
                <a:spLocks noChangeArrowheads="1"/>
              </p:cNvSpPr>
              <p:nvPr/>
            </p:nvSpPr>
            <p:spPr bwMode="auto">
              <a:xfrm>
                <a:off x="2584" y="3100"/>
                <a:ext cx="672" cy="180"/>
              </a:xfrm>
              <a:prstGeom prst="rect">
                <a:avLst/>
              </a:prstGeom>
              <a:solidFill>
                <a:schemeClr val="tx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23568" name="Rectangle 27"/>
              <p:cNvSpPr>
                <a:spLocks noChangeArrowheads="1"/>
              </p:cNvSpPr>
              <p:nvPr/>
            </p:nvSpPr>
            <p:spPr bwMode="auto">
              <a:xfrm>
                <a:off x="366" y="2230"/>
                <a:ext cx="4950" cy="301"/>
              </a:xfrm>
              <a:prstGeom prst="rect">
                <a:avLst/>
              </a:prstGeom>
              <a:solidFill>
                <a:schemeClr val="bg1"/>
              </a:solidFill>
              <a:ln w="28575">
                <a:solidFill>
                  <a:srgbClr val="000000"/>
                </a:solidFill>
                <a:miter lim="800000"/>
                <a:headEnd/>
                <a:tailEnd/>
              </a:ln>
            </p:spPr>
            <p:txBody>
              <a:bodyPr wrap="none" anchor="ctr"/>
              <a:lstStyle/>
              <a:p>
                <a:endParaRPr lang="en-US"/>
              </a:p>
            </p:txBody>
          </p:sp>
          <p:sp>
            <p:nvSpPr>
              <p:cNvPr id="24604" name="Rectangle 28"/>
              <p:cNvSpPr>
                <a:spLocks noChangeArrowheads="1"/>
              </p:cNvSpPr>
              <p:nvPr/>
            </p:nvSpPr>
            <p:spPr bwMode="auto">
              <a:xfrm>
                <a:off x="442" y="2232"/>
                <a:ext cx="2443"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9900"/>
                    </a:solidFill>
                    <a:effectLst>
                      <a:outerShdw blurRad="38100" dist="38100" dir="2700000" algn="tl">
                        <a:srgbClr val="000000"/>
                      </a:outerShdw>
                    </a:effectLst>
                    <a:latin typeface="Arial" charset="0"/>
                  </a:rPr>
                  <a:t>Collection of January Sales</a:t>
                </a:r>
              </a:p>
            </p:txBody>
          </p:sp>
          <p:sp>
            <p:nvSpPr>
              <p:cNvPr id="23570" name="Line 29"/>
              <p:cNvSpPr>
                <a:spLocks noChangeShapeType="1"/>
              </p:cNvSpPr>
              <p:nvPr/>
            </p:nvSpPr>
            <p:spPr bwMode="auto">
              <a:xfrm>
                <a:off x="1240" y="2985"/>
                <a:ext cx="3744" cy="0"/>
              </a:xfrm>
              <a:prstGeom prst="line">
                <a:avLst/>
              </a:prstGeom>
              <a:noFill/>
              <a:ln w="50800">
                <a:solidFill>
                  <a:srgbClr val="000000"/>
                </a:solidFill>
                <a:round/>
                <a:headEnd/>
                <a:tailEnd/>
              </a:ln>
            </p:spPr>
            <p:txBody>
              <a:bodyPr wrap="none" anchor="ctr"/>
              <a:lstStyle/>
              <a:p>
                <a:endParaRPr lang="en-US"/>
              </a:p>
            </p:txBody>
          </p:sp>
          <p:sp>
            <p:nvSpPr>
              <p:cNvPr id="23571" name="Line 30"/>
              <p:cNvSpPr>
                <a:spLocks noChangeShapeType="1"/>
              </p:cNvSpPr>
              <p:nvPr/>
            </p:nvSpPr>
            <p:spPr bwMode="auto">
              <a:xfrm>
                <a:off x="1224" y="2861"/>
                <a:ext cx="0" cy="233"/>
              </a:xfrm>
              <a:prstGeom prst="line">
                <a:avLst/>
              </a:prstGeom>
              <a:noFill/>
              <a:ln w="25400">
                <a:solidFill>
                  <a:srgbClr val="000000"/>
                </a:solidFill>
                <a:round/>
                <a:headEnd/>
                <a:tailEnd/>
              </a:ln>
            </p:spPr>
            <p:txBody>
              <a:bodyPr wrap="none" anchor="ctr"/>
              <a:lstStyle/>
              <a:p>
                <a:endParaRPr lang="en-US"/>
              </a:p>
            </p:txBody>
          </p:sp>
          <p:sp>
            <p:nvSpPr>
              <p:cNvPr id="23572" name="Line 31"/>
              <p:cNvSpPr>
                <a:spLocks noChangeShapeType="1"/>
              </p:cNvSpPr>
              <p:nvPr/>
            </p:nvSpPr>
            <p:spPr bwMode="auto">
              <a:xfrm>
                <a:off x="4984" y="2860"/>
                <a:ext cx="0" cy="233"/>
              </a:xfrm>
              <a:prstGeom prst="line">
                <a:avLst/>
              </a:prstGeom>
              <a:noFill/>
              <a:ln w="25400">
                <a:solidFill>
                  <a:srgbClr val="000000"/>
                </a:solidFill>
                <a:round/>
                <a:headEnd/>
                <a:tailEnd/>
              </a:ln>
            </p:spPr>
            <p:txBody>
              <a:bodyPr wrap="none" anchor="ctr"/>
              <a:lstStyle/>
              <a:p>
                <a:endParaRPr lang="en-US"/>
              </a:p>
            </p:txBody>
          </p:sp>
          <p:sp>
            <p:nvSpPr>
              <p:cNvPr id="23573" name="Line 32"/>
              <p:cNvSpPr>
                <a:spLocks noChangeShapeType="1"/>
              </p:cNvSpPr>
              <p:nvPr/>
            </p:nvSpPr>
            <p:spPr bwMode="auto">
              <a:xfrm>
                <a:off x="2951" y="2861"/>
                <a:ext cx="0" cy="233"/>
              </a:xfrm>
              <a:prstGeom prst="line">
                <a:avLst/>
              </a:prstGeom>
              <a:noFill/>
              <a:ln w="25400">
                <a:solidFill>
                  <a:srgbClr val="000000"/>
                </a:solidFill>
                <a:round/>
                <a:headEnd/>
                <a:tailEnd/>
              </a:ln>
            </p:spPr>
            <p:txBody>
              <a:bodyPr wrap="none" anchor="ctr"/>
              <a:lstStyle/>
              <a:p>
                <a:endParaRPr lang="en-US"/>
              </a:p>
            </p:txBody>
          </p:sp>
          <p:sp>
            <p:nvSpPr>
              <p:cNvPr id="23574" name="Line 33"/>
              <p:cNvSpPr>
                <a:spLocks noChangeShapeType="1"/>
              </p:cNvSpPr>
              <p:nvPr/>
            </p:nvSpPr>
            <p:spPr bwMode="auto">
              <a:xfrm>
                <a:off x="2058" y="2861"/>
                <a:ext cx="0" cy="233"/>
              </a:xfrm>
              <a:prstGeom prst="line">
                <a:avLst/>
              </a:prstGeom>
              <a:noFill/>
              <a:ln w="25400">
                <a:solidFill>
                  <a:srgbClr val="000000"/>
                </a:solidFill>
                <a:round/>
                <a:headEnd/>
                <a:tailEnd/>
              </a:ln>
            </p:spPr>
            <p:txBody>
              <a:bodyPr wrap="none" anchor="ctr"/>
              <a:lstStyle/>
              <a:p>
                <a:endParaRPr lang="en-US"/>
              </a:p>
            </p:txBody>
          </p:sp>
          <p:sp>
            <p:nvSpPr>
              <p:cNvPr id="23575" name="Line 34"/>
              <p:cNvSpPr>
                <a:spLocks noChangeShapeType="1"/>
              </p:cNvSpPr>
              <p:nvPr/>
            </p:nvSpPr>
            <p:spPr bwMode="auto">
              <a:xfrm>
                <a:off x="3946" y="2861"/>
                <a:ext cx="0" cy="233"/>
              </a:xfrm>
              <a:prstGeom prst="line">
                <a:avLst/>
              </a:prstGeom>
              <a:noFill/>
              <a:ln w="25400">
                <a:solidFill>
                  <a:srgbClr val="000000"/>
                </a:solidFill>
                <a:round/>
                <a:headEnd/>
                <a:tailEnd/>
              </a:ln>
            </p:spPr>
            <p:txBody>
              <a:bodyPr wrap="none" anchor="ctr"/>
              <a:lstStyle/>
              <a:p>
                <a:endParaRPr lang="en-US"/>
              </a:p>
            </p:txBody>
          </p:sp>
          <p:sp>
            <p:nvSpPr>
              <p:cNvPr id="24611" name="Rectangle 35"/>
              <p:cNvSpPr>
                <a:spLocks noChangeArrowheads="1"/>
              </p:cNvSpPr>
              <p:nvPr/>
            </p:nvSpPr>
            <p:spPr bwMode="auto">
              <a:xfrm>
                <a:off x="1021" y="2652"/>
                <a:ext cx="4153" cy="248"/>
              </a:xfrm>
              <a:prstGeom prst="rect">
                <a:avLst/>
              </a:prstGeom>
              <a:noFill/>
              <a:ln w="12700">
                <a:noFill/>
                <a:miter lim="800000"/>
                <a:headEnd/>
                <a:tailEnd/>
              </a:ln>
              <a:effectLst/>
            </p:spPr>
            <p:txBody>
              <a:bodyPr wrap="none" lIns="90488" tIns="44450" rIns="90488" bIns="44450">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sp>
            <p:nvSpPr>
              <p:cNvPr id="23577" name="Rectangle 36"/>
              <p:cNvSpPr>
                <a:spLocks noChangeArrowheads="1"/>
              </p:cNvSpPr>
              <p:nvPr/>
            </p:nvSpPr>
            <p:spPr bwMode="auto">
              <a:xfrm>
                <a:off x="319" y="3052"/>
                <a:ext cx="4988" cy="248"/>
              </a:xfrm>
              <a:prstGeom prst="rect">
                <a:avLst/>
              </a:prstGeom>
              <a:noFill/>
              <a:ln w="12700">
                <a:noFill/>
                <a:miter lim="800000"/>
                <a:headEnd/>
                <a:tailEnd/>
              </a:ln>
            </p:spPr>
            <p:txBody>
              <a:bodyPr wrap="none" lIns="90488" tIns="44450" rIns="90488" bIns="44450">
                <a:spAutoFit/>
              </a:bodyPr>
              <a:lstStyle/>
              <a:p>
                <a:r>
                  <a:rPr lang="en-US" sz="2000">
                    <a:solidFill>
                      <a:srgbClr val="000000"/>
                    </a:solidFill>
                    <a:latin typeface="Arial" charset="0"/>
                  </a:rPr>
                  <a:t>   Sales 130,000     125,000       120,000	         260,000	      140,000</a:t>
                </a:r>
              </a:p>
            </p:txBody>
          </p:sp>
        </p:grpSp>
        <p:sp>
          <p:nvSpPr>
            <p:cNvPr id="24613" name="Rectangle 37"/>
            <p:cNvSpPr>
              <a:spLocks noChangeArrowheads="1"/>
            </p:cNvSpPr>
            <p:nvPr/>
          </p:nvSpPr>
          <p:spPr bwMode="auto">
            <a:xfrm>
              <a:off x="2636" y="3311"/>
              <a:ext cx="603" cy="248"/>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36,000</a:t>
              </a:r>
            </a:p>
          </p:txBody>
        </p:sp>
        <p:sp>
          <p:nvSpPr>
            <p:cNvPr id="23563" name="AutoShape 38"/>
            <p:cNvSpPr>
              <a:spLocks noChangeArrowheads="1"/>
            </p:cNvSpPr>
            <p:nvPr/>
          </p:nvSpPr>
          <p:spPr bwMode="auto">
            <a:xfrm rot="3827565">
              <a:off x="2267" y="3295"/>
              <a:ext cx="271" cy="634"/>
            </a:xfrm>
            <a:prstGeom prst="upArrow">
              <a:avLst>
                <a:gd name="adj1" fmla="val 50000"/>
                <a:gd name="adj2" fmla="val 58487"/>
              </a:avLst>
            </a:prstGeom>
            <a:gradFill rotWithShape="0">
              <a:gsLst>
                <a:gs pos="0">
                  <a:srgbClr val="000000"/>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4615" name="Rectangle 39"/>
            <p:cNvSpPr>
              <a:spLocks noChangeArrowheads="1"/>
            </p:cNvSpPr>
            <p:nvPr/>
          </p:nvSpPr>
          <p:spPr bwMode="auto">
            <a:xfrm>
              <a:off x="1112" y="3649"/>
              <a:ext cx="1100" cy="266"/>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.30</a:t>
              </a:r>
            </a:p>
          </p:txBody>
        </p:sp>
      </p:grpSp>
      <p:sp>
        <p:nvSpPr>
          <p:cNvPr id="24594" name="Rectangle 18"/>
          <p:cNvSpPr>
            <a:spLocks noChangeArrowheads="1"/>
          </p:cNvSpPr>
          <p:nvPr/>
        </p:nvSpPr>
        <p:spPr bwMode="auto">
          <a:xfrm>
            <a:off x="5780088" y="5192713"/>
            <a:ext cx="957262" cy="393700"/>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60,000</a:t>
            </a:r>
          </a:p>
        </p:txBody>
      </p:sp>
      <p:sp>
        <p:nvSpPr>
          <p:cNvPr id="24618" name="AutoShape 42"/>
          <p:cNvSpPr>
            <a:spLocks noChangeArrowheads="1"/>
          </p:cNvSpPr>
          <p:nvPr/>
        </p:nvSpPr>
        <p:spPr bwMode="auto">
          <a:xfrm rot="3827565">
            <a:off x="5230019" y="5230019"/>
            <a:ext cx="430213" cy="1006475"/>
          </a:xfrm>
          <a:prstGeom prst="upArrow">
            <a:avLst>
              <a:gd name="adj1" fmla="val 50000"/>
              <a:gd name="adj2" fmla="val 58487"/>
            </a:avLst>
          </a:prstGeom>
          <a:gradFill rotWithShape="0">
            <a:gsLst>
              <a:gs pos="0">
                <a:srgbClr val="6600CC"/>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4595" name="Rectangle 19"/>
          <p:cNvSpPr>
            <a:spLocks noChangeArrowheads="1"/>
          </p:cNvSpPr>
          <p:nvPr/>
        </p:nvSpPr>
        <p:spPr bwMode="auto">
          <a:xfrm>
            <a:off x="4171950" y="5868988"/>
            <a:ext cx="1746250" cy="422275"/>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.50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4595"/>
                                        </p:tgtEl>
                                        <p:attrNameLst>
                                          <p:attrName>style.visibility</p:attrName>
                                        </p:attrNameLst>
                                      </p:cBhvr>
                                      <p:to>
                                        <p:strVal val="visible"/>
                                      </p:to>
                                    </p:set>
                                    <p:animEffect transition="in" filter="box(out)">
                                      <p:cBhvr>
                                        <p:cTn id="7" dur="500"/>
                                        <p:tgtEl>
                                          <p:spTgt spid="2459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618"/>
                                        </p:tgtEl>
                                        <p:attrNameLst>
                                          <p:attrName>style.visibility</p:attrName>
                                        </p:attrNameLst>
                                      </p:cBhvr>
                                      <p:to>
                                        <p:strVal val="visible"/>
                                      </p:to>
                                    </p:set>
                                    <p:animEffect transition="in" filter="wipe(left)">
                                      <p:cBhvr>
                                        <p:cTn id="11" dur="500"/>
                                        <p:tgtEl>
                                          <p:spTgt spid="2461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4594"/>
                                        </p:tgtEl>
                                        <p:attrNameLst>
                                          <p:attrName>style.visibility</p:attrName>
                                        </p:attrNameLst>
                                      </p:cBhvr>
                                      <p:to>
                                        <p:strVal val="visible"/>
                                      </p:to>
                                    </p:set>
                                    <p:animEffect transition="in" filter="dissolve">
                                      <p:cBhvr>
                                        <p:cTn id="15" dur="500"/>
                                        <p:tgtEl>
                                          <p:spTgt spid="24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4" grpId="0" autoUpdateAnimBg="0"/>
      <p:bldP spid="24618" grpId="0" animBg="1"/>
      <p:bldP spid="24595"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3E2BC617-E27A-40D8-A8FB-916439B5FE0A}" type="slidenum">
              <a:rPr lang="en-US"/>
              <a:pPr/>
              <a:t>42</a:t>
            </a:fld>
            <a:endParaRPr lang="en-US"/>
          </a:p>
        </p:txBody>
      </p:sp>
      <p:sp>
        <p:nvSpPr>
          <p:cNvPr id="24579" name="Rectangle 24"/>
          <p:cNvSpPr>
            <a:spLocks noChangeArrowheads="1"/>
          </p:cNvSpPr>
          <p:nvPr/>
        </p:nvSpPr>
        <p:spPr bwMode="auto">
          <a:xfrm>
            <a:off x="976313" y="2025650"/>
            <a:ext cx="6219825" cy="942975"/>
          </a:xfrm>
          <a:prstGeom prst="rect">
            <a:avLst/>
          </a:prstGeom>
          <a:noFill/>
          <a:ln w="12700">
            <a:noFill/>
            <a:miter lim="800000"/>
            <a:headEnd/>
            <a:tailEnd/>
          </a:ln>
        </p:spPr>
        <p:txBody>
          <a:bodyPr wrap="none" lIns="90488" tIns="44450" rIns="90488" bIns="44450">
            <a:spAutoFit/>
          </a:bodyPr>
          <a:lstStyle/>
          <a:p>
            <a:r>
              <a:rPr lang="en-US" sz="2800">
                <a:latin typeface="Arial" charset="0"/>
              </a:rPr>
              <a:t>Sales made in January will not be fully</a:t>
            </a:r>
          </a:p>
          <a:p>
            <a:r>
              <a:rPr lang="en-US" sz="2800">
                <a:latin typeface="Arial" charset="0"/>
              </a:rPr>
              <a:t>collected until March.</a:t>
            </a:r>
          </a:p>
        </p:txBody>
      </p:sp>
      <p:sp>
        <p:nvSpPr>
          <p:cNvPr id="25625" name="Rectangle 25"/>
          <p:cNvSpPr>
            <a:spLocks noGrp="1" noChangeArrowheads="1"/>
          </p:cNvSpPr>
          <p:nvPr>
            <p:ph type="title"/>
          </p:nvPr>
        </p:nvSpPr>
        <p:spPr/>
        <p:txBody>
          <a:bodyPr lIns="90488" tIns="44450" rIns="90488" bIns="44450"/>
          <a:lstStyle/>
          <a:p>
            <a:pPr eaLnBrk="1" hangingPunct="1">
              <a:defRPr/>
            </a:pPr>
            <a:r>
              <a:rPr lang="en-US" smtClean="0"/>
              <a:t>Cash Budget - Collections</a:t>
            </a:r>
          </a:p>
        </p:txBody>
      </p:sp>
      <p:grpSp>
        <p:nvGrpSpPr>
          <p:cNvPr id="2" name="Group 48"/>
          <p:cNvGrpSpPr>
            <a:grpSpLocks/>
          </p:cNvGrpSpPr>
          <p:nvPr/>
        </p:nvGrpSpPr>
        <p:grpSpPr bwMode="auto">
          <a:xfrm>
            <a:off x="506413" y="3532188"/>
            <a:ext cx="7939087" cy="2759075"/>
            <a:chOff x="319" y="2225"/>
            <a:chExt cx="5001" cy="1738"/>
          </a:xfrm>
        </p:grpSpPr>
        <p:grpSp>
          <p:nvGrpSpPr>
            <p:cNvPr id="3" name="Group 26"/>
            <p:cNvGrpSpPr>
              <a:grpSpLocks/>
            </p:cNvGrpSpPr>
            <p:nvPr/>
          </p:nvGrpSpPr>
          <p:grpSpPr bwMode="auto">
            <a:xfrm>
              <a:off x="319" y="2225"/>
              <a:ext cx="5001" cy="1690"/>
              <a:chOff x="319" y="2225"/>
              <a:chExt cx="5001" cy="1690"/>
            </a:xfrm>
          </p:grpSpPr>
          <p:grpSp>
            <p:nvGrpSpPr>
              <p:cNvPr id="4" name="Group 27"/>
              <p:cNvGrpSpPr>
                <a:grpSpLocks/>
              </p:cNvGrpSpPr>
              <p:nvPr/>
            </p:nvGrpSpPr>
            <p:grpSpPr bwMode="auto">
              <a:xfrm>
                <a:off x="319" y="2225"/>
                <a:ext cx="5001" cy="1328"/>
                <a:chOff x="319" y="2225"/>
                <a:chExt cx="5001" cy="1328"/>
              </a:xfrm>
            </p:grpSpPr>
            <p:sp>
              <p:nvSpPr>
                <p:cNvPr id="24593" name="Rectangle 28"/>
                <p:cNvSpPr>
                  <a:spLocks noChangeArrowheads="1"/>
                </p:cNvSpPr>
                <p:nvPr/>
              </p:nvSpPr>
              <p:spPr bwMode="auto">
                <a:xfrm>
                  <a:off x="4004" y="2876"/>
                  <a:ext cx="826" cy="288"/>
                </a:xfrm>
                <a:prstGeom prst="rect">
                  <a:avLst/>
                </a:prstGeom>
                <a:noFill/>
                <a:ln w="12700">
                  <a:noFill/>
                  <a:miter lim="800000"/>
                  <a:headEnd/>
                  <a:tailEnd/>
                </a:ln>
              </p:spPr>
              <p:txBody>
                <a:bodyPr wrap="none" anchor="ctr"/>
                <a:lstStyle/>
                <a:p>
                  <a:endParaRPr lang="en-US"/>
                </a:p>
              </p:txBody>
            </p:sp>
            <p:sp>
              <p:nvSpPr>
                <p:cNvPr id="24594" name="Rectangle 29"/>
                <p:cNvSpPr>
                  <a:spLocks noChangeArrowheads="1"/>
                </p:cNvSpPr>
                <p:nvPr/>
              </p:nvSpPr>
              <p:spPr bwMode="auto">
                <a:xfrm>
                  <a:off x="361" y="2225"/>
                  <a:ext cx="4959" cy="132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5630" name="Rectangle 30"/>
                <p:cNvSpPr>
                  <a:spLocks noChangeArrowheads="1"/>
                </p:cNvSpPr>
                <p:nvPr/>
              </p:nvSpPr>
              <p:spPr bwMode="auto">
                <a:xfrm>
                  <a:off x="2584" y="3100"/>
                  <a:ext cx="672" cy="180"/>
                </a:xfrm>
                <a:prstGeom prst="rect">
                  <a:avLst/>
                </a:prstGeom>
                <a:solidFill>
                  <a:schemeClr val="tx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24596" name="Rectangle 31"/>
                <p:cNvSpPr>
                  <a:spLocks noChangeArrowheads="1"/>
                </p:cNvSpPr>
                <p:nvPr/>
              </p:nvSpPr>
              <p:spPr bwMode="auto">
                <a:xfrm>
                  <a:off x="366" y="2230"/>
                  <a:ext cx="4950" cy="301"/>
                </a:xfrm>
                <a:prstGeom prst="rect">
                  <a:avLst/>
                </a:prstGeom>
                <a:solidFill>
                  <a:schemeClr val="bg1"/>
                </a:solidFill>
                <a:ln w="28575">
                  <a:solidFill>
                    <a:srgbClr val="000000"/>
                  </a:solidFill>
                  <a:miter lim="800000"/>
                  <a:headEnd/>
                  <a:tailEnd/>
                </a:ln>
              </p:spPr>
              <p:txBody>
                <a:bodyPr wrap="none" anchor="ctr"/>
                <a:lstStyle/>
                <a:p>
                  <a:endParaRPr lang="en-US"/>
                </a:p>
              </p:txBody>
            </p:sp>
            <p:sp>
              <p:nvSpPr>
                <p:cNvPr id="25632" name="Rectangle 32"/>
                <p:cNvSpPr>
                  <a:spLocks noChangeArrowheads="1"/>
                </p:cNvSpPr>
                <p:nvPr/>
              </p:nvSpPr>
              <p:spPr bwMode="auto">
                <a:xfrm>
                  <a:off x="442" y="2232"/>
                  <a:ext cx="2443"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9900"/>
                      </a:solidFill>
                      <a:effectLst>
                        <a:outerShdw blurRad="38100" dist="38100" dir="2700000" algn="tl">
                          <a:srgbClr val="000000"/>
                        </a:outerShdw>
                      </a:effectLst>
                      <a:latin typeface="Arial" charset="0"/>
                    </a:rPr>
                    <a:t>Collection of January Sales</a:t>
                  </a:r>
                </a:p>
              </p:txBody>
            </p:sp>
            <p:sp>
              <p:nvSpPr>
                <p:cNvPr id="24598" name="Line 33"/>
                <p:cNvSpPr>
                  <a:spLocks noChangeShapeType="1"/>
                </p:cNvSpPr>
                <p:nvPr/>
              </p:nvSpPr>
              <p:spPr bwMode="auto">
                <a:xfrm>
                  <a:off x="1240" y="2985"/>
                  <a:ext cx="3744" cy="0"/>
                </a:xfrm>
                <a:prstGeom prst="line">
                  <a:avLst/>
                </a:prstGeom>
                <a:noFill/>
                <a:ln w="50800">
                  <a:solidFill>
                    <a:srgbClr val="000000"/>
                  </a:solidFill>
                  <a:round/>
                  <a:headEnd/>
                  <a:tailEnd/>
                </a:ln>
              </p:spPr>
              <p:txBody>
                <a:bodyPr wrap="none" anchor="ctr"/>
                <a:lstStyle/>
                <a:p>
                  <a:endParaRPr lang="en-US"/>
                </a:p>
              </p:txBody>
            </p:sp>
            <p:sp>
              <p:nvSpPr>
                <p:cNvPr id="24599" name="Line 34"/>
                <p:cNvSpPr>
                  <a:spLocks noChangeShapeType="1"/>
                </p:cNvSpPr>
                <p:nvPr/>
              </p:nvSpPr>
              <p:spPr bwMode="auto">
                <a:xfrm>
                  <a:off x="1224" y="2861"/>
                  <a:ext cx="0" cy="233"/>
                </a:xfrm>
                <a:prstGeom prst="line">
                  <a:avLst/>
                </a:prstGeom>
                <a:noFill/>
                <a:ln w="25400">
                  <a:solidFill>
                    <a:srgbClr val="000000"/>
                  </a:solidFill>
                  <a:round/>
                  <a:headEnd/>
                  <a:tailEnd/>
                </a:ln>
              </p:spPr>
              <p:txBody>
                <a:bodyPr wrap="none" anchor="ctr"/>
                <a:lstStyle/>
                <a:p>
                  <a:endParaRPr lang="en-US"/>
                </a:p>
              </p:txBody>
            </p:sp>
            <p:sp>
              <p:nvSpPr>
                <p:cNvPr id="24600" name="Line 35"/>
                <p:cNvSpPr>
                  <a:spLocks noChangeShapeType="1"/>
                </p:cNvSpPr>
                <p:nvPr/>
              </p:nvSpPr>
              <p:spPr bwMode="auto">
                <a:xfrm>
                  <a:off x="4984" y="2860"/>
                  <a:ext cx="0" cy="233"/>
                </a:xfrm>
                <a:prstGeom prst="line">
                  <a:avLst/>
                </a:prstGeom>
                <a:noFill/>
                <a:ln w="25400">
                  <a:solidFill>
                    <a:srgbClr val="000000"/>
                  </a:solidFill>
                  <a:round/>
                  <a:headEnd/>
                  <a:tailEnd/>
                </a:ln>
              </p:spPr>
              <p:txBody>
                <a:bodyPr wrap="none" anchor="ctr"/>
                <a:lstStyle/>
                <a:p>
                  <a:endParaRPr lang="en-US"/>
                </a:p>
              </p:txBody>
            </p:sp>
            <p:sp>
              <p:nvSpPr>
                <p:cNvPr id="24601" name="Line 36"/>
                <p:cNvSpPr>
                  <a:spLocks noChangeShapeType="1"/>
                </p:cNvSpPr>
                <p:nvPr/>
              </p:nvSpPr>
              <p:spPr bwMode="auto">
                <a:xfrm>
                  <a:off x="2951" y="2861"/>
                  <a:ext cx="0" cy="233"/>
                </a:xfrm>
                <a:prstGeom prst="line">
                  <a:avLst/>
                </a:prstGeom>
                <a:noFill/>
                <a:ln w="25400">
                  <a:solidFill>
                    <a:srgbClr val="000000"/>
                  </a:solidFill>
                  <a:round/>
                  <a:headEnd/>
                  <a:tailEnd/>
                </a:ln>
              </p:spPr>
              <p:txBody>
                <a:bodyPr wrap="none" anchor="ctr"/>
                <a:lstStyle/>
                <a:p>
                  <a:endParaRPr lang="en-US"/>
                </a:p>
              </p:txBody>
            </p:sp>
            <p:sp>
              <p:nvSpPr>
                <p:cNvPr id="24602" name="Line 37"/>
                <p:cNvSpPr>
                  <a:spLocks noChangeShapeType="1"/>
                </p:cNvSpPr>
                <p:nvPr/>
              </p:nvSpPr>
              <p:spPr bwMode="auto">
                <a:xfrm>
                  <a:off x="2058" y="2861"/>
                  <a:ext cx="0" cy="233"/>
                </a:xfrm>
                <a:prstGeom prst="line">
                  <a:avLst/>
                </a:prstGeom>
                <a:noFill/>
                <a:ln w="25400">
                  <a:solidFill>
                    <a:srgbClr val="000000"/>
                  </a:solidFill>
                  <a:round/>
                  <a:headEnd/>
                  <a:tailEnd/>
                </a:ln>
              </p:spPr>
              <p:txBody>
                <a:bodyPr wrap="none" anchor="ctr"/>
                <a:lstStyle/>
                <a:p>
                  <a:endParaRPr lang="en-US"/>
                </a:p>
              </p:txBody>
            </p:sp>
            <p:sp>
              <p:nvSpPr>
                <p:cNvPr id="24603" name="Line 38"/>
                <p:cNvSpPr>
                  <a:spLocks noChangeShapeType="1"/>
                </p:cNvSpPr>
                <p:nvPr/>
              </p:nvSpPr>
              <p:spPr bwMode="auto">
                <a:xfrm>
                  <a:off x="3946" y="2861"/>
                  <a:ext cx="0" cy="233"/>
                </a:xfrm>
                <a:prstGeom prst="line">
                  <a:avLst/>
                </a:prstGeom>
                <a:noFill/>
                <a:ln w="25400">
                  <a:solidFill>
                    <a:srgbClr val="000000"/>
                  </a:solidFill>
                  <a:round/>
                  <a:headEnd/>
                  <a:tailEnd/>
                </a:ln>
              </p:spPr>
              <p:txBody>
                <a:bodyPr wrap="none" anchor="ctr"/>
                <a:lstStyle/>
                <a:p>
                  <a:endParaRPr lang="en-US"/>
                </a:p>
              </p:txBody>
            </p:sp>
            <p:sp>
              <p:nvSpPr>
                <p:cNvPr id="25639" name="Rectangle 39"/>
                <p:cNvSpPr>
                  <a:spLocks noChangeArrowheads="1"/>
                </p:cNvSpPr>
                <p:nvPr/>
              </p:nvSpPr>
              <p:spPr bwMode="auto">
                <a:xfrm>
                  <a:off x="1021" y="2652"/>
                  <a:ext cx="4153" cy="248"/>
                </a:xfrm>
                <a:prstGeom prst="rect">
                  <a:avLst/>
                </a:prstGeom>
                <a:noFill/>
                <a:ln w="12700">
                  <a:noFill/>
                  <a:miter lim="800000"/>
                  <a:headEnd/>
                  <a:tailEnd/>
                </a:ln>
                <a:effectLst/>
              </p:spPr>
              <p:txBody>
                <a:bodyPr wrap="none" lIns="90488" tIns="44450" rIns="90488" bIns="44450">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sp>
              <p:nvSpPr>
                <p:cNvPr id="24605" name="Rectangle 40"/>
                <p:cNvSpPr>
                  <a:spLocks noChangeArrowheads="1"/>
                </p:cNvSpPr>
                <p:nvPr/>
              </p:nvSpPr>
              <p:spPr bwMode="auto">
                <a:xfrm>
                  <a:off x="319" y="3052"/>
                  <a:ext cx="4988" cy="248"/>
                </a:xfrm>
                <a:prstGeom prst="rect">
                  <a:avLst/>
                </a:prstGeom>
                <a:noFill/>
                <a:ln w="12700">
                  <a:noFill/>
                  <a:miter lim="800000"/>
                  <a:headEnd/>
                  <a:tailEnd/>
                </a:ln>
              </p:spPr>
              <p:txBody>
                <a:bodyPr wrap="none" lIns="90488" tIns="44450" rIns="90488" bIns="44450">
                  <a:spAutoFit/>
                </a:bodyPr>
                <a:lstStyle/>
                <a:p>
                  <a:r>
                    <a:rPr lang="en-US" sz="2000">
                      <a:solidFill>
                        <a:srgbClr val="000000"/>
                      </a:solidFill>
                      <a:latin typeface="Arial" charset="0"/>
                    </a:rPr>
                    <a:t>   Sales 130,000     125,000       120,000	         260,000	      140,000</a:t>
                  </a:r>
                </a:p>
              </p:txBody>
            </p:sp>
          </p:grpSp>
          <p:sp>
            <p:nvSpPr>
              <p:cNvPr id="25641" name="Rectangle 41"/>
              <p:cNvSpPr>
                <a:spLocks noChangeArrowheads="1"/>
              </p:cNvSpPr>
              <p:nvPr/>
            </p:nvSpPr>
            <p:spPr bwMode="auto">
              <a:xfrm>
                <a:off x="2636" y="3311"/>
                <a:ext cx="603" cy="248"/>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36,000</a:t>
                </a:r>
              </a:p>
            </p:txBody>
          </p:sp>
          <p:sp>
            <p:nvSpPr>
              <p:cNvPr id="24591" name="AutoShape 42"/>
              <p:cNvSpPr>
                <a:spLocks noChangeArrowheads="1"/>
              </p:cNvSpPr>
              <p:nvPr/>
            </p:nvSpPr>
            <p:spPr bwMode="auto">
              <a:xfrm rot="3827565">
                <a:off x="2267" y="3295"/>
                <a:ext cx="271" cy="634"/>
              </a:xfrm>
              <a:prstGeom prst="upArrow">
                <a:avLst>
                  <a:gd name="adj1" fmla="val 50000"/>
                  <a:gd name="adj2" fmla="val 58487"/>
                </a:avLst>
              </a:prstGeom>
              <a:gradFill rotWithShape="0">
                <a:gsLst>
                  <a:gs pos="0">
                    <a:srgbClr val="000000"/>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5643" name="Rectangle 43"/>
              <p:cNvSpPr>
                <a:spLocks noChangeArrowheads="1"/>
              </p:cNvSpPr>
              <p:nvPr/>
            </p:nvSpPr>
            <p:spPr bwMode="auto">
              <a:xfrm>
                <a:off x="1112" y="3649"/>
                <a:ext cx="1100" cy="266"/>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.30</a:t>
                </a:r>
              </a:p>
            </p:txBody>
          </p:sp>
        </p:grpSp>
        <p:sp>
          <p:nvSpPr>
            <p:cNvPr id="25645" name="Rectangle 45"/>
            <p:cNvSpPr>
              <a:spLocks noChangeArrowheads="1"/>
            </p:cNvSpPr>
            <p:nvPr/>
          </p:nvSpPr>
          <p:spPr bwMode="auto">
            <a:xfrm>
              <a:off x="3641" y="3271"/>
              <a:ext cx="603" cy="248"/>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60,000</a:t>
              </a:r>
            </a:p>
          </p:txBody>
        </p:sp>
        <p:sp>
          <p:nvSpPr>
            <p:cNvPr id="24587" name="AutoShape 44"/>
            <p:cNvSpPr>
              <a:spLocks noChangeArrowheads="1"/>
            </p:cNvSpPr>
            <p:nvPr/>
          </p:nvSpPr>
          <p:spPr bwMode="auto">
            <a:xfrm rot="3827565">
              <a:off x="3294" y="3300"/>
              <a:ext cx="271" cy="634"/>
            </a:xfrm>
            <a:prstGeom prst="upArrow">
              <a:avLst>
                <a:gd name="adj1" fmla="val 50000"/>
                <a:gd name="adj2" fmla="val 58487"/>
              </a:avLst>
            </a:prstGeom>
            <a:gradFill rotWithShape="0">
              <a:gsLst>
                <a:gs pos="0">
                  <a:srgbClr val="000000"/>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5647" name="Rectangle 47"/>
            <p:cNvSpPr>
              <a:spLocks noChangeArrowheads="1"/>
            </p:cNvSpPr>
            <p:nvPr/>
          </p:nvSpPr>
          <p:spPr bwMode="auto">
            <a:xfrm>
              <a:off x="2628" y="3697"/>
              <a:ext cx="1100" cy="266"/>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.50</a:t>
              </a:r>
            </a:p>
          </p:txBody>
        </p:sp>
      </p:grpSp>
      <p:sp>
        <p:nvSpPr>
          <p:cNvPr id="25646" name="AutoShape 46"/>
          <p:cNvSpPr>
            <a:spLocks noChangeArrowheads="1"/>
          </p:cNvSpPr>
          <p:nvPr/>
        </p:nvSpPr>
        <p:spPr bwMode="auto">
          <a:xfrm rot="3827565">
            <a:off x="6861970" y="5257006"/>
            <a:ext cx="430212" cy="1006475"/>
          </a:xfrm>
          <a:prstGeom prst="upArrow">
            <a:avLst>
              <a:gd name="adj1" fmla="val 50000"/>
              <a:gd name="adj2" fmla="val 58487"/>
            </a:avLst>
          </a:prstGeom>
          <a:gradFill rotWithShape="0">
            <a:gsLst>
              <a:gs pos="0">
                <a:srgbClr val="6600CC"/>
              </a:gs>
              <a:gs pos="100000">
                <a:srgbClr val="FF0000"/>
              </a:gs>
            </a:gsLst>
            <a:lin ang="5400000" scaled="1"/>
          </a:gradFill>
          <a:ln w="9525">
            <a:solidFill>
              <a:srgbClr val="FF0000"/>
            </a:solidFill>
            <a:miter lim="800000"/>
            <a:headEnd/>
            <a:tailEnd/>
          </a:ln>
        </p:spPr>
        <p:txBody>
          <a:bodyPr wrap="none" anchor="ctr"/>
          <a:lstStyle/>
          <a:p>
            <a:endParaRPr lang="en-US"/>
          </a:p>
        </p:txBody>
      </p:sp>
      <p:sp>
        <p:nvSpPr>
          <p:cNvPr id="25619" name="Rectangle 19"/>
          <p:cNvSpPr>
            <a:spLocks noChangeArrowheads="1"/>
          </p:cNvSpPr>
          <p:nvPr/>
        </p:nvSpPr>
        <p:spPr bwMode="auto">
          <a:xfrm>
            <a:off x="7408863" y="5181600"/>
            <a:ext cx="957262" cy="393700"/>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24,000</a:t>
            </a:r>
          </a:p>
        </p:txBody>
      </p:sp>
      <p:sp>
        <p:nvSpPr>
          <p:cNvPr id="25622" name="Rectangle 22"/>
          <p:cNvSpPr>
            <a:spLocks noChangeArrowheads="1"/>
          </p:cNvSpPr>
          <p:nvPr/>
        </p:nvSpPr>
        <p:spPr bwMode="auto">
          <a:xfrm>
            <a:off x="6403975" y="5889625"/>
            <a:ext cx="1746250" cy="422275"/>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120,000 x .20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622"/>
                                        </p:tgtEl>
                                        <p:attrNameLst>
                                          <p:attrName>style.visibility</p:attrName>
                                        </p:attrNameLst>
                                      </p:cBhvr>
                                      <p:to>
                                        <p:strVal val="visible"/>
                                      </p:to>
                                    </p:set>
                                    <p:animEffect transition="in" filter="box(out)">
                                      <p:cBhvr>
                                        <p:cTn id="7" dur="500"/>
                                        <p:tgtEl>
                                          <p:spTgt spid="256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5646"/>
                                        </p:tgtEl>
                                        <p:attrNameLst>
                                          <p:attrName>style.visibility</p:attrName>
                                        </p:attrNameLst>
                                      </p:cBhvr>
                                      <p:to>
                                        <p:strVal val="visible"/>
                                      </p:to>
                                    </p:set>
                                    <p:animEffect transition="in" filter="wipe(left)">
                                      <p:cBhvr>
                                        <p:cTn id="11" dur="500"/>
                                        <p:tgtEl>
                                          <p:spTgt spid="25646"/>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619"/>
                                        </p:tgtEl>
                                        <p:attrNameLst>
                                          <p:attrName>style.visibility</p:attrName>
                                        </p:attrNameLst>
                                      </p:cBhvr>
                                      <p:to>
                                        <p:strVal val="visible"/>
                                      </p:to>
                                    </p:set>
                                    <p:animEffect transition="in" filter="dissolve">
                                      <p:cBhvr>
                                        <p:cTn id="15" dur="500"/>
                                        <p:tgtEl>
                                          <p:spTgt spid="25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46" grpId="0" animBg="1"/>
      <p:bldP spid="25619" grpId="0" autoUpdateAnimBg="0"/>
      <p:bldP spid="25622"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95F34C86-C6C7-4B6C-91FE-8F4A9ACAE43D}" type="slidenum">
              <a:rPr lang="en-US"/>
              <a:pPr/>
              <a:t>43</a:t>
            </a:fld>
            <a:endParaRPr lang="en-US"/>
          </a:p>
        </p:txBody>
      </p:sp>
      <p:sp>
        <p:nvSpPr>
          <p:cNvPr id="26633" name="Rectangle 9"/>
          <p:cNvSpPr>
            <a:spLocks noChangeArrowheads="1"/>
          </p:cNvSpPr>
          <p:nvPr/>
        </p:nvSpPr>
        <p:spPr bwMode="auto">
          <a:xfrm>
            <a:off x="1017588" y="1973263"/>
            <a:ext cx="6219825" cy="515937"/>
          </a:xfrm>
          <a:prstGeom prst="rect">
            <a:avLst/>
          </a:prstGeom>
          <a:noFill/>
          <a:ln w="12700">
            <a:noFill/>
            <a:miter lim="800000"/>
            <a:headEnd/>
            <a:tailEnd/>
          </a:ln>
        </p:spPr>
        <p:txBody>
          <a:bodyPr wrap="none" lIns="90488" tIns="44450" rIns="90488" bIns="44450">
            <a:spAutoFit/>
          </a:bodyPr>
          <a:lstStyle/>
          <a:p>
            <a:r>
              <a:rPr lang="en-US" sz="2800">
                <a:latin typeface="Arial" charset="0"/>
              </a:rPr>
              <a:t>Calculate collections for other months.</a:t>
            </a:r>
          </a:p>
        </p:txBody>
      </p:sp>
      <p:sp>
        <p:nvSpPr>
          <p:cNvPr id="26638" name="Rectangle 14"/>
          <p:cNvSpPr>
            <a:spLocks noGrp="1" noChangeArrowheads="1"/>
          </p:cNvSpPr>
          <p:nvPr>
            <p:ph type="title"/>
          </p:nvPr>
        </p:nvSpPr>
        <p:spPr/>
        <p:txBody>
          <a:bodyPr/>
          <a:lstStyle/>
          <a:p>
            <a:pPr eaLnBrk="1" hangingPunct="1">
              <a:defRPr/>
            </a:pPr>
            <a:r>
              <a:rPr lang="en-US" smtClean="0"/>
              <a:t>Cash Budget - Collections</a:t>
            </a:r>
          </a:p>
        </p:txBody>
      </p:sp>
      <p:grpSp>
        <p:nvGrpSpPr>
          <p:cNvPr id="2" name="Group 21"/>
          <p:cNvGrpSpPr>
            <a:grpSpLocks/>
          </p:cNvGrpSpPr>
          <p:nvPr/>
        </p:nvGrpSpPr>
        <p:grpSpPr bwMode="auto">
          <a:xfrm>
            <a:off x="685800" y="2819400"/>
            <a:ext cx="7899400" cy="3248025"/>
            <a:chOff x="432" y="1776"/>
            <a:chExt cx="4976" cy="2046"/>
          </a:xfrm>
        </p:grpSpPr>
        <p:grpSp>
          <p:nvGrpSpPr>
            <p:cNvPr id="3" name="Group 20"/>
            <p:cNvGrpSpPr>
              <a:grpSpLocks/>
            </p:cNvGrpSpPr>
            <p:nvPr/>
          </p:nvGrpSpPr>
          <p:grpSpPr bwMode="auto">
            <a:xfrm>
              <a:off x="432" y="1776"/>
              <a:ext cx="4976" cy="2046"/>
              <a:chOff x="432" y="1776"/>
              <a:chExt cx="4976" cy="2046"/>
            </a:xfrm>
          </p:grpSpPr>
          <p:sp>
            <p:nvSpPr>
              <p:cNvPr id="25608" name="Rectangle 2"/>
              <p:cNvSpPr>
                <a:spLocks noChangeArrowheads="1"/>
              </p:cNvSpPr>
              <p:nvPr/>
            </p:nvSpPr>
            <p:spPr bwMode="auto">
              <a:xfrm>
                <a:off x="432" y="1776"/>
                <a:ext cx="4976" cy="1902"/>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5609" name="Rectangle 3"/>
              <p:cNvSpPr>
                <a:spLocks noChangeArrowheads="1"/>
              </p:cNvSpPr>
              <p:nvPr/>
            </p:nvSpPr>
            <p:spPr bwMode="auto">
              <a:xfrm>
                <a:off x="2268" y="1779"/>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sp>
            <p:nvSpPr>
              <p:cNvPr id="25610" name="Rectangle 8"/>
              <p:cNvSpPr>
                <a:spLocks noChangeArrowheads="1"/>
              </p:cNvSpPr>
              <p:nvPr/>
            </p:nvSpPr>
            <p:spPr bwMode="auto">
              <a:xfrm>
                <a:off x="565" y="2422"/>
                <a:ext cx="4769" cy="14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Sales	130,000	125,000	120,000	260,000	140,000</a:t>
                </a:r>
              </a:p>
              <a:p>
                <a:pPr>
                  <a:tabLst>
                    <a:tab pos="2066925" algn="r"/>
                    <a:tab pos="3368675" algn="r"/>
                    <a:tab pos="4738688" algn="r"/>
                    <a:tab pos="6064250" algn="r"/>
                    <a:tab pos="7318375" algn="r"/>
                  </a:tabLst>
                </a:pPr>
                <a:r>
                  <a:rPr lang="en-US" sz="2000">
                    <a:solidFill>
                      <a:srgbClr val="000000"/>
                    </a:solidFill>
                    <a:latin typeface="Arial" charset="0"/>
                  </a:rPr>
                  <a:t>Collections:</a:t>
                </a:r>
              </a:p>
              <a:p>
                <a:pPr>
                  <a:tabLst>
                    <a:tab pos="2066925" algn="r"/>
                    <a:tab pos="3368675" algn="r"/>
                    <a:tab pos="4738688" algn="r"/>
                    <a:tab pos="6064250" algn="r"/>
                    <a:tab pos="7318375" algn="r"/>
                  </a:tabLst>
                </a:pPr>
                <a:r>
                  <a:rPr lang="en-US" sz="2000">
                    <a:solidFill>
                      <a:srgbClr val="000000"/>
                    </a:solidFill>
                    <a:latin typeface="Arial" charset="0"/>
                  </a:rPr>
                  <a:t>Month of Sale (30%)		36,000	78,000	42,000</a:t>
                </a:r>
              </a:p>
              <a:p>
                <a:pPr>
                  <a:tabLst>
                    <a:tab pos="2066925" algn="r"/>
                    <a:tab pos="3368675" algn="r"/>
                    <a:tab pos="4738688" algn="r"/>
                    <a:tab pos="6064250" algn="r"/>
                    <a:tab pos="7318375" algn="r"/>
                  </a:tabLst>
                </a:pPr>
                <a:r>
                  <a:rPr lang="en-US" sz="2000">
                    <a:solidFill>
                      <a:srgbClr val="000000"/>
                    </a:solidFill>
                    <a:latin typeface="Arial" charset="0"/>
                  </a:rPr>
                  <a:t>First Month (50%)			62,500	60,000	130,000</a:t>
                </a:r>
              </a:p>
              <a:p>
                <a:pPr>
                  <a:tabLst>
                    <a:tab pos="2066925" algn="r"/>
                    <a:tab pos="3368675" algn="r"/>
                    <a:tab pos="4738688" algn="r"/>
                    <a:tab pos="6064250" algn="r"/>
                    <a:tab pos="7318375" algn="r"/>
                  </a:tabLst>
                </a:pPr>
                <a:r>
                  <a:rPr lang="en-US" sz="2000">
                    <a:solidFill>
                      <a:srgbClr val="000000"/>
                    </a:solidFill>
                    <a:latin typeface="Arial" charset="0"/>
                  </a:rPr>
                  <a:t>2nd Month (20%)			26,000	25,000	24,000</a:t>
                </a:r>
              </a:p>
              <a:p>
                <a:pPr>
                  <a:tabLst>
                    <a:tab pos="2066925" algn="r"/>
                    <a:tab pos="3368675" algn="r"/>
                    <a:tab pos="4738688" algn="r"/>
                    <a:tab pos="6064250" algn="r"/>
                    <a:tab pos="7318375" algn="r"/>
                  </a:tabLst>
                </a:pPr>
                <a:r>
                  <a:rPr lang="en-US" sz="2000" b="1">
                    <a:solidFill>
                      <a:srgbClr val="000000"/>
                    </a:solidFill>
                    <a:latin typeface="Arial" charset="0"/>
                  </a:rPr>
                  <a:t>Total Collections			124,500	163,000	196,000</a:t>
                </a:r>
              </a:p>
              <a:p>
                <a:pPr eaLnBrk="1" hangingPunct="1">
                  <a:tabLst>
                    <a:tab pos="2066925" algn="r"/>
                    <a:tab pos="3368675" algn="r"/>
                    <a:tab pos="4738688" algn="r"/>
                    <a:tab pos="6064250" algn="r"/>
                    <a:tab pos="7318375" algn="r"/>
                  </a:tabLst>
                </a:pPr>
                <a:endParaRPr lang="en-US" sz="2000" b="1">
                  <a:solidFill>
                    <a:srgbClr val="000000"/>
                  </a:solidFill>
                  <a:latin typeface="Arial" charset="0"/>
                </a:endParaRPr>
              </a:p>
            </p:txBody>
          </p:sp>
          <p:sp>
            <p:nvSpPr>
              <p:cNvPr id="26641" name="Rectangle 17"/>
              <p:cNvSpPr>
                <a:spLocks noChangeArrowheads="1"/>
              </p:cNvSpPr>
              <p:nvPr/>
            </p:nvSpPr>
            <p:spPr bwMode="auto">
              <a:xfrm>
                <a:off x="1426" y="2196"/>
                <a:ext cx="3711" cy="250"/>
              </a:xfrm>
              <a:prstGeom prst="rect">
                <a:avLst/>
              </a:prstGeom>
              <a:noFill/>
              <a:ln w="9525">
                <a:noFill/>
                <a:miter lim="800000"/>
                <a:headEnd/>
                <a:tailEnd/>
              </a:ln>
              <a:effectLst/>
            </p:spPr>
            <p:txBody>
              <a:bodyPr wrap="none">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grpSp>
        <p:sp>
          <p:nvSpPr>
            <p:cNvPr id="25607" name="Rectangle 13"/>
            <p:cNvSpPr>
              <a:spLocks noChangeArrowheads="1"/>
            </p:cNvSpPr>
            <p:nvPr/>
          </p:nvSpPr>
          <p:spPr bwMode="auto">
            <a:xfrm>
              <a:off x="576" y="2640"/>
              <a:ext cx="4704" cy="768"/>
            </a:xfrm>
            <a:prstGeom prst="rect">
              <a:avLst/>
            </a:prstGeom>
            <a:noFill/>
            <a:ln w="28575">
              <a:solidFill>
                <a:srgbClr val="00FF00"/>
              </a:solidFill>
              <a:miter lim="800000"/>
              <a:headEnd/>
              <a:tailEn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Effect transition="in" filter="wipe(left)">
                                      <p:cBhvr>
                                        <p:cTn id="7" dur="500"/>
                                        <p:tgtEl>
                                          <p:spTgt spid="2663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50321977-89D4-4474-BBFE-954D7603B27C}" type="slidenum">
              <a:rPr lang="en-US"/>
              <a:pPr/>
              <a:t>44</a:t>
            </a:fld>
            <a:endParaRPr lang="en-US"/>
          </a:p>
        </p:txBody>
      </p:sp>
      <p:grpSp>
        <p:nvGrpSpPr>
          <p:cNvPr id="2" name="Group 36"/>
          <p:cNvGrpSpPr>
            <a:grpSpLocks/>
          </p:cNvGrpSpPr>
          <p:nvPr/>
        </p:nvGrpSpPr>
        <p:grpSpPr bwMode="auto">
          <a:xfrm>
            <a:off x="506413" y="3532188"/>
            <a:ext cx="7939087" cy="2108200"/>
            <a:chOff x="319" y="2225"/>
            <a:chExt cx="5001" cy="1328"/>
          </a:xfrm>
        </p:grpSpPr>
        <p:sp>
          <p:nvSpPr>
            <p:cNvPr id="26633" name="Rectangle 37"/>
            <p:cNvSpPr>
              <a:spLocks noChangeArrowheads="1"/>
            </p:cNvSpPr>
            <p:nvPr/>
          </p:nvSpPr>
          <p:spPr bwMode="auto">
            <a:xfrm>
              <a:off x="4004" y="2876"/>
              <a:ext cx="826" cy="288"/>
            </a:xfrm>
            <a:prstGeom prst="rect">
              <a:avLst/>
            </a:prstGeom>
            <a:noFill/>
            <a:ln w="12700">
              <a:noFill/>
              <a:miter lim="800000"/>
              <a:headEnd/>
              <a:tailEnd/>
            </a:ln>
          </p:spPr>
          <p:txBody>
            <a:bodyPr wrap="none" anchor="ctr"/>
            <a:lstStyle/>
            <a:p>
              <a:endParaRPr lang="en-US"/>
            </a:p>
          </p:txBody>
        </p:sp>
        <p:sp>
          <p:nvSpPr>
            <p:cNvPr id="26634" name="Rectangle 38"/>
            <p:cNvSpPr>
              <a:spLocks noChangeArrowheads="1"/>
            </p:cNvSpPr>
            <p:nvPr/>
          </p:nvSpPr>
          <p:spPr bwMode="auto">
            <a:xfrm>
              <a:off x="361" y="2225"/>
              <a:ext cx="4959" cy="132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7687" name="Rectangle 39"/>
            <p:cNvSpPr>
              <a:spLocks noChangeArrowheads="1"/>
            </p:cNvSpPr>
            <p:nvPr/>
          </p:nvSpPr>
          <p:spPr bwMode="auto">
            <a:xfrm>
              <a:off x="2584" y="3100"/>
              <a:ext cx="672" cy="180"/>
            </a:xfrm>
            <a:prstGeom prst="rect">
              <a:avLst/>
            </a:prstGeom>
            <a:solidFill>
              <a:schemeClr val="tx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26636" name="Rectangle 40"/>
            <p:cNvSpPr>
              <a:spLocks noChangeArrowheads="1"/>
            </p:cNvSpPr>
            <p:nvPr/>
          </p:nvSpPr>
          <p:spPr bwMode="auto">
            <a:xfrm>
              <a:off x="366" y="2230"/>
              <a:ext cx="4950" cy="301"/>
            </a:xfrm>
            <a:prstGeom prst="rect">
              <a:avLst/>
            </a:prstGeom>
            <a:solidFill>
              <a:schemeClr val="bg1"/>
            </a:solidFill>
            <a:ln w="28575">
              <a:solidFill>
                <a:srgbClr val="000000"/>
              </a:solidFill>
              <a:miter lim="800000"/>
              <a:headEnd/>
              <a:tailEnd/>
            </a:ln>
          </p:spPr>
          <p:txBody>
            <a:bodyPr wrap="none" anchor="ctr"/>
            <a:lstStyle/>
            <a:p>
              <a:endParaRPr lang="en-US"/>
            </a:p>
          </p:txBody>
        </p:sp>
        <p:sp>
          <p:nvSpPr>
            <p:cNvPr id="27689" name="Rectangle 41"/>
            <p:cNvSpPr>
              <a:spLocks noChangeArrowheads="1"/>
            </p:cNvSpPr>
            <p:nvPr/>
          </p:nvSpPr>
          <p:spPr bwMode="auto">
            <a:xfrm>
              <a:off x="442" y="2232"/>
              <a:ext cx="2943"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9900"/>
                  </a:solidFill>
                  <a:effectLst>
                    <a:outerShdw blurRad="38100" dist="38100" dir="2700000" algn="tl">
                      <a:srgbClr val="000000"/>
                    </a:outerShdw>
                  </a:effectLst>
                  <a:latin typeface="Arial" charset="0"/>
                </a:rPr>
                <a:t>Payments for January Purchases</a:t>
              </a:r>
            </a:p>
          </p:txBody>
        </p:sp>
        <p:sp>
          <p:nvSpPr>
            <p:cNvPr id="26638" name="Line 42"/>
            <p:cNvSpPr>
              <a:spLocks noChangeShapeType="1"/>
            </p:cNvSpPr>
            <p:nvPr/>
          </p:nvSpPr>
          <p:spPr bwMode="auto">
            <a:xfrm>
              <a:off x="1240" y="2985"/>
              <a:ext cx="3744" cy="0"/>
            </a:xfrm>
            <a:prstGeom prst="line">
              <a:avLst/>
            </a:prstGeom>
            <a:noFill/>
            <a:ln w="50800">
              <a:solidFill>
                <a:srgbClr val="000000"/>
              </a:solidFill>
              <a:round/>
              <a:headEnd/>
              <a:tailEnd/>
            </a:ln>
          </p:spPr>
          <p:txBody>
            <a:bodyPr wrap="none" anchor="ctr"/>
            <a:lstStyle/>
            <a:p>
              <a:endParaRPr lang="en-US"/>
            </a:p>
          </p:txBody>
        </p:sp>
        <p:sp>
          <p:nvSpPr>
            <p:cNvPr id="26639" name="Line 43"/>
            <p:cNvSpPr>
              <a:spLocks noChangeShapeType="1"/>
            </p:cNvSpPr>
            <p:nvPr/>
          </p:nvSpPr>
          <p:spPr bwMode="auto">
            <a:xfrm>
              <a:off x="1224" y="2861"/>
              <a:ext cx="0" cy="233"/>
            </a:xfrm>
            <a:prstGeom prst="line">
              <a:avLst/>
            </a:prstGeom>
            <a:noFill/>
            <a:ln w="25400">
              <a:solidFill>
                <a:srgbClr val="000000"/>
              </a:solidFill>
              <a:round/>
              <a:headEnd/>
              <a:tailEnd/>
            </a:ln>
          </p:spPr>
          <p:txBody>
            <a:bodyPr wrap="none" anchor="ctr"/>
            <a:lstStyle/>
            <a:p>
              <a:endParaRPr lang="en-US"/>
            </a:p>
          </p:txBody>
        </p:sp>
        <p:sp>
          <p:nvSpPr>
            <p:cNvPr id="26640" name="Line 44"/>
            <p:cNvSpPr>
              <a:spLocks noChangeShapeType="1"/>
            </p:cNvSpPr>
            <p:nvPr/>
          </p:nvSpPr>
          <p:spPr bwMode="auto">
            <a:xfrm>
              <a:off x="4984" y="2860"/>
              <a:ext cx="0" cy="233"/>
            </a:xfrm>
            <a:prstGeom prst="line">
              <a:avLst/>
            </a:prstGeom>
            <a:noFill/>
            <a:ln w="25400">
              <a:solidFill>
                <a:srgbClr val="000000"/>
              </a:solidFill>
              <a:round/>
              <a:headEnd/>
              <a:tailEnd/>
            </a:ln>
          </p:spPr>
          <p:txBody>
            <a:bodyPr wrap="none" anchor="ctr"/>
            <a:lstStyle/>
            <a:p>
              <a:endParaRPr lang="en-US"/>
            </a:p>
          </p:txBody>
        </p:sp>
        <p:sp>
          <p:nvSpPr>
            <p:cNvPr id="26641" name="Line 45"/>
            <p:cNvSpPr>
              <a:spLocks noChangeShapeType="1"/>
            </p:cNvSpPr>
            <p:nvPr/>
          </p:nvSpPr>
          <p:spPr bwMode="auto">
            <a:xfrm>
              <a:off x="2951" y="2861"/>
              <a:ext cx="0" cy="233"/>
            </a:xfrm>
            <a:prstGeom prst="line">
              <a:avLst/>
            </a:prstGeom>
            <a:noFill/>
            <a:ln w="25400">
              <a:solidFill>
                <a:srgbClr val="000000"/>
              </a:solidFill>
              <a:round/>
              <a:headEnd/>
              <a:tailEnd/>
            </a:ln>
          </p:spPr>
          <p:txBody>
            <a:bodyPr wrap="none" anchor="ctr"/>
            <a:lstStyle/>
            <a:p>
              <a:endParaRPr lang="en-US"/>
            </a:p>
          </p:txBody>
        </p:sp>
        <p:sp>
          <p:nvSpPr>
            <p:cNvPr id="26642" name="Line 46"/>
            <p:cNvSpPr>
              <a:spLocks noChangeShapeType="1"/>
            </p:cNvSpPr>
            <p:nvPr/>
          </p:nvSpPr>
          <p:spPr bwMode="auto">
            <a:xfrm>
              <a:off x="2058" y="2861"/>
              <a:ext cx="0" cy="233"/>
            </a:xfrm>
            <a:prstGeom prst="line">
              <a:avLst/>
            </a:prstGeom>
            <a:noFill/>
            <a:ln w="25400">
              <a:solidFill>
                <a:srgbClr val="000000"/>
              </a:solidFill>
              <a:round/>
              <a:headEnd/>
              <a:tailEnd/>
            </a:ln>
          </p:spPr>
          <p:txBody>
            <a:bodyPr wrap="none" anchor="ctr"/>
            <a:lstStyle/>
            <a:p>
              <a:endParaRPr lang="en-US"/>
            </a:p>
          </p:txBody>
        </p:sp>
        <p:sp>
          <p:nvSpPr>
            <p:cNvPr id="26643" name="Line 47"/>
            <p:cNvSpPr>
              <a:spLocks noChangeShapeType="1"/>
            </p:cNvSpPr>
            <p:nvPr/>
          </p:nvSpPr>
          <p:spPr bwMode="auto">
            <a:xfrm>
              <a:off x="3946" y="2861"/>
              <a:ext cx="0" cy="233"/>
            </a:xfrm>
            <a:prstGeom prst="line">
              <a:avLst/>
            </a:prstGeom>
            <a:noFill/>
            <a:ln w="25400">
              <a:solidFill>
                <a:srgbClr val="000000"/>
              </a:solidFill>
              <a:round/>
              <a:headEnd/>
              <a:tailEnd/>
            </a:ln>
          </p:spPr>
          <p:txBody>
            <a:bodyPr wrap="none" anchor="ctr"/>
            <a:lstStyle/>
            <a:p>
              <a:endParaRPr lang="en-US"/>
            </a:p>
          </p:txBody>
        </p:sp>
        <p:sp>
          <p:nvSpPr>
            <p:cNvPr id="27696" name="Rectangle 48"/>
            <p:cNvSpPr>
              <a:spLocks noChangeArrowheads="1"/>
            </p:cNvSpPr>
            <p:nvPr/>
          </p:nvSpPr>
          <p:spPr bwMode="auto">
            <a:xfrm>
              <a:off x="1021" y="2652"/>
              <a:ext cx="4153" cy="248"/>
            </a:xfrm>
            <a:prstGeom prst="rect">
              <a:avLst/>
            </a:prstGeom>
            <a:noFill/>
            <a:ln w="12700">
              <a:noFill/>
              <a:miter lim="800000"/>
              <a:headEnd/>
              <a:tailEnd/>
            </a:ln>
            <a:effectLst/>
          </p:spPr>
          <p:txBody>
            <a:bodyPr wrap="none" lIns="90488" tIns="44450" rIns="90488" bIns="44450">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sp>
          <p:nvSpPr>
            <p:cNvPr id="26645" name="Rectangle 49"/>
            <p:cNvSpPr>
              <a:spLocks noChangeArrowheads="1"/>
            </p:cNvSpPr>
            <p:nvPr/>
          </p:nvSpPr>
          <p:spPr bwMode="auto">
            <a:xfrm>
              <a:off x="319" y="3052"/>
              <a:ext cx="4988" cy="248"/>
            </a:xfrm>
            <a:prstGeom prst="rect">
              <a:avLst/>
            </a:prstGeom>
            <a:noFill/>
            <a:ln w="12700">
              <a:noFill/>
              <a:miter lim="800000"/>
              <a:headEnd/>
              <a:tailEnd/>
            </a:ln>
          </p:spPr>
          <p:txBody>
            <a:bodyPr wrap="none" lIns="90488" tIns="44450" rIns="90488" bIns="44450">
              <a:spAutoFit/>
            </a:bodyPr>
            <a:lstStyle/>
            <a:p>
              <a:r>
                <a:rPr lang="en-US" sz="2000">
                  <a:solidFill>
                    <a:srgbClr val="000000"/>
                  </a:solidFill>
                  <a:latin typeface="Arial" charset="0"/>
                </a:rPr>
                <a:t>   Sales 130,000     125,000       120,000	         260,000	      140,000</a:t>
              </a:r>
            </a:p>
          </p:txBody>
        </p:sp>
      </p:grpSp>
      <p:sp>
        <p:nvSpPr>
          <p:cNvPr id="27663" name="Rectangle 15"/>
          <p:cNvSpPr>
            <a:spLocks noChangeArrowheads="1"/>
          </p:cNvSpPr>
          <p:nvPr/>
        </p:nvSpPr>
        <p:spPr bwMode="auto">
          <a:xfrm>
            <a:off x="3417888" y="5462588"/>
            <a:ext cx="4362450" cy="727075"/>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solidFill>
                  <a:schemeClr val="bg1"/>
                </a:solidFill>
                <a:latin typeface="Arial" charset="0"/>
              </a:rPr>
              <a:t>75% of January Sales Purchased in November</a:t>
            </a:r>
          </a:p>
        </p:txBody>
      </p:sp>
      <p:sp>
        <p:nvSpPr>
          <p:cNvPr id="27665" name="Rectangle 17"/>
          <p:cNvSpPr>
            <a:spLocks noChangeArrowheads="1"/>
          </p:cNvSpPr>
          <p:nvPr/>
        </p:nvSpPr>
        <p:spPr bwMode="auto">
          <a:xfrm>
            <a:off x="990600" y="2286000"/>
            <a:ext cx="6338888" cy="942975"/>
          </a:xfrm>
          <a:prstGeom prst="rect">
            <a:avLst/>
          </a:prstGeom>
          <a:noFill/>
          <a:ln w="12700">
            <a:noFill/>
            <a:miter lim="800000"/>
            <a:headEnd/>
            <a:tailEnd/>
          </a:ln>
        </p:spPr>
        <p:txBody>
          <a:bodyPr wrap="none" lIns="90488" tIns="44450" rIns="90488" bIns="44450">
            <a:spAutoFit/>
          </a:bodyPr>
          <a:lstStyle/>
          <a:p>
            <a:r>
              <a:rPr lang="en-US" sz="2800">
                <a:latin typeface="Arial" charset="0"/>
              </a:rPr>
              <a:t>Purchases are made 2 months prior to </a:t>
            </a:r>
          </a:p>
          <a:p>
            <a:r>
              <a:rPr lang="en-US" sz="2800">
                <a:latin typeface="Arial" charset="0"/>
              </a:rPr>
              <a:t>sale and are paid for 1 month later.</a:t>
            </a:r>
          </a:p>
        </p:txBody>
      </p:sp>
      <p:sp>
        <p:nvSpPr>
          <p:cNvPr id="27667" name="Rectangle 19"/>
          <p:cNvSpPr>
            <a:spLocks noGrp="1" noChangeArrowheads="1"/>
          </p:cNvSpPr>
          <p:nvPr>
            <p:ph type="title"/>
          </p:nvPr>
        </p:nvSpPr>
        <p:spPr/>
        <p:txBody>
          <a:bodyPr/>
          <a:lstStyle/>
          <a:p>
            <a:pPr eaLnBrk="1" hangingPunct="1">
              <a:defRPr/>
            </a:pPr>
            <a:r>
              <a:rPr lang="en-US" smtClean="0"/>
              <a:t>Cash Budget - Purchases/Payments</a:t>
            </a:r>
          </a:p>
        </p:txBody>
      </p:sp>
      <p:sp>
        <p:nvSpPr>
          <p:cNvPr id="27662" name="Rectangle 14"/>
          <p:cNvSpPr>
            <a:spLocks noChangeArrowheads="1"/>
          </p:cNvSpPr>
          <p:nvPr/>
        </p:nvSpPr>
        <p:spPr bwMode="auto">
          <a:xfrm>
            <a:off x="1463675" y="5200650"/>
            <a:ext cx="957263" cy="393700"/>
          </a:xfrm>
          <a:prstGeom prst="rect">
            <a:avLst/>
          </a:prstGeom>
          <a:noFill/>
          <a:ln w="12700">
            <a:noFill/>
            <a:miter lim="800000"/>
            <a:headEnd/>
            <a:tailEnd/>
          </a:ln>
          <a:effectLst/>
        </p:spPr>
        <p:txBody>
          <a:bodyPr wrap="none" lIns="90488" tIns="44450" rIns="90488" bIns="44450">
            <a:spAutoFit/>
          </a:bodyPr>
          <a:lstStyle/>
          <a:p>
            <a:pPr>
              <a:defRPr/>
            </a:pPr>
            <a:r>
              <a:rPr lang="en-US" sz="2000">
                <a:solidFill>
                  <a:srgbClr val="FFFF66"/>
                </a:solidFill>
                <a:effectLst>
                  <a:outerShdw blurRad="38100" dist="38100" dir="2700000" algn="tl">
                    <a:srgbClr val="000000"/>
                  </a:outerShdw>
                </a:effectLst>
                <a:latin typeface="Arial" charset="0"/>
              </a:rPr>
              <a:t>90,000</a:t>
            </a:r>
          </a:p>
        </p:txBody>
      </p:sp>
      <p:sp>
        <p:nvSpPr>
          <p:cNvPr id="27698" name="Line 50"/>
          <p:cNvSpPr>
            <a:spLocks noChangeShapeType="1"/>
          </p:cNvSpPr>
          <p:nvPr/>
        </p:nvSpPr>
        <p:spPr bwMode="auto">
          <a:xfrm flipH="1">
            <a:off x="2401888" y="5056188"/>
            <a:ext cx="1668462" cy="314325"/>
          </a:xfrm>
          <a:prstGeom prst="line">
            <a:avLst/>
          </a:prstGeom>
          <a:noFill/>
          <a:ln w="38100">
            <a:solidFill>
              <a:srgbClr val="FF0000"/>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65"/>
                                        </p:tgtEl>
                                        <p:attrNameLst>
                                          <p:attrName>style.visibility</p:attrName>
                                        </p:attrNameLst>
                                      </p:cBhvr>
                                      <p:to>
                                        <p:strVal val="visible"/>
                                      </p:to>
                                    </p:set>
                                    <p:animEffect transition="in" filter="wipe(left)">
                                      <p:cBhvr>
                                        <p:cTn id="7" dur="500"/>
                                        <p:tgtEl>
                                          <p:spTgt spid="2766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500"/>
                                        <p:tgtEl>
                                          <p:spTgt spid="2"/>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27698"/>
                                        </p:tgtEl>
                                        <p:attrNameLst>
                                          <p:attrName>style.visibility</p:attrName>
                                        </p:attrNameLst>
                                      </p:cBhvr>
                                      <p:to>
                                        <p:strVal val="visible"/>
                                      </p:to>
                                    </p:set>
                                    <p:animEffect transition="in" filter="wipe(right)">
                                      <p:cBhvr>
                                        <p:cTn id="16" dur="500"/>
                                        <p:tgtEl>
                                          <p:spTgt spid="27698"/>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27662"/>
                                        </p:tgtEl>
                                        <p:attrNameLst>
                                          <p:attrName>style.visibility</p:attrName>
                                        </p:attrNameLst>
                                      </p:cBhvr>
                                      <p:to>
                                        <p:strVal val="visible"/>
                                      </p:to>
                                    </p:set>
                                    <p:animEffect transition="in" filter="dissolve">
                                      <p:cBhvr>
                                        <p:cTn id="20" dur="500"/>
                                        <p:tgtEl>
                                          <p:spTgt spid="27662"/>
                                        </p:tgtEl>
                                      </p:cBhvr>
                                    </p:animEffect>
                                  </p:childTnLst>
                                </p:cTn>
                              </p:par>
                            </p:childTnLst>
                          </p:cTn>
                        </p:par>
                        <p:par>
                          <p:cTn id="21" fill="hold">
                            <p:stCondLst>
                              <p:cond delay="1500"/>
                            </p:stCondLst>
                            <p:childTnLst>
                              <p:par>
                                <p:cTn id="22" presetID="4" presetClass="entr" presetSubtype="32" fill="hold" grpId="0" nodeType="afterEffect">
                                  <p:stCondLst>
                                    <p:cond delay="0"/>
                                  </p:stCondLst>
                                  <p:childTnLst>
                                    <p:set>
                                      <p:cBhvr>
                                        <p:cTn id="23" dur="1" fill="hold">
                                          <p:stCondLst>
                                            <p:cond delay="0"/>
                                          </p:stCondLst>
                                        </p:cTn>
                                        <p:tgtEl>
                                          <p:spTgt spid="27663"/>
                                        </p:tgtEl>
                                        <p:attrNameLst>
                                          <p:attrName>style.visibility</p:attrName>
                                        </p:attrNameLst>
                                      </p:cBhvr>
                                      <p:to>
                                        <p:strVal val="visible"/>
                                      </p:to>
                                    </p:set>
                                    <p:animEffect transition="in" filter="box(out)">
                                      <p:cBhvr>
                                        <p:cTn id="24" dur="500"/>
                                        <p:tgtEl>
                                          <p:spTgt spid="27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animBg="1" autoUpdateAnimBg="0"/>
      <p:bldP spid="27665" grpId="0" autoUpdateAnimBg="0"/>
      <p:bldP spid="27662" grpId="0" autoUpdateAnimBg="0"/>
      <p:bldP spid="2769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CD148F2C-A35C-4472-9C28-EC97E9089858}" type="slidenum">
              <a:rPr lang="en-US"/>
              <a:pPr/>
              <a:t>45</a:t>
            </a:fld>
            <a:endParaRPr lang="en-US"/>
          </a:p>
        </p:txBody>
      </p:sp>
      <p:sp>
        <p:nvSpPr>
          <p:cNvPr id="28692" name="Rectangle 20"/>
          <p:cNvSpPr>
            <a:spLocks noGrp="1" noChangeArrowheads="1"/>
          </p:cNvSpPr>
          <p:nvPr>
            <p:ph type="title"/>
          </p:nvPr>
        </p:nvSpPr>
        <p:spPr/>
        <p:txBody>
          <a:bodyPr/>
          <a:lstStyle/>
          <a:p>
            <a:pPr eaLnBrk="1" hangingPunct="1">
              <a:defRPr/>
            </a:pPr>
            <a:r>
              <a:rPr lang="en-US" smtClean="0"/>
              <a:t>Cash Budget - Purchases/Payments</a:t>
            </a:r>
          </a:p>
        </p:txBody>
      </p:sp>
      <p:grpSp>
        <p:nvGrpSpPr>
          <p:cNvPr id="2" name="Group 23"/>
          <p:cNvGrpSpPr>
            <a:grpSpLocks/>
          </p:cNvGrpSpPr>
          <p:nvPr/>
        </p:nvGrpSpPr>
        <p:grpSpPr bwMode="auto">
          <a:xfrm>
            <a:off x="506413" y="3532188"/>
            <a:ext cx="7939087" cy="2108200"/>
            <a:chOff x="319" y="2225"/>
            <a:chExt cx="5001" cy="1328"/>
          </a:xfrm>
        </p:grpSpPr>
        <p:sp>
          <p:nvSpPr>
            <p:cNvPr id="27659" name="Rectangle 24"/>
            <p:cNvSpPr>
              <a:spLocks noChangeArrowheads="1"/>
            </p:cNvSpPr>
            <p:nvPr/>
          </p:nvSpPr>
          <p:spPr bwMode="auto">
            <a:xfrm>
              <a:off x="4004" y="2876"/>
              <a:ext cx="826" cy="288"/>
            </a:xfrm>
            <a:prstGeom prst="rect">
              <a:avLst/>
            </a:prstGeom>
            <a:noFill/>
            <a:ln w="12700">
              <a:noFill/>
              <a:miter lim="800000"/>
              <a:headEnd/>
              <a:tailEnd/>
            </a:ln>
          </p:spPr>
          <p:txBody>
            <a:bodyPr wrap="none" anchor="ctr"/>
            <a:lstStyle/>
            <a:p>
              <a:endParaRPr lang="en-US"/>
            </a:p>
          </p:txBody>
        </p:sp>
        <p:sp>
          <p:nvSpPr>
            <p:cNvPr id="27660" name="Rectangle 25"/>
            <p:cNvSpPr>
              <a:spLocks noChangeArrowheads="1"/>
            </p:cNvSpPr>
            <p:nvPr/>
          </p:nvSpPr>
          <p:spPr bwMode="auto">
            <a:xfrm>
              <a:off x="361" y="2225"/>
              <a:ext cx="4959" cy="132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8698" name="Rectangle 26"/>
            <p:cNvSpPr>
              <a:spLocks noChangeArrowheads="1"/>
            </p:cNvSpPr>
            <p:nvPr/>
          </p:nvSpPr>
          <p:spPr bwMode="auto">
            <a:xfrm>
              <a:off x="2584" y="3100"/>
              <a:ext cx="672" cy="180"/>
            </a:xfrm>
            <a:prstGeom prst="rect">
              <a:avLst/>
            </a:prstGeom>
            <a:solidFill>
              <a:schemeClr val="tx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27662" name="Rectangle 27"/>
            <p:cNvSpPr>
              <a:spLocks noChangeArrowheads="1"/>
            </p:cNvSpPr>
            <p:nvPr/>
          </p:nvSpPr>
          <p:spPr bwMode="auto">
            <a:xfrm>
              <a:off x="366" y="2230"/>
              <a:ext cx="4950" cy="301"/>
            </a:xfrm>
            <a:prstGeom prst="rect">
              <a:avLst/>
            </a:prstGeom>
            <a:solidFill>
              <a:schemeClr val="bg1"/>
            </a:solidFill>
            <a:ln w="28575">
              <a:solidFill>
                <a:srgbClr val="000000"/>
              </a:solidFill>
              <a:miter lim="800000"/>
              <a:headEnd/>
              <a:tailEnd/>
            </a:ln>
          </p:spPr>
          <p:txBody>
            <a:bodyPr wrap="none" anchor="ctr"/>
            <a:lstStyle/>
            <a:p>
              <a:endParaRPr lang="en-US"/>
            </a:p>
          </p:txBody>
        </p:sp>
        <p:sp>
          <p:nvSpPr>
            <p:cNvPr id="28700" name="Rectangle 28"/>
            <p:cNvSpPr>
              <a:spLocks noChangeArrowheads="1"/>
            </p:cNvSpPr>
            <p:nvPr/>
          </p:nvSpPr>
          <p:spPr bwMode="auto">
            <a:xfrm>
              <a:off x="442" y="2232"/>
              <a:ext cx="2943"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9900"/>
                  </a:solidFill>
                  <a:effectLst>
                    <a:outerShdw blurRad="38100" dist="38100" dir="2700000" algn="tl">
                      <a:srgbClr val="000000"/>
                    </a:outerShdw>
                  </a:effectLst>
                  <a:latin typeface="Arial" charset="0"/>
                </a:rPr>
                <a:t>Payments for January Purchases</a:t>
              </a:r>
            </a:p>
          </p:txBody>
        </p:sp>
        <p:sp>
          <p:nvSpPr>
            <p:cNvPr id="27664" name="Line 29"/>
            <p:cNvSpPr>
              <a:spLocks noChangeShapeType="1"/>
            </p:cNvSpPr>
            <p:nvPr/>
          </p:nvSpPr>
          <p:spPr bwMode="auto">
            <a:xfrm>
              <a:off x="1240" y="2985"/>
              <a:ext cx="3744" cy="0"/>
            </a:xfrm>
            <a:prstGeom prst="line">
              <a:avLst/>
            </a:prstGeom>
            <a:noFill/>
            <a:ln w="50800">
              <a:solidFill>
                <a:srgbClr val="000000"/>
              </a:solidFill>
              <a:round/>
              <a:headEnd/>
              <a:tailEnd/>
            </a:ln>
          </p:spPr>
          <p:txBody>
            <a:bodyPr wrap="none" anchor="ctr"/>
            <a:lstStyle/>
            <a:p>
              <a:endParaRPr lang="en-US"/>
            </a:p>
          </p:txBody>
        </p:sp>
        <p:sp>
          <p:nvSpPr>
            <p:cNvPr id="27665" name="Line 30"/>
            <p:cNvSpPr>
              <a:spLocks noChangeShapeType="1"/>
            </p:cNvSpPr>
            <p:nvPr/>
          </p:nvSpPr>
          <p:spPr bwMode="auto">
            <a:xfrm>
              <a:off x="1224" y="2861"/>
              <a:ext cx="0" cy="233"/>
            </a:xfrm>
            <a:prstGeom prst="line">
              <a:avLst/>
            </a:prstGeom>
            <a:noFill/>
            <a:ln w="25400">
              <a:solidFill>
                <a:srgbClr val="000000"/>
              </a:solidFill>
              <a:round/>
              <a:headEnd/>
              <a:tailEnd/>
            </a:ln>
          </p:spPr>
          <p:txBody>
            <a:bodyPr wrap="none" anchor="ctr"/>
            <a:lstStyle/>
            <a:p>
              <a:endParaRPr lang="en-US"/>
            </a:p>
          </p:txBody>
        </p:sp>
        <p:sp>
          <p:nvSpPr>
            <p:cNvPr id="27666" name="Line 31"/>
            <p:cNvSpPr>
              <a:spLocks noChangeShapeType="1"/>
            </p:cNvSpPr>
            <p:nvPr/>
          </p:nvSpPr>
          <p:spPr bwMode="auto">
            <a:xfrm>
              <a:off x="4984" y="2860"/>
              <a:ext cx="0" cy="233"/>
            </a:xfrm>
            <a:prstGeom prst="line">
              <a:avLst/>
            </a:prstGeom>
            <a:noFill/>
            <a:ln w="25400">
              <a:solidFill>
                <a:srgbClr val="000000"/>
              </a:solidFill>
              <a:round/>
              <a:headEnd/>
              <a:tailEnd/>
            </a:ln>
          </p:spPr>
          <p:txBody>
            <a:bodyPr wrap="none" anchor="ctr"/>
            <a:lstStyle/>
            <a:p>
              <a:endParaRPr lang="en-US"/>
            </a:p>
          </p:txBody>
        </p:sp>
        <p:sp>
          <p:nvSpPr>
            <p:cNvPr id="27667" name="Line 32"/>
            <p:cNvSpPr>
              <a:spLocks noChangeShapeType="1"/>
            </p:cNvSpPr>
            <p:nvPr/>
          </p:nvSpPr>
          <p:spPr bwMode="auto">
            <a:xfrm>
              <a:off x="2951" y="2861"/>
              <a:ext cx="0" cy="233"/>
            </a:xfrm>
            <a:prstGeom prst="line">
              <a:avLst/>
            </a:prstGeom>
            <a:noFill/>
            <a:ln w="25400">
              <a:solidFill>
                <a:srgbClr val="000000"/>
              </a:solidFill>
              <a:round/>
              <a:headEnd/>
              <a:tailEnd/>
            </a:ln>
          </p:spPr>
          <p:txBody>
            <a:bodyPr wrap="none" anchor="ctr"/>
            <a:lstStyle/>
            <a:p>
              <a:endParaRPr lang="en-US"/>
            </a:p>
          </p:txBody>
        </p:sp>
        <p:sp>
          <p:nvSpPr>
            <p:cNvPr id="27668" name="Line 33"/>
            <p:cNvSpPr>
              <a:spLocks noChangeShapeType="1"/>
            </p:cNvSpPr>
            <p:nvPr/>
          </p:nvSpPr>
          <p:spPr bwMode="auto">
            <a:xfrm>
              <a:off x="2058" y="2861"/>
              <a:ext cx="0" cy="233"/>
            </a:xfrm>
            <a:prstGeom prst="line">
              <a:avLst/>
            </a:prstGeom>
            <a:noFill/>
            <a:ln w="25400">
              <a:solidFill>
                <a:srgbClr val="000000"/>
              </a:solidFill>
              <a:round/>
              <a:headEnd/>
              <a:tailEnd/>
            </a:ln>
          </p:spPr>
          <p:txBody>
            <a:bodyPr wrap="none" anchor="ctr"/>
            <a:lstStyle/>
            <a:p>
              <a:endParaRPr lang="en-US"/>
            </a:p>
          </p:txBody>
        </p:sp>
        <p:sp>
          <p:nvSpPr>
            <p:cNvPr id="27669" name="Line 34"/>
            <p:cNvSpPr>
              <a:spLocks noChangeShapeType="1"/>
            </p:cNvSpPr>
            <p:nvPr/>
          </p:nvSpPr>
          <p:spPr bwMode="auto">
            <a:xfrm>
              <a:off x="3946" y="2861"/>
              <a:ext cx="0" cy="233"/>
            </a:xfrm>
            <a:prstGeom prst="line">
              <a:avLst/>
            </a:prstGeom>
            <a:noFill/>
            <a:ln w="25400">
              <a:solidFill>
                <a:srgbClr val="000000"/>
              </a:solidFill>
              <a:round/>
              <a:headEnd/>
              <a:tailEnd/>
            </a:ln>
          </p:spPr>
          <p:txBody>
            <a:bodyPr wrap="none" anchor="ctr"/>
            <a:lstStyle/>
            <a:p>
              <a:endParaRPr lang="en-US"/>
            </a:p>
          </p:txBody>
        </p:sp>
        <p:sp>
          <p:nvSpPr>
            <p:cNvPr id="28707" name="Rectangle 35"/>
            <p:cNvSpPr>
              <a:spLocks noChangeArrowheads="1"/>
            </p:cNvSpPr>
            <p:nvPr/>
          </p:nvSpPr>
          <p:spPr bwMode="auto">
            <a:xfrm>
              <a:off x="1021" y="2652"/>
              <a:ext cx="4153" cy="248"/>
            </a:xfrm>
            <a:prstGeom prst="rect">
              <a:avLst/>
            </a:prstGeom>
            <a:noFill/>
            <a:ln w="12700">
              <a:noFill/>
              <a:miter lim="800000"/>
              <a:headEnd/>
              <a:tailEnd/>
            </a:ln>
            <a:effectLst/>
          </p:spPr>
          <p:txBody>
            <a:bodyPr wrap="none" lIns="90488" tIns="44450" rIns="90488" bIns="44450">
              <a:spAutoFit/>
            </a:bodyPr>
            <a:lstStyle/>
            <a:p>
              <a:pPr>
                <a:defRPr/>
              </a:pPr>
              <a:r>
                <a:rPr lang="en-US" sz="2000" i="1">
                  <a:solidFill>
                    <a:srgbClr val="FAFD00"/>
                  </a:solidFill>
                  <a:effectLst>
                    <a:outerShdw blurRad="38100" dist="38100" dir="2700000" algn="tl">
                      <a:srgbClr val="000000"/>
                    </a:outerShdw>
                  </a:effectLst>
                  <a:latin typeface="Arial" charset="0"/>
                </a:rPr>
                <a:t>Nov  	     Dec	    	Jan	          Feb	       Mar</a:t>
              </a:r>
            </a:p>
          </p:txBody>
        </p:sp>
        <p:sp>
          <p:nvSpPr>
            <p:cNvPr id="27671" name="Rectangle 36"/>
            <p:cNvSpPr>
              <a:spLocks noChangeArrowheads="1"/>
            </p:cNvSpPr>
            <p:nvPr/>
          </p:nvSpPr>
          <p:spPr bwMode="auto">
            <a:xfrm>
              <a:off x="319" y="3052"/>
              <a:ext cx="4988" cy="248"/>
            </a:xfrm>
            <a:prstGeom prst="rect">
              <a:avLst/>
            </a:prstGeom>
            <a:noFill/>
            <a:ln w="12700">
              <a:noFill/>
              <a:miter lim="800000"/>
              <a:headEnd/>
              <a:tailEnd/>
            </a:ln>
          </p:spPr>
          <p:txBody>
            <a:bodyPr wrap="none" lIns="90488" tIns="44450" rIns="90488" bIns="44450">
              <a:spAutoFit/>
            </a:bodyPr>
            <a:lstStyle/>
            <a:p>
              <a:r>
                <a:rPr lang="en-US" sz="2000">
                  <a:solidFill>
                    <a:srgbClr val="000000"/>
                  </a:solidFill>
                  <a:latin typeface="Arial" charset="0"/>
                </a:rPr>
                <a:t>   Sales 130,000     125,000       120,000	         260,000	      140,000</a:t>
              </a:r>
            </a:p>
          </p:txBody>
        </p:sp>
      </p:grpSp>
      <p:sp>
        <p:nvSpPr>
          <p:cNvPr id="28711" name="Rectangle 39"/>
          <p:cNvSpPr>
            <a:spLocks noChangeArrowheads="1"/>
          </p:cNvSpPr>
          <p:nvPr/>
        </p:nvSpPr>
        <p:spPr bwMode="auto">
          <a:xfrm>
            <a:off x="1463675" y="5200650"/>
            <a:ext cx="957263" cy="393700"/>
          </a:xfrm>
          <a:prstGeom prst="rect">
            <a:avLst/>
          </a:prstGeom>
          <a:noFill/>
          <a:ln w="12700">
            <a:noFill/>
            <a:miter lim="800000"/>
            <a:headEnd/>
            <a:tailEnd/>
          </a:ln>
          <a:effectLst/>
        </p:spPr>
        <p:txBody>
          <a:bodyPr wrap="none" lIns="90488" tIns="44450" rIns="90488" bIns="44450">
            <a:spAutoFit/>
          </a:bodyPr>
          <a:lstStyle/>
          <a:p>
            <a:pPr>
              <a:defRPr/>
            </a:pPr>
            <a:r>
              <a:rPr lang="en-US" sz="2000">
                <a:solidFill>
                  <a:schemeClr val="bg1"/>
                </a:solidFill>
                <a:effectLst>
                  <a:outerShdw blurRad="38100" dist="38100" dir="2700000" algn="tl">
                    <a:srgbClr val="000000"/>
                  </a:outerShdw>
                </a:effectLst>
                <a:latin typeface="Arial" charset="0"/>
              </a:rPr>
              <a:t>90,000</a:t>
            </a:r>
          </a:p>
        </p:txBody>
      </p:sp>
      <p:sp>
        <p:nvSpPr>
          <p:cNvPr id="28688" name="Rectangle 16"/>
          <p:cNvSpPr>
            <a:spLocks noChangeArrowheads="1"/>
          </p:cNvSpPr>
          <p:nvPr/>
        </p:nvSpPr>
        <p:spPr bwMode="auto">
          <a:xfrm>
            <a:off x="2798763" y="5245100"/>
            <a:ext cx="957262" cy="393700"/>
          </a:xfrm>
          <a:prstGeom prst="rect">
            <a:avLst/>
          </a:prstGeom>
          <a:noFill/>
          <a:ln w="12700">
            <a:noFill/>
            <a:miter lim="800000"/>
            <a:headEnd/>
            <a:tailEnd/>
          </a:ln>
          <a:effectLst/>
        </p:spPr>
        <p:txBody>
          <a:bodyPr wrap="none" lIns="90488" tIns="44450" rIns="90488" bIns="44450">
            <a:spAutoFit/>
          </a:bodyPr>
          <a:lstStyle/>
          <a:p>
            <a:pPr>
              <a:defRPr/>
            </a:pPr>
            <a:r>
              <a:rPr lang="en-US" sz="2000">
                <a:solidFill>
                  <a:schemeClr val="bg1"/>
                </a:solidFill>
                <a:effectLst>
                  <a:outerShdw blurRad="38100" dist="38100" dir="2700000" algn="tl">
                    <a:srgbClr val="000000"/>
                  </a:outerShdw>
                </a:effectLst>
                <a:latin typeface="Arial" charset="0"/>
              </a:rPr>
              <a:t>90,000</a:t>
            </a:r>
          </a:p>
        </p:txBody>
      </p:sp>
      <p:sp>
        <p:nvSpPr>
          <p:cNvPr id="28687" name="Rectangle 15"/>
          <p:cNvSpPr>
            <a:spLocks noChangeArrowheads="1"/>
          </p:cNvSpPr>
          <p:nvPr/>
        </p:nvSpPr>
        <p:spPr bwMode="auto">
          <a:xfrm>
            <a:off x="3846513" y="5507038"/>
            <a:ext cx="4362450" cy="727075"/>
          </a:xfrm>
          <a:prstGeom prst="rect">
            <a:avLst/>
          </a:prstGeom>
          <a:solidFill>
            <a:schemeClr val="folHlink"/>
          </a:solidFill>
          <a:ln w="28575">
            <a:solidFill>
              <a:srgbClr val="00FF00"/>
            </a:solid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solidFill>
                  <a:schemeClr val="bg1"/>
                </a:solidFill>
                <a:latin typeface="Arial" charset="0"/>
              </a:rPr>
              <a:t>75% of January Sales Purchased in November, Paid for in December</a:t>
            </a:r>
          </a:p>
        </p:txBody>
      </p:sp>
      <p:sp>
        <p:nvSpPr>
          <p:cNvPr id="27656" name="Line 42"/>
          <p:cNvSpPr>
            <a:spLocks noChangeShapeType="1"/>
          </p:cNvSpPr>
          <p:nvPr/>
        </p:nvSpPr>
        <p:spPr bwMode="auto">
          <a:xfrm flipH="1">
            <a:off x="2401888" y="5038725"/>
            <a:ext cx="1668462" cy="331788"/>
          </a:xfrm>
          <a:prstGeom prst="line">
            <a:avLst/>
          </a:prstGeom>
          <a:noFill/>
          <a:ln w="38100">
            <a:solidFill>
              <a:srgbClr val="FF0000"/>
            </a:solidFill>
            <a:miter lim="800000"/>
            <a:headEnd/>
            <a:tailEnd/>
          </a:ln>
        </p:spPr>
        <p:txBody>
          <a:bodyPr wrap="none"/>
          <a:lstStyle/>
          <a:p>
            <a:endParaRPr lang="en-US"/>
          </a:p>
        </p:txBody>
      </p:sp>
      <p:sp>
        <p:nvSpPr>
          <p:cNvPr id="28715" name="Line 43"/>
          <p:cNvSpPr>
            <a:spLocks noChangeShapeType="1"/>
          </p:cNvSpPr>
          <p:nvPr/>
        </p:nvSpPr>
        <p:spPr bwMode="auto">
          <a:xfrm>
            <a:off x="2420938" y="5370513"/>
            <a:ext cx="420687" cy="71437"/>
          </a:xfrm>
          <a:prstGeom prst="line">
            <a:avLst/>
          </a:prstGeom>
          <a:noFill/>
          <a:ln w="38100">
            <a:solidFill>
              <a:srgbClr val="FF0000"/>
            </a:solidFill>
            <a:miter lim="800000"/>
            <a:headEnd/>
            <a:tailEnd type="triangle" w="med" len="med"/>
          </a:ln>
        </p:spPr>
        <p:txBody>
          <a:bodyPr wrap="none"/>
          <a:lstStyle/>
          <a:p>
            <a:endParaRPr lang="en-US"/>
          </a:p>
        </p:txBody>
      </p:sp>
      <p:sp>
        <p:nvSpPr>
          <p:cNvPr id="27658" name="Rectangle 46"/>
          <p:cNvSpPr>
            <a:spLocks noChangeArrowheads="1"/>
          </p:cNvSpPr>
          <p:nvPr/>
        </p:nvSpPr>
        <p:spPr bwMode="auto">
          <a:xfrm>
            <a:off x="990600" y="2286000"/>
            <a:ext cx="6338888" cy="942975"/>
          </a:xfrm>
          <a:prstGeom prst="rect">
            <a:avLst/>
          </a:prstGeom>
          <a:noFill/>
          <a:ln w="12700">
            <a:noFill/>
            <a:miter lim="800000"/>
            <a:headEnd/>
            <a:tailEnd/>
          </a:ln>
        </p:spPr>
        <p:txBody>
          <a:bodyPr wrap="none" lIns="90488" tIns="44450" rIns="90488" bIns="44450">
            <a:spAutoFit/>
          </a:bodyPr>
          <a:lstStyle/>
          <a:p>
            <a:r>
              <a:rPr lang="en-US" sz="2800">
                <a:latin typeface="Arial" charset="0"/>
              </a:rPr>
              <a:t>Purchases are made 2 months prior to </a:t>
            </a:r>
          </a:p>
          <a:p>
            <a:r>
              <a:rPr lang="en-US" sz="2800">
                <a:latin typeface="Arial" charset="0"/>
              </a:rPr>
              <a:t>sale and are paid for 1 month later.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715"/>
                                        </p:tgtEl>
                                        <p:attrNameLst>
                                          <p:attrName>style.visibility</p:attrName>
                                        </p:attrNameLst>
                                      </p:cBhvr>
                                      <p:to>
                                        <p:strVal val="visible"/>
                                      </p:to>
                                    </p:set>
                                    <p:animEffect transition="in" filter="wipe(left)">
                                      <p:cBhvr>
                                        <p:cTn id="7" dur="500"/>
                                        <p:tgtEl>
                                          <p:spTgt spid="2871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8688"/>
                                        </p:tgtEl>
                                        <p:attrNameLst>
                                          <p:attrName>style.visibility</p:attrName>
                                        </p:attrNameLst>
                                      </p:cBhvr>
                                      <p:to>
                                        <p:strVal val="visible"/>
                                      </p:to>
                                    </p:set>
                                    <p:animEffect transition="in" filter="dissolve">
                                      <p:cBhvr>
                                        <p:cTn id="11" dur="500"/>
                                        <p:tgtEl>
                                          <p:spTgt spid="28688"/>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28687"/>
                                        </p:tgtEl>
                                        <p:attrNameLst>
                                          <p:attrName>style.visibility</p:attrName>
                                        </p:attrNameLst>
                                      </p:cBhvr>
                                      <p:to>
                                        <p:strVal val="visible"/>
                                      </p:to>
                                    </p:set>
                                    <p:animEffect transition="in" filter="box(out)">
                                      <p:cBhvr>
                                        <p:cTn id="15" dur="5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autoUpdateAnimBg="0"/>
      <p:bldP spid="28687" grpId="0" animBg="1" autoUpdateAnimBg="0"/>
      <p:bldP spid="287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D8AFA724-0AA5-4D59-9507-CB8954DB6B37}" type="slidenum">
              <a:rPr lang="en-US"/>
              <a:pPr/>
              <a:t>46</a:t>
            </a:fld>
            <a:endParaRPr lang="en-US"/>
          </a:p>
        </p:txBody>
      </p:sp>
      <p:sp>
        <p:nvSpPr>
          <p:cNvPr id="29705" name="Rectangle 9"/>
          <p:cNvSpPr>
            <a:spLocks noChangeArrowheads="1"/>
          </p:cNvSpPr>
          <p:nvPr/>
        </p:nvSpPr>
        <p:spPr bwMode="auto">
          <a:xfrm>
            <a:off x="1401763" y="2049463"/>
            <a:ext cx="6534150" cy="1370012"/>
          </a:xfrm>
          <a:prstGeom prst="rect">
            <a:avLst/>
          </a:prstGeom>
          <a:noFill/>
          <a:ln w="12700">
            <a:noFill/>
            <a:miter lim="800000"/>
            <a:headEnd/>
            <a:tailEnd/>
          </a:ln>
        </p:spPr>
        <p:txBody>
          <a:bodyPr wrap="none" lIns="90488" tIns="44450" rIns="90488" bIns="44450">
            <a:spAutoFit/>
          </a:bodyPr>
          <a:lstStyle/>
          <a:p>
            <a:r>
              <a:rPr lang="en-US" sz="2800">
                <a:latin typeface="Arial" charset="0"/>
              </a:rPr>
              <a:t>Calculate payments for all months. </a:t>
            </a:r>
          </a:p>
          <a:p>
            <a:r>
              <a:rPr lang="en-US" sz="2800">
                <a:latin typeface="Arial" charset="0"/>
              </a:rPr>
              <a:t>Note that in order to do a cash budget,</a:t>
            </a:r>
          </a:p>
          <a:p>
            <a:r>
              <a:rPr lang="en-US" sz="2800">
                <a:latin typeface="Arial" charset="0"/>
              </a:rPr>
              <a:t>you will need forecasts of sales for April.</a:t>
            </a:r>
          </a:p>
        </p:txBody>
      </p:sp>
      <p:sp>
        <p:nvSpPr>
          <p:cNvPr id="29706" name="Rectangle 10"/>
          <p:cNvSpPr>
            <a:spLocks noGrp="1" noChangeArrowheads="1"/>
          </p:cNvSpPr>
          <p:nvPr>
            <p:ph type="title"/>
          </p:nvPr>
        </p:nvSpPr>
        <p:spPr/>
        <p:txBody>
          <a:bodyPr lIns="90488" tIns="44450" rIns="90488" bIns="44450"/>
          <a:lstStyle/>
          <a:p>
            <a:pPr eaLnBrk="1" hangingPunct="1">
              <a:defRPr/>
            </a:pPr>
            <a:r>
              <a:rPr lang="en-US" smtClean="0"/>
              <a:t>Cash Budget - Purchases/Payments</a:t>
            </a:r>
          </a:p>
        </p:txBody>
      </p:sp>
      <p:grpSp>
        <p:nvGrpSpPr>
          <p:cNvPr id="2" name="Group 17"/>
          <p:cNvGrpSpPr>
            <a:grpSpLocks/>
          </p:cNvGrpSpPr>
          <p:nvPr/>
        </p:nvGrpSpPr>
        <p:grpSpPr bwMode="auto">
          <a:xfrm>
            <a:off x="285750" y="4119563"/>
            <a:ext cx="8858250" cy="2136775"/>
            <a:chOff x="180" y="2595"/>
            <a:chExt cx="5580" cy="1346"/>
          </a:xfrm>
        </p:grpSpPr>
        <p:grpSp>
          <p:nvGrpSpPr>
            <p:cNvPr id="3" name="Group 13"/>
            <p:cNvGrpSpPr>
              <a:grpSpLocks/>
            </p:cNvGrpSpPr>
            <p:nvPr/>
          </p:nvGrpSpPr>
          <p:grpSpPr bwMode="auto">
            <a:xfrm>
              <a:off x="180" y="2595"/>
              <a:ext cx="5580" cy="1346"/>
              <a:chOff x="180" y="2595"/>
              <a:chExt cx="5580" cy="1346"/>
            </a:xfrm>
          </p:grpSpPr>
          <p:sp>
            <p:nvSpPr>
              <p:cNvPr id="28682" name="Rectangle 2"/>
              <p:cNvSpPr>
                <a:spLocks noChangeArrowheads="1"/>
              </p:cNvSpPr>
              <p:nvPr/>
            </p:nvSpPr>
            <p:spPr bwMode="auto">
              <a:xfrm>
                <a:off x="180" y="2595"/>
                <a:ext cx="5505" cy="1346"/>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8683" name="Rectangle 3"/>
              <p:cNvSpPr>
                <a:spLocks noChangeArrowheads="1"/>
              </p:cNvSpPr>
              <p:nvPr/>
            </p:nvSpPr>
            <p:spPr bwMode="auto">
              <a:xfrm>
                <a:off x="2382" y="2624"/>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sp>
            <p:nvSpPr>
              <p:cNvPr id="28684" name="Rectangle 7"/>
              <p:cNvSpPr>
                <a:spLocks noChangeArrowheads="1"/>
              </p:cNvSpPr>
              <p:nvPr/>
            </p:nvSpPr>
            <p:spPr bwMode="auto">
              <a:xfrm>
                <a:off x="233" y="3238"/>
                <a:ext cx="5527" cy="632"/>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 pos="8526463" algn="r"/>
                  </a:tabLst>
                </a:pPr>
                <a:r>
                  <a:rPr lang="en-US" sz="2000">
                    <a:solidFill>
                      <a:srgbClr val="000000"/>
                    </a:solidFill>
                    <a:latin typeface="Arial" charset="0"/>
                  </a:rPr>
                  <a:t>Sales	130,000	125,000	120,000	260,000	140,000	140,000</a:t>
                </a:r>
              </a:p>
              <a:p>
                <a:pPr>
                  <a:tabLst>
                    <a:tab pos="2066925" algn="r"/>
                    <a:tab pos="3368675" algn="r"/>
                    <a:tab pos="4738688" algn="r"/>
                    <a:tab pos="6064250" algn="r"/>
                    <a:tab pos="7318375" algn="r"/>
                    <a:tab pos="8526463" algn="r"/>
                  </a:tabLst>
                </a:pPr>
                <a:r>
                  <a:rPr lang="en-US" sz="2000">
                    <a:solidFill>
                      <a:srgbClr val="000000"/>
                    </a:solidFill>
                    <a:latin typeface="Arial" charset="0"/>
                  </a:rPr>
                  <a:t>Purchases		195,000	105,000	105,000</a:t>
                </a:r>
              </a:p>
              <a:p>
                <a:pPr>
                  <a:tabLst>
                    <a:tab pos="2066925" algn="r"/>
                    <a:tab pos="3368675" algn="r"/>
                    <a:tab pos="4738688" algn="r"/>
                    <a:tab pos="6064250" algn="r"/>
                    <a:tab pos="7318375" algn="r"/>
                    <a:tab pos="8526463" algn="r"/>
                  </a:tabLst>
                </a:pPr>
                <a:r>
                  <a:rPr lang="en-US" sz="2000" b="1">
                    <a:solidFill>
                      <a:srgbClr val="000000"/>
                    </a:solidFill>
                    <a:latin typeface="Arial" charset="0"/>
                  </a:rPr>
                  <a:t>Payments			195,000	105,000	105,000</a:t>
                </a:r>
              </a:p>
            </p:txBody>
          </p:sp>
        </p:grpSp>
        <p:grpSp>
          <p:nvGrpSpPr>
            <p:cNvPr id="4" name="Group 16"/>
            <p:cNvGrpSpPr>
              <a:grpSpLocks/>
            </p:cNvGrpSpPr>
            <p:nvPr/>
          </p:nvGrpSpPr>
          <p:grpSpPr bwMode="auto">
            <a:xfrm>
              <a:off x="260" y="3031"/>
              <a:ext cx="5388" cy="631"/>
              <a:chOff x="260" y="3031"/>
              <a:chExt cx="5388" cy="631"/>
            </a:xfrm>
          </p:grpSpPr>
          <p:sp>
            <p:nvSpPr>
              <p:cNvPr id="29708" name="Rectangle 12"/>
              <p:cNvSpPr>
                <a:spLocks noChangeArrowheads="1"/>
              </p:cNvSpPr>
              <p:nvPr/>
            </p:nvSpPr>
            <p:spPr bwMode="auto">
              <a:xfrm>
                <a:off x="1120" y="3031"/>
                <a:ext cx="4400" cy="250"/>
              </a:xfrm>
              <a:prstGeom prst="rect">
                <a:avLst/>
              </a:prstGeom>
              <a:noFill/>
              <a:ln w="9525">
                <a:noFill/>
                <a:miter lim="800000"/>
                <a:headEnd/>
                <a:tailEnd/>
              </a:ln>
              <a:effectLst/>
            </p:spPr>
            <p:txBody>
              <a:bodyPr wrap="none">
                <a:spAutoFit/>
              </a:bodyPr>
              <a:lstStyle/>
              <a:p>
                <a:pPr>
                  <a:defRPr/>
                </a:pPr>
                <a:r>
                  <a:rPr lang="en-US" sz="2000" i="1">
                    <a:solidFill>
                      <a:srgbClr val="FAFD00"/>
                    </a:solidFill>
                    <a:effectLst>
                      <a:outerShdw blurRad="38100" dist="38100" dir="2700000" algn="tl">
                        <a:srgbClr val="000000"/>
                      </a:outerShdw>
                    </a:effectLst>
                    <a:latin typeface="Arial" charset="0"/>
                  </a:rPr>
                  <a:t>Nov  	     Dec	           Jan	    Feb	        Mar            Apr</a:t>
                </a:r>
              </a:p>
            </p:txBody>
          </p:sp>
          <p:sp>
            <p:nvSpPr>
              <p:cNvPr id="28681" name="Rectangle 15"/>
              <p:cNvSpPr>
                <a:spLocks noChangeArrowheads="1"/>
              </p:cNvSpPr>
              <p:nvPr/>
            </p:nvSpPr>
            <p:spPr bwMode="auto">
              <a:xfrm>
                <a:off x="260" y="3442"/>
                <a:ext cx="5388" cy="220"/>
              </a:xfrm>
              <a:prstGeom prst="rect">
                <a:avLst/>
              </a:prstGeom>
              <a:noFill/>
              <a:ln w="28575">
                <a:solidFill>
                  <a:srgbClr val="00FF00"/>
                </a:solidFill>
                <a:miter lim="800000"/>
                <a:headEnd/>
                <a:tailEnd/>
              </a:ln>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705"/>
                                        </p:tgtEl>
                                        <p:attrNameLst>
                                          <p:attrName>style.visibility</p:attrName>
                                        </p:attrNameLst>
                                      </p:cBhvr>
                                      <p:to>
                                        <p:strVal val="visible"/>
                                      </p:to>
                                    </p:set>
                                    <p:animEffect transition="in" filter="wipe(left)">
                                      <p:cBhvr>
                                        <p:cTn id="7" dur="500"/>
                                        <p:tgtEl>
                                          <p:spTgt spid="2970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up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9573BC85-5A57-487C-86BD-90E8D3A19FC7}" type="slidenum">
              <a:rPr lang="en-US"/>
              <a:pPr/>
              <a:t>47</a:t>
            </a:fld>
            <a:endParaRPr lang="en-US"/>
          </a:p>
        </p:txBody>
      </p:sp>
      <p:grpSp>
        <p:nvGrpSpPr>
          <p:cNvPr id="2" name="Group 15"/>
          <p:cNvGrpSpPr>
            <a:grpSpLocks/>
          </p:cNvGrpSpPr>
          <p:nvPr/>
        </p:nvGrpSpPr>
        <p:grpSpPr bwMode="auto">
          <a:xfrm>
            <a:off x="668338" y="1292225"/>
            <a:ext cx="7899400" cy="3624263"/>
            <a:chOff x="421" y="814"/>
            <a:chExt cx="4976" cy="2283"/>
          </a:xfrm>
        </p:grpSpPr>
        <p:grpSp>
          <p:nvGrpSpPr>
            <p:cNvPr id="3" name="Group 11"/>
            <p:cNvGrpSpPr>
              <a:grpSpLocks/>
            </p:cNvGrpSpPr>
            <p:nvPr/>
          </p:nvGrpSpPr>
          <p:grpSpPr bwMode="auto">
            <a:xfrm>
              <a:off x="421" y="814"/>
              <a:ext cx="4976" cy="2283"/>
              <a:chOff x="421" y="814"/>
              <a:chExt cx="4976" cy="2283"/>
            </a:xfrm>
          </p:grpSpPr>
          <p:sp>
            <p:nvSpPr>
              <p:cNvPr id="29704" name="Rectangle 12"/>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0733" name="Rectangle 13"/>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29706" name="Rectangle 14"/>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29702" name="Rectangle 7"/>
            <p:cNvSpPr>
              <a:spLocks noChangeArrowheads="1"/>
            </p:cNvSpPr>
            <p:nvPr/>
          </p:nvSpPr>
          <p:spPr bwMode="auto">
            <a:xfrm>
              <a:off x="554" y="1460"/>
              <a:ext cx="4769" cy="632"/>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Cash Collections			 124,500	163,000	196,000</a:t>
              </a:r>
            </a:p>
            <a:p>
              <a:pPr>
                <a:tabLst>
                  <a:tab pos="2066925" algn="r"/>
                  <a:tab pos="3368675" algn="r"/>
                  <a:tab pos="4738688" algn="r"/>
                  <a:tab pos="6064250" algn="r"/>
                  <a:tab pos="7318375" algn="r"/>
                </a:tabLst>
              </a:pPr>
              <a:r>
                <a:rPr lang="en-US" sz="2000">
                  <a:solidFill>
                    <a:srgbClr val="000000"/>
                  </a:solidFill>
                  <a:latin typeface="Arial" charset="0"/>
                </a:rPr>
                <a:t>Material Payments		195,000	105,000	105,000</a:t>
              </a:r>
            </a:p>
            <a:p>
              <a:pPr eaLnBrk="1" hangingPunct="1">
                <a:tabLst>
                  <a:tab pos="2066925" algn="r"/>
                  <a:tab pos="3368675" algn="r"/>
                  <a:tab pos="4738688" algn="r"/>
                  <a:tab pos="6064250" algn="r"/>
                  <a:tab pos="7318375" algn="r"/>
                </a:tabLst>
              </a:pPr>
              <a:endParaRPr lang="en-US" sz="2000">
                <a:solidFill>
                  <a:srgbClr val="000000"/>
                </a:solidFill>
                <a:latin typeface="Arial" charset="0"/>
              </a:endParaRPr>
            </a:p>
          </p:txBody>
        </p:sp>
        <p:sp>
          <p:nvSpPr>
            <p:cNvPr id="29703" name="Rectangle 10"/>
            <p:cNvSpPr>
              <a:spLocks noChangeArrowheads="1"/>
            </p:cNvSpPr>
            <p:nvPr/>
          </p:nvSpPr>
          <p:spPr bwMode="auto">
            <a:xfrm>
              <a:off x="542" y="1466"/>
              <a:ext cx="4704" cy="485"/>
            </a:xfrm>
            <a:prstGeom prst="rect">
              <a:avLst/>
            </a:prstGeom>
            <a:noFill/>
            <a:ln w="28575">
              <a:solidFill>
                <a:srgbClr val="00FF00"/>
              </a:solidFill>
              <a:miter lim="800000"/>
              <a:headEnd/>
              <a:tailEnd/>
            </a:ln>
          </p:spPr>
          <p:txBody>
            <a:bodyPr wrap="none" anchor="ctr"/>
            <a:lstStyle/>
            <a:p>
              <a:endParaRPr lang="en-US"/>
            </a:p>
          </p:txBody>
        </p:sp>
      </p:grpSp>
      <p:sp>
        <p:nvSpPr>
          <p:cNvPr id="30729" name="Rectangle 9"/>
          <p:cNvSpPr>
            <a:spLocks noChangeArrowheads="1"/>
          </p:cNvSpPr>
          <p:nvPr/>
        </p:nvSpPr>
        <p:spPr bwMode="auto">
          <a:xfrm>
            <a:off x="2393950" y="4100513"/>
            <a:ext cx="4843463" cy="454025"/>
          </a:xfrm>
          <a:prstGeom prst="rect">
            <a:avLst/>
          </a:prstGeom>
          <a:solidFill>
            <a:schemeClr val="bg1"/>
          </a:solidFill>
          <a:ln w="12700">
            <a:no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400">
                <a:latin typeface="Arial" charset="0"/>
              </a:rPr>
              <a:t>Summary of Previous Calculations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0729"/>
                                        </p:tgtEl>
                                        <p:attrNameLst>
                                          <p:attrName>style.visibility</p:attrName>
                                        </p:attrNameLst>
                                      </p:cBhvr>
                                      <p:to>
                                        <p:strVal val="visible"/>
                                      </p:to>
                                    </p:set>
                                    <p:animEffect transition="in" filter="box(out)">
                                      <p:cBhvr>
                                        <p:cTn id="11"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04384DF-B696-41B0-A9B5-B2F47487B513}" type="slidenum">
              <a:rPr lang="en-US"/>
              <a:pPr/>
              <a:t>48</a:t>
            </a:fld>
            <a:endParaRPr lang="en-US"/>
          </a:p>
        </p:txBody>
      </p:sp>
      <p:grpSp>
        <p:nvGrpSpPr>
          <p:cNvPr id="2" name="Group 10"/>
          <p:cNvGrpSpPr>
            <a:grpSpLocks/>
          </p:cNvGrpSpPr>
          <p:nvPr/>
        </p:nvGrpSpPr>
        <p:grpSpPr bwMode="auto">
          <a:xfrm>
            <a:off x="668338" y="1292225"/>
            <a:ext cx="7899400" cy="3624263"/>
            <a:chOff x="421" y="814"/>
            <a:chExt cx="4976" cy="2283"/>
          </a:xfrm>
        </p:grpSpPr>
        <p:sp>
          <p:nvSpPr>
            <p:cNvPr id="30727" name="Rectangle 11"/>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1756" name="Rectangle 12"/>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0729" name="Rectangle 13"/>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0724" name="Rectangle 14"/>
          <p:cNvSpPr>
            <a:spLocks noChangeArrowheads="1"/>
          </p:cNvSpPr>
          <p:nvPr/>
        </p:nvSpPr>
        <p:spPr bwMode="auto">
          <a:xfrm>
            <a:off x="860425" y="2327275"/>
            <a:ext cx="7467600" cy="1630363"/>
          </a:xfrm>
          <a:prstGeom prst="rect">
            <a:avLst/>
          </a:prstGeom>
          <a:noFill/>
          <a:ln w="28575">
            <a:solidFill>
              <a:srgbClr val="00FF00"/>
            </a:solidFill>
            <a:miter lim="800000"/>
            <a:headEnd/>
            <a:tailEnd/>
          </a:ln>
        </p:spPr>
        <p:txBody>
          <a:bodyPr wrap="none" anchor="ctr"/>
          <a:lstStyle/>
          <a:p>
            <a:endParaRPr lang="en-US"/>
          </a:p>
        </p:txBody>
      </p:sp>
      <p:sp>
        <p:nvSpPr>
          <p:cNvPr id="30725" name="Rectangle 7"/>
          <p:cNvSpPr>
            <a:spLocks noChangeArrowheads="1"/>
          </p:cNvSpPr>
          <p:nvPr/>
        </p:nvSpPr>
        <p:spPr bwMode="auto">
          <a:xfrm>
            <a:off x="879475" y="2317750"/>
            <a:ext cx="7570788" cy="19177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Cash Collections			 124,500	163,000	196,000</a:t>
            </a:r>
          </a:p>
          <a:p>
            <a:pPr>
              <a:tabLst>
                <a:tab pos="2066925" algn="r"/>
                <a:tab pos="3368675" algn="r"/>
                <a:tab pos="4738688" algn="r"/>
                <a:tab pos="6064250" algn="r"/>
                <a:tab pos="7318375" algn="r"/>
              </a:tabLst>
            </a:pPr>
            <a:r>
              <a:rPr lang="en-US" sz="2000">
                <a:solidFill>
                  <a:srgbClr val="000000"/>
                </a:solidFill>
                <a:latin typeface="Arial" charset="0"/>
              </a:rPr>
              <a:t>Material Payments		195,000	105,000	105,000</a:t>
            </a:r>
          </a:p>
          <a:p>
            <a:pPr>
              <a:tabLst>
                <a:tab pos="2066925" algn="r"/>
                <a:tab pos="3368675" algn="r"/>
                <a:tab pos="4738688" algn="r"/>
                <a:tab pos="6064250" algn="r"/>
                <a:tab pos="7318375" algn="r"/>
              </a:tabLst>
            </a:pPr>
            <a:r>
              <a:rPr lang="en-US" sz="2000">
                <a:solidFill>
                  <a:srgbClr val="000000"/>
                </a:solidFill>
                <a:latin typeface="Arial" charset="0"/>
              </a:rPr>
              <a:t>Other Payments:</a:t>
            </a:r>
          </a:p>
          <a:p>
            <a:pPr>
              <a:tabLst>
                <a:tab pos="2066925" algn="r"/>
                <a:tab pos="3368675" algn="r"/>
                <a:tab pos="4738688" algn="r"/>
                <a:tab pos="6064250" algn="r"/>
                <a:tab pos="7318375" algn="r"/>
              </a:tabLst>
            </a:pPr>
            <a:r>
              <a:rPr lang="en-US" sz="2000">
                <a:solidFill>
                  <a:srgbClr val="000000"/>
                </a:solidFill>
                <a:latin typeface="Arial" charset="0"/>
              </a:rPr>
              <a:t>Other Expenses			14,000	14,000	14,000</a:t>
            </a:r>
          </a:p>
          <a:p>
            <a:pPr>
              <a:tabLst>
                <a:tab pos="2066925" algn="r"/>
                <a:tab pos="3368675" algn="r"/>
                <a:tab pos="4738688" algn="r"/>
                <a:tab pos="6064250" algn="r"/>
                <a:tab pos="7318375" algn="r"/>
              </a:tabLst>
            </a:pPr>
            <a:r>
              <a:rPr lang="en-US" sz="2000">
                <a:solidFill>
                  <a:srgbClr val="000000"/>
                </a:solidFill>
                <a:latin typeface="Arial" charset="0"/>
              </a:rPr>
              <a:t>Tax Payments			0	0	10,000</a:t>
            </a:r>
          </a:p>
          <a:p>
            <a:pPr>
              <a:tabLst>
                <a:tab pos="2066925" algn="r"/>
                <a:tab pos="3368675" algn="r"/>
                <a:tab pos="4738688" algn="r"/>
                <a:tab pos="6064250" algn="r"/>
                <a:tab pos="7318375" algn="r"/>
              </a:tabLst>
            </a:pPr>
            <a:r>
              <a:rPr lang="en-US" sz="2000">
                <a:solidFill>
                  <a:srgbClr val="000000"/>
                </a:solidFill>
                <a:latin typeface="Arial" charset="0"/>
              </a:rPr>
              <a:t>		</a:t>
            </a:r>
          </a:p>
        </p:txBody>
      </p:sp>
      <p:sp>
        <p:nvSpPr>
          <p:cNvPr id="31753" name="Rectangle 9"/>
          <p:cNvSpPr>
            <a:spLocks noChangeArrowheads="1"/>
          </p:cNvSpPr>
          <p:nvPr/>
        </p:nvSpPr>
        <p:spPr bwMode="auto">
          <a:xfrm>
            <a:off x="2963863" y="4094163"/>
            <a:ext cx="3708400" cy="454025"/>
          </a:xfrm>
          <a:prstGeom prst="rect">
            <a:avLst/>
          </a:prstGeom>
          <a:solidFill>
            <a:schemeClr val="bg1"/>
          </a:solidFill>
          <a:ln w="12700">
            <a:no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400">
                <a:latin typeface="Arial" charset="0"/>
              </a:rPr>
              <a:t>Remaining Cash Outflows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1753"/>
                                        </p:tgtEl>
                                        <p:attrNameLst>
                                          <p:attrName>style.visibility</p:attrName>
                                        </p:attrNameLst>
                                      </p:cBhvr>
                                      <p:to>
                                        <p:strVal val="visible"/>
                                      </p:to>
                                    </p:set>
                                    <p:animEffect transition="in" filter="box(out)">
                                      <p:cBhvr>
                                        <p:cTn id="7" dur="500"/>
                                        <p:tgtEl>
                                          <p:spTgt spid="31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96179140-75FB-494C-A94D-F13B40425AE1}" type="slidenum">
              <a:rPr lang="en-US"/>
              <a:pPr/>
              <a:t>49</a:t>
            </a:fld>
            <a:endParaRPr lang="en-US"/>
          </a:p>
        </p:txBody>
      </p:sp>
      <p:grpSp>
        <p:nvGrpSpPr>
          <p:cNvPr id="2" name="Group 9"/>
          <p:cNvGrpSpPr>
            <a:grpSpLocks/>
          </p:cNvGrpSpPr>
          <p:nvPr/>
        </p:nvGrpSpPr>
        <p:grpSpPr bwMode="auto">
          <a:xfrm>
            <a:off x="668338" y="1292225"/>
            <a:ext cx="7899400" cy="3624263"/>
            <a:chOff x="421" y="814"/>
            <a:chExt cx="4976" cy="2283"/>
          </a:xfrm>
        </p:grpSpPr>
        <p:sp>
          <p:nvSpPr>
            <p:cNvPr id="31750" name="Rectangle 10"/>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2779" name="Rectangle 11"/>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1752" name="Rectangle 12"/>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1748" name="Rectangle 7"/>
          <p:cNvSpPr>
            <a:spLocks noChangeArrowheads="1"/>
          </p:cNvSpPr>
          <p:nvPr/>
        </p:nvSpPr>
        <p:spPr bwMode="auto">
          <a:xfrm>
            <a:off x="879475" y="2317750"/>
            <a:ext cx="7570788" cy="22225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Cash Collections			 124,500	163,000	196,000</a:t>
            </a:r>
          </a:p>
          <a:p>
            <a:pPr>
              <a:tabLst>
                <a:tab pos="2066925" algn="r"/>
                <a:tab pos="3368675" algn="r"/>
                <a:tab pos="4738688" algn="r"/>
                <a:tab pos="6064250" algn="r"/>
                <a:tab pos="7318375" algn="r"/>
              </a:tabLst>
            </a:pPr>
            <a:r>
              <a:rPr lang="en-US" sz="2000">
                <a:solidFill>
                  <a:srgbClr val="000000"/>
                </a:solidFill>
                <a:latin typeface="Arial" charset="0"/>
              </a:rPr>
              <a:t>Material Payments		195,000	105,000	105,000</a:t>
            </a:r>
          </a:p>
          <a:p>
            <a:pPr>
              <a:tabLst>
                <a:tab pos="2066925" algn="r"/>
                <a:tab pos="3368675" algn="r"/>
                <a:tab pos="4738688" algn="r"/>
                <a:tab pos="6064250" algn="r"/>
                <a:tab pos="7318375" algn="r"/>
              </a:tabLst>
            </a:pPr>
            <a:r>
              <a:rPr lang="en-US" sz="2000">
                <a:solidFill>
                  <a:srgbClr val="000000"/>
                </a:solidFill>
                <a:latin typeface="Arial" charset="0"/>
              </a:rPr>
              <a:t>Other Payments:</a:t>
            </a:r>
          </a:p>
          <a:p>
            <a:pPr>
              <a:tabLst>
                <a:tab pos="2066925" algn="r"/>
                <a:tab pos="3368675" algn="r"/>
                <a:tab pos="4738688" algn="r"/>
                <a:tab pos="6064250" algn="r"/>
                <a:tab pos="7318375" algn="r"/>
              </a:tabLst>
            </a:pPr>
            <a:r>
              <a:rPr lang="en-US" sz="2000">
                <a:solidFill>
                  <a:srgbClr val="000000"/>
                </a:solidFill>
                <a:latin typeface="Arial" charset="0"/>
              </a:rPr>
              <a:t>Rent			2,000	2,000	2,000</a:t>
            </a:r>
          </a:p>
          <a:p>
            <a:pPr>
              <a:tabLst>
                <a:tab pos="2066925" algn="r"/>
                <a:tab pos="3368675" algn="r"/>
                <a:tab pos="4738688" algn="r"/>
                <a:tab pos="6064250" algn="r"/>
                <a:tab pos="7318375" algn="r"/>
              </a:tabLst>
            </a:pPr>
            <a:r>
              <a:rPr lang="en-US" sz="2000">
                <a:solidFill>
                  <a:srgbClr val="000000"/>
                </a:solidFill>
                <a:latin typeface="Arial" charset="0"/>
              </a:rPr>
              <a:t>Other Expenses			12,000	12,000	12,000</a:t>
            </a:r>
          </a:p>
          <a:p>
            <a:pPr>
              <a:tabLst>
                <a:tab pos="2066925" algn="r"/>
                <a:tab pos="3368675" algn="r"/>
                <a:tab pos="4738688" algn="r"/>
                <a:tab pos="6064250" algn="r"/>
                <a:tab pos="7318375" algn="r"/>
              </a:tabLst>
            </a:pPr>
            <a:r>
              <a:rPr lang="en-US" sz="2000">
                <a:solidFill>
                  <a:srgbClr val="000000"/>
                </a:solidFill>
                <a:latin typeface="Arial" charset="0"/>
              </a:rPr>
              <a:t>Tax Payments			0	0	10,000</a:t>
            </a:r>
          </a:p>
          <a:p>
            <a:pPr>
              <a:tabLst>
                <a:tab pos="2066925" algn="r"/>
                <a:tab pos="3368675" algn="r"/>
                <a:tab pos="4738688" algn="r"/>
                <a:tab pos="6064250" algn="r"/>
                <a:tab pos="7318375" algn="r"/>
              </a:tabLst>
            </a:pPr>
            <a:r>
              <a:rPr lang="en-US" sz="2000" b="1">
                <a:solidFill>
                  <a:srgbClr val="000000"/>
                </a:solidFill>
                <a:latin typeface="Arial" charset="0"/>
              </a:rPr>
              <a:t>Net Monthly Change		(84,500)	44,000	67,000</a:t>
            </a:r>
          </a:p>
        </p:txBody>
      </p:sp>
      <p:sp>
        <p:nvSpPr>
          <p:cNvPr id="31749" name="Rectangle 13"/>
          <p:cNvSpPr>
            <a:spLocks noChangeArrowheads="1"/>
          </p:cNvSpPr>
          <p:nvPr/>
        </p:nvSpPr>
        <p:spPr bwMode="auto">
          <a:xfrm>
            <a:off x="860425" y="2327275"/>
            <a:ext cx="7467600" cy="1881188"/>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5"/>
          <p:cNvSpPr>
            <a:spLocks noGrp="1"/>
          </p:cNvSpPr>
          <p:nvPr>
            <p:ph type="sldNum" sz="quarter" idx="12"/>
          </p:nvPr>
        </p:nvSpPr>
        <p:spPr/>
        <p:txBody>
          <a:bodyPr/>
          <a:lstStyle/>
          <a:p>
            <a:fld id="{DA4B448F-3761-4DC9-83A5-2EB564873D55}" type="slidenum">
              <a:rPr lang="en-US"/>
              <a:pPr/>
              <a:t>5</a:t>
            </a:fld>
            <a:endParaRPr lang="en-US"/>
          </a:p>
        </p:txBody>
      </p:sp>
      <p:grpSp>
        <p:nvGrpSpPr>
          <p:cNvPr id="14393" name="Group 57"/>
          <p:cNvGrpSpPr>
            <a:grpSpLocks/>
          </p:cNvGrpSpPr>
          <p:nvPr/>
        </p:nvGrpSpPr>
        <p:grpSpPr bwMode="auto">
          <a:xfrm>
            <a:off x="219075" y="2060575"/>
            <a:ext cx="8464550" cy="4465638"/>
            <a:chOff x="138" y="1298"/>
            <a:chExt cx="5332" cy="2813"/>
          </a:xfrm>
        </p:grpSpPr>
        <p:grpSp>
          <p:nvGrpSpPr>
            <p:cNvPr id="14392" name="Group 56"/>
            <p:cNvGrpSpPr>
              <a:grpSpLocks/>
            </p:cNvGrpSpPr>
            <p:nvPr/>
          </p:nvGrpSpPr>
          <p:grpSpPr bwMode="auto">
            <a:xfrm>
              <a:off x="2854" y="1298"/>
              <a:ext cx="2616" cy="999"/>
              <a:chOff x="2854" y="1298"/>
              <a:chExt cx="2616" cy="999"/>
            </a:xfrm>
          </p:grpSpPr>
          <p:grpSp>
            <p:nvGrpSpPr>
              <p:cNvPr id="14377" name="Group 41"/>
              <p:cNvGrpSpPr>
                <a:grpSpLocks/>
              </p:cNvGrpSpPr>
              <p:nvPr/>
            </p:nvGrpSpPr>
            <p:grpSpPr bwMode="auto">
              <a:xfrm>
                <a:off x="2854" y="1316"/>
                <a:ext cx="2616" cy="981"/>
                <a:chOff x="15" y="1323"/>
                <a:chExt cx="2616" cy="981"/>
              </a:xfrm>
            </p:grpSpPr>
            <p:sp>
              <p:nvSpPr>
                <p:cNvPr id="14378" name="Rectangle 42"/>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4379" name="Rectangle 43"/>
                <p:cNvSpPr>
                  <a:spLocks noChangeArrowheads="1"/>
                </p:cNvSpPr>
                <p:nvPr/>
              </p:nvSpPr>
              <p:spPr bwMode="auto">
                <a:xfrm>
                  <a:off x="18" y="1335"/>
                  <a:ext cx="2612" cy="969"/>
                </a:xfrm>
                <a:prstGeom prst="rect">
                  <a:avLst/>
                </a:prstGeom>
                <a:noFill/>
                <a:ln w="19050">
                  <a:noFill/>
                  <a:miter lim="800000"/>
                  <a:headEnd type="none" w="sm" len="sm"/>
                  <a:tailEnd type="none" w="sm" len="sm"/>
                </a:ln>
                <a:effectLst/>
              </p:spPr>
              <p:txBody>
                <a:bodyPr wrap="none" anchor="ctr"/>
                <a:lstStyle/>
                <a:p>
                  <a:endParaRPr lang="en-US"/>
                </a:p>
              </p:txBody>
            </p:sp>
          </p:grpSp>
          <p:sp>
            <p:nvSpPr>
              <p:cNvPr id="14344" name="Rectangle 8"/>
              <p:cNvSpPr>
                <a:spLocks noChangeArrowheads="1"/>
              </p:cNvSpPr>
              <p:nvPr/>
            </p:nvSpPr>
            <p:spPr bwMode="auto">
              <a:xfrm>
                <a:off x="2859" y="1298"/>
                <a:ext cx="2256" cy="921"/>
              </a:xfrm>
              <a:prstGeom prst="rect">
                <a:avLst/>
              </a:prstGeom>
              <a:noFill/>
              <a:ln w="12700">
                <a:noFill/>
                <a:miter lim="800000"/>
                <a:headEnd/>
                <a:tailEnd/>
              </a:ln>
              <a:effectLst/>
            </p:spPr>
            <p:txBody>
              <a:bodyPr lIns="90488" tIns="44450" rIns="90488" bIns="44450">
                <a:spAutoFit/>
              </a:bodyPr>
              <a:lstStyle/>
              <a:p>
                <a:pPr algn="r">
                  <a:tabLst>
                    <a:tab pos="3089275" algn="r"/>
                    <a:tab pos="3879850" algn="r"/>
                  </a:tabLst>
                </a:pPr>
                <a:r>
                  <a:rPr lang="en-US" b="1">
                    <a:solidFill>
                      <a:srgbClr val="FF6600"/>
                    </a:solidFill>
                    <a:effectLst>
                      <a:outerShdw blurRad="38100" dist="38100" dir="2700000" algn="tl">
                        <a:srgbClr val="000000"/>
                      </a:outerShdw>
                    </a:effectLst>
                    <a:latin typeface="Arial" charset="0"/>
                  </a:rPr>
                  <a:t>                                  </a:t>
                </a:r>
                <a:r>
                  <a:rPr lang="en-US" b="1" u="sng">
                    <a:solidFill>
                      <a:srgbClr val="FF6600"/>
                    </a:solidFill>
                    <a:effectLst>
                      <a:outerShdw blurRad="38100" dist="38100" dir="2700000" algn="tl">
                        <a:srgbClr val="000000"/>
                      </a:outerShdw>
                    </a:effectLst>
                    <a:latin typeface="Arial" charset="0"/>
                  </a:rPr>
                  <a:t>Firm 1</a:t>
                </a:r>
                <a:r>
                  <a:rPr lang="en-US" sz="800">
                    <a:solidFill>
                      <a:srgbClr val="000000"/>
                    </a:solidFill>
                    <a:latin typeface="Arial" charset="0"/>
                  </a:rPr>
                  <a:t>	</a:t>
                </a:r>
              </a:p>
              <a:p>
                <a:pPr>
                  <a:tabLst>
                    <a:tab pos="3089275" algn="r"/>
                    <a:tab pos="3879850" algn="r"/>
                  </a:tabLst>
                </a:pPr>
                <a:r>
                  <a:rPr lang="en-US">
                    <a:solidFill>
                      <a:srgbClr val="000000"/>
                    </a:solidFill>
                    <a:latin typeface="Arial" charset="0"/>
                  </a:rPr>
                  <a:t>ST Debt	100	</a:t>
                </a:r>
              </a:p>
              <a:p>
                <a:pPr>
                  <a:tabLst>
                    <a:tab pos="3089275" algn="r"/>
                    <a:tab pos="3879850" algn="r"/>
                  </a:tabLst>
                </a:pPr>
                <a:r>
                  <a:rPr lang="en-US">
                    <a:solidFill>
                      <a:srgbClr val="000000"/>
                    </a:solidFill>
                    <a:latin typeface="Arial" charset="0"/>
                  </a:rPr>
                  <a:t>LT Debt	400	</a:t>
                </a:r>
              </a:p>
              <a:p>
                <a:pPr>
                  <a:tabLst>
                    <a:tab pos="3089275" algn="r"/>
                    <a:tab pos="3879850" algn="r"/>
                  </a:tabLst>
                </a:pPr>
                <a:r>
                  <a:rPr lang="en-US">
                    <a:solidFill>
                      <a:srgbClr val="000000"/>
                    </a:solidFill>
                    <a:latin typeface="Arial" charset="0"/>
                  </a:rPr>
                  <a:t>Common Stock	500	</a:t>
                </a:r>
              </a:p>
              <a:p>
                <a:pPr>
                  <a:tabLst>
                    <a:tab pos="3089275" algn="r"/>
                    <a:tab pos="3879850" algn="r"/>
                  </a:tabLst>
                </a:pPr>
                <a:r>
                  <a:rPr lang="en-US">
                    <a:solidFill>
                      <a:srgbClr val="000000"/>
                    </a:solidFill>
                    <a:latin typeface="Arial" charset="0"/>
                  </a:rPr>
                  <a:t>Total Liabilities&amp;Equity	1000	</a:t>
                </a:r>
              </a:p>
            </p:txBody>
          </p:sp>
          <p:sp>
            <p:nvSpPr>
              <p:cNvPr id="14358" name="Line 22"/>
              <p:cNvSpPr>
                <a:spLocks noChangeShapeType="1"/>
              </p:cNvSpPr>
              <p:nvPr/>
            </p:nvSpPr>
            <p:spPr bwMode="auto">
              <a:xfrm>
                <a:off x="4549" y="2020"/>
                <a:ext cx="336" cy="0"/>
              </a:xfrm>
              <a:prstGeom prst="line">
                <a:avLst/>
              </a:prstGeom>
              <a:noFill/>
              <a:ln w="12700">
                <a:noFill/>
                <a:round/>
                <a:headEnd/>
                <a:tailEnd/>
              </a:ln>
              <a:effectLst/>
            </p:spPr>
            <p:txBody>
              <a:bodyPr/>
              <a:lstStyle/>
              <a:p>
                <a:endParaRPr lang="en-US"/>
              </a:p>
            </p:txBody>
          </p:sp>
        </p:grpSp>
        <p:grpSp>
          <p:nvGrpSpPr>
            <p:cNvPr id="14391" name="Group 55"/>
            <p:cNvGrpSpPr>
              <a:grpSpLocks/>
            </p:cNvGrpSpPr>
            <p:nvPr/>
          </p:nvGrpSpPr>
          <p:grpSpPr bwMode="auto">
            <a:xfrm>
              <a:off x="138" y="1317"/>
              <a:ext cx="2661" cy="981"/>
              <a:chOff x="138" y="1317"/>
              <a:chExt cx="2661" cy="981"/>
            </a:xfrm>
          </p:grpSpPr>
          <p:grpSp>
            <p:nvGrpSpPr>
              <p:cNvPr id="14374" name="Group 38"/>
              <p:cNvGrpSpPr>
                <a:grpSpLocks/>
              </p:cNvGrpSpPr>
              <p:nvPr/>
            </p:nvGrpSpPr>
            <p:grpSpPr bwMode="auto">
              <a:xfrm>
                <a:off x="152" y="1317"/>
                <a:ext cx="2616" cy="981"/>
                <a:chOff x="15" y="1323"/>
                <a:chExt cx="2616" cy="981"/>
              </a:xfrm>
            </p:grpSpPr>
            <p:sp>
              <p:nvSpPr>
                <p:cNvPr id="14375" name="Rectangle 39"/>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4376" name="Rectangle 40"/>
                <p:cNvSpPr>
                  <a:spLocks noChangeArrowheads="1"/>
                </p:cNvSpPr>
                <p:nvPr/>
              </p:nvSpPr>
              <p:spPr bwMode="auto">
                <a:xfrm>
                  <a:off x="18" y="1335"/>
                  <a:ext cx="2612" cy="969"/>
                </a:xfrm>
                <a:prstGeom prst="rect">
                  <a:avLst/>
                </a:prstGeom>
                <a:noFill/>
                <a:ln w="19050">
                  <a:noFill/>
                  <a:miter lim="800000"/>
                  <a:headEnd type="none" w="sm" len="sm"/>
                  <a:tailEnd type="none" w="sm" len="sm"/>
                </a:ln>
                <a:effectLst/>
              </p:spPr>
              <p:txBody>
                <a:bodyPr wrap="none" anchor="ctr"/>
                <a:lstStyle/>
                <a:p>
                  <a:endParaRPr lang="en-US"/>
                </a:p>
              </p:txBody>
            </p:sp>
          </p:grpSp>
          <p:sp>
            <p:nvSpPr>
              <p:cNvPr id="14343" name="Rectangle 7"/>
              <p:cNvSpPr>
                <a:spLocks noChangeArrowheads="1"/>
              </p:cNvSpPr>
              <p:nvPr/>
            </p:nvSpPr>
            <p:spPr bwMode="auto">
              <a:xfrm>
                <a:off x="138"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Marketable Securities            0	</a:t>
                </a:r>
              </a:p>
              <a:p>
                <a:pPr>
                  <a:tabLst>
                    <a:tab pos="3089275" algn="r"/>
                    <a:tab pos="3879850" algn="r"/>
                  </a:tabLst>
                </a:pPr>
                <a:r>
                  <a:rPr lang="en-US">
                    <a:solidFill>
                      <a:srgbClr val="000000"/>
                    </a:solidFill>
                    <a:latin typeface="Arial" charset="0"/>
                  </a:rPr>
                  <a:t>Other Current Assets	200	</a:t>
                </a:r>
              </a:p>
              <a:p>
                <a:pPr>
                  <a:tabLst>
                    <a:tab pos="3089275" algn="r"/>
                    <a:tab pos="3879850" algn="r"/>
                  </a:tabLst>
                </a:pPr>
                <a:r>
                  <a:rPr lang="en-US">
                    <a:solidFill>
                      <a:srgbClr val="000000"/>
                    </a:solidFill>
                    <a:latin typeface="Arial" charset="0"/>
                  </a:rPr>
                  <a:t>Fixed Assets	800</a:t>
                </a:r>
              </a:p>
              <a:p>
                <a:pPr>
                  <a:tabLst>
                    <a:tab pos="3089275" algn="r"/>
                    <a:tab pos="3879850" algn="r"/>
                  </a:tabLst>
                </a:pPr>
                <a:r>
                  <a:rPr lang="en-US">
                    <a:solidFill>
                      <a:srgbClr val="000000"/>
                    </a:solidFill>
                    <a:latin typeface="Arial" charset="0"/>
                  </a:rPr>
                  <a:t>Total Assets	1000	</a:t>
                </a:r>
              </a:p>
            </p:txBody>
          </p:sp>
          <p:sp>
            <p:nvSpPr>
              <p:cNvPr id="14361" name="Line 25"/>
              <p:cNvSpPr>
                <a:spLocks noChangeShapeType="1"/>
              </p:cNvSpPr>
              <p:nvPr/>
            </p:nvSpPr>
            <p:spPr bwMode="auto">
              <a:xfrm>
                <a:off x="1812" y="2041"/>
                <a:ext cx="336" cy="0"/>
              </a:xfrm>
              <a:prstGeom prst="line">
                <a:avLst/>
              </a:prstGeom>
              <a:noFill/>
              <a:ln w="12700">
                <a:noFill/>
                <a:round/>
                <a:headEnd/>
                <a:tailEnd/>
              </a:ln>
              <a:effectLst/>
            </p:spPr>
            <p:txBody>
              <a:bodyPr/>
              <a:lstStyle/>
              <a:p>
                <a:endParaRPr lang="en-US"/>
              </a:p>
            </p:txBody>
          </p:sp>
        </p:grpSp>
        <p:grpSp>
          <p:nvGrpSpPr>
            <p:cNvPr id="14390" name="Group 54"/>
            <p:cNvGrpSpPr>
              <a:grpSpLocks/>
            </p:cNvGrpSpPr>
            <p:nvPr/>
          </p:nvGrpSpPr>
          <p:grpSpPr bwMode="auto">
            <a:xfrm>
              <a:off x="161" y="2515"/>
              <a:ext cx="2661" cy="1596"/>
              <a:chOff x="161" y="2515"/>
              <a:chExt cx="2661" cy="1596"/>
            </a:xfrm>
          </p:grpSpPr>
          <p:sp>
            <p:nvSpPr>
              <p:cNvPr id="14359" name="Line 23"/>
              <p:cNvSpPr>
                <a:spLocks noChangeShapeType="1"/>
              </p:cNvSpPr>
              <p:nvPr/>
            </p:nvSpPr>
            <p:spPr bwMode="auto">
              <a:xfrm>
                <a:off x="2070" y="3148"/>
                <a:ext cx="288" cy="0"/>
              </a:xfrm>
              <a:prstGeom prst="line">
                <a:avLst/>
              </a:prstGeom>
              <a:noFill/>
              <a:ln w="12700">
                <a:noFill/>
                <a:round/>
                <a:headEnd/>
                <a:tailEnd/>
              </a:ln>
              <a:effectLst/>
            </p:spPr>
            <p:txBody>
              <a:bodyPr/>
              <a:lstStyle/>
              <a:p>
                <a:endParaRPr lang="en-US"/>
              </a:p>
            </p:txBody>
          </p:sp>
          <p:sp>
            <p:nvSpPr>
              <p:cNvPr id="14360" name="Line 24"/>
              <p:cNvSpPr>
                <a:spLocks noChangeShapeType="1"/>
              </p:cNvSpPr>
              <p:nvPr/>
            </p:nvSpPr>
            <p:spPr bwMode="auto">
              <a:xfrm>
                <a:off x="2112" y="3504"/>
                <a:ext cx="240" cy="0"/>
              </a:xfrm>
              <a:prstGeom prst="line">
                <a:avLst/>
              </a:prstGeom>
              <a:noFill/>
              <a:ln w="12700">
                <a:noFill/>
                <a:round/>
                <a:headEnd/>
                <a:tailEnd/>
              </a:ln>
              <a:effectLst/>
            </p:spPr>
            <p:txBody>
              <a:bodyPr/>
              <a:lstStyle/>
              <a:p>
                <a:endParaRPr lang="en-US"/>
              </a:p>
            </p:txBody>
          </p:sp>
          <p:grpSp>
            <p:nvGrpSpPr>
              <p:cNvPr id="14389" name="Group 53"/>
              <p:cNvGrpSpPr>
                <a:grpSpLocks/>
              </p:cNvGrpSpPr>
              <p:nvPr/>
            </p:nvGrpSpPr>
            <p:grpSpPr bwMode="auto">
              <a:xfrm>
                <a:off x="177" y="2515"/>
                <a:ext cx="2616" cy="1596"/>
                <a:chOff x="177" y="2515"/>
                <a:chExt cx="2616" cy="1596"/>
              </a:xfrm>
            </p:grpSpPr>
            <p:sp>
              <p:nvSpPr>
                <p:cNvPr id="14382" name="Rectangle 46"/>
                <p:cNvSpPr>
                  <a:spLocks noChangeArrowheads="1"/>
                </p:cNvSpPr>
                <p:nvPr/>
              </p:nvSpPr>
              <p:spPr bwMode="auto">
                <a:xfrm>
                  <a:off x="177" y="2515"/>
                  <a:ext cx="2616" cy="1594"/>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4383" name="Rectangle 47"/>
                <p:cNvSpPr>
                  <a:spLocks noChangeArrowheads="1"/>
                </p:cNvSpPr>
                <p:nvPr/>
              </p:nvSpPr>
              <p:spPr bwMode="auto">
                <a:xfrm>
                  <a:off x="180" y="2517"/>
                  <a:ext cx="2612" cy="1594"/>
                </a:xfrm>
                <a:prstGeom prst="rect">
                  <a:avLst/>
                </a:prstGeom>
                <a:noFill/>
                <a:ln w="19050">
                  <a:noFill/>
                  <a:miter lim="800000"/>
                  <a:headEnd type="none" w="sm" len="sm"/>
                  <a:tailEnd type="none" w="sm" len="sm"/>
                </a:ln>
                <a:effectLst/>
              </p:spPr>
              <p:txBody>
                <a:bodyPr wrap="none" anchor="ctr"/>
                <a:lstStyle/>
                <a:p>
                  <a:endParaRPr lang="en-US"/>
                </a:p>
              </p:txBody>
            </p:sp>
          </p:grpSp>
          <p:sp>
            <p:nvSpPr>
              <p:cNvPr id="14384" name="Rectangle 48"/>
              <p:cNvSpPr>
                <a:spLocks noChangeArrowheads="1"/>
              </p:cNvSpPr>
              <p:nvPr/>
            </p:nvSpPr>
            <p:spPr bwMode="auto">
              <a:xfrm>
                <a:off x="161" y="2522"/>
                <a:ext cx="2661" cy="1440"/>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endParaRPr lang="en-US" u="sng">
                  <a:solidFill>
                    <a:srgbClr val="FF6600"/>
                  </a:solidFill>
                  <a:effectLst>
                    <a:outerShdw blurRad="38100" dist="38100" dir="2700000" algn="tl">
                      <a:srgbClr val="000000"/>
                    </a:outerShdw>
                  </a:effectLst>
                  <a:latin typeface="Arial" charset="0"/>
                </a:endParaRPr>
              </a:p>
              <a:p>
                <a:pPr>
                  <a:tabLst>
                    <a:tab pos="3089275" algn="r"/>
                    <a:tab pos="3879850" algn="r"/>
                  </a:tabLst>
                </a:pPr>
                <a:r>
                  <a:rPr lang="en-US">
                    <a:solidFill>
                      <a:srgbClr val="000000"/>
                    </a:solidFill>
                    <a:latin typeface="Arial" charset="0"/>
                  </a:rPr>
                  <a:t>Operating Earnings	150	</a:t>
                </a:r>
              </a:p>
              <a:p>
                <a:pPr>
                  <a:tabLst>
                    <a:tab pos="3089275" algn="r"/>
                    <a:tab pos="3879850" algn="r"/>
                  </a:tabLst>
                </a:pPr>
                <a:r>
                  <a:rPr lang="en-US">
                    <a:solidFill>
                      <a:srgbClr val="000000"/>
                    </a:solidFill>
                    <a:latin typeface="Arial" charset="0"/>
                  </a:rPr>
                  <a:t>Interest Earned	0	</a:t>
                </a:r>
              </a:p>
              <a:p>
                <a:pPr>
                  <a:tabLst>
                    <a:tab pos="3089275" algn="r"/>
                    <a:tab pos="3879850" algn="r"/>
                  </a:tabLst>
                </a:pPr>
                <a:r>
                  <a:rPr lang="en-US">
                    <a:solidFill>
                      <a:srgbClr val="000000"/>
                    </a:solidFill>
                    <a:latin typeface="Arial" charset="0"/>
                  </a:rPr>
                  <a:t>EBT 	150	</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	</a:t>
                </a:r>
              </a:p>
              <a:p>
                <a:pPr>
                  <a:tabLst>
                    <a:tab pos="3089275" algn="r"/>
                    <a:tab pos="3879850" algn="r"/>
                  </a:tabLst>
                </a:pPr>
                <a:r>
                  <a:rPr lang="en-US">
                    <a:solidFill>
                      <a:srgbClr val="000000"/>
                    </a:solidFill>
                    <a:latin typeface="Arial" charset="0"/>
                  </a:rPr>
                  <a:t>Net Income	90	</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	</a:t>
                </a:r>
              </a:p>
            </p:txBody>
          </p:sp>
          <p:sp>
            <p:nvSpPr>
              <p:cNvPr id="14385" name="Line 49"/>
              <p:cNvSpPr>
                <a:spLocks noChangeShapeType="1"/>
              </p:cNvSpPr>
              <p:nvPr/>
            </p:nvSpPr>
            <p:spPr bwMode="auto">
              <a:xfrm>
                <a:off x="1930" y="3060"/>
                <a:ext cx="240" cy="0"/>
              </a:xfrm>
              <a:prstGeom prst="line">
                <a:avLst/>
              </a:prstGeom>
              <a:noFill/>
              <a:ln w="12700">
                <a:noFill/>
                <a:round/>
                <a:headEnd/>
                <a:tailEnd/>
              </a:ln>
              <a:effectLst/>
            </p:spPr>
            <p:txBody>
              <a:bodyPr/>
              <a:lstStyle/>
              <a:p>
                <a:endParaRPr lang="en-US"/>
              </a:p>
            </p:txBody>
          </p:sp>
          <p:sp>
            <p:nvSpPr>
              <p:cNvPr id="14386" name="Line 50"/>
              <p:cNvSpPr>
                <a:spLocks noChangeShapeType="1"/>
              </p:cNvSpPr>
              <p:nvPr/>
            </p:nvSpPr>
            <p:spPr bwMode="auto">
              <a:xfrm>
                <a:off x="2458" y="3060"/>
                <a:ext cx="240" cy="0"/>
              </a:xfrm>
              <a:prstGeom prst="line">
                <a:avLst/>
              </a:prstGeom>
              <a:noFill/>
              <a:ln w="12700">
                <a:noFill/>
                <a:round/>
                <a:headEnd/>
                <a:tailEnd/>
              </a:ln>
              <a:effectLst/>
            </p:spPr>
            <p:txBody>
              <a:bodyPr/>
              <a:lstStyle/>
              <a:p>
                <a:endParaRPr lang="en-US"/>
              </a:p>
            </p:txBody>
          </p:sp>
          <p:sp>
            <p:nvSpPr>
              <p:cNvPr id="14387" name="Line 51"/>
              <p:cNvSpPr>
                <a:spLocks noChangeShapeType="1"/>
              </p:cNvSpPr>
              <p:nvPr/>
            </p:nvSpPr>
            <p:spPr bwMode="auto">
              <a:xfrm>
                <a:off x="1930" y="3396"/>
                <a:ext cx="240" cy="0"/>
              </a:xfrm>
              <a:prstGeom prst="line">
                <a:avLst/>
              </a:prstGeom>
              <a:noFill/>
              <a:ln w="12700">
                <a:noFill/>
                <a:round/>
                <a:headEnd/>
                <a:tailEnd/>
              </a:ln>
              <a:effectLst/>
            </p:spPr>
            <p:txBody>
              <a:bodyPr/>
              <a:lstStyle/>
              <a:p>
                <a:endParaRPr lang="en-US"/>
              </a:p>
            </p:txBody>
          </p:sp>
          <p:sp>
            <p:nvSpPr>
              <p:cNvPr id="14388" name="Line 52"/>
              <p:cNvSpPr>
                <a:spLocks noChangeShapeType="1"/>
              </p:cNvSpPr>
              <p:nvPr/>
            </p:nvSpPr>
            <p:spPr bwMode="auto">
              <a:xfrm>
                <a:off x="2458" y="3396"/>
                <a:ext cx="240" cy="0"/>
              </a:xfrm>
              <a:prstGeom prst="line">
                <a:avLst/>
              </a:prstGeom>
              <a:noFill/>
              <a:ln w="12700">
                <a:noFill/>
                <a:round/>
                <a:headEnd/>
                <a:tailEnd/>
              </a:ln>
              <a:effectLst/>
            </p:spPr>
            <p:txBody>
              <a:bodyPr/>
              <a:lstStyle/>
              <a:p>
                <a:endParaRPr lang="en-US"/>
              </a:p>
            </p:txBody>
          </p:sp>
        </p:grpSp>
      </p:grpSp>
      <p:sp>
        <p:nvSpPr>
          <p:cNvPr id="14357" name="Rectangle 21"/>
          <p:cNvSpPr>
            <a:spLocks noGrp="1" noChangeArrowheads="1"/>
          </p:cNvSpPr>
          <p:nvPr>
            <p:ph type="body" idx="1"/>
          </p:nvPr>
        </p:nvSpPr>
        <p:spPr>
          <a:xfrm>
            <a:off x="1068388" y="679450"/>
            <a:ext cx="7772400" cy="1046163"/>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sp>
        <p:nvSpPr>
          <p:cNvPr id="14355" name="Rectangle 19"/>
          <p:cNvSpPr>
            <a:spLocks noChangeArrowheads="1"/>
          </p:cNvSpPr>
          <p:nvPr/>
        </p:nvSpPr>
        <p:spPr bwMode="auto">
          <a:xfrm>
            <a:off x="2914650" y="2684463"/>
            <a:ext cx="544513" cy="266700"/>
          </a:xfrm>
          <a:prstGeom prst="rect">
            <a:avLst/>
          </a:prstGeom>
          <a:noFill/>
          <a:ln w="19050">
            <a:solidFill>
              <a:srgbClr val="FF0000"/>
            </a:solidFill>
            <a:miter lim="800000"/>
            <a:headEnd/>
            <a:tailEnd/>
          </a:ln>
          <a:effectLst/>
        </p:spPr>
        <p:txBody>
          <a:bodyPr wrap="none" anchor="ctr"/>
          <a:lstStyle/>
          <a:p>
            <a:endParaRPr lang="en-US"/>
          </a:p>
        </p:txBody>
      </p:sp>
      <p:sp>
        <p:nvSpPr>
          <p:cNvPr id="14356" name="Rectangle 20"/>
          <p:cNvSpPr>
            <a:spLocks noChangeArrowheads="1"/>
          </p:cNvSpPr>
          <p:nvPr/>
        </p:nvSpPr>
        <p:spPr bwMode="auto">
          <a:xfrm>
            <a:off x="7227888" y="2405063"/>
            <a:ext cx="544512" cy="266700"/>
          </a:xfrm>
          <a:prstGeom prst="rect">
            <a:avLst/>
          </a:prstGeom>
          <a:noFill/>
          <a:ln w="19050">
            <a:solidFill>
              <a:srgbClr val="FF0000"/>
            </a:solidFill>
            <a:miter lim="800000"/>
            <a:headEnd/>
            <a:tailEnd/>
          </a:ln>
          <a:effectLst/>
        </p:spPr>
        <p:txBody>
          <a:bodyPr wrap="none" anchor="ctr"/>
          <a:lstStyle/>
          <a:p>
            <a:endParaRPr lang="en-US"/>
          </a:p>
        </p:txBody>
      </p:sp>
      <p:grpSp>
        <p:nvGrpSpPr>
          <p:cNvPr id="14401" name="Group 65"/>
          <p:cNvGrpSpPr>
            <a:grpSpLocks/>
          </p:cNvGrpSpPr>
          <p:nvPr/>
        </p:nvGrpSpPr>
        <p:grpSpPr bwMode="auto">
          <a:xfrm>
            <a:off x="4651375" y="4176713"/>
            <a:ext cx="4051300" cy="698500"/>
            <a:chOff x="2930" y="2631"/>
            <a:chExt cx="2552" cy="440"/>
          </a:xfrm>
        </p:grpSpPr>
        <p:sp>
          <p:nvSpPr>
            <p:cNvPr id="14338" name="Rectangle 2"/>
            <p:cNvSpPr>
              <a:spLocks noChangeArrowheads="1"/>
            </p:cNvSpPr>
            <p:nvPr/>
          </p:nvSpPr>
          <p:spPr bwMode="auto">
            <a:xfrm>
              <a:off x="4043" y="2631"/>
              <a:ext cx="1439" cy="440"/>
            </a:xfrm>
            <a:prstGeom prst="rect">
              <a:avLst/>
            </a:prstGeom>
            <a:noFill/>
            <a:ln w="12700">
              <a:noFill/>
              <a:miter lim="800000"/>
              <a:headEnd/>
              <a:tailEnd/>
            </a:ln>
            <a:effectLst/>
          </p:spPr>
          <p:txBody>
            <a:bodyPr wrap="none" lIns="90488" tIns="44450" rIns="90488" bIns="44450">
              <a:spAutoFit/>
            </a:bodyPr>
            <a:lstStyle/>
            <a:p>
              <a:pPr algn="ctr"/>
              <a:r>
                <a:rPr lang="en-US" sz="2000" u="sng">
                  <a:latin typeface="Arial" charset="0"/>
                </a:rPr>
                <a:t>Current Assets </a:t>
              </a:r>
              <a:endParaRPr lang="en-US" sz="2000">
                <a:latin typeface="Arial" charset="0"/>
              </a:endParaRPr>
            </a:p>
            <a:p>
              <a:pPr algn="ctr"/>
              <a:r>
                <a:rPr lang="en-US" sz="2000">
                  <a:latin typeface="Arial" charset="0"/>
                </a:rPr>
                <a:t> Current Liabilities </a:t>
              </a:r>
            </a:p>
          </p:txBody>
        </p:sp>
        <p:sp>
          <p:nvSpPr>
            <p:cNvPr id="14353" name="Rectangle 17"/>
            <p:cNvSpPr>
              <a:spLocks noChangeArrowheads="1"/>
            </p:cNvSpPr>
            <p:nvPr/>
          </p:nvSpPr>
          <p:spPr bwMode="auto">
            <a:xfrm>
              <a:off x="2930" y="2700"/>
              <a:ext cx="1246" cy="248"/>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Current Ratio = </a:t>
              </a:r>
            </a:p>
          </p:txBody>
        </p:sp>
      </p:grpSp>
      <p:grpSp>
        <p:nvGrpSpPr>
          <p:cNvPr id="14366" name="Group 30"/>
          <p:cNvGrpSpPr>
            <a:grpSpLocks/>
          </p:cNvGrpSpPr>
          <p:nvPr/>
        </p:nvGrpSpPr>
        <p:grpSpPr bwMode="auto">
          <a:xfrm>
            <a:off x="6224588" y="5013325"/>
            <a:ext cx="904875" cy="742950"/>
            <a:chOff x="4245" y="3231"/>
            <a:chExt cx="570" cy="468"/>
          </a:xfrm>
        </p:grpSpPr>
        <p:sp>
          <p:nvSpPr>
            <p:cNvPr id="14351" name="Rectangle 15"/>
            <p:cNvSpPr>
              <a:spLocks noChangeArrowheads="1"/>
            </p:cNvSpPr>
            <p:nvPr/>
          </p:nvSpPr>
          <p:spPr bwMode="auto">
            <a:xfrm>
              <a:off x="4434" y="3231"/>
              <a:ext cx="381" cy="440"/>
            </a:xfrm>
            <a:prstGeom prst="rect">
              <a:avLst/>
            </a:prstGeom>
            <a:noFill/>
            <a:ln w="12700">
              <a:noFill/>
              <a:miter lim="800000"/>
              <a:headEnd/>
              <a:tailEnd/>
            </a:ln>
            <a:effectLst/>
          </p:spPr>
          <p:txBody>
            <a:bodyPr wrap="none" lIns="90488" tIns="44450" rIns="90488" bIns="44450">
              <a:spAutoFit/>
            </a:bodyPr>
            <a:lstStyle/>
            <a:p>
              <a:r>
                <a:rPr lang="en-US" sz="2000" u="sng">
                  <a:latin typeface="Arial" charset="0"/>
                </a:rPr>
                <a:t>200</a:t>
              </a:r>
            </a:p>
            <a:p>
              <a:r>
                <a:rPr lang="en-US" sz="2000">
                  <a:latin typeface="Arial" charset="0"/>
                </a:rPr>
                <a:t>100</a:t>
              </a:r>
            </a:p>
          </p:txBody>
        </p:sp>
        <p:sp>
          <p:nvSpPr>
            <p:cNvPr id="14352" name="Rectangle 16"/>
            <p:cNvSpPr>
              <a:spLocks noChangeArrowheads="1"/>
            </p:cNvSpPr>
            <p:nvPr/>
          </p:nvSpPr>
          <p:spPr bwMode="auto">
            <a:xfrm>
              <a:off x="4245" y="3290"/>
              <a:ext cx="207" cy="248"/>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a:t>
              </a:r>
            </a:p>
          </p:txBody>
        </p:sp>
        <p:sp>
          <p:nvSpPr>
            <p:cNvPr id="14354" name="Rectangle 18"/>
            <p:cNvSpPr>
              <a:spLocks noChangeArrowheads="1"/>
            </p:cNvSpPr>
            <p:nvPr/>
          </p:nvSpPr>
          <p:spPr bwMode="auto">
            <a:xfrm>
              <a:off x="4449" y="3451"/>
              <a:ext cx="114" cy="248"/>
            </a:xfrm>
            <a:prstGeom prst="rect">
              <a:avLst/>
            </a:prstGeom>
            <a:noFill/>
            <a:ln w="12700">
              <a:noFill/>
              <a:miter lim="800000"/>
              <a:headEnd/>
              <a:tailEnd/>
            </a:ln>
            <a:effectLst/>
          </p:spPr>
          <p:txBody>
            <a:bodyPr wrap="none" lIns="90488" tIns="44450" rIns="90488" bIns="44450">
              <a:spAutoFit/>
            </a:bodyPr>
            <a:lstStyle/>
            <a:p>
              <a:endParaRPr lang="en-US" sz="2000" b="1">
                <a:latin typeface="Arial" charset="0"/>
              </a:endParaRPr>
            </a:p>
          </p:txBody>
        </p:sp>
      </p:grpSp>
      <p:sp>
        <p:nvSpPr>
          <p:cNvPr id="14369" name="Rectangle 33"/>
          <p:cNvSpPr>
            <a:spLocks noChangeArrowheads="1"/>
          </p:cNvSpPr>
          <p:nvPr/>
        </p:nvSpPr>
        <p:spPr bwMode="auto">
          <a:xfrm>
            <a:off x="6223000" y="5821363"/>
            <a:ext cx="682625" cy="396875"/>
          </a:xfrm>
          <a:prstGeom prst="rect">
            <a:avLst/>
          </a:prstGeom>
          <a:noFill/>
          <a:ln w="12700">
            <a:noFill/>
            <a:miter lim="800000"/>
            <a:headEnd type="none" w="sm" len="sm"/>
            <a:tailEnd type="none" w="sm" len="sm"/>
          </a:ln>
          <a:effectLst/>
        </p:spPr>
        <p:txBody>
          <a:bodyPr wrap="none">
            <a:spAutoFit/>
          </a:bodyPr>
          <a:lstStyle/>
          <a:p>
            <a:r>
              <a:rPr lang="en-US" sz="2000">
                <a:latin typeface="Arial" charset="0"/>
              </a:rPr>
              <a:t>=   2</a:t>
            </a:r>
          </a:p>
        </p:txBody>
      </p:sp>
      <p:sp>
        <p:nvSpPr>
          <p:cNvPr id="14394" name="Line 58"/>
          <p:cNvSpPr>
            <a:spLocks noChangeShapeType="1"/>
          </p:cNvSpPr>
          <p:nvPr/>
        </p:nvSpPr>
        <p:spPr bwMode="auto">
          <a:xfrm>
            <a:off x="2867025" y="3249613"/>
            <a:ext cx="617538"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4395" name="Line 59"/>
          <p:cNvSpPr>
            <a:spLocks noChangeShapeType="1"/>
          </p:cNvSpPr>
          <p:nvPr/>
        </p:nvSpPr>
        <p:spPr bwMode="auto">
          <a:xfrm>
            <a:off x="3027363" y="4868863"/>
            <a:ext cx="493712"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4397" name="Line 61"/>
          <p:cNvSpPr>
            <a:spLocks noChangeShapeType="1"/>
          </p:cNvSpPr>
          <p:nvPr/>
        </p:nvSpPr>
        <p:spPr bwMode="auto">
          <a:xfrm>
            <a:off x="3063875" y="5435600"/>
            <a:ext cx="469900"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4400" name="Line 64"/>
          <p:cNvSpPr>
            <a:spLocks noChangeShapeType="1"/>
          </p:cNvSpPr>
          <p:nvPr/>
        </p:nvSpPr>
        <p:spPr bwMode="auto">
          <a:xfrm>
            <a:off x="7186613" y="3205163"/>
            <a:ext cx="655637"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4403" name="Text Box 67"/>
          <p:cNvSpPr txBox="1">
            <a:spLocks noChangeArrowheads="1"/>
          </p:cNvSpPr>
          <p:nvPr/>
        </p:nvSpPr>
        <p:spPr bwMode="auto">
          <a:xfrm>
            <a:off x="265113" y="5868988"/>
            <a:ext cx="3979862" cy="366712"/>
          </a:xfrm>
          <a:prstGeom prst="rect">
            <a:avLst/>
          </a:prstGeom>
          <a:noFill/>
          <a:ln w="12700">
            <a:noFill/>
            <a:miter lim="800000"/>
            <a:headEnd type="none" w="sm" len="sm"/>
            <a:tailEnd type="none" w="sm" len="sm"/>
          </a:ln>
          <a:effectLst/>
        </p:spPr>
        <p:txBody>
          <a:bodyPr>
            <a:spAutoFit/>
          </a:bodyPr>
          <a:lstStyle/>
          <a:p>
            <a:r>
              <a:rPr lang="en-US">
                <a:solidFill>
                  <a:srgbClr val="000000"/>
                </a:solidFill>
                <a:latin typeface="Arial" charset="0"/>
              </a:rPr>
              <a:t>Current Ratio		   </a:t>
            </a:r>
            <a:r>
              <a:rPr lang="en-US" b="1">
                <a:solidFill>
                  <a:srgbClr val="000000"/>
                </a:solidFill>
                <a:latin typeface="Arial" charset="0"/>
              </a:rPr>
              <a:t>2</a:t>
            </a:r>
            <a:r>
              <a:rPr lang="en-US">
                <a:solidFill>
                  <a:srgbClr val="000000"/>
                </a:solidFill>
                <a:latin typeface="Arial" charset="0"/>
              </a:rPr>
              <a:t>	</a:t>
            </a:r>
          </a:p>
        </p:txBody>
      </p:sp>
      <p:sp>
        <p:nvSpPr>
          <p:cNvPr id="14404" name="Rectangle 68"/>
          <p:cNvSpPr>
            <a:spLocks noChangeArrowheads="1"/>
          </p:cNvSpPr>
          <p:nvPr/>
        </p:nvSpPr>
        <p:spPr bwMode="auto">
          <a:xfrm>
            <a:off x="3097213" y="5913438"/>
            <a:ext cx="544512" cy="266700"/>
          </a:xfrm>
          <a:prstGeom prst="rect">
            <a:avLst/>
          </a:prstGeom>
          <a:noFill/>
          <a:ln w="19050">
            <a:solidFill>
              <a:srgbClr val="FF0000"/>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14393"/>
                                        </p:tgtEl>
                                        <p:attrNameLst>
                                          <p:attrName>style.visibility</p:attrName>
                                        </p:attrNameLst>
                                      </p:cBhvr>
                                      <p:to>
                                        <p:strVal val="visible"/>
                                      </p:to>
                                    </p:set>
                                    <p:animEffect transition="in" filter="strips(upRight)">
                                      <p:cBhvr>
                                        <p:cTn id="7" dur="500"/>
                                        <p:tgtEl>
                                          <p:spTgt spid="143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4401"/>
                                        </p:tgtEl>
                                        <p:attrNameLst>
                                          <p:attrName>style.visibility</p:attrName>
                                        </p:attrNameLst>
                                      </p:cBhvr>
                                      <p:to>
                                        <p:strVal val="visible"/>
                                      </p:to>
                                    </p:set>
                                    <p:animEffect transition="in" filter="wipe(right)">
                                      <p:cBhvr>
                                        <p:cTn id="12" dur="1000"/>
                                        <p:tgtEl>
                                          <p:spTgt spid="1440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55"/>
                                        </p:tgtEl>
                                        <p:attrNameLst>
                                          <p:attrName>style.visibility</p:attrName>
                                        </p:attrNameLst>
                                      </p:cBhvr>
                                      <p:to>
                                        <p:strVal val="visible"/>
                                      </p:to>
                                    </p:set>
                                    <p:animEffect transition="in" filter="dissolve">
                                      <p:cBhvr>
                                        <p:cTn id="17" dur="500"/>
                                        <p:tgtEl>
                                          <p:spTgt spid="14355"/>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4356"/>
                                        </p:tgtEl>
                                        <p:attrNameLst>
                                          <p:attrName>style.visibility</p:attrName>
                                        </p:attrNameLst>
                                      </p:cBhvr>
                                      <p:to>
                                        <p:strVal val="visible"/>
                                      </p:to>
                                    </p:set>
                                    <p:animEffect transition="in" filter="wipe(left)">
                                      <p:cBhvr>
                                        <p:cTn id="21" dur="500"/>
                                        <p:tgtEl>
                                          <p:spTgt spid="14356"/>
                                        </p:tgtEl>
                                      </p:cBhvr>
                                    </p:animEffect>
                                  </p:childTnLst>
                                </p:cTn>
                              </p:par>
                            </p:childTnLst>
                          </p:cTn>
                        </p:par>
                        <p:par>
                          <p:cTn id="22" fill="hold">
                            <p:stCondLst>
                              <p:cond delay="1000"/>
                            </p:stCondLst>
                            <p:childTnLst>
                              <p:par>
                                <p:cTn id="23" presetID="22" presetClass="entr" presetSubtype="2" fill="hold" nodeType="afterEffect">
                                  <p:stCondLst>
                                    <p:cond delay="0"/>
                                  </p:stCondLst>
                                  <p:childTnLst>
                                    <p:set>
                                      <p:cBhvr>
                                        <p:cTn id="24" dur="1" fill="hold">
                                          <p:stCondLst>
                                            <p:cond delay="0"/>
                                          </p:stCondLst>
                                        </p:cTn>
                                        <p:tgtEl>
                                          <p:spTgt spid="14366"/>
                                        </p:tgtEl>
                                        <p:attrNameLst>
                                          <p:attrName>style.visibility</p:attrName>
                                        </p:attrNameLst>
                                      </p:cBhvr>
                                      <p:to>
                                        <p:strVal val="visible"/>
                                      </p:to>
                                    </p:set>
                                    <p:animEffect transition="in" filter="wipe(right)">
                                      <p:cBhvr>
                                        <p:cTn id="25" dur="500"/>
                                        <p:tgtEl>
                                          <p:spTgt spid="14366"/>
                                        </p:tgtEl>
                                      </p:cBhvr>
                                    </p:animEffect>
                                  </p:childTnLst>
                                </p:cTn>
                              </p:par>
                            </p:childTnLst>
                          </p:cTn>
                        </p:par>
                        <p:par>
                          <p:cTn id="26" fill="hold">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14369"/>
                                        </p:tgtEl>
                                        <p:attrNameLst>
                                          <p:attrName>style.visibility</p:attrName>
                                        </p:attrNameLst>
                                      </p:cBhvr>
                                      <p:to>
                                        <p:strVal val="visible"/>
                                      </p:to>
                                    </p:set>
                                    <p:animEffect transition="in" filter="wipe(left)">
                                      <p:cBhvr>
                                        <p:cTn id="29" dur="500"/>
                                        <p:tgtEl>
                                          <p:spTgt spid="14369"/>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14403"/>
                                        </p:tgtEl>
                                        <p:attrNameLst>
                                          <p:attrName>style.visibility</p:attrName>
                                        </p:attrNameLst>
                                      </p:cBhvr>
                                      <p:to>
                                        <p:strVal val="visible"/>
                                      </p:to>
                                    </p:set>
                                    <p:anim calcmode="lin" valueType="num">
                                      <p:cBhvr>
                                        <p:cTn id="34" dur="1000" fill="hold"/>
                                        <p:tgtEl>
                                          <p:spTgt spid="14403"/>
                                        </p:tgtEl>
                                        <p:attrNameLst>
                                          <p:attrName>ppt_x</p:attrName>
                                        </p:attrNameLst>
                                      </p:cBhvr>
                                      <p:tavLst>
                                        <p:tav tm="0">
                                          <p:val>
                                            <p:strVal val="#ppt_x-.2"/>
                                          </p:val>
                                        </p:tav>
                                        <p:tav tm="100000">
                                          <p:val>
                                            <p:strVal val="#ppt_x"/>
                                          </p:val>
                                        </p:tav>
                                      </p:tavLst>
                                    </p:anim>
                                    <p:anim calcmode="lin" valueType="num">
                                      <p:cBhvr>
                                        <p:cTn id="35" dur="1000" fill="hold"/>
                                        <p:tgtEl>
                                          <p:spTgt spid="14403"/>
                                        </p:tgtEl>
                                        <p:attrNameLst>
                                          <p:attrName>ppt_y</p:attrName>
                                        </p:attrNameLst>
                                      </p:cBhvr>
                                      <p:tavLst>
                                        <p:tav tm="0">
                                          <p:val>
                                            <p:strVal val="#ppt_y"/>
                                          </p:val>
                                        </p:tav>
                                        <p:tav tm="100000">
                                          <p:val>
                                            <p:strVal val="#ppt_y"/>
                                          </p:val>
                                        </p:tav>
                                      </p:tavLst>
                                    </p:anim>
                                    <p:animEffect transition="in" filter="wipe(right)" prLst="gradientSize: 0.1">
                                      <p:cBhvr>
                                        <p:cTn id="36" dur="1000"/>
                                        <p:tgtEl>
                                          <p:spTgt spid="14403"/>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4404"/>
                                        </p:tgtEl>
                                        <p:attrNameLst>
                                          <p:attrName>style.visibility</p:attrName>
                                        </p:attrNameLst>
                                      </p:cBhvr>
                                      <p:to>
                                        <p:strVal val="visible"/>
                                      </p:to>
                                    </p:set>
                                    <p:animEffect transition="in" filter="dissolve">
                                      <p:cBhvr>
                                        <p:cTn id="39" dur="500"/>
                                        <p:tgtEl>
                                          <p:spTgt spid="14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5" grpId="0" animBg="1"/>
      <p:bldP spid="14356" grpId="0" animBg="1"/>
      <p:bldP spid="14369" grpId="0"/>
      <p:bldP spid="14403" grpId="0"/>
      <p:bldP spid="1440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DB1796E-6EFF-4A15-B48D-BF29B7C5AD67}" type="slidenum">
              <a:rPr lang="en-US"/>
              <a:pPr/>
              <a:t>50</a:t>
            </a:fld>
            <a:endParaRPr lang="en-US"/>
          </a:p>
        </p:txBody>
      </p:sp>
      <p:grpSp>
        <p:nvGrpSpPr>
          <p:cNvPr id="2" name="Group 15"/>
          <p:cNvGrpSpPr>
            <a:grpSpLocks/>
          </p:cNvGrpSpPr>
          <p:nvPr/>
        </p:nvGrpSpPr>
        <p:grpSpPr bwMode="auto">
          <a:xfrm>
            <a:off x="668338" y="1292225"/>
            <a:ext cx="7899400" cy="3624263"/>
            <a:chOff x="421" y="814"/>
            <a:chExt cx="4976" cy="2283"/>
          </a:xfrm>
        </p:grpSpPr>
        <p:sp>
          <p:nvSpPr>
            <p:cNvPr id="32775" name="Rectangle 16"/>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3809" name="Rectangle 17"/>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2777" name="Rectangle 18"/>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2772" name="Rectangle 8"/>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p>
          <a:p>
            <a:pPr>
              <a:tabLst>
                <a:tab pos="2066925" algn="r"/>
                <a:tab pos="3368675" algn="r"/>
                <a:tab pos="4738688" algn="r"/>
                <a:tab pos="6064250" algn="r"/>
                <a:tab pos="7318375" algn="r"/>
              </a:tabLst>
            </a:pPr>
            <a:r>
              <a:rPr lang="en-US" sz="2000">
                <a:solidFill>
                  <a:srgbClr val="000000"/>
                </a:solidFill>
                <a:latin typeface="Arial" charset="0"/>
              </a:rPr>
              <a:t>Ending Cash (No Borrow)		</a:t>
            </a:r>
          </a:p>
          <a:p>
            <a:pPr>
              <a:tabLst>
                <a:tab pos="2066925" algn="r"/>
                <a:tab pos="3368675" algn="r"/>
                <a:tab pos="4738688" algn="r"/>
                <a:tab pos="6064250" algn="r"/>
                <a:tab pos="7318375" algn="r"/>
              </a:tabLst>
            </a:pPr>
            <a:r>
              <a:rPr lang="en-US" sz="2000">
                <a:solidFill>
                  <a:srgbClr val="000000"/>
                </a:solidFill>
                <a:latin typeface="Arial" charset="0"/>
              </a:rPr>
              <a:t>Needed (Borrowing)		</a:t>
            </a:r>
          </a:p>
          <a:p>
            <a:pPr>
              <a:tabLst>
                <a:tab pos="2066925" algn="r"/>
                <a:tab pos="3368675" algn="r"/>
                <a:tab pos="4738688" algn="r"/>
                <a:tab pos="6064250" algn="r"/>
                <a:tab pos="7318375" algn="r"/>
              </a:tabLst>
            </a:pPr>
            <a:r>
              <a:rPr lang="en-US" sz="2000">
                <a:solidFill>
                  <a:srgbClr val="000000"/>
                </a:solidFill>
                <a:latin typeface="Arial" charset="0"/>
              </a:rPr>
              <a:t>Loan Repayment			</a:t>
            </a:r>
          </a:p>
          <a:p>
            <a:pPr>
              <a:tabLst>
                <a:tab pos="2066925" algn="r"/>
                <a:tab pos="3368675" algn="r"/>
                <a:tab pos="4738688" algn="r"/>
                <a:tab pos="6064250" algn="r"/>
                <a:tab pos="7318375" algn="r"/>
              </a:tabLst>
            </a:pPr>
            <a:r>
              <a:rPr lang="en-US" sz="2000">
                <a:solidFill>
                  <a:srgbClr val="000000"/>
                </a:solidFill>
                <a:latin typeface="Arial" charset="0"/>
              </a:rPr>
              <a:t>Interest Cost</a:t>
            </a:r>
          </a:p>
          <a:p>
            <a:pPr>
              <a:tabLst>
                <a:tab pos="2066925" algn="r"/>
                <a:tab pos="3368675" algn="r"/>
                <a:tab pos="4738688" algn="r"/>
                <a:tab pos="6064250" algn="r"/>
                <a:tab pos="7318375" algn="r"/>
              </a:tabLst>
            </a:pPr>
            <a:r>
              <a:rPr lang="en-US" sz="2000">
                <a:solidFill>
                  <a:srgbClr val="000000"/>
                </a:solidFill>
                <a:latin typeface="Arial" charset="0"/>
              </a:rPr>
              <a:t>Ending Cash Balance		</a:t>
            </a:r>
          </a:p>
          <a:p>
            <a:pPr>
              <a:tabLst>
                <a:tab pos="2066925" algn="r"/>
                <a:tab pos="3368675" algn="r"/>
                <a:tab pos="4738688" algn="r"/>
                <a:tab pos="6064250" algn="r"/>
                <a:tab pos="7318375" algn="r"/>
              </a:tabLst>
            </a:pPr>
            <a:r>
              <a:rPr lang="en-US" sz="2000">
                <a:solidFill>
                  <a:srgbClr val="000000"/>
                </a:solidFill>
                <a:latin typeface="Arial" charset="0"/>
              </a:rPr>
              <a:t>Cumulative Borrowing		</a:t>
            </a:r>
          </a:p>
        </p:txBody>
      </p:sp>
      <p:sp>
        <p:nvSpPr>
          <p:cNvPr id="33794" name="Rectangle 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2774" name="Rectangle 20"/>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8F95A60-27B5-4EB2-AC9E-7ACD74E330FC}" type="slidenum">
              <a:rPr lang="en-US"/>
              <a:pPr/>
              <a:t>51</a:t>
            </a:fld>
            <a:endParaRPr lang="en-US"/>
          </a:p>
        </p:txBody>
      </p:sp>
      <p:grpSp>
        <p:nvGrpSpPr>
          <p:cNvPr id="2" name="Group 10"/>
          <p:cNvGrpSpPr>
            <a:grpSpLocks/>
          </p:cNvGrpSpPr>
          <p:nvPr/>
        </p:nvGrpSpPr>
        <p:grpSpPr bwMode="auto">
          <a:xfrm>
            <a:off x="668338" y="1292225"/>
            <a:ext cx="7899400" cy="3624263"/>
            <a:chOff x="421" y="814"/>
            <a:chExt cx="4976" cy="2283"/>
          </a:xfrm>
        </p:grpSpPr>
        <p:sp>
          <p:nvSpPr>
            <p:cNvPr id="33799" name="Rectangle 11"/>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4828" name="Rectangle 12"/>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3801" name="Rectangle 13"/>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3796"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r>
              <a:rPr lang="en-US" sz="2000">
                <a:solidFill>
                  <a:srgbClr val="000000"/>
                </a:solidFill>
                <a:latin typeface="Arial" charset="0"/>
              </a:rPr>
              <a:t>	</a:t>
            </a:r>
          </a:p>
          <a:p>
            <a:pPr>
              <a:tabLst>
                <a:tab pos="2066925" algn="r"/>
                <a:tab pos="3368675" algn="r"/>
                <a:tab pos="4738688" algn="r"/>
                <a:tab pos="6064250" algn="r"/>
                <a:tab pos="7318375" algn="r"/>
              </a:tabLst>
            </a:pPr>
            <a:r>
              <a:rPr lang="en-US" sz="2000">
                <a:solidFill>
                  <a:srgbClr val="000000"/>
                </a:solidFill>
                <a:latin typeface="Arial" charset="0"/>
              </a:rPr>
              <a:t>Ending Cash (No Borrow)		(56,500)	</a:t>
            </a:r>
          </a:p>
          <a:p>
            <a:pPr>
              <a:tabLst>
                <a:tab pos="2066925" algn="r"/>
                <a:tab pos="3368675" algn="r"/>
                <a:tab pos="4738688" algn="r"/>
                <a:tab pos="6064250" algn="r"/>
                <a:tab pos="7318375" algn="r"/>
              </a:tabLst>
            </a:pPr>
            <a:r>
              <a:rPr lang="en-US" sz="2000">
                <a:solidFill>
                  <a:srgbClr val="000000"/>
                </a:solidFill>
                <a:latin typeface="Arial" charset="0"/>
              </a:rPr>
              <a:t>Needed (Borrowing)		</a:t>
            </a:r>
          </a:p>
          <a:p>
            <a:pPr>
              <a:tabLst>
                <a:tab pos="2066925" algn="r"/>
                <a:tab pos="3368675" algn="r"/>
                <a:tab pos="4738688" algn="r"/>
                <a:tab pos="6064250" algn="r"/>
                <a:tab pos="7318375" algn="r"/>
              </a:tabLst>
            </a:pPr>
            <a:r>
              <a:rPr lang="en-US" sz="2000">
                <a:solidFill>
                  <a:srgbClr val="000000"/>
                </a:solidFill>
                <a:latin typeface="Arial" charset="0"/>
              </a:rPr>
              <a:t>Loan Repayment			</a:t>
            </a:r>
          </a:p>
          <a:p>
            <a:pPr>
              <a:tabLst>
                <a:tab pos="2066925" algn="r"/>
                <a:tab pos="3368675" algn="r"/>
                <a:tab pos="4738688" algn="r"/>
                <a:tab pos="6064250" algn="r"/>
                <a:tab pos="7318375" algn="r"/>
              </a:tabLst>
            </a:pPr>
            <a:r>
              <a:rPr lang="en-US" sz="2000">
                <a:solidFill>
                  <a:srgbClr val="000000"/>
                </a:solidFill>
                <a:latin typeface="Arial" charset="0"/>
              </a:rPr>
              <a:t>Interest Cost			</a:t>
            </a:r>
          </a:p>
          <a:p>
            <a:pPr>
              <a:tabLst>
                <a:tab pos="2066925" algn="r"/>
                <a:tab pos="3368675" algn="r"/>
                <a:tab pos="4738688" algn="r"/>
                <a:tab pos="6064250" algn="r"/>
                <a:tab pos="7318375" algn="r"/>
              </a:tabLst>
            </a:pPr>
            <a:r>
              <a:rPr lang="en-US" sz="2000">
                <a:solidFill>
                  <a:srgbClr val="000000"/>
                </a:solidFill>
                <a:latin typeface="Arial" charset="0"/>
              </a:rPr>
              <a:t>Ending Cash Balance</a:t>
            </a:r>
          </a:p>
          <a:p>
            <a:pPr>
              <a:tabLst>
                <a:tab pos="2066925" algn="r"/>
                <a:tab pos="3368675" algn="r"/>
                <a:tab pos="4738688" algn="r"/>
                <a:tab pos="6064250" algn="r"/>
                <a:tab pos="7318375" algn="r"/>
              </a:tabLst>
            </a:pPr>
            <a:r>
              <a:rPr lang="en-US" sz="2000">
                <a:solidFill>
                  <a:srgbClr val="000000"/>
                </a:solidFill>
                <a:latin typeface="Arial" charset="0"/>
              </a:rPr>
              <a:t>Cumulative Borrowing		</a:t>
            </a:r>
          </a:p>
        </p:txBody>
      </p:sp>
      <p:sp>
        <p:nvSpPr>
          <p:cNvPr id="34824" name="Rectangle 8"/>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3798" name="Rectangle 14"/>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57624E45-2276-4208-882C-08C7A68FF512}" type="slidenum">
              <a:rPr lang="en-US"/>
              <a:pPr/>
              <a:t>52</a:t>
            </a:fld>
            <a:endParaRPr lang="en-US"/>
          </a:p>
        </p:txBody>
      </p:sp>
      <p:grpSp>
        <p:nvGrpSpPr>
          <p:cNvPr id="2" name="Group 11"/>
          <p:cNvGrpSpPr>
            <a:grpSpLocks/>
          </p:cNvGrpSpPr>
          <p:nvPr/>
        </p:nvGrpSpPr>
        <p:grpSpPr bwMode="auto">
          <a:xfrm>
            <a:off x="668338" y="1292225"/>
            <a:ext cx="7899400" cy="3624263"/>
            <a:chOff x="421" y="814"/>
            <a:chExt cx="4976" cy="2283"/>
          </a:xfrm>
        </p:grpSpPr>
        <p:sp>
          <p:nvSpPr>
            <p:cNvPr id="34824" name="Rectangle 12"/>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5853" name="Rectangle 13"/>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4826" name="Rectangle 14"/>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4820"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r>
              <a:rPr lang="en-US" sz="2000">
                <a:solidFill>
                  <a:srgbClr val="000000"/>
                </a:solidFill>
                <a:latin typeface="Arial" charset="0"/>
              </a:rPr>
              <a:t>	</a:t>
            </a:r>
          </a:p>
          <a:p>
            <a:pPr>
              <a:tabLst>
                <a:tab pos="2066925" algn="r"/>
                <a:tab pos="3368675" algn="r"/>
                <a:tab pos="4738688" algn="r"/>
                <a:tab pos="6064250" algn="r"/>
                <a:tab pos="7318375" algn="r"/>
              </a:tabLst>
            </a:pPr>
            <a:r>
              <a:rPr lang="en-US" sz="2000">
                <a:solidFill>
                  <a:srgbClr val="000000"/>
                </a:solidFill>
                <a:latin typeface="Arial" charset="0"/>
              </a:rPr>
              <a:t>Ending Cash (No Borrow)		(56,500)	</a:t>
            </a:r>
          </a:p>
          <a:p>
            <a:pPr>
              <a:tabLst>
                <a:tab pos="2066925" algn="r"/>
                <a:tab pos="3368675" algn="r"/>
                <a:tab pos="4738688" algn="r"/>
                <a:tab pos="6064250" algn="r"/>
                <a:tab pos="7318375" algn="r"/>
              </a:tabLst>
            </a:pPr>
            <a:r>
              <a:rPr lang="en-US" sz="2000">
                <a:solidFill>
                  <a:srgbClr val="000000"/>
                </a:solidFill>
                <a:latin typeface="Arial" charset="0"/>
              </a:rPr>
              <a:t>Needed (Borrowing)			</a:t>
            </a:r>
          </a:p>
          <a:p>
            <a:pPr>
              <a:tabLst>
                <a:tab pos="2066925" algn="r"/>
                <a:tab pos="3368675" algn="r"/>
                <a:tab pos="4738688" algn="r"/>
                <a:tab pos="6064250" algn="r"/>
                <a:tab pos="7318375" algn="r"/>
              </a:tabLst>
            </a:pPr>
            <a:r>
              <a:rPr lang="en-US" sz="2000">
                <a:solidFill>
                  <a:srgbClr val="000000"/>
                </a:solidFill>
                <a:latin typeface="Arial" charset="0"/>
              </a:rPr>
              <a:t>Loan Repayment				</a:t>
            </a:r>
          </a:p>
          <a:p>
            <a:pPr>
              <a:tabLst>
                <a:tab pos="2066925" algn="r"/>
                <a:tab pos="3368675" algn="r"/>
                <a:tab pos="4738688" algn="r"/>
                <a:tab pos="6064250" algn="r"/>
                <a:tab pos="7318375" algn="r"/>
              </a:tabLst>
            </a:pPr>
            <a:r>
              <a:rPr lang="en-US" sz="2000">
                <a:solidFill>
                  <a:srgbClr val="000000"/>
                </a:solidFill>
                <a:latin typeface="Arial" charset="0"/>
              </a:rPr>
              <a:t>Interest Cost				</a:t>
            </a:r>
          </a:p>
          <a:p>
            <a:pPr>
              <a:tabLst>
                <a:tab pos="2066925" algn="r"/>
                <a:tab pos="3368675" algn="r"/>
                <a:tab pos="4738688" algn="r"/>
                <a:tab pos="6064250" algn="r"/>
                <a:tab pos="7318375" algn="r"/>
              </a:tabLst>
            </a:pPr>
            <a:r>
              <a:rPr lang="en-US" sz="2000">
                <a:solidFill>
                  <a:srgbClr val="000000"/>
                </a:solidFill>
                <a:latin typeface="Arial" charset="0"/>
              </a:rPr>
              <a:t>Ending Cash Balance		25,000	</a:t>
            </a:r>
          </a:p>
          <a:p>
            <a:pPr>
              <a:tabLst>
                <a:tab pos="2066925" algn="r"/>
                <a:tab pos="3368675" algn="r"/>
                <a:tab pos="4738688" algn="r"/>
                <a:tab pos="6064250" algn="r"/>
                <a:tab pos="7318375" algn="r"/>
              </a:tabLst>
            </a:pPr>
            <a:r>
              <a:rPr lang="en-US" sz="2000">
                <a:solidFill>
                  <a:srgbClr val="000000"/>
                </a:solidFill>
                <a:latin typeface="Arial" charset="0"/>
              </a:rPr>
              <a:t>Cumulative Borrowing		</a:t>
            </a:r>
          </a:p>
        </p:txBody>
      </p:sp>
      <p:sp>
        <p:nvSpPr>
          <p:cNvPr id="35848" name="Rectangle 8"/>
          <p:cNvSpPr>
            <a:spLocks noChangeArrowheads="1"/>
          </p:cNvSpPr>
          <p:nvPr/>
        </p:nvSpPr>
        <p:spPr bwMode="auto">
          <a:xfrm>
            <a:off x="5403850" y="3424238"/>
            <a:ext cx="2765425" cy="393700"/>
          </a:xfrm>
          <a:prstGeom prst="rect">
            <a:avLst/>
          </a:prstGeom>
          <a:solidFill>
            <a:schemeClr val="bg1"/>
          </a:solidFill>
          <a:ln w="12700">
            <a:noFill/>
            <a:miter lim="800000"/>
            <a:headEnd/>
            <a:tailEnd/>
          </a:ln>
          <a:effectLst>
            <a:outerShdw dist="107763" dir="2700000" algn="ctr" rotWithShape="0">
              <a:srgbClr val="000000"/>
            </a:outerShdw>
          </a:effectLst>
        </p:spPr>
        <p:txBody>
          <a:bodyPr wrap="none" lIns="90488" tIns="44450" rIns="90488" bIns="44450">
            <a:spAutoFit/>
          </a:bodyPr>
          <a:lstStyle/>
          <a:p>
            <a:pPr>
              <a:defRPr/>
            </a:pPr>
            <a:r>
              <a:rPr lang="en-US" sz="2000">
                <a:latin typeface="Arial" charset="0"/>
              </a:rPr>
              <a:t>Target Ending Balance</a:t>
            </a:r>
          </a:p>
        </p:txBody>
      </p:sp>
      <p:sp>
        <p:nvSpPr>
          <p:cNvPr id="35849" name="Rectangle 9"/>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4823" name="Rectangle 16"/>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box(out)">
                                      <p:cBhvr>
                                        <p:cTn id="7"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02F2DEA9-38E5-48DC-B0D5-19ACE40C23FC}" type="slidenum">
              <a:rPr lang="en-US"/>
              <a:pPr/>
              <a:t>53</a:t>
            </a:fld>
            <a:endParaRPr lang="en-US"/>
          </a:p>
        </p:txBody>
      </p:sp>
      <p:grpSp>
        <p:nvGrpSpPr>
          <p:cNvPr id="2" name="Group 15"/>
          <p:cNvGrpSpPr>
            <a:grpSpLocks/>
          </p:cNvGrpSpPr>
          <p:nvPr/>
        </p:nvGrpSpPr>
        <p:grpSpPr bwMode="auto">
          <a:xfrm>
            <a:off x="668338" y="1292225"/>
            <a:ext cx="7899400" cy="3624263"/>
            <a:chOff x="421" y="814"/>
            <a:chExt cx="4976" cy="2283"/>
          </a:xfrm>
        </p:grpSpPr>
        <p:sp>
          <p:nvSpPr>
            <p:cNvPr id="35852" name="Rectangle 16"/>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6881" name="Rectangle 17"/>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5854" name="Rectangle 18"/>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5844"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r>
              <a:rPr lang="en-US" sz="2000">
                <a:solidFill>
                  <a:srgbClr val="000000"/>
                </a:solidFill>
                <a:latin typeface="Arial" charset="0"/>
              </a:rPr>
              <a:t>	</a:t>
            </a:r>
          </a:p>
          <a:p>
            <a:pPr>
              <a:tabLst>
                <a:tab pos="2066925" algn="r"/>
                <a:tab pos="3368675" algn="r"/>
                <a:tab pos="4738688" algn="r"/>
                <a:tab pos="6064250" algn="r"/>
                <a:tab pos="7318375" algn="r"/>
              </a:tabLst>
            </a:pPr>
            <a:r>
              <a:rPr lang="en-US" sz="2000">
                <a:solidFill>
                  <a:srgbClr val="000000"/>
                </a:solidFill>
                <a:latin typeface="Arial" charset="0"/>
              </a:rPr>
              <a:t>Ending Cash (No Borrow)		(56,500)	</a:t>
            </a:r>
          </a:p>
          <a:p>
            <a:pPr>
              <a:tabLst>
                <a:tab pos="2066925" algn="r"/>
                <a:tab pos="3368675" algn="r"/>
                <a:tab pos="4738688" algn="r"/>
                <a:tab pos="6064250" algn="r"/>
                <a:tab pos="7318375" algn="r"/>
              </a:tabLst>
            </a:pPr>
            <a:r>
              <a:rPr lang="en-US" sz="2000">
                <a:solidFill>
                  <a:srgbClr val="000000"/>
                </a:solidFill>
                <a:latin typeface="Arial" charset="0"/>
              </a:rPr>
              <a:t>Needed (Borrowing)		81,500	</a:t>
            </a:r>
          </a:p>
          <a:p>
            <a:pPr>
              <a:tabLst>
                <a:tab pos="2066925" algn="r"/>
                <a:tab pos="3368675" algn="r"/>
                <a:tab pos="4738688" algn="r"/>
                <a:tab pos="6064250" algn="r"/>
                <a:tab pos="7318375" algn="r"/>
              </a:tabLst>
            </a:pPr>
            <a:r>
              <a:rPr lang="en-US" sz="2000">
                <a:solidFill>
                  <a:srgbClr val="000000"/>
                </a:solidFill>
                <a:latin typeface="Arial" charset="0"/>
              </a:rPr>
              <a:t>Loan Repayment			0	</a:t>
            </a:r>
          </a:p>
          <a:p>
            <a:pPr>
              <a:tabLst>
                <a:tab pos="2066925" algn="r"/>
                <a:tab pos="3368675" algn="r"/>
                <a:tab pos="4738688" algn="r"/>
                <a:tab pos="6064250" algn="r"/>
                <a:tab pos="7318375" algn="r"/>
              </a:tabLst>
            </a:pPr>
            <a:r>
              <a:rPr lang="en-US" sz="2000">
                <a:solidFill>
                  <a:srgbClr val="000000"/>
                </a:solidFill>
                <a:latin typeface="Arial" charset="0"/>
              </a:rPr>
              <a:t>Interest Cost			0	</a:t>
            </a:r>
          </a:p>
          <a:p>
            <a:pPr>
              <a:tabLst>
                <a:tab pos="2066925" algn="r"/>
                <a:tab pos="3368675" algn="r"/>
                <a:tab pos="4738688" algn="r"/>
                <a:tab pos="6064250" algn="r"/>
                <a:tab pos="7318375" algn="r"/>
              </a:tabLst>
            </a:pPr>
            <a:r>
              <a:rPr lang="en-US" sz="2000">
                <a:solidFill>
                  <a:srgbClr val="000000"/>
                </a:solidFill>
                <a:latin typeface="Arial" charset="0"/>
              </a:rPr>
              <a:t>Ending Cash Balance		25,000	</a:t>
            </a:r>
          </a:p>
          <a:p>
            <a:pPr>
              <a:tabLst>
                <a:tab pos="2066925" algn="r"/>
                <a:tab pos="3368675" algn="r"/>
                <a:tab pos="4738688" algn="r"/>
                <a:tab pos="6064250" algn="r"/>
                <a:tab pos="7318375" algn="r"/>
              </a:tabLst>
            </a:pPr>
            <a:r>
              <a:rPr lang="en-US" sz="2000">
                <a:solidFill>
                  <a:srgbClr val="000000"/>
                </a:solidFill>
                <a:latin typeface="Arial" charset="0"/>
              </a:rPr>
              <a:t>Cumulative Borrowing		</a:t>
            </a:r>
          </a:p>
        </p:txBody>
      </p:sp>
      <p:sp>
        <p:nvSpPr>
          <p:cNvPr id="36873" name="Line 9"/>
          <p:cNvSpPr>
            <a:spLocks noChangeShapeType="1"/>
          </p:cNvSpPr>
          <p:nvPr/>
        </p:nvSpPr>
        <p:spPr bwMode="auto">
          <a:xfrm flipH="1" flipV="1">
            <a:off x="5713413" y="3452813"/>
            <a:ext cx="1377950" cy="801687"/>
          </a:xfrm>
          <a:prstGeom prst="line">
            <a:avLst/>
          </a:prstGeom>
          <a:noFill/>
          <a:ln w="50800">
            <a:solidFill>
              <a:srgbClr val="FF0000"/>
            </a:solidFill>
            <a:round/>
            <a:headEnd/>
            <a:tailEnd type="triangle" w="med" len="med"/>
          </a:ln>
        </p:spPr>
        <p:txBody>
          <a:bodyPr wrap="none" anchor="ctr"/>
          <a:lstStyle/>
          <a:p>
            <a:endParaRPr lang="en-US"/>
          </a:p>
        </p:txBody>
      </p:sp>
      <p:sp>
        <p:nvSpPr>
          <p:cNvPr id="36877" name="Rectangle 13"/>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5847" name="Rectangle 21"/>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grpSp>
        <p:nvGrpSpPr>
          <p:cNvPr id="3" name="Group 20"/>
          <p:cNvGrpSpPr>
            <a:grpSpLocks/>
          </p:cNvGrpSpPr>
          <p:nvPr/>
        </p:nvGrpSpPr>
        <p:grpSpPr bwMode="auto">
          <a:xfrm>
            <a:off x="5778500" y="4178300"/>
            <a:ext cx="3046413" cy="1481138"/>
            <a:chOff x="3640" y="2632"/>
            <a:chExt cx="1919" cy="933"/>
          </a:xfrm>
        </p:grpSpPr>
        <p:sp>
          <p:nvSpPr>
            <p:cNvPr id="36872" name="Rectangle 8"/>
            <p:cNvSpPr>
              <a:spLocks noChangeArrowheads="1"/>
            </p:cNvSpPr>
            <p:nvPr/>
          </p:nvSpPr>
          <p:spPr bwMode="auto">
            <a:xfrm>
              <a:off x="3640" y="2632"/>
              <a:ext cx="1916" cy="632"/>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latin typeface="Arial" charset="0"/>
                </a:rPr>
                <a:t>Borrowing Required to cover Minimum Balance and Deficit</a:t>
              </a:r>
            </a:p>
          </p:txBody>
        </p:sp>
        <p:sp>
          <p:nvSpPr>
            <p:cNvPr id="36874" name="Rectangle 10"/>
            <p:cNvSpPr>
              <a:spLocks noChangeArrowheads="1"/>
            </p:cNvSpPr>
            <p:nvPr/>
          </p:nvSpPr>
          <p:spPr bwMode="auto">
            <a:xfrm>
              <a:off x="3644" y="3259"/>
              <a:ext cx="1915"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35851" name="Rectangle 11"/>
            <p:cNvSpPr>
              <a:spLocks noChangeArrowheads="1"/>
            </p:cNvSpPr>
            <p:nvPr/>
          </p:nvSpPr>
          <p:spPr bwMode="auto">
            <a:xfrm>
              <a:off x="3803" y="3279"/>
              <a:ext cx="1402"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56,500+25,000</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6873"/>
                                        </p:tgtEl>
                                        <p:attrNameLst>
                                          <p:attrName>style.visibility</p:attrName>
                                        </p:attrNameLst>
                                      </p:cBhvr>
                                      <p:to>
                                        <p:strVal val="visible"/>
                                      </p:to>
                                    </p:set>
                                    <p:animEffect transition="in" filter="wipe(right)">
                                      <p:cBhvr>
                                        <p:cTn id="11" dur="5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A073169D-E43C-4779-A6E6-731A209825DE}" type="slidenum">
              <a:rPr lang="en-US"/>
              <a:pPr/>
              <a:t>54</a:t>
            </a:fld>
            <a:endParaRPr lang="en-US"/>
          </a:p>
        </p:txBody>
      </p:sp>
      <p:grpSp>
        <p:nvGrpSpPr>
          <p:cNvPr id="2" name="Group 10"/>
          <p:cNvGrpSpPr>
            <a:grpSpLocks/>
          </p:cNvGrpSpPr>
          <p:nvPr/>
        </p:nvGrpSpPr>
        <p:grpSpPr bwMode="auto">
          <a:xfrm>
            <a:off x="668338" y="1292225"/>
            <a:ext cx="7899400" cy="3624263"/>
            <a:chOff x="421" y="814"/>
            <a:chExt cx="4976" cy="2283"/>
          </a:xfrm>
        </p:grpSpPr>
        <p:sp>
          <p:nvSpPr>
            <p:cNvPr id="36871" name="Rectangle 11"/>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7900" name="Rectangle 12"/>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6873" name="Rectangle 13"/>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6868"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r>
              <a:rPr lang="en-US" sz="2000">
                <a:solidFill>
                  <a:srgbClr val="000000"/>
                </a:solidFill>
                <a:latin typeface="Arial" charset="0"/>
              </a:rPr>
              <a:t>	</a:t>
            </a:r>
          </a:p>
          <a:p>
            <a:pPr>
              <a:tabLst>
                <a:tab pos="2066925" algn="r"/>
                <a:tab pos="3368675" algn="r"/>
                <a:tab pos="4738688" algn="r"/>
                <a:tab pos="6064250" algn="r"/>
                <a:tab pos="7318375" algn="r"/>
              </a:tabLst>
            </a:pPr>
            <a:r>
              <a:rPr lang="en-US" sz="2000">
                <a:solidFill>
                  <a:srgbClr val="000000"/>
                </a:solidFill>
                <a:latin typeface="Arial" charset="0"/>
              </a:rPr>
              <a:t>Ending Cash (No Borrow)		(56,500)	</a:t>
            </a:r>
          </a:p>
          <a:p>
            <a:pPr>
              <a:tabLst>
                <a:tab pos="2066925" algn="r"/>
                <a:tab pos="3368675" algn="r"/>
                <a:tab pos="4738688" algn="r"/>
                <a:tab pos="6064250" algn="r"/>
                <a:tab pos="7318375" algn="r"/>
              </a:tabLst>
            </a:pPr>
            <a:r>
              <a:rPr lang="en-US" sz="2000">
                <a:solidFill>
                  <a:srgbClr val="000000"/>
                </a:solidFill>
                <a:latin typeface="Arial" charset="0"/>
              </a:rPr>
              <a:t>Needed (Borrowing)		81,500	</a:t>
            </a:r>
          </a:p>
          <a:p>
            <a:pPr>
              <a:tabLst>
                <a:tab pos="2066925" algn="r"/>
                <a:tab pos="3368675" algn="r"/>
                <a:tab pos="4738688" algn="r"/>
                <a:tab pos="6064250" algn="r"/>
                <a:tab pos="7318375" algn="r"/>
              </a:tabLst>
            </a:pPr>
            <a:r>
              <a:rPr lang="en-US" sz="2000">
                <a:solidFill>
                  <a:srgbClr val="000000"/>
                </a:solidFill>
                <a:latin typeface="Arial" charset="0"/>
              </a:rPr>
              <a:t>Loan Repayment			0	</a:t>
            </a:r>
          </a:p>
          <a:p>
            <a:pPr>
              <a:tabLst>
                <a:tab pos="2066925" algn="r"/>
                <a:tab pos="3368675" algn="r"/>
                <a:tab pos="4738688" algn="r"/>
                <a:tab pos="6064250" algn="r"/>
                <a:tab pos="7318375" algn="r"/>
              </a:tabLst>
            </a:pPr>
            <a:r>
              <a:rPr lang="en-US" sz="2000">
                <a:solidFill>
                  <a:srgbClr val="000000"/>
                </a:solidFill>
                <a:latin typeface="Arial" charset="0"/>
              </a:rPr>
              <a:t>Interest Cost			0	</a:t>
            </a:r>
          </a:p>
          <a:p>
            <a:pPr>
              <a:tabLst>
                <a:tab pos="2066925" algn="r"/>
                <a:tab pos="3368675" algn="r"/>
                <a:tab pos="4738688" algn="r"/>
                <a:tab pos="6064250" algn="r"/>
                <a:tab pos="7318375" algn="r"/>
              </a:tabLst>
            </a:pPr>
            <a:r>
              <a:rPr lang="en-US" sz="2000">
                <a:solidFill>
                  <a:srgbClr val="000000"/>
                </a:solidFill>
                <a:latin typeface="Arial" charset="0"/>
              </a:rPr>
              <a:t>Ending Cash Balance		25,000	</a:t>
            </a:r>
          </a:p>
          <a:p>
            <a:pPr>
              <a:tabLst>
                <a:tab pos="2066925" algn="r"/>
                <a:tab pos="3368675" algn="r"/>
                <a:tab pos="4738688" algn="r"/>
                <a:tab pos="6064250" algn="r"/>
                <a:tab pos="7318375" algn="r"/>
              </a:tabLst>
            </a:pPr>
            <a:r>
              <a:rPr lang="en-US" sz="2000" b="1">
                <a:solidFill>
                  <a:srgbClr val="000000"/>
                </a:solidFill>
                <a:latin typeface="Arial" charset="0"/>
              </a:rPr>
              <a:t>Cumulative Borrowing		81,500</a:t>
            </a:r>
          </a:p>
        </p:txBody>
      </p:sp>
      <p:sp>
        <p:nvSpPr>
          <p:cNvPr id="37896" name="Rectangle 8"/>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6870" name="Rectangle 15"/>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6E6A3166-BFD3-4BD9-9396-A41DDC1A9584}" type="slidenum">
              <a:rPr lang="en-US"/>
              <a:pPr/>
              <a:t>55</a:t>
            </a:fld>
            <a:endParaRPr lang="en-US"/>
          </a:p>
        </p:txBody>
      </p:sp>
      <p:grpSp>
        <p:nvGrpSpPr>
          <p:cNvPr id="2" name="Group 13"/>
          <p:cNvGrpSpPr>
            <a:grpSpLocks/>
          </p:cNvGrpSpPr>
          <p:nvPr/>
        </p:nvGrpSpPr>
        <p:grpSpPr bwMode="auto">
          <a:xfrm>
            <a:off x="668338" y="1292225"/>
            <a:ext cx="7899400" cy="3624263"/>
            <a:chOff x="421" y="814"/>
            <a:chExt cx="4976" cy="2283"/>
          </a:xfrm>
        </p:grpSpPr>
        <p:sp>
          <p:nvSpPr>
            <p:cNvPr id="37896" name="Rectangle 14"/>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8927" name="Rectangle 15"/>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7898" name="Rectangle 16"/>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7892"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a:t>
            </a:r>
            <a:r>
              <a:rPr lang="en-US" sz="2000" u="sng">
                <a:solidFill>
                  <a:srgbClr val="000000"/>
                </a:solidFill>
                <a:latin typeface="Arial" charset="0"/>
              </a:rPr>
              <a:t>28,000</a:t>
            </a:r>
            <a:r>
              <a:rPr lang="en-US" sz="2000">
                <a:solidFill>
                  <a:srgbClr val="000000"/>
                </a:solidFill>
                <a:latin typeface="Arial" charset="0"/>
              </a:rPr>
              <a:t>	</a:t>
            </a:r>
            <a:r>
              <a:rPr lang="en-US" sz="2000" u="sng">
                <a:solidFill>
                  <a:srgbClr val="000000"/>
                </a:solidFill>
                <a:latin typeface="Arial" charset="0"/>
              </a:rPr>
              <a:t>25,000</a:t>
            </a:r>
            <a:r>
              <a:rPr lang="en-US" sz="2000">
                <a:solidFill>
                  <a:srgbClr val="000000"/>
                </a:solidFill>
                <a:latin typeface="Arial" charset="0"/>
              </a:rPr>
              <a:t>	</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a:t>
            </a:r>
          </a:p>
          <a:p>
            <a:pPr>
              <a:tabLst>
                <a:tab pos="2066925" algn="r"/>
                <a:tab pos="3368675" algn="r"/>
                <a:tab pos="4738688" algn="r"/>
                <a:tab pos="6064250" algn="r"/>
                <a:tab pos="7318375" algn="r"/>
              </a:tabLst>
            </a:pPr>
            <a:r>
              <a:rPr lang="en-US" sz="2000">
                <a:solidFill>
                  <a:srgbClr val="000000"/>
                </a:solidFill>
                <a:latin typeface="Arial" charset="0"/>
              </a:rPr>
              <a:t>Needed (Borrowing)		81,500	</a:t>
            </a:r>
          </a:p>
          <a:p>
            <a:pPr>
              <a:tabLst>
                <a:tab pos="2066925" algn="r"/>
                <a:tab pos="3368675" algn="r"/>
                <a:tab pos="4738688" algn="r"/>
                <a:tab pos="6064250" algn="r"/>
                <a:tab pos="7318375" algn="r"/>
              </a:tabLst>
            </a:pPr>
            <a:r>
              <a:rPr lang="en-US" sz="2000">
                <a:solidFill>
                  <a:srgbClr val="000000"/>
                </a:solidFill>
                <a:latin typeface="Arial" charset="0"/>
              </a:rPr>
              <a:t>Loan Repayment			0	</a:t>
            </a:r>
          </a:p>
          <a:p>
            <a:pPr>
              <a:tabLst>
                <a:tab pos="2066925" algn="r"/>
                <a:tab pos="3368675" algn="r"/>
                <a:tab pos="4738688" algn="r"/>
                <a:tab pos="6064250" algn="r"/>
                <a:tab pos="7318375" algn="r"/>
              </a:tabLst>
            </a:pPr>
            <a:r>
              <a:rPr lang="en-US" sz="2000">
                <a:solidFill>
                  <a:srgbClr val="000000"/>
                </a:solidFill>
                <a:latin typeface="Arial" charset="0"/>
              </a:rPr>
              <a:t>Interest Cost			0	</a:t>
            </a:r>
          </a:p>
          <a:p>
            <a:pPr>
              <a:tabLst>
                <a:tab pos="2066925" algn="r"/>
                <a:tab pos="3368675" algn="r"/>
                <a:tab pos="4738688" algn="r"/>
                <a:tab pos="6064250" algn="r"/>
                <a:tab pos="7318375" algn="r"/>
              </a:tabLst>
            </a:pPr>
            <a:r>
              <a:rPr lang="en-US" sz="2000">
                <a:solidFill>
                  <a:srgbClr val="000000"/>
                </a:solidFill>
                <a:latin typeface="Arial" charset="0"/>
              </a:rPr>
              <a:t>Ending Cash Balance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a:t>
            </a:r>
          </a:p>
        </p:txBody>
      </p:sp>
      <p:sp>
        <p:nvSpPr>
          <p:cNvPr id="38920" name="Line 8"/>
          <p:cNvSpPr>
            <a:spLocks noChangeShapeType="1"/>
          </p:cNvSpPr>
          <p:nvPr/>
        </p:nvSpPr>
        <p:spPr bwMode="auto">
          <a:xfrm flipV="1">
            <a:off x="5735638" y="2881313"/>
            <a:ext cx="495300" cy="1338262"/>
          </a:xfrm>
          <a:prstGeom prst="line">
            <a:avLst/>
          </a:prstGeom>
          <a:noFill/>
          <a:ln w="38100">
            <a:solidFill>
              <a:srgbClr val="FF0000"/>
            </a:solidFill>
            <a:round/>
            <a:headEnd/>
            <a:tailEnd type="triangle" w="med" len="med"/>
          </a:ln>
        </p:spPr>
        <p:txBody>
          <a:bodyPr wrap="none" anchor="ctr"/>
          <a:lstStyle/>
          <a:p>
            <a:endParaRPr lang="en-US"/>
          </a:p>
        </p:txBody>
      </p:sp>
      <p:sp>
        <p:nvSpPr>
          <p:cNvPr id="38921" name="Rectangle 9"/>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7895" name="Rectangle 18"/>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wipe(down)">
                                      <p:cBhvr>
                                        <p:cTn id="7"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EFA674A3-313D-477E-9942-FD29E87C8ABD}" type="slidenum">
              <a:rPr lang="en-US"/>
              <a:pPr/>
              <a:t>56</a:t>
            </a:fld>
            <a:endParaRPr lang="en-US"/>
          </a:p>
        </p:txBody>
      </p:sp>
      <p:grpSp>
        <p:nvGrpSpPr>
          <p:cNvPr id="2" name="Group 16"/>
          <p:cNvGrpSpPr>
            <a:grpSpLocks/>
          </p:cNvGrpSpPr>
          <p:nvPr/>
        </p:nvGrpSpPr>
        <p:grpSpPr bwMode="auto">
          <a:xfrm>
            <a:off x="668338" y="1292225"/>
            <a:ext cx="7899400" cy="3624263"/>
            <a:chOff x="421" y="814"/>
            <a:chExt cx="4976" cy="2283"/>
          </a:xfrm>
        </p:grpSpPr>
        <p:sp>
          <p:nvSpPr>
            <p:cNvPr id="38926" name="Rectangle 17"/>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39954" name="Rectangle 18"/>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8928" name="Rectangle 19"/>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8916"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a:t>
            </a:r>
          </a:p>
          <a:p>
            <a:pPr>
              <a:tabLst>
                <a:tab pos="2066925" algn="r"/>
                <a:tab pos="3368675" algn="r"/>
                <a:tab pos="4738688" algn="r"/>
                <a:tab pos="6064250" algn="r"/>
                <a:tab pos="7318375" algn="r"/>
              </a:tabLst>
            </a:pPr>
            <a:r>
              <a:rPr lang="en-US" sz="2000">
                <a:solidFill>
                  <a:srgbClr val="000000"/>
                </a:solidFill>
                <a:latin typeface="Arial" charset="0"/>
              </a:rPr>
              <a:t>Needed (Borrowing)		81,500	0	</a:t>
            </a:r>
          </a:p>
          <a:p>
            <a:pPr>
              <a:tabLst>
                <a:tab pos="2066925" algn="r"/>
                <a:tab pos="3368675" algn="r"/>
                <a:tab pos="4738688" algn="r"/>
                <a:tab pos="6064250" algn="r"/>
                <a:tab pos="7318375" algn="r"/>
              </a:tabLst>
            </a:pPr>
            <a:r>
              <a:rPr lang="en-US" sz="2000">
                <a:solidFill>
                  <a:srgbClr val="000000"/>
                </a:solidFill>
                <a:latin typeface="Arial" charset="0"/>
              </a:rPr>
              <a:t>Loan Repayment			0		</a:t>
            </a:r>
          </a:p>
          <a:p>
            <a:pPr>
              <a:tabLst>
                <a:tab pos="2066925" algn="r"/>
                <a:tab pos="3368675" algn="r"/>
                <a:tab pos="4738688" algn="r"/>
                <a:tab pos="6064250" algn="r"/>
                <a:tab pos="7318375" algn="r"/>
              </a:tabLst>
            </a:pPr>
            <a:r>
              <a:rPr lang="en-US" sz="2000">
                <a:solidFill>
                  <a:srgbClr val="000000"/>
                </a:solidFill>
                <a:latin typeface="Arial" charset="0"/>
              </a:rPr>
              <a:t>Interest Cost			0	408	</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a:t>
            </a:r>
          </a:p>
        </p:txBody>
      </p:sp>
      <p:sp>
        <p:nvSpPr>
          <p:cNvPr id="39948" name="Rectangle 1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8918" name="Line 14"/>
          <p:cNvSpPr>
            <a:spLocks noChangeShapeType="1"/>
          </p:cNvSpPr>
          <p:nvPr/>
        </p:nvSpPr>
        <p:spPr bwMode="auto">
          <a:xfrm>
            <a:off x="4800600" y="2971800"/>
            <a:ext cx="914400" cy="0"/>
          </a:xfrm>
          <a:prstGeom prst="line">
            <a:avLst/>
          </a:prstGeom>
          <a:noFill/>
          <a:ln w="12700">
            <a:solidFill>
              <a:schemeClr val="bg2"/>
            </a:solidFill>
            <a:round/>
            <a:headEnd/>
            <a:tailEnd/>
          </a:ln>
        </p:spPr>
        <p:txBody>
          <a:bodyPr/>
          <a:lstStyle/>
          <a:p>
            <a:endParaRPr lang="en-US"/>
          </a:p>
        </p:txBody>
      </p:sp>
      <p:sp>
        <p:nvSpPr>
          <p:cNvPr id="38919" name="Line 15"/>
          <p:cNvSpPr>
            <a:spLocks noChangeShapeType="1"/>
          </p:cNvSpPr>
          <p:nvPr/>
        </p:nvSpPr>
        <p:spPr bwMode="auto">
          <a:xfrm flipV="1">
            <a:off x="6172200" y="2971800"/>
            <a:ext cx="914400" cy="0"/>
          </a:xfrm>
          <a:prstGeom prst="line">
            <a:avLst/>
          </a:prstGeom>
          <a:noFill/>
          <a:ln w="12700">
            <a:solidFill>
              <a:schemeClr val="bg2"/>
            </a:solidFill>
            <a:round/>
            <a:headEnd/>
            <a:tailEnd/>
          </a:ln>
        </p:spPr>
        <p:txBody>
          <a:bodyPr/>
          <a:lstStyle/>
          <a:p>
            <a:endParaRPr lang="en-US"/>
          </a:p>
        </p:txBody>
      </p:sp>
      <p:sp>
        <p:nvSpPr>
          <p:cNvPr id="38920" name="Rectangle 22"/>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39945" name="Line 9"/>
          <p:cNvSpPr>
            <a:spLocks noChangeShapeType="1"/>
          </p:cNvSpPr>
          <p:nvPr/>
        </p:nvSpPr>
        <p:spPr bwMode="auto">
          <a:xfrm rot="285721" flipV="1">
            <a:off x="5522913" y="4029075"/>
            <a:ext cx="993775" cy="1327150"/>
          </a:xfrm>
          <a:prstGeom prst="line">
            <a:avLst/>
          </a:prstGeom>
          <a:noFill/>
          <a:ln w="50800">
            <a:solidFill>
              <a:srgbClr val="FF0000"/>
            </a:solidFill>
            <a:round/>
            <a:headEnd/>
            <a:tailEnd type="triangle" w="med" len="med"/>
          </a:ln>
        </p:spPr>
        <p:txBody>
          <a:bodyPr wrap="none" anchor="ctr"/>
          <a:lstStyle/>
          <a:p>
            <a:endParaRPr lang="en-US"/>
          </a:p>
        </p:txBody>
      </p:sp>
      <p:grpSp>
        <p:nvGrpSpPr>
          <p:cNvPr id="3" name="Group 21"/>
          <p:cNvGrpSpPr>
            <a:grpSpLocks/>
          </p:cNvGrpSpPr>
          <p:nvPr/>
        </p:nvGrpSpPr>
        <p:grpSpPr bwMode="auto">
          <a:xfrm>
            <a:off x="4732338" y="5243513"/>
            <a:ext cx="3051175" cy="1195387"/>
            <a:chOff x="2981" y="3303"/>
            <a:chExt cx="1922" cy="753"/>
          </a:xfrm>
        </p:grpSpPr>
        <p:sp>
          <p:nvSpPr>
            <p:cNvPr id="39944" name="Rectangle 8"/>
            <p:cNvSpPr>
              <a:spLocks noChangeArrowheads="1"/>
            </p:cNvSpPr>
            <p:nvPr/>
          </p:nvSpPr>
          <p:spPr bwMode="auto">
            <a:xfrm>
              <a:off x="2984" y="3303"/>
              <a:ext cx="1916" cy="440"/>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latin typeface="Arial" charset="0"/>
                </a:rPr>
                <a:t>Interest Incurred on Prior</a:t>
              </a:r>
            </a:p>
            <a:p>
              <a:pPr>
                <a:defRPr/>
              </a:pPr>
              <a:r>
                <a:rPr lang="en-US" sz="2000">
                  <a:latin typeface="Arial" charset="0"/>
                </a:rPr>
                <a:t>Month Borrowing</a:t>
              </a:r>
            </a:p>
          </p:txBody>
        </p:sp>
        <p:sp>
          <p:nvSpPr>
            <p:cNvPr id="39946" name="Rectangle 10"/>
            <p:cNvSpPr>
              <a:spLocks noChangeArrowheads="1"/>
            </p:cNvSpPr>
            <p:nvPr/>
          </p:nvSpPr>
          <p:spPr bwMode="auto">
            <a:xfrm>
              <a:off x="2981" y="3744"/>
              <a:ext cx="1922"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38925" name="Rectangle 11"/>
            <p:cNvSpPr>
              <a:spLocks noChangeArrowheads="1"/>
            </p:cNvSpPr>
            <p:nvPr/>
          </p:nvSpPr>
          <p:spPr bwMode="auto">
            <a:xfrm>
              <a:off x="3147" y="3770"/>
              <a:ext cx="1278"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81,500 x .005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9945"/>
                                        </p:tgtEl>
                                        <p:attrNameLst>
                                          <p:attrName>style.visibility</p:attrName>
                                        </p:attrNameLst>
                                      </p:cBhvr>
                                      <p:to>
                                        <p:strVal val="visible"/>
                                      </p:to>
                                    </p:set>
                                    <p:animEffect transition="in" filter="wipe(down)">
                                      <p:cBhvr>
                                        <p:cTn id="11" dur="5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21C4EF73-4663-4885-8E91-0CDD16BA5116}" type="slidenum">
              <a:rPr lang="en-US"/>
              <a:pPr/>
              <a:t>57</a:t>
            </a:fld>
            <a:endParaRPr lang="en-US"/>
          </a:p>
        </p:txBody>
      </p:sp>
      <p:grpSp>
        <p:nvGrpSpPr>
          <p:cNvPr id="2" name="Group 16"/>
          <p:cNvGrpSpPr>
            <a:grpSpLocks/>
          </p:cNvGrpSpPr>
          <p:nvPr/>
        </p:nvGrpSpPr>
        <p:grpSpPr bwMode="auto">
          <a:xfrm>
            <a:off x="668338" y="1292225"/>
            <a:ext cx="7899400" cy="3624263"/>
            <a:chOff x="421" y="814"/>
            <a:chExt cx="4976" cy="2283"/>
          </a:xfrm>
        </p:grpSpPr>
        <p:sp>
          <p:nvSpPr>
            <p:cNvPr id="39950" name="Rectangle 17"/>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0978" name="Rectangle 18"/>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39952" name="Rectangle 19"/>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39940"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a:t>
            </a:r>
          </a:p>
          <a:p>
            <a:pPr>
              <a:tabLst>
                <a:tab pos="2066925" algn="r"/>
                <a:tab pos="3368675" algn="r"/>
                <a:tab pos="4738688" algn="r"/>
                <a:tab pos="6064250" algn="r"/>
                <a:tab pos="7318375" algn="r"/>
              </a:tabLst>
            </a:pPr>
            <a:r>
              <a:rPr lang="en-US" sz="2000">
                <a:solidFill>
                  <a:srgbClr val="000000"/>
                </a:solidFill>
                <a:latin typeface="Arial" charset="0"/>
              </a:rPr>
              <a:t>Needed (Borrowing)		81,500	0	</a:t>
            </a:r>
          </a:p>
          <a:p>
            <a:pPr>
              <a:tabLst>
                <a:tab pos="2066925" algn="r"/>
                <a:tab pos="3368675" algn="r"/>
                <a:tab pos="4738688" algn="r"/>
                <a:tab pos="6064250" algn="r"/>
                <a:tab pos="7318375" algn="r"/>
              </a:tabLst>
            </a:pPr>
            <a:r>
              <a:rPr lang="en-US" sz="2000">
                <a:solidFill>
                  <a:srgbClr val="000000"/>
                </a:solidFill>
                <a:latin typeface="Arial" charset="0"/>
              </a:rPr>
              <a:t>Loan Repayment			0	43,592	</a:t>
            </a:r>
          </a:p>
          <a:p>
            <a:pPr>
              <a:tabLst>
                <a:tab pos="2066925" algn="r"/>
                <a:tab pos="3368675" algn="r"/>
                <a:tab pos="4738688" algn="r"/>
                <a:tab pos="6064250" algn="r"/>
                <a:tab pos="7318375" algn="r"/>
              </a:tabLst>
            </a:pPr>
            <a:r>
              <a:rPr lang="en-US" sz="2000">
                <a:solidFill>
                  <a:srgbClr val="000000"/>
                </a:solidFill>
                <a:latin typeface="Arial" charset="0"/>
              </a:rPr>
              <a:t>Interest Cost			0	408	</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a:t>
            </a:r>
          </a:p>
        </p:txBody>
      </p:sp>
      <p:sp>
        <p:nvSpPr>
          <p:cNvPr id="40972" name="Rectangle 1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39942" name="Line 14"/>
          <p:cNvSpPr>
            <a:spLocks noChangeShapeType="1"/>
          </p:cNvSpPr>
          <p:nvPr/>
        </p:nvSpPr>
        <p:spPr bwMode="auto">
          <a:xfrm>
            <a:off x="4724400" y="2971800"/>
            <a:ext cx="1066800" cy="0"/>
          </a:xfrm>
          <a:prstGeom prst="line">
            <a:avLst/>
          </a:prstGeom>
          <a:noFill/>
          <a:ln w="12700">
            <a:solidFill>
              <a:schemeClr val="bg2"/>
            </a:solidFill>
            <a:round/>
            <a:headEnd/>
            <a:tailEnd/>
          </a:ln>
        </p:spPr>
        <p:txBody>
          <a:bodyPr/>
          <a:lstStyle/>
          <a:p>
            <a:endParaRPr lang="en-US"/>
          </a:p>
        </p:txBody>
      </p:sp>
      <p:sp>
        <p:nvSpPr>
          <p:cNvPr id="39943" name="Line 15"/>
          <p:cNvSpPr>
            <a:spLocks noChangeShapeType="1"/>
          </p:cNvSpPr>
          <p:nvPr/>
        </p:nvSpPr>
        <p:spPr bwMode="auto">
          <a:xfrm>
            <a:off x="6172200" y="2971800"/>
            <a:ext cx="914400" cy="0"/>
          </a:xfrm>
          <a:prstGeom prst="line">
            <a:avLst/>
          </a:prstGeom>
          <a:noFill/>
          <a:ln w="12700">
            <a:solidFill>
              <a:schemeClr val="bg2"/>
            </a:solidFill>
            <a:round/>
            <a:headEnd/>
            <a:tailEnd/>
          </a:ln>
        </p:spPr>
        <p:txBody>
          <a:bodyPr/>
          <a:lstStyle/>
          <a:p>
            <a:endParaRPr lang="en-US"/>
          </a:p>
        </p:txBody>
      </p:sp>
      <p:sp>
        <p:nvSpPr>
          <p:cNvPr id="39944" name="Rectangle 22"/>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40969" name="Line 9"/>
          <p:cNvSpPr>
            <a:spLocks noChangeShapeType="1"/>
          </p:cNvSpPr>
          <p:nvPr/>
        </p:nvSpPr>
        <p:spPr bwMode="auto">
          <a:xfrm flipV="1">
            <a:off x="4038600" y="3775075"/>
            <a:ext cx="2157413" cy="1468438"/>
          </a:xfrm>
          <a:prstGeom prst="line">
            <a:avLst/>
          </a:prstGeom>
          <a:noFill/>
          <a:ln w="50800">
            <a:solidFill>
              <a:srgbClr val="FF0000"/>
            </a:solidFill>
            <a:round/>
            <a:headEnd/>
            <a:tailEnd type="triangle" w="med" len="med"/>
          </a:ln>
        </p:spPr>
        <p:txBody>
          <a:bodyPr wrap="none" anchor="ctr"/>
          <a:lstStyle/>
          <a:p>
            <a:endParaRPr lang="en-US"/>
          </a:p>
        </p:txBody>
      </p:sp>
      <p:grpSp>
        <p:nvGrpSpPr>
          <p:cNvPr id="3" name="Group 21"/>
          <p:cNvGrpSpPr>
            <a:grpSpLocks/>
          </p:cNvGrpSpPr>
          <p:nvPr/>
        </p:nvGrpSpPr>
        <p:grpSpPr bwMode="auto">
          <a:xfrm>
            <a:off x="3357563" y="5114925"/>
            <a:ext cx="4575175" cy="1460500"/>
            <a:chOff x="2102" y="3289"/>
            <a:chExt cx="1919" cy="920"/>
          </a:xfrm>
        </p:grpSpPr>
        <p:sp>
          <p:nvSpPr>
            <p:cNvPr id="40968" name="Rectangle 8"/>
            <p:cNvSpPr>
              <a:spLocks noChangeArrowheads="1"/>
            </p:cNvSpPr>
            <p:nvPr/>
          </p:nvSpPr>
          <p:spPr bwMode="auto">
            <a:xfrm>
              <a:off x="2105" y="3289"/>
              <a:ext cx="1916" cy="516"/>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lgn="ctr">
                <a:defRPr/>
              </a:pPr>
              <a:r>
                <a:rPr lang="en-US" sz="2400">
                  <a:latin typeface="Arial" charset="0"/>
                </a:rPr>
                <a:t>Amount that can be repaid from monthly surplus</a:t>
              </a:r>
            </a:p>
          </p:txBody>
        </p:sp>
        <p:sp>
          <p:nvSpPr>
            <p:cNvPr id="40970" name="Rectangle 10"/>
            <p:cNvSpPr>
              <a:spLocks noChangeArrowheads="1"/>
            </p:cNvSpPr>
            <p:nvPr/>
          </p:nvSpPr>
          <p:spPr bwMode="auto">
            <a:xfrm>
              <a:off x="2104" y="3916"/>
              <a:ext cx="1915"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39949" name="Rectangle 11"/>
            <p:cNvSpPr>
              <a:spLocks noChangeArrowheads="1"/>
            </p:cNvSpPr>
            <p:nvPr/>
          </p:nvSpPr>
          <p:spPr bwMode="auto">
            <a:xfrm>
              <a:off x="2102" y="3914"/>
              <a:ext cx="1836"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69,000 - 408 - 25,000=$43,592</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0969"/>
                                        </p:tgtEl>
                                        <p:attrNameLst>
                                          <p:attrName>style.visibility</p:attrName>
                                        </p:attrNameLst>
                                      </p:cBhvr>
                                      <p:to>
                                        <p:strVal val="visible"/>
                                      </p:to>
                                    </p:set>
                                    <p:animEffect transition="in" filter="wipe(down)">
                                      <p:cBhvr>
                                        <p:cTn id="11"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85297F89-56EC-43FE-B377-AED9EA97C113}" type="slidenum">
              <a:rPr lang="en-US"/>
              <a:pPr/>
              <a:t>58</a:t>
            </a:fld>
            <a:endParaRPr lang="en-US"/>
          </a:p>
        </p:txBody>
      </p:sp>
      <p:grpSp>
        <p:nvGrpSpPr>
          <p:cNvPr id="2" name="Group 17"/>
          <p:cNvGrpSpPr>
            <a:grpSpLocks/>
          </p:cNvGrpSpPr>
          <p:nvPr/>
        </p:nvGrpSpPr>
        <p:grpSpPr bwMode="auto">
          <a:xfrm>
            <a:off x="668338" y="1292225"/>
            <a:ext cx="7899400" cy="3624263"/>
            <a:chOff x="421" y="814"/>
            <a:chExt cx="4976" cy="2283"/>
          </a:xfrm>
        </p:grpSpPr>
        <p:sp>
          <p:nvSpPr>
            <p:cNvPr id="40975" name="Rectangle 18"/>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2003" name="Rectangle 19"/>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0977" name="Rectangle 20"/>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40964"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a:t>
            </a:r>
          </a:p>
          <a:p>
            <a:pPr>
              <a:tabLst>
                <a:tab pos="2066925" algn="r"/>
                <a:tab pos="3368675" algn="r"/>
                <a:tab pos="4738688" algn="r"/>
                <a:tab pos="6064250" algn="r"/>
                <a:tab pos="7318375" algn="r"/>
              </a:tabLst>
            </a:pPr>
            <a:r>
              <a:rPr lang="en-US" sz="2000">
                <a:solidFill>
                  <a:srgbClr val="000000"/>
                </a:solidFill>
                <a:latin typeface="Arial" charset="0"/>
              </a:rPr>
              <a:t>Needed (Borrowing)		81,500	0	</a:t>
            </a:r>
          </a:p>
          <a:p>
            <a:pPr>
              <a:tabLst>
                <a:tab pos="2066925" algn="r"/>
                <a:tab pos="3368675" algn="r"/>
                <a:tab pos="4738688" algn="r"/>
                <a:tab pos="6064250" algn="r"/>
                <a:tab pos="7318375" algn="r"/>
              </a:tabLst>
            </a:pPr>
            <a:r>
              <a:rPr lang="en-US" sz="2000">
                <a:solidFill>
                  <a:srgbClr val="000000"/>
                </a:solidFill>
                <a:latin typeface="Arial" charset="0"/>
              </a:rPr>
              <a:t>Loan Repayment			0	43,592	</a:t>
            </a:r>
          </a:p>
          <a:p>
            <a:pPr>
              <a:tabLst>
                <a:tab pos="2066925" algn="r"/>
                <a:tab pos="3368675" algn="r"/>
                <a:tab pos="4738688" algn="r"/>
                <a:tab pos="6064250" algn="r"/>
                <a:tab pos="7318375" algn="r"/>
              </a:tabLst>
            </a:pPr>
            <a:r>
              <a:rPr lang="en-US" sz="2000">
                <a:solidFill>
                  <a:srgbClr val="000000"/>
                </a:solidFill>
                <a:latin typeface="Arial" charset="0"/>
              </a:rPr>
              <a:t>Interest Cost			0	408	</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a:t>
            </a:r>
          </a:p>
          <a:p>
            <a:pPr>
              <a:tabLst>
                <a:tab pos="2066925" algn="r"/>
                <a:tab pos="3368675" algn="r"/>
                <a:tab pos="4738688" algn="r"/>
                <a:tab pos="6064250" algn="r"/>
                <a:tab pos="7318375" algn="r"/>
              </a:tabLst>
            </a:pPr>
            <a:r>
              <a:rPr lang="en-US" sz="2000">
                <a:solidFill>
                  <a:srgbClr val="000000"/>
                </a:solidFill>
                <a:latin typeface="Arial" charset="0"/>
              </a:rPr>
              <a:t>Cumulative Borrowing		81,500		</a:t>
            </a:r>
          </a:p>
        </p:txBody>
      </p:sp>
      <p:sp>
        <p:nvSpPr>
          <p:cNvPr id="41993" name="Line 9"/>
          <p:cNvSpPr>
            <a:spLocks noChangeShapeType="1"/>
          </p:cNvSpPr>
          <p:nvPr/>
        </p:nvSpPr>
        <p:spPr bwMode="auto">
          <a:xfrm flipV="1">
            <a:off x="5599113" y="4689475"/>
            <a:ext cx="625475" cy="701675"/>
          </a:xfrm>
          <a:prstGeom prst="line">
            <a:avLst/>
          </a:prstGeom>
          <a:noFill/>
          <a:ln w="50800">
            <a:solidFill>
              <a:srgbClr val="FF0000"/>
            </a:solidFill>
            <a:round/>
            <a:headEnd/>
            <a:tailEnd type="triangle" w="med" len="med"/>
          </a:ln>
        </p:spPr>
        <p:txBody>
          <a:bodyPr wrap="none" anchor="ctr"/>
          <a:lstStyle/>
          <a:p>
            <a:endParaRPr lang="en-US"/>
          </a:p>
        </p:txBody>
      </p:sp>
      <p:grpSp>
        <p:nvGrpSpPr>
          <p:cNvPr id="3" name="Group 16"/>
          <p:cNvGrpSpPr>
            <a:grpSpLocks/>
          </p:cNvGrpSpPr>
          <p:nvPr/>
        </p:nvGrpSpPr>
        <p:grpSpPr bwMode="auto">
          <a:xfrm>
            <a:off x="2571750" y="5292725"/>
            <a:ext cx="3598863" cy="838200"/>
            <a:chOff x="1620" y="3334"/>
            <a:chExt cx="1935" cy="528"/>
          </a:xfrm>
        </p:grpSpPr>
        <p:sp>
          <p:nvSpPr>
            <p:cNvPr id="41992" name="Rectangle 8"/>
            <p:cNvSpPr>
              <a:spLocks noChangeArrowheads="1"/>
            </p:cNvSpPr>
            <p:nvPr/>
          </p:nvSpPr>
          <p:spPr bwMode="auto">
            <a:xfrm>
              <a:off x="1638" y="3334"/>
              <a:ext cx="1916" cy="248"/>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latin typeface="Arial" charset="0"/>
                </a:rPr>
                <a:t>New Loan Balance</a:t>
              </a:r>
            </a:p>
          </p:txBody>
        </p:sp>
        <p:sp>
          <p:nvSpPr>
            <p:cNvPr id="41994" name="Rectangle 10"/>
            <p:cNvSpPr>
              <a:spLocks noChangeArrowheads="1"/>
            </p:cNvSpPr>
            <p:nvPr/>
          </p:nvSpPr>
          <p:spPr bwMode="auto">
            <a:xfrm>
              <a:off x="1621" y="3556"/>
              <a:ext cx="1932"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40974" name="Rectangle 11"/>
            <p:cNvSpPr>
              <a:spLocks noChangeArrowheads="1"/>
            </p:cNvSpPr>
            <p:nvPr/>
          </p:nvSpPr>
          <p:spPr bwMode="auto">
            <a:xfrm>
              <a:off x="1620" y="3576"/>
              <a:ext cx="1935"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81,500 - 43,592=$37,908</a:t>
              </a:r>
            </a:p>
          </p:txBody>
        </p:sp>
      </p:grpSp>
      <p:sp>
        <p:nvSpPr>
          <p:cNvPr id="41996" name="Rectangle 1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40968" name="Line 14"/>
          <p:cNvSpPr>
            <a:spLocks noChangeShapeType="1"/>
          </p:cNvSpPr>
          <p:nvPr/>
        </p:nvSpPr>
        <p:spPr bwMode="auto">
          <a:xfrm>
            <a:off x="4724400" y="2971800"/>
            <a:ext cx="1066800" cy="0"/>
          </a:xfrm>
          <a:prstGeom prst="line">
            <a:avLst/>
          </a:prstGeom>
          <a:noFill/>
          <a:ln w="12700">
            <a:solidFill>
              <a:schemeClr val="bg2"/>
            </a:solidFill>
            <a:round/>
            <a:headEnd/>
            <a:tailEnd/>
          </a:ln>
        </p:spPr>
        <p:txBody>
          <a:bodyPr/>
          <a:lstStyle/>
          <a:p>
            <a:endParaRPr lang="en-US"/>
          </a:p>
        </p:txBody>
      </p:sp>
      <p:sp>
        <p:nvSpPr>
          <p:cNvPr id="40969" name="Line 15"/>
          <p:cNvSpPr>
            <a:spLocks noChangeShapeType="1"/>
          </p:cNvSpPr>
          <p:nvPr/>
        </p:nvSpPr>
        <p:spPr bwMode="auto">
          <a:xfrm>
            <a:off x="6248400" y="2971800"/>
            <a:ext cx="838200" cy="0"/>
          </a:xfrm>
          <a:prstGeom prst="line">
            <a:avLst/>
          </a:prstGeom>
          <a:noFill/>
          <a:ln w="12700">
            <a:solidFill>
              <a:schemeClr val="bg2"/>
            </a:solidFill>
            <a:round/>
            <a:headEnd/>
            <a:tailEnd/>
          </a:ln>
        </p:spPr>
        <p:txBody>
          <a:bodyPr/>
          <a:lstStyle/>
          <a:p>
            <a:endParaRPr lang="en-US"/>
          </a:p>
        </p:txBody>
      </p:sp>
      <p:sp>
        <p:nvSpPr>
          <p:cNvPr id="40970" name="Rectangle 23"/>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42008" name="Text Box 24"/>
          <p:cNvSpPr txBox="1">
            <a:spLocks noChangeArrowheads="1"/>
          </p:cNvSpPr>
          <p:nvPr/>
        </p:nvSpPr>
        <p:spPr bwMode="auto">
          <a:xfrm>
            <a:off x="6140450" y="4449763"/>
            <a:ext cx="1022350" cy="396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00"/>
                </a:solidFill>
                <a:latin typeface="Arial" charset="0"/>
              </a:rPr>
              <a:t>37,908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1993"/>
                                        </p:tgtEl>
                                        <p:attrNameLst>
                                          <p:attrName>style.visibility</p:attrName>
                                        </p:attrNameLst>
                                      </p:cBhvr>
                                      <p:to>
                                        <p:strVal val="visible"/>
                                      </p:to>
                                    </p:set>
                                    <p:animEffect transition="in" filter="wipe(down)">
                                      <p:cBhvr>
                                        <p:cTn id="11" dur="500"/>
                                        <p:tgtEl>
                                          <p:spTgt spid="4199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2008"/>
                                        </p:tgtEl>
                                        <p:attrNameLst>
                                          <p:attrName>style.visibility</p:attrName>
                                        </p:attrNameLst>
                                      </p:cBhvr>
                                      <p:to>
                                        <p:strVal val="visible"/>
                                      </p:to>
                                    </p:set>
                                    <p:animEffect transition="in" filter="dissolve">
                                      <p:cBhvr>
                                        <p:cTn id="15" dur="500"/>
                                        <p:tgtEl>
                                          <p:spTgt spid="42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animBg="1"/>
      <p:bldP spid="4200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1132F948-7439-4CC7-A55B-2867EC42B4E0}" type="slidenum">
              <a:rPr lang="en-US"/>
              <a:pPr/>
              <a:t>59</a:t>
            </a:fld>
            <a:endParaRPr lang="en-US"/>
          </a:p>
        </p:txBody>
      </p:sp>
      <p:grpSp>
        <p:nvGrpSpPr>
          <p:cNvPr id="2" name="Group 15"/>
          <p:cNvGrpSpPr>
            <a:grpSpLocks/>
          </p:cNvGrpSpPr>
          <p:nvPr/>
        </p:nvGrpSpPr>
        <p:grpSpPr bwMode="auto">
          <a:xfrm>
            <a:off x="668338" y="1292225"/>
            <a:ext cx="7899400" cy="3624263"/>
            <a:chOff x="421" y="814"/>
            <a:chExt cx="4976" cy="2283"/>
          </a:xfrm>
        </p:grpSpPr>
        <p:sp>
          <p:nvSpPr>
            <p:cNvPr id="41995" name="Rectangle 16"/>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3025" name="Rectangle 17"/>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1997" name="Rectangle 18"/>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41988"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25,000</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92,000</a:t>
            </a:r>
          </a:p>
          <a:p>
            <a:pPr>
              <a:tabLst>
                <a:tab pos="2066925" algn="r"/>
                <a:tab pos="3368675" algn="r"/>
                <a:tab pos="4738688" algn="r"/>
                <a:tab pos="6064250" algn="r"/>
                <a:tab pos="7318375" algn="r"/>
              </a:tabLst>
            </a:pPr>
            <a:r>
              <a:rPr lang="en-US" sz="2000">
                <a:solidFill>
                  <a:srgbClr val="000000"/>
                </a:solidFill>
                <a:latin typeface="Arial" charset="0"/>
              </a:rPr>
              <a:t>Needed (Borrowing)		81,500	0	</a:t>
            </a:r>
          </a:p>
          <a:p>
            <a:pPr>
              <a:tabLst>
                <a:tab pos="2066925" algn="r"/>
                <a:tab pos="3368675" algn="r"/>
                <a:tab pos="4738688" algn="r"/>
                <a:tab pos="6064250" algn="r"/>
                <a:tab pos="7318375" algn="r"/>
              </a:tabLst>
            </a:pPr>
            <a:r>
              <a:rPr lang="en-US" sz="2000">
                <a:solidFill>
                  <a:srgbClr val="000000"/>
                </a:solidFill>
                <a:latin typeface="Arial" charset="0"/>
              </a:rPr>
              <a:t>Loan Repayment			0	43,592	</a:t>
            </a:r>
          </a:p>
          <a:p>
            <a:pPr>
              <a:tabLst>
                <a:tab pos="2066925" algn="r"/>
                <a:tab pos="3368675" algn="r"/>
                <a:tab pos="4738688" algn="r"/>
                <a:tab pos="6064250" algn="r"/>
                <a:tab pos="7318375" algn="r"/>
              </a:tabLst>
            </a:pPr>
            <a:r>
              <a:rPr lang="en-US" sz="2000">
                <a:solidFill>
                  <a:srgbClr val="000000"/>
                </a:solidFill>
                <a:latin typeface="Arial" charset="0"/>
              </a:rPr>
              <a:t>Interest Cost			0	408	</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a:t>
            </a:r>
          </a:p>
          <a:p>
            <a:pPr>
              <a:tabLst>
                <a:tab pos="2066925" algn="r"/>
                <a:tab pos="3368675" algn="r"/>
                <a:tab pos="4738688" algn="r"/>
                <a:tab pos="6064250" algn="r"/>
                <a:tab pos="7318375" algn="r"/>
              </a:tabLst>
            </a:pPr>
            <a:r>
              <a:rPr lang="en-US" sz="2000">
                <a:solidFill>
                  <a:srgbClr val="000000"/>
                </a:solidFill>
                <a:latin typeface="Arial" charset="0"/>
              </a:rPr>
              <a:t>Cumulative Borrowing		81,500	37,908	</a:t>
            </a:r>
          </a:p>
        </p:txBody>
      </p:sp>
      <p:sp>
        <p:nvSpPr>
          <p:cNvPr id="43016" name="Line 8"/>
          <p:cNvSpPr>
            <a:spLocks noChangeShapeType="1"/>
          </p:cNvSpPr>
          <p:nvPr/>
        </p:nvSpPr>
        <p:spPr bwMode="auto">
          <a:xfrm flipV="1">
            <a:off x="7059613" y="2867025"/>
            <a:ext cx="406400" cy="1400175"/>
          </a:xfrm>
          <a:prstGeom prst="line">
            <a:avLst/>
          </a:prstGeom>
          <a:noFill/>
          <a:ln w="50800">
            <a:solidFill>
              <a:srgbClr val="FF0000"/>
            </a:solidFill>
            <a:round/>
            <a:headEnd/>
            <a:tailEnd type="triangle" w="med" len="med"/>
          </a:ln>
        </p:spPr>
        <p:txBody>
          <a:bodyPr wrap="none" anchor="ctr"/>
          <a:lstStyle/>
          <a:p>
            <a:endParaRPr lang="en-US"/>
          </a:p>
        </p:txBody>
      </p:sp>
      <p:sp>
        <p:nvSpPr>
          <p:cNvPr id="43017" name="Rectangle 9"/>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41991" name="Line 11"/>
          <p:cNvSpPr>
            <a:spLocks noChangeShapeType="1"/>
          </p:cNvSpPr>
          <p:nvPr/>
        </p:nvSpPr>
        <p:spPr bwMode="auto">
          <a:xfrm>
            <a:off x="4724400" y="2971800"/>
            <a:ext cx="990600" cy="0"/>
          </a:xfrm>
          <a:prstGeom prst="line">
            <a:avLst/>
          </a:prstGeom>
          <a:noFill/>
          <a:ln w="12700">
            <a:solidFill>
              <a:schemeClr val="bg2"/>
            </a:solidFill>
            <a:round/>
            <a:headEnd/>
            <a:tailEnd/>
          </a:ln>
        </p:spPr>
        <p:txBody>
          <a:bodyPr/>
          <a:lstStyle/>
          <a:p>
            <a:endParaRPr lang="en-US"/>
          </a:p>
        </p:txBody>
      </p:sp>
      <p:sp>
        <p:nvSpPr>
          <p:cNvPr id="41992" name="Line 12"/>
          <p:cNvSpPr>
            <a:spLocks noChangeShapeType="1"/>
          </p:cNvSpPr>
          <p:nvPr/>
        </p:nvSpPr>
        <p:spPr bwMode="auto">
          <a:xfrm>
            <a:off x="6172200" y="2971800"/>
            <a:ext cx="914400" cy="0"/>
          </a:xfrm>
          <a:prstGeom prst="line">
            <a:avLst/>
          </a:prstGeom>
          <a:noFill/>
          <a:ln w="12700">
            <a:solidFill>
              <a:schemeClr val="bg2"/>
            </a:solidFill>
            <a:round/>
            <a:headEnd/>
            <a:tailEnd/>
          </a:ln>
        </p:spPr>
        <p:txBody>
          <a:bodyPr/>
          <a:lstStyle/>
          <a:p>
            <a:endParaRPr lang="en-US"/>
          </a:p>
        </p:txBody>
      </p:sp>
      <p:sp>
        <p:nvSpPr>
          <p:cNvPr id="41993" name="Line 13"/>
          <p:cNvSpPr>
            <a:spLocks noChangeShapeType="1"/>
          </p:cNvSpPr>
          <p:nvPr/>
        </p:nvSpPr>
        <p:spPr bwMode="auto">
          <a:xfrm>
            <a:off x="7467600" y="2971800"/>
            <a:ext cx="838200" cy="0"/>
          </a:xfrm>
          <a:prstGeom prst="line">
            <a:avLst/>
          </a:prstGeom>
          <a:noFill/>
          <a:ln w="12700">
            <a:solidFill>
              <a:schemeClr val="bg2"/>
            </a:solidFill>
            <a:round/>
            <a:headEnd/>
            <a:tailEnd/>
          </a:ln>
        </p:spPr>
        <p:txBody>
          <a:bodyPr/>
          <a:lstStyle/>
          <a:p>
            <a:endParaRPr lang="en-US"/>
          </a:p>
        </p:txBody>
      </p:sp>
      <p:sp>
        <p:nvSpPr>
          <p:cNvPr id="41994" name="Rectangle 20"/>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3016"/>
                                        </p:tgtEl>
                                        <p:attrNameLst>
                                          <p:attrName>style.visibility</p:attrName>
                                        </p:attrNameLst>
                                      </p:cBhvr>
                                      <p:to>
                                        <p:strVal val="visible"/>
                                      </p:to>
                                    </p:set>
                                    <p:animEffect transition="in" filter="wipe(down)">
                                      <p:cBhvr>
                                        <p:cTn id="7" dur="5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fld id="{8FBD5651-8035-4F33-B221-57520FF920D6}" type="slidenum">
              <a:rPr lang="en-US"/>
              <a:pPr/>
              <a:t>6</a:t>
            </a:fld>
            <a:endParaRPr lang="en-US"/>
          </a:p>
        </p:txBody>
      </p:sp>
      <p:grpSp>
        <p:nvGrpSpPr>
          <p:cNvPr id="15416" name="Group 56"/>
          <p:cNvGrpSpPr>
            <a:grpSpLocks/>
          </p:cNvGrpSpPr>
          <p:nvPr/>
        </p:nvGrpSpPr>
        <p:grpSpPr bwMode="auto">
          <a:xfrm>
            <a:off x="219075" y="2060575"/>
            <a:ext cx="8464550" cy="4503738"/>
            <a:chOff x="138" y="1298"/>
            <a:chExt cx="5332" cy="2837"/>
          </a:xfrm>
        </p:grpSpPr>
        <p:grpSp>
          <p:nvGrpSpPr>
            <p:cNvPr id="15393" name="Group 33"/>
            <p:cNvGrpSpPr>
              <a:grpSpLocks/>
            </p:cNvGrpSpPr>
            <p:nvPr/>
          </p:nvGrpSpPr>
          <p:grpSpPr bwMode="auto">
            <a:xfrm>
              <a:off x="2854" y="1298"/>
              <a:ext cx="2616" cy="999"/>
              <a:chOff x="2854" y="1298"/>
              <a:chExt cx="2616" cy="999"/>
            </a:xfrm>
          </p:grpSpPr>
          <p:grpSp>
            <p:nvGrpSpPr>
              <p:cNvPr id="15394" name="Group 34"/>
              <p:cNvGrpSpPr>
                <a:grpSpLocks/>
              </p:cNvGrpSpPr>
              <p:nvPr/>
            </p:nvGrpSpPr>
            <p:grpSpPr bwMode="auto">
              <a:xfrm>
                <a:off x="2854" y="1316"/>
                <a:ext cx="2616" cy="981"/>
                <a:chOff x="15" y="1323"/>
                <a:chExt cx="2616" cy="981"/>
              </a:xfrm>
            </p:grpSpPr>
            <p:sp>
              <p:nvSpPr>
                <p:cNvPr id="15395" name="Rectangle 35"/>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5396" name="Rectangle 36"/>
                <p:cNvSpPr>
                  <a:spLocks noChangeArrowheads="1"/>
                </p:cNvSpPr>
                <p:nvPr/>
              </p:nvSpPr>
              <p:spPr bwMode="auto">
                <a:xfrm>
                  <a:off x="18" y="1335"/>
                  <a:ext cx="2612" cy="969"/>
                </a:xfrm>
                <a:prstGeom prst="rect">
                  <a:avLst/>
                </a:prstGeom>
                <a:noFill/>
                <a:ln w="19050">
                  <a:noFill/>
                  <a:miter lim="800000"/>
                  <a:headEnd type="none" w="sm" len="sm"/>
                  <a:tailEnd type="none" w="sm" len="sm"/>
                </a:ln>
                <a:effectLst/>
              </p:spPr>
              <p:txBody>
                <a:bodyPr wrap="none" anchor="ctr"/>
                <a:lstStyle/>
                <a:p>
                  <a:endParaRPr lang="en-US"/>
                </a:p>
              </p:txBody>
            </p:sp>
          </p:grpSp>
          <p:sp>
            <p:nvSpPr>
              <p:cNvPr id="15397" name="Rectangle 37"/>
              <p:cNvSpPr>
                <a:spLocks noChangeArrowheads="1"/>
              </p:cNvSpPr>
              <p:nvPr/>
            </p:nvSpPr>
            <p:spPr bwMode="auto">
              <a:xfrm>
                <a:off x="2859" y="1298"/>
                <a:ext cx="2256" cy="921"/>
              </a:xfrm>
              <a:prstGeom prst="rect">
                <a:avLst/>
              </a:prstGeom>
              <a:noFill/>
              <a:ln w="12700">
                <a:noFill/>
                <a:miter lim="800000"/>
                <a:headEnd/>
                <a:tailEnd/>
              </a:ln>
              <a:effectLst/>
            </p:spPr>
            <p:txBody>
              <a:bodyPr lIns="90488" tIns="44450" rIns="90488" bIns="44450">
                <a:spAutoFit/>
              </a:bodyPr>
              <a:lstStyle/>
              <a:p>
                <a:pPr algn="r">
                  <a:tabLst>
                    <a:tab pos="3089275" algn="r"/>
                    <a:tab pos="3879850" algn="r"/>
                  </a:tabLst>
                </a:pPr>
                <a:r>
                  <a:rPr lang="en-US" b="1">
                    <a:solidFill>
                      <a:srgbClr val="FF6600"/>
                    </a:solidFill>
                    <a:effectLst>
                      <a:outerShdw blurRad="38100" dist="38100" dir="2700000" algn="tl">
                        <a:srgbClr val="000000"/>
                      </a:outerShdw>
                    </a:effectLst>
                    <a:latin typeface="Arial" charset="0"/>
                  </a:rPr>
                  <a:t>                                  </a:t>
                </a:r>
                <a:r>
                  <a:rPr lang="en-US" b="1" u="sng">
                    <a:solidFill>
                      <a:srgbClr val="FF6600"/>
                    </a:solidFill>
                    <a:effectLst>
                      <a:outerShdw blurRad="38100" dist="38100" dir="2700000" algn="tl">
                        <a:srgbClr val="000000"/>
                      </a:outerShdw>
                    </a:effectLst>
                    <a:latin typeface="Arial" charset="0"/>
                  </a:rPr>
                  <a:t>Firm 1</a:t>
                </a:r>
                <a:r>
                  <a:rPr lang="en-US" sz="800">
                    <a:solidFill>
                      <a:srgbClr val="000000"/>
                    </a:solidFill>
                    <a:latin typeface="Arial" charset="0"/>
                  </a:rPr>
                  <a:t>	</a:t>
                </a:r>
              </a:p>
              <a:p>
                <a:pPr>
                  <a:tabLst>
                    <a:tab pos="3089275" algn="r"/>
                    <a:tab pos="3879850" algn="r"/>
                  </a:tabLst>
                </a:pPr>
                <a:r>
                  <a:rPr lang="en-US">
                    <a:solidFill>
                      <a:srgbClr val="000000"/>
                    </a:solidFill>
                    <a:latin typeface="Arial" charset="0"/>
                  </a:rPr>
                  <a:t>ST Debt	100	</a:t>
                </a:r>
              </a:p>
              <a:p>
                <a:pPr>
                  <a:tabLst>
                    <a:tab pos="3089275" algn="r"/>
                    <a:tab pos="3879850" algn="r"/>
                  </a:tabLst>
                </a:pPr>
                <a:r>
                  <a:rPr lang="en-US">
                    <a:solidFill>
                      <a:srgbClr val="000000"/>
                    </a:solidFill>
                    <a:latin typeface="Arial" charset="0"/>
                  </a:rPr>
                  <a:t>LT Debt	400	</a:t>
                </a:r>
              </a:p>
              <a:p>
                <a:pPr>
                  <a:tabLst>
                    <a:tab pos="3089275" algn="r"/>
                    <a:tab pos="3879850" algn="r"/>
                  </a:tabLst>
                </a:pPr>
                <a:r>
                  <a:rPr lang="en-US">
                    <a:solidFill>
                      <a:srgbClr val="000000"/>
                    </a:solidFill>
                    <a:latin typeface="Arial" charset="0"/>
                  </a:rPr>
                  <a:t>Common Stock	500	</a:t>
                </a:r>
              </a:p>
              <a:p>
                <a:pPr>
                  <a:tabLst>
                    <a:tab pos="3089275" algn="r"/>
                    <a:tab pos="3879850" algn="r"/>
                  </a:tabLst>
                </a:pPr>
                <a:r>
                  <a:rPr lang="en-US">
                    <a:solidFill>
                      <a:srgbClr val="000000"/>
                    </a:solidFill>
                    <a:latin typeface="Arial" charset="0"/>
                  </a:rPr>
                  <a:t>Total Liabilities&amp;Equity	1000	</a:t>
                </a:r>
              </a:p>
            </p:txBody>
          </p:sp>
          <p:sp>
            <p:nvSpPr>
              <p:cNvPr id="15398" name="Line 38"/>
              <p:cNvSpPr>
                <a:spLocks noChangeShapeType="1"/>
              </p:cNvSpPr>
              <p:nvPr/>
            </p:nvSpPr>
            <p:spPr bwMode="auto">
              <a:xfrm>
                <a:off x="4549" y="2020"/>
                <a:ext cx="336" cy="0"/>
              </a:xfrm>
              <a:prstGeom prst="line">
                <a:avLst/>
              </a:prstGeom>
              <a:noFill/>
              <a:ln w="12700">
                <a:noFill/>
                <a:round/>
                <a:headEnd/>
                <a:tailEnd/>
              </a:ln>
              <a:effectLst/>
            </p:spPr>
            <p:txBody>
              <a:bodyPr/>
              <a:lstStyle/>
              <a:p>
                <a:endParaRPr lang="en-US"/>
              </a:p>
            </p:txBody>
          </p:sp>
        </p:grpSp>
        <p:grpSp>
          <p:nvGrpSpPr>
            <p:cNvPr id="15399" name="Group 39"/>
            <p:cNvGrpSpPr>
              <a:grpSpLocks/>
            </p:cNvGrpSpPr>
            <p:nvPr/>
          </p:nvGrpSpPr>
          <p:grpSpPr bwMode="auto">
            <a:xfrm>
              <a:off x="138" y="1317"/>
              <a:ext cx="2661" cy="981"/>
              <a:chOff x="138" y="1317"/>
              <a:chExt cx="2661" cy="981"/>
            </a:xfrm>
          </p:grpSpPr>
          <p:grpSp>
            <p:nvGrpSpPr>
              <p:cNvPr id="15400" name="Group 40"/>
              <p:cNvGrpSpPr>
                <a:grpSpLocks/>
              </p:cNvGrpSpPr>
              <p:nvPr/>
            </p:nvGrpSpPr>
            <p:grpSpPr bwMode="auto">
              <a:xfrm>
                <a:off x="152" y="1317"/>
                <a:ext cx="2616" cy="981"/>
                <a:chOff x="15" y="1323"/>
                <a:chExt cx="2616" cy="981"/>
              </a:xfrm>
            </p:grpSpPr>
            <p:sp>
              <p:nvSpPr>
                <p:cNvPr id="15401" name="Rectangle 41"/>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5402" name="Rectangle 42"/>
                <p:cNvSpPr>
                  <a:spLocks noChangeArrowheads="1"/>
                </p:cNvSpPr>
                <p:nvPr/>
              </p:nvSpPr>
              <p:spPr bwMode="auto">
                <a:xfrm>
                  <a:off x="18" y="1335"/>
                  <a:ext cx="2612" cy="969"/>
                </a:xfrm>
                <a:prstGeom prst="rect">
                  <a:avLst/>
                </a:prstGeom>
                <a:noFill/>
                <a:ln w="19050">
                  <a:noFill/>
                  <a:miter lim="800000"/>
                  <a:headEnd type="none" w="sm" len="sm"/>
                  <a:tailEnd type="none" w="sm" len="sm"/>
                </a:ln>
                <a:effectLst/>
              </p:spPr>
              <p:txBody>
                <a:bodyPr wrap="none" anchor="ctr"/>
                <a:lstStyle/>
                <a:p>
                  <a:endParaRPr lang="en-US"/>
                </a:p>
              </p:txBody>
            </p:sp>
          </p:grpSp>
          <p:sp>
            <p:nvSpPr>
              <p:cNvPr id="15403" name="Rectangle 43"/>
              <p:cNvSpPr>
                <a:spLocks noChangeArrowheads="1"/>
              </p:cNvSpPr>
              <p:nvPr/>
            </p:nvSpPr>
            <p:spPr bwMode="auto">
              <a:xfrm>
                <a:off x="138"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Marketable Securities	0	</a:t>
                </a:r>
              </a:p>
              <a:p>
                <a:pPr>
                  <a:tabLst>
                    <a:tab pos="3089275" algn="r"/>
                    <a:tab pos="3879850" algn="r"/>
                  </a:tabLst>
                </a:pPr>
                <a:r>
                  <a:rPr lang="en-US">
                    <a:solidFill>
                      <a:srgbClr val="000000"/>
                    </a:solidFill>
                    <a:latin typeface="Arial" charset="0"/>
                  </a:rPr>
                  <a:t>Other Current Assets	200	</a:t>
                </a:r>
              </a:p>
              <a:p>
                <a:pPr>
                  <a:tabLst>
                    <a:tab pos="3089275" algn="r"/>
                    <a:tab pos="3879850" algn="r"/>
                  </a:tabLst>
                </a:pPr>
                <a:r>
                  <a:rPr lang="en-US">
                    <a:solidFill>
                      <a:srgbClr val="000000"/>
                    </a:solidFill>
                    <a:latin typeface="Arial" charset="0"/>
                  </a:rPr>
                  <a:t>Fixed Assets	800</a:t>
                </a:r>
              </a:p>
              <a:p>
                <a:pPr>
                  <a:tabLst>
                    <a:tab pos="3089275" algn="r"/>
                    <a:tab pos="3879850" algn="r"/>
                  </a:tabLst>
                </a:pPr>
                <a:r>
                  <a:rPr lang="en-US">
                    <a:solidFill>
                      <a:srgbClr val="000000"/>
                    </a:solidFill>
                    <a:latin typeface="Arial" charset="0"/>
                  </a:rPr>
                  <a:t>Total Assets	1000	</a:t>
                </a:r>
              </a:p>
            </p:txBody>
          </p:sp>
          <p:sp>
            <p:nvSpPr>
              <p:cNvPr id="15404" name="Line 44"/>
              <p:cNvSpPr>
                <a:spLocks noChangeShapeType="1"/>
              </p:cNvSpPr>
              <p:nvPr/>
            </p:nvSpPr>
            <p:spPr bwMode="auto">
              <a:xfrm>
                <a:off x="1812" y="2041"/>
                <a:ext cx="336" cy="0"/>
              </a:xfrm>
              <a:prstGeom prst="line">
                <a:avLst/>
              </a:prstGeom>
              <a:noFill/>
              <a:ln w="12700">
                <a:noFill/>
                <a:round/>
                <a:headEnd/>
                <a:tailEnd/>
              </a:ln>
              <a:effectLst/>
            </p:spPr>
            <p:txBody>
              <a:bodyPr/>
              <a:lstStyle/>
              <a:p>
                <a:endParaRPr lang="en-US"/>
              </a:p>
            </p:txBody>
          </p:sp>
        </p:grpSp>
        <p:grpSp>
          <p:nvGrpSpPr>
            <p:cNvPr id="15405" name="Group 45"/>
            <p:cNvGrpSpPr>
              <a:grpSpLocks/>
            </p:cNvGrpSpPr>
            <p:nvPr/>
          </p:nvGrpSpPr>
          <p:grpSpPr bwMode="auto">
            <a:xfrm>
              <a:off x="161" y="2515"/>
              <a:ext cx="2661" cy="1620"/>
              <a:chOff x="161" y="2515"/>
              <a:chExt cx="2661" cy="1620"/>
            </a:xfrm>
          </p:grpSpPr>
          <p:sp>
            <p:nvSpPr>
              <p:cNvPr id="15406" name="Line 46"/>
              <p:cNvSpPr>
                <a:spLocks noChangeShapeType="1"/>
              </p:cNvSpPr>
              <p:nvPr/>
            </p:nvSpPr>
            <p:spPr bwMode="auto">
              <a:xfrm>
                <a:off x="2070" y="3148"/>
                <a:ext cx="288" cy="0"/>
              </a:xfrm>
              <a:prstGeom prst="line">
                <a:avLst/>
              </a:prstGeom>
              <a:noFill/>
              <a:ln w="12700">
                <a:noFill/>
                <a:round/>
                <a:headEnd/>
                <a:tailEnd/>
              </a:ln>
              <a:effectLst/>
            </p:spPr>
            <p:txBody>
              <a:bodyPr/>
              <a:lstStyle/>
              <a:p>
                <a:endParaRPr lang="en-US"/>
              </a:p>
            </p:txBody>
          </p:sp>
          <p:sp>
            <p:nvSpPr>
              <p:cNvPr id="15407" name="Line 47"/>
              <p:cNvSpPr>
                <a:spLocks noChangeShapeType="1"/>
              </p:cNvSpPr>
              <p:nvPr/>
            </p:nvSpPr>
            <p:spPr bwMode="auto">
              <a:xfrm>
                <a:off x="2112" y="3504"/>
                <a:ext cx="240" cy="0"/>
              </a:xfrm>
              <a:prstGeom prst="line">
                <a:avLst/>
              </a:prstGeom>
              <a:noFill/>
              <a:ln w="12700">
                <a:noFill/>
                <a:round/>
                <a:headEnd/>
                <a:tailEnd/>
              </a:ln>
              <a:effectLst/>
            </p:spPr>
            <p:txBody>
              <a:bodyPr/>
              <a:lstStyle/>
              <a:p>
                <a:endParaRPr lang="en-US"/>
              </a:p>
            </p:txBody>
          </p:sp>
          <p:grpSp>
            <p:nvGrpSpPr>
              <p:cNvPr id="15408" name="Group 48"/>
              <p:cNvGrpSpPr>
                <a:grpSpLocks/>
              </p:cNvGrpSpPr>
              <p:nvPr/>
            </p:nvGrpSpPr>
            <p:grpSpPr bwMode="auto">
              <a:xfrm>
                <a:off x="177" y="2515"/>
                <a:ext cx="2616" cy="1596"/>
                <a:chOff x="177" y="2515"/>
                <a:chExt cx="2616" cy="1596"/>
              </a:xfrm>
            </p:grpSpPr>
            <p:sp>
              <p:nvSpPr>
                <p:cNvPr id="15409" name="Rectangle 49"/>
                <p:cNvSpPr>
                  <a:spLocks noChangeArrowheads="1"/>
                </p:cNvSpPr>
                <p:nvPr/>
              </p:nvSpPr>
              <p:spPr bwMode="auto">
                <a:xfrm>
                  <a:off x="177" y="2515"/>
                  <a:ext cx="2616" cy="1594"/>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5410" name="Rectangle 50"/>
                <p:cNvSpPr>
                  <a:spLocks noChangeArrowheads="1"/>
                </p:cNvSpPr>
                <p:nvPr/>
              </p:nvSpPr>
              <p:spPr bwMode="auto">
                <a:xfrm>
                  <a:off x="180" y="2517"/>
                  <a:ext cx="2612" cy="1594"/>
                </a:xfrm>
                <a:prstGeom prst="rect">
                  <a:avLst/>
                </a:prstGeom>
                <a:noFill/>
                <a:ln w="19050">
                  <a:noFill/>
                  <a:miter lim="800000"/>
                  <a:headEnd type="none" w="sm" len="sm"/>
                  <a:tailEnd type="none" w="sm" len="sm"/>
                </a:ln>
                <a:effectLst/>
              </p:spPr>
              <p:txBody>
                <a:bodyPr wrap="none" anchor="ctr"/>
                <a:lstStyle/>
                <a:p>
                  <a:endParaRPr lang="en-US"/>
                </a:p>
              </p:txBody>
            </p:sp>
          </p:grpSp>
          <p:sp>
            <p:nvSpPr>
              <p:cNvPr id="15411" name="Rectangle 51"/>
              <p:cNvSpPr>
                <a:spLocks noChangeArrowheads="1"/>
              </p:cNvSpPr>
              <p:nvPr/>
            </p:nvSpPr>
            <p:spPr bwMode="auto">
              <a:xfrm>
                <a:off x="161" y="2522"/>
                <a:ext cx="2661" cy="1613"/>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endParaRPr lang="en-US" u="sng">
                  <a:solidFill>
                    <a:srgbClr val="FF6600"/>
                  </a:solidFill>
                  <a:effectLst>
                    <a:outerShdw blurRad="38100" dist="38100" dir="2700000" algn="tl">
                      <a:srgbClr val="000000"/>
                    </a:outerShdw>
                  </a:effectLst>
                  <a:latin typeface="Arial" charset="0"/>
                </a:endParaRPr>
              </a:p>
              <a:p>
                <a:pPr>
                  <a:tabLst>
                    <a:tab pos="3089275" algn="r"/>
                    <a:tab pos="3879850" algn="r"/>
                  </a:tabLst>
                </a:pPr>
                <a:r>
                  <a:rPr lang="en-US">
                    <a:solidFill>
                      <a:srgbClr val="000000"/>
                    </a:solidFill>
                    <a:latin typeface="Arial" charset="0"/>
                  </a:rPr>
                  <a:t>Operating Earnings	150	</a:t>
                </a:r>
              </a:p>
              <a:p>
                <a:pPr>
                  <a:tabLst>
                    <a:tab pos="3089275" algn="r"/>
                    <a:tab pos="3879850" algn="r"/>
                  </a:tabLst>
                </a:pPr>
                <a:r>
                  <a:rPr lang="en-US">
                    <a:solidFill>
                      <a:srgbClr val="000000"/>
                    </a:solidFill>
                    <a:latin typeface="Arial" charset="0"/>
                  </a:rPr>
                  <a:t>Interest Earned	0</a:t>
                </a:r>
              </a:p>
              <a:p>
                <a:pPr>
                  <a:tabLst>
                    <a:tab pos="3089275" algn="r"/>
                    <a:tab pos="3879850" algn="r"/>
                  </a:tabLst>
                </a:pPr>
                <a:r>
                  <a:rPr lang="en-US">
                    <a:solidFill>
                      <a:srgbClr val="000000"/>
                    </a:solidFill>
                    <a:latin typeface="Arial" charset="0"/>
                  </a:rPr>
                  <a:t>EBT 	150	</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a:t>
                </a:r>
              </a:p>
              <a:p>
                <a:pPr>
                  <a:tabLst>
                    <a:tab pos="3089275" algn="r"/>
                    <a:tab pos="3879850" algn="r"/>
                  </a:tabLst>
                </a:pPr>
                <a:r>
                  <a:rPr lang="en-US">
                    <a:solidFill>
                      <a:srgbClr val="000000"/>
                    </a:solidFill>
                    <a:latin typeface="Arial" charset="0"/>
                  </a:rPr>
                  <a:t>Net Income	90	</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Current Ratio	2	</a:t>
                </a:r>
              </a:p>
              <a:p>
                <a:pPr>
                  <a:tabLst>
                    <a:tab pos="3089275" algn="r"/>
                    <a:tab pos="3879850" algn="r"/>
                  </a:tabLst>
                </a:pPr>
                <a:r>
                  <a:rPr lang="en-US">
                    <a:solidFill>
                      <a:schemeClr val="bg2"/>
                    </a:solidFill>
                    <a:latin typeface="Arial" charset="0"/>
                  </a:rPr>
                  <a:t>	</a:t>
                </a:r>
              </a:p>
            </p:txBody>
          </p:sp>
          <p:sp>
            <p:nvSpPr>
              <p:cNvPr id="15412" name="Line 52"/>
              <p:cNvSpPr>
                <a:spLocks noChangeShapeType="1"/>
              </p:cNvSpPr>
              <p:nvPr/>
            </p:nvSpPr>
            <p:spPr bwMode="auto">
              <a:xfrm>
                <a:off x="1930" y="3060"/>
                <a:ext cx="240" cy="0"/>
              </a:xfrm>
              <a:prstGeom prst="line">
                <a:avLst/>
              </a:prstGeom>
              <a:noFill/>
              <a:ln w="12700">
                <a:noFill/>
                <a:round/>
                <a:headEnd/>
                <a:tailEnd/>
              </a:ln>
              <a:effectLst/>
            </p:spPr>
            <p:txBody>
              <a:bodyPr/>
              <a:lstStyle/>
              <a:p>
                <a:endParaRPr lang="en-US"/>
              </a:p>
            </p:txBody>
          </p:sp>
          <p:sp>
            <p:nvSpPr>
              <p:cNvPr id="15413" name="Line 53"/>
              <p:cNvSpPr>
                <a:spLocks noChangeShapeType="1"/>
              </p:cNvSpPr>
              <p:nvPr/>
            </p:nvSpPr>
            <p:spPr bwMode="auto">
              <a:xfrm>
                <a:off x="2458" y="3060"/>
                <a:ext cx="240" cy="0"/>
              </a:xfrm>
              <a:prstGeom prst="line">
                <a:avLst/>
              </a:prstGeom>
              <a:noFill/>
              <a:ln w="12700">
                <a:noFill/>
                <a:round/>
                <a:headEnd/>
                <a:tailEnd/>
              </a:ln>
              <a:effectLst/>
            </p:spPr>
            <p:txBody>
              <a:bodyPr/>
              <a:lstStyle/>
              <a:p>
                <a:endParaRPr lang="en-US"/>
              </a:p>
            </p:txBody>
          </p:sp>
          <p:sp>
            <p:nvSpPr>
              <p:cNvPr id="15414" name="Line 54"/>
              <p:cNvSpPr>
                <a:spLocks noChangeShapeType="1"/>
              </p:cNvSpPr>
              <p:nvPr/>
            </p:nvSpPr>
            <p:spPr bwMode="auto">
              <a:xfrm>
                <a:off x="1930" y="3396"/>
                <a:ext cx="240" cy="0"/>
              </a:xfrm>
              <a:prstGeom prst="line">
                <a:avLst/>
              </a:prstGeom>
              <a:noFill/>
              <a:ln w="12700">
                <a:noFill/>
                <a:round/>
                <a:headEnd/>
                <a:tailEnd/>
              </a:ln>
              <a:effectLst/>
            </p:spPr>
            <p:txBody>
              <a:bodyPr/>
              <a:lstStyle/>
              <a:p>
                <a:endParaRPr lang="en-US"/>
              </a:p>
            </p:txBody>
          </p:sp>
          <p:sp>
            <p:nvSpPr>
              <p:cNvPr id="15415" name="Line 55"/>
              <p:cNvSpPr>
                <a:spLocks noChangeShapeType="1"/>
              </p:cNvSpPr>
              <p:nvPr/>
            </p:nvSpPr>
            <p:spPr bwMode="auto">
              <a:xfrm>
                <a:off x="2458" y="3396"/>
                <a:ext cx="240" cy="0"/>
              </a:xfrm>
              <a:prstGeom prst="line">
                <a:avLst/>
              </a:prstGeom>
              <a:noFill/>
              <a:ln w="12700">
                <a:noFill/>
                <a:round/>
                <a:headEnd/>
                <a:tailEnd/>
              </a:ln>
              <a:effectLst/>
            </p:spPr>
            <p:txBody>
              <a:bodyPr/>
              <a:lstStyle/>
              <a:p>
                <a:endParaRPr lang="en-US"/>
              </a:p>
            </p:txBody>
          </p:sp>
        </p:grpSp>
      </p:grpSp>
      <p:sp>
        <p:nvSpPr>
          <p:cNvPr id="15378" name="Rectangle 18"/>
          <p:cNvSpPr>
            <a:spLocks noChangeArrowheads="1"/>
          </p:cNvSpPr>
          <p:nvPr/>
        </p:nvSpPr>
        <p:spPr bwMode="auto">
          <a:xfrm>
            <a:off x="2781300" y="3260725"/>
            <a:ext cx="735013" cy="266700"/>
          </a:xfrm>
          <a:prstGeom prst="rect">
            <a:avLst/>
          </a:prstGeom>
          <a:noFill/>
          <a:ln w="19050">
            <a:solidFill>
              <a:srgbClr val="FF0000"/>
            </a:solidFill>
            <a:miter lim="800000"/>
            <a:headEnd/>
            <a:tailEnd/>
          </a:ln>
          <a:effectLst/>
        </p:spPr>
        <p:txBody>
          <a:bodyPr wrap="none" anchor="ctr"/>
          <a:lstStyle/>
          <a:p>
            <a:endParaRPr lang="en-US"/>
          </a:p>
        </p:txBody>
      </p:sp>
      <p:sp>
        <p:nvSpPr>
          <p:cNvPr id="15379" name="Rectangle 19"/>
          <p:cNvSpPr>
            <a:spLocks noChangeArrowheads="1"/>
          </p:cNvSpPr>
          <p:nvPr/>
        </p:nvSpPr>
        <p:spPr bwMode="auto">
          <a:xfrm>
            <a:off x="2994025" y="5427663"/>
            <a:ext cx="544513" cy="255587"/>
          </a:xfrm>
          <a:prstGeom prst="rect">
            <a:avLst/>
          </a:prstGeom>
          <a:noFill/>
          <a:ln w="19050">
            <a:solidFill>
              <a:srgbClr val="FF0000"/>
            </a:solidFill>
            <a:miter lim="800000"/>
            <a:headEnd/>
            <a:tailEnd/>
          </a:ln>
          <a:effectLst/>
        </p:spPr>
        <p:txBody>
          <a:bodyPr wrap="none" anchor="ctr"/>
          <a:lstStyle/>
          <a:p>
            <a:endParaRPr lang="en-US"/>
          </a:p>
        </p:txBody>
      </p:sp>
      <p:grpSp>
        <p:nvGrpSpPr>
          <p:cNvPr id="15387" name="Group 27"/>
          <p:cNvGrpSpPr>
            <a:grpSpLocks/>
          </p:cNvGrpSpPr>
          <p:nvPr/>
        </p:nvGrpSpPr>
        <p:grpSpPr bwMode="auto">
          <a:xfrm>
            <a:off x="4741863" y="4144963"/>
            <a:ext cx="3981450" cy="698500"/>
            <a:chOff x="3092" y="2704"/>
            <a:chExt cx="2508" cy="440"/>
          </a:xfrm>
        </p:grpSpPr>
        <p:sp>
          <p:nvSpPr>
            <p:cNvPr id="15376" name="Rectangle 16"/>
            <p:cNvSpPr>
              <a:spLocks noChangeArrowheads="1"/>
            </p:cNvSpPr>
            <p:nvPr/>
          </p:nvSpPr>
          <p:spPr bwMode="auto">
            <a:xfrm>
              <a:off x="3092" y="2821"/>
              <a:ext cx="1565" cy="248"/>
            </a:xfrm>
            <a:prstGeom prst="rect">
              <a:avLst/>
            </a:prstGeom>
            <a:noFill/>
            <a:ln w="12700">
              <a:noFill/>
              <a:miter lim="800000"/>
              <a:headEnd/>
              <a:tailEnd/>
            </a:ln>
            <a:effectLst/>
          </p:spPr>
          <p:txBody>
            <a:bodyPr wrap="none" lIns="90488" tIns="44450" rIns="90488" bIns="44450">
              <a:spAutoFit/>
            </a:bodyPr>
            <a:lstStyle/>
            <a:p>
              <a:r>
                <a:rPr lang="en-US" sz="2000">
                  <a:effectLst>
                    <a:outerShdw blurRad="38100" dist="38100" dir="2700000" algn="tl">
                      <a:srgbClr val="000000"/>
                    </a:outerShdw>
                  </a:effectLst>
                  <a:latin typeface="Arial" charset="0"/>
                </a:rPr>
                <a:t>Return on Assets  = </a:t>
              </a:r>
            </a:p>
          </p:txBody>
        </p:sp>
        <p:sp>
          <p:nvSpPr>
            <p:cNvPr id="15377" name="Rectangle 17"/>
            <p:cNvSpPr>
              <a:spLocks noChangeArrowheads="1"/>
            </p:cNvSpPr>
            <p:nvPr/>
          </p:nvSpPr>
          <p:spPr bwMode="auto">
            <a:xfrm>
              <a:off x="4669" y="2704"/>
              <a:ext cx="931" cy="440"/>
            </a:xfrm>
            <a:prstGeom prst="rect">
              <a:avLst/>
            </a:prstGeom>
            <a:noFill/>
            <a:ln w="12700">
              <a:noFill/>
              <a:miter lim="800000"/>
              <a:headEnd/>
              <a:tailEnd/>
            </a:ln>
            <a:effectLst/>
          </p:spPr>
          <p:txBody>
            <a:bodyPr wrap="none" lIns="90488" tIns="44450" rIns="90488" bIns="44450">
              <a:spAutoFit/>
            </a:bodyPr>
            <a:lstStyle/>
            <a:p>
              <a:pPr algn="ctr"/>
              <a:r>
                <a:rPr lang="en-US" sz="2000" u="sng">
                  <a:effectLst>
                    <a:outerShdw blurRad="38100" dist="38100" dir="2700000" algn="tl">
                      <a:srgbClr val="000000"/>
                    </a:outerShdw>
                  </a:effectLst>
                  <a:latin typeface="Arial" charset="0"/>
                </a:rPr>
                <a:t>Net Income</a:t>
              </a:r>
              <a:endParaRPr lang="en-US" sz="2000">
                <a:effectLst>
                  <a:outerShdw blurRad="38100" dist="38100" dir="2700000" algn="tl">
                    <a:srgbClr val="000000"/>
                  </a:outerShdw>
                </a:effectLst>
                <a:latin typeface="Arial" charset="0"/>
              </a:endParaRPr>
            </a:p>
            <a:p>
              <a:pPr algn="ctr"/>
              <a:r>
                <a:rPr lang="en-US" sz="2000">
                  <a:effectLst>
                    <a:outerShdw blurRad="38100" dist="38100" dir="2700000" algn="tl">
                      <a:srgbClr val="000000"/>
                    </a:outerShdw>
                  </a:effectLst>
                  <a:latin typeface="Arial" charset="0"/>
                </a:rPr>
                <a:t>Assets</a:t>
              </a:r>
              <a:r>
                <a:rPr lang="en-US" sz="2000" b="1">
                  <a:effectLst>
                    <a:outerShdw blurRad="38100" dist="38100" dir="2700000" algn="tl">
                      <a:srgbClr val="000000"/>
                    </a:outerShdw>
                  </a:effectLst>
                  <a:latin typeface="Arial" charset="0"/>
                </a:rPr>
                <a:t> </a:t>
              </a:r>
            </a:p>
          </p:txBody>
        </p:sp>
      </p:grpSp>
      <p:grpSp>
        <p:nvGrpSpPr>
          <p:cNvPr id="15388" name="Group 28"/>
          <p:cNvGrpSpPr>
            <a:grpSpLocks/>
          </p:cNvGrpSpPr>
          <p:nvPr/>
        </p:nvGrpSpPr>
        <p:grpSpPr bwMode="auto">
          <a:xfrm>
            <a:off x="6842125" y="4843463"/>
            <a:ext cx="1046163" cy="698500"/>
            <a:chOff x="4470" y="3201"/>
            <a:chExt cx="659" cy="440"/>
          </a:xfrm>
        </p:grpSpPr>
        <p:sp>
          <p:nvSpPr>
            <p:cNvPr id="15374" name="Rectangle 14"/>
            <p:cNvSpPr>
              <a:spLocks noChangeArrowheads="1"/>
            </p:cNvSpPr>
            <p:nvPr/>
          </p:nvSpPr>
          <p:spPr bwMode="auto">
            <a:xfrm>
              <a:off x="4659" y="3201"/>
              <a:ext cx="470" cy="440"/>
            </a:xfrm>
            <a:prstGeom prst="rect">
              <a:avLst/>
            </a:prstGeom>
            <a:noFill/>
            <a:ln w="12700">
              <a:noFill/>
              <a:miter lim="800000"/>
              <a:headEnd/>
              <a:tailEnd/>
            </a:ln>
            <a:effectLst/>
          </p:spPr>
          <p:txBody>
            <a:bodyPr wrap="none" lIns="90488" tIns="44450" rIns="90488" bIns="44450">
              <a:spAutoFit/>
            </a:bodyPr>
            <a:lstStyle/>
            <a:p>
              <a:pPr algn="ctr"/>
              <a:r>
                <a:rPr lang="en-US" sz="2000" b="1">
                  <a:effectLst>
                    <a:outerShdw blurRad="38100" dist="38100" dir="2700000" algn="tl">
                      <a:srgbClr val="000000"/>
                    </a:outerShdw>
                  </a:effectLst>
                  <a:latin typeface="Arial" charset="0"/>
                </a:rPr>
                <a:t>  </a:t>
              </a:r>
              <a:r>
                <a:rPr lang="en-US" sz="2000">
                  <a:effectLst>
                    <a:outerShdw blurRad="38100" dist="38100" dir="2700000" algn="tl">
                      <a:srgbClr val="000000"/>
                    </a:outerShdw>
                  </a:effectLst>
                  <a:latin typeface="Arial" charset="0"/>
                </a:rPr>
                <a:t>90</a:t>
              </a:r>
              <a:r>
                <a:rPr lang="en-US" sz="2000" u="sng">
                  <a:effectLst>
                    <a:outerShdw blurRad="38100" dist="38100" dir="2700000" algn="tl">
                      <a:srgbClr val="000000"/>
                    </a:outerShdw>
                  </a:effectLst>
                  <a:latin typeface="Arial" charset="0"/>
                </a:rPr>
                <a:t>  </a:t>
              </a:r>
            </a:p>
            <a:p>
              <a:pPr algn="ctr"/>
              <a:r>
                <a:rPr lang="en-US" sz="2000">
                  <a:effectLst>
                    <a:outerShdw blurRad="38100" dist="38100" dir="2700000" algn="tl">
                      <a:srgbClr val="000000"/>
                    </a:outerShdw>
                  </a:effectLst>
                  <a:latin typeface="Arial" charset="0"/>
                </a:rPr>
                <a:t>1000</a:t>
              </a:r>
            </a:p>
          </p:txBody>
        </p:sp>
        <p:sp>
          <p:nvSpPr>
            <p:cNvPr id="15375" name="Rectangle 15"/>
            <p:cNvSpPr>
              <a:spLocks noChangeArrowheads="1"/>
            </p:cNvSpPr>
            <p:nvPr/>
          </p:nvSpPr>
          <p:spPr bwMode="auto">
            <a:xfrm>
              <a:off x="4470" y="3260"/>
              <a:ext cx="207" cy="248"/>
            </a:xfrm>
            <a:prstGeom prst="rect">
              <a:avLst/>
            </a:prstGeom>
            <a:noFill/>
            <a:ln w="12700">
              <a:noFill/>
              <a:miter lim="800000"/>
              <a:headEnd/>
              <a:tailEnd/>
            </a:ln>
            <a:effectLst/>
          </p:spPr>
          <p:txBody>
            <a:bodyPr wrap="none" lIns="90488" tIns="44450" rIns="90488" bIns="44450">
              <a:spAutoFit/>
            </a:bodyPr>
            <a:lstStyle/>
            <a:p>
              <a:r>
                <a:rPr lang="en-US" sz="2000">
                  <a:effectLst>
                    <a:outerShdw blurRad="38100" dist="38100" dir="2700000" algn="tl">
                      <a:srgbClr val="000000"/>
                    </a:outerShdw>
                  </a:effectLst>
                  <a:latin typeface="Arial" charset="0"/>
                </a:rPr>
                <a:t>=</a:t>
              </a:r>
            </a:p>
          </p:txBody>
        </p:sp>
        <p:sp>
          <p:nvSpPr>
            <p:cNvPr id="15386" name="Line 26"/>
            <p:cNvSpPr>
              <a:spLocks noChangeShapeType="1"/>
            </p:cNvSpPr>
            <p:nvPr/>
          </p:nvSpPr>
          <p:spPr bwMode="auto">
            <a:xfrm>
              <a:off x="4656" y="3408"/>
              <a:ext cx="432" cy="0"/>
            </a:xfrm>
            <a:prstGeom prst="line">
              <a:avLst/>
            </a:prstGeom>
            <a:noFill/>
            <a:ln w="28575">
              <a:solidFill>
                <a:schemeClr val="tx1"/>
              </a:solidFill>
              <a:round/>
              <a:headEnd/>
              <a:tailEnd/>
            </a:ln>
            <a:effectLst/>
          </p:spPr>
          <p:txBody>
            <a:bodyPr/>
            <a:lstStyle/>
            <a:p>
              <a:endParaRPr lang="en-US"/>
            </a:p>
          </p:txBody>
        </p:sp>
      </p:grpSp>
      <p:sp>
        <p:nvSpPr>
          <p:cNvPr id="15392" name="Rectangle 32"/>
          <p:cNvSpPr>
            <a:spLocks noGrp="1" noChangeArrowheads="1"/>
          </p:cNvSpPr>
          <p:nvPr>
            <p:ph type="body" idx="1"/>
          </p:nvPr>
        </p:nvSpPr>
        <p:spPr>
          <a:xfrm>
            <a:off x="923925" y="792163"/>
            <a:ext cx="7772400" cy="1046162"/>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sp>
        <p:nvSpPr>
          <p:cNvPr id="15418" name="Line 58"/>
          <p:cNvSpPr>
            <a:spLocks noChangeShapeType="1"/>
          </p:cNvSpPr>
          <p:nvPr/>
        </p:nvSpPr>
        <p:spPr bwMode="auto">
          <a:xfrm>
            <a:off x="3063875" y="4868863"/>
            <a:ext cx="420688"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5419" name="Line 59"/>
          <p:cNvSpPr>
            <a:spLocks noChangeShapeType="1"/>
          </p:cNvSpPr>
          <p:nvPr/>
        </p:nvSpPr>
        <p:spPr bwMode="auto">
          <a:xfrm>
            <a:off x="3051175" y="5389563"/>
            <a:ext cx="420688"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5421" name="Line 61"/>
          <p:cNvSpPr>
            <a:spLocks noChangeShapeType="1"/>
          </p:cNvSpPr>
          <p:nvPr/>
        </p:nvSpPr>
        <p:spPr bwMode="auto">
          <a:xfrm>
            <a:off x="2890838" y="3213100"/>
            <a:ext cx="568325" cy="0"/>
          </a:xfrm>
          <a:prstGeom prst="line">
            <a:avLst/>
          </a:prstGeom>
          <a:noFill/>
          <a:ln w="12700">
            <a:solidFill>
              <a:schemeClr val="bg2"/>
            </a:solidFill>
            <a:round/>
            <a:headEnd type="none" w="sm" len="sm"/>
            <a:tailEnd type="none" w="sm" len="sm"/>
          </a:ln>
          <a:effectLst/>
        </p:spPr>
        <p:txBody>
          <a:bodyPr wrap="none"/>
          <a:lstStyle/>
          <a:p>
            <a:endParaRPr lang="en-US"/>
          </a:p>
        </p:txBody>
      </p:sp>
      <p:sp>
        <p:nvSpPr>
          <p:cNvPr id="15422" name="Line 62"/>
          <p:cNvSpPr>
            <a:spLocks noChangeShapeType="1"/>
          </p:cNvSpPr>
          <p:nvPr/>
        </p:nvSpPr>
        <p:spPr bwMode="auto">
          <a:xfrm>
            <a:off x="7189788" y="3187700"/>
            <a:ext cx="642937" cy="0"/>
          </a:xfrm>
          <a:prstGeom prst="line">
            <a:avLst/>
          </a:prstGeom>
          <a:noFill/>
          <a:ln w="12700">
            <a:solidFill>
              <a:schemeClr val="bg2"/>
            </a:solidFill>
            <a:round/>
            <a:headEnd type="none" w="sm" len="sm"/>
            <a:tailEnd type="none" w="sm" len="sm"/>
          </a:ln>
          <a:effectLst/>
        </p:spPr>
        <p:txBody>
          <a:bodyPr wrap="none"/>
          <a:lstStyle/>
          <a:p>
            <a:endParaRPr lang="en-US"/>
          </a:p>
        </p:txBody>
      </p:sp>
      <p:grpSp>
        <p:nvGrpSpPr>
          <p:cNvPr id="15427" name="Group 67"/>
          <p:cNvGrpSpPr>
            <a:grpSpLocks/>
          </p:cNvGrpSpPr>
          <p:nvPr/>
        </p:nvGrpSpPr>
        <p:grpSpPr bwMode="auto">
          <a:xfrm>
            <a:off x="6819900" y="5632450"/>
            <a:ext cx="1992313" cy="430213"/>
            <a:chOff x="4296" y="3548"/>
            <a:chExt cx="1255" cy="271"/>
          </a:xfrm>
        </p:grpSpPr>
        <p:sp>
          <p:nvSpPr>
            <p:cNvPr id="15424" name="Text Box 64"/>
            <p:cNvSpPr txBox="1">
              <a:spLocks noChangeArrowheads="1"/>
            </p:cNvSpPr>
            <p:nvPr/>
          </p:nvSpPr>
          <p:spPr bwMode="auto">
            <a:xfrm>
              <a:off x="4296" y="3569"/>
              <a:ext cx="191" cy="250"/>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sz="2000">
                  <a:latin typeface="Arial" charset="0"/>
                </a:rPr>
                <a:t>=</a:t>
              </a:r>
            </a:p>
          </p:txBody>
        </p:sp>
        <p:sp>
          <p:nvSpPr>
            <p:cNvPr id="15425" name="Text Box 65"/>
            <p:cNvSpPr txBox="1">
              <a:spLocks noChangeArrowheads="1"/>
            </p:cNvSpPr>
            <p:nvPr/>
          </p:nvSpPr>
          <p:spPr bwMode="auto">
            <a:xfrm>
              <a:off x="4450" y="3548"/>
              <a:ext cx="1101" cy="250"/>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sz="2000">
                  <a:latin typeface="Arial" charset="0"/>
                </a:rPr>
                <a:t>.09 = 9%</a:t>
              </a:r>
            </a:p>
          </p:txBody>
        </p:sp>
      </p:grpSp>
      <p:sp>
        <p:nvSpPr>
          <p:cNvPr id="15426" name="Rectangle 66"/>
          <p:cNvSpPr>
            <a:spLocks noChangeArrowheads="1"/>
          </p:cNvSpPr>
          <p:nvPr/>
        </p:nvSpPr>
        <p:spPr bwMode="auto">
          <a:xfrm>
            <a:off x="3011488" y="6234113"/>
            <a:ext cx="544512" cy="255587"/>
          </a:xfrm>
          <a:prstGeom prst="rect">
            <a:avLst/>
          </a:prstGeom>
          <a:noFill/>
          <a:ln w="19050">
            <a:solidFill>
              <a:srgbClr val="FF0000"/>
            </a:solidFill>
            <a:miter lim="800000"/>
            <a:headEnd/>
            <a:tailEnd/>
          </a:ln>
          <a:effectLst/>
        </p:spPr>
        <p:txBody>
          <a:bodyPr wrap="none" anchor="ctr"/>
          <a:lstStyle/>
          <a:p>
            <a:endParaRPr lang="en-US"/>
          </a:p>
        </p:txBody>
      </p:sp>
      <p:sp>
        <p:nvSpPr>
          <p:cNvPr id="15428" name="Text Box 68"/>
          <p:cNvSpPr txBox="1">
            <a:spLocks noChangeArrowheads="1"/>
          </p:cNvSpPr>
          <p:nvPr/>
        </p:nvSpPr>
        <p:spPr bwMode="auto">
          <a:xfrm>
            <a:off x="260350" y="6178550"/>
            <a:ext cx="3895725" cy="366713"/>
          </a:xfrm>
          <a:prstGeom prst="rect">
            <a:avLst/>
          </a:prstGeom>
          <a:noFill/>
          <a:ln w="12700">
            <a:noFill/>
            <a:miter lim="800000"/>
            <a:headEnd type="none" w="sm" len="sm"/>
            <a:tailEnd type="none" w="sm" len="sm"/>
          </a:ln>
          <a:effectLst/>
        </p:spPr>
        <p:txBody>
          <a:bodyPr>
            <a:spAutoFit/>
          </a:bodyPr>
          <a:lstStyle/>
          <a:p>
            <a:pPr eaLnBrk="1" hangingPunct="1"/>
            <a:r>
              <a:rPr lang="en-US">
                <a:solidFill>
                  <a:schemeClr val="bg2"/>
                </a:solidFill>
                <a:latin typeface="Arial" charset="0"/>
              </a:rPr>
              <a:t>ROA			 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387"/>
                                        </p:tgtEl>
                                        <p:attrNameLst>
                                          <p:attrName>style.visibility</p:attrName>
                                        </p:attrNameLst>
                                      </p:cBhvr>
                                      <p:to>
                                        <p:strVal val="visible"/>
                                      </p:to>
                                    </p:set>
                                    <p:animEffect transition="in" filter="wipe(left)">
                                      <p:cBhvr>
                                        <p:cTn id="7" dur="500"/>
                                        <p:tgtEl>
                                          <p:spTgt spid="153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79"/>
                                        </p:tgtEl>
                                        <p:attrNameLst>
                                          <p:attrName>style.visibility</p:attrName>
                                        </p:attrNameLst>
                                      </p:cBhvr>
                                      <p:to>
                                        <p:strVal val="visible"/>
                                      </p:to>
                                    </p:set>
                                    <p:animEffect transition="in" filter="dissolve">
                                      <p:cBhvr>
                                        <p:cTn id="12" dur="500"/>
                                        <p:tgtEl>
                                          <p:spTgt spid="1537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5378"/>
                                        </p:tgtEl>
                                        <p:attrNameLst>
                                          <p:attrName>style.visibility</p:attrName>
                                        </p:attrNameLst>
                                      </p:cBhvr>
                                      <p:to>
                                        <p:strVal val="visible"/>
                                      </p:to>
                                    </p:set>
                                    <p:animEffect transition="in" filter="dissolve">
                                      <p:cBhvr>
                                        <p:cTn id="16" dur="500"/>
                                        <p:tgtEl>
                                          <p:spTgt spid="15378"/>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5388"/>
                                        </p:tgtEl>
                                        <p:attrNameLst>
                                          <p:attrName>style.visibility</p:attrName>
                                        </p:attrNameLst>
                                      </p:cBhvr>
                                      <p:to>
                                        <p:strVal val="visible"/>
                                      </p:to>
                                    </p:set>
                                    <p:animEffect transition="in" filter="wipe(left)">
                                      <p:cBhvr>
                                        <p:cTn id="20" dur="1000"/>
                                        <p:tgtEl>
                                          <p:spTgt spid="15388"/>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15427"/>
                                        </p:tgtEl>
                                        <p:attrNameLst>
                                          <p:attrName>style.visibility</p:attrName>
                                        </p:attrNameLst>
                                      </p:cBhvr>
                                      <p:to>
                                        <p:strVal val="visible"/>
                                      </p:to>
                                    </p:set>
                                    <p:anim calcmode="lin" valueType="num">
                                      <p:cBhvr>
                                        <p:cTn id="25" dur="500" fill="hold"/>
                                        <p:tgtEl>
                                          <p:spTgt spid="15427"/>
                                        </p:tgtEl>
                                        <p:attrNameLst>
                                          <p:attrName>ppt_x</p:attrName>
                                        </p:attrNameLst>
                                      </p:cBhvr>
                                      <p:tavLst>
                                        <p:tav tm="0">
                                          <p:val>
                                            <p:strVal val="#ppt_x-.2"/>
                                          </p:val>
                                        </p:tav>
                                        <p:tav tm="100000">
                                          <p:val>
                                            <p:strVal val="#ppt_x"/>
                                          </p:val>
                                        </p:tav>
                                      </p:tavLst>
                                    </p:anim>
                                    <p:anim calcmode="lin" valueType="num">
                                      <p:cBhvr>
                                        <p:cTn id="26" dur="500" fill="hold"/>
                                        <p:tgtEl>
                                          <p:spTgt spid="15427"/>
                                        </p:tgtEl>
                                        <p:attrNameLst>
                                          <p:attrName>ppt_y</p:attrName>
                                        </p:attrNameLst>
                                      </p:cBhvr>
                                      <p:tavLst>
                                        <p:tav tm="0">
                                          <p:val>
                                            <p:strVal val="#ppt_y"/>
                                          </p:val>
                                        </p:tav>
                                        <p:tav tm="100000">
                                          <p:val>
                                            <p:strVal val="#ppt_y"/>
                                          </p:val>
                                        </p:tav>
                                      </p:tavLst>
                                    </p:anim>
                                    <p:animEffect transition="in" filter="wipe(right)" prLst="gradientSize: 0.1">
                                      <p:cBhvr>
                                        <p:cTn id="27" dur="500"/>
                                        <p:tgtEl>
                                          <p:spTgt spid="15427"/>
                                        </p:tgtEl>
                                      </p:cBhvr>
                                    </p:animEffect>
                                  </p:childTnLst>
                                </p:cTn>
                              </p:par>
                            </p:childTnLst>
                          </p:cTn>
                        </p:par>
                        <p:par>
                          <p:cTn id="28" fill="hold">
                            <p:stCondLst>
                              <p:cond delay="500"/>
                            </p:stCondLst>
                            <p:childTnLst>
                              <p:par>
                                <p:cTn id="29" presetID="54" presetClass="entr" presetSubtype="0" accel="100000" fill="hold" grpId="0" nodeType="afterEffect">
                                  <p:stCondLst>
                                    <p:cond delay="0"/>
                                  </p:stCondLst>
                                  <p:childTnLst>
                                    <p:set>
                                      <p:cBhvr>
                                        <p:cTn id="30" dur="1" fill="hold">
                                          <p:stCondLst>
                                            <p:cond delay="0"/>
                                          </p:stCondLst>
                                        </p:cTn>
                                        <p:tgtEl>
                                          <p:spTgt spid="15428"/>
                                        </p:tgtEl>
                                        <p:attrNameLst>
                                          <p:attrName>style.visibility</p:attrName>
                                        </p:attrNameLst>
                                      </p:cBhvr>
                                      <p:to>
                                        <p:strVal val="visible"/>
                                      </p:to>
                                    </p:set>
                                    <p:anim calcmode="lin" valueType="num">
                                      <p:cBhvr>
                                        <p:cTn id="31" dur="1000" fill="hold"/>
                                        <p:tgtEl>
                                          <p:spTgt spid="15428"/>
                                        </p:tgtEl>
                                        <p:attrNameLst>
                                          <p:attrName>ppt_w</p:attrName>
                                        </p:attrNameLst>
                                      </p:cBhvr>
                                      <p:tavLst>
                                        <p:tav tm="0">
                                          <p:val>
                                            <p:strVal val="#ppt_w*0.05"/>
                                          </p:val>
                                        </p:tav>
                                        <p:tav tm="100000">
                                          <p:val>
                                            <p:strVal val="#ppt_w"/>
                                          </p:val>
                                        </p:tav>
                                      </p:tavLst>
                                    </p:anim>
                                    <p:anim calcmode="lin" valueType="num">
                                      <p:cBhvr>
                                        <p:cTn id="32" dur="1000" fill="hold"/>
                                        <p:tgtEl>
                                          <p:spTgt spid="15428"/>
                                        </p:tgtEl>
                                        <p:attrNameLst>
                                          <p:attrName>ppt_h</p:attrName>
                                        </p:attrNameLst>
                                      </p:cBhvr>
                                      <p:tavLst>
                                        <p:tav tm="0">
                                          <p:val>
                                            <p:strVal val="#ppt_h"/>
                                          </p:val>
                                        </p:tav>
                                        <p:tav tm="100000">
                                          <p:val>
                                            <p:strVal val="#ppt_h"/>
                                          </p:val>
                                        </p:tav>
                                      </p:tavLst>
                                    </p:anim>
                                    <p:anim calcmode="lin" valueType="num">
                                      <p:cBhvr>
                                        <p:cTn id="33" dur="1000" fill="hold"/>
                                        <p:tgtEl>
                                          <p:spTgt spid="15428"/>
                                        </p:tgtEl>
                                        <p:attrNameLst>
                                          <p:attrName>ppt_x</p:attrName>
                                        </p:attrNameLst>
                                      </p:cBhvr>
                                      <p:tavLst>
                                        <p:tav tm="0">
                                          <p:val>
                                            <p:strVal val="#ppt_x-.2"/>
                                          </p:val>
                                        </p:tav>
                                        <p:tav tm="100000">
                                          <p:val>
                                            <p:strVal val="#ppt_x"/>
                                          </p:val>
                                        </p:tav>
                                      </p:tavLst>
                                    </p:anim>
                                    <p:anim calcmode="lin" valueType="num">
                                      <p:cBhvr>
                                        <p:cTn id="34" dur="1000" fill="hold"/>
                                        <p:tgtEl>
                                          <p:spTgt spid="15428"/>
                                        </p:tgtEl>
                                        <p:attrNameLst>
                                          <p:attrName>ppt_y</p:attrName>
                                        </p:attrNameLst>
                                      </p:cBhvr>
                                      <p:tavLst>
                                        <p:tav tm="0">
                                          <p:val>
                                            <p:strVal val="#ppt_y"/>
                                          </p:val>
                                        </p:tav>
                                        <p:tav tm="100000">
                                          <p:val>
                                            <p:strVal val="#ppt_y"/>
                                          </p:val>
                                        </p:tav>
                                      </p:tavLst>
                                    </p:anim>
                                    <p:animEffect transition="in" filter="fade">
                                      <p:cBhvr>
                                        <p:cTn id="35" dur="1000"/>
                                        <p:tgtEl>
                                          <p:spTgt spid="15428"/>
                                        </p:tgtEl>
                                      </p:cBhvr>
                                    </p:animEffect>
                                  </p:childTnLst>
                                </p:cTn>
                              </p:par>
                            </p:childTnLst>
                          </p:cTn>
                        </p:par>
                        <p:par>
                          <p:cTn id="36" fill="hold">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5426"/>
                                        </p:tgtEl>
                                        <p:attrNameLst>
                                          <p:attrName>style.visibility</p:attrName>
                                        </p:attrNameLst>
                                      </p:cBhvr>
                                      <p:to>
                                        <p:strVal val="visible"/>
                                      </p:to>
                                    </p:set>
                                    <p:animEffect transition="in" filter="dissolve">
                                      <p:cBhvr>
                                        <p:cTn id="39" dur="500"/>
                                        <p:tgtEl>
                                          <p:spTgt spid="15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8" grpId="0" animBg="1"/>
      <p:bldP spid="15379" grpId="0" animBg="1"/>
      <p:bldP spid="15426" grpId="0" animBg="1"/>
      <p:bldP spid="1542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7D98BB1A-2549-4580-A26B-18A0A489B74B}" type="slidenum">
              <a:rPr lang="en-US"/>
              <a:pPr/>
              <a:t>60</a:t>
            </a:fld>
            <a:endParaRPr lang="en-US"/>
          </a:p>
        </p:txBody>
      </p:sp>
      <p:grpSp>
        <p:nvGrpSpPr>
          <p:cNvPr id="2" name="Group 19"/>
          <p:cNvGrpSpPr>
            <a:grpSpLocks/>
          </p:cNvGrpSpPr>
          <p:nvPr/>
        </p:nvGrpSpPr>
        <p:grpSpPr bwMode="auto">
          <a:xfrm>
            <a:off x="668338" y="1292225"/>
            <a:ext cx="7899400" cy="3624263"/>
            <a:chOff x="421" y="814"/>
            <a:chExt cx="4976" cy="2283"/>
          </a:xfrm>
        </p:grpSpPr>
        <p:sp>
          <p:nvSpPr>
            <p:cNvPr id="43024" name="Rectangle 20"/>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4053" name="Rectangle 21"/>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3026" name="Rectangle 22"/>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43012"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25,000</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92,000</a:t>
            </a:r>
          </a:p>
          <a:p>
            <a:pPr>
              <a:tabLst>
                <a:tab pos="2066925" algn="r"/>
                <a:tab pos="3368675" algn="r"/>
                <a:tab pos="4738688" algn="r"/>
                <a:tab pos="6064250" algn="r"/>
                <a:tab pos="7318375" algn="r"/>
              </a:tabLst>
            </a:pPr>
            <a:r>
              <a:rPr lang="en-US" sz="2000">
                <a:solidFill>
                  <a:srgbClr val="000000"/>
                </a:solidFill>
                <a:latin typeface="Arial" charset="0"/>
              </a:rPr>
              <a:t>Needed (Borrowing)		81,500	0	0</a:t>
            </a:r>
          </a:p>
          <a:p>
            <a:pPr>
              <a:tabLst>
                <a:tab pos="2066925" algn="r"/>
                <a:tab pos="3368675" algn="r"/>
                <a:tab pos="4738688" algn="r"/>
                <a:tab pos="6064250" algn="r"/>
                <a:tab pos="7318375" algn="r"/>
              </a:tabLst>
            </a:pPr>
            <a:r>
              <a:rPr lang="en-US" sz="2000">
                <a:solidFill>
                  <a:srgbClr val="000000"/>
                </a:solidFill>
                <a:latin typeface="Arial" charset="0"/>
              </a:rPr>
              <a:t>Loan Repayment			0	43,592	</a:t>
            </a:r>
          </a:p>
          <a:p>
            <a:pPr>
              <a:tabLst>
                <a:tab pos="2066925" algn="r"/>
                <a:tab pos="3368675" algn="r"/>
                <a:tab pos="4738688" algn="r"/>
                <a:tab pos="6064250" algn="r"/>
                <a:tab pos="7318375" algn="r"/>
              </a:tabLst>
            </a:pPr>
            <a:r>
              <a:rPr lang="en-US" sz="2000">
                <a:solidFill>
                  <a:srgbClr val="000000"/>
                </a:solidFill>
                <a:latin typeface="Arial" charset="0"/>
              </a:rPr>
              <a:t>Interest Cost			0	408	</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37,908	</a:t>
            </a:r>
          </a:p>
        </p:txBody>
      </p:sp>
      <p:sp>
        <p:nvSpPr>
          <p:cNvPr id="44044" name="Rectangle 1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43014" name="Line 14"/>
          <p:cNvSpPr>
            <a:spLocks noChangeShapeType="1"/>
          </p:cNvSpPr>
          <p:nvPr/>
        </p:nvSpPr>
        <p:spPr bwMode="auto">
          <a:xfrm>
            <a:off x="4800600" y="2971800"/>
            <a:ext cx="914400" cy="0"/>
          </a:xfrm>
          <a:prstGeom prst="line">
            <a:avLst/>
          </a:prstGeom>
          <a:noFill/>
          <a:ln w="12700">
            <a:solidFill>
              <a:schemeClr val="bg2"/>
            </a:solidFill>
            <a:round/>
            <a:headEnd/>
            <a:tailEnd/>
          </a:ln>
        </p:spPr>
        <p:txBody>
          <a:bodyPr/>
          <a:lstStyle/>
          <a:p>
            <a:endParaRPr lang="en-US"/>
          </a:p>
        </p:txBody>
      </p:sp>
      <p:sp>
        <p:nvSpPr>
          <p:cNvPr id="43015" name="Line 15"/>
          <p:cNvSpPr>
            <a:spLocks noChangeShapeType="1"/>
          </p:cNvSpPr>
          <p:nvPr/>
        </p:nvSpPr>
        <p:spPr bwMode="auto">
          <a:xfrm>
            <a:off x="6248400" y="2971800"/>
            <a:ext cx="838200" cy="0"/>
          </a:xfrm>
          <a:prstGeom prst="line">
            <a:avLst/>
          </a:prstGeom>
          <a:noFill/>
          <a:ln w="12700">
            <a:solidFill>
              <a:schemeClr val="bg2"/>
            </a:solidFill>
            <a:round/>
            <a:headEnd/>
            <a:tailEnd/>
          </a:ln>
        </p:spPr>
        <p:txBody>
          <a:bodyPr/>
          <a:lstStyle/>
          <a:p>
            <a:endParaRPr lang="en-US"/>
          </a:p>
        </p:txBody>
      </p:sp>
      <p:sp>
        <p:nvSpPr>
          <p:cNvPr id="43016" name="Line 16"/>
          <p:cNvSpPr>
            <a:spLocks noChangeShapeType="1"/>
          </p:cNvSpPr>
          <p:nvPr/>
        </p:nvSpPr>
        <p:spPr bwMode="auto">
          <a:xfrm>
            <a:off x="7467600" y="2971800"/>
            <a:ext cx="838200" cy="0"/>
          </a:xfrm>
          <a:prstGeom prst="line">
            <a:avLst/>
          </a:prstGeom>
          <a:noFill/>
          <a:ln w="12700">
            <a:solidFill>
              <a:schemeClr val="bg2"/>
            </a:solidFill>
            <a:round/>
            <a:headEnd/>
            <a:tailEnd/>
          </a:ln>
        </p:spPr>
        <p:txBody>
          <a:bodyPr/>
          <a:lstStyle/>
          <a:p>
            <a:endParaRPr lang="en-US"/>
          </a:p>
        </p:txBody>
      </p:sp>
      <p:sp>
        <p:nvSpPr>
          <p:cNvPr id="43017" name="Rectangle 24"/>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44041" name="Line 9"/>
          <p:cNvSpPr>
            <a:spLocks noChangeShapeType="1"/>
          </p:cNvSpPr>
          <p:nvPr/>
        </p:nvSpPr>
        <p:spPr bwMode="auto">
          <a:xfrm flipV="1">
            <a:off x="6762750" y="4095750"/>
            <a:ext cx="1047750" cy="1239838"/>
          </a:xfrm>
          <a:prstGeom prst="line">
            <a:avLst/>
          </a:prstGeom>
          <a:noFill/>
          <a:ln w="50800">
            <a:solidFill>
              <a:srgbClr val="FF0000"/>
            </a:solidFill>
            <a:round/>
            <a:headEnd/>
            <a:tailEnd type="triangle" w="med" len="med"/>
          </a:ln>
        </p:spPr>
        <p:txBody>
          <a:bodyPr wrap="none" anchor="ctr"/>
          <a:lstStyle/>
          <a:p>
            <a:endParaRPr lang="en-US"/>
          </a:p>
        </p:txBody>
      </p:sp>
      <p:grpSp>
        <p:nvGrpSpPr>
          <p:cNvPr id="3" name="Group 17"/>
          <p:cNvGrpSpPr>
            <a:grpSpLocks/>
          </p:cNvGrpSpPr>
          <p:nvPr/>
        </p:nvGrpSpPr>
        <p:grpSpPr bwMode="auto">
          <a:xfrm>
            <a:off x="3789363" y="5251450"/>
            <a:ext cx="3044825" cy="1104900"/>
            <a:chOff x="2613" y="3398"/>
            <a:chExt cx="1918" cy="696"/>
          </a:xfrm>
        </p:grpSpPr>
        <p:sp>
          <p:nvSpPr>
            <p:cNvPr id="44040" name="Rectangle 8"/>
            <p:cNvSpPr>
              <a:spLocks noChangeArrowheads="1"/>
            </p:cNvSpPr>
            <p:nvPr/>
          </p:nvSpPr>
          <p:spPr bwMode="auto">
            <a:xfrm>
              <a:off x="2615" y="3398"/>
              <a:ext cx="1916" cy="440"/>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latin typeface="Arial" charset="0"/>
                </a:rPr>
                <a:t>Interest Incurred on Prior</a:t>
              </a:r>
            </a:p>
            <a:p>
              <a:pPr>
                <a:defRPr/>
              </a:pPr>
              <a:r>
                <a:rPr lang="en-US" sz="2000">
                  <a:latin typeface="Arial" charset="0"/>
                </a:rPr>
                <a:t>Month Borrowing</a:t>
              </a:r>
            </a:p>
          </p:txBody>
        </p:sp>
        <p:sp>
          <p:nvSpPr>
            <p:cNvPr id="44042" name="Rectangle 10"/>
            <p:cNvSpPr>
              <a:spLocks noChangeArrowheads="1"/>
            </p:cNvSpPr>
            <p:nvPr/>
          </p:nvSpPr>
          <p:spPr bwMode="auto">
            <a:xfrm>
              <a:off x="2613" y="3788"/>
              <a:ext cx="1915"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43023" name="Rectangle 11"/>
            <p:cNvSpPr>
              <a:spLocks noChangeArrowheads="1"/>
            </p:cNvSpPr>
            <p:nvPr/>
          </p:nvSpPr>
          <p:spPr bwMode="auto">
            <a:xfrm>
              <a:off x="2742" y="3808"/>
              <a:ext cx="1278"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37,908 x .005</a:t>
              </a:r>
            </a:p>
          </p:txBody>
        </p:sp>
      </p:grpSp>
      <p:sp>
        <p:nvSpPr>
          <p:cNvPr id="44057" name="Text Box 25"/>
          <p:cNvSpPr txBox="1">
            <a:spLocks noChangeArrowheads="1"/>
          </p:cNvSpPr>
          <p:nvPr/>
        </p:nvSpPr>
        <p:spPr bwMode="auto">
          <a:xfrm>
            <a:off x="7770813" y="3851275"/>
            <a:ext cx="677862" cy="396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00"/>
                </a:solidFill>
                <a:latin typeface="Arial" charset="0"/>
              </a:rPr>
              <a:t>190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4041"/>
                                        </p:tgtEl>
                                        <p:attrNameLst>
                                          <p:attrName>style.visibility</p:attrName>
                                        </p:attrNameLst>
                                      </p:cBhvr>
                                      <p:to>
                                        <p:strVal val="visible"/>
                                      </p:to>
                                    </p:set>
                                    <p:animEffect transition="in" filter="wipe(down)">
                                      <p:cBhvr>
                                        <p:cTn id="11" dur="500"/>
                                        <p:tgtEl>
                                          <p:spTgt spid="4404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4057"/>
                                        </p:tgtEl>
                                        <p:attrNameLst>
                                          <p:attrName>style.visibility</p:attrName>
                                        </p:attrNameLst>
                                      </p:cBhvr>
                                      <p:to>
                                        <p:strVal val="visible"/>
                                      </p:to>
                                    </p:set>
                                    <p:animEffect transition="in" filter="dissolve">
                                      <p:cBhvr>
                                        <p:cTn id="15" dur="5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animBg="1"/>
      <p:bldP spid="4405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F111C9D7-8DE5-4CFD-BD65-FE3A426FFB01}" type="slidenum">
              <a:rPr lang="en-US"/>
              <a:pPr/>
              <a:t>61</a:t>
            </a:fld>
            <a:endParaRPr lang="en-US"/>
          </a:p>
        </p:txBody>
      </p:sp>
      <p:grpSp>
        <p:nvGrpSpPr>
          <p:cNvPr id="2" name="Group 16"/>
          <p:cNvGrpSpPr>
            <a:grpSpLocks/>
          </p:cNvGrpSpPr>
          <p:nvPr/>
        </p:nvGrpSpPr>
        <p:grpSpPr bwMode="auto">
          <a:xfrm>
            <a:off x="668338" y="1292225"/>
            <a:ext cx="7899400" cy="3624263"/>
            <a:chOff x="421" y="814"/>
            <a:chExt cx="4976" cy="2283"/>
          </a:xfrm>
        </p:grpSpPr>
        <p:sp>
          <p:nvSpPr>
            <p:cNvPr id="44045" name="Rectangle 17"/>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5074" name="Rectangle 18"/>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4047" name="Rectangle 19"/>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44036"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25,000</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92,000</a:t>
            </a:r>
          </a:p>
          <a:p>
            <a:pPr>
              <a:tabLst>
                <a:tab pos="2066925" algn="r"/>
                <a:tab pos="3368675" algn="r"/>
                <a:tab pos="4738688" algn="r"/>
                <a:tab pos="6064250" algn="r"/>
                <a:tab pos="7318375" algn="r"/>
              </a:tabLst>
            </a:pPr>
            <a:r>
              <a:rPr lang="en-US" sz="2000">
                <a:solidFill>
                  <a:srgbClr val="000000"/>
                </a:solidFill>
                <a:latin typeface="Arial" charset="0"/>
              </a:rPr>
              <a:t>Needed (Borrowing)		81,500	0	0</a:t>
            </a:r>
          </a:p>
          <a:p>
            <a:pPr>
              <a:tabLst>
                <a:tab pos="2066925" algn="r"/>
                <a:tab pos="3368675" algn="r"/>
                <a:tab pos="4738688" algn="r"/>
                <a:tab pos="6064250" algn="r"/>
                <a:tab pos="7318375" algn="r"/>
              </a:tabLst>
            </a:pPr>
            <a:r>
              <a:rPr lang="en-US" sz="2000">
                <a:solidFill>
                  <a:srgbClr val="000000"/>
                </a:solidFill>
                <a:latin typeface="Arial" charset="0"/>
              </a:rPr>
              <a:t>Loan Repayment			0	43,592	</a:t>
            </a:r>
          </a:p>
          <a:p>
            <a:pPr>
              <a:tabLst>
                <a:tab pos="2066925" algn="r"/>
                <a:tab pos="3368675" algn="r"/>
                <a:tab pos="4738688" algn="r"/>
                <a:tab pos="6064250" algn="r"/>
                <a:tab pos="7318375" algn="r"/>
              </a:tabLst>
            </a:pPr>
            <a:r>
              <a:rPr lang="en-US" sz="2000">
                <a:solidFill>
                  <a:srgbClr val="000000"/>
                </a:solidFill>
                <a:latin typeface="Arial" charset="0"/>
              </a:rPr>
              <a:t>Interest Cost			0	408	190</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37,908	</a:t>
            </a:r>
          </a:p>
        </p:txBody>
      </p:sp>
      <p:sp>
        <p:nvSpPr>
          <p:cNvPr id="45066" name="Rectangle 10"/>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44038" name="Line 12"/>
          <p:cNvSpPr>
            <a:spLocks noChangeShapeType="1"/>
          </p:cNvSpPr>
          <p:nvPr/>
        </p:nvSpPr>
        <p:spPr bwMode="auto">
          <a:xfrm>
            <a:off x="4724400" y="2971800"/>
            <a:ext cx="1066800" cy="0"/>
          </a:xfrm>
          <a:prstGeom prst="line">
            <a:avLst/>
          </a:prstGeom>
          <a:noFill/>
          <a:ln w="12700">
            <a:solidFill>
              <a:schemeClr val="bg2"/>
            </a:solidFill>
            <a:round/>
            <a:headEnd/>
            <a:tailEnd/>
          </a:ln>
        </p:spPr>
        <p:txBody>
          <a:bodyPr/>
          <a:lstStyle/>
          <a:p>
            <a:endParaRPr lang="en-US"/>
          </a:p>
        </p:txBody>
      </p:sp>
      <p:sp>
        <p:nvSpPr>
          <p:cNvPr id="44039" name="Line 13"/>
          <p:cNvSpPr>
            <a:spLocks noChangeShapeType="1"/>
          </p:cNvSpPr>
          <p:nvPr/>
        </p:nvSpPr>
        <p:spPr bwMode="auto">
          <a:xfrm>
            <a:off x="6248400" y="2971800"/>
            <a:ext cx="838200" cy="0"/>
          </a:xfrm>
          <a:prstGeom prst="line">
            <a:avLst/>
          </a:prstGeom>
          <a:noFill/>
          <a:ln w="12700">
            <a:solidFill>
              <a:schemeClr val="bg2"/>
            </a:solidFill>
            <a:round/>
            <a:headEnd/>
            <a:tailEnd/>
          </a:ln>
        </p:spPr>
        <p:txBody>
          <a:bodyPr/>
          <a:lstStyle/>
          <a:p>
            <a:endParaRPr lang="en-US"/>
          </a:p>
        </p:txBody>
      </p:sp>
      <p:sp>
        <p:nvSpPr>
          <p:cNvPr id="44040" name="Line 14"/>
          <p:cNvSpPr>
            <a:spLocks noChangeShapeType="1"/>
          </p:cNvSpPr>
          <p:nvPr/>
        </p:nvSpPr>
        <p:spPr bwMode="auto">
          <a:xfrm>
            <a:off x="7467600" y="2971800"/>
            <a:ext cx="838200" cy="0"/>
          </a:xfrm>
          <a:prstGeom prst="line">
            <a:avLst/>
          </a:prstGeom>
          <a:noFill/>
          <a:ln w="12700">
            <a:solidFill>
              <a:schemeClr val="bg2"/>
            </a:solidFill>
            <a:round/>
            <a:headEnd/>
            <a:tailEnd/>
          </a:ln>
        </p:spPr>
        <p:txBody>
          <a:bodyPr/>
          <a:lstStyle/>
          <a:p>
            <a:endParaRPr lang="en-US"/>
          </a:p>
        </p:txBody>
      </p:sp>
      <p:sp>
        <p:nvSpPr>
          <p:cNvPr id="44041" name="Rectangle 21"/>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45065" name="Line 9"/>
          <p:cNvSpPr>
            <a:spLocks noChangeShapeType="1"/>
          </p:cNvSpPr>
          <p:nvPr/>
        </p:nvSpPr>
        <p:spPr bwMode="auto">
          <a:xfrm flipV="1">
            <a:off x="6967538" y="3878263"/>
            <a:ext cx="514350" cy="1341437"/>
          </a:xfrm>
          <a:prstGeom prst="line">
            <a:avLst/>
          </a:prstGeom>
          <a:noFill/>
          <a:ln w="50800">
            <a:solidFill>
              <a:srgbClr val="FF0000"/>
            </a:solidFill>
            <a:round/>
            <a:headEnd/>
            <a:tailEnd type="triangle" w="med" len="med"/>
          </a:ln>
        </p:spPr>
        <p:txBody>
          <a:bodyPr wrap="none" anchor="ctr"/>
          <a:lstStyle/>
          <a:p>
            <a:endParaRPr lang="en-US"/>
          </a:p>
        </p:txBody>
      </p:sp>
      <p:sp>
        <p:nvSpPr>
          <p:cNvPr id="45064" name="Rectangle 8"/>
          <p:cNvSpPr>
            <a:spLocks noChangeArrowheads="1"/>
          </p:cNvSpPr>
          <p:nvPr/>
        </p:nvSpPr>
        <p:spPr bwMode="auto">
          <a:xfrm>
            <a:off x="4643438" y="5151438"/>
            <a:ext cx="3041650" cy="698500"/>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defRPr/>
            </a:pPr>
            <a:r>
              <a:rPr lang="en-US" sz="2000">
                <a:latin typeface="Arial" charset="0"/>
              </a:rPr>
              <a:t>Repay Outstanding Loan Balance</a:t>
            </a:r>
          </a:p>
        </p:txBody>
      </p:sp>
      <p:sp>
        <p:nvSpPr>
          <p:cNvPr id="45078" name="Text Box 22"/>
          <p:cNvSpPr txBox="1">
            <a:spLocks noChangeArrowheads="1"/>
          </p:cNvSpPr>
          <p:nvPr/>
        </p:nvSpPr>
        <p:spPr bwMode="auto">
          <a:xfrm>
            <a:off x="7421563" y="3582988"/>
            <a:ext cx="1022350" cy="396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00"/>
                </a:solidFill>
                <a:latin typeface="Arial" charset="0"/>
              </a:rPr>
              <a:t>37,908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5064"/>
                                        </p:tgtEl>
                                        <p:attrNameLst>
                                          <p:attrName>style.visibility</p:attrName>
                                        </p:attrNameLst>
                                      </p:cBhvr>
                                      <p:to>
                                        <p:strVal val="visible"/>
                                      </p:to>
                                    </p:set>
                                    <p:animEffect transition="in" filter="box(out)">
                                      <p:cBhvr>
                                        <p:cTn id="7" dur="500"/>
                                        <p:tgtEl>
                                          <p:spTgt spid="4506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5065"/>
                                        </p:tgtEl>
                                        <p:attrNameLst>
                                          <p:attrName>style.visibility</p:attrName>
                                        </p:attrNameLst>
                                      </p:cBhvr>
                                      <p:to>
                                        <p:strVal val="visible"/>
                                      </p:to>
                                    </p:set>
                                    <p:animEffect transition="in" filter="wipe(down)">
                                      <p:cBhvr>
                                        <p:cTn id="11" dur="500"/>
                                        <p:tgtEl>
                                          <p:spTgt spid="45065"/>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5078"/>
                                        </p:tgtEl>
                                        <p:attrNameLst>
                                          <p:attrName>style.visibility</p:attrName>
                                        </p:attrNameLst>
                                      </p:cBhvr>
                                      <p:to>
                                        <p:strVal val="visible"/>
                                      </p:to>
                                    </p:set>
                                    <p:animEffect transition="in" filter="dissolve">
                                      <p:cBhvr>
                                        <p:cTn id="15" dur="500"/>
                                        <p:tgtEl>
                                          <p:spTgt spid="45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5" grpId="0" animBg="1"/>
      <p:bldP spid="45064" grpId="0" animBg="1" autoUpdateAnimBg="0"/>
      <p:bldP spid="4507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B95AABB5-4C64-4CD3-AACD-373F14810415}" type="slidenum">
              <a:rPr lang="en-US"/>
              <a:pPr/>
              <a:t>62</a:t>
            </a:fld>
            <a:endParaRPr lang="en-US"/>
          </a:p>
        </p:txBody>
      </p:sp>
      <p:grpSp>
        <p:nvGrpSpPr>
          <p:cNvPr id="2" name="Group 19"/>
          <p:cNvGrpSpPr>
            <a:grpSpLocks/>
          </p:cNvGrpSpPr>
          <p:nvPr/>
        </p:nvGrpSpPr>
        <p:grpSpPr bwMode="auto">
          <a:xfrm>
            <a:off x="668338" y="1292225"/>
            <a:ext cx="7899400" cy="3624263"/>
            <a:chOff x="421" y="814"/>
            <a:chExt cx="4976" cy="2283"/>
          </a:xfrm>
        </p:grpSpPr>
        <p:sp>
          <p:nvSpPr>
            <p:cNvPr id="45072" name="Rectangle 20"/>
            <p:cNvSpPr>
              <a:spLocks noChangeArrowheads="1"/>
            </p:cNvSpPr>
            <p:nvPr/>
          </p:nvSpPr>
          <p:spPr bwMode="auto">
            <a:xfrm>
              <a:off x="421" y="814"/>
              <a:ext cx="4976" cy="2283"/>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6101" name="Rectangle 21"/>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5074" name="Rectangle 22"/>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grpSp>
      <p:sp>
        <p:nvSpPr>
          <p:cNvPr id="45060" name="Rectangle 6"/>
          <p:cNvSpPr>
            <a:spLocks noChangeArrowheads="1"/>
          </p:cNvSpPr>
          <p:nvPr/>
        </p:nvSpPr>
        <p:spPr bwMode="auto">
          <a:xfrm>
            <a:off x="879475" y="2317750"/>
            <a:ext cx="7570788" cy="25273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Net Monthly Change		(84,500)	44,000	67,000</a:t>
            </a:r>
          </a:p>
          <a:p>
            <a:pPr>
              <a:tabLst>
                <a:tab pos="2066925" algn="r"/>
                <a:tab pos="3368675" algn="r"/>
                <a:tab pos="4738688" algn="r"/>
                <a:tab pos="6064250" algn="r"/>
                <a:tab pos="7318375" algn="r"/>
              </a:tabLst>
            </a:pPr>
            <a:r>
              <a:rPr lang="en-US" sz="2000">
                <a:solidFill>
                  <a:srgbClr val="000000"/>
                </a:solidFill>
                <a:latin typeface="Arial" charset="0"/>
              </a:rPr>
              <a:t>Beginning Cash Balance		28,000	25,000	25,000</a:t>
            </a:r>
          </a:p>
          <a:p>
            <a:pPr>
              <a:tabLst>
                <a:tab pos="2066925" algn="r"/>
                <a:tab pos="3368675" algn="r"/>
                <a:tab pos="4738688" algn="r"/>
                <a:tab pos="6064250" algn="r"/>
                <a:tab pos="7318375" algn="r"/>
              </a:tabLst>
            </a:pPr>
            <a:r>
              <a:rPr lang="en-US" sz="2000">
                <a:solidFill>
                  <a:srgbClr val="000000"/>
                </a:solidFill>
                <a:latin typeface="Arial" charset="0"/>
              </a:rPr>
              <a:t>Ending Cash (No Borrow)		(56,500)	69,000	92,000</a:t>
            </a:r>
          </a:p>
          <a:p>
            <a:pPr>
              <a:tabLst>
                <a:tab pos="2066925" algn="r"/>
                <a:tab pos="3368675" algn="r"/>
                <a:tab pos="4738688" algn="r"/>
                <a:tab pos="6064250" algn="r"/>
                <a:tab pos="7318375" algn="r"/>
              </a:tabLst>
            </a:pPr>
            <a:r>
              <a:rPr lang="en-US" sz="2000">
                <a:solidFill>
                  <a:srgbClr val="000000"/>
                </a:solidFill>
                <a:latin typeface="Arial" charset="0"/>
              </a:rPr>
              <a:t>Needed (Borrowing)		81,500	0	0</a:t>
            </a:r>
          </a:p>
          <a:p>
            <a:pPr>
              <a:tabLst>
                <a:tab pos="2066925" algn="r"/>
                <a:tab pos="3368675" algn="r"/>
                <a:tab pos="4738688" algn="r"/>
                <a:tab pos="6064250" algn="r"/>
                <a:tab pos="7318375" algn="r"/>
              </a:tabLst>
            </a:pPr>
            <a:r>
              <a:rPr lang="en-US" sz="2000">
                <a:solidFill>
                  <a:srgbClr val="000000"/>
                </a:solidFill>
                <a:latin typeface="Arial" charset="0"/>
              </a:rPr>
              <a:t>Loan Repayment			0	43,592	37,908</a:t>
            </a:r>
          </a:p>
          <a:p>
            <a:pPr>
              <a:tabLst>
                <a:tab pos="2066925" algn="r"/>
                <a:tab pos="3368675" algn="r"/>
                <a:tab pos="4738688" algn="r"/>
                <a:tab pos="6064250" algn="r"/>
                <a:tab pos="7318375" algn="r"/>
              </a:tabLst>
            </a:pPr>
            <a:r>
              <a:rPr lang="en-US" sz="2000">
                <a:solidFill>
                  <a:srgbClr val="000000"/>
                </a:solidFill>
                <a:latin typeface="Arial" charset="0"/>
              </a:rPr>
              <a:t>Interest Cost			0	408	190</a:t>
            </a:r>
          </a:p>
          <a:p>
            <a:pPr>
              <a:tabLst>
                <a:tab pos="2066925" algn="r"/>
                <a:tab pos="3368675" algn="r"/>
                <a:tab pos="4738688" algn="r"/>
                <a:tab pos="6064250" algn="r"/>
                <a:tab pos="7318375" algn="r"/>
              </a:tabLst>
            </a:pPr>
            <a:r>
              <a:rPr lang="en-US" sz="2000">
                <a:solidFill>
                  <a:srgbClr val="000000"/>
                </a:solidFill>
                <a:latin typeface="Arial" charset="0"/>
              </a:rPr>
              <a:t>Ending Cash Balance		25,000	25,000	</a:t>
            </a:r>
          </a:p>
          <a:p>
            <a:pPr>
              <a:tabLst>
                <a:tab pos="2066925" algn="r"/>
                <a:tab pos="3368675" algn="r"/>
                <a:tab pos="4738688" algn="r"/>
                <a:tab pos="6064250" algn="r"/>
                <a:tab pos="7318375" algn="r"/>
              </a:tabLst>
            </a:pPr>
            <a:r>
              <a:rPr lang="en-US" sz="2000">
                <a:solidFill>
                  <a:srgbClr val="000000"/>
                </a:solidFill>
                <a:latin typeface="Arial" charset="0"/>
              </a:rPr>
              <a:t>Cumulative Borrowing		81,500	37,908	0</a:t>
            </a:r>
          </a:p>
        </p:txBody>
      </p:sp>
      <p:sp>
        <p:nvSpPr>
          <p:cNvPr id="46092" name="Rectangle 12"/>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
        <p:nvSpPr>
          <p:cNvPr id="45062" name="Line 14"/>
          <p:cNvSpPr>
            <a:spLocks noChangeShapeType="1"/>
          </p:cNvSpPr>
          <p:nvPr/>
        </p:nvSpPr>
        <p:spPr bwMode="auto">
          <a:xfrm>
            <a:off x="4724400" y="2971800"/>
            <a:ext cx="1066800" cy="0"/>
          </a:xfrm>
          <a:prstGeom prst="line">
            <a:avLst/>
          </a:prstGeom>
          <a:noFill/>
          <a:ln w="12700">
            <a:solidFill>
              <a:schemeClr val="bg2"/>
            </a:solidFill>
            <a:round/>
            <a:headEnd/>
            <a:tailEnd/>
          </a:ln>
        </p:spPr>
        <p:txBody>
          <a:bodyPr/>
          <a:lstStyle/>
          <a:p>
            <a:endParaRPr lang="en-US"/>
          </a:p>
        </p:txBody>
      </p:sp>
      <p:sp>
        <p:nvSpPr>
          <p:cNvPr id="45063" name="Line 15"/>
          <p:cNvSpPr>
            <a:spLocks noChangeShapeType="1"/>
          </p:cNvSpPr>
          <p:nvPr/>
        </p:nvSpPr>
        <p:spPr bwMode="auto">
          <a:xfrm>
            <a:off x="6172200" y="2971800"/>
            <a:ext cx="914400" cy="0"/>
          </a:xfrm>
          <a:prstGeom prst="line">
            <a:avLst/>
          </a:prstGeom>
          <a:noFill/>
          <a:ln w="12700">
            <a:solidFill>
              <a:schemeClr val="bg2"/>
            </a:solidFill>
            <a:round/>
            <a:headEnd/>
            <a:tailEnd/>
          </a:ln>
        </p:spPr>
        <p:txBody>
          <a:bodyPr/>
          <a:lstStyle/>
          <a:p>
            <a:endParaRPr lang="en-US"/>
          </a:p>
        </p:txBody>
      </p:sp>
      <p:sp>
        <p:nvSpPr>
          <p:cNvPr id="45064" name="Line 16"/>
          <p:cNvSpPr>
            <a:spLocks noChangeShapeType="1"/>
          </p:cNvSpPr>
          <p:nvPr/>
        </p:nvSpPr>
        <p:spPr bwMode="auto">
          <a:xfrm>
            <a:off x="7467600" y="2971800"/>
            <a:ext cx="838200" cy="0"/>
          </a:xfrm>
          <a:prstGeom prst="line">
            <a:avLst/>
          </a:prstGeom>
          <a:noFill/>
          <a:ln w="12700">
            <a:solidFill>
              <a:schemeClr val="bg2"/>
            </a:solidFill>
            <a:round/>
            <a:headEnd/>
            <a:tailEnd/>
          </a:ln>
        </p:spPr>
        <p:txBody>
          <a:bodyPr/>
          <a:lstStyle/>
          <a:p>
            <a:endParaRPr lang="en-US"/>
          </a:p>
        </p:txBody>
      </p:sp>
      <p:sp>
        <p:nvSpPr>
          <p:cNvPr id="45065" name="Rectangle 24"/>
          <p:cNvSpPr>
            <a:spLocks noChangeArrowheads="1"/>
          </p:cNvSpPr>
          <p:nvPr/>
        </p:nvSpPr>
        <p:spPr bwMode="auto">
          <a:xfrm>
            <a:off x="860425" y="2676525"/>
            <a:ext cx="7467600" cy="1854200"/>
          </a:xfrm>
          <a:prstGeom prst="rect">
            <a:avLst/>
          </a:prstGeom>
          <a:noFill/>
          <a:ln w="28575">
            <a:solidFill>
              <a:srgbClr val="00FF00"/>
            </a:solidFill>
            <a:miter lim="800000"/>
            <a:headEnd/>
            <a:tailEnd/>
          </a:ln>
        </p:spPr>
        <p:txBody>
          <a:bodyPr wrap="none" anchor="ctr"/>
          <a:lstStyle/>
          <a:p>
            <a:endParaRPr lang="en-US"/>
          </a:p>
        </p:txBody>
      </p:sp>
      <p:sp>
        <p:nvSpPr>
          <p:cNvPr id="46089" name="Line 9"/>
          <p:cNvSpPr>
            <a:spLocks noChangeShapeType="1"/>
          </p:cNvSpPr>
          <p:nvPr/>
        </p:nvSpPr>
        <p:spPr bwMode="auto">
          <a:xfrm flipV="1">
            <a:off x="6437313" y="4440238"/>
            <a:ext cx="1047750" cy="1196975"/>
          </a:xfrm>
          <a:prstGeom prst="line">
            <a:avLst/>
          </a:prstGeom>
          <a:noFill/>
          <a:ln w="50800">
            <a:solidFill>
              <a:srgbClr val="FF0000"/>
            </a:solidFill>
            <a:round/>
            <a:headEnd/>
            <a:tailEnd type="triangle" w="med" len="med"/>
          </a:ln>
        </p:spPr>
        <p:txBody>
          <a:bodyPr wrap="none" anchor="ctr"/>
          <a:lstStyle/>
          <a:p>
            <a:endParaRPr lang="en-US"/>
          </a:p>
        </p:txBody>
      </p:sp>
      <p:grpSp>
        <p:nvGrpSpPr>
          <p:cNvPr id="3" name="Group 17"/>
          <p:cNvGrpSpPr>
            <a:grpSpLocks/>
          </p:cNvGrpSpPr>
          <p:nvPr/>
        </p:nvGrpSpPr>
        <p:grpSpPr bwMode="auto">
          <a:xfrm>
            <a:off x="2181225" y="5551488"/>
            <a:ext cx="5343525" cy="909637"/>
            <a:chOff x="3615" y="3537"/>
            <a:chExt cx="1923" cy="573"/>
          </a:xfrm>
        </p:grpSpPr>
        <p:sp>
          <p:nvSpPr>
            <p:cNvPr id="46088" name="Rectangle 8"/>
            <p:cNvSpPr>
              <a:spLocks noChangeArrowheads="1"/>
            </p:cNvSpPr>
            <p:nvPr/>
          </p:nvSpPr>
          <p:spPr bwMode="auto">
            <a:xfrm>
              <a:off x="3616" y="3537"/>
              <a:ext cx="1916" cy="248"/>
            </a:xfrm>
            <a:prstGeom prst="rect">
              <a:avLst/>
            </a:prstGeom>
            <a:solidFill>
              <a:schemeClr val="bg1"/>
            </a:solidFill>
            <a:ln w="12700">
              <a:noFill/>
              <a:miter lim="800000"/>
              <a:headEnd/>
              <a:tailEnd/>
            </a:ln>
            <a:effectLst>
              <a:outerShdw dist="107763" dir="2700000" algn="ctr" rotWithShape="0">
                <a:srgbClr val="000000"/>
              </a:outerShdw>
            </a:effectLst>
          </p:spPr>
          <p:txBody>
            <a:bodyPr lIns="90488" tIns="44450" rIns="90488" bIns="44450">
              <a:spAutoFit/>
            </a:bodyPr>
            <a:lstStyle/>
            <a:p>
              <a:pPr algn="ctr">
                <a:defRPr/>
              </a:pPr>
              <a:r>
                <a:rPr lang="en-US" sz="2000">
                  <a:latin typeface="Arial" charset="0"/>
                </a:rPr>
                <a:t>Ending Cash Balance</a:t>
              </a:r>
            </a:p>
          </p:txBody>
        </p:sp>
        <p:sp>
          <p:nvSpPr>
            <p:cNvPr id="46090" name="Rectangle 10"/>
            <p:cNvSpPr>
              <a:spLocks noChangeArrowheads="1"/>
            </p:cNvSpPr>
            <p:nvPr/>
          </p:nvSpPr>
          <p:spPr bwMode="auto">
            <a:xfrm>
              <a:off x="3615" y="3780"/>
              <a:ext cx="1921" cy="293"/>
            </a:xfrm>
            <a:prstGeom prst="rect">
              <a:avLst/>
            </a:prstGeom>
            <a:solidFill>
              <a:schemeClr val="accent1"/>
            </a:solidFill>
            <a:ln w="12700">
              <a:noFill/>
              <a:miter lim="800000"/>
              <a:headEnd/>
              <a:tailEnd/>
            </a:ln>
            <a:effectLst>
              <a:outerShdw dist="107763" dir="2700000" algn="ctr" rotWithShape="0">
                <a:srgbClr val="000000"/>
              </a:outerShdw>
            </a:effectLst>
          </p:spPr>
          <p:txBody>
            <a:bodyPr wrap="none" anchor="ctr"/>
            <a:lstStyle/>
            <a:p>
              <a:endParaRPr lang="en-US"/>
            </a:p>
          </p:txBody>
        </p:sp>
        <p:sp>
          <p:nvSpPr>
            <p:cNvPr id="45071" name="Rectangle 11"/>
            <p:cNvSpPr>
              <a:spLocks noChangeArrowheads="1"/>
            </p:cNvSpPr>
            <p:nvPr/>
          </p:nvSpPr>
          <p:spPr bwMode="auto">
            <a:xfrm>
              <a:off x="3779" y="3824"/>
              <a:ext cx="1759" cy="286"/>
            </a:xfrm>
            <a:prstGeom prst="rect">
              <a:avLst/>
            </a:prstGeom>
            <a:noFill/>
            <a:ln w="12700">
              <a:noFill/>
              <a:miter lim="800000"/>
              <a:headEnd/>
              <a:tailEnd/>
            </a:ln>
          </p:spPr>
          <p:txBody>
            <a:bodyPr wrap="none" lIns="90488" tIns="44450" rIns="90488" bIns="44450">
              <a:spAutoFit/>
            </a:bodyPr>
            <a:lstStyle/>
            <a:p>
              <a:r>
                <a:rPr lang="en-US" sz="2400">
                  <a:solidFill>
                    <a:srgbClr val="000000"/>
                  </a:solidFill>
                  <a:latin typeface="Arial" charset="0"/>
                </a:rPr>
                <a:t>$53,902-$25,000=$28,902 Surplus</a:t>
              </a:r>
            </a:p>
          </p:txBody>
        </p:sp>
      </p:grpSp>
      <p:sp>
        <p:nvSpPr>
          <p:cNvPr id="46105" name="Text Box 25"/>
          <p:cNvSpPr txBox="1">
            <a:spLocks noChangeArrowheads="1"/>
          </p:cNvSpPr>
          <p:nvPr/>
        </p:nvSpPr>
        <p:spPr bwMode="auto">
          <a:xfrm>
            <a:off x="7421563" y="4140200"/>
            <a:ext cx="1173162" cy="396875"/>
          </a:xfrm>
          <a:prstGeom prst="rect">
            <a:avLst/>
          </a:prstGeom>
          <a:noFill/>
          <a:ln w="9525">
            <a:noFill/>
            <a:miter lim="800000"/>
            <a:headEnd/>
            <a:tailEnd/>
          </a:ln>
        </p:spPr>
        <p:txBody>
          <a:bodyPr>
            <a:spAutoFit/>
          </a:bodyPr>
          <a:lstStyle/>
          <a:p>
            <a:pPr eaLnBrk="1" hangingPunct="1">
              <a:spcBef>
                <a:spcPct val="50000"/>
              </a:spcBef>
            </a:pPr>
            <a:r>
              <a:rPr lang="en-US" sz="2000">
                <a:solidFill>
                  <a:srgbClr val="000000"/>
                </a:solidFill>
                <a:latin typeface="Arial" charset="0"/>
              </a:rPr>
              <a:t>53,902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6089"/>
                                        </p:tgtEl>
                                        <p:attrNameLst>
                                          <p:attrName>style.visibility</p:attrName>
                                        </p:attrNameLst>
                                      </p:cBhvr>
                                      <p:to>
                                        <p:strVal val="visible"/>
                                      </p:to>
                                    </p:set>
                                    <p:animEffect transition="in" filter="wipe(down)">
                                      <p:cBhvr>
                                        <p:cTn id="11" dur="1000"/>
                                        <p:tgtEl>
                                          <p:spTgt spid="46089"/>
                                        </p:tgtEl>
                                      </p:cBhvr>
                                    </p:animEffect>
                                  </p:childTnLst>
                                </p:cTn>
                              </p:par>
                            </p:childTnLst>
                          </p:cTn>
                        </p:par>
                        <p:par>
                          <p:cTn id="12" fill="hold">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46105"/>
                                        </p:tgtEl>
                                        <p:attrNameLst>
                                          <p:attrName>style.visibility</p:attrName>
                                        </p:attrNameLst>
                                      </p:cBhvr>
                                      <p:to>
                                        <p:strVal val="visible"/>
                                      </p:to>
                                    </p:set>
                                    <p:animEffect transition="in" filter="dissolve">
                                      <p:cBhvr>
                                        <p:cTn id="15" dur="1000"/>
                                        <p:tgtEl>
                                          <p:spTgt spid="46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animBg="1"/>
      <p:bldP spid="4610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BAAAFCA5-D16D-4B25-B08A-EE981DC7F8EC}" type="slidenum">
              <a:rPr lang="en-US"/>
              <a:pPr/>
              <a:t>63</a:t>
            </a:fld>
            <a:endParaRPr lang="en-US"/>
          </a:p>
        </p:txBody>
      </p:sp>
      <p:grpSp>
        <p:nvGrpSpPr>
          <p:cNvPr id="2" name="Group 17"/>
          <p:cNvGrpSpPr>
            <a:grpSpLocks/>
          </p:cNvGrpSpPr>
          <p:nvPr/>
        </p:nvGrpSpPr>
        <p:grpSpPr bwMode="auto">
          <a:xfrm>
            <a:off x="668338" y="1292225"/>
            <a:ext cx="7899400" cy="2065338"/>
            <a:chOff x="421" y="814"/>
            <a:chExt cx="4976" cy="1301"/>
          </a:xfrm>
        </p:grpSpPr>
        <p:sp>
          <p:nvSpPr>
            <p:cNvPr id="46087" name="Rectangle 13"/>
            <p:cNvSpPr>
              <a:spLocks noChangeArrowheads="1"/>
            </p:cNvSpPr>
            <p:nvPr/>
          </p:nvSpPr>
          <p:spPr bwMode="auto">
            <a:xfrm>
              <a:off x="421" y="814"/>
              <a:ext cx="4976" cy="1301"/>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47118" name="Rectangle 14"/>
            <p:cNvSpPr>
              <a:spLocks noChangeArrowheads="1"/>
            </p:cNvSpPr>
            <p:nvPr/>
          </p:nvSpPr>
          <p:spPr bwMode="auto">
            <a:xfrm>
              <a:off x="3100" y="1241"/>
              <a:ext cx="2151" cy="248"/>
            </a:xfrm>
            <a:prstGeom prst="rect">
              <a:avLst/>
            </a:prstGeom>
            <a:noFill/>
            <a:ln w="12700">
              <a:noFill/>
              <a:miter lim="800000"/>
              <a:headEnd/>
              <a:tailEnd/>
            </a:ln>
            <a:effectLst/>
          </p:spPr>
          <p:txBody>
            <a:bodyPr lIns="90488" tIns="44450" rIns="90488" bIns="44450">
              <a:spAutoFit/>
            </a:bodyPr>
            <a:lstStyle/>
            <a:p>
              <a:pPr>
                <a:tabLst>
                  <a:tab pos="2230438" algn="r"/>
                </a:tabLst>
                <a:defRPr/>
              </a:pPr>
              <a:r>
                <a:rPr lang="en-US" sz="2000" i="1">
                  <a:solidFill>
                    <a:srgbClr val="FAFD00"/>
                  </a:solidFill>
                  <a:effectLst>
                    <a:outerShdw blurRad="38100" dist="38100" dir="2700000" algn="tl">
                      <a:srgbClr val="000000"/>
                    </a:outerShdw>
                  </a:effectLst>
                  <a:latin typeface="Arial" charset="0"/>
                </a:rPr>
                <a:t>Jan              Feb	            Mar</a:t>
              </a:r>
            </a:p>
          </p:txBody>
        </p:sp>
        <p:sp>
          <p:nvSpPr>
            <p:cNvPr id="46089" name="Rectangle 15"/>
            <p:cNvSpPr>
              <a:spLocks noChangeArrowheads="1"/>
            </p:cNvSpPr>
            <p:nvPr/>
          </p:nvSpPr>
          <p:spPr bwMode="auto">
            <a:xfrm>
              <a:off x="2410" y="817"/>
              <a:ext cx="1102" cy="440"/>
            </a:xfrm>
            <a:prstGeom prst="rect">
              <a:avLst/>
            </a:prstGeom>
            <a:noFill/>
            <a:ln w="12700">
              <a:noFill/>
              <a:miter lim="800000"/>
              <a:headEnd/>
              <a:tailEnd/>
            </a:ln>
          </p:spPr>
          <p:txBody>
            <a:bodyPr wrap="none" lIns="90488" tIns="44450" rIns="90488" bIns="44450">
              <a:spAutoFit/>
            </a:bodyPr>
            <a:lstStyle/>
            <a:p>
              <a:pPr algn="ctr"/>
              <a:r>
                <a:rPr lang="en-US" sz="2000" b="1">
                  <a:solidFill>
                    <a:srgbClr val="000000"/>
                  </a:solidFill>
                  <a:latin typeface="Arial" charset="0"/>
                </a:rPr>
                <a:t>Cash Budget</a:t>
              </a:r>
            </a:p>
            <a:p>
              <a:pPr algn="ctr"/>
              <a:r>
                <a:rPr lang="en-US" sz="2000" b="1">
                  <a:solidFill>
                    <a:srgbClr val="000000"/>
                  </a:solidFill>
                  <a:latin typeface="Arial" charset="0"/>
                </a:rPr>
                <a:t>RMC, Inc.</a:t>
              </a:r>
            </a:p>
          </p:txBody>
        </p:sp>
        <p:sp>
          <p:nvSpPr>
            <p:cNvPr id="46090" name="Rectangle 16"/>
            <p:cNvSpPr>
              <a:spLocks noChangeArrowheads="1"/>
            </p:cNvSpPr>
            <p:nvPr/>
          </p:nvSpPr>
          <p:spPr bwMode="auto">
            <a:xfrm>
              <a:off x="542" y="1466"/>
              <a:ext cx="4704" cy="484"/>
            </a:xfrm>
            <a:prstGeom prst="rect">
              <a:avLst/>
            </a:prstGeom>
            <a:noFill/>
            <a:ln w="28575">
              <a:solidFill>
                <a:srgbClr val="00FF00"/>
              </a:solidFill>
              <a:miter lim="800000"/>
              <a:headEnd/>
              <a:tailEnd/>
            </a:ln>
          </p:spPr>
          <p:txBody>
            <a:bodyPr wrap="none" anchor="ctr"/>
            <a:lstStyle/>
            <a:p>
              <a:endParaRPr lang="en-US"/>
            </a:p>
          </p:txBody>
        </p:sp>
      </p:grpSp>
      <p:sp>
        <p:nvSpPr>
          <p:cNvPr id="46084" name="Rectangle 6"/>
          <p:cNvSpPr>
            <a:spLocks noChangeArrowheads="1"/>
          </p:cNvSpPr>
          <p:nvPr/>
        </p:nvSpPr>
        <p:spPr bwMode="auto">
          <a:xfrm>
            <a:off x="879475" y="2333625"/>
            <a:ext cx="7570788" cy="698500"/>
          </a:xfrm>
          <a:prstGeom prst="rect">
            <a:avLst/>
          </a:prstGeom>
          <a:noFill/>
          <a:ln w="12700">
            <a:noFill/>
            <a:miter lim="800000"/>
            <a:headEnd/>
            <a:tailEnd/>
          </a:ln>
        </p:spPr>
        <p:txBody>
          <a:bodyPr lIns="90488" tIns="44450" rIns="90488" bIns="44450">
            <a:spAutoFit/>
          </a:bodyPr>
          <a:lstStyle/>
          <a:p>
            <a:pPr>
              <a:tabLst>
                <a:tab pos="2066925" algn="r"/>
                <a:tab pos="3368675" algn="r"/>
                <a:tab pos="4738688" algn="r"/>
                <a:tab pos="6064250" algn="r"/>
                <a:tab pos="7318375" algn="r"/>
              </a:tabLst>
            </a:pPr>
            <a:r>
              <a:rPr lang="en-US" sz="2000">
                <a:solidFill>
                  <a:srgbClr val="000000"/>
                </a:solidFill>
                <a:latin typeface="Arial" charset="0"/>
              </a:rPr>
              <a:t>Ending Cash Balance		25,000	25,000	53,902</a:t>
            </a:r>
          </a:p>
          <a:p>
            <a:pPr>
              <a:tabLst>
                <a:tab pos="2066925" algn="r"/>
                <a:tab pos="3368675" algn="r"/>
                <a:tab pos="4738688" algn="r"/>
                <a:tab pos="6064250" algn="r"/>
                <a:tab pos="7318375" algn="r"/>
              </a:tabLst>
            </a:pPr>
            <a:r>
              <a:rPr lang="en-US" sz="2000">
                <a:solidFill>
                  <a:srgbClr val="000000"/>
                </a:solidFill>
                <a:latin typeface="Arial" charset="0"/>
              </a:rPr>
              <a:t>Cumulative Borrowing		81,500	37,908	0</a:t>
            </a:r>
          </a:p>
        </p:txBody>
      </p:sp>
      <p:sp>
        <p:nvSpPr>
          <p:cNvPr id="47112" name="Rectangle 8"/>
          <p:cNvSpPr>
            <a:spLocks noChangeArrowheads="1"/>
          </p:cNvSpPr>
          <p:nvPr/>
        </p:nvSpPr>
        <p:spPr bwMode="auto">
          <a:xfrm>
            <a:off x="1033463" y="3836988"/>
            <a:ext cx="7215187" cy="1914525"/>
          </a:xfrm>
          <a:prstGeom prst="rect">
            <a:avLst/>
          </a:prstGeom>
          <a:noFill/>
          <a:ln w="12700">
            <a:noFill/>
            <a:miter lim="800000"/>
            <a:headEnd/>
            <a:tailEnd/>
          </a:ln>
        </p:spPr>
        <p:txBody>
          <a:bodyPr lIns="90488" tIns="44450" rIns="90488" bIns="44450">
            <a:spAutoFit/>
          </a:bodyPr>
          <a:lstStyle/>
          <a:p>
            <a:pPr>
              <a:spcBef>
                <a:spcPct val="50000"/>
              </a:spcBef>
            </a:pPr>
            <a:r>
              <a:rPr lang="en-US" sz="2400">
                <a:latin typeface="Arial" charset="0"/>
              </a:rPr>
              <a:t>RMC needs to raise $81,500 in short-term debt in January, would probably take out a short-term bank </a:t>
            </a:r>
            <a:br>
              <a:rPr lang="en-US" sz="2400">
                <a:latin typeface="Arial" charset="0"/>
              </a:rPr>
            </a:br>
            <a:r>
              <a:rPr lang="en-US" sz="2400">
                <a:latin typeface="Arial" charset="0"/>
              </a:rPr>
              <a:t>loan. In March RMC has a 28,902 surplus.  It would probably invest in marketable securities at this point </a:t>
            </a:r>
            <a:br>
              <a:rPr lang="en-US" sz="2400">
                <a:latin typeface="Arial" charset="0"/>
              </a:rPr>
            </a:br>
            <a:r>
              <a:rPr lang="en-US" sz="2400">
                <a:latin typeface="Arial" charset="0"/>
              </a:rPr>
              <a:t>in time.</a:t>
            </a:r>
          </a:p>
        </p:txBody>
      </p:sp>
      <p:sp>
        <p:nvSpPr>
          <p:cNvPr id="47113" name="Rectangle 9"/>
          <p:cNvSpPr>
            <a:spLocks noChangeArrowheads="1"/>
          </p:cNvSpPr>
          <p:nvPr/>
        </p:nvSpPr>
        <p:spPr bwMode="auto">
          <a:xfrm>
            <a:off x="898525" y="561975"/>
            <a:ext cx="5126038" cy="430213"/>
          </a:xfrm>
          <a:prstGeom prst="rect">
            <a:avLst/>
          </a:prstGeom>
          <a:noFill/>
          <a:ln w="12700">
            <a:noFill/>
            <a:miter lim="800000"/>
            <a:headEnd/>
            <a:tailEnd/>
          </a:ln>
          <a:effectLst/>
        </p:spPr>
        <p:txBody>
          <a:bodyPr wrap="none" lIns="90488" tIns="44450" rIns="90488" bIns="44450">
            <a:spAutoFit/>
          </a:bodyPr>
          <a:lstStyle/>
          <a:p>
            <a:pPr>
              <a:lnSpc>
                <a:spcPct val="80000"/>
              </a:lnSpc>
              <a:spcBef>
                <a:spcPct val="20000"/>
              </a:spcBef>
              <a:defRPr/>
            </a:pPr>
            <a:r>
              <a:rPr lang="en-US" sz="2800" b="1">
                <a:solidFill>
                  <a:schemeClr val="tx2"/>
                </a:solidFill>
                <a:effectLst>
                  <a:outerShdw blurRad="38100" dist="38100" dir="2700000" algn="tl">
                    <a:srgbClr val="000000"/>
                  </a:outerShdw>
                </a:effectLst>
                <a:latin typeface="Arial" charset="0"/>
              </a:rPr>
              <a:t>Analysis of Borrowing Needs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12"/>
                                        </p:tgtEl>
                                        <p:attrNameLst>
                                          <p:attrName>style.visibility</p:attrName>
                                        </p:attrNameLst>
                                      </p:cBhvr>
                                      <p:to>
                                        <p:strVal val="visible"/>
                                      </p:to>
                                    </p:set>
                                    <p:animEffect transition="in" filter="wipe(left)">
                                      <p:cBhvr>
                                        <p:cTn id="7" dur="5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CC8FB5-AA6B-466D-8EEE-840622078699}" type="slidenum">
              <a:rPr lang="en-US"/>
              <a:pPr/>
              <a:t>64</a:t>
            </a:fld>
            <a:endParaRPr lang="en-US"/>
          </a:p>
        </p:txBody>
      </p:sp>
      <p:sp>
        <p:nvSpPr>
          <p:cNvPr id="48134" name="Rectangle 6"/>
          <p:cNvSpPr>
            <a:spLocks noGrp="1" noChangeArrowheads="1"/>
          </p:cNvSpPr>
          <p:nvPr>
            <p:ph type="title"/>
          </p:nvPr>
        </p:nvSpPr>
        <p:spPr>
          <a:xfrm>
            <a:off x="1066800" y="642938"/>
            <a:ext cx="7543800" cy="1093787"/>
          </a:xfrm>
        </p:spPr>
        <p:txBody>
          <a:bodyPr/>
          <a:lstStyle/>
          <a:p>
            <a:pPr eaLnBrk="1" hangingPunct="1">
              <a:defRPr/>
            </a:pPr>
            <a:r>
              <a:rPr lang="en-US" sz="4000" smtClean="0"/>
              <a:t>Managing Cash Inflows and Outflows</a:t>
            </a:r>
          </a:p>
        </p:txBody>
      </p:sp>
      <p:sp>
        <p:nvSpPr>
          <p:cNvPr id="48135" name="Rectangle 7"/>
          <p:cNvSpPr>
            <a:spLocks noGrp="1" noChangeArrowheads="1"/>
          </p:cNvSpPr>
          <p:nvPr>
            <p:ph type="body" idx="1"/>
          </p:nvPr>
        </p:nvSpPr>
        <p:spPr/>
        <p:txBody>
          <a:bodyPr/>
          <a:lstStyle/>
          <a:p>
            <a:pPr eaLnBrk="1" hangingPunct="1">
              <a:defRPr/>
            </a:pPr>
            <a:r>
              <a:rPr lang="en-US" smtClean="0"/>
              <a:t>Generally managers try to increase the amount of cash flowing into a business during any given time period.</a:t>
            </a:r>
          </a:p>
          <a:p>
            <a:pPr eaLnBrk="1" hangingPunct="1">
              <a:defRPr/>
            </a:pPr>
            <a:r>
              <a:rPr lang="en-US" smtClean="0"/>
              <a:t>They also try to slow down cash outflows.</a:t>
            </a:r>
          </a:p>
          <a:p>
            <a:pPr eaLnBrk="1" hangingPunct="1">
              <a:defRPr/>
            </a:pPr>
            <a:r>
              <a:rPr lang="en-US" smtClean="0"/>
              <a:t>Collect early and Pay late (but not too late).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5">
                                            <p:txEl>
                                              <p:pRg st="0" end="0"/>
                                            </p:txEl>
                                          </p:spTgt>
                                        </p:tgtEl>
                                        <p:attrNameLst>
                                          <p:attrName>style.visibility</p:attrName>
                                        </p:attrNameLst>
                                      </p:cBhvr>
                                      <p:to>
                                        <p:strVal val="visible"/>
                                      </p:to>
                                    </p:set>
                                    <p:animEffect transition="in" filter="wipe(left)">
                                      <p:cBhvr>
                                        <p:cTn id="7" dur="500"/>
                                        <p:tgtEl>
                                          <p:spTgt spid="48135">
                                            <p:txEl>
                                              <p:pRg st="0" end="0"/>
                                            </p:txEl>
                                          </p:spTgt>
                                        </p:tgtEl>
                                      </p:cBhvr>
                                    </p:animEffect>
                                  </p:childTnLst>
                                  <p:subTnLst>
                                    <p:animClr>
                                      <p:cBhvr override="childStyle">
                                        <p:cTn dur="1" fill="hold" display="0" masterRel="nextClick" afterEffect="1"/>
                                        <p:tgtEl>
                                          <p:spTgt spid="4813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5">
                                            <p:txEl>
                                              <p:pRg st="1" end="1"/>
                                            </p:txEl>
                                          </p:spTgt>
                                        </p:tgtEl>
                                        <p:attrNameLst>
                                          <p:attrName>style.visibility</p:attrName>
                                        </p:attrNameLst>
                                      </p:cBhvr>
                                      <p:to>
                                        <p:strVal val="visible"/>
                                      </p:to>
                                    </p:set>
                                    <p:animEffect transition="in" filter="wipe(left)">
                                      <p:cBhvr>
                                        <p:cTn id="12" dur="500"/>
                                        <p:tgtEl>
                                          <p:spTgt spid="48135">
                                            <p:txEl>
                                              <p:pRg st="1" end="1"/>
                                            </p:txEl>
                                          </p:spTgt>
                                        </p:tgtEl>
                                      </p:cBhvr>
                                    </p:animEffect>
                                  </p:childTnLst>
                                  <p:subTnLst>
                                    <p:animClr>
                                      <p:cBhvr override="childStyle">
                                        <p:cTn dur="1" fill="hold" display="0" masterRel="nextClick" afterEffect="1"/>
                                        <p:tgtEl>
                                          <p:spTgt spid="4813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5">
                                            <p:txEl>
                                              <p:pRg st="2" end="2"/>
                                            </p:txEl>
                                          </p:spTgt>
                                        </p:tgtEl>
                                        <p:attrNameLst>
                                          <p:attrName>style.visibility</p:attrName>
                                        </p:attrNameLst>
                                      </p:cBhvr>
                                      <p:to>
                                        <p:strVal val="visible"/>
                                      </p:to>
                                    </p:set>
                                    <p:animEffect transition="in" filter="wipe(left)">
                                      <p:cBhvr>
                                        <p:cTn id="17" dur="500"/>
                                        <p:tgtEl>
                                          <p:spTgt spid="48135">
                                            <p:txEl>
                                              <p:pRg st="2" end="2"/>
                                            </p:txEl>
                                          </p:spTgt>
                                        </p:tgtEl>
                                      </p:cBhvr>
                                    </p:animEffect>
                                  </p:childTnLst>
                                  <p:subTnLst>
                                    <p:animClr>
                                      <p:cBhvr override="childStyle">
                                        <p:cTn dur="1" fill="hold" display="0" masterRel="nextClick" afterEffect="1"/>
                                        <p:tgtEl>
                                          <p:spTgt spid="48135">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387124B-0457-47E3-84E5-4E64C6A4F6E7}" type="slidenum">
              <a:rPr lang="en-US"/>
              <a:pPr/>
              <a:t>65</a:t>
            </a:fld>
            <a:endParaRPr lang="en-US"/>
          </a:p>
        </p:txBody>
      </p:sp>
      <p:sp>
        <p:nvSpPr>
          <p:cNvPr id="49158" name="Rectangle 6"/>
          <p:cNvSpPr>
            <a:spLocks noGrp="1" noChangeArrowheads="1"/>
          </p:cNvSpPr>
          <p:nvPr>
            <p:ph type="title"/>
          </p:nvPr>
        </p:nvSpPr>
        <p:spPr>
          <a:xfrm>
            <a:off x="1066800" y="1003300"/>
            <a:ext cx="7543800" cy="733425"/>
          </a:xfrm>
        </p:spPr>
        <p:txBody>
          <a:bodyPr/>
          <a:lstStyle/>
          <a:p>
            <a:pPr eaLnBrk="1" hangingPunct="1">
              <a:defRPr/>
            </a:pPr>
            <a:r>
              <a:rPr lang="en-US" sz="4000" smtClean="0"/>
              <a:t>Managing Cash Flows</a:t>
            </a:r>
          </a:p>
        </p:txBody>
      </p:sp>
      <p:sp>
        <p:nvSpPr>
          <p:cNvPr id="49159" name="Rectangle 7"/>
          <p:cNvSpPr>
            <a:spLocks noGrp="1" noChangeArrowheads="1"/>
          </p:cNvSpPr>
          <p:nvPr>
            <p:ph type="body" idx="1"/>
          </p:nvPr>
        </p:nvSpPr>
        <p:spPr/>
        <p:txBody>
          <a:bodyPr/>
          <a:lstStyle/>
          <a:p>
            <a:pPr eaLnBrk="1" hangingPunct="1">
              <a:defRPr/>
            </a:pPr>
            <a:r>
              <a:rPr lang="en-US" sz="2800" smtClean="0"/>
              <a:t>Can increase cash inflows (or speed them up) by:</a:t>
            </a:r>
          </a:p>
          <a:p>
            <a:pPr lvl="1" eaLnBrk="1" hangingPunct="1">
              <a:defRPr/>
            </a:pPr>
            <a:r>
              <a:rPr lang="en-US" sz="2400" smtClean="0"/>
              <a:t>Increasing cash sales</a:t>
            </a:r>
          </a:p>
          <a:p>
            <a:pPr lvl="1" eaLnBrk="1" hangingPunct="1">
              <a:defRPr/>
            </a:pPr>
            <a:r>
              <a:rPr lang="en-US" sz="2400" smtClean="0"/>
              <a:t>Increasing credit sales collections</a:t>
            </a:r>
          </a:p>
          <a:p>
            <a:pPr eaLnBrk="1" hangingPunct="1">
              <a:defRPr/>
            </a:pPr>
            <a:r>
              <a:rPr lang="en-US" sz="2800" smtClean="0"/>
              <a:t>Can decrease cash outflows (or slow them down) by:</a:t>
            </a:r>
          </a:p>
          <a:p>
            <a:pPr lvl="1" eaLnBrk="1" hangingPunct="1">
              <a:defRPr/>
            </a:pPr>
            <a:r>
              <a:rPr lang="en-US" sz="2400" smtClean="0"/>
              <a:t>Cutting costs</a:t>
            </a:r>
          </a:p>
          <a:p>
            <a:pPr lvl="1" eaLnBrk="1" hangingPunct="1">
              <a:defRPr/>
            </a:pPr>
            <a:r>
              <a:rPr lang="en-US" sz="2400" smtClean="0"/>
              <a:t>Taking full advantage of time allowed to pay obligations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9">
                                            <p:txEl>
                                              <p:pRg st="0" end="0"/>
                                            </p:txEl>
                                          </p:spTgt>
                                        </p:tgtEl>
                                        <p:attrNameLst>
                                          <p:attrName>style.visibility</p:attrName>
                                        </p:attrNameLst>
                                      </p:cBhvr>
                                      <p:to>
                                        <p:strVal val="visible"/>
                                      </p:to>
                                    </p:set>
                                    <p:animEffect transition="in" filter="wipe(left)">
                                      <p:cBhvr>
                                        <p:cTn id="7" dur="500"/>
                                        <p:tgtEl>
                                          <p:spTgt spid="49159">
                                            <p:txEl>
                                              <p:pRg st="0" end="0"/>
                                            </p:txEl>
                                          </p:spTgt>
                                        </p:tgtEl>
                                      </p:cBhvr>
                                    </p:animEffect>
                                  </p:childTnLst>
                                  <p:subTnLst>
                                    <p:animClr>
                                      <p:cBhvr override="childStyle">
                                        <p:cTn dur="1" fill="hold" display="0" masterRel="nextClick" afterEffect="1"/>
                                        <p:tgtEl>
                                          <p:spTgt spid="49159">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9">
                                            <p:txEl>
                                              <p:pRg st="1" end="1"/>
                                            </p:txEl>
                                          </p:spTgt>
                                        </p:tgtEl>
                                        <p:attrNameLst>
                                          <p:attrName>style.visibility</p:attrName>
                                        </p:attrNameLst>
                                      </p:cBhvr>
                                      <p:to>
                                        <p:strVal val="visible"/>
                                      </p:to>
                                    </p:set>
                                    <p:animEffect transition="in" filter="wipe(left)">
                                      <p:cBhvr>
                                        <p:cTn id="12" dur="500"/>
                                        <p:tgtEl>
                                          <p:spTgt spid="49159">
                                            <p:txEl>
                                              <p:pRg st="1" end="1"/>
                                            </p:txEl>
                                          </p:spTgt>
                                        </p:tgtEl>
                                      </p:cBhvr>
                                    </p:animEffect>
                                  </p:childTnLst>
                                  <p:subTnLst>
                                    <p:animClr>
                                      <p:cBhvr override="childStyle">
                                        <p:cTn dur="1" fill="hold" display="0" masterRel="nextClick" afterEffect="1"/>
                                        <p:tgtEl>
                                          <p:spTgt spid="4915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9">
                                            <p:txEl>
                                              <p:pRg st="2" end="2"/>
                                            </p:txEl>
                                          </p:spTgt>
                                        </p:tgtEl>
                                        <p:attrNameLst>
                                          <p:attrName>style.visibility</p:attrName>
                                        </p:attrNameLst>
                                      </p:cBhvr>
                                      <p:to>
                                        <p:strVal val="visible"/>
                                      </p:to>
                                    </p:set>
                                    <p:animEffect transition="in" filter="wipe(left)">
                                      <p:cBhvr>
                                        <p:cTn id="17" dur="500"/>
                                        <p:tgtEl>
                                          <p:spTgt spid="49159">
                                            <p:txEl>
                                              <p:pRg st="2" end="2"/>
                                            </p:txEl>
                                          </p:spTgt>
                                        </p:tgtEl>
                                      </p:cBhvr>
                                    </p:animEffect>
                                  </p:childTnLst>
                                  <p:subTnLst>
                                    <p:animClr>
                                      <p:cBhvr override="childStyle">
                                        <p:cTn dur="1" fill="hold" display="0" masterRel="nextClick" afterEffect="1"/>
                                        <p:tgtEl>
                                          <p:spTgt spid="49159">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9">
                                            <p:txEl>
                                              <p:pRg st="3" end="3"/>
                                            </p:txEl>
                                          </p:spTgt>
                                        </p:tgtEl>
                                        <p:attrNameLst>
                                          <p:attrName>style.visibility</p:attrName>
                                        </p:attrNameLst>
                                      </p:cBhvr>
                                      <p:to>
                                        <p:strVal val="visible"/>
                                      </p:to>
                                    </p:set>
                                    <p:animEffect transition="in" filter="wipe(left)">
                                      <p:cBhvr>
                                        <p:cTn id="22" dur="500"/>
                                        <p:tgtEl>
                                          <p:spTgt spid="49159">
                                            <p:txEl>
                                              <p:pRg st="3" end="3"/>
                                            </p:txEl>
                                          </p:spTgt>
                                        </p:tgtEl>
                                      </p:cBhvr>
                                    </p:animEffect>
                                  </p:childTnLst>
                                  <p:subTnLst>
                                    <p:animClr>
                                      <p:cBhvr override="childStyle">
                                        <p:cTn dur="1" fill="hold" display="0" masterRel="nextClick" afterEffect="1"/>
                                        <p:tgtEl>
                                          <p:spTgt spid="49159">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59">
                                            <p:txEl>
                                              <p:pRg st="4" end="4"/>
                                            </p:txEl>
                                          </p:spTgt>
                                        </p:tgtEl>
                                        <p:attrNameLst>
                                          <p:attrName>style.visibility</p:attrName>
                                        </p:attrNameLst>
                                      </p:cBhvr>
                                      <p:to>
                                        <p:strVal val="visible"/>
                                      </p:to>
                                    </p:set>
                                    <p:animEffect transition="in" filter="wipe(left)">
                                      <p:cBhvr>
                                        <p:cTn id="27" dur="500"/>
                                        <p:tgtEl>
                                          <p:spTgt spid="49159">
                                            <p:txEl>
                                              <p:pRg st="4" end="4"/>
                                            </p:txEl>
                                          </p:spTgt>
                                        </p:tgtEl>
                                      </p:cBhvr>
                                    </p:animEffect>
                                  </p:childTnLst>
                                  <p:subTnLst>
                                    <p:animClr>
                                      <p:cBhvr override="childStyle">
                                        <p:cTn dur="1" fill="hold" display="0" masterRel="nextClick" afterEffect="1"/>
                                        <p:tgtEl>
                                          <p:spTgt spid="49159">
                                            <p:txEl>
                                              <p:pRg st="4" end="4"/>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9">
                                            <p:txEl>
                                              <p:pRg st="5" end="5"/>
                                            </p:txEl>
                                          </p:spTgt>
                                        </p:tgtEl>
                                        <p:attrNameLst>
                                          <p:attrName>style.visibility</p:attrName>
                                        </p:attrNameLst>
                                      </p:cBhvr>
                                      <p:to>
                                        <p:strVal val="visible"/>
                                      </p:to>
                                    </p:set>
                                    <p:animEffect transition="in" filter="wipe(left)">
                                      <p:cBhvr>
                                        <p:cTn id="32" dur="500"/>
                                        <p:tgtEl>
                                          <p:spTgt spid="49159">
                                            <p:txEl>
                                              <p:pRg st="5" end="5"/>
                                            </p:txEl>
                                          </p:spTgt>
                                        </p:tgtEl>
                                      </p:cBhvr>
                                    </p:animEffect>
                                  </p:childTnLst>
                                  <p:subTnLst>
                                    <p:animClr>
                                      <p:cBhvr override="childStyle">
                                        <p:cTn dur="1" fill="hold" display="0" masterRel="nextClick" afterEffect="1"/>
                                        <p:tgtEl>
                                          <p:spTgt spid="49159">
                                            <p:txEl>
                                              <p:pRg st="5" end="5"/>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96A2EB-7710-49DB-9B0D-FD1CD3128B7A}" type="slidenum">
              <a:rPr lang="en-US"/>
              <a:pPr/>
              <a:t>66</a:t>
            </a:fld>
            <a:endParaRPr lang="en-US"/>
          </a:p>
        </p:txBody>
      </p:sp>
      <p:sp>
        <p:nvSpPr>
          <p:cNvPr id="50182" name="Rectangle 6"/>
          <p:cNvSpPr>
            <a:spLocks noGrp="1" noChangeArrowheads="1"/>
          </p:cNvSpPr>
          <p:nvPr>
            <p:ph type="title"/>
          </p:nvPr>
        </p:nvSpPr>
        <p:spPr>
          <a:xfrm>
            <a:off x="1066800" y="890588"/>
            <a:ext cx="7543800" cy="846137"/>
          </a:xfrm>
        </p:spPr>
        <p:txBody>
          <a:bodyPr/>
          <a:lstStyle/>
          <a:p>
            <a:pPr eaLnBrk="1" hangingPunct="1">
              <a:defRPr/>
            </a:pPr>
            <a:r>
              <a:rPr lang="en-US" smtClean="0"/>
              <a:t>Managing Cash Flows</a:t>
            </a:r>
          </a:p>
        </p:txBody>
      </p:sp>
      <p:sp>
        <p:nvSpPr>
          <p:cNvPr id="50183" name="Rectangle 7"/>
          <p:cNvSpPr>
            <a:spLocks noGrp="1" noChangeArrowheads="1"/>
          </p:cNvSpPr>
          <p:nvPr>
            <p:ph type="body" idx="1"/>
          </p:nvPr>
        </p:nvSpPr>
        <p:spPr>
          <a:xfrm>
            <a:off x="1066800" y="1868488"/>
            <a:ext cx="7543800" cy="4114800"/>
          </a:xfrm>
        </p:spPr>
        <p:txBody>
          <a:bodyPr/>
          <a:lstStyle/>
          <a:p>
            <a:pPr eaLnBrk="1" hangingPunct="1">
              <a:lnSpc>
                <a:spcPct val="80000"/>
              </a:lnSpc>
              <a:defRPr/>
            </a:pPr>
            <a:r>
              <a:rPr lang="en-US" sz="2800" smtClean="0"/>
              <a:t>Can speed up inflows by:</a:t>
            </a:r>
          </a:p>
          <a:p>
            <a:pPr lvl="1" eaLnBrk="1" hangingPunct="1">
              <a:lnSpc>
                <a:spcPct val="80000"/>
              </a:lnSpc>
              <a:defRPr/>
            </a:pPr>
            <a:r>
              <a:rPr lang="en-US" sz="2400" smtClean="0"/>
              <a:t>Tightening up credit policy (as long as savings from reduced bad debts and collection costs exceed sales that may be lost)</a:t>
            </a:r>
          </a:p>
          <a:p>
            <a:pPr lvl="1" eaLnBrk="1" hangingPunct="1">
              <a:lnSpc>
                <a:spcPct val="80000"/>
              </a:lnSpc>
              <a:defRPr/>
            </a:pPr>
            <a:r>
              <a:rPr lang="en-US" sz="2400" smtClean="0"/>
              <a:t>Obtaining computerized fund transfers from customers</a:t>
            </a:r>
          </a:p>
          <a:p>
            <a:pPr lvl="1" eaLnBrk="1" hangingPunct="1">
              <a:lnSpc>
                <a:spcPct val="80000"/>
              </a:lnSpc>
              <a:defRPr/>
            </a:pPr>
            <a:r>
              <a:rPr lang="en-US" sz="2400" smtClean="0"/>
              <a:t>Using collection centers</a:t>
            </a:r>
          </a:p>
          <a:p>
            <a:pPr lvl="1" eaLnBrk="1" hangingPunct="1">
              <a:lnSpc>
                <a:spcPct val="80000"/>
              </a:lnSpc>
              <a:defRPr/>
            </a:pPr>
            <a:r>
              <a:rPr lang="en-US" sz="2400" smtClean="0"/>
              <a:t>Using a lockbox system</a:t>
            </a:r>
          </a:p>
          <a:p>
            <a:pPr eaLnBrk="1" hangingPunct="1">
              <a:lnSpc>
                <a:spcPct val="80000"/>
              </a:lnSpc>
              <a:defRPr/>
            </a:pPr>
            <a:r>
              <a:rPr lang="en-US" sz="2800" smtClean="0"/>
              <a:t>Can slow down cash outflows by:</a:t>
            </a:r>
          </a:p>
          <a:p>
            <a:pPr lvl="1" eaLnBrk="1" hangingPunct="1">
              <a:lnSpc>
                <a:spcPct val="80000"/>
              </a:lnSpc>
              <a:defRPr/>
            </a:pPr>
            <a:r>
              <a:rPr lang="en-US" sz="2400" smtClean="0"/>
              <a:t>Delaying the payment of bills</a:t>
            </a:r>
          </a:p>
          <a:p>
            <a:pPr lvl="1" eaLnBrk="1" hangingPunct="1">
              <a:lnSpc>
                <a:spcPct val="80000"/>
              </a:lnSpc>
              <a:defRPr/>
            </a:pPr>
            <a:r>
              <a:rPr lang="en-US" sz="2400" smtClean="0"/>
              <a:t>Using remote disbursement banks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83">
                                            <p:txEl>
                                              <p:pRg st="0" end="0"/>
                                            </p:txEl>
                                          </p:spTgt>
                                        </p:tgtEl>
                                        <p:attrNameLst>
                                          <p:attrName>style.visibility</p:attrName>
                                        </p:attrNameLst>
                                      </p:cBhvr>
                                      <p:to>
                                        <p:strVal val="visible"/>
                                      </p:to>
                                    </p:set>
                                    <p:animEffect transition="in" filter="wipe(left)">
                                      <p:cBhvr>
                                        <p:cTn id="7" dur="500"/>
                                        <p:tgtEl>
                                          <p:spTgt spid="50183">
                                            <p:txEl>
                                              <p:pRg st="0" end="0"/>
                                            </p:txEl>
                                          </p:spTgt>
                                        </p:tgtEl>
                                      </p:cBhvr>
                                    </p:animEffect>
                                  </p:childTnLst>
                                  <p:subTnLst>
                                    <p:animClr>
                                      <p:cBhvr override="childStyle">
                                        <p:cTn dur="1" fill="hold" display="0" masterRel="nextClick" afterEffect="1"/>
                                        <p:tgtEl>
                                          <p:spTgt spid="5018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3">
                                            <p:txEl>
                                              <p:pRg st="1" end="1"/>
                                            </p:txEl>
                                          </p:spTgt>
                                        </p:tgtEl>
                                        <p:attrNameLst>
                                          <p:attrName>style.visibility</p:attrName>
                                        </p:attrNameLst>
                                      </p:cBhvr>
                                      <p:to>
                                        <p:strVal val="visible"/>
                                      </p:to>
                                    </p:set>
                                    <p:animEffect transition="in" filter="wipe(left)">
                                      <p:cBhvr>
                                        <p:cTn id="12" dur="500"/>
                                        <p:tgtEl>
                                          <p:spTgt spid="50183">
                                            <p:txEl>
                                              <p:pRg st="1" end="1"/>
                                            </p:txEl>
                                          </p:spTgt>
                                        </p:tgtEl>
                                      </p:cBhvr>
                                    </p:animEffect>
                                  </p:childTnLst>
                                  <p:subTnLst>
                                    <p:animClr>
                                      <p:cBhvr override="childStyle">
                                        <p:cTn dur="1" fill="hold" display="0" masterRel="nextClick" afterEffect="1"/>
                                        <p:tgtEl>
                                          <p:spTgt spid="5018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83">
                                            <p:txEl>
                                              <p:pRg st="2" end="2"/>
                                            </p:txEl>
                                          </p:spTgt>
                                        </p:tgtEl>
                                        <p:attrNameLst>
                                          <p:attrName>style.visibility</p:attrName>
                                        </p:attrNameLst>
                                      </p:cBhvr>
                                      <p:to>
                                        <p:strVal val="visible"/>
                                      </p:to>
                                    </p:set>
                                    <p:animEffect transition="in" filter="wipe(left)">
                                      <p:cBhvr>
                                        <p:cTn id="17" dur="500"/>
                                        <p:tgtEl>
                                          <p:spTgt spid="50183">
                                            <p:txEl>
                                              <p:pRg st="2" end="2"/>
                                            </p:txEl>
                                          </p:spTgt>
                                        </p:tgtEl>
                                      </p:cBhvr>
                                    </p:animEffect>
                                  </p:childTnLst>
                                  <p:subTnLst>
                                    <p:animClr>
                                      <p:cBhvr override="childStyle">
                                        <p:cTn dur="1" fill="hold" display="0" masterRel="nextClick" afterEffect="1"/>
                                        <p:tgtEl>
                                          <p:spTgt spid="5018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83">
                                            <p:txEl>
                                              <p:pRg st="3" end="3"/>
                                            </p:txEl>
                                          </p:spTgt>
                                        </p:tgtEl>
                                        <p:attrNameLst>
                                          <p:attrName>style.visibility</p:attrName>
                                        </p:attrNameLst>
                                      </p:cBhvr>
                                      <p:to>
                                        <p:strVal val="visible"/>
                                      </p:to>
                                    </p:set>
                                    <p:animEffect transition="in" filter="wipe(left)">
                                      <p:cBhvr>
                                        <p:cTn id="22" dur="500"/>
                                        <p:tgtEl>
                                          <p:spTgt spid="50183">
                                            <p:txEl>
                                              <p:pRg st="3" end="3"/>
                                            </p:txEl>
                                          </p:spTgt>
                                        </p:tgtEl>
                                      </p:cBhvr>
                                    </p:animEffect>
                                  </p:childTnLst>
                                  <p:subTnLst>
                                    <p:animClr>
                                      <p:cBhvr override="childStyle">
                                        <p:cTn dur="1" fill="hold" display="0" masterRel="nextClick" afterEffect="1"/>
                                        <p:tgtEl>
                                          <p:spTgt spid="50183">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183">
                                            <p:txEl>
                                              <p:pRg st="4" end="4"/>
                                            </p:txEl>
                                          </p:spTgt>
                                        </p:tgtEl>
                                        <p:attrNameLst>
                                          <p:attrName>style.visibility</p:attrName>
                                        </p:attrNameLst>
                                      </p:cBhvr>
                                      <p:to>
                                        <p:strVal val="visible"/>
                                      </p:to>
                                    </p:set>
                                    <p:animEffect transition="in" filter="wipe(left)">
                                      <p:cBhvr>
                                        <p:cTn id="27" dur="500"/>
                                        <p:tgtEl>
                                          <p:spTgt spid="50183">
                                            <p:txEl>
                                              <p:pRg st="4" end="4"/>
                                            </p:txEl>
                                          </p:spTgt>
                                        </p:tgtEl>
                                      </p:cBhvr>
                                    </p:animEffect>
                                  </p:childTnLst>
                                  <p:subTnLst>
                                    <p:animClr>
                                      <p:cBhvr override="childStyle">
                                        <p:cTn dur="1" fill="hold" display="0" masterRel="nextClick" afterEffect="1"/>
                                        <p:tgtEl>
                                          <p:spTgt spid="50183">
                                            <p:txEl>
                                              <p:pRg st="4" end="4"/>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0183">
                                            <p:txEl>
                                              <p:pRg st="5" end="5"/>
                                            </p:txEl>
                                          </p:spTgt>
                                        </p:tgtEl>
                                        <p:attrNameLst>
                                          <p:attrName>style.visibility</p:attrName>
                                        </p:attrNameLst>
                                      </p:cBhvr>
                                      <p:to>
                                        <p:strVal val="visible"/>
                                      </p:to>
                                    </p:set>
                                    <p:animEffect transition="in" filter="wipe(left)">
                                      <p:cBhvr>
                                        <p:cTn id="32" dur="500"/>
                                        <p:tgtEl>
                                          <p:spTgt spid="50183">
                                            <p:txEl>
                                              <p:pRg st="5" end="5"/>
                                            </p:txEl>
                                          </p:spTgt>
                                        </p:tgtEl>
                                      </p:cBhvr>
                                    </p:animEffect>
                                  </p:childTnLst>
                                  <p:subTnLst>
                                    <p:animClr>
                                      <p:cBhvr override="childStyle">
                                        <p:cTn dur="1" fill="hold" display="0" masterRel="nextClick" afterEffect="1"/>
                                        <p:tgtEl>
                                          <p:spTgt spid="50183">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0183">
                                            <p:txEl>
                                              <p:pRg st="6" end="6"/>
                                            </p:txEl>
                                          </p:spTgt>
                                        </p:tgtEl>
                                        <p:attrNameLst>
                                          <p:attrName>style.visibility</p:attrName>
                                        </p:attrNameLst>
                                      </p:cBhvr>
                                      <p:to>
                                        <p:strVal val="visible"/>
                                      </p:to>
                                    </p:set>
                                    <p:animEffect transition="in" filter="wipe(left)">
                                      <p:cBhvr>
                                        <p:cTn id="37" dur="500"/>
                                        <p:tgtEl>
                                          <p:spTgt spid="50183">
                                            <p:txEl>
                                              <p:pRg st="6" end="6"/>
                                            </p:txEl>
                                          </p:spTgt>
                                        </p:tgtEl>
                                      </p:cBhvr>
                                    </p:animEffect>
                                  </p:childTnLst>
                                  <p:subTnLst>
                                    <p:animClr>
                                      <p:cBhvr override="childStyle">
                                        <p:cTn dur="1" fill="hold" display="0" masterRel="nextClick" afterEffect="1"/>
                                        <p:tgtEl>
                                          <p:spTgt spid="50183">
                                            <p:txEl>
                                              <p:pRg st="6" end="6"/>
                                            </p:txEl>
                                          </p:spTgt>
                                        </p:tgtEl>
                                        <p:attrNameLst>
                                          <p:attrName>ppt_c</p:attrName>
                                        </p:attrNameLst>
                                      </p:cBhvr>
                                      <p:to>
                                        <a:srgbClr val="FFFF66"/>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0183">
                                            <p:txEl>
                                              <p:pRg st="7" end="7"/>
                                            </p:txEl>
                                          </p:spTgt>
                                        </p:tgtEl>
                                        <p:attrNameLst>
                                          <p:attrName>style.visibility</p:attrName>
                                        </p:attrNameLst>
                                      </p:cBhvr>
                                      <p:to>
                                        <p:strVal val="visible"/>
                                      </p:to>
                                    </p:set>
                                    <p:animEffect transition="in" filter="wipe(left)">
                                      <p:cBhvr>
                                        <p:cTn id="42" dur="500"/>
                                        <p:tgtEl>
                                          <p:spTgt spid="50183">
                                            <p:txEl>
                                              <p:pRg st="7" end="7"/>
                                            </p:txEl>
                                          </p:spTgt>
                                        </p:tgtEl>
                                      </p:cBhvr>
                                    </p:animEffect>
                                  </p:childTnLst>
                                  <p:subTnLst>
                                    <p:animClr>
                                      <p:cBhvr override="childStyle">
                                        <p:cTn dur="1" fill="hold" display="0" masterRel="nextClick" afterEffect="1"/>
                                        <p:tgtEl>
                                          <p:spTgt spid="50183">
                                            <p:txEl>
                                              <p:pRg st="7" end="7"/>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DF77EAB-F8B6-4011-A4B7-93E639C3E2BA}" type="slidenum">
              <a:rPr lang="en-US"/>
              <a:pPr>
                <a:defRPr/>
              </a:pPr>
              <a:t>67</a:t>
            </a:fld>
            <a:endParaRPr lang="en-US"/>
          </a:p>
        </p:txBody>
      </p:sp>
      <p:grpSp>
        <p:nvGrpSpPr>
          <p:cNvPr id="2" name="Group 9"/>
          <p:cNvGrpSpPr>
            <a:grpSpLocks/>
          </p:cNvGrpSpPr>
          <p:nvPr/>
        </p:nvGrpSpPr>
        <p:grpSpPr bwMode="auto">
          <a:xfrm>
            <a:off x="1243013" y="1827213"/>
            <a:ext cx="4932362" cy="1470025"/>
            <a:chOff x="1016" y="884"/>
            <a:chExt cx="3107" cy="926"/>
          </a:xfrm>
        </p:grpSpPr>
        <p:sp>
          <p:nvSpPr>
            <p:cNvPr id="3077" name="Rectangle 2"/>
            <p:cNvSpPr>
              <a:spLocks noChangeArrowheads="1"/>
            </p:cNvSpPr>
            <p:nvPr/>
          </p:nvSpPr>
          <p:spPr bwMode="auto">
            <a:xfrm>
              <a:off x="1016" y="884"/>
              <a:ext cx="3107" cy="926"/>
            </a:xfrm>
            <a:prstGeom prst="rect">
              <a:avLst/>
            </a:prstGeom>
            <a:noFill/>
            <a:ln w="25400">
              <a:solidFill>
                <a:srgbClr val="00FF00"/>
              </a:solidFill>
              <a:miter lim="800000"/>
              <a:headEnd/>
              <a:tailEnd/>
            </a:ln>
            <a:scene3d>
              <a:camera prst="legacyObliqueBottomLeft"/>
              <a:lightRig rig="legacyFlat3" dir="t"/>
            </a:scene3d>
            <a:sp3d extrusionH="430200" prstMaterial="legacyMatte">
              <a:bevelT w="13500" h="13500" prst="angle"/>
              <a:bevelB w="13500" h="13500" prst="angle"/>
              <a:extrusionClr>
                <a:srgbClr val="00FF00"/>
              </a:extrusionClr>
            </a:sp3d>
          </p:spPr>
          <p:txBody>
            <a:bodyPr wrap="none" anchor="ctr">
              <a:flatTx/>
            </a:bodyPr>
            <a:lstStyle/>
            <a:p>
              <a:endParaRPr lang="en-US"/>
            </a:p>
          </p:txBody>
        </p:sp>
        <p:sp>
          <p:nvSpPr>
            <p:cNvPr id="4101" name="Rectangle 5"/>
            <p:cNvSpPr>
              <a:spLocks noChangeArrowheads="1"/>
            </p:cNvSpPr>
            <p:nvPr/>
          </p:nvSpPr>
          <p:spPr bwMode="auto">
            <a:xfrm>
              <a:off x="1039" y="1004"/>
              <a:ext cx="3010" cy="748"/>
            </a:xfrm>
            <a:prstGeom prst="rect">
              <a:avLst/>
            </a:prstGeom>
            <a:noFill/>
            <a:ln w="12700">
              <a:noFill/>
              <a:miter lim="800000"/>
              <a:headEnd/>
              <a:tailEnd/>
            </a:ln>
            <a:effectLst/>
          </p:spPr>
          <p:txBody>
            <a:bodyPr wrap="none" lIns="90488" tIns="44450" rIns="90488" bIns="44450">
              <a:spAutoFit/>
            </a:bodyPr>
            <a:lstStyle/>
            <a:p>
              <a:pPr algn="ctr">
                <a:defRPr/>
              </a:pPr>
              <a:r>
                <a:rPr lang="en-US" sz="3600" b="1">
                  <a:effectLst>
                    <a:outerShdw blurRad="38100" dist="38100" dir="2700000" algn="tl">
                      <a:srgbClr val="000000"/>
                    </a:outerShdw>
                  </a:effectLst>
                  <a:latin typeface="Arial" charset="0"/>
                </a:rPr>
                <a:t>Accounts Receivable</a:t>
              </a:r>
            </a:p>
            <a:p>
              <a:pPr algn="ctr">
                <a:defRPr/>
              </a:pPr>
              <a:r>
                <a:rPr lang="en-US" sz="3600" b="1">
                  <a:effectLst>
                    <a:outerShdw blurRad="38100" dist="38100" dir="2700000" algn="tl">
                      <a:srgbClr val="000000"/>
                    </a:outerShdw>
                  </a:effectLst>
                  <a:latin typeface="Arial" charset="0"/>
                </a:rPr>
                <a:t>and Inventory</a:t>
              </a:r>
            </a:p>
          </p:txBody>
        </p:sp>
      </p:grpSp>
      <p:sp>
        <p:nvSpPr>
          <p:cNvPr id="4103" name="WordArt 7"/>
          <p:cNvSpPr>
            <a:spLocks noChangeArrowheads="1" noChangeShapeType="1" noTextEdit="1"/>
          </p:cNvSpPr>
          <p:nvPr/>
        </p:nvSpPr>
        <p:spPr bwMode="auto">
          <a:xfrm>
            <a:off x="5486400" y="3700463"/>
            <a:ext cx="2733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Chapter 19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ppt_w</p:attrName>
                                        </p:attrNameLst>
                                      </p:cBhvr>
                                      <p:tavLst>
                                        <p:tav tm="0">
                                          <p:val>
                                            <p:fltVal val="0"/>
                                          </p:val>
                                        </p:tav>
                                        <p:tav tm="100000">
                                          <p:val>
                                            <p:strVal val="#ppt_w"/>
                                          </p:val>
                                        </p:tav>
                                      </p:tavLst>
                                    </p:anim>
                                    <p:anim calcmode="lin" valueType="num">
                                      <p:cBhvr>
                                        <p:cTn id="8" dur="1000" fill="hold"/>
                                        <p:tgtEl>
                                          <p:spTgt spid="4103"/>
                                        </p:tgtEl>
                                        <p:attrNameLst>
                                          <p:attrName>ppt_h</p:attrName>
                                        </p:attrNameLst>
                                      </p:cBhvr>
                                      <p:tavLst>
                                        <p:tav tm="0">
                                          <p:val>
                                            <p:fltVal val="0"/>
                                          </p:val>
                                        </p:tav>
                                        <p:tav tm="100000">
                                          <p:val>
                                            <p:strVal val="#ppt_h"/>
                                          </p:val>
                                        </p:tav>
                                      </p:tavLst>
                                    </p:anim>
                                    <p:anim calcmode="lin" valueType="num">
                                      <p:cBhvr>
                                        <p:cTn id="9" dur="1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168FA32-895C-4C7D-A2E7-C95F6C1325FC}" type="slidenum">
              <a:rPr lang="en-US"/>
              <a:pPr>
                <a:defRPr/>
              </a:pPr>
              <a:t>68</a:t>
            </a:fld>
            <a:endParaRPr lang="en-US"/>
          </a:p>
        </p:txBody>
      </p:sp>
      <p:sp>
        <p:nvSpPr>
          <p:cNvPr id="5122" name="Rectangle 2"/>
          <p:cNvSpPr>
            <a:spLocks noGrp="1" noChangeArrowheads="1"/>
          </p:cNvSpPr>
          <p:nvPr>
            <p:ph type="title"/>
          </p:nvPr>
        </p:nvSpPr>
        <p:spPr/>
        <p:txBody>
          <a:bodyPr lIns="90488" tIns="44450" rIns="90488" bIns="44450"/>
          <a:lstStyle/>
          <a:p>
            <a:pPr eaLnBrk="1" hangingPunct="1">
              <a:defRPr/>
            </a:pPr>
            <a:r>
              <a:rPr lang="en-US" smtClean="0"/>
              <a:t>Learning Objectives</a:t>
            </a:r>
          </a:p>
        </p:txBody>
      </p:sp>
      <p:sp>
        <p:nvSpPr>
          <p:cNvPr id="5123" name="Rectangle 3"/>
          <p:cNvSpPr>
            <a:spLocks noGrp="1" noChangeArrowheads="1"/>
          </p:cNvSpPr>
          <p:nvPr>
            <p:ph type="body" idx="1"/>
          </p:nvPr>
        </p:nvSpPr>
        <p:spPr/>
        <p:txBody>
          <a:bodyPr lIns="90488" tIns="44450" rIns="90488" bIns="44450"/>
          <a:lstStyle/>
          <a:p>
            <a:pPr eaLnBrk="1" hangingPunct="1">
              <a:defRPr/>
            </a:pPr>
            <a:r>
              <a:rPr lang="en-US" smtClean="0"/>
              <a:t>How and why firms manage accounts receivable and inventory.</a:t>
            </a:r>
          </a:p>
          <a:p>
            <a:pPr eaLnBrk="1" hangingPunct="1">
              <a:defRPr/>
            </a:pPr>
            <a:r>
              <a:rPr lang="en-US" smtClean="0"/>
              <a:t>Computation of optimum levels of accounts receivable and inventory.</a:t>
            </a:r>
          </a:p>
          <a:p>
            <a:pPr eaLnBrk="1" hangingPunct="1">
              <a:defRPr/>
            </a:pPr>
            <a:r>
              <a:rPr lang="en-US" smtClean="0"/>
              <a:t>Alternative inventory management approaches.</a:t>
            </a:r>
          </a:p>
          <a:p>
            <a:pPr eaLnBrk="1" hangingPunct="1">
              <a:defRPr/>
            </a:pPr>
            <a:r>
              <a:rPr lang="en-US" smtClean="0"/>
              <a:t>How firms make credit decisions and create collection policies.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subTnLst>
                                    <p:animClr>
                                      <p:cBhvr override="childStyle">
                                        <p:cTn dur="1" fill="hold" display="0" masterRel="nextClick" afterEffect="1"/>
                                        <p:tgtEl>
                                          <p:spTgt spid="512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subTnLst>
                                    <p:animClr>
                                      <p:cBhvr override="childStyle">
                                        <p:cTn dur="1" fill="hold" display="0" masterRel="nextClick" afterEffect="1"/>
                                        <p:tgtEl>
                                          <p:spTgt spid="512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left)">
                                      <p:cBhvr>
                                        <p:cTn id="17" dur="500"/>
                                        <p:tgtEl>
                                          <p:spTgt spid="5123">
                                            <p:txEl>
                                              <p:pRg st="2" end="2"/>
                                            </p:txEl>
                                          </p:spTgt>
                                        </p:tgtEl>
                                      </p:cBhvr>
                                    </p:animEffect>
                                  </p:childTnLst>
                                  <p:subTnLst>
                                    <p:animClr>
                                      <p:cBhvr override="childStyle">
                                        <p:cTn dur="1" fill="hold" display="0" masterRel="nextClick" afterEffect="1"/>
                                        <p:tgtEl>
                                          <p:spTgt spid="512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left)">
                                      <p:cBhvr>
                                        <p:cTn id="22" dur="500"/>
                                        <p:tgtEl>
                                          <p:spTgt spid="5123">
                                            <p:txEl>
                                              <p:pRg st="3" end="3"/>
                                            </p:txEl>
                                          </p:spTgt>
                                        </p:tgtEl>
                                      </p:cBhvr>
                                    </p:animEffect>
                                  </p:childTnLst>
                                  <p:subTnLst>
                                    <p:animClr>
                                      <p:cBhvr override="childStyle">
                                        <p:cTn dur="1" fill="hold" display="0" masterRel="nextClick" afterEffect="1"/>
                                        <p:tgtEl>
                                          <p:spTgt spid="5123">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6658D3A-F0B2-4088-9617-ECFC54FA476B}" type="slidenum">
              <a:rPr lang="en-US"/>
              <a:pPr>
                <a:defRPr/>
              </a:pPr>
              <a:t>69</a:t>
            </a:fld>
            <a:endParaRPr lang="en-US"/>
          </a:p>
        </p:txBody>
      </p:sp>
      <p:sp>
        <p:nvSpPr>
          <p:cNvPr id="6148" name="Rectangle 4"/>
          <p:cNvSpPr>
            <a:spLocks noGrp="1" noChangeArrowheads="1"/>
          </p:cNvSpPr>
          <p:nvPr>
            <p:ph type="title"/>
          </p:nvPr>
        </p:nvSpPr>
        <p:spPr>
          <a:xfrm>
            <a:off x="1068388" y="304800"/>
            <a:ext cx="7259637" cy="1431925"/>
          </a:xfrm>
        </p:spPr>
        <p:txBody>
          <a:bodyPr/>
          <a:lstStyle/>
          <a:p>
            <a:pPr eaLnBrk="1" hangingPunct="1">
              <a:defRPr/>
            </a:pPr>
            <a:r>
              <a:rPr lang="en-US" sz="3200" smtClean="0"/>
              <a:t>Why do firms accumulate accounts receivable and inventory?</a:t>
            </a:r>
          </a:p>
        </p:txBody>
      </p:sp>
      <p:sp>
        <p:nvSpPr>
          <p:cNvPr id="6149" name="Rectangle 5"/>
          <p:cNvSpPr>
            <a:spLocks noGrp="1" noChangeArrowheads="1"/>
          </p:cNvSpPr>
          <p:nvPr>
            <p:ph type="body" idx="1"/>
          </p:nvPr>
        </p:nvSpPr>
        <p:spPr/>
        <p:txBody>
          <a:bodyPr/>
          <a:lstStyle/>
          <a:p>
            <a:pPr eaLnBrk="1" hangingPunct="1">
              <a:lnSpc>
                <a:spcPct val="90000"/>
              </a:lnSpc>
              <a:defRPr/>
            </a:pPr>
            <a:r>
              <a:rPr lang="en-US" sz="2800" smtClean="0"/>
              <a:t>Given that accounts receivable and inventory are assets that do not provide an explicit rate of return, it is important to understand why firms might still want to have these investments.</a:t>
            </a:r>
          </a:p>
          <a:p>
            <a:pPr eaLnBrk="1" hangingPunct="1">
              <a:lnSpc>
                <a:spcPct val="90000"/>
              </a:lnSpc>
              <a:defRPr/>
            </a:pPr>
            <a:r>
              <a:rPr lang="en-US" sz="2800" smtClean="0"/>
              <a:t>Granting credit is often an essential business practice and can enhance sales. (But also will increase costs.)</a:t>
            </a:r>
          </a:p>
          <a:p>
            <a:pPr eaLnBrk="1" hangingPunct="1">
              <a:lnSpc>
                <a:spcPct val="90000"/>
              </a:lnSpc>
              <a:defRPr/>
            </a:pPr>
            <a:r>
              <a:rPr lang="en-US" sz="2800" smtClean="0"/>
              <a:t>Holding adequate inventory is necessary to avoid loss of sales due to stock-outs.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subTnLst>
                                    <p:animClr>
                                      <p:cBhvr override="childStyle">
                                        <p:cTn dur="1" fill="hold" display="0" masterRel="nextClick" afterEffect="1"/>
                                        <p:tgtEl>
                                          <p:spTgt spid="614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subTnLst>
                                    <p:animClr>
                                      <p:cBhvr override="childStyle">
                                        <p:cTn dur="1" fill="hold" display="0" masterRel="nextClick" afterEffect="1"/>
                                        <p:tgtEl>
                                          <p:spTgt spid="614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subTnLst>
                                    <p:animClr>
                                      <p:cBhvr override="childStyle">
                                        <p:cTn dur="1" fill="hold" display="0" masterRel="nextClick" afterEffect="1"/>
                                        <p:tgtEl>
                                          <p:spTgt spid="6149">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52A12A22-2911-49E4-B640-97DB7B740AF0}" type="slidenum">
              <a:rPr lang="en-US"/>
              <a:pPr/>
              <a:t>7</a:t>
            </a:fld>
            <a:endParaRPr lang="en-US"/>
          </a:p>
        </p:txBody>
      </p:sp>
      <p:sp>
        <p:nvSpPr>
          <p:cNvPr id="16399" name="Rectangle 15"/>
          <p:cNvSpPr>
            <a:spLocks noChangeArrowheads="1"/>
          </p:cNvSpPr>
          <p:nvPr/>
        </p:nvSpPr>
        <p:spPr bwMode="auto">
          <a:xfrm>
            <a:off x="4795838" y="4054475"/>
            <a:ext cx="3779837" cy="1552575"/>
          </a:xfrm>
          <a:prstGeom prst="rect">
            <a:avLst/>
          </a:prstGeom>
          <a:noFill/>
          <a:ln w="12700">
            <a:noFill/>
            <a:miter lim="800000"/>
            <a:headEnd/>
            <a:tailEnd/>
          </a:ln>
          <a:effectLst/>
        </p:spPr>
        <p:txBody>
          <a:bodyPr wrap="none" lIns="90488" tIns="44450" rIns="90488" bIns="44450">
            <a:spAutoFit/>
          </a:bodyPr>
          <a:lstStyle/>
          <a:p>
            <a:r>
              <a:rPr lang="en-US" sz="2000" b="1" i="1" u="sng">
                <a:solidFill>
                  <a:srgbClr val="FF6600"/>
                </a:solidFill>
                <a:effectLst>
                  <a:outerShdw blurRad="38100" dist="38100" dir="2700000" algn="tl">
                    <a:srgbClr val="000000"/>
                  </a:outerShdw>
                </a:effectLst>
                <a:latin typeface="Arial" charset="0"/>
              </a:rPr>
              <a:t>Firm 2:</a:t>
            </a:r>
            <a:endParaRPr lang="en-US" sz="800" b="1" i="1" u="sng">
              <a:solidFill>
                <a:srgbClr val="FF6600"/>
              </a:solidFill>
              <a:effectLst>
                <a:outerShdw blurRad="38100" dist="38100" dir="2700000" algn="tl">
                  <a:srgbClr val="000000"/>
                </a:outerShdw>
              </a:effectLst>
              <a:latin typeface="Arial" charset="0"/>
            </a:endParaRPr>
          </a:p>
          <a:p>
            <a:endParaRPr lang="en-US" sz="800" b="1" i="1" u="sng">
              <a:solidFill>
                <a:srgbClr val="FF6600"/>
              </a:solidFill>
              <a:effectLst>
                <a:outerShdw blurRad="38100" dist="38100" dir="2700000" algn="tl">
                  <a:srgbClr val="000000"/>
                </a:outerShdw>
              </a:effectLst>
              <a:latin typeface="Arial" charset="0"/>
            </a:endParaRPr>
          </a:p>
          <a:p>
            <a:r>
              <a:rPr lang="en-US" sz="2000">
                <a:latin typeface="Arial" charset="0"/>
              </a:rPr>
              <a:t>   $200 Marketable Securities</a:t>
            </a:r>
          </a:p>
          <a:p>
            <a:r>
              <a:rPr lang="en-US" sz="2000">
                <a:latin typeface="Arial" charset="0"/>
              </a:rPr>
              <a:t>   Financed with Common Stock</a:t>
            </a:r>
            <a:endParaRPr lang="en-US" sz="800">
              <a:latin typeface="Arial" charset="0"/>
            </a:endParaRPr>
          </a:p>
          <a:p>
            <a:endParaRPr lang="en-US" sz="800">
              <a:latin typeface="Arial" charset="0"/>
            </a:endParaRPr>
          </a:p>
          <a:p>
            <a:r>
              <a:rPr lang="en-US" sz="2000">
                <a:latin typeface="Arial" charset="0"/>
              </a:rPr>
              <a:t>   200 x 4% = $8 interest earned</a:t>
            </a:r>
          </a:p>
        </p:txBody>
      </p:sp>
      <p:grpSp>
        <p:nvGrpSpPr>
          <p:cNvPr id="16429" name="Group 45"/>
          <p:cNvGrpSpPr>
            <a:grpSpLocks/>
          </p:cNvGrpSpPr>
          <p:nvPr/>
        </p:nvGrpSpPr>
        <p:grpSpPr bwMode="auto">
          <a:xfrm>
            <a:off x="217488" y="2090738"/>
            <a:ext cx="4224337" cy="1557337"/>
            <a:chOff x="137" y="1317"/>
            <a:chExt cx="2661" cy="981"/>
          </a:xfrm>
        </p:grpSpPr>
        <p:grpSp>
          <p:nvGrpSpPr>
            <p:cNvPr id="16419" name="Group 35"/>
            <p:cNvGrpSpPr>
              <a:grpSpLocks/>
            </p:cNvGrpSpPr>
            <p:nvPr/>
          </p:nvGrpSpPr>
          <p:grpSpPr bwMode="auto">
            <a:xfrm>
              <a:off x="152" y="1317"/>
              <a:ext cx="2616" cy="981"/>
              <a:chOff x="15" y="1323"/>
              <a:chExt cx="2616" cy="981"/>
            </a:xfrm>
          </p:grpSpPr>
          <p:sp>
            <p:nvSpPr>
              <p:cNvPr id="16386" name="Rectangle 2"/>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6418" name="Rectangle 34"/>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6390" name="Rectangle 6"/>
            <p:cNvSpPr>
              <a:spLocks noChangeArrowheads="1"/>
            </p:cNvSpPr>
            <p:nvPr/>
          </p:nvSpPr>
          <p:spPr bwMode="auto">
            <a:xfrm>
              <a:off x="137" y="1318"/>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Marketable Securities	0	200</a:t>
              </a:r>
            </a:p>
            <a:p>
              <a:pPr>
                <a:tabLst>
                  <a:tab pos="3089275" algn="r"/>
                  <a:tab pos="3879850" algn="r"/>
                </a:tabLst>
              </a:pPr>
              <a:r>
                <a:rPr lang="en-US">
                  <a:solidFill>
                    <a:srgbClr val="000000"/>
                  </a:solidFill>
                  <a:latin typeface="Arial" charset="0"/>
                </a:rPr>
                <a:t>Other Current Assets	200	200</a:t>
              </a:r>
            </a:p>
            <a:p>
              <a:pPr>
                <a:tabLst>
                  <a:tab pos="3089275" algn="r"/>
                  <a:tab pos="3879850" algn="r"/>
                </a:tabLst>
              </a:pPr>
              <a:r>
                <a:rPr lang="en-US">
                  <a:solidFill>
                    <a:srgbClr val="000000"/>
                  </a:solidFill>
                  <a:latin typeface="Arial" charset="0"/>
                </a:rPr>
                <a:t>Fixed Assets	800	800</a:t>
              </a:r>
            </a:p>
            <a:p>
              <a:pPr>
                <a:tabLst>
                  <a:tab pos="3089275" algn="r"/>
                  <a:tab pos="3879850" algn="r"/>
                </a:tabLst>
              </a:pPr>
              <a:r>
                <a:rPr lang="en-US">
                  <a:solidFill>
                    <a:srgbClr val="000000"/>
                  </a:solidFill>
                  <a:latin typeface="Arial" charset="0"/>
                </a:rPr>
                <a:t>Total Assets	1000	1200</a:t>
              </a:r>
            </a:p>
          </p:txBody>
        </p:sp>
        <p:sp>
          <p:nvSpPr>
            <p:cNvPr id="16400" name="Line 16"/>
            <p:cNvSpPr>
              <a:spLocks noChangeShapeType="1"/>
            </p:cNvSpPr>
            <p:nvPr/>
          </p:nvSpPr>
          <p:spPr bwMode="auto">
            <a:xfrm>
              <a:off x="1776" y="2043"/>
              <a:ext cx="384" cy="0"/>
            </a:xfrm>
            <a:prstGeom prst="line">
              <a:avLst/>
            </a:prstGeom>
            <a:noFill/>
            <a:ln w="12700">
              <a:solidFill>
                <a:schemeClr val="bg2"/>
              </a:solidFill>
              <a:round/>
              <a:headEnd/>
              <a:tailEnd/>
            </a:ln>
            <a:effectLst/>
          </p:spPr>
          <p:txBody>
            <a:bodyPr/>
            <a:lstStyle/>
            <a:p>
              <a:endParaRPr lang="en-US"/>
            </a:p>
          </p:txBody>
        </p:sp>
        <p:sp>
          <p:nvSpPr>
            <p:cNvPr id="16401" name="Line 17"/>
            <p:cNvSpPr>
              <a:spLocks noChangeShapeType="1"/>
            </p:cNvSpPr>
            <p:nvPr/>
          </p:nvSpPr>
          <p:spPr bwMode="auto">
            <a:xfrm>
              <a:off x="2304" y="2043"/>
              <a:ext cx="336" cy="0"/>
            </a:xfrm>
            <a:prstGeom prst="line">
              <a:avLst/>
            </a:prstGeom>
            <a:noFill/>
            <a:ln w="12700">
              <a:solidFill>
                <a:schemeClr val="bg2"/>
              </a:solidFill>
              <a:round/>
              <a:headEnd/>
              <a:tailEnd/>
            </a:ln>
            <a:effectLst/>
          </p:spPr>
          <p:txBody>
            <a:bodyPr/>
            <a:lstStyle/>
            <a:p>
              <a:endParaRPr lang="en-US"/>
            </a:p>
          </p:txBody>
        </p:sp>
      </p:grpSp>
      <p:grpSp>
        <p:nvGrpSpPr>
          <p:cNvPr id="16430" name="Group 46"/>
          <p:cNvGrpSpPr>
            <a:grpSpLocks/>
          </p:cNvGrpSpPr>
          <p:nvPr/>
        </p:nvGrpSpPr>
        <p:grpSpPr bwMode="auto">
          <a:xfrm>
            <a:off x="4502150" y="2089150"/>
            <a:ext cx="4224338" cy="1557338"/>
            <a:chOff x="2836" y="1316"/>
            <a:chExt cx="2661" cy="981"/>
          </a:xfrm>
        </p:grpSpPr>
        <p:grpSp>
          <p:nvGrpSpPr>
            <p:cNvPr id="16420" name="Group 36"/>
            <p:cNvGrpSpPr>
              <a:grpSpLocks/>
            </p:cNvGrpSpPr>
            <p:nvPr/>
          </p:nvGrpSpPr>
          <p:grpSpPr bwMode="auto">
            <a:xfrm>
              <a:off x="2854" y="1316"/>
              <a:ext cx="2616" cy="981"/>
              <a:chOff x="15" y="1323"/>
              <a:chExt cx="2616" cy="981"/>
            </a:xfrm>
          </p:grpSpPr>
          <p:sp>
            <p:nvSpPr>
              <p:cNvPr id="16421" name="Rectangle 37"/>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6422" name="Rectangle 38"/>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6391" name="Rectangle 7"/>
            <p:cNvSpPr>
              <a:spLocks noChangeArrowheads="1"/>
            </p:cNvSpPr>
            <p:nvPr/>
          </p:nvSpPr>
          <p:spPr bwMode="auto">
            <a:xfrm>
              <a:off x="2836"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ST Debt	100	100</a:t>
              </a:r>
            </a:p>
            <a:p>
              <a:pPr>
                <a:tabLst>
                  <a:tab pos="3089275" algn="r"/>
                  <a:tab pos="3879850" algn="r"/>
                </a:tabLst>
              </a:pPr>
              <a:r>
                <a:rPr lang="en-US">
                  <a:solidFill>
                    <a:srgbClr val="000000"/>
                  </a:solidFill>
                  <a:latin typeface="Arial" charset="0"/>
                </a:rPr>
                <a:t>LT Debt	400	400</a:t>
              </a:r>
            </a:p>
            <a:p>
              <a:pPr>
                <a:tabLst>
                  <a:tab pos="3089275" algn="r"/>
                  <a:tab pos="3879850" algn="r"/>
                </a:tabLst>
              </a:pPr>
              <a:r>
                <a:rPr lang="en-US">
                  <a:solidFill>
                    <a:srgbClr val="000000"/>
                  </a:solidFill>
                  <a:latin typeface="Arial" charset="0"/>
                </a:rPr>
                <a:t>Common Stock	500	700</a:t>
              </a:r>
            </a:p>
            <a:p>
              <a:pPr>
                <a:tabLst>
                  <a:tab pos="3089275" algn="r"/>
                  <a:tab pos="3879850" algn="r"/>
                </a:tabLst>
              </a:pPr>
              <a:r>
                <a:rPr lang="en-US">
                  <a:solidFill>
                    <a:srgbClr val="000000"/>
                  </a:solidFill>
                  <a:latin typeface="Arial" charset="0"/>
                </a:rPr>
                <a:t>Total Liabilities&amp;Equity	1000	1200</a:t>
              </a:r>
            </a:p>
          </p:txBody>
        </p:sp>
        <p:sp>
          <p:nvSpPr>
            <p:cNvPr id="16402" name="Line 18"/>
            <p:cNvSpPr>
              <a:spLocks noChangeShapeType="1"/>
            </p:cNvSpPr>
            <p:nvPr/>
          </p:nvSpPr>
          <p:spPr bwMode="auto">
            <a:xfrm>
              <a:off x="4514" y="2040"/>
              <a:ext cx="336" cy="0"/>
            </a:xfrm>
            <a:prstGeom prst="line">
              <a:avLst/>
            </a:prstGeom>
            <a:noFill/>
            <a:ln w="12700">
              <a:solidFill>
                <a:schemeClr val="bg2"/>
              </a:solidFill>
              <a:round/>
              <a:headEnd/>
              <a:tailEnd/>
            </a:ln>
            <a:effectLst/>
          </p:spPr>
          <p:txBody>
            <a:bodyPr/>
            <a:lstStyle/>
            <a:p>
              <a:endParaRPr lang="en-US"/>
            </a:p>
          </p:txBody>
        </p:sp>
        <p:sp>
          <p:nvSpPr>
            <p:cNvPr id="16403" name="Line 19"/>
            <p:cNvSpPr>
              <a:spLocks noChangeShapeType="1"/>
            </p:cNvSpPr>
            <p:nvPr/>
          </p:nvSpPr>
          <p:spPr bwMode="auto">
            <a:xfrm>
              <a:off x="5042" y="2034"/>
              <a:ext cx="288" cy="0"/>
            </a:xfrm>
            <a:prstGeom prst="line">
              <a:avLst/>
            </a:prstGeom>
            <a:noFill/>
            <a:ln w="12700">
              <a:solidFill>
                <a:schemeClr val="bg2"/>
              </a:solidFill>
              <a:round/>
              <a:headEnd/>
              <a:tailEnd/>
            </a:ln>
            <a:effectLst/>
          </p:spPr>
          <p:txBody>
            <a:bodyPr/>
            <a:lstStyle/>
            <a:p>
              <a:endParaRPr lang="en-US"/>
            </a:p>
          </p:txBody>
        </p:sp>
      </p:grpSp>
      <p:grpSp>
        <p:nvGrpSpPr>
          <p:cNvPr id="16428" name="Group 44"/>
          <p:cNvGrpSpPr>
            <a:grpSpLocks/>
          </p:cNvGrpSpPr>
          <p:nvPr/>
        </p:nvGrpSpPr>
        <p:grpSpPr bwMode="auto">
          <a:xfrm>
            <a:off x="268288" y="3979863"/>
            <a:ext cx="4224337" cy="2560637"/>
            <a:chOff x="351" y="2615"/>
            <a:chExt cx="2661" cy="1613"/>
          </a:xfrm>
        </p:grpSpPr>
        <p:grpSp>
          <p:nvGrpSpPr>
            <p:cNvPr id="16425" name="Group 41"/>
            <p:cNvGrpSpPr>
              <a:grpSpLocks/>
            </p:cNvGrpSpPr>
            <p:nvPr/>
          </p:nvGrpSpPr>
          <p:grpSpPr bwMode="auto">
            <a:xfrm>
              <a:off x="359" y="2623"/>
              <a:ext cx="2616" cy="1596"/>
              <a:chOff x="15" y="1323"/>
              <a:chExt cx="2616" cy="981"/>
            </a:xfrm>
          </p:grpSpPr>
          <p:sp>
            <p:nvSpPr>
              <p:cNvPr id="16426" name="Rectangle 42"/>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6427" name="Rectangle 43"/>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6397" name="Rectangle 13"/>
            <p:cNvSpPr>
              <a:spLocks noChangeArrowheads="1"/>
            </p:cNvSpPr>
            <p:nvPr/>
          </p:nvSpPr>
          <p:spPr bwMode="auto">
            <a:xfrm>
              <a:off x="351" y="2615"/>
              <a:ext cx="2661" cy="1613"/>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r>
                <a:rPr lang="en-US"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Operating Earnings	150	150</a:t>
              </a:r>
            </a:p>
            <a:p>
              <a:pPr>
                <a:tabLst>
                  <a:tab pos="3089275" algn="r"/>
                  <a:tab pos="3879850" algn="r"/>
                </a:tabLst>
              </a:pPr>
              <a:r>
                <a:rPr lang="en-US">
                  <a:solidFill>
                    <a:srgbClr val="000000"/>
                  </a:solidFill>
                  <a:latin typeface="Arial" charset="0"/>
                </a:rPr>
                <a:t>Interest Earned	0	8</a:t>
              </a:r>
            </a:p>
            <a:p>
              <a:pPr>
                <a:tabLst>
                  <a:tab pos="3089275" algn="r"/>
                  <a:tab pos="3879850" algn="r"/>
                </a:tabLst>
              </a:pPr>
              <a:r>
                <a:rPr lang="en-US">
                  <a:solidFill>
                    <a:srgbClr val="000000"/>
                  </a:solidFill>
                  <a:latin typeface="Arial" charset="0"/>
                </a:rPr>
                <a:t>EBT 	150	158</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	-63</a:t>
              </a:r>
            </a:p>
            <a:p>
              <a:pPr>
                <a:tabLst>
                  <a:tab pos="3089275" algn="r"/>
                  <a:tab pos="3879850" algn="r"/>
                </a:tabLst>
              </a:pPr>
              <a:r>
                <a:rPr lang="en-US">
                  <a:solidFill>
                    <a:srgbClr val="000000"/>
                  </a:solidFill>
                  <a:latin typeface="Arial" charset="0"/>
                </a:rPr>
                <a:t>Net Income	90	95</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Current Ratio	2	</a:t>
              </a:r>
            </a:p>
            <a:p>
              <a:pPr>
                <a:tabLst>
                  <a:tab pos="3089275" algn="r"/>
                  <a:tab pos="3879850" algn="r"/>
                </a:tabLst>
              </a:pPr>
              <a:r>
                <a:rPr lang="en-US">
                  <a:solidFill>
                    <a:srgbClr val="000000"/>
                  </a:solidFill>
                  <a:latin typeface="Arial" charset="0"/>
                </a:rPr>
                <a:t>ROA	9%	</a:t>
              </a:r>
            </a:p>
          </p:txBody>
        </p:sp>
        <p:sp>
          <p:nvSpPr>
            <p:cNvPr id="16404" name="Line 20"/>
            <p:cNvSpPr>
              <a:spLocks noChangeShapeType="1"/>
            </p:cNvSpPr>
            <p:nvPr/>
          </p:nvSpPr>
          <p:spPr bwMode="auto">
            <a:xfrm>
              <a:off x="2112" y="3168"/>
              <a:ext cx="240" cy="0"/>
            </a:xfrm>
            <a:prstGeom prst="line">
              <a:avLst/>
            </a:prstGeom>
            <a:noFill/>
            <a:ln w="12700">
              <a:solidFill>
                <a:schemeClr val="bg2"/>
              </a:solidFill>
              <a:round/>
              <a:headEnd/>
              <a:tailEnd/>
            </a:ln>
            <a:effectLst/>
          </p:spPr>
          <p:txBody>
            <a:bodyPr/>
            <a:lstStyle/>
            <a:p>
              <a:endParaRPr lang="en-US"/>
            </a:p>
          </p:txBody>
        </p:sp>
        <p:sp>
          <p:nvSpPr>
            <p:cNvPr id="16405" name="Line 21"/>
            <p:cNvSpPr>
              <a:spLocks noChangeShapeType="1"/>
            </p:cNvSpPr>
            <p:nvPr/>
          </p:nvSpPr>
          <p:spPr bwMode="auto">
            <a:xfrm>
              <a:off x="2640" y="3168"/>
              <a:ext cx="240" cy="0"/>
            </a:xfrm>
            <a:prstGeom prst="line">
              <a:avLst/>
            </a:prstGeom>
            <a:noFill/>
            <a:ln w="12700">
              <a:solidFill>
                <a:schemeClr val="bg2"/>
              </a:solidFill>
              <a:round/>
              <a:headEnd/>
              <a:tailEnd/>
            </a:ln>
            <a:effectLst/>
          </p:spPr>
          <p:txBody>
            <a:bodyPr/>
            <a:lstStyle/>
            <a:p>
              <a:endParaRPr lang="en-US"/>
            </a:p>
          </p:txBody>
        </p:sp>
        <p:sp>
          <p:nvSpPr>
            <p:cNvPr id="16406" name="Line 22"/>
            <p:cNvSpPr>
              <a:spLocks noChangeShapeType="1"/>
            </p:cNvSpPr>
            <p:nvPr/>
          </p:nvSpPr>
          <p:spPr bwMode="auto">
            <a:xfrm>
              <a:off x="2112" y="3504"/>
              <a:ext cx="240" cy="0"/>
            </a:xfrm>
            <a:prstGeom prst="line">
              <a:avLst/>
            </a:prstGeom>
            <a:noFill/>
            <a:ln w="12700">
              <a:solidFill>
                <a:schemeClr val="bg2"/>
              </a:solidFill>
              <a:round/>
              <a:headEnd/>
              <a:tailEnd/>
            </a:ln>
            <a:effectLst/>
          </p:spPr>
          <p:txBody>
            <a:bodyPr/>
            <a:lstStyle/>
            <a:p>
              <a:endParaRPr lang="en-US"/>
            </a:p>
          </p:txBody>
        </p:sp>
        <p:sp>
          <p:nvSpPr>
            <p:cNvPr id="16407" name="Line 23"/>
            <p:cNvSpPr>
              <a:spLocks noChangeShapeType="1"/>
            </p:cNvSpPr>
            <p:nvPr/>
          </p:nvSpPr>
          <p:spPr bwMode="auto">
            <a:xfrm>
              <a:off x="2640" y="3504"/>
              <a:ext cx="240" cy="0"/>
            </a:xfrm>
            <a:prstGeom prst="line">
              <a:avLst/>
            </a:prstGeom>
            <a:noFill/>
            <a:ln w="12700">
              <a:solidFill>
                <a:schemeClr val="bg2"/>
              </a:solidFill>
              <a:round/>
              <a:headEnd/>
              <a:tailEnd/>
            </a:ln>
            <a:effectLst/>
          </p:spPr>
          <p:txBody>
            <a:bodyPr/>
            <a:lstStyle/>
            <a:p>
              <a:endParaRPr lang="en-US"/>
            </a:p>
          </p:txBody>
        </p:sp>
      </p:grpSp>
      <p:sp>
        <p:nvSpPr>
          <p:cNvPr id="16409" name="Rectangle 25"/>
          <p:cNvSpPr>
            <a:spLocks noGrp="1" noChangeArrowheads="1"/>
          </p:cNvSpPr>
          <p:nvPr>
            <p:ph type="body" idx="1"/>
          </p:nvPr>
        </p:nvSpPr>
        <p:spPr>
          <a:xfrm>
            <a:off x="944563" y="782638"/>
            <a:ext cx="7772400" cy="1046162"/>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399"/>
                                        </p:tgtEl>
                                        <p:attrNameLst>
                                          <p:attrName>style.visibility</p:attrName>
                                        </p:attrNameLst>
                                      </p:cBhvr>
                                      <p:to>
                                        <p:strVal val="visible"/>
                                      </p:to>
                                    </p:set>
                                    <p:animEffect transition="in" filter="wipe(left)">
                                      <p:cBhvr>
                                        <p:cTn id="7" dur="500"/>
                                        <p:tgtEl>
                                          <p:spTgt spid="16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9"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A8184F-362E-4BE4-A707-6288C9332B07}" type="slidenum">
              <a:rPr lang="en-US"/>
              <a:pPr>
                <a:defRPr/>
              </a:pPr>
              <a:t>70</a:t>
            </a:fld>
            <a:endParaRPr lang="en-US"/>
          </a:p>
        </p:txBody>
      </p:sp>
      <p:sp>
        <p:nvSpPr>
          <p:cNvPr id="7170" name="Rectangle 2"/>
          <p:cNvSpPr>
            <a:spLocks noGrp="1" noChangeArrowheads="1"/>
          </p:cNvSpPr>
          <p:nvPr>
            <p:ph type="title"/>
          </p:nvPr>
        </p:nvSpPr>
        <p:spPr>
          <a:xfrm>
            <a:off x="1068388" y="304800"/>
            <a:ext cx="7542212" cy="1431925"/>
          </a:xfrm>
        </p:spPr>
        <p:txBody>
          <a:bodyPr lIns="90488" tIns="44450" rIns="90488" bIns="44450"/>
          <a:lstStyle/>
          <a:p>
            <a:pPr eaLnBrk="1" hangingPunct="1">
              <a:defRPr/>
            </a:pPr>
            <a:r>
              <a:rPr lang="en-US" sz="4000" smtClean="0"/>
              <a:t>Finding the Optimum Level of Accounts Receivable</a:t>
            </a:r>
          </a:p>
        </p:txBody>
      </p:sp>
      <p:sp>
        <p:nvSpPr>
          <p:cNvPr id="7171" name="Rectangle 3"/>
          <p:cNvSpPr>
            <a:spLocks noGrp="1" noChangeArrowheads="1"/>
          </p:cNvSpPr>
          <p:nvPr>
            <p:ph type="body" idx="1"/>
          </p:nvPr>
        </p:nvSpPr>
        <p:spPr/>
        <p:txBody>
          <a:bodyPr lIns="90488" tIns="44450" rIns="90488" bIns="44450"/>
          <a:lstStyle/>
          <a:p>
            <a:pPr eaLnBrk="1" hangingPunct="1">
              <a:defRPr/>
            </a:pPr>
            <a:r>
              <a:rPr lang="en-US" sz="2800" smtClean="0"/>
              <a:t>Firm’s managers must review the firm’s credit policies and evaluate the impact of any proposed changes in policies based on the NPV of incremental cash flows due to the change. </a:t>
            </a:r>
          </a:p>
          <a:p>
            <a:pPr eaLnBrk="1" hangingPunct="1">
              <a:defRPr/>
            </a:pPr>
            <a:r>
              <a:rPr lang="en-US" sz="2800" smtClean="0"/>
              <a:t>This is similar to the method we used in determining the best capital budgeting projects to undertake.</a:t>
            </a:r>
          </a:p>
        </p:txBody>
      </p:sp>
      <p:sp>
        <p:nvSpPr>
          <p:cNvPr id="7172" name="Text Box 4"/>
          <p:cNvSpPr txBox="1">
            <a:spLocks noChangeArrowheads="1"/>
          </p:cNvSpPr>
          <p:nvPr/>
        </p:nvSpPr>
        <p:spPr bwMode="auto">
          <a:xfrm>
            <a:off x="3289300" y="5611813"/>
            <a:ext cx="2565400" cy="366712"/>
          </a:xfrm>
          <a:prstGeom prst="rect">
            <a:avLst/>
          </a:prstGeom>
          <a:noFill/>
          <a:ln w="12700">
            <a:noFill/>
            <a:miter lim="800000"/>
            <a:headEnd/>
            <a:tailEnd/>
          </a:ln>
        </p:spPr>
        <p:txBody>
          <a:bodyPr wrap="none">
            <a:spAutoFit/>
          </a:bodyPr>
          <a:lstStyle/>
          <a:p>
            <a:pPr eaLnBrk="1" hangingPunct="1"/>
            <a:r>
              <a:rPr lang="en-US" b="1">
                <a:latin typeface="Times New Roman" pitchFamily="18" charset="0"/>
                <a:hlinkClick r:id="rId3"/>
              </a:rPr>
              <a:t>Link to Hoover’s Online</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subTnLst>
                                    <p:animClr>
                                      <p:cBhvr override="childStyle">
                                        <p:cTn dur="1" fill="hold" display="0" masterRel="nextClick" afterEffect="1"/>
                                        <p:tgtEl>
                                          <p:spTgt spid="7171">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subTnLst>
                                    <p:animClr>
                                      <p:cBhvr override="childStyle">
                                        <p:cTn dur="1" fill="hold" display="0" masterRel="nextClick" afterEffect="1"/>
                                        <p:tgtEl>
                                          <p:spTgt spid="7171">
                                            <p:txEl>
                                              <p:pRg st="1" end="1"/>
                                            </p:txEl>
                                          </p:spTgt>
                                        </p:tgtEl>
                                        <p:attrNameLst>
                                          <p:attrName>ppt_c</p:attrName>
                                        </p:attrNameLst>
                                      </p:cBhvr>
                                      <p:to>
                                        <a:srgbClr val="FFFF66"/>
                                      </p:to>
                                    </p:animClr>
                                  </p:sub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48FCFEB-F566-411D-AAF5-BCD35F67D0F2}" type="slidenum">
              <a:rPr lang="en-US"/>
              <a:pPr>
                <a:defRPr/>
              </a:pPr>
              <a:t>71</a:t>
            </a:fld>
            <a:endParaRPr lang="en-US"/>
          </a:p>
        </p:txBody>
      </p:sp>
      <p:sp>
        <p:nvSpPr>
          <p:cNvPr id="8196" name="Rectangle 4"/>
          <p:cNvSpPr>
            <a:spLocks noGrp="1" noChangeArrowheads="1"/>
          </p:cNvSpPr>
          <p:nvPr>
            <p:ph type="title"/>
          </p:nvPr>
        </p:nvSpPr>
        <p:spPr/>
        <p:txBody>
          <a:bodyPr/>
          <a:lstStyle/>
          <a:p>
            <a:pPr eaLnBrk="1" hangingPunct="1">
              <a:defRPr/>
            </a:pPr>
            <a:r>
              <a:rPr lang="en-US" smtClean="0"/>
              <a:t>Accounts Receivable Management</a:t>
            </a:r>
          </a:p>
        </p:txBody>
      </p:sp>
      <p:sp>
        <p:nvSpPr>
          <p:cNvPr id="8197" name="Rectangle 5"/>
          <p:cNvSpPr>
            <a:spLocks noGrp="1" noChangeArrowheads="1"/>
          </p:cNvSpPr>
          <p:nvPr>
            <p:ph type="body" idx="1"/>
          </p:nvPr>
        </p:nvSpPr>
        <p:spPr/>
        <p:txBody>
          <a:bodyPr/>
          <a:lstStyle/>
          <a:p>
            <a:pPr eaLnBrk="1" hangingPunct="1">
              <a:lnSpc>
                <a:spcPct val="90000"/>
              </a:lnSpc>
              <a:defRPr/>
            </a:pPr>
            <a:r>
              <a:rPr lang="en-US" smtClean="0"/>
              <a:t>The terms of sale are generally stated in the form </a:t>
            </a:r>
            <a:r>
              <a:rPr lang="en-US" smtClean="0">
                <a:solidFill>
                  <a:srgbClr val="FF9900"/>
                </a:solidFill>
              </a:rPr>
              <a:t>X / Y, n Z</a:t>
            </a:r>
            <a:r>
              <a:rPr lang="en-US" smtClean="0"/>
              <a:t> </a:t>
            </a:r>
          </a:p>
          <a:p>
            <a:pPr eaLnBrk="1" hangingPunct="1">
              <a:lnSpc>
                <a:spcPct val="90000"/>
              </a:lnSpc>
              <a:defRPr/>
            </a:pPr>
            <a:r>
              <a:rPr lang="en-US" smtClean="0"/>
              <a:t>This means that the customer can deduct </a:t>
            </a:r>
            <a:r>
              <a:rPr lang="en-US" smtClean="0">
                <a:solidFill>
                  <a:srgbClr val="FF9900"/>
                </a:solidFill>
              </a:rPr>
              <a:t>X</a:t>
            </a:r>
            <a:r>
              <a:rPr lang="en-US" smtClean="0"/>
              <a:t> percentage if the account is paid within </a:t>
            </a:r>
            <a:r>
              <a:rPr lang="en-US" smtClean="0">
                <a:solidFill>
                  <a:srgbClr val="FF9900"/>
                </a:solidFill>
              </a:rPr>
              <a:t>Y</a:t>
            </a:r>
            <a:r>
              <a:rPr lang="en-US" smtClean="0"/>
              <a:t> days; otherwise, the account must be paid within </a:t>
            </a:r>
            <a:r>
              <a:rPr lang="en-US" smtClean="0">
                <a:solidFill>
                  <a:srgbClr val="FF9900"/>
                </a:solidFill>
              </a:rPr>
              <a:t>Z</a:t>
            </a:r>
            <a:r>
              <a:rPr lang="en-US" smtClean="0"/>
              <a:t> days.</a:t>
            </a:r>
          </a:p>
          <a:p>
            <a:pPr eaLnBrk="1" hangingPunct="1">
              <a:lnSpc>
                <a:spcPct val="90000"/>
              </a:lnSpc>
              <a:buFont typeface="Wingdings" pitchFamily="2" charset="2"/>
              <a:buNone/>
              <a:defRPr/>
            </a:pPr>
            <a:r>
              <a:rPr lang="en-US" smtClean="0">
                <a:solidFill>
                  <a:srgbClr val="FF9900"/>
                </a:solidFill>
              </a:rPr>
              <a:t>Example:</a:t>
            </a:r>
            <a:r>
              <a:rPr lang="en-US" smtClean="0"/>
              <a:t>   2/10 n 30</a:t>
            </a:r>
          </a:p>
          <a:p>
            <a:pPr lvl="1" eaLnBrk="1" hangingPunct="1">
              <a:lnSpc>
                <a:spcPct val="90000"/>
              </a:lnSpc>
              <a:defRPr/>
            </a:pPr>
            <a:r>
              <a:rPr lang="en-US" smtClean="0"/>
              <a:t>The company offers a 2% discount if account paid in 10 days. </a:t>
            </a:r>
          </a:p>
          <a:p>
            <a:pPr lvl="1" eaLnBrk="1" hangingPunct="1">
              <a:lnSpc>
                <a:spcPct val="90000"/>
              </a:lnSpc>
              <a:defRPr/>
            </a:pPr>
            <a:r>
              <a:rPr lang="en-US" smtClean="0"/>
              <a:t>Balance due in 30 days.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subTnLst>
                                    <p:animClr>
                                      <p:cBhvr override="childStyle">
                                        <p:cTn dur="1" fill="hold" display="0" masterRel="nextClick" afterEffect="1"/>
                                        <p:tgtEl>
                                          <p:spTgt spid="819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subTnLst>
                                    <p:animClr>
                                      <p:cBhvr override="childStyle">
                                        <p:cTn dur="1" fill="hold" display="0" masterRel="nextClick" afterEffect="1"/>
                                        <p:tgtEl>
                                          <p:spTgt spid="819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subTnLst>
                                    <p:animClr>
                                      <p:cBhvr override="childStyle">
                                        <p:cTn dur="1" fill="hold" display="0" masterRel="nextClick" afterEffect="1"/>
                                        <p:tgtEl>
                                          <p:spTgt spid="8197">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wipe(left)">
                                      <p:cBhvr>
                                        <p:cTn id="27" dur="500"/>
                                        <p:tgtEl>
                                          <p:spTgt spid="8197">
                                            <p:txEl>
                                              <p:pRg st="4" end="4"/>
                                            </p:txEl>
                                          </p:spTgt>
                                        </p:tgtEl>
                                      </p:cBhvr>
                                    </p:animEffect>
                                  </p:childTnLst>
                                  <p:subTnLst>
                                    <p:animClr>
                                      <p:cBhvr override="childStyle">
                                        <p:cTn dur="1" fill="hold" display="0" masterRel="nextClick" afterEffect="1"/>
                                        <p:tgtEl>
                                          <p:spTgt spid="8197">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CFC65EA-27A6-4B89-935C-DB40BCD3537E}" type="slidenum">
              <a:rPr lang="en-US"/>
              <a:pPr>
                <a:defRPr/>
              </a:pPr>
              <a:t>72</a:t>
            </a:fld>
            <a:endParaRPr lang="en-US"/>
          </a:p>
        </p:txBody>
      </p:sp>
      <p:sp>
        <p:nvSpPr>
          <p:cNvPr id="9220" name="Rectangle 4"/>
          <p:cNvSpPr>
            <a:spLocks noGrp="1" noChangeArrowheads="1"/>
          </p:cNvSpPr>
          <p:nvPr>
            <p:ph type="title"/>
          </p:nvPr>
        </p:nvSpPr>
        <p:spPr/>
        <p:txBody>
          <a:bodyPr/>
          <a:lstStyle/>
          <a:p>
            <a:pPr eaLnBrk="1" hangingPunct="1">
              <a:defRPr/>
            </a:pPr>
            <a:r>
              <a:rPr lang="en-US" smtClean="0"/>
              <a:t>Effects of Tightening Credit Policy</a:t>
            </a:r>
          </a:p>
        </p:txBody>
      </p:sp>
      <p:sp>
        <p:nvSpPr>
          <p:cNvPr id="9221" name="Rectangle 5"/>
          <p:cNvSpPr>
            <a:spLocks noGrp="1" noChangeArrowheads="1"/>
          </p:cNvSpPr>
          <p:nvPr>
            <p:ph type="body" idx="1"/>
          </p:nvPr>
        </p:nvSpPr>
        <p:spPr>
          <a:xfrm>
            <a:off x="1106488" y="1858963"/>
            <a:ext cx="7239000" cy="4840287"/>
          </a:xfrm>
        </p:spPr>
        <p:txBody>
          <a:bodyPr/>
          <a:lstStyle/>
          <a:p>
            <a:pPr eaLnBrk="1" hangingPunct="1">
              <a:lnSpc>
                <a:spcPct val="80000"/>
              </a:lnSpc>
              <a:defRPr/>
            </a:pPr>
            <a:r>
              <a:rPr lang="en-US" sz="2800" smtClean="0"/>
              <a:t>Raise credit standards</a:t>
            </a:r>
          </a:p>
          <a:p>
            <a:pPr lvl="1" eaLnBrk="1" hangingPunct="1">
              <a:lnSpc>
                <a:spcPct val="80000"/>
              </a:lnSpc>
              <a:defRPr/>
            </a:pPr>
            <a:r>
              <a:rPr lang="en-US" sz="2400" smtClean="0"/>
              <a:t>Fewer credit customers (could reduce sales)</a:t>
            </a:r>
          </a:p>
          <a:p>
            <a:pPr lvl="1" eaLnBrk="1" hangingPunct="1">
              <a:lnSpc>
                <a:spcPct val="80000"/>
              </a:lnSpc>
              <a:defRPr/>
            </a:pPr>
            <a:r>
              <a:rPr lang="en-US" sz="2400" smtClean="0"/>
              <a:t>Lower accounts receivable</a:t>
            </a:r>
          </a:p>
          <a:p>
            <a:pPr eaLnBrk="1" hangingPunct="1">
              <a:lnSpc>
                <a:spcPct val="80000"/>
              </a:lnSpc>
              <a:defRPr/>
            </a:pPr>
            <a:r>
              <a:rPr lang="en-US" sz="2800" smtClean="0"/>
              <a:t>Shorten net due period</a:t>
            </a:r>
          </a:p>
          <a:p>
            <a:pPr lvl="1" eaLnBrk="1" hangingPunct="1">
              <a:lnSpc>
                <a:spcPct val="80000"/>
              </a:lnSpc>
              <a:defRPr/>
            </a:pPr>
            <a:r>
              <a:rPr lang="en-US" sz="2400" smtClean="0"/>
              <a:t>Fewer credit customers (could reduce sales)</a:t>
            </a:r>
          </a:p>
          <a:p>
            <a:pPr lvl="1" eaLnBrk="1" hangingPunct="1">
              <a:lnSpc>
                <a:spcPct val="80000"/>
              </a:lnSpc>
              <a:defRPr/>
            </a:pPr>
            <a:r>
              <a:rPr lang="en-US" sz="2400" smtClean="0"/>
              <a:t>Accounts paid sooner</a:t>
            </a:r>
          </a:p>
          <a:p>
            <a:pPr lvl="1" eaLnBrk="1" hangingPunct="1">
              <a:lnSpc>
                <a:spcPct val="80000"/>
              </a:lnSpc>
              <a:defRPr/>
            </a:pPr>
            <a:r>
              <a:rPr lang="en-US" sz="2400" smtClean="0"/>
              <a:t>Lower accounts receivable</a:t>
            </a:r>
          </a:p>
          <a:p>
            <a:pPr eaLnBrk="1" hangingPunct="1">
              <a:lnSpc>
                <a:spcPct val="80000"/>
              </a:lnSpc>
              <a:defRPr/>
            </a:pPr>
            <a:r>
              <a:rPr lang="en-US" sz="2800" smtClean="0"/>
              <a:t>Reduce discount percentage</a:t>
            </a:r>
          </a:p>
          <a:p>
            <a:pPr lvl="1" eaLnBrk="1" hangingPunct="1">
              <a:lnSpc>
                <a:spcPct val="80000"/>
              </a:lnSpc>
              <a:defRPr/>
            </a:pPr>
            <a:r>
              <a:rPr lang="en-US" sz="2400" smtClean="0"/>
              <a:t>Fewer credit customers (could reduce sales)</a:t>
            </a:r>
          </a:p>
          <a:p>
            <a:pPr lvl="1" eaLnBrk="1" hangingPunct="1">
              <a:lnSpc>
                <a:spcPct val="80000"/>
              </a:lnSpc>
              <a:defRPr/>
            </a:pPr>
            <a:r>
              <a:rPr lang="en-US" sz="2400" smtClean="0"/>
              <a:t>Fewer take the discount</a:t>
            </a:r>
          </a:p>
          <a:p>
            <a:pPr eaLnBrk="1" hangingPunct="1">
              <a:lnSpc>
                <a:spcPct val="80000"/>
              </a:lnSpc>
              <a:defRPr/>
            </a:pPr>
            <a:r>
              <a:rPr lang="en-US" sz="2800" smtClean="0"/>
              <a:t>Shorten discount period</a:t>
            </a:r>
          </a:p>
          <a:p>
            <a:pPr lvl="1" eaLnBrk="1" hangingPunct="1">
              <a:lnSpc>
                <a:spcPct val="80000"/>
              </a:lnSpc>
              <a:defRPr/>
            </a:pPr>
            <a:r>
              <a:rPr lang="en-US" sz="2400" smtClean="0"/>
              <a:t>Same as above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subTnLst>
                                    <p:animClr>
                                      <p:cBhvr override="childStyle">
                                        <p:cTn dur="1" fill="hold" display="0" masterRel="nextClick" afterEffect="1"/>
                                        <p:tgtEl>
                                          <p:spTgt spid="9221">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subTnLst>
                                    <p:animClr>
                                      <p:cBhvr override="childStyle">
                                        <p:cTn dur="1" fill="hold" display="0" masterRel="nextClick" afterEffect="1"/>
                                        <p:tgtEl>
                                          <p:spTgt spid="922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subTnLst>
                                    <p:animClr>
                                      <p:cBhvr override="childStyle">
                                        <p:cTn dur="1" fill="hold" display="0" masterRel="nextClick" afterEffect="1"/>
                                        <p:tgtEl>
                                          <p:spTgt spid="9221">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wipe(left)">
                                      <p:cBhvr>
                                        <p:cTn id="22" dur="500"/>
                                        <p:tgtEl>
                                          <p:spTgt spid="9221">
                                            <p:txEl>
                                              <p:pRg st="3" end="3"/>
                                            </p:txEl>
                                          </p:spTgt>
                                        </p:tgtEl>
                                      </p:cBhvr>
                                    </p:animEffect>
                                  </p:childTnLst>
                                  <p:subTnLst>
                                    <p:animClr>
                                      <p:cBhvr override="childStyle">
                                        <p:cTn dur="1" fill="hold" display="0" masterRel="nextClick" afterEffect="1"/>
                                        <p:tgtEl>
                                          <p:spTgt spid="9221">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wipe(left)">
                                      <p:cBhvr>
                                        <p:cTn id="27" dur="500"/>
                                        <p:tgtEl>
                                          <p:spTgt spid="9221">
                                            <p:txEl>
                                              <p:pRg st="4" end="4"/>
                                            </p:txEl>
                                          </p:spTgt>
                                        </p:tgtEl>
                                      </p:cBhvr>
                                    </p:animEffect>
                                  </p:childTnLst>
                                  <p:subTnLst>
                                    <p:animClr>
                                      <p:cBhvr override="childStyle">
                                        <p:cTn dur="1" fill="hold" display="0" masterRel="nextClick" afterEffect="1"/>
                                        <p:tgtEl>
                                          <p:spTgt spid="9221">
                                            <p:txEl>
                                              <p:pRg st="4" end="4"/>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wipe(left)">
                                      <p:cBhvr>
                                        <p:cTn id="32" dur="500"/>
                                        <p:tgtEl>
                                          <p:spTgt spid="9221">
                                            <p:txEl>
                                              <p:pRg st="5" end="5"/>
                                            </p:txEl>
                                          </p:spTgt>
                                        </p:tgtEl>
                                      </p:cBhvr>
                                    </p:animEffect>
                                  </p:childTnLst>
                                  <p:subTnLst>
                                    <p:animClr>
                                      <p:cBhvr override="childStyle">
                                        <p:cTn dur="1" fill="hold" display="0" masterRel="nextClick" afterEffect="1"/>
                                        <p:tgtEl>
                                          <p:spTgt spid="9221">
                                            <p:txEl>
                                              <p:pRg st="5" end="5"/>
                                            </p:txEl>
                                          </p:spTgt>
                                        </p:tgtEl>
                                        <p:attrNameLst>
                                          <p:attrName>ppt_c</p:attrName>
                                        </p:attrNameLst>
                                      </p:cBhvr>
                                      <p:to>
                                        <a:srgbClr val="FFFF66"/>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wipe(left)">
                                      <p:cBhvr>
                                        <p:cTn id="37" dur="500"/>
                                        <p:tgtEl>
                                          <p:spTgt spid="9221">
                                            <p:txEl>
                                              <p:pRg st="6" end="6"/>
                                            </p:txEl>
                                          </p:spTgt>
                                        </p:tgtEl>
                                      </p:cBhvr>
                                    </p:animEffect>
                                  </p:childTnLst>
                                  <p:subTnLst>
                                    <p:animClr>
                                      <p:cBhvr override="childStyle">
                                        <p:cTn dur="1" fill="hold" display="0" masterRel="nextClick" afterEffect="1"/>
                                        <p:tgtEl>
                                          <p:spTgt spid="9221">
                                            <p:txEl>
                                              <p:pRg st="6" end="6"/>
                                            </p:txEl>
                                          </p:spTgt>
                                        </p:tgtEl>
                                        <p:attrNameLst>
                                          <p:attrName>ppt_c</p:attrName>
                                        </p:attrNameLst>
                                      </p:cBhvr>
                                      <p:to>
                                        <a:srgbClr val="FFFF66"/>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221">
                                            <p:txEl>
                                              <p:pRg st="7" end="7"/>
                                            </p:txEl>
                                          </p:spTgt>
                                        </p:tgtEl>
                                        <p:attrNameLst>
                                          <p:attrName>style.visibility</p:attrName>
                                        </p:attrNameLst>
                                      </p:cBhvr>
                                      <p:to>
                                        <p:strVal val="visible"/>
                                      </p:to>
                                    </p:set>
                                    <p:animEffect transition="in" filter="wipe(left)">
                                      <p:cBhvr>
                                        <p:cTn id="42" dur="500"/>
                                        <p:tgtEl>
                                          <p:spTgt spid="9221">
                                            <p:txEl>
                                              <p:pRg st="7" end="7"/>
                                            </p:txEl>
                                          </p:spTgt>
                                        </p:tgtEl>
                                      </p:cBhvr>
                                    </p:animEffect>
                                  </p:childTnLst>
                                  <p:subTnLst>
                                    <p:animClr>
                                      <p:cBhvr override="childStyle">
                                        <p:cTn dur="1" fill="hold" display="0" masterRel="nextClick" afterEffect="1"/>
                                        <p:tgtEl>
                                          <p:spTgt spid="9221">
                                            <p:txEl>
                                              <p:pRg st="7" end="7"/>
                                            </p:txEl>
                                          </p:spTgt>
                                        </p:tgtEl>
                                        <p:attrNameLst>
                                          <p:attrName>ppt_c</p:attrName>
                                        </p:attrNameLst>
                                      </p:cBhvr>
                                      <p:to>
                                        <a:schemeClr val="accent1"/>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221">
                                            <p:txEl>
                                              <p:pRg st="8" end="8"/>
                                            </p:txEl>
                                          </p:spTgt>
                                        </p:tgtEl>
                                        <p:attrNameLst>
                                          <p:attrName>style.visibility</p:attrName>
                                        </p:attrNameLst>
                                      </p:cBhvr>
                                      <p:to>
                                        <p:strVal val="visible"/>
                                      </p:to>
                                    </p:set>
                                    <p:animEffect transition="in" filter="wipe(left)">
                                      <p:cBhvr>
                                        <p:cTn id="47" dur="500"/>
                                        <p:tgtEl>
                                          <p:spTgt spid="9221">
                                            <p:txEl>
                                              <p:pRg st="8" end="8"/>
                                            </p:txEl>
                                          </p:spTgt>
                                        </p:tgtEl>
                                      </p:cBhvr>
                                    </p:animEffect>
                                  </p:childTnLst>
                                  <p:subTnLst>
                                    <p:animClr>
                                      <p:cBhvr override="childStyle">
                                        <p:cTn dur="1" fill="hold" display="0" masterRel="nextClick" afterEffect="1"/>
                                        <p:tgtEl>
                                          <p:spTgt spid="9221">
                                            <p:txEl>
                                              <p:pRg st="8" end="8"/>
                                            </p:txEl>
                                          </p:spTgt>
                                        </p:tgtEl>
                                        <p:attrNameLst>
                                          <p:attrName>ppt_c</p:attrName>
                                        </p:attrNameLst>
                                      </p:cBhvr>
                                      <p:to>
                                        <a:srgbClr val="FFFF66"/>
                                      </p:to>
                                    </p:animClr>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221">
                                            <p:txEl>
                                              <p:pRg st="9" end="9"/>
                                            </p:txEl>
                                          </p:spTgt>
                                        </p:tgtEl>
                                        <p:attrNameLst>
                                          <p:attrName>style.visibility</p:attrName>
                                        </p:attrNameLst>
                                      </p:cBhvr>
                                      <p:to>
                                        <p:strVal val="visible"/>
                                      </p:to>
                                    </p:set>
                                    <p:animEffect transition="in" filter="wipe(left)">
                                      <p:cBhvr>
                                        <p:cTn id="52" dur="500"/>
                                        <p:tgtEl>
                                          <p:spTgt spid="9221">
                                            <p:txEl>
                                              <p:pRg st="9" end="9"/>
                                            </p:txEl>
                                          </p:spTgt>
                                        </p:tgtEl>
                                      </p:cBhvr>
                                    </p:animEffect>
                                  </p:childTnLst>
                                  <p:subTnLst>
                                    <p:animClr>
                                      <p:cBhvr override="childStyle">
                                        <p:cTn dur="1" fill="hold" display="0" masterRel="nextClick" afterEffect="1"/>
                                        <p:tgtEl>
                                          <p:spTgt spid="9221">
                                            <p:txEl>
                                              <p:pRg st="9" end="9"/>
                                            </p:txEl>
                                          </p:spTgt>
                                        </p:tgtEl>
                                        <p:attrNameLst>
                                          <p:attrName>ppt_c</p:attrName>
                                        </p:attrNameLst>
                                      </p:cBhvr>
                                      <p:to>
                                        <a:srgbClr val="FFFF66"/>
                                      </p:to>
                                    </p:animClr>
                                  </p:sub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221">
                                            <p:txEl>
                                              <p:pRg st="10" end="10"/>
                                            </p:txEl>
                                          </p:spTgt>
                                        </p:tgtEl>
                                        <p:attrNameLst>
                                          <p:attrName>style.visibility</p:attrName>
                                        </p:attrNameLst>
                                      </p:cBhvr>
                                      <p:to>
                                        <p:strVal val="visible"/>
                                      </p:to>
                                    </p:set>
                                    <p:animEffect transition="in" filter="wipe(left)">
                                      <p:cBhvr>
                                        <p:cTn id="57" dur="500"/>
                                        <p:tgtEl>
                                          <p:spTgt spid="9221">
                                            <p:txEl>
                                              <p:pRg st="10" end="10"/>
                                            </p:txEl>
                                          </p:spTgt>
                                        </p:tgtEl>
                                      </p:cBhvr>
                                    </p:animEffect>
                                  </p:childTnLst>
                                  <p:subTnLst>
                                    <p:animClr>
                                      <p:cBhvr override="childStyle">
                                        <p:cTn dur="1" fill="hold" display="0" masterRel="nextClick" afterEffect="1"/>
                                        <p:tgtEl>
                                          <p:spTgt spid="9221">
                                            <p:txEl>
                                              <p:pRg st="10" end="10"/>
                                            </p:txEl>
                                          </p:spTgt>
                                        </p:tgtEl>
                                        <p:attrNameLst>
                                          <p:attrName>ppt_c</p:attrName>
                                        </p:attrNameLst>
                                      </p:cBhvr>
                                      <p:to>
                                        <a:schemeClr val="accent1"/>
                                      </p:to>
                                    </p:animClr>
                                  </p:sub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221">
                                            <p:txEl>
                                              <p:pRg st="11" end="11"/>
                                            </p:txEl>
                                          </p:spTgt>
                                        </p:tgtEl>
                                        <p:attrNameLst>
                                          <p:attrName>style.visibility</p:attrName>
                                        </p:attrNameLst>
                                      </p:cBhvr>
                                      <p:to>
                                        <p:strVal val="visible"/>
                                      </p:to>
                                    </p:set>
                                    <p:animEffect transition="in" filter="wipe(left)">
                                      <p:cBhvr>
                                        <p:cTn id="62" dur="500"/>
                                        <p:tgtEl>
                                          <p:spTgt spid="9221">
                                            <p:txEl>
                                              <p:pRg st="11" end="11"/>
                                            </p:txEl>
                                          </p:spTgt>
                                        </p:tgtEl>
                                      </p:cBhvr>
                                    </p:animEffect>
                                  </p:childTnLst>
                                  <p:subTnLst>
                                    <p:animClr>
                                      <p:cBhvr override="childStyle">
                                        <p:cTn dur="1" fill="hold" display="0" masterRel="nextClick" afterEffect="1"/>
                                        <p:tgtEl>
                                          <p:spTgt spid="9221">
                                            <p:txEl>
                                              <p:pRg st="11" end="11"/>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D7A9314-F633-44EC-9E49-2382525A3383}" type="slidenum">
              <a:rPr lang="en-US"/>
              <a:pPr>
                <a:defRPr/>
              </a:pPr>
              <a:t>73</a:t>
            </a:fld>
            <a:endParaRPr lang="en-US"/>
          </a:p>
        </p:txBody>
      </p:sp>
      <p:sp>
        <p:nvSpPr>
          <p:cNvPr id="32770" name="Rectangle 2"/>
          <p:cNvSpPr>
            <a:spLocks noGrp="1" noChangeArrowheads="1"/>
          </p:cNvSpPr>
          <p:nvPr>
            <p:ph type="title"/>
          </p:nvPr>
        </p:nvSpPr>
        <p:spPr>
          <a:xfrm>
            <a:off x="1098550" y="304800"/>
            <a:ext cx="7512050" cy="1431925"/>
          </a:xfrm>
        </p:spPr>
        <p:txBody>
          <a:bodyPr/>
          <a:lstStyle/>
          <a:p>
            <a:pPr eaLnBrk="1" hangingPunct="1">
              <a:defRPr/>
            </a:pPr>
            <a:r>
              <a:rPr lang="en-US" smtClean="0"/>
              <a:t>Average Collection Period (ACP)</a:t>
            </a:r>
          </a:p>
        </p:txBody>
      </p:sp>
      <p:sp>
        <p:nvSpPr>
          <p:cNvPr id="32771" name="Rectangle 3"/>
          <p:cNvSpPr>
            <a:spLocks noGrp="1" noChangeArrowheads="1"/>
          </p:cNvSpPr>
          <p:nvPr>
            <p:ph type="body" idx="1"/>
          </p:nvPr>
        </p:nvSpPr>
        <p:spPr>
          <a:xfrm>
            <a:off x="1066800" y="1981200"/>
            <a:ext cx="7543800" cy="4365625"/>
          </a:xfrm>
        </p:spPr>
        <p:txBody>
          <a:bodyPr/>
          <a:lstStyle/>
          <a:p>
            <a:pPr eaLnBrk="1" hangingPunct="1">
              <a:lnSpc>
                <a:spcPct val="90000"/>
              </a:lnSpc>
              <a:defRPr/>
            </a:pPr>
            <a:r>
              <a:rPr lang="en-US" sz="2800" smtClean="0"/>
              <a:t>Old Policy; 2/10, n30</a:t>
            </a:r>
          </a:p>
          <a:p>
            <a:pPr lvl="1" eaLnBrk="1" hangingPunct="1">
              <a:lnSpc>
                <a:spcPct val="90000"/>
              </a:lnSpc>
              <a:defRPr/>
            </a:pPr>
            <a:r>
              <a:rPr lang="en-US" sz="2400" smtClean="0"/>
              <a:t>35% of customers pay in 10 days</a:t>
            </a:r>
          </a:p>
          <a:p>
            <a:pPr lvl="1" eaLnBrk="1" hangingPunct="1">
              <a:lnSpc>
                <a:spcPct val="90000"/>
              </a:lnSpc>
              <a:defRPr/>
            </a:pPr>
            <a:r>
              <a:rPr lang="en-US" sz="2400" smtClean="0"/>
              <a:t>62% of customers pay in 30 days</a:t>
            </a:r>
          </a:p>
          <a:p>
            <a:pPr lvl="1" eaLnBrk="1" hangingPunct="1">
              <a:lnSpc>
                <a:spcPct val="90000"/>
              </a:lnSpc>
              <a:defRPr/>
            </a:pPr>
            <a:r>
              <a:rPr lang="en-US" sz="2400" smtClean="0"/>
              <a:t>3% of customers pay in 100 days</a:t>
            </a:r>
          </a:p>
          <a:p>
            <a:pPr lvl="1" eaLnBrk="1" hangingPunct="1">
              <a:lnSpc>
                <a:spcPct val="90000"/>
              </a:lnSpc>
              <a:defRPr/>
            </a:pPr>
            <a:r>
              <a:rPr lang="en-US" sz="2400" smtClean="0"/>
              <a:t>ACP=(.35x10)+(.62x30)+(.03x100)=25.1 days</a:t>
            </a:r>
          </a:p>
          <a:p>
            <a:pPr eaLnBrk="1" hangingPunct="1">
              <a:lnSpc>
                <a:spcPct val="90000"/>
              </a:lnSpc>
              <a:defRPr/>
            </a:pPr>
            <a:r>
              <a:rPr lang="en-US" sz="2800" smtClean="0"/>
              <a:t>New Policy; 2/10, n40</a:t>
            </a:r>
          </a:p>
          <a:p>
            <a:pPr lvl="1" eaLnBrk="1" hangingPunct="1">
              <a:lnSpc>
                <a:spcPct val="90000"/>
              </a:lnSpc>
              <a:defRPr/>
            </a:pPr>
            <a:r>
              <a:rPr lang="en-US" sz="2400" smtClean="0"/>
              <a:t>35%of customers pay in 10 days</a:t>
            </a:r>
          </a:p>
          <a:p>
            <a:pPr lvl="1" eaLnBrk="1" hangingPunct="1">
              <a:lnSpc>
                <a:spcPct val="90000"/>
              </a:lnSpc>
              <a:defRPr/>
            </a:pPr>
            <a:r>
              <a:rPr lang="en-US" sz="2400" smtClean="0"/>
              <a:t>60% of customers pay in 40 days</a:t>
            </a:r>
          </a:p>
          <a:p>
            <a:pPr lvl="1" eaLnBrk="1" hangingPunct="1">
              <a:lnSpc>
                <a:spcPct val="90000"/>
              </a:lnSpc>
              <a:defRPr/>
            </a:pPr>
            <a:r>
              <a:rPr lang="en-US" sz="2400" smtClean="0"/>
              <a:t>5% of customers pay in 100 days</a:t>
            </a:r>
          </a:p>
          <a:p>
            <a:pPr lvl="1" eaLnBrk="1" hangingPunct="1">
              <a:lnSpc>
                <a:spcPct val="90000"/>
              </a:lnSpc>
              <a:defRPr/>
            </a:pPr>
            <a:r>
              <a:rPr lang="en-US" sz="2400" smtClean="0"/>
              <a:t>ACP=(.35x10)+(.60x40)+(.05x100)=32.5 days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subTnLst>
                                    <p:animClr>
                                      <p:cBhvr override="childStyle">
                                        <p:cTn dur="1" fill="hold" display="0" masterRel="nextClick" afterEffect="1"/>
                                        <p:tgtEl>
                                          <p:spTgt spid="32771">
                                            <p:txEl>
                                              <p:pRg st="0" end="0"/>
                                            </p:txEl>
                                          </p:spTgt>
                                        </p:tgtEl>
                                        <p:attrNameLst>
                                          <p:attrName>ppt_c</p:attrName>
                                        </p:attrNameLst>
                                      </p:cBhvr>
                                      <p:to>
                                        <a:schemeClr val="accent1"/>
                                      </p:to>
                                    </p:animClr>
                                  </p:sub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Effect transition="in" filter="wipe(left)">
                                      <p:cBhvr>
                                        <p:cTn id="11" dur="500"/>
                                        <p:tgtEl>
                                          <p:spTgt spid="32771">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wipe(left)">
                                      <p:cBhvr>
                                        <p:cTn id="15" dur="500"/>
                                        <p:tgtEl>
                                          <p:spTgt spid="32771">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Effect transition="in" filter="wipe(left)">
                                      <p:cBhvr>
                                        <p:cTn id="19" dur="500"/>
                                        <p:tgtEl>
                                          <p:spTgt spid="32771">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animEffect transition="in" filter="wipe(left)">
                                      <p:cBhvr>
                                        <p:cTn id="23" dur="500"/>
                                        <p:tgtEl>
                                          <p:spTgt spid="3277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2771">
                                            <p:txEl>
                                              <p:pRg st="5" end="5"/>
                                            </p:txEl>
                                          </p:spTgt>
                                        </p:tgtEl>
                                        <p:attrNameLst>
                                          <p:attrName>style.visibility</p:attrName>
                                        </p:attrNameLst>
                                      </p:cBhvr>
                                      <p:to>
                                        <p:strVal val="visible"/>
                                      </p:to>
                                    </p:set>
                                    <p:animEffect transition="in" filter="wipe(left)">
                                      <p:cBhvr>
                                        <p:cTn id="28" dur="500"/>
                                        <p:tgtEl>
                                          <p:spTgt spid="32771">
                                            <p:txEl>
                                              <p:pRg st="5" end="5"/>
                                            </p:txEl>
                                          </p:spTgt>
                                        </p:tgtEl>
                                      </p:cBhvr>
                                    </p:animEffect>
                                  </p:childTnLst>
                                  <p:subTnLst>
                                    <p:animClr>
                                      <p:cBhvr override="childStyle">
                                        <p:cTn dur="1" fill="hold" display="0" masterRel="nextClick" afterEffect="1"/>
                                        <p:tgtEl>
                                          <p:spTgt spid="32771">
                                            <p:txEl>
                                              <p:pRg st="5" end="5"/>
                                            </p:txEl>
                                          </p:spTgt>
                                        </p:tgtEl>
                                        <p:attrNameLst>
                                          <p:attrName>ppt_c</p:attrName>
                                        </p:attrNameLst>
                                      </p:cBhvr>
                                      <p:to>
                                        <a:srgbClr val="FFFF66"/>
                                      </p:to>
                                    </p:animClr>
                                  </p:sub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32771">
                                            <p:txEl>
                                              <p:pRg st="6" end="6"/>
                                            </p:txEl>
                                          </p:spTgt>
                                        </p:tgtEl>
                                        <p:attrNameLst>
                                          <p:attrName>style.visibility</p:attrName>
                                        </p:attrNameLst>
                                      </p:cBhvr>
                                      <p:to>
                                        <p:strVal val="visible"/>
                                      </p:to>
                                    </p:set>
                                    <p:animEffect transition="in" filter="wipe(left)">
                                      <p:cBhvr>
                                        <p:cTn id="32" dur="500"/>
                                        <p:tgtEl>
                                          <p:spTgt spid="32771">
                                            <p:txEl>
                                              <p:pRg st="6" end="6"/>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32771">
                                            <p:txEl>
                                              <p:pRg st="7" end="7"/>
                                            </p:txEl>
                                          </p:spTgt>
                                        </p:tgtEl>
                                        <p:attrNameLst>
                                          <p:attrName>style.visibility</p:attrName>
                                        </p:attrNameLst>
                                      </p:cBhvr>
                                      <p:to>
                                        <p:strVal val="visible"/>
                                      </p:to>
                                    </p:set>
                                    <p:animEffect transition="in" filter="wipe(left)">
                                      <p:cBhvr>
                                        <p:cTn id="36" dur="500"/>
                                        <p:tgtEl>
                                          <p:spTgt spid="32771">
                                            <p:txEl>
                                              <p:pRg st="7" end="7"/>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32771">
                                            <p:txEl>
                                              <p:pRg st="8" end="8"/>
                                            </p:txEl>
                                          </p:spTgt>
                                        </p:tgtEl>
                                        <p:attrNameLst>
                                          <p:attrName>style.visibility</p:attrName>
                                        </p:attrNameLst>
                                      </p:cBhvr>
                                      <p:to>
                                        <p:strVal val="visible"/>
                                      </p:to>
                                    </p:set>
                                    <p:animEffect transition="in" filter="wipe(left)">
                                      <p:cBhvr>
                                        <p:cTn id="40" dur="500"/>
                                        <p:tgtEl>
                                          <p:spTgt spid="32771">
                                            <p:txEl>
                                              <p:pRg st="8" end="8"/>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32771">
                                            <p:txEl>
                                              <p:pRg st="9" end="9"/>
                                            </p:txEl>
                                          </p:spTgt>
                                        </p:tgtEl>
                                        <p:attrNameLst>
                                          <p:attrName>style.visibility</p:attrName>
                                        </p:attrNameLst>
                                      </p:cBhvr>
                                      <p:to>
                                        <p:strVal val="visible"/>
                                      </p:to>
                                    </p:set>
                                    <p:animEffect transition="in" filter="wipe(left)">
                                      <p:cBhvr>
                                        <p:cTn id="44" dur="500"/>
                                        <p:tgtEl>
                                          <p:spTgt spid="327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240838D-0483-47BF-8CF4-D775765FA461}" type="slidenum">
              <a:rPr lang="en-US"/>
              <a:pPr>
                <a:defRPr/>
              </a:pPr>
              <a:t>74</a:t>
            </a:fld>
            <a:endParaRPr lang="en-US"/>
          </a:p>
        </p:txBody>
      </p:sp>
      <p:sp>
        <p:nvSpPr>
          <p:cNvPr id="10246" name="Rectangle 6"/>
          <p:cNvSpPr>
            <a:spLocks noGrp="1" noChangeArrowheads="1"/>
          </p:cNvSpPr>
          <p:nvPr>
            <p:ph type="title"/>
          </p:nvPr>
        </p:nvSpPr>
        <p:spPr>
          <a:xfrm>
            <a:off x="1111250" y="304800"/>
            <a:ext cx="7759700" cy="1431925"/>
          </a:xfrm>
        </p:spPr>
        <p:txBody>
          <a:bodyPr/>
          <a:lstStyle/>
          <a:p>
            <a:pPr eaLnBrk="1" hangingPunct="1">
              <a:defRPr/>
            </a:pPr>
            <a:r>
              <a:rPr lang="en-US" sz="4000" smtClean="0"/>
              <a:t>Analysis of Accts. Receivable Changes</a:t>
            </a:r>
          </a:p>
        </p:txBody>
      </p:sp>
      <p:sp>
        <p:nvSpPr>
          <p:cNvPr id="10247" name="Rectangle 7"/>
          <p:cNvSpPr>
            <a:spLocks noGrp="1" noChangeArrowheads="1"/>
          </p:cNvSpPr>
          <p:nvPr>
            <p:ph type="body" idx="1"/>
          </p:nvPr>
        </p:nvSpPr>
        <p:spPr/>
        <p:txBody>
          <a:bodyPr/>
          <a:lstStyle/>
          <a:p>
            <a:pPr eaLnBrk="1" hangingPunct="1">
              <a:lnSpc>
                <a:spcPct val="90000"/>
              </a:lnSpc>
              <a:defRPr/>
            </a:pPr>
            <a:r>
              <a:rPr lang="en-US" sz="2800" smtClean="0"/>
              <a:t>Develop </a:t>
            </a:r>
            <a:r>
              <a:rPr lang="en-US" sz="2800" smtClean="0">
                <a:solidFill>
                  <a:srgbClr val="FF9900"/>
                </a:solidFill>
              </a:rPr>
              <a:t>pro forma</a:t>
            </a:r>
            <a:r>
              <a:rPr lang="en-US" sz="2800" smtClean="0"/>
              <a:t> financial statements for each policy under consideration.</a:t>
            </a:r>
          </a:p>
          <a:p>
            <a:pPr eaLnBrk="1" hangingPunct="1">
              <a:lnSpc>
                <a:spcPct val="90000"/>
              </a:lnSpc>
              <a:defRPr/>
            </a:pPr>
            <a:r>
              <a:rPr lang="en-US" sz="2800" smtClean="0"/>
              <a:t>Use the pro formas to </a:t>
            </a:r>
            <a:r>
              <a:rPr lang="en-US" sz="2800" smtClean="0">
                <a:solidFill>
                  <a:srgbClr val="FF9900"/>
                </a:solidFill>
              </a:rPr>
              <a:t>estimate incremental cash</a:t>
            </a:r>
            <a:r>
              <a:rPr lang="en-US" sz="2800" smtClean="0"/>
              <a:t> </a:t>
            </a:r>
            <a:r>
              <a:rPr lang="en-US" sz="2800" smtClean="0">
                <a:solidFill>
                  <a:srgbClr val="FF9900"/>
                </a:solidFill>
              </a:rPr>
              <a:t>flows</a:t>
            </a:r>
            <a:r>
              <a:rPr lang="en-US" sz="2800" smtClean="0"/>
              <a:t> by comparing forecasts to current policy cash flows.</a:t>
            </a:r>
          </a:p>
          <a:p>
            <a:pPr eaLnBrk="1" hangingPunct="1">
              <a:lnSpc>
                <a:spcPct val="90000"/>
              </a:lnSpc>
              <a:defRPr/>
            </a:pPr>
            <a:r>
              <a:rPr lang="en-US" sz="2800" smtClean="0"/>
              <a:t>Use the incremental cash flows to </a:t>
            </a:r>
            <a:r>
              <a:rPr lang="en-US" sz="2800" smtClean="0">
                <a:solidFill>
                  <a:srgbClr val="FF9900"/>
                </a:solidFill>
              </a:rPr>
              <a:t>estimate the NPV</a:t>
            </a:r>
            <a:r>
              <a:rPr lang="en-US" sz="2800" smtClean="0"/>
              <a:t> of each policy change.</a:t>
            </a:r>
          </a:p>
          <a:p>
            <a:pPr eaLnBrk="1" hangingPunct="1">
              <a:lnSpc>
                <a:spcPct val="90000"/>
              </a:lnSpc>
              <a:defRPr/>
            </a:pPr>
            <a:r>
              <a:rPr lang="en-US" sz="2800" smtClean="0"/>
              <a:t>Choose the policy change that maximizes the value of the firm (highest NPV).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wipe(left)">
                                      <p:cBhvr>
                                        <p:cTn id="7" dur="500"/>
                                        <p:tgtEl>
                                          <p:spTgt spid="10247">
                                            <p:txEl>
                                              <p:pRg st="0" end="0"/>
                                            </p:txEl>
                                          </p:spTgt>
                                        </p:tgtEl>
                                      </p:cBhvr>
                                    </p:animEffect>
                                  </p:childTnLst>
                                  <p:subTnLst>
                                    <p:animClr>
                                      <p:cBhvr override="childStyle">
                                        <p:cTn dur="1" fill="hold" display="0" masterRel="nextClick" afterEffect="1"/>
                                        <p:tgtEl>
                                          <p:spTgt spid="1024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7">
                                            <p:txEl>
                                              <p:pRg st="1" end="1"/>
                                            </p:txEl>
                                          </p:spTgt>
                                        </p:tgtEl>
                                        <p:attrNameLst>
                                          <p:attrName>style.visibility</p:attrName>
                                        </p:attrNameLst>
                                      </p:cBhvr>
                                      <p:to>
                                        <p:strVal val="visible"/>
                                      </p:to>
                                    </p:set>
                                    <p:animEffect transition="in" filter="wipe(left)">
                                      <p:cBhvr>
                                        <p:cTn id="12" dur="500"/>
                                        <p:tgtEl>
                                          <p:spTgt spid="10247">
                                            <p:txEl>
                                              <p:pRg st="1" end="1"/>
                                            </p:txEl>
                                          </p:spTgt>
                                        </p:tgtEl>
                                      </p:cBhvr>
                                    </p:animEffect>
                                  </p:childTnLst>
                                  <p:subTnLst>
                                    <p:animClr>
                                      <p:cBhvr override="childStyle">
                                        <p:cTn dur="1" fill="hold" display="0" masterRel="nextClick" afterEffect="1"/>
                                        <p:tgtEl>
                                          <p:spTgt spid="1024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7">
                                            <p:txEl>
                                              <p:pRg st="2" end="2"/>
                                            </p:txEl>
                                          </p:spTgt>
                                        </p:tgtEl>
                                        <p:attrNameLst>
                                          <p:attrName>style.visibility</p:attrName>
                                        </p:attrNameLst>
                                      </p:cBhvr>
                                      <p:to>
                                        <p:strVal val="visible"/>
                                      </p:to>
                                    </p:set>
                                    <p:animEffect transition="in" filter="wipe(left)">
                                      <p:cBhvr>
                                        <p:cTn id="17" dur="500"/>
                                        <p:tgtEl>
                                          <p:spTgt spid="10247">
                                            <p:txEl>
                                              <p:pRg st="2" end="2"/>
                                            </p:txEl>
                                          </p:spTgt>
                                        </p:tgtEl>
                                      </p:cBhvr>
                                    </p:animEffect>
                                  </p:childTnLst>
                                  <p:subTnLst>
                                    <p:animClr>
                                      <p:cBhvr override="childStyle">
                                        <p:cTn dur="1" fill="hold" display="0" masterRel="nextClick" afterEffect="1"/>
                                        <p:tgtEl>
                                          <p:spTgt spid="1024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7">
                                            <p:txEl>
                                              <p:pRg st="3" end="3"/>
                                            </p:txEl>
                                          </p:spTgt>
                                        </p:tgtEl>
                                        <p:attrNameLst>
                                          <p:attrName>style.visibility</p:attrName>
                                        </p:attrNameLst>
                                      </p:cBhvr>
                                      <p:to>
                                        <p:strVal val="visible"/>
                                      </p:to>
                                    </p:set>
                                    <p:animEffect transition="in" filter="wipe(left)">
                                      <p:cBhvr>
                                        <p:cTn id="22" dur="500"/>
                                        <p:tgtEl>
                                          <p:spTgt spid="10247">
                                            <p:txEl>
                                              <p:pRg st="3" end="3"/>
                                            </p:txEl>
                                          </p:spTgt>
                                        </p:tgtEl>
                                      </p:cBhvr>
                                    </p:animEffect>
                                  </p:childTnLst>
                                  <p:subTnLst>
                                    <p:animClr>
                                      <p:cBhvr override="childStyle">
                                        <p:cTn dur="1" fill="hold" display="0" masterRel="nextClick" afterEffect="1"/>
                                        <p:tgtEl>
                                          <p:spTgt spid="10247">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5BD6C7E-0AA6-44D4-9ED6-18485341CFFC}" type="slidenum">
              <a:rPr lang="en-US"/>
              <a:pPr>
                <a:defRPr/>
              </a:pPr>
              <a:t>75</a:t>
            </a:fld>
            <a:endParaRPr lang="en-US"/>
          </a:p>
        </p:txBody>
      </p:sp>
      <p:sp>
        <p:nvSpPr>
          <p:cNvPr id="11266" name="Rectangle 2"/>
          <p:cNvSpPr>
            <a:spLocks noGrp="1" noChangeArrowheads="1"/>
          </p:cNvSpPr>
          <p:nvPr>
            <p:ph type="body" idx="1"/>
          </p:nvPr>
        </p:nvSpPr>
        <p:spPr>
          <a:xfrm>
            <a:off x="1206500" y="1924050"/>
            <a:ext cx="7124700" cy="4279900"/>
          </a:xfrm>
        </p:spPr>
        <p:txBody>
          <a:bodyPr lIns="90488" tIns="44450" rIns="90488" bIns="44450"/>
          <a:lstStyle/>
          <a:p>
            <a:pPr eaLnBrk="1" hangingPunct="1">
              <a:lnSpc>
                <a:spcPct val="90000"/>
              </a:lnSpc>
              <a:defRPr/>
            </a:pPr>
            <a:r>
              <a:rPr lang="en-US" sz="2400" smtClean="0">
                <a:solidFill>
                  <a:srgbClr val="FF9900"/>
                </a:solidFill>
              </a:rPr>
              <a:t>Example:</a:t>
            </a:r>
            <a:r>
              <a:rPr lang="en-US" sz="2400" smtClean="0"/>
              <a:t/>
            </a:r>
            <a:br>
              <a:rPr lang="en-US" sz="2400" smtClean="0"/>
            </a:br>
            <a:r>
              <a:rPr lang="en-US" sz="2400" smtClean="0"/>
              <a:t>ABC Corporation is considering a credit policy change from offering no credit to offering 30 days credit with no discount      (n 30). 	</a:t>
            </a:r>
          </a:p>
          <a:p>
            <a:pPr eaLnBrk="1" hangingPunct="1">
              <a:lnSpc>
                <a:spcPct val="90000"/>
              </a:lnSpc>
              <a:defRPr/>
            </a:pPr>
            <a:r>
              <a:rPr lang="en-US" sz="2400" smtClean="0"/>
              <a:t>Why might they do this?</a:t>
            </a:r>
          </a:p>
          <a:p>
            <a:pPr eaLnBrk="1" hangingPunct="1">
              <a:lnSpc>
                <a:spcPct val="90000"/>
              </a:lnSpc>
              <a:buFont typeface="Wingdings" pitchFamily="2" charset="2"/>
              <a:buNone/>
              <a:defRPr/>
            </a:pPr>
            <a:r>
              <a:rPr lang="en-US" sz="2400" smtClean="0"/>
              <a:t>	-Increase sales</a:t>
            </a:r>
          </a:p>
          <a:p>
            <a:pPr eaLnBrk="1" hangingPunct="1">
              <a:lnSpc>
                <a:spcPct val="90000"/>
              </a:lnSpc>
              <a:buFont typeface="Wingdings" pitchFamily="2" charset="2"/>
              <a:buNone/>
              <a:defRPr/>
            </a:pPr>
            <a:r>
              <a:rPr lang="en-US" sz="2400" smtClean="0"/>
              <a:t>	-Increase market share</a:t>
            </a:r>
          </a:p>
          <a:p>
            <a:pPr eaLnBrk="1" hangingPunct="1">
              <a:lnSpc>
                <a:spcPct val="90000"/>
              </a:lnSpc>
              <a:defRPr/>
            </a:pPr>
            <a:r>
              <a:rPr lang="en-US" sz="2400" smtClean="0"/>
              <a:t>What costs will the firm incur as a result?</a:t>
            </a:r>
          </a:p>
          <a:p>
            <a:pPr eaLnBrk="1" hangingPunct="1">
              <a:lnSpc>
                <a:spcPct val="90000"/>
              </a:lnSpc>
              <a:buFont typeface="Wingdings" pitchFamily="2" charset="2"/>
              <a:buNone/>
              <a:defRPr/>
            </a:pPr>
            <a:r>
              <a:rPr lang="en-US" sz="2400" smtClean="0"/>
              <a:t>	-Cost of carrying accounts receivable</a:t>
            </a:r>
          </a:p>
          <a:p>
            <a:pPr eaLnBrk="1" hangingPunct="1">
              <a:lnSpc>
                <a:spcPct val="90000"/>
              </a:lnSpc>
              <a:buFont typeface="Wingdings" pitchFamily="2" charset="2"/>
              <a:buNone/>
              <a:defRPr/>
            </a:pPr>
            <a:r>
              <a:rPr lang="en-US" sz="2400" smtClean="0"/>
              <a:t>	-Potential increase in bad debts</a:t>
            </a:r>
          </a:p>
          <a:p>
            <a:pPr eaLnBrk="1" hangingPunct="1">
              <a:lnSpc>
                <a:spcPct val="90000"/>
              </a:lnSpc>
              <a:buFont typeface="Wingdings" pitchFamily="2" charset="2"/>
              <a:buNone/>
              <a:defRPr/>
            </a:pPr>
            <a:r>
              <a:rPr lang="en-US" sz="2400" smtClean="0"/>
              <a:t>	-Credit analysis and collection costs</a:t>
            </a:r>
          </a:p>
        </p:txBody>
      </p:sp>
      <p:sp>
        <p:nvSpPr>
          <p:cNvPr id="11267" name="Rectangle 3"/>
          <p:cNvSpPr>
            <a:spLocks noGrp="1" noChangeArrowheads="1"/>
          </p:cNvSpPr>
          <p:nvPr>
            <p:ph type="title"/>
          </p:nvPr>
        </p:nvSpPr>
        <p:spPr>
          <a:xfrm>
            <a:off x="946150" y="457200"/>
            <a:ext cx="7980363" cy="1143000"/>
          </a:xfrm>
        </p:spPr>
        <p:txBody>
          <a:bodyPr lIns="90488" tIns="44450" rIns="90488" bIns="44450"/>
          <a:lstStyle/>
          <a:p>
            <a:pPr eaLnBrk="1" hangingPunct="1">
              <a:defRPr/>
            </a:pPr>
            <a:r>
              <a:rPr lang="en-US" smtClean="0"/>
              <a:t>Analysis of Accts. Receivable Changes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ipe(left)">
                                      <p:cBhvr>
                                        <p:cTn id="7" dur="500"/>
                                        <p:tgtEl>
                                          <p:spTgt spid="11266">
                                            <p:txEl>
                                              <p:pRg st="0" end="0"/>
                                            </p:txEl>
                                          </p:spTgt>
                                        </p:tgtEl>
                                      </p:cBhvr>
                                    </p:animEffect>
                                  </p:childTnLst>
                                  <p:subTnLst>
                                    <p:animClr>
                                      <p:cBhvr override="childStyle">
                                        <p:cTn dur="1" fill="hold" display="0" masterRel="nextClick" afterEffect="1"/>
                                        <p:tgtEl>
                                          <p:spTgt spid="11266">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6">
                                            <p:txEl>
                                              <p:pRg st="1" end="1"/>
                                            </p:txEl>
                                          </p:spTgt>
                                        </p:tgtEl>
                                        <p:attrNameLst>
                                          <p:attrName>style.visibility</p:attrName>
                                        </p:attrNameLst>
                                      </p:cBhvr>
                                      <p:to>
                                        <p:strVal val="visible"/>
                                      </p:to>
                                    </p:set>
                                    <p:animEffect transition="in" filter="wipe(left)">
                                      <p:cBhvr>
                                        <p:cTn id="12" dur="500"/>
                                        <p:tgtEl>
                                          <p:spTgt spid="11266">
                                            <p:txEl>
                                              <p:pRg st="1" end="1"/>
                                            </p:txEl>
                                          </p:spTgt>
                                        </p:tgtEl>
                                      </p:cBhvr>
                                    </p:animEffect>
                                  </p:childTnLst>
                                  <p:subTnLst>
                                    <p:animClr>
                                      <p:cBhvr override="childStyle">
                                        <p:cTn dur="1" fill="hold" display="0" masterRel="nextClick" afterEffect="1"/>
                                        <p:tgtEl>
                                          <p:spTgt spid="11266">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6">
                                            <p:txEl>
                                              <p:pRg st="2" end="2"/>
                                            </p:txEl>
                                          </p:spTgt>
                                        </p:tgtEl>
                                        <p:attrNameLst>
                                          <p:attrName>style.visibility</p:attrName>
                                        </p:attrNameLst>
                                      </p:cBhvr>
                                      <p:to>
                                        <p:strVal val="visible"/>
                                      </p:to>
                                    </p:set>
                                    <p:animEffect transition="in" filter="wipe(left)">
                                      <p:cBhvr>
                                        <p:cTn id="17" dur="500"/>
                                        <p:tgtEl>
                                          <p:spTgt spid="11266">
                                            <p:txEl>
                                              <p:pRg st="2" end="2"/>
                                            </p:txEl>
                                          </p:spTgt>
                                        </p:tgtEl>
                                      </p:cBhvr>
                                    </p:animEffect>
                                  </p:childTnLst>
                                  <p:subTnLst>
                                    <p:animClr>
                                      <p:cBhvr override="childStyle">
                                        <p:cTn dur="1" fill="hold" display="0" masterRel="nextClick" afterEffect="1"/>
                                        <p:tgtEl>
                                          <p:spTgt spid="11266">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6">
                                            <p:txEl>
                                              <p:pRg st="3" end="3"/>
                                            </p:txEl>
                                          </p:spTgt>
                                        </p:tgtEl>
                                        <p:attrNameLst>
                                          <p:attrName>style.visibility</p:attrName>
                                        </p:attrNameLst>
                                      </p:cBhvr>
                                      <p:to>
                                        <p:strVal val="visible"/>
                                      </p:to>
                                    </p:set>
                                    <p:animEffect transition="in" filter="wipe(left)">
                                      <p:cBhvr>
                                        <p:cTn id="22" dur="500"/>
                                        <p:tgtEl>
                                          <p:spTgt spid="11266">
                                            <p:txEl>
                                              <p:pRg st="3" end="3"/>
                                            </p:txEl>
                                          </p:spTgt>
                                        </p:tgtEl>
                                      </p:cBhvr>
                                    </p:animEffect>
                                  </p:childTnLst>
                                  <p:subTnLst>
                                    <p:animClr>
                                      <p:cBhvr override="childStyle">
                                        <p:cTn dur="1" fill="hold" display="0" masterRel="nextClick" afterEffect="1"/>
                                        <p:tgtEl>
                                          <p:spTgt spid="11266">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6">
                                            <p:txEl>
                                              <p:pRg st="4" end="4"/>
                                            </p:txEl>
                                          </p:spTgt>
                                        </p:tgtEl>
                                        <p:attrNameLst>
                                          <p:attrName>style.visibility</p:attrName>
                                        </p:attrNameLst>
                                      </p:cBhvr>
                                      <p:to>
                                        <p:strVal val="visible"/>
                                      </p:to>
                                    </p:set>
                                    <p:animEffect transition="in" filter="wipe(left)">
                                      <p:cBhvr>
                                        <p:cTn id="27" dur="500"/>
                                        <p:tgtEl>
                                          <p:spTgt spid="11266">
                                            <p:txEl>
                                              <p:pRg st="4" end="4"/>
                                            </p:txEl>
                                          </p:spTgt>
                                        </p:tgtEl>
                                      </p:cBhvr>
                                    </p:animEffect>
                                  </p:childTnLst>
                                  <p:subTnLst>
                                    <p:animClr>
                                      <p:cBhvr override="childStyle">
                                        <p:cTn dur="1" fill="hold" display="0" masterRel="nextClick" afterEffect="1"/>
                                        <p:tgtEl>
                                          <p:spTgt spid="11266">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266">
                                            <p:txEl>
                                              <p:pRg st="5" end="5"/>
                                            </p:txEl>
                                          </p:spTgt>
                                        </p:tgtEl>
                                        <p:attrNameLst>
                                          <p:attrName>style.visibility</p:attrName>
                                        </p:attrNameLst>
                                      </p:cBhvr>
                                      <p:to>
                                        <p:strVal val="visible"/>
                                      </p:to>
                                    </p:set>
                                    <p:animEffect transition="in" filter="wipe(left)">
                                      <p:cBhvr>
                                        <p:cTn id="32" dur="500"/>
                                        <p:tgtEl>
                                          <p:spTgt spid="11266">
                                            <p:txEl>
                                              <p:pRg st="5" end="5"/>
                                            </p:txEl>
                                          </p:spTgt>
                                        </p:tgtEl>
                                      </p:cBhvr>
                                    </p:animEffect>
                                  </p:childTnLst>
                                  <p:subTnLst>
                                    <p:animClr>
                                      <p:cBhvr override="childStyle">
                                        <p:cTn dur="1" fill="hold" display="0" masterRel="nextClick" afterEffect="1"/>
                                        <p:tgtEl>
                                          <p:spTgt spid="11266">
                                            <p:txEl>
                                              <p:pRg st="5" end="5"/>
                                            </p:txEl>
                                          </p:spTgt>
                                        </p:tgtEl>
                                        <p:attrNameLst>
                                          <p:attrName>ppt_c</p:attrName>
                                        </p:attrNameLst>
                                      </p:cBhvr>
                                      <p:to>
                                        <a:srgbClr val="FFFF66"/>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266">
                                            <p:txEl>
                                              <p:pRg st="6" end="6"/>
                                            </p:txEl>
                                          </p:spTgt>
                                        </p:tgtEl>
                                        <p:attrNameLst>
                                          <p:attrName>style.visibility</p:attrName>
                                        </p:attrNameLst>
                                      </p:cBhvr>
                                      <p:to>
                                        <p:strVal val="visible"/>
                                      </p:to>
                                    </p:set>
                                    <p:animEffect transition="in" filter="wipe(left)">
                                      <p:cBhvr>
                                        <p:cTn id="37" dur="500"/>
                                        <p:tgtEl>
                                          <p:spTgt spid="11266">
                                            <p:txEl>
                                              <p:pRg st="6" end="6"/>
                                            </p:txEl>
                                          </p:spTgt>
                                        </p:tgtEl>
                                      </p:cBhvr>
                                    </p:animEffect>
                                  </p:childTnLst>
                                  <p:subTnLst>
                                    <p:animClr>
                                      <p:cBhvr override="childStyle">
                                        <p:cTn dur="1" fill="hold" display="0" masterRel="nextClick" afterEffect="1"/>
                                        <p:tgtEl>
                                          <p:spTgt spid="11266">
                                            <p:txEl>
                                              <p:pRg st="6" end="6"/>
                                            </p:txEl>
                                          </p:spTgt>
                                        </p:tgtEl>
                                        <p:attrNameLst>
                                          <p:attrName>ppt_c</p:attrName>
                                        </p:attrNameLst>
                                      </p:cBhvr>
                                      <p:to>
                                        <a:srgbClr val="FFFF66"/>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266">
                                            <p:txEl>
                                              <p:pRg st="7" end="7"/>
                                            </p:txEl>
                                          </p:spTgt>
                                        </p:tgtEl>
                                        <p:attrNameLst>
                                          <p:attrName>style.visibility</p:attrName>
                                        </p:attrNameLst>
                                      </p:cBhvr>
                                      <p:to>
                                        <p:strVal val="visible"/>
                                      </p:to>
                                    </p:set>
                                    <p:animEffect transition="in" filter="wipe(left)">
                                      <p:cBhvr>
                                        <p:cTn id="42" dur="500"/>
                                        <p:tgtEl>
                                          <p:spTgt spid="11266">
                                            <p:txEl>
                                              <p:pRg st="7" end="7"/>
                                            </p:txEl>
                                          </p:spTgt>
                                        </p:tgtEl>
                                      </p:cBhvr>
                                    </p:animEffect>
                                  </p:childTnLst>
                                  <p:subTnLst>
                                    <p:animClr>
                                      <p:cBhvr override="childStyle">
                                        <p:cTn dur="1" fill="hold" display="0" masterRel="nextClick" afterEffect="1"/>
                                        <p:tgtEl>
                                          <p:spTgt spid="11266">
                                            <p:txEl>
                                              <p:pRg st="7" end="7"/>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84682B4-72C8-4CC6-B7CB-5A069F016A91}" type="slidenum">
              <a:rPr lang="en-US"/>
              <a:pPr>
                <a:defRPr/>
              </a:pPr>
              <a:t>76</a:t>
            </a:fld>
            <a:endParaRPr lang="en-US"/>
          </a:p>
        </p:txBody>
      </p:sp>
      <p:sp>
        <p:nvSpPr>
          <p:cNvPr id="12292" name="Rectangle 4"/>
          <p:cNvSpPr>
            <a:spLocks noGrp="1" noChangeArrowheads="1"/>
          </p:cNvSpPr>
          <p:nvPr>
            <p:ph type="title"/>
          </p:nvPr>
        </p:nvSpPr>
        <p:spPr>
          <a:xfrm>
            <a:off x="914400" y="457200"/>
            <a:ext cx="8229600" cy="1143000"/>
          </a:xfrm>
        </p:spPr>
        <p:txBody>
          <a:bodyPr/>
          <a:lstStyle/>
          <a:p>
            <a:pPr eaLnBrk="1" hangingPunct="1">
              <a:defRPr/>
            </a:pPr>
            <a:r>
              <a:rPr lang="en-US" sz="4000" smtClean="0"/>
              <a:t>Analysis of Accts. Receivable Changes</a:t>
            </a:r>
          </a:p>
        </p:txBody>
      </p:sp>
      <p:sp>
        <p:nvSpPr>
          <p:cNvPr id="12293" name="Rectangle 5"/>
          <p:cNvSpPr>
            <a:spLocks noGrp="1" noChangeArrowheads="1"/>
          </p:cNvSpPr>
          <p:nvPr>
            <p:ph type="body" idx="1"/>
          </p:nvPr>
        </p:nvSpPr>
        <p:spPr>
          <a:xfrm>
            <a:off x="1143000" y="1828800"/>
            <a:ext cx="7239000" cy="4695825"/>
          </a:xfrm>
        </p:spPr>
        <p:txBody>
          <a:bodyPr/>
          <a:lstStyle/>
          <a:p>
            <a:pPr eaLnBrk="1" hangingPunct="1">
              <a:lnSpc>
                <a:spcPct val="90000"/>
              </a:lnSpc>
              <a:tabLst>
                <a:tab pos="4745038" algn="l"/>
                <a:tab pos="6002338" algn="r"/>
                <a:tab pos="6227763" algn="l"/>
              </a:tabLst>
              <a:defRPr/>
            </a:pPr>
            <a:r>
              <a:rPr lang="en-US" sz="2400" smtClean="0"/>
              <a:t>Assume the Net Incremental Cash Flows associated with ABC’s new credit policy are as follows:</a:t>
            </a:r>
          </a:p>
          <a:p>
            <a:pPr eaLnBrk="1" hangingPunct="1">
              <a:lnSpc>
                <a:spcPct val="90000"/>
              </a:lnSpc>
              <a:tabLst>
                <a:tab pos="4745038" algn="l"/>
                <a:tab pos="6002338" algn="r"/>
                <a:tab pos="6227763" algn="l"/>
              </a:tabLst>
              <a:defRPr/>
            </a:pPr>
            <a:r>
              <a:rPr lang="en-US" sz="2400" smtClean="0"/>
              <a:t>External financing (Init. Investment)	= 	  $28,000  t=0</a:t>
            </a:r>
          </a:p>
          <a:p>
            <a:pPr lvl="1" eaLnBrk="1" hangingPunct="1">
              <a:lnSpc>
                <a:spcPct val="90000"/>
              </a:lnSpc>
              <a:tabLst>
                <a:tab pos="4745038" algn="l"/>
                <a:tab pos="6002338" algn="r"/>
                <a:tab pos="6227763" algn="l"/>
              </a:tabLst>
              <a:defRPr/>
            </a:pPr>
            <a:r>
              <a:rPr lang="en-US" sz="2000" smtClean="0"/>
              <a:t>Increase in sales 	= 	$30,000  </a:t>
            </a:r>
            <a:br>
              <a:rPr lang="en-US" sz="2000" smtClean="0"/>
            </a:br>
            <a:r>
              <a:rPr lang="en-US" sz="2000" smtClean="0"/>
              <a:t>t=1,2...</a:t>
            </a:r>
          </a:p>
          <a:p>
            <a:pPr lvl="1" eaLnBrk="1" hangingPunct="1">
              <a:lnSpc>
                <a:spcPct val="90000"/>
              </a:lnSpc>
              <a:tabLst>
                <a:tab pos="4745038" algn="l"/>
                <a:tab pos="6002338" algn="r"/>
                <a:tab pos="6227763" algn="l"/>
              </a:tabLst>
              <a:defRPr/>
            </a:pPr>
            <a:r>
              <a:rPr lang="en-US" sz="2000" smtClean="0"/>
              <a:t>Increase in COGS	= 	$15,000  </a:t>
            </a:r>
          </a:p>
          <a:p>
            <a:pPr lvl="1" eaLnBrk="1" hangingPunct="1">
              <a:lnSpc>
                <a:spcPct val="90000"/>
              </a:lnSpc>
              <a:tabLst>
                <a:tab pos="4745038" algn="l"/>
                <a:tab pos="6002338" algn="r"/>
                <a:tab pos="6227763" algn="l"/>
              </a:tabLst>
              <a:defRPr/>
            </a:pPr>
            <a:r>
              <a:rPr lang="en-US" sz="2000" smtClean="0"/>
              <a:t>Increase in Bad Debts 	= 	$3,000</a:t>
            </a:r>
          </a:p>
          <a:p>
            <a:pPr lvl="1" eaLnBrk="1" hangingPunct="1">
              <a:lnSpc>
                <a:spcPct val="90000"/>
              </a:lnSpc>
              <a:tabLst>
                <a:tab pos="4745038" algn="l"/>
                <a:tab pos="6002338" algn="r"/>
                <a:tab pos="6227763" algn="l"/>
              </a:tabLst>
              <a:defRPr/>
            </a:pPr>
            <a:r>
              <a:rPr lang="en-US" sz="2000" smtClean="0"/>
              <a:t>increase in Other Expenses	= 	$5,000</a:t>
            </a:r>
          </a:p>
          <a:p>
            <a:pPr lvl="1" eaLnBrk="1" hangingPunct="1">
              <a:lnSpc>
                <a:spcPct val="90000"/>
              </a:lnSpc>
              <a:tabLst>
                <a:tab pos="4745038" algn="l"/>
                <a:tab pos="6002338" algn="r"/>
                <a:tab pos="6227763" algn="l"/>
              </a:tabLst>
              <a:defRPr/>
            </a:pPr>
            <a:r>
              <a:rPr lang="en-US" sz="2000" smtClean="0"/>
              <a:t>Increase in Interest Expense	= 	$500</a:t>
            </a:r>
          </a:p>
          <a:p>
            <a:pPr lvl="1" eaLnBrk="1" hangingPunct="1">
              <a:lnSpc>
                <a:spcPct val="90000"/>
              </a:lnSpc>
              <a:tabLst>
                <a:tab pos="4745038" algn="l"/>
                <a:tab pos="6002338" algn="r"/>
                <a:tab pos="6227763" algn="l"/>
              </a:tabLst>
              <a:defRPr/>
            </a:pPr>
            <a:r>
              <a:rPr lang="en-US" sz="2000" smtClean="0"/>
              <a:t>Increase in Taxes	=	$2,600</a:t>
            </a:r>
          </a:p>
          <a:p>
            <a:pPr lvl="1" eaLnBrk="1" hangingPunct="1">
              <a:lnSpc>
                <a:spcPct val="90000"/>
              </a:lnSpc>
              <a:tabLst>
                <a:tab pos="4745038" algn="l"/>
                <a:tab pos="6002338" algn="r"/>
                <a:tab pos="6227763" algn="l"/>
              </a:tabLst>
              <a:defRPr/>
            </a:pPr>
            <a:r>
              <a:rPr lang="en-US" sz="2000" smtClean="0"/>
              <a:t>Total Incr. Operating Cash Flow	= 	    $3,900/yr.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strips(upRight)">
                                      <p:cBhvr>
                                        <p:cTn id="7" dur="500"/>
                                        <p:tgtEl>
                                          <p:spTgt spid="12293">
                                            <p:txEl>
                                              <p:pRg st="0" end="0"/>
                                            </p:txEl>
                                          </p:spTgt>
                                        </p:tgtEl>
                                      </p:cBhvr>
                                    </p:animEffect>
                                  </p:childTnLst>
                                  <p:subTnLst>
                                    <p:animClr>
                                      <p:cBhvr override="childStyle">
                                        <p:cTn dur="1" fill="hold" display="0" masterRel="nextClick" afterEffect="1"/>
                                        <p:tgtEl>
                                          <p:spTgt spid="1229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strips(upRight)">
                                      <p:cBhvr>
                                        <p:cTn id="12" dur="500"/>
                                        <p:tgtEl>
                                          <p:spTgt spid="12293">
                                            <p:txEl>
                                              <p:pRg st="1" end="1"/>
                                            </p:txEl>
                                          </p:spTgt>
                                        </p:tgtEl>
                                      </p:cBhvr>
                                    </p:animEffect>
                                  </p:childTnLst>
                                  <p:subTnLst>
                                    <p:animClr>
                                      <p:cBhvr override="childStyle">
                                        <p:cTn dur="1" fill="hold" display="0" masterRel="nextClick" afterEffect="1"/>
                                        <p:tgtEl>
                                          <p:spTgt spid="1229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strips(upRight)">
                                      <p:cBhvr>
                                        <p:cTn id="17" dur="500"/>
                                        <p:tgtEl>
                                          <p:spTgt spid="12293">
                                            <p:txEl>
                                              <p:pRg st="2" end="2"/>
                                            </p:txEl>
                                          </p:spTgt>
                                        </p:tgtEl>
                                      </p:cBhvr>
                                    </p:animEffect>
                                  </p:childTnLst>
                                  <p:subTnLst>
                                    <p:animClr>
                                      <p:cBhvr override="childStyle">
                                        <p:cTn dur="1" fill="hold" display="0" masterRel="nextClick" afterEffect="1"/>
                                        <p:tgtEl>
                                          <p:spTgt spid="1229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strips(upRight)">
                                      <p:cBhvr>
                                        <p:cTn id="22" dur="500"/>
                                        <p:tgtEl>
                                          <p:spTgt spid="12293">
                                            <p:txEl>
                                              <p:pRg st="3" end="3"/>
                                            </p:txEl>
                                          </p:spTgt>
                                        </p:tgtEl>
                                      </p:cBhvr>
                                    </p:animEffect>
                                  </p:childTnLst>
                                  <p:subTnLst>
                                    <p:animClr>
                                      <p:cBhvr override="childStyle">
                                        <p:cTn dur="1" fill="hold" display="0" masterRel="nextClick" afterEffect="1"/>
                                        <p:tgtEl>
                                          <p:spTgt spid="12293">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12293">
                                            <p:txEl>
                                              <p:pRg st="4" end="4"/>
                                            </p:txEl>
                                          </p:spTgt>
                                        </p:tgtEl>
                                        <p:attrNameLst>
                                          <p:attrName>style.visibility</p:attrName>
                                        </p:attrNameLst>
                                      </p:cBhvr>
                                      <p:to>
                                        <p:strVal val="visible"/>
                                      </p:to>
                                    </p:set>
                                    <p:animEffect transition="in" filter="strips(upRight)">
                                      <p:cBhvr>
                                        <p:cTn id="27" dur="500"/>
                                        <p:tgtEl>
                                          <p:spTgt spid="12293">
                                            <p:txEl>
                                              <p:pRg st="4" end="4"/>
                                            </p:txEl>
                                          </p:spTgt>
                                        </p:tgtEl>
                                      </p:cBhvr>
                                    </p:animEffect>
                                  </p:childTnLst>
                                  <p:subTnLst>
                                    <p:animClr>
                                      <p:cBhvr override="childStyle">
                                        <p:cTn dur="1" fill="hold" display="0" masterRel="nextClick" afterEffect="1"/>
                                        <p:tgtEl>
                                          <p:spTgt spid="12293">
                                            <p:txEl>
                                              <p:pRg st="4" end="4"/>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12293">
                                            <p:txEl>
                                              <p:pRg st="5" end="5"/>
                                            </p:txEl>
                                          </p:spTgt>
                                        </p:tgtEl>
                                        <p:attrNameLst>
                                          <p:attrName>style.visibility</p:attrName>
                                        </p:attrNameLst>
                                      </p:cBhvr>
                                      <p:to>
                                        <p:strVal val="visible"/>
                                      </p:to>
                                    </p:set>
                                    <p:animEffect transition="in" filter="strips(upRight)">
                                      <p:cBhvr>
                                        <p:cTn id="32" dur="500"/>
                                        <p:tgtEl>
                                          <p:spTgt spid="12293">
                                            <p:txEl>
                                              <p:pRg st="5" end="5"/>
                                            </p:txEl>
                                          </p:spTgt>
                                        </p:tgtEl>
                                      </p:cBhvr>
                                    </p:animEffect>
                                  </p:childTnLst>
                                  <p:subTnLst>
                                    <p:animClr>
                                      <p:cBhvr override="childStyle">
                                        <p:cTn dur="1" fill="hold" display="0" masterRel="nextClick" afterEffect="1"/>
                                        <p:tgtEl>
                                          <p:spTgt spid="12293">
                                            <p:txEl>
                                              <p:pRg st="5" end="5"/>
                                            </p:txEl>
                                          </p:spTgt>
                                        </p:tgtEl>
                                        <p:attrNameLst>
                                          <p:attrName>ppt_c</p:attrName>
                                        </p:attrNameLst>
                                      </p:cBhvr>
                                      <p:to>
                                        <a:srgbClr val="FFFF66"/>
                                      </p:to>
                                    </p:animClr>
                                  </p:sub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12293">
                                            <p:txEl>
                                              <p:pRg st="6" end="6"/>
                                            </p:txEl>
                                          </p:spTgt>
                                        </p:tgtEl>
                                        <p:attrNameLst>
                                          <p:attrName>style.visibility</p:attrName>
                                        </p:attrNameLst>
                                      </p:cBhvr>
                                      <p:to>
                                        <p:strVal val="visible"/>
                                      </p:to>
                                    </p:set>
                                    <p:animEffect transition="in" filter="strips(upRight)">
                                      <p:cBhvr>
                                        <p:cTn id="37" dur="500"/>
                                        <p:tgtEl>
                                          <p:spTgt spid="12293">
                                            <p:txEl>
                                              <p:pRg st="6" end="6"/>
                                            </p:txEl>
                                          </p:spTgt>
                                        </p:tgtEl>
                                      </p:cBhvr>
                                    </p:animEffect>
                                  </p:childTnLst>
                                  <p:subTnLst>
                                    <p:animClr>
                                      <p:cBhvr override="childStyle">
                                        <p:cTn dur="1" fill="hold" display="0" masterRel="nextClick" afterEffect="1"/>
                                        <p:tgtEl>
                                          <p:spTgt spid="12293">
                                            <p:txEl>
                                              <p:pRg st="6" end="6"/>
                                            </p:txEl>
                                          </p:spTgt>
                                        </p:tgtEl>
                                        <p:attrNameLst>
                                          <p:attrName>ppt_c</p:attrName>
                                        </p:attrNameLst>
                                      </p:cBhvr>
                                      <p:to>
                                        <a:srgbClr val="FFFF66"/>
                                      </p:to>
                                    </p:animClr>
                                  </p:sub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12293">
                                            <p:txEl>
                                              <p:pRg st="7" end="7"/>
                                            </p:txEl>
                                          </p:spTgt>
                                        </p:tgtEl>
                                        <p:attrNameLst>
                                          <p:attrName>style.visibility</p:attrName>
                                        </p:attrNameLst>
                                      </p:cBhvr>
                                      <p:to>
                                        <p:strVal val="visible"/>
                                      </p:to>
                                    </p:set>
                                    <p:animEffect transition="in" filter="strips(upRight)">
                                      <p:cBhvr>
                                        <p:cTn id="42" dur="500"/>
                                        <p:tgtEl>
                                          <p:spTgt spid="12293">
                                            <p:txEl>
                                              <p:pRg st="7" end="7"/>
                                            </p:txEl>
                                          </p:spTgt>
                                        </p:tgtEl>
                                      </p:cBhvr>
                                    </p:animEffect>
                                  </p:childTnLst>
                                  <p:subTnLst>
                                    <p:animClr>
                                      <p:cBhvr override="childStyle">
                                        <p:cTn dur="1" fill="hold" display="0" masterRel="nextClick" afterEffect="1"/>
                                        <p:tgtEl>
                                          <p:spTgt spid="12293">
                                            <p:txEl>
                                              <p:pRg st="7" end="7"/>
                                            </p:txEl>
                                          </p:spTgt>
                                        </p:tgtEl>
                                        <p:attrNameLst>
                                          <p:attrName>ppt_c</p:attrName>
                                        </p:attrNameLst>
                                      </p:cBhvr>
                                      <p:to>
                                        <a:srgbClr val="FFFF66"/>
                                      </p:to>
                                    </p:animClr>
                                  </p:subTnLst>
                                </p:cTn>
                              </p:par>
                            </p:childTnLst>
                          </p:cTn>
                        </p:par>
                      </p:childTnLst>
                    </p:cTn>
                  </p:par>
                  <p:par>
                    <p:cTn id="43" fill="hold">
                      <p:stCondLst>
                        <p:cond delay="indefinite"/>
                      </p:stCondLst>
                      <p:childTnLst>
                        <p:par>
                          <p:cTn id="44" fill="hold">
                            <p:stCondLst>
                              <p:cond delay="0"/>
                            </p:stCondLst>
                            <p:childTnLst>
                              <p:par>
                                <p:cTn id="45" presetID="18" presetClass="entr" presetSubtype="3" fill="hold" grpId="0" nodeType="clickEffect">
                                  <p:stCondLst>
                                    <p:cond delay="0"/>
                                  </p:stCondLst>
                                  <p:childTnLst>
                                    <p:set>
                                      <p:cBhvr>
                                        <p:cTn id="46" dur="1" fill="hold">
                                          <p:stCondLst>
                                            <p:cond delay="0"/>
                                          </p:stCondLst>
                                        </p:cTn>
                                        <p:tgtEl>
                                          <p:spTgt spid="12293">
                                            <p:txEl>
                                              <p:pRg st="8" end="8"/>
                                            </p:txEl>
                                          </p:spTgt>
                                        </p:tgtEl>
                                        <p:attrNameLst>
                                          <p:attrName>style.visibility</p:attrName>
                                        </p:attrNameLst>
                                      </p:cBhvr>
                                      <p:to>
                                        <p:strVal val="visible"/>
                                      </p:to>
                                    </p:set>
                                    <p:animEffect transition="in" filter="strips(upRight)">
                                      <p:cBhvr>
                                        <p:cTn id="47" dur="500"/>
                                        <p:tgtEl>
                                          <p:spTgt spid="12293">
                                            <p:txEl>
                                              <p:pRg st="8" end="8"/>
                                            </p:txEl>
                                          </p:spTgt>
                                        </p:tgtEl>
                                      </p:cBhvr>
                                    </p:animEffect>
                                  </p:childTnLst>
                                  <p:subTnLst>
                                    <p:animClr>
                                      <p:cBhvr override="childStyle">
                                        <p:cTn dur="1" fill="hold" display="0" masterRel="nextClick" afterEffect="1"/>
                                        <p:tgtEl>
                                          <p:spTgt spid="12293">
                                            <p:txEl>
                                              <p:pRg st="8" end="8"/>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C864061-F79F-4387-8E77-3CAE66EEE449}" type="slidenum">
              <a:rPr lang="en-US"/>
              <a:pPr>
                <a:defRPr/>
              </a:pPr>
              <a:t>77</a:t>
            </a:fld>
            <a:endParaRPr lang="en-US"/>
          </a:p>
        </p:txBody>
      </p:sp>
      <p:sp>
        <p:nvSpPr>
          <p:cNvPr id="13316" name="Rectangle 4"/>
          <p:cNvSpPr>
            <a:spLocks noGrp="1" noChangeArrowheads="1"/>
          </p:cNvSpPr>
          <p:nvPr>
            <p:ph type="title"/>
          </p:nvPr>
        </p:nvSpPr>
        <p:spPr/>
        <p:txBody>
          <a:bodyPr/>
          <a:lstStyle/>
          <a:p>
            <a:pPr eaLnBrk="1" hangingPunct="1">
              <a:defRPr/>
            </a:pPr>
            <a:r>
              <a:rPr lang="en-US" smtClean="0"/>
              <a:t>Analysis of Accts. Receivable Changes</a:t>
            </a:r>
          </a:p>
        </p:txBody>
      </p:sp>
      <p:sp>
        <p:nvSpPr>
          <p:cNvPr id="13317" name="Rectangle 5"/>
          <p:cNvSpPr>
            <a:spLocks noGrp="1" noChangeArrowheads="1"/>
          </p:cNvSpPr>
          <p:nvPr>
            <p:ph type="body" idx="1"/>
          </p:nvPr>
        </p:nvSpPr>
        <p:spPr>
          <a:xfrm>
            <a:off x="944563" y="1981200"/>
            <a:ext cx="7386637" cy="4445000"/>
          </a:xfrm>
        </p:spPr>
        <p:txBody>
          <a:bodyPr/>
          <a:lstStyle/>
          <a:p>
            <a:pPr eaLnBrk="1" hangingPunct="1">
              <a:lnSpc>
                <a:spcPct val="80000"/>
              </a:lnSpc>
              <a:tabLst>
                <a:tab pos="1833563" algn="l"/>
                <a:tab pos="2111375" algn="l"/>
              </a:tabLst>
              <a:defRPr/>
            </a:pPr>
            <a:r>
              <a:rPr lang="en-US" sz="2400" smtClean="0"/>
              <a:t>Calculate the NPV of the change (k = 12%):</a:t>
            </a:r>
          </a:p>
          <a:p>
            <a:pPr eaLnBrk="1" hangingPunct="1">
              <a:lnSpc>
                <a:spcPct val="80000"/>
              </a:lnSpc>
              <a:tabLst>
                <a:tab pos="1833563" algn="l"/>
                <a:tab pos="2111375" algn="l"/>
              </a:tabLst>
              <a:defRPr/>
            </a:pPr>
            <a:r>
              <a:rPr lang="en-US" sz="2400" smtClean="0"/>
              <a:t>PV of the expected inflows of $3,900 per year  </a:t>
            </a:r>
            <a:br>
              <a:rPr lang="en-US" sz="2400" smtClean="0"/>
            </a:br>
            <a:r>
              <a:rPr lang="en-US" sz="2400" smtClean="0"/>
              <a:t>from t = 0 to infinity (perpetuity)</a:t>
            </a:r>
            <a:br>
              <a:rPr lang="en-US" sz="2400" smtClean="0"/>
            </a:br>
            <a:r>
              <a:rPr lang="en-US" sz="2400" smtClean="0"/>
              <a:t>	=	$3,900 / .12	   </a:t>
            </a:r>
            <a:br>
              <a:rPr lang="en-US" sz="2400" smtClean="0"/>
            </a:br>
            <a:r>
              <a:rPr lang="en-US" sz="2400" smtClean="0"/>
              <a:t>	=	</a:t>
            </a:r>
            <a:r>
              <a:rPr lang="en-US" sz="2400" smtClean="0">
                <a:solidFill>
                  <a:srgbClr val="FF9900"/>
                </a:solidFill>
              </a:rPr>
              <a:t>$32,500</a:t>
            </a:r>
            <a:br>
              <a:rPr lang="en-US" sz="2400" smtClean="0">
                <a:solidFill>
                  <a:srgbClr val="FF9900"/>
                </a:solidFill>
              </a:rPr>
            </a:br>
            <a:endParaRPr lang="en-US" sz="2400" smtClean="0"/>
          </a:p>
          <a:p>
            <a:pPr eaLnBrk="1" hangingPunct="1">
              <a:lnSpc>
                <a:spcPct val="80000"/>
              </a:lnSpc>
              <a:tabLst>
                <a:tab pos="1833563" algn="l"/>
                <a:tab pos="2111375" algn="l"/>
              </a:tabLst>
              <a:defRPr/>
            </a:pPr>
            <a:r>
              <a:rPr lang="en-US" sz="2400" smtClean="0"/>
              <a:t>NPV 	= 	PV of inflows - initial investment</a:t>
            </a:r>
            <a:br>
              <a:rPr lang="en-US" sz="2400" smtClean="0"/>
            </a:br>
            <a:r>
              <a:rPr lang="en-US" sz="2400" smtClean="0"/>
              <a:t>	= 	$32,500 - $28,000 </a:t>
            </a:r>
            <a:br>
              <a:rPr lang="en-US" sz="2400" smtClean="0"/>
            </a:br>
            <a:r>
              <a:rPr lang="en-US" sz="2400" smtClean="0"/>
              <a:t>	= 	</a:t>
            </a:r>
            <a:r>
              <a:rPr lang="en-US" sz="2400" smtClean="0">
                <a:solidFill>
                  <a:srgbClr val="FF9900"/>
                </a:solidFill>
              </a:rPr>
              <a:t>$4,500</a:t>
            </a:r>
          </a:p>
          <a:p>
            <a:pPr eaLnBrk="1" hangingPunct="1">
              <a:lnSpc>
                <a:spcPct val="80000"/>
              </a:lnSpc>
              <a:tabLst>
                <a:tab pos="1833563" algn="l"/>
                <a:tab pos="2111375" algn="l"/>
              </a:tabLst>
              <a:defRPr/>
            </a:pPr>
            <a:r>
              <a:rPr lang="en-US" sz="2400" smtClean="0"/>
              <a:t>Since NPV &gt; 0, ABC should undertake the credit </a:t>
            </a:r>
            <a:br>
              <a:rPr lang="en-US" sz="2400" smtClean="0"/>
            </a:br>
            <a:r>
              <a:rPr lang="en-US" sz="2400" smtClean="0"/>
              <a:t>policy change, assuming that the assumptions are </a:t>
            </a:r>
            <a:br>
              <a:rPr lang="en-US" sz="2400" smtClean="0"/>
            </a:br>
            <a:r>
              <a:rPr lang="en-US" sz="2400" smtClean="0"/>
              <a:t>valid and that the projected cash flows are accurate.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strips(upRight)">
                                      <p:cBhvr>
                                        <p:cTn id="7" dur="500"/>
                                        <p:tgtEl>
                                          <p:spTgt spid="13317">
                                            <p:txEl>
                                              <p:pRg st="0" end="0"/>
                                            </p:txEl>
                                          </p:spTgt>
                                        </p:tgtEl>
                                      </p:cBhvr>
                                    </p:animEffect>
                                  </p:childTnLst>
                                  <p:subTnLst>
                                    <p:animClr>
                                      <p:cBhvr override="childStyle">
                                        <p:cTn dur="1" fill="hold" display="0" masterRel="nextClick" afterEffect="1"/>
                                        <p:tgtEl>
                                          <p:spTgt spid="1331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strips(upRight)">
                                      <p:cBhvr>
                                        <p:cTn id="12" dur="500"/>
                                        <p:tgtEl>
                                          <p:spTgt spid="13317">
                                            <p:txEl>
                                              <p:pRg st="1" end="1"/>
                                            </p:txEl>
                                          </p:spTgt>
                                        </p:tgtEl>
                                      </p:cBhvr>
                                    </p:animEffect>
                                  </p:childTnLst>
                                  <p:subTnLst>
                                    <p:animClr>
                                      <p:cBhvr override="childStyle">
                                        <p:cTn dur="1" fill="hold" display="0" masterRel="nextClick" afterEffect="1"/>
                                        <p:tgtEl>
                                          <p:spTgt spid="1331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strips(upRight)">
                                      <p:cBhvr>
                                        <p:cTn id="17" dur="500"/>
                                        <p:tgtEl>
                                          <p:spTgt spid="13317">
                                            <p:txEl>
                                              <p:pRg st="2" end="2"/>
                                            </p:txEl>
                                          </p:spTgt>
                                        </p:tgtEl>
                                      </p:cBhvr>
                                    </p:animEffect>
                                  </p:childTnLst>
                                  <p:subTnLst>
                                    <p:animClr>
                                      <p:cBhvr override="childStyle">
                                        <p:cTn dur="1" fill="hold" display="0" masterRel="nextClick" afterEffect="1"/>
                                        <p:tgtEl>
                                          <p:spTgt spid="1331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strips(upRight)">
                                      <p:cBhvr>
                                        <p:cTn id="22" dur="500"/>
                                        <p:tgtEl>
                                          <p:spTgt spid="13317">
                                            <p:txEl>
                                              <p:pRg st="3" end="3"/>
                                            </p:txEl>
                                          </p:spTgt>
                                        </p:tgtEl>
                                      </p:cBhvr>
                                    </p:animEffect>
                                  </p:childTnLst>
                                  <p:subTnLst>
                                    <p:animClr>
                                      <p:cBhvr override="childStyle">
                                        <p:cTn dur="1" fill="hold" display="0" masterRel="nextClick" afterEffect="1"/>
                                        <p:tgtEl>
                                          <p:spTgt spid="13317">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3DC6DD9-8D85-415B-A857-A5600D0CF75A}" type="slidenum">
              <a:rPr lang="en-US"/>
              <a:pPr>
                <a:defRPr/>
              </a:pPr>
              <a:t>78</a:t>
            </a:fld>
            <a:endParaRPr lang="en-US"/>
          </a:p>
        </p:txBody>
      </p:sp>
      <p:sp>
        <p:nvSpPr>
          <p:cNvPr id="14343" name="Rectangle 7"/>
          <p:cNvSpPr>
            <a:spLocks noGrp="1" noChangeArrowheads="1"/>
          </p:cNvSpPr>
          <p:nvPr>
            <p:ph type="title"/>
          </p:nvPr>
        </p:nvSpPr>
        <p:spPr/>
        <p:txBody>
          <a:bodyPr/>
          <a:lstStyle/>
          <a:p>
            <a:pPr eaLnBrk="1" hangingPunct="1">
              <a:defRPr/>
            </a:pPr>
            <a:r>
              <a:rPr lang="en-US" smtClean="0"/>
              <a:t>How Firms Make Credit Decisions</a:t>
            </a:r>
          </a:p>
        </p:txBody>
      </p:sp>
      <p:sp>
        <p:nvSpPr>
          <p:cNvPr id="14344" name="Rectangle 8"/>
          <p:cNvSpPr>
            <a:spLocks noGrp="1" noChangeArrowheads="1"/>
          </p:cNvSpPr>
          <p:nvPr>
            <p:ph type="body" idx="1"/>
          </p:nvPr>
        </p:nvSpPr>
        <p:spPr/>
        <p:txBody>
          <a:bodyPr/>
          <a:lstStyle/>
          <a:p>
            <a:pPr eaLnBrk="1" hangingPunct="1">
              <a:lnSpc>
                <a:spcPct val="90000"/>
              </a:lnSpc>
              <a:defRPr/>
            </a:pPr>
            <a:r>
              <a:rPr lang="en-US" sz="2400" smtClean="0">
                <a:solidFill>
                  <a:schemeClr val="accent1"/>
                </a:solidFill>
              </a:rPr>
              <a:t>The Five Cs of Credit:</a:t>
            </a:r>
          </a:p>
          <a:p>
            <a:pPr eaLnBrk="1" hangingPunct="1">
              <a:lnSpc>
                <a:spcPct val="90000"/>
              </a:lnSpc>
              <a:defRPr/>
            </a:pPr>
            <a:r>
              <a:rPr lang="en-US" sz="2400" smtClean="0">
                <a:solidFill>
                  <a:schemeClr val="accent1"/>
                </a:solidFill>
              </a:rPr>
              <a:t>Character</a:t>
            </a:r>
            <a:r>
              <a:rPr lang="en-US" sz="2400" smtClean="0"/>
              <a:t> is the borrower’s willingness to pay based on past payment patterns.</a:t>
            </a:r>
          </a:p>
          <a:p>
            <a:pPr eaLnBrk="1" hangingPunct="1">
              <a:lnSpc>
                <a:spcPct val="90000"/>
              </a:lnSpc>
              <a:defRPr/>
            </a:pPr>
            <a:r>
              <a:rPr lang="en-US" sz="2400" smtClean="0">
                <a:solidFill>
                  <a:schemeClr val="accent1"/>
                </a:solidFill>
              </a:rPr>
              <a:t>Capacity</a:t>
            </a:r>
            <a:r>
              <a:rPr lang="en-US" sz="2400" smtClean="0"/>
              <a:t> is the borrower’s ability to pay based on forecasts of future cash flows.</a:t>
            </a:r>
          </a:p>
          <a:p>
            <a:pPr eaLnBrk="1" hangingPunct="1">
              <a:lnSpc>
                <a:spcPct val="90000"/>
              </a:lnSpc>
              <a:defRPr/>
            </a:pPr>
            <a:r>
              <a:rPr lang="en-US" sz="2400" smtClean="0">
                <a:solidFill>
                  <a:schemeClr val="accent1"/>
                </a:solidFill>
              </a:rPr>
              <a:t>Capital</a:t>
            </a:r>
            <a:r>
              <a:rPr lang="en-US" sz="2400" smtClean="0"/>
              <a:t> is how much wealth the borrower has to fall back on.</a:t>
            </a:r>
          </a:p>
          <a:p>
            <a:pPr eaLnBrk="1" hangingPunct="1">
              <a:lnSpc>
                <a:spcPct val="90000"/>
              </a:lnSpc>
              <a:defRPr/>
            </a:pPr>
            <a:r>
              <a:rPr lang="en-US" sz="2400" smtClean="0">
                <a:solidFill>
                  <a:schemeClr val="accent1"/>
                </a:solidFill>
              </a:rPr>
              <a:t>Collateral</a:t>
            </a:r>
            <a:r>
              <a:rPr lang="en-US" sz="2400" smtClean="0"/>
              <a:t> is what the lender gets if the borrower fails to pay.</a:t>
            </a:r>
          </a:p>
          <a:p>
            <a:pPr eaLnBrk="1" hangingPunct="1">
              <a:lnSpc>
                <a:spcPct val="90000"/>
              </a:lnSpc>
              <a:defRPr/>
            </a:pPr>
            <a:r>
              <a:rPr lang="en-US" sz="2400" smtClean="0">
                <a:solidFill>
                  <a:schemeClr val="accent1"/>
                </a:solidFill>
              </a:rPr>
              <a:t>Conditions</a:t>
            </a:r>
            <a:r>
              <a:rPr lang="en-US" sz="2400" smtClean="0"/>
              <a:t> faced by the borrower in the business marketplace are also considered.</a:t>
            </a:r>
          </a:p>
        </p:txBody>
      </p:sp>
      <p:sp>
        <p:nvSpPr>
          <p:cNvPr id="14340" name="Text Box 4"/>
          <p:cNvSpPr txBox="1">
            <a:spLocks noChangeArrowheads="1"/>
          </p:cNvSpPr>
          <p:nvPr/>
        </p:nvSpPr>
        <p:spPr bwMode="auto">
          <a:xfrm>
            <a:off x="3376613" y="6049963"/>
            <a:ext cx="2776537" cy="366712"/>
          </a:xfrm>
          <a:prstGeom prst="rect">
            <a:avLst/>
          </a:prstGeom>
          <a:noFill/>
          <a:ln w="12700">
            <a:noFill/>
            <a:miter lim="800000"/>
            <a:headEnd/>
            <a:tailEnd/>
          </a:ln>
        </p:spPr>
        <p:txBody>
          <a:bodyPr>
            <a:spAutoFit/>
          </a:bodyPr>
          <a:lstStyle/>
          <a:p>
            <a:pPr eaLnBrk="1" hangingPunct="1">
              <a:spcBef>
                <a:spcPct val="50000"/>
              </a:spcBef>
            </a:pPr>
            <a:r>
              <a:rPr lang="en-US" b="1">
                <a:latin typeface="Times New Roman" pitchFamily="18" charset="0"/>
                <a:hlinkClick r:id="rId3"/>
              </a:rPr>
              <a:t>Link to Credit Scoring</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4">
                                            <p:txEl>
                                              <p:pRg st="0" end="0"/>
                                            </p:txEl>
                                          </p:spTgt>
                                        </p:tgtEl>
                                        <p:attrNameLst>
                                          <p:attrName>style.visibility</p:attrName>
                                        </p:attrNameLst>
                                      </p:cBhvr>
                                      <p:to>
                                        <p:strVal val="visible"/>
                                      </p:to>
                                    </p:set>
                                    <p:animEffect transition="in" filter="wipe(left)">
                                      <p:cBhvr>
                                        <p:cTn id="7" dur="500"/>
                                        <p:tgtEl>
                                          <p:spTgt spid="143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4">
                                            <p:txEl>
                                              <p:pRg st="1" end="1"/>
                                            </p:txEl>
                                          </p:spTgt>
                                        </p:tgtEl>
                                        <p:attrNameLst>
                                          <p:attrName>style.visibility</p:attrName>
                                        </p:attrNameLst>
                                      </p:cBhvr>
                                      <p:to>
                                        <p:strVal val="visible"/>
                                      </p:to>
                                    </p:set>
                                    <p:animEffect transition="in" filter="wipe(left)">
                                      <p:cBhvr>
                                        <p:cTn id="12" dur="500"/>
                                        <p:tgtEl>
                                          <p:spTgt spid="143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4">
                                            <p:txEl>
                                              <p:pRg st="2" end="2"/>
                                            </p:txEl>
                                          </p:spTgt>
                                        </p:tgtEl>
                                        <p:attrNameLst>
                                          <p:attrName>style.visibility</p:attrName>
                                        </p:attrNameLst>
                                      </p:cBhvr>
                                      <p:to>
                                        <p:strVal val="visible"/>
                                      </p:to>
                                    </p:set>
                                    <p:animEffect transition="in" filter="wipe(left)">
                                      <p:cBhvr>
                                        <p:cTn id="17" dur="500"/>
                                        <p:tgtEl>
                                          <p:spTgt spid="143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4">
                                            <p:txEl>
                                              <p:pRg st="3" end="3"/>
                                            </p:txEl>
                                          </p:spTgt>
                                        </p:tgtEl>
                                        <p:attrNameLst>
                                          <p:attrName>style.visibility</p:attrName>
                                        </p:attrNameLst>
                                      </p:cBhvr>
                                      <p:to>
                                        <p:strVal val="visible"/>
                                      </p:to>
                                    </p:set>
                                    <p:animEffect transition="in" filter="wipe(left)">
                                      <p:cBhvr>
                                        <p:cTn id="22" dur="500"/>
                                        <p:tgtEl>
                                          <p:spTgt spid="143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4">
                                            <p:txEl>
                                              <p:pRg st="4" end="4"/>
                                            </p:txEl>
                                          </p:spTgt>
                                        </p:tgtEl>
                                        <p:attrNameLst>
                                          <p:attrName>style.visibility</p:attrName>
                                        </p:attrNameLst>
                                      </p:cBhvr>
                                      <p:to>
                                        <p:strVal val="visible"/>
                                      </p:to>
                                    </p:set>
                                    <p:animEffect transition="in" filter="wipe(left)">
                                      <p:cBhvr>
                                        <p:cTn id="27" dur="500"/>
                                        <p:tgtEl>
                                          <p:spTgt spid="1434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4">
                                            <p:txEl>
                                              <p:pRg st="5" end="5"/>
                                            </p:txEl>
                                          </p:spTgt>
                                        </p:tgtEl>
                                        <p:attrNameLst>
                                          <p:attrName>style.visibility</p:attrName>
                                        </p:attrNameLst>
                                      </p:cBhvr>
                                      <p:to>
                                        <p:strVal val="visible"/>
                                      </p:to>
                                    </p:set>
                                    <p:animEffect transition="in" filter="wipe(left)">
                                      <p:cBhvr>
                                        <p:cTn id="32" dur="500"/>
                                        <p:tgtEl>
                                          <p:spTgt spid="14344">
                                            <p:txEl>
                                              <p:pRg st="5" end="5"/>
                                            </p:txEl>
                                          </p:spTgt>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build="p" autoUpdateAnimBg="0"/>
      <p:bldP spid="14340"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5D3B02-3DF6-42DA-AA36-4EECD25D6317}" type="slidenum">
              <a:rPr lang="en-US"/>
              <a:pPr>
                <a:defRPr/>
              </a:pPr>
              <a:t>79</a:t>
            </a:fld>
            <a:endParaRPr lang="en-US"/>
          </a:p>
        </p:txBody>
      </p:sp>
      <p:sp>
        <p:nvSpPr>
          <p:cNvPr id="15364" name="Rectangle 4"/>
          <p:cNvSpPr>
            <a:spLocks noGrp="1" noChangeArrowheads="1"/>
          </p:cNvSpPr>
          <p:nvPr>
            <p:ph type="title"/>
          </p:nvPr>
        </p:nvSpPr>
        <p:spPr>
          <a:xfrm>
            <a:off x="1066800" y="304800"/>
            <a:ext cx="7543800" cy="1030288"/>
          </a:xfrm>
        </p:spPr>
        <p:txBody>
          <a:bodyPr/>
          <a:lstStyle/>
          <a:p>
            <a:pPr eaLnBrk="1" hangingPunct="1">
              <a:defRPr/>
            </a:pPr>
            <a:r>
              <a:rPr lang="en-US" smtClean="0"/>
              <a:t>Methods of Collection</a:t>
            </a:r>
          </a:p>
        </p:txBody>
      </p:sp>
      <p:sp>
        <p:nvSpPr>
          <p:cNvPr id="15365" name="Rectangle 5"/>
          <p:cNvSpPr>
            <a:spLocks noGrp="1" noChangeArrowheads="1"/>
          </p:cNvSpPr>
          <p:nvPr>
            <p:ph type="body" idx="1"/>
          </p:nvPr>
        </p:nvSpPr>
        <p:spPr>
          <a:xfrm>
            <a:off x="1069975" y="2416175"/>
            <a:ext cx="7239000" cy="4114800"/>
          </a:xfrm>
        </p:spPr>
        <p:txBody>
          <a:bodyPr/>
          <a:lstStyle/>
          <a:p>
            <a:pPr eaLnBrk="1" hangingPunct="1">
              <a:defRPr/>
            </a:pPr>
            <a:r>
              <a:rPr lang="en-US" smtClean="0"/>
              <a:t>Send reminder letters.</a:t>
            </a:r>
          </a:p>
          <a:p>
            <a:pPr eaLnBrk="1" hangingPunct="1">
              <a:defRPr/>
            </a:pPr>
            <a:r>
              <a:rPr lang="en-US" smtClean="0"/>
              <a:t>Make telephone calls.</a:t>
            </a:r>
          </a:p>
          <a:p>
            <a:pPr eaLnBrk="1" hangingPunct="1">
              <a:defRPr/>
            </a:pPr>
            <a:r>
              <a:rPr lang="en-US" smtClean="0"/>
              <a:t>Hire collection agencies.</a:t>
            </a:r>
          </a:p>
          <a:p>
            <a:pPr eaLnBrk="1" hangingPunct="1">
              <a:defRPr/>
            </a:pPr>
            <a:r>
              <a:rPr lang="en-US" smtClean="0"/>
              <a:t>Sue the customer.</a:t>
            </a:r>
          </a:p>
          <a:p>
            <a:pPr eaLnBrk="1" hangingPunct="1">
              <a:defRPr/>
            </a:pPr>
            <a:r>
              <a:rPr lang="en-US" smtClean="0"/>
              <a:t>Settle for a reduced amount.</a:t>
            </a:r>
          </a:p>
          <a:p>
            <a:pPr eaLnBrk="1" hangingPunct="1">
              <a:defRPr/>
            </a:pPr>
            <a:r>
              <a:rPr lang="en-US" smtClean="0"/>
              <a:t>Write off the bill as a loss.</a:t>
            </a:r>
          </a:p>
          <a:p>
            <a:pPr eaLnBrk="1" hangingPunct="1">
              <a:defRPr/>
            </a:pPr>
            <a:r>
              <a:rPr lang="en-US" smtClean="0"/>
              <a:t>Sell accounts receivable to factors.</a:t>
            </a:r>
          </a:p>
        </p:txBody>
      </p:sp>
      <p:sp>
        <p:nvSpPr>
          <p:cNvPr id="15366" name="Rectangle 6"/>
          <p:cNvSpPr>
            <a:spLocks noChangeArrowheads="1"/>
          </p:cNvSpPr>
          <p:nvPr/>
        </p:nvSpPr>
        <p:spPr bwMode="auto">
          <a:xfrm>
            <a:off x="1196975" y="1897063"/>
            <a:ext cx="6042025" cy="519112"/>
          </a:xfrm>
          <a:prstGeom prst="rect">
            <a:avLst/>
          </a:prstGeom>
          <a:noFill/>
          <a:ln w="12700">
            <a:noFill/>
            <a:miter lim="800000"/>
            <a:headEnd/>
            <a:tailEnd/>
          </a:ln>
          <a:effectLst/>
        </p:spPr>
        <p:txBody>
          <a:bodyPr wrap="none">
            <a:spAutoFit/>
          </a:bodyPr>
          <a:lstStyle/>
          <a:p>
            <a:pPr eaLnBrk="1" hangingPunct="1">
              <a:defRPr/>
            </a:pPr>
            <a:r>
              <a:rPr lang="en-US" sz="2800">
                <a:solidFill>
                  <a:schemeClr val="accent1"/>
                </a:solidFill>
                <a:effectLst>
                  <a:outerShdw blurRad="38100" dist="38100" dir="2700000" algn="tl">
                    <a:srgbClr val="000000"/>
                  </a:outerShdw>
                </a:effectLst>
                <a:latin typeface="Arial" charset="0"/>
              </a:rPr>
              <a:t>Most firms use some of the following: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wipe(left)">
                                      <p:cBhvr>
                                        <p:cTn id="7" dur="500"/>
                                        <p:tgtEl>
                                          <p:spTgt spid="153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0" end="0"/>
                                            </p:txEl>
                                          </p:spTgt>
                                        </p:tgtEl>
                                        <p:attrNameLst>
                                          <p:attrName>style.visibility</p:attrName>
                                        </p:attrNameLst>
                                      </p:cBhvr>
                                      <p:to>
                                        <p:strVal val="visible"/>
                                      </p:to>
                                    </p:set>
                                    <p:animEffect transition="in" filter="wipe(left)">
                                      <p:cBhvr>
                                        <p:cTn id="12" dur="500"/>
                                        <p:tgtEl>
                                          <p:spTgt spid="15365">
                                            <p:txEl>
                                              <p:pRg st="0" end="0"/>
                                            </p:txEl>
                                          </p:spTgt>
                                        </p:tgtEl>
                                      </p:cBhvr>
                                    </p:animEffect>
                                  </p:childTnLst>
                                  <p:subTnLst>
                                    <p:animClr>
                                      <p:cBhvr override="childStyle">
                                        <p:cTn dur="1" fill="hold" display="0" masterRel="nextClick" afterEffect="1"/>
                                        <p:tgtEl>
                                          <p:spTgt spid="15365">
                                            <p:txEl>
                                              <p:pRg st="0" end="0"/>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1" end="1"/>
                                            </p:txEl>
                                          </p:spTgt>
                                        </p:tgtEl>
                                        <p:attrNameLst>
                                          <p:attrName>style.visibility</p:attrName>
                                        </p:attrNameLst>
                                      </p:cBhvr>
                                      <p:to>
                                        <p:strVal val="visible"/>
                                      </p:to>
                                    </p:set>
                                    <p:animEffect transition="in" filter="wipe(left)">
                                      <p:cBhvr>
                                        <p:cTn id="17" dur="500"/>
                                        <p:tgtEl>
                                          <p:spTgt spid="15365">
                                            <p:txEl>
                                              <p:pRg st="1" end="1"/>
                                            </p:txEl>
                                          </p:spTgt>
                                        </p:tgtEl>
                                      </p:cBhvr>
                                    </p:animEffect>
                                  </p:childTnLst>
                                  <p:subTnLst>
                                    <p:animClr>
                                      <p:cBhvr override="childStyle">
                                        <p:cTn dur="1" fill="hold" display="0" masterRel="nextClick" afterEffect="1"/>
                                        <p:tgtEl>
                                          <p:spTgt spid="15365">
                                            <p:txEl>
                                              <p:pRg st="1" end="1"/>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2" end="2"/>
                                            </p:txEl>
                                          </p:spTgt>
                                        </p:tgtEl>
                                        <p:attrNameLst>
                                          <p:attrName>style.visibility</p:attrName>
                                        </p:attrNameLst>
                                      </p:cBhvr>
                                      <p:to>
                                        <p:strVal val="visible"/>
                                      </p:to>
                                    </p:set>
                                    <p:animEffect transition="in" filter="wipe(left)">
                                      <p:cBhvr>
                                        <p:cTn id="22" dur="500"/>
                                        <p:tgtEl>
                                          <p:spTgt spid="15365">
                                            <p:txEl>
                                              <p:pRg st="2" end="2"/>
                                            </p:txEl>
                                          </p:spTgt>
                                        </p:tgtEl>
                                      </p:cBhvr>
                                    </p:animEffect>
                                  </p:childTnLst>
                                  <p:subTnLst>
                                    <p:animClr>
                                      <p:cBhvr override="childStyle">
                                        <p:cTn dur="1" fill="hold" display="0" masterRel="nextClick" afterEffect="1"/>
                                        <p:tgtEl>
                                          <p:spTgt spid="15365">
                                            <p:txEl>
                                              <p:pRg st="2" end="2"/>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5">
                                            <p:txEl>
                                              <p:pRg st="3" end="3"/>
                                            </p:txEl>
                                          </p:spTgt>
                                        </p:tgtEl>
                                        <p:attrNameLst>
                                          <p:attrName>style.visibility</p:attrName>
                                        </p:attrNameLst>
                                      </p:cBhvr>
                                      <p:to>
                                        <p:strVal val="visible"/>
                                      </p:to>
                                    </p:set>
                                    <p:animEffect transition="in" filter="wipe(left)">
                                      <p:cBhvr>
                                        <p:cTn id="27" dur="500"/>
                                        <p:tgtEl>
                                          <p:spTgt spid="15365">
                                            <p:txEl>
                                              <p:pRg st="3" end="3"/>
                                            </p:txEl>
                                          </p:spTgt>
                                        </p:tgtEl>
                                      </p:cBhvr>
                                    </p:animEffect>
                                  </p:childTnLst>
                                  <p:subTnLst>
                                    <p:animClr>
                                      <p:cBhvr override="childStyle">
                                        <p:cTn dur="1" fill="hold" display="0" masterRel="nextClick" afterEffect="1"/>
                                        <p:tgtEl>
                                          <p:spTgt spid="15365">
                                            <p:txEl>
                                              <p:pRg st="3" end="3"/>
                                            </p:txEl>
                                          </p:spTgt>
                                        </p:tgtEl>
                                        <p:attrNameLst>
                                          <p:attrName>ppt_c</p:attrName>
                                        </p:attrNameLst>
                                      </p:cBhvr>
                                      <p:to>
                                        <a:srgbClr val="FFFF66"/>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5">
                                            <p:txEl>
                                              <p:pRg st="4" end="4"/>
                                            </p:txEl>
                                          </p:spTgt>
                                        </p:tgtEl>
                                        <p:attrNameLst>
                                          <p:attrName>style.visibility</p:attrName>
                                        </p:attrNameLst>
                                      </p:cBhvr>
                                      <p:to>
                                        <p:strVal val="visible"/>
                                      </p:to>
                                    </p:set>
                                    <p:animEffect transition="in" filter="wipe(left)">
                                      <p:cBhvr>
                                        <p:cTn id="32" dur="500"/>
                                        <p:tgtEl>
                                          <p:spTgt spid="15365">
                                            <p:txEl>
                                              <p:pRg st="4" end="4"/>
                                            </p:txEl>
                                          </p:spTgt>
                                        </p:tgtEl>
                                      </p:cBhvr>
                                    </p:animEffect>
                                  </p:childTnLst>
                                  <p:subTnLst>
                                    <p:animClr>
                                      <p:cBhvr override="childStyle">
                                        <p:cTn dur="1" fill="hold" display="0" masterRel="nextClick" afterEffect="1"/>
                                        <p:tgtEl>
                                          <p:spTgt spid="15365">
                                            <p:txEl>
                                              <p:pRg st="4" end="4"/>
                                            </p:txEl>
                                          </p:spTgt>
                                        </p:tgtEl>
                                        <p:attrNameLst>
                                          <p:attrName>ppt_c</p:attrName>
                                        </p:attrNameLst>
                                      </p:cBhvr>
                                      <p:to>
                                        <a:srgbClr val="FFFF66"/>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365">
                                            <p:txEl>
                                              <p:pRg st="5" end="5"/>
                                            </p:txEl>
                                          </p:spTgt>
                                        </p:tgtEl>
                                        <p:attrNameLst>
                                          <p:attrName>style.visibility</p:attrName>
                                        </p:attrNameLst>
                                      </p:cBhvr>
                                      <p:to>
                                        <p:strVal val="visible"/>
                                      </p:to>
                                    </p:set>
                                    <p:animEffect transition="in" filter="wipe(left)">
                                      <p:cBhvr>
                                        <p:cTn id="37" dur="500"/>
                                        <p:tgtEl>
                                          <p:spTgt spid="15365">
                                            <p:txEl>
                                              <p:pRg st="5" end="5"/>
                                            </p:txEl>
                                          </p:spTgt>
                                        </p:tgtEl>
                                      </p:cBhvr>
                                    </p:animEffect>
                                  </p:childTnLst>
                                  <p:subTnLst>
                                    <p:animClr>
                                      <p:cBhvr override="childStyle">
                                        <p:cTn dur="1" fill="hold" display="0" masterRel="nextClick" afterEffect="1"/>
                                        <p:tgtEl>
                                          <p:spTgt spid="15365">
                                            <p:txEl>
                                              <p:pRg st="5" end="5"/>
                                            </p:txEl>
                                          </p:spTgt>
                                        </p:tgtEl>
                                        <p:attrNameLst>
                                          <p:attrName>ppt_c</p:attrName>
                                        </p:attrNameLst>
                                      </p:cBhvr>
                                      <p:to>
                                        <a:srgbClr val="FFFF66"/>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365">
                                            <p:txEl>
                                              <p:pRg st="6" end="6"/>
                                            </p:txEl>
                                          </p:spTgt>
                                        </p:tgtEl>
                                        <p:attrNameLst>
                                          <p:attrName>style.visibility</p:attrName>
                                        </p:attrNameLst>
                                      </p:cBhvr>
                                      <p:to>
                                        <p:strVal val="visible"/>
                                      </p:to>
                                    </p:set>
                                    <p:animEffect transition="in" filter="wipe(left)">
                                      <p:cBhvr>
                                        <p:cTn id="42" dur="500"/>
                                        <p:tgtEl>
                                          <p:spTgt spid="15365">
                                            <p:txEl>
                                              <p:pRg st="6" end="6"/>
                                            </p:txEl>
                                          </p:spTgt>
                                        </p:tgtEl>
                                      </p:cBhvr>
                                    </p:animEffect>
                                  </p:childTnLst>
                                  <p:subTnLst>
                                    <p:animClr>
                                      <p:cBhvr override="childStyle">
                                        <p:cTn dur="1" fill="hold" display="0" masterRel="nextClick" afterEffect="1"/>
                                        <p:tgtEl>
                                          <p:spTgt spid="15365">
                                            <p:txEl>
                                              <p:pRg st="6" end="6"/>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p:bldP spid="153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54673F00-572F-4784-9FE8-2AC5512125BA}" type="slidenum">
              <a:rPr lang="en-US"/>
              <a:pPr/>
              <a:t>8</a:t>
            </a:fld>
            <a:endParaRPr lang="en-US"/>
          </a:p>
        </p:txBody>
      </p:sp>
      <p:grpSp>
        <p:nvGrpSpPr>
          <p:cNvPr id="17503" name="Group 95"/>
          <p:cNvGrpSpPr>
            <a:grpSpLocks/>
          </p:cNvGrpSpPr>
          <p:nvPr/>
        </p:nvGrpSpPr>
        <p:grpSpPr bwMode="auto">
          <a:xfrm>
            <a:off x="217488" y="2089150"/>
            <a:ext cx="8509000" cy="4451350"/>
            <a:chOff x="137" y="1316"/>
            <a:chExt cx="5360" cy="2804"/>
          </a:xfrm>
        </p:grpSpPr>
        <p:grpSp>
          <p:nvGrpSpPr>
            <p:cNvPr id="17479" name="Group 71"/>
            <p:cNvGrpSpPr>
              <a:grpSpLocks/>
            </p:cNvGrpSpPr>
            <p:nvPr/>
          </p:nvGrpSpPr>
          <p:grpSpPr bwMode="auto">
            <a:xfrm>
              <a:off x="137" y="1317"/>
              <a:ext cx="2661" cy="981"/>
              <a:chOff x="137" y="1317"/>
              <a:chExt cx="2661" cy="981"/>
            </a:xfrm>
          </p:grpSpPr>
          <p:grpSp>
            <p:nvGrpSpPr>
              <p:cNvPr id="17480" name="Group 72"/>
              <p:cNvGrpSpPr>
                <a:grpSpLocks/>
              </p:cNvGrpSpPr>
              <p:nvPr/>
            </p:nvGrpSpPr>
            <p:grpSpPr bwMode="auto">
              <a:xfrm>
                <a:off x="152" y="1317"/>
                <a:ext cx="2616" cy="981"/>
                <a:chOff x="15" y="1323"/>
                <a:chExt cx="2616" cy="981"/>
              </a:xfrm>
            </p:grpSpPr>
            <p:sp>
              <p:nvSpPr>
                <p:cNvPr id="17481" name="Rectangle 73"/>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7482" name="Rectangle 74"/>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7483" name="Rectangle 75"/>
              <p:cNvSpPr>
                <a:spLocks noChangeArrowheads="1"/>
              </p:cNvSpPr>
              <p:nvPr/>
            </p:nvSpPr>
            <p:spPr bwMode="auto">
              <a:xfrm>
                <a:off x="137" y="1318"/>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Marketable Securities	0	200</a:t>
                </a:r>
              </a:p>
              <a:p>
                <a:pPr>
                  <a:tabLst>
                    <a:tab pos="3089275" algn="r"/>
                    <a:tab pos="3879850" algn="r"/>
                  </a:tabLst>
                </a:pPr>
                <a:r>
                  <a:rPr lang="en-US">
                    <a:solidFill>
                      <a:srgbClr val="000000"/>
                    </a:solidFill>
                    <a:latin typeface="Arial" charset="0"/>
                  </a:rPr>
                  <a:t>Other Current Assets	200	200</a:t>
                </a:r>
              </a:p>
              <a:p>
                <a:pPr>
                  <a:tabLst>
                    <a:tab pos="3089275" algn="r"/>
                    <a:tab pos="3879850" algn="r"/>
                  </a:tabLst>
                </a:pPr>
                <a:r>
                  <a:rPr lang="en-US">
                    <a:solidFill>
                      <a:srgbClr val="000000"/>
                    </a:solidFill>
                    <a:latin typeface="Arial" charset="0"/>
                  </a:rPr>
                  <a:t>Fixed Assets	800	800</a:t>
                </a:r>
              </a:p>
              <a:p>
                <a:pPr>
                  <a:tabLst>
                    <a:tab pos="3089275" algn="r"/>
                    <a:tab pos="3879850" algn="r"/>
                  </a:tabLst>
                </a:pPr>
                <a:r>
                  <a:rPr lang="en-US">
                    <a:solidFill>
                      <a:srgbClr val="000000"/>
                    </a:solidFill>
                    <a:latin typeface="Arial" charset="0"/>
                  </a:rPr>
                  <a:t>Total Assets	1000	1200</a:t>
                </a:r>
              </a:p>
            </p:txBody>
          </p:sp>
          <p:sp>
            <p:nvSpPr>
              <p:cNvPr id="17484" name="Line 76"/>
              <p:cNvSpPr>
                <a:spLocks noChangeShapeType="1"/>
              </p:cNvSpPr>
              <p:nvPr/>
            </p:nvSpPr>
            <p:spPr bwMode="auto">
              <a:xfrm>
                <a:off x="1776" y="2043"/>
                <a:ext cx="384" cy="0"/>
              </a:xfrm>
              <a:prstGeom prst="line">
                <a:avLst/>
              </a:prstGeom>
              <a:noFill/>
              <a:ln w="12700">
                <a:solidFill>
                  <a:schemeClr val="bg2"/>
                </a:solidFill>
                <a:round/>
                <a:headEnd/>
                <a:tailEnd/>
              </a:ln>
              <a:effectLst/>
            </p:spPr>
            <p:txBody>
              <a:bodyPr/>
              <a:lstStyle/>
              <a:p>
                <a:endParaRPr lang="en-US"/>
              </a:p>
            </p:txBody>
          </p:sp>
          <p:sp>
            <p:nvSpPr>
              <p:cNvPr id="17485" name="Line 77"/>
              <p:cNvSpPr>
                <a:spLocks noChangeShapeType="1"/>
              </p:cNvSpPr>
              <p:nvPr/>
            </p:nvSpPr>
            <p:spPr bwMode="auto">
              <a:xfrm>
                <a:off x="2304" y="2043"/>
                <a:ext cx="336" cy="0"/>
              </a:xfrm>
              <a:prstGeom prst="line">
                <a:avLst/>
              </a:prstGeom>
              <a:noFill/>
              <a:ln w="12700">
                <a:solidFill>
                  <a:schemeClr val="bg2"/>
                </a:solidFill>
                <a:round/>
                <a:headEnd/>
                <a:tailEnd/>
              </a:ln>
              <a:effectLst/>
            </p:spPr>
            <p:txBody>
              <a:bodyPr/>
              <a:lstStyle/>
              <a:p>
                <a:endParaRPr lang="en-US"/>
              </a:p>
            </p:txBody>
          </p:sp>
        </p:grpSp>
        <p:grpSp>
          <p:nvGrpSpPr>
            <p:cNvPr id="17486" name="Group 78"/>
            <p:cNvGrpSpPr>
              <a:grpSpLocks/>
            </p:cNvGrpSpPr>
            <p:nvPr/>
          </p:nvGrpSpPr>
          <p:grpSpPr bwMode="auto">
            <a:xfrm>
              <a:off x="2836" y="1316"/>
              <a:ext cx="2661" cy="981"/>
              <a:chOff x="2836" y="1316"/>
              <a:chExt cx="2661" cy="981"/>
            </a:xfrm>
          </p:grpSpPr>
          <p:grpSp>
            <p:nvGrpSpPr>
              <p:cNvPr id="17487" name="Group 79"/>
              <p:cNvGrpSpPr>
                <a:grpSpLocks/>
              </p:cNvGrpSpPr>
              <p:nvPr/>
            </p:nvGrpSpPr>
            <p:grpSpPr bwMode="auto">
              <a:xfrm>
                <a:off x="2854" y="1316"/>
                <a:ext cx="2616" cy="981"/>
                <a:chOff x="15" y="1323"/>
                <a:chExt cx="2616" cy="981"/>
              </a:xfrm>
            </p:grpSpPr>
            <p:sp>
              <p:nvSpPr>
                <p:cNvPr id="17488" name="Rectangle 80"/>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7489" name="Rectangle 81"/>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7490" name="Rectangle 82"/>
              <p:cNvSpPr>
                <a:spLocks noChangeArrowheads="1"/>
              </p:cNvSpPr>
              <p:nvPr/>
            </p:nvSpPr>
            <p:spPr bwMode="auto">
              <a:xfrm>
                <a:off x="2836"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ST Debt	100	100</a:t>
                </a:r>
              </a:p>
              <a:p>
                <a:pPr>
                  <a:tabLst>
                    <a:tab pos="3089275" algn="r"/>
                    <a:tab pos="3879850" algn="r"/>
                  </a:tabLst>
                </a:pPr>
                <a:r>
                  <a:rPr lang="en-US">
                    <a:solidFill>
                      <a:srgbClr val="000000"/>
                    </a:solidFill>
                    <a:latin typeface="Arial" charset="0"/>
                  </a:rPr>
                  <a:t>LT Debt	400	400</a:t>
                </a:r>
              </a:p>
              <a:p>
                <a:pPr>
                  <a:tabLst>
                    <a:tab pos="3089275" algn="r"/>
                    <a:tab pos="3879850" algn="r"/>
                  </a:tabLst>
                </a:pPr>
                <a:r>
                  <a:rPr lang="en-US">
                    <a:solidFill>
                      <a:srgbClr val="000000"/>
                    </a:solidFill>
                    <a:latin typeface="Arial" charset="0"/>
                  </a:rPr>
                  <a:t>Common Stock	500	700</a:t>
                </a:r>
              </a:p>
              <a:p>
                <a:pPr>
                  <a:tabLst>
                    <a:tab pos="3089275" algn="r"/>
                    <a:tab pos="3879850" algn="r"/>
                  </a:tabLst>
                </a:pPr>
                <a:r>
                  <a:rPr lang="en-US">
                    <a:solidFill>
                      <a:srgbClr val="000000"/>
                    </a:solidFill>
                    <a:latin typeface="Arial" charset="0"/>
                  </a:rPr>
                  <a:t>Total Liabilities&amp;Equity	1000	1200</a:t>
                </a:r>
              </a:p>
            </p:txBody>
          </p:sp>
          <p:sp>
            <p:nvSpPr>
              <p:cNvPr id="17491" name="Line 83"/>
              <p:cNvSpPr>
                <a:spLocks noChangeShapeType="1"/>
              </p:cNvSpPr>
              <p:nvPr/>
            </p:nvSpPr>
            <p:spPr bwMode="auto">
              <a:xfrm>
                <a:off x="4514" y="2040"/>
                <a:ext cx="336" cy="0"/>
              </a:xfrm>
              <a:prstGeom prst="line">
                <a:avLst/>
              </a:prstGeom>
              <a:noFill/>
              <a:ln w="12700">
                <a:solidFill>
                  <a:schemeClr val="bg2"/>
                </a:solidFill>
                <a:round/>
                <a:headEnd/>
                <a:tailEnd/>
              </a:ln>
              <a:effectLst/>
            </p:spPr>
            <p:txBody>
              <a:bodyPr/>
              <a:lstStyle/>
              <a:p>
                <a:endParaRPr lang="en-US"/>
              </a:p>
            </p:txBody>
          </p:sp>
          <p:sp>
            <p:nvSpPr>
              <p:cNvPr id="17492" name="Line 84"/>
              <p:cNvSpPr>
                <a:spLocks noChangeShapeType="1"/>
              </p:cNvSpPr>
              <p:nvPr/>
            </p:nvSpPr>
            <p:spPr bwMode="auto">
              <a:xfrm>
                <a:off x="5042" y="2034"/>
                <a:ext cx="288" cy="0"/>
              </a:xfrm>
              <a:prstGeom prst="line">
                <a:avLst/>
              </a:prstGeom>
              <a:noFill/>
              <a:ln w="12700">
                <a:solidFill>
                  <a:schemeClr val="bg2"/>
                </a:solidFill>
                <a:round/>
                <a:headEnd/>
                <a:tailEnd/>
              </a:ln>
              <a:effectLst/>
            </p:spPr>
            <p:txBody>
              <a:bodyPr/>
              <a:lstStyle/>
              <a:p>
                <a:endParaRPr lang="en-US"/>
              </a:p>
            </p:txBody>
          </p:sp>
        </p:grpSp>
        <p:grpSp>
          <p:nvGrpSpPr>
            <p:cNvPr id="17493" name="Group 85"/>
            <p:cNvGrpSpPr>
              <a:grpSpLocks/>
            </p:cNvGrpSpPr>
            <p:nvPr/>
          </p:nvGrpSpPr>
          <p:grpSpPr bwMode="auto">
            <a:xfrm>
              <a:off x="169" y="2507"/>
              <a:ext cx="2661" cy="1613"/>
              <a:chOff x="351" y="2615"/>
              <a:chExt cx="2661" cy="1613"/>
            </a:xfrm>
          </p:grpSpPr>
          <p:grpSp>
            <p:nvGrpSpPr>
              <p:cNvPr id="17494" name="Group 86"/>
              <p:cNvGrpSpPr>
                <a:grpSpLocks/>
              </p:cNvGrpSpPr>
              <p:nvPr/>
            </p:nvGrpSpPr>
            <p:grpSpPr bwMode="auto">
              <a:xfrm>
                <a:off x="359" y="2623"/>
                <a:ext cx="2616" cy="1596"/>
                <a:chOff x="15" y="1323"/>
                <a:chExt cx="2616" cy="981"/>
              </a:xfrm>
            </p:grpSpPr>
            <p:sp>
              <p:nvSpPr>
                <p:cNvPr id="17495" name="Rectangle 87"/>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7496" name="Rectangle 88"/>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7497" name="Rectangle 89"/>
              <p:cNvSpPr>
                <a:spLocks noChangeArrowheads="1"/>
              </p:cNvSpPr>
              <p:nvPr/>
            </p:nvSpPr>
            <p:spPr bwMode="auto">
              <a:xfrm>
                <a:off x="351" y="2615"/>
                <a:ext cx="2661" cy="1613"/>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r>
                  <a:rPr lang="en-US"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Operating Earnings	150	150</a:t>
                </a:r>
              </a:p>
              <a:p>
                <a:pPr>
                  <a:tabLst>
                    <a:tab pos="3089275" algn="r"/>
                    <a:tab pos="3879850" algn="r"/>
                  </a:tabLst>
                </a:pPr>
                <a:r>
                  <a:rPr lang="en-US">
                    <a:solidFill>
                      <a:srgbClr val="000000"/>
                    </a:solidFill>
                    <a:latin typeface="Arial" charset="0"/>
                  </a:rPr>
                  <a:t>Interest Earned	0	8</a:t>
                </a:r>
              </a:p>
              <a:p>
                <a:pPr>
                  <a:tabLst>
                    <a:tab pos="3089275" algn="r"/>
                    <a:tab pos="3879850" algn="r"/>
                  </a:tabLst>
                </a:pPr>
                <a:r>
                  <a:rPr lang="en-US">
                    <a:solidFill>
                      <a:srgbClr val="000000"/>
                    </a:solidFill>
                    <a:latin typeface="Arial" charset="0"/>
                  </a:rPr>
                  <a:t>EBT 	150	158</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	-63</a:t>
                </a:r>
              </a:p>
              <a:p>
                <a:pPr>
                  <a:tabLst>
                    <a:tab pos="3089275" algn="r"/>
                    <a:tab pos="3879850" algn="r"/>
                  </a:tabLst>
                </a:pPr>
                <a:r>
                  <a:rPr lang="en-US">
                    <a:solidFill>
                      <a:srgbClr val="000000"/>
                    </a:solidFill>
                    <a:latin typeface="Arial" charset="0"/>
                  </a:rPr>
                  <a:t>Net Income	90	95</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Current Ratio                         2          </a:t>
                </a:r>
              </a:p>
              <a:p>
                <a:pPr>
                  <a:tabLst>
                    <a:tab pos="3089275" algn="r"/>
                    <a:tab pos="3879850" algn="r"/>
                  </a:tabLst>
                </a:pPr>
                <a:r>
                  <a:rPr lang="en-US">
                    <a:solidFill>
                      <a:srgbClr val="000000"/>
                    </a:solidFill>
                    <a:latin typeface="Arial" charset="0"/>
                  </a:rPr>
                  <a:t>ROA	9%	</a:t>
                </a:r>
              </a:p>
            </p:txBody>
          </p:sp>
          <p:sp>
            <p:nvSpPr>
              <p:cNvPr id="17498" name="Line 90"/>
              <p:cNvSpPr>
                <a:spLocks noChangeShapeType="1"/>
              </p:cNvSpPr>
              <p:nvPr/>
            </p:nvSpPr>
            <p:spPr bwMode="auto">
              <a:xfrm>
                <a:off x="2112" y="3168"/>
                <a:ext cx="240" cy="0"/>
              </a:xfrm>
              <a:prstGeom prst="line">
                <a:avLst/>
              </a:prstGeom>
              <a:noFill/>
              <a:ln w="12700">
                <a:solidFill>
                  <a:schemeClr val="bg2"/>
                </a:solidFill>
                <a:round/>
                <a:headEnd/>
                <a:tailEnd/>
              </a:ln>
              <a:effectLst/>
            </p:spPr>
            <p:txBody>
              <a:bodyPr/>
              <a:lstStyle/>
              <a:p>
                <a:endParaRPr lang="en-US"/>
              </a:p>
            </p:txBody>
          </p:sp>
          <p:sp>
            <p:nvSpPr>
              <p:cNvPr id="17499" name="Line 91"/>
              <p:cNvSpPr>
                <a:spLocks noChangeShapeType="1"/>
              </p:cNvSpPr>
              <p:nvPr/>
            </p:nvSpPr>
            <p:spPr bwMode="auto">
              <a:xfrm>
                <a:off x="2640" y="3168"/>
                <a:ext cx="240" cy="0"/>
              </a:xfrm>
              <a:prstGeom prst="line">
                <a:avLst/>
              </a:prstGeom>
              <a:noFill/>
              <a:ln w="12700">
                <a:solidFill>
                  <a:schemeClr val="bg2"/>
                </a:solidFill>
                <a:round/>
                <a:headEnd/>
                <a:tailEnd/>
              </a:ln>
              <a:effectLst/>
            </p:spPr>
            <p:txBody>
              <a:bodyPr/>
              <a:lstStyle/>
              <a:p>
                <a:endParaRPr lang="en-US"/>
              </a:p>
            </p:txBody>
          </p:sp>
          <p:sp>
            <p:nvSpPr>
              <p:cNvPr id="17500" name="Line 92"/>
              <p:cNvSpPr>
                <a:spLocks noChangeShapeType="1"/>
              </p:cNvSpPr>
              <p:nvPr/>
            </p:nvSpPr>
            <p:spPr bwMode="auto">
              <a:xfrm>
                <a:off x="2112" y="3504"/>
                <a:ext cx="240" cy="0"/>
              </a:xfrm>
              <a:prstGeom prst="line">
                <a:avLst/>
              </a:prstGeom>
              <a:noFill/>
              <a:ln w="12700">
                <a:solidFill>
                  <a:schemeClr val="bg2"/>
                </a:solidFill>
                <a:round/>
                <a:headEnd/>
                <a:tailEnd/>
              </a:ln>
              <a:effectLst/>
            </p:spPr>
            <p:txBody>
              <a:bodyPr/>
              <a:lstStyle/>
              <a:p>
                <a:endParaRPr lang="en-US"/>
              </a:p>
            </p:txBody>
          </p:sp>
          <p:sp>
            <p:nvSpPr>
              <p:cNvPr id="17501" name="Line 93"/>
              <p:cNvSpPr>
                <a:spLocks noChangeShapeType="1"/>
              </p:cNvSpPr>
              <p:nvPr/>
            </p:nvSpPr>
            <p:spPr bwMode="auto">
              <a:xfrm>
                <a:off x="2640" y="3504"/>
                <a:ext cx="240" cy="0"/>
              </a:xfrm>
              <a:prstGeom prst="line">
                <a:avLst/>
              </a:prstGeom>
              <a:noFill/>
              <a:ln w="12700">
                <a:solidFill>
                  <a:schemeClr val="bg2"/>
                </a:solidFill>
                <a:round/>
                <a:headEnd/>
                <a:tailEnd/>
              </a:ln>
              <a:effectLst/>
            </p:spPr>
            <p:txBody>
              <a:bodyPr/>
              <a:lstStyle/>
              <a:p>
                <a:endParaRPr lang="en-US"/>
              </a:p>
            </p:txBody>
          </p:sp>
        </p:grpSp>
      </p:grpSp>
      <p:grpSp>
        <p:nvGrpSpPr>
          <p:cNvPr id="17511" name="Group 103"/>
          <p:cNvGrpSpPr>
            <a:grpSpLocks/>
          </p:cNvGrpSpPr>
          <p:nvPr/>
        </p:nvGrpSpPr>
        <p:grpSpPr bwMode="auto">
          <a:xfrm>
            <a:off x="6638925" y="5073650"/>
            <a:ext cx="982663" cy="698500"/>
            <a:chOff x="4182" y="3196"/>
            <a:chExt cx="619" cy="440"/>
          </a:xfrm>
        </p:grpSpPr>
        <p:grpSp>
          <p:nvGrpSpPr>
            <p:cNvPr id="17510" name="Group 102"/>
            <p:cNvGrpSpPr>
              <a:grpSpLocks/>
            </p:cNvGrpSpPr>
            <p:nvPr/>
          </p:nvGrpSpPr>
          <p:grpSpPr bwMode="auto">
            <a:xfrm>
              <a:off x="4182" y="3196"/>
              <a:ext cx="619" cy="440"/>
              <a:chOff x="4182" y="3196"/>
              <a:chExt cx="619" cy="440"/>
            </a:xfrm>
          </p:grpSpPr>
          <p:sp>
            <p:nvSpPr>
              <p:cNvPr id="17422" name="Rectangle 14"/>
              <p:cNvSpPr>
                <a:spLocks noChangeArrowheads="1"/>
              </p:cNvSpPr>
              <p:nvPr/>
            </p:nvSpPr>
            <p:spPr bwMode="auto">
              <a:xfrm>
                <a:off x="4420" y="3196"/>
                <a:ext cx="381" cy="440"/>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400</a:t>
                </a:r>
              </a:p>
              <a:p>
                <a:r>
                  <a:rPr lang="en-US" sz="2000">
                    <a:latin typeface="Arial" charset="0"/>
                  </a:rPr>
                  <a:t>100</a:t>
                </a:r>
              </a:p>
            </p:txBody>
          </p:sp>
          <p:sp>
            <p:nvSpPr>
              <p:cNvPr id="17423" name="Rectangle 15"/>
              <p:cNvSpPr>
                <a:spLocks noChangeArrowheads="1"/>
              </p:cNvSpPr>
              <p:nvPr/>
            </p:nvSpPr>
            <p:spPr bwMode="auto">
              <a:xfrm>
                <a:off x="4182" y="3290"/>
                <a:ext cx="207" cy="248"/>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a:t>
                </a:r>
              </a:p>
            </p:txBody>
          </p:sp>
        </p:grpSp>
        <p:sp>
          <p:nvSpPr>
            <p:cNvPr id="17424" name="Line 16"/>
            <p:cNvSpPr>
              <a:spLocks noChangeShapeType="1"/>
            </p:cNvSpPr>
            <p:nvPr/>
          </p:nvSpPr>
          <p:spPr bwMode="auto">
            <a:xfrm>
              <a:off x="4409" y="3419"/>
              <a:ext cx="358" cy="0"/>
            </a:xfrm>
            <a:prstGeom prst="line">
              <a:avLst/>
            </a:prstGeom>
            <a:noFill/>
            <a:ln w="12700">
              <a:solidFill>
                <a:schemeClr val="tx1"/>
              </a:solidFill>
              <a:round/>
              <a:headEnd/>
              <a:tailEnd/>
            </a:ln>
            <a:effectLst/>
          </p:spPr>
          <p:txBody>
            <a:bodyPr wrap="none" anchor="ctr"/>
            <a:lstStyle/>
            <a:p>
              <a:endParaRPr lang="en-US"/>
            </a:p>
          </p:txBody>
        </p:sp>
      </p:grpSp>
      <p:grpSp>
        <p:nvGrpSpPr>
          <p:cNvPr id="17509" name="Group 101"/>
          <p:cNvGrpSpPr>
            <a:grpSpLocks/>
          </p:cNvGrpSpPr>
          <p:nvPr/>
        </p:nvGrpSpPr>
        <p:grpSpPr bwMode="auto">
          <a:xfrm>
            <a:off x="5056188" y="4368800"/>
            <a:ext cx="2532062" cy="698500"/>
            <a:chOff x="3185" y="2752"/>
            <a:chExt cx="1595" cy="440"/>
          </a:xfrm>
        </p:grpSpPr>
        <p:sp>
          <p:nvSpPr>
            <p:cNvPr id="17425" name="Rectangle 17"/>
            <p:cNvSpPr>
              <a:spLocks noChangeArrowheads="1"/>
            </p:cNvSpPr>
            <p:nvPr/>
          </p:nvSpPr>
          <p:spPr bwMode="auto">
            <a:xfrm>
              <a:off x="3185" y="2821"/>
              <a:ext cx="1385" cy="248"/>
            </a:xfrm>
            <a:prstGeom prst="rect">
              <a:avLst/>
            </a:prstGeom>
            <a:noFill/>
            <a:ln w="12700">
              <a:noFill/>
              <a:miter lim="800000"/>
              <a:headEnd/>
              <a:tailEnd/>
            </a:ln>
            <a:effectLst/>
          </p:spPr>
          <p:txBody>
            <a:bodyPr lIns="90488" tIns="44450" rIns="90488" bIns="44450">
              <a:spAutoFit/>
            </a:bodyPr>
            <a:lstStyle/>
            <a:p>
              <a:r>
                <a:rPr lang="en-US" sz="2000">
                  <a:latin typeface="Arial" charset="0"/>
                </a:rPr>
                <a:t>Current Ratio = </a:t>
              </a:r>
            </a:p>
          </p:txBody>
        </p:sp>
        <p:sp>
          <p:nvSpPr>
            <p:cNvPr id="17426" name="Rectangle 18"/>
            <p:cNvSpPr>
              <a:spLocks noChangeArrowheads="1"/>
            </p:cNvSpPr>
            <p:nvPr/>
          </p:nvSpPr>
          <p:spPr bwMode="auto">
            <a:xfrm>
              <a:off x="4399" y="2752"/>
              <a:ext cx="381" cy="440"/>
            </a:xfrm>
            <a:prstGeom prst="rect">
              <a:avLst/>
            </a:prstGeom>
            <a:noFill/>
            <a:ln w="12700">
              <a:noFill/>
              <a:miter lim="800000"/>
              <a:headEnd/>
              <a:tailEnd/>
            </a:ln>
            <a:effectLst/>
          </p:spPr>
          <p:txBody>
            <a:bodyPr lIns="90488" tIns="44450" rIns="90488" bIns="44450">
              <a:spAutoFit/>
            </a:bodyPr>
            <a:lstStyle/>
            <a:p>
              <a:r>
                <a:rPr lang="en-US" sz="2000" u="sng">
                  <a:latin typeface="Arial" charset="0"/>
                </a:rPr>
                <a:t>CA</a:t>
              </a:r>
            </a:p>
            <a:p>
              <a:r>
                <a:rPr lang="en-US" sz="2000">
                  <a:latin typeface="Arial" charset="0"/>
                </a:rPr>
                <a:t>CL </a:t>
              </a:r>
            </a:p>
          </p:txBody>
        </p:sp>
      </p:grpSp>
      <p:sp>
        <p:nvSpPr>
          <p:cNvPr id="17428" name="Rectangle 20"/>
          <p:cNvSpPr>
            <a:spLocks noChangeArrowheads="1"/>
          </p:cNvSpPr>
          <p:nvPr/>
        </p:nvSpPr>
        <p:spPr bwMode="auto">
          <a:xfrm>
            <a:off x="3705225" y="2438400"/>
            <a:ext cx="544513" cy="515938"/>
          </a:xfrm>
          <a:prstGeom prst="rect">
            <a:avLst/>
          </a:prstGeom>
          <a:noFill/>
          <a:ln w="19050">
            <a:solidFill>
              <a:srgbClr val="FF0000"/>
            </a:solidFill>
            <a:miter lim="800000"/>
            <a:headEnd/>
            <a:tailEnd/>
          </a:ln>
          <a:effectLst/>
        </p:spPr>
        <p:txBody>
          <a:bodyPr wrap="none" anchor="ctr"/>
          <a:lstStyle/>
          <a:p>
            <a:endParaRPr lang="en-US"/>
          </a:p>
        </p:txBody>
      </p:sp>
      <p:sp>
        <p:nvSpPr>
          <p:cNvPr id="17429" name="Rectangle 21"/>
          <p:cNvSpPr>
            <a:spLocks noChangeArrowheads="1"/>
          </p:cNvSpPr>
          <p:nvPr/>
        </p:nvSpPr>
        <p:spPr bwMode="auto">
          <a:xfrm>
            <a:off x="8013700" y="2441575"/>
            <a:ext cx="544513" cy="220663"/>
          </a:xfrm>
          <a:prstGeom prst="rect">
            <a:avLst/>
          </a:prstGeom>
          <a:noFill/>
          <a:ln w="19050">
            <a:solidFill>
              <a:srgbClr val="FF0000"/>
            </a:solidFill>
            <a:miter lim="800000"/>
            <a:headEnd/>
            <a:tailEnd/>
          </a:ln>
          <a:effectLst/>
        </p:spPr>
        <p:txBody>
          <a:bodyPr wrap="none" anchor="ctr"/>
          <a:lstStyle/>
          <a:p>
            <a:endParaRPr lang="en-US"/>
          </a:p>
        </p:txBody>
      </p:sp>
      <p:sp>
        <p:nvSpPr>
          <p:cNvPr id="17439" name="Rectangle 31"/>
          <p:cNvSpPr>
            <a:spLocks noGrp="1" noChangeArrowheads="1"/>
          </p:cNvSpPr>
          <p:nvPr>
            <p:ph type="body" idx="1"/>
          </p:nvPr>
        </p:nvSpPr>
        <p:spPr>
          <a:xfrm>
            <a:off x="1025525" y="720725"/>
            <a:ext cx="7772400" cy="1046163"/>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sp>
        <p:nvSpPr>
          <p:cNvPr id="17504" name="Text Box 96"/>
          <p:cNvSpPr txBox="1">
            <a:spLocks noChangeArrowheads="1"/>
          </p:cNvSpPr>
          <p:nvPr/>
        </p:nvSpPr>
        <p:spPr bwMode="auto">
          <a:xfrm>
            <a:off x="6643688" y="5776913"/>
            <a:ext cx="687387" cy="3968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sz="2000">
                <a:latin typeface="Arial" charset="0"/>
              </a:rPr>
              <a:t>= 4</a:t>
            </a:r>
          </a:p>
        </p:txBody>
      </p:sp>
      <p:grpSp>
        <p:nvGrpSpPr>
          <p:cNvPr id="17507" name="Group 99"/>
          <p:cNvGrpSpPr>
            <a:grpSpLocks/>
          </p:cNvGrpSpPr>
          <p:nvPr/>
        </p:nvGrpSpPr>
        <p:grpSpPr bwMode="auto">
          <a:xfrm>
            <a:off x="3786188" y="5883275"/>
            <a:ext cx="639762" cy="366713"/>
            <a:chOff x="2385" y="3706"/>
            <a:chExt cx="403" cy="231"/>
          </a:xfrm>
        </p:grpSpPr>
        <p:sp>
          <p:nvSpPr>
            <p:cNvPr id="17505" name="Text Box 97"/>
            <p:cNvSpPr txBox="1">
              <a:spLocks noChangeArrowheads="1"/>
            </p:cNvSpPr>
            <p:nvPr/>
          </p:nvSpPr>
          <p:spPr bwMode="auto">
            <a:xfrm>
              <a:off x="2476" y="3706"/>
              <a:ext cx="312" cy="231"/>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a:solidFill>
                    <a:schemeClr val="bg2"/>
                  </a:solidFill>
                  <a:latin typeface="Arial" charset="0"/>
                </a:rPr>
                <a:t>4</a:t>
              </a:r>
            </a:p>
          </p:txBody>
        </p:sp>
        <p:sp>
          <p:nvSpPr>
            <p:cNvPr id="17506" name="Rectangle 98"/>
            <p:cNvSpPr>
              <a:spLocks noChangeArrowheads="1"/>
            </p:cNvSpPr>
            <p:nvPr/>
          </p:nvSpPr>
          <p:spPr bwMode="auto">
            <a:xfrm>
              <a:off x="2385" y="3734"/>
              <a:ext cx="352" cy="196"/>
            </a:xfrm>
            <a:prstGeom prst="rect">
              <a:avLst/>
            </a:prstGeom>
            <a:noFill/>
            <a:ln w="19050">
              <a:solidFill>
                <a:srgbClr val="FF0000"/>
              </a:solidFill>
              <a:miter lim="800000"/>
              <a:headEnd type="none" w="sm" len="sm"/>
              <a:tailEnd type="none" w="sm" len="sm"/>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509"/>
                                        </p:tgtEl>
                                        <p:attrNameLst>
                                          <p:attrName>style.visibility</p:attrName>
                                        </p:attrNameLst>
                                      </p:cBhvr>
                                      <p:to>
                                        <p:strVal val="visible"/>
                                      </p:to>
                                    </p:set>
                                    <p:animEffect transition="in" filter="wipe(up)">
                                      <p:cBhvr>
                                        <p:cTn id="7" dur="500"/>
                                        <p:tgtEl>
                                          <p:spTgt spid="175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28"/>
                                        </p:tgtEl>
                                        <p:attrNameLst>
                                          <p:attrName>style.visibility</p:attrName>
                                        </p:attrNameLst>
                                      </p:cBhvr>
                                      <p:to>
                                        <p:strVal val="visible"/>
                                      </p:to>
                                    </p:set>
                                    <p:animEffect transition="in" filter="dissolve">
                                      <p:cBhvr>
                                        <p:cTn id="12" dur="500"/>
                                        <p:tgtEl>
                                          <p:spTgt spid="17428"/>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7429"/>
                                        </p:tgtEl>
                                        <p:attrNameLst>
                                          <p:attrName>style.visibility</p:attrName>
                                        </p:attrNameLst>
                                      </p:cBhvr>
                                      <p:to>
                                        <p:strVal val="visible"/>
                                      </p:to>
                                    </p:set>
                                    <p:animEffect transition="in" filter="dissolve">
                                      <p:cBhvr>
                                        <p:cTn id="16" dur="500"/>
                                        <p:tgtEl>
                                          <p:spTgt spid="1742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7511"/>
                                        </p:tgtEl>
                                        <p:attrNameLst>
                                          <p:attrName>style.visibility</p:attrName>
                                        </p:attrNameLst>
                                      </p:cBhvr>
                                      <p:to>
                                        <p:strVal val="visible"/>
                                      </p:to>
                                    </p:set>
                                    <p:animEffect transition="in" filter="wipe(up)">
                                      <p:cBhvr>
                                        <p:cTn id="21" dur="500"/>
                                        <p:tgtEl>
                                          <p:spTgt spid="17511"/>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7504"/>
                                        </p:tgtEl>
                                        <p:attrNameLst>
                                          <p:attrName>style.visibility</p:attrName>
                                        </p:attrNameLst>
                                      </p:cBhvr>
                                      <p:to>
                                        <p:strVal val="visible"/>
                                      </p:to>
                                    </p:set>
                                    <p:animEffect transition="in" filter="fade">
                                      <p:cBhvr>
                                        <p:cTn id="25" dur="500"/>
                                        <p:tgtEl>
                                          <p:spTgt spid="17504"/>
                                        </p:tgtEl>
                                      </p:cBhvr>
                                    </p:animEffect>
                                  </p:childTnLst>
                                </p:cTn>
                              </p:par>
                            </p:childTnLst>
                          </p:cTn>
                        </p:par>
                        <p:par>
                          <p:cTn id="26" fill="hold">
                            <p:stCondLst>
                              <p:cond delay="1000"/>
                            </p:stCondLst>
                            <p:childTnLst>
                              <p:par>
                                <p:cTn id="27" presetID="9" presetClass="entr" presetSubtype="0" fill="hold" nodeType="afterEffect">
                                  <p:stCondLst>
                                    <p:cond delay="0"/>
                                  </p:stCondLst>
                                  <p:childTnLst>
                                    <p:set>
                                      <p:cBhvr>
                                        <p:cTn id="28" dur="1" fill="hold">
                                          <p:stCondLst>
                                            <p:cond delay="0"/>
                                          </p:stCondLst>
                                        </p:cTn>
                                        <p:tgtEl>
                                          <p:spTgt spid="17507"/>
                                        </p:tgtEl>
                                        <p:attrNameLst>
                                          <p:attrName>style.visibility</p:attrName>
                                        </p:attrNameLst>
                                      </p:cBhvr>
                                      <p:to>
                                        <p:strVal val="visible"/>
                                      </p:to>
                                    </p:set>
                                    <p:animEffect transition="in" filter="dissolve">
                                      <p:cBhvr>
                                        <p:cTn id="29" dur="2000"/>
                                        <p:tgtEl>
                                          <p:spTgt spid="17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8" grpId="0" animBg="1"/>
      <p:bldP spid="17429" grpId="0" animBg="1"/>
      <p:bldP spid="17504" grpId="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75D36C67-A012-40C1-BE34-C365132BD639}" type="slidenum">
              <a:rPr lang="en-US"/>
              <a:pPr>
                <a:defRPr/>
              </a:pPr>
              <a:t>80</a:t>
            </a:fld>
            <a:endParaRPr lang="en-US"/>
          </a:p>
        </p:txBody>
      </p:sp>
      <p:sp>
        <p:nvSpPr>
          <p:cNvPr id="16388" name="Rectangle 4"/>
          <p:cNvSpPr>
            <a:spLocks noGrp="1" noChangeArrowheads="1"/>
          </p:cNvSpPr>
          <p:nvPr>
            <p:ph type="title"/>
          </p:nvPr>
        </p:nvSpPr>
        <p:spPr>
          <a:xfrm>
            <a:off x="1066800" y="446088"/>
            <a:ext cx="7543800" cy="1235075"/>
          </a:xfrm>
        </p:spPr>
        <p:txBody>
          <a:bodyPr/>
          <a:lstStyle/>
          <a:p>
            <a:pPr eaLnBrk="1" hangingPunct="1">
              <a:defRPr/>
            </a:pPr>
            <a:r>
              <a:rPr lang="en-US" smtClean="0"/>
              <a:t>Inventory Management</a:t>
            </a:r>
          </a:p>
        </p:txBody>
      </p:sp>
      <p:sp>
        <p:nvSpPr>
          <p:cNvPr id="16389" name="Rectangle 5"/>
          <p:cNvSpPr>
            <a:spLocks noGrp="1" noChangeArrowheads="1"/>
          </p:cNvSpPr>
          <p:nvPr>
            <p:ph type="body" idx="1"/>
          </p:nvPr>
        </p:nvSpPr>
        <p:spPr/>
        <p:txBody>
          <a:bodyPr/>
          <a:lstStyle/>
          <a:p>
            <a:pPr eaLnBrk="1" hangingPunct="1">
              <a:defRPr/>
            </a:pPr>
            <a:r>
              <a:rPr lang="en-US" sz="2800" smtClean="0"/>
              <a:t>Typically, inventory accounts for about four to five percent of a firm's assets.</a:t>
            </a:r>
          </a:p>
          <a:p>
            <a:pPr eaLnBrk="1" hangingPunct="1">
              <a:defRPr/>
            </a:pPr>
            <a:r>
              <a:rPr lang="en-US" sz="2800" smtClean="0"/>
              <a:t>In order to effectively manage the investment in inventory, two problems must be dealt with: how much to order and how often to order.</a:t>
            </a:r>
          </a:p>
          <a:p>
            <a:pPr eaLnBrk="1" hangingPunct="1">
              <a:defRPr/>
            </a:pPr>
            <a:r>
              <a:rPr lang="en-US" sz="2800" smtClean="0"/>
              <a:t>The </a:t>
            </a:r>
            <a:r>
              <a:rPr lang="en-US" sz="2800" smtClean="0">
                <a:solidFill>
                  <a:schemeClr val="accent1"/>
                </a:solidFill>
              </a:rPr>
              <a:t>economic order quantity (EOQ) model</a:t>
            </a:r>
            <a:r>
              <a:rPr lang="en-US" sz="2800" smtClean="0"/>
              <a:t> attempts to determine the order size that will minimize total inventory costs.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subTnLst>
                                    <p:animClr>
                                      <p:cBhvr override="childStyle">
                                        <p:cTn dur="1" fill="hold" display="0" masterRel="nextClick" afterEffect="1"/>
                                        <p:tgtEl>
                                          <p:spTgt spid="1638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subTnLst>
                                    <p:animClr>
                                      <p:cBhvr override="childStyle">
                                        <p:cTn dur="1" fill="hold" display="0" masterRel="nextClick" afterEffect="1"/>
                                        <p:tgtEl>
                                          <p:spTgt spid="1638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subTnLst>
                                    <p:animClr>
                                      <p:cBhvr override="childStyle">
                                        <p:cTn dur="1" fill="hold" display="0" masterRel="nextClick" afterEffect="1"/>
                                        <p:tgtEl>
                                          <p:spTgt spid="16389">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3692B3CE-1621-42C9-AC3D-550936B39192}" type="slidenum">
              <a:rPr lang="en-US"/>
              <a:pPr>
                <a:defRPr/>
              </a:pPr>
              <a:t>81</a:t>
            </a:fld>
            <a:endParaRPr lang="en-US"/>
          </a:p>
        </p:txBody>
      </p:sp>
      <p:sp>
        <p:nvSpPr>
          <p:cNvPr id="17426" name="Rectangle 18"/>
          <p:cNvSpPr>
            <a:spLocks noGrp="1" noChangeArrowheads="1"/>
          </p:cNvSpPr>
          <p:nvPr>
            <p:ph type="title"/>
          </p:nvPr>
        </p:nvSpPr>
        <p:spPr>
          <a:xfrm>
            <a:off x="1066800" y="849313"/>
            <a:ext cx="7543800" cy="887412"/>
          </a:xfrm>
        </p:spPr>
        <p:txBody>
          <a:bodyPr/>
          <a:lstStyle/>
          <a:p>
            <a:pPr eaLnBrk="1" hangingPunct="1">
              <a:defRPr/>
            </a:pPr>
            <a:r>
              <a:rPr lang="en-US" smtClean="0"/>
              <a:t>Inventory Management</a:t>
            </a:r>
          </a:p>
        </p:txBody>
      </p:sp>
      <p:sp>
        <p:nvSpPr>
          <p:cNvPr id="17427" name="Rectangle 19"/>
          <p:cNvSpPr>
            <a:spLocks noGrp="1" noChangeArrowheads="1"/>
          </p:cNvSpPr>
          <p:nvPr>
            <p:ph type="body" idx="1"/>
          </p:nvPr>
        </p:nvSpPr>
        <p:spPr/>
        <p:txBody>
          <a:bodyPr/>
          <a:lstStyle/>
          <a:p>
            <a:pPr eaLnBrk="1" hangingPunct="1">
              <a:defRPr/>
            </a:pPr>
            <a:r>
              <a:rPr lang="en-US" smtClean="0"/>
              <a:t>Determining Optimal Inventory</a:t>
            </a:r>
          </a:p>
          <a:p>
            <a:pPr lvl="1" eaLnBrk="1" hangingPunct="1">
              <a:defRPr/>
            </a:pPr>
            <a:r>
              <a:rPr lang="en-US" smtClean="0"/>
              <a:t>Economic Order Quantity (EOQ)</a:t>
            </a:r>
          </a:p>
        </p:txBody>
      </p:sp>
      <p:grpSp>
        <p:nvGrpSpPr>
          <p:cNvPr id="2" name="Group 16"/>
          <p:cNvGrpSpPr>
            <a:grpSpLocks/>
          </p:cNvGrpSpPr>
          <p:nvPr/>
        </p:nvGrpSpPr>
        <p:grpSpPr bwMode="auto">
          <a:xfrm>
            <a:off x="1612900" y="3657600"/>
            <a:ext cx="5916613" cy="1462088"/>
            <a:chOff x="1016" y="2304"/>
            <a:chExt cx="3727" cy="921"/>
          </a:xfrm>
        </p:grpSpPr>
        <p:grpSp>
          <p:nvGrpSpPr>
            <p:cNvPr id="4" name="Group 7"/>
            <p:cNvGrpSpPr>
              <a:grpSpLocks/>
            </p:cNvGrpSpPr>
            <p:nvPr/>
          </p:nvGrpSpPr>
          <p:grpSpPr bwMode="auto">
            <a:xfrm>
              <a:off x="1016" y="2304"/>
              <a:ext cx="3727" cy="921"/>
              <a:chOff x="666" y="1854"/>
              <a:chExt cx="3727" cy="987"/>
            </a:xfrm>
          </p:grpSpPr>
          <p:sp>
            <p:nvSpPr>
              <p:cNvPr id="17423" name="Rectangle 4"/>
              <p:cNvSpPr>
                <a:spLocks noChangeArrowheads="1"/>
              </p:cNvSpPr>
              <p:nvPr/>
            </p:nvSpPr>
            <p:spPr bwMode="auto">
              <a:xfrm>
                <a:off x="666" y="1863"/>
                <a:ext cx="3727" cy="97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7424" name="Line 5"/>
              <p:cNvSpPr>
                <a:spLocks noChangeShapeType="1"/>
              </p:cNvSpPr>
              <p:nvPr/>
            </p:nvSpPr>
            <p:spPr bwMode="auto">
              <a:xfrm>
                <a:off x="695" y="2832"/>
                <a:ext cx="3679" cy="0"/>
              </a:xfrm>
              <a:prstGeom prst="line">
                <a:avLst/>
              </a:prstGeom>
              <a:noFill/>
              <a:ln w="76200">
                <a:noFill/>
                <a:round/>
                <a:headEnd/>
                <a:tailEnd/>
              </a:ln>
            </p:spPr>
            <p:txBody>
              <a:bodyPr wrap="none" anchor="ctr"/>
              <a:lstStyle/>
              <a:p>
                <a:endParaRPr lang="en-US"/>
              </a:p>
            </p:txBody>
          </p:sp>
          <p:sp>
            <p:nvSpPr>
              <p:cNvPr id="17425" name="Line 6"/>
              <p:cNvSpPr>
                <a:spLocks noChangeShapeType="1"/>
              </p:cNvSpPr>
              <p:nvPr/>
            </p:nvSpPr>
            <p:spPr bwMode="auto">
              <a:xfrm>
                <a:off x="695" y="1854"/>
                <a:ext cx="3679" cy="0"/>
              </a:xfrm>
              <a:prstGeom prst="line">
                <a:avLst/>
              </a:prstGeom>
              <a:noFill/>
              <a:ln w="76200">
                <a:noFill/>
                <a:round/>
                <a:headEnd/>
                <a:tailEnd/>
              </a:ln>
            </p:spPr>
            <p:txBody>
              <a:bodyPr wrap="none" anchor="ctr"/>
              <a:lstStyle/>
              <a:p>
                <a:endParaRPr lang="en-US"/>
              </a:p>
            </p:txBody>
          </p:sp>
        </p:grpSp>
        <p:grpSp>
          <p:nvGrpSpPr>
            <p:cNvPr id="5" name="Group 14"/>
            <p:cNvGrpSpPr>
              <a:grpSpLocks/>
            </p:cNvGrpSpPr>
            <p:nvPr/>
          </p:nvGrpSpPr>
          <p:grpSpPr bwMode="auto">
            <a:xfrm>
              <a:off x="1127" y="2373"/>
              <a:ext cx="1187" cy="746"/>
              <a:chOff x="777" y="1989"/>
              <a:chExt cx="1187" cy="746"/>
            </a:xfrm>
          </p:grpSpPr>
          <p:sp>
            <p:nvSpPr>
              <p:cNvPr id="3" name="Rectangle 8"/>
              <p:cNvSpPr>
                <a:spLocks noChangeArrowheads="1"/>
              </p:cNvSpPr>
              <p:nvPr/>
            </p:nvSpPr>
            <p:spPr bwMode="auto">
              <a:xfrm>
                <a:off x="777" y="1989"/>
                <a:ext cx="978"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Inventory</a:t>
                </a:r>
              </a:p>
              <a:p>
                <a:pPr algn="ctr"/>
                <a:r>
                  <a:rPr lang="en-US" sz="2400" b="1">
                    <a:solidFill>
                      <a:srgbClr val="000000"/>
                    </a:solidFill>
                    <a:latin typeface="Arial" charset="0"/>
                  </a:rPr>
                  <a:t>Costs</a:t>
                </a:r>
              </a:p>
            </p:txBody>
          </p:sp>
          <p:sp>
            <p:nvSpPr>
              <p:cNvPr id="17422" name="Rectangle 11"/>
              <p:cNvSpPr>
                <a:spLocks noChangeArrowheads="1"/>
              </p:cNvSpPr>
              <p:nvPr/>
            </p:nvSpPr>
            <p:spPr bwMode="auto">
              <a:xfrm>
                <a:off x="1738" y="2219"/>
                <a:ext cx="226" cy="28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a:t>
                </a:r>
              </a:p>
            </p:txBody>
          </p:sp>
        </p:grpSp>
        <p:grpSp>
          <p:nvGrpSpPr>
            <p:cNvPr id="6" name="Group 15"/>
            <p:cNvGrpSpPr>
              <a:grpSpLocks/>
            </p:cNvGrpSpPr>
            <p:nvPr/>
          </p:nvGrpSpPr>
          <p:grpSpPr bwMode="auto">
            <a:xfrm>
              <a:off x="2364" y="2373"/>
              <a:ext cx="2181" cy="746"/>
              <a:chOff x="2014" y="1989"/>
              <a:chExt cx="2181" cy="746"/>
            </a:xfrm>
          </p:grpSpPr>
          <p:sp>
            <p:nvSpPr>
              <p:cNvPr id="17418" name="Rectangle 9"/>
              <p:cNvSpPr>
                <a:spLocks noChangeArrowheads="1"/>
              </p:cNvSpPr>
              <p:nvPr/>
            </p:nvSpPr>
            <p:spPr bwMode="auto">
              <a:xfrm>
                <a:off x="2014" y="1989"/>
                <a:ext cx="904"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Carrying</a:t>
                </a:r>
              </a:p>
              <a:p>
                <a:pPr algn="ctr"/>
                <a:r>
                  <a:rPr lang="en-US" sz="2400" b="1">
                    <a:solidFill>
                      <a:srgbClr val="000000"/>
                    </a:solidFill>
                    <a:latin typeface="Arial" charset="0"/>
                  </a:rPr>
                  <a:t>Costs</a:t>
                </a:r>
              </a:p>
            </p:txBody>
          </p:sp>
          <p:sp>
            <p:nvSpPr>
              <p:cNvPr id="17419" name="Rectangle 10"/>
              <p:cNvSpPr>
                <a:spLocks noChangeArrowheads="1"/>
              </p:cNvSpPr>
              <p:nvPr/>
            </p:nvSpPr>
            <p:spPr bwMode="auto">
              <a:xfrm>
                <a:off x="3271" y="1989"/>
                <a:ext cx="924"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Ordering</a:t>
                </a:r>
              </a:p>
              <a:p>
                <a:pPr algn="ctr"/>
                <a:r>
                  <a:rPr lang="en-US" sz="2400" b="1">
                    <a:solidFill>
                      <a:srgbClr val="000000"/>
                    </a:solidFill>
                    <a:latin typeface="Arial" charset="0"/>
                  </a:rPr>
                  <a:t>Costs</a:t>
                </a:r>
              </a:p>
            </p:txBody>
          </p:sp>
          <p:sp>
            <p:nvSpPr>
              <p:cNvPr id="17420" name="Rectangle 12"/>
              <p:cNvSpPr>
                <a:spLocks noChangeArrowheads="1"/>
              </p:cNvSpPr>
              <p:nvPr/>
            </p:nvSpPr>
            <p:spPr bwMode="auto">
              <a:xfrm>
                <a:off x="2923" y="2219"/>
                <a:ext cx="226" cy="28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a:t>
                </a:r>
              </a:p>
            </p:txBody>
          </p:sp>
        </p:grpSp>
      </p:grpSp>
      <p:sp>
        <p:nvSpPr>
          <p:cNvPr id="17421" name="Text Box 13"/>
          <p:cNvSpPr txBox="1">
            <a:spLocks noChangeArrowheads="1"/>
          </p:cNvSpPr>
          <p:nvPr/>
        </p:nvSpPr>
        <p:spPr bwMode="auto">
          <a:xfrm>
            <a:off x="3321050" y="5715000"/>
            <a:ext cx="2501900" cy="366713"/>
          </a:xfrm>
          <a:prstGeom prst="rect">
            <a:avLst/>
          </a:prstGeom>
          <a:noFill/>
          <a:ln w="12700">
            <a:noFill/>
            <a:miter lim="800000"/>
            <a:headEnd/>
            <a:tailEnd/>
          </a:ln>
        </p:spPr>
        <p:txBody>
          <a:bodyPr wrap="none">
            <a:spAutoFit/>
          </a:bodyPr>
          <a:lstStyle/>
          <a:p>
            <a:pPr eaLnBrk="1" hangingPunct="1"/>
            <a:r>
              <a:rPr lang="en-US" b="1">
                <a:latin typeface="Times New Roman" pitchFamily="18" charset="0"/>
                <a:hlinkClick r:id="rId3"/>
              </a:rPr>
              <a:t>Link to Bloomberg.com</a:t>
            </a:r>
            <a:endParaRPr lang="en-US" b="1">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27">
                                            <p:txEl>
                                              <p:pRg st="0" end="0"/>
                                            </p:txEl>
                                          </p:spTgt>
                                        </p:tgtEl>
                                        <p:attrNameLst>
                                          <p:attrName>style.visibility</p:attrName>
                                        </p:attrNameLst>
                                      </p:cBhvr>
                                      <p:to>
                                        <p:strVal val="visible"/>
                                      </p:to>
                                    </p:set>
                                    <p:animEffect transition="in" filter="wipe(left)">
                                      <p:cBhvr>
                                        <p:cTn id="7" dur="500"/>
                                        <p:tgtEl>
                                          <p:spTgt spid="1742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427">
                                            <p:txEl>
                                              <p:pRg st="1" end="1"/>
                                            </p:txEl>
                                          </p:spTgt>
                                        </p:tgtEl>
                                        <p:attrNameLst>
                                          <p:attrName>style.visibility</p:attrName>
                                        </p:attrNameLst>
                                      </p:cBhvr>
                                      <p:to>
                                        <p:strVal val="visible"/>
                                      </p:to>
                                    </p:set>
                                    <p:animEffect transition="in" filter="wipe(left)">
                                      <p:cBhvr>
                                        <p:cTn id="11" dur="500"/>
                                        <p:tgtEl>
                                          <p:spTgt spid="1742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trips(upRight)">
                                      <p:cBhvr>
                                        <p:cTn id="16" dur="500"/>
                                        <p:tgtEl>
                                          <p:spTgt spid="2"/>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17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7" grpId="0" build="p" autoUpdateAnimBg="0" advAuto="0"/>
      <p:bldP spid="17421"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07035CF7-23C8-4E64-B608-106EA18AE1D3}" type="slidenum">
              <a:rPr lang="en-US"/>
              <a:pPr>
                <a:defRPr/>
              </a:pPr>
              <a:t>82</a:t>
            </a:fld>
            <a:endParaRPr lang="en-US"/>
          </a:p>
        </p:txBody>
      </p:sp>
      <p:sp>
        <p:nvSpPr>
          <p:cNvPr id="18435" name="Freeform 3"/>
          <p:cNvSpPr>
            <a:spLocks/>
          </p:cNvSpPr>
          <p:nvPr/>
        </p:nvSpPr>
        <p:spPr bwMode="auto">
          <a:xfrm>
            <a:off x="1909763" y="3341688"/>
            <a:ext cx="3906837" cy="2570162"/>
          </a:xfrm>
          <a:custGeom>
            <a:avLst/>
            <a:gdLst>
              <a:gd name="T0" fmla="*/ 0 w 2461"/>
              <a:gd name="T1" fmla="*/ 1587 h 1619"/>
              <a:gd name="T2" fmla="*/ 1277937 w 2461"/>
              <a:gd name="T3" fmla="*/ 2568575 h 1619"/>
              <a:gd name="T4" fmla="*/ 1276350 w 2461"/>
              <a:gd name="T5" fmla="*/ 1587 h 1619"/>
              <a:gd name="T6" fmla="*/ 2600324 w 2461"/>
              <a:gd name="T7" fmla="*/ 2568575 h 1619"/>
              <a:gd name="T8" fmla="*/ 2601912 w 2461"/>
              <a:gd name="T9" fmla="*/ 0 h 1619"/>
              <a:gd name="T10" fmla="*/ 3905250 w 2461"/>
              <a:gd name="T11" fmla="*/ 2559050 h 1619"/>
              <a:gd name="T12" fmla="*/ 3902075 w 2461"/>
              <a:gd name="T13" fmla="*/ 1587 h 1619"/>
              <a:gd name="T14" fmla="*/ 0 60000 65536"/>
              <a:gd name="T15" fmla="*/ 0 60000 65536"/>
              <a:gd name="T16" fmla="*/ 0 60000 65536"/>
              <a:gd name="T17" fmla="*/ 0 60000 65536"/>
              <a:gd name="T18" fmla="*/ 0 60000 65536"/>
              <a:gd name="T19" fmla="*/ 0 60000 65536"/>
              <a:gd name="T20" fmla="*/ 0 60000 65536"/>
              <a:gd name="T21" fmla="*/ 0 w 2461"/>
              <a:gd name="T22" fmla="*/ 0 h 1619"/>
              <a:gd name="T23" fmla="*/ 2461 w 2461"/>
              <a:gd name="T24" fmla="*/ 1619 h 16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1" h="1619">
                <a:moveTo>
                  <a:pt x="0" y="1"/>
                </a:moveTo>
                <a:lnTo>
                  <a:pt x="805" y="1618"/>
                </a:lnTo>
                <a:lnTo>
                  <a:pt x="804" y="1"/>
                </a:lnTo>
                <a:lnTo>
                  <a:pt x="1638" y="1618"/>
                </a:lnTo>
                <a:lnTo>
                  <a:pt x="1639" y="0"/>
                </a:lnTo>
                <a:lnTo>
                  <a:pt x="2460" y="1612"/>
                </a:lnTo>
                <a:lnTo>
                  <a:pt x="2458" y="1"/>
                </a:lnTo>
              </a:path>
            </a:pathLst>
          </a:custGeom>
          <a:noFill/>
          <a:ln w="50800" cap="rnd">
            <a:solidFill>
              <a:schemeClr val="tx2"/>
            </a:solidFill>
            <a:round/>
            <a:headEnd/>
            <a:tailEnd/>
          </a:ln>
        </p:spPr>
        <p:txBody>
          <a:bodyPr/>
          <a:lstStyle/>
          <a:p>
            <a:endParaRPr lang="en-US"/>
          </a:p>
        </p:txBody>
      </p:sp>
      <p:sp>
        <p:nvSpPr>
          <p:cNvPr id="18436" name="Rectangle 4"/>
          <p:cNvSpPr>
            <a:spLocks noChangeArrowheads="1"/>
          </p:cNvSpPr>
          <p:nvPr/>
        </p:nvSpPr>
        <p:spPr bwMode="auto">
          <a:xfrm>
            <a:off x="6186488" y="5600700"/>
            <a:ext cx="773112" cy="393700"/>
          </a:xfrm>
          <a:prstGeom prst="rect">
            <a:avLst/>
          </a:prstGeom>
          <a:noFill/>
          <a:ln w="12700">
            <a:noFill/>
            <a:miter lim="800000"/>
            <a:headEnd/>
            <a:tailEnd/>
          </a:ln>
          <a:effectLst/>
        </p:spPr>
        <p:txBody>
          <a:bodyPr wrap="none" lIns="90488" tIns="44450" rIns="90488" bIns="44450">
            <a:spAutoFit/>
          </a:bodyPr>
          <a:lstStyle/>
          <a:p>
            <a:pPr>
              <a:defRPr/>
            </a:pPr>
            <a:r>
              <a:rPr lang="en-US" sz="2000" b="1">
                <a:solidFill>
                  <a:srgbClr val="FFFF00"/>
                </a:solidFill>
                <a:effectLst>
                  <a:outerShdw blurRad="38100" dist="38100" dir="2700000" algn="tl">
                    <a:srgbClr val="000000"/>
                  </a:outerShdw>
                </a:effectLst>
                <a:latin typeface="Arial" charset="0"/>
              </a:rPr>
              <a:t>Time</a:t>
            </a:r>
          </a:p>
        </p:txBody>
      </p:sp>
      <p:sp>
        <p:nvSpPr>
          <p:cNvPr id="18437" name="Rectangle 5"/>
          <p:cNvSpPr>
            <a:spLocks noChangeArrowheads="1"/>
          </p:cNvSpPr>
          <p:nvPr/>
        </p:nvSpPr>
        <p:spPr bwMode="auto">
          <a:xfrm>
            <a:off x="239713" y="3489325"/>
            <a:ext cx="1125537" cy="1003300"/>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Order</a:t>
            </a:r>
          </a:p>
          <a:p>
            <a:pPr algn="ctr"/>
            <a:r>
              <a:rPr lang="en-US" sz="2000">
                <a:latin typeface="Arial" charset="0"/>
              </a:rPr>
              <a:t>Quantity</a:t>
            </a:r>
          </a:p>
          <a:p>
            <a:pPr algn="ctr"/>
            <a:r>
              <a:rPr lang="en-US" sz="2000">
                <a:latin typeface="Arial" charset="0"/>
              </a:rPr>
              <a:t>Q</a:t>
            </a:r>
          </a:p>
        </p:txBody>
      </p:sp>
      <p:sp>
        <p:nvSpPr>
          <p:cNvPr id="18438" name="Rectangle 6"/>
          <p:cNvSpPr>
            <a:spLocks noChangeArrowheads="1"/>
          </p:cNvSpPr>
          <p:nvPr/>
        </p:nvSpPr>
        <p:spPr bwMode="auto">
          <a:xfrm>
            <a:off x="425450" y="2185988"/>
            <a:ext cx="1323975" cy="1003300"/>
          </a:xfrm>
          <a:prstGeom prst="rect">
            <a:avLst/>
          </a:prstGeom>
          <a:noFill/>
          <a:ln w="12700">
            <a:noFill/>
            <a:miter lim="800000"/>
            <a:headEnd/>
            <a:tailEnd/>
          </a:ln>
          <a:effectLst/>
        </p:spPr>
        <p:txBody>
          <a:bodyPr wrap="none" lIns="90488" tIns="44450" rIns="90488" bIns="44450">
            <a:spAutoFit/>
          </a:bodyPr>
          <a:lstStyle/>
          <a:p>
            <a:pPr algn="r">
              <a:defRPr/>
            </a:pPr>
            <a:r>
              <a:rPr lang="en-US" sz="2000" b="1">
                <a:solidFill>
                  <a:srgbClr val="FFFF00"/>
                </a:solidFill>
                <a:effectLst>
                  <a:outerShdw blurRad="38100" dist="38100" dir="2700000" algn="tl">
                    <a:srgbClr val="000000"/>
                  </a:outerShdw>
                </a:effectLst>
                <a:latin typeface="Arial" charset="0"/>
              </a:rPr>
              <a:t>Inventory</a:t>
            </a:r>
          </a:p>
          <a:p>
            <a:pPr algn="r">
              <a:defRPr/>
            </a:pPr>
            <a:r>
              <a:rPr lang="en-US" sz="2000" b="1">
                <a:solidFill>
                  <a:srgbClr val="FFFF00"/>
                </a:solidFill>
                <a:effectLst>
                  <a:outerShdw blurRad="38100" dist="38100" dir="2700000" algn="tl">
                    <a:srgbClr val="000000"/>
                  </a:outerShdw>
                </a:effectLst>
                <a:latin typeface="Arial" charset="0"/>
              </a:rPr>
              <a:t>Level</a:t>
            </a:r>
          </a:p>
          <a:p>
            <a:pPr algn="r">
              <a:defRPr/>
            </a:pPr>
            <a:r>
              <a:rPr lang="en-US" sz="2000" b="1">
                <a:solidFill>
                  <a:srgbClr val="FFFF00"/>
                </a:solidFill>
                <a:effectLst>
                  <a:outerShdw blurRad="38100" dist="38100" dir="2700000" algn="tl">
                    <a:srgbClr val="000000"/>
                  </a:outerShdw>
                </a:effectLst>
                <a:latin typeface="Arial" charset="0"/>
              </a:rPr>
              <a:t>(units)</a:t>
            </a:r>
          </a:p>
        </p:txBody>
      </p:sp>
      <p:sp>
        <p:nvSpPr>
          <p:cNvPr id="18441" name="Rectangle 9"/>
          <p:cNvSpPr>
            <a:spLocks noGrp="1" noChangeArrowheads="1"/>
          </p:cNvSpPr>
          <p:nvPr>
            <p:ph type="title"/>
          </p:nvPr>
        </p:nvSpPr>
        <p:spPr>
          <a:xfrm>
            <a:off x="1057275" y="304800"/>
            <a:ext cx="7793038" cy="1431925"/>
          </a:xfrm>
        </p:spPr>
        <p:txBody>
          <a:bodyPr/>
          <a:lstStyle/>
          <a:p>
            <a:pPr eaLnBrk="1" hangingPunct="1">
              <a:defRPr/>
            </a:pPr>
            <a:r>
              <a:rPr lang="en-US" sz="3200" smtClean="0"/>
              <a:t>The EOQ Model assumes the firm orders a fixed amount Q at equal intervals.</a:t>
            </a:r>
          </a:p>
        </p:txBody>
      </p:sp>
      <p:sp>
        <p:nvSpPr>
          <p:cNvPr id="18440" name="Freeform 2"/>
          <p:cNvSpPr>
            <a:spLocks/>
          </p:cNvSpPr>
          <p:nvPr/>
        </p:nvSpPr>
        <p:spPr bwMode="auto">
          <a:xfrm>
            <a:off x="1909763" y="2111375"/>
            <a:ext cx="4275137" cy="3800475"/>
          </a:xfrm>
          <a:custGeom>
            <a:avLst/>
            <a:gdLst>
              <a:gd name="T0" fmla="*/ 0 w 2693"/>
              <a:gd name="T1" fmla="*/ 0 h 2182"/>
              <a:gd name="T2" fmla="*/ 0 w 2693"/>
              <a:gd name="T3" fmla="*/ 3798733 h 2182"/>
              <a:gd name="T4" fmla="*/ 4273550 w 2693"/>
              <a:gd name="T5" fmla="*/ 3798733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
        <p:nvSpPr>
          <p:cNvPr id="18443" name="AutoShape 11"/>
          <p:cNvSpPr>
            <a:spLocks noChangeArrowheads="1"/>
          </p:cNvSpPr>
          <p:nvPr/>
        </p:nvSpPr>
        <p:spPr bwMode="auto">
          <a:xfrm rot="3385644">
            <a:off x="1319213" y="3182938"/>
            <a:ext cx="439737" cy="769937"/>
          </a:xfrm>
          <a:prstGeom prst="upArrow">
            <a:avLst>
              <a:gd name="adj1" fmla="val 50000"/>
              <a:gd name="adj2" fmla="val 43773"/>
            </a:avLst>
          </a:prstGeom>
          <a:gradFill rotWithShape="0">
            <a:gsLst>
              <a:gs pos="0">
                <a:srgbClr val="000000"/>
              </a:gs>
              <a:gs pos="100000">
                <a:srgbClr val="FF0000"/>
              </a:gs>
            </a:gsLst>
            <a:lin ang="5400000" scaled="1"/>
          </a:gradFill>
          <a:ln w="12700">
            <a:no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left)">
                                      <p:cBhvr>
                                        <p:cTn id="7" dur="500"/>
                                        <p:tgtEl>
                                          <p:spTgt spid="1843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dissolve">
                                      <p:cBhvr>
                                        <p:cTn id="11" dur="500"/>
                                        <p:tgtEl>
                                          <p:spTgt spid="1843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443"/>
                                        </p:tgtEl>
                                        <p:attrNameLst>
                                          <p:attrName>style.visibility</p:attrName>
                                        </p:attrNameLst>
                                      </p:cBhvr>
                                      <p:to>
                                        <p:strVal val="visible"/>
                                      </p:to>
                                    </p:set>
                                    <p:animEffect transition="in" filter="wipe(left)">
                                      <p:cBhvr>
                                        <p:cTn id="15" dur="5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7" grpId="0" autoUpdateAnimBg="0"/>
      <p:bldP spid="18443"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D307E26F-6B2F-49E3-B0AB-C7349E8AFCAE}" type="slidenum">
              <a:rPr lang="en-US"/>
              <a:pPr>
                <a:defRPr/>
              </a:pPr>
              <a:t>83</a:t>
            </a:fld>
            <a:endParaRPr lang="en-US"/>
          </a:p>
        </p:txBody>
      </p:sp>
      <p:grpSp>
        <p:nvGrpSpPr>
          <p:cNvPr id="4" name="Group 26"/>
          <p:cNvGrpSpPr>
            <a:grpSpLocks/>
          </p:cNvGrpSpPr>
          <p:nvPr/>
        </p:nvGrpSpPr>
        <p:grpSpPr bwMode="auto">
          <a:xfrm>
            <a:off x="414338" y="2033588"/>
            <a:ext cx="6697662" cy="4341812"/>
            <a:chOff x="165" y="1041"/>
            <a:chExt cx="4219" cy="2735"/>
          </a:xfrm>
        </p:grpSpPr>
        <p:sp>
          <p:nvSpPr>
            <p:cNvPr id="19467" name="Freeform 20"/>
            <p:cNvSpPr>
              <a:spLocks/>
            </p:cNvSpPr>
            <p:nvPr/>
          </p:nvSpPr>
          <p:spPr bwMode="auto">
            <a:xfrm>
              <a:off x="1203" y="1886"/>
              <a:ext cx="2461" cy="1619"/>
            </a:xfrm>
            <a:custGeom>
              <a:avLst/>
              <a:gdLst>
                <a:gd name="T0" fmla="*/ 0 w 2461"/>
                <a:gd name="T1" fmla="*/ 1 h 1619"/>
                <a:gd name="T2" fmla="*/ 805 w 2461"/>
                <a:gd name="T3" fmla="*/ 1618 h 1619"/>
                <a:gd name="T4" fmla="*/ 804 w 2461"/>
                <a:gd name="T5" fmla="*/ 1 h 1619"/>
                <a:gd name="T6" fmla="*/ 1638 w 2461"/>
                <a:gd name="T7" fmla="*/ 1618 h 1619"/>
                <a:gd name="T8" fmla="*/ 1639 w 2461"/>
                <a:gd name="T9" fmla="*/ 0 h 1619"/>
                <a:gd name="T10" fmla="*/ 2460 w 2461"/>
                <a:gd name="T11" fmla="*/ 1612 h 1619"/>
                <a:gd name="T12" fmla="*/ 2458 w 2461"/>
                <a:gd name="T13" fmla="*/ 1 h 1619"/>
                <a:gd name="T14" fmla="*/ 0 60000 65536"/>
                <a:gd name="T15" fmla="*/ 0 60000 65536"/>
                <a:gd name="T16" fmla="*/ 0 60000 65536"/>
                <a:gd name="T17" fmla="*/ 0 60000 65536"/>
                <a:gd name="T18" fmla="*/ 0 60000 65536"/>
                <a:gd name="T19" fmla="*/ 0 60000 65536"/>
                <a:gd name="T20" fmla="*/ 0 60000 65536"/>
                <a:gd name="T21" fmla="*/ 0 w 2461"/>
                <a:gd name="T22" fmla="*/ 0 h 1619"/>
                <a:gd name="T23" fmla="*/ 2461 w 2461"/>
                <a:gd name="T24" fmla="*/ 1619 h 16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1" h="1619">
                  <a:moveTo>
                    <a:pt x="0" y="1"/>
                  </a:moveTo>
                  <a:lnTo>
                    <a:pt x="805" y="1618"/>
                  </a:lnTo>
                  <a:lnTo>
                    <a:pt x="804" y="1"/>
                  </a:lnTo>
                  <a:lnTo>
                    <a:pt x="1638" y="1618"/>
                  </a:lnTo>
                  <a:lnTo>
                    <a:pt x="1639" y="0"/>
                  </a:lnTo>
                  <a:lnTo>
                    <a:pt x="2460" y="1612"/>
                  </a:lnTo>
                  <a:lnTo>
                    <a:pt x="2458" y="1"/>
                  </a:lnTo>
                </a:path>
              </a:pathLst>
            </a:custGeom>
            <a:noFill/>
            <a:ln w="50800" cap="rnd">
              <a:solidFill>
                <a:schemeClr val="tx2"/>
              </a:solidFill>
              <a:round/>
              <a:headEnd/>
              <a:tailEnd/>
            </a:ln>
          </p:spPr>
          <p:txBody>
            <a:bodyPr/>
            <a:lstStyle/>
            <a:p>
              <a:endParaRPr lang="en-US"/>
            </a:p>
          </p:txBody>
        </p:sp>
        <p:sp>
          <p:nvSpPr>
            <p:cNvPr id="19477" name="Rectangle 21"/>
            <p:cNvSpPr>
              <a:spLocks noChangeArrowheads="1"/>
            </p:cNvSpPr>
            <p:nvPr/>
          </p:nvSpPr>
          <p:spPr bwMode="auto">
            <a:xfrm>
              <a:off x="3897" y="3528"/>
              <a:ext cx="487" cy="248"/>
            </a:xfrm>
            <a:prstGeom prst="rect">
              <a:avLst/>
            </a:prstGeom>
            <a:noFill/>
            <a:ln w="12700">
              <a:noFill/>
              <a:miter lim="800000"/>
              <a:headEnd/>
              <a:tailEnd/>
            </a:ln>
            <a:effectLst/>
          </p:spPr>
          <p:txBody>
            <a:bodyPr wrap="none" lIns="90488" tIns="44450" rIns="90488" bIns="44450">
              <a:spAutoFit/>
            </a:bodyPr>
            <a:lstStyle/>
            <a:p>
              <a:pPr>
                <a:defRPr/>
              </a:pPr>
              <a:r>
                <a:rPr lang="en-US" sz="2000" b="1">
                  <a:solidFill>
                    <a:srgbClr val="FFFF00"/>
                  </a:solidFill>
                  <a:effectLst>
                    <a:outerShdw blurRad="38100" dist="38100" dir="2700000" algn="tl">
                      <a:srgbClr val="000000"/>
                    </a:outerShdw>
                  </a:effectLst>
                  <a:latin typeface="Arial" charset="0"/>
                </a:rPr>
                <a:t>Time</a:t>
              </a:r>
            </a:p>
          </p:txBody>
        </p:sp>
        <p:sp>
          <p:nvSpPr>
            <p:cNvPr id="19469" name="Rectangle 22"/>
            <p:cNvSpPr>
              <a:spLocks noChangeArrowheads="1"/>
            </p:cNvSpPr>
            <p:nvPr/>
          </p:nvSpPr>
          <p:spPr bwMode="auto">
            <a:xfrm>
              <a:off x="165" y="1992"/>
              <a:ext cx="709" cy="632"/>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Order</a:t>
              </a:r>
            </a:p>
            <a:p>
              <a:pPr algn="ctr"/>
              <a:r>
                <a:rPr lang="en-US" sz="2000">
                  <a:latin typeface="Arial" charset="0"/>
                </a:rPr>
                <a:t>Quantity</a:t>
              </a:r>
            </a:p>
            <a:p>
              <a:pPr algn="ctr"/>
              <a:r>
                <a:rPr lang="en-US" sz="2000">
                  <a:latin typeface="Arial" charset="0"/>
                </a:rPr>
                <a:t>Q</a:t>
              </a:r>
            </a:p>
          </p:txBody>
        </p:sp>
        <p:sp>
          <p:nvSpPr>
            <p:cNvPr id="19479" name="Rectangle 23"/>
            <p:cNvSpPr>
              <a:spLocks noChangeArrowheads="1"/>
            </p:cNvSpPr>
            <p:nvPr/>
          </p:nvSpPr>
          <p:spPr bwMode="auto">
            <a:xfrm>
              <a:off x="377" y="1041"/>
              <a:ext cx="834" cy="632"/>
            </a:xfrm>
            <a:prstGeom prst="rect">
              <a:avLst/>
            </a:prstGeom>
            <a:noFill/>
            <a:ln w="12700">
              <a:noFill/>
              <a:miter lim="800000"/>
              <a:headEnd/>
              <a:tailEnd/>
            </a:ln>
            <a:effectLst/>
          </p:spPr>
          <p:txBody>
            <a:bodyPr wrap="none" lIns="90488" tIns="44450" rIns="90488" bIns="44450">
              <a:spAutoFit/>
            </a:bodyPr>
            <a:lstStyle/>
            <a:p>
              <a:pPr algn="r">
                <a:defRPr/>
              </a:pPr>
              <a:r>
                <a:rPr lang="en-US" sz="2000" b="1">
                  <a:solidFill>
                    <a:srgbClr val="FFFF00"/>
                  </a:solidFill>
                  <a:effectLst>
                    <a:outerShdw blurRad="38100" dist="38100" dir="2700000" algn="tl">
                      <a:srgbClr val="000000"/>
                    </a:outerShdw>
                  </a:effectLst>
                  <a:latin typeface="Arial" charset="0"/>
                </a:rPr>
                <a:t>Inventory</a:t>
              </a:r>
            </a:p>
            <a:p>
              <a:pPr algn="r">
                <a:defRPr/>
              </a:pPr>
              <a:r>
                <a:rPr lang="en-US" sz="2000" b="1">
                  <a:solidFill>
                    <a:srgbClr val="FFFF00"/>
                  </a:solidFill>
                  <a:effectLst>
                    <a:outerShdw blurRad="38100" dist="38100" dir="2700000" algn="tl">
                      <a:srgbClr val="000000"/>
                    </a:outerShdw>
                  </a:effectLst>
                  <a:latin typeface="Arial" charset="0"/>
                </a:rPr>
                <a:t>Level</a:t>
              </a:r>
            </a:p>
            <a:p>
              <a:pPr algn="r">
                <a:defRPr/>
              </a:pPr>
              <a:r>
                <a:rPr lang="en-US" sz="2000" b="1">
                  <a:solidFill>
                    <a:srgbClr val="FFFF00"/>
                  </a:solidFill>
                  <a:effectLst>
                    <a:outerShdw blurRad="38100" dist="38100" dir="2700000" algn="tl">
                      <a:srgbClr val="000000"/>
                    </a:outerShdw>
                  </a:effectLst>
                  <a:latin typeface="Arial" charset="0"/>
                </a:rPr>
                <a:t>(units)</a:t>
              </a:r>
            </a:p>
          </p:txBody>
        </p:sp>
        <p:sp>
          <p:nvSpPr>
            <p:cNvPr id="19471" name="Freeform 24"/>
            <p:cNvSpPr>
              <a:spLocks/>
            </p:cNvSpPr>
            <p:nvPr/>
          </p:nvSpPr>
          <p:spPr bwMode="auto">
            <a:xfrm>
              <a:off x="1203" y="1330"/>
              <a:ext cx="2693" cy="2182"/>
            </a:xfrm>
            <a:custGeom>
              <a:avLst/>
              <a:gdLst>
                <a:gd name="T0" fmla="*/ 0 w 2693"/>
                <a:gd name="T1" fmla="*/ 0 h 2182"/>
                <a:gd name="T2" fmla="*/ 0 w 2693"/>
                <a:gd name="T3" fmla="*/ 2181 h 2182"/>
                <a:gd name="T4" fmla="*/ 2692 w 2693"/>
                <a:gd name="T5" fmla="*/ 2181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
          <p:nvSpPr>
            <p:cNvPr id="19472" name="AutoShape 25"/>
            <p:cNvSpPr>
              <a:spLocks noChangeArrowheads="1"/>
            </p:cNvSpPr>
            <p:nvPr/>
          </p:nvSpPr>
          <p:spPr bwMode="auto">
            <a:xfrm rot="3385644">
              <a:off x="838" y="1779"/>
              <a:ext cx="277" cy="485"/>
            </a:xfrm>
            <a:prstGeom prst="upArrow">
              <a:avLst>
                <a:gd name="adj1" fmla="val 50000"/>
                <a:gd name="adj2" fmla="val 43773"/>
              </a:avLst>
            </a:prstGeom>
            <a:gradFill rotWithShape="0">
              <a:gsLst>
                <a:gs pos="0">
                  <a:srgbClr val="000000"/>
                </a:gs>
                <a:gs pos="100000">
                  <a:srgbClr val="FF0000"/>
                </a:gs>
              </a:gsLst>
              <a:lin ang="5400000" scaled="1"/>
            </a:gradFill>
            <a:ln w="12700">
              <a:noFill/>
              <a:miter lim="800000"/>
              <a:headEnd/>
              <a:tailEnd/>
            </a:ln>
          </p:spPr>
          <p:txBody>
            <a:bodyPr wrap="none" anchor="ctr"/>
            <a:lstStyle/>
            <a:p>
              <a:endParaRPr lang="en-US"/>
            </a:p>
          </p:txBody>
        </p:sp>
      </p:grpSp>
      <p:sp>
        <p:nvSpPr>
          <p:cNvPr id="19464" name="Rectangle 8"/>
          <p:cNvSpPr>
            <a:spLocks noGrp="1" noChangeArrowheads="1"/>
          </p:cNvSpPr>
          <p:nvPr>
            <p:ph type="title"/>
          </p:nvPr>
        </p:nvSpPr>
        <p:spPr/>
        <p:txBody>
          <a:bodyPr lIns="90488" tIns="44450" rIns="90488" bIns="44450"/>
          <a:lstStyle/>
          <a:p>
            <a:pPr eaLnBrk="1" hangingPunct="1">
              <a:defRPr/>
            </a:pPr>
            <a:r>
              <a:rPr lang="en-US" smtClean="0"/>
              <a:t>The EOQ Model</a:t>
            </a:r>
          </a:p>
        </p:txBody>
      </p:sp>
      <p:sp>
        <p:nvSpPr>
          <p:cNvPr id="19465" name="Line 9"/>
          <p:cNvSpPr>
            <a:spLocks noChangeShapeType="1"/>
          </p:cNvSpPr>
          <p:nvPr/>
        </p:nvSpPr>
        <p:spPr bwMode="auto">
          <a:xfrm>
            <a:off x="1879600" y="4618038"/>
            <a:ext cx="4122738" cy="0"/>
          </a:xfrm>
          <a:prstGeom prst="line">
            <a:avLst/>
          </a:prstGeom>
          <a:noFill/>
          <a:ln w="12700">
            <a:solidFill>
              <a:schemeClr val="tx1"/>
            </a:solidFill>
            <a:prstDash val="lgDash"/>
            <a:round/>
            <a:headEnd/>
            <a:tailEnd/>
          </a:ln>
        </p:spPr>
        <p:txBody>
          <a:bodyPr wrap="none" anchor="ctr"/>
          <a:lstStyle/>
          <a:p>
            <a:endParaRPr lang="en-US"/>
          </a:p>
        </p:txBody>
      </p:sp>
      <p:grpSp>
        <p:nvGrpSpPr>
          <p:cNvPr id="5" name="Group 27"/>
          <p:cNvGrpSpPr>
            <a:grpSpLocks/>
          </p:cNvGrpSpPr>
          <p:nvPr/>
        </p:nvGrpSpPr>
        <p:grpSpPr bwMode="auto">
          <a:xfrm>
            <a:off x="4030663" y="2409825"/>
            <a:ext cx="4583112" cy="715963"/>
            <a:chOff x="2443" y="1278"/>
            <a:chExt cx="2887" cy="451"/>
          </a:xfrm>
        </p:grpSpPr>
        <p:sp>
          <p:nvSpPr>
            <p:cNvPr id="2" name="Rectangle 10"/>
            <p:cNvSpPr>
              <a:spLocks noChangeArrowheads="1"/>
            </p:cNvSpPr>
            <p:nvPr/>
          </p:nvSpPr>
          <p:spPr bwMode="auto">
            <a:xfrm>
              <a:off x="2443" y="1370"/>
              <a:ext cx="1548" cy="248"/>
            </a:xfrm>
            <a:prstGeom prst="rect">
              <a:avLst/>
            </a:prstGeom>
            <a:noFill/>
            <a:ln w="12700">
              <a:noFill/>
              <a:miter lim="800000"/>
              <a:headEnd/>
              <a:tailEnd/>
            </a:ln>
          </p:spPr>
          <p:txBody>
            <a:bodyPr wrap="none" lIns="90488" tIns="44450" rIns="90488" bIns="44450">
              <a:spAutoFit/>
            </a:bodyPr>
            <a:lstStyle/>
            <a:p>
              <a:r>
                <a:rPr lang="en-US" sz="2000">
                  <a:latin typeface="Arial" charset="0"/>
                </a:rPr>
                <a:t>Average Inventory =</a:t>
              </a:r>
            </a:p>
          </p:txBody>
        </p:sp>
        <p:sp>
          <p:nvSpPr>
            <p:cNvPr id="3" name="Rectangle 11"/>
            <p:cNvSpPr>
              <a:spLocks noChangeArrowheads="1"/>
            </p:cNvSpPr>
            <p:nvPr/>
          </p:nvSpPr>
          <p:spPr bwMode="auto">
            <a:xfrm>
              <a:off x="3943" y="1289"/>
              <a:ext cx="1161" cy="440"/>
            </a:xfrm>
            <a:prstGeom prst="rect">
              <a:avLst/>
            </a:prstGeom>
            <a:noFill/>
            <a:ln w="12700">
              <a:noFill/>
              <a:miter lim="800000"/>
              <a:headEnd/>
              <a:tailEnd/>
            </a:ln>
          </p:spPr>
          <p:txBody>
            <a:bodyPr wrap="none" lIns="90488" tIns="44450" rIns="90488" bIns="44450">
              <a:spAutoFit/>
            </a:bodyPr>
            <a:lstStyle/>
            <a:p>
              <a:pPr algn="ctr"/>
              <a:r>
                <a:rPr lang="en-US" sz="2000" u="sng">
                  <a:latin typeface="Arial" charset="0"/>
                </a:rPr>
                <a:t>Order Quantity</a:t>
              </a:r>
              <a:endParaRPr lang="en-US" sz="2000">
                <a:latin typeface="Arial" charset="0"/>
              </a:endParaRPr>
            </a:p>
            <a:p>
              <a:pPr algn="ctr"/>
              <a:r>
                <a:rPr lang="en-US" sz="2000">
                  <a:latin typeface="Arial" charset="0"/>
                </a:rPr>
                <a:t>2</a:t>
              </a:r>
            </a:p>
          </p:txBody>
        </p:sp>
        <p:sp>
          <p:nvSpPr>
            <p:cNvPr id="19466" name="Rectangle 12"/>
            <p:cNvSpPr>
              <a:spLocks noChangeArrowheads="1"/>
            </p:cNvSpPr>
            <p:nvPr/>
          </p:nvSpPr>
          <p:spPr bwMode="auto">
            <a:xfrm>
              <a:off x="5092" y="1278"/>
              <a:ext cx="238" cy="440"/>
            </a:xfrm>
            <a:prstGeom prst="rect">
              <a:avLst/>
            </a:prstGeom>
            <a:noFill/>
            <a:ln w="12700">
              <a:noFill/>
              <a:miter lim="800000"/>
              <a:headEnd/>
              <a:tailEnd/>
            </a:ln>
          </p:spPr>
          <p:txBody>
            <a:bodyPr wrap="none" lIns="90488" tIns="44450" rIns="90488" bIns="44450">
              <a:spAutoFit/>
            </a:bodyPr>
            <a:lstStyle/>
            <a:p>
              <a:pPr algn="ctr"/>
              <a:r>
                <a:rPr lang="en-US" sz="2000" u="sng">
                  <a:latin typeface="Arial" charset="0"/>
                </a:rPr>
                <a:t>Q</a:t>
              </a:r>
              <a:endParaRPr lang="en-US" sz="2000">
                <a:latin typeface="Arial" charset="0"/>
              </a:endParaRPr>
            </a:p>
            <a:p>
              <a:pPr algn="ctr"/>
              <a:r>
                <a:rPr lang="en-US" sz="2000">
                  <a:latin typeface="Arial" charset="0"/>
                </a:rPr>
                <a:t>2</a:t>
              </a:r>
            </a:p>
          </p:txBody>
        </p:sp>
      </p:grpSp>
      <p:sp>
        <p:nvSpPr>
          <p:cNvPr id="19484" name="AutoShape 28"/>
          <p:cNvSpPr>
            <a:spLocks noChangeArrowheads="1"/>
          </p:cNvSpPr>
          <p:nvPr/>
        </p:nvSpPr>
        <p:spPr bwMode="auto">
          <a:xfrm rot="1307188">
            <a:off x="6251575" y="2774950"/>
            <a:ext cx="493713" cy="1593850"/>
          </a:xfrm>
          <a:prstGeom prst="downArrow">
            <a:avLst>
              <a:gd name="adj1" fmla="val 50000"/>
              <a:gd name="adj2" fmla="val 80707"/>
            </a:avLst>
          </a:prstGeom>
          <a:gradFill rotWithShape="0">
            <a:gsLst>
              <a:gs pos="0">
                <a:srgbClr val="FF0000"/>
              </a:gs>
              <a:gs pos="100000">
                <a:srgbClr val="000000"/>
              </a:gs>
            </a:gsLst>
            <a:lin ang="5400000" scaled="1"/>
          </a:gradFill>
          <a:ln w="12700">
            <a:no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wipe(left)">
                                      <p:cBhvr>
                                        <p:cTn id="7" dur="500"/>
                                        <p:tgtEl>
                                          <p:spTgt spid="1946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484"/>
                                        </p:tgtEl>
                                        <p:attrNameLst>
                                          <p:attrName>style.visibility</p:attrName>
                                        </p:attrNameLst>
                                      </p:cBhvr>
                                      <p:to>
                                        <p:strVal val="visible"/>
                                      </p:to>
                                    </p:set>
                                    <p:animEffect transition="in" filter="wipe(up)">
                                      <p:cBhvr>
                                        <p:cTn id="11" dur="500"/>
                                        <p:tgtEl>
                                          <p:spTgt spid="19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5" grpId="0" animBg="1"/>
      <p:bldP spid="1948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9978B49B-2DF2-4AA4-B5BD-07AE2C9CEB08}" type="slidenum">
              <a:rPr lang="en-US"/>
              <a:pPr>
                <a:defRPr/>
              </a:pPr>
              <a:t>84</a:t>
            </a:fld>
            <a:endParaRPr lang="en-US"/>
          </a:p>
        </p:txBody>
      </p:sp>
      <p:grpSp>
        <p:nvGrpSpPr>
          <p:cNvPr id="2" name="Group 19"/>
          <p:cNvGrpSpPr>
            <a:grpSpLocks/>
          </p:cNvGrpSpPr>
          <p:nvPr/>
        </p:nvGrpSpPr>
        <p:grpSpPr bwMode="auto">
          <a:xfrm>
            <a:off x="1554163" y="3155950"/>
            <a:ext cx="6034087" cy="1412875"/>
            <a:chOff x="806" y="2026"/>
            <a:chExt cx="3801" cy="890"/>
          </a:xfrm>
        </p:grpSpPr>
        <p:sp>
          <p:nvSpPr>
            <p:cNvPr id="20497" name="Rectangle 12"/>
            <p:cNvSpPr>
              <a:spLocks noChangeArrowheads="1"/>
            </p:cNvSpPr>
            <p:nvPr/>
          </p:nvSpPr>
          <p:spPr bwMode="auto">
            <a:xfrm>
              <a:off x="1730" y="2256"/>
              <a:ext cx="251" cy="286"/>
            </a:xfrm>
            <a:prstGeom prst="rect">
              <a:avLst/>
            </a:prstGeom>
            <a:noFill/>
            <a:ln w="12700">
              <a:noFill/>
              <a:miter lim="800000"/>
              <a:headEnd/>
              <a:tailEnd/>
            </a:ln>
          </p:spPr>
          <p:txBody>
            <a:bodyPr lIns="90488" tIns="44450" rIns="90488" bIns="44450">
              <a:spAutoFit/>
            </a:bodyPr>
            <a:lstStyle/>
            <a:p>
              <a:pPr algn="ctr"/>
              <a:r>
                <a:rPr lang="en-US" sz="2400">
                  <a:latin typeface="Arial" charset="0"/>
                </a:rPr>
                <a:t>=</a:t>
              </a:r>
            </a:p>
          </p:txBody>
        </p:sp>
        <p:grpSp>
          <p:nvGrpSpPr>
            <p:cNvPr id="4" name="Group 18"/>
            <p:cNvGrpSpPr>
              <a:grpSpLocks/>
            </p:cNvGrpSpPr>
            <p:nvPr/>
          </p:nvGrpSpPr>
          <p:grpSpPr bwMode="auto">
            <a:xfrm>
              <a:off x="806" y="2026"/>
              <a:ext cx="3801" cy="890"/>
              <a:chOff x="806" y="2026"/>
              <a:chExt cx="3801" cy="890"/>
            </a:xfrm>
          </p:grpSpPr>
          <p:sp>
            <p:nvSpPr>
              <p:cNvPr id="20499" name="Rectangle 11"/>
              <p:cNvSpPr>
                <a:spLocks noChangeArrowheads="1"/>
              </p:cNvSpPr>
              <p:nvPr/>
            </p:nvSpPr>
            <p:spPr bwMode="auto">
              <a:xfrm>
                <a:off x="806" y="2026"/>
                <a:ext cx="1072" cy="746"/>
              </a:xfrm>
              <a:prstGeom prst="rect">
                <a:avLst/>
              </a:prstGeom>
              <a:noFill/>
              <a:ln w="12700">
                <a:noFill/>
                <a:miter lim="800000"/>
                <a:headEnd/>
                <a:tailEnd/>
              </a:ln>
            </p:spPr>
            <p:txBody>
              <a:bodyPr lIns="90488" tIns="44450" rIns="90488" bIns="44450">
                <a:spAutoFit/>
              </a:bodyPr>
              <a:lstStyle/>
              <a:p>
                <a:pPr algn="ctr"/>
                <a:r>
                  <a:rPr lang="en-US" sz="2400">
                    <a:latin typeface="Arial" charset="0"/>
                  </a:rPr>
                  <a:t>Total</a:t>
                </a:r>
              </a:p>
              <a:p>
                <a:pPr algn="ctr"/>
                <a:r>
                  <a:rPr lang="en-US" sz="2400">
                    <a:latin typeface="Arial" charset="0"/>
                  </a:rPr>
                  <a:t>Inventory</a:t>
                </a:r>
              </a:p>
              <a:p>
                <a:pPr algn="ctr"/>
                <a:r>
                  <a:rPr lang="en-US" sz="2400">
                    <a:latin typeface="Arial" charset="0"/>
                  </a:rPr>
                  <a:t>Costs</a:t>
                </a:r>
              </a:p>
            </p:txBody>
          </p:sp>
          <p:sp>
            <p:nvSpPr>
              <p:cNvPr id="20500" name="Rectangle 13"/>
              <p:cNvSpPr>
                <a:spLocks noChangeArrowheads="1"/>
              </p:cNvSpPr>
              <p:nvPr/>
            </p:nvSpPr>
            <p:spPr bwMode="auto">
              <a:xfrm>
                <a:off x="1777" y="2208"/>
                <a:ext cx="2830" cy="708"/>
              </a:xfrm>
              <a:prstGeom prst="rect">
                <a:avLst/>
              </a:prstGeom>
              <a:noFill/>
              <a:ln w="12700">
                <a:noFill/>
                <a:miter lim="800000"/>
                <a:headEnd/>
                <a:tailEnd/>
              </a:ln>
            </p:spPr>
            <p:txBody>
              <a:bodyPr lIns="90488" tIns="44450" rIns="90488" bIns="44450">
                <a:spAutoFit/>
              </a:bodyPr>
              <a:lstStyle/>
              <a:p>
                <a:r>
                  <a:rPr lang="en-US" sz="2800">
                    <a:latin typeface="Arial" charset="0"/>
                  </a:rPr>
                  <a:t>  </a:t>
                </a:r>
                <a:r>
                  <a:rPr lang="en-US" sz="4400">
                    <a:latin typeface="Arial" charset="0"/>
                  </a:rPr>
                  <a:t>(    ) </a:t>
                </a:r>
                <a:r>
                  <a:rPr lang="en-US" sz="2800">
                    <a:latin typeface="Arial" charset="0"/>
                  </a:rPr>
                  <a:t>CC</a:t>
                </a:r>
                <a:r>
                  <a:rPr lang="en-US" sz="2400">
                    <a:latin typeface="Arial" charset="0"/>
                  </a:rPr>
                  <a:t> + </a:t>
                </a:r>
                <a:r>
                  <a:rPr lang="en-US" sz="4400">
                    <a:latin typeface="Arial" charset="0"/>
                  </a:rPr>
                  <a:t>(    ) </a:t>
                </a:r>
                <a:r>
                  <a:rPr lang="en-US" sz="2800">
                    <a:latin typeface="Arial" charset="0"/>
                  </a:rPr>
                  <a:t>OC</a:t>
                </a:r>
                <a:r>
                  <a:rPr lang="en-US" sz="2400">
                    <a:latin typeface="Arial" charset="0"/>
                  </a:rPr>
                  <a:t>	</a:t>
                </a:r>
              </a:p>
            </p:txBody>
          </p:sp>
          <p:sp>
            <p:nvSpPr>
              <p:cNvPr id="20501" name="Rectangle 14"/>
              <p:cNvSpPr>
                <a:spLocks noChangeArrowheads="1"/>
              </p:cNvSpPr>
              <p:nvPr/>
            </p:nvSpPr>
            <p:spPr bwMode="auto">
              <a:xfrm>
                <a:off x="2030" y="2198"/>
                <a:ext cx="609" cy="594"/>
              </a:xfrm>
              <a:prstGeom prst="rect">
                <a:avLst/>
              </a:prstGeom>
              <a:noFill/>
              <a:ln w="12700">
                <a:noFill/>
                <a:miter lim="800000"/>
                <a:headEnd/>
                <a:tailEnd/>
              </a:ln>
            </p:spPr>
            <p:txBody>
              <a:bodyPr lIns="90488" tIns="44450" rIns="90488" bIns="44450">
                <a:spAutoFit/>
              </a:bodyPr>
              <a:lstStyle/>
              <a:p>
                <a:pPr algn="ctr"/>
                <a:r>
                  <a:rPr lang="en-US" sz="2800" u="sng">
                    <a:latin typeface="Arial" charset="0"/>
                  </a:rPr>
                  <a:t>OQ</a:t>
                </a:r>
                <a:endParaRPr lang="en-US" sz="2800">
                  <a:latin typeface="Arial" charset="0"/>
                </a:endParaRPr>
              </a:p>
              <a:p>
                <a:pPr algn="ctr"/>
                <a:r>
                  <a:rPr lang="en-US" sz="2800">
                    <a:latin typeface="Arial" charset="0"/>
                  </a:rPr>
                  <a:t>2</a:t>
                </a:r>
              </a:p>
            </p:txBody>
          </p:sp>
          <p:sp>
            <p:nvSpPr>
              <p:cNvPr id="20502" name="Rectangle 15"/>
              <p:cNvSpPr>
                <a:spLocks noChangeArrowheads="1"/>
              </p:cNvSpPr>
              <p:nvPr/>
            </p:nvSpPr>
            <p:spPr bwMode="auto">
              <a:xfrm>
                <a:off x="3202" y="2198"/>
                <a:ext cx="685" cy="594"/>
              </a:xfrm>
              <a:prstGeom prst="rect">
                <a:avLst/>
              </a:prstGeom>
              <a:noFill/>
              <a:ln w="12700">
                <a:noFill/>
                <a:miter lim="800000"/>
                <a:headEnd/>
                <a:tailEnd/>
              </a:ln>
            </p:spPr>
            <p:txBody>
              <a:bodyPr lIns="90488" tIns="44450" rIns="90488" bIns="44450">
                <a:spAutoFit/>
              </a:bodyPr>
              <a:lstStyle/>
              <a:p>
                <a:pPr algn="ctr"/>
                <a:r>
                  <a:rPr lang="en-US" sz="2800" u="sng">
                    <a:latin typeface="Arial" charset="0"/>
                  </a:rPr>
                  <a:t> S   </a:t>
                </a:r>
                <a:endParaRPr lang="en-US" sz="2800">
                  <a:latin typeface="Arial" charset="0"/>
                </a:endParaRPr>
              </a:p>
              <a:p>
                <a:pPr algn="ctr"/>
                <a:r>
                  <a:rPr lang="en-US" sz="2800">
                    <a:latin typeface="Arial" charset="0"/>
                  </a:rPr>
                  <a:t>OQ</a:t>
                </a:r>
              </a:p>
            </p:txBody>
          </p:sp>
        </p:grpSp>
      </p:grpSp>
      <p:sp>
        <p:nvSpPr>
          <p:cNvPr id="20496" name="Rectangle 16"/>
          <p:cNvSpPr>
            <a:spLocks noChangeArrowheads="1"/>
          </p:cNvSpPr>
          <p:nvPr/>
        </p:nvSpPr>
        <p:spPr bwMode="auto">
          <a:xfrm>
            <a:off x="2087563" y="4457700"/>
            <a:ext cx="4967287" cy="1914525"/>
          </a:xfrm>
          <a:prstGeom prst="rect">
            <a:avLst/>
          </a:prstGeom>
          <a:noFill/>
          <a:ln w="12700">
            <a:noFill/>
            <a:miter lim="800000"/>
            <a:headEnd/>
            <a:tailEnd/>
          </a:ln>
          <a:effectLst/>
        </p:spPr>
        <p:txBody>
          <a:bodyPr wrap="none" lIns="90488" tIns="44450" rIns="90488" bIns="44450">
            <a:spAutoFit/>
          </a:bodyPr>
          <a:lstStyle/>
          <a:p>
            <a:pPr>
              <a:defRPr/>
            </a:pPr>
            <a:r>
              <a:rPr lang="en-US" sz="2400">
                <a:solidFill>
                  <a:schemeClr val="accent1"/>
                </a:solidFill>
                <a:effectLst>
                  <a:outerShdw blurRad="38100" dist="38100" dir="2700000" algn="tl">
                    <a:srgbClr val="000000"/>
                  </a:outerShdw>
                </a:effectLst>
                <a:latin typeface="Arial" charset="0"/>
              </a:rPr>
              <a:t>Where:</a:t>
            </a:r>
          </a:p>
          <a:p>
            <a:pPr>
              <a:defRPr/>
            </a:pPr>
            <a:r>
              <a:rPr lang="en-US" sz="2400">
                <a:latin typeface="Arial" charset="0"/>
              </a:rPr>
              <a:t>OQ	= Order Size (order quantity)</a:t>
            </a:r>
          </a:p>
          <a:p>
            <a:pPr>
              <a:defRPr/>
            </a:pPr>
            <a:r>
              <a:rPr lang="en-US" sz="2400">
                <a:latin typeface="Arial" charset="0"/>
              </a:rPr>
              <a:t>S   	= Annual Sales Volume</a:t>
            </a:r>
          </a:p>
          <a:p>
            <a:pPr>
              <a:defRPr/>
            </a:pPr>
            <a:r>
              <a:rPr lang="en-US" sz="2400">
                <a:latin typeface="Arial" charset="0"/>
              </a:rPr>
              <a:t>CC	= Carrying Cost per Unit</a:t>
            </a:r>
          </a:p>
          <a:p>
            <a:pPr>
              <a:defRPr/>
            </a:pPr>
            <a:r>
              <a:rPr lang="en-US" sz="2400">
                <a:latin typeface="Arial" charset="0"/>
              </a:rPr>
              <a:t>OC 	= Ordering Cost per Order</a:t>
            </a:r>
          </a:p>
        </p:txBody>
      </p:sp>
      <p:grpSp>
        <p:nvGrpSpPr>
          <p:cNvPr id="5" name="Group 20"/>
          <p:cNvGrpSpPr>
            <a:grpSpLocks/>
          </p:cNvGrpSpPr>
          <p:nvPr/>
        </p:nvGrpSpPr>
        <p:grpSpPr bwMode="auto">
          <a:xfrm>
            <a:off x="1612900" y="1504950"/>
            <a:ext cx="5916613" cy="1462088"/>
            <a:chOff x="1016" y="2304"/>
            <a:chExt cx="3727" cy="921"/>
          </a:xfrm>
        </p:grpSpPr>
        <p:grpSp>
          <p:nvGrpSpPr>
            <p:cNvPr id="6" name="Group 21"/>
            <p:cNvGrpSpPr>
              <a:grpSpLocks/>
            </p:cNvGrpSpPr>
            <p:nvPr/>
          </p:nvGrpSpPr>
          <p:grpSpPr bwMode="auto">
            <a:xfrm>
              <a:off x="1016" y="2304"/>
              <a:ext cx="3727" cy="921"/>
              <a:chOff x="666" y="1854"/>
              <a:chExt cx="3727" cy="987"/>
            </a:xfrm>
          </p:grpSpPr>
          <p:sp>
            <p:nvSpPr>
              <p:cNvPr id="20494" name="Rectangle 22"/>
              <p:cNvSpPr>
                <a:spLocks noChangeArrowheads="1"/>
              </p:cNvSpPr>
              <p:nvPr/>
            </p:nvSpPr>
            <p:spPr bwMode="auto">
              <a:xfrm>
                <a:off x="666" y="1863"/>
                <a:ext cx="3727" cy="978"/>
              </a:xfrm>
              <a:prstGeom prst="rect">
                <a:avLst/>
              </a:prstGeom>
              <a:solidFill>
                <a:schemeClr val="hlink"/>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20495" name="Line 23"/>
              <p:cNvSpPr>
                <a:spLocks noChangeShapeType="1"/>
              </p:cNvSpPr>
              <p:nvPr/>
            </p:nvSpPr>
            <p:spPr bwMode="auto">
              <a:xfrm>
                <a:off x="695" y="2832"/>
                <a:ext cx="3679" cy="0"/>
              </a:xfrm>
              <a:prstGeom prst="line">
                <a:avLst/>
              </a:prstGeom>
              <a:noFill/>
              <a:ln w="76200">
                <a:noFill/>
                <a:round/>
                <a:headEnd/>
                <a:tailEnd/>
              </a:ln>
            </p:spPr>
            <p:txBody>
              <a:bodyPr wrap="none" anchor="ctr"/>
              <a:lstStyle/>
              <a:p>
                <a:endParaRPr lang="en-US"/>
              </a:p>
            </p:txBody>
          </p:sp>
          <p:sp>
            <p:nvSpPr>
              <p:cNvPr id="3" name="Line 24"/>
              <p:cNvSpPr>
                <a:spLocks noChangeShapeType="1"/>
              </p:cNvSpPr>
              <p:nvPr/>
            </p:nvSpPr>
            <p:spPr bwMode="auto">
              <a:xfrm>
                <a:off x="695" y="1854"/>
                <a:ext cx="3679" cy="0"/>
              </a:xfrm>
              <a:prstGeom prst="line">
                <a:avLst/>
              </a:prstGeom>
              <a:noFill/>
              <a:ln w="76200">
                <a:noFill/>
                <a:round/>
                <a:headEnd/>
                <a:tailEnd/>
              </a:ln>
            </p:spPr>
            <p:txBody>
              <a:bodyPr wrap="none" anchor="ctr"/>
              <a:lstStyle/>
              <a:p>
                <a:endParaRPr lang="en-US"/>
              </a:p>
            </p:txBody>
          </p:sp>
        </p:grpSp>
        <p:grpSp>
          <p:nvGrpSpPr>
            <p:cNvPr id="7" name="Group 25"/>
            <p:cNvGrpSpPr>
              <a:grpSpLocks/>
            </p:cNvGrpSpPr>
            <p:nvPr/>
          </p:nvGrpSpPr>
          <p:grpSpPr bwMode="auto">
            <a:xfrm>
              <a:off x="1127" y="2373"/>
              <a:ext cx="1187" cy="746"/>
              <a:chOff x="777" y="1989"/>
              <a:chExt cx="1187" cy="746"/>
            </a:xfrm>
          </p:grpSpPr>
          <p:sp>
            <p:nvSpPr>
              <p:cNvPr id="20492" name="Rectangle 26"/>
              <p:cNvSpPr>
                <a:spLocks noChangeArrowheads="1"/>
              </p:cNvSpPr>
              <p:nvPr/>
            </p:nvSpPr>
            <p:spPr bwMode="auto">
              <a:xfrm>
                <a:off x="777" y="1989"/>
                <a:ext cx="978"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Inventory</a:t>
                </a:r>
              </a:p>
              <a:p>
                <a:pPr algn="ctr"/>
                <a:r>
                  <a:rPr lang="en-US" sz="2400" b="1">
                    <a:solidFill>
                      <a:srgbClr val="000000"/>
                    </a:solidFill>
                    <a:latin typeface="Arial" charset="0"/>
                  </a:rPr>
                  <a:t>Costs</a:t>
                </a:r>
              </a:p>
            </p:txBody>
          </p:sp>
          <p:sp>
            <p:nvSpPr>
              <p:cNvPr id="20493" name="Rectangle 27"/>
              <p:cNvSpPr>
                <a:spLocks noChangeArrowheads="1"/>
              </p:cNvSpPr>
              <p:nvPr/>
            </p:nvSpPr>
            <p:spPr bwMode="auto">
              <a:xfrm>
                <a:off x="1738" y="2219"/>
                <a:ext cx="226" cy="28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a:t>
                </a:r>
              </a:p>
            </p:txBody>
          </p:sp>
        </p:grpSp>
        <p:grpSp>
          <p:nvGrpSpPr>
            <p:cNvPr id="8" name="Group 28"/>
            <p:cNvGrpSpPr>
              <a:grpSpLocks/>
            </p:cNvGrpSpPr>
            <p:nvPr/>
          </p:nvGrpSpPr>
          <p:grpSpPr bwMode="auto">
            <a:xfrm>
              <a:off x="2364" y="2373"/>
              <a:ext cx="2181" cy="746"/>
              <a:chOff x="2014" y="1989"/>
              <a:chExt cx="2181" cy="746"/>
            </a:xfrm>
          </p:grpSpPr>
          <p:sp>
            <p:nvSpPr>
              <p:cNvPr id="20489" name="Rectangle 29"/>
              <p:cNvSpPr>
                <a:spLocks noChangeArrowheads="1"/>
              </p:cNvSpPr>
              <p:nvPr/>
            </p:nvSpPr>
            <p:spPr bwMode="auto">
              <a:xfrm>
                <a:off x="2014" y="1989"/>
                <a:ext cx="904"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Carrying</a:t>
                </a:r>
              </a:p>
              <a:p>
                <a:pPr algn="ctr"/>
                <a:r>
                  <a:rPr lang="en-US" sz="2400" b="1">
                    <a:solidFill>
                      <a:srgbClr val="000000"/>
                    </a:solidFill>
                    <a:latin typeface="Arial" charset="0"/>
                  </a:rPr>
                  <a:t>Costs</a:t>
                </a:r>
              </a:p>
            </p:txBody>
          </p:sp>
          <p:sp>
            <p:nvSpPr>
              <p:cNvPr id="20490" name="Rectangle 30"/>
              <p:cNvSpPr>
                <a:spLocks noChangeArrowheads="1"/>
              </p:cNvSpPr>
              <p:nvPr/>
            </p:nvSpPr>
            <p:spPr bwMode="auto">
              <a:xfrm>
                <a:off x="3271" y="1989"/>
                <a:ext cx="924" cy="74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Total</a:t>
                </a:r>
              </a:p>
              <a:p>
                <a:pPr algn="ctr"/>
                <a:r>
                  <a:rPr lang="en-US" sz="2400" b="1">
                    <a:solidFill>
                      <a:srgbClr val="000000"/>
                    </a:solidFill>
                    <a:latin typeface="Arial" charset="0"/>
                  </a:rPr>
                  <a:t>Ordering</a:t>
                </a:r>
              </a:p>
              <a:p>
                <a:pPr algn="ctr"/>
                <a:r>
                  <a:rPr lang="en-US" sz="2400" b="1">
                    <a:solidFill>
                      <a:srgbClr val="000000"/>
                    </a:solidFill>
                    <a:latin typeface="Arial" charset="0"/>
                  </a:rPr>
                  <a:t>Costs</a:t>
                </a:r>
              </a:p>
            </p:txBody>
          </p:sp>
          <p:sp>
            <p:nvSpPr>
              <p:cNvPr id="20491" name="Rectangle 31"/>
              <p:cNvSpPr>
                <a:spLocks noChangeArrowheads="1"/>
              </p:cNvSpPr>
              <p:nvPr/>
            </p:nvSpPr>
            <p:spPr bwMode="auto">
              <a:xfrm>
                <a:off x="2923" y="2219"/>
                <a:ext cx="226" cy="286"/>
              </a:xfrm>
              <a:prstGeom prst="rect">
                <a:avLst/>
              </a:prstGeom>
              <a:noFill/>
              <a:ln w="12700">
                <a:noFill/>
                <a:miter lim="800000"/>
                <a:headEnd/>
                <a:tailEnd/>
              </a:ln>
            </p:spPr>
            <p:txBody>
              <a:bodyPr wrap="none" lIns="90488" tIns="44450" rIns="90488" bIns="44450">
                <a:spAutoFit/>
              </a:bodyPr>
              <a:lstStyle/>
              <a:p>
                <a:pPr algn="ctr"/>
                <a:r>
                  <a:rPr lang="en-US" sz="2400" b="1">
                    <a:solidFill>
                      <a:srgbClr val="000000"/>
                    </a:solidFill>
                    <a:latin typeface="Arial" charset="0"/>
                  </a:rPr>
                  <a:t>+</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20496"/>
                                        </p:tgtEl>
                                        <p:attrNameLst>
                                          <p:attrName>style.visibility</p:attrName>
                                        </p:attrNameLst>
                                      </p:cBhvr>
                                      <p:to>
                                        <p:strVal val="visible"/>
                                      </p:to>
                                    </p:set>
                                    <p:animEffect transition="in" filter="wipe(up)">
                                      <p:cBhvr>
                                        <p:cTn id="16" dur="500"/>
                                        <p:tgtEl>
                                          <p:spTgt spid="20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6"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067A4FBA-673B-4567-8810-59C05053C5BA}" type="slidenum">
              <a:rPr lang="en-US"/>
              <a:pPr>
                <a:defRPr/>
              </a:pPr>
              <a:t>85</a:t>
            </a:fld>
            <a:endParaRPr lang="en-US"/>
          </a:p>
        </p:txBody>
      </p:sp>
      <p:sp>
        <p:nvSpPr>
          <p:cNvPr id="21507" name="Freeform 2"/>
          <p:cNvSpPr>
            <a:spLocks/>
          </p:cNvSpPr>
          <p:nvPr/>
        </p:nvSpPr>
        <p:spPr bwMode="auto">
          <a:xfrm>
            <a:off x="1751013" y="2555875"/>
            <a:ext cx="4275137" cy="3463925"/>
          </a:xfrm>
          <a:custGeom>
            <a:avLst/>
            <a:gdLst>
              <a:gd name="T0" fmla="*/ 0 w 2693"/>
              <a:gd name="T1" fmla="*/ 0 h 2182"/>
              <a:gd name="T2" fmla="*/ 0 w 2693"/>
              <a:gd name="T3" fmla="*/ 3462338 h 2182"/>
              <a:gd name="T4" fmla="*/ 4273550 w 2693"/>
              <a:gd name="T5" fmla="*/ 3462338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
        <p:nvSpPr>
          <p:cNvPr id="3" name="Rectangle 3"/>
          <p:cNvSpPr>
            <a:spLocks noChangeArrowheads="1"/>
          </p:cNvSpPr>
          <p:nvPr/>
        </p:nvSpPr>
        <p:spPr bwMode="auto">
          <a:xfrm>
            <a:off x="5041900" y="6083300"/>
            <a:ext cx="2570163" cy="454025"/>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FF00"/>
                </a:solidFill>
                <a:effectLst>
                  <a:outerShdw blurRad="38100" dist="38100" dir="2700000" algn="tl">
                    <a:srgbClr val="000000"/>
                  </a:outerShdw>
                </a:effectLst>
                <a:latin typeface="Arial" charset="0"/>
              </a:rPr>
              <a:t>Order Size (units)</a:t>
            </a:r>
          </a:p>
        </p:txBody>
      </p:sp>
      <p:sp>
        <p:nvSpPr>
          <p:cNvPr id="21508" name="Rectangle 4"/>
          <p:cNvSpPr>
            <a:spLocks noChangeArrowheads="1"/>
          </p:cNvSpPr>
          <p:nvPr/>
        </p:nvSpPr>
        <p:spPr bwMode="auto">
          <a:xfrm>
            <a:off x="955675" y="2051050"/>
            <a:ext cx="808038" cy="819150"/>
          </a:xfrm>
          <a:prstGeom prst="rect">
            <a:avLst/>
          </a:prstGeom>
          <a:noFill/>
          <a:ln w="12700">
            <a:noFill/>
            <a:miter lim="800000"/>
            <a:headEnd/>
            <a:tailEnd/>
          </a:ln>
          <a:effectLst/>
        </p:spPr>
        <p:txBody>
          <a:bodyPr wrap="none" lIns="90488" tIns="44450" rIns="90488" bIns="44450">
            <a:spAutoFit/>
          </a:bodyPr>
          <a:lstStyle/>
          <a:p>
            <a:pPr algn="r">
              <a:defRPr/>
            </a:pPr>
            <a:r>
              <a:rPr lang="en-US" sz="2400">
                <a:solidFill>
                  <a:srgbClr val="FFFF00"/>
                </a:solidFill>
                <a:effectLst>
                  <a:outerShdw blurRad="38100" dist="38100" dir="2700000" algn="tl">
                    <a:srgbClr val="000000"/>
                  </a:outerShdw>
                </a:effectLst>
                <a:latin typeface="Arial" charset="0"/>
              </a:rPr>
              <a:t>Cost</a:t>
            </a:r>
          </a:p>
          <a:p>
            <a:pPr algn="r">
              <a:defRPr/>
            </a:pPr>
            <a:r>
              <a:rPr lang="en-US" sz="2400">
                <a:solidFill>
                  <a:srgbClr val="FFFF00"/>
                </a:solidFill>
                <a:effectLst>
                  <a:outerShdw blurRad="38100" dist="38100" dir="2700000" algn="tl">
                    <a:srgbClr val="000000"/>
                  </a:outerShdw>
                </a:effectLst>
                <a:latin typeface="Arial" charset="0"/>
              </a:rPr>
              <a:t>($)</a:t>
            </a:r>
          </a:p>
        </p:txBody>
      </p:sp>
      <p:sp>
        <p:nvSpPr>
          <p:cNvPr id="21509" name="Line 5"/>
          <p:cNvSpPr>
            <a:spLocks noChangeShapeType="1"/>
          </p:cNvSpPr>
          <p:nvPr/>
        </p:nvSpPr>
        <p:spPr bwMode="auto">
          <a:xfrm>
            <a:off x="1770063" y="3000375"/>
            <a:ext cx="3595687" cy="2968625"/>
          </a:xfrm>
          <a:prstGeom prst="line">
            <a:avLst/>
          </a:prstGeom>
          <a:noFill/>
          <a:ln w="50800">
            <a:solidFill>
              <a:schemeClr val="folHlink"/>
            </a:solidFill>
            <a:round/>
            <a:headEnd/>
            <a:tailEnd/>
          </a:ln>
        </p:spPr>
        <p:txBody>
          <a:bodyPr wrap="none" anchor="ctr"/>
          <a:lstStyle/>
          <a:p>
            <a:endParaRPr lang="en-US"/>
          </a:p>
        </p:txBody>
      </p:sp>
      <p:sp>
        <p:nvSpPr>
          <p:cNvPr id="21513" name="Rectangle 9"/>
          <p:cNvSpPr>
            <a:spLocks noChangeArrowheads="1"/>
          </p:cNvSpPr>
          <p:nvPr/>
        </p:nvSpPr>
        <p:spPr bwMode="auto">
          <a:xfrm>
            <a:off x="4305300" y="2227263"/>
            <a:ext cx="2232025" cy="454025"/>
          </a:xfrm>
          <a:prstGeom prst="rect">
            <a:avLst/>
          </a:prstGeom>
          <a:noFill/>
          <a:ln w="12700">
            <a:noFill/>
            <a:miter lim="800000"/>
            <a:headEnd/>
            <a:tailEnd/>
          </a:ln>
          <a:effectLst/>
        </p:spPr>
        <p:txBody>
          <a:bodyPr wrap="none" lIns="90488" tIns="44450" rIns="90488" bIns="44450">
            <a:spAutoFit/>
          </a:bodyPr>
          <a:lstStyle/>
          <a:p>
            <a:pPr>
              <a:defRPr/>
            </a:pPr>
            <a:r>
              <a:rPr lang="en-US" sz="2400">
                <a:solidFill>
                  <a:schemeClr val="tx2"/>
                </a:solidFill>
                <a:effectLst>
                  <a:outerShdw blurRad="38100" dist="38100" dir="2700000" algn="tl">
                    <a:srgbClr val="000000"/>
                  </a:outerShdw>
                </a:effectLst>
                <a:latin typeface="Arial" charset="0"/>
              </a:rPr>
              <a:t>Ordering Costs</a:t>
            </a:r>
          </a:p>
        </p:txBody>
      </p:sp>
      <p:sp>
        <p:nvSpPr>
          <p:cNvPr id="21520" name="AutoShape 16"/>
          <p:cNvSpPr>
            <a:spLocks noChangeArrowheads="1"/>
          </p:cNvSpPr>
          <p:nvPr/>
        </p:nvSpPr>
        <p:spPr bwMode="auto">
          <a:xfrm rot="3584689">
            <a:off x="2957512" y="1914526"/>
            <a:ext cx="493713" cy="2030412"/>
          </a:xfrm>
          <a:prstGeom prst="downArrow">
            <a:avLst>
              <a:gd name="adj1" fmla="val 50000"/>
              <a:gd name="adj2" fmla="val 102813"/>
            </a:avLst>
          </a:prstGeom>
          <a:gradFill rotWithShape="0">
            <a:gsLst>
              <a:gs pos="0">
                <a:srgbClr val="FF0000"/>
              </a:gs>
              <a:gs pos="100000">
                <a:srgbClr val="000000"/>
              </a:gs>
            </a:gsLst>
            <a:lin ang="5400000" scaled="1"/>
          </a:gradFill>
          <a:ln w="12700">
            <a:noFill/>
            <a:miter lim="800000"/>
            <a:headEnd/>
            <a:tailEnd/>
          </a:ln>
        </p:spPr>
        <p:txBody>
          <a:bodyPr wrap="none" anchor="ctr"/>
          <a:lstStyle/>
          <a:p>
            <a:endParaRPr lang="en-US"/>
          </a:p>
        </p:txBody>
      </p:sp>
      <p:grpSp>
        <p:nvGrpSpPr>
          <p:cNvPr id="2" name="Group 39"/>
          <p:cNvGrpSpPr>
            <a:grpSpLocks/>
          </p:cNvGrpSpPr>
          <p:nvPr/>
        </p:nvGrpSpPr>
        <p:grpSpPr bwMode="auto">
          <a:xfrm>
            <a:off x="3175000" y="1203325"/>
            <a:ext cx="3402013" cy="698500"/>
            <a:chOff x="1489" y="80"/>
            <a:chExt cx="2143" cy="440"/>
          </a:xfrm>
        </p:grpSpPr>
        <p:grpSp>
          <p:nvGrpSpPr>
            <p:cNvPr id="4" name="Group 40"/>
            <p:cNvGrpSpPr>
              <a:grpSpLocks/>
            </p:cNvGrpSpPr>
            <p:nvPr/>
          </p:nvGrpSpPr>
          <p:grpSpPr bwMode="auto">
            <a:xfrm>
              <a:off x="2649" y="80"/>
              <a:ext cx="983" cy="440"/>
              <a:chOff x="2649" y="80"/>
              <a:chExt cx="983" cy="440"/>
            </a:xfrm>
          </p:grpSpPr>
          <p:sp>
            <p:nvSpPr>
              <p:cNvPr id="21516" name="Rectangle 41"/>
              <p:cNvSpPr>
                <a:spLocks noChangeArrowheads="1"/>
              </p:cNvSpPr>
              <p:nvPr/>
            </p:nvSpPr>
            <p:spPr bwMode="auto">
              <a:xfrm>
                <a:off x="2649" y="151"/>
                <a:ext cx="983" cy="248"/>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 (   	)OC</a:t>
                </a:r>
              </a:p>
            </p:txBody>
          </p:sp>
          <p:grpSp>
            <p:nvGrpSpPr>
              <p:cNvPr id="5" name="Group 42"/>
              <p:cNvGrpSpPr>
                <a:grpSpLocks/>
              </p:cNvGrpSpPr>
              <p:nvPr/>
            </p:nvGrpSpPr>
            <p:grpSpPr bwMode="auto">
              <a:xfrm>
                <a:off x="2887" y="80"/>
                <a:ext cx="362" cy="440"/>
                <a:chOff x="2839" y="116"/>
                <a:chExt cx="362" cy="440"/>
              </a:xfrm>
            </p:grpSpPr>
            <p:sp>
              <p:nvSpPr>
                <p:cNvPr id="21518" name="Rectangle 43"/>
                <p:cNvSpPr>
                  <a:spLocks noChangeArrowheads="1"/>
                </p:cNvSpPr>
                <p:nvPr/>
              </p:nvSpPr>
              <p:spPr bwMode="auto">
                <a:xfrm>
                  <a:off x="2839" y="116"/>
                  <a:ext cx="362" cy="440"/>
                </a:xfrm>
                <a:prstGeom prst="rect">
                  <a:avLst/>
                </a:prstGeom>
                <a:noFill/>
                <a:ln w="12700">
                  <a:noFill/>
                  <a:miter lim="800000"/>
                  <a:headEnd/>
                  <a:tailEnd/>
                </a:ln>
              </p:spPr>
              <p:txBody>
                <a:bodyPr wrap="none" lIns="90488" tIns="44450" rIns="90488" bIns="44450">
                  <a:spAutoFit/>
                </a:bodyPr>
                <a:lstStyle/>
                <a:p>
                  <a:r>
                    <a:rPr lang="en-US" sz="2000">
                      <a:latin typeface="Arial" charset="0"/>
                    </a:rPr>
                    <a:t>  S</a:t>
                  </a:r>
                  <a:r>
                    <a:rPr lang="en-US" sz="2000" u="sng">
                      <a:latin typeface="Arial" charset="0"/>
                    </a:rPr>
                    <a:t> </a:t>
                  </a:r>
                  <a:endParaRPr lang="en-US" sz="2000">
                    <a:latin typeface="Arial" charset="0"/>
                  </a:endParaRPr>
                </a:p>
                <a:p>
                  <a:r>
                    <a:rPr lang="en-US" sz="2000">
                      <a:latin typeface="Arial" charset="0"/>
                    </a:rPr>
                    <a:t>OQ</a:t>
                  </a:r>
                </a:p>
              </p:txBody>
            </p:sp>
            <p:sp>
              <p:nvSpPr>
                <p:cNvPr id="21519" name="Line 44"/>
                <p:cNvSpPr>
                  <a:spLocks noChangeShapeType="1"/>
                </p:cNvSpPr>
                <p:nvPr/>
              </p:nvSpPr>
              <p:spPr bwMode="auto">
                <a:xfrm>
                  <a:off x="2853" y="326"/>
                  <a:ext cx="348" cy="0"/>
                </a:xfrm>
                <a:prstGeom prst="line">
                  <a:avLst/>
                </a:prstGeom>
                <a:noFill/>
                <a:ln w="19050">
                  <a:solidFill>
                    <a:schemeClr val="tx1"/>
                  </a:solidFill>
                  <a:round/>
                  <a:headEnd/>
                  <a:tailEnd/>
                </a:ln>
              </p:spPr>
              <p:txBody>
                <a:bodyPr/>
                <a:lstStyle/>
                <a:p>
                  <a:endParaRPr lang="en-US"/>
                </a:p>
              </p:txBody>
            </p:sp>
          </p:grpSp>
        </p:grpSp>
        <p:sp>
          <p:nvSpPr>
            <p:cNvPr id="21515" name="Rectangle 45"/>
            <p:cNvSpPr>
              <a:spLocks noChangeArrowheads="1"/>
            </p:cNvSpPr>
            <p:nvPr/>
          </p:nvSpPr>
          <p:spPr bwMode="auto">
            <a:xfrm>
              <a:off x="1489" y="143"/>
              <a:ext cx="1189" cy="248"/>
            </a:xfrm>
            <a:prstGeom prst="rect">
              <a:avLst/>
            </a:prstGeom>
            <a:noFill/>
            <a:ln w="12700">
              <a:noFill/>
              <a:miter lim="800000"/>
              <a:headEnd/>
              <a:tailEnd/>
            </a:ln>
          </p:spPr>
          <p:txBody>
            <a:bodyPr wrap="none" lIns="90488" tIns="44450" rIns="90488" bIns="44450">
              <a:spAutoFit/>
            </a:bodyPr>
            <a:lstStyle/>
            <a:p>
              <a:r>
                <a:rPr lang="en-US" sz="2000">
                  <a:latin typeface="Arial" charset="0"/>
                </a:rPr>
                <a:t>Ordering Costs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509"/>
                                        </p:tgtEl>
                                        <p:attrNameLst>
                                          <p:attrName>style.visibility</p:attrName>
                                        </p:attrNameLst>
                                      </p:cBhvr>
                                      <p:to>
                                        <p:strVal val="visible"/>
                                      </p:to>
                                    </p:set>
                                    <p:animEffect transition="in" filter="wipe(left)">
                                      <p:cBhvr>
                                        <p:cTn id="11" dur="500"/>
                                        <p:tgtEl>
                                          <p:spTgt spid="2150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1513"/>
                                        </p:tgtEl>
                                        <p:attrNameLst>
                                          <p:attrName>style.visibility</p:attrName>
                                        </p:attrNameLst>
                                      </p:cBhvr>
                                      <p:to>
                                        <p:strVal val="visible"/>
                                      </p:to>
                                    </p:set>
                                    <p:animEffect transition="in" filter="dissolve">
                                      <p:cBhvr>
                                        <p:cTn id="15" dur="500"/>
                                        <p:tgtEl>
                                          <p:spTgt spid="2151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1520"/>
                                        </p:tgtEl>
                                        <p:attrNameLst>
                                          <p:attrName>style.visibility</p:attrName>
                                        </p:attrNameLst>
                                      </p:cBhvr>
                                      <p:to>
                                        <p:strVal val="visible"/>
                                      </p:to>
                                    </p:set>
                                    <p:animEffect transition="in" filter="wipe(up)">
                                      <p:cBhvr>
                                        <p:cTn id="19" dur="500"/>
                                        <p:tgtEl>
                                          <p:spTgt spid="21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p:bldP spid="21513" grpId="0" autoUpdateAnimBg="0"/>
      <p:bldP spid="21520"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D1EE6B68-DFAE-41D0-AEFD-62BD5DD70952}" type="slidenum">
              <a:rPr lang="en-US"/>
              <a:pPr>
                <a:defRPr/>
              </a:pPr>
              <a:t>86</a:t>
            </a:fld>
            <a:endParaRPr lang="en-US"/>
          </a:p>
        </p:txBody>
      </p:sp>
      <p:sp>
        <p:nvSpPr>
          <p:cNvPr id="22541" name="Rectangle 13"/>
          <p:cNvSpPr>
            <a:spLocks noChangeArrowheads="1"/>
          </p:cNvSpPr>
          <p:nvPr/>
        </p:nvSpPr>
        <p:spPr bwMode="auto">
          <a:xfrm>
            <a:off x="2046288" y="2100263"/>
            <a:ext cx="2536825" cy="515937"/>
          </a:xfrm>
          <a:prstGeom prst="rect">
            <a:avLst/>
          </a:prstGeom>
          <a:noFill/>
          <a:ln w="12700">
            <a:noFill/>
            <a:miter lim="800000"/>
            <a:headEnd/>
            <a:tailEnd/>
          </a:ln>
          <a:effectLst/>
        </p:spPr>
        <p:txBody>
          <a:bodyPr wrap="none" lIns="90488" tIns="44450" rIns="90488" bIns="44450">
            <a:spAutoFit/>
          </a:bodyPr>
          <a:lstStyle/>
          <a:p>
            <a:pPr>
              <a:defRPr/>
            </a:pPr>
            <a:r>
              <a:rPr lang="en-US" sz="2800">
                <a:solidFill>
                  <a:schemeClr val="tx2"/>
                </a:solidFill>
                <a:effectLst>
                  <a:outerShdw blurRad="38100" dist="38100" dir="2700000" algn="tl">
                    <a:srgbClr val="000000"/>
                  </a:outerShdw>
                </a:effectLst>
                <a:latin typeface="Arial" charset="0"/>
              </a:rPr>
              <a:t>Carrying Costs</a:t>
            </a:r>
          </a:p>
        </p:txBody>
      </p:sp>
      <p:grpSp>
        <p:nvGrpSpPr>
          <p:cNvPr id="3" name="Group 19"/>
          <p:cNvGrpSpPr>
            <a:grpSpLocks/>
          </p:cNvGrpSpPr>
          <p:nvPr/>
        </p:nvGrpSpPr>
        <p:grpSpPr bwMode="auto">
          <a:xfrm>
            <a:off x="1031875" y="1758950"/>
            <a:ext cx="6656388" cy="4486275"/>
            <a:chOff x="642" y="1012"/>
            <a:chExt cx="4193" cy="2826"/>
          </a:xfrm>
        </p:grpSpPr>
        <p:sp>
          <p:nvSpPr>
            <p:cNvPr id="22545" name="Line 5"/>
            <p:cNvSpPr>
              <a:spLocks noChangeShapeType="1"/>
            </p:cNvSpPr>
            <p:nvPr/>
          </p:nvSpPr>
          <p:spPr bwMode="auto">
            <a:xfrm>
              <a:off x="1155" y="1610"/>
              <a:ext cx="2265" cy="1870"/>
            </a:xfrm>
            <a:prstGeom prst="line">
              <a:avLst/>
            </a:prstGeom>
            <a:noFill/>
            <a:ln w="50800">
              <a:solidFill>
                <a:schemeClr val="accent1"/>
              </a:solidFill>
              <a:round/>
              <a:headEnd/>
              <a:tailEnd/>
            </a:ln>
          </p:spPr>
          <p:txBody>
            <a:bodyPr wrap="none" anchor="ctr"/>
            <a:lstStyle/>
            <a:p>
              <a:endParaRPr lang="en-US"/>
            </a:p>
          </p:txBody>
        </p:sp>
        <p:sp>
          <p:nvSpPr>
            <p:cNvPr id="22546" name="Freeform 16"/>
            <p:cNvSpPr>
              <a:spLocks/>
            </p:cNvSpPr>
            <p:nvPr/>
          </p:nvSpPr>
          <p:spPr bwMode="auto">
            <a:xfrm>
              <a:off x="1143" y="1330"/>
              <a:ext cx="2693" cy="2182"/>
            </a:xfrm>
            <a:custGeom>
              <a:avLst/>
              <a:gdLst>
                <a:gd name="T0" fmla="*/ 0 w 2693"/>
                <a:gd name="T1" fmla="*/ 0 h 2182"/>
                <a:gd name="T2" fmla="*/ 0 w 2693"/>
                <a:gd name="T3" fmla="*/ 2181 h 2182"/>
                <a:gd name="T4" fmla="*/ 2692 w 2693"/>
                <a:gd name="T5" fmla="*/ 2181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
          <p:nvSpPr>
            <p:cNvPr id="2" name="Rectangle 17"/>
            <p:cNvSpPr>
              <a:spLocks noChangeArrowheads="1"/>
            </p:cNvSpPr>
            <p:nvPr/>
          </p:nvSpPr>
          <p:spPr bwMode="auto">
            <a:xfrm>
              <a:off x="3216" y="3552"/>
              <a:ext cx="1619" cy="286"/>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FF00"/>
                  </a:solidFill>
                  <a:effectLst>
                    <a:outerShdw blurRad="38100" dist="38100" dir="2700000" algn="tl">
                      <a:srgbClr val="000000"/>
                    </a:outerShdw>
                  </a:effectLst>
                  <a:latin typeface="Arial" charset="0"/>
                </a:rPr>
                <a:t>Order Size (units)</a:t>
              </a:r>
            </a:p>
          </p:txBody>
        </p:sp>
        <p:sp>
          <p:nvSpPr>
            <p:cNvPr id="4" name="Rectangle 18"/>
            <p:cNvSpPr>
              <a:spLocks noChangeArrowheads="1"/>
            </p:cNvSpPr>
            <p:nvPr/>
          </p:nvSpPr>
          <p:spPr bwMode="auto">
            <a:xfrm>
              <a:off x="642" y="1012"/>
              <a:ext cx="509" cy="516"/>
            </a:xfrm>
            <a:prstGeom prst="rect">
              <a:avLst/>
            </a:prstGeom>
            <a:noFill/>
            <a:ln w="12700">
              <a:noFill/>
              <a:miter lim="800000"/>
              <a:headEnd/>
              <a:tailEnd/>
            </a:ln>
            <a:effectLst/>
          </p:spPr>
          <p:txBody>
            <a:bodyPr wrap="none" lIns="90488" tIns="44450" rIns="90488" bIns="44450">
              <a:spAutoFit/>
            </a:bodyPr>
            <a:lstStyle/>
            <a:p>
              <a:pPr algn="r">
                <a:defRPr/>
              </a:pPr>
              <a:r>
                <a:rPr lang="en-US" sz="2400">
                  <a:solidFill>
                    <a:srgbClr val="FFFF00"/>
                  </a:solidFill>
                  <a:effectLst>
                    <a:outerShdw blurRad="38100" dist="38100" dir="2700000" algn="tl">
                      <a:srgbClr val="000000"/>
                    </a:outerShdw>
                  </a:effectLst>
                  <a:latin typeface="Arial" charset="0"/>
                </a:rPr>
                <a:t>Cost</a:t>
              </a:r>
            </a:p>
            <a:p>
              <a:pPr algn="r">
                <a:defRPr/>
              </a:pPr>
              <a:r>
                <a:rPr lang="en-US" sz="2400">
                  <a:solidFill>
                    <a:srgbClr val="FFFF00"/>
                  </a:solidFill>
                  <a:effectLst>
                    <a:outerShdw blurRad="38100" dist="38100" dir="2700000" algn="tl">
                      <a:srgbClr val="000000"/>
                    </a:outerShdw>
                  </a:effectLst>
                  <a:latin typeface="Arial" charset="0"/>
                </a:rPr>
                <a:t>($)</a:t>
              </a:r>
            </a:p>
          </p:txBody>
        </p:sp>
      </p:grpSp>
      <p:sp>
        <p:nvSpPr>
          <p:cNvPr id="22537" name="Line 9"/>
          <p:cNvSpPr>
            <a:spLocks noChangeShapeType="1"/>
          </p:cNvSpPr>
          <p:nvPr/>
        </p:nvSpPr>
        <p:spPr bwMode="auto">
          <a:xfrm flipV="1">
            <a:off x="1789113" y="2147888"/>
            <a:ext cx="4060825" cy="3592512"/>
          </a:xfrm>
          <a:prstGeom prst="line">
            <a:avLst/>
          </a:prstGeom>
          <a:noFill/>
          <a:ln w="50800">
            <a:solidFill>
              <a:srgbClr val="FAFD00"/>
            </a:solidFill>
            <a:round/>
            <a:headEnd/>
            <a:tailEnd/>
          </a:ln>
        </p:spPr>
        <p:txBody>
          <a:bodyPr wrap="none" anchor="ctr"/>
          <a:lstStyle/>
          <a:p>
            <a:endParaRPr lang="en-US"/>
          </a:p>
        </p:txBody>
      </p:sp>
      <p:sp>
        <p:nvSpPr>
          <p:cNvPr id="22560" name="AutoShape 32"/>
          <p:cNvSpPr>
            <a:spLocks noChangeArrowheads="1"/>
          </p:cNvSpPr>
          <p:nvPr/>
        </p:nvSpPr>
        <p:spPr bwMode="auto">
          <a:xfrm rot="-1619809">
            <a:off x="3538538" y="2608263"/>
            <a:ext cx="493712" cy="1100137"/>
          </a:xfrm>
          <a:prstGeom prst="downArrow">
            <a:avLst>
              <a:gd name="adj1" fmla="val 50000"/>
              <a:gd name="adj2" fmla="val 55707"/>
            </a:avLst>
          </a:prstGeom>
          <a:gradFill rotWithShape="0">
            <a:gsLst>
              <a:gs pos="0">
                <a:srgbClr val="FF0000"/>
              </a:gs>
              <a:gs pos="100000">
                <a:srgbClr val="000000"/>
              </a:gs>
            </a:gsLst>
            <a:lin ang="5400000" scaled="1"/>
          </a:gradFill>
          <a:ln w="12700">
            <a:noFill/>
            <a:miter lim="800000"/>
            <a:headEnd/>
            <a:tailEnd/>
          </a:ln>
        </p:spPr>
        <p:txBody>
          <a:bodyPr wrap="none" anchor="ctr"/>
          <a:lstStyle/>
          <a:p>
            <a:endParaRPr lang="en-US"/>
          </a:p>
        </p:txBody>
      </p:sp>
      <p:grpSp>
        <p:nvGrpSpPr>
          <p:cNvPr id="5" name="Group 45"/>
          <p:cNvGrpSpPr>
            <a:grpSpLocks/>
          </p:cNvGrpSpPr>
          <p:nvPr/>
        </p:nvGrpSpPr>
        <p:grpSpPr bwMode="auto">
          <a:xfrm>
            <a:off x="2981325" y="1247775"/>
            <a:ext cx="3452813" cy="698500"/>
            <a:chOff x="1885" y="581"/>
            <a:chExt cx="2175" cy="440"/>
          </a:xfrm>
        </p:grpSpPr>
        <p:sp>
          <p:nvSpPr>
            <p:cNvPr id="22543" name="Rectangle 46"/>
            <p:cNvSpPr>
              <a:spLocks noChangeArrowheads="1"/>
            </p:cNvSpPr>
            <p:nvPr/>
          </p:nvSpPr>
          <p:spPr bwMode="auto">
            <a:xfrm>
              <a:off x="1885" y="637"/>
              <a:ext cx="2175" cy="248"/>
            </a:xfrm>
            <a:prstGeom prst="rect">
              <a:avLst/>
            </a:prstGeom>
            <a:noFill/>
            <a:ln w="12700">
              <a:noFill/>
              <a:miter lim="800000"/>
              <a:headEnd/>
              <a:tailEnd/>
            </a:ln>
          </p:spPr>
          <p:txBody>
            <a:bodyPr wrap="none" lIns="90488" tIns="44450" rIns="90488" bIns="44450">
              <a:spAutoFit/>
            </a:bodyPr>
            <a:lstStyle/>
            <a:p>
              <a:r>
                <a:rPr lang="en-US" sz="2000">
                  <a:latin typeface="Arial" charset="0"/>
                </a:rPr>
                <a:t>Carrying Costs =  (        ) CC </a:t>
              </a:r>
            </a:p>
          </p:txBody>
        </p:sp>
        <p:sp>
          <p:nvSpPr>
            <p:cNvPr id="22544" name="Rectangle 47"/>
            <p:cNvSpPr>
              <a:spLocks noChangeArrowheads="1"/>
            </p:cNvSpPr>
            <p:nvPr/>
          </p:nvSpPr>
          <p:spPr bwMode="auto">
            <a:xfrm>
              <a:off x="3270" y="581"/>
              <a:ext cx="362" cy="440"/>
            </a:xfrm>
            <a:prstGeom prst="rect">
              <a:avLst/>
            </a:prstGeom>
            <a:noFill/>
            <a:ln w="12700">
              <a:noFill/>
              <a:miter lim="800000"/>
              <a:headEnd/>
              <a:tailEnd/>
            </a:ln>
          </p:spPr>
          <p:txBody>
            <a:bodyPr wrap="none" lIns="90488" tIns="44450" rIns="90488" bIns="44450">
              <a:spAutoFit/>
            </a:bodyPr>
            <a:lstStyle/>
            <a:p>
              <a:r>
                <a:rPr lang="en-US" sz="2000" u="sng">
                  <a:latin typeface="Arial" charset="0"/>
                </a:rPr>
                <a:t>OQ</a:t>
              </a:r>
              <a:endParaRPr lang="en-US" sz="2000">
                <a:latin typeface="Arial" charset="0"/>
              </a:endParaRPr>
            </a:p>
            <a:p>
              <a:r>
                <a:rPr lang="en-US" sz="2000">
                  <a:latin typeface="Arial" charset="0"/>
                </a:rPr>
                <a:t>  2</a:t>
              </a:r>
            </a:p>
          </p:txBody>
        </p:sp>
      </p:grpSp>
      <p:grpSp>
        <p:nvGrpSpPr>
          <p:cNvPr id="7" name="Group 48"/>
          <p:cNvGrpSpPr>
            <a:grpSpLocks/>
          </p:cNvGrpSpPr>
          <p:nvPr/>
        </p:nvGrpSpPr>
        <p:grpSpPr bwMode="auto">
          <a:xfrm>
            <a:off x="2892425" y="560388"/>
            <a:ext cx="3402013" cy="698500"/>
            <a:chOff x="1489" y="80"/>
            <a:chExt cx="2143" cy="440"/>
          </a:xfrm>
        </p:grpSpPr>
        <p:grpSp>
          <p:nvGrpSpPr>
            <p:cNvPr id="8" name="Group 49"/>
            <p:cNvGrpSpPr>
              <a:grpSpLocks/>
            </p:cNvGrpSpPr>
            <p:nvPr/>
          </p:nvGrpSpPr>
          <p:grpSpPr bwMode="auto">
            <a:xfrm>
              <a:off x="2649" y="80"/>
              <a:ext cx="983" cy="440"/>
              <a:chOff x="2649" y="80"/>
              <a:chExt cx="983" cy="440"/>
            </a:xfrm>
          </p:grpSpPr>
          <p:sp>
            <p:nvSpPr>
              <p:cNvPr id="22539" name="Rectangle 50"/>
              <p:cNvSpPr>
                <a:spLocks noChangeArrowheads="1"/>
              </p:cNvSpPr>
              <p:nvPr/>
            </p:nvSpPr>
            <p:spPr bwMode="auto">
              <a:xfrm>
                <a:off x="2649" y="151"/>
                <a:ext cx="983" cy="248"/>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 (   	)OC</a:t>
                </a:r>
              </a:p>
            </p:txBody>
          </p:sp>
          <p:grpSp>
            <p:nvGrpSpPr>
              <p:cNvPr id="9" name="Group 51"/>
              <p:cNvGrpSpPr>
                <a:grpSpLocks/>
              </p:cNvGrpSpPr>
              <p:nvPr/>
            </p:nvGrpSpPr>
            <p:grpSpPr bwMode="auto">
              <a:xfrm>
                <a:off x="2887" y="80"/>
                <a:ext cx="362" cy="440"/>
                <a:chOff x="2839" y="116"/>
                <a:chExt cx="362" cy="440"/>
              </a:xfrm>
            </p:grpSpPr>
            <p:sp>
              <p:nvSpPr>
                <p:cNvPr id="6" name="Rectangle 52"/>
                <p:cNvSpPr>
                  <a:spLocks noChangeArrowheads="1"/>
                </p:cNvSpPr>
                <p:nvPr/>
              </p:nvSpPr>
              <p:spPr bwMode="auto">
                <a:xfrm>
                  <a:off x="2839" y="116"/>
                  <a:ext cx="362" cy="440"/>
                </a:xfrm>
                <a:prstGeom prst="rect">
                  <a:avLst/>
                </a:prstGeom>
                <a:noFill/>
                <a:ln w="12700">
                  <a:noFill/>
                  <a:miter lim="800000"/>
                  <a:headEnd/>
                  <a:tailEnd/>
                </a:ln>
              </p:spPr>
              <p:txBody>
                <a:bodyPr wrap="none" lIns="90488" tIns="44450" rIns="90488" bIns="44450">
                  <a:spAutoFit/>
                </a:bodyPr>
                <a:lstStyle/>
                <a:p>
                  <a:r>
                    <a:rPr lang="en-US" sz="2000">
                      <a:latin typeface="Arial" charset="0"/>
                    </a:rPr>
                    <a:t>  S</a:t>
                  </a:r>
                  <a:r>
                    <a:rPr lang="en-US" sz="2000" u="sng">
                      <a:latin typeface="Arial" charset="0"/>
                    </a:rPr>
                    <a:t> </a:t>
                  </a:r>
                  <a:endParaRPr lang="en-US" sz="2000">
                    <a:latin typeface="Arial" charset="0"/>
                  </a:endParaRPr>
                </a:p>
                <a:p>
                  <a:r>
                    <a:rPr lang="en-US" sz="2000">
                      <a:latin typeface="Arial" charset="0"/>
                    </a:rPr>
                    <a:t>OQ</a:t>
                  </a:r>
                </a:p>
              </p:txBody>
            </p:sp>
            <p:sp>
              <p:nvSpPr>
                <p:cNvPr id="22542" name="Line 53"/>
                <p:cNvSpPr>
                  <a:spLocks noChangeShapeType="1"/>
                </p:cNvSpPr>
                <p:nvPr/>
              </p:nvSpPr>
              <p:spPr bwMode="auto">
                <a:xfrm>
                  <a:off x="2853" y="326"/>
                  <a:ext cx="348" cy="0"/>
                </a:xfrm>
                <a:prstGeom prst="line">
                  <a:avLst/>
                </a:prstGeom>
                <a:noFill/>
                <a:ln w="19050">
                  <a:solidFill>
                    <a:schemeClr val="tx1"/>
                  </a:solidFill>
                  <a:round/>
                  <a:headEnd/>
                  <a:tailEnd/>
                </a:ln>
              </p:spPr>
              <p:txBody>
                <a:bodyPr/>
                <a:lstStyle/>
                <a:p>
                  <a:endParaRPr lang="en-US"/>
                </a:p>
              </p:txBody>
            </p:sp>
          </p:grpSp>
        </p:grpSp>
        <p:sp>
          <p:nvSpPr>
            <p:cNvPr id="22538" name="Rectangle 54"/>
            <p:cNvSpPr>
              <a:spLocks noChangeArrowheads="1"/>
            </p:cNvSpPr>
            <p:nvPr/>
          </p:nvSpPr>
          <p:spPr bwMode="auto">
            <a:xfrm>
              <a:off x="1489" y="143"/>
              <a:ext cx="1189" cy="248"/>
            </a:xfrm>
            <a:prstGeom prst="rect">
              <a:avLst/>
            </a:prstGeom>
            <a:noFill/>
            <a:ln w="12700">
              <a:noFill/>
              <a:miter lim="800000"/>
              <a:headEnd/>
              <a:tailEnd/>
            </a:ln>
          </p:spPr>
          <p:txBody>
            <a:bodyPr wrap="none" lIns="90488" tIns="44450" rIns="90488" bIns="44450">
              <a:spAutoFit/>
            </a:bodyPr>
            <a:lstStyle/>
            <a:p>
              <a:r>
                <a:rPr lang="en-US" sz="2000">
                  <a:latin typeface="Arial" charset="0"/>
                </a:rPr>
                <a:t>Ordering Costs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537"/>
                                        </p:tgtEl>
                                        <p:attrNameLst>
                                          <p:attrName>style.visibility</p:attrName>
                                        </p:attrNameLst>
                                      </p:cBhvr>
                                      <p:to>
                                        <p:strVal val="visible"/>
                                      </p:to>
                                    </p:set>
                                    <p:animEffect transition="in" filter="wipe(left)">
                                      <p:cBhvr>
                                        <p:cTn id="11" dur="500"/>
                                        <p:tgtEl>
                                          <p:spTgt spid="2253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541"/>
                                        </p:tgtEl>
                                        <p:attrNameLst>
                                          <p:attrName>style.visibility</p:attrName>
                                        </p:attrNameLst>
                                      </p:cBhvr>
                                      <p:to>
                                        <p:strVal val="visible"/>
                                      </p:to>
                                    </p:set>
                                    <p:animEffect transition="in" filter="dissolve">
                                      <p:cBhvr>
                                        <p:cTn id="15" dur="500"/>
                                        <p:tgtEl>
                                          <p:spTgt spid="2254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2560"/>
                                        </p:tgtEl>
                                        <p:attrNameLst>
                                          <p:attrName>style.visibility</p:attrName>
                                        </p:attrNameLst>
                                      </p:cBhvr>
                                      <p:to>
                                        <p:strVal val="visible"/>
                                      </p:to>
                                    </p:set>
                                    <p:animEffect transition="in" filter="wipe(up)">
                                      <p:cBhvr>
                                        <p:cTn id="19" dur="500"/>
                                        <p:tgtEl>
                                          <p:spTgt spid="22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1" grpId="0" autoUpdateAnimBg="0"/>
      <p:bldP spid="22537" grpId="0" animBg="1"/>
      <p:bldP spid="22560"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pPr>
              <a:defRPr/>
            </a:pPr>
            <a:fld id="{46CEBA04-08A8-4E93-AC93-74E978FD2CC1}" type="slidenum">
              <a:rPr lang="en-US"/>
              <a:pPr>
                <a:defRPr/>
              </a:pPr>
              <a:t>87</a:t>
            </a:fld>
            <a:endParaRPr lang="en-US"/>
          </a:p>
        </p:txBody>
      </p:sp>
      <p:sp>
        <p:nvSpPr>
          <p:cNvPr id="23555" name="Freeform 2"/>
          <p:cNvSpPr>
            <a:spLocks/>
          </p:cNvSpPr>
          <p:nvPr/>
        </p:nvSpPr>
        <p:spPr bwMode="auto">
          <a:xfrm>
            <a:off x="1754188" y="2481263"/>
            <a:ext cx="4275137" cy="3463925"/>
          </a:xfrm>
          <a:custGeom>
            <a:avLst/>
            <a:gdLst>
              <a:gd name="T0" fmla="*/ 0 w 2693"/>
              <a:gd name="T1" fmla="*/ 0 h 2182"/>
              <a:gd name="T2" fmla="*/ 0 w 2693"/>
              <a:gd name="T3" fmla="*/ 3462338 h 2182"/>
              <a:gd name="T4" fmla="*/ 4273550 w 2693"/>
              <a:gd name="T5" fmla="*/ 3462338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
        <p:nvSpPr>
          <p:cNvPr id="23556" name="Line 5"/>
          <p:cNvSpPr>
            <a:spLocks noChangeShapeType="1"/>
          </p:cNvSpPr>
          <p:nvPr/>
        </p:nvSpPr>
        <p:spPr bwMode="auto">
          <a:xfrm>
            <a:off x="1773238" y="2925763"/>
            <a:ext cx="4191000" cy="2954337"/>
          </a:xfrm>
          <a:prstGeom prst="line">
            <a:avLst/>
          </a:prstGeom>
          <a:noFill/>
          <a:ln w="50800">
            <a:solidFill>
              <a:schemeClr val="accent1"/>
            </a:solidFill>
            <a:round/>
            <a:headEnd/>
            <a:tailEnd/>
          </a:ln>
        </p:spPr>
        <p:txBody>
          <a:bodyPr wrap="none" anchor="ctr"/>
          <a:lstStyle/>
          <a:p>
            <a:endParaRPr lang="en-US"/>
          </a:p>
        </p:txBody>
      </p:sp>
      <p:sp>
        <p:nvSpPr>
          <p:cNvPr id="23557" name="Line 9"/>
          <p:cNvSpPr>
            <a:spLocks noChangeShapeType="1"/>
          </p:cNvSpPr>
          <p:nvPr/>
        </p:nvSpPr>
        <p:spPr bwMode="auto">
          <a:xfrm flipV="1">
            <a:off x="1819275" y="2781300"/>
            <a:ext cx="4595813" cy="3163888"/>
          </a:xfrm>
          <a:prstGeom prst="line">
            <a:avLst/>
          </a:prstGeom>
          <a:noFill/>
          <a:ln w="50800">
            <a:solidFill>
              <a:schemeClr val="tx2"/>
            </a:solidFill>
            <a:round/>
            <a:headEnd/>
            <a:tailEnd/>
          </a:ln>
        </p:spPr>
        <p:txBody>
          <a:bodyPr wrap="none" anchor="ctr"/>
          <a:lstStyle/>
          <a:p>
            <a:endParaRPr lang="en-US"/>
          </a:p>
        </p:txBody>
      </p:sp>
      <p:sp>
        <p:nvSpPr>
          <p:cNvPr id="23565" name="Rectangle 13"/>
          <p:cNvSpPr>
            <a:spLocks noChangeArrowheads="1"/>
          </p:cNvSpPr>
          <p:nvPr/>
        </p:nvSpPr>
        <p:spPr bwMode="auto">
          <a:xfrm>
            <a:off x="3876675" y="1927225"/>
            <a:ext cx="5086350" cy="393700"/>
          </a:xfrm>
          <a:prstGeom prst="rect">
            <a:avLst/>
          </a:prstGeom>
          <a:noFill/>
          <a:ln w="12700">
            <a:noFill/>
            <a:miter lim="800000"/>
            <a:headEnd/>
            <a:tailEnd/>
          </a:ln>
          <a:effectLst/>
        </p:spPr>
        <p:txBody>
          <a:bodyPr wrap="none" lIns="90488" tIns="44450" rIns="90488" bIns="44450">
            <a:spAutoFit/>
          </a:bodyPr>
          <a:lstStyle/>
          <a:p>
            <a:pPr>
              <a:defRPr/>
            </a:pPr>
            <a:r>
              <a:rPr lang="en-US" sz="2000">
                <a:solidFill>
                  <a:schemeClr val="accent1"/>
                </a:solidFill>
                <a:effectLst>
                  <a:outerShdw blurRad="38100" dist="38100" dir="2700000" algn="tl">
                    <a:srgbClr val="000000"/>
                  </a:outerShdw>
                </a:effectLst>
                <a:latin typeface="Arial" charset="0"/>
              </a:rPr>
              <a:t>Total Costs = Carrying Costs + Order Costs</a:t>
            </a:r>
          </a:p>
        </p:txBody>
      </p:sp>
      <p:grpSp>
        <p:nvGrpSpPr>
          <p:cNvPr id="2" name="Group 16"/>
          <p:cNvGrpSpPr>
            <a:grpSpLocks/>
          </p:cNvGrpSpPr>
          <p:nvPr/>
        </p:nvGrpSpPr>
        <p:grpSpPr bwMode="auto">
          <a:xfrm>
            <a:off x="1798638" y="2605088"/>
            <a:ext cx="4152900" cy="877887"/>
            <a:chOff x="1344" y="1463"/>
            <a:chExt cx="2305" cy="526"/>
          </a:xfrm>
        </p:grpSpPr>
        <p:sp>
          <p:nvSpPr>
            <p:cNvPr id="23574" name="Arc 14"/>
            <p:cNvSpPr>
              <a:spLocks/>
            </p:cNvSpPr>
            <p:nvPr/>
          </p:nvSpPr>
          <p:spPr bwMode="auto">
            <a:xfrm rot="10800000">
              <a:off x="2424" y="1551"/>
              <a:ext cx="1225" cy="438"/>
            </a:xfrm>
            <a:custGeom>
              <a:avLst/>
              <a:gdLst>
                <a:gd name="T0" fmla="*/ 0 w 19274"/>
                <a:gd name="T1" fmla="*/ 5 h 21600"/>
                <a:gd name="T2" fmla="*/ 78 w 19274"/>
                <a:gd name="T3" fmla="*/ 0 h 21600"/>
                <a:gd name="T4" fmla="*/ 78 w 19274"/>
                <a:gd name="T5" fmla="*/ 9 h 21600"/>
                <a:gd name="T6" fmla="*/ 0 60000 65536"/>
                <a:gd name="T7" fmla="*/ 0 60000 65536"/>
                <a:gd name="T8" fmla="*/ 0 60000 65536"/>
                <a:gd name="T9" fmla="*/ 0 w 19274"/>
                <a:gd name="T10" fmla="*/ 0 h 21600"/>
                <a:gd name="T11" fmla="*/ 19274 w 19274"/>
                <a:gd name="T12" fmla="*/ 21600 h 21600"/>
              </a:gdLst>
              <a:ahLst/>
              <a:cxnLst>
                <a:cxn ang="T6">
                  <a:pos x="T0" y="T1"/>
                </a:cxn>
                <a:cxn ang="T7">
                  <a:pos x="T2" y="T3"/>
                </a:cxn>
                <a:cxn ang="T8">
                  <a:pos x="T4" y="T5"/>
                </a:cxn>
              </a:cxnLst>
              <a:rect l="T9" t="T10" r="T11" b="T12"/>
              <a:pathLst>
                <a:path w="19274" h="21600" fill="none" extrusionOk="0">
                  <a:moveTo>
                    <a:pt x="-1" y="11849"/>
                  </a:moveTo>
                  <a:cubicBezTo>
                    <a:pt x="3673" y="4586"/>
                    <a:pt x="11118" y="6"/>
                    <a:pt x="19258" y="0"/>
                  </a:cubicBezTo>
                </a:path>
                <a:path w="19274" h="21600" stroke="0" extrusionOk="0">
                  <a:moveTo>
                    <a:pt x="-1" y="11849"/>
                  </a:moveTo>
                  <a:cubicBezTo>
                    <a:pt x="3673" y="4586"/>
                    <a:pt x="11118" y="6"/>
                    <a:pt x="19258" y="0"/>
                  </a:cubicBezTo>
                  <a:lnTo>
                    <a:pt x="19274" y="21600"/>
                  </a:lnTo>
                  <a:close/>
                </a:path>
              </a:pathLst>
            </a:custGeom>
            <a:noFill/>
            <a:ln w="50800" cap="rnd">
              <a:solidFill>
                <a:srgbClr val="F95AB7"/>
              </a:solidFill>
              <a:round/>
              <a:headEnd/>
              <a:tailEnd/>
            </a:ln>
          </p:spPr>
          <p:txBody>
            <a:bodyPr wrap="none" anchor="ctr"/>
            <a:lstStyle/>
            <a:p>
              <a:endParaRPr lang="en-US"/>
            </a:p>
          </p:txBody>
        </p:sp>
        <p:sp>
          <p:nvSpPr>
            <p:cNvPr id="23575" name="Arc 15"/>
            <p:cNvSpPr>
              <a:spLocks/>
            </p:cNvSpPr>
            <p:nvPr/>
          </p:nvSpPr>
          <p:spPr bwMode="auto">
            <a:xfrm rot="10800000">
              <a:off x="1344" y="1463"/>
              <a:ext cx="1100" cy="526"/>
            </a:xfrm>
            <a:custGeom>
              <a:avLst/>
              <a:gdLst>
                <a:gd name="T0" fmla="*/ 0 w 20283"/>
                <a:gd name="T1" fmla="*/ 0 h 21600"/>
                <a:gd name="T2" fmla="*/ 60 w 20283"/>
                <a:gd name="T3" fmla="*/ 8 h 21600"/>
                <a:gd name="T4" fmla="*/ 0 w 20283"/>
                <a:gd name="T5" fmla="*/ 13 h 21600"/>
                <a:gd name="T6" fmla="*/ 0 60000 65536"/>
                <a:gd name="T7" fmla="*/ 0 60000 65536"/>
                <a:gd name="T8" fmla="*/ 0 60000 65536"/>
                <a:gd name="T9" fmla="*/ 0 w 20283"/>
                <a:gd name="T10" fmla="*/ 0 h 21600"/>
                <a:gd name="T11" fmla="*/ 20283 w 20283"/>
                <a:gd name="T12" fmla="*/ 21600 h 21600"/>
              </a:gdLst>
              <a:ahLst/>
              <a:cxnLst>
                <a:cxn ang="T6">
                  <a:pos x="T0" y="T1"/>
                </a:cxn>
                <a:cxn ang="T7">
                  <a:pos x="T2" y="T3"/>
                </a:cxn>
                <a:cxn ang="T8">
                  <a:pos x="T4" y="T5"/>
                </a:cxn>
              </a:cxnLst>
              <a:rect l="T9" t="T10" r="T11" b="T12"/>
              <a:pathLst>
                <a:path w="20283" h="21600" fill="none" extrusionOk="0">
                  <a:moveTo>
                    <a:pt x="0" y="0"/>
                  </a:moveTo>
                  <a:cubicBezTo>
                    <a:pt x="6" y="0"/>
                    <a:pt x="12" y="-1"/>
                    <a:pt x="18" y="0"/>
                  </a:cubicBezTo>
                  <a:cubicBezTo>
                    <a:pt x="9064" y="0"/>
                    <a:pt x="17152" y="5637"/>
                    <a:pt x="20283" y="14124"/>
                  </a:cubicBezTo>
                </a:path>
                <a:path w="20283" h="21600" stroke="0" extrusionOk="0">
                  <a:moveTo>
                    <a:pt x="0" y="0"/>
                  </a:moveTo>
                  <a:cubicBezTo>
                    <a:pt x="6" y="0"/>
                    <a:pt x="12" y="-1"/>
                    <a:pt x="18" y="0"/>
                  </a:cubicBezTo>
                  <a:cubicBezTo>
                    <a:pt x="9064" y="0"/>
                    <a:pt x="17152" y="5637"/>
                    <a:pt x="20283" y="14124"/>
                  </a:cubicBezTo>
                  <a:lnTo>
                    <a:pt x="18" y="21600"/>
                  </a:lnTo>
                  <a:close/>
                </a:path>
              </a:pathLst>
            </a:custGeom>
            <a:noFill/>
            <a:ln w="50800" cap="rnd">
              <a:solidFill>
                <a:srgbClr val="F95AB7"/>
              </a:solidFill>
              <a:round/>
              <a:headEnd/>
              <a:tailEnd/>
            </a:ln>
          </p:spPr>
          <p:txBody>
            <a:bodyPr wrap="none" anchor="ctr"/>
            <a:lstStyle/>
            <a:p>
              <a:endParaRPr lang="en-US"/>
            </a:p>
          </p:txBody>
        </p:sp>
      </p:grpSp>
      <p:sp>
        <p:nvSpPr>
          <p:cNvPr id="23569" name="Freeform 17"/>
          <p:cNvSpPr>
            <a:spLocks/>
          </p:cNvSpPr>
          <p:nvPr/>
        </p:nvSpPr>
        <p:spPr bwMode="auto">
          <a:xfrm>
            <a:off x="1817688" y="3527425"/>
            <a:ext cx="1974850" cy="2439988"/>
          </a:xfrm>
          <a:custGeom>
            <a:avLst/>
            <a:gdLst>
              <a:gd name="T0" fmla="*/ 0 w 1244"/>
              <a:gd name="T1" fmla="*/ 0 h 1537"/>
              <a:gd name="T2" fmla="*/ 1973263 w 1244"/>
              <a:gd name="T3" fmla="*/ 0 h 1537"/>
              <a:gd name="T4" fmla="*/ 1973263 w 1244"/>
              <a:gd name="T5" fmla="*/ 2438401 h 1537"/>
              <a:gd name="T6" fmla="*/ 0 60000 65536"/>
              <a:gd name="T7" fmla="*/ 0 60000 65536"/>
              <a:gd name="T8" fmla="*/ 0 60000 65536"/>
              <a:gd name="T9" fmla="*/ 0 w 1244"/>
              <a:gd name="T10" fmla="*/ 0 h 1537"/>
              <a:gd name="T11" fmla="*/ 1244 w 1244"/>
              <a:gd name="T12" fmla="*/ 1537 h 1537"/>
            </a:gdLst>
            <a:ahLst/>
            <a:cxnLst>
              <a:cxn ang="T6">
                <a:pos x="T0" y="T1"/>
              </a:cxn>
              <a:cxn ang="T7">
                <a:pos x="T2" y="T3"/>
              </a:cxn>
              <a:cxn ang="T8">
                <a:pos x="T4" y="T5"/>
              </a:cxn>
            </a:cxnLst>
            <a:rect l="T9" t="T10" r="T11" b="T12"/>
            <a:pathLst>
              <a:path w="1244" h="1537">
                <a:moveTo>
                  <a:pt x="0" y="0"/>
                </a:moveTo>
                <a:lnTo>
                  <a:pt x="1243" y="0"/>
                </a:lnTo>
                <a:lnTo>
                  <a:pt x="1243" y="1536"/>
                </a:lnTo>
              </a:path>
            </a:pathLst>
          </a:custGeom>
          <a:noFill/>
          <a:ln w="12700" cap="rnd">
            <a:solidFill>
              <a:schemeClr val="tx1"/>
            </a:solidFill>
            <a:prstDash val="lgDash"/>
            <a:round/>
            <a:headEnd/>
            <a:tailEnd/>
          </a:ln>
        </p:spPr>
        <p:txBody>
          <a:bodyPr/>
          <a:lstStyle/>
          <a:p>
            <a:endParaRPr lang="en-US"/>
          </a:p>
        </p:txBody>
      </p:sp>
      <p:sp>
        <p:nvSpPr>
          <p:cNvPr id="23583" name="Rectangle 31"/>
          <p:cNvSpPr>
            <a:spLocks noChangeArrowheads="1"/>
          </p:cNvSpPr>
          <p:nvPr/>
        </p:nvSpPr>
        <p:spPr bwMode="auto">
          <a:xfrm>
            <a:off x="5043488" y="6008688"/>
            <a:ext cx="2570162" cy="454025"/>
          </a:xfrm>
          <a:prstGeom prst="rect">
            <a:avLst/>
          </a:prstGeom>
          <a:noFill/>
          <a:ln w="12700">
            <a:noFill/>
            <a:miter lim="800000"/>
            <a:headEnd/>
            <a:tailEnd/>
          </a:ln>
          <a:effectLst/>
        </p:spPr>
        <p:txBody>
          <a:bodyPr wrap="none" lIns="90488" tIns="44450" rIns="90488" bIns="44450">
            <a:spAutoFit/>
          </a:bodyPr>
          <a:lstStyle/>
          <a:p>
            <a:pPr>
              <a:defRPr/>
            </a:pPr>
            <a:r>
              <a:rPr lang="en-US" sz="2400">
                <a:solidFill>
                  <a:srgbClr val="FFFF00"/>
                </a:solidFill>
                <a:effectLst>
                  <a:outerShdw blurRad="38100" dist="38100" dir="2700000" algn="tl">
                    <a:srgbClr val="000000"/>
                  </a:outerShdw>
                </a:effectLst>
                <a:latin typeface="Arial" charset="0"/>
              </a:rPr>
              <a:t>Order Size (units)</a:t>
            </a:r>
          </a:p>
        </p:txBody>
      </p:sp>
      <p:sp>
        <p:nvSpPr>
          <p:cNvPr id="23584" name="Rectangle 32"/>
          <p:cNvSpPr>
            <a:spLocks noChangeArrowheads="1"/>
          </p:cNvSpPr>
          <p:nvPr/>
        </p:nvSpPr>
        <p:spPr bwMode="auto">
          <a:xfrm>
            <a:off x="739775" y="2281238"/>
            <a:ext cx="808038" cy="819150"/>
          </a:xfrm>
          <a:prstGeom prst="rect">
            <a:avLst/>
          </a:prstGeom>
          <a:noFill/>
          <a:ln w="12700">
            <a:noFill/>
            <a:miter lim="800000"/>
            <a:headEnd/>
            <a:tailEnd/>
          </a:ln>
          <a:effectLst/>
        </p:spPr>
        <p:txBody>
          <a:bodyPr wrap="none" lIns="90488" tIns="44450" rIns="90488" bIns="44450">
            <a:spAutoFit/>
          </a:bodyPr>
          <a:lstStyle/>
          <a:p>
            <a:pPr algn="r">
              <a:defRPr/>
            </a:pPr>
            <a:r>
              <a:rPr lang="en-US" sz="2400">
                <a:solidFill>
                  <a:srgbClr val="FFFF00"/>
                </a:solidFill>
                <a:effectLst>
                  <a:outerShdw blurRad="38100" dist="38100" dir="2700000" algn="tl">
                    <a:srgbClr val="000000"/>
                  </a:outerShdw>
                </a:effectLst>
                <a:latin typeface="Arial" charset="0"/>
              </a:rPr>
              <a:t>Cost</a:t>
            </a:r>
          </a:p>
          <a:p>
            <a:pPr algn="r">
              <a:defRPr/>
            </a:pPr>
            <a:r>
              <a:rPr lang="en-US" sz="2400">
                <a:solidFill>
                  <a:srgbClr val="FFFF00"/>
                </a:solidFill>
                <a:effectLst>
                  <a:outerShdw blurRad="38100" dist="38100" dir="2700000" algn="tl">
                    <a:srgbClr val="000000"/>
                  </a:outerShdw>
                </a:effectLst>
                <a:latin typeface="Arial" charset="0"/>
              </a:rPr>
              <a:t>($)</a:t>
            </a:r>
          </a:p>
        </p:txBody>
      </p:sp>
      <p:grpSp>
        <p:nvGrpSpPr>
          <p:cNvPr id="3" name="Group 45"/>
          <p:cNvGrpSpPr>
            <a:grpSpLocks/>
          </p:cNvGrpSpPr>
          <p:nvPr/>
        </p:nvGrpSpPr>
        <p:grpSpPr bwMode="auto">
          <a:xfrm>
            <a:off x="3482975" y="1292225"/>
            <a:ext cx="3452813" cy="698500"/>
            <a:chOff x="1885" y="581"/>
            <a:chExt cx="2175" cy="440"/>
          </a:xfrm>
        </p:grpSpPr>
        <p:sp>
          <p:nvSpPr>
            <p:cNvPr id="23572" name="Rectangle 34"/>
            <p:cNvSpPr>
              <a:spLocks noChangeArrowheads="1"/>
            </p:cNvSpPr>
            <p:nvPr/>
          </p:nvSpPr>
          <p:spPr bwMode="auto">
            <a:xfrm>
              <a:off x="1885" y="637"/>
              <a:ext cx="2175" cy="248"/>
            </a:xfrm>
            <a:prstGeom prst="rect">
              <a:avLst/>
            </a:prstGeom>
            <a:noFill/>
            <a:ln w="12700">
              <a:noFill/>
              <a:miter lim="800000"/>
              <a:headEnd/>
              <a:tailEnd/>
            </a:ln>
          </p:spPr>
          <p:txBody>
            <a:bodyPr wrap="none" lIns="90488" tIns="44450" rIns="90488" bIns="44450">
              <a:spAutoFit/>
            </a:bodyPr>
            <a:lstStyle/>
            <a:p>
              <a:r>
                <a:rPr lang="en-US" sz="2000">
                  <a:latin typeface="Arial" charset="0"/>
                </a:rPr>
                <a:t>Carrying Costs =  (        ) CC </a:t>
              </a:r>
            </a:p>
          </p:txBody>
        </p:sp>
        <p:sp>
          <p:nvSpPr>
            <p:cNvPr id="23573" name="Rectangle 35"/>
            <p:cNvSpPr>
              <a:spLocks noChangeArrowheads="1"/>
            </p:cNvSpPr>
            <p:nvPr/>
          </p:nvSpPr>
          <p:spPr bwMode="auto">
            <a:xfrm>
              <a:off x="3270" y="581"/>
              <a:ext cx="362" cy="440"/>
            </a:xfrm>
            <a:prstGeom prst="rect">
              <a:avLst/>
            </a:prstGeom>
            <a:noFill/>
            <a:ln w="12700">
              <a:noFill/>
              <a:miter lim="800000"/>
              <a:headEnd/>
              <a:tailEnd/>
            </a:ln>
          </p:spPr>
          <p:txBody>
            <a:bodyPr wrap="none" lIns="90488" tIns="44450" rIns="90488" bIns="44450">
              <a:spAutoFit/>
            </a:bodyPr>
            <a:lstStyle/>
            <a:p>
              <a:r>
                <a:rPr lang="en-US" sz="2000" u="sng">
                  <a:latin typeface="Arial" charset="0"/>
                </a:rPr>
                <a:t>OQ</a:t>
              </a:r>
              <a:endParaRPr lang="en-US" sz="2000">
                <a:latin typeface="Arial" charset="0"/>
              </a:endParaRPr>
            </a:p>
            <a:p>
              <a:r>
                <a:rPr lang="en-US" sz="2000">
                  <a:latin typeface="Arial" charset="0"/>
                </a:rPr>
                <a:t>  2</a:t>
              </a:r>
            </a:p>
          </p:txBody>
        </p:sp>
      </p:grpSp>
      <p:grpSp>
        <p:nvGrpSpPr>
          <p:cNvPr id="4" name="Group 46"/>
          <p:cNvGrpSpPr>
            <a:grpSpLocks/>
          </p:cNvGrpSpPr>
          <p:nvPr/>
        </p:nvGrpSpPr>
        <p:grpSpPr bwMode="auto">
          <a:xfrm>
            <a:off x="3394075" y="604838"/>
            <a:ext cx="3402013" cy="698500"/>
            <a:chOff x="1489" y="80"/>
            <a:chExt cx="2143" cy="440"/>
          </a:xfrm>
        </p:grpSpPr>
        <p:grpSp>
          <p:nvGrpSpPr>
            <p:cNvPr id="5" name="Group 44"/>
            <p:cNvGrpSpPr>
              <a:grpSpLocks/>
            </p:cNvGrpSpPr>
            <p:nvPr/>
          </p:nvGrpSpPr>
          <p:grpSpPr bwMode="auto">
            <a:xfrm>
              <a:off x="2649" y="80"/>
              <a:ext cx="983" cy="440"/>
              <a:chOff x="2649" y="80"/>
              <a:chExt cx="983" cy="440"/>
            </a:xfrm>
          </p:grpSpPr>
          <p:sp>
            <p:nvSpPr>
              <p:cNvPr id="23568" name="Rectangle 39"/>
              <p:cNvSpPr>
                <a:spLocks noChangeArrowheads="1"/>
              </p:cNvSpPr>
              <p:nvPr/>
            </p:nvSpPr>
            <p:spPr bwMode="auto">
              <a:xfrm>
                <a:off x="2649" y="151"/>
                <a:ext cx="983" cy="248"/>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 (   	)OC</a:t>
                </a:r>
              </a:p>
            </p:txBody>
          </p:sp>
          <p:grpSp>
            <p:nvGrpSpPr>
              <p:cNvPr id="6" name="Group 43"/>
              <p:cNvGrpSpPr>
                <a:grpSpLocks/>
              </p:cNvGrpSpPr>
              <p:nvPr/>
            </p:nvGrpSpPr>
            <p:grpSpPr bwMode="auto">
              <a:xfrm>
                <a:off x="2887" y="80"/>
                <a:ext cx="362" cy="440"/>
                <a:chOff x="2839" y="116"/>
                <a:chExt cx="362" cy="440"/>
              </a:xfrm>
            </p:grpSpPr>
            <p:sp>
              <p:nvSpPr>
                <p:cNvPr id="23570" name="Rectangle 37"/>
                <p:cNvSpPr>
                  <a:spLocks noChangeArrowheads="1"/>
                </p:cNvSpPr>
                <p:nvPr/>
              </p:nvSpPr>
              <p:spPr bwMode="auto">
                <a:xfrm>
                  <a:off x="2839" y="116"/>
                  <a:ext cx="362" cy="440"/>
                </a:xfrm>
                <a:prstGeom prst="rect">
                  <a:avLst/>
                </a:prstGeom>
                <a:noFill/>
                <a:ln w="12700">
                  <a:noFill/>
                  <a:miter lim="800000"/>
                  <a:headEnd/>
                  <a:tailEnd/>
                </a:ln>
              </p:spPr>
              <p:txBody>
                <a:bodyPr wrap="none" lIns="90488" tIns="44450" rIns="90488" bIns="44450">
                  <a:spAutoFit/>
                </a:bodyPr>
                <a:lstStyle/>
                <a:p>
                  <a:r>
                    <a:rPr lang="en-US" sz="2000">
                      <a:latin typeface="Arial" charset="0"/>
                    </a:rPr>
                    <a:t>  S</a:t>
                  </a:r>
                  <a:r>
                    <a:rPr lang="en-US" sz="2000" u="sng">
                      <a:latin typeface="Arial" charset="0"/>
                    </a:rPr>
                    <a:t> </a:t>
                  </a:r>
                  <a:endParaRPr lang="en-US" sz="2000">
                    <a:latin typeface="Arial" charset="0"/>
                  </a:endParaRPr>
                </a:p>
                <a:p>
                  <a:r>
                    <a:rPr lang="en-US" sz="2000">
                      <a:latin typeface="Arial" charset="0"/>
                    </a:rPr>
                    <a:t>OQ</a:t>
                  </a:r>
                </a:p>
              </p:txBody>
            </p:sp>
            <p:sp>
              <p:nvSpPr>
                <p:cNvPr id="23571" name="Line 40"/>
                <p:cNvSpPr>
                  <a:spLocks noChangeShapeType="1"/>
                </p:cNvSpPr>
                <p:nvPr/>
              </p:nvSpPr>
              <p:spPr bwMode="auto">
                <a:xfrm>
                  <a:off x="2853" y="326"/>
                  <a:ext cx="348" cy="0"/>
                </a:xfrm>
                <a:prstGeom prst="line">
                  <a:avLst/>
                </a:prstGeom>
                <a:noFill/>
                <a:ln w="19050">
                  <a:solidFill>
                    <a:schemeClr val="tx1"/>
                  </a:solidFill>
                  <a:round/>
                  <a:headEnd/>
                  <a:tailEnd/>
                </a:ln>
              </p:spPr>
              <p:txBody>
                <a:bodyPr/>
                <a:lstStyle/>
                <a:p>
                  <a:endParaRPr lang="en-US"/>
                </a:p>
              </p:txBody>
            </p:sp>
          </p:grpSp>
        </p:grpSp>
        <p:sp>
          <p:nvSpPr>
            <p:cNvPr id="23567" name="Rectangle 41"/>
            <p:cNvSpPr>
              <a:spLocks noChangeArrowheads="1"/>
            </p:cNvSpPr>
            <p:nvPr/>
          </p:nvSpPr>
          <p:spPr bwMode="auto">
            <a:xfrm>
              <a:off x="1489" y="143"/>
              <a:ext cx="1189" cy="248"/>
            </a:xfrm>
            <a:prstGeom prst="rect">
              <a:avLst/>
            </a:prstGeom>
            <a:noFill/>
            <a:ln w="12700">
              <a:noFill/>
              <a:miter lim="800000"/>
              <a:headEnd/>
              <a:tailEnd/>
            </a:ln>
          </p:spPr>
          <p:txBody>
            <a:bodyPr wrap="none" lIns="90488" tIns="44450" rIns="90488" bIns="44450">
              <a:spAutoFit/>
            </a:bodyPr>
            <a:lstStyle/>
            <a:p>
              <a:r>
                <a:rPr lang="en-US" sz="2000">
                  <a:latin typeface="Arial" charset="0"/>
                </a:rPr>
                <a:t>Ordering Costs</a:t>
              </a:r>
            </a:p>
          </p:txBody>
        </p:sp>
      </p:grpSp>
      <p:sp>
        <p:nvSpPr>
          <p:cNvPr id="23599" name="AutoShape 47"/>
          <p:cNvSpPr>
            <a:spLocks noChangeArrowheads="1"/>
          </p:cNvSpPr>
          <p:nvPr/>
        </p:nvSpPr>
        <p:spPr bwMode="auto">
          <a:xfrm rot="2571479">
            <a:off x="3211513" y="2038350"/>
            <a:ext cx="493712" cy="1520825"/>
          </a:xfrm>
          <a:prstGeom prst="downArrow">
            <a:avLst>
              <a:gd name="adj1" fmla="val 50000"/>
              <a:gd name="adj2" fmla="val 77010"/>
            </a:avLst>
          </a:prstGeom>
          <a:gradFill rotWithShape="0">
            <a:gsLst>
              <a:gs pos="0">
                <a:srgbClr val="FF0000"/>
              </a:gs>
              <a:gs pos="100000">
                <a:srgbClr val="000000"/>
              </a:gs>
            </a:gsLst>
            <a:lin ang="5400000" scaled="1"/>
          </a:gradFill>
          <a:ln w="12700">
            <a:no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23569"/>
                                        </p:tgtEl>
                                        <p:attrNameLst>
                                          <p:attrName>style.visibility</p:attrName>
                                        </p:attrNameLst>
                                      </p:cBhvr>
                                      <p:to>
                                        <p:strVal val="visible"/>
                                      </p:to>
                                    </p:set>
                                    <p:anim calcmode="lin" valueType="num">
                                      <p:cBhvr>
                                        <p:cTn id="11" dur="500" fill="hold"/>
                                        <p:tgtEl>
                                          <p:spTgt spid="23569"/>
                                        </p:tgtEl>
                                        <p:attrNameLst>
                                          <p:attrName>ppt_x</p:attrName>
                                        </p:attrNameLst>
                                      </p:cBhvr>
                                      <p:tavLst>
                                        <p:tav tm="0">
                                          <p:val>
                                            <p:strVal val="#ppt_x+#ppt_w/2"/>
                                          </p:val>
                                        </p:tav>
                                        <p:tav tm="100000">
                                          <p:val>
                                            <p:strVal val="#ppt_x"/>
                                          </p:val>
                                        </p:tav>
                                      </p:tavLst>
                                    </p:anim>
                                    <p:anim calcmode="lin" valueType="num">
                                      <p:cBhvr>
                                        <p:cTn id="12" dur="500" fill="hold"/>
                                        <p:tgtEl>
                                          <p:spTgt spid="23569"/>
                                        </p:tgtEl>
                                        <p:attrNameLst>
                                          <p:attrName>ppt_y</p:attrName>
                                        </p:attrNameLst>
                                      </p:cBhvr>
                                      <p:tavLst>
                                        <p:tav tm="0">
                                          <p:val>
                                            <p:strVal val="#ppt_y"/>
                                          </p:val>
                                        </p:tav>
                                        <p:tav tm="100000">
                                          <p:val>
                                            <p:strVal val="#ppt_y"/>
                                          </p:val>
                                        </p:tav>
                                      </p:tavLst>
                                    </p:anim>
                                    <p:anim calcmode="lin" valueType="num">
                                      <p:cBhvr>
                                        <p:cTn id="13" dur="500" fill="hold"/>
                                        <p:tgtEl>
                                          <p:spTgt spid="23569"/>
                                        </p:tgtEl>
                                        <p:attrNameLst>
                                          <p:attrName>ppt_w</p:attrName>
                                        </p:attrNameLst>
                                      </p:cBhvr>
                                      <p:tavLst>
                                        <p:tav tm="0">
                                          <p:val>
                                            <p:fltVal val="0"/>
                                          </p:val>
                                        </p:tav>
                                        <p:tav tm="100000">
                                          <p:val>
                                            <p:strVal val="#ppt_w"/>
                                          </p:val>
                                        </p:tav>
                                      </p:tavLst>
                                    </p:anim>
                                    <p:anim calcmode="lin" valueType="num">
                                      <p:cBhvr>
                                        <p:cTn id="14" dur="500" fill="hold"/>
                                        <p:tgtEl>
                                          <p:spTgt spid="23569"/>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3565"/>
                                        </p:tgtEl>
                                        <p:attrNameLst>
                                          <p:attrName>style.visibility</p:attrName>
                                        </p:attrNameLst>
                                      </p:cBhvr>
                                      <p:to>
                                        <p:strVal val="visible"/>
                                      </p:to>
                                    </p:set>
                                    <p:animEffect transition="in" filter="wipe(left)">
                                      <p:cBhvr>
                                        <p:cTn id="18" dur="500"/>
                                        <p:tgtEl>
                                          <p:spTgt spid="23565"/>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3599"/>
                                        </p:tgtEl>
                                        <p:attrNameLst>
                                          <p:attrName>style.visibility</p:attrName>
                                        </p:attrNameLst>
                                      </p:cBhvr>
                                      <p:to>
                                        <p:strVal val="visible"/>
                                      </p:to>
                                    </p:set>
                                    <p:animEffect transition="in" filter="wipe(up)">
                                      <p:cBhvr>
                                        <p:cTn id="22" dur="500"/>
                                        <p:tgtEl>
                                          <p:spTgt spid="23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5" grpId="0" autoUpdateAnimBg="0"/>
      <p:bldP spid="23569" grpId="0" animBg="1"/>
      <p:bldP spid="23599" grpId="0" animBg="1"/>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0F95E780-41E6-423D-AE6F-62C3CCBCF45E}" type="slidenum">
              <a:rPr lang="en-US"/>
              <a:pPr>
                <a:defRPr/>
              </a:pPr>
              <a:t>88</a:t>
            </a:fld>
            <a:endParaRPr lang="en-US"/>
          </a:p>
        </p:txBody>
      </p:sp>
      <p:sp>
        <p:nvSpPr>
          <p:cNvPr id="27685" name="Rectangle 1061"/>
          <p:cNvSpPr>
            <a:spLocks noGrp="1" noChangeArrowheads="1"/>
          </p:cNvSpPr>
          <p:nvPr>
            <p:ph type="title"/>
          </p:nvPr>
        </p:nvSpPr>
        <p:spPr>
          <a:xfrm>
            <a:off x="1154113" y="720725"/>
            <a:ext cx="7543800" cy="1073150"/>
          </a:xfrm>
        </p:spPr>
        <p:txBody>
          <a:bodyPr/>
          <a:lstStyle/>
          <a:p>
            <a:pPr eaLnBrk="1" hangingPunct="1">
              <a:defRPr/>
            </a:pPr>
            <a:r>
              <a:rPr lang="en-US" smtClean="0"/>
              <a:t>Inventory Management</a:t>
            </a:r>
          </a:p>
        </p:txBody>
      </p:sp>
      <p:sp>
        <p:nvSpPr>
          <p:cNvPr id="27686" name="Rectangle 1062"/>
          <p:cNvSpPr>
            <a:spLocks noGrp="1" noChangeArrowheads="1"/>
          </p:cNvSpPr>
          <p:nvPr>
            <p:ph type="body" idx="1"/>
          </p:nvPr>
        </p:nvSpPr>
        <p:spPr>
          <a:xfrm>
            <a:off x="1154113" y="2635250"/>
            <a:ext cx="7543800" cy="914400"/>
          </a:xfrm>
        </p:spPr>
        <p:txBody>
          <a:bodyPr/>
          <a:lstStyle/>
          <a:p>
            <a:pPr lvl="1" eaLnBrk="1" hangingPunct="1">
              <a:lnSpc>
                <a:spcPct val="90000"/>
              </a:lnSpc>
              <a:defRPr/>
            </a:pPr>
            <a:r>
              <a:rPr lang="en-US" dirty="0" smtClean="0"/>
              <a:t>The economic order quantity that minimizes the total costs of inventory. </a:t>
            </a:r>
          </a:p>
        </p:txBody>
      </p:sp>
      <p:sp>
        <p:nvSpPr>
          <p:cNvPr id="27689" name="Rectangle 1065"/>
          <p:cNvSpPr>
            <a:spLocks noChangeArrowheads="1"/>
          </p:cNvSpPr>
          <p:nvPr/>
        </p:nvSpPr>
        <p:spPr bwMode="auto">
          <a:xfrm>
            <a:off x="1039813" y="2025650"/>
            <a:ext cx="7239000" cy="609600"/>
          </a:xfrm>
          <a:prstGeom prst="rect">
            <a:avLst/>
          </a:prstGeom>
          <a:noFill/>
          <a:ln w="9525">
            <a:noFill/>
            <a:miter lim="800000"/>
            <a:headEnd/>
            <a:tailEnd/>
          </a:ln>
        </p:spPr>
        <p:txBody>
          <a:bodyPr/>
          <a:lstStyle/>
          <a:p>
            <a:pPr marL="342900" indent="-342900" eaLnBrk="1" hangingPunct="1">
              <a:spcBef>
                <a:spcPct val="20000"/>
              </a:spcBef>
              <a:buClr>
                <a:srgbClr val="FAFD00"/>
              </a:buClr>
              <a:buFont typeface="Wingdings" pitchFamily="2" charset="2"/>
              <a:buChar char="v"/>
            </a:pPr>
            <a:r>
              <a:rPr lang="en-US" sz="2800">
                <a:latin typeface="Arial Narrow" pitchFamily="34" charset="0"/>
              </a:rPr>
              <a:t>Determining Optimal Inventory</a:t>
            </a:r>
          </a:p>
        </p:txBody>
      </p:sp>
      <p:grpSp>
        <p:nvGrpSpPr>
          <p:cNvPr id="2" name="Group 1066"/>
          <p:cNvGrpSpPr>
            <a:grpSpLocks/>
          </p:cNvGrpSpPr>
          <p:nvPr/>
        </p:nvGrpSpPr>
        <p:grpSpPr bwMode="auto">
          <a:xfrm>
            <a:off x="2898775" y="3865563"/>
            <a:ext cx="3513138" cy="1066800"/>
            <a:chOff x="3259" y="192"/>
            <a:chExt cx="2213" cy="672"/>
          </a:xfrm>
        </p:grpSpPr>
        <p:sp>
          <p:nvSpPr>
            <p:cNvPr id="24583" name="Rectangle 1067"/>
            <p:cNvSpPr>
              <a:spLocks noChangeArrowheads="1"/>
            </p:cNvSpPr>
            <p:nvPr/>
          </p:nvSpPr>
          <p:spPr bwMode="auto">
            <a:xfrm>
              <a:off x="3408" y="192"/>
              <a:ext cx="2064" cy="672"/>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4584" name="Rectangle 1068"/>
            <p:cNvSpPr>
              <a:spLocks noChangeArrowheads="1"/>
            </p:cNvSpPr>
            <p:nvPr/>
          </p:nvSpPr>
          <p:spPr bwMode="auto">
            <a:xfrm>
              <a:off x="3259" y="430"/>
              <a:ext cx="917" cy="289"/>
            </a:xfrm>
            <a:prstGeom prst="rect">
              <a:avLst/>
            </a:prstGeom>
            <a:noFill/>
            <a:ln w="12700">
              <a:noFill/>
              <a:miter lim="800000"/>
              <a:headEnd/>
              <a:tailEnd/>
            </a:ln>
          </p:spPr>
          <p:txBody>
            <a:bodyPr lIns="90488" tIns="44450" rIns="90488" bIns="44450">
              <a:spAutoFit/>
            </a:bodyPr>
            <a:lstStyle/>
            <a:p>
              <a:pPr algn="ctr"/>
              <a:r>
                <a:rPr lang="en-US" sz="2400">
                  <a:solidFill>
                    <a:schemeClr val="bg2"/>
                  </a:solidFill>
                  <a:latin typeface="Arial" charset="0"/>
                </a:rPr>
                <a:t>EOQ =</a:t>
              </a:r>
            </a:p>
          </p:txBody>
        </p:sp>
        <p:sp>
          <p:nvSpPr>
            <p:cNvPr id="24585" name="Rectangle 1069"/>
            <p:cNvSpPr>
              <a:spLocks noChangeArrowheads="1"/>
            </p:cNvSpPr>
            <p:nvPr/>
          </p:nvSpPr>
          <p:spPr bwMode="auto">
            <a:xfrm>
              <a:off x="4289" y="238"/>
              <a:ext cx="1063" cy="516"/>
            </a:xfrm>
            <a:prstGeom prst="rect">
              <a:avLst/>
            </a:prstGeom>
            <a:noFill/>
            <a:ln w="12700">
              <a:noFill/>
              <a:miter lim="800000"/>
              <a:headEnd/>
              <a:tailEnd/>
            </a:ln>
          </p:spPr>
          <p:txBody>
            <a:bodyPr wrap="none" lIns="90488" tIns="44450" rIns="90488" bIns="44450">
              <a:spAutoFit/>
            </a:bodyPr>
            <a:lstStyle/>
            <a:p>
              <a:pPr algn="ctr"/>
              <a:r>
                <a:rPr lang="en-US" sz="2400" b="1" u="sng">
                  <a:solidFill>
                    <a:schemeClr val="bg2"/>
                  </a:solidFill>
                  <a:latin typeface="Arial" charset="0"/>
                </a:rPr>
                <a:t>2 x S x OC</a:t>
              </a:r>
              <a:endParaRPr lang="en-US" sz="2400" b="1">
                <a:solidFill>
                  <a:schemeClr val="bg2"/>
                </a:solidFill>
                <a:latin typeface="Arial" charset="0"/>
              </a:endParaRPr>
            </a:p>
            <a:p>
              <a:pPr algn="ctr"/>
              <a:r>
                <a:rPr lang="en-US" sz="2400" b="1">
                  <a:solidFill>
                    <a:schemeClr val="bg2"/>
                  </a:solidFill>
                  <a:latin typeface="Arial" charset="0"/>
                </a:rPr>
                <a:t>CC</a:t>
              </a:r>
            </a:p>
          </p:txBody>
        </p:sp>
        <p:sp>
          <p:nvSpPr>
            <p:cNvPr id="24586" name="Freeform 1070"/>
            <p:cNvSpPr>
              <a:spLocks/>
            </p:cNvSpPr>
            <p:nvPr/>
          </p:nvSpPr>
          <p:spPr bwMode="auto">
            <a:xfrm>
              <a:off x="3982" y="258"/>
              <a:ext cx="1394" cy="572"/>
            </a:xfrm>
            <a:custGeom>
              <a:avLst/>
              <a:gdLst>
                <a:gd name="T0" fmla="*/ 0 w 1299"/>
                <a:gd name="T1" fmla="*/ 385 h 572"/>
                <a:gd name="T2" fmla="*/ 68 w 1299"/>
                <a:gd name="T3" fmla="*/ 332 h 572"/>
                <a:gd name="T4" fmla="*/ 158 w 1299"/>
                <a:gd name="T5" fmla="*/ 571 h 572"/>
                <a:gd name="T6" fmla="*/ 270 w 1299"/>
                <a:gd name="T7" fmla="*/ 0 h 572"/>
                <a:gd name="T8" fmla="*/ 1393 w 1299"/>
                <a:gd name="T9" fmla="*/ 0 h 572"/>
                <a:gd name="T10" fmla="*/ 1393 w 1299"/>
                <a:gd name="T11" fmla="*/ 0 h 572"/>
                <a:gd name="T12" fmla="*/ 1393 w 1299"/>
                <a:gd name="T13" fmla="*/ 0 h 572"/>
                <a:gd name="T14" fmla="*/ 0 60000 65536"/>
                <a:gd name="T15" fmla="*/ 0 60000 65536"/>
                <a:gd name="T16" fmla="*/ 0 60000 65536"/>
                <a:gd name="T17" fmla="*/ 0 60000 65536"/>
                <a:gd name="T18" fmla="*/ 0 60000 65536"/>
                <a:gd name="T19" fmla="*/ 0 60000 65536"/>
                <a:gd name="T20" fmla="*/ 0 60000 65536"/>
                <a:gd name="T21" fmla="*/ 0 w 1299"/>
                <a:gd name="T22" fmla="*/ 0 h 572"/>
                <a:gd name="T23" fmla="*/ 1299 w 1299"/>
                <a:gd name="T24" fmla="*/ 572 h 5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572">
                  <a:moveTo>
                    <a:pt x="0" y="385"/>
                  </a:moveTo>
                  <a:lnTo>
                    <a:pt x="63" y="332"/>
                  </a:lnTo>
                  <a:lnTo>
                    <a:pt x="147" y="571"/>
                  </a:lnTo>
                  <a:lnTo>
                    <a:pt x="252" y="0"/>
                  </a:lnTo>
                  <a:lnTo>
                    <a:pt x="1298" y="0"/>
                  </a:lnTo>
                </a:path>
              </a:pathLst>
            </a:custGeom>
            <a:noFill/>
            <a:ln w="25400" cap="rnd">
              <a:solidFill>
                <a:schemeClr val="bg2"/>
              </a:solidFill>
              <a:round/>
              <a:headEnd/>
              <a:tailEn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689"/>
                                        </p:tgtEl>
                                        <p:attrNameLst>
                                          <p:attrName>style.visibility</p:attrName>
                                        </p:attrNameLst>
                                      </p:cBhvr>
                                      <p:to>
                                        <p:strVal val="visible"/>
                                      </p:to>
                                    </p:set>
                                    <p:animEffect transition="in" filter="wipe(left)">
                                      <p:cBhvr>
                                        <p:cTn id="7" dur="500"/>
                                        <p:tgtEl>
                                          <p:spTgt spid="276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86">
                                            <p:txEl>
                                              <p:pRg st="0" end="0"/>
                                            </p:txEl>
                                          </p:spTgt>
                                        </p:tgtEl>
                                        <p:attrNameLst>
                                          <p:attrName>style.visibility</p:attrName>
                                        </p:attrNameLst>
                                      </p:cBhvr>
                                      <p:to>
                                        <p:strVal val="visible"/>
                                      </p:to>
                                    </p:set>
                                    <p:animEffect transition="in" filter="wipe(left)">
                                      <p:cBhvr>
                                        <p:cTn id="12" dur="500"/>
                                        <p:tgtEl>
                                          <p:spTgt spid="27686">
                                            <p:txEl>
                                              <p:pRg st="0" end="0"/>
                                            </p:txEl>
                                          </p:spTgt>
                                        </p:tgtEl>
                                      </p:cBhvr>
                                    </p:animEffect>
                                  </p:childTnLst>
                                </p:cTn>
                              </p:par>
                            </p:childTnLst>
                          </p:cTn>
                        </p:par>
                        <p:par>
                          <p:cTn id="13" fill="hold">
                            <p:stCondLst>
                              <p:cond delay="500"/>
                            </p:stCondLst>
                            <p:childTnLst>
                              <p:par>
                                <p:cTn id="14" presetID="4" presetClass="entr" presetSubtype="3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ox(ou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6" grpId="0" build="p" autoUpdateAnimBg="0"/>
      <p:bldP spid="27689"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7891BE1E-9703-4FC6-AF09-D89FE5F7E146}" type="slidenum">
              <a:rPr lang="en-US"/>
              <a:pPr>
                <a:defRPr/>
              </a:pPr>
              <a:t>89</a:t>
            </a:fld>
            <a:endParaRPr lang="en-US"/>
          </a:p>
        </p:txBody>
      </p:sp>
      <p:sp>
        <p:nvSpPr>
          <p:cNvPr id="36882" name="Rectangle 18"/>
          <p:cNvSpPr>
            <a:spLocks noGrp="1" noChangeArrowheads="1"/>
          </p:cNvSpPr>
          <p:nvPr>
            <p:ph type="title"/>
          </p:nvPr>
        </p:nvSpPr>
        <p:spPr>
          <a:xfrm>
            <a:off x="1066800" y="304800"/>
            <a:ext cx="7543800" cy="1017588"/>
          </a:xfrm>
        </p:spPr>
        <p:txBody>
          <a:bodyPr/>
          <a:lstStyle/>
          <a:p>
            <a:pPr eaLnBrk="1" hangingPunct="1">
              <a:defRPr/>
            </a:pPr>
            <a:r>
              <a:rPr lang="en-US" smtClean="0"/>
              <a:t>Inventory Management</a:t>
            </a:r>
          </a:p>
        </p:txBody>
      </p:sp>
      <p:sp>
        <p:nvSpPr>
          <p:cNvPr id="36883" name="Rectangle 19"/>
          <p:cNvSpPr>
            <a:spLocks noGrp="1" noChangeArrowheads="1"/>
          </p:cNvSpPr>
          <p:nvPr>
            <p:ph type="body" idx="1"/>
          </p:nvPr>
        </p:nvSpPr>
        <p:spPr>
          <a:xfrm>
            <a:off x="1066800" y="1981200"/>
            <a:ext cx="7543800" cy="533400"/>
          </a:xfrm>
        </p:spPr>
        <p:txBody>
          <a:bodyPr/>
          <a:lstStyle/>
          <a:p>
            <a:pPr lvl="1" eaLnBrk="1" hangingPunct="1">
              <a:defRPr/>
            </a:pPr>
            <a:r>
              <a:rPr lang="en-US" smtClean="0"/>
              <a:t>Economic Order Quantity (EOQ)</a:t>
            </a:r>
          </a:p>
        </p:txBody>
      </p:sp>
      <p:sp>
        <p:nvSpPr>
          <p:cNvPr id="36868" name="Rectangle 4"/>
          <p:cNvSpPr>
            <a:spLocks noChangeArrowheads="1"/>
          </p:cNvSpPr>
          <p:nvPr/>
        </p:nvSpPr>
        <p:spPr bwMode="auto">
          <a:xfrm>
            <a:off x="762000" y="2438400"/>
            <a:ext cx="7918450" cy="2279650"/>
          </a:xfrm>
          <a:prstGeom prst="rect">
            <a:avLst/>
          </a:prstGeom>
          <a:noFill/>
          <a:ln w="12700">
            <a:noFill/>
            <a:miter lim="800000"/>
            <a:headEnd/>
            <a:tailEnd/>
          </a:ln>
          <a:effectLst/>
        </p:spPr>
        <p:txBody>
          <a:bodyPr lIns="90488" tIns="44450" rIns="90488" bIns="44450">
            <a:spAutoFit/>
          </a:bodyPr>
          <a:lstStyle/>
          <a:p>
            <a:pPr>
              <a:defRPr/>
            </a:pPr>
            <a:r>
              <a:rPr lang="en-US" sz="2400">
                <a:solidFill>
                  <a:schemeClr val="accent1"/>
                </a:solidFill>
                <a:effectLst>
                  <a:outerShdw blurRad="38100" dist="38100" dir="2700000" algn="tl">
                    <a:srgbClr val="000000"/>
                  </a:outerShdw>
                </a:effectLst>
                <a:latin typeface="Arial" charset="0"/>
              </a:rPr>
              <a:t>Example:</a:t>
            </a:r>
          </a:p>
          <a:p>
            <a:pPr>
              <a:defRPr/>
            </a:pPr>
            <a:r>
              <a:rPr lang="en-US" sz="2400">
                <a:latin typeface="Arial" charset="0"/>
              </a:rPr>
              <a:t>Awesome Autos expects to sell 1,200 new automobiles in the next year. It currently costs $26 per order placed with the manufacturer. Carrying costs amount to $75 per auto. How many autos should they order each time they place an order?</a:t>
            </a:r>
          </a:p>
        </p:txBody>
      </p:sp>
      <p:grpSp>
        <p:nvGrpSpPr>
          <p:cNvPr id="2" name="Group 13"/>
          <p:cNvGrpSpPr>
            <a:grpSpLocks/>
          </p:cNvGrpSpPr>
          <p:nvPr/>
        </p:nvGrpSpPr>
        <p:grpSpPr bwMode="auto">
          <a:xfrm>
            <a:off x="5334000" y="4648200"/>
            <a:ext cx="2625725" cy="1452563"/>
            <a:chOff x="3582" y="2976"/>
            <a:chExt cx="1654" cy="915"/>
          </a:xfrm>
        </p:grpSpPr>
        <p:grpSp>
          <p:nvGrpSpPr>
            <p:cNvPr id="3" name="Group 14"/>
            <p:cNvGrpSpPr>
              <a:grpSpLocks/>
            </p:cNvGrpSpPr>
            <p:nvPr/>
          </p:nvGrpSpPr>
          <p:grpSpPr bwMode="auto">
            <a:xfrm>
              <a:off x="3582" y="3020"/>
              <a:ext cx="1654" cy="871"/>
              <a:chOff x="3582" y="3020"/>
              <a:chExt cx="1654" cy="871"/>
            </a:xfrm>
          </p:grpSpPr>
          <p:sp>
            <p:nvSpPr>
              <p:cNvPr id="25615" name="Rectangle 15"/>
              <p:cNvSpPr>
                <a:spLocks noChangeArrowheads="1"/>
              </p:cNvSpPr>
              <p:nvPr/>
            </p:nvSpPr>
            <p:spPr bwMode="auto">
              <a:xfrm>
                <a:off x="3582" y="3145"/>
                <a:ext cx="1654" cy="746"/>
              </a:xfrm>
              <a:prstGeom prst="rect">
                <a:avLst/>
              </a:prstGeom>
              <a:noFill/>
              <a:ln w="12700">
                <a:noFill/>
                <a:miter lim="800000"/>
                <a:headEnd/>
                <a:tailEnd/>
              </a:ln>
            </p:spPr>
            <p:txBody>
              <a:bodyPr wrap="none" lIns="90488" tIns="44450" rIns="90488" bIns="44450">
                <a:spAutoFit/>
              </a:bodyPr>
              <a:lstStyle/>
              <a:p>
                <a:r>
                  <a:rPr lang="en-US" sz="2400">
                    <a:latin typeface="Arial" charset="0"/>
                  </a:rPr>
                  <a:t>=</a:t>
                </a:r>
              </a:p>
              <a:p>
                <a:endParaRPr lang="en-US" sz="2400">
                  <a:latin typeface="Arial" charset="0"/>
                </a:endParaRPr>
              </a:p>
              <a:p>
                <a:r>
                  <a:rPr lang="en-US" sz="2400">
                    <a:latin typeface="Arial" charset="0"/>
                  </a:rPr>
                  <a:t>=  28.84 </a:t>
                </a:r>
                <a:r>
                  <a:rPr lang="en-US" sz="2400">
                    <a:latin typeface="Symbol" pitchFamily="18" charset="2"/>
                  </a:rPr>
                  <a:t></a:t>
                </a:r>
                <a:r>
                  <a:rPr lang="en-US" sz="2400">
                    <a:latin typeface="Arial" charset="0"/>
                  </a:rPr>
                  <a:t> 29 cars</a:t>
                </a:r>
              </a:p>
            </p:txBody>
          </p:sp>
          <p:sp>
            <p:nvSpPr>
              <p:cNvPr id="25616" name="Rectangle 16"/>
              <p:cNvSpPr>
                <a:spLocks noChangeArrowheads="1"/>
              </p:cNvSpPr>
              <p:nvPr/>
            </p:nvSpPr>
            <p:spPr bwMode="auto">
              <a:xfrm>
                <a:off x="4029" y="3020"/>
                <a:ext cx="991" cy="516"/>
              </a:xfrm>
              <a:prstGeom prst="rect">
                <a:avLst/>
              </a:prstGeom>
              <a:noFill/>
              <a:ln w="12700">
                <a:noFill/>
                <a:miter lim="800000"/>
                <a:headEnd/>
                <a:tailEnd/>
              </a:ln>
            </p:spPr>
            <p:txBody>
              <a:bodyPr wrap="none" lIns="90488" tIns="44450" rIns="90488" bIns="44450">
                <a:spAutoFit/>
              </a:bodyPr>
              <a:lstStyle/>
              <a:p>
                <a:pPr algn="ctr"/>
                <a:r>
                  <a:rPr lang="en-US" sz="2400" u="sng">
                    <a:latin typeface="Arial" charset="0"/>
                  </a:rPr>
                  <a:t>2(1200)26</a:t>
                </a:r>
                <a:endParaRPr lang="en-US" sz="2400">
                  <a:latin typeface="Arial" charset="0"/>
                </a:endParaRPr>
              </a:p>
              <a:p>
                <a:pPr algn="ctr"/>
                <a:r>
                  <a:rPr lang="en-US" sz="2400">
                    <a:latin typeface="Arial" charset="0"/>
                  </a:rPr>
                  <a:t>75</a:t>
                </a:r>
              </a:p>
            </p:txBody>
          </p:sp>
        </p:grpSp>
        <p:sp>
          <p:nvSpPr>
            <p:cNvPr id="25614" name="Freeform 17"/>
            <p:cNvSpPr>
              <a:spLocks/>
            </p:cNvSpPr>
            <p:nvPr/>
          </p:nvSpPr>
          <p:spPr bwMode="auto">
            <a:xfrm>
              <a:off x="3744" y="2976"/>
              <a:ext cx="1322" cy="540"/>
            </a:xfrm>
            <a:custGeom>
              <a:avLst/>
              <a:gdLst>
                <a:gd name="T0" fmla="*/ 0 w 1179"/>
                <a:gd name="T1" fmla="*/ 363 h 513"/>
                <a:gd name="T2" fmla="*/ 64 w 1179"/>
                <a:gd name="T3" fmla="*/ 313 h 513"/>
                <a:gd name="T4" fmla="*/ 150 w 1179"/>
                <a:gd name="T5" fmla="*/ 539 h 513"/>
                <a:gd name="T6" fmla="*/ 256 w 1179"/>
                <a:gd name="T7" fmla="*/ 0 h 513"/>
                <a:gd name="T8" fmla="*/ 1321 w 1179"/>
                <a:gd name="T9" fmla="*/ 0 h 513"/>
                <a:gd name="T10" fmla="*/ 1321 w 1179"/>
                <a:gd name="T11" fmla="*/ 0 h 513"/>
                <a:gd name="T12" fmla="*/ 1321 w 1179"/>
                <a:gd name="T13" fmla="*/ 0 h 513"/>
                <a:gd name="T14" fmla="*/ 0 60000 65536"/>
                <a:gd name="T15" fmla="*/ 0 60000 65536"/>
                <a:gd name="T16" fmla="*/ 0 60000 65536"/>
                <a:gd name="T17" fmla="*/ 0 60000 65536"/>
                <a:gd name="T18" fmla="*/ 0 60000 65536"/>
                <a:gd name="T19" fmla="*/ 0 60000 65536"/>
                <a:gd name="T20" fmla="*/ 0 60000 65536"/>
                <a:gd name="T21" fmla="*/ 0 w 1179"/>
                <a:gd name="T22" fmla="*/ 0 h 513"/>
                <a:gd name="T23" fmla="*/ 1179 w 1179"/>
                <a:gd name="T24" fmla="*/ 513 h 5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79" h="513">
                  <a:moveTo>
                    <a:pt x="0" y="345"/>
                  </a:moveTo>
                  <a:lnTo>
                    <a:pt x="57" y="297"/>
                  </a:lnTo>
                  <a:lnTo>
                    <a:pt x="134" y="512"/>
                  </a:lnTo>
                  <a:lnTo>
                    <a:pt x="228" y="0"/>
                  </a:lnTo>
                  <a:lnTo>
                    <a:pt x="1178" y="0"/>
                  </a:lnTo>
                </a:path>
              </a:pathLst>
            </a:custGeom>
            <a:noFill/>
            <a:ln w="12700" cap="rnd">
              <a:solidFill>
                <a:schemeClr val="tx1"/>
              </a:solidFill>
              <a:round/>
              <a:headEnd/>
              <a:tailEnd/>
            </a:ln>
          </p:spPr>
          <p:txBody>
            <a:bodyPr/>
            <a:lstStyle/>
            <a:p>
              <a:endParaRPr lang="en-US"/>
            </a:p>
          </p:txBody>
        </p:sp>
      </p:grpSp>
      <p:sp>
        <p:nvSpPr>
          <p:cNvPr id="25607" name="Rectangle 21"/>
          <p:cNvSpPr>
            <a:spLocks noChangeArrowheads="1"/>
          </p:cNvSpPr>
          <p:nvPr/>
        </p:nvSpPr>
        <p:spPr bwMode="auto">
          <a:xfrm>
            <a:off x="952500" y="1371600"/>
            <a:ext cx="7239000" cy="609600"/>
          </a:xfrm>
          <a:prstGeom prst="rect">
            <a:avLst/>
          </a:prstGeom>
          <a:noFill/>
          <a:ln w="9525">
            <a:noFill/>
            <a:miter lim="800000"/>
            <a:headEnd/>
            <a:tailEnd/>
          </a:ln>
        </p:spPr>
        <p:txBody>
          <a:bodyPr/>
          <a:lstStyle/>
          <a:p>
            <a:pPr marL="342900" indent="-342900" eaLnBrk="1" hangingPunct="1">
              <a:spcBef>
                <a:spcPct val="20000"/>
              </a:spcBef>
              <a:buClr>
                <a:srgbClr val="FAFD00"/>
              </a:buClr>
              <a:buFont typeface="Wingdings" pitchFamily="2" charset="2"/>
              <a:buChar char="v"/>
            </a:pPr>
            <a:r>
              <a:rPr lang="en-US" sz="2800">
                <a:latin typeface="Arial Narrow" pitchFamily="34" charset="0"/>
              </a:rPr>
              <a:t>Determining Optimal Inventory</a:t>
            </a:r>
          </a:p>
        </p:txBody>
      </p:sp>
      <p:grpSp>
        <p:nvGrpSpPr>
          <p:cNvPr id="4" name="Group 28"/>
          <p:cNvGrpSpPr>
            <a:grpSpLocks/>
          </p:cNvGrpSpPr>
          <p:nvPr/>
        </p:nvGrpSpPr>
        <p:grpSpPr bwMode="auto">
          <a:xfrm>
            <a:off x="1219200" y="5029200"/>
            <a:ext cx="3513138" cy="1066800"/>
            <a:chOff x="3259" y="192"/>
            <a:chExt cx="2213" cy="672"/>
          </a:xfrm>
        </p:grpSpPr>
        <p:sp>
          <p:nvSpPr>
            <p:cNvPr id="25609" name="Rectangle 29"/>
            <p:cNvSpPr>
              <a:spLocks noChangeArrowheads="1"/>
            </p:cNvSpPr>
            <p:nvPr/>
          </p:nvSpPr>
          <p:spPr bwMode="auto">
            <a:xfrm>
              <a:off x="3408" y="192"/>
              <a:ext cx="2064" cy="672"/>
            </a:xfrm>
            <a:prstGeom prst="rect">
              <a:avLst/>
            </a:prstGeom>
            <a:solidFill>
              <a:schemeClr val="hlink"/>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endParaRPr lang="en-US"/>
            </a:p>
          </p:txBody>
        </p:sp>
        <p:sp>
          <p:nvSpPr>
            <p:cNvPr id="25610" name="Rectangle 30"/>
            <p:cNvSpPr>
              <a:spLocks noChangeArrowheads="1"/>
            </p:cNvSpPr>
            <p:nvPr/>
          </p:nvSpPr>
          <p:spPr bwMode="auto">
            <a:xfrm>
              <a:off x="3259" y="430"/>
              <a:ext cx="917" cy="289"/>
            </a:xfrm>
            <a:prstGeom prst="rect">
              <a:avLst/>
            </a:prstGeom>
            <a:noFill/>
            <a:ln w="12700">
              <a:noFill/>
              <a:miter lim="800000"/>
              <a:headEnd/>
              <a:tailEnd/>
            </a:ln>
          </p:spPr>
          <p:txBody>
            <a:bodyPr lIns="90488" tIns="44450" rIns="90488" bIns="44450">
              <a:spAutoFit/>
            </a:bodyPr>
            <a:lstStyle/>
            <a:p>
              <a:pPr algn="ctr"/>
              <a:r>
                <a:rPr lang="en-US" sz="2400">
                  <a:solidFill>
                    <a:schemeClr val="bg2"/>
                  </a:solidFill>
                  <a:latin typeface="Arial" charset="0"/>
                </a:rPr>
                <a:t>EOQ =</a:t>
              </a:r>
            </a:p>
          </p:txBody>
        </p:sp>
        <p:sp>
          <p:nvSpPr>
            <p:cNvPr id="25611" name="Rectangle 31"/>
            <p:cNvSpPr>
              <a:spLocks noChangeArrowheads="1"/>
            </p:cNvSpPr>
            <p:nvPr/>
          </p:nvSpPr>
          <p:spPr bwMode="auto">
            <a:xfrm>
              <a:off x="4289" y="238"/>
              <a:ext cx="1063" cy="516"/>
            </a:xfrm>
            <a:prstGeom prst="rect">
              <a:avLst/>
            </a:prstGeom>
            <a:noFill/>
            <a:ln w="12700">
              <a:noFill/>
              <a:miter lim="800000"/>
              <a:headEnd/>
              <a:tailEnd/>
            </a:ln>
          </p:spPr>
          <p:txBody>
            <a:bodyPr wrap="none" lIns="90488" tIns="44450" rIns="90488" bIns="44450">
              <a:spAutoFit/>
            </a:bodyPr>
            <a:lstStyle/>
            <a:p>
              <a:pPr algn="ctr"/>
              <a:r>
                <a:rPr lang="en-US" sz="2400" b="1" u="sng">
                  <a:solidFill>
                    <a:schemeClr val="bg2"/>
                  </a:solidFill>
                  <a:latin typeface="Arial" charset="0"/>
                </a:rPr>
                <a:t>2 x S x OC</a:t>
              </a:r>
              <a:endParaRPr lang="en-US" sz="2400" b="1">
                <a:solidFill>
                  <a:schemeClr val="bg2"/>
                </a:solidFill>
                <a:latin typeface="Arial" charset="0"/>
              </a:endParaRPr>
            </a:p>
            <a:p>
              <a:pPr algn="ctr"/>
              <a:r>
                <a:rPr lang="en-US" sz="2400" b="1">
                  <a:solidFill>
                    <a:schemeClr val="bg2"/>
                  </a:solidFill>
                  <a:latin typeface="Arial" charset="0"/>
                </a:rPr>
                <a:t>CC</a:t>
              </a:r>
            </a:p>
          </p:txBody>
        </p:sp>
        <p:sp>
          <p:nvSpPr>
            <p:cNvPr id="25612" name="Freeform 32"/>
            <p:cNvSpPr>
              <a:spLocks/>
            </p:cNvSpPr>
            <p:nvPr/>
          </p:nvSpPr>
          <p:spPr bwMode="auto">
            <a:xfrm>
              <a:off x="3982" y="258"/>
              <a:ext cx="1394" cy="572"/>
            </a:xfrm>
            <a:custGeom>
              <a:avLst/>
              <a:gdLst>
                <a:gd name="T0" fmla="*/ 0 w 1299"/>
                <a:gd name="T1" fmla="*/ 385 h 572"/>
                <a:gd name="T2" fmla="*/ 68 w 1299"/>
                <a:gd name="T3" fmla="*/ 332 h 572"/>
                <a:gd name="T4" fmla="*/ 158 w 1299"/>
                <a:gd name="T5" fmla="*/ 571 h 572"/>
                <a:gd name="T6" fmla="*/ 270 w 1299"/>
                <a:gd name="T7" fmla="*/ 0 h 572"/>
                <a:gd name="T8" fmla="*/ 1393 w 1299"/>
                <a:gd name="T9" fmla="*/ 0 h 572"/>
                <a:gd name="T10" fmla="*/ 1393 w 1299"/>
                <a:gd name="T11" fmla="*/ 0 h 572"/>
                <a:gd name="T12" fmla="*/ 1393 w 1299"/>
                <a:gd name="T13" fmla="*/ 0 h 572"/>
                <a:gd name="T14" fmla="*/ 0 60000 65536"/>
                <a:gd name="T15" fmla="*/ 0 60000 65536"/>
                <a:gd name="T16" fmla="*/ 0 60000 65536"/>
                <a:gd name="T17" fmla="*/ 0 60000 65536"/>
                <a:gd name="T18" fmla="*/ 0 60000 65536"/>
                <a:gd name="T19" fmla="*/ 0 60000 65536"/>
                <a:gd name="T20" fmla="*/ 0 60000 65536"/>
                <a:gd name="T21" fmla="*/ 0 w 1299"/>
                <a:gd name="T22" fmla="*/ 0 h 572"/>
                <a:gd name="T23" fmla="*/ 1299 w 1299"/>
                <a:gd name="T24" fmla="*/ 572 h 5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572">
                  <a:moveTo>
                    <a:pt x="0" y="385"/>
                  </a:moveTo>
                  <a:lnTo>
                    <a:pt x="63" y="332"/>
                  </a:lnTo>
                  <a:lnTo>
                    <a:pt x="147" y="571"/>
                  </a:lnTo>
                  <a:lnTo>
                    <a:pt x="252" y="0"/>
                  </a:lnTo>
                  <a:lnTo>
                    <a:pt x="1298" y="0"/>
                  </a:lnTo>
                </a:path>
              </a:pathLst>
            </a:custGeom>
            <a:noFill/>
            <a:ln w="25400" cap="rnd">
              <a:solidFill>
                <a:schemeClr val="bg2"/>
              </a:solidFill>
              <a:round/>
              <a:headEnd/>
              <a:tailEn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ipe(left)">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43C0F36C-A3AD-404D-93E8-2906A3FDC282}" type="slidenum">
              <a:rPr lang="en-US"/>
              <a:pPr/>
              <a:t>9</a:t>
            </a:fld>
            <a:endParaRPr lang="en-US"/>
          </a:p>
        </p:txBody>
      </p:sp>
      <p:grpSp>
        <p:nvGrpSpPr>
          <p:cNvPr id="18488" name="Group 56"/>
          <p:cNvGrpSpPr>
            <a:grpSpLocks/>
          </p:cNvGrpSpPr>
          <p:nvPr/>
        </p:nvGrpSpPr>
        <p:grpSpPr bwMode="auto">
          <a:xfrm>
            <a:off x="217488" y="2089150"/>
            <a:ext cx="8509000" cy="4451350"/>
            <a:chOff x="137" y="1316"/>
            <a:chExt cx="5360" cy="2804"/>
          </a:xfrm>
        </p:grpSpPr>
        <p:grpSp>
          <p:nvGrpSpPr>
            <p:cNvPr id="18489" name="Group 57"/>
            <p:cNvGrpSpPr>
              <a:grpSpLocks/>
            </p:cNvGrpSpPr>
            <p:nvPr/>
          </p:nvGrpSpPr>
          <p:grpSpPr bwMode="auto">
            <a:xfrm>
              <a:off x="137" y="1317"/>
              <a:ext cx="2661" cy="981"/>
              <a:chOff x="137" y="1317"/>
              <a:chExt cx="2661" cy="981"/>
            </a:xfrm>
          </p:grpSpPr>
          <p:grpSp>
            <p:nvGrpSpPr>
              <p:cNvPr id="18490" name="Group 58"/>
              <p:cNvGrpSpPr>
                <a:grpSpLocks/>
              </p:cNvGrpSpPr>
              <p:nvPr/>
            </p:nvGrpSpPr>
            <p:grpSpPr bwMode="auto">
              <a:xfrm>
                <a:off x="152" y="1317"/>
                <a:ext cx="2616" cy="981"/>
                <a:chOff x="15" y="1323"/>
                <a:chExt cx="2616" cy="981"/>
              </a:xfrm>
            </p:grpSpPr>
            <p:sp>
              <p:nvSpPr>
                <p:cNvPr id="18491" name="Rectangle 59"/>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8492" name="Rectangle 60"/>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8493" name="Rectangle 61"/>
              <p:cNvSpPr>
                <a:spLocks noChangeArrowheads="1"/>
              </p:cNvSpPr>
              <p:nvPr/>
            </p:nvSpPr>
            <p:spPr bwMode="auto">
              <a:xfrm>
                <a:off x="137" y="1318"/>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Marketable Securities	0	200</a:t>
                </a:r>
              </a:p>
              <a:p>
                <a:pPr>
                  <a:tabLst>
                    <a:tab pos="3089275" algn="r"/>
                    <a:tab pos="3879850" algn="r"/>
                  </a:tabLst>
                </a:pPr>
                <a:r>
                  <a:rPr lang="en-US">
                    <a:solidFill>
                      <a:srgbClr val="000000"/>
                    </a:solidFill>
                    <a:latin typeface="Arial" charset="0"/>
                  </a:rPr>
                  <a:t>Other Current Assets	200	200</a:t>
                </a:r>
              </a:p>
              <a:p>
                <a:pPr>
                  <a:tabLst>
                    <a:tab pos="3089275" algn="r"/>
                    <a:tab pos="3879850" algn="r"/>
                  </a:tabLst>
                </a:pPr>
                <a:r>
                  <a:rPr lang="en-US">
                    <a:solidFill>
                      <a:srgbClr val="000000"/>
                    </a:solidFill>
                    <a:latin typeface="Arial" charset="0"/>
                  </a:rPr>
                  <a:t>Fixed Assets	800	800</a:t>
                </a:r>
              </a:p>
              <a:p>
                <a:pPr>
                  <a:tabLst>
                    <a:tab pos="3089275" algn="r"/>
                    <a:tab pos="3879850" algn="r"/>
                  </a:tabLst>
                </a:pPr>
                <a:r>
                  <a:rPr lang="en-US">
                    <a:solidFill>
                      <a:srgbClr val="000000"/>
                    </a:solidFill>
                    <a:latin typeface="Arial" charset="0"/>
                  </a:rPr>
                  <a:t>Total Assets	1000	1200</a:t>
                </a:r>
              </a:p>
            </p:txBody>
          </p:sp>
          <p:sp>
            <p:nvSpPr>
              <p:cNvPr id="18494" name="Line 62"/>
              <p:cNvSpPr>
                <a:spLocks noChangeShapeType="1"/>
              </p:cNvSpPr>
              <p:nvPr/>
            </p:nvSpPr>
            <p:spPr bwMode="auto">
              <a:xfrm>
                <a:off x="1776" y="2043"/>
                <a:ext cx="384" cy="0"/>
              </a:xfrm>
              <a:prstGeom prst="line">
                <a:avLst/>
              </a:prstGeom>
              <a:noFill/>
              <a:ln w="12700">
                <a:solidFill>
                  <a:schemeClr val="bg2"/>
                </a:solidFill>
                <a:round/>
                <a:headEnd/>
                <a:tailEnd/>
              </a:ln>
              <a:effectLst/>
            </p:spPr>
            <p:txBody>
              <a:bodyPr/>
              <a:lstStyle/>
              <a:p>
                <a:endParaRPr lang="en-US"/>
              </a:p>
            </p:txBody>
          </p:sp>
          <p:sp>
            <p:nvSpPr>
              <p:cNvPr id="18495" name="Line 63"/>
              <p:cNvSpPr>
                <a:spLocks noChangeShapeType="1"/>
              </p:cNvSpPr>
              <p:nvPr/>
            </p:nvSpPr>
            <p:spPr bwMode="auto">
              <a:xfrm>
                <a:off x="2304" y="2043"/>
                <a:ext cx="336" cy="0"/>
              </a:xfrm>
              <a:prstGeom prst="line">
                <a:avLst/>
              </a:prstGeom>
              <a:noFill/>
              <a:ln w="12700">
                <a:solidFill>
                  <a:schemeClr val="bg2"/>
                </a:solidFill>
                <a:round/>
                <a:headEnd/>
                <a:tailEnd/>
              </a:ln>
              <a:effectLst/>
            </p:spPr>
            <p:txBody>
              <a:bodyPr/>
              <a:lstStyle/>
              <a:p>
                <a:endParaRPr lang="en-US"/>
              </a:p>
            </p:txBody>
          </p:sp>
        </p:grpSp>
        <p:grpSp>
          <p:nvGrpSpPr>
            <p:cNvPr id="18496" name="Group 64"/>
            <p:cNvGrpSpPr>
              <a:grpSpLocks/>
            </p:cNvGrpSpPr>
            <p:nvPr/>
          </p:nvGrpSpPr>
          <p:grpSpPr bwMode="auto">
            <a:xfrm>
              <a:off x="2836" y="1316"/>
              <a:ext cx="2661" cy="981"/>
              <a:chOff x="2836" y="1316"/>
              <a:chExt cx="2661" cy="981"/>
            </a:xfrm>
          </p:grpSpPr>
          <p:grpSp>
            <p:nvGrpSpPr>
              <p:cNvPr id="18497" name="Group 65"/>
              <p:cNvGrpSpPr>
                <a:grpSpLocks/>
              </p:cNvGrpSpPr>
              <p:nvPr/>
            </p:nvGrpSpPr>
            <p:grpSpPr bwMode="auto">
              <a:xfrm>
                <a:off x="2854" y="1316"/>
                <a:ext cx="2616" cy="981"/>
                <a:chOff x="15" y="1323"/>
                <a:chExt cx="2616" cy="981"/>
              </a:xfrm>
            </p:grpSpPr>
            <p:sp>
              <p:nvSpPr>
                <p:cNvPr id="18498" name="Rectangle 66"/>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8499" name="Rectangle 67"/>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8500" name="Rectangle 68"/>
              <p:cNvSpPr>
                <a:spLocks noChangeArrowheads="1"/>
              </p:cNvSpPr>
              <p:nvPr/>
            </p:nvSpPr>
            <p:spPr bwMode="auto">
              <a:xfrm>
                <a:off x="2836" y="1319"/>
                <a:ext cx="2661" cy="921"/>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i="1" u="sng">
                    <a:solidFill>
                      <a:srgbClr val="FF6600"/>
                    </a:solidFill>
                    <a:effectLst>
                      <a:outerShdw blurRad="38100" dist="38100" dir="2700000" algn="tl">
                        <a:srgbClr val="000000"/>
                      </a:outerShdw>
                    </a:effectLst>
                    <a:latin typeface="Arial" charset="0"/>
                  </a:rPr>
                  <a:t>Firm 1</a:t>
                </a:r>
                <a:r>
                  <a:rPr lang="en-US" i="1">
                    <a:solidFill>
                      <a:srgbClr val="FF6600"/>
                    </a:solidFill>
                    <a:effectLst>
                      <a:outerShdw blurRad="38100" dist="38100" dir="2700000" algn="tl">
                        <a:srgbClr val="000000"/>
                      </a:outerShdw>
                    </a:effectLst>
                    <a:latin typeface="Arial" charset="0"/>
                  </a:rPr>
                  <a:t>	    </a:t>
                </a:r>
                <a:r>
                  <a:rPr lang="en-US" i="1"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ST Debt	100	100</a:t>
                </a:r>
              </a:p>
              <a:p>
                <a:pPr>
                  <a:tabLst>
                    <a:tab pos="3089275" algn="r"/>
                    <a:tab pos="3879850" algn="r"/>
                  </a:tabLst>
                </a:pPr>
                <a:r>
                  <a:rPr lang="en-US">
                    <a:solidFill>
                      <a:srgbClr val="000000"/>
                    </a:solidFill>
                    <a:latin typeface="Arial" charset="0"/>
                  </a:rPr>
                  <a:t>LT Debt	400	400</a:t>
                </a:r>
              </a:p>
              <a:p>
                <a:pPr>
                  <a:tabLst>
                    <a:tab pos="3089275" algn="r"/>
                    <a:tab pos="3879850" algn="r"/>
                  </a:tabLst>
                </a:pPr>
                <a:r>
                  <a:rPr lang="en-US">
                    <a:solidFill>
                      <a:srgbClr val="000000"/>
                    </a:solidFill>
                    <a:latin typeface="Arial" charset="0"/>
                  </a:rPr>
                  <a:t>Common Stock	500	700</a:t>
                </a:r>
              </a:p>
              <a:p>
                <a:pPr>
                  <a:tabLst>
                    <a:tab pos="3089275" algn="r"/>
                    <a:tab pos="3879850" algn="r"/>
                  </a:tabLst>
                </a:pPr>
                <a:r>
                  <a:rPr lang="en-US">
                    <a:solidFill>
                      <a:srgbClr val="000000"/>
                    </a:solidFill>
                    <a:latin typeface="Arial" charset="0"/>
                  </a:rPr>
                  <a:t>Total Liabilities&amp;Equity	1000	1200</a:t>
                </a:r>
              </a:p>
            </p:txBody>
          </p:sp>
          <p:sp>
            <p:nvSpPr>
              <p:cNvPr id="18501" name="Line 69"/>
              <p:cNvSpPr>
                <a:spLocks noChangeShapeType="1"/>
              </p:cNvSpPr>
              <p:nvPr/>
            </p:nvSpPr>
            <p:spPr bwMode="auto">
              <a:xfrm>
                <a:off x="4514" y="2040"/>
                <a:ext cx="336" cy="0"/>
              </a:xfrm>
              <a:prstGeom prst="line">
                <a:avLst/>
              </a:prstGeom>
              <a:noFill/>
              <a:ln w="12700">
                <a:solidFill>
                  <a:schemeClr val="bg2"/>
                </a:solidFill>
                <a:round/>
                <a:headEnd/>
                <a:tailEnd/>
              </a:ln>
              <a:effectLst/>
            </p:spPr>
            <p:txBody>
              <a:bodyPr/>
              <a:lstStyle/>
              <a:p>
                <a:endParaRPr lang="en-US"/>
              </a:p>
            </p:txBody>
          </p:sp>
          <p:sp>
            <p:nvSpPr>
              <p:cNvPr id="18502" name="Line 70"/>
              <p:cNvSpPr>
                <a:spLocks noChangeShapeType="1"/>
              </p:cNvSpPr>
              <p:nvPr/>
            </p:nvSpPr>
            <p:spPr bwMode="auto">
              <a:xfrm>
                <a:off x="5042" y="2034"/>
                <a:ext cx="288" cy="0"/>
              </a:xfrm>
              <a:prstGeom prst="line">
                <a:avLst/>
              </a:prstGeom>
              <a:noFill/>
              <a:ln w="12700">
                <a:solidFill>
                  <a:schemeClr val="bg2"/>
                </a:solidFill>
                <a:round/>
                <a:headEnd/>
                <a:tailEnd/>
              </a:ln>
              <a:effectLst/>
            </p:spPr>
            <p:txBody>
              <a:bodyPr/>
              <a:lstStyle/>
              <a:p>
                <a:endParaRPr lang="en-US"/>
              </a:p>
            </p:txBody>
          </p:sp>
        </p:grpSp>
        <p:grpSp>
          <p:nvGrpSpPr>
            <p:cNvPr id="18503" name="Group 71"/>
            <p:cNvGrpSpPr>
              <a:grpSpLocks/>
            </p:cNvGrpSpPr>
            <p:nvPr/>
          </p:nvGrpSpPr>
          <p:grpSpPr bwMode="auto">
            <a:xfrm>
              <a:off x="169" y="2507"/>
              <a:ext cx="2661" cy="1613"/>
              <a:chOff x="351" y="2615"/>
              <a:chExt cx="2661" cy="1613"/>
            </a:xfrm>
          </p:grpSpPr>
          <p:grpSp>
            <p:nvGrpSpPr>
              <p:cNvPr id="18504" name="Group 72"/>
              <p:cNvGrpSpPr>
                <a:grpSpLocks/>
              </p:cNvGrpSpPr>
              <p:nvPr/>
            </p:nvGrpSpPr>
            <p:grpSpPr bwMode="auto">
              <a:xfrm>
                <a:off x="359" y="2623"/>
                <a:ext cx="2616" cy="1596"/>
                <a:chOff x="15" y="1323"/>
                <a:chExt cx="2616" cy="981"/>
              </a:xfrm>
            </p:grpSpPr>
            <p:sp>
              <p:nvSpPr>
                <p:cNvPr id="18505" name="Rectangle 73"/>
                <p:cNvSpPr>
                  <a:spLocks noChangeArrowheads="1"/>
                </p:cNvSpPr>
                <p:nvPr/>
              </p:nvSpPr>
              <p:spPr bwMode="auto">
                <a:xfrm>
                  <a:off x="15" y="1323"/>
                  <a:ext cx="2616" cy="980"/>
                </a:xfrm>
                <a:prstGeom prst="rect">
                  <a:avLst/>
                </a:prstGeom>
                <a:solidFill>
                  <a:schemeClr val="hlink"/>
                </a:solidFill>
                <a:ln w="12700">
                  <a:noFill/>
                  <a:miter lim="800000"/>
                  <a:headEnd/>
                  <a:tailEnd/>
                </a:ln>
                <a:effectLst/>
                <a:scene3d>
                  <a:camera prst="legacyPerspectiveTop"/>
                  <a:lightRig rig="legacyFlat3" dir="b"/>
                </a:scene3d>
                <a:sp3d extrusionH="887400" prstMaterial="legacyMatte">
                  <a:bevelT w="13500" h="13500" prst="angle"/>
                  <a:bevelB w="13500" h="13500" prst="angle"/>
                  <a:extrusionClr>
                    <a:schemeClr val="hlink"/>
                  </a:extrusionClr>
                </a:sp3d>
              </p:spPr>
              <p:txBody>
                <a:bodyPr wrap="none" anchor="ctr">
                  <a:flatTx/>
                </a:bodyPr>
                <a:lstStyle/>
                <a:p>
                  <a:endParaRPr lang="en-US"/>
                </a:p>
              </p:txBody>
            </p:sp>
            <p:sp>
              <p:nvSpPr>
                <p:cNvPr id="18506" name="Rectangle 74"/>
                <p:cNvSpPr>
                  <a:spLocks noChangeArrowheads="1"/>
                </p:cNvSpPr>
                <p:nvPr/>
              </p:nvSpPr>
              <p:spPr bwMode="auto">
                <a:xfrm>
                  <a:off x="18" y="1335"/>
                  <a:ext cx="2612" cy="969"/>
                </a:xfrm>
                <a:prstGeom prst="rect">
                  <a:avLst/>
                </a:prstGeom>
                <a:noFill/>
                <a:ln w="19050">
                  <a:solidFill>
                    <a:srgbClr val="00FF00"/>
                  </a:solidFill>
                  <a:miter lim="800000"/>
                  <a:headEnd type="none" w="sm" len="sm"/>
                  <a:tailEnd type="none" w="sm" len="sm"/>
                </a:ln>
                <a:effectLst/>
              </p:spPr>
              <p:txBody>
                <a:bodyPr wrap="none" anchor="ctr"/>
                <a:lstStyle/>
                <a:p>
                  <a:endParaRPr lang="en-US"/>
                </a:p>
              </p:txBody>
            </p:sp>
          </p:grpSp>
          <p:sp>
            <p:nvSpPr>
              <p:cNvPr id="18507" name="Rectangle 75"/>
              <p:cNvSpPr>
                <a:spLocks noChangeArrowheads="1"/>
              </p:cNvSpPr>
              <p:nvPr/>
            </p:nvSpPr>
            <p:spPr bwMode="auto">
              <a:xfrm>
                <a:off x="351" y="2615"/>
                <a:ext cx="2661" cy="1613"/>
              </a:xfrm>
              <a:prstGeom prst="rect">
                <a:avLst/>
              </a:prstGeom>
              <a:noFill/>
              <a:ln w="12700">
                <a:noFill/>
                <a:miter lim="800000"/>
                <a:headEnd/>
                <a:tailEnd/>
              </a:ln>
              <a:effectLst/>
            </p:spPr>
            <p:txBody>
              <a:bodyPr lIns="90488" tIns="44450" rIns="90488" bIns="44450">
                <a:spAutoFit/>
              </a:bodyPr>
              <a:lstStyle/>
              <a:p>
                <a:pPr>
                  <a:tabLst>
                    <a:tab pos="3089275" algn="r"/>
                    <a:tab pos="3879850" algn="r"/>
                  </a:tabLst>
                </a:pPr>
                <a:r>
                  <a:rPr lang="en-US">
                    <a:solidFill>
                      <a:srgbClr val="000000"/>
                    </a:solidFill>
                    <a:latin typeface="Arial" charset="0"/>
                  </a:rPr>
                  <a:t>	</a:t>
                </a:r>
                <a:r>
                  <a:rPr lang="en-US" u="sng">
                    <a:solidFill>
                      <a:srgbClr val="FF6600"/>
                    </a:solidFill>
                    <a:effectLst>
                      <a:outerShdw blurRad="38100" dist="38100" dir="2700000" algn="tl">
                        <a:srgbClr val="000000"/>
                      </a:outerShdw>
                    </a:effectLst>
                    <a:latin typeface="Arial" charset="0"/>
                  </a:rPr>
                  <a:t>Firm 1</a:t>
                </a:r>
                <a:r>
                  <a:rPr lang="en-US">
                    <a:solidFill>
                      <a:srgbClr val="FF6600"/>
                    </a:solidFill>
                    <a:effectLst>
                      <a:outerShdw blurRad="38100" dist="38100" dir="2700000" algn="tl">
                        <a:srgbClr val="000000"/>
                      </a:outerShdw>
                    </a:effectLst>
                    <a:latin typeface="Arial" charset="0"/>
                  </a:rPr>
                  <a:t>	    </a:t>
                </a:r>
                <a:r>
                  <a:rPr lang="en-US" u="sng">
                    <a:solidFill>
                      <a:srgbClr val="FF6600"/>
                    </a:solidFill>
                    <a:effectLst>
                      <a:outerShdw blurRad="38100" dist="38100" dir="2700000" algn="tl">
                        <a:srgbClr val="000000"/>
                      </a:outerShdw>
                    </a:effectLst>
                    <a:latin typeface="Arial" charset="0"/>
                  </a:rPr>
                  <a:t>Firm 2</a:t>
                </a:r>
              </a:p>
              <a:p>
                <a:pPr>
                  <a:tabLst>
                    <a:tab pos="3089275" algn="r"/>
                    <a:tab pos="3879850" algn="r"/>
                  </a:tabLst>
                </a:pPr>
                <a:r>
                  <a:rPr lang="en-US">
                    <a:solidFill>
                      <a:srgbClr val="000000"/>
                    </a:solidFill>
                    <a:latin typeface="Arial" charset="0"/>
                  </a:rPr>
                  <a:t>Operating Earnings	150	150</a:t>
                </a:r>
              </a:p>
              <a:p>
                <a:pPr>
                  <a:tabLst>
                    <a:tab pos="3089275" algn="r"/>
                    <a:tab pos="3879850" algn="r"/>
                  </a:tabLst>
                </a:pPr>
                <a:r>
                  <a:rPr lang="en-US">
                    <a:solidFill>
                      <a:srgbClr val="000000"/>
                    </a:solidFill>
                    <a:latin typeface="Arial" charset="0"/>
                  </a:rPr>
                  <a:t>Interest Earned	0	8</a:t>
                </a:r>
              </a:p>
              <a:p>
                <a:pPr>
                  <a:tabLst>
                    <a:tab pos="3089275" algn="r"/>
                    <a:tab pos="3879850" algn="r"/>
                  </a:tabLst>
                </a:pPr>
                <a:r>
                  <a:rPr lang="en-US">
                    <a:solidFill>
                      <a:srgbClr val="000000"/>
                    </a:solidFill>
                    <a:latin typeface="Arial" charset="0"/>
                  </a:rPr>
                  <a:t>EBT 	150	158</a:t>
                </a:r>
                <a:endParaRPr lang="en-US" u="sng">
                  <a:solidFill>
                    <a:srgbClr val="000000"/>
                  </a:solidFill>
                  <a:latin typeface="Arial" charset="0"/>
                </a:endParaRPr>
              </a:p>
              <a:p>
                <a:pPr>
                  <a:tabLst>
                    <a:tab pos="3089275" algn="r"/>
                    <a:tab pos="3879850" algn="r"/>
                  </a:tabLst>
                </a:pPr>
                <a:r>
                  <a:rPr lang="en-US">
                    <a:solidFill>
                      <a:srgbClr val="000000"/>
                    </a:solidFill>
                    <a:latin typeface="Arial" charset="0"/>
                  </a:rPr>
                  <a:t>Taxes (40%)	-60	-63</a:t>
                </a:r>
              </a:p>
              <a:p>
                <a:pPr>
                  <a:tabLst>
                    <a:tab pos="3089275" algn="r"/>
                    <a:tab pos="3879850" algn="r"/>
                  </a:tabLst>
                </a:pPr>
                <a:r>
                  <a:rPr lang="en-US">
                    <a:solidFill>
                      <a:srgbClr val="000000"/>
                    </a:solidFill>
                    <a:latin typeface="Arial" charset="0"/>
                  </a:rPr>
                  <a:t>Net Income	90	95</a:t>
                </a:r>
              </a:p>
              <a:p>
                <a:pPr>
                  <a:tabLst>
                    <a:tab pos="3089275" algn="r"/>
                    <a:tab pos="3879850" algn="r"/>
                  </a:tabLst>
                </a:pPr>
                <a:endParaRPr lang="en-US">
                  <a:solidFill>
                    <a:srgbClr val="000000"/>
                  </a:solidFill>
                  <a:latin typeface="Arial" charset="0"/>
                </a:endParaRPr>
              </a:p>
              <a:p>
                <a:pPr>
                  <a:tabLst>
                    <a:tab pos="3089275" algn="r"/>
                    <a:tab pos="3879850" algn="r"/>
                  </a:tabLst>
                </a:pPr>
                <a:r>
                  <a:rPr lang="en-US">
                    <a:solidFill>
                      <a:srgbClr val="000000"/>
                    </a:solidFill>
                    <a:latin typeface="Arial" charset="0"/>
                  </a:rPr>
                  <a:t>Current Ratio                        2            4</a:t>
                </a:r>
              </a:p>
              <a:p>
                <a:pPr>
                  <a:tabLst>
                    <a:tab pos="3089275" algn="r"/>
                    <a:tab pos="3879850" algn="r"/>
                  </a:tabLst>
                </a:pPr>
                <a:r>
                  <a:rPr lang="en-US">
                    <a:solidFill>
                      <a:srgbClr val="000000"/>
                    </a:solidFill>
                    <a:latin typeface="Arial" charset="0"/>
                  </a:rPr>
                  <a:t>ROA	9%	</a:t>
                </a:r>
              </a:p>
            </p:txBody>
          </p:sp>
          <p:sp>
            <p:nvSpPr>
              <p:cNvPr id="18508" name="Line 76"/>
              <p:cNvSpPr>
                <a:spLocks noChangeShapeType="1"/>
              </p:cNvSpPr>
              <p:nvPr/>
            </p:nvSpPr>
            <p:spPr bwMode="auto">
              <a:xfrm>
                <a:off x="2112" y="3168"/>
                <a:ext cx="240" cy="0"/>
              </a:xfrm>
              <a:prstGeom prst="line">
                <a:avLst/>
              </a:prstGeom>
              <a:noFill/>
              <a:ln w="12700">
                <a:solidFill>
                  <a:schemeClr val="bg2"/>
                </a:solidFill>
                <a:round/>
                <a:headEnd/>
                <a:tailEnd/>
              </a:ln>
              <a:effectLst/>
            </p:spPr>
            <p:txBody>
              <a:bodyPr/>
              <a:lstStyle/>
              <a:p>
                <a:endParaRPr lang="en-US"/>
              </a:p>
            </p:txBody>
          </p:sp>
          <p:sp>
            <p:nvSpPr>
              <p:cNvPr id="18509" name="Line 77"/>
              <p:cNvSpPr>
                <a:spLocks noChangeShapeType="1"/>
              </p:cNvSpPr>
              <p:nvPr/>
            </p:nvSpPr>
            <p:spPr bwMode="auto">
              <a:xfrm>
                <a:off x="2640" y="3168"/>
                <a:ext cx="240" cy="0"/>
              </a:xfrm>
              <a:prstGeom prst="line">
                <a:avLst/>
              </a:prstGeom>
              <a:noFill/>
              <a:ln w="12700">
                <a:solidFill>
                  <a:schemeClr val="bg2"/>
                </a:solidFill>
                <a:round/>
                <a:headEnd/>
                <a:tailEnd/>
              </a:ln>
              <a:effectLst/>
            </p:spPr>
            <p:txBody>
              <a:bodyPr/>
              <a:lstStyle/>
              <a:p>
                <a:endParaRPr lang="en-US"/>
              </a:p>
            </p:txBody>
          </p:sp>
          <p:sp>
            <p:nvSpPr>
              <p:cNvPr id="18510" name="Line 78"/>
              <p:cNvSpPr>
                <a:spLocks noChangeShapeType="1"/>
              </p:cNvSpPr>
              <p:nvPr/>
            </p:nvSpPr>
            <p:spPr bwMode="auto">
              <a:xfrm>
                <a:off x="2112" y="3504"/>
                <a:ext cx="240" cy="0"/>
              </a:xfrm>
              <a:prstGeom prst="line">
                <a:avLst/>
              </a:prstGeom>
              <a:noFill/>
              <a:ln w="12700">
                <a:solidFill>
                  <a:schemeClr val="bg2"/>
                </a:solidFill>
                <a:round/>
                <a:headEnd/>
                <a:tailEnd/>
              </a:ln>
              <a:effectLst/>
            </p:spPr>
            <p:txBody>
              <a:bodyPr/>
              <a:lstStyle/>
              <a:p>
                <a:endParaRPr lang="en-US"/>
              </a:p>
            </p:txBody>
          </p:sp>
          <p:sp>
            <p:nvSpPr>
              <p:cNvPr id="18511" name="Line 79"/>
              <p:cNvSpPr>
                <a:spLocks noChangeShapeType="1"/>
              </p:cNvSpPr>
              <p:nvPr/>
            </p:nvSpPr>
            <p:spPr bwMode="auto">
              <a:xfrm>
                <a:off x="2640" y="3504"/>
                <a:ext cx="240" cy="0"/>
              </a:xfrm>
              <a:prstGeom prst="line">
                <a:avLst/>
              </a:prstGeom>
              <a:noFill/>
              <a:ln w="12700">
                <a:solidFill>
                  <a:schemeClr val="bg2"/>
                </a:solidFill>
                <a:round/>
                <a:headEnd/>
                <a:tailEnd/>
              </a:ln>
              <a:effectLst/>
            </p:spPr>
            <p:txBody>
              <a:bodyPr/>
              <a:lstStyle/>
              <a:p>
                <a:endParaRPr lang="en-US"/>
              </a:p>
            </p:txBody>
          </p:sp>
        </p:grpSp>
      </p:grpSp>
      <p:grpSp>
        <p:nvGrpSpPr>
          <p:cNvPr id="18515" name="Group 83"/>
          <p:cNvGrpSpPr>
            <a:grpSpLocks/>
          </p:cNvGrpSpPr>
          <p:nvPr/>
        </p:nvGrpSpPr>
        <p:grpSpPr bwMode="auto">
          <a:xfrm>
            <a:off x="7073900" y="4999038"/>
            <a:ext cx="1046163" cy="698500"/>
            <a:chOff x="4456" y="3149"/>
            <a:chExt cx="659" cy="440"/>
          </a:xfrm>
        </p:grpSpPr>
        <p:sp>
          <p:nvSpPr>
            <p:cNvPr id="18446" name="Rectangle 14"/>
            <p:cNvSpPr>
              <a:spLocks noChangeArrowheads="1"/>
            </p:cNvSpPr>
            <p:nvPr/>
          </p:nvSpPr>
          <p:spPr bwMode="auto">
            <a:xfrm>
              <a:off x="4645" y="3149"/>
              <a:ext cx="470" cy="440"/>
            </a:xfrm>
            <a:prstGeom prst="rect">
              <a:avLst/>
            </a:prstGeom>
            <a:noFill/>
            <a:ln w="12700">
              <a:noFill/>
              <a:miter lim="800000"/>
              <a:headEnd/>
              <a:tailEnd/>
            </a:ln>
            <a:effectLst/>
          </p:spPr>
          <p:txBody>
            <a:bodyPr wrap="none" lIns="90488" tIns="44450" rIns="90488" bIns="44450">
              <a:spAutoFit/>
            </a:bodyPr>
            <a:lstStyle/>
            <a:p>
              <a:pPr algn="ctr"/>
              <a:r>
                <a:rPr lang="en-US" sz="2000">
                  <a:latin typeface="Arial" charset="0"/>
                </a:rPr>
                <a:t>  </a:t>
              </a:r>
              <a:r>
                <a:rPr lang="en-US" sz="2000" u="sng">
                  <a:latin typeface="Arial" charset="0"/>
                </a:rPr>
                <a:t>95  </a:t>
              </a:r>
              <a:endParaRPr lang="en-US" sz="2000">
                <a:latin typeface="Arial" charset="0"/>
              </a:endParaRPr>
            </a:p>
            <a:p>
              <a:pPr algn="ctr"/>
              <a:r>
                <a:rPr lang="en-US" sz="2000">
                  <a:latin typeface="Arial" charset="0"/>
                </a:rPr>
                <a:t>1200</a:t>
              </a:r>
            </a:p>
          </p:txBody>
        </p:sp>
        <p:sp>
          <p:nvSpPr>
            <p:cNvPr id="18447" name="Rectangle 15"/>
            <p:cNvSpPr>
              <a:spLocks noChangeArrowheads="1"/>
            </p:cNvSpPr>
            <p:nvPr/>
          </p:nvSpPr>
          <p:spPr bwMode="auto">
            <a:xfrm>
              <a:off x="4456" y="3208"/>
              <a:ext cx="207" cy="248"/>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a:t>
              </a:r>
            </a:p>
          </p:txBody>
        </p:sp>
      </p:grpSp>
      <p:sp>
        <p:nvSpPr>
          <p:cNvPr id="18451" name="Rectangle 19"/>
          <p:cNvSpPr>
            <a:spLocks noChangeArrowheads="1"/>
          </p:cNvSpPr>
          <p:nvPr/>
        </p:nvSpPr>
        <p:spPr bwMode="auto">
          <a:xfrm>
            <a:off x="3654425" y="3255963"/>
            <a:ext cx="544513" cy="266700"/>
          </a:xfrm>
          <a:prstGeom prst="rect">
            <a:avLst/>
          </a:prstGeom>
          <a:noFill/>
          <a:ln w="19050">
            <a:solidFill>
              <a:srgbClr val="FF0000"/>
            </a:solidFill>
            <a:miter lim="800000"/>
            <a:headEnd/>
            <a:tailEnd/>
          </a:ln>
          <a:effectLst/>
        </p:spPr>
        <p:txBody>
          <a:bodyPr wrap="none" anchor="ctr"/>
          <a:lstStyle/>
          <a:p>
            <a:endParaRPr lang="en-US"/>
          </a:p>
        </p:txBody>
      </p:sp>
      <p:sp>
        <p:nvSpPr>
          <p:cNvPr id="18452" name="Rectangle 20"/>
          <p:cNvSpPr>
            <a:spLocks noChangeArrowheads="1"/>
          </p:cNvSpPr>
          <p:nvPr/>
        </p:nvSpPr>
        <p:spPr bwMode="auto">
          <a:xfrm>
            <a:off x="3797300" y="5410200"/>
            <a:ext cx="544513" cy="266700"/>
          </a:xfrm>
          <a:prstGeom prst="rect">
            <a:avLst/>
          </a:prstGeom>
          <a:noFill/>
          <a:ln w="19050">
            <a:solidFill>
              <a:srgbClr val="FF0000"/>
            </a:solidFill>
            <a:miter lim="800000"/>
            <a:headEnd/>
            <a:tailEnd/>
          </a:ln>
          <a:effectLst/>
        </p:spPr>
        <p:txBody>
          <a:bodyPr wrap="none" anchor="ctr"/>
          <a:lstStyle/>
          <a:p>
            <a:endParaRPr lang="en-US"/>
          </a:p>
        </p:txBody>
      </p:sp>
      <p:sp>
        <p:nvSpPr>
          <p:cNvPr id="18463" name="Rectangle 31"/>
          <p:cNvSpPr>
            <a:spLocks noGrp="1" noChangeArrowheads="1"/>
          </p:cNvSpPr>
          <p:nvPr>
            <p:ph type="body" idx="1"/>
          </p:nvPr>
        </p:nvSpPr>
        <p:spPr>
          <a:xfrm>
            <a:off x="985838" y="762000"/>
            <a:ext cx="7772400" cy="1046163"/>
          </a:xfrm>
          <a:noFill/>
          <a:ln/>
        </p:spPr>
        <p:txBody>
          <a:bodyPr lIns="90488" tIns="44450" rIns="90488" bIns="44450"/>
          <a:lstStyle/>
          <a:p>
            <a:pPr>
              <a:buFont typeface="Wingdings" pitchFamily="2" charset="2"/>
              <a:buNone/>
            </a:pPr>
            <a:r>
              <a:rPr lang="en-US">
                <a:solidFill>
                  <a:schemeClr val="accent1"/>
                </a:solidFill>
              </a:rPr>
              <a:t>Example:</a:t>
            </a:r>
            <a:r>
              <a:rPr lang="en-US"/>
              <a:t> Risk-Return Trade-off</a:t>
            </a:r>
          </a:p>
          <a:p>
            <a:pPr lvl="1">
              <a:buFontTx/>
              <a:buNone/>
            </a:pPr>
            <a:r>
              <a:rPr lang="en-US"/>
              <a:t>Compare the 2 following companies</a:t>
            </a:r>
          </a:p>
        </p:txBody>
      </p:sp>
      <p:sp>
        <p:nvSpPr>
          <p:cNvPr id="18516" name="Text Box 84"/>
          <p:cNvSpPr txBox="1">
            <a:spLocks noChangeArrowheads="1"/>
          </p:cNvSpPr>
          <p:nvPr/>
        </p:nvSpPr>
        <p:spPr bwMode="auto">
          <a:xfrm>
            <a:off x="7083425" y="5754688"/>
            <a:ext cx="1871663" cy="396875"/>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sz="2000">
                <a:latin typeface="Arial" charset="0"/>
              </a:rPr>
              <a:t>=.079 = 7.9%</a:t>
            </a:r>
          </a:p>
        </p:txBody>
      </p:sp>
      <p:grpSp>
        <p:nvGrpSpPr>
          <p:cNvPr id="18521" name="Group 89"/>
          <p:cNvGrpSpPr>
            <a:grpSpLocks/>
          </p:cNvGrpSpPr>
          <p:nvPr/>
        </p:nvGrpSpPr>
        <p:grpSpPr bwMode="auto">
          <a:xfrm>
            <a:off x="3756025" y="6154738"/>
            <a:ext cx="838200" cy="366712"/>
            <a:chOff x="2371" y="3896"/>
            <a:chExt cx="528" cy="231"/>
          </a:xfrm>
        </p:grpSpPr>
        <p:sp>
          <p:nvSpPr>
            <p:cNvPr id="18518" name="Text Box 86"/>
            <p:cNvSpPr txBox="1">
              <a:spLocks noChangeArrowheads="1"/>
            </p:cNvSpPr>
            <p:nvPr/>
          </p:nvSpPr>
          <p:spPr bwMode="auto">
            <a:xfrm>
              <a:off x="2391" y="3896"/>
              <a:ext cx="508" cy="231"/>
            </a:xfrm>
            <a:prstGeom prst="rect">
              <a:avLst/>
            </a:prstGeom>
            <a:noFill/>
            <a:ln w="12700">
              <a:noFill/>
              <a:miter lim="800000"/>
              <a:headEnd type="none" w="sm" len="sm"/>
              <a:tailEnd type="none" w="sm" len="sm"/>
            </a:ln>
            <a:effectLst/>
          </p:spPr>
          <p:txBody>
            <a:bodyPr>
              <a:spAutoFit/>
            </a:bodyPr>
            <a:lstStyle/>
            <a:p>
              <a:pPr eaLnBrk="1" hangingPunct="1">
                <a:spcBef>
                  <a:spcPct val="50000"/>
                </a:spcBef>
              </a:pPr>
              <a:r>
                <a:rPr lang="en-US">
                  <a:solidFill>
                    <a:schemeClr val="bg2"/>
                  </a:solidFill>
                  <a:latin typeface="Arial" charset="0"/>
                </a:rPr>
                <a:t>7.9%</a:t>
              </a:r>
            </a:p>
          </p:txBody>
        </p:sp>
        <p:sp>
          <p:nvSpPr>
            <p:cNvPr id="18520" name="Rectangle 88"/>
            <p:cNvSpPr>
              <a:spLocks noChangeArrowheads="1"/>
            </p:cNvSpPr>
            <p:nvPr/>
          </p:nvSpPr>
          <p:spPr bwMode="auto">
            <a:xfrm>
              <a:off x="2371" y="3930"/>
              <a:ext cx="413" cy="183"/>
            </a:xfrm>
            <a:prstGeom prst="rect">
              <a:avLst/>
            </a:prstGeom>
            <a:noFill/>
            <a:ln w="19050">
              <a:solidFill>
                <a:srgbClr val="FF0000"/>
              </a:solidFill>
              <a:miter lim="800000"/>
              <a:headEnd type="none" w="sm" len="sm"/>
              <a:tailEnd type="none" w="sm" len="sm"/>
            </a:ln>
            <a:effectLst/>
          </p:spPr>
          <p:txBody>
            <a:bodyPr wrap="none" anchor="ctr"/>
            <a:lstStyle/>
            <a:p>
              <a:endParaRPr lang="en-US"/>
            </a:p>
          </p:txBody>
        </p:sp>
      </p:grpSp>
      <p:grpSp>
        <p:nvGrpSpPr>
          <p:cNvPr id="18524" name="Group 92"/>
          <p:cNvGrpSpPr>
            <a:grpSpLocks/>
          </p:cNvGrpSpPr>
          <p:nvPr/>
        </p:nvGrpSpPr>
        <p:grpSpPr bwMode="auto">
          <a:xfrm>
            <a:off x="5035550" y="4237038"/>
            <a:ext cx="3519488" cy="698500"/>
            <a:chOff x="3172" y="2669"/>
            <a:chExt cx="2217" cy="440"/>
          </a:xfrm>
        </p:grpSpPr>
        <p:grpSp>
          <p:nvGrpSpPr>
            <p:cNvPr id="18514" name="Group 82"/>
            <p:cNvGrpSpPr>
              <a:grpSpLocks/>
            </p:cNvGrpSpPr>
            <p:nvPr/>
          </p:nvGrpSpPr>
          <p:grpSpPr bwMode="auto">
            <a:xfrm>
              <a:off x="3172" y="2669"/>
              <a:ext cx="2217" cy="440"/>
              <a:chOff x="3174" y="2652"/>
              <a:chExt cx="2217" cy="440"/>
            </a:xfrm>
          </p:grpSpPr>
          <p:sp>
            <p:nvSpPr>
              <p:cNvPr id="18449" name="Rectangle 17"/>
              <p:cNvSpPr>
                <a:spLocks noChangeArrowheads="1"/>
              </p:cNvSpPr>
              <p:nvPr/>
            </p:nvSpPr>
            <p:spPr bwMode="auto">
              <a:xfrm>
                <a:off x="3174" y="2769"/>
                <a:ext cx="1521" cy="248"/>
              </a:xfrm>
              <a:prstGeom prst="rect">
                <a:avLst/>
              </a:prstGeom>
              <a:noFill/>
              <a:ln w="12700">
                <a:noFill/>
                <a:miter lim="800000"/>
                <a:headEnd/>
                <a:tailEnd/>
              </a:ln>
              <a:effectLst/>
            </p:spPr>
            <p:txBody>
              <a:bodyPr wrap="none" lIns="90488" tIns="44450" rIns="90488" bIns="44450">
                <a:spAutoFit/>
              </a:bodyPr>
              <a:lstStyle/>
              <a:p>
                <a:r>
                  <a:rPr lang="en-US" sz="2000">
                    <a:latin typeface="Arial" charset="0"/>
                  </a:rPr>
                  <a:t>Return on Assets = </a:t>
                </a:r>
              </a:p>
            </p:txBody>
          </p:sp>
          <p:sp>
            <p:nvSpPr>
              <p:cNvPr id="18450" name="Rectangle 18"/>
              <p:cNvSpPr>
                <a:spLocks noChangeArrowheads="1"/>
              </p:cNvSpPr>
              <p:nvPr/>
            </p:nvSpPr>
            <p:spPr bwMode="auto">
              <a:xfrm>
                <a:off x="4753" y="2652"/>
                <a:ext cx="638" cy="440"/>
              </a:xfrm>
              <a:prstGeom prst="rect">
                <a:avLst/>
              </a:prstGeom>
              <a:noFill/>
              <a:ln w="12700">
                <a:noFill/>
                <a:miter lim="800000"/>
                <a:headEnd/>
                <a:tailEnd/>
              </a:ln>
              <a:effectLst/>
            </p:spPr>
            <p:txBody>
              <a:bodyPr wrap="none" lIns="90488" tIns="44450" rIns="90488" bIns="44450">
                <a:spAutoFit/>
              </a:bodyPr>
              <a:lstStyle/>
              <a:p>
                <a:pPr algn="ctr"/>
                <a:r>
                  <a:rPr lang="en-US" sz="2000">
                    <a:latin typeface="Arial" charset="0"/>
                  </a:rPr>
                  <a:t>NI</a:t>
                </a:r>
              </a:p>
              <a:p>
                <a:pPr algn="ctr"/>
                <a:r>
                  <a:rPr lang="en-US" sz="2000">
                    <a:latin typeface="Arial" charset="0"/>
                  </a:rPr>
                  <a:t>Assets </a:t>
                </a:r>
              </a:p>
            </p:txBody>
          </p:sp>
        </p:grpSp>
        <p:sp>
          <p:nvSpPr>
            <p:cNvPr id="18523" name="Line 91"/>
            <p:cNvSpPr>
              <a:spLocks noChangeShapeType="1"/>
            </p:cNvSpPr>
            <p:nvPr/>
          </p:nvSpPr>
          <p:spPr bwMode="auto">
            <a:xfrm>
              <a:off x="4831" y="2881"/>
              <a:ext cx="437" cy="2"/>
            </a:xfrm>
            <a:prstGeom prst="line">
              <a:avLst/>
            </a:prstGeom>
            <a:noFill/>
            <a:ln w="12700">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8524"/>
                                        </p:tgtEl>
                                        <p:attrNameLst>
                                          <p:attrName>style.visibility</p:attrName>
                                        </p:attrNameLst>
                                      </p:cBhvr>
                                      <p:to>
                                        <p:strVal val="visible"/>
                                      </p:to>
                                    </p:set>
                                    <p:anim calcmode="lin" valueType="num">
                                      <p:cBhvr>
                                        <p:cTn id="7" dur="500" fill="hold"/>
                                        <p:tgtEl>
                                          <p:spTgt spid="18524"/>
                                        </p:tgtEl>
                                        <p:attrNameLst>
                                          <p:attrName>ppt_w</p:attrName>
                                        </p:attrNameLst>
                                      </p:cBhvr>
                                      <p:tavLst>
                                        <p:tav tm="0">
                                          <p:val>
                                            <p:strVal val="#ppt_w*0.05"/>
                                          </p:val>
                                        </p:tav>
                                        <p:tav tm="100000">
                                          <p:val>
                                            <p:strVal val="#ppt_w"/>
                                          </p:val>
                                        </p:tav>
                                      </p:tavLst>
                                    </p:anim>
                                    <p:anim calcmode="lin" valueType="num">
                                      <p:cBhvr>
                                        <p:cTn id="8" dur="500" fill="hold"/>
                                        <p:tgtEl>
                                          <p:spTgt spid="18524"/>
                                        </p:tgtEl>
                                        <p:attrNameLst>
                                          <p:attrName>ppt_h</p:attrName>
                                        </p:attrNameLst>
                                      </p:cBhvr>
                                      <p:tavLst>
                                        <p:tav tm="0">
                                          <p:val>
                                            <p:strVal val="#ppt_h"/>
                                          </p:val>
                                        </p:tav>
                                        <p:tav tm="100000">
                                          <p:val>
                                            <p:strVal val="#ppt_h"/>
                                          </p:val>
                                        </p:tav>
                                      </p:tavLst>
                                    </p:anim>
                                    <p:anim calcmode="lin" valueType="num">
                                      <p:cBhvr>
                                        <p:cTn id="9" dur="500" fill="hold"/>
                                        <p:tgtEl>
                                          <p:spTgt spid="18524"/>
                                        </p:tgtEl>
                                        <p:attrNameLst>
                                          <p:attrName>ppt_x</p:attrName>
                                        </p:attrNameLst>
                                      </p:cBhvr>
                                      <p:tavLst>
                                        <p:tav tm="0">
                                          <p:val>
                                            <p:strVal val="#ppt_x-.2"/>
                                          </p:val>
                                        </p:tav>
                                        <p:tav tm="100000">
                                          <p:val>
                                            <p:strVal val="#ppt_x"/>
                                          </p:val>
                                        </p:tav>
                                      </p:tavLst>
                                    </p:anim>
                                    <p:anim calcmode="lin" valueType="num">
                                      <p:cBhvr>
                                        <p:cTn id="10" dur="500" fill="hold"/>
                                        <p:tgtEl>
                                          <p:spTgt spid="18524"/>
                                        </p:tgtEl>
                                        <p:attrNameLst>
                                          <p:attrName>ppt_y</p:attrName>
                                        </p:attrNameLst>
                                      </p:cBhvr>
                                      <p:tavLst>
                                        <p:tav tm="0">
                                          <p:val>
                                            <p:strVal val="#ppt_y"/>
                                          </p:val>
                                        </p:tav>
                                        <p:tav tm="100000">
                                          <p:val>
                                            <p:strVal val="#ppt_y"/>
                                          </p:val>
                                        </p:tav>
                                      </p:tavLst>
                                    </p:anim>
                                    <p:animEffect transition="in" filter="fade">
                                      <p:cBhvr>
                                        <p:cTn id="11" dur="500"/>
                                        <p:tgtEl>
                                          <p:spTgt spid="1852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8451"/>
                                        </p:tgtEl>
                                        <p:attrNameLst>
                                          <p:attrName>style.visibility</p:attrName>
                                        </p:attrNameLst>
                                      </p:cBhvr>
                                      <p:to>
                                        <p:strVal val="visible"/>
                                      </p:to>
                                    </p:set>
                                    <p:animEffect transition="in" filter="dissolve">
                                      <p:cBhvr>
                                        <p:cTn id="16" dur="500"/>
                                        <p:tgtEl>
                                          <p:spTgt spid="18451"/>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8452"/>
                                        </p:tgtEl>
                                        <p:attrNameLst>
                                          <p:attrName>style.visibility</p:attrName>
                                        </p:attrNameLst>
                                      </p:cBhvr>
                                      <p:to>
                                        <p:strVal val="visible"/>
                                      </p:to>
                                    </p:set>
                                    <p:animEffect transition="in" filter="dissolve">
                                      <p:cBhvr>
                                        <p:cTn id="20" dur="500"/>
                                        <p:tgtEl>
                                          <p:spTgt spid="18452"/>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8515"/>
                                        </p:tgtEl>
                                        <p:attrNameLst>
                                          <p:attrName>style.visibility</p:attrName>
                                        </p:attrNameLst>
                                      </p:cBhvr>
                                      <p:to>
                                        <p:strVal val="visible"/>
                                      </p:to>
                                    </p:set>
                                    <p:anim calcmode="lin" valueType="num">
                                      <p:cBhvr>
                                        <p:cTn id="25" dur="500" fill="hold"/>
                                        <p:tgtEl>
                                          <p:spTgt spid="18515"/>
                                        </p:tgtEl>
                                        <p:attrNameLst>
                                          <p:attrName>ppt_w</p:attrName>
                                        </p:attrNameLst>
                                      </p:cBhvr>
                                      <p:tavLst>
                                        <p:tav tm="0">
                                          <p:val>
                                            <p:strVal val="#ppt_w*0.05"/>
                                          </p:val>
                                        </p:tav>
                                        <p:tav tm="100000">
                                          <p:val>
                                            <p:strVal val="#ppt_w"/>
                                          </p:val>
                                        </p:tav>
                                      </p:tavLst>
                                    </p:anim>
                                    <p:anim calcmode="lin" valueType="num">
                                      <p:cBhvr>
                                        <p:cTn id="26" dur="500" fill="hold"/>
                                        <p:tgtEl>
                                          <p:spTgt spid="18515"/>
                                        </p:tgtEl>
                                        <p:attrNameLst>
                                          <p:attrName>ppt_h</p:attrName>
                                        </p:attrNameLst>
                                      </p:cBhvr>
                                      <p:tavLst>
                                        <p:tav tm="0">
                                          <p:val>
                                            <p:strVal val="#ppt_h"/>
                                          </p:val>
                                        </p:tav>
                                        <p:tav tm="100000">
                                          <p:val>
                                            <p:strVal val="#ppt_h"/>
                                          </p:val>
                                        </p:tav>
                                      </p:tavLst>
                                    </p:anim>
                                    <p:anim calcmode="lin" valueType="num">
                                      <p:cBhvr>
                                        <p:cTn id="27" dur="500" fill="hold"/>
                                        <p:tgtEl>
                                          <p:spTgt spid="18515"/>
                                        </p:tgtEl>
                                        <p:attrNameLst>
                                          <p:attrName>ppt_x</p:attrName>
                                        </p:attrNameLst>
                                      </p:cBhvr>
                                      <p:tavLst>
                                        <p:tav tm="0">
                                          <p:val>
                                            <p:strVal val="#ppt_x-.2"/>
                                          </p:val>
                                        </p:tav>
                                        <p:tav tm="100000">
                                          <p:val>
                                            <p:strVal val="#ppt_x"/>
                                          </p:val>
                                        </p:tav>
                                      </p:tavLst>
                                    </p:anim>
                                    <p:anim calcmode="lin" valueType="num">
                                      <p:cBhvr>
                                        <p:cTn id="28" dur="500" fill="hold"/>
                                        <p:tgtEl>
                                          <p:spTgt spid="18515"/>
                                        </p:tgtEl>
                                        <p:attrNameLst>
                                          <p:attrName>ppt_y</p:attrName>
                                        </p:attrNameLst>
                                      </p:cBhvr>
                                      <p:tavLst>
                                        <p:tav tm="0">
                                          <p:val>
                                            <p:strVal val="#ppt_y"/>
                                          </p:val>
                                        </p:tav>
                                        <p:tav tm="100000">
                                          <p:val>
                                            <p:strVal val="#ppt_y"/>
                                          </p:val>
                                        </p:tav>
                                      </p:tavLst>
                                    </p:anim>
                                    <p:animEffect transition="in" filter="fade">
                                      <p:cBhvr>
                                        <p:cTn id="29" dur="500"/>
                                        <p:tgtEl>
                                          <p:spTgt spid="18515"/>
                                        </p:tgtEl>
                                      </p:cBhvr>
                                    </p:animEffect>
                                  </p:childTnLst>
                                </p:cTn>
                              </p:par>
                            </p:childTnLst>
                          </p:cTn>
                        </p:par>
                        <p:par>
                          <p:cTn id="30" fill="hold">
                            <p:stCondLst>
                              <p:cond delay="500"/>
                            </p:stCondLst>
                            <p:childTnLst>
                              <p:par>
                                <p:cTn id="31" presetID="54" presetClass="entr" presetSubtype="0" accel="100000" fill="hold" grpId="0" nodeType="afterEffect">
                                  <p:stCondLst>
                                    <p:cond delay="0"/>
                                  </p:stCondLst>
                                  <p:childTnLst>
                                    <p:set>
                                      <p:cBhvr>
                                        <p:cTn id="32" dur="1" fill="hold">
                                          <p:stCondLst>
                                            <p:cond delay="0"/>
                                          </p:stCondLst>
                                        </p:cTn>
                                        <p:tgtEl>
                                          <p:spTgt spid="18516"/>
                                        </p:tgtEl>
                                        <p:attrNameLst>
                                          <p:attrName>style.visibility</p:attrName>
                                        </p:attrNameLst>
                                      </p:cBhvr>
                                      <p:to>
                                        <p:strVal val="visible"/>
                                      </p:to>
                                    </p:set>
                                    <p:anim calcmode="lin" valueType="num">
                                      <p:cBhvr>
                                        <p:cTn id="33" dur="500" fill="hold"/>
                                        <p:tgtEl>
                                          <p:spTgt spid="18516"/>
                                        </p:tgtEl>
                                        <p:attrNameLst>
                                          <p:attrName>ppt_w</p:attrName>
                                        </p:attrNameLst>
                                      </p:cBhvr>
                                      <p:tavLst>
                                        <p:tav tm="0">
                                          <p:val>
                                            <p:strVal val="#ppt_w*0.05"/>
                                          </p:val>
                                        </p:tav>
                                        <p:tav tm="100000">
                                          <p:val>
                                            <p:strVal val="#ppt_w"/>
                                          </p:val>
                                        </p:tav>
                                      </p:tavLst>
                                    </p:anim>
                                    <p:anim calcmode="lin" valueType="num">
                                      <p:cBhvr>
                                        <p:cTn id="34" dur="500" fill="hold"/>
                                        <p:tgtEl>
                                          <p:spTgt spid="18516"/>
                                        </p:tgtEl>
                                        <p:attrNameLst>
                                          <p:attrName>ppt_h</p:attrName>
                                        </p:attrNameLst>
                                      </p:cBhvr>
                                      <p:tavLst>
                                        <p:tav tm="0">
                                          <p:val>
                                            <p:strVal val="#ppt_h"/>
                                          </p:val>
                                        </p:tav>
                                        <p:tav tm="100000">
                                          <p:val>
                                            <p:strVal val="#ppt_h"/>
                                          </p:val>
                                        </p:tav>
                                      </p:tavLst>
                                    </p:anim>
                                    <p:anim calcmode="lin" valueType="num">
                                      <p:cBhvr>
                                        <p:cTn id="35" dur="500" fill="hold"/>
                                        <p:tgtEl>
                                          <p:spTgt spid="18516"/>
                                        </p:tgtEl>
                                        <p:attrNameLst>
                                          <p:attrName>ppt_x</p:attrName>
                                        </p:attrNameLst>
                                      </p:cBhvr>
                                      <p:tavLst>
                                        <p:tav tm="0">
                                          <p:val>
                                            <p:strVal val="#ppt_x-.2"/>
                                          </p:val>
                                        </p:tav>
                                        <p:tav tm="100000">
                                          <p:val>
                                            <p:strVal val="#ppt_x"/>
                                          </p:val>
                                        </p:tav>
                                      </p:tavLst>
                                    </p:anim>
                                    <p:anim calcmode="lin" valueType="num">
                                      <p:cBhvr>
                                        <p:cTn id="36" dur="500" fill="hold"/>
                                        <p:tgtEl>
                                          <p:spTgt spid="18516"/>
                                        </p:tgtEl>
                                        <p:attrNameLst>
                                          <p:attrName>ppt_y</p:attrName>
                                        </p:attrNameLst>
                                      </p:cBhvr>
                                      <p:tavLst>
                                        <p:tav tm="0">
                                          <p:val>
                                            <p:strVal val="#ppt_y"/>
                                          </p:val>
                                        </p:tav>
                                        <p:tav tm="100000">
                                          <p:val>
                                            <p:strVal val="#ppt_y"/>
                                          </p:val>
                                        </p:tav>
                                      </p:tavLst>
                                    </p:anim>
                                    <p:animEffect transition="in" filter="fade">
                                      <p:cBhvr>
                                        <p:cTn id="37" dur="500"/>
                                        <p:tgtEl>
                                          <p:spTgt spid="18516"/>
                                        </p:tgtEl>
                                      </p:cBhvr>
                                    </p:animEffect>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18521"/>
                                        </p:tgtEl>
                                        <p:attrNameLst>
                                          <p:attrName>style.visibility</p:attrName>
                                        </p:attrNameLst>
                                      </p:cBhvr>
                                      <p:to>
                                        <p:strVal val="visible"/>
                                      </p:to>
                                    </p:set>
                                    <p:animEffect transition="in" filter="dissolve">
                                      <p:cBhvr>
                                        <p:cTn id="41" dur="500"/>
                                        <p:tgtEl>
                                          <p:spTgt spid="18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1" grpId="0" animBg="1"/>
      <p:bldP spid="18452" grpId="0" animBg="1"/>
      <p:bldP spid="18516" grpId="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73CFA69-4225-41C4-AA59-074C591824EF}" type="slidenum">
              <a:rPr lang="en-US"/>
              <a:pPr>
                <a:defRPr/>
              </a:pPr>
              <a:t>90</a:t>
            </a:fld>
            <a:endParaRPr lang="en-US"/>
          </a:p>
        </p:txBody>
      </p:sp>
      <p:sp>
        <p:nvSpPr>
          <p:cNvPr id="35842" name="Rectangle 2"/>
          <p:cNvSpPr>
            <a:spLocks noGrp="1" noChangeArrowheads="1"/>
          </p:cNvSpPr>
          <p:nvPr>
            <p:ph type="title"/>
          </p:nvPr>
        </p:nvSpPr>
        <p:spPr>
          <a:xfrm>
            <a:off x="1066800" y="228600"/>
            <a:ext cx="7772400" cy="1143000"/>
          </a:xfrm>
        </p:spPr>
        <p:txBody>
          <a:bodyPr lIns="90488" tIns="44450" rIns="90488" bIns="44450"/>
          <a:lstStyle/>
          <a:p>
            <a:pPr eaLnBrk="1" hangingPunct="1">
              <a:defRPr/>
            </a:pPr>
            <a:r>
              <a:rPr lang="en-US" smtClean="0"/>
              <a:t>Inventory Management</a:t>
            </a:r>
          </a:p>
        </p:txBody>
      </p:sp>
      <p:sp>
        <p:nvSpPr>
          <p:cNvPr id="35843" name="Rectangle 3"/>
          <p:cNvSpPr>
            <a:spLocks noGrp="1" noChangeArrowheads="1"/>
          </p:cNvSpPr>
          <p:nvPr>
            <p:ph type="body" idx="1"/>
          </p:nvPr>
        </p:nvSpPr>
        <p:spPr>
          <a:xfrm>
            <a:off x="762000" y="1295400"/>
            <a:ext cx="7543800" cy="2209800"/>
          </a:xfrm>
        </p:spPr>
        <p:txBody>
          <a:bodyPr lIns="90488" tIns="44450" rIns="90488" bIns="44450"/>
          <a:lstStyle/>
          <a:p>
            <a:pPr eaLnBrk="1" hangingPunct="1">
              <a:defRPr/>
            </a:pPr>
            <a:r>
              <a:rPr lang="en-US" smtClean="0"/>
              <a:t>Determining Optimal Inventory</a:t>
            </a:r>
          </a:p>
          <a:p>
            <a:pPr lvl="1" eaLnBrk="1" hangingPunct="1">
              <a:defRPr/>
            </a:pPr>
            <a:r>
              <a:rPr lang="en-US" smtClean="0"/>
              <a:t>Economic Order Quantity (EOQ)</a:t>
            </a:r>
          </a:p>
        </p:txBody>
      </p:sp>
      <p:sp>
        <p:nvSpPr>
          <p:cNvPr id="35858" name="Rectangle 18"/>
          <p:cNvSpPr>
            <a:spLocks noChangeArrowheads="1"/>
          </p:cNvSpPr>
          <p:nvPr/>
        </p:nvSpPr>
        <p:spPr bwMode="auto">
          <a:xfrm>
            <a:off x="914400" y="5002213"/>
            <a:ext cx="4897438" cy="523875"/>
          </a:xfrm>
          <a:prstGeom prst="rect">
            <a:avLst/>
          </a:prstGeom>
          <a:noFill/>
          <a:ln w="12700">
            <a:noFill/>
            <a:miter lim="800000"/>
            <a:headEnd/>
            <a:tailEnd/>
          </a:ln>
        </p:spPr>
        <p:txBody>
          <a:bodyPr wrap="none">
            <a:spAutoFit/>
          </a:bodyPr>
          <a:lstStyle/>
          <a:p>
            <a:r>
              <a:rPr lang="en-US" sz="2800">
                <a:latin typeface="Arial" charset="0"/>
              </a:rPr>
              <a:t>EOQ </a:t>
            </a:r>
            <a:r>
              <a:rPr lang="en-US" sz="2800">
                <a:latin typeface="Symbol" pitchFamily="18" charset="2"/>
              </a:rPr>
              <a:t></a:t>
            </a:r>
            <a:r>
              <a:rPr lang="en-US" sz="2800">
                <a:latin typeface="Arial" charset="0"/>
              </a:rPr>
              <a:t>autos in each order</a:t>
            </a:r>
          </a:p>
        </p:txBody>
      </p:sp>
      <p:sp>
        <p:nvSpPr>
          <p:cNvPr id="35859" name="Rectangle 19"/>
          <p:cNvSpPr>
            <a:spLocks noChangeArrowheads="1"/>
          </p:cNvSpPr>
          <p:nvPr/>
        </p:nvSpPr>
        <p:spPr bwMode="auto">
          <a:xfrm>
            <a:off x="914400" y="5688013"/>
            <a:ext cx="6530975" cy="519112"/>
          </a:xfrm>
          <a:prstGeom prst="rect">
            <a:avLst/>
          </a:prstGeom>
          <a:noFill/>
          <a:ln w="12700">
            <a:noFill/>
            <a:miter lim="800000"/>
            <a:headEnd/>
            <a:tailEnd/>
          </a:ln>
        </p:spPr>
        <p:txBody>
          <a:bodyPr wrap="none">
            <a:spAutoFit/>
          </a:bodyPr>
          <a:lstStyle/>
          <a:p>
            <a:r>
              <a:rPr lang="en-US" sz="2800">
                <a:latin typeface="Arial" charset="0"/>
              </a:rPr>
              <a:t>Place 1,200/ 29 = 41.4 orders each year</a:t>
            </a:r>
          </a:p>
        </p:txBody>
      </p:sp>
      <p:sp>
        <p:nvSpPr>
          <p:cNvPr id="35861" name="Rectangle 21"/>
          <p:cNvSpPr>
            <a:spLocks noChangeArrowheads="1"/>
          </p:cNvSpPr>
          <p:nvPr/>
        </p:nvSpPr>
        <p:spPr bwMode="auto">
          <a:xfrm>
            <a:off x="762000" y="2438400"/>
            <a:ext cx="7918450" cy="2279650"/>
          </a:xfrm>
          <a:prstGeom prst="rect">
            <a:avLst/>
          </a:prstGeom>
          <a:noFill/>
          <a:ln w="12700">
            <a:noFill/>
            <a:miter lim="800000"/>
            <a:headEnd/>
            <a:tailEnd/>
          </a:ln>
          <a:effectLst/>
        </p:spPr>
        <p:txBody>
          <a:bodyPr lIns="90488" tIns="44450" rIns="90488" bIns="44450">
            <a:spAutoFit/>
          </a:bodyPr>
          <a:lstStyle/>
          <a:p>
            <a:pPr>
              <a:defRPr/>
            </a:pPr>
            <a:r>
              <a:rPr lang="en-US" sz="2400">
                <a:solidFill>
                  <a:schemeClr val="accent1"/>
                </a:solidFill>
                <a:effectLst>
                  <a:outerShdw blurRad="38100" dist="38100" dir="2700000" algn="tl">
                    <a:srgbClr val="000000"/>
                  </a:outerShdw>
                </a:effectLst>
                <a:latin typeface="Arial" charset="0"/>
              </a:rPr>
              <a:t>Example:</a:t>
            </a:r>
          </a:p>
          <a:p>
            <a:pPr>
              <a:defRPr/>
            </a:pPr>
            <a:r>
              <a:rPr lang="en-US" sz="2400">
                <a:latin typeface="Arial" charset="0"/>
              </a:rPr>
              <a:t>Awesome Autos expects to sell 1,200 new automobiles in the next year. It currently costs $26 per order placed with the manufacturer. Carrying costs amount to $75 per auto. How many autos should they order each time they place an order?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58"/>
                                        </p:tgtEl>
                                        <p:attrNameLst>
                                          <p:attrName>style.visibility</p:attrName>
                                        </p:attrNameLst>
                                      </p:cBhvr>
                                      <p:to>
                                        <p:strVal val="visible"/>
                                      </p:to>
                                    </p:set>
                                    <p:animEffect transition="in" filter="wipe(left)">
                                      <p:cBhvr>
                                        <p:cTn id="7" dur="500"/>
                                        <p:tgtEl>
                                          <p:spTgt spid="3585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5859"/>
                                        </p:tgtEl>
                                        <p:attrNameLst>
                                          <p:attrName>style.visibility</p:attrName>
                                        </p:attrNameLst>
                                      </p:cBhvr>
                                      <p:to>
                                        <p:strVal val="visible"/>
                                      </p:to>
                                    </p:set>
                                    <p:animEffect transition="in" filter="wipe(left)">
                                      <p:cBhvr>
                                        <p:cTn id="11" dur="500"/>
                                        <p:tgtEl>
                                          <p:spTgt spid="35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8" grpId="0" autoUpdateAnimBg="0"/>
      <p:bldP spid="35859"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pPr>
              <a:defRPr/>
            </a:pPr>
            <a:fld id="{3A5E8398-CD1F-471F-B9AA-FFAA8172C9B6}" type="slidenum">
              <a:rPr lang="en-US"/>
              <a:pPr>
                <a:defRPr/>
              </a:pPr>
              <a:t>91</a:t>
            </a:fld>
            <a:endParaRPr lang="en-US"/>
          </a:p>
        </p:txBody>
      </p:sp>
      <p:sp>
        <p:nvSpPr>
          <p:cNvPr id="29698" name="Rectangle 1026"/>
          <p:cNvSpPr>
            <a:spLocks noGrp="1" noChangeArrowheads="1"/>
          </p:cNvSpPr>
          <p:nvPr>
            <p:ph type="title"/>
          </p:nvPr>
        </p:nvSpPr>
        <p:spPr>
          <a:xfrm>
            <a:off x="838200" y="358775"/>
            <a:ext cx="8108950" cy="1431925"/>
          </a:xfrm>
        </p:spPr>
        <p:txBody>
          <a:bodyPr lIns="90488" tIns="44450" rIns="90488" bIns="44450"/>
          <a:lstStyle/>
          <a:p>
            <a:pPr eaLnBrk="1" hangingPunct="1">
              <a:defRPr/>
            </a:pPr>
            <a:r>
              <a:rPr lang="en-US" sz="3200" smtClean="0"/>
              <a:t>Inventory Management with Safety Stock- Order before inventory is at zero.</a:t>
            </a:r>
          </a:p>
        </p:txBody>
      </p:sp>
      <p:sp>
        <p:nvSpPr>
          <p:cNvPr id="29700" name="Freeform 1028"/>
          <p:cNvSpPr>
            <a:spLocks/>
          </p:cNvSpPr>
          <p:nvPr/>
        </p:nvSpPr>
        <p:spPr bwMode="auto">
          <a:xfrm>
            <a:off x="2005013" y="2736850"/>
            <a:ext cx="3906837" cy="2570163"/>
          </a:xfrm>
          <a:custGeom>
            <a:avLst/>
            <a:gdLst>
              <a:gd name="T0" fmla="*/ 0 w 2461"/>
              <a:gd name="T1" fmla="*/ 1588 h 1619"/>
              <a:gd name="T2" fmla="*/ 1277937 w 2461"/>
              <a:gd name="T3" fmla="*/ 2568576 h 1619"/>
              <a:gd name="T4" fmla="*/ 1276350 w 2461"/>
              <a:gd name="T5" fmla="*/ 1588 h 1619"/>
              <a:gd name="T6" fmla="*/ 2600324 w 2461"/>
              <a:gd name="T7" fmla="*/ 2568576 h 1619"/>
              <a:gd name="T8" fmla="*/ 2601912 w 2461"/>
              <a:gd name="T9" fmla="*/ 0 h 1619"/>
              <a:gd name="T10" fmla="*/ 3905250 w 2461"/>
              <a:gd name="T11" fmla="*/ 2559051 h 1619"/>
              <a:gd name="T12" fmla="*/ 3902075 w 2461"/>
              <a:gd name="T13" fmla="*/ 1588 h 1619"/>
              <a:gd name="T14" fmla="*/ 0 60000 65536"/>
              <a:gd name="T15" fmla="*/ 0 60000 65536"/>
              <a:gd name="T16" fmla="*/ 0 60000 65536"/>
              <a:gd name="T17" fmla="*/ 0 60000 65536"/>
              <a:gd name="T18" fmla="*/ 0 60000 65536"/>
              <a:gd name="T19" fmla="*/ 0 60000 65536"/>
              <a:gd name="T20" fmla="*/ 0 60000 65536"/>
              <a:gd name="T21" fmla="*/ 0 w 2461"/>
              <a:gd name="T22" fmla="*/ 0 h 1619"/>
              <a:gd name="T23" fmla="*/ 2461 w 2461"/>
              <a:gd name="T24" fmla="*/ 1619 h 16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1" h="1619">
                <a:moveTo>
                  <a:pt x="0" y="1"/>
                </a:moveTo>
                <a:lnTo>
                  <a:pt x="805" y="1618"/>
                </a:lnTo>
                <a:lnTo>
                  <a:pt x="804" y="1"/>
                </a:lnTo>
                <a:lnTo>
                  <a:pt x="1638" y="1618"/>
                </a:lnTo>
                <a:lnTo>
                  <a:pt x="1639" y="0"/>
                </a:lnTo>
                <a:lnTo>
                  <a:pt x="2460" y="1612"/>
                </a:lnTo>
                <a:lnTo>
                  <a:pt x="2458" y="1"/>
                </a:lnTo>
              </a:path>
            </a:pathLst>
          </a:custGeom>
          <a:noFill/>
          <a:ln w="50800" cap="rnd">
            <a:solidFill>
              <a:schemeClr val="tx2"/>
            </a:solidFill>
            <a:round/>
            <a:headEnd/>
            <a:tailEnd/>
          </a:ln>
        </p:spPr>
        <p:txBody>
          <a:bodyPr/>
          <a:lstStyle/>
          <a:p>
            <a:endParaRPr lang="en-US"/>
          </a:p>
        </p:txBody>
      </p:sp>
      <p:sp>
        <p:nvSpPr>
          <p:cNvPr id="29702" name="Rectangle 1030"/>
          <p:cNvSpPr>
            <a:spLocks noChangeArrowheads="1"/>
          </p:cNvSpPr>
          <p:nvPr/>
        </p:nvSpPr>
        <p:spPr bwMode="auto">
          <a:xfrm>
            <a:off x="717550" y="3722688"/>
            <a:ext cx="744538" cy="393700"/>
          </a:xfrm>
          <a:prstGeom prst="rect">
            <a:avLst/>
          </a:prstGeom>
          <a:noFill/>
          <a:ln w="12700">
            <a:noFill/>
            <a:miter lim="800000"/>
            <a:headEnd/>
            <a:tailEnd/>
          </a:ln>
        </p:spPr>
        <p:txBody>
          <a:bodyPr wrap="none" lIns="90488" tIns="44450" rIns="90488" bIns="44450">
            <a:spAutoFit/>
          </a:bodyPr>
          <a:lstStyle/>
          <a:p>
            <a:pPr algn="ctr"/>
            <a:r>
              <a:rPr lang="en-US" sz="2000">
                <a:latin typeface="Arial" charset="0"/>
              </a:rPr>
              <a:t>EOQ</a:t>
            </a:r>
          </a:p>
        </p:txBody>
      </p:sp>
      <p:sp>
        <p:nvSpPr>
          <p:cNvPr id="29705" name="Rectangle 1033"/>
          <p:cNvSpPr>
            <a:spLocks noChangeArrowheads="1"/>
          </p:cNvSpPr>
          <p:nvPr/>
        </p:nvSpPr>
        <p:spPr bwMode="auto">
          <a:xfrm>
            <a:off x="6383338" y="4570413"/>
            <a:ext cx="1919287" cy="698500"/>
          </a:xfrm>
          <a:prstGeom prst="rect">
            <a:avLst/>
          </a:prstGeom>
          <a:noFill/>
          <a:ln w="12700">
            <a:noFill/>
            <a:miter lim="800000"/>
            <a:headEnd/>
            <a:tailEnd/>
          </a:ln>
        </p:spPr>
        <p:txBody>
          <a:bodyPr wrap="none" lIns="90488" tIns="44450" rIns="90488" bIns="44450">
            <a:spAutoFit/>
          </a:bodyPr>
          <a:lstStyle/>
          <a:p>
            <a:r>
              <a:rPr lang="en-US" sz="2000">
                <a:latin typeface="Arial" charset="0"/>
              </a:rPr>
              <a:t>Depleted Stock</a:t>
            </a:r>
          </a:p>
          <a:p>
            <a:r>
              <a:rPr lang="en-US" sz="2000">
                <a:latin typeface="Arial" charset="0"/>
              </a:rPr>
              <a:t>During Delivery</a:t>
            </a:r>
          </a:p>
        </p:txBody>
      </p:sp>
      <p:grpSp>
        <p:nvGrpSpPr>
          <p:cNvPr id="2" name="Group 1067"/>
          <p:cNvGrpSpPr>
            <a:grpSpLocks/>
          </p:cNvGrpSpPr>
          <p:nvPr/>
        </p:nvGrpSpPr>
        <p:grpSpPr bwMode="auto">
          <a:xfrm>
            <a:off x="1987550" y="4502150"/>
            <a:ext cx="4314825" cy="830263"/>
            <a:chOff x="1252" y="2651"/>
            <a:chExt cx="2718" cy="523"/>
          </a:xfrm>
        </p:grpSpPr>
        <p:sp>
          <p:nvSpPr>
            <p:cNvPr id="27676" name="Line 1032"/>
            <p:cNvSpPr>
              <a:spLocks noChangeShapeType="1"/>
            </p:cNvSpPr>
            <p:nvPr/>
          </p:nvSpPr>
          <p:spPr bwMode="auto">
            <a:xfrm>
              <a:off x="1266" y="2651"/>
              <a:ext cx="2704" cy="0"/>
            </a:xfrm>
            <a:prstGeom prst="line">
              <a:avLst/>
            </a:prstGeom>
            <a:noFill/>
            <a:ln w="12700">
              <a:solidFill>
                <a:schemeClr val="tx1"/>
              </a:solidFill>
              <a:prstDash val="lgDash"/>
              <a:round/>
              <a:headEnd/>
              <a:tailEnd/>
            </a:ln>
          </p:spPr>
          <p:txBody>
            <a:bodyPr wrap="none" anchor="ctr"/>
            <a:lstStyle/>
            <a:p>
              <a:endParaRPr lang="en-US"/>
            </a:p>
          </p:txBody>
        </p:sp>
        <p:sp>
          <p:nvSpPr>
            <p:cNvPr id="27677" name="Line 1034"/>
            <p:cNvSpPr>
              <a:spLocks noChangeShapeType="1"/>
            </p:cNvSpPr>
            <p:nvPr/>
          </p:nvSpPr>
          <p:spPr bwMode="auto">
            <a:xfrm flipV="1">
              <a:off x="1252" y="3168"/>
              <a:ext cx="2704" cy="6"/>
            </a:xfrm>
            <a:prstGeom prst="line">
              <a:avLst/>
            </a:prstGeom>
            <a:noFill/>
            <a:ln w="12700">
              <a:solidFill>
                <a:schemeClr val="tx1"/>
              </a:solidFill>
              <a:prstDash val="lgDash"/>
              <a:round/>
              <a:headEnd/>
              <a:tailEnd/>
            </a:ln>
          </p:spPr>
          <p:txBody>
            <a:bodyPr wrap="none" anchor="ctr"/>
            <a:lstStyle/>
            <a:p>
              <a:endParaRPr lang="en-US"/>
            </a:p>
          </p:txBody>
        </p:sp>
      </p:grpSp>
      <p:grpSp>
        <p:nvGrpSpPr>
          <p:cNvPr id="3" name="Group 1068"/>
          <p:cNvGrpSpPr>
            <a:grpSpLocks/>
          </p:cNvGrpSpPr>
          <p:nvPr/>
        </p:nvGrpSpPr>
        <p:grpSpPr bwMode="auto">
          <a:xfrm>
            <a:off x="2895600" y="4492625"/>
            <a:ext cx="384175" cy="1627188"/>
            <a:chOff x="1824" y="2645"/>
            <a:chExt cx="242" cy="1025"/>
          </a:xfrm>
        </p:grpSpPr>
        <p:sp>
          <p:nvSpPr>
            <p:cNvPr id="27674" name="Line 1035"/>
            <p:cNvSpPr>
              <a:spLocks noChangeShapeType="1"/>
            </p:cNvSpPr>
            <p:nvPr/>
          </p:nvSpPr>
          <p:spPr bwMode="auto">
            <a:xfrm flipV="1">
              <a:off x="1824" y="2645"/>
              <a:ext cx="0" cy="1025"/>
            </a:xfrm>
            <a:prstGeom prst="line">
              <a:avLst/>
            </a:prstGeom>
            <a:noFill/>
            <a:ln w="12700">
              <a:solidFill>
                <a:schemeClr val="tx1"/>
              </a:solidFill>
              <a:prstDash val="lgDash"/>
              <a:round/>
              <a:headEnd/>
              <a:tailEnd/>
            </a:ln>
          </p:spPr>
          <p:txBody>
            <a:bodyPr wrap="none" anchor="ctr"/>
            <a:lstStyle/>
            <a:p>
              <a:endParaRPr lang="en-US"/>
            </a:p>
          </p:txBody>
        </p:sp>
        <p:sp>
          <p:nvSpPr>
            <p:cNvPr id="27675" name="Line 1036"/>
            <p:cNvSpPr>
              <a:spLocks noChangeShapeType="1"/>
            </p:cNvSpPr>
            <p:nvPr/>
          </p:nvSpPr>
          <p:spPr bwMode="auto">
            <a:xfrm flipV="1">
              <a:off x="2066" y="3160"/>
              <a:ext cx="0" cy="498"/>
            </a:xfrm>
            <a:prstGeom prst="line">
              <a:avLst/>
            </a:prstGeom>
            <a:noFill/>
            <a:ln w="12700">
              <a:solidFill>
                <a:schemeClr val="tx1"/>
              </a:solidFill>
              <a:prstDash val="lgDash"/>
              <a:round/>
              <a:headEnd/>
              <a:tailEnd/>
            </a:ln>
          </p:spPr>
          <p:txBody>
            <a:bodyPr wrap="none" anchor="ctr"/>
            <a:lstStyle/>
            <a:p>
              <a:endParaRPr lang="en-US"/>
            </a:p>
          </p:txBody>
        </p:sp>
      </p:grpSp>
      <p:sp>
        <p:nvSpPr>
          <p:cNvPr id="29709" name="Rectangle 1037"/>
          <p:cNvSpPr>
            <a:spLocks noChangeArrowheads="1"/>
          </p:cNvSpPr>
          <p:nvPr/>
        </p:nvSpPr>
        <p:spPr bwMode="auto">
          <a:xfrm>
            <a:off x="4302125" y="2100263"/>
            <a:ext cx="2590800" cy="393700"/>
          </a:xfrm>
          <a:prstGeom prst="rect">
            <a:avLst/>
          </a:prstGeom>
          <a:noFill/>
          <a:ln w="12700">
            <a:noFill/>
            <a:miter lim="800000"/>
            <a:headEnd/>
            <a:tailEnd/>
          </a:ln>
          <a:effectLst/>
        </p:spPr>
        <p:txBody>
          <a:bodyPr wrap="none" lIns="90488" tIns="44450" rIns="90488" bIns="44450">
            <a:spAutoFit/>
          </a:bodyPr>
          <a:lstStyle/>
          <a:p>
            <a:pPr>
              <a:defRPr/>
            </a:pPr>
            <a:r>
              <a:rPr lang="en-US" sz="2000">
                <a:effectLst>
                  <a:outerShdw blurRad="38100" dist="38100" dir="2700000" algn="tl">
                    <a:srgbClr val="000000"/>
                  </a:outerShdw>
                </a:effectLst>
                <a:latin typeface="Arial" charset="0"/>
              </a:rPr>
              <a:t>Inventory Order Point</a:t>
            </a:r>
          </a:p>
        </p:txBody>
      </p:sp>
      <p:sp>
        <p:nvSpPr>
          <p:cNvPr id="29710" name="Rectangle 1038"/>
          <p:cNvSpPr>
            <a:spLocks noChangeArrowheads="1"/>
          </p:cNvSpPr>
          <p:nvPr/>
        </p:nvSpPr>
        <p:spPr bwMode="auto">
          <a:xfrm>
            <a:off x="2895600" y="6161088"/>
            <a:ext cx="2511425" cy="393700"/>
          </a:xfrm>
          <a:prstGeom prst="rect">
            <a:avLst/>
          </a:prstGeom>
          <a:noFill/>
          <a:ln w="12700">
            <a:noFill/>
            <a:miter lim="800000"/>
            <a:headEnd/>
            <a:tailEnd/>
          </a:ln>
        </p:spPr>
        <p:txBody>
          <a:bodyPr wrap="none" lIns="90488" tIns="44450" rIns="90488" bIns="44450">
            <a:spAutoFit/>
          </a:bodyPr>
          <a:lstStyle/>
          <a:p>
            <a:r>
              <a:rPr lang="en-US" sz="2000">
                <a:latin typeface="Arial" charset="0"/>
              </a:rPr>
              <a:t>Actual Delivery Time</a:t>
            </a:r>
          </a:p>
        </p:txBody>
      </p:sp>
      <p:sp>
        <p:nvSpPr>
          <p:cNvPr id="29711" name="Rectangle 1039"/>
          <p:cNvSpPr>
            <a:spLocks noChangeArrowheads="1"/>
          </p:cNvSpPr>
          <p:nvPr/>
        </p:nvSpPr>
        <p:spPr bwMode="auto">
          <a:xfrm>
            <a:off x="641350" y="5322888"/>
            <a:ext cx="900113" cy="698500"/>
          </a:xfrm>
          <a:prstGeom prst="rect">
            <a:avLst/>
          </a:prstGeom>
          <a:noFill/>
          <a:ln w="12700">
            <a:noFill/>
            <a:miter lim="800000"/>
            <a:headEnd/>
            <a:tailEnd/>
          </a:ln>
        </p:spPr>
        <p:txBody>
          <a:bodyPr wrap="none" lIns="90488" tIns="44450" rIns="90488" bIns="44450">
            <a:spAutoFit/>
          </a:bodyPr>
          <a:lstStyle/>
          <a:p>
            <a:r>
              <a:rPr lang="en-US" sz="2000">
                <a:latin typeface="Arial" charset="0"/>
              </a:rPr>
              <a:t>Safety</a:t>
            </a:r>
          </a:p>
          <a:p>
            <a:r>
              <a:rPr lang="en-US" sz="2000">
                <a:latin typeface="Arial" charset="0"/>
              </a:rPr>
              <a:t>Stock</a:t>
            </a:r>
          </a:p>
        </p:txBody>
      </p:sp>
      <p:sp>
        <p:nvSpPr>
          <p:cNvPr id="29713" name="Line 1041"/>
          <p:cNvSpPr>
            <a:spLocks noChangeShapeType="1"/>
          </p:cNvSpPr>
          <p:nvPr/>
        </p:nvSpPr>
        <p:spPr bwMode="auto">
          <a:xfrm flipH="1">
            <a:off x="4175125" y="2447925"/>
            <a:ext cx="204788" cy="2024063"/>
          </a:xfrm>
          <a:prstGeom prst="line">
            <a:avLst/>
          </a:prstGeom>
          <a:noFill/>
          <a:ln w="28575">
            <a:solidFill>
              <a:srgbClr val="FF0000"/>
            </a:solidFill>
            <a:round/>
            <a:headEnd/>
            <a:tailEnd type="triangle" w="med" len="med"/>
          </a:ln>
        </p:spPr>
        <p:txBody>
          <a:bodyPr wrap="none" anchor="ctr"/>
          <a:lstStyle/>
          <a:p>
            <a:endParaRPr lang="en-US"/>
          </a:p>
        </p:txBody>
      </p:sp>
      <p:sp>
        <p:nvSpPr>
          <p:cNvPr id="29715" name="Line 1043"/>
          <p:cNvSpPr>
            <a:spLocks noChangeShapeType="1"/>
          </p:cNvSpPr>
          <p:nvPr/>
        </p:nvSpPr>
        <p:spPr bwMode="auto">
          <a:xfrm flipH="1">
            <a:off x="2898775" y="2462213"/>
            <a:ext cx="1492250" cy="2079625"/>
          </a:xfrm>
          <a:prstGeom prst="line">
            <a:avLst/>
          </a:prstGeom>
          <a:noFill/>
          <a:ln w="28575">
            <a:solidFill>
              <a:srgbClr val="FF0000"/>
            </a:solidFill>
            <a:round/>
            <a:headEnd/>
            <a:tailEnd type="triangle" w="med" len="med"/>
          </a:ln>
        </p:spPr>
        <p:txBody>
          <a:bodyPr wrap="none" anchor="ctr"/>
          <a:lstStyle/>
          <a:p>
            <a:endParaRPr lang="en-US"/>
          </a:p>
        </p:txBody>
      </p:sp>
      <p:grpSp>
        <p:nvGrpSpPr>
          <p:cNvPr id="4" name="Group 1069"/>
          <p:cNvGrpSpPr>
            <a:grpSpLocks/>
          </p:cNvGrpSpPr>
          <p:nvPr/>
        </p:nvGrpSpPr>
        <p:grpSpPr bwMode="auto">
          <a:xfrm>
            <a:off x="598488" y="1946275"/>
            <a:ext cx="6191250" cy="4610100"/>
            <a:chOff x="377" y="1041"/>
            <a:chExt cx="3900" cy="2904"/>
          </a:xfrm>
        </p:grpSpPr>
        <p:sp>
          <p:nvSpPr>
            <p:cNvPr id="27671" name="Freeform 1027"/>
            <p:cNvSpPr>
              <a:spLocks/>
            </p:cNvSpPr>
            <p:nvPr/>
          </p:nvSpPr>
          <p:spPr bwMode="auto">
            <a:xfrm>
              <a:off x="1244" y="1217"/>
              <a:ext cx="2697" cy="2445"/>
            </a:xfrm>
            <a:custGeom>
              <a:avLst/>
              <a:gdLst>
                <a:gd name="T0" fmla="*/ 0 w 2697"/>
                <a:gd name="T1" fmla="*/ 0 h 2445"/>
                <a:gd name="T2" fmla="*/ 0 w 2697"/>
                <a:gd name="T3" fmla="*/ 2444 h 2445"/>
                <a:gd name="T4" fmla="*/ 2696 w 2697"/>
                <a:gd name="T5" fmla="*/ 2444 h 2445"/>
                <a:gd name="T6" fmla="*/ 0 60000 65536"/>
                <a:gd name="T7" fmla="*/ 0 60000 65536"/>
                <a:gd name="T8" fmla="*/ 0 60000 65536"/>
                <a:gd name="T9" fmla="*/ 0 w 2697"/>
                <a:gd name="T10" fmla="*/ 0 h 2445"/>
                <a:gd name="T11" fmla="*/ 2697 w 2697"/>
                <a:gd name="T12" fmla="*/ 2445 h 2445"/>
              </a:gdLst>
              <a:ahLst/>
              <a:cxnLst>
                <a:cxn ang="T6">
                  <a:pos x="T0" y="T1"/>
                </a:cxn>
                <a:cxn ang="T7">
                  <a:pos x="T2" y="T3"/>
                </a:cxn>
                <a:cxn ang="T8">
                  <a:pos x="T4" y="T5"/>
                </a:cxn>
              </a:cxnLst>
              <a:rect l="T9" t="T10" r="T11" b="T12"/>
              <a:pathLst>
                <a:path w="2697" h="2445">
                  <a:moveTo>
                    <a:pt x="0" y="0"/>
                  </a:moveTo>
                  <a:lnTo>
                    <a:pt x="0" y="2444"/>
                  </a:lnTo>
                  <a:lnTo>
                    <a:pt x="2696" y="2444"/>
                  </a:lnTo>
                </a:path>
              </a:pathLst>
            </a:custGeom>
            <a:noFill/>
            <a:ln w="50800" cap="rnd">
              <a:solidFill>
                <a:schemeClr val="tx1"/>
              </a:solidFill>
              <a:round/>
              <a:headEnd/>
              <a:tailEnd/>
            </a:ln>
          </p:spPr>
          <p:txBody>
            <a:bodyPr/>
            <a:lstStyle/>
            <a:p>
              <a:endParaRPr lang="en-US"/>
            </a:p>
          </p:txBody>
        </p:sp>
        <p:sp>
          <p:nvSpPr>
            <p:cNvPr id="29727" name="Rectangle 1055"/>
            <p:cNvSpPr>
              <a:spLocks noChangeArrowheads="1"/>
            </p:cNvSpPr>
            <p:nvPr/>
          </p:nvSpPr>
          <p:spPr bwMode="auto">
            <a:xfrm>
              <a:off x="3790" y="3697"/>
              <a:ext cx="487" cy="248"/>
            </a:xfrm>
            <a:prstGeom prst="rect">
              <a:avLst/>
            </a:prstGeom>
            <a:noFill/>
            <a:ln w="12700">
              <a:noFill/>
              <a:miter lim="800000"/>
              <a:headEnd/>
              <a:tailEnd/>
            </a:ln>
            <a:effectLst/>
          </p:spPr>
          <p:txBody>
            <a:bodyPr wrap="none" lIns="90488" tIns="44450" rIns="90488" bIns="44450">
              <a:spAutoFit/>
            </a:bodyPr>
            <a:lstStyle/>
            <a:p>
              <a:pPr>
                <a:defRPr/>
              </a:pPr>
              <a:r>
                <a:rPr lang="en-US" sz="2000" b="1">
                  <a:solidFill>
                    <a:srgbClr val="FFFF00"/>
                  </a:solidFill>
                  <a:effectLst>
                    <a:outerShdw blurRad="38100" dist="38100" dir="2700000" algn="tl">
                      <a:srgbClr val="000000"/>
                    </a:outerShdw>
                  </a:effectLst>
                  <a:latin typeface="Arial" charset="0"/>
                </a:rPr>
                <a:t>Time</a:t>
              </a:r>
            </a:p>
          </p:txBody>
        </p:sp>
        <p:sp>
          <p:nvSpPr>
            <p:cNvPr id="29728" name="Rectangle 1056"/>
            <p:cNvSpPr>
              <a:spLocks noChangeArrowheads="1"/>
            </p:cNvSpPr>
            <p:nvPr/>
          </p:nvSpPr>
          <p:spPr bwMode="auto">
            <a:xfrm>
              <a:off x="377" y="1041"/>
              <a:ext cx="834" cy="632"/>
            </a:xfrm>
            <a:prstGeom prst="rect">
              <a:avLst/>
            </a:prstGeom>
            <a:noFill/>
            <a:ln w="12700">
              <a:noFill/>
              <a:miter lim="800000"/>
              <a:headEnd/>
              <a:tailEnd/>
            </a:ln>
            <a:effectLst/>
          </p:spPr>
          <p:txBody>
            <a:bodyPr wrap="none" lIns="90488" tIns="44450" rIns="90488" bIns="44450">
              <a:spAutoFit/>
            </a:bodyPr>
            <a:lstStyle/>
            <a:p>
              <a:pPr algn="r">
                <a:defRPr/>
              </a:pPr>
              <a:r>
                <a:rPr lang="en-US" sz="2000" b="1">
                  <a:solidFill>
                    <a:srgbClr val="FFFF00"/>
                  </a:solidFill>
                  <a:effectLst>
                    <a:outerShdw blurRad="38100" dist="38100" dir="2700000" algn="tl">
                      <a:srgbClr val="000000"/>
                    </a:outerShdw>
                  </a:effectLst>
                  <a:latin typeface="Arial" charset="0"/>
                </a:rPr>
                <a:t>Inventory</a:t>
              </a:r>
            </a:p>
            <a:p>
              <a:pPr algn="r">
                <a:defRPr/>
              </a:pPr>
              <a:r>
                <a:rPr lang="en-US" sz="2000" b="1">
                  <a:solidFill>
                    <a:srgbClr val="FFFF00"/>
                  </a:solidFill>
                  <a:effectLst>
                    <a:outerShdw blurRad="38100" dist="38100" dir="2700000" algn="tl">
                      <a:srgbClr val="000000"/>
                    </a:outerShdw>
                  </a:effectLst>
                  <a:latin typeface="Arial" charset="0"/>
                </a:rPr>
                <a:t>Level</a:t>
              </a:r>
            </a:p>
            <a:p>
              <a:pPr algn="r">
                <a:defRPr/>
              </a:pPr>
              <a:r>
                <a:rPr lang="en-US" sz="2000" b="1">
                  <a:solidFill>
                    <a:srgbClr val="FFFF00"/>
                  </a:solidFill>
                  <a:effectLst>
                    <a:outerShdw blurRad="38100" dist="38100" dir="2700000" algn="tl">
                      <a:srgbClr val="000000"/>
                    </a:outerShdw>
                  </a:effectLst>
                  <a:latin typeface="Arial" charset="0"/>
                </a:rPr>
                <a:t>(units)</a:t>
              </a:r>
            </a:p>
          </p:txBody>
        </p:sp>
      </p:grpSp>
      <p:sp>
        <p:nvSpPr>
          <p:cNvPr id="29729" name="AutoShape 1057"/>
          <p:cNvSpPr>
            <a:spLocks noChangeArrowheads="1"/>
          </p:cNvSpPr>
          <p:nvPr/>
        </p:nvSpPr>
        <p:spPr bwMode="auto">
          <a:xfrm>
            <a:off x="6015038" y="4503738"/>
            <a:ext cx="381000" cy="819150"/>
          </a:xfrm>
          <a:prstGeom prst="upDownArrow">
            <a:avLst>
              <a:gd name="adj1" fmla="val 50000"/>
              <a:gd name="adj2" fmla="val 43000"/>
            </a:avLst>
          </a:prstGeom>
          <a:gradFill rotWithShape="0">
            <a:gsLst>
              <a:gs pos="0">
                <a:srgbClr val="000000"/>
              </a:gs>
              <a:gs pos="50000">
                <a:srgbClr val="FF0000"/>
              </a:gs>
              <a:gs pos="100000">
                <a:srgbClr val="000000"/>
              </a:gs>
            </a:gsLst>
            <a:lin ang="5400000" scaled="1"/>
          </a:gradFill>
          <a:ln w="12700">
            <a:noFill/>
            <a:miter lim="800000"/>
            <a:headEnd/>
            <a:tailEnd/>
          </a:ln>
        </p:spPr>
        <p:txBody>
          <a:bodyPr wrap="none" anchor="ctr"/>
          <a:lstStyle/>
          <a:p>
            <a:endParaRPr lang="en-US"/>
          </a:p>
        </p:txBody>
      </p:sp>
      <p:sp>
        <p:nvSpPr>
          <p:cNvPr id="29730" name="AutoShape 1058"/>
          <p:cNvSpPr>
            <a:spLocks noChangeArrowheads="1"/>
          </p:cNvSpPr>
          <p:nvPr/>
        </p:nvSpPr>
        <p:spPr bwMode="auto">
          <a:xfrm>
            <a:off x="1524000" y="5330825"/>
            <a:ext cx="381000" cy="800100"/>
          </a:xfrm>
          <a:prstGeom prst="upDownArrow">
            <a:avLst>
              <a:gd name="adj1" fmla="val 50000"/>
              <a:gd name="adj2" fmla="val 42000"/>
            </a:avLst>
          </a:prstGeom>
          <a:gradFill rotWithShape="0">
            <a:gsLst>
              <a:gs pos="0">
                <a:srgbClr val="000000"/>
              </a:gs>
              <a:gs pos="50000">
                <a:srgbClr val="FF0000"/>
              </a:gs>
              <a:gs pos="100000">
                <a:srgbClr val="000000"/>
              </a:gs>
            </a:gsLst>
            <a:lin ang="5400000" scaled="1"/>
          </a:gradFill>
          <a:ln w="12700">
            <a:noFill/>
            <a:miter lim="800000"/>
            <a:headEnd/>
            <a:tailEnd/>
          </a:ln>
        </p:spPr>
        <p:txBody>
          <a:bodyPr wrap="none" anchor="ctr"/>
          <a:lstStyle/>
          <a:p>
            <a:endParaRPr lang="en-US"/>
          </a:p>
        </p:txBody>
      </p:sp>
      <p:grpSp>
        <p:nvGrpSpPr>
          <p:cNvPr id="5" name="Group 1071"/>
          <p:cNvGrpSpPr>
            <a:grpSpLocks/>
          </p:cNvGrpSpPr>
          <p:nvPr/>
        </p:nvGrpSpPr>
        <p:grpSpPr bwMode="auto">
          <a:xfrm>
            <a:off x="1506538" y="2781300"/>
            <a:ext cx="395287" cy="2573338"/>
            <a:chOff x="949" y="1567"/>
            <a:chExt cx="249" cy="1621"/>
          </a:xfrm>
        </p:grpSpPr>
        <p:sp>
          <p:nvSpPr>
            <p:cNvPr id="27667" name="AutoShape 1063"/>
            <p:cNvSpPr>
              <a:spLocks noChangeArrowheads="1"/>
            </p:cNvSpPr>
            <p:nvPr/>
          </p:nvSpPr>
          <p:spPr bwMode="auto">
            <a:xfrm rot="10800000">
              <a:off x="949" y="2747"/>
              <a:ext cx="248" cy="441"/>
            </a:xfrm>
            <a:prstGeom prst="upArrow">
              <a:avLst>
                <a:gd name="adj1" fmla="val 50000"/>
                <a:gd name="adj2" fmla="val 44456"/>
              </a:avLst>
            </a:prstGeom>
            <a:gradFill rotWithShape="0">
              <a:gsLst>
                <a:gs pos="0">
                  <a:srgbClr val="FF0000"/>
                </a:gs>
                <a:gs pos="100000">
                  <a:srgbClr val="000000"/>
                </a:gs>
              </a:gsLst>
              <a:lin ang="5400000" scaled="1"/>
            </a:gradFill>
            <a:ln w="12700">
              <a:noFill/>
              <a:miter lim="800000"/>
              <a:headEnd/>
              <a:tailEnd/>
            </a:ln>
          </p:spPr>
          <p:txBody>
            <a:bodyPr wrap="none" anchor="ctr"/>
            <a:lstStyle/>
            <a:p>
              <a:endParaRPr lang="en-US"/>
            </a:p>
          </p:txBody>
        </p:sp>
        <p:grpSp>
          <p:nvGrpSpPr>
            <p:cNvPr id="6" name="Group 1070"/>
            <p:cNvGrpSpPr>
              <a:grpSpLocks/>
            </p:cNvGrpSpPr>
            <p:nvPr/>
          </p:nvGrpSpPr>
          <p:grpSpPr bwMode="auto">
            <a:xfrm>
              <a:off x="949" y="1567"/>
              <a:ext cx="249" cy="1206"/>
              <a:chOff x="949" y="1567"/>
              <a:chExt cx="249" cy="1206"/>
            </a:xfrm>
          </p:grpSpPr>
          <p:sp>
            <p:nvSpPr>
              <p:cNvPr id="27669" name="AutoShape 1062"/>
              <p:cNvSpPr>
                <a:spLocks noChangeArrowheads="1"/>
              </p:cNvSpPr>
              <p:nvPr/>
            </p:nvSpPr>
            <p:spPr bwMode="auto">
              <a:xfrm>
                <a:off x="949" y="1567"/>
                <a:ext cx="249" cy="463"/>
              </a:xfrm>
              <a:prstGeom prst="upArrow">
                <a:avLst>
                  <a:gd name="adj1" fmla="val 50000"/>
                  <a:gd name="adj2" fmla="val 46486"/>
                </a:avLst>
              </a:prstGeom>
              <a:gradFill rotWithShape="0">
                <a:gsLst>
                  <a:gs pos="0">
                    <a:srgbClr val="000000"/>
                  </a:gs>
                  <a:gs pos="100000">
                    <a:srgbClr val="FF0000"/>
                  </a:gs>
                </a:gsLst>
                <a:lin ang="5400000" scaled="1"/>
              </a:gradFill>
              <a:ln w="12700">
                <a:noFill/>
                <a:miter lim="800000"/>
                <a:headEnd/>
                <a:tailEnd/>
              </a:ln>
            </p:spPr>
            <p:txBody>
              <a:bodyPr wrap="none" anchor="ctr"/>
              <a:lstStyle/>
              <a:p>
                <a:endParaRPr lang="en-US"/>
              </a:p>
            </p:txBody>
          </p:sp>
          <p:sp>
            <p:nvSpPr>
              <p:cNvPr id="27670" name="Rectangle 1064"/>
              <p:cNvSpPr>
                <a:spLocks noChangeArrowheads="1"/>
              </p:cNvSpPr>
              <p:nvPr/>
            </p:nvSpPr>
            <p:spPr bwMode="auto">
              <a:xfrm>
                <a:off x="1011" y="1976"/>
                <a:ext cx="123" cy="797"/>
              </a:xfrm>
              <a:prstGeom prst="rect">
                <a:avLst/>
              </a:prstGeom>
              <a:solidFill>
                <a:srgbClr val="FF0000"/>
              </a:solidFill>
              <a:ln w="12700">
                <a:noFill/>
                <a:miter lim="800000"/>
                <a:headEnd/>
                <a:tailEnd/>
              </a:ln>
            </p:spPr>
            <p:txBody>
              <a:bodyPr wrap="none" anchor="ctr"/>
              <a:lstStyle/>
              <a:p>
                <a:endParaRPr lang="en-US"/>
              </a:p>
            </p:txBody>
          </p:sp>
        </p:grpSp>
      </p:grpSp>
      <p:sp>
        <p:nvSpPr>
          <p:cNvPr id="29738" name="AutoShape 1066"/>
          <p:cNvSpPr>
            <a:spLocks noChangeArrowheads="1"/>
          </p:cNvSpPr>
          <p:nvPr/>
        </p:nvSpPr>
        <p:spPr bwMode="auto">
          <a:xfrm>
            <a:off x="2914650" y="5537200"/>
            <a:ext cx="376238" cy="403225"/>
          </a:xfrm>
          <a:prstGeom prst="leftRightArrow">
            <a:avLst>
              <a:gd name="adj1" fmla="val 50000"/>
              <a:gd name="adj2" fmla="val 20000"/>
            </a:avLst>
          </a:prstGeom>
          <a:gradFill rotWithShape="0">
            <a:gsLst>
              <a:gs pos="0">
                <a:srgbClr val="000000"/>
              </a:gs>
              <a:gs pos="50000">
                <a:srgbClr val="FF0000"/>
              </a:gs>
              <a:gs pos="100000">
                <a:srgbClr val="000000"/>
              </a:gs>
            </a:gsLst>
            <a:lin ang="0" scaled="1"/>
          </a:gradFill>
          <a:ln w="12700">
            <a:no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wipe(left)">
                                      <p:cBhvr>
                                        <p:cTn id="7" dur="500"/>
                                        <p:tgtEl>
                                          <p:spTgt spid="2970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9705"/>
                                        </p:tgtEl>
                                        <p:attrNameLst>
                                          <p:attrName>style.visibility</p:attrName>
                                        </p:attrNameLst>
                                      </p:cBhvr>
                                      <p:to>
                                        <p:strVal val="visible"/>
                                      </p:to>
                                    </p:set>
                                    <p:animEffect transition="in" filter="dissolve">
                                      <p:cBhvr>
                                        <p:cTn id="15" dur="500"/>
                                        <p:tgtEl>
                                          <p:spTgt spid="29705"/>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29729"/>
                                        </p:tgtEl>
                                        <p:attrNameLst>
                                          <p:attrName>style.visibility</p:attrName>
                                        </p:attrNameLst>
                                      </p:cBhvr>
                                      <p:to>
                                        <p:strVal val="visible"/>
                                      </p:to>
                                    </p:set>
                                    <p:animEffect transition="in" filter="box(out)">
                                      <p:cBhvr>
                                        <p:cTn id="18" dur="500"/>
                                        <p:tgtEl>
                                          <p:spTgt spid="2972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500"/>
                            </p:stCondLst>
                            <p:childTnLst>
                              <p:par>
                                <p:cTn id="25" presetID="9" presetClass="entr" presetSubtype="0" fill="hold" grpId="0" nodeType="afterEffect">
                                  <p:stCondLst>
                                    <p:cond delay="0"/>
                                  </p:stCondLst>
                                  <p:childTnLst>
                                    <p:set>
                                      <p:cBhvr>
                                        <p:cTn id="26" dur="1" fill="hold">
                                          <p:stCondLst>
                                            <p:cond delay="0"/>
                                          </p:stCondLst>
                                        </p:cTn>
                                        <p:tgtEl>
                                          <p:spTgt spid="29710"/>
                                        </p:tgtEl>
                                        <p:attrNameLst>
                                          <p:attrName>style.visibility</p:attrName>
                                        </p:attrNameLst>
                                      </p:cBhvr>
                                      <p:to>
                                        <p:strVal val="visible"/>
                                      </p:to>
                                    </p:set>
                                    <p:animEffect transition="in" filter="dissolve">
                                      <p:cBhvr>
                                        <p:cTn id="27" dur="500"/>
                                        <p:tgtEl>
                                          <p:spTgt spid="29710"/>
                                        </p:tgtEl>
                                      </p:cBhvr>
                                    </p:animEffect>
                                  </p:childTnLst>
                                </p:cTn>
                              </p:par>
                            </p:childTnLst>
                          </p:cTn>
                        </p:par>
                        <p:par>
                          <p:cTn id="28" fill="hold">
                            <p:stCondLst>
                              <p:cond delay="1000"/>
                            </p:stCondLst>
                            <p:childTnLst>
                              <p:par>
                                <p:cTn id="29" presetID="4" presetClass="entr" presetSubtype="32" fill="hold" grpId="0" nodeType="afterEffect">
                                  <p:stCondLst>
                                    <p:cond delay="0"/>
                                  </p:stCondLst>
                                  <p:childTnLst>
                                    <p:set>
                                      <p:cBhvr>
                                        <p:cTn id="30" dur="1" fill="hold">
                                          <p:stCondLst>
                                            <p:cond delay="0"/>
                                          </p:stCondLst>
                                        </p:cTn>
                                        <p:tgtEl>
                                          <p:spTgt spid="29738"/>
                                        </p:tgtEl>
                                        <p:attrNameLst>
                                          <p:attrName>style.visibility</p:attrName>
                                        </p:attrNameLst>
                                      </p:cBhvr>
                                      <p:to>
                                        <p:strVal val="visible"/>
                                      </p:to>
                                    </p:set>
                                    <p:animEffect transition="in" filter="box(out)">
                                      <p:cBhvr>
                                        <p:cTn id="31" dur="500"/>
                                        <p:tgtEl>
                                          <p:spTgt spid="2973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9711"/>
                                        </p:tgtEl>
                                        <p:attrNameLst>
                                          <p:attrName>style.visibility</p:attrName>
                                        </p:attrNameLst>
                                      </p:cBhvr>
                                      <p:to>
                                        <p:strVal val="visible"/>
                                      </p:to>
                                    </p:set>
                                    <p:animEffect transition="in" filter="dissolve">
                                      <p:cBhvr>
                                        <p:cTn id="36" dur="500"/>
                                        <p:tgtEl>
                                          <p:spTgt spid="29711"/>
                                        </p:tgtEl>
                                      </p:cBhvr>
                                    </p:animEffect>
                                  </p:childTnLst>
                                </p:cTn>
                              </p:par>
                            </p:childTnLst>
                          </p:cTn>
                        </p:par>
                        <p:par>
                          <p:cTn id="37" fill="hold">
                            <p:stCondLst>
                              <p:cond delay="500"/>
                            </p:stCondLst>
                            <p:childTnLst>
                              <p:par>
                                <p:cTn id="38" presetID="4" presetClass="entr" presetSubtype="32" fill="hold" grpId="0" nodeType="afterEffect">
                                  <p:stCondLst>
                                    <p:cond delay="0"/>
                                  </p:stCondLst>
                                  <p:childTnLst>
                                    <p:set>
                                      <p:cBhvr>
                                        <p:cTn id="39" dur="1" fill="hold">
                                          <p:stCondLst>
                                            <p:cond delay="0"/>
                                          </p:stCondLst>
                                        </p:cTn>
                                        <p:tgtEl>
                                          <p:spTgt spid="29730"/>
                                        </p:tgtEl>
                                        <p:attrNameLst>
                                          <p:attrName>style.visibility</p:attrName>
                                        </p:attrNameLst>
                                      </p:cBhvr>
                                      <p:to>
                                        <p:strVal val="visible"/>
                                      </p:to>
                                    </p:set>
                                    <p:animEffect transition="in" filter="box(out)">
                                      <p:cBhvr>
                                        <p:cTn id="40" dur="500"/>
                                        <p:tgtEl>
                                          <p:spTgt spid="2973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702"/>
                                        </p:tgtEl>
                                        <p:attrNameLst>
                                          <p:attrName>style.visibility</p:attrName>
                                        </p:attrNameLst>
                                      </p:cBhvr>
                                      <p:to>
                                        <p:strVal val="visible"/>
                                      </p:to>
                                    </p:set>
                                    <p:animEffect transition="in" filter="dissolve">
                                      <p:cBhvr>
                                        <p:cTn id="45" dur="500"/>
                                        <p:tgtEl>
                                          <p:spTgt spid="29702"/>
                                        </p:tgtEl>
                                      </p:cBhvr>
                                    </p:animEffect>
                                  </p:childTnLst>
                                </p:cTn>
                              </p:par>
                            </p:childTnLst>
                          </p:cTn>
                        </p:par>
                        <p:par>
                          <p:cTn id="46" fill="hold">
                            <p:stCondLst>
                              <p:cond delay="500"/>
                            </p:stCondLst>
                            <p:childTnLst>
                              <p:par>
                                <p:cTn id="47" presetID="4" presetClass="entr" presetSubtype="32"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ox(out)">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9709"/>
                                        </p:tgtEl>
                                        <p:attrNameLst>
                                          <p:attrName>style.visibility</p:attrName>
                                        </p:attrNameLst>
                                      </p:cBhvr>
                                      <p:to>
                                        <p:strVal val="visible"/>
                                      </p:to>
                                    </p:set>
                                    <p:animEffect transition="in" filter="dissolve">
                                      <p:cBhvr>
                                        <p:cTn id="54" dur="500"/>
                                        <p:tgtEl>
                                          <p:spTgt spid="29709"/>
                                        </p:tgtEl>
                                      </p:cBhvr>
                                    </p:animEffect>
                                  </p:childTnLst>
                                </p:cTn>
                              </p:par>
                            </p:childTnLst>
                          </p:cTn>
                        </p:par>
                        <p:par>
                          <p:cTn id="55" fill="hold">
                            <p:stCondLst>
                              <p:cond delay="500"/>
                            </p:stCondLst>
                            <p:childTnLst>
                              <p:par>
                                <p:cTn id="56" presetID="22" presetClass="entr" presetSubtype="1" fill="hold" grpId="0" nodeType="afterEffect">
                                  <p:stCondLst>
                                    <p:cond delay="0"/>
                                  </p:stCondLst>
                                  <p:childTnLst>
                                    <p:set>
                                      <p:cBhvr>
                                        <p:cTn id="57" dur="1" fill="hold">
                                          <p:stCondLst>
                                            <p:cond delay="0"/>
                                          </p:stCondLst>
                                        </p:cTn>
                                        <p:tgtEl>
                                          <p:spTgt spid="29715"/>
                                        </p:tgtEl>
                                        <p:attrNameLst>
                                          <p:attrName>style.visibility</p:attrName>
                                        </p:attrNameLst>
                                      </p:cBhvr>
                                      <p:to>
                                        <p:strVal val="visible"/>
                                      </p:to>
                                    </p:set>
                                    <p:animEffect transition="in" filter="wipe(up)">
                                      <p:cBhvr>
                                        <p:cTn id="58" dur="500"/>
                                        <p:tgtEl>
                                          <p:spTgt spid="29715"/>
                                        </p:tgtEl>
                                      </p:cBhvr>
                                    </p:animEffect>
                                  </p:childTnLst>
                                </p:cTn>
                              </p:par>
                            </p:childTnLst>
                          </p:cTn>
                        </p:par>
                        <p:par>
                          <p:cTn id="59" fill="hold">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29713"/>
                                        </p:tgtEl>
                                        <p:attrNameLst>
                                          <p:attrName>style.visibility</p:attrName>
                                        </p:attrNameLst>
                                      </p:cBhvr>
                                      <p:to>
                                        <p:strVal val="visible"/>
                                      </p:to>
                                    </p:set>
                                    <p:animEffect transition="in" filter="wipe(up)">
                                      <p:cBhvr>
                                        <p:cTn id="62" dur="500"/>
                                        <p:tgtEl>
                                          <p:spTgt spid="29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2" grpId="0" autoUpdateAnimBg="0"/>
      <p:bldP spid="29705" grpId="0" autoUpdateAnimBg="0"/>
      <p:bldP spid="29709" grpId="0" autoUpdateAnimBg="0"/>
      <p:bldP spid="29710" grpId="0" autoUpdateAnimBg="0"/>
      <p:bldP spid="29711" grpId="0" autoUpdateAnimBg="0"/>
      <p:bldP spid="29713" grpId="0" animBg="1"/>
      <p:bldP spid="29715" grpId="0" animBg="1"/>
      <p:bldP spid="29729" grpId="0" animBg="1"/>
      <p:bldP spid="29730" grpId="0" animBg="1"/>
      <p:bldP spid="29738"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060BC0AB-502B-4DF3-B4CC-4217E06FE4F7}" type="slidenum">
              <a:rPr lang="en-US"/>
              <a:pPr>
                <a:defRPr/>
              </a:pPr>
              <a:t>92</a:t>
            </a:fld>
            <a:endParaRPr lang="en-US"/>
          </a:p>
        </p:txBody>
      </p:sp>
      <p:sp>
        <p:nvSpPr>
          <p:cNvPr id="37891" name="Freeform 3"/>
          <p:cNvSpPr>
            <a:spLocks/>
          </p:cNvSpPr>
          <p:nvPr/>
        </p:nvSpPr>
        <p:spPr bwMode="auto">
          <a:xfrm>
            <a:off x="2432050" y="3287713"/>
            <a:ext cx="3906838" cy="2570162"/>
          </a:xfrm>
          <a:custGeom>
            <a:avLst/>
            <a:gdLst>
              <a:gd name="T0" fmla="*/ 0 w 2461"/>
              <a:gd name="T1" fmla="*/ 1587 h 1619"/>
              <a:gd name="T2" fmla="*/ 1277938 w 2461"/>
              <a:gd name="T3" fmla="*/ 2568575 h 1619"/>
              <a:gd name="T4" fmla="*/ 1276350 w 2461"/>
              <a:gd name="T5" fmla="*/ 1587 h 1619"/>
              <a:gd name="T6" fmla="*/ 2600325 w 2461"/>
              <a:gd name="T7" fmla="*/ 2568575 h 1619"/>
              <a:gd name="T8" fmla="*/ 2601913 w 2461"/>
              <a:gd name="T9" fmla="*/ 0 h 1619"/>
              <a:gd name="T10" fmla="*/ 3905251 w 2461"/>
              <a:gd name="T11" fmla="*/ 2559050 h 1619"/>
              <a:gd name="T12" fmla="*/ 3902076 w 2461"/>
              <a:gd name="T13" fmla="*/ 1587 h 1619"/>
              <a:gd name="T14" fmla="*/ 0 60000 65536"/>
              <a:gd name="T15" fmla="*/ 0 60000 65536"/>
              <a:gd name="T16" fmla="*/ 0 60000 65536"/>
              <a:gd name="T17" fmla="*/ 0 60000 65536"/>
              <a:gd name="T18" fmla="*/ 0 60000 65536"/>
              <a:gd name="T19" fmla="*/ 0 60000 65536"/>
              <a:gd name="T20" fmla="*/ 0 60000 65536"/>
              <a:gd name="T21" fmla="*/ 0 w 2461"/>
              <a:gd name="T22" fmla="*/ 0 h 1619"/>
              <a:gd name="T23" fmla="*/ 2461 w 2461"/>
              <a:gd name="T24" fmla="*/ 1619 h 16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1" h="1619">
                <a:moveTo>
                  <a:pt x="0" y="1"/>
                </a:moveTo>
                <a:lnTo>
                  <a:pt x="805" y="1618"/>
                </a:lnTo>
                <a:lnTo>
                  <a:pt x="804" y="1"/>
                </a:lnTo>
                <a:lnTo>
                  <a:pt x="1638" y="1618"/>
                </a:lnTo>
                <a:lnTo>
                  <a:pt x="1639" y="0"/>
                </a:lnTo>
                <a:lnTo>
                  <a:pt x="2460" y="1612"/>
                </a:lnTo>
                <a:lnTo>
                  <a:pt x="2458" y="1"/>
                </a:lnTo>
              </a:path>
            </a:pathLst>
          </a:custGeom>
          <a:noFill/>
          <a:ln w="50800" cap="rnd">
            <a:solidFill>
              <a:schemeClr val="tx2"/>
            </a:solidFill>
            <a:round/>
            <a:headEnd/>
            <a:tailEnd/>
          </a:ln>
        </p:spPr>
        <p:txBody>
          <a:bodyPr/>
          <a:lstStyle/>
          <a:p>
            <a:endParaRPr lang="en-US"/>
          </a:p>
        </p:txBody>
      </p:sp>
      <p:sp>
        <p:nvSpPr>
          <p:cNvPr id="37892" name="Rectangle 4"/>
          <p:cNvSpPr>
            <a:spLocks noChangeArrowheads="1"/>
          </p:cNvSpPr>
          <p:nvPr/>
        </p:nvSpPr>
        <p:spPr bwMode="auto">
          <a:xfrm>
            <a:off x="6708775" y="5894388"/>
            <a:ext cx="773113" cy="393700"/>
          </a:xfrm>
          <a:prstGeom prst="rect">
            <a:avLst/>
          </a:prstGeom>
          <a:noFill/>
          <a:ln w="12700">
            <a:noFill/>
            <a:miter lim="800000"/>
            <a:headEnd/>
            <a:tailEnd/>
          </a:ln>
          <a:effectLst/>
        </p:spPr>
        <p:txBody>
          <a:bodyPr wrap="none" lIns="90488" tIns="44450" rIns="90488" bIns="44450">
            <a:spAutoFit/>
          </a:bodyPr>
          <a:lstStyle/>
          <a:p>
            <a:pPr>
              <a:defRPr/>
            </a:pPr>
            <a:r>
              <a:rPr lang="en-US" sz="2000" b="1">
                <a:solidFill>
                  <a:srgbClr val="FFFF00"/>
                </a:solidFill>
                <a:effectLst>
                  <a:outerShdw blurRad="38100" dist="38100" dir="2700000" algn="tl">
                    <a:srgbClr val="000000"/>
                  </a:outerShdw>
                </a:effectLst>
                <a:latin typeface="Arial" charset="0"/>
              </a:rPr>
              <a:t>Time</a:t>
            </a:r>
          </a:p>
        </p:txBody>
      </p:sp>
      <p:sp>
        <p:nvSpPr>
          <p:cNvPr id="28677" name="Rectangle 5"/>
          <p:cNvSpPr>
            <a:spLocks noChangeArrowheads="1"/>
          </p:cNvSpPr>
          <p:nvPr/>
        </p:nvSpPr>
        <p:spPr bwMode="auto">
          <a:xfrm>
            <a:off x="742950" y="3455988"/>
            <a:ext cx="1209675" cy="1003300"/>
          </a:xfrm>
          <a:prstGeom prst="rect">
            <a:avLst/>
          </a:prstGeom>
          <a:noFill/>
          <a:ln w="12700">
            <a:noFill/>
            <a:miter lim="800000"/>
            <a:headEnd/>
            <a:tailEnd/>
          </a:ln>
        </p:spPr>
        <p:txBody>
          <a:bodyPr wrap="none" lIns="90488" tIns="44450" rIns="90488" bIns="44450">
            <a:spAutoFit/>
          </a:bodyPr>
          <a:lstStyle/>
          <a:p>
            <a:pPr algn="ctr"/>
            <a:r>
              <a:rPr lang="en-US" sz="2000" b="1">
                <a:latin typeface="Arial" charset="0"/>
              </a:rPr>
              <a:t>Order</a:t>
            </a:r>
          </a:p>
          <a:p>
            <a:pPr algn="ctr"/>
            <a:r>
              <a:rPr lang="en-US" sz="2000" b="1">
                <a:latin typeface="Arial" charset="0"/>
              </a:rPr>
              <a:t>Quantity</a:t>
            </a:r>
          </a:p>
          <a:p>
            <a:pPr algn="ctr"/>
            <a:r>
              <a:rPr lang="en-US" sz="2000" b="1">
                <a:latin typeface="Arial" charset="0"/>
              </a:rPr>
              <a:t>Q</a:t>
            </a:r>
          </a:p>
        </p:txBody>
      </p:sp>
      <p:sp>
        <p:nvSpPr>
          <p:cNvPr id="37894" name="Rectangle 6"/>
          <p:cNvSpPr>
            <a:spLocks noChangeArrowheads="1"/>
          </p:cNvSpPr>
          <p:nvPr/>
        </p:nvSpPr>
        <p:spPr bwMode="auto">
          <a:xfrm>
            <a:off x="1120775" y="1946275"/>
            <a:ext cx="1323975" cy="1003300"/>
          </a:xfrm>
          <a:prstGeom prst="rect">
            <a:avLst/>
          </a:prstGeom>
          <a:noFill/>
          <a:ln w="12700">
            <a:noFill/>
            <a:miter lim="800000"/>
            <a:headEnd/>
            <a:tailEnd/>
          </a:ln>
          <a:effectLst/>
        </p:spPr>
        <p:txBody>
          <a:bodyPr wrap="none" lIns="90488" tIns="44450" rIns="90488" bIns="44450">
            <a:spAutoFit/>
          </a:bodyPr>
          <a:lstStyle/>
          <a:p>
            <a:pPr algn="r">
              <a:defRPr/>
            </a:pPr>
            <a:r>
              <a:rPr lang="en-US" sz="2000" b="1">
                <a:solidFill>
                  <a:srgbClr val="FFFF00"/>
                </a:solidFill>
                <a:effectLst>
                  <a:outerShdw blurRad="38100" dist="38100" dir="2700000" algn="tl">
                    <a:srgbClr val="000000"/>
                  </a:outerShdw>
                </a:effectLst>
                <a:latin typeface="Arial" charset="0"/>
              </a:rPr>
              <a:t>Inventory</a:t>
            </a:r>
          </a:p>
          <a:p>
            <a:pPr algn="r">
              <a:defRPr/>
            </a:pPr>
            <a:r>
              <a:rPr lang="en-US" sz="2000" b="1">
                <a:solidFill>
                  <a:srgbClr val="FFFF00"/>
                </a:solidFill>
                <a:effectLst>
                  <a:outerShdw blurRad="38100" dist="38100" dir="2700000" algn="tl">
                    <a:srgbClr val="000000"/>
                  </a:outerShdw>
                </a:effectLst>
                <a:latin typeface="Arial" charset="0"/>
              </a:rPr>
              <a:t>Level</a:t>
            </a:r>
          </a:p>
          <a:p>
            <a:pPr algn="r">
              <a:defRPr/>
            </a:pPr>
            <a:r>
              <a:rPr lang="en-US" sz="2000" b="1">
                <a:solidFill>
                  <a:srgbClr val="FFFF00"/>
                </a:solidFill>
                <a:effectLst>
                  <a:outerShdw blurRad="38100" dist="38100" dir="2700000" algn="tl">
                    <a:srgbClr val="000000"/>
                  </a:outerShdw>
                </a:effectLst>
                <a:latin typeface="Arial" charset="0"/>
              </a:rPr>
              <a:t>(units)</a:t>
            </a:r>
          </a:p>
        </p:txBody>
      </p:sp>
      <p:sp>
        <p:nvSpPr>
          <p:cNvPr id="28679" name="Line 7"/>
          <p:cNvSpPr>
            <a:spLocks noChangeShapeType="1"/>
          </p:cNvSpPr>
          <p:nvPr/>
        </p:nvSpPr>
        <p:spPr bwMode="auto">
          <a:xfrm flipV="1">
            <a:off x="1717675" y="3281363"/>
            <a:ext cx="708025" cy="407987"/>
          </a:xfrm>
          <a:prstGeom prst="line">
            <a:avLst/>
          </a:prstGeom>
          <a:noFill/>
          <a:ln w="12700">
            <a:solidFill>
              <a:schemeClr val="tx1"/>
            </a:solidFill>
            <a:round/>
            <a:headEnd/>
            <a:tailEnd type="triangle" w="med" len="med"/>
          </a:ln>
        </p:spPr>
        <p:txBody>
          <a:bodyPr wrap="none" anchor="ctr"/>
          <a:lstStyle/>
          <a:p>
            <a:endParaRPr lang="en-US"/>
          </a:p>
        </p:txBody>
      </p:sp>
      <p:sp>
        <p:nvSpPr>
          <p:cNvPr id="28680" name="Freeform 8"/>
          <p:cNvSpPr>
            <a:spLocks/>
          </p:cNvSpPr>
          <p:nvPr/>
        </p:nvSpPr>
        <p:spPr bwMode="auto">
          <a:xfrm>
            <a:off x="2432050" y="2405063"/>
            <a:ext cx="4275138" cy="3463925"/>
          </a:xfrm>
          <a:custGeom>
            <a:avLst/>
            <a:gdLst>
              <a:gd name="T0" fmla="*/ 0 w 2693"/>
              <a:gd name="T1" fmla="*/ 0 h 2182"/>
              <a:gd name="T2" fmla="*/ 0 w 2693"/>
              <a:gd name="T3" fmla="*/ 3462338 h 2182"/>
              <a:gd name="T4" fmla="*/ 4273551 w 2693"/>
              <a:gd name="T5" fmla="*/ 3462338 h 2182"/>
              <a:gd name="T6" fmla="*/ 0 60000 65536"/>
              <a:gd name="T7" fmla="*/ 0 60000 65536"/>
              <a:gd name="T8" fmla="*/ 0 60000 65536"/>
              <a:gd name="T9" fmla="*/ 0 w 2693"/>
              <a:gd name="T10" fmla="*/ 0 h 2182"/>
              <a:gd name="T11" fmla="*/ 2693 w 2693"/>
              <a:gd name="T12" fmla="*/ 2182 h 2182"/>
            </a:gdLst>
            <a:ahLst/>
            <a:cxnLst>
              <a:cxn ang="T6">
                <a:pos x="T0" y="T1"/>
              </a:cxn>
              <a:cxn ang="T7">
                <a:pos x="T2" y="T3"/>
              </a:cxn>
              <a:cxn ang="T8">
                <a:pos x="T4" y="T5"/>
              </a:cxn>
            </a:cxnLst>
            <a:rect l="T9" t="T10" r="T11" b="T12"/>
            <a:pathLst>
              <a:path w="2693" h="2182">
                <a:moveTo>
                  <a:pt x="0" y="0"/>
                </a:moveTo>
                <a:lnTo>
                  <a:pt x="0" y="2181"/>
                </a:lnTo>
                <a:lnTo>
                  <a:pt x="2692" y="2181"/>
                </a:lnTo>
              </a:path>
            </a:pathLst>
          </a:custGeom>
          <a:noFill/>
          <a:ln w="50800" cap="rnd">
            <a:solidFill>
              <a:schemeClr val="tx1"/>
            </a:solidFill>
            <a:round/>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wipe(left)">
                                      <p:cBhvr>
                                        <p:cTn id="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FA5EBD8-DD19-48E6-8F58-AD2C8F94DE49}" type="slidenum">
              <a:rPr lang="en-US"/>
              <a:pPr>
                <a:defRPr/>
              </a:pPr>
              <a:t>93</a:t>
            </a:fld>
            <a:endParaRPr lang="en-US"/>
          </a:p>
        </p:txBody>
      </p:sp>
      <p:sp>
        <p:nvSpPr>
          <p:cNvPr id="30722" name="Rectangle 2"/>
          <p:cNvSpPr>
            <a:spLocks noGrp="1" noChangeArrowheads="1"/>
          </p:cNvSpPr>
          <p:nvPr>
            <p:ph type="title"/>
          </p:nvPr>
        </p:nvSpPr>
        <p:spPr>
          <a:xfrm>
            <a:off x="914400" y="457200"/>
            <a:ext cx="8121650" cy="1143000"/>
          </a:xfrm>
        </p:spPr>
        <p:txBody>
          <a:bodyPr lIns="90488" tIns="44450" rIns="90488" bIns="44450"/>
          <a:lstStyle/>
          <a:p>
            <a:pPr eaLnBrk="1" hangingPunct="1">
              <a:defRPr/>
            </a:pPr>
            <a:r>
              <a:rPr lang="en-US" smtClean="0"/>
              <a:t>ABC Inventory Classification System</a:t>
            </a:r>
          </a:p>
        </p:txBody>
      </p:sp>
      <p:sp>
        <p:nvSpPr>
          <p:cNvPr id="30723" name="Rectangle 3"/>
          <p:cNvSpPr>
            <a:spLocks noGrp="1" noChangeArrowheads="1"/>
          </p:cNvSpPr>
          <p:nvPr>
            <p:ph type="body" idx="1"/>
          </p:nvPr>
        </p:nvSpPr>
        <p:spPr>
          <a:xfrm>
            <a:off x="1044575" y="1871663"/>
            <a:ext cx="7566025" cy="4714875"/>
          </a:xfrm>
        </p:spPr>
        <p:txBody>
          <a:bodyPr lIns="90488" tIns="44450" rIns="90488" bIns="44450"/>
          <a:lstStyle/>
          <a:p>
            <a:pPr eaLnBrk="1" hangingPunct="1">
              <a:lnSpc>
                <a:spcPct val="90000"/>
              </a:lnSpc>
              <a:defRPr/>
            </a:pPr>
            <a:r>
              <a:rPr lang="en-US" sz="2800" smtClean="0"/>
              <a:t>Tool to reduce inventory carrying costs: classify different types of inventory  according to value.</a:t>
            </a:r>
          </a:p>
          <a:p>
            <a:pPr eaLnBrk="1" hangingPunct="1">
              <a:lnSpc>
                <a:spcPct val="90000"/>
              </a:lnSpc>
              <a:buFont typeface="Wingdings" pitchFamily="2" charset="2"/>
              <a:buNone/>
              <a:defRPr/>
            </a:pPr>
            <a:r>
              <a:rPr lang="en-US" sz="2400" smtClean="0">
                <a:solidFill>
                  <a:schemeClr val="accent1"/>
                </a:solidFill>
              </a:rPr>
              <a:t>Example:</a:t>
            </a:r>
          </a:p>
          <a:p>
            <a:pPr lvl="1" eaLnBrk="1" hangingPunct="1">
              <a:lnSpc>
                <a:spcPct val="90000"/>
              </a:lnSpc>
              <a:defRPr/>
            </a:pPr>
            <a:r>
              <a:rPr lang="en-US" sz="2400" smtClean="0">
                <a:solidFill>
                  <a:srgbClr val="FAFD00"/>
                </a:solidFill>
              </a:rPr>
              <a:t>Class A:</a:t>
            </a:r>
            <a:r>
              <a:rPr lang="en-US" sz="2400" smtClean="0"/>
              <a:t> Expensive items are assigned a serial number and are checked daily. Replaced only as sold.</a:t>
            </a:r>
          </a:p>
          <a:p>
            <a:pPr lvl="1" eaLnBrk="1" hangingPunct="1">
              <a:lnSpc>
                <a:spcPct val="90000"/>
              </a:lnSpc>
              <a:defRPr/>
            </a:pPr>
            <a:r>
              <a:rPr lang="en-US" sz="2400" smtClean="0">
                <a:solidFill>
                  <a:srgbClr val="FAFD00"/>
                </a:solidFill>
              </a:rPr>
              <a:t>Class B:</a:t>
            </a:r>
            <a:r>
              <a:rPr lang="en-US" sz="2400" smtClean="0"/>
              <a:t> Moderately priced items are assigned a serial number but are checked less often (monthly) and managed according to EOQ.</a:t>
            </a:r>
          </a:p>
          <a:p>
            <a:pPr lvl="1" eaLnBrk="1" hangingPunct="1">
              <a:lnSpc>
                <a:spcPct val="90000"/>
              </a:lnSpc>
              <a:defRPr/>
            </a:pPr>
            <a:r>
              <a:rPr lang="en-US" sz="2400" smtClean="0">
                <a:solidFill>
                  <a:srgbClr val="FAFD00"/>
                </a:solidFill>
              </a:rPr>
              <a:t>Class C:</a:t>
            </a:r>
            <a:r>
              <a:rPr lang="en-US" sz="2400" smtClean="0"/>
              <a:t>  Small inexpensive items. Check inventory annually and reorder by visual check.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subTnLst>
                                    <p:animClr>
                                      <p:cBhvr override="childStyle">
                                        <p:cTn dur="1" fill="hold" display="0" masterRel="nextClick" afterEffect="1"/>
                                        <p:tgtEl>
                                          <p:spTgt spid="30723">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subTnLst>
                                    <p:animClr>
                                      <p:cBhvr override="childStyle">
                                        <p:cTn dur="1" fill="hold" display="0" masterRel="nextClick" afterEffect="1"/>
                                        <p:tgtEl>
                                          <p:spTgt spid="30723">
                                            <p:txEl>
                                              <p:pRg st="1" end="1"/>
                                            </p:txEl>
                                          </p:spTgt>
                                        </p:tgtEl>
                                        <p:attrNameLst>
                                          <p:attrName>ppt_c</p:attrName>
                                        </p:attrNameLst>
                                      </p:cBhvr>
                                      <p:to>
                                        <a:srgbClr val="FFFF66"/>
                                      </p:to>
                                    </p:animClr>
                                  </p:subTnLst>
                                </p:cTn>
                              </p:par>
                              <p:par>
                                <p:cTn id="13" presetID="22" presetClass="entr" presetSubtype="8"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wipe(left)">
                                      <p:cBhvr>
                                        <p:cTn id="15" dur="500"/>
                                        <p:tgtEl>
                                          <p:spTgt spid="30723">
                                            <p:txEl>
                                              <p:pRg st="2" end="2"/>
                                            </p:txEl>
                                          </p:spTgt>
                                        </p:tgtEl>
                                      </p:cBhvr>
                                    </p:animEffect>
                                  </p:childTnLst>
                                  <p:subTnLst>
                                    <p:animClr>
                                      <p:cBhvr override="childStyle">
                                        <p:cTn dur="1" fill="hold" display="0" masterRel="nextClick" afterEffect="1"/>
                                        <p:tgtEl>
                                          <p:spTgt spid="30723">
                                            <p:txEl>
                                              <p:pRg st="2" end="2"/>
                                            </p:txEl>
                                          </p:spTgt>
                                        </p:tgtEl>
                                        <p:attrNameLst>
                                          <p:attrName>ppt_c</p:attrName>
                                        </p:attrNameLst>
                                      </p:cBhvr>
                                      <p:to>
                                        <a:srgbClr val="FFFF66"/>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0723">
                                            <p:txEl>
                                              <p:pRg st="3" end="3"/>
                                            </p:txEl>
                                          </p:spTgt>
                                        </p:tgtEl>
                                        <p:attrNameLst>
                                          <p:attrName>style.visibility</p:attrName>
                                        </p:attrNameLst>
                                      </p:cBhvr>
                                      <p:to>
                                        <p:strVal val="visible"/>
                                      </p:to>
                                    </p:set>
                                    <p:animEffect transition="in" filter="wipe(left)">
                                      <p:cBhvr>
                                        <p:cTn id="20" dur="500"/>
                                        <p:tgtEl>
                                          <p:spTgt spid="30723">
                                            <p:txEl>
                                              <p:pRg st="3" end="3"/>
                                            </p:txEl>
                                          </p:spTgt>
                                        </p:tgtEl>
                                      </p:cBhvr>
                                    </p:animEffect>
                                  </p:childTnLst>
                                  <p:subTnLst>
                                    <p:animClr>
                                      <p:cBhvr override="childStyle">
                                        <p:cTn dur="1" fill="hold" display="0" masterRel="nextClick" afterEffect="1"/>
                                        <p:tgtEl>
                                          <p:spTgt spid="30723">
                                            <p:txEl>
                                              <p:pRg st="3" end="3"/>
                                            </p:txEl>
                                          </p:spTgt>
                                        </p:tgtEl>
                                        <p:attrNameLst>
                                          <p:attrName>ppt_c</p:attrName>
                                        </p:attrNameLst>
                                      </p:cBhvr>
                                      <p:to>
                                        <a:srgbClr val="FFFF66"/>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Effect transition="in" filter="wipe(left)">
                                      <p:cBhvr>
                                        <p:cTn id="25" dur="500"/>
                                        <p:tgtEl>
                                          <p:spTgt spid="30723">
                                            <p:txEl>
                                              <p:pRg st="4" end="4"/>
                                            </p:txEl>
                                          </p:spTgt>
                                        </p:tgtEl>
                                      </p:cBhvr>
                                    </p:animEffect>
                                  </p:childTnLst>
                                  <p:subTnLst>
                                    <p:animClr>
                                      <p:cBhvr override="childStyle">
                                        <p:cTn dur="1" fill="hold" display="0" masterRel="nextClick" afterEffect="1"/>
                                        <p:tgtEl>
                                          <p:spTgt spid="30723">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70A97D9-3945-4DBC-8CD1-CF479FAF4D29}" type="slidenum">
              <a:rPr lang="en-US"/>
              <a:pPr>
                <a:defRPr/>
              </a:pPr>
              <a:t>94</a:t>
            </a:fld>
            <a:endParaRPr lang="en-US"/>
          </a:p>
        </p:txBody>
      </p:sp>
      <p:sp>
        <p:nvSpPr>
          <p:cNvPr id="31746" name="Rectangle 2"/>
          <p:cNvSpPr>
            <a:spLocks noGrp="1" noChangeArrowheads="1"/>
          </p:cNvSpPr>
          <p:nvPr>
            <p:ph type="title"/>
          </p:nvPr>
        </p:nvSpPr>
        <p:spPr/>
        <p:txBody>
          <a:bodyPr lIns="90488" tIns="44450" rIns="90488" bIns="44450"/>
          <a:lstStyle/>
          <a:p>
            <a:pPr eaLnBrk="1" hangingPunct="1">
              <a:defRPr/>
            </a:pPr>
            <a:r>
              <a:rPr lang="en-US" smtClean="0"/>
              <a:t>Just In Time Inventory Control (JIT)</a:t>
            </a:r>
          </a:p>
        </p:txBody>
      </p:sp>
      <p:sp>
        <p:nvSpPr>
          <p:cNvPr id="31747" name="Rectangle 3"/>
          <p:cNvSpPr>
            <a:spLocks noGrp="1" noChangeArrowheads="1"/>
          </p:cNvSpPr>
          <p:nvPr>
            <p:ph type="body" idx="1"/>
          </p:nvPr>
        </p:nvSpPr>
        <p:spPr>
          <a:xfrm>
            <a:off x="1066800" y="1981200"/>
            <a:ext cx="7543800" cy="4386263"/>
          </a:xfrm>
        </p:spPr>
        <p:txBody>
          <a:bodyPr lIns="90488" tIns="44450" rIns="90488" bIns="44450"/>
          <a:lstStyle/>
          <a:p>
            <a:pPr eaLnBrk="1" hangingPunct="1">
              <a:defRPr/>
            </a:pPr>
            <a:r>
              <a:rPr lang="en-US" sz="2800" smtClean="0"/>
              <a:t>Developed in Japan.</a:t>
            </a:r>
          </a:p>
          <a:p>
            <a:pPr eaLnBrk="1" hangingPunct="1">
              <a:defRPr/>
            </a:pPr>
            <a:r>
              <a:rPr lang="en-US" sz="2800" smtClean="0"/>
              <a:t>Reduce raw material inventory carrying costs by making deals with suppliers that require them to deliver the raw materials as needed.</a:t>
            </a:r>
          </a:p>
          <a:p>
            <a:pPr eaLnBrk="1" hangingPunct="1">
              <a:defRPr/>
            </a:pPr>
            <a:r>
              <a:rPr lang="en-US" sz="2800" smtClean="0"/>
              <a:t>Carrying costs are passed on to suppliers.</a:t>
            </a:r>
          </a:p>
          <a:p>
            <a:pPr eaLnBrk="1" hangingPunct="1">
              <a:defRPr/>
            </a:pPr>
            <a:r>
              <a:rPr lang="en-US" sz="2800" smtClean="0"/>
              <a:t>Can result in higher costs if delivery is delayed: shut down of whole production 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subTnLst>
                                    <p:animClr>
                                      <p:cBhvr override="childStyle">
                                        <p:cTn dur="1" fill="hold" display="0" masterRel="nextClick" afterEffect="1"/>
                                        <p:tgtEl>
                                          <p:spTgt spid="3174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subTnLst>
                                    <p:animClr>
                                      <p:cBhvr override="childStyle">
                                        <p:cTn dur="1" fill="hold" display="0" masterRel="nextClick" afterEffect="1"/>
                                        <p:tgtEl>
                                          <p:spTgt spid="3174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left)">
                                      <p:cBhvr>
                                        <p:cTn id="17" dur="500"/>
                                        <p:tgtEl>
                                          <p:spTgt spid="31747">
                                            <p:txEl>
                                              <p:pRg st="2" end="2"/>
                                            </p:txEl>
                                          </p:spTgt>
                                        </p:tgtEl>
                                      </p:cBhvr>
                                    </p:animEffect>
                                  </p:childTnLst>
                                  <p:subTnLst>
                                    <p:animClr>
                                      <p:cBhvr override="childStyle">
                                        <p:cTn dur="1" fill="hold" display="0" masterRel="nextClick" afterEffect="1"/>
                                        <p:tgtEl>
                                          <p:spTgt spid="3174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left)">
                                      <p:cBhvr>
                                        <p:cTn id="22" dur="500"/>
                                        <p:tgtEl>
                                          <p:spTgt spid="31747">
                                            <p:txEl>
                                              <p:pRg st="3" end="3"/>
                                            </p:txEl>
                                          </p:spTgt>
                                        </p:tgtEl>
                                      </p:cBhvr>
                                    </p:animEffect>
                                  </p:childTnLst>
                                  <p:subTnLst>
                                    <p:animClr>
                                      <p:cBhvr override="childStyle">
                                        <p:cTn dur="1" fill="hold" display="0" masterRel="nextClick" afterEffect="1"/>
                                        <p:tgtEl>
                                          <p:spTgt spid="31747">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9934F7B3-7F1A-4505-B99B-C6243BF78ADB}" type="slidenum">
              <a:rPr lang="en-US"/>
              <a:pPr>
                <a:defRPr/>
              </a:pPr>
              <a:t>95</a:t>
            </a:fld>
            <a:endParaRPr lang="en-US"/>
          </a:p>
        </p:txBody>
      </p:sp>
      <p:grpSp>
        <p:nvGrpSpPr>
          <p:cNvPr id="2" name="Group 9"/>
          <p:cNvGrpSpPr>
            <a:grpSpLocks/>
          </p:cNvGrpSpPr>
          <p:nvPr/>
        </p:nvGrpSpPr>
        <p:grpSpPr bwMode="auto">
          <a:xfrm>
            <a:off x="1143000" y="1828800"/>
            <a:ext cx="3860800" cy="1955800"/>
            <a:chOff x="1248" y="816"/>
            <a:chExt cx="2432" cy="1232"/>
          </a:xfrm>
        </p:grpSpPr>
        <p:sp>
          <p:nvSpPr>
            <p:cNvPr id="3077" name="Rectangle 2"/>
            <p:cNvSpPr>
              <a:spLocks noChangeArrowheads="1"/>
            </p:cNvSpPr>
            <p:nvPr/>
          </p:nvSpPr>
          <p:spPr bwMode="auto">
            <a:xfrm>
              <a:off x="1248" y="816"/>
              <a:ext cx="2432" cy="1232"/>
            </a:xfrm>
            <a:prstGeom prst="rect">
              <a:avLst/>
            </a:prstGeom>
            <a:noFill/>
            <a:ln w="25400">
              <a:solidFill>
                <a:srgbClr val="00FF00"/>
              </a:solidFill>
              <a:miter lim="800000"/>
              <a:headEnd/>
              <a:tailEnd/>
            </a:ln>
            <a:scene3d>
              <a:camera prst="legacyObliqueBottomLeft"/>
              <a:lightRig rig="legacyFlat3" dir="t"/>
            </a:scene3d>
            <a:sp3d extrusionH="430200" prstMaterial="legacyMatte">
              <a:bevelT w="13500" h="13500" prst="angle"/>
              <a:bevelB w="13500" h="13500" prst="angle"/>
              <a:extrusionClr>
                <a:srgbClr val="00FF00"/>
              </a:extrusionClr>
            </a:sp3d>
          </p:spPr>
          <p:txBody>
            <a:bodyPr wrap="none" anchor="ctr">
              <a:flatTx/>
            </a:bodyPr>
            <a:lstStyle/>
            <a:p>
              <a:endParaRPr lang="en-US"/>
            </a:p>
          </p:txBody>
        </p:sp>
        <p:sp>
          <p:nvSpPr>
            <p:cNvPr id="4101" name="Rectangle 5"/>
            <p:cNvSpPr>
              <a:spLocks noChangeArrowheads="1"/>
            </p:cNvSpPr>
            <p:nvPr/>
          </p:nvSpPr>
          <p:spPr bwMode="auto">
            <a:xfrm>
              <a:off x="1671" y="1044"/>
              <a:ext cx="1730" cy="748"/>
            </a:xfrm>
            <a:prstGeom prst="rect">
              <a:avLst/>
            </a:prstGeom>
            <a:noFill/>
            <a:ln w="12700">
              <a:noFill/>
              <a:miter lim="800000"/>
              <a:headEnd/>
              <a:tailEnd/>
            </a:ln>
            <a:effectLst/>
          </p:spPr>
          <p:txBody>
            <a:bodyPr wrap="none" lIns="90488" tIns="44450" rIns="90488" bIns="44450">
              <a:spAutoFit/>
            </a:bodyPr>
            <a:lstStyle/>
            <a:p>
              <a:pPr algn="ctr">
                <a:defRPr/>
              </a:pPr>
              <a:r>
                <a:rPr lang="en-US" sz="3600" b="1">
                  <a:effectLst>
                    <a:outerShdw blurRad="38100" dist="38100" dir="2700000" algn="tl">
                      <a:srgbClr val="000000"/>
                    </a:outerShdw>
                  </a:effectLst>
                  <a:latin typeface="Arial" charset="0"/>
                </a:rPr>
                <a:t>Short Term </a:t>
              </a:r>
            </a:p>
            <a:p>
              <a:pPr algn="ctr">
                <a:defRPr/>
              </a:pPr>
              <a:r>
                <a:rPr lang="en-US" sz="3600" b="1">
                  <a:effectLst>
                    <a:outerShdw blurRad="38100" dist="38100" dir="2700000" algn="tl">
                      <a:srgbClr val="000000"/>
                    </a:outerShdw>
                  </a:effectLst>
                  <a:latin typeface="Arial" charset="0"/>
                </a:rPr>
                <a:t>Financing</a:t>
              </a:r>
            </a:p>
          </p:txBody>
        </p:sp>
      </p:grpSp>
      <p:sp>
        <p:nvSpPr>
          <p:cNvPr id="4103" name="WordArt 7"/>
          <p:cNvSpPr>
            <a:spLocks noChangeArrowheads="1" noChangeShapeType="1" noTextEdit="1"/>
          </p:cNvSpPr>
          <p:nvPr/>
        </p:nvSpPr>
        <p:spPr bwMode="auto">
          <a:xfrm>
            <a:off x="5715000" y="3962400"/>
            <a:ext cx="2733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Chapter 20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ppt_w</p:attrName>
                                        </p:attrNameLst>
                                      </p:cBhvr>
                                      <p:tavLst>
                                        <p:tav tm="0">
                                          <p:val>
                                            <p:fltVal val="0"/>
                                          </p:val>
                                        </p:tav>
                                        <p:tav tm="100000">
                                          <p:val>
                                            <p:strVal val="#ppt_w"/>
                                          </p:val>
                                        </p:tav>
                                      </p:tavLst>
                                    </p:anim>
                                    <p:anim calcmode="lin" valueType="num">
                                      <p:cBhvr>
                                        <p:cTn id="8" dur="1000" fill="hold"/>
                                        <p:tgtEl>
                                          <p:spTgt spid="4103"/>
                                        </p:tgtEl>
                                        <p:attrNameLst>
                                          <p:attrName>ppt_h</p:attrName>
                                        </p:attrNameLst>
                                      </p:cBhvr>
                                      <p:tavLst>
                                        <p:tav tm="0">
                                          <p:val>
                                            <p:fltVal val="0"/>
                                          </p:val>
                                        </p:tav>
                                        <p:tav tm="100000">
                                          <p:val>
                                            <p:strVal val="#ppt_h"/>
                                          </p:val>
                                        </p:tav>
                                      </p:tavLst>
                                    </p:anim>
                                    <p:anim calcmode="lin" valueType="num">
                                      <p:cBhvr>
                                        <p:cTn id="9" dur="1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4F24787-88D6-4BD0-A6F4-8DA9DF865457}" type="slidenum">
              <a:rPr lang="en-US"/>
              <a:pPr>
                <a:defRPr/>
              </a:pPr>
              <a:t>96</a:t>
            </a:fld>
            <a:endParaRPr lang="en-US"/>
          </a:p>
        </p:txBody>
      </p:sp>
      <p:sp>
        <p:nvSpPr>
          <p:cNvPr id="5124" name="Rectangle 4"/>
          <p:cNvSpPr>
            <a:spLocks noGrp="1" noChangeArrowheads="1"/>
          </p:cNvSpPr>
          <p:nvPr>
            <p:ph type="title"/>
          </p:nvPr>
        </p:nvSpPr>
        <p:spPr/>
        <p:txBody>
          <a:bodyPr/>
          <a:lstStyle/>
          <a:p>
            <a:pPr eaLnBrk="1" hangingPunct="1">
              <a:defRPr/>
            </a:pPr>
            <a:r>
              <a:rPr lang="en-US" smtClean="0"/>
              <a:t>Learning Objectives</a:t>
            </a:r>
          </a:p>
        </p:txBody>
      </p:sp>
      <p:sp>
        <p:nvSpPr>
          <p:cNvPr id="5125" name="Rectangle 5"/>
          <p:cNvSpPr>
            <a:spLocks noGrp="1" noChangeArrowheads="1"/>
          </p:cNvSpPr>
          <p:nvPr>
            <p:ph type="body" idx="1"/>
          </p:nvPr>
        </p:nvSpPr>
        <p:spPr/>
        <p:txBody>
          <a:bodyPr/>
          <a:lstStyle/>
          <a:p>
            <a:pPr eaLnBrk="1" hangingPunct="1">
              <a:defRPr/>
            </a:pPr>
            <a:r>
              <a:rPr lang="en-US" sz="2800" smtClean="0"/>
              <a:t>The need for short-term financing.</a:t>
            </a:r>
          </a:p>
          <a:p>
            <a:pPr eaLnBrk="1" hangingPunct="1">
              <a:defRPr/>
            </a:pPr>
            <a:r>
              <a:rPr lang="en-US" sz="2800" smtClean="0"/>
              <a:t>The advantages and disadvantages of short-term financing.</a:t>
            </a:r>
          </a:p>
          <a:p>
            <a:pPr eaLnBrk="1" hangingPunct="1">
              <a:defRPr/>
            </a:pPr>
            <a:r>
              <a:rPr lang="en-US" sz="2800" smtClean="0"/>
              <a:t>Three types of short-term financing.</a:t>
            </a:r>
          </a:p>
          <a:p>
            <a:pPr eaLnBrk="1" hangingPunct="1">
              <a:defRPr/>
            </a:pPr>
            <a:r>
              <a:rPr lang="en-US" sz="2800" smtClean="0"/>
              <a:t>Computation of the cost of trade credit,  commercial paper, and bank loans.</a:t>
            </a:r>
          </a:p>
          <a:p>
            <a:pPr eaLnBrk="1" hangingPunct="1">
              <a:defRPr/>
            </a:pPr>
            <a:r>
              <a:rPr lang="en-US" sz="2800" smtClean="0"/>
              <a:t>How to use accounts receivable and inventory as collateral for short-term loans.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wipe(left)">
                                      <p:cBhvr>
                                        <p:cTn id="7" dur="500"/>
                                        <p:tgtEl>
                                          <p:spTgt spid="5125">
                                            <p:txEl>
                                              <p:pRg st="0" end="0"/>
                                            </p:txEl>
                                          </p:spTgt>
                                        </p:tgtEl>
                                      </p:cBhvr>
                                    </p:animEffect>
                                  </p:childTnLst>
                                  <p:subTnLst>
                                    <p:animClr>
                                      <p:cBhvr override="childStyle">
                                        <p:cTn dur="1" fill="hold" display="0" masterRel="nextClick" afterEffect="1"/>
                                        <p:tgtEl>
                                          <p:spTgt spid="512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wipe(left)">
                                      <p:cBhvr>
                                        <p:cTn id="12" dur="500"/>
                                        <p:tgtEl>
                                          <p:spTgt spid="5125">
                                            <p:txEl>
                                              <p:pRg st="1" end="1"/>
                                            </p:txEl>
                                          </p:spTgt>
                                        </p:tgtEl>
                                      </p:cBhvr>
                                    </p:animEffect>
                                  </p:childTnLst>
                                  <p:subTnLst>
                                    <p:animClr>
                                      <p:cBhvr override="childStyle">
                                        <p:cTn dur="1" fill="hold" display="0" masterRel="nextClick" afterEffect="1"/>
                                        <p:tgtEl>
                                          <p:spTgt spid="512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wipe(left)">
                                      <p:cBhvr>
                                        <p:cTn id="17" dur="500"/>
                                        <p:tgtEl>
                                          <p:spTgt spid="5125">
                                            <p:txEl>
                                              <p:pRg st="2" end="2"/>
                                            </p:txEl>
                                          </p:spTgt>
                                        </p:tgtEl>
                                      </p:cBhvr>
                                    </p:animEffect>
                                  </p:childTnLst>
                                  <p:subTnLst>
                                    <p:animClr>
                                      <p:cBhvr override="childStyle">
                                        <p:cTn dur="1" fill="hold" display="0" masterRel="nextClick" afterEffect="1"/>
                                        <p:tgtEl>
                                          <p:spTgt spid="5125">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wipe(left)">
                                      <p:cBhvr>
                                        <p:cTn id="22" dur="500"/>
                                        <p:tgtEl>
                                          <p:spTgt spid="5125">
                                            <p:txEl>
                                              <p:pRg st="3" end="3"/>
                                            </p:txEl>
                                          </p:spTgt>
                                        </p:tgtEl>
                                      </p:cBhvr>
                                    </p:animEffect>
                                  </p:childTnLst>
                                  <p:subTnLst>
                                    <p:animClr>
                                      <p:cBhvr override="childStyle">
                                        <p:cTn dur="1" fill="hold" display="0" masterRel="nextClick" afterEffect="1"/>
                                        <p:tgtEl>
                                          <p:spTgt spid="5125">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wipe(left)">
                                      <p:cBhvr>
                                        <p:cTn id="27" dur="500"/>
                                        <p:tgtEl>
                                          <p:spTgt spid="5125">
                                            <p:txEl>
                                              <p:pRg st="4" end="4"/>
                                            </p:txEl>
                                          </p:spTgt>
                                        </p:tgtEl>
                                      </p:cBhvr>
                                    </p:animEffect>
                                  </p:childTnLst>
                                  <p:subTnLst>
                                    <p:animClr>
                                      <p:cBhvr override="childStyle">
                                        <p:cTn dur="1" fill="hold" display="0" masterRel="nextClick" afterEffect="1"/>
                                        <p:tgtEl>
                                          <p:spTgt spid="5125">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86809CA-7B9D-4E5D-B083-25DB971B82F6}" type="slidenum">
              <a:rPr lang="en-US"/>
              <a:pPr>
                <a:defRPr/>
              </a:pPr>
              <a:t>97</a:t>
            </a:fld>
            <a:endParaRPr lang="en-US"/>
          </a:p>
        </p:txBody>
      </p:sp>
      <p:sp>
        <p:nvSpPr>
          <p:cNvPr id="6148" name="Rectangle 4"/>
          <p:cNvSpPr>
            <a:spLocks noGrp="1" noChangeArrowheads="1"/>
          </p:cNvSpPr>
          <p:nvPr>
            <p:ph type="title"/>
          </p:nvPr>
        </p:nvSpPr>
        <p:spPr/>
        <p:txBody>
          <a:bodyPr/>
          <a:lstStyle/>
          <a:p>
            <a:pPr eaLnBrk="1" hangingPunct="1">
              <a:defRPr/>
            </a:pPr>
            <a:r>
              <a:rPr lang="en-US" smtClean="0"/>
              <a:t>Why Do Firms Need Short-term Financing?</a:t>
            </a:r>
          </a:p>
        </p:txBody>
      </p:sp>
      <p:sp>
        <p:nvSpPr>
          <p:cNvPr id="6149" name="Rectangle 5"/>
          <p:cNvSpPr>
            <a:spLocks noGrp="1" noChangeArrowheads="1"/>
          </p:cNvSpPr>
          <p:nvPr>
            <p:ph type="body" idx="1"/>
          </p:nvPr>
        </p:nvSpPr>
        <p:spPr/>
        <p:txBody>
          <a:bodyPr/>
          <a:lstStyle/>
          <a:p>
            <a:pPr eaLnBrk="1" hangingPunct="1">
              <a:lnSpc>
                <a:spcPct val="90000"/>
              </a:lnSpc>
              <a:defRPr/>
            </a:pPr>
            <a:r>
              <a:rPr lang="en-US" sz="2800" smtClean="0"/>
              <a:t>Profits may not be sufficient to keep up with growth-related financing needs.</a:t>
            </a:r>
          </a:p>
          <a:p>
            <a:pPr eaLnBrk="1" hangingPunct="1">
              <a:lnSpc>
                <a:spcPct val="90000"/>
              </a:lnSpc>
              <a:defRPr/>
            </a:pPr>
            <a:r>
              <a:rPr lang="en-US" sz="2800" smtClean="0"/>
              <a:t>Firms may prefer to borrow now for their needs rather than wait until they have saved enough.</a:t>
            </a:r>
          </a:p>
          <a:p>
            <a:pPr eaLnBrk="1" hangingPunct="1">
              <a:lnSpc>
                <a:spcPct val="90000"/>
              </a:lnSpc>
              <a:defRPr/>
            </a:pPr>
            <a:r>
              <a:rPr lang="en-US" sz="2800" smtClean="0"/>
              <a:t>Short-term financing instead of long-term sources of financing due to:</a:t>
            </a:r>
          </a:p>
          <a:p>
            <a:pPr lvl="1" eaLnBrk="1" hangingPunct="1">
              <a:lnSpc>
                <a:spcPct val="90000"/>
              </a:lnSpc>
              <a:defRPr/>
            </a:pPr>
            <a:r>
              <a:rPr lang="en-US" sz="2400" smtClean="0"/>
              <a:t>easier availability</a:t>
            </a:r>
          </a:p>
          <a:p>
            <a:pPr lvl="1" eaLnBrk="1" hangingPunct="1">
              <a:lnSpc>
                <a:spcPct val="90000"/>
              </a:lnSpc>
              <a:defRPr/>
            </a:pPr>
            <a:r>
              <a:rPr lang="en-US" sz="2400" smtClean="0"/>
              <a:t>usually lower cost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subTnLst>
                                    <p:animClr>
                                      <p:cBhvr override="childStyle">
                                        <p:cTn dur="1" fill="hold" display="0" masterRel="nextClick" afterEffect="1"/>
                                        <p:tgtEl>
                                          <p:spTgt spid="614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subTnLst>
                                    <p:animClr>
                                      <p:cBhvr override="childStyle">
                                        <p:cTn dur="1" fill="hold" display="0" masterRel="nextClick" afterEffect="1"/>
                                        <p:tgtEl>
                                          <p:spTgt spid="614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subTnLst>
                                    <p:animClr>
                                      <p:cBhvr override="childStyle">
                                        <p:cTn dur="1" fill="hold" display="0" masterRel="nextClick" afterEffect="1"/>
                                        <p:tgtEl>
                                          <p:spTgt spid="6149">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subTnLst>
                                    <p:animClr>
                                      <p:cBhvr override="childStyle">
                                        <p:cTn dur="1" fill="hold" display="0" masterRel="nextClick" afterEffect="1"/>
                                        <p:tgtEl>
                                          <p:spTgt spid="6149">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subTnLst>
                                    <p:animClr>
                                      <p:cBhvr override="childStyle">
                                        <p:cTn dur="1" fill="hold" display="0" masterRel="nextClick" afterEffect="1"/>
                                        <p:tgtEl>
                                          <p:spTgt spid="6149">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bldLvl="2"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7722472-4F72-469A-8EB8-D59EF0D6BFE7}" type="slidenum">
              <a:rPr lang="en-US"/>
              <a:pPr>
                <a:defRPr/>
              </a:pPr>
              <a:t>98</a:t>
            </a:fld>
            <a:endParaRPr lang="en-US"/>
          </a:p>
        </p:txBody>
      </p:sp>
      <p:sp>
        <p:nvSpPr>
          <p:cNvPr id="7172" name="Rectangle 4"/>
          <p:cNvSpPr>
            <a:spLocks noGrp="1" noChangeArrowheads="1"/>
          </p:cNvSpPr>
          <p:nvPr>
            <p:ph type="title"/>
          </p:nvPr>
        </p:nvSpPr>
        <p:spPr/>
        <p:txBody>
          <a:bodyPr/>
          <a:lstStyle/>
          <a:p>
            <a:pPr eaLnBrk="1" hangingPunct="1">
              <a:defRPr/>
            </a:pPr>
            <a:r>
              <a:rPr lang="en-US" smtClean="0"/>
              <a:t>Sources of Short-term Financing</a:t>
            </a:r>
          </a:p>
        </p:txBody>
      </p:sp>
      <p:sp>
        <p:nvSpPr>
          <p:cNvPr id="7173" name="Rectangle 5"/>
          <p:cNvSpPr>
            <a:spLocks noGrp="1" noChangeArrowheads="1"/>
          </p:cNvSpPr>
          <p:nvPr>
            <p:ph type="body" idx="1"/>
          </p:nvPr>
        </p:nvSpPr>
        <p:spPr/>
        <p:txBody>
          <a:bodyPr/>
          <a:lstStyle/>
          <a:p>
            <a:pPr eaLnBrk="1" hangingPunct="1">
              <a:defRPr/>
            </a:pPr>
            <a:r>
              <a:rPr lang="en-US" smtClean="0"/>
              <a:t>Short-term loans.</a:t>
            </a:r>
          </a:p>
          <a:p>
            <a:pPr lvl="1" eaLnBrk="1" hangingPunct="1">
              <a:defRPr/>
            </a:pPr>
            <a:r>
              <a:rPr lang="en-US" smtClean="0"/>
              <a:t>borrowing from banks and other financial institutions for one year or less.</a:t>
            </a:r>
          </a:p>
          <a:p>
            <a:pPr eaLnBrk="1" hangingPunct="1">
              <a:defRPr/>
            </a:pPr>
            <a:r>
              <a:rPr lang="en-US" smtClean="0"/>
              <a:t>Trade credit.</a:t>
            </a:r>
          </a:p>
          <a:p>
            <a:pPr lvl="1" eaLnBrk="1" hangingPunct="1">
              <a:defRPr/>
            </a:pPr>
            <a:r>
              <a:rPr lang="en-US" smtClean="0"/>
              <a:t>borrowing from suppliers</a:t>
            </a:r>
          </a:p>
          <a:p>
            <a:pPr eaLnBrk="1" hangingPunct="1">
              <a:defRPr/>
            </a:pPr>
            <a:r>
              <a:rPr lang="en-US" smtClean="0"/>
              <a:t>Commercial paper. </a:t>
            </a:r>
          </a:p>
          <a:p>
            <a:pPr lvl="1" eaLnBrk="1" hangingPunct="1">
              <a:defRPr/>
            </a:pPr>
            <a:r>
              <a:rPr lang="en-US" smtClean="0"/>
              <a:t>only available to large credit- worthy businesses.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subTnLst>
                                    <p:animClr>
                                      <p:cBhvr override="childStyle">
                                        <p:cTn dur="1" fill="hold" display="0" masterRel="nextClick" afterEffect="1"/>
                                        <p:tgtEl>
                                          <p:spTgt spid="717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subTnLst>
                                    <p:animClr>
                                      <p:cBhvr override="childStyle">
                                        <p:cTn dur="1" fill="hold" display="0" masterRel="nextClick" afterEffect="1"/>
                                        <p:tgtEl>
                                          <p:spTgt spid="717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subTnLst>
                                    <p:animClr>
                                      <p:cBhvr override="childStyle">
                                        <p:cTn dur="1" fill="hold" display="0" masterRel="nextClick" afterEffect="1"/>
                                        <p:tgtEl>
                                          <p:spTgt spid="717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3">
                                            <p:txEl>
                                              <p:pRg st="3" end="3"/>
                                            </p:txEl>
                                          </p:spTgt>
                                        </p:tgtEl>
                                        <p:attrNameLst>
                                          <p:attrName>style.visibility</p:attrName>
                                        </p:attrNameLst>
                                      </p:cBhvr>
                                      <p:to>
                                        <p:strVal val="visible"/>
                                      </p:to>
                                    </p:set>
                                    <p:animEffect transition="in" filter="wipe(left)">
                                      <p:cBhvr>
                                        <p:cTn id="22" dur="500"/>
                                        <p:tgtEl>
                                          <p:spTgt spid="7173">
                                            <p:txEl>
                                              <p:pRg st="3" end="3"/>
                                            </p:txEl>
                                          </p:spTgt>
                                        </p:tgtEl>
                                      </p:cBhvr>
                                    </p:animEffect>
                                  </p:childTnLst>
                                  <p:subTnLst>
                                    <p:animClr>
                                      <p:cBhvr override="childStyle">
                                        <p:cTn dur="1" fill="hold" display="0" masterRel="nextClick" afterEffect="1"/>
                                        <p:tgtEl>
                                          <p:spTgt spid="7173">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3">
                                            <p:txEl>
                                              <p:pRg st="4" end="4"/>
                                            </p:txEl>
                                          </p:spTgt>
                                        </p:tgtEl>
                                        <p:attrNameLst>
                                          <p:attrName>style.visibility</p:attrName>
                                        </p:attrNameLst>
                                      </p:cBhvr>
                                      <p:to>
                                        <p:strVal val="visible"/>
                                      </p:to>
                                    </p:set>
                                    <p:animEffect transition="in" filter="wipe(left)">
                                      <p:cBhvr>
                                        <p:cTn id="27" dur="500"/>
                                        <p:tgtEl>
                                          <p:spTgt spid="7173">
                                            <p:txEl>
                                              <p:pRg st="4" end="4"/>
                                            </p:txEl>
                                          </p:spTgt>
                                        </p:tgtEl>
                                      </p:cBhvr>
                                    </p:animEffect>
                                  </p:childTnLst>
                                  <p:subTnLst>
                                    <p:animClr>
                                      <p:cBhvr override="childStyle">
                                        <p:cTn dur="1" fill="hold" display="0" masterRel="nextClick" afterEffect="1"/>
                                        <p:tgtEl>
                                          <p:spTgt spid="7173">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3">
                                            <p:txEl>
                                              <p:pRg st="5" end="5"/>
                                            </p:txEl>
                                          </p:spTgt>
                                        </p:tgtEl>
                                        <p:attrNameLst>
                                          <p:attrName>style.visibility</p:attrName>
                                        </p:attrNameLst>
                                      </p:cBhvr>
                                      <p:to>
                                        <p:strVal val="visible"/>
                                      </p:to>
                                    </p:set>
                                    <p:animEffect transition="in" filter="wipe(left)">
                                      <p:cBhvr>
                                        <p:cTn id="32" dur="500"/>
                                        <p:tgtEl>
                                          <p:spTgt spid="7173">
                                            <p:txEl>
                                              <p:pRg st="5" end="5"/>
                                            </p:txEl>
                                          </p:spTgt>
                                        </p:tgtEl>
                                      </p:cBhvr>
                                    </p:animEffect>
                                  </p:childTnLst>
                                  <p:subTnLst>
                                    <p:animClr>
                                      <p:cBhvr override="childStyle">
                                        <p:cTn dur="1" fill="hold" display="0" masterRel="nextClick" afterEffect="1"/>
                                        <p:tgtEl>
                                          <p:spTgt spid="7173">
                                            <p:txEl>
                                              <p:pRg st="5" end="5"/>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2"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40805FB-467B-4B51-9CBD-29C85E809225}" type="slidenum">
              <a:rPr lang="en-US"/>
              <a:pPr>
                <a:defRPr/>
              </a:pPr>
              <a:t>99</a:t>
            </a:fld>
            <a:endParaRPr lang="en-US"/>
          </a:p>
        </p:txBody>
      </p:sp>
      <p:sp>
        <p:nvSpPr>
          <p:cNvPr id="8196" name="Rectangle 4"/>
          <p:cNvSpPr>
            <a:spLocks noGrp="1" noChangeArrowheads="1"/>
          </p:cNvSpPr>
          <p:nvPr>
            <p:ph type="title"/>
          </p:nvPr>
        </p:nvSpPr>
        <p:spPr/>
        <p:txBody>
          <a:bodyPr/>
          <a:lstStyle/>
          <a:p>
            <a:pPr eaLnBrk="1" hangingPunct="1">
              <a:defRPr/>
            </a:pPr>
            <a:r>
              <a:rPr lang="en-US" smtClean="0"/>
              <a:t>Types of short-term loans:</a:t>
            </a:r>
          </a:p>
        </p:txBody>
      </p:sp>
      <p:sp>
        <p:nvSpPr>
          <p:cNvPr id="8197" name="Rectangle 5"/>
          <p:cNvSpPr>
            <a:spLocks noGrp="1" noChangeArrowheads="1"/>
          </p:cNvSpPr>
          <p:nvPr>
            <p:ph type="body" idx="1"/>
          </p:nvPr>
        </p:nvSpPr>
        <p:spPr/>
        <p:txBody>
          <a:bodyPr/>
          <a:lstStyle/>
          <a:p>
            <a:pPr eaLnBrk="1" hangingPunct="1">
              <a:lnSpc>
                <a:spcPct val="90000"/>
              </a:lnSpc>
              <a:defRPr/>
            </a:pPr>
            <a:r>
              <a:rPr lang="en-US" sz="2800" smtClean="0"/>
              <a:t>Promissory note</a:t>
            </a:r>
          </a:p>
          <a:p>
            <a:pPr lvl="1" eaLnBrk="1" hangingPunct="1">
              <a:lnSpc>
                <a:spcPct val="90000"/>
              </a:lnSpc>
              <a:defRPr/>
            </a:pPr>
            <a:r>
              <a:rPr lang="en-US" sz="2400" smtClean="0"/>
              <a:t>A legal IOU that spells out the terms of the loan agreement, usually the loan amount, the term of the loan and the interest rate.</a:t>
            </a:r>
          </a:p>
          <a:p>
            <a:pPr lvl="1" eaLnBrk="1" hangingPunct="1">
              <a:lnSpc>
                <a:spcPct val="90000"/>
              </a:lnSpc>
              <a:defRPr/>
            </a:pPr>
            <a:r>
              <a:rPr lang="en-US" sz="2400" smtClean="0"/>
              <a:t>Often requires that loan be repaid in full with interest at the end of the loan period.</a:t>
            </a:r>
          </a:p>
          <a:p>
            <a:pPr eaLnBrk="1" hangingPunct="1">
              <a:lnSpc>
                <a:spcPct val="90000"/>
              </a:lnSpc>
              <a:defRPr/>
            </a:pPr>
            <a:r>
              <a:rPr lang="en-US" sz="2800" smtClean="0"/>
              <a:t>Self-liquidating loan</a:t>
            </a:r>
          </a:p>
          <a:p>
            <a:pPr lvl="1" eaLnBrk="1" hangingPunct="1">
              <a:lnSpc>
                <a:spcPct val="90000"/>
              </a:lnSpc>
              <a:defRPr/>
            </a:pPr>
            <a:r>
              <a:rPr lang="en-US" sz="2400" smtClean="0"/>
              <a:t>The proceeds of the loan are used to acquire assets that generate cash to repay the loan (e.g. inventory).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subTnLst>
                                    <p:animClr>
                                      <p:cBhvr override="childStyle">
                                        <p:cTn dur="1" fill="hold" display="0" masterRel="nextClick" afterEffect="1"/>
                                        <p:tgtEl>
                                          <p:spTgt spid="8197">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subTnLst>
                                    <p:animClr>
                                      <p:cBhvr override="childStyle">
                                        <p:cTn dur="1" fill="hold" display="0" masterRel="nextClick" afterEffect="1"/>
                                        <p:tgtEl>
                                          <p:spTgt spid="819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subTnLst>
                                    <p:animClr>
                                      <p:cBhvr override="childStyle">
                                        <p:cTn dur="1" fill="hold" display="0" masterRel="nextClick" afterEffect="1"/>
                                        <p:tgtEl>
                                          <p:spTgt spid="8197">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subTnLst>
                                    <p:animClr>
                                      <p:cBhvr override="childStyle">
                                        <p:cTn dur="1" fill="hold" display="0" masterRel="nextClick" afterEffect="1"/>
                                        <p:tgtEl>
                                          <p:spTgt spid="8197">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wipe(left)">
                                      <p:cBhvr>
                                        <p:cTn id="27" dur="500"/>
                                        <p:tgtEl>
                                          <p:spTgt spid="8197">
                                            <p:txEl>
                                              <p:pRg st="4" end="4"/>
                                            </p:txEl>
                                          </p:spTgt>
                                        </p:tgtEl>
                                      </p:cBhvr>
                                    </p:animEffect>
                                  </p:childTnLst>
                                  <p:subTnLst>
                                    <p:animClr>
                                      <p:cBhvr override="childStyle">
                                        <p:cTn dur="1" fill="hold" display="0" masterRel="nextClick" afterEffect="1"/>
                                        <p:tgtEl>
                                          <p:spTgt spid="8197">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2" autoUpdateAnimBg="0"/>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TotalTime>
  <Pages>23</Pages>
  <Words>4867</Words>
  <Application>Microsoft Office PowerPoint</Application>
  <PresentationFormat>On-screen Show (4:3)</PresentationFormat>
  <Paragraphs>1297</Paragraphs>
  <Slides>116</Slides>
  <Notes>50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116</vt:i4>
      </vt:variant>
    </vt:vector>
  </HeadingPairs>
  <TitlesOfParts>
    <vt:vector size="121" baseType="lpstr">
      <vt:lpstr>Times New Roman</vt:lpstr>
      <vt:lpstr>Tahoma</vt:lpstr>
      <vt:lpstr>Wingdings</vt:lpstr>
      <vt:lpstr>Arial</vt:lpstr>
      <vt:lpstr>Shimmer</vt:lpstr>
      <vt:lpstr>Slide 1</vt:lpstr>
      <vt:lpstr>Learning Objectives</vt:lpstr>
      <vt:lpstr>The Importance of Managing and Accumulating Working Capital</vt:lpstr>
      <vt:lpstr>Managing Current Assets &amp; Liabilities</vt:lpstr>
      <vt:lpstr>Slide 5</vt:lpstr>
      <vt:lpstr>Slide 6</vt:lpstr>
      <vt:lpstr>Slide 7</vt:lpstr>
      <vt:lpstr>Slide 8</vt:lpstr>
      <vt:lpstr>Slide 9</vt:lpstr>
      <vt:lpstr>Slide 10</vt:lpstr>
      <vt:lpstr>Slide 11</vt:lpstr>
      <vt:lpstr>Slide 12</vt:lpstr>
      <vt:lpstr>Slide 13</vt:lpstr>
      <vt:lpstr>Different Approaches to Financing</vt:lpstr>
      <vt:lpstr>Slide 15</vt:lpstr>
      <vt:lpstr>Different Approaches to Financing</vt:lpstr>
      <vt:lpstr>Slide 17</vt:lpstr>
      <vt:lpstr>Slide 18</vt:lpstr>
      <vt:lpstr>Different Approaches to Financing</vt:lpstr>
      <vt:lpstr>Slide 20</vt:lpstr>
      <vt:lpstr>Slide 21</vt:lpstr>
      <vt:lpstr>Learning Objectives</vt:lpstr>
      <vt:lpstr>How much cash should a firm keep on hand?</vt:lpstr>
      <vt:lpstr>The size of the minimum cash balance depends on:</vt:lpstr>
      <vt:lpstr>The firm’s maximum cash balance depends on:</vt:lpstr>
      <vt:lpstr>Choosing the Optimum Cash Balance</vt:lpstr>
      <vt:lpstr>Choosing the Optimum Cash Balance</vt:lpstr>
      <vt:lpstr>Choosing the Optimum Cash Balance</vt:lpstr>
      <vt:lpstr>The Miller - Orr Model</vt:lpstr>
      <vt:lpstr>The Miller-Orr Model  - Target Cash Balance (Z)</vt:lpstr>
      <vt:lpstr>The Miller-Orr Model  - Target Cash Balance (Z)</vt:lpstr>
      <vt:lpstr>The Miller-Orr Model  - Target Cash Balance (Z)</vt:lpstr>
      <vt:lpstr>The Miller-Orr Mode  - Upper Limit</vt:lpstr>
      <vt:lpstr>Forecasting Cash Needs   - Cash Budget</vt:lpstr>
      <vt:lpstr>Cash Budget - Problem</vt:lpstr>
      <vt:lpstr>Cash Budget - Problem</vt:lpstr>
      <vt:lpstr>Cash Budget - Problem</vt:lpstr>
      <vt:lpstr>Steps in the Cash Budget</vt:lpstr>
      <vt:lpstr>Cash Budget - Collections</vt:lpstr>
      <vt:lpstr>Cash Budget - Collections</vt:lpstr>
      <vt:lpstr>Cash Budget - Collections</vt:lpstr>
      <vt:lpstr>Cash Budget - Collections</vt:lpstr>
      <vt:lpstr>Cash Budget - Collections</vt:lpstr>
      <vt:lpstr>Cash Budget - Purchases/Payments</vt:lpstr>
      <vt:lpstr>Cash Budget - Purchases/Payments</vt:lpstr>
      <vt:lpstr>Cash Budget - Purchases/Payments</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Managing Cash Inflows and Outflows</vt:lpstr>
      <vt:lpstr>Managing Cash Flows</vt:lpstr>
      <vt:lpstr>Managing Cash Flows</vt:lpstr>
      <vt:lpstr>Slide 67</vt:lpstr>
      <vt:lpstr>Learning Objectives</vt:lpstr>
      <vt:lpstr>Why do firms accumulate accounts receivable and inventory?</vt:lpstr>
      <vt:lpstr>Finding the Optimum Level of Accounts Receivable</vt:lpstr>
      <vt:lpstr>Accounts Receivable Management</vt:lpstr>
      <vt:lpstr>Effects of Tightening Credit Policy</vt:lpstr>
      <vt:lpstr>Average Collection Period (ACP)</vt:lpstr>
      <vt:lpstr>Analysis of Accts. Receivable Changes</vt:lpstr>
      <vt:lpstr>Analysis of Accts. Receivable Changes</vt:lpstr>
      <vt:lpstr>Analysis of Accts. Receivable Changes</vt:lpstr>
      <vt:lpstr>Analysis of Accts. Receivable Changes</vt:lpstr>
      <vt:lpstr>How Firms Make Credit Decisions</vt:lpstr>
      <vt:lpstr>Methods of Collection</vt:lpstr>
      <vt:lpstr>Inventory Management</vt:lpstr>
      <vt:lpstr>Inventory Management</vt:lpstr>
      <vt:lpstr>The EOQ Model assumes the firm orders a fixed amount Q at equal intervals.</vt:lpstr>
      <vt:lpstr>The EOQ Model</vt:lpstr>
      <vt:lpstr>Slide 84</vt:lpstr>
      <vt:lpstr>Slide 85</vt:lpstr>
      <vt:lpstr>Slide 86</vt:lpstr>
      <vt:lpstr>Slide 87</vt:lpstr>
      <vt:lpstr>Inventory Management</vt:lpstr>
      <vt:lpstr>Inventory Management</vt:lpstr>
      <vt:lpstr>Inventory Management</vt:lpstr>
      <vt:lpstr>Inventory Management with Safety Stock- Order before inventory is at zero.</vt:lpstr>
      <vt:lpstr>Slide 92</vt:lpstr>
      <vt:lpstr>ABC Inventory Classification System</vt:lpstr>
      <vt:lpstr>Just In Time Inventory Control (JIT)</vt:lpstr>
      <vt:lpstr>Slide 95</vt:lpstr>
      <vt:lpstr>Learning Objectives</vt:lpstr>
      <vt:lpstr>Why Do Firms Need Short-term Financing?</vt:lpstr>
      <vt:lpstr>Sources of Short-term Financing</vt:lpstr>
      <vt:lpstr>Types of short-term loans:</vt:lpstr>
      <vt:lpstr>Types of short-term loans:</vt:lpstr>
      <vt:lpstr>Trade Credit</vt:lpstr>
      <vt:lpstr>Estimation of Cost of Short-Term Credit</vt:lpstr>
      <vt:lpstr>Variations in Loan Terms</vt:lpstr>
      <vt:lpstr>Variations in Loan Terms</vt:lpstr>
      <vt:lpstr>Cost of Short-Term Credit For Periods Less Than One Year</vt:lpstr>
      <vt:lpstr>Cost of Short-Term Credit For Periods Less Than One Year</vt:lpstr>
      <vt:lpstr>Cost of Short-Term Credit For Periods Less Than One Year</vt:lpstr>
      <vt:lpstr>Sources of Short Term Credit</vt:lpstr>
      <vt:lpstr>Cost of Trade Credit 2/10 net 60</vt:lpstr>
      <vt:lpstr>Slide 110</vt:lpstr>
      <vt:lpstr>Computing the Cost of Trade Credit Another Example</vt:lpstr>
      <vt:lpstr>Commercial Paper</vt:lpstr>
      <vt:lpstr>Cost of Commercial Paper Example</vt:lpstr>
      <vt:lpstr>Accounts Receivable as Collateral</vt:lpstr>
      <vt:lpstr>Inventory as Collateral</vt:lpstr>
      <vt:lpstr>Inventory as Collateral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Working Capital Policy</dc:title>
  <dc:subject>Gallagher and Andrew</dc:subject>
  <dc:creator>Gallagher</dc:creator>
  <cp:keywords/>
  <dc:description/>
  <cp:lastModifiedBy>ID6059</cp:lastModifiedBy>
  <cp:revision>97</cp:revision>
  <cp:lastPrinted>1996-11-12T12:44:42Z</cp:lastPrinted>
  <dcterms:created xsi:type="dcterms:W3CDTF">1997-06-19T17:19:22Z</dcterms:created>
  <dcterms:modified xsi:type="dcterms:W3CDTF">2009-07-29T14:50:45Z</dcterms:modified>
</cp:coreProperties>
</file>