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8" r:id="rId10"/>
    <p:sldId id="264" r:id="rId11"/>
    <p:sldId id="269" r:id="rId12"/>
    <p:sldId id="270" r:id="rId13"/>
    <p:sldId id="266" r:id="rId14"/>
    <p:sldId id="271" r:id="rId15"/>
    <p:sldId id="272" r:id="rId16"/>
    <p:sldId id="274" r:id="rId17"/>
    <p:sldId id="263" r:id="rId18"/>
    <p:sldId id="273" r:id="rId19"/>
    <p:sldId id="275" r:id="rId20"/>
    <p:sldId id="265" r:id="rId21"/>
    <p:sldId id="276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2276" autoAdjust="0"/>
    <p:restoredTop sz="95082" autoAdjust="0"/>
  </p:normalViewPr>
  <p:slideViewPr>
    <p:cSldViewPr snapToGrid="0" snapToObjects="1">
      <p:cViewPr varScale="1">
        <p:scale>
          <a:sx n="59" d="100"/>
          <a:sy n="59" d="100"/>
        </p:scale>
        <p:origin x="-12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4D4B1F-17C8-7944-BF9C-8102338883E3}" type="datetimeFigureOut">
              <a:rPr lang="en-US" smtClean="0"/>
              <a:t>4/14/16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94859-3C95-DF46-9B29-57FAE0BC9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78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94859-3C95-DF46-9B29-57FAE0BC954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07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EDB55-59CB-0A42-BAA6-4D1DCB31CADF}" type="datetimeFigureOut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7596B-1DD0-5F4D-B0C7-008AE5418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324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EDB55-59CB-0A42-BAA6-4D1DCB31CADF}" type="datetimeFigureOut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7596B-1DD0-5F4D-B0C7-008AE5418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73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EDB55-59CB-0A42-BAA6-4D1DCB31CADF}" type="datetimeFigureOut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7596B-1DD0-5F4D-B0C7-008AE5418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594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EDB55-59CB-0A42-BAA6-4D1DCB31CADF}" type="datetimeFigureOut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7596B-1DD0-5F4D-B0C7-008AE5418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69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EDB55-59CB-0A42-BAA6-4D1DCB31CADF}" type="datetimeFigureOut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7596B-1DD0-5F4D-B0C7-008AE5418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04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EDB55-59CB-0A42-BAA6-4D1DCB31CADF}" type="datetimeFigureOut">
              <a:rPr lang="en-US" smtClean="0"/>
              <a:t>4/14/16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7596B-1DD0-5F4D-B0C7-008AE5418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EDB55-59CB-0A42-BAA6-4D1DCB31CADF}" type="datetimeFigureOut">
              <a:rPr lang="en-US" smtClean="0"/>
              <a:t>4/14/16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7596B-1DD0-5F4D-B0C7-008AE5418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64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EDB55-59CB-0A42-BAA6-4D1DCB31CADF}" type="datetimeFigureOut">
              <a:rPr lang="en-US" smtClean="0"/>
              <a:t>4/14/16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7596B-1DD0-5F4D-B0C7-008AE5418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358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EDB55-59CB-0A42-BAA6-4D1DCB31CADF}" type="datetimeFigureOut">
              <a:rPr lang="en-US" smtClean="0"/>
              <a:t>4/14/16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7596B-1DD0-5F4D-B0C7-008AE5418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958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EDB55-59CB-0A42-BAA6-4D1DCB31CADF}" type="datetimeFigureOut">
              <a:rPr lang="en-US" smtClean="0"/>
              <a:t>4/14/16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7596B-1DD0-5F4D-B0C7-008AE5418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96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EDB55-59CB-0A42-BAA6-4D1DCB31CADF}" type="datetimeFigureOut">
              <a:rPr lang="en-US" smtClean="0"/>
              <a:t>4/14/16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7596B-1DD0-5F4D-B0C7-008AE5418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13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EDB55-59CB-0A42-BAA6-4D1DCB31CADF}" type="datetimeFigureOut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7596B-1DD0-5F4D-B0C7-008AE5418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5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Relationship Id="rId3" Type="http://schemas.openxmlformats.org/officeDocument/2006/relationships/image" Target="../media/image1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Relationship Id="rId3" Type="http://schemas.openxmlformats.org/officeDocument/2006/relationships/image" Target="../media/image19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Relationship Id="rId3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Reefs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759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pita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398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2372" y="1017722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2110" y="3615427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01981" y="106728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5622" y="416631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70451" y="361542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72219" y="109878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302627" y="1081482"/>
            <a:ext cx="3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56675" y="4166318"/>
            <a:ext cx="3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99609" y="3611725"/>
            <a:ext cx="29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59216" y="1116170"/>
            <a:ext cx="29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599609" y="4166318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08882" y="2082676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55665" y="361172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821587" y="2911628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122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9208"/>
            <a:ext cx="8229600" cy="6710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C&amp;D: </a:t>
            </a:r>
            <a:r>
              <a:rPr lang="en-US" dirty="0" err="1" smtClean="0"/>
              <a:t>Pisolites</a:t>
            </a:r>
            <a:r>
              <a:rPr lang="en-US" dirty="0" smtClean="0"/>
              <a:t> &amp; </a:t>
            </a:r>
            <a:r>
              <a:rPr lang="en-US" dirty="0" err="1" smtClean="0"/>
              <a:t>Grainstones</a:t>
            </a:r>
            <a:endParaRPr lang="en-US" dirty="0"/>
          </a:p>
        </p:txBody>
      </p:sp>
      <p:pic>
        <p:nvPicPr>
          <p:cNvPr id="4" name="Picture 3" descr="grainstones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5015997" cy="5440362"/>
          </a:xfrm>
          <a:prstGeom prst="rect">
            <a:avLst/>
          </a:prstGeom>
        </p:spPr>
      </p:pic>
      <p:pic>
        <p:nvPicPr>
          <p:cNvPr id="5" name="Picture 4" descr="grainston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724" y="1570944"/>
            <a:ext cx="4239276" cy="530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30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C&amp;D: </a:t>
            </a:r>
            <a:r>
              <a:rPr lang="en-US" dirty="0" err="1" smtClean="0"/>
              <a:t>Pisolites</a:t>
            </a:r>
            <a:r>
              <a:rPr lang="en-US" dirty="0" smtClean="0"/>
              <a:t> &amp; </a:t>
            </a:r>
            <a:r>
              <a:rPr lang="en-US" dirty="0" err="1" smtClean="0"/>
              <a:t>Grainstones</a:t>
            </a:r>
            <a:r>
              <a:rPr lang="en-US" dirty="0" smtClean="0"/>
              <a:t> (</a:t>
            </a:r>
            <a:r>
              <a:rPr lang="en-US" dirty="0" err="1" smtClean="0"/>
              <a:t>cont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 descr="pisolit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172"/>
            <a:ext cx="5427714" cy="55328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80306" y="1621197"/>
            <a:ext cx="326981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What do </a:t>
            </a:r>
            <a:r>
              <a:rPr lang="en-US" sz="2400" dirty="0" err="1" smtClean="0"/>
              <a:t>pisolites</a:t>
            </a:r>
            <a:r>
              <a:rPr lang="en-US" sz="2400" dirty="0" smtClean="0"/>
              <a:t> and cross-beds tell us about the environment?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580307" y="3147824"/>
            <a:ext cx="31064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Pisolites</a:t>
            </a:r>
            <a:r>
              <a:rPr lang="en-US" sz="2400" dirty="0" smtClean="0">
                <a:solidFill>
                  <a:srgbClr val="FF0000"/>
                </a:solidFill>
              </a:rPr>
              <a:t> = shoaling (waves sloshing back and forth) or tidal motion causing sediment to roll.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Cross-beds = current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348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pita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398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2372" y="1017722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2110" y="3615427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01981" y="106728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5622" y="416631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70451" y="361542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72219" y="109878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302627" y="1081482"/>
            <a:ext cx="3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56675" y="4166318"/>
            <a:ext cx="3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99609" y="3611725"/>
            <a:ext cx="29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59216" y="1116170"/>
            <a:ext cx="29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599609" y="4166318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08882" y="2082676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55665" y="361172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821587" y="2911628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872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0" y="287338"/>
            <a:ext cx="1727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E: Reef Core</a:t>
            </a:r>
            <a:endParaRPr lang="en-US" dirty="0"/>
          </a:p>
        </p:txBody>
      </p:sp>
      <p:pic>
        <p:nvPicPr>
          <p:cNvPr id="4" name="Picture 3" descr="algal reef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239"/>
            <a:ext cx="6845300" cy="61487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72300" y="1917700"/>
            <a:ext cx="18669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There are no Permian corals that build big frameworks, so the reef is built from other organisms:</a:t>
            </a:r>
            <a:br>
              <a:rPr lang="en-US" sz="2400" dirty="0" smtClean="0"/>
            </a:br>
            <a:r>
              <a:rPr lang="en-US" sz="2400" dirty="0" smtClean="0"/>
              <a:t>here it’s algae.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15564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ong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266700"/>
            <a:ext cx="7264400" cy="6324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16800" y="571500"/>
            <a:ext cx="14927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E: </a:t>
            </a:r>
            <a:r>
              <a:rPr lang="en-US" sz="3600" dirty="0" smtClean="0"/>
              <a:t>Reef</a:t>
            </a:r>
          </a:p>
          <a:p>
            <a:r>
              <a:rPr lang="en-US" sz="3600" dirty="0" smtClean="0"/>
              <a:t>Core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7327900" y="2613746"/>
            <a:ext cx="16974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These are cross-sections through the sponge framework of the reef.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59315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4883" y="302696"/>
            <a:ext cx="343435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Reconstruction of reef core</a:t>
            </a:r>
            <a:endParaRPr lang="en-US" dirty="0"/>
          </a:p>
        </p:txBody>
      </p:sp>
      <p:pic>
        <p:nvPicPr>
          <p:cNvPr id="4" name="Picture 3" descr="dioram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303"/>
            <a:ext cx="437185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03125" y="1997296"/>
            <a:ext cx="26015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Sponges,  algae, corals and coral-like creatures, bryozoans, echinoderms (cystoids, crinoids)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90484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pita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398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2372" y="1017722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2110" y="3615427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01981" y="106728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5622" y="416631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70451" y="361542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72219" y="109878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302627" y="1081482"/>
            <a:ext cx="3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56675" y="4166318"/>
            <a:ext cx="3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99609" y="3611725"/>
            <a:ext cx="29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59216" y="1116170"/>
            <a:ext cx="29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599609" y="4166318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08882" y="2082676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55665" y="361172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821587" y="2911628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875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F: Upper Reef Slope</a:t>
            </a:r>
            <a:endParaRPr lang="en-US" dirty="0"/>
          </a:p>
        </p:txBody>
      </p:sp>
      <p:pic>
        <p:nvPicPr>
          <p:cNvPr id="4" name="Picture 3" descr="bryozoan forereef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2" y="2100635"/>
            <a:ext cx="5235519" cy="4638241"/>
          </a:xfrm>
          <a:prstGeom prst="rect">
            <a:avLst/>
          </a:prstGeom>
        </p:spPr>
      </p:pic>
      <p:pic>
        <p:nvPicPr>
          <p:cNvPr id="5" name="Picture 4" descr="fore-reef chann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847" y="1211323"/>
            <a:ext cx="5486153" cy="564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31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F: Lower Reef Slope</a:t>
            </a:r>
            <a:endParaRPr lang="en-US" dirty="0"/>
          </a:p>
        </p:txBody>
      </p:sp>
      <p:pic>
        <p:nvPicPr>
          <p:cNvPr id="4" name="Picture 3" descr="lower slop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80" y="2078174"/>
            <a:ext cx="4740650" cy="4545945"/>
          </a:xfrm>
          <a:prstGeom prst="rect">
            <a:avLst/>
          </a:prstGeom>
        </p:spPr>
      </p:pic>
      <p:pic>
        <p:nvPicPr>
          <p:cNvPr id="5" name="Picture 4" descr="debris flow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63" y="1778826"/>
            <a:ext cx="4610037" cy="517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6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945"/>
            <a:ext cx="8229600" cy="5764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Modern Reef Structure</a:t>
            </a:r>
            <a:endParaRPr lang="en-US" dirty="0"/>
          </a:p>
        </p:txBody>
      </p:sp>
      <p:pic>
        <p:nvPicPr>
          <p:cNvPr id="4" name="Picture 3" descr="049-Reef-Components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" y="746361"/>
            <a:ext cx="9030628" cy="597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31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pita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398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2372" y="1017722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2110" y="3615427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01981" y="106728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5622" y="416631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70451" y="361542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72219" y="109878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302627" y="1081482"/>
            <a:ext cx="3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56675" y="4166318"/>
            <a:ext cx="3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99609" y="3611725"/>
            <a:ext cx="29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59216" y="1116170"/>
            <a:ext cx="29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599609" y="4166318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08882" y="2082676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55665" y="361172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821587" y="2911628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989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G: </a:t>
            </a:r>
            <a:r>
              <a:rPr lang="en-US" dirty="0" err="1" smtClean="0"/>
              <a:t>Basinal</a:t>
            </a:r>
            <a:r>
              <a:rPr lang="en-US" dirty="0" smtClean="0"/>
              <a:t> Deposits</a:t>
            </a:r>
            <a:endParaRPr lang="en-US" dirty="0"/>
          </a:p>
        </p:txBody>
      </p:sp>
      <p:pic>
        <p:nvPicPr>
          <p:cNvPr id="4" name="Picture 3" descr="Basin fan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4482"/>
            <a:ext cx="4948390" cy="48206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99038" y="1972638"/>
            <a:ext cx="30824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Turbidites</a:t>
            </a:r>
            <a:r>
              <a:rPr lang="en-US" sz="2400" dirty="0" smtClean="0"/>
              <a:t> cascaded down the reef slope into the basin.  Coarse grained layers are channels; finer grained are the farther edges of a flow or the finer materials that spilled over the channel lip (overbank deposits).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44329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5247" y="53458"/>
            <a:ext cx="5141933" cy="1143000"/>
          </a:xfrm>
        </p:spPr>
        <p:txBody>
          <a:bodyPr/>
          <a:lstStyle/>
          <a:p>
            <a:r>
              <a:rPr lang="en-US" dirty="0" smtClean="0"/>
              <a:t>G: </a:t>
            </a:r>
            <a:r>
              <a:rPr lang="en-US" dirty="0" err="1" smtClean="0"/>
              <a:t>Basinal</a:t>
            </a:r>
            <a:r>
              <a:rPr lang="en-US" dirty="0" smtClean="0"/>
              <a:t> Deposits</a:t>
            </a:r>
            <a:endParaRPr lang="en-US" dirty="0"/>
          </a:p>
        </p:txBody>
      </p:sp>
      <p:pic>
        <p:nvPicPr>
          <p:cNvPr id="5" name="Picture 4" descr="lower slope turbidit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2720825"/>
            <a:ext cx="4228912" cy="4010175"/>
          </a:xfrm>
          <a:prstGeom prst="rect">
            <a:avLst/>
          </a:prstGeom>
        </p:spPr>
      </p:pic>
      <p:pic>
        <p:nvPicPr>
          <p:cNvPr id="6" name="Picture 5" descr="basin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552" y="2581981"/>
            <a:ext cx="5314878" cy="42760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551" y="1787971"/>
            <a:ext cx="3390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Turbidites</a:t>
            </a:r>
            <a:r>
              <a:rPr lang="en-US" sz="2400" dirty="0" smtClean="0"/>
              <a:t> at the bottom edge of the fans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845565" y="1652085"/>
            <a:ext cx="3587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Very fine-grained limestone in the basin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43650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368010"/>
              </p:ext>
            </p:extLst>
          </p:nvPr>
        </p:nvGraphicFramePr>
        <p:xfrm>
          <a:off x="170212" y="248783"/>
          <a:ext cx="8824852" cy="6027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4321"/>
                <a:gridCol w="2346085"/>
                <a:gridCol w="2310806"/>
                <a:gridCol w="2503640"/>
              </a:tblGrid>
              <a:tr h="48403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Factor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Fore Reef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Reef Core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Back Reef</a:t>
                      </a:r>
                      <a:endParaRPr lang="en-US" dirty="0"/>
                    </a:p>
                  </a:txBody>
                  <a:tcPr/>
                </a:tc>
              </a:tr>
              <a:tr h="1055468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Energy of Water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 especially in deeper parts, except for storms, turbidity</a:t>
                      </a:r>
                      <a:r>
                        <a:rPr lang="en-US" baseline="0" dirty="0" smtClean="0"/>
                        <a:t> currents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 energy where waves break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 to medium</a:t>
                      </a:r>
                      <a:endParaRPr lang="en-US" dirty="0"/>
                    </a:p>
                  </a:txBody>
                  <a:tcPr/>
                </a:tc>
              </a:tr>
              <a:tr h="1055468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Temperature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Cool water,</a:t>
                      </a:r>
                      <a:r>
                        <a:rPr lang="en-US" baseline="0" dirty="0" smtClean="0"/>
                        <a:t> relatively constant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Warm water, variable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High, variable</a:t>
                      </a:r>
                      <a:endParaRPr lang="en-US" dirty="0"/>
                    </a:p>
                  </a:txBody>
                  <a:tcPr/>
                </a:tc>
              </a:tr>
              <a:tr h="1055468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Oxygen Level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Moderate, constant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Lots of photosynthesis,</a:t>
                      </a:r>
                      <a:r>
                        <a:rPr lang="en-US" baseline="0" dirty="0" smtClean="0"/>
                        <a:t> lots of breaking waves – higher O, stable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Depends – could be high if photosynthesis, could be low if </a:t>
                      </a:r>
                      <a:r>
                        <a:rPr lang="en-US" dirty="0" err="1" smtClean="0"/>
                        <a:t>decomp</a:t>
                      </a:r>
                      <a:endParaRPr lang="en-US" dirty="0"/>
                    </a:p>
                  </a:txBody>
                  <a:tcPr/>
                </a:tc>
              </a:tr>
              <a:tr h="1055468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Salinity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Moderate,</a:t>
                      </a:r>
                      <a:r>
                        <a:rPr lang="en-US" baseline="0" dirty="0" smtClean="0"/>
                        <a:t> constant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Variable within bounds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Variable: high if evaporation, lower</a:t>
                      </a:r>
                      <a:r>
                        <a:rPr lang="en-US" baseline="0" dirty="0" smtClean="0"/>
                        <a:t> if storms</a:t>
                      </a:r>
                      <a:endParaRPr lang="en-US" dirty="0"/>
                    </a:p>
                  </a:txBody>
                  <a:tcPr/>
                </a:tc>
              </a:tr>
              <a:tr h="1055468">
                <a:tc>
                  <a:txBody>
                    <a:bodyPr/>
                    <a:lstStyle/>
                    <a:p>
                      <a:r>
                        <a:rPr lang="en-US" dirty="0" smtClean="0"/>
                        <a:t>Substrate</a:t>
                      </a:r>
                    </a:p>
                    <a:p>
                      <a:r>
                        <a:rPr lang="en-US" dirty="0" smtClean="0"/>
                        <a:t>(what is the bottom like)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Some</a:t>
                      </a:r>
                      <a:r>
                        <a:rPr lang="en-US" baseline="0" dirty="0" smtClean="0"/>
                        <a:t> mud, some sandy, sometimes unstable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Hardground</a:t>
                      </a:r>
                      <a:r>
                        <a:rPr lang="en-US" dirty="0" smtClean="0"/>
                        <a:t>, sandy channels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Sandy</a:t>
                      </a:r>
                      <a:r>
                        <a:rPr lang="en-US" baseline="0" dirty="0" smtClean="0"/>
                        <a:t> if higher energy, muddy if low energy</a:t>
                      </a:r>
                      <a:br>
                        <a:rPr lang="en-US" baseline="0" dirty="0" smtClean="0"/>
                      </a:b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5408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209062"/>
              </p:ext>
            </p:extLst>
          </p:nvPr>
        </p:nvGraphicFramePr>
        <p:xfrm>
          <a:off x="345606" y="354773"/>
          <a:ext cx="8217380" cy="49866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118"/>
                <a:gridCol w="2453486"/>
                <a:gridCol w="2297088"/>
                <a:gridCol w="2306688"/>
              </a:tblGrid>
              <a:tr h="54871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Zone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Advantages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Challenges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Adaptations</a:t>
                      </a:r>
                      <a:endParaRPr lang="en-US" dirty="0"/>
                    </a:p>
                  </a:txBody>
                  <a:tcPr/>
                </a:tc>
              </a:tr>
              <a:tr h="1479317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err="1" smtClean="0"/>
                        <a:t>Forereef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Constant environment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Less sun, colder, debris flows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Righting orgs, weedy orgs., filter feeders</a:t>
                      </a:r>
                      <a:endParaRPr lang="en-US" dirty="0"/>
                    </a:p>
                  </a:txBody>
                  <a:tcPr/>
                </a:tc>
              </a:tr>
              <a:tr h="1479317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Reef core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Lots</a:t>
                      </a:r>
                      <a:r>
                        <a:rPr lang="en-US" baseline="0" dirty="0" smtClean="0"/>
                        <a:t> of oxygen, light, incoming food particles. Stable bottom,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 energy, somewhat variable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Clamping down orgs., robust skeletons, dome-shaped orgs</a:t>
                      </a:r>
                      <a:endParaRPr lang="en-US" dirty="0"/>
                    </a:p>
                  </a:txBody>
                  <a:tcPr/>
                </a:tc>
              </a:tr>
              <a:tr h="1479317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Back reef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Lots of sunlight, possibly</a:t>
                      </a:r>
                      <a:r>
                        <a:rPr lang="en-US" baseline="0" dirty="0" smtClean="0"/>
                        <a:t> lots of oxygen, warm, lower energy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Could be low oxygen,  interacts with terrestrial </a:t>
                      </a:r>
                      <a:r>
                        <a:rPr lang="en-US" dirty="0" err="1" smtClean="0"/>
                        <a:t>env</a:t>
                      </a:r>
                      <a:r>
                        <a:rPr lang="en-US" dirty="0" smtClean="0"/>
                        <a:t>., variable temp &amp; salinity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Smaller, more delicate orgs., photosynthesizing, adapted</a:t>
                      </a:r>
                      <a:r>
                        <a:rPr lang="en-US" baseline="0" dirty="0" smtClean="0"/>
                        <a:t> to changing conditions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2098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64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Now let’s look at a Permian reef</a:t>
            </a:r>
            <a:endParaRPr lang="en-US" dirty="0"/>
          </a:p>
        </p:txBody>
      </p:sp>
      <p:pic>
        <p:nvPicPr>
          <p:cNvPr id="4" name="Picture 3" descr="reef cliff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230"/>
            <a:ext cx="9144000" cy="46319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7183" y="5515767"/>
            <a:ext cx="7348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Guadalupe Reef, Permian Basin, Texas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671646" y="6211669"/>
            <a:ext cx="7738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All images from </a:t>
            </a:r>
            <a:r>
              <a:rPr lang="en-US" dirty="0" err="1" smtClean="0"/>
              <a:t>Scholle</a:t>
            </a:r>
            <a:r>
              <a:rPr lang="en-US" dirty="0" smtClean="0"/>
              <a:t>, Goldstein &amp; Ulmer-</a:t>
            </a:r>
            <a:r>
              <a:rPr lang="en-US" dirty="0" err="1" smtClean="0"/>
              <a:t>Scholle</a:t>
            </a:r>
            <a:r>
              <a:rPr lang="en-US" dirty="0" smtClean="0"/>
              <a:t>, 2007, Open File Report  504,</a:t>
            </a:r>
          </a:p>
          <a:p>
            <a:pPr algn="ctr"/>
            <a:r>
              <a:rPr lang="en-US" dirty="0" smtClean="0"/>
              <a:t>New Mexico Bureau of Geology and Mineral Resources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393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pita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398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2372" y="1017722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2110" y="3615427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01981" y="106728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5622" y="416631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70451" y="361542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72219" y="109878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302627" y="1081482"/>
            <a:ext cx="3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56675" y="4166318"/>
            <a:ext cx="3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99609" y="3611725"/>
            <a:ext cx="29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59216" y="1116170"/>
            <a:ext cx="29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599609" y="4166318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08882" y="2082676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55665" y="361172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821587" y="2911628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842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375"/>
            <a:ext cx="8229600" cy="4504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A: </a:t>
            </a:r>
            <a:r>
              <a:rPr lang="en-US" dirty="0" err="1" smtClean="0"/>
              <a:t>Redbeds</a:t>
            </a:r>
            <a:r>
              <a:rPr lang="en-US" dirty="0" smtClean="0"/>
              <a:t> and </a:t>
            </a:r>
            <a:r>
              <a:rPr lang="en-US" dirty="0" err="1" smtClean="0"/>
              <a:t>Evaporites</a:t>
            </a:r>
            <a:endParaRPr lang="en-US" dirty="0"/>
          </a:p>
        </p:txBody>
      </p:sp>
      <p:pic>
        <p:nvPicPr>
          <p:cNvPr id="4" name="Picture 3" descr="Evaporites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604" y="1643150"/>
            <a:ext cx="4636303" cy="5214850"/>
          </a:xfrm>
          <a:prstGeom prst="rect">
            <a:avLst/>
          </a:prstGeom>
        </p:spPr>
      </p:pic>
      <p:pic>
        <p:nvPicPr>
          <p:cNvPr id="5" name="Picture 4" descr="evaporite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215" y="1918415"/>
            <a:ext cx="5019652" cy="45663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9880" y="648478"/>
            <a:ext cx="7737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What do </a:t>
            </a:r>
            <a:r>
              <a:rPr lang="en-US" sz="2400" dirty="0" err="1" smtClean="0"/>
              <a:t>redbeds</a:t>
            </a:r>
            <a:r>
              <a:rPr lang="en-US" sz="2400" dirty="0" smtClean="0"/>
              <a:t> and </a:t>
            </a:r>
            <a:r>
              <a:rPr lang="en-US" sz="2400" dirty="0" err="1" smtClean="0"/>
              <a:t>evaporites</a:t>
            </a:r>
            <a:r>
              <a:rPr lang="en-US" sz="2400" dirty="0" smtClean="0"/>
              <a:t> tell us about environment?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70162" y="1123653"/>
            <a:ext cx="85025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Redbeds</a:t>
            </a:r>
            <a:r>
              <a:rPr lang="en-US" sz="2400" dirty="0" smtClean="0">
                <a:solidFill>
                  <a:srgbClr val="FF0000"/>
                </a:solidFill>
              </a:rPr>
              <a:t>: terrestrial deposition; </a:t>
            </a:r>
            <a:r>
              <a:rPr lang="en-US" sz="2400" dirty="0" err="1" smtClean="0">
                <a:solidFill>
                  <a:srgbClr val="FF0000"/>
                </a:solidFill>
              </a:rPr>
              <a:t>Evaporites</a:t>
            </a:r>
            <a:r>
              <a:rPr lang="en-US" sz="2400" dirty="0" smtClean="0">
                <a:solidFill>
                  <a:srgbClr val="FF0000"/>
                </a:solidFill>
              </a:rPr>
              <a:t>: restricted circulation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                                                 (reef is blocking incoming ocean water)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571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pita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398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2372" y="1017722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2110" y="3615427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01981" y="106728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5622" y="416631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70451" y="361542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72219" y="109878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302627" y="1081482"/>
            <a:ext cx="3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56675" y="4166318"/>
            <a:ext cx="3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99609" y="3611725"/>
            <a:ext cx="29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59216" y="1116170"/>
            <a:ext cx="29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599609" y="4166318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08882" y="2082676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55665" y="361172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821587" y="2911628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507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001"/>
            <a:ext cx="8229600" cy="1143000"/>
          </a:xfrm>
        </p:spPr>
        <p:txBody>
          <a:bodyPr/>
          <a:lstStyle/>
          <a:p>
            <a:r>
              <a:rPr lang="en-US" dirty="0" smtClean="0"/>
              <a:t>B: </a:t>
            </a:r>
            <a:r>
              <a:rPr lang="en-US" dirty="0" err="1" smtClean="0"/>
              <a:t>Lagoonal</a:t>
            </a:r>
            <a:r>
              <a:rPr lang="en-US" dirty="0" smtClean="0"/>
              <a:t> Mudstones</a:t>
            </a:r>
            <a:endParaRPr lang="en-US" dirty="0"/>
          </a:p>
        </p:txBody>
      </p:sp>
      <p:pic>
        <p:nvPicPr>
          <p:cNvPr id="4" name="Picture 3" descr="stromatolite dolomit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3001"/>
            <a:ext cx="6191867" cy="5674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0794" y="1007371"/>
            <a:ext cx="27933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What does the presence of </a:t>
            </a:r>
            <a:r>
              <a:rPr lang="en-US" sz="2800" dirty="0" err="1" smtClean="0"/>
              <a:t>stromatolites</a:t>
            </a:r>
            <a:r>
              <a:rPr lang="en-US" sz="2800" dirty="0" smtClean="0"/>
              <a:t> tell us about the environment?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945120" y="3279397"/>
            <a:ext cx="31988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</a:rPr>
              <a:t>Stromatolites</a:t>
            </a:r>
            <a:r>
              <a:rPr lang="en-US" sz="2400" dirty="0" smtClean="0">
                <a:solidFill>
                  <a:srgbClr val="FF0000"/>
                </a:solidFill>
              </a:rPr>
              <a:t> mean nobody is eating the algae, not even snails.  So unusual water chemistry (probably too saline, and that is confirmed by the dolomite and </a:t>
            </a:r>
            <a:r>
              <a:rPr lang="en-US" sz="2400" dirty="0" err="1" smtClean="0">
                <a:solidFill>
                  <a:srgbClr val="FF0000"/>
                </a:solidFill>
              </a:rPr>
              <a:t>evaporites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051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5728</TotalTime>
  <Words>611</Words>
  <Application>Microsoft Macintosh PowerPoint</Application>
  <PresentationFormat>On-screen Show (4:3)</PresentationFormat>
  <Paragraphs>164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Reefs</vt:lpstr>
      <vt:lpstr>Modern Reef Structure</vt:lpstr>
      <vt:lpstr>PowerPoint Presentation</vt:lpstr>
      <vt:lpstr>PowerPoint Presentation</vt:lpstr>
      <vt:lpstr>Now let’s look at a Permian reef</vt:lpstr>
      <vt:lpstr>PowerPoint Presentation</vt:lpstr>
      <vt:lpstr>A: Redbeds and Evaporites</vt:lpstr>
      <vt:lpstr>PowerPoint Presentation</vt:lpstr>
      <vt:lpstr>B: Lagoonal Mudstones</vt:lpstr>
      <vt:lpstr>PowerPoint Presentation</vt:lpstr>
      <vt:lpstr>C&amp;D: Pisolites &amp; Grainstones</vt:lpstr>
      <vt:lpstr>C&amp;D: Pisolites &amp; Grainstones (cont)</vt:lpstr>
      <vt:lpstr>PowerPoint Presentation</vt:lpstr>
      <vt:lpstr>E: Reef Core</vt:lpstr>
      <vt:lpstr>PowerPoint Presentation</vt:lpstr>
      <vt:lpstr>Reconstruction of reef core</vt:lpstr>
      <vt:lpstr>PowerPoint Presentation</vt:lpstr>
      <vt:lpstr>F: Upper Reef Slope</vt:lpstr>
      <vt:lpstr>F: Lower Reef Slope</vt:lpstr>
      <vt:lpstr>PowerPoint Presentation</vt:lpstr>
      <vt:lpstr>G: Basinal Deposits</vt:lpstr>
      <vt:lpstr>G: Basinal Deposits</vt:lpstr>
    </vt:vector>
  </TitlesOfParts>
  <Company>CSUS Geology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Reefs</dc:title>
  <dc:creator>Judi Kusnick</dc:creator>
  <cp:lastModifiedBy>Judi Kusnick</cp:lastModifiedBy>
  <cp:revision>12</cp:revision>
  <dcterms:created xsi:type="dcterms:W3CDTF">2016-04-14T15:06:43Z</dcterms:created>
  <dcterms:modified xsi:type="dcterms:W3CDTF">2016-04-18T14:36:26Z</dcterms:modified>
</cp:coreProperties>
</file>