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7"/>
  </p:notesMasterIdLst>
  <p:sldIdLst>
    <p:sldId id="256" r:id="rId2"/>
    <p:sldId id="257" r:id="rId3"/>
    <p:sldId id="260" r:id="rId4"/>
    <p:sldId id="261" r:id="rId5"/>
    <p:sldId id="37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59" r:id="rId16"/>
    <p:sldId id="376" r:id="rId17"/>
    <p:sldId id="377" r:id="rId18"/>
    <p:sldId id="266" r:id="rId19"/>
    <p:sldId id="275" r:id="rId20"/>
    <p:sldId id="36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65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5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DC4C-9FA6-544D-A3C3-CD101E263956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06C5-CF4C-5346-AC10-48EC271B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</a:t>
            </a:r>
            <a:r>
              <a:rPr lang="en-US" dirty="0" err="1" smtClean="0"/>
              <a:t>mins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B06C5-CF4C-5346-AC10-48EC271B1D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6A42-0542-4480-97D0-9A286E1A43D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baseline="0" dirty="0" smtClean="0"/>
              <a:t>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sacstate-125sm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39" y="5475243"/>
            <a:ext cx="1236961" cy="1236961"/>
          </a:xfrm>
          <a:prstGeom prst="rect">
            <a:avLst/>
          </a:prstGeom>
        </p:spPr>
      </p:pic>
      <p:pic>
        <p:nvPicPr>
          <p:cNvPr id="21" name="Picture 20" descr="sasplogo.tif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3" y="5583592"/>
            <a:ext cx="2636837" cy="1126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7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Sacramento area science project 2017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4/16/17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2" r:id="rId12"/>
    <p:sldLayoutId id="2147483776" r:id="rId13"/>
    <p:sldLayoutId id="2147483773" r:id="rId14"/>
    <p:sldLayoutId id="2147483774" r:id="rId15"/>
    <p:sldLayoutId id="2147483775" r:id="rId16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xtgenscience.org/" TargetMode="External"/><Relationship Id="rId3" Type="http://schemas.openxmlformats.org/officeDocument/2006/relationships/hyperlink" Target="https://itunes.apple.com/us/app/next-generation-science-standards/id683491579?mt=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gssphenomena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Dr. Judi Kusnick</a:t>
            </a:r>
          </a:p>
          <a:p>
            <a:r>
              <a:rPr lang="en-US" dirty="0" smtClean="0"/>
              <a:t>Sacramento Area Science Project</a:t>
            </a:r>
          </a:p>
          <a:p>
            <a:r>
              <a:rPr lang="en-US" dirty="0" smtClean="0"/>
              <a:t>Center for Mathematics and Science Education</a:t>
            </a:r>
          </a:p>
          <a:p>
            <a:r>
              <a:rPr lang="en-US" dirty="0" smtClean="0"/>
              <a:t>Sacramento State University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kusnickje@csus.edu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Sense of NGSS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0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reasoning?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609" y="1875489"/>
            <a:ext cx="4240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Reasoning</a:t>
            </a:r>
            <a:r>
              <a:rPr lang="en-US" sz="2800" dirty="0" smtClean="0"/>
              <a:t> shows how…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79842" y="2422238"/>
            <a:ext cx="59843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The evidence </a:t>
            </a:r>
          </a:p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supports the claim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932" y="4429562"/>
            <a:ext cx="84495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The claim logically follows </a:t>
            </a:r>
          </a:p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from the evidence</a:t>
            </a:r>
          </a:p>
        </p:txBody>
      </p:sp>
    </p:spTree>
    <p:extLst>
      <p:ext uri="{BB962C8B-B14F-4D97-AF65-F5344CB8AC3E}">
        <p14:creationId xmlns:p14="http://schemas.microsoft.com/office/powerpoint/2010/main" val="264142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CER graphic organizer to write your argument.</a:t>
            </a:r>
          </a:p>
          <a:p>
            <a:r>
              <a:rPr lang="en-US" dirty="0" smtClean="0"/>
              <a:t>What do we think the claim is?</a:t>
            </a:r>
          </a:p>
          <a:p>
            <a:r>
              <a:rPr lang="en-US" dirty="0" smtClean="0"/>
              <a:t>What was the evidence?</a:t>
            </a:r>
          </a:p>
          <a:p>
            <a:r>
              <a:rPr lang="en-US" dirty="0" smtClean="0"/>
              <a:t>What reasoning connects the claim and the evidence?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 the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sake of time today, we are not going to do the rest of the activity but note:</a:t>
            </a:r>
          </a:p>
          <a:p>
            <a:r>
              <a:rPr lang="en-US" dirty="0" smtClean="0"/>
              <a:t>Structured Think Pair Share dialogue protocol</a:t>
            </a:r>
          </a:p>
          <a:p>
            <a:r>
              <a:rPr lang="en-US" dirty="0" smtClean="0"/>
              <a:t>This graphic organizer adds structure and accountability to the familiar think-Pair-Share, and merges talk with writing-to-learn.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79600"/>
            <a:ext cx="8574087" cy="4356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Now we’ll look at this phenomenon in a slightly different way</a:t>
            </a:r>
          </a:p>
          <a:p>
            <a:r>
              <a:rPr lang="en-US" dirty="0" smtClean="0"/>
              <a:t>We will use the right half of the whiteboard for this activity.  Divide it in thirds.</a:t>
            </a:r>
          </a:p>
          <a:p>
            <a:r>
              <a:rPr lang="en-US" dirty="0" smtClean="0"/>
              <a:t>Do the tasks down to and including “Observe”.</a:t>
            </a:r>
          </a:p>
          <a:p>
            <a:r>
              <a:rPr lang="en-US" dirty="0" smtClean="0"/>
              <a:t>While you are observing the swab on the ruler, draw a picture of the setup on your whiteboard in the top third.</a:t>
            </a:r>
          </a:p>
          <a:p>
            <a:r>
              <a:rPr lang="en-US" dirty="0" smtClean="0"/>
              <a:t>Once you see a change in the balance, add a new picture to show the change.  Describe the change in the second third.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90700"/>
            <a:ext cx="8574087" cy="4508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Pam’s statement.  Write an answer yourself. </a:t>
            </a:r>
          </a:p>
          <a:p>
            <a:r>
              <a:rPr lang="en-US" dirty="0" smtClean="0"/>
              <a:t>Then discuss with your group.  Write your group answer in the bottom third of the whiteboard.</a:t>
            </a:r>
          </a:p>
          <a:p>
            <a:r>
              <a:rPr lang="en-US" dirty="0" smtClean="0"/>
              <a:t>We are not going to do the rest of the activity.  If we did, it would look like this:</a:t>
            </a:r>
          </a:p>
          <a:p>
            <a:pPr lvl="1"/>
            <a:r>
              <a:rPr lang="en-US" dirty="0" smtClean="0"/>
              <a:t>Read the questions under “Predict”. Think about them yourself, and write your answer in your notebook.</a:t>
            </a:r>
          </a:p>
          <a:p>
            <a:pPr lvl="1"/>
            <a:r>
              <a:rPr lang="en-US" dirty="0" smtClean="0"/>
              <a:t>When you are done writing, find an eye-contact partner in the room. Go and share your answers with them and see what they think.</a:t>
            </a:r>
          </a:p>
          <a:p>
            <a:pPr lvl="1"/>
            <a:r>
              <a:rPr lang="en-US" dirty="0" smtClean="0"/>
              <a:t>Come back to your group and share the answers from both you and your eye-contact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develop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65" y="1689100"/>
            <a:ext cx="8574087" cy="46609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Scientific Model: </a:t>
            </a:r>
            <a:r>
              <a:rPr lang="en-US" b="1" dirty="0" smtClean="0"/>
              <a:t>set of ideas we use to explain phenomena in the natural and constructed 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Models are conceptual, and they are shared.  I may have a mental model, but unless that model is shared by a consensus of thinkers, it is not a scientific model.</a:t>
            </a:r>
          </a:p>
          <a:p>
            <a:r>
              <a:rPr lang="en-US" dirty="0" smtClean="0"/>
              <a:t>Models can be represented many ways – in diagrams, graphs, physical “models” – we will use text.</a:t>
            </a:r>
          </a:p>
          <a:p>
            <a:r>
              <a:rPr lang="en-US" b="1" dirty="0" smtClean="0"/>
              <a:t>Not every diagram, graph or physical “model” actually represents a model</a:t>
            </a:r>
            <a:r>
              <a:rPr lang="en-US" dirty="0" smtClean="0"/>
              <a:t>.  If the representation depicts ideas we can use to create explanations and predictions about the world, then it represents a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9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work on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Last time we constructed a simple model of matter.  Here are some parts of our model:</a:t>
            </a:r>
          </a:p>
          <a:p>
            <a:endParaRPr lang="en-US" dirty="0" smtClean="0"/>
          </a:p>
          <a:p>
            <a:r>
              <a:rPr lang="en-US" i="1" dirty="0" smtClean="0"/>
              <a:t>All matter is made of tiny particles to small to see.</a:t>
            </a:r>
          </a:p>
          <a:p>
            <a:r>
              <a:rPr lang="en-US" i="1" dirty="0" smtClean="0"/>
              <a:t>Particles move.  The hotter they are, the faster they move.</a:t>
            </a:r>
          </a:p>
          <a:p>
            <a:endParaRPr lang="en-US" dirty="0"/>
          </a:p>
          <a:p>
            <a:r>
              <a:rPr lang="en-US" dirty="0" smtClean="0"/>
              <a:t>Can you use these statements to explain what we saw?</a:t>
            </a:r>
          </a:p>
          <a:p>
            <a:r>
              <a:rPr lang="en-US" dirty="0" smtClean="0"/>
              <a:t>Can we add any new parts to our model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5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matter is made of tiny particles to small to see.</a:t>
            </a:r>
          </a:p>
          <a:p>
            <a:r>
              <a:rPr lang="en-US" dirty="0"/>
              <a:t>Particles move.  The hotter they are, the faster they move.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oals for Revisiting 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 you understand the different parts of NGSS</a:t>
            </a:r>
          </a:p>
          <a:p>
            <a:r>
              <a:rPr lang="en-US" dirty="0" smtClean="0"/>
              <a:t>Understand the profound shift represented by NGSS</a:t>
            </a:r>
          </a:p>
          <a:p>
            <a:endParaRPr lang="en-US" dirty="0"/>
          </a:p>
          <a:p>
            <a:r>
              <a:rPr lang="en-US" dirty="0" smtClean="0"/>
              <a:t>Presentation courtesy of Rich </a:t>
            </a:r>
            <a:r>
              <a:rPr lang="en-US" dirty="0" err="1" smtClean="0"/>
              <a:t>Hedman</a:t>
            </a:r>
            <a:r>
              <a:rPr lang="en-US" dirty="0" smtClean="0"/>
              <a:t>, MASE Center, Sac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has three dimensions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63440" y="2208179"/>
            <a:ext cx="3916356" cy="36609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Disciplinary Core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Crosscutting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Science and Engineering Practices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6" y="1845736"/>
            <a:ext cx="3608142" cy="37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25600"/>
            <a:ext cx="8574087" cy="5041900"/>
          </a:xfrm>
        </p:spPr>
        <p:txBody>
          <a:bodyPr>
            <a:normAutofit/>
          </a:bodyPr>
          <a:lstStyle/>
          <a:p>
            <a:r>
              <a:rPr lang="en-US" dirty="0" smtClean="0"/>
              <a:t>To give you more information on NGSS and a chance to look at your standards.</a:t>
            </a:r>
          </a:p>
          <a:p>
            <a:r>
              <a:rPr lang="en-US" dirty="0" smtClean="0"/>
              <a:t>To engage as a learner in science lessons that are aligned with NGSS, CCSS, and ELD.</a:t>
            </a:r>
          </a:p>
          <a:p>
            <a:r>
              <a:rPr lang="en-US" dirty="0" smtClean="0"/>
              <a:t>To give you some time to think about what this all means for your curriculum.</a:t>
            </a:r>
          </a:p>
          <a:p>
            <a:r>
              <a:rPr lang="en-US" dirty="0" smtClean="0"/>
              <a:t>To do joyful science!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see NGSS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did not print them up for you this time.</a:t>
            </a:r>
          </a:p>
          <a:p>
            <a:r>
              <a:rPr lang="en-US" dirty="0" smtClean="0"/>
              <a:t>Some of you have them from last time.</a:t>
            </a:r>
          </a:p>
          <a:p>
            <a:r>
              <a:rPr lang="en-US" dirty="0" smtClean="0"/>
              <a:t>Some of you have them from finding them on your own.</a:t>
            </a:r>
          </a:p>
          <a:p>
            <a:r>
              <a:rPr lang="en-US" dirty="0" smtClean="0"/>
              <a:t>On</a:t>
            </a:r>
            <a:r>
              <a:rPr lang="en-US" dirty="0"/>
              <a:t>-line: </a:t>
            </a:r>
            <a:r>
              <a:rPr lang="en-US" dirty="0">
                <a:hlinkClick r:id="rId2"/>
              </a:rPr>
              <a:t>http://www.nextgenscience.org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App available at iTunes from </a:t>
            </a:r>
            <a:r>
              <a:rPr lang="en-US" dirty="0" smtClean="0">
                <a:hlinkClick r:id="rId3"/>
              </a:rPr>
              <a:t>MasteryConnect</a:t>
            </a:r>
            <a:endParaRPr lang="en-US" dirty="0" smtClean="0"/>
          </a:p>
          <a:p>
            <a:r>
              <a:rPr lang="en-US" dirty="0" smtClean="0"/>
              <a:t>Through one of these ways, get yourself able to see a page of standards for any grade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" y="725605"/>
            <a:ext cx="6635095" cy="605332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20636" y="204223"/>
            <a:ext cx="7467600" cy="46887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Architecture of NGSS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44800" y="5787870"/>
            <a:ext cx="25272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Disciplinary Core Ideas </a:t>
            </a:r>
            <a:r>
              <a:rPr lang="en-US" kern="0" dirty="0" smtClean="0">
                <a:solidFill>
                  <a:srgbClr val="000000"/>
                </a:solidFill>
              </a:rPr>
              <a:t>(DCIs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7536" y="5787870"/>
            <a:ext cx="200465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Crosscutting Concepts </a:t>
            </a:r>
            <a:r>
              <a:rPr lang="en-US" kern="0" dirty="0" smtClean="0">
                <a:solidFill>
                  <a:srgbClr val="000000"/>
                </a:solidFill>
              </a:rPr>
              <a:t>(CCs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2893" y="5649436"/>
            <a:ext cx="21403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Science &amp; Engineering Practices </a:t>
            </a:r>
            <a:r>
              <a:rPr lang="en-US" kern="0" dirty="0" smtClean="0">
                <a:solidFill>
                  <a:srgbClr val="000000"/>
                </a:solidFill>
              </a:rPr>
              <a:t>(SEPs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981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3530600" y="3475039"/>
            <a:ext cx="1201738" cy="817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30600" y="2736057"/>
            <a:ext cx="1189038" cy="7008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Expectations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3190" y="4168515"/>
            <a:ext cx="3916356" cy="20247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At the end of each grade level band, students should be able to achieve the performance expectations.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0213" y="3860242"/>
            <a:ext cx="3352476" cy="676168"/>
          </a:xfrm>
          <a:solidFill>
            <a:srgbClr val="354EA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Science and Engineering Practice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330200" y="2438400"/>
            <a:ext cx="3352800" cy="595313"/>
          </a:xfrm>
          <a:solidFill>
            <a:srgbClr val="F5812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Disciplinary Core Idea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355600" y="3149600"/>
            <a:ext cx="3321050" cy="595313"/>
          </a:xfrm>
          <a:solidFill>
            <a:srgbClr val="8AAF3E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Crosscutting Concept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1211263" y="1773238"/>
            <a:ext cx="7932737" cy="5826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PE is the weaving together of the three dimensions: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833938" y="3205163"/>
            <a:ext cx="3916362" cy="5397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Performance Expectation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3950" y="3447257"/>
            <a:ext cx="934640" cy="22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 animBg="1"/>
      <p:bldP spid="7" grpId="0" build="p" animBg="1"/>
      <p:bldP spid="9" grpId="0" build="p" animBg="1"/>
      <p:bldP spid="10" grpId="0" build="p"/>
      <p:bldP spid="1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3193" y="725605"/>
            <a:ext cx="6635095" cy="6053328"/>
            <a:chOff x="463193" y="725605"/>
            <a:chExt cx="6635095" cy="60533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93" y="725605"/>
              <a:ext cx="6635095" cy="605332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844800" y="5879671"/>
              <a:ext cx="2228787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Disciplinary Core Ideas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(DCIs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1368" y="5639291"/>
              <a:ext cx="1690636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Crosscutting Concepts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(CCs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2321" y="5632958"/>
              <a:ext cx="2004658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Science &amp; Engineering Practices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(SEPs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60188" y="1063817"/>
            <a:ext cx="1906012" cy="3005784"/>
            <a:chOff x="7014252" y="262647"/>
            <a:chExt cx="1906012" cy="2099907"/>
          </a:xfrm>
        </p:grpSpPr>
        <p:sp>
          <p:nvSpPr>
            <p:cNvPr id="4" name="Right Brace 3"/>
            <p:cNvSpPr/>
            <p:nvPr/>
          </p:nvSpPr>
          <p:spPr>
            <a:xfrm>
              <a:off x="7014252" y="262647"/>
              <a:ext cx="300948" cy="1400783"/>
            </a:xfrm>
            <a:prstGeom prst="rightBrace">
              <a:avLst/>
            </a:prstGeom>
            <a:noFill/>
            <a:ln w="285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362873"/>
              <a:ext cx="1605064" cy="1999681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 Expectations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(PEs) are built by combining </a:t>
              </a:r>
              <a:r>
                <a:rPr lang="en-US" kern="0" dirty="0" smtClean="0">
                  <a:solidFill>
                    <a:srgbClr val="000000"/>
                  </a:solidFill>
                </a:rPr>
                <a:t> an SEP</a:t>
              </a:r>
              <a:r>
                <a:rPr lang="en-US" kern="0" dirty="0">
                  <a:solidFill>
                    <a:srgbClr val="000000"/>
                  </a:solidFill>
                </a:rPr>
                <a:t>, DCI, and </a:t>
              </a:r>
              <a:r>
                <a:rPr lang="en-US" kern="0" dirty="0" smtClean="0">
                  <a:solidFill>
                    <a:srgbClr val="000000"/>
                  </a:solidFill>
                </a:rPr>
                <a:t>CC from the foundation boxes.</a:t>
              </a:r>
              <a:endParaRPr lang="en-US" kern="0" dirty="0">
                <a:solidFill>
                  <a:srgbClr val="000000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893" y="1290374"/>
            <a:ext cx="1965960" cy="2278380"/>
            <a:chOff x="-22860" y="891540"/>
            <a:chExt cx="1965960" cy="2278380"/>
          </a:xfrm>
        </p:grpSpPr>
        <p:sp>
          <p:nvSpPr>
            <p:cNvPr id="7" name="Oval 6"/>
            <p:cNvSpPr/>
            <p:nvPr/>
          </p:nvSpPr>
          <p:spPr>
            <a:xfrm>
              <a:off x="-22860" y="2964180"/>
              <a:ext cx="1600200" cy="20574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8210" y="891540"/>
              <a:ext cx="1024890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11456" y="1245934"/>
            <a:ext cx="3485076" cy="2564130"/>
            <a:chOff x="2057400" y="864870"/>
            <a:chExt cx="3485076" cy="2564130"/>
          </a:xfrm>
        </p:grpSpPr>
        <p:sp>
          <p:nvSpPr>
            <p:cNvPr id="10" name="Oval 9"/>
            <p:cNvSpPr/>
            <p:nvPr/>
          </p:nvSpPr>
          <p:spPr>
            <a:xfrm>
              <a:off x="2057400" y="3017520"/>
              <a:ext cx="2689860" cy="4114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99560" y="864870"/>
              <a:ext cx="1442916" cy="215265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01316" y="1290374"/>
            <a:ext cx="1798320" cy="2446020"/>
            <a:chOff x="4747260" y="891540"/>
            <a:chExt cx="1798320" cy="2446020"/>
          </a:xfrm>
        </p:grpSpPr>
        <p:sp>
          <p:nvSpPr>
            <p:cNvPr id="13" name="Oval 12"/>
            <p:cNvSpPr/>
            <p:nvPr/>
          </p:nvSpPr>
          <p:spPr>
            <a:xfrm>
              <a:off x="4747260" y="2964180"/>
              <a:ext cx="1798320" cy="3733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158741" y="891540"/>
              <a:ext cx="191867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868736" y="241414"/>
            <a:ext cx="7457600" cy="4569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Architecture of NGSS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3193" y="738305"/>
            <a:ext cx="6635095" cy="6053328"/>
            <a:chOff x="463193" y="725605"/>
            <a:chExt cx="6635095" cy="6053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93" y="725605"/>
              <a:ext cx="6635095" cy="605332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44800" y="5879671"/>
              <a:ext cx="2228787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Disciplinary Core Ideas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(DCIs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41368" y="5639291"/>
              <a:ext cx="1690636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Crosscutting Concepts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(CCs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2321" y="5632958"/>
              <a:ext cx="2004658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Science &amp; Engineering Practices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(SEPs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85588" y="1063817"/>
            <a:ext cx="1906012" cy="4944777"/>
            <a:chOff x="7014252" y="262647"/>
            <a:chExt cx="1906012" cy="3454529"/>
          </a:xfrm>
        </p:grpSpPr>
        <p:sp>
          <p:nvSpPr>
            <p:cNvPr id="4" name="Right Brace 3"/>
            <p:cNvSpPr/>
            <p:nvPr/>
          </p:nvSpPr>
          <p:spPr>
            <a:xfrm>
              <a:off x="7014252" y="262647"/>
              <a:ext cx="300948" cy="1400783"/>
            </a:xfrm>
            <a:prstGeom prst="rightBrace">
              <a:avLst/>
            </a:prstGeom>
            <a:noFill/>
            <a:ln w="285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362873"/>
              <a:ext cx="1605064" cy="3354303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But it is important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notice that any single PE at the top doesn’t rely on all the items listed below in the colored boxes.  It only relies on the circled  parts.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Calibri" panose="020F0502020204030204"/>
                </a:rPr>
                <a:t>*The other stuff is for the other PEs at the top.</a:t>
              </a:r>
              <a:endParaRPr lang="en-US" kern="0" dirty="0">
                <a:solidFill>
                  <a:srgbClr val="000000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893" y="1290374"/>
            <a:ext cx="1965960" cy="2278380"/>
            <a:chOff x="-22860" y="891540"/>
            <a:chExt cx="1965960" cy="2278380"/>
          </a:xfrm>
        </p:grpSpPr>
        <p:sp>
          <p:nvSpPr>
            <p:cNvPr id="7" name="Oval 6"/>
            <p:cNvSpPr/>
            <p:nvPr/>
          </p:nvSpPr>
          <p:spPr>
            <a:xfrm>
              <a:off x="-22860" y="2964180"/>
              <a:ext cx="1600200" cy="20574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8210" y="891540"/>
              <a:ext cx="1024890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11456" y="1245934"/>
            <a:ext cx="3485076" cy="2564130"/>
            <a:chOff x="2057400" y="864870"/>
            <a:chExt cx="3485076" cy="2564130"/>
          </a:xfrm>
        </p:grpSpPr>
        <p:sp>
          <p:nvSpPr>
            <p:cNvPr id="10" name="Oval 9"/>
            <p:cNvSpPr/>
            <p:nvPr/>
          </p:nvSpPr>
          <p:spPr>
            <a:xfrm>
              <a:off x="2057400" y="3017520"/>
              <a:ext cx="2689860" cy="4114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99560" y="864870"/>
              <a:ext cx="1442916" cy="215265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01316" y="1290374"/>
            <a:ext cx="1798320" cy="2446020"/>
            <a:chOff x="4747260" y="891540"/>
            <a:chExt cx="1798320" cy="2446020"/>
          </a:xfrm>
        </p:grpSpPr>
        <p:sp>
          <p:nvSpPr>
            <p:cNvPr id="13" name="Oval 12"/>
            <p:cNvSpPr/>
            <p:nvPr/>
          </p:nvSpPr>
          <p:spPr>
            <a:xfrm>
              <a:off x="4747260" y="2964180"/>
              <a:ext cx="1798320" cy="3733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158741" y="891540"/>
              <a:ext cx="191867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2960722" y="3868981"/>
            <a:ext cx="1919435" cy="1748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93186" y="3767092"/>
            <a:ext cx="1606450" cy="1748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2021" y="4125686"/>
            <a:ext cx="1919435" cy="1450105"/>
            <a:chOff x="692021" y="4125686"/>
            <a:chExt cx="1919435" cy="174857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92021" y="4125686"/>
              <a:ext cx="1919435" cy="17485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8406" y="4218173"/>
              <a:ext cx="1760447" cy="15780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11580" y="3919268"/>
            <a:ext cx="1760447" cy="1578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601450" y="3867057"/>
            <a:ext cx="1376293" cy="1600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859542" y="255931"/>
            <a:ext cx="7457600" cy="4569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Architecture of NGSS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4"/>
          <p:cNvSpPr>
            <a:spLocks/>
          </p:cNvSpPr>
          <p:nvPr/>
        </p:nvSpPr>
        <p:spPr bwMode="auto">
          <a:xfrm>
            <a:off x="5817870" y="5040630"/>
            <a:ext cx="838200" cy="1383030"/>
          </a:xfrm>
          <a:prstGeom prst="rightBrace">
            <a:avLst>
              <a:gd name="adj1" fmla="val 8332"/>
              <a:gd name="adj2" fmla="val 50000"/>
            </a:avLst>
          </a:prstGeom>
          <a:solidFill>
            <a:srgbClr val="F581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737648" y="5316646"/>
            <a:ext cx="177800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Connection </a:t>
            </a:r>
          </a:p>
          <a:p>
            <a:r>
              <a:rPr lang="en-US" sz="2400" dirty="0" smtClean="0">
                <a:latin typeface="Arial"/>
                <a:cs typeface="Arial"/>
              </a:rPr>
              <a:t>Boxes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" y="0"/>
            <a:ext cx="554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Boxes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65200" y="4852670"/>
            <a:ext cx="7416800" cy="14605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b="1" dirty="0" smtClean="0"/>
              <a:t>Connection boxes provide: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connections to topics in other grade levels.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articulation across grade levels.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connections to Common Core State Standards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88640"/>
            <a:ext cx="8591550" cy="30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120428" y="1076116"/>
            <a:ext cx="1778000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Questions?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" y="0"/>
            <a:ext cx="554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both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710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2050419"/>
            <a:ext cx="480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A body of knowledge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4415254"/>
            <a:ext cx="755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A way to make sense of the world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935" y="3389364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AND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455" y="250052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[information]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192" y="4924540"/>
            <a:ext cx="461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[sense-making]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Sense-making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906621"/>
            <a:ext cx="8258810" cy="4528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Both information and sense-making represent an aspect of science and are important.</a:t>
            </a:r>
          </a:p>
          <a:p>
            <a:r>
              <a:rPr lang="en-US" sz="2400" dirty="0" smtClean="0"/>
              <a:t>Let’s be clear here:</a:t>
            </a:r>
          </a:p>
          <a:p>
            <a:pPr lvl="1"/>
            <a:r>
              <a:rPr lang="en-US" sz="2400" dirty="0" smtClean="0"/>
              <a:t>We want students to know stuff.</a:t>
            </a:r>
          </a:p>
          <a:p>
            <a:pPr lvl="1"/>
            <a:r>
              <a:rPr lang="en-US" sz="2400" dirty="0" smtClean="0"/>
              <a:t>But we also want students to make sense of stuff.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The interesting thing is, you need to </a:t>
            </a:r>
            <a:r>
              <a:rPr lang="en-US" sz="2400" b="1" dirty="0" smtClean="0"/>
              <a:t>know</a:t>
            </a:r>
            <a:r>
              <a:rPr lang="en-US" sz="2400" dirty="0" smtClean="0"/>
              <a:t> some stuff in order to </a:t>
            </a:r>
            <a:r>
              <a:rPr lang="en-US" sz="2400" b="1" dirty="0" smtClean="0"/>
              <a:t>make sense </a:t>
            </a:r>
            <a:r>
              <a:rPr lang="en-US" sz="2400" dirty="0" smtClean="0"/>
              <a:t>of other stuff. 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But the converse is not true, because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you can know stuff without making sense of it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97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</a:p>
          <a:p>
            <a:pPr lvl="1"/>
            <a:r>
              <a:rPr lang="en-US" dirty="0" smtClean="0"/>
              <a:t>Welcome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r>
              <a:rPr lang="en-US" dirty="0" smtClean="0"/>
              <a:t>Revisiting NGSS</a:t>
            </a:r>
          </a:p>
          <a:p>
            <a:pPr lvl="1"/>
            <a:r>
              <a:rPr lang="en-US" dirty="0" smtClean="0"/>
              <a:t>Debriefing </a:t>
            </a:r>
            <a:r>
              <a:rPr lang="en-US" dirty="0"/>
              <a:t>the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Tips on Planning NGSS lessons</a:t>
            </a:r>
          </a:p>
          <a:p>
            <a:pPr lvl="1"/>
            <a:r>
              <a:rPr lang="en-US" dirty="0" smtClean="0"/>
              <a:t>Working on lessons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800" y="348127"/>
            <a:ext cx="8350936" cy="838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I can memorize and “know” all the words here, without having any understanding of what this is:</a:t>
            </a:r>
            <a:endParaRPr lang="en-US" sz="2800" dirty="0"/>
          </a:p>
        </p:txBody>
      </p:sp>
      <p:pic>
        <p:nvPicPr>
          <p:cNvPr id="3" name="Picture 2" descr="http://www.eartaker.net/machining/milling/how_to_use_a_milling_machine_files/mill_diagram.jpg"/>
          <p:cNvPicPr>
            <a:picLocks noChangeAspect="1" noChangeArrowheads="1"/>
          </p:cNvPicPr>
          <p:nvPr/>
        </p:nvPicPr>
        <p:blipFill>
          <a:blip r:embed="rId3" cstate="print"/>
          <a:srcRect t="15180"/>
          <a:stretch>
            <a:fillRect/>
          </a:stretch>
        </p:blipFill>
        <p:spPr bwMode="auto">
          <a:xfrm>
            <a:off x="1943006" y="1294459"/>
            <a:ext cx="5152525" cy="4990961"/>
          </a:xfrm>
          <a:prstGeom prst="rect">
            <a:avLst/>
          </a:prstGeo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ynesword.palomar.edu/images/plan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871" y="1657074"/>
            <a:ext cx="5493008" cy="4402063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90501" y="409464"/>
            <a:ext cx="8699500" cy="10011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defTabSz="914400">
              <a:spcBef>
                <a:spcPts val="600"/>
              </a:spcBef>
              <a:buClr>
                <a:srgbClr val="DDDDDD"/>
              </a:buClr>
              <a:buSzPct val="70000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Just as I can memorize and “know” all the words here, without having any understanding of what this is: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256152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teachers are very good at teaching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41054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teachers need help in teaching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94313" y="3048436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the information of science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292" y="4516279"/>
            <a:ext cx="615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science as sense-making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NGSS Shift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68" y="2819400"/>
            <a:ext cx="7772400" cy="2576385"/>
          </a:xfrm>
        </p:spPr>
        <p:txBody>
          <a:bodyPr>
            <a:normAutofit/>
          </a:bodyPr>
          <a:lstStyle/>
          <a:p>
            <a:r>
              <a:rPr lang="en-US" sz="4950" i="1" dirty="0" smtClean="0">
                <a:solidFill>
                  <a:schemeClr val="tx1"/>
                </a:solidFill>
              </a:rPr>
              <a:t>Sense-making is the heart of the Next Generation Science Standards</a:t>
            </a:r>
            <a:endParaRPr lang="en-US" sz="49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236" y="1157592"/>
            <a:ext cx="7315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Sense-making is embedded in the </a:t>
            </a:r>
            <a:r>
              <a:rPr lang="en-US" sz="3200" b="1" i="1" dirty="0" smtClean="0"/>
              <a:t>science and engineering practices</a:t>
            </a:r>
            <a:r>
              <a:rPr lang="en-US" sz="3200" dirty="0"/>
              <a:t> </a:t>
            </a:r>
            <a:r>
              <a:rPr lang="en-US" sz="3200" dirty="0" smtClean="0"/>
              <a:t>of NGSS.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When </a:t>
            </a:r>
            <a:r>
              <a:rPr lang="en-US" sz="4000" b="1" dirty="0" smtClean="0">
                <a:solidFill>
                  <a:srgbClr val="0070C0"/>
                </a:solidFill>
              </a:rPr>
              <a:t>students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use the </a:t>
            </a:r>
            <a:r>
              <a:rPr lang="en-US" sz="3200" b="1" i="1" dirty="0" smtClean="0"/>
              <a:t>science and engineering practices and the cross-cutting concepts </a:t>
            </a:r>
            <a:r>
              <a:rPr lang="en-US" sz="3200" dirty="0" smtClean="0"/>
              <a:t>to understand the </a:t>
            </a:r>
            <a:r>
              <a:rPr lang="en-US" sz="3200" b="1" i="1" dirty="0" smtClean="0"/>
              <a:t>core ideas </a:t>
            </a:r>
            <a:r>
              <a:rPr lang="en-US" sz="3200" dirty="0" smtClean="0"/>
              <a:t>of science, they are engaged in sense-making.</a:t>
            </a:r>
            <a:endParaRPr lang="en-US" sz="3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cience and Engineering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3700" y="1579034"/>
            <a:ext cx="8464549" cy="472016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Asking Questions (and Defining Problems)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Developing and Using Models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Planning and Carrying Out Investigations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Analyzing and Interpreting Data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Using Mathematics and Computational Thinking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Constructing Explanations (and Designing Solutions)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Engaging in Argument from Evidence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Obtaining, Evaluating, and Communicating Information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endParaRPr lang="en-US" sz="4500" dirty="0"/>
          </a:p>
          <a:p>
            <a:pPr>
              <a:spcBef>
                <a:spcPts val="800"/>
              </a:spcBef>
            </a:pPr>
            <a:r>
              <a:rPr lang="en-US" sz="4500" dirty="0" smtClean="0"/>
              <a:t>What practices were you engaged in during these activities?</a:t>
            </a:r>
          </a:p>
        </p:txBody>
      </p:sp>
    </p:spTree>
    <p:extLst>
      <p:ext uri="{BB962C8B-B14F-4D97-AF65-F5344CB8AC3E}">
        <p14:creationId xmlns:p14="http://schemas.microsoft.com/office/powerpoint/2010/main" val="229700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Cutting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6100"/>
            <a:ext cx="8574087" cy="42926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3200" b="1" dirty="0"/>
              <a:t>Patterns</a:t>
            </a:r>
          </a:p>
          <a:p>
            <a:pPr>
              <a:spcBef>
                <a:spcPts val="800"/>
              </a:spcBef>
            </a:pPr>
            <a:r>
              <a:rPr lang="en-US" sz="3200" b="1" dirty="0" smtClean="0"/>
              <a:t>Cause </a:t>
            </a:r>
            <a:r>
              <a:rPr lang="en-US" sz="3200" b="1" dirty="0"/>
              <a:t>and </a:t>
            </a:r>
            <a:r>
              <a:rPr lang="en-US" sz="3200" b="1" dirty="0" smtClean="0"/>
              <a:t>effect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b="1" dirty="0"/>
              <a:t>Scale, proportion, and </a:t>
            </a:r>
            <a:r>
              <a:rPr lang="en-US" sz="3200" b="1" dirty="0" smtClean="0"/>
              <a:t>quantity</a:t>
            </a:r>
          </a:p>
          <a:p>
            <a:pPr>
              <a:spcBef>
                <a:spcPts val="800"/>
              </a:spcBef>
            </a:pPr>
            <a:r>
              <a:rPr lang="en-US" sz="3200" b="1" dirty="0" smtClean="0"/>
              <a:t>Systems </a:t>
            </a:r>
            <a:r>
              <a:rPr lang="en-US" sz="3200" b="1" dirty="0"/>
              <a:t>and system </a:t>
            </a:r>
            <a:r>
              <a:rPr lang="en-US" sz="3200" b="1" dirty="0" smtClean="0"/>
              <a:t>models</a:t>
            </a:r>
          </a:p>
          <a:p>
            <a:pPr>
              <a:spcBef>
                <a:spcPts val="800"/>
              </a:spcBef>
            </a:pPr>
            <a:r>
              <a:rPr lang="en-US" sz="3200" b="1" dirty="0" smtClean="0"/>
              <a:t>Energy </a:t>
            </a:r>
            <a:r>
              <a:rPr lang="en-US" sz="3200" b="1" dirty="0"/>
              <a:t>and </a:t>
            </a:r>
            <a:r>
              <a:rPr lang="en-US" sz="3200" b="1" dirty="0" smtClean="0"/>
              <a:t>matter</a:t>
            </a:r>
          </a:p>
          <a:p>
            <a:pPr>
              <a:spcBef>
                <a:spcPts val="800"/>
              </a:spcBef>
            </a:pPr>
            <a:r>
              <a:rPr lang="en-US" sz="3200" b="1" dirty="0" smtClean="0"/>
              <a:t>Structure </a:t>
            </a:r>
            <a:r>
              <a:rPr lang="en-US" sz="3200" b="1" dirty="0"/>
              <a:t>and </a:t>
            </a:r>
            <a:r>
              <a:rPr lang="en-US" sz="3200" b="1" dirty="0" smtClean="0"/>
              <a:t>function</a:t>
            </a:r>
          </a:p>
          <a:p>
            <a:pPr>
              <a:spcBef>
                <a:spcPts val="800"/>
              </a:spcBef>
            </a:pPr>
            <a:r>
              <a:rPr lang="en-US" sz="3200" b="1" dirty="0" smtClean="0"/>
              <a:t>Stability </a:t>
            </a:r>
            <a:r>
              <a:rPr lang="en-US" sz="3200" b="1" dirty="0"/>
              <a:t>and </a:t>
            </a:r>
            <a:r>
              <a:rPr lang="en-US" sz="3200" b="1" dirty="0" smtClean="0"/>
              <a:t>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36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our Cross Cutting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Let’s think about the System we investigated.  What are the parts of the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system change throughout the activity?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Now let’s think about Cause and Effect.  What change did we see in the balance?  What caused that effect?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Finally, let’s think about Matter and Energy Flows.  Did matter move during this activity?  How did the matter move? Was there a transfer of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NGSS-aligned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Biggest changes:</a:t>
            </a:r>
          </a:p>
          <a:p>
            <a:endParaRPr lang="en-US" dirty="0"/>
          </a:p>
          <a:p>
            <a:r>
              <a:rPr lang="en-US" dirty="0"/>
              <a:t>Lessons are centered on phenomena.</a:t>
            </a:r>
          </a:p>
          <a:p>
            <a:r>
              <a:rPr lang="en-US" dirty="0" smtClean="0"/>
              <a:t>Design an arc of lessons with a coherent story-line, not just disconnected lessons</a:t>
            </a:r>
          </a:p>
          <a:p>
            <a:r>
              <a:rPr lang="en-US" dirty="0" smtClean="0"/>
              <a:t>Kids should always figure stuff out.</a:t>
            </a:r>
          </a:p>
          <a:p>
            <a:r>
              <a:rPr lang="en-US" dirty="0" smtClean="0"/>
              <a:t>You should talk less than the kids do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9328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phenomenon?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It’s an interesting thing we observe in the world.</a:t>
            </a:r>
          </a:p>
          <a:p>
            <a:r>
              <a:rPr lang="en-US" dirty="0" smtClean="0"/>
              <a:t>Phenomena do not have to be gee-whiz science.</a:t>
            </a:r>
          </a:p>
          <a:p>
            <a:r>
              <a:rPr lang="en-US" dirty="0" smtClean="0"/>
              <a:t>Your goal is to problematize things we might see every day.</a:t>
            </a:r>
          </a:p>
          <a:p>
            <a:r>
              <a:rPr lang="en-US" dirty="0" smtClean="0"/>
              <a:t>What were the phenomena we looked at so far today?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51000"/>
            <a:ext cx="8574087" cy="4914900"/>
          </a:xfrm>
        </p:spPr>
        <p:txBody>
          <a:bodyPr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en-US" altLang="en-US" sz="2800" dirty="0"/>
              <a:t>Strive to stay engaged and thoughtful all day long.</a:t>
            </a:r>
          </a:p>
          <a:p>
            <a:pPr>
              <a:spcAft>
                <a:spcPct val="0"/>
              </a:spcAft>
            </a:pPr>
            <a:r>
              <a:rPr lang="en-US" altLang="en-US" sz="2800" dirty="0"/>
              <a:t>Please disengage from electronic distractions.</a:t>
            </a:r>
          </a:p>
          <a:p>
            <a:pPr lvl="1">
              <a:spcAft>
                <a:spcPct val="0"/>
              </a:spcAft>
            </a:pPr>
            <a:r>
              <a:rPr lang="en-US" altLang="en-US" sz="2600" dirty="0"/>
              <a:t>Silence your cell phones.</a:t>
            </a:r>
          </a:p>
          <a:p>
            <a:pPr lvl="1">
              <a:spcAft>
                <a:spcPct val="0"/>
              </a:spcAft>
            </a:pPr>
            <a:r>
              <a:rPr lang="en-US" altLang="en-US" sz="2600" dirty="0"/>
              <a:t>Only use your devices if they are relevant to the work we are doing (please avoid email and/or Facebook!)</a:t>
            </a:r>
            <a:r>
              <a:rPr lang="en-US" altLang="en-US" sz="2600" dirty="0" smtClean="0"/>
              <a:t>.</a:t>
            </a:r>
          </a:p>
          <a:p>
            <a:pPr>
              <a:spcAft>
                <a:spcPct val="0"/>
              </a:spcAft>
            </a:pPr>
            <a:r>
              <a:rPr lang="en-US" altLang="en-US" sz="2800" dirty="0" smtClean="0"/>
              <a:t>In discussions:</a:t>
            </a:r>
            <a:endParaRPr lang="en-US" altLang="en-US" sz="2800" dirty="0"/>
          </a:p>
          <a:p>
            <a:pPr lvl="1"/>
            <a:r>
              <a:rPr lang="en-US" sz="2600" dirty="0"/>
              <a:t>No one teaches, everyone facilitates</a:t>
            </a:r>
          </a:p>
          <a:p>
            <a:pPr lvl="1"/>
            <a:r>
              <a:rPr lang="en-US" sz="2600" dirty="0"/>
              <a:t>Everyone is </a:t>
            </a:r>
            <a:r>
              <a:rPr lang="en-US" sz="2600" dirty="0" smtClean="0"/>
              <a:t>smart and thoughtful </a:t>
            </a:r>
            <a:r>
              <a:rPr lang="en-US" sz="2600" dirty="0"/>
              <a:t>here; everyone has something valuable to contribute</a:t>
            </a:r>
          </a:p>
          <a:p>
            <a:pPr lvl="1"/>
            <a:r>
              <a:rPr lang="en-US" sz="2600" dirty="0"/>
              <a:t>Listen more than you speak</a:t>
            </a:r>
          </a:p>
          <a:p>
            <a:pPr lvl="1"/>
            <a:r>
              <a:rPr lang="en-US" sz="2600" dirty="0"/>
              <a:t>Do not steal anyone else’s aha! moment</a:t>
            </a: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phenomena?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229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 think about the Performance Expectation and see what it suggests.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Try this:</a:t>
            </a:r>
          </a:p>
          <a:p>
            <a:pPr marL="0" indent="0">
              <a:buNone/>
            </a:pPr>
            <a:r>
              <a:rPr lang="en-US" b="1" dirty="0"/>
              <a:t>4-ESS2-1</a:t>
            </a:r>
            <a:r>
              <a:rPr lang="en-US" dirty="0"/>
              <a:t> </a:t>
            </a:r>
            <a:r>
              <a:rPr lang="en-US" dirty="0" smtClean="0"/>
              <a:t>Make </a:t>
            </a:r>
            <a:r>
              <a:rPr lang="en-US" dirty="0"/>
              <a:t>observations and/or measurements to provide evidence of the effects of weathering or the rate of erosion by water, ice, wind, or vegetation.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Talk to your neighbor about what phenomena are related to this performance expectation.</a:t>
            </a:r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Judi – show the weathering  slideshow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5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phenomena?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Look at websites of collected phenomena.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https://www.ngssphenomena.com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Judi – show them the arrows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9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build a storyline?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storyline is a thread that connects a series of lessons, incorporating a set of phenomena and explorations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Storylines make the science coherent, and allow the development and use of models.</a:t>
            </a:r>
            <a:endParaRPr lang="en-US" dirty="0" smtClean="0"/>
          </a:p>
          <a:p>
            <a:r>
              <a:rPr lang="en-US" dirty="0" smtClean="0"/>
              <a:t>A storyline can often be described through a driving question.</a:t>
            </a:r>
          </a:p>
          <a:p>
            <a:pPr lvl="1"/>
            <a:r>
              <a:rPr lang="en-US" dirty="0"/>
              <a:t>Judi, show the 1</a:t>
            </a:r>
            <a:r>
              <a:rPr lang="en-US" baseline="30000" dirty="0"/>
              <a:t>st</a:t>
            </a:r>
            <a:r>
              <a:rPr lang="en-US" dirty="0"/>
              <a:t> grade light storyline</a:t>
            </a:r>
          </a:p>
          <a:p>
            <a:pPr lvl="1"/>
            <a:r>
              <a:rPr lang="en-US" dirty="0" smtClean="0"/>
              <a:t>Judi, go to the PT </a:t>
            </a:r>
            <a:r>
              <a:rPr lang="en-US" dirty="0" err="1" smtClean="0"/>
              <a:t>powerpoint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32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you make sure kids are figuring stuff out?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Often, you can repurpose a more didactic lesson.</a:t>
            </a:r>
          </a:p>
          <a:p>
            <a:pPr lvl="1"/>
            <a:r>
              <a:rPr lang="en-US" dirty="0" smtClean="0"/>
              <a:t>Judi, show the colored water video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Ask a question first, read later.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Activities are never there to confirm something students have already been told.  They are always there for students to figure it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4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you make sure kids are doing the talking?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5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student talk using dialogue protocols.</a:t>
            </a:r>
          </a:p>
          <a:p>
            <a:r>
              <a:rPr lang="en-US" dirty="0" smtClean="0"/>
              <a:t>Provide students with prompts to ask each other.</a:t>
            </a:r>
          </a:p>
          <a:p>
            <a:r>
              <a:rPr lang="en-US" dirty="0" smtClean="0"/>
              <a:t>Answer questions with </a:t>
            </a:r>
            <a:r>
              <a:rPr lang="en-US" dirty="0" smtClean="0"/>
              <a:t>questions – “How could we find out?” or to the class – “Who can help </a:t>
            </a:r>
            <a:r>
              <a:rPr lang="en-US" dirty="0" err="1" smtClean="0"/>
              <a:t>Aya</a:t>
            </a:r>
            <a:r>
              <a:rPr lang="en-US" dirty="0" smtClean="0"/>
              <a:t> with this?”</a:t>
            </a:r>
            <a:endParaRPr lang="en-US" dirty="0" smtClean="0"/>
          </a:p>
          <a:p>
            <a:r>
              <a:rPr lang="en-US" dirty="0" err="1" smtClean="0"/>
              <a:t>Revoice</a:t>
            </a:r>
            <a:r>
              <a:rPr lang="en-US" dirty="0" smtClean="0"/>
              <a:t> student ideas. “So </a:t>
            </a:r>
            <a:r>
              <a:rPr lang="en-US" dirty="0" err="1" smtClean="0"/>
              <a:t>Dre</a:t>
            </a:r>
            <a:r>
              <a:rPr lang="en-US" dirty="0" smtClean="0"/>
              <a:t> said ….. – did I get that right, </a:t>
            </a:r>
            <a:r>
              <a:rPr lang="en-US" dirty="0" err="1" smtClean="0"/>
              <a:t>Dre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Avoid evaluating student ideas.  Turn the evaluation back to the students, or challenge with a question.</a:t>
            </a:r>
          </a:p>
          <a:p>
            <a:r>
              <a:rPr lang="en-US" dirty="0" smtClean="0"/>
              <a:t>Reward good thinking processes, not correct answers. Let the class decide if the answer works</a:t>
            </a:r>
            <a:r>
              <a:rPr lang="en-US" dirty="0" smtClean="0"/>
              <a:t>. If they are stuck on a wrong answer, consider using a reading or another activity.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8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your own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118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Flipping existing lessons in NGSS:</a:t>
            </a:r>
          </a:p>
          <a:p>
            <a:pPr lvl="1"/>
            <a:r>
              <a:rPr lang="en-US" dirty="0" smtClean="0"/>
              <a:t>What can kids figure out?</a:t>
            </a:r>
          </a:p>
          <a:p>
            <a:pPr lvl="1"/>
            <a:r>
              <a:rPr lang="en-US" dirty="0" smtClean="0"/>
              <a:t>What is the model that is being developed (several linked concepts)?</a:t>
            </a:r>
          </a:p>
          <a:p>
            <a:pPr lvl="1"/>
            <a:r>
              <a:rPr lang="en-US" dirty="0" smtClean="0"/>
              <a:t>What is the story arc?  How can this one lesson be extended to encompass more ideas or deeper practice with the ideas?</a:t>
            </a:r>
          </a:p>
          <a:p>
            <a:pPr lvl="1"/>
            <a:r>
              <a:rPr lang="en-US" dirty="0" smtClean="0"/>
              <a:t>How can you insert or strengthen the practices and CCCs used in the lesson?</a:t>
            </a:r>
          </a:p>
          <a:p>
            <a:pPr lvl="1"/>
            <a:r>
              <a:rPr lang="en-US" dirty="0" smtClean="0"/>
              <a:t>What dialogue, reading or writing strategy can be inserted?</a:t>
            </a:r>
          </a:p>
          <a:p>
            <a:r>
              <a:rPr lang="en-US" dirty="0" smtClean="0"/>
              <a:t>Finding NGSS-aligned lessons:</a:t>
            </a:r>
          </a:p>
          <a:p>
            <a:pPr lvl="1"/>
            <a:r>
              <a:rPr lang="en-US" dirty="0" smtClean="0"/>
              <a:t>Start with exemplary inquiry curricula: GEMS, BSCS, FOSS</a:t>
            </a:r>
          </a:p>
          <a:p>
            <a:pPr lvl="1"/>
            <a:r>
              <a:rPr lang="en-US" dirty="0" smtClean="0"/>
              <a:t>Watch out for on-line lessons – they are often aligned only to the CONTENT and not to the Practices or CCCs.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ready for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choose up roles:</a:t>
            </a:r>
          </a:p>
          <a:p>
            <a:pPr lvl="1"/>
            <a:r>
              <a:rPr lang="en-US" dirty="0" smtClean="0"/>
              <a:t>Materials manager – makes sure everyone uses and cleans up materials</a:t>
            </a:r>
          </a:p>
          <a:p>
            <a:pPr lvl="1"/>
            <a:r>
              <a:rPr lang="en-US" dirty="0" smtClean="0"/>
              <a:t>Recorder – makes sure stuff gets written on whiteboard</a:t>
            </a:r>
          </a:p>
          <a:p>
            <a:pPr lvl="1"/>
            <a:r>
              <a:rPr lang="en-US" dirty="0" smtClean="0"/>
              <a:t>Reporter – makes sure stuff gets reported to the class</a:t>
            </a:r>
          </a:p>
          <a:p>
            <a:pPr lvl="1"/>
            <a:r>
              <a:rPr lang="en-US" dirty="0" smtClean="0"/>
              <a:t>Facilitator – makes sure everyone has a chance to participate in the thinking</a:t>
            </a:r>
          </a:p>
          <a:p>
            <a:r>
              <a:rPr lang="en-US" dirty="0" smtClean="0"/>
              <a:t>Now draw </a:t>
            </a:r>
            <a:r>
              <a:rPr lang="en-US" dirty="0"/>
              <a:t>a line vertically down the middle of your whiteboard.</a:t>
            </a:r>
          </a:p>
          <a:p>
            <a:r>
              <a:rPr lang="en-US" dirty="0"/>
              <a:t>Anywhere the activity tells you to do something in your notebook, your group will do it on the whiteboard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investigate an interesting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394200"/>
          </a:xfrm>
        </p:spPr>
        <p:txBody>
          <a:bodyPr>
            <a:normAutofit/>
          </a:bodyPr>
          <a:lstStyle/>
          <a:p>
            <a:r>
              <a:rPr lang="en-US" dirty="0" smtClean="0"/>
              <a:t>We’ll use the left side of the whiteboard for this activity. Divide it into thirds.</a:t>
            </a:r>
          </a:p>
          <a:p>
            <a:r>
              <a:rPr lang="en-US" dirty="0" smtClean="0"/>
              <a:t>Do the “Do this” and “Observe” tasks from the worksheet.  Then pause and let’s check in.</a:t>
            </a:r>
          </a:p>
          <a:p>
            <a:r>
              <a:rPr lang="en-US" dirty="0" smtClean="0"/>
              <a:t>Now do steps #1-3. Then let’s check in again.</a:t>
            </a:r>
          </a:p>
          <a:p>
            <a:r>
              <a:rPr lang="en-US" dirty="0" smtClean="0"/>
              <a:t>Now do #4. When you are done, wait for the group before going 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argument?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163" y="1795792"/>
            <a:ext cx="65140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argument consists of three parts…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10750" y="2506731"/>
            <a:ext cx="214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Claim</a:t>
            </a:r>
            <a:endParaRPr lang="en-US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2279" y="4759733"/>
            <a:ext cx="336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63" y="3634493"/>
            <a:ext cx="915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nd the </a:t>
            </a:r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Reasoning</a:t>
            </a:r>
            <a:r>
              <a:rPr lang="en-US" sz="3600" dirty="0" smtClean="0"/>
              <a:t> </a:t>
            </a:r>
            <a:r>
              <a:rPr lang="en-US" sz="3200" dirty="0" smtClean="0"/>
              <a:t>that connects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97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claim?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635" y="2053542"/>
            <a:ext cx="505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claim</a:t>
            </a:r>
            <a:r>
              <a:rPr lang="en-US" sz="2800" dirty="0" smtClean="0"/>
              <a:t> in science might be….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518" y="2682450"/>
            <a:ext cx="4475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a conjecture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5800" y="3715156"/>
            <a:ext cx="4629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a conclusion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7917" y="4807214"/>
            <a:ext cx="5283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an explanation</a:t>
            </a:r>
          </a:p>
        </p:txBody>
      </p:sp>
    </p:spTree>
    <p:extLst>
      <p:ext uri="{BB962C8B-B14F-4D97-AF65-F5344CB8AC3E}">
        <p14:creationId xmlns:p14="http://schemas.microsoft.com/office/powerpoint/2010/main" val="385413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evidence?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7" y="1590281"/>
            <a:ext cx="356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Evidence in </a:t>
            </a:r>
            <a:r>
              <a:rPr lang="en-US" sz="2800" b="1" dirty="0" smtClean="0"/>
              <a:t>science</a:t>
            </a:r>
            <a:r>
              <a:rPr lang="en-US" sz="2800" dirty="0" smtClean="0"/>
              <a:t> is…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81105" y="2175280"/>
            <a:ext cx="4642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Empirical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095" y="3169564"/>
            <a:ext cx="5848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Logical deductions </a:t>
            </a:r>
          </a:p>
          <a:p>
            <a:pPr algn="ctr"/>
            <a:r>
              <a:rPr lang="en-US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from first principles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868" y="4757134"/>
            <a:ext cx="677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Evidence in </a:t>
            </a:r>
            <a:r>
              <a:rPr lang="en-US" sz="2800" b="1" dirty="0" smtClean="0"/>
              <a:t>science class </a:t>
            </a:r>
            <a:r>
              <a:rPr lang="en-US" sz="2800" dirty="0" smtClean="0"/>
              <a:t>might also include…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70543" y="5382164"/>
            <a:ext cx="6019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Evidence from text</a:t>
            </a:r>
          </a:p>
        </p:txBody>
      </p:sp>
    </p:spTree>
    <p:extLst>
      <p:ext uri="{BB962C8B-B14F-4D97-AF65-F5344CB8AC3E}">
        <p14:creationId xmlns:p14="http://schemas.microsoft.com/office/powerpoint/2010/main" val="306179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2370</Words>
  <Application>Microsoft Macintosh PowerPoint</Application>
  <PresentationFormat>On-screen Show (4:3)</PresentationFormat>
  <Paragraphs>287</Paragraphs>
  <Slides>45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Civic</vt:lpstr>
      <vt:lpstr>Making Sense of NGSS</vt:lpstr>
      <vt:lpstr>Goals</vt:lpstr>
      <vt:lpstr>Schedule</vt:lpstr>
      <vt:lpstr>Rules of Engagement</vt:lpstr>
      <vt:lpstr>Let’s get ready for science</vt:lpstr>
      <vt:lpstr>Let’s investigate an interesting phenomenon</vt:lpstr>
      <vt:lpstr>What is an argument?</vt:lpstr>
      <vt:lpstr>What is a claim?</vt:lpstr>
      <vt:lpstr>What is evidence?</vt:lpstr>
      <vt:lpstr>What is reasoning?</vt:lpstr>
      <vt:lpstr>Write your argument</vt:lpstr>
      <vt:lpstr>Swab the Deck</vt:lpstr>
      <vt:lpstr>Swab Balance</vt:lpstr>
      <vt:lpstr>Swab Balance</vt:lpstr>
      <vt:lpstr>Now let’s develop a model</vt:lpstr>
      <vt:lpstr>Now let’s work on a model</vt:lpstr>
      <vt:lpstr>Model Statements</vt:lpstr>
      <vt:lpstr>Goals for Revisiting NGSS</vt:lpstr>
      <vt:lpstr>NGSS has three dimensions</vt:lpstr>
      <vt:lpstr>How to see NGSS standards</vt:lpstr>
      <vt:lpstr>PowerPoint Presentation</vt:lpstr>
      <vt:lpstr>Performance Expectations</vt:lpstr>
      <vt:lpstr>PowerPoint Presentation</vt:lpstr>
      <vt:lpstr>PowerPoint Presentation</vt:lpstr>
      <vt:lpstr>PowerPoint Presentation</vt:lpstr>
      <vt:lpstr>Connection Boxes</vt:lpstr>
      <vt:lpstr>PowerPoint Presentation</vt:lpstr>
      <vt:lpstr>Science is both</vt:lpstr>
      <vt:lpstr>Information and Sense-making</vt:lpstr>
      <vt:lpstr>PowerPoint Presentation</vt:lpstr>
      <vt:lpstr>PowerPoint Presentation</vt:lpstr>
      <vt:lpstr>Making the NGSS Shift</vt:lpstr>
      <vt:lpstr>Sense-making is the heart of the Next Generation Science Standards</vt:lpstr>
      <vt:lpstr>PowerPoint Presentation</vt:lpstr>
      <vt:lpstr> Science and Engineering Practices</vt:lpstr>
      <vt:lpstr>Cross Cutting Concepts</vt:lpstr>
      <vt:lpstr>Let’s use our Cross Cutting Concepts</vt:lpstr>
      <vt:lpstr>Designing NGSS-aligned lessons</vt:lpstr>
      <vt:lpstr>What’s a phenomenon?</vt:lpstr>
      <vt:lpstr>How do you find phenomena?</vt:lpstr>
      <vt:lpstr>How do you find phenomena?</vt:lpstr>
      <vt:lpstr>How do you build a storyline?</vt:lpstr>
      <vt:lpstr>How do you make sure kids are figuring stuff out?</vt:lpstr>
      <vt:lpstr>How do you make sure kids are doing the talking?</vt:lpstr>
      <vt:lpstr>Working on your own lessons</vt:lpstr>
    </vt:vector>
  </TitlesOfParts>
  <Company>CSUS Geology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Kusnick</dc:creator>
  <cp:lastModifiedBy>Judi Kusnick</cp:lastModifiedBy>
  <cp:revision>76</cp:revision>
  <dcterms:created xsi:type="dcterms:W3CDTF">2016-06-17T21:29:33Z</dcterms:created>
  <dcterms:modified xsi:type="dcterms:W3CDTF">2017-04-16T23:50:41Z</dcterms:modified>
</cp:coreProperties>
</file>