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58" r:id="rId3"/>
    <p:sldId id="259" r:id="rId4"/>
    <p:sldId id="261" r:id="rId5"/>
    <p:sldId id="262" r:id="rId6"/>
    <p:sldId id="266" r:id="rId7"/>
    <p:sldId id="268" r:id="rId8"/>
    <p:sldId id="269" r:id="rId9"/>
    <p:sldId id="270" r:id="rId10"/>
    <p:sldId id="271" r:id="rId11"/>
    <p:sldId id="260" r:id="rId12"/>
    <p:sldId id="272" r:id="rId13"/>
    <p:sldId id="274" r:id="rId14"/>
    <p:sldId id="273"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2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135245AD-6CC8-D14A-A9F1-9D24614346AA}" type="datetime1">
              <a:rPr lang="en-US"/>
              <a:pPr>
                <a:defRPr/>
              </a:pPr>
              <a:t>4/16/17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95A8C598-EEE0-5746-800B-650BDDB2562B}" type="slidenum">
              <a:rPr lang="en-US"/>
              <a:pPr>
                <a:defRPr/>
              </a:pPr>
              <a:t>‹#›</a:t>
            </a:fld>
            <a:endParaRPr lang="en-US"/>
          </a:p>
        </p:txBody>
      </p:sp>
    </p:spTree>
    <p:extLst>
      <p:ext uri="{BB962C8B-B14F-4D97-AF65-F5344CB8AC3E}">
        <p14:creationId xmlns:p14="http://schemas.microsoft.com/office/powerpoint/2010/main" val="14978368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pitchFamily="-106" charset="-128"/>
        <a:cs typeface="ヒラギノ角ゴ Pro W3"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pitchFamily="-106" charset="-128"/>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06" charset="-128"/>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06"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06"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Students talk in pairs and come up with 2-3 things that they think make the Earth special.  This is only things that a visitor could SEE, either from space or on the ground, not things that they might have read about or know from other prior knowledge.  2 minutes to think and write down 3 things in their notebook.</a:t>
            </a:r>
          </a:p>
          <a:p>
            <a:pPr eaLnBrk="1" hangingPunct="1">
              <a:spcBef>
                <a:spcPct val="0"/>
              </a:spcBef>
            </a:pPr>
            <a:endParaRPr lang="en-US">
              <a:latin typeface="Calibri" charset="0"/>
              <a:ea typeface="ヒラギノ角ゴ Pro W3" charset="0"/>
              <a:cs typeface="ヒラギノ角ゴ Pro W3" charset="0"/>
            </a:endParaRPr>
          </a:p>
          <a:p>
            <a:pPr eaLnBrk="1" hangingPunct="1">
              <a:spcBef>
                <a:spcPct val="0"/>
              </a:spcBef>
            </a:pPr>
            <a:r>
              <a:rPr lang="en-US">
                <a:latin typeface="Calibri" charset="0"/>
                <a:ea typeface="ヒラギノ角ゴ Pro W3" charset="0"/>
                <a:cs typeface="ヒラギノ角ゴ Pro W3" charset="0"/>
              </a:rPr>
              <a:t>Then whip around the room – everyone says only a few words or a phrase with no explanation.  If someone else has said your things, you say </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pass</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a:t>
            </a:r>
          </a:p>
          <a:p>
            <a:pPr eaLnBrk="1" hangingPunct="1">
              <a:spcBef>
                <a:spcPct val="0"/>
              </a:spcBef>
            </a:pPr>
            <a:endParaRPr lang="en-US">
              <a:latin typeface="Calibri" charset="0"/>
              <a:ea typeface="ヒラギノ角ゴ Pro W3" charset="0"/>
              <a:cs typeface="ヒラギノ角ゴ Pro W3" charset="0"/>
            </a:endParaRPr>
          </a:p>
          <a:p>
            <a:pPr eaLnBrk="1" hangingPunct="1">
              <a:spcBef>
                <a:spcPct val="0"/>
              </a:spcBef>
            </a:pPr>
            <a:r>
              <a:rPr lang="en-US">
                <a:latin typeface="Calibri" charset="0"/>
                <a:ea typeface="ヒラギノ角ゴ Pro W3" charset="0"/>
                <a:cs typeface="ヒラギノ角ゴ Pro W3" charset="0"/>
              </a:rPr>
              <a:t>This whole intro should take about 5 minutes.</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9558288-EEA5-9E4D-9C66-054CF32AA386}"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ヒラギノ角ゴ Pro W3" charset="0"/>
              <a:cs typeface="ヒラギノ角ゴ Pro W3"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153413D3-1D0B-CE4D-8236-AD0E575681AD}"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About 50 minutes into the lesson.</a:t>
            </a:r>
          </a:p>
          <a:p>
            <a:pPr eaLnBrk="1" hangingPunct="1">
              <a:spcBef>
                <a:spcPct val="0"/>
              </a:spcBef>
            </a:pPr>
            <a:endParaRPr lang="en-US">
              <a:latin typeface="Calibri" charset="0"/>
              <a:ea typeface="ヒラギノ角ゴ Pro W3" charset="0"/>
              <a:cs typeface="ヒラギノ角ゴ Pro W3"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58CE9908-D5A2-B944-9AD5-F36FB0348FDD}"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Talking with partners – about 3 minutes.</a:t>
            </a:r>
          </a:p>
          <a:p>
            <a:pPr eaLnBrk="1" hangingPunct="1">
              <a:spcBef>
                <a:spcPct val="0"/>
              </a:spcBef>
            </a:pPr>
            <a:r>
              <a:rPr lang="en-US">
                <a:latin typeface="Calibri" charset="0"/>
                <a:ea typeface="ヒラギノ角ゴ Pro W3" charset="0"/>
                <a:cs typeface="ヒラギノ角ゴ Pro W3" charset="0"/>
              </a:rPr>
              <a:t>Writing down thoughts – about 3 minutes.</a:t>
            </a:r>
          </a:p>
          <a:p>
            <a:pPr eaLnBrk="1" hangingPunct="1">
              <a:spcBef>
                <a:spcPct val="0"/>
              </a:spcBef>
            </a:pPr>
            <a:r>
              <a:rPr lang="en-US">
                <a:latin typeface="Calibri" charset="0"/>
                <a:ea typeface="ヒラギノ角ゴ Pro W3" charset="0"/>
                <a:cs typeface="ヒラギノ角ゴ Pro W3" charset="0"/>
              </a:rPr>
              <a:t>Group discussion – about 4 minutes.</a:t>
            </a:r>
          </a:p>
          <a:p>
            <a:pPr eaLnBrk="1" hangingPunct="1">
              <a:spcBef>
                <a:spcPct val="0"/>
              </a:spcBef>
            </a:pPr>
            <a:r>
              <a:rPr lang="en-US">
                <a:latin typeface="Calibri" charset="0"/>
                <a:ea typeface="ヒラギノ角ゴ Pro W3" charset="0"/>
                <a:cs typeface="ヒラギノ角ゴ Pro W3" charset="0"/>
              </a:rPr>
              <a:t>Most important ideas:</a:t>
            </a:r>
          </a:p>
          <a:p>
            <a:pPr eaLnBrk="1" hangingPunct="1">
              <a:spcBef>
                <a:spcPct val="0"/>
              </a:spcBef>
              <a:buFontTx/>
              <a:buChar char="•"/>
            </a:pPr>
            <a:r>
              <a:rPr lang="en-US">
                <a:latin typeface="Calibri" charset="0"/>
                <a:ea typeface="ヒラギノ角ゴ Pro W3" charset="0"/>
                <a:cs typeface="ヒラギノ角ゴ Pro W3" charset="0"/>
              </a:rPr>
              <a:t> On the Earth, the higher areas are organized into continents, which are very different from the low places - the ocean floor.</a:t>
            </a:r>
          </a:p>
          <a:p>
            <a:pPr eaLnBrk="1" hangingPunct="1">
              <a:spcBef>
                <a:spcPct val="0"/>
              </a:spcBef>
              <a:buFontTx/>
              <a:buChar char="•"/>
            </a:pPr>
            <a:r>
              <a:rPr lang="en-US">
                <a:latin typeface="Calibri" charset="0"/>
                <a:ea typeface="ヒラギノ角ゴ Pro W3" charset="0"/>
                <a:cs typeface="ヒラギノ角ゴ Pro W3" charset="0"/>
              </a:rPr>
              <a:t>On Mars and the Moon, the higher areas are less organized.  On Mars, the low places are most of the northern part of the planet; on the Moon the low places are mostly two areas.</a:t>
            </a:r>
          </a:p>
          <a:p>
            <a:pPr eaLnBrk="1" hangingPunct="1">
              <a:spcBef>
                <a:spcPct val="0"/>
              </a:spcBef>
              <a:buFontTx/>
              <a:buChar char="•"/>
            </a:pPr>
            <a:r>
              <a:rPr lang="en-US">
                <a:latin typeface="Calibri" charset="0"/>
                <a:ea typeface="ヒラギノ角ゴ Pro W3" charset="0"/>
                <a:cs typeface="ヒラギノ角ゴ Pro W3" charset="0"/>
              </a:rPr>
              <a:t> The low places on the Earth are well-organized with long mountain chains in them.</a:t>
            </a:r>
          </a:p>
          <a:p>
            <a:pPr eaLnBrk="1" hangingPunct="1">
              <a:spcBef>
                <a:spcPct val="0"/>
              </a:spcBef>
            </a:pPr>
            <a:endParaRPr lang="en-US">
              <a:latin typeface="Calibri" charset="0"/>
              <a:ea typeface="ヒラギノ角ゴ Pro W3" charset="0"/>
              <a:cs typeface="ヒラギノ角ゴ Pro W3"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99545BF6-389B-6245-B2ED-452C5E00A833}"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ヒラギノ角ゴ Pro W3" charset="0"/>
                <a:cs typeface="ヒラギノ角ゴ Pro W3" charset="0"/>
              </a:rPr>
              <a:t>60 minutes in</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A3E402F-94A0-4545-8F42-1394AD622591}"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ea typeface="ヒラギノ角ゴ Pro W3" charset="0"/>
                <a:cs typeface="ヒラギノ角ゴ Pro W3" charset="0"/>
              </a:rPr>
              <a:t>Remind the students that the ABSENCE of an obvious pattern is itself a pattern.</a:t>
            </a:r>
          </a:p>
          <a:p>
            <a:pPr>
              <a:spcBef>
                <a:spcPct val="0"/>
              </a:spcBef>
            </a:pPr>
            <a:endParaRPr lang="en-US">
              <a:latin typeface="Calibri" charset="0"/>
              <a:ea typeface="ヒラギノ角ゴ Pro W3" charset="0"/>
              <a:cs typeface="ヒラギノ角ゴ Pro W3" charset="0"/>
            </a:endParaRPr>
          </a:p>
          <a:p>
            <a:pPr>
              <a:spcBef>
                <a:spcPct val="0"/>
              </a:spcBef>
            </a:pPr>
            <a:r>
              <a:rPr lang="en-US">
                <a:latin typeface="Calibri" charset="0"/>
                <a:ea typeface="ヒラギノ角ゴ Pro W3" charset="0"/>
                <a:cs typeface="ヒラギノ角ゴ Pro W3" charset="0"/>
              </a:rPr>
              <a:t>You can do a whole class debrief now, or wait until after you do the earthquake comparison.</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852F6B50-27E0-854E-84FE-FB7FA5A54192}" type="slidenum">
              <a:rPr lang="en-US" sz="1200">
                <a:latin typeface="Calibri" charset="0"/>
              </a:rPr>
              <a:pPr eaLnBrk="1" hangingPunct="1"/>
              <a:t>17</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ea typeface="ヒラギノ角ゴ Pro W3" charset="0"/>
                <a:cs typeface="ヒラギノ角ゴ Pro W3" charset="0"/>
              </a:rPr>
              <a:t>5 minutes of writing.</a:t>
            </a:r>
          </a:p>
          <a:p>
            <a:pPr>
              <a:spcBef>
                <a:spcPct val="0"/>
              </a:spcBef>
            </a:pPr>
            <a:endParaRPr lang="en-US">
              <a:latin typeface="Calibri" charset="0"/>
              <a:ea typeface="ヒラギノ角ゴ Pro W3" charset="0"/>
              <a:cs typeface="ヒラギノ角ゴ Pro W3" charset="0"/>
            </a:endParaRPr>
          </a:p>
          <a:p>
            <a:pPr>
              <a:spcBef>
                <a:spcPct val="0"/>
              </a:spcBef>
            </a:pPr>
            <a:r>
              <a:rPr lang="en-US">
                <a:latin typeface="Calibri" charset="0"/>
                <a:ea typeface="ヒラギノ角ゴ Pro W3" charset="0"/>
                <a:cs typeface="ヒラギノ角ゴ Pro W3" charset="0"/>
              </a:rPr>
              <a:t>Point out to the students that they can also write that they didn</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t know anything about a subject.</a:t>
            </a:r>
            <a:endParaRPr lang="en-US">
              <a:latin typeface="Calibri" charset="0"/>
              <a:ea typeface="ヒラギノ角ゴ Pro W3" charset="0"/>
              <a:cs typeface="ヒラギノ角ゴ Pro W3"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CC641EB1-C4F7-BF47-A4CC-4C6E0AF5910C}"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Reviewing the maps may take about 3-5 minutes.</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18871755-B652-4445-AE1D-72213E9E1B89}" type="slidenum">
              <a:rPr lang="en-US" sz="1200">
                <a:latin typeface="Calibri" charset="0"/>
              </a:rPr>
              <a:pPr eaLnBrk="1" hangingPunct="1"/>
              <a:t>21</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ヒラギノ角ゴ Pro W3" charset="0"/>
                <a:cs typeface="ヒラギノ角ゴ Pro W3" charset="0"/>
              </a:rPr>
              <a:t>If I</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m looking for the youngest rocks, what color should I look for?</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If I</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m looking for the oldest rocks, what color should I look for?  How old are they?</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If I</a:t>
            </a:r>
            <a:r>
              <a:rPr lang="ja-JP" altLang="en-US">
                <a:latin typeface="Calibri" charset="0"/>
                <a:ea typeface="ヒラギノ角ゴ Pro W3" charset="0"/>
                <a:cs typeface="ヒラギノ角ゴ Pro W3" charset="0"/>
              </a:rPr>
              <a:t>’</a:t>
            </a:r>
            <a:r>
              <a:rPr lang="en-US" altLang="ja-JP">
                <a:latin typeface="Calibri" charset="0"/>
                <a:ea typeface="ヒラギノ角ゴ Pro W3" charset="0"/>
                <a:cs typeface="ヒラギノ角ゴ Pro W3" charset="0"/>
              </a:rPr>
              <a:t>m looking at green rocks, how old are they?</a:t>
            </a:r>
            <a:endParaRPr lang="en-US">
              <a:latin typeface="Calibri" charset="0"/>
              <a:ea typeface="ヒラギノ角ゴ Pro W3" charset="0"/>
              <a:cs typeface="ヒラギノ角ゴ Pro W3"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0ECA3D3-F9F2-D84E-A3A9-369231AA3168}"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ヒラギノ角ゴ Pro W3" charset="0"/>
                <a:cs typeface="ヒラギノ角ゴ Pro W3" charset="0"/>
              </a:rPr>
              <a:t>Go through the legend to make sure students understand it.</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These ages are in millions of years.  1000 million = 1 American billion</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If I want to find the old rocks, what color should I look for?</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If I want to find young rocks, what color should I look for?</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What age are the green rocks on this map?</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Do the two maps use the same color for the same age of rocks? (no)</a:t>
            </a: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78C3737B-D43A-BD44-9A58-A8C0F6776196}"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ヒラギノ角ゴ Pro W3" charset="0"/>
                <a:cs typeface="ヒラギノ角ゴ Pro W3" charset="0"/>
              </a:rPr>
              <a:t>10-15 minutes to work on chart</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D60C92A3-7CB7-254C-8762-143C401ADF43}"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Students should be working in groups of 2-3.  Each group gets these handouts:</a:t>
            </a:r>
          </a:p>
          <a:p>
            <a:pPr eaLnBrk="1" hangingPunct="1">
              <a:spcBef>
                <a:spcPct val="0"/>
              </a:spcBef>
              <a:buFontTx/>
              <a:buChar char="•"/>
            </a:pPr>
            <a:r>
              <a:rPr lang="en-US">
                <a:latin typeface="Calibri" charset="0"/>
                <a:ea typeface="ヒラギノ角ゴ Pro W3" charset="0"/>
                <a:cs typeface="ヒラギノ角ゴ Pro W3" charset="0"/>
              </a:rPr>
              <a:t> Thinking about Patterns in the Planets – one per student</a:t>
            </a:r>
          </a:p>
          <a:p>
            <a:pPr eaLnBrk="1" hangingPunct="1">
              <a:spcBef>
                <a:spcPct val="0"/>
              </a:spcBef>
              <a:buFontTx/>
              <a:buChar char="•"/>
            </a:pPr>
            <a:r>
              <a:rPr lang="en-US">
                <a:latin typeface="Calibri" charset="0"/>
                <a:ea typeface="ヒラギノ角ゴ Pro W3" charset="0"/>
                <a:cs typeface="ヒラギノ角ゴ Pro W3" charset="0"/>
              </a:rPr>
              <a:t> Moon Maps – one set per group</a:t>
            </a:r>
          </a:p>
          <a:p>
            <a:pPr eaLnBrk="1" hangingPunct="1">
              <a:spcBef>
                <a:spcPct val="0"/>
              </a:spcBef>
              <a:buFontTx/>
              <a:buChar char="•"/>
            </a:pPr>
            <a:r>
              <a:rPr lang="en-US">
                <a:latin typeface="Calibri" charset="0"/>
                <a:ea typeface="ヒラギノ角ゴ Pro W3" charset="0"/>
                <a:cs typeface="ヒラギノ角ゴ Pro W3" charset="0"/>
              </a:rPr>
              <a:t> Mars maps – one set per group</a:t>
            </a:r>
          </a:p>
          <a:p>
            <a:pPr eaLnBrk="1" hangingPunct="1">
              <a:spcBef>
                <a:spcPct val="0"/>
              </a:spcBef>
              <a:buFontTx/>
              <a:buChar char="•"/>
            </a:pPr>
            <a:r>
              <a:rPr lang="en-US">
                <a:latin typeface="Calibri" charset="0"/>
                <a:ea typeface="ヒラギノ角ゴ Pro W3" charset="0"/>
                <a:cs typeface="ヒラギノ角ゴ Pro W3" charset="0"/>
              </a:rPr>
              <a:t> </a:t>
            </a:r>
          </a:p>
          <a:p>
            <a:pPr eaLnBrk="1" hangingPunct="1">
              <a:spcBef>
                <a:spcPct val="0"/>
              </a:spcBef>
              <a:buFontTx/>
              <a:buChar char="•"/>
            </a:pPr>
            <a:endParaRPr lang="en-US">
              <a:latin typeface="Calibri" charset="0"/>
              <a:ea typeface="ヒラギノ角ゴ Pro W3" charset="0"/>
              <a:cs typeface="ヒラギノ角ゴ Pro W3"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C1DD1357-B62A-2949-8A58-A0F7721B0E6A}"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20-25 minutes in. 10 minutes to do STPS.</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53A6889C-B2BA-6D43-AF1E-DAB454A6E7F3}"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ヒラギノ角ゴ Pro W3" charset="0"/>
              <a:cs typeface="ヒラギノ角ゴ Pro W3"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F56B954B-1F88-404D-A71A-84F0526E71DF}"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Have the students do the Structured Think Pair Share protocol – 2-5 minutes to Think and write, 2-3 minutes to exchange ideas and write them down, and 2-3 minutes to compose their Share common answer to the question.</a:t>
            </a: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D8D4F09C-BABF-3049-8D9F-80C911DA9870}"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About 8 minutes in</a:t>
            </a:r>
          </a:p>
          <a:p>
            <a:pPr eaLnBrk="1" hangingPunct="1">
              <a:spcBef>
                <a:spcPct val="0"/>
              </a:spcBef>
            </a:pPr>
            <a:endParaRPr lang="en-US">
              <a:latin typeface="Calibri" charset="0"/>
              <a:ea typeface="ヒラギノ角ゴ Pro W3" charset="0"/>
              <a:cs typeface="ヒラギノ角ゴ Pro W3" charset="0"/>
            </a:endParaRPr>
          </a:p>
          <a:p>
            <a:pPr eaLnBrk="1" hangingPunct="1">
              <a:spcBef>
                <a:spcPct val="0"/>
              </a:spcBef>
            </a:pPr>
            <a:r>
              <a:rPr lang="en-US">
                <a:latin typeface="Calibri" charset="0"/>
                <a:ea typeface="ヒラギノ角ゴ Pro W3" charset="0"/>
                <a:cs typeface="ヒラギノ角ゴ Pro W3" charset="0"/>
              </a:rPr>
              <a:t>Ask students to find their Moon Maps and follow along with you.</a:t>
            </a:r>
          </a:p>
          <a:p>
            <a:pPr eaLnBrk="1" hangingPunct="1">
              <a:spcBef>
                <a:spcPct val="0"/>
              </a:spcBef>
            </a:pPr>
            <a:endParaRPr lang="en-US">
              <a:latin typeface="Calibri" charset="0"/>
              <a:ea typeface="ヒラギノ角ゴ Pro W3" charset="0"/>
              <a:cs typeface="ヒラギノ角ゴ Pro W3" charset="0"/>
            </a:endParaRPr>
          </a:p>
          <a:p>
            <a:pPr eaLnBrk="1" hangingPunct="1">
              <a:spcBef>
                <a:spcPct val="0"/>
              </a:spcBef>
            </a:pPr>
            <a:r>
              <a:rPr lang="en-US">
                <a:latin typeface="Calibri" charset="0"/>
                <a:ea typeface="ヒラギノ角ゴ Pro W3" charset="0"/>
                <a:cs typeface="ヒラギノ角ゴ Pro W3" charset="0"/>
              </a:rPr>
              <a:t>The next section (slides 4-7) should take about 5 minutes</a:t>
            </a:r>
          </a:p>
          <a:p>
            <a:pPr eaLnBrk="1" hangingPunct="1">
              <a:spcBef>
                <a:spcPct val="0"/>
              </a:spcBef>
            </a:pPr>
            <a:endParaRPr lang="en-US">
              <a:latin typeface="Calibri" charset="0"/>
              <a:ea typeface="ヒラギノ角ゴ Pro W3" charset="0"/>
              <a:cs typeface="ヒラギノ角ゴ Pro W3"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DA55422F-53E1-0F41-8802-C075C9EA1E31}"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ヒラギノ角ゴ Pro W3" charset="0"/>
              <a:cs typeface="ヒラギノ角ゴ Pro W3"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D2F9B2CE-5D3E-DD49-B801-9C580FFA9C32}"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About 21-23 minutes in.</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752B721E-363B-D648-A499-E09660D91AA9}"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27 minutes in.</a:t>
            </a:r>
          </a:p>
          <a:p>
            <a:pPr eaLnBrk="1" hangingPunct="1">
              <a:spcBef>
                <a:spcPct val="0"/>
              </a:spcBef>
            </a:pPr>
            <a:r>
              <a:rPr lang="en-US">
                <a:latin typeface="Calibri" charset="0"/>
                <a:ea typeface="ヒラギノ角ゴ Pro W3" charset="0"/>
                <a:cs typeface="ヒラギノ角ゴ Pro W3" charset="0"/>
              </a:rPr>
              <a:t>Students talk to a partner about these four questions – 2 minutes.</a:t>
            </a:r>
          </a:p>
          <a:p>
            <a:pPr eaLnBrk="1" hangingPunct="1">
              <a:spcBef>
                <a:spcPct val="0"/>
              </a:spcBef>
            </a:pPr>
            <a:r>
              <a:rPr lang="en-US">
                <a:latin typeface="Calibri" charset="0"/>
                <a:ea typeface="ヒラギノ角ゴ Pro W3" charset="0"/>
                <a:cs typeface="ヒラギノ角ゴ Pro W3" charset="0"/>
              </a:rPr>
              <a:t>Whole group discussion to make sure they understand how to read the map – 2 minutes.</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D339EC0D-8D0E-FD40-B746-32918933CCAD}"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31 minutes in</a:t>
            </a:r>
          </a:p>
          <a:p>
            <a:pPr eaLnBrk="1" hangingPunct="1">
              <a:spcBef>
                <a:spcPct val="0"/>
              </a:spcBef>
            </a:pPr>
            <a:endParaRPr lang="en-US">
              <a:latin typeface="Calibri" charset="0"/>
              <a:ea typeface="ヒラギノ角ゴ Pro W3" charset="0"/>
              <a:cs typeface="ヒラギノ角ゴ Pro W3" charset="0"/>
            </a:endParaRPr>
          </a:p>
          <a:p>
            <a:pPr eaLnBrk="1" hangingPunct="1">
              <a:spcBef>
                <a:spcPct val="0"/>
              </a:spcBef>
            </a:pPr>
            <a:r>
              <a:rPr lang="en-US">
                <a:latin typeface="Calibri" charset="0"/>
                <a:ea typeface="ヒラギノ角ゴ Pro W3" charset="0"/>
                <a:cs typeface="ヒラギノ角ゴ Pro W3" charset="0"/>
              </a:rPr>
              <a:t>Ask the students the same questions as before (2 minute partner discussion, 2 minute review as class)</a:t>
            </a:r>
          </a:p>
          <a:p>
            <a:pPr eaLnBrk="1" hangingPunct="1">
              <a:spcBef>
                <a:spcPct val="0"/>
              </a:spcBef>
              <a:buFontTx/>
              <a:buChar char="•"/>
            </a:pPr>
            <a:r>
              <a:rPr lang="en-US">
                <a:latin typeface="Calibri" charset="0"/>
                <a:ea typeface="ヒラギノ角ゴ Pro W3" charset="0"/>
                <a:cs typeface="ヒラギノ角ゴ Pro W3" charset="0"/>
              </a:rPr>
              <a:t> What color are the high places?</a:t>
            </a:r>
          </a:p>
          <a:p>
            <a:pPr eaLnBrk="1" hangingPunct="1">
              <a:spcBef>
                <a:spcPct val="0"/>
              </a:spcBef>
              <a:buFontTx/>
              <a:buChar char="•"/>
            </a:pPr>
            <a:r>
              <a:rPr lang="en-US">
                <a:latin typeface="Calibri" charset="0"/>
                <a:ea typeface="ヒラギノ角ゴ Pro W3" charset="0"/>
                <a:cs typeface="ヒラギノ角ゴ Pro W3" charset="0"/>
              </a:rPr>
              <a:t> How high are the high places?</a:t>
            </a:r>
          </a:p>
          <a:p>
            <a:pPr eaLnBrk="1" hangingPunct="1">
              <a:spcBef>
                <a:spcPct val="0"/>
              </a:spcBef>
              <a:buFontTx/>
              <a:buChar char="•"/>
            </a:pPr>
            <a:r>
              <a:rPr lang="en-US">
                <a:latin typeface="Calibri" charset="0"/>
                <a:ea typeface="ヒラギノ角ゴ Pro W3" charset="0"/>
                <a:cs typeface="ヒラギノ角ゴ Pro W3" charset="0"/>
              </a:rPr>
              <a:t> What color are the low places?</a:t>
            </a:r>
          </a:p>
          <a:p>
            <a:pPr eaLnBrk="1" hangingPunct="1">
              <a:spcBef>
                <a:spcPct val="0"/>
              </a:spcBef>
              <a:buFontTx/>
              <a:buChar char="•"/>
            </a:pPr>
            <a:r>
              <a:rPr lang="en-US">
                <a:latin typeface="Calibri" charset="0"/>
                <a:ea typeface="ヒラギノ角ゴ Pro W3" charset="0"/>
                <a:cs typeface="ヒラギノ角ゴ Pro W3" charset="0"/>
              </a:rPr>
              <a:t> How low are the low places?</a:t>
            </a:r>
          </a:p>
          <a:p>
            <a:pPr eaLnBrk="1" hangingPunct="1">
              <a:spcBef>
                <a:spcPct val="0"/>
              </a:spcBef>
              <a:buFontTx/>
              <a:buChar char="•"/>
            </a:pPr>
            <a:endParaRPr lang="en-US">
              <a:latin typeface="Calibri" charset="0"/>
              <a:ea typeface="ヒラギノ角ゴ Pro W3" charset="0"/>
              <a:cs typeface="ヒラギノ角ゴ Pro W3" charset="0"/>
            </a:endParaRPr>
          </a:p>
          <a:p>
            <a:pPr eaLnBrk="1" hangingPunct="1">
              <a:spcBef>
                <a:spcPct val="0"/>
              </a:spcBef>
              <a:buFontTx/>
              <a:buChar char="•"/>
            </a:pPr>
            <a:r>
              <a:rPr lang="en-US">
                <a:latin typeface="Calibri" charset="0"/>
                <a:ea typeface="ヒラギノ角ゴ Pro W3" charset="0"/>
                <a:cs typeface="ヒラギノ角ゴ Pro W3" charset="0"/>
              </a:rPr>
              <a:t>Note that the legend on the Moon map is in kilometers, and on the Mars map is in meters.  The color scale is not quite the same.  Red on the Moon map is about 6000 m, and about 4000 m on the Mars map. The Mars map uses brown and white for the very high places.  But we are just interested in the general patterns.</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1437E2C-6C79-EF45-8D14-189D179977DE}"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Should be about 35 minutes into lesson.</a:t>
            </a:r>
          </a:p>
          <a:p>
            <a:pPr eaLnBrk="1" hangingPunct="1">
              <a:spcBef>
                <a:spcPct val="0"/>
              </a:spcBef>
            </a:pPr>
            <a:endParaRPr lang="en-US">
              <a:latin typeface="Calibri" charset="0"/>
              <a:ea typeface="ヒラギノ角ゴ Pro W3" charset="0"/>
              <a:cs typeface="ヒラギノ角ゴ Pro W3" charset="0"/>
            </a:endParaRPr>
          </a:p>
          <a:p>
            <a:pPr eaLnBrk="1" hangingPunct="1">
              <a:spcBef>
                <a:spcPct val="0"/>
              </a:spcBef>
            </a:pPr>
            <a:r>
              <a:rPr lang="en-US">
                <a:latin typeface="Calibri" charset="0"/>
                <a:ea typeface="ヒラギノ角ゴ Pro W3" charset="0"/>
                <a:cs typeface="ヒラギノ角ゴ Pro W3" charset="0"/>
              </a:rPr>
              <a:t>Allow about 5 minutes for thinking and writing.</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2BD45ECE-5187-3F44-9628-995C51520843}" type="slidenum">
              <a:rPr lang="en-US" sz="1200">
                <a:latin typeface="Calibri" charset="0"/>
              </a:rPr>
              <a:pPr eaLnBrk="1" hangingPunct="1"/>
              <a:t>9</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About 40 minutes into lesson</a:t>
            </a:r>
          </a:p>
          <a:p>
            <a:pPr eaLnBrk="1" hangingPunct="1">
              <a:spcBef>
                <a:spcPct val="0"/>
              </a:spcBef>
            </a:pPr>
            <a:endParaRPr lang="en-US">
              <a:latin typeface="Calibri" charset="0"/>
              <a:ea typeface="ヒラギノ角ゴ Pro W3" charset="0"/>
              <a:cs typeface="ヒラギノ角ゴ Pro W3" charset="0"/>
            </a:endParaRPr>
          </a:p>
          <a:p>
            <a:pPr eaLnBrk="1" hangingPunct="1">
              <a:spcBef>
                <a:spcPct val="0"/>
              </a:spcBef>
            </a:pPr>
            <a:r>
              <a:rPr lang="en-US">
                <a:latin typeface="Calibri" charset="0"/>
                <a:ea typeface="ヒラギノ角ゴ Pro W3" charset="0"/>
                <a:cs typeface="ヒラギノ角ゴ Pro W3" charset="0"/>
              </a:rPr>
              <a:t>Group discussion – you can type the answers into the Powerpoint.</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2971354-A29D-8547-A49D-2E836FFC6784}" type="slidenum">
              <a:rPr lang="en-US" sz="1200">
                <a:latin typeface="Calibri" charset="0"/>
              </a:rPr>
              <a:pPr eaLnBrk="1" hangingPunct="1"/>
              <a:t>10</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C3F426-6C32-0C40-A057-95C93622FD84}" type="datetime1">
              <a:rPr lang="en-US"/>
              <a:pPr>
                <a:defRPr/>
              </a:pPr>
              <a:t>4/16/17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B90041-4C97-114A-A3B2-6120E30AB049}" type="slidenum">
              <a:rPr lang="en-US"/>
              <a:pPr>
                <a:defRPr/>
              </a:pPr>
              <a:t>‹#›</a:t>
            </a:fld>
            <a:endParaRPr lang="en-US"/>
          </a:p>
        </p:txBody>
      </p:sp>
    </p:spTree>
    <p:extLst>
      <p:ext uri="{BB962C8B-B14F-4D97-AF65-F5344CB8AC3E}">
        <p14:creationId xmlns:p14="http://schemas.microsoft.com/office/powerpoint/2010/main" val="6943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8AED44-955B-F34E-8361-89F72033F68D}" type="datetime1">
              <a:rPr lang="en-US"/>
              <a:pPr>
                <a:defRPr/>
              </a:pPr>
              <a:t>4/16/17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7C213F-18A5-8040-AC46-147C9D8FB6D9}" type="slidenum">
              <a:rPr lang="en-US"/>
              <a:pPr>
                <a:defRPr/>
              </a:pPr>
              <a:t>‹#›</a:t>
            </a:fld>
            <a:endParaRPr lang="en-US"/>
          </a:p>
        </p:txBody>
      </p:sp>
    </p:spTree>
    <p:extLst>
      <p:ext uri="{BB962C8B-B14F-4D97-AF65-F5344CB8AC3E}">
        <p14:creationId xmlns:p14="http://schemas.microsoft.com/office/powerpoint/2010/main" val="1573567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DA9BEF-3600-D444-9047-15162EC5C8E2}" type="datetime1">
              <a:rPr lang="en-US"/>
              <a:pPr>
                <a:defRPr/>
              </a:pPr>
              <a:t>4/16/17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FEF754-6010-2146-986D-00A21B9ABFCF}" type="slidenum">
              <a:rPr lang="en-US"/>
              <a:pPr>
                <a:defRPr/>
              </a:pPr>
              <a:t>‹#›</a:t>
            </a:fld>
            <a:endParaRPr lang="en-US"/>
          </a:p>
        </p:txBody>
      </p:sp>
    </p:spTree>
    <p:extLst>
      <p:ext uri="{BB962C8B-B14F-4D97-AF65-F5344CB8AC3E}">
        <p14:creationId xmlns:p14="http://schemas.microsoft.com/office/powerpoint/2010/main" val="3942191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291A637-013C-6347-9DCF-169CEF65F5D7}" type="datetime1">
              <a:rPr lang="en-US"/>
              <a:pPr>
                <a:defRPr/>
              </a:pPr>
              <a:t>4/16/17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B8E21B-3427-004D-908F-8AFB81DEA826}" type="slidenum">
              <a:rPr lang="en-US"/>
              <a:pPr>
                <a:defRPr/>
              </a:pPr>
              <a:t>‹#›</a:t>
            </a:fld>
            <a:endParaRPr lang="en-US"/>
          </a:p>
        </p:txBody>
      </p:sp>
    </p:spTree>
    <p:extLst>
      <p:ext uri="{BB962C8B-B14F-4D97-AF65-F5344CB8AC3E}">
        <p14:creationId xmlns:p14="http://schemas.microsoft.com/office/powerpoint/2010/main" val="261553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434153-8EB3-FA47-AD82-ABDF0BC7466B}" type="datetime1">
              <a:rPr lang="en-US"/>
              <a:pPr>
                <a:defRPr/>
              </a:pPr>
              <a:t>4/16/17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3F7952-5592-3242-BCC6-FD3AB5EDFEC3}" type="slidenum">
              <a:rPr lang="en-US"/>
              <a:pPr>
                <a:defRPr/>
              </a:pPr>
              <a:t>‹#›</a:t>
            </a:fld>
            <a:endParaRPr lang="en-US"/>
          </a:p>
        </p:txBody>
      </p:sp>
    </p:spTree>
    <p:extLst>
      <p:ext uri="{BB962C8B-B14F-4D97-AF65-F5344CB8AC3E}">
        <p14:creationId xmlns:p14="http://schemas.microsoft.com/office/powerpoint/2010/main" val="186756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C49E982-4695-F54D-9608-FE7A2EA8352A}" type="datetime1">
              <a:rPr lang="en-US"/>
              <a:pPr>
                <a:defRPr/>
              </a:pPr>
              <a:t>4/16/17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1E8978-157F-1C41-8C2F-12E62D4DAEDE}" type="slidenum">
              <a:rPr lang="en-US"/>
              <a:pPr>
                <a:defRPr/>
              </a:pPr>
              <a:t>‹#›</a:t>
            </a:fld>
            <a:endParaRPr lang="en-US"/>
          </a:p>
        </p:txBody>
      </p:sp>
    </p:spTree>
    <p:extLst>
      <p:ext uri="{BB962C8B-B14F-4D97-AF65-F5344CB8AC3E}">
        <p14:creationId xmlns:p14="http://schemas.microsoft.com/office/powerpoint/2010/main" val="63936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8A2BCE-F596-E34B-8BC0-75AAE7E3C368}" type="datetime1">
              <a:rPr lang="en-US"/>
              <a:pPr>
                <a:defRPr/>
              </a:pPr>
              <a:t>4/16/17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022956-D951-4E4B-9D3A-564A140AEE29}" type="slidenum">
              <a:rPr lang="en-US"/>
              <a:pPr>
                <a:defRPr/>
              </a:pPr>
              <a:t>‹#›</a:t>
            </a:fld>
            <a:endParaRPr lang="en-US"/>
          </a:p>
        </p:txBody>
      </p:sp>
    </p:spTree>
    <p:extLst>
      <p:ext uri="{BB962C8B-B14F-4D97-AF65-F5344CB8AC3E}">
        <p14:creationId xmlns:p14="http://schemas.microsoft.com/office/powerpoint/2010/main" val="426588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A366315-0F4A-BF45-9CCB-CE75140E9256}" type="datetime1">
              <a:rPr lang="en-US"/>
              <a:pPr>
                <a:defRPr/>
              </a:pPr>
              <a:t>4/16/17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8DF0FAF-1A81-454D-A571-FD3E1F4E52B2}" type="slidenum">
              <a:rPr lang="en-US"/>
              <a:pPr>
                <a:defRPr/>
              </a:pPr>
              <a:t>‹#›</a:t>
            </a:fld>
            <a:endParaRPr lang="en-US"/>
          </a:p>
        </p:txBody>
      </p:sp>
    </p:spTree>
    <p:extLst>
      <p:ext uri="{BB962C8B-B14F-4D97-AF65-F5344CB8AC3E}">
        <p14:creationId xmlns:p14="http://schemas.microsoft.com/office/powerpoint/2010/main" val="4028260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999E64-2159-664A-94AA-D132E20904D1}" type="datetime1">
              <a:rPr lang="en-US"/>
              <a:pPr>
                <a:defRPr/>
              </a:pPr>
              <a:t>4/16/17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B21CF6D-F967-0245-9BE3-1D3B0B113419}" type="slidenum">
              <a:rPr lang="en-US"/>
              <a:pPr>
                <a:defRPr/>
              </a:pPr>
              <a:t>‹#›</a:t>
            </a:fld>
            <a:endParaRPr lang="en-US"/>
          </a:p>
        </p:txBody>
      </p:sp>
    </p:spTree>
    <p:extLst>
      <p:ext uri="{BB962C8B-B14F-4D97-AF65-F5344CB8AC3E}">
        <p14:creationId xmlns:p14="http://schemas.microsoft.com/office/powerpoint/2010/main" val="367385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9DB8EF-3923-B946-B9A2-9A4F38C9104F}" type="datetime1">
              <a:rPr lang="en-US"/>
              <a:pPr>
                <a:defRPr/>
              </a:pPr>
              <a:t>4/16/17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E085DD8-F3DD-A741-AA26-6CD5327DB1E0}" type="slidenum">
              <a:rPr lang="en-US"/>
              <a:pPr>
                <a:defRPr/>
              </a:pPr>
              <a:t>‹#›</a:t>
            </a:fld>
            <a:endParaRPr lang="en-US"/>
          </a:p>
        </p:txBody>
      </p:sp>
    </p:spTree>
    <p:extLst>
      <p:ext uri="{BB962C8B-B14F-4D97-AF65-F5344CB8AC3E}">
        <p14:creationId xmlns:p14="http://schemas.microsoft.com/office/powerpoint/2010/main" val="1220199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E6365C-3811-6D4F-A5F3-42D12E4C2E96}" type="datetime1">
              <a:rPr lang="en-US"/>
              <a:pPr>
                <a:defRPr/>
              </a:pPr>
              <a:t>4/16/17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DB938E-D60C-D147-BD94-783F4348B7F7}" type="slidenum">
              <a:rPr lang="en-US"/>
              <a:pPr>
                <a:defRPr/>
              </a:pPr>
              <a:t>‹#›</a:t>
            </a:fld>
            <a:endParaRPr lang="en-US"/>
          </a:p>
        </p:txBody>
      </p:sp>
    </p:spTree>
    <p:extLst>
      <p:ext uri="{BB962C8B-B14F-4D97-AF65-F5344CB8AC3E}">
        <p14:creationId xmlns:p14="http://schemas.microsoft.com/office/powerpoint/2010/main" val="28669861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DC991323-E5DF-6941-A5A8-8EE34C188E13}" type="datetime1">
              <a:rPr lang="en-US"/>
              <a:pPr>
                <a:defRPr/>
              </a:pPr>
              <a:t>4/16/17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ADE088C7-2971-B344-9276-F54580EEF7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bg1"/>
          </a:solidFill>
          <a:latin typeface="Helvetica"/>
          <a:ea typeface="ヒラギノ角ゴ Pro W3" pitchFamily="-106" charset="-128"/>
          <a:cs typeface="Helvetica"/>
        </a:defRPr>
      </a:lvl1pPr>
      <a:lvl2pPr algn="ctr" defTabSz="457200" rtl="0" eaLnBrk="0" fontAlgn="base" hangingPunct="0">
        <a:spcBef>
          <a:spcPct val="0"/>
        </a:spcBef>
        <a:spcAft>
          <a:spcPct val="0"/>
        </a:spcAft>
        <a:defRPr sz="4400">
          <a:solidFill>
            <a:schemeClr val="bg1"/>
          </a:solidFill>
          <a:latin typeface="Helvetica" pitchFamily="-106" charset="0"/>
          <a:ea typeface="ヒラギノ角ゴ Pro W3" pitchFamily="-106" charset="-128"/>
        </a:defRPr>
      </a:lvl2pPr>
      <a:lvl3pPr algn="ctr" defTabSz="457200" rtl="0" eaLnBrk="0" fontAlgn="base" hangingPunct="0">
        <a:spcBef>
          <a:spcPct val="0"/>
        </a:spcBef>
        <a:spcAft>
          <a:spcPct val="0"/>
        </a:spcAft>
        <a:defRPr sz="4400">
          <a:solidFill>
            <a:schemeClr val="bg1"/>
          </a:solidFill>
          <a:latin typeface="Helvetica" pitchFamily="-106" charset="0"/>
          <a:ea typeface="ヒラギノ角ゴ Pro W3" pitchFamily="-106" charset="-128"/>
        </a:defRPr>
      </a:lvl3pPr>
      <a:lvl4pPr algn="ctr" defTabSz="457200" rtl="0" eaLnBrk="0" fontAlgn="base" hangingPunct="0">
        <a:spcBef>
          <a:spcPct val="0"/>
        </a:spcBef>
        <a:spcAft>
          <a:spcPct val="0"/>
        </a:spcAft>
        <a:defRPr sz="4400">
          <a:solidFill>
            <a:schemeClr val="bg1"/>
          </a:solidFill>
          <a:latin typeface="Helvetica" pitchFamily="-106" charset="0"/>
          <a:ea typeface="ヒラギノ角ゴ Pro W3" pitchFamily="-106" charset="-128"/>
        </a:defRPr>
      </a:lvl4pPr>
      <a:lvl5pPr algn="ctr" defTabSz="457200" rtl="0" eaLnBrk="0" fontAlgn="base" hangingPunct="0">
        <a:spcBef>
          <a:spcPct val="0"/>
        </a:spcBef>
        <a:spcAft>
          <a:spcPct val="0"/>
        </a:spcAft>
        <a:defRPr sz="4400">
          <a:solidFill>
            <a:schemeClr val="bg1"/>
          </a:solidFill>
          <a:latin typeface="Helvetica" pitchFamily="-106" charset="0"/>
          <a:ea typeface="ヒラギノ角ゴ Pro W3" pitchFamily="-106" charset="-128"/>
        </a:defRPr>
      </a:lvl5pPr>
      <a:lvl6pPr marL="457200" algn="ctr" defTabSz="457200" rtl="0" fontAlgn="base">
        <a:spcBef>
          <a:spcPct val="0"/>
        </a:spcBef>
        <a:spcAft>
          <a:spcPct val="0"/>
        </a:spcAft>
        <a:defRPr sz="4400">
          <a:solidFill>
            <a:schemeClr val="bg1"/>
          </a:solidFill>
          <a:latin typeface="Helvetica" pitchFamily="-106" charset="0"/>
          <a:ea typeface="ヒラギノ角ゴ Pro W3" pitchFamily="-106" charset="-128"/>
        </a:defRPr>
      </a:lvl6pPr>
      <a:lvl7pPr marL="914400" algn="ctr" defTabSz="457200" rtl="0" fontAlgn="base">
        <a:spcBef>
          <a:spcPct val="0"/>
        </a:spcBef>
        <a:spcAft>
          <a:spcPct val="0"/>
        </a:spcAft>
        <a:defRPr sz="4400">
          <a:solidFill>
            <a:schemeClr val="bg1"/>
          </a:solidFill>
          <a:latin typeface="Helvetica" pitchFamily="-106" charset="0"/>
          <a:ea typeface="ヒラギノ角ゴ Pro W3" pitchFamily="-106" charset="-128"/>
        </a:defRPr>
      </a:lvl7pPr>
      <a:lvl8pPr marL="1371600" algn="ctr" defTabSz="457200" rtl="0" fontAlgn="base">
        <a:spcBef>
          <a:spcPct val="0"/>
        </a:spcBef>
        <a:spcAft>
          <a:spcPct val="0"/>
        </a:spcAft>
        <a:defRPr sz="4400">
          <a:solidFill>
            <a:schemeClr val="bg1"/>
          </a:solidFill>
          <a:latin typeface="Helvetica" pitchFamily="-106" charset="0"/>
          <a:ea typeface="ヒラギノ角ゴ Pro W3" pitchFamily="-106" charset="-128"/>
        </a:defRPr>
      </a:lvl8pPr>
      <a:lvl9pPr marL="1828800" algn="ctr" defTabSz="457200" rtl="0" fontAlgn="base">
        <a:spcBef>
          <a:spcPct val="0"/>
        </a:spcBef>
        <a:spcAft>
          <a:spcPct val="0"/>
        </a:spcAft>
        <a:defRPr sz="4400">
          <a:solidFill>
            <a:schemeClr val="bg1"/>
          </a:solidFill>
          <a:latin typeface="Helvetica" pitchFamily="-106" charset="0"/>
          <a:ea typeface="ヒラギノ角ゴ Pro W3"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FF"/>
          </a:solidFill>
          <a:latin typeface="Helvetica"/>
          <a:ea typeface="ヒラギノ角ゴ Pro W3" pitchFamily="-106" charset="-128"/>
          <a:cs typeface="Helvetica"/>
        </a:defRPr>
      </a:lvl1pPr>
      <a:lvl2pPr marL="742950" indent="-285750" algn="l" defTabSz="457200" rtl="0" eaLnBrk="0" fontAlgn="base" hangingPunct="0">
        <a:spcBef>
          <a:spcPct val="20000"/>
        </a:spcBef>
        <a:spcAft>
          <a:spcPct val="0"/>
        </a:spcAft>
        <a:buFont typeface="Arial" charset="0"/>
        <a:buChar char="–"/>
        <a:defRPr sz="2800" kern="1200">
          <a:solidFill>
            <a:srgbClr val="FFFFFF"/>
          </a:solidFill>
          <a:latin typeface="Helvetica"/>
          <a:ea typeface="ヒラギノ角ゴ Pro W3" pitchFamily="-106" charset="-128"/>
          <a:cs typeface="Helvetica"/>
        </a:defRPr>
      </a:lvl2pPr>
      <a:lvl3pPr marL="1143000" indent="-228600" algn="l" defTabSz="457200" rtl="0" eaLnBrk="0" fontAlgn="base" hangingPunct="0">
        <a:spcBef>
          <a:spcPct val="20000"/>
        </a:spcBef>
        <a:spcAft>
          <a:spcPct val="0"/>
        </a:spcAft>
        <a:buFont typeface="Arial" charset="0"/>
        <a:buChar char="•"/>
        <a:defRPr sz="2400" kern="1200">
          <a:solidFill>
            <a:srgbClr val="FFFFFF"/>
          </a:solidFill>
          <a:latin typeface="Helvetica"/>
          <a:ea typeface="ヒラギノ角ゴ Pro W3" pitchFamily="-106" charset="-128"/>
          <a:cs typeface="Helvetica"/>
        </a:defRPr>
      </a:lvl3pPr>
      <a:lvl4pPr marL="1600200" indent="-228600" algn="l" defTabSz="457200" rtl="0" eaLnBrk="0" fontAlgn="base" hangingPunct="0">
        <a:spcBef>
          <a:spcPct val="20000"/>
        </a:spcBef>
        <a:spcAft>
          <a:spcPct val="0"/>
        </a:spcAft>
        <a:buFont typeface="Arial" charset="0"/>
        <a:buChar char="–"/>
        <a:defRPr sz="2000" kern="1200">
          <a:solidFill>
            <a:srgbClr val="FFFFFF"/>
          </a:solidFill>
          <a:latin typeface="Helvetica"/>
          <a:ea typeface="ヒラギノ角ゴ Pro W3" pitchFamily="-106" charset="-128"/>
          <a:cs typeface="Helvetica"/>
        </a:defRPr>
      </a:lvl4pPr>
      <a:lvl5pPr marL="2057400" indent="-228600" algn="l" defTabSz="457200" rtl="0" eaLnBrk="0" fontAlgn="base" hangingPunct="0">
        <a:spcBef>
          <a:spcPct val="20000"/>
        </a:spcBef>
        <a:spcAft>
          <a:spcPct val="0"/>
        </a:spcAft>
        <a:buFont typeface="Arial" charset="0"/>
        <a:buChar char="»"/>
        <a:defRPr sz="2000" kern="1200">
          <a:solidFill>
            <a:srgbClr val="FFFFFF"/>
          </a:solidFill>
          <a:latin typeface="Helvetica"/>
          <a:ea typeface="ヒラギノ角ゴ Pro W3" pitchFamily="-106"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atin typeface="Helvetica" charset="0"/>
                <a:ea typeface="ヒラギノ角ゴ Pro W3" charset="0"/>
              </a:rPr>
              <a:t>Let</a:t>
            </a:r>
            <a:r>
              <a:rPr lang="ja-JP" altLang="en-US">
                <a:latin typeface="Helvetica" charset="0"/>
                <a:ea typeface="ヒラギノ角ゴ Pro W3" charset="0"/>
              </a:rPr>
              <a:t>’</a:t>
            </a:r>
            <a:r>
              <a:rPr lang="en-US" altLang="ja-JP">
                <a:latin typeface="Helvetica" charset="0"/>
                <a:ea typeface="ヒラギノ角ゴ Pro W3" charset="0"/>
              </a:rPr>
              <a:t>s look at the Earth</a:t>
            </a:r>
            <a:endParaRPr lang="en-US">
              <a:latin typeface="Helvetica" charset="0"/>
              <a:ea typeface="ヒラギノ角ゴ Pro W3" charset="0"/>
            </a:endParaRPr>
          </a:p>
        </p:txBody>
      </p:sp>
      <p:pic>
        <p:nvPicPr>
          <p:cNvPr id="14338" name="Picture 5" descr="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893888"/>
            <a:ext cx="5078412"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6"/>
          <p:cNvSpPr txBox="1">
            <a:spLocks noChangeArrowheads="1"/>
          </p:cNvSpPr>
          <p:nvPr/>
        </p:nvSpPr>
        <p:spPr bwMode="auto">
          <a:xfrm>
            <a:off x="5686425" y="1584325"/>
            <a:ext cx="3000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3200">
                <a:solidFill>
                  <a:srgbClr val="FFFFFF"/>
                </a:solidFill>
                <a:latin typeface="Calibri" charset="0"/>
              </a:rPr>
              <a:t>What makes the Earth  special? </a:t>
            </a:r>
          </a:p>
        </p:txBody>
      </p:sp>
      <p:sp>
        <p:nvSpPr>
          <p:cNvPr id="14340" name="TextBox 7"/>
          <p:cNvSpPr txBox="1">
            <a:spLocks noChangeArrowheads="1"/>
          </p:cNvSpPr>
          <p:nvPr/>
        </p:nvSpPr>
        <p:spPr bwMode="auto">
          <a:xfrm>
            <a:off x="5799138" y="3413125"/>
            <a:ext cx="30003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800">
                <a:solidFill>
                  <a:srgbClr val="FFFFFF"/>
                </a:solidFill>
                <a:latin typeface="Calibri" charset="0"/>
              </a:rPr>
              <a:t>If you were an alien visiting from another planet, what would you notice about the Earth that makes it distinctive?</a:t>
            </a:r>
          </a:p>
        </p:txBody>
      </p:sp>
      <p:sp>
        <p:nvSpPr>
          <p:cNvPr id="14341" name="TextBox 8"/>
          <p:cNvSpPr txBox="1">
            <a:spLocks noChangeArrowheads="1"/>
          </p:cNvSpPr>
          <p:nvPr/>
        </p:nvSpPr>
        <p:spPr bwMode="auto">
          <a:xfrm>
            <a:off x="0" y="6521450"/>
            <a:ext cx="6350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latin typeface="Helvetica" charset="0"/>
                <a:cs typeface="Helvetica" charset="0"/>
              </a:rPr>
              <a:t>http://www.esri.com/news/arcuser/0610/graphics/nospin_2-lg.jpg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a:latin typeface="Helvetica" charset="0"/>
                <a:ea typeface="ヒラギノ角ゴ Pro W3" charset="0"/>
              </a:rPr>
              <a:t>Now let</a:t>
            </a:r>
            <a:r>
              <a:rPr lang="ja-JP" altLang="en-US">
                <a:latin typeface="Helvetica" charset="0"/>
                <a:ea typeface="ヒラギノ角ゴ Pro W3" charset="0"/>
              </a:rPr>
              <a:t>’</a:t>
            </a:r>
            <a:r>
              <a:rPr lang="en-US" altLang="ja-JP">
                <a:latin typeface="Helvetica" charset="0"/>
                <a:ea typeface="ヒラギノ角ゴ Pro W3" charset="0"/>
              </a:rPr>
              <a:t>s collect our thinking</a:t>
            </a:r>
            <a:endParaRPr lang="en-US">
              <a:latin typeface="Helvetica" charset="0"/>
              <a:ea typeface="ヒラギノ角ゴ Pro W3" charset="0"/>
            </a:endParaRPr>
          </a:p>
        </p:txBody>
      </p:sp>
      <p:sp>
        <p:nvSpPr>
          <p:cNvPr id="31746" name="Content Placeholder 2"/>
          <p:cNvSpPr>
            <a:spLocks noGrp="1"/>
          </p:cNvSpPr>
          <p:nvPr>
            <p:ph idx="1"/>
          </p:nvPr>
        </p:nvSpPr>
        <p:spPr/>
        <p:txBody>
          <a:bodyPr/>
          <a:lstStyle/>
          <a:p>
            <a:pPr eaLnBrk="1" hangingPunct="1"/>
            <a:r>
              <a:rPr lang="en-US">
                <a:latin typeface="Helvetica" charset="0"/>
                <a:ea typeface="ヒラギノ角ゴ Pro W3" charset="0"/>
              </a:rPr>
              <a:t>How are Mars and the Moon similar?</a:t>
            </a:r>
          </a:p>
          <a:p>
            <a:pPr eaLnBrk="1" hangingPunct="1"/>
            <a:endParaRPr lang="en-US">
              <a:latin typeface="Helvetica" charset="0"/>
              <a:ea typeface="ヒラギノ角ゴ Pro W3" charset="0"/>
            </a:endParaRPr>
          </a:p>
          <a:p>
            <a:pPr eaLnBrk="1" hangingPunct="1"/>
            <a:endParaRPr lang="en-US">
              <a:latin typeface="Helvetica" charset="0"/>
              <a:ea typeface="ヒラギノ角ゴ Pro W3" charset="0"/>
            </a:endParaRPr>
          </a:p>
          <a:p>
            <a:pPr eaLnBrk="1" hangingPunct="1"/>
            <a:r>
              <a:rPr lang="en-US">
                <a:latin typeface="Helvetica" charset="0"/>
                <a:ea typeface="ヒラギノ角ゴ Pro W3" charset="0"/>
              </a:rPr>
              <a:t>How are they different?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Remember when we look at our maps of Earth</a:t>
            </a:r>
          </a:p>
        </p:txBody>
      </p:sp>
      <p:sp>
        <p:nvSpPr>
          <p:cNvPr id="33794" name="Content Placeholder 2"/>
          <p:cNvSpPr>
            <a:spLocks noGrp="1"/>
          </p:cNvSpPr>
          <p:nvPr>
            <p:ph idx="1"/>
          </p:nvPr>
        </p:nvSpPr>
        <p:spPr/>
        <p:txBody>
          <a:bodyPr/>
          <a:lstStyle/>
          <a:p>
            <a:pPr eaLnBrk="1" hangingPunct="1"/>
            <a:r>
              <a:rPr lang="en-US">
                <a:latin typeface="Helvetica" charset="0"/>
                <a:ea typeface="ヒラギノ角ゴ Pro W3" charset="0"/>
              </a:rPr>
              <a:t>Earth has water, but the Moon and Mars don</a:t>
            </a:r>
            <a:r>
              <a:rPr lang="ja-JP" altLang="en-US">
                <a:latin typeface="Helvetica" charset="0"/>
                <a:ea typeface="ヒラギノ角ゴ Pro W3" charset="0"/>
              </a:rPr>
              <a:t>’</a:t>
            </a:r>
            <a:r>
              <a:rPr lang="en-US" altLang="ja-JP">
                <a:latin typeface="Helvetica" charset="0"/>
                <a:ea typeface="ヒラギノ角ゴ Pro W3" charset="0"/>
              </a:rPr>
              <a:t>t have oceans of surface water.</a:t>
            </a:r>
          </a:p>
          <a:p>
            <a:pPr eaLnBrk="1" hangingPunct="1"/>
            <a:r>
              <a:rPr lang="en-US">
                <a:latin typeface="Helvetica" charset="0"/>
                <a:ea typeface="ヒラギノ角ゴ Pro W3" charset="0"/>
              </a:rPr>
              <a:t>So we will be considering the Earth without the water – what the surface is like under the water.</a:t>
            </a:r>
          </a:p>
          <a:p>
            <a:pPr eaLnBrk="1" hangingPunct="1"/>
            <a:r>
              <a:rPr lang="en-US">
                <a:latin typeface="Helvetica" charset="0"/>
                <a:ea typeface="ヒラギノ角ゴ Pro W3" charset="0"/>
              </a:rPr>
              <a:t>The blue on the map does NOT show water – it shows depth.</a:t>
            </a:r>
          </a:p>
          <a:p>
            <a:pPr eaLnBrk="1" hangingPunct="1"/>
            <a:endParaRPr lang="en-US">
              <a:latin typeface="Helvetica" charset="0"/>
              <a:ea typeface="ヒラギノ角ゴ Pro W3"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Now let’s look at the topography of the Earth</a:t>
            </a:r>
          </a:p>
        </p:txBody>
      </p:sp>
      <p:sp>
        <p:nvSpPr>
          <p:cNvPr id="35842" name="Content Placeholder 2"/>
          <p:cNvSpPr>
            <a:spLocks noGrp="1"/>
          </p:cNvSpPr>
          <p:nvPr>
            <p:ph idx="1"/>
          </p:nvPr>
        </p:nvSpPr>
        <p:spPr>
          <a:xfrm>
            <a:off x="457200" y="1600200"/>
            <a:ext cx="8229600" cy="1684338"/>
          </a:xfrm>
        </p:spPr>
        <p:txBody>
          <a:bodyPr/>
          <a:lstStyle/>
          <a:p>
            <a:pPr eaLnBrk="1" hangingPunct="1"/>
            <a:r>
              <a:rPr lang="en-US">
                <a:latin typeface="Helvetica" charset="0"/>
                <a:ea typeface="ヒラギノ角ゴ Pro W3" charset="0"/>
              </a:rPr>
              <a:t>Find your Earth maps.</a:t>
            </a:r>
          </a:p>
          <a:p>
            <a:pPr eaLnBrk="1" hangingPunct="1"/>
            <a:r>
              <a:rPr lang="en-US">
                <a:latin typeface="Helvetica" charset="0"/>
                <a:ea typeface="ヒラギノ角ゴ Pro W3" charset="0"/>
              </a:rPr>
              <a:t>The first shaded relief map shows the topography of the ocean floor very well.</a:t>
            </a:r>
          </a:p>
        </p:txBody>
      </p:sp>
      <p:pic>
        <p:nvPicPr>
          <p:cNvPr id="35843" name="Picture 3"/>
          <p:cNvPicPr>
            <a:picLocks noChangeAspect="1" noChangeArrowheads="1"/>
          </p:cNvPicPr>
          <p:nvPr/>
        </p:nvPicPr>
        <p:blipFill>
          <a:blip r:embed="rId3">
            <a:lum bright="-16000" contrast="12000"/>
            <a:extLst>
              <a:ext uri="{28A0092B-C50C-407E-A947-70E740481C1C}">
                <a14:useLocalDpi xmlns:a14="http://schemas.microsoft.com/office/drawing/2010/main" val="0"/>
              </a:ext>
            </a:extLst>
          </a:blip>
          <a:srcRect/>
          <a:stretch>
            <a:fillRect/>
          </a:stretch>
        </p:blipFill>
        <p:spPr bwMode="auto">
          <a:xfrm>
            <a:off x="1814513" y="3284538"/>
            <a:ext cx="5600700" cy="3043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0" y="0"/>
            <a:ext cx="6554788" cy="3065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0" name="TextBox 4"/>
          <p:cNvSpPr txBox="1">
            <a:spLocks noChangeArrowheads="1"/>
          </p:cNvSpPr>
          <p:nvPr/>
        </p:nvSpPr>
        <p:spPr bwMode="auto">
          <a:xfrm>
            <a:off x="6554788" y="0"/>
            <a:ext cx="24225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a:solidFill>
                  <a:srgbClr val="FFFFFF"/>
                </a:solidFill>
                <a:latin typeface="Calibri" charset="0"/>
              </a:rPr>
              <a:t>This map shows the continents really well and uses colors you</a:t>
            </a:r>
            <a:r>
              <a:rPr lang="ja-JP" altLang="en-US">
                <a:solidFill>
                  <a:srgbClr val="FFFFFF"/>
                </a:solidFill>
                <a:latin typeface="Calibri" charset="0"/>
              </a:rPr>
              <a:t>’</a:t>
            </a:r>
            <a:r>
              <a:rPr lang="en-US" altLang="ja-JP">
                <a:solidFill>
                  <a:srgbClr val="FFFFFF"/>
                </a:solidFill>
                <a:latin typeface="Calibri" charset="0"/>
              </a:rPr>
              <a:t>re used to seeing on maps.</a:t>
            </a:r>
            <a:endParaRPr lang="en-US">
              <a:solidFill>
                <a:srgbClr val="FFFFFF"/>
              </a:solidFill>
              <a:latin typeface="Calibri" charset="0"/>
            </a:endParaRPr>
          </a:p>
        </p:txBody>
      </p:sp>
      <p:pic>
        <p:nvPicPr>
          <p:cNvPr id="37891" name="Picture 5"/>
          <p:cNvPicPr>
            <a:picLocks noChangeAspect="1" noChangeArrowheads="1"/>
          </p:cNvPicPr>
          <p:nvPr/>
        </p:nvPicPr>
        <p:blipFill>
          <a:blip r:embed="rId3">
            <a:lum bright="4000" contrast="2000"/>
            <a:extLst>
              <a:ext uri="{28A0092B-C50C-407E-A947-70E740481C1C}">
                <a14:useLocalDpi xmlns:a14="http://schemas.microsoft.com/office/drawing/2010/main" val="0"/>
              </a:ext>
            </a:extLst>
          </a:blip>
          <a:srcRect/>
          <a:stretch>
            <a:fillRect/>
          </a:stretch>
        </p:blipFill>
        <p:spPr bwMode="auto">
          <a:xfrm>
            <a:off x="2492375" y="3532188"/>
            <a:ext cx="6651625" cy="3325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2" name="TextBox 7"/>
          <p:cNvSpPr txBox="1">
            <a:spLocks noChangeArrowheads="1"/>
          </p:cNvSpPr>
          <p:nvPr/>
        </p:nvSpPr>
        <p:spPr bwMode="auto">
          <a:xfrm>
            <a:off x="68263" y="4187825"/>
            <a:ext cx="24241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a:solidFill>
                  <a:srgbClr val="FFFFFF"/>
                </a:solidFill>
                <a:latin typeface="Calibri" charset="0"/>
              </a:rPr>
              <a:t>This map uses the same false colors you saw on the Moon and Mars maps.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Now compare the Earth to Mars and the Moon</a:t>
            </a:r>
          </a:p>
        </p:txBody>
      </p:sp>
      <p:sp>
        <p:nvSpPr>
          <p:cNvPr id="38914" name="Content Placeholder 2"/>
          <p:cNvSpPr>
            <a:spLocks noGrp="1"/>
          </p:cNvSpPr>
          <p:nvPr>
            <p:ph idx="1"/>
          </p:nvPr>
        </p:nvSpPr>
        <p:spPr/>
        <p:txBody>
          <a:bodyPr/>
          <a:lstStyle/>
          <a:p>
            <a:pPr eaLnBrk="1" hangingPunct="1"/>
            <a:r>
              <a:rPr lang="en-US">
                <a:latin typeface="Helvetica" charset="0"/>
                <a:ea typeface="ヒラギノ角ゴ Pro W3" charset="0"/>
              </a:rPr>
              <a:t>How is the Earth like these other planetary bodies?</a:t>
            </a:r>
          </a:p>
          <a:p>
            <a:pPr eaLnBrk="1" hangingPunct="1"/>
            <a:r>
              <a:rPr lang="en-US">
                <a:latin typeface="Helvetica" charset="0"/>
                <a:ea typeface="ヒラギノ角ゴ Pro W3" charset="0"/>
              </a:rPr>
              <a:t>How is the Earth different from the Moon and Mars?</a:t>
            </a:r>
          </a:p>
          <a:p>
            <a:pPr eaLnBrk="1" hangingPunct="1"/>
            <a:r>
              <a:rPr lang="en-US">
                <a:latin typeface="Helvetica" charset="0"/>
                <a:ea typeface="ヒラギノ角ゴ Pro W3" charset="0"/>
              </a:rPr>
              <a:t>Talk with your partner, then write down your thoughts in your chart</a:t>
            </a:r>
          </a:p>
          <a:p>
            <a:pPr eaLnBrk="1" hangingPunct="1"/>
            <a:endParaRPr lang="en-US">
              <a:latin typeface="Helvetica" charset="0"/>
              <a:ea typeface="ヒラギノ角ゴ Pro W3"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Let’s look at the Earth more closely</a:t>
            </a:r>
          </a:p>
        </p:txBody>
      </p:sp>
      <p:sp>
        <p:nvSpPr>
          <p:cNvPr id="3" name="Content Placeholder 2"/>
          <p:cNvSpPr>
            <a:spLocks noGrp="1"/>
          </p:cNvSpPr>
          <p:nvPr>
            <p:ph idx="1"/>
          </p:nvPr>
        </p:nvSpPr>
        <p:spPr>
          <a:xfrm>
            <a:off x="457200" y="1417638"/>
            <a:ext cx="8229600" cy="5440362"/>
          </a:xfrm>
        </p:spPr>
        <p:txBody>
          <a:bodyPr rtlCol="0">
            <a:normAutofit lnSpcReduction="10000"/>
          </a:bodyPr>
          <a:lstStyle/>
          <a:p>
            <a:pPr eaLnBrk="1" fontAlgn="auto" hangingPunct="1">
              <a:spcAft>
                <a:spcPts val="0"/>
              </a:spcAft>
              <a:buFont typeface="Arial"/>
              <a:buChar char="•"/>
              <a:defRPr/>
            </a:pPr>
            <a:r>
              <a:rPr lang="en-US" dirty="0" smtClean="0">
                <a:ea typeface="+mn-ea"/>
              </a:rPr>
              <a:t>At your table, one set of partners will work on the continents, and the other set of partners will work on the ocean floor.  Decide who will do what.</a:t>
            </a:r>
          </a:p>
          <a:p>
            <a:pPr eaLnBrk="1" fontAlgn="auto" hangingPunct="1">
              <a:spcAft>
                <a:spcPts val="0"/>
              </a:spcAft>
              <a:buFont typeface="Arial"/>
              <a:buChar char="•"/>
              <a:defRPr/>
            </a:pPr>
            <a:r>
              <a:rPr lang="en-US" dirty="0" smtClean="0">
                <a:ea typeface="+mn-ea"/>
              </a:rPr>
              <a:t>Read the questions on the chart.  Talk with your partner, and answer the questions for either the continents (top of the chart) or the oceans (bottom of the chart).</a:t>
            </a:r>
          </a:p>
          <a:p>
            <a:pPr eaLnBrk="1" fontAlgn="auto" hangingPunct="1">
              <a:spcAft>
                <a:spcPts val="0"/>
              </a:spcAft>
              <a:buFont typeface="Arial"/>
              <a:buChar char="•"/>
              <a:defRPr/>
            </a:pPr>
            <a:r>
              <a:rPr lang="en-US" dirty="0" smtClean="0">
                <a:ea typeface="+mn-ea"/>
              </a:rPr>
              <a:t>Share your answers with the other partnership.  Make sure they understand the patterns you described.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Now let’s combine our observations</a:t>
            </a:r>
          </a:p>
        </p:txBody>
      </p:sp>
      <p:sp>
        <p:nvSpPr>
          <p:cNvPr id="43010" name="Content Placeholder 2"/>
          <p:cNvSpPr>
            <a:spLocks noGrp="1"/>
          </p:cNvSpPr>
          <p:nvPr>
            <p:ph idx="1"/>
          </p:nvPr>
        </p:nvSpPr>
        <p:spPr/>
        <p:txBody>
          <a:bodyPr/>
          <a:lstStyle/>
          <a:p>
            <a:pPr eaLnBrk="1" hangingPunct="1"/>
            <a:r>
              <a:rPr lang="en-US">
                <a:latin typeface="Helvetica" charset="0"/>
                <a:ea typeface="ヒラギノ角ゴ Pro W3" charset="0"/>
              </a:rPr>
              <a:t>We</a:t>
            </a:r>
            <a:r>
              <a:rPr lang="ja-JP" altLang="en-US">
                <a:latin typeface="Helvetica" charset="0"/>
                <a:ea typeface="ヒラギノ角ゴ Pro W3" charset="0"/>
              </a:rPr>
              <a:t>’</a:t>
            </a:r>
            <a:r>
              <a:rPr lang="en-US" altLang="ja-JP">
                <a:latin typeface="Helvetica" charset="0"/>
                <a:ea typeface="ヒラギノ角ゴ Pro W3" charset="0"/>
              </a:rPr>
              <a:t>ll make one big sharesheet for the whole class that describes the topographic patterns of the Earth.</a:t>
            </a:r>
            <a:endParaRPr lang="en-US">
              <a:latin typeface="Helvetica" charset="0"/>
              <a:ea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a:latin typeface="Helvetica" charset="0"/>
                <a:ea typeface="ヒラギノ角ゴ Pro W3" charset="0"/>
              </a:rPr>
              <a:t>Now let</a:t>
            </a:r>
            <a:r>
              <a:rPr lang="ja-JP" altLang="en-US">
                <a:latin typeface="Helvetica" charset="0"/>
                <a:ea typeface="ヒラギノ角ゴ Pro W3" charset="0"/>
              </a:rPr>
              <a:t>’</a:t>
            </a:r>
            <a:r>
              <a:rPr lang="en-US" altLang="ja-JP">
                <a:latin typeface="Helvetica" charset="0"/>
                <a:ea typeface="ヒラギノ角ゴ Pro W3" charset="0"/>
              </a:rPr>
              <a:t>s look new maps</a:t>
            </a:r>
            <a:endParaRPr lang="en-US">
              <a:latin typeface="Helvetica" charset="0"/>
              <a:ea typeface="ヒラギノ角ゴ Pro W3" charset="0"/>
            </a:endParaRPr>
          </a:p>
        </p:txBody>
      </p:sp>
      <p:sp>
        <p:nvSpPr>
          <p:cNvPr id="44034" name="Content Placeholder 2"/>
          <p:cNvSpPr>
            <a:spLocks noGrp="1"/>
          </p:cNvSpPr>
          <p:nvPr>
            <p:ph idx="1"/>
          </p:nvPr>
        </p:nvSpPr>
        <p:spPr/>
        <p:txBody>
          <a:bodyPr/>
          <a:lstStyle/>
          <a:p>
            <a:r>
              <a:rPr lang="en-US">
                <a:latin typeface="Helvetica" charset="0"/>
                <a:ea typeface="ヒラギノ角ゴ Pro W3" charset="0"/>
              </a:rPr>
              <a:t>Find your maps of volcanoes on Earth and volcanoes on Mars (both have little red triangles).</a:t>
            </a:r>
          </a:p>
          <a:p>
            <a:r>
              <a:rPr lang="en-US">
                <a:latin typeface="Helvetica" charset="0"/>
                <a:ea typeface="ヒラギノ角ゴ Pro W3" charset="0"/>
              </a:rPr>
              <a:t>Do you see any patterns (or a lack of pattern) in the location of volcanoes on each planet?  Are they similar or different?</a:t>
            </a:r>
          </a:p>
          <a:p>
            <a:r>
              <a:rPr lang="en-US">
                <a:latin typeface="Helvetica" charset="0"/>
                <a:ea typeface="ヒラギノ角ゴ Pro W3" charset="0"/>
              </a:rPr>
              <a:t>Talk with your partner, and record your thinking on the chart.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rPr>
              <a:t>Now let’s think about earthquakes</a:t>
            </a:r>
          </a:p>
        </p:txBody>
      </p:sp>
      <p:sp>
        <p:nvSpPr>
          <p:cNvPr id="46082" name="Content Placeholder 2"/>
          <p:cNvSpPr>
            <a:spLocks noGrp="1"/>
          </p:cNvSpPr>
          <p:nvPr>
            <p:ph idx="1"/>
          </p:nvPr>
        </p:nvSpPr>
        <p:spPr/>
        <p:txBody>
          <a:bodyPr/>
          <a:lstStyle/>
          <a:p>
            <a:r>
              <a:rPr lang="en-US">
                <a:latin typeface="Helvetica" charset="0"/>
                <a:ea typeface="ヒラギノ角ゴ Pro W3" charset="0"/>
              </a:rPr>
              <a:t>Find your maps of earthquakes on the Earth and on the Moon</a:t>
            </a:r>
          </a:p>
          <a:p>
            <a:r>
              <a:rPr lang="en-US">
                <a:latin typeface="Helvetica" charset="0"/>
                <a:ea typeface="ヒラギノ角ゴ Pro W3" charset="0"/>
              </a:rPr>
              <a:t>Do you see any patterns (or a lack of pattern) in the location of volcanoes on each planet?  Are they similar or different?</a:t>
            </a:r>
          </a:p>
          <a:p>
            <a:r>
              <a:rPr lang="en-US">
                <a:latin typeface="Helvetica" charset="0"/>
                <a:ea typeface="ヒラギノ角ゴ Pro W3" charset="0"/>
              </a:rPr>
              <a:t>Talk with your partner, and record your thinking on the chart.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atin typeface="Helvetica" charset="0"/>
                <a:ea typeface="ヒラギノ角ゴ Pro W3" charset="0"/>
              </a:rPr>
              <a:t>Time to reflect</a:t>
            </a:r>
          </a:p>
        </p:txBody>
      </p:sp>
      <p:sp>
        <p:nvSpPr>
          <p:cNvPr id="47106" name="Content Placeholder 2"/>
          <p:cNvSpPr>
            <a:spLocks noGrp="1"/>
          </p:cNvSpPr>
          <p:nvPr>
            <p:ph idx="1"/>
          </p:nvPr>
        </p:nvSpPr>
        <p:spPr>
          <a:xfrm>
            <a:off x="457200" y="1600200"/>
            <a:ext cx="8229600" cy="2533650"/>
          </a:xfrm>
        </p:spPr>
        <p:txBody>
          <a:bodyPr/>
          <a:lstStyle/>
          <a:p>
            <a:r>
              <a:rPr lang="en-US">
                <a:latin typeface="Helvetica" charset="0"/>
                <a:ea typeface="ヒラギノ角ゴ Pro W3" charset="0"/>
              </a:rPr>
              <a:t>Paper at the back of your binder</a:t>
            </a:r>
          </a:p>
          <a:p>
            <a:r>
              <a:rPr lang="en-US">
                <a:latin typeface="Helvetica" charset="0"/>
                <a:ea typeface="ヒラギノ角ゴ Pro W3" charset="0"/>
              </a:rPr>
              <a:t>Make a little chart:</a:t>
            </a:r>
          </a:p>
          <a:p>
            <a:endParaRPr lang="en-US">
              <a:latin typeface="Helvetica" charset="0"/>
              <a:ea typeface="ヒラギノ角ゴ Pro W3" charset="0"/>
            </a:endParaRPr>
          </a:p>
        </p:txBody>
      </p:sp>
      <p:cxnSp>
        <p:nvCxnSpPr>
          <p:cNvPr id="6" name="Straight Connector 5"/>
          <p:cNvCxnSpPr/>
          <p:nvPr/>
        </p:nvCxnSpPr>
        <p:spPr>
          <a:xfrm>
            <a:off x="906463" y="3390900"/>
            <a:ext cx="7551737" cy="1588"/>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3078162" y="4133851"/>
            <a:ext cx="2581275"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109" name="TextBox 11"/>
          <p:cNvSpPr txBox="1">
            <a:spLocks noChangeArrowheads="1"/>
          </p:cNvSpPr>
          <p:nvPr/>
        </p:nvSpPr>
        <p:spPr bwMode="auto">
          <a:xfrm>
            <a:off x="1858963" y="3021013"/>
            <a:ext cx="127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solidFill>
                  <a:schemeClr val="bg1"/>
                </a:solidFill>
                <a:latin typeface="Handwriting - Dakota" charset="0"/>
                <a:cs typeface="Handwriting - Dakota" charset="0"/>
              </a:rPr>
              <a:t>I notice…</a:t>
            </a:r>
          </a:p>
        </p:txBody>
      </p:sp>
      <p:sp>
        <p:nvSpPr>
          <p:cNvPr id="47110" name="TextBox 13"/>
          <p:cNvSpPr txBox="1">
            <a:spLocks noChangeArrowheads="1"/>
          </p:cNvSpPr>
          <p:nvPr/>
        </p:nvSpPr>
        <p:spPr bwMode="auto">
          <a:xfrm>
            <a:off x="5761038" y="3019425"/>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solidFill>
                  <a:schemeClr val="bg1"/>
                </a:solidFill>
                <a:latin typeface="Handwriting - Dakota" charset="0"/>
                <a:cs typeface="Handwriting - Dakota" charset="0"/>
              </a:rPr>
              <a:t>I wonder…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Now we’re going to look at the Earth in more detail.</a:t>
            </a:r>
          </a:p>
        </p:txBody>
      </p:sp>
      <p:sp>
        <p:nvSpPr>
          <p:cNvPr id="3" name="Content Placeholder 2"/>
          <p:cNvSpPr>
            <a:spLocks noGrp="1"/>
          </p:cNvSpPr>
          <p:nvPr>
            <p:ph idx="1"/>
          </p:nvPr>
        </p:nvSpPr>
        <p:spPr/>
        <p:txBody>
          <a:bodyPr/>
          <a:lstStyle/>
          <a:p>
            <a:pPr eaLnBrk="1" hangingPunct="1"/>
            <a:r>
              <a:rPr lang="en-US">
                <a:latin typeface="Helvetica" charset="0"/>
                <a:ea typeface="ヒラギノ角ゴ Pro W3" charset="0"/>
              </a:rPr>
              <a:t>Science is all about recognizing patterns and trying to make sense of the patterns.</a:t>
            </a:r>
          </a:p>
          <a:p>
            <a:pPr eaLnBrk="1" hangingPunct="1"/>
            <a:r>
              <a:rPr lang="en-US">
                <a:latin typeface="Helvetica" charset="0"/>
                <a:ea typeface="ヒラギノ角ゴ Pro W3" charset="0"/>
              </a:rPr>
              <a:t>We want to start our examination of the processes on Earth by looking for patterns.</a:t>
            </a:r>
          </a:p>
          <a:p>
            <a:pPr eaLnBrk="1" hangingPunct="1"/>
            <a:r>
              <a:rPr lang="en-US">
                <a:latin typeface="Helvetica" charset="0"/>
                <a:ea typeface="ヒラギノ角ゴ Pro W3" charset="0"/>
              </a:rPr>
              <a:t>It will be easier to see patterns if we compare the Earth with other planetary bodies – the Moon and Mars.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atin typeface="Helvetica" charset="0"/>
                <a:ea typeface="ヒラギノ角ゴ Pro W3" charset="0"/>
              </a:rPr>
              <a:t>Let’s combine our thinking</a:t>
            </a:r>
          </a:p>
        </p:txBody>
      </p:sp>
      <p:sp>
        <p:nvSpPr>
          <p:cNvPr id="49154" name="Content Placeholder 2"/>
          <p:cNvSpPr>
            <a:spLocks noGrp="1"/>
          </p:cNvSpPr>
          <p:nvPr>
            <p:ph idx="1"/>
          </p:nvPr>
        </p:nvSpPr>
        <p:spPr>
          <a:xfrm>
            <a:off x="457200" y="1600200"/>
            <a:ext cx="8229600" cy="2928938"/>
          </a:xfrm>
        </p:spPr>
        <p:txBody>
          <a:bodyPr/>
          <a:lstStyle/>
          <a:p>
            <a:r>
              <a:rPr lang="en-US">
                <a:latin typeface="Helvetica" charset="0"/>
                <a:ea typeface="ヒラギノ角ゴ Pro W3" charset="0"/>
              </a:rPr>
              <a:t>Now let</a:t>
            </a:r>
            <a:r>
              <a:rPr lang="ja-JP" altLang="en-US">
                <a:latin typeface="Helvetica" charset="0"/>
                <a:ea typeface="ヒラギノ角ゴ Pro W3" charset="0"/>
              </a:rPr>
              <a:t>’</a:t>
            </a:r>
            <a:r>
              <a:rPr lang="en-US" altLang="ja-JP">
                <a:latin typeface="Helvetica" charset="0"/>
                <a:ea typeface="ヒラギノ角ゴ Pro W3" charset="0"/>
              </a:rPr>
              <a:t>s make a class share sheet of what we observed about volcanoes and earthquakes.</a:t>
            </a:r>
            <a:endParaRPr lang="en-US">
              <a:latin typeface="Helvetica" charset="0"/>
              <a:ea typeface="ヒラギノ角ゴ Pro W3"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a:latin typeface="Helvetica" charset="0"/>
                <a:ea typeface="ヒラギノ角ゴ Pro W3" charset="0"/>
              </a:rPr>
              <a:t>Let</a:t>
            </a:r>
            <a:r>
              <a:rPr lang="ja-JP" altLang="en-US">
                <a:latin typeface="Helvetica" charset="0"/>
                <a:ea typeface="ヒラギノ角ゴ Pro W3" charset="0"/>
              </a:rPr>
              <a:t>’</a:t>
            </a:r>
            <a:r>
              <a:rPr lang="en-US" altLang="ja-JP">
                <a:latin typeface="Helvetica" charset="0"/>
                <a:ea typeface="ヒラギノ角ゴ Pro W3" charset="0"/>
              </a:rPr>
              <a:t>s look for patterns</a:t>
            </a:r>
            <a:endParaRPr lang="en-US">
              <a:latin typeface="Helvetica" charset="0"/>
              <a:ea typeface="ヒラギノ角ゴ Pro W3" charset="0"/>
            </a:endParaRPr>
          </a:p>
        </p:txBody>
      </p:sp>
      <p:sp>
        <p:nvSpPr>
          <p:cNvPr id="50178" name="Content Placeholder 2"/>
          <p:cNvSpPr>
            <a:spLocks noGrp="1"/>
          </p:cNvSpPr>
          <p:nvPr>
            <p:ph idx="1"/>
          </p:nvPr>
        </p:nvSpPr>
        <p:spPr/>
        <p:txBody>
          <a:bodyPr/>
          <a:lstStyle/>
          <a:p>
            <a:pPr eaLnBrk="1" hangingPunct="1"/>
            <a:r>
              <a:rPr lang="en-US">
                <a:latin typeface="Helvetica" charset="0"/>
                <a:ea typeface="ヒラギノ角ゴ Pro W3" charset="0"/>
              </a:rPr>
              <a:t>Find the handout called Age Patterns on the Earth</a:t>
            </a:r>
          </a:p>
          <a:p>
            <a:pPr eaLnBrk="1" hangingPunct="1"/>
            <a:r>
              <a:rPr lang="en-US">
                <a:latin typeface="Helvetica" charset="0"/>
                <a:ea typeface="ヒラギノ角ゴ Pro W3" charset="0"/>
              </a:rPr>
              <a:t>Find your maps:</a:t>
            </a:r>
          </a:p>
          <a:p>
            <a:pPr lvl="1" eaLnBrk="1" hangingPunct="1"/>
            <a:r>
              <a:rPr lang="en-US">
                <a:latin typeface="Helvetica" charset="0"/>
                <a:ea typeface="ヒラギノ角ゴ Pro W3" charset="0"/>
              </a:rPr>
              <a:t>Age of Rocks on the Continents</a:t>
            </a:r>
          </a:p>
          <a:p>
            <a:pPr lvl="1" eaLnBrk="1" hangingPunct="1"/>
            <a:r>
              <a:rPr lang="en-US">
                <a:latin typeface="Helvetica" charset="0"/>
                <a:ea typeface="ヒラギノ角ゴ Pro W3" charset="0"/>
              </a:rPr>
              <a:t>Age of the Ocean Floor</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descr="age ocean flo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39763"/>
            <a:ext cx="70104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4"/>
          <p:cNvSpPr txBox="1">
            <a:spLocks noChangeArrowheads="1"/>
          </p:cNvSpPr>
          <p:nvPr/>
        </p:nvSpPr>
        <p:spPr bwMode="auto">
          <a:xfrm>
            <a:off x="1970088" y="263525"/>
            <a:ext cx="6599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400" u="sng">
                <a:solidFill>
                  <a:schemeClr val="bg1"/>
                </a:solidFill>
              </a:rPr>
              <a:t>http://bc.outcrop.org/images/tectonics/press4e/figure-02-14.jpg</a:t>
            </a:r>
            <a:endParaRPr lang="en-US" sz="1400">
              <a:solidFill>
                <a:schemeClr val="bg1"/>
              </a:solidFill>
            </a:endParaRPr>
          </a:p>
          <a:p>
            <a:pPr eaLnBrk="1" hangingPunct="1"/>
            <a:endParaRPr lang="en-US" sz="1400"/>
          </a:p>
        </p:txBody>
      </p:sp>
      <p:sp>
        <p:nvSpPr>
          <p:cNvPr id="52227" name="TextBox 5"/>
          <p:cNvSpPr txBox="1">
            <a:spLocks noChangeArrowheads="1"/>
          </p:cNvSpPr>
          <p:nvPr/>
        </p:nvSpPr>
        <p:spPr bwMode="auto">
          <a:xfrm>
            <a:off x="817563" y="5908675"/>
            <a:ext cx="77231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2800">
                <a:solidFill>
                  <a:srgbClr val="FFFFFF"/>
                </a:solidFill>
              </a:rPr>
              <a:t>What do the different colors on this map mean?</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4"/>
          <p:cNvSpPr txBox="1">
            <a:spLocks noChangeArrowheads="1"/>
          </p:cNvSpPr>
          <p:nvPr/>
        </p:nvSpPr>
        <p:spPr bwMode="auto">
          <a:xfrm>
            <a:off x="1970088" y="263525"/>
            <a:ext cx="5422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400" u="sng">
                <a:solidFill>
                  <a:srgbClr val="FFFFFF"/>
                </a:solidFill>
              </a:rPr>
              <a:t>http://www.lithosphere.info/TC1-2006/TC1_Fig2-ages-062006.jpg</a:t>
            </a:r>
            <a:endParaRPr lang="en-US" sz="1400">
              <a:solidFill>
                <a:srgbClr val="FFFFFF"/>
              </a:solidFill>
            </a:endParaRPr>
          </a:p>
          <a:p>
            <a:pPr eaLnBrk="1" hangingPunct="1"/>
            <a:endParaRPr lang="en-US" sz="1400"/>
          </a:p>
        </p:txBody>
      </p:sp>
      <p:sp>
        <p:nvSpPr>
          <p:cNvPr id="54274" name="TextBox 5"/>
          <p:cNvSpPr txBox="1">
            <a:spLocks noChangeArrowheads="1"/>
          </p:cNvSpPr>
          <p:nvPr/>
        </p:nvSpPr>
        <p:spPr bwMode="auto">
          <a:xfrm>
            <a:off x="817563" y="5080000"/>
            <a:ext cx="7723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2800">
                <a:solidFill>
                  <a:srgbClr val="FFFFFF"/>
                </a:solidFill>
              </a:rPr>
              <a:t>What do the different colors on this map mean?</a:t>
            </a:r>
          </a:p>
        </p:txBody>
      </p:sp>
      <p:pic>
        <p:nvPicPr>
          <p:cNvPr id="54275" name="Picture 6" descr="age of contin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631825"/>
            <a:ext cx="80899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atin typeface="Helvetica" charset="0"/>
                <a:ea typeface="ヒラギノ角ゴ Pro W3" charset="0"/>
              </a:rPr>
              <a:t>Time to think about the patterns</a:t>
            </a:r>
          </a:p>
        </p:txBody>
      </p:sp>
      <p:sp>
        <p:nvSpPr>
          <p:cNvPr id="56322" name="Content Placeholder 2"/>
          <p:cNvSpPr>
            <a:spLocks noGrp="1"/>
          </p:cNvSpPr>
          <p:nvPr>
            <p:ph idx="1"/>
          </p:nvPr>
        </p:nvSpPr>
        <p:spPr/>
        <p:txBody>
          <a:bodyPr/>
          <a:lstStyle/>
          <a:p>
            <a:r>
              <a:rPr lang="en-US">
                <a:latin typeface="Helvetica" charset="0"/>
                <a:ea typeface="ヒラギノ角ゴ Pro W3" charset="0"/>
              </a:rPr>
              <a:t>Talk to your partner about the questions in the graphic organizer.  Fill in the chart.</a:t>
            </a:r>
          </a:p>
          <a:p>
            <a:endParaRPr lang="en-US">
              <a:latin typeface="Helvetica" charset="0"/>
              <a:ea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Share what you figured out with another partner</a:t>
            </a:r>
          </a:p>
        </p:txBody>
      </p:sp>
      <p:sp>
        <p:nvSpPr>
          <p:cNvPr id="58370" name="Content Placeholder 2"/>
          <p:cNvSpPr>
            <a:spLocks noGrp="1"/>
          </p:cNvSpPr>
          <p:nvPr>
            <p:ph idx="1"/>
          </p:nvPr>
        </p:nvSpPr>
        <p:spPr>
          <a:xfrm>
            <a:off x="457200" y="1600200"/>
            <a:ext cx="8229600" cy="2652713"/>
          </a:xfrm>
        </p:spPr>
        <p:txBody>
          <a:bodyPr/>
          <a:lstStyle/>
          <a:p>
            <a:pPr eaLnBrk="1" hangingPunct="1">
              <a:lnSpc>
                <a:spcPct val="90000"/>
              </a:lnSpc>
            </a:pPr>
            <a:r>
              <a:rPr lang="en-US">
                <a:latin typeface="Helvetica" charset="0"/>
                <a:ea typeface="ヒラギノ角ゴ Pro W3" charset="0"/>
              </a:rPr>
              <a:t>In a minute you will find an eye contact partner.</a:t>
            </a:r>
          </a:p>
          <a:p>
            <a:pPr eaLnBrk="1" hangingPunct="1">
              <a:lnSpc>
                <a:spcPct val="90000"/>
              </a:lnSpc>
            </a:pPr>
            <a:r>
              <a:rPr lang="en-US">
                <a:latin typeface="Helvetica" charset="0"/>
                <a:ea typeface="ヒラギノ角ゴ Pro W3" charset="0"/>
              </a:rPr>
              <a:t>You will do a Structured Think Pair Share with that partner.</a:t>
            </a:r>
          </a:p>
          <a:p>
            <a:pPr eaLnBrk="1" hangingPunct="1">
              <a:lnSpc>
                <a:spcPct val="90000"/>
              </a:lnSpc>
            </a:pPr>
            <a:r>
              <a:rPr lang="en-US">
                <a:latin typeface="Helvetica" charset="0"/>
                <a:ea typeface="ヒラギノ角ゴ Pro W3" charset="0"/>
              </a:rPr>
              <a:t>Make this chart in your binder:</a:t>
            </a:r>
          </a:p>
          <a:p>
            <a:pPr eaLnBrk="1" hangingPunct="1">
              <a:lnSpc>
                <a:spcPct val="90000"/>
              </a:lnSpc>
            </a:pPr>
            <a:endParaRPr lang="en-US">
              <a:latin typeface="Helvetica" charset="0"/>
              <a:ea typeface="ヒラギノ角ゴ Pro W3" charset="0"/>
            </a:endParaRPr>
          </a:p>
        </p:txBody>
      </p:sp>
      <p:cxnSp>
        <p:nvCxnSpPr>
          <p:cNvPr id="5" name="Straight Connector 4"/>
          <p:cNvCxnSpPr/>
          <p:nvPr/>
        </p:nvCxnSpPr>
        <p:spPr>
          <a:xfrm>
            <a:off x="906463" y="4600575"/>
            <a:ext cx="7551737" cy="1588"/>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906463" y="5511800"/>
            <a:ext cx="7551737" cy="1588"/>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906463" y="6480175"/>
            <a:ext cx="7551737" cy="1588"/>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flipH="1" flipV="1">
            <a:off x="-35718" y="5541169"/>
            <a:ext cx="1879600" cy="1587"/>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7518400" y="5522913"/>
            <a:ext cx="1881187" cy="1588"/>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4259263" y="5046663"/>
            <a:ext cx="928687" cy="1587"/>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8377" name="TextBox 16"/>
          <p:cNvSpPr txBox="1">
            <a:spLocks noChangeArrowheads="1"/>
          </p:cNvSpPr>
          <p:nvPr/>
        </p:nvSpPr>
        <p:spPr bwMode="auto">
          <a:xfrm>
            <a:off x="906463" y="4600575"/>
            <a:ext cx="135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solidFill>
                  <a:srgbClr val="FFFFFF"/>
                </a:solidFill>
                <a:latin typeface="Handwriting - Dakota" charset="0"/>
                <a:cs typeface="Handwriting - Dakota" charset="0"/>
              </a:rPr>
              <a:t>Think</a:t>
            </a:r>
          </a:p>
        </p:txBody>
      </p:sp>
      <p:sp>
        <p:nvSpPr>
          <p:cNvPr id="58378" name="TextBox 17"/>
          <p:cNvSpPr txBox="1">
            <a:spLocks noChangeArrowheads="1"/>
          </p:cNvSpPr>
          <p:nvPr/>
        </p:nvSpPr>
        <p:spPr bwMode="auto">
          <a:xfrm>
            <a:off x="4724400" y="4568825"/>
            <a:ext cx="135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solidFill>
                  <a:srgbClr val="FFFFFF"/>
                </a:solidFill>
                <a:latin typeface="Handwriting - Dakota" charset="0"/>
                <a:cs typeface="Handwriting - Dakota" charset="0"/>
              </a:rPr>
              <a:t>Pair</a:t>
            </a:r>
          </a:p>
        </p:txBody>
      </p:sp>
      <p:sp>
        <p:nvSpPr>
          <p:cNvPr id="58379" name="TextBox 18"/>
          <p:cNvSpPr txBox="1">
            <a:spLocks noChangeArrowheads="1"/>
          </p:cNvSpPr>
          <p:nvPr/>
        </p:nvSpPr>
        <p:spPr bwMode="auto">
          <a:xfrm>
            <a:off x="903288" y="5513388"/>
            <a:ext cx="1355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solidFill>
                  <a:srgbClr val="FFFFFF"/>
                </a:solidFill>
                <a:latin typeface="Handwriting - Dakota" charset="0"/>
                <a:cs typeface="Handwriting - Dakota" charset="0"/>
              </a:rPr>
              <a:t>Share</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a:latin typeface="Helvetica" charset="0"/>
                <a:ea typeface="ヒラギノ角ゴ Pro W3" charset="0"/>
              </a:rPr>
              <a:t>Structured Think Pair Share</a:t>
            </a:r>
          </a:p>
        </p:txBody>
      </p:sp>
      <p:sp>
        <p:nvSpPr>
          <p:cNvPr id="60418" name="Content Placeholder 2"/>
          <p:cNvSpPr>
            <a:spLocks noGrp="1"/>
          </p:cNvSpPr>
          <p:nvPr>
            <p:ph idx="1"/>
          </p:nvPr>
        </p:nvSpPr>
        <p:spPr/>
        <p:txBody>
          <a:bodyPr/>
          <a:lstStyle/>
          <a:p>
            <a:pPr eaLnBrk="1" hangingPunct="1"/>
            <a:r>
              <a:rPr lang="en-US">
                <a:latin typeface="Helvetica" charset="0"/>
                <a:ea typeface="ヒラギノ角ゴ Pro W3" charset="0"/>
              </a:rPr>
              <a:t>First you will write what you think about the question in the Think box.</a:t>
            </a:r>
          </a:p>
          <a:p>
            <a:pPr eaLnBrk="1" hangingPunct="1"/>
            <a:r>
              <a:rPr lang="en-US">
                <a:latin typeface="Helvetica" charset="0"/>
                <a:ea typeface="ヒラギノ角ゴ Pro W3" charset="0"/>
              </a:rPr>
              <a:t>Then you and your partner will each describe your ideas.  Write your partner</a:t>
            </a:r>
            <a:r>
              <a:rPr lang="ja-JP" altLang="en-US">
                <a:latin typeface="Helvetica" charset="0"/>
                <a:ea typeface="ヒラギノ角ゴ Pro W3" charset="0"/>
              </a:rPr>
              <a:t>’</a:t>
            </a:r>
            <a:r>
              <a:rPr lang="en-US" altLang="ja-JP">
                <a:latin typeface="Helvetica" charset="0"/>
                <a:ea typeface="ヒラギノ角ゴ Pro W3" charset="0"/>
              </a:rPr>
              <a:t>s ideas in the Pair box.</a:t>
            </a:r>
          </a:p>
          <a:p>
            <a:pPr eaLnBrk="1" hangingPunct="1"/>
            <a:r>
              <a:rPr lang="en-US">
                <a:latin typeface="Helvetica" charset="0"/>
                <a:ea typeface="ヒラギノ角ゴ Pro W3" charset="0"/>
              </a:rPr>
              <a:t>Finally you and your partner will decide on a common answer to the question.  Write that in the Share box.</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r>
              <a:rPr lang="en-US">
                <a:latin typeface="Helvetica" charset="0"/>
                <a:ea typeface="ヒラギノ角ゴ Pro W3" charset="0"/>
              </a:rPr>
              <a:t>Question:</a:t>
            </a:r>
          </a:p>
        </p:txBody>
      </p:sp>
      <p:sp>
        <p:nvSpPr>
          <p:cNvPr id="62466" name="Content Placeholder 2"/>
          <p:cNvSpPr>
            <a:spLocks noGrp="1"/>
          </p:cNvSpPr>
          <p:nvPr>
            <p:ph idx="1"/>
          </p:nvPr>
        </p:nvSpPr>
        <p:spPr/>
        <p:txBody>
          <a:bodyPr/>
          <a:lstStyle/>
          <a:p>
            <a:pPr eaLnBrk="1" hangingPunct="1"/>
            <a:r>
              <a:rPr lang="en-US">
                <a:solidFill>
                  <a:srgbClr val="FFFF00"/>
                </a:solidFill>
                <a:latin typeface="Helvetica" charset="0"/>
                <a:ea typeface="ヒラギノ角ゴ Pro W3" charset="0"/>
              </a:rPr>
              <a:t>How are the age patterns on the continents different from the age patterns on the ocean floors?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eaLnBrk="1" hangingPunct="1"/>
            <a:r>
              <a:rPr lang="en-US">
                <a:latin typeface="Helvetica" charset="0"/>
                <a:ea typeface="ヒラギノ角ゴ Pro W3" charset="0"/>
              </a:rPr>
              <a:t>Time to share</a:t>
            </a:r>
          </a:p>
        </p:txBody>
      </p:sp>
      <p:sp>
        <p:nvSpPr>
          <p:cNvPr id="64514" name="Content Placeholder 2"/>
          <p:cNvSpPr>
            <a:spLocks noGrp="1"/>
          </p:cNvSpPr>
          <p:nvPr>
            <p:ph idx="1"/>
          </p:nvPr>
        </p:nvSpPr>
        <p:spPr/>
        <p:txBody>
          <a:bodyPr/>
          <a:lstStyle/>
          <a:p>
            <a:pPr eaLnBrk="1" hangingPunct="1"/>
            <a:r>
              <a:rPr lang="en-US">
                <a:latin typeface="Helvetica" charset="0"/>
                <a:ea typeface="ヒラギノ角ゴ Pro W3" charset="0"/>
              </a:rPr>
              <a:t>Let</a:t>
            </a:r>
            <a:r>
              <a:rPr lang="ja-JP" altLang="en-US">
                <a:latin typeface="Helvetica" charset="0"/>
                <a:ea typeface="ヒラギノ角ゴ Pro W3" charset="0"/>
              </a:rPr>
              <a:t>’</a:t>
            </a:r>
            <a:r>
              <a:rPr lang="en-US" altLang="ja-JP">
                <a:latin typeface="Helvetica" charset="0"/>
                <a:ea typeface="ヒラギノ角ゴ Pro W3" charset="0"/>
              </a:rPr>
              <a:t>s make a class share sheet about age patterns on the Earth.</a:t>
            </a:r>
            <a:endParaRPr lang="en-US">
              <a:latin typeface="Helvetica" charset="0"/>
              <a:ea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First set of patterns – topography</a:t>
            </a:r>
          </a:p>
        </p:txBody>
      </p:sp>
      <p:sp>
        <p:nvSpPr>
          <p:cNvPr id="3" name="Content Placeholder 2"/>
          <p:cNvSpPr>
            <a:spLocks noGrp="1"/>
          </p:cNvSpPr>
          <p:nvPr>
            <p:ph idx="1"/>
          </p:nvPr>
        </p:nvSpPr>
        <p:spPr/>
        <p:txBody>
          <a:bodyPr/>
          <a:lstStyle/>
          <a:p>
            <a:pPr eaLnBrk="1" hangingPunct="1"/>
            <a:r>
              <a:rPr lang="en-US">
                <a:latin typeface="Helvetica" charset="0"/>
                <a:ea typeface="ヒラギノ角ゴ Pro W3" charset="0"/>
              </a:rPr>
              <a:t>Topography = the shape of the ground – ups and downs.</a:t>
            </a:r>
          </a:p>
          <a:p>
            <a:pPr eaLnBrk="1" hangingPunct="1"/>
            <a:r>
              <a:rPr lang="en-US">
                <a:latin typeface="Helvetica" charset="0"/>
                <a:ea typeface="ヒラギノ角ゴ Pro W3" charset="0"/>
              </a:rPr>
              <a:t>Let</a:t>
            </a:r>
            <a:r>
              <a:rPr lang="ja-JP" altLang="en-US">
                <a:latin typeface="Helvetica" charset="0"/>
                <a:ea typeface="ヒラギノ角ゴ Pro W3" charset="0"/>
              </a:rPr>
              <a:t>’</a:t>
            </a:r>
            <a:r>
              <a:rPr lang="en-US" altLang="ja-JP">
                <a:latin typeface="Helvetica" charset="0"/>
                <a:ea typeface="ヒラギノ角ゴ Pro W3" charset="0"/>
              </a:rPr>
              <a:t>s look at the maps together</a:t>
            </a:r>
            <a:endParaRPr lang="en-US">
              <a:latin typeface="Helvetica" charset="0"/>
              <a:ea typeface="ヒラギノ角ゴ Pro W3"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41275"/>
            <a:ext cx="8229600" cy="1143000"/>
          </a:xfrm>
        </p:spPr>
        <p:txBody>
          <a:bodyPr/>
          <a:lstStyle/>
          <a:p>
            <a:pPr eaLnBrk="1" hangingPunct="1"/>
            <a:r>
              <a:rPr lang="en-US">
                <a:latin typeface="Helvetica" charset="0"/>
                <a:ea typeface="ヒラギノ角ゴ Pro W3" charset="0"/>
              </a:rPr>
              <a:t>The Moon</a:t>
            </a:r>
          </a:p>
        </p:txBody>
      </p:sp>
      <p:sp>
        <p:nvSpPr>
          <p:cNvPr id="19458" name="TextBox 4"/>
          <p:cNvSpPr txBox="1">
            <a:spLocks noChangeArrowheads="1"/>
          </p:cNvSpPr>
          <p:nvPr/>
        </p:nvSpPr>
        <p:spPr bwMode="auto">
          <a:xfrm>
            <a:off x="5649913" y="1724025"/>
            <a:ext cx="30353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800">
                <a:solidFill>
                  <a:srgbClr val="FFFFFF"/>
                </a:solidFill>
                <a:latin typeface="Calibri" charset="0"/>
              </a:rPr>
              <a:t>This is what we are used to  seeing when we look at images of the Moon.  We are looking at just one side of the Moon, and we aren</a:t>
            </a:r>
            <a:r>
              <a:rPr lang="ja-JP" altLang="en-US" sz="2800">
                <a:solidFill>
                  <a:srgbClr val="FFFFFF"/>
                </a:solidFill>
                <a:latin typeface="Calibri" charset="0"/>
              </a:rPr>
              <a:t>’</a:t>
            </a:r>
            <a:r>
              <a:rPr lang="en-US" altLang="ja-JP" sz="2800">
                <a:solidFill>
                  <a:srgbClr val="FFFFFF"/>
                </a:solidFill>
                <a:latin typeface="Calibri" charset="0"/>
              </a:rPr>
              <a:t>t seeing a lot of detail.</a:t>
            </a:r>
            <a:endParaRPr lang="en-US" sz="2800">
              <a:solidFill>
                <a:srgbClr val="FFFFFF"/>
              </a:solidFill>
              <a:latin typeface="Calibri" charset="0"/>
            </a:endParaRPr>
          </a:p>
        </p:txBody>
      </p:sp>
      <p:sp>
        <p:nvSpPr>
          <p:cNvPr id="19459" name="TextBox 6"/>
          <p:cNvSpPr txBox="1">
            <a:spLocks noChangeArrowheads="1"/>
          </p:cNvSpPr>
          <p:nvPr/>
        </p:nvSpPr>
        <p:spPr bwMode="auto">
          <a:xfrm>
            <a:off x="33338" y="6453188"/>
            <a:ext cx="640397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latin typeface="Helvetica" charset="0"/>
                <a:cs typeface="Helvetica" charset="0"/>
              </a:rPr>
              <a:t>http</a:t>
            </a:r>
            <a:r>
              <a:rPr lang="en-US" sz="1800">
                <a:solidFill>
                  <a:srgbClr val="000000"/>
                </a:solidFill>
                <a:latin typeface="Calibri" charset="0"/>
              </a:rPr>
              <a:t>://en.wikipedia.org/wiki/File:Full_Moon_Luc_Viatour.jpg</a:t>
            </a:r>
          </a:p>
        </p:txBody>
      </p:sp>
      <p:pic>
        <p:nvPicPr>
          <p:cNvPr id="19460" name="Picture 7" descr="Full_Moon_Luc_Viatou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147763"/>
            <a:ext cx="521176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6" name="TextBox 4"/>
          <p:cNvSpPr txBox="1">
            <a:spLocks noChangeArrowheads="1"/>
          </p:cNvSpPr>
          <p:nvPr/>
        </p:nvSpPr>
        <p:spPr bwMode="auto">
          <a:xfrm>
            <a:off x="0" y="4860925"/>
            <a:ext cx="914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2800">
                <a:solidFill>
                  <a:srgbClr val="FFFFFF"/>
                </a:solidFill>
                <a:latin typeface="Calibri" charset="0"/>
              </a:rPr>
              <a:t>This map was made with data from a space probe that orbited the Moon.  On this cylindrical map of the Moon, the North and South poles are stretched out across the top and bottom of the map.</a:t>
            </a:r>
          </a:p>
          <a:p>
            <a:pPr algn="ctr" eaLnBrk="1" hangingPunct="1"/>
            <a:endParaRPr lang="en-US" sz="2800">
              <a:solidFill>
                <a:srgbClr val="FFFFFF"/>
              </a:solidFill>
              <a:latin typeface="Calibri" charset="0"/>
            </a:endParaRPr>
          </a:p>
        </p:txBody>
      </p:sp>
      <p:sp>
        <p:nvSpPr>
          <p:cNvPr id="21507" name="TextBox 5"/>
          <p:cNvSpPr txBox="1">
            <a:spLocks noChangeArrowheads="1"/>
          </p:cNvSpPr>
          <p:nvPr/>
        </p:nvSpPr>
        <p:spPr bwMode="auto">
          <a:xfrm>
            <a:off x="2043113" y="4532313"/>
            <a:ext cx="4914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a:latin typeface="Calibri" charset="0"/>
              </a:rPr>
              <a:t>http://</a:t>
            </a:r>
            <a:r>
              <a:rPr lang="en-US" sz="1600">
                <a:solidFill>
                  <a:srgbClr val="000000"/>
                </a:solidFill>
                <a:latin typeface="Helvetica" charset="0"/>
                <a:cs typeface="Helvetica" charset="0"/>
              </a:rPr>
              <a:t>maps.jpl.nasa.gov</a:t>
            </a:r>
            <a:r>
              <a:rPr lang="en-US" sz="1800">
                <a:latin typeface="Calibri" charset="0"/>
              </a:rPr>
              <a:t>/textures/ear1ccc2.jpg</a:t>
            </a:r>
          </a:p>
          <a:p>
            <a:pPr eaLnBrk="1" hangingPunct="1"/>
            <a:endParaRPr lang="en-US" sz="1800">
              <a:latin typeface="Calibri"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US">
                <a:latin typeface="Helvetica" charset="0"/>
                <a:ea typeface="ヒラギノ角ゴ Pro W3" charset="0"/>
              </a:rPr>
              <a:t>One more kind of map</a:t>
            </a:r>
          </a:p>
        </p:txBody>
      </p:sp>
      <p:sp>
        <p:nvSpPr>
          <p:cNvPr id="23554" name="Content Placeholder 2"/>
          <p:cNvSpPr>
            <a:spLocks noGrp="1"/>
          </p:cNvSpPr>
          <p:nvPr>
            <p:ph idx="1"/>
          </p:nvPr>
        </p:nvSpPr>
        <p:spPr/>
        <p:txBody>
          <a:bodyPr/>
          <a:lstStyle/>
          <a:p>
            <a:pPr eaLnBrk="1" hangingPunct="1"/>
            <a:r>
              <a:rPr lang="en-US">
                <a:latin typeface="Helvetica" charset="0"/>
                <a:ea typeface="ヒラギノ角ゴ Pro W3" charset="0"/>
              </a:rPr>
              <a:t>False color maps – show values for some kind of data using color.</a:t>
            </a:r>
          </a:p>
          <a:p>
            <a:pPr eaLnBrk="1" hangingPunct="1"/>
            <a:r>
              <a:rPr lang="en-US">
                <a:latin typeface="Helvetica" charset="0"/>
                <a:ea typeface="ヒラギノ角ゴ Pro W3" charset="0"/>
              </a:rPr>
              <a:t>Red is high values, blue is low.</a:t>
            </a:r>
          </a:p>
          <a:p>
            <a:pPr eaLnBrk="1" hangingPunct="1"/>
            <a:r>
              <a:rPr lang="en-US">
                <a:latin typeface="Helvetica" charset="0"/>
                <a:ea typeface="ヒラギノ角ゴ Pro W3" charset="0"/>
              </a:rPr>
              <a:t>We are looking at topography, so red is high mountains, blue is low valleys.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ontent Placeholder 2"/>
          <p:cNvSpPr>
            <a:spLocks noGrp="1"/>
          </p:cNvSpPr>
          <p:nvPr>
            <p:ph idx="1"/>
          </p:nvPr>
        </p:nvSpPr>
        <p:spPr>
          <a:xfrm>
            <a:off x="457200" y="3883025"/>
            <a:ext cx="8229600" cy="2462213"/>
          </a:xfrm>
        </p:spPr>
        <p:txBody>
          <a:bodyPr/>
          <a:lstStyle/>
          <a:p>
            <a:pPr eaLnBrk="1" hangingPunct="1"/>
            <a:r>
              <a:rPr lang="en-US">
                <a:latin typeface="Helvetica" charset="0"/>
                <a:ea typeface="ヒラギノ角ゴ Pro W3" charset="0"/>
              </a:rPr>
              <a:t>What color are the highest places?</a:t>
            </a:r>
          </a:p>
          <a:p>
            <a:pPr eaLnBrk="1" hangingPunct="1"/>
            <a:r>
              <a:rPr lang="en-US">
                <a:latin typeface="Helvetica" charset="0"/>
                <a:ea typeface="ヒラギノ角ゴ Pro W3" charset="0"/>
              </a:rPr>
              <a:t>How high are those high places?</a:t>
            </a:r>
          </a:p>
          <a:p>
            <a:pPr eaLnBrk="1" hangingPunct="1"/>
            <a:r>
              <a:rPr lang="en-US">
                <a:latin typeface="Helvetica" charset="0"/>
                <a:ea typeface="ヒラギノ角ゴ Pro W3" charset="0"/>
              </a:rPr>
              <a:t>What color are the lowest places?</a:t>
            </a:r>
          </a:p>
          <a:p>
            <a:pPr eaLnBrk="1" hangingPunct="1"/>
            <a:r>
              <a:rPr lang="en-US">
                <a:latin typeface="Helvetica" charset="0"/>
                <a:ea typeface="ヒラギノ角ゴ Pro W3" charset="0"/>
              </a:rPr>
              <a:t>How low are the lowest places?</a:t>
            </a:r>
          </a:p>
        </p:txBody>
      </p:sp>
      <p:pic>
        <p:nvPicPr>
          <p:cNvPr id="25602" name="Picture 3" descr="lunar to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122238"/>
            <a:ext cx="49577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0" y="0"/>
            <a:ext cx="6797675" cy="3508375"/>
            <a:chOff x="1470" y="2100"/>
            <a:chExt cx="12970" cy="6691"/>
          </a:xfrm>
        </p:grpSpPr>
        <p:pic>
          <p:nvPicPr>
            <p:cNvPr id="2765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 y="2100"/>
              <a:ext cx="12970" cy="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4"/>
            <p:cNvSpPr>
              <a:spLocks noChangeShapeType="1"/>
            </p:cNvSpPr>
            <p:nvPr/>
          </p:nvSpPr>
          <p:spPr bwMode="auto">
            <a:xfrm>
              <a:off x="13580" y="2584"/>
              <a:ext cx="0" cy="5722"/>
            </a:xfrm>
            <a:prstGeom prst="line">
              <a:avLst/>
            </a:prstGeom>
            <a:noFill/>
            <a:ln w="44450">
              <a:solidFill>
                <a:srgbClr val="000000"/>
              </a:solidFill>
              <a:round/>
              <a:headEnd/>
              <a:tailEnd/>
            </a:ln>
            <a:effectLst>
              <a:outerShdw blurRad="38100" dist="25400" dir="5400000" algn="ctr" rotWithShape="0">
                <a:srgbClr val="000000">
                  <a:alpha val="35001"/>
                </a:srgbClr>
              </a:outerShdw>
            </a:effectLst>
          </p:spPr>
          <p:txBody>
            <a:bodyPr tIns="91440" bIns="91440"/>
            <a:lstStyle/>
            <a:p>
              <a:pPr fontAlgn="auto">
                <a:spcBef>
                  <a:spcPts val="0"/>
                </a:spcBef>
                <a:spcAft>
                  <a:spcPts val="0"/>
                </a:spcAft>
                <a:defRPr/>
              </a:pPr>
              <a:endParaRPr lang="en-US">
                <a:latin typeface="+mn-lt"/>
                <a:ea typeface="+mn-ea"/>
                <a:cs typeface="+mn-cs"/>
              </a:endParaRPr>
            </a:p>
          </p:txBody>
        </p:sp>
      </p:grpSp>
      <p:sp>
        <p:nvSpPr>
          <p:cNvPr id="27650" name="Title 1"/>
          <p:cNvSpPr>
            <a:spLocks noGrp="1"/>
          </p:cNvSpPr>
          <p:nvPr>
            <p:ph type="title"/>
          </p:nvPr>
        </p:nvSpPr>
        <p:spPr>
          <a:xfrm>
            <a:off x="7080250" y="254000"/>
            <a:ext cx="2063750" cy="2300288"/>
          </a:xfrm>
        </p:spPr>
        <p:txBody>
          <a:bodyPr/>
          <a:lstStyle/>
          <a:p>
            <a:pPr eaLnBrk="1" hangingPunct="1"/>
            <a:r>
              <a:rPr lang="en-US" sz="3600">
                <a:latin typeface="Helvetica" charset="0"/>
                <a:ea typeface="ヒラギノ角ゴ Pro W3" charset="0"/>
              </a:rPr>
              <a:t>Now find your Mars maps</a:t>
            </a:r>
          </a:p>
        </p:txBody>
      </p:sp>
      <p:pic>
        <p:nvPicPr>
          <p:cNvPr id="27651" name="Picture 6" descr="Mars top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275" y="2822575"/>
            <a:ext cx="681672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7"/>
          <p:cNvSpPr txBox="1">
            <a:spLocks noChangeArrowheads="1"/>
          </p:cNvSpPr>
          <p:nvPr/>
        </p:nvSpPr>
        <p:spPr bwMode="auto">
          <a:xfrm>
            <a:off x="233363" y="3795713"/>
            <a:ext cx="18827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3200">
                <a:solidFill>
                  <a:schemeClr val="bg1"/>
                </a:solidFill>
                <a:latin typeface="Calibri" charset="0"/>
              </a:rPr>
              <a:t>Find the high places and the low places.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Now let’s compare Mars and the Moon</a:t>
            </a:r>
          </a:p>
        </p:txBody>
      </p:sp>
      <p:sp>
        <p:nvSpPr>
          <p:cNvPr id="29698" name="Content Placeholder 2"/>
          <p:cNvSpPr>
            <a:spLocks noGrp="1"/>
          </p:cNvSpPr>
          <p:nvPr>
            <p:ph idx="1"/>
          </p:nvPr>
        </p:nvSpPr>
        <p:spPr/>
        <p:txBody>
          <a:bodyPr/>
          <a:lstStyle/>
          <a:p>
            <a:pPr eaLnBrk="1" hangingPunct="1"/>
            <a:r>
              <a:rPr lang="en-US">
                <a:latin typeface="Helvetica" charset="0"/>
                <a:ea typeface="ヒラギノ角ゴ Pro W3" charset="0"/>
              </a:rPr>
              <a:t>Find your handout called Thinking About Patterns in the Planets.</a:t>
            </a:r>
          </a:p>
          <a:p>
            <a:pPr eaLnBrk="1" hangingPunct="1"/>
            <a:r>
              <a:rPr lang="en-US">
                <a:latin typeface="Helvetica" charset="0"/>
                <a:ea typeface="ヒラギノ角ゴ Pro W3" charset="0"/>
              </a:rPr>
              <a:t>With your partner, talk about how Mars and the Moon are similar, and how they are different from each other.</a:t>
            </a:r>
          </a:p>
          <a:p>
            <a:pPr eaLnBrk="1" hangingPunct="1"/>
            <a:r>
              <a:rPr lang="en-US">
                <a:latin typeface="Helvetica" charset="0"/>
                <a:ea typeface="ヒラギノ角ゴ Pro W3" charset="0"/>
              </a:rPr>
              <a:t>Write down your thinking in the chart.</a:t>
            </a:r>
          </a:p>
        </p:txBody>
      </p:sp>
    </p:spTree>
  </p:cSld>
  <p:clrMapOvr>
    <a:masterClrMapping/>
  </p:clrMapOvr>
</p:sld>
</file>

<file path=ppt/theme/theme1.xml><?xml version="1.0" encoding="utf-8"?>
<a:theme xmlns:a="http://schemas.openxmlformats.org/drawingml/2006/main" name="Office Theme">
  <a:themeElements>
    <a:clrScheme name="Custom 4">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983</TotalTime>
  <Words>1875</Words>
  <Application>Microsoft Macintosh PowerPoint</Application>
  <PresentationFormat>On-screen Show (4:3)</PresentationFormat>
  <Paragraphs>186</Paragraphs>
  <Slides>28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ヒラギノ角ゴ Pro W3</vt:lpstr>
      <vt:lpstr>Helvetica</vt:lpstr>
      <vt:lpstr>Calibri</vt:lpstr>
      <vt:lpstr>ＭＳ Ｐゴシック</vt:lpstr>
      <vt:lpstr>Handwriting - Dakota</vt:lpstr>
      <vt:lpstr>Office Theme</vt:lpstr>
      <vt:lpstr>Let’s look at the Earth</vt:lpstr>
      <vt:lpstr>Now we’re going to look at the Earth in more detail.</vt:lpstr>
      <vt:lpstr>First set of patterns – topography</vt:lpstr>
      <vt:lpstr>The Moon</vt:lpstr>
      <vt:lpstr>PowerPoint Presentation</vt:lpstr>
      <vt:lpstr>One more kind of map</vt:lpstr>
      <vt:lpstr>PowerPoint Presentation</vt:lpstr>
      <vt:lpstr>Now find your Mars maps</vt:lpstr>
      <vt:lpstr>Now let’s compare Mars and the Moon</vt:lpstr>
      <vt:lpstr>Now let’s collect our thinking</vt:lpstr>
      <vt:lpstr>Remember when we look at our maps of Earth</vt:lpstr>
      <vt:lpstr>Now let’s look at the topography of the Earth</vt:lpstr>
      <vt:lpstr>PowerPoint Presentation</vt:lpstr>
      <vt:lpstr>Now compare the Earth to Mars and the Moon</vt:lpstr>
      <vt:lpstr>Let’s look at the Earth more closely</vt:lpstr>
      <vt:lpstr>Now let’s combine our observations</vt:lpstr>
      <vt:lpstr>Now let’s look new maps</vt:lpstr>
      <vt:lpstr>Now let’s think about earthquakes</vt:lpstr>
      <vt:lpstr>Time to reflect</vt:lpstr>
      <vt:lpstr>Let’s combine our thinking</vt:lpstr>
      <vt:lpstr>Let’s look for patterns</vt:lpstr>
      <vt:lpstr>PowerPoint Presentation</vt:lpstr>
      <vt:lpstr>PowerPoint Presentation</vt:lpstr>
      <vt:lpstr>Time to think about the patterns</vt:lpstr>
      <vt:lpstr>Share what you figured out with another partner</vt:lpstr>
      <vt:lpstr>Structured Think Pair Share</vt:lpstr>
      <vt:lpstr>Question:</vt:lpstr>
      <vt:lpstr>Time to share</vt:lpstr>
    </vt:vector>
  </TitlesOfParts>
  <Company>CSUS Geology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look at the Earth</dc:title>
  <dc:creator>Judi Kusnick</dc:creator>
  <cp:lastModifiedBy>Judi Kusnick</cp:lastModifiedBy>
  <cp:revision>18</cp:revision>
  <dcterms:created xsi:type="dcterms:W3CDTF">2013-07-26T21:44:39Z</dcterms:created>
  <dcterms:modified xsi:type="dcterms:W3CDTF">2017-04-17T00:03:11Z</dcterms:modified>
</cp:coreProperties>
</file>