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60"/>
  </p:notesMasterIdLst>
  <p:sldIdLst>
    <p:sldId id="256" r:id="rId2"/>
    <p:sldId id="257" r:id="rId3"/>
    <p:sldId id="260" r:id="rId4"/>
    <p:sldId id="261" r:id="rId5"/>
    <p:sldId id="266" r:id="rId6"/>
    <p:sldId id="268" r:id="rId7"/>
    <p:sldId id="269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4" r:id="rId26"/>
    <p:sldId id="326" r:id="rId27"/>
    <p:sldId id="262" r:id="rId28"/>
    <p:sldId id="283" r:id="rId29"/>
    <p:sldId id="284" r:id="rId30"/>
    <p:sldId id="304" r:id="rId31"/>
    <p:sldId id="327" r:id="rId32"/>
    <p:sldId id="332" r:id="rId33"/>
    <p:sldId id="333" r:id="rId34"/>
    <p:sldId id="346" r:id="rId35"/>
    <p:sldId id="347" r:id="rId36"/>
    <p:sldId id="334" r:id="rId37"/>
    <p:sldId id="337" r:id="rId38"/>
    <p:sldId id="335" r:id="rId39"/>
    <p:sldId id="336" r:id="rId40"/>
    <p:sldId id="359" r:id="rId41"/>
    <p:sldId id="360" r:id="rId42"/>
    <p:sldId id="361" r:id="rId43"/>
    <p:sldId id="338" r:id="rId44"/>
    <p:sldId id="339" r:id="rId45"/>
    <p:sldId id="340" r:id="rId46"/>
    <p:sldId id="341" r:id="rId47"/>
    <p:sldId id="343" r:id="rId48"/>
    <p:sldId id="344" r:id="rId49"/>
    <p:sldId id="348" r:id="rId50"/>
    <p:sldId id="355" r:id="rId51"/>
    <p:sldId id="356" r:id="rId52"/>
    <p:sldId id="351" r:id="rId53"/>
    <p:sldId id="352" r:id="rId54"/>
    <p:sldId id="353" r:id="rId55"/>
    <p:sldId id="354" r:id="rId56"/>
    <p:sldId id="357" r:id="rId57"/>
    <p:sldId id="342" r:id="rId58"/>
    <p:sldId id="35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8DC4C-9FA6-544D-A3C3-CD101E263956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06C5-CF4C-5346-AC10-48EC271B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</a:t>
            </a:r>
            <a:r>
              <a:rPr lang="en-US" dirty="0" err="1" smtClean="0"/>
              <a:t>mins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B06C5-CF4C-5346-AC10-48EC271B1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19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</a:t>
            </a:r>
            <a:r>
              <a:rPr lang="en-US" dirty="0" err="1" smtClean="0"/>
              <a:t>mins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B06C5-CF4C-5346-AC10-48EC271B1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8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3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6A42-0542-4480-97D0-9A286E1A43D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3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r>
              <a:rPr lang="en-US" baseline="0" dirty="0" smtClean="0"/>
              <a:t>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4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9993-FB9C-4A7B-B0EC-22727BF6E1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8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 descr="sacstate-125sm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39" y="5475243"/>
            <a:ext cx="1236961" cy="1236961"/>
          </a:xfrm>
          <a:prstGeom prst="rect">
            <a:avLst/>
          </a:prstGeom>
        </p:spPr>
      </p:pic>
      <p:pic>
        <p:nvPicPr>
          <p:cNvPr id="21" name="Picture 20" descr="sasplogo.tif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3" y="5583592"/>
            <a:ext cx="2636837" cy="1126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F049BFE-7486-4062-B640-9BA81103FF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5943600" cy="533400"/>
          </a:xfrm>
        </p:spPr>
        <p:txBody>
          <a:bodyPr>
            <a:noAutofit/>
          </a:bodyPr>
          <a:lstStyle>
            <a:lvl1pPr marL="0" indent="0" algn="r">
              <a:buNone/>
              <a:def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7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F049BFE-7486-4062-B640-9BA81103FF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5943600" cy="533400"/>
          </a:xfrm>
        </p:spPr>
        <p:txBody>
          <a:bodyPr>
            <a:noAutofit/>
          </a:bodyPr>
          <a:lstStyle>
            <a:lvl1pPr marL="0" indent="0" algn="r">
              <a:buNone/>
              <a:def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F049BFE-7486-4062-B640-9BA81103FF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5943600" cy="533400"/>
          </a:xfrm>
        </p:spPr>
        <p:txBody>
          <a:bodyPr>
            <a:noAutofit/>
          </a:bodyPr>
          <a:lstStyle>
            <a:lvl1pPr marL="0" indent="0" algn="r">
              <a:buNone/>
              <a:def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F049BFE-7486-4062-B640-9BA81103FF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5943600" cy="533400"/>
          </a:xfrm>
        </p:spPr>
        <p:txBody>
          <a:bodyPr>
            <a:noAutofit/>
          </a:bodyPr>
          <a:lstStyle>
            <a:lvl1pPr marL="0" indent="0" algn="r">
              <a:buNone/>
              <a:def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© Sacramento area science project 2017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2" r:id="rId12"/>
    <p:sldLayoutId id="2147483776" r:id="rId13"/>
    <p:sldLayoutId id="2147483773" r:id="rId14"/>
    <p:sldLayoutId id="2147483774" r:id="rId15"/>
    <p:sldLayoutId id="2147483775" r:id="rId16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Dr. Judi Kusnick</a:t>
            </a:r>
          </a:p>
          <a:p>
            <a:r>
              <a:rPr lang="en-US" dirty="0" smtClean="0"/>
              <a:t>Sacramento Area Science Project</a:t>
            </a:r>
          </a:p>
          <a:p>
            <a:r>
              <a:rPr lang="en-US" dirty="0" smtClean="0"/>
              <a:t>Center for Mathematics and Science Education</a:t>
            </a:r>
          </a:p>
          <a:p>
            <a:r>
              <a:rPr lang="en-US" dirty="0" smtClean="0"/>
              <a:t>Sacramento State University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kusnickje@csus.edu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Sense of NGSS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0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3530600" y="3475039"/>
            <a:ext cx="1201738" cy="8175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30600" y="2736057"/>
            <a:ext cx="1189038" cy="7008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Expectations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3190" y="4168515"/>
            <a:ext cx="3916356" cy="20247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At the end of each grade level band, students should be able to achieve the performance expectations.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0213" y="3860242"/>
            <a:ext cx="3352476" cy="676168"/>
          </a:xfrm>
          <a:solidFill>
            <a:srgbClr val="354EA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Science and Engineering Practice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330200" y="2438400"/>
            <a:ext cx="3352800" cy="595313"/>
          </a:xfrm>
          <a:solidFill>
            <a:srgbClr val="F5812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Disciplinary Core Idea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355600" y="3149600"/>
            <a:ext cx="3321050" cy="595313"/>
          </a:xfrm>
          <a:solidFill>
            <a:srgbClr val="8AAF3E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Crosscutting Concept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1211263" y="1773238"/>
            <a:ext cx="7932737" cy="5826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 PE is the weaving together of the three dimensions: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4833938" y="3205163"/>
            <a:ext cx="3916362" cy="53975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Performance Expectation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63950" y="3447257"/>
            <a:ext cx="934640" cy="222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25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 animBg="1"/>
      <p:bldP spid="7" grpId="0" build="p" animBg="1"/>
      <p:bldP spid="9" grpId="0" build="p" animBg="1"/>
      <p:bldP spid="10" grpId="0" build="p"/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3193" y="725605"/>
            <a:ext cx="6635095" cy="6053328"/>
            <a:chOff x="463193" y="725605"/>
            <a:chExt cx="6635095" cy="60533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193" y="725605"/>
              <a:ext cx="6635095" cy="605332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844800" y="5879671"/>
              <a:ext cx="2228787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Disciplinary Core Ideas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(DCIs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41368" y="5639291"/>
              <a:ext cx="1690636" cy="10772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Crosscutting Concepts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(CCs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2321" y="5632958"/>
              <a:ext cx="2004658" cy="10772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Science &amp; Engineering Practices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(SEPs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60188" y="1063817"/>
            <a:ext cx="1906012" cy="3005784"/>
            <a:chOff x="7014252" y="262647"/>
            <a:chExt cx="1906012" cy="2099907"/>
          </a:xfrm>
        </p:grpSpPr>
        <p:sp>
          <p:nvSpPr>
            <p:cNvPr id="4" name="Right Brace 3"/>
            <p:cNvSpPr/>
            <p:nvPr/>
          </p:nvSpPr>
          <p:spPr>
            <a:xfrm>
              <a:off x="7014252" y="262647"/>
              <a:ext cx="300948" cy="1400783"/>
            </a:xfrm>
            <a:prstGeom prst="rightBrace">
              <a:avLst/>
            </a:prstGeom>
            <a:noFill/>
            <a:ln w="28575" cap="flat" cmpd="sng" algn="ctr">
              <a:solidFill>
                <a:srgbClr val="E4831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5200" y="362873"/>
              <a:ext cx="1605064" cy="1999681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E4831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Performance Expectations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(PEs) are built by combining </a:t>
              </a:r>
              <a:r>
                <a:rPr lang="en-US" kern="0" dirty="0" smtClean="0">
                  <a:solidFill>
                    <a:srgbClr val="000000"/>
                  </a:solidFill>
                </a:rPr>
                <a:t> an SEP</a:t>
              </a:r>
              <a:r>
                <a:rPr lang="en-US" kern="0" dirty="0">
                  <a:solidFill>
                    <a:srgbClr val="000000"/>
                  </a:solidFill>
                </a:rPr>
                <a:t>, DCI, and </a:t>
              </a:r>
              <a:r>
                <a:rPr lang="en-US" kern="0" dirty="0" smtClean="0">
                  <a:solidFill>
                    <a:srgbClr val="000000"/>
                  </a:solidFill>
                </a:rPr>
                <a:t>CC from the foundation boxes.</a:t>
              </a:r>
              <a:endParaRPr lang="en-US" kern="0" dirty="0">
                <a:solidFill>
                  <a:srgbClr val="000000"/>
                </a:solidFill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2893" y="1290374"/>
            <a:ext cx="1965960" cy="2278380"/>
            <a:chOff x="-22860" y="891540"/>
            <a:chExt cx="1965960" cy="2278380"/>
          </a:xfrm>
        </p:grpSpPr>
        <p:sp>
          <p:nvSpPr>
            <p:cNvPr id="7" name="Oval 6"/>
            <p:cNvSpPr/>
            <p:nvPr/>
          </p:nvSpPr>
          <p:spPr>
            <a:xfrm>
              <a:off x="-22860" y="2964180"/>
              <a:ext cx="1600200" cy="20574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918210" y="891540"/>
              <a:ext cx="1024890" cy="207264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11456" y="1245934"/>
            <a:ext cx="3485076" cy="2564130"/>
            <a:chOff x="2057400" y="864870"/>
            <a:chExt cx="3485076" cy="2564130"/>
          </a:xfrm>
        </p:grpSpPr>
        <p:sp>
          <p:nvSpPr>
            <p:cNvPr id="10" name="Oval 9"/>
            <p:cNvSpPr/>
            <p:nvPr/>
          </p:nvSpPr>
          <p:spPr>
            <a:xfrm>
              <a:off x="2057400" y="3017520"/>
              <a:ext cx="2689860" cy="41148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099560" y="864870"/>
              <a:ext cx="1442916" cy="215265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01316" y="1290374"/>
            <a:ext cx="1798320" cy="2446020"/>
            <a:chOff x="4747260" y="891540"/>
            <a:chExt cx="1798320" cy="2446020"/>
          </a:xfrm>
        </p:grpSpPr>
        <p:sp>
          <p:nvSpPr>
            <p:cNvPr id="13" name="Oval 12"/>
            <p:cNvSpPr/>
            <p:nvPr/>
          </p:nvSpPr>
          <p:spPr>
            <a:xfrm>
              <a:off x="4747260" y="2964180"/>
              <a:ext cx="1798320" cy="37338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158741" y="891540"/>
              <a:ext cx="191867" cy="207264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868736" y="241414"/>
            <a:ext cx="7457600" cy="45697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Architecture of NGSS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3193" y="738305"/>
            <a:ext cx="6635095" cy="6053328"/>
            <a:chOff x="463193" y="725605"/>
            <a:chExt cx="6635095" cy="60533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193" y="725605"/>
              <a:ext cx="6635095" cy="605332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844800" y="5879671"/>
              <a:ext cx="2228787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Disciplinary Core Ideas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(DCIs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41368" y="5639291"/>
              <a:ext cx="1690636" cy="10772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Crosscutting Concepts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(CCs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2321" y="5632958"/>
              <a:ext cx="2004658" cy="10772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These are the </a:t>
              </a:r>
              <a:r>
                <a:rPr lang="en-US" sz="1600" b="1" kern="0" dirty="0" smtClean="0">
                  <a:solidFill>
                    <a:srgbClr val="000000"/>
                  </a:solidFill>
                </a:rPr>
                <a:t>Science &amp; Engineering Practices </a:t>
              </a:r>
              <a:r>
                <a:rPr lang="en-US" sz="1600" kern="0" dirty="0" smtClean="0">
                  <a:solidFill>
                    <a:srgbClr val="000000"/>
                  </a:solidFill>
                </a:rPr>
                <a:t>(SEPs</a:t>
              </a:r>
              <a:r>
                <a:rPr lang="en-US" sz="1600" kern="0" dirty="0">
                  <a:solidFill>
                    <a:srgbClr val="000000"/>
                  </a:solidFill>
                </a:rPr>
                <a:t>).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85588" y="1063817"/>
            <a:ext cx="1906012" cy="4944777"/>
            <a:chOff x="7014252" y="262647"/>
            <a:chExt cx="1906012" cy="3454529"/>
          </a:xfrm>
        </p:grpSpPr>
        <p:sp>
          <p:nvSpPr>
            <p:cNvPr id="4" name="Right Brace 3"/>
            <p:cNvSpPr/>
            <p:nvPr/>
          </p:nvSpPr>
          <p:spPr>
            <a:xfrm>
              <a:off x="7014252" y="262647"/>
              <a:ext cx="300948" cy="1400783"/>
            </a:xfrm>
            <a:prstGeom prst="rightBrace">
              <a:avLst/>
            </a:prstGeom>
            <a:noFill/>
            <a:ln w="28575" cap="flat" cmpd="sng" algn="ctr">
              <a:solidFill>
                <a:srgbClr val="E4831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5200" y="362873"/>
              <a:ext cx="1605064" cy="3354303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E4831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But it is important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 notice that any single PE at the top doesn’t rely on all the items listed below in the colored boxes.  It only relies on the circled  parts.</a:t>
              </a:r>
            </a:p>
            <a:p>
              <a:pPr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Calibri" panose="020F0502020204030204"/>
                </a:rPr>
                <a:t>*The other stuff is for the other PEs at the top.</a:t>
              </a:r>
              <a:endParaRPr lang="en-US" kern="0" dirty="0">
                <a:solidFill>
                  <a:srgbClr val="000000"/>
                </a:solidFill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2893" y="1290374"/>
            <a:ext cx="1965960" cy="2278380"/>
            <a:chOff x="-22860" y="891540"/>
            <a:chExt cx="1965960" cy="2278380"/>
          </a:xfrm>
        </p:grpSpPr>
        <p:sp>
          <p:nvSpPr>
            <p:cNvPr id="7" name="Oval 6"/>
            <p:cNvSpPr/>
            <p:nvPr/>
          </p:nvSpPr>
          <p:spPr>
            <a:xfrm>
              <a:off x="-22860" y="2964180"/>
              <a:ext cx="1600200" cy="20574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918210" y="891540"/>
              <a:ext cx="1024890" cy="207264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11456" y="1245934"/>
            <a:ext cx="3485076" cy="2564130"/>
            <a:chOff x="2057400" y="864870"/>
            <a:chExt cx="3485076" cy="2564130"/>
          </a:xfrm>
        </p:grpSpPr>
        <p:sp>
          <p:nvSpPr>
            <p:cNvPr id="10" name="Oval 9"/>
            <p:cNvSpPr/>
            <p:nvPr/>
          </p:nvSpPr>
          <p:spPr>
            <a:xfrm>
              <a:off x="2057400" y="3017520"/>
              <a:ext cx="2689860" cy="41148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099560" y="864870"/>
              <a:ext cx="1442916" cy="215265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01316" y="1290374"/>
            <a:ext cx="1798320" cy="2446020"/>
            <a:chOff x="4747260" y="891540"/>
            <a:chExt cx="1798320" cy="2446020"/>
          </a:xfrm>
        </p:grpSpPr>
        <p:sp>
          <p:nvSpPr>
            <p:cNvPr id="13" name="Oval 12"/>
            <p:cNvSpPr/>
            <p:nvPr/>
          </p:nvSpPr>
          <p:spPr>
            <a:xfrm>
              <a:off x="4747260" y="2964180"/>
              <a:ext cx="1798320" cy="373380"/>
            </a:xfrm>
            <a:prstGeom prst="ellipse">
              <a:avLst/>
            </a:prstGeom>
            <a:noFill/>
            <a:ln>
              <a:solidFill>
                <a:srgbClr val="E483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158741" y="891540"/>
              <a:ext cx="191867" cy="2072640"/>
            </a:xfrm>
            <a:prstGeom prst="straightConnector1">
              <a:avLst/>
            </a:prstGeom>
            <a:ln w="38100">
              <a:solidFill>
                <a:srgbClr val="E48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2960722" y="3868981"/>
            <a:ext cx="1919435" cy="17485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93186" y="3767092"/>
            <a:ext cx="1606450" cy="17485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92021" y="4125686"/>
            <a:ext cx="1919435" cy="1450105"/>
            <a:chOff x="692021" y="4125686"/>
            <a:chExt cx="1919435" cy="174857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92021" y="4125686"/>
              <a:ext cx="1919435" cy="174857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08406" y="4218173"/>
              <a:ext cx="1760447" cy="15780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11580" y="3919268"/>
            <a:ext cx="1760447" cy="15780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601450" y="3867057"/>
            <a:ext cx="1376293" cy="16002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859542" y="255931"/>
            <a:ext cx="7457600" cy="45697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Architecture of NGSS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1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4"/>
          <p:cNvSpPr>
            <a:spLocks/>
          </p:cNvSpPr>
          <p:nvPr/>
        </p:nvSpPr>
        <p:spPr bwMode="auto">
          <a:xfrm>
            <a:off x="5817870" y="5040630"/>
            <a:ext cx="838200" cy="1383030"/>
          </a:xfrm>
          <a:prstGeom prst="rightBrace">
            <a:avLst>
              <a:gd name="adj1" fmla="val 8332"/>
              <a:gd name="adj2" fmla="val 50000"/>
            </a:avLst>
          </a:prstGeom>
          <a:solidFill>
            <a:srgbClr val="F581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737648" y="5316646"/>
            <a:ext cx="1778000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Connection </a:t>
            </a:r>
          </a:p>
          <a:p>
            <a:r>
              <a:rPr lang="en-US" sz="2400" dirty="0" smtClean="0">
                <a:latin typeface="Arial"/>
                <a:cs typeface="Arial"/>
              </a:rPr>
              <a:t>Boxes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9" y="0"/>
            <a:ext cx="5541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Boxes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2015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65200" y="4852670"/>
            <a:ext cx="7416800" cy="14605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b="1" dirty="0" smtClean="0"/>
              <a:t>Connection boxes provide: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connections to topics in other grade levels. 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articulation across grade levels.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connections to Common Core State Standards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88640"/>
            <a:ext cx="8591550" cy="30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6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120428" y="1076116"/>
            <a:ext cx="1778000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Questions?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" y="0"/>
            <a:ext cx="5541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science?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From </a:t>
            </a:r>
            <a:r>
              <a:rPr lang="en-US" sz="2600" i="1" dirty="0"/>
              <a:t>A Framework for K-12 Science Education </a:t>
            </a:r>
            <a:r>
              <a:rPr lang="en-US" sz="2600" dirty="0"/>
              <a:t>(2011):</a:t>
            </a:r>
          </a:p>
          <a:p>
            <a:pPr marL="640080" lvl="2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640080" lvl="2" indent="0">
              <a:spcBef>
                <a:spcPts val="0"/>
              </a:spcBef>
              <a:buNone/>
            </a:pPr>
            <a:r>
              <a:rPr lang="en-US" sz="2800" dirty="0" smtClean="0"/>
              <a:t>“</a:t>
            </a:r>
            <a:r>
              <a:rPr lang="en-US" sz="2800" dirty="0"/>
              <a:t>Science is not just a body of knowledge that reflects current understanding of the world; it is also a set of practices used to establish, extend, and refine that knowledge. Both elements—knowledge and practice—are essential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567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is both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7107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2050419"/>
            <a:ext cx="480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Arial"/>
                <a:cs typeface="Arial"/>
              </a:rPr>
              <a:t>A body of knowledge</a:t>
            </a:r>
            <a:endParaRPr lang="en-US" sz="36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4415254"/>
            <a:ext cx="7554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A way to make sense of the world</a:t>
            </a:r>
            <a:endParaRPr lang="en-US" sz="3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935" y="3389364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AND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9455" y="2500520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Arial"/>
                <a:cs typeface="Arial"/>
              </a:rPr>
              <a:t>[information]</a:t>
            </a:r>
            <a:endParaRPr lang="en-US" sz="36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5192" y="4924540"/>
            <a:ext cx="461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[sense-making]</a:t>
            </a:r>
            <a:endParaRPr lang="en-US" sz="3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© Sacramento area science project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4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Sense-making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1800" y="1906621"/>
            <a:ext cx="8258810" cy="45284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Both information and sense-making represent an aspect of science and are important.</a:t>
            </a:r>
          </a:p>
          <a:p>
            <a:r>
              <a:rPr lang="en-US" sz="2400" dirty="0" smtClean="0"/>
              <a:t>Let’s be clear here:</a:t>
            </a:r>
          </a:p>
          <a:p>
            <a:pPr lvl="1"/>
            <a:r>
              <a:rPr lang="en-US" sz="2400" dirty="0" smtClean="0"/>
              <a:t>We want students to know stuff.</a:t>
            </a:r>
          </a:p>
          <a:p>
            <a:pPr lvl="1"/>
            <a:r>
              <a:rPr lang="en-US" sz="2400" dirty="0" smtClean="0"/>
              <a:t>But we also want students to make sense of stuff.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The interesting thing is, you need to </a:t>
            </a:r>
            <a:r>
              <a:rPr lang="en-US" sz="2400" b="1" dirty="0" smtClean="0"/>
              <a:t>know</a:t>
            </a:r>
            <a:r>
              <a:rPr lang="en-US" sz="2400" dirty="0" smtClean="0"/>
              <a:t> some stuff in order to </a:t>
            </a:r>
            <a:r>
              <a:rPr lang="en-US" sz="2400" b="1" dirty="0" smtClean="0"/>
              <a:t>make sense </a:t>
            </a:r>
            <a:r>
              <a:rPr lang="en-US" sz="2400" dirty="0" smtClean="0"/>
              <a:t>of other stuff. 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But the converse is not true, because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you can know stuff without making sense of it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97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1800" y="348127"/>
            <a:ext cx="8350936" cy="8382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I can memorize and “know” all the words here, without having any understanding of what this is:</a:t>
            </a:r>
            <a:endParaRPr lang="en-US" sz="2800" dirty="0"/>
          </a:p>
        </p:txBody>
      </p:sp>
      <p:pic>
        <p:nvPicPr>
          <p:cNvPr id="3" name="Picture 2" descr="http://www.eartaker.net/machining/milling/how_to_use_a_milling_machine_files/mill_diagram.jpg"/>
          <p:cNvPicPr>
            <a:picLocks noChangeAspect="1" noChangeArrowheads="1"/>
          </p:cNvPicPr>
          <p:nvPr/>
        </p:nvPicPr>
        <p:blipFill>
          <a:blip r:embed="rId3" cstate="print"/>
          <a:srcRect t="15180"/>
          <a:stretch>
            <a:fillRect/>
          </a:stretch>
        </p:blipFill>
        <p:spPr bwMode="auto">
          <a:xfrm>
            <a:off x="1943006" y="1294459"/>
            <a:ext cx="5152525" cy="4990961"/>
          </a:xfrm>
          <a:prstGeom prst="rect">
            <a:avLst/>
          </a:prstGeom>
          <a:noFill/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625600"/>
            <a:ext cx="8574087" cy="5041900"/>
          </a:xfrm>
        </p:spPr>
        <p:txBody>
          <a:bodyPr>
            <a:normAutofit/>
          </a:bodyPr>
          <a:lstStyle/>
          <a:p>
            <a:r>
              <a:rPr lang="en-US" dirty="0" smtClean="0"/>
              <a:t>To give you more information on NGSS and a chance to look at your standards.</a:t>
            </a:r>
          </a:p>
          <a:p>
            <a:r>
              <a:rPr lang="en-US" dirty="0" smtClean="0"/>
              <a:t>To engage as a learner in science lessons that are aligned with NGSS, CCSS, and ELD.</a:t>
            </a:r>
          </a:p>
          <a:p>
            <a:r>
              <a:rPr lang="en-US" dirty="0" smtClean="0"/>
              <a:t>To give you some time to think about what this all means for your curriculum.</a:t>
            </a:r>
          </a:p>
          <a:p>
            <a:r>
              <a:rPr lang="en-US" dirty="0" smtClean="0"/>
              <a:t>To do joyful science!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8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ynesword.palomar.edu/images/plan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5871" y="1657074"/>
            <a:ext cx="5493008" cy="4402063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90501" y="409464"/>
            <a:ext cx="8699500" cy="100111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 defTabSz="914400">
              <a:spcBef>
                <a:spcPts val="600"/>
              </a:spcBef>
              <a:buClr>
                <a:srgbClr val="DDDDDD"/>
              </a:buClr>
              <a:buSzPct val="70000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Just as I can memorize and “know” all the words here, without having any understanding of what this is: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0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256152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 teachers are very good at teaching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410547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 teachers need help in teaching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94313" y="3048436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Arial"/>
                <a:cs typeface="Arial"/>
              </a:rPr>
              <a:t>the information of science</a:t>
            </a:r>
            <a:endParaRPr lang="en-US" sz="36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5292" y="4516279"/>
            <a:ext cx="6157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science as sense-making</a:t>
            </a:r>
            <a:endParaRPr lang="en-US" sz="3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NGSS Shift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6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68" y="2819400"/>
            <a:ext cx="7772400" cy="2576385"/>
          </a:xfrm>
        </p:spPr>
        <p:txBody>
          <a:bodyPr>
            <a:normAutofit/>
          </a:bodyPr>
          <a:lstStyle/>
          <a:p>
            <a:r>
              <a:rPr lang="en-US" sz="4950" i="1" dirty="0" smtClean="0">
                <a:solidFill>
                  <a:schemeClr val="tx1"/>
                </a:solidFill>
              </a:rPr>
              <a:t>Sense-making is the heart of the Next Generation Science Standards</a:t>
            </a:r>
            <a:endParaRPr lang="en-US" sz="495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9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236" y="1157592"/>
            <a:ext cx="731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Sense-making is embedded in the </a:t>
            </a:r>
            <a:r>
              <a:rPr lang="en-US" sz="3200" b="1" i="1" dirty="0" smtClean="0"/>
              <a:t>science and engineering practices</a:t>
            </a:r>
            <a:r>
              <a:rPr lang="en-US" sz="3200" dirty="0"/>
              <a:t> </a:t>
            </a:r>
            <a:r>
              <a:rPr lang="en-US" sz="3200" dirty="0" smtClean="0"/>
              <a:t>of NGSS.</a:t>
            </a:r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When </a:t>
            </a:r>
            <a:r>
              <a:rPr lang="en-US" sz="4000" b="1" dirty="0" smtClean="0">
                <a:solidFill>
                  <a:srgbClr val="0070C0"/>
                </a:solidFill>
              </a:rPr>
              <a:t>students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use the </a:t>
            </a:r>
            <a:r>
              <a:rPr lang="en-US" sz="3200" b="1" i="1" dirty="0" smtClean="0"/>
              <a:t>science and engineering practices </a:t>
            </a:r>
            <a:r>
              <a:rPr lang="en-US" sz="3200" dirty="0" smtClean="0"/>
              <a:t>to understand the </a:t>
            </a:r>
            <a:r>
              <a:rPr lang="en-US" sz="3200" b="1" i="1" dirty="0" smtClean="0"/>
              <a:t>core ideas </a:t>
            </a:r>
            <a:r>
              <a:rPr lang="en-US" sz="3200" dirty="0" smtClean="0"/>
              <a:t>of science, they are engaged in sense-making.</a:t>
            </a:r>
            <a:endParaRPr lang="en-US" sz="32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1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cience and Engineering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3700" y="1845734"/>
            <a:ext cx="8464549" cy="441728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Asking Questions (and Defining Problems)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Developing and Using Models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Planning and Carrying Out Investigations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Analyzing and Interpreting Data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Using Mathematics and Computational Thinking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Constructing Explanations (and Designing Solutions)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Engaging in Argument from Evidence</a:t>
            </a:r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4500" dirty="0" smtClean="0"/>
              <a:t>Obtaining, Evaluating, and Communicating Information</a:t>
            </a:r>
          </a:p>
          <a:p>
            <a:pPr marL="0" indent="0">
              <a:buNone/>
            </a:pPr>
            <a:r>
              <a:rPr lang="en-US" sz="2800" b="1" i="1" dirty="0" smtClean="0"/>
              <a:t>See handout for details.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29700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Science Lessons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31080" y="1845734"/>
            <a:ext cx="3718560" cy="437637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Pay attention to the science and engineering practices you are engaged in.</a:t>
            </a:r>
          </a:p>
          <a:p>
            <a:r>
              <a:rPr lang="en-US" sz="2800" i="1" dirty="0" smtClean="0"/>
              <a:t>See handout.</a:t>
            </a:r>
          </a:p>
          <a:p>
            <a:r>
              <a:rPr lang="en-US" sz="2800" dirty="0" smtClean="0"/>
              <a:t>Be prepared to discuss the practices you noticed at the end of each science segment.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05" y="1874521"/>
            <a:ext cx="3196395" cy="4347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3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Record any questions you still have about NGSS.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Think about what the change to NGSS will mean in your classroom.  Record one thing you think you already have a handle on, and one thing you are concerned about.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your reflection with the person next to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5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You’ve got a lot of standards to think about:</a:t>
            </a:r>
          </a:p>
          <a:p>
            <a:pPr lvl="1"/>
            <a:r>
              <a:rPr lang="en-US" dirty="0" smtClean="0"/>
              <a:t>CCSS ELA</a:t>
            </a:r>
          </a:p>
          <a:p>
            <a:pPr lvl="1"/>
            <a:r>
              <a:rPr lang="en-US" dirty="0" smtClean="0"/>
              <a:t>CCSS Math</a:t>
            </a:r>
          </a:p>
          <a:p>
            <a:pPr lvl="1"/>
            <a:r>
              <a:rPr lang="en-US" dirty="0" smtClean="0"/>
              <a:t>ELD</a:t>
            </a:r>
          </a:p>
          <a:p>
            <a:pPr lvl="1"/>
            <a:r>
              <a:rPr lang="en-US" dirty="0" smtClean="0"/>
              <a:t>And now NGSS</a:t>
            </a:r>
          </a:p>
          <a:p>
            <a:pPr lvl="1"/>
            <a:endParaRPr lang="en-US" dirty="0"/>
          </a:p>
          <a:p>
            <a:r>
              <a:rPr lang="en-US" dirty="0" smtClean="0"/>
              <a:t>It’s enough to make you crazy</a:t>
            </a:r>
            <a:endParaRPr lang="en-US" dirty="0"/>
          </a:p>
        </p:txBody>
      </p:sp>
      <p:pic>
        <p:nvPicPr>
          <p:cNvPr id="4" name="Picture 3" descr="crazy 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4156996"/>
            <a:ext cx="3684411" cy="21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6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Panic!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these standards have a bunch of things </a:t>
            </a:r>
            <a:r>
              <a:rPr lang="en-US" b="1" dirty="0" smtClean="0"/>
              <a:t>in common:</a:t>
            </a:r>
          </a:p>
          <a:p>
            <a:r>
              <a:rPr lang="en-US" dirty="0" smtClean="0"/>
              <a:t>They are all about </a:t>
            </a:r>
            <a:r>
              <a:rPr lang="en-US" b="1" dirty="0" smtClean="0"/>
              <a:t>sense-making.</a:t>
            </a:r>
          </a:p>
          <a:p>
            <a:r>
              <a:rPr lang="en-US" dirty="0" smtClean="0"/>
              <a:t>They all ask the students to do </a:t>
            </a:r>
            <a:r>
              <a:rPr lang="en-US" b="1" dirty="0" smtClean="0"/>
              <a:t>similar things </a:t>
            </a:r>
            <a:r>
              <a:rPr lang="en-US" dirty="0" smtClean="0"/>
              <a:t>in different subject areas.</a:t>
            </a:r>
          </a:p>
          <a:p>
            <a:r>
              <a:rPr lang="en-US" dirty="0" smtClean="0"/>
              <a:t>They all ask students to use </a:t>
            </a:r>
            <a:r>
              <a:rPr lang="en-US" b="1" dirty="0" smtClean="0"/>
              <a:t>language</a:t>
            </a:r>
            <a:r>
              <a:rPr lang="en-US" dirty="0" smtClean="0"/>
              <a:t> to explain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9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900" y="330200"/>
            <a:ext cx="8877300" cy="1422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racticesVennDia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1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</a:p>
          <a:p>
            <a:pPr lvl="1"/>
            <a:r>
              <a:rPr lang="en-US" dirty="0" smtClean="0"/>
              <a:t>Welcome</a:t>
            </a:r>
          </a:p>
          <a:p>
            <a:pPr lvl="1"/>
            <a:r>
              <a:rPr lang="en-US" dirty="0" smtClean="0"/>
              <a:t>Intro to NGSS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/>
              <a:t>Debri</a:t>
            </a:r>
            <a:r>
              <a:rPr lang="en-US" dirty="0" smtClean="0"/>
              <a:t>efing </a:t>
            </a:r>
            <a:r>
              <a:rPr lang="en-US" dirty="0"/>
              <a:t>the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Lunch</a:t>
            </a:r>
          </a:p>
          <a:p>
            <a:pPr lvl="1"/>
            <a:r>
              <a:rPr lang="en-US" dirty="0" smtClean="0"/>
              <a:t>Working on lessons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6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science lessons we do, you will see math standards, ELA standards and ELD standards integrated into the science.</a:t>
            </a:r>
          </a:p>
          <a:p>
            <a:r>
              <a:rPr lang="en-US" dirty="0" smtClean="0"/>
              <a:t>We do this for two reasons:</a:t>
            </a:r>
          </a:p>
          <a:p>
            <a:r>
              <a:rPr lang="en-US" dirty="0" smtClean="0"/>
              <a:t>We know you need to teach efficiently to get everything done.</a:t>
            </a:r>
          </a:p>
          <a:p>
            <a:r>
              <a:rPr lang="en-US" dirty="0" smtClean="0"/>
              <a:t>More importantly, we are interested in </a:t>
            </a:r>
            <a:r>
              <a:rPr lang="en-US" b="1" dirty="0" smtClean="0"/>
              <a:t>sense-making</a:t>
            </a:r>
            <a:r>
              <a:rPr lang="en-US" dirty="0" smtClean="0"/>
              <a:t>. In order to make sense of the world, students need to talk, to read, to write, and to represent ideas in different ways.  </a:t>
            </a:r>
            <a:r>
              <a:rPr lang="en-US" b="1" dirty="0" smtClean="0"/>
              <a:t>Integrating standards improves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0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let’s do some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6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727200"/>
            <a:ext cx="8574087" cy="4775200"/>
          </a:xfrm>
        </p:spPr>
        <p:txBody>
          <a:bodyPr>
            <a:normAutofit/>
          </a:bodyPr>
          <a:lstStyle/>
          <a:p>
            <a:r>
              <a:rPr lang="en-US" dirty="0" smtClean="0"/>
              <a:t>Each person in your group will have a role.</a:t>
            </a:r>
          </a:p>
          <a:p>
            <a:r>
              <a:rPr lang="en-US" dirty="0" smtClean="0"/>
              <a:t>The roles are assigned this way:</a:t>
            </a:r>
          </a:p>
          <a:p>
            <a:pPr lvl="1"/>
            <a:r>
              <a:rPr lang="en-US" dirty="0" smtClean="0"/>
              <a:t>First person in alphabetical order by first name: Materials Manager</a:t>
            </a:r>
          </a:p>
          <a:p>
            <a:pPr lvl="1"/>
            <a:r>
              <a:rPr lang="en-US" dirty="0" smtClean="0"/>
              <a:t>Next person in alphabetical order: Recorder</a:t>
            </a:r>
          </a:p>
          <a:p>
            <a:pPr lvl="1"/>
            <a:r>
              <a:rPr lang="en-US" dirty="0" smtClean="0"/>
              <a:t>Next person: Reporter</a:t>
            </a:r>
          </a:p>
          <a:p>
            <a:pPr lvl="1"/>
            <a:r>
              <a:rPr lang="en-US" dirty="0" smtClean="0"/>
              <a:t>Next person: Facilitator</a:t>
            </a:r>
          </a:p>
          <a:p>
            <a:pPr lvl="1"/>
            <a:r>
              <a:rPr lang="en-US" dirty="0" smtClean="0"/>
              <a:t>Everyone will also be Questioners and Encouragers</a:t>
            </a:r>
          </a:p>
          <a:p>
            <a:r>
              <a:rPr lang="en-US" dirty="0" smtClean="0"/>
              <a:t>Please find your necklace, and each person will read their role card to the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3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explicit roles?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727200"/>
            <a:ext cx="8574087" cy="4610100"/>
          </a:xfrm>
        </p:spPr>
        <p:txBody>
          <a:bodyPr>
            <a:normAutofit/>
          </a:bodyPr>
          <a:lstStyle/>
          <a:p>
            <a:r>
              <a:rPr lang="en-US" dirty="0" smtClean="0"/>
              <a:t>All the research showing the benefits of cooperative groups is based on </a:t>
            </a:r>
            <a:r>
              <a:rPr lang="en-US" b="1" dirty="0" smtClean="0"/>
              <a:t>structured</a:t>
            </a:r>
            <a:r>
              <a:rPr lang="en-US" dirty="0" smtClean="0"/>
              <a:t> groups with </a:t>
            </a:r>
            <a:r>
              <a:rPr lang="en-US" b="1" dirty="0" smtClean="0"/>
              <a:t>roles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Roles help create </a:t>
            </a:r>
            <a:r>
              <a:rPr lang="en-US" b="1" dirty="0" smtClean="0"/>
              <a:t>equity</a:t>
            </a:r>
            <a:r>
              <a:rPr lang="en-US" dirty="0" smtClean="0"/>
              <a:t> – as roles rotate around, everyone has a chance to play different roles.</a:t>
            </a:r>
          </a:p>
          <a:p>
            <a:r>
              <a:rPr lang="en-US" dirty="0" smtClean="0"/>
              <a:t>Each role has a set of </a:t>
            </a:r>
            <a:r>
              <a:rPr lang="en-US" b="1" dirty="0" smtClean="0"/>
              <a:t>skills</a:t>
            </a:r>
            <a:r>
              <a:rPr lang="en-US" dirty="0" smtClean="0"/>
              <a:t> that we want all students to eventually have.  By having explicit roles, students learn those skills.</a:t>
            </a:r>
          </a:p>
          <a:p>
            <a:r>
              <a:rPr lang="en-US" dirty="0" smtClean="0"/>
              <a:t>Notice that the cards have sentence frames.  Role cards help students develop academic language skills.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8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 Interesting Phenomenon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638300"/>
            <a:ext cx="8574087" cy="5067300"/>
          </a:xfrm>
        </p:spPr>
        <p:txBody>
          <a:bodyPr>
            <a:normAutofit/>
          </a:bodyPr>
          <a:lstStyle/>
          <a:p>
            <a:r>
              <a:rPr lang="en-US" b="1" dirty="0"/>
              <a:t>Nosey Balloons </a:t>
            </a:r>
            <a:r>
              <a:rPr lang="en-US" dirty="0"/>
              <a:t>handout</a:t>
            </a:r>
          </a:p>
          <a:p>
            <a:r>
              <a:rPr lang="en-US" dirty="0" smtClean="0"/>
              <a:t>We’re going to follow the instructions as a group.  Please don’t move on to the next step until we are ready.</a:t>
            </a:r>
          </a:p>
          <a:p>
            <a:r>
              <a:rPr lang="en-US" dirty="0" smtClean="0"/>
              <a:t>Paired Verbal Fluency Protocol:</a:t>
            </a:r>
          </a:p>
          <a:p>
            <a:pPr lvl="1"/>
            <a:r>
              <a:rPr lang="en-US" dirty="0" smtClean="0"/>
              <a:t>It’s NOT a conversation.</a:t>
            </a:r>
          </a:p>
          <a:p>
            <a:pPr lvl="1"/>
            <a:r>
              <a:rPr lang="en-US" dirty="0" smtClean="0"/>
              <a:t>When it’s not your turn, don’t talk.</a:t>
            </a:r>
          </a:p>
          <a:p>
            <a:pPr lvl="1"/>
            <a:r>
              <a:rPr lang="en-US" dirty="0" smtClean="0"/>
              <a:t>You can take notes on what you hear and what you want to say.</a:t>
            </a:r>
          </a:p>
          <a:p>
            <a:pPr lvl="1"/>
            <a:r>
              <a:rPr lang="en-US" dirty="0" smtClean="0"/>
              <a:t>It feels weird, but please play along.</a:t>
            </a:r>
          </a:p>
          <a:p>
            <a:pPr lvl="1"/>
            <a:r>
              <a:rPr lang="en-US" dirty="0" smtClean="0"/>
              <a:t>Good for getting ideas on the table.</a:t>
            </a:r>
          </a:p>
          <a:p>
            <a:pPr lvl="1"/>
            <a:r>
              <a:rPr lang="en-US" dirty="0" smtClean="0"/>
              <a:t>Enforces equitable participation.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0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Verbal Fluency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651000"/>
            <a:ext cx="8859837" cy="5080000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partner.  Who is partner A, and who is partner B?</a:t>
            </a:r>
          </a:p>
          <a:p>
            <a:r>
              <a:rPr lang="en-US" dirty="0"/>
              <a:t>60 seconds: Partner A tells Partner B their ideas.   Take some notes.</a:t>
            </a:r>
          </a:p>
          <a:p>
            <a:r>
              <a:rPr lang="en-US" dirty="0"/>
              <a:t>15 second: silent pause</a:t>
            </a:r>
          </a:p>
          <a:p>
            <a:r>
              <a:rPr lang="en-US" dirty="0"/>
              <a:t>60 seconds: Partner B tells Partner A their ideas.  Take notes.</a:t>
            </a:r>
          </a:p>
          <a:p>
            <a:r>
              <a:rPr lang="en-US" dirty="0"/>
              <a:t>30 second pause to think about your response to your partner’s ideas.</a:t>
            </a:r>
          </a:p>
          <a:p>
            <a:r>
              <a:rPr lang="en-US" dirty="0"/>
              <a:t>60 seconds: Partner A responds to Partner B’s ideas.</a:t>
            </a:r>
          </a:p>
          <a:p>
            <a:r>
              <a:rPr lang="en-US" dirty="0"/>
              <a:t>15 second pause</a:t>
            </a:r>
          </a:p>
          <a:p>
            <a:r>
              <a:rPr lang="en-US" dirty="0"/>
              <a:t>60 seconds: Partner B responds to Partner A’s ideas.</a:t>
            </a:r>
          </a:p>
        </p:txBody>
      </p:sp>
    </p:spTree>
    <p:extLst>
      <p:ext uri="{BB962C8B-B14F-4D97-AF65-F5344CB8AC3E}">
        <p14:creationId xmlns:p14="http://schemas.microsoft.com/office/powerpoint/2010/main" val="257145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Nosey Balloons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92300"/>
            <a:ext cx="8503920" cy="4206748"/>
          </a:xfrm>
        </p:spPr>
        <p:txBody>
          <a:bodyPr/>
          <a:lstStyle/>
          <a:p>
            <a:r>
              <a:rPr lang="en-US" dirty="0" smtClean="0"/>
              <a:t>Let’s finish the </a:t>
            </a:r>
            <a:r>
              <a:rPr lang="en-US" b="1" dirty="0" smtClean="0"/>
              <a:t>Nosey Balloons </a:t>
            </a:r>
            <a:r>
              <a:rPr lang="en-US" dirty="0" smtClean="0"/>
              <a:t>handout</a:t>
            </a:r>
          </a:p>
          <a:p>
            <a:r>
              <a:rPr lang="en-US" dirty="0" smtClean="0"/>
              <a:t>Go to the Keeping Track of Our Ideas page</a:t>
            </a:r>
          </a:p>
          <a:p>
            <a:r>
              <a:rPr lang="en-US" dirty="0" smtClean="0"/>
              <a:t>Now let’s start figuring out our model.</a:t>
            </a:r>
          </a:p>
          <a:p>
            <a:r>
              <a:rPr lang="en-US" dirty="0" smtClean="0"/>
              <a:t>But first we need some words to talk about the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4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Frayer</a:t>
            </a:r>
            <a:r>
              <a:rPr lang="en-US" dirty="0" smtClean="0"/>
              <a:t> chart</a:t>
            </a:r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80969" y="2476519"/>
            <a:ext cx="8191500" cy="4076682"/>
            <a:chOff x="1340" y="1400"/>
            <a:chExt cx="13240" cy="934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340" y="1400"/>
              <a:ext cx="13240" cy="9340"/>
              <a:chOff x="1340" y="1400"/>
              <a:chExt cx="13240" cy="9340"/>
            </a:xfrm>
          </p:grpSpPr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1340" y="1400"/>
                <a:ext cx="13240" cy="9340"/>
                <a:chOff x="1360" y="1380"/>
                <a:chExt cx="13240" cy="9340"/>
              </a:xfrm>
            </p:grpSpPr>
            <p:sp>
              <p:nvSpPr>
                <p:cNvPr id="13" name="Rectangle 4"/>
                <p:cNvSpPr>
                  <a:spLocks noChangeArrowheads="1"/>
                </p:cNvSpPr>
                <p:nvPr/>
              </p:nvSpPr>
              <p:spPr bwMode="auto">
                <a:xfrm>
                  <a:off x="1380" y="1400"/>
                  <a:ext cx="13220" cy="932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9BC1FF"/>
                          </a:gs>
                          <a:gs pos="100000">
                            <a:srgbClr val="3F80CD"/>
                          </a:gs>
                        </a:gsLst>
                        <a:lin ang="5400000"/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5"/>
                <p:cNvSpPr>
                  <a:spLocks noChangeShapeType="1"/>
                </p:cNvSpPr>
                <p:nvPr/>
              </p:nvSpPr>
              <p:spPr bwMode="auto">
                <a:xfrm>
                  <a:off x="8040" y="1380"/>
                  <a:ext cx="0" cy="932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7980" y="-640"/>
                  <a:ext cx="0" cy="132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5340" y="5080"/>
                <a:ext cx="5380" cy="176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38100" dist="25400" dir="5400000" algn="ctr" rotWithShape="0">
                        <a:srgbClr val="000000">
                          <a:alpha val="35001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1420" y="1440"/>
                <a:ext cx="2940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25400" dir="5400000" algn="ctr" rotWithShape="0">
                        <a:srgbClr val="000000">
                          <a:alpha val="35001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charset="0"/>
                    <a:ea typeface="ÇlÇr ñæí©" charset="0"/>
                  </a:rPr>
                  <a:t>DEFINITION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0660" y="1440"/>
                <a:ext cx="3800" cy="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25400" dir="5400000" algn="ctr" rotWithShape="0">
                        <a:srgbClr val="000000">
                          <a:alpha val="35001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charset="0"/>
                    <a:ea typeface="ÇlÇr ñæí©" charset="0"/>
                  </a:rPr>
                  <a:t>EVERYDAY 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charset="0"/>
                    <a:ea typeface="ÇlÇr ñæí©" charset="0"/>
                  </a:rPr>
                  <a:t>MEANS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1440" y="6020"/>
                <a:ext cx="3360" cy="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25400" dir="5400000" algn="ctr" rotWithShape="0">
                        <a:srgbClr val="000000">
                          <a:alpha val="35001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charset="0"/>
                    <a:ea typeface="ÇlÇr ñæí©" charset="0"/>
                  </a:rPr>
                  <a:t>EXAMPLES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11620" y="6040"/>
                <a:ext cx="2820" cy="6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25400" dir="5400000" algn="ctr" rotWithShape="0">
                        <a:srgbClr val="000000">
                          <a:alpha val="35001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Black" charset="0"/>
                    <a:ea typeface="ÇlÇr ñæí©" charset="0"/>
                  </a:rPr>
                  <a:t>NON-EXAMPLES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6940" y="5295"/>
              <a:ext cx="2120" cy="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algn="ctr" rotWithShape="0">
                      <a:srgbClr val="000000">
                        <a:alpha val="35001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andwriting - Dakota" charset="0"/>
                  <a:ea typeface="ÇlÇr ñæí©" charset="0"/>
                </a:rPr>
                <a:t>Matter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0464" y="1694934"/>
            <a:ext cx="8142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Fill in the blocks as you talk to your partner about them.  You do not have to have the same answers as your partner.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96052" y="2981633"/>
            <a:ext cx="35981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Matter</a:t>
            </a:r>
            <a:r>
              <a:rPr lang="en-US" sz="2400" dirty="0"/>
              <a:t> is the stuff that physical things are made </a:t>
            </a:r>
            <a:r>
              <a:rPr lang="en-US" sz="2400" dirty="0" smtClean="0"/>
              <a:t>of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493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some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different way to think about vocab</a:t>
            </a:r>
          </a:p>
          <a:p>
            <a:pPr lvl="1"/>
            <a:r>
              <a:rPr lang="en-US" sz="2400" dirty="0" smtClean="0"/>
              <a:t>Definition</a:t>
            </a:r>
          </a:p>
          <a:p>
            <a:pPr lvl="1"/>
            <a:r>
              <a:rPr lang="en-US" sz="2400" dirty="0" smtClean="0"/>
              <a:t>Word in context</a:t>
            </a:r>
          </a:p>
          <a:p>
            <a:pPr lvl="1"/>
            <a:r>
              <a:rPr lang="en-US" sz="2400" dirty="0" smtClean="0"/>
              <a:t>Word in </a:t>
            </a:r>
            <a:r>
              <a:rPr lang="en-US" sz="2400" b="1" dirty="0" smtClean="0"/>
              <a:t>concept</a:t>
            </a:r>
          </a:p>
          <a:p>
            <a:r>
              <a:rPr lang="en-US" sz="2800" dirty="0" smtClean="0"/>
              <a:t>When do we introduce new words?</a:t>
            </a:r>
          </a:p>
          <a:p>
            <a:pPr lvl="1"/>
            <a:r>
              <a:rPr lang="en-US" sz="2400" dirty="0" smtClean="0"/>
              <a:t>When we need them in both context and concept</a:t>
            </a:r>
          </a:p>
          <a:p>
            <a:pPr lvl="1"/>
            <a:r>
              <a:rPr lang="en-US" sz="2400" dirty="0" smtClean="0"/>
              <a:t>“Front-loading” vocab turns out to be ineffective</a:t>
            </a:r>
          </a:p>
          <a:p>
            <a:pPr lvl="1"/>
            <a:r>
              <a:rPr lang="en-US" sz="2400" dirty="0" smtClean="0"/>
              <a:t>Foreign language acquisition research says we learn vocab when it is repeated frequently in proper context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18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Vocab: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689100"/>
            <a:ext cx="8574087" cy="4584700"/>
          </a:xfrm>
        </p:spPr>
        <p:txBody>
          <a:bodyPr>
            <a:normAutofit/>
          </a:bodyPr>
          <a:lstStyle/>
          <a:p>
            <a:r>
              <a:rPr lang="en-US" dirty="0" smtClean="0"/>
              <a:t>So let’s do some work on the word </a:t>
            </a:r>
            <a:r>
              <a:rPr lang="en-US" b="1" dirty="0" smtClean="0"/>
              <a:t>Matter</a:t>
            </a:r>
          </a:p>
          <a:p>
            <a:r>
              <a:rPr lang="en-US" dirty="0" smtClean="0"/>
              <a:t>So far we have been investigating the stuff that things are made of.</a:t>
            </a:r>
          </a:p>
          <a:p>
            <a:r>
              <a:rPr lang="en-US" b="1" dirty="0" smtClean="0"/>
              <a:t>Matter</a:t>
            </a:r>
            <a:r>
              <a:rPr lang="en-US" dirty="0" smtClean="0"/>
              <a:t> is the stuff that physical things are made of, even when those things are very different from each other..</a:t>
            </a:r>
          </a:p>
          <a:p>
            <a:r>
              <a:rPr lang="en-US" dirty="0" smtClean="0"/>
              <a:t>Let’s make a  </a:t>
            </a:r>
            <a:r>
              <a:rPr lang="en-US" dirty="0" err="1" smtClean="0"/>
              <a:t>Frayer</a:t>
            </a:r>
            <a:r>
              <a:rPr lang="en-US" dirty="0" smtClean="0"/>
              <a:t> vocabulary chart to help us think about the word </a:t>
            </a:r>
            <a:r>
              <a:rPr lang="en-US" b="1" dirty="0" smtClean="0"/>
              <a:t>Matter.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555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651000"/>
            <a:ext cx="8574087" cy="4914900"/>
          </a:xfrm>
        </p:spPr>
        <p:txBody>
          <a:bodyPr>
            <a:normAutofit lnSpcReduction="10000"/>
          </a:bodyPr>
          <a:lstStyle/>
          <a:p>
            <a:pPr>
              <a:spcAft>
                <a:spcPct val="0"/>
              </a:spcAft>
            </a:pPr>
            <a:r>
              <a:rPr lang="en-US" altLang="en-US" sz="2800" dirty="0"/>
              <a:t>Strive to stay engaged and thoughtful all day long.</a:t>
            </a:r>
          </a:p>
          <a:p>
            <a:pPr>
              <a:spcAft>
                <a:spcPct val="0"/>
              </a:spcAft>
            </a:pPr>
            <a:r>
              <a:rPr lang="en-US" altLang="en-US" sz="2800" dirty="0"/>
              <a:t>Please disengage from electronic distractions.</a:t>
            </a:r>
          </a:p>
          <a:p>
            <a:pPr lvl="1">
              <a:spcAft>
                <a:spcPct val="0"/>
              </a:spcAft>
            </a:pPr>
            <a:r>
              <a:rPr lang="en-US" altLang="en-US" sz="2600" dirty="0"/>
              <a:t>Silence your cell phones.</a:t>
            </a:r>
          </a:p>
          <a:p>
            <a:pPr lvl="1">
              <a:spcAft>
                <a:spcPct val="0"/>
              </a:spcAft>
            </a:pPr>
            <a:r>
              <a:rPr lang="en-US" altLang="en-US" sz="2600" dirty="0"/>
              <a:t>Only use your devices if they are relevant to the work we are doing (please avoid email and/or Facebook!)</a:t>
            </a:r>
            <a:r>
              <a:rPr lang="en-US" altLang="en-US" sz="2600" dirty="0" smtClean="0"/>
              <a:t>.</a:t>
            </a:r>
          </a:p>
          <a:p>
            <a:pPr>
              <a:spcAft>
                <a:spcPct val="0"/>
              </a:spcAft>
            </a:pPr>
            <a:r>
              <a:rPr lang="en-US" altLang="en-US" sz="2800" dirty="0" smtClean="0"/>
              <a:t>In discussions:</a:t>
            </a:r>
            <a:endParaRPr lang="en-US" altLang="en-US" sz="2800" dirty="0"/>
          </a:p>
          <a:p>
            <a:pPr lvl="1"/>
            <a:r>
              <a:rPr lang="en-US" sz="2600" dirty="0"/>
              <a:t>No one teaches, everyone facilitates</a:t>
            </a:r>
          </a:p>
          <a:p>
            <a:pPr lvl="1"/>
            <a:r>
              <a:rPr lang="en-US" sz="2600" dirty="0"/>
              <a:t>Everyone is </a:t>
            </a:r>
            <a:r>
              <a:rPr lang="en-US" sz="2600" dirty="0" smtClean="0"/>
              <a:t>smart and thoughtful </a:t>
            </a:r>
            <a:r>
              <a:rPr lang="en-US" sz="2600" dirty="0"/>
              <a:t>here; everyone has something valuable to contribute</a:t>
            </a:r>
          </a:p>
          <a:p>
            <a:pPr lvl="1"/>
            <a:r>
              <a:rPr lang="en-US" sz="2600" dirty="0"/>
              <a:t>Listen more than you speak</a:t>
            </a:r>
          </a:p>
          <a:p>
            <a:pPr lvl="1"/>
            <a:r>
              <a:rPr lang="en-US" sz="2600" dirty="0"/>
              <a:t>Do not steal anyone else’s aha! moment</a:t>
            </a:r>
            <a:endParaRPr lang="en-US" alt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9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develop 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03400"/>
            <a:ext cx="8574087" cy="46609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Scientific Model: set of ideas we use to explain phenomena in the natural and constructed world.</a:t>
            </a:r>
          </a:p>
          <a:p>
            <a:r>
              <a:rPr lang="en-US" dirty="0" smtClean="0"/>
              <a:t>Models are conceptual, and they are shared.  I may have a mental model, but unless that model is shared by a consensus of thinkers, it is not a scientific model.</a:t>
            </a:r>
          </a:p>
          <a:p>
            <a:r>
              <a:rPr lang="en-US" dirty="0" smtClean="0"/>
              <a:t>Models can be represented many ways – in diagrams, graphs, physical “models” – we will use text.</a:t>
            </a:r>
          </a:p>
          <a:p>
            <a:r>
              <a:rPr lang="en-US" dirty="0" smtClean="0"/>
              <a:t>Not every diagram, graph or physical “model” actually represents a model.  If the representation depicts ideas we can use to create explanations and predictions about the world, then it represents a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9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represent a model?</a:t>
            </a:r>
            <a:endParaRPr lang="en-US" dirty="0"/>
          </a:p>
        </p:txBody>
      </p:sp>
      <p:pic>
        <p:nvPicPr>
          <p:cNvPr id="4" name="Picture 3" descr="partic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51100"/>
            <a:ext cx="7924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9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represent a model?</a:t>
            </a:r>
            <a:endParaRPr lang="en-US" dirty="0"/>
          </a:p>
        </p:txBody>
      </p:sp>
      <p:pic>
        <p:nvPicPr>
          <p:cNvPr id="6" name="Picture 5" descr="solar system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71" y="1394277"/>
            <a:ext cx="6658429" cy="49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r>
              <a:rPr lang="en-US" dirty="0" smtClean="0"/>
              <a:t>Now let’s write some Model Statements. You can record them on the back of your Keeping Track handout.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Something about what matter 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Something about what matter is made of.</a:t>
            </a:r>
          </a:p>
        </p:txBody>
      </p:sp>
    </p:spTree>
    <p:extLst>
      <p:ext uri="{BB962C8B-B14F-4D97-AF65-F5344CB8AC3E}">
        <p14:creationId xmlns:p14="http://schemas.microsoft.com/office/powerpoint/2010/main" val="314385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Mesmerizing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866900"/>
            <a:ext cx="8574087" cy="4889500"/>
          </a:xfrm>
        </p:spPr>
        <p:txBody>
          <a:bodyPr>
            <a:normAutofit/>
          </a:bodyPr>
          <a:lstStyle/>
          <a:p>
            <a:r>
              <a:rPr lang="en-US" dirty="0"/>
              <a:t>Materials manager is responsible for getting the materials bin.</a:t>
            </a:r>
          </a:p>
          <a:p>
            <a:r>
              <a:rPr lang="en-US" dirty="0"/>
              <a:t>All materials are in your bin.</a:t>
            </a:r>
          </a:p>
          <a:p>
            <a:r>
              <a:rPr lang="en-US" dirty="0"/>
              <a:t>READ the procedure WITHOUT DOING IT.</a:t>
            </a:r>
          </a:p>
          <a:p>
            <a:r>
              <a:rPr lang="en-US" dirty="0"/>
              <a:t>Write your prediction </a:t>
            </a:r>
            <a:r>
              <a:rPr lang="en-US" dirty="0" smtClean="0"/>
              <a:t>in your notes.</a:t>
            </a:r>
            <a:r>
              <a:rPr lang="en-US" dirty="0" smtClean="0">
                <a:latin typeface="Calibri" charset="0"/>
                <a:ea typeface="ヒラギノ角ゴ Pro W3" charset="0"/>
              </a:rPr>
              <a:t>.</a:t>
            </a:r>
            <a:endParaRPr lang="en-US" dirty="0">
              <a:latin typeface="Calibri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5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Mesmerizing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689100"/>
            <a:ext cx="8574087" cy="482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Step A.</a:t>
            </a:r>
          </a:p>
          <a:p>
            <a:r>
              <a:rPr lang="en-US" dirty="0" smtClean="0"/>
              <a:t>Have everyone ready to watch when the food coloring goes in.</a:t>
            </a:r>
          </a:p>
          <a:p>
            <a:r>
              <a:rPr lang="en-US" dirty="0" smtClean="0"/>
              <a:t>Record your observations. Be sure you are recording OBSERVATIONS and not INFERENCES.</a:t>
            </a:r>
          </a:p>
          <a:p>
            <a:r>
              <a:rPr lang="en-US" dirty="0" smtClean="0"/>
              <a:t>Your recorder will lead the group in making a drawing on half of your whiteboard to show what you observed.</a:t>
            </a:r>
          </a:p>
          <a:p>
            <a:r>
              <a:rPr lang="en-US" dirty="0" smtClean="0"/>
              <a:t>Can we use any of our model statements to explain what we see happening?  Talk at your table, then write your conclusion in your notes.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add to our previous model.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Something about what particles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1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Mesmerizing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Time for Step B.  Please read.</a:t>
            </a:r>
          </a:p>
          <a:p>
            <a:r>
              <a:rPr lang="en-US" dirty="0" smtClean="0"/>
              <a:t>I will bring you hot water – it goes in the glass jar.</a:t>
            </a:r>
          </a:p>
          <a:p>
            <a:r>
              <a:rPr lang="en-US" dirty="0" smtClean="0"/>
              <a:t>Your materials manager can get the other water.</a:t>
            </a:r>
          </a:p>
          <a:p>
            <a:r>
              <a:rPr lang="en-US" dirty="0" smtClean="0"/>
              <a:t>Note that the food coloring should go in all at the same time.</a:t>
            </a:r>
          </a:p>
          <a:p>
            <a:r>
              <a:rPr lang="en-US" dirty="0" smtClean="0"/>
              <a:t>Wait until everyone is ready to observe before putting the food coloring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6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we add anything new to the model?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Something that explains why the cups were different.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What is temperature?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an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of our new standards call for arguing from evidence</a:t>
            </a:r>
          </a:p>
          <a:p>
            <a:r>
              <a:rPr lang="en-US" dirty="0" smtClean="0"/>
              <a:t>Let’s look at the notion of argument a little closer.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6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oals for </a:t>
            </a:r>
            <a:r>
              <a:rPr lang="en-US" dirty="0"/>
              <a:t>I</a:t>
            </a:r>
            <a:r>
              <a:rPr lang="en-US" dirty="0" smtClean="0"/>
              <a:t>ntro to NGSS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Help you understand the different parts of NGSS</a:t>
            </a:r>
          </a:p>
          <a:p>
            <a:r>
              <a:rPr lang="en-US" dirty="0" smtClean="0"/>
              <a:t>Take a look at your grade-level standards</a:t>
            </a:r>
          </a:p>
          <a:p>
            <a:r>
              <a:rPr lang="en-US" dirty="0" smtClean="0"/>
              <a:t>Understand the profound shift represented by NGSS</a:t>
            </a:r>
          </a:p>
          <a:p>
            <a:endParaRPr lang="en-US" dirty="0"/>
          </a:p>
          <a:p>
            <a:r>
              <a:rPr lang="en-US" dirty="0" smtClean="0"/>
              <a:t>Presentation courtesy of Rich </a:t>
            </a:r>
            <a:r>
              <a:rPr lang="en-US" dirty="0" err="1" smtClean="0"/>
              <a:t>Hedman</a:t>
            </a:r>
            <a:r>
              <a:rPr lang="en-US" dirty="0" smtClean="0"/>
              <a:t>, MASE Center, Sac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6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5" y="779877"/>
            <a:ext cx="8442762" cy="6078123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205836" y="97697"/>
            <a:ext cx="9349836" cy="142630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Argumentation is a higher-order cognitive skill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9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Argumentation is a higher-order skill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320482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the content is being taught at the bottom of Blooms, kids need practice to be able to operate farther up the cognitive levels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 you want to assess argumentation, you have to explicitly teach argumentation.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0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argument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0041" y="1694480"/>
            <a:ext cx="65140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 argument consists of three parts…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35000" y="2506731"/>
            <a:ext cx="279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Claim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3237" y="4759733"/>
            <a:ext cx="3418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Evidence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999" y="3761493"/>
            <a:ext cx="8625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 the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Reasoning</a:t>
            </a:r>
            <a:r>
              <a:rPr lang="en-US" sz="3600" dirty="0" smtClean="0"/>
              <a:t> </a:t>
            </a:r>
            <a:r>
              <a:rPr lang="en-US" sz="2800" dirty="0" smtClean="0"/>
              <a:t>that connects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291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Claim?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635" y="2053542"/>
            <a:ext cx="4470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claim in science might be….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95199" y="2682450"/>
            <a:ext cx="4562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conjecture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4435" y="3715156"/>
            <a:ext cx="465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conclusion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5219" y="4807214"/>
            <a:ext cx="5488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 explanation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7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Evidence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087" y="1704581"/>
            <a:ext cx="3562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Evidence in </a:t>
            </a:r>
            <a:r>
              <a:rPr lang="en-US" sz="2800" b="1" dirty="0" smtClean="0"/>
              <a:t>science</a:t>
            </a:r>
            <a:r>
              <a:rPr lang="en-US" sz="2800" dirty="0" smtClean="0"/>
              <a:t> is…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69698" y="2416580"/>
            <a:ext cx="4865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Empirical data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6383" y="3309264"/>
            <a:ext cx="60763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Logical deductions 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 first principles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868" y="4871434"/>
            <a:ext cx="6778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Evidence in </a:t>
            </a:r>
            <a:r>
              <a:rPr lang="en-US" sz="2800" b="1" dirty="0" smtClean="0"/>
              <a:t>science class </a:t>
            </a:r>
            <a:r>
              <a:rPr lang="en-US" sz="2800" dirty="0" smtClean="0"/>
              <a:t>might also include…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697217" y="5521864"/>
            <a:ext cx="61532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Evidence from text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01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Reasoning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609" y="1583389"/>
            <a:ext cx="3649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Reasoning shows how…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30149" y="2244438"/>
            <a:ext cx="60837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evidence 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supports the claim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09" y="4315262"/>
            <a:ext cx="85279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claim logically follows 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 the evidence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7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Build an argument using Model Statement #4 as your claim.</a:t>
            </a:r>
          </a:p>
          <a:p>
            <a:r>
              <a:rPr lang="en-US" dirty="0" smtClean="0"/>
              <a:t>What is the evidence?</a:t>
            </a:r>
          </a:p>
          <a:p>
            <a:r>
              <a:rPr lang="en-US" dirty="0" smtClean="0"/>
              <a:t>How does the evidence support the claim?</a:t>
            </a:r>
          </a:p>
          <a:p>
            <a:r>
              <a:rPr lang="en-US" dirty="0" smtClean="0"/>
              <a:t>Use the CER graphic organizer to help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32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 the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chart of Science and Engineering Practices, identify which practices you engaged in during the lesson</a:t>
            </a:r>
          </a:p>
          <a:p>
            <a:r>
              <a:rPr lang="en-US" dirty="0" smtClean="0"/>
              <a:t>What strategies did we use to work on the S&amp;L, Reading &amp; Writing Common Core Standards?</a:t>
            </a:r>
          </a:p>
        </p:txBody>
      </p:sp>
    </p:spTree>
    <p:extLst>
      <p:ext uri="{BB962C8B-B14F-4D97-AF65-F5344CB8AC3E}">
        <p14:creationId xmlns:p14="http://schemas.microsoft.com/office/powerpoint/2010/main" val="134773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your own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118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Flipping existing lessons in NGSS:</a:t>
            </a:r>
          </a:p>
          <a:p>
            <a:pPr lvl="1"/>
            <a:r>
              <a:rPr lang="en-US" dirty="0" smtClean="0"/>
              <a:t>What can kids figure out?</a:t>
            </a:r>
          </a:p>
          <a:p>
            <a:pPr lvl="1"/>
            <a:r>
              <a:rPr lang="en-US" dirty="0" smtClean="0"/>
              <a:t>What is the model that is being developed (several linked concepts)?</a:t>
            </a:r>
          </a:p>
          <a:p>
            <a:pPr lvl="1"/>
            <a:r>
              <a:rPr lang="en-US" dirty="0" smtClean="0"/>
              <a:t>What is the story arc?  How can this one lesson be extended to encompass more ideas or deeper practice with the ideas?</a:t>
            </a:r>
          </a:p>
          <a:p>
            <a:pPr lvl="1"/>
            <a:r>
              <a:rPr lang="en-US" dirty="0" smtClean="0"/>
              <a:t>How can you insert or strengthen the practices and CCCs used in the lesson?</a:t>
            </a:r>
          </a:p>
          <a:p>
            <a:pPr lvl="1"/>
            <a:r>
              <a:rPr lang="en-US" dirty="0" smtClean="0"/>
              <a:t>What dialogue, reading or writing strategy can be inserted?</a:t>
            </a:r>
          </a:p>
          <a:p>
            <a:r>
              <a:rPr lang="en-US" dirty="0" smtClean="0"/>
              <a:t>Finding NGSS-aligned lessons:</a:t>
            </a:r>
          </a:p>
          <a:p>
            <a:pPr lvl="1"/>
            <a:r>
              <a:rPr lang="en-US" dirty="0" smtClean="0"/>
              <a:t>Start with exemplary inquiry curricula: GEMS, BSCS, FOSS</a:t>
            </a:r>
          </a:p>
          <a:p>
            <a:pPr lvl="1"/>
            <a:r>
              <a:rPr lang="en-US" dirty="0" smtClean="0"/>
              <a:t>Watch out for on-line lessons – they are often aligned only to the CONTENT and not to the Practices or CCCs.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6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2008295"/>
            <a:ext cx="7727653" cy="42713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16500" y="1788922"/>
            <a:ext cx="3784600" cy="456517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Find the first page of your NGSS standards.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Quietly read the handout for 4 minutes.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While you read: </a:t>
            </a:r>
          </a:p>
          <a:p>
            <a:pPr marL="521208" lvl="1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try to figure out what is in each box.</a:t>
            </a:r>
          </a:p>
          <a:p>
            <a:pPr marL="521208" lvl="1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t</a:t>
            </a:r>
            <a:r>
              <a:rPr lang="en-US" sz="2600" dirty="0" smtClean="0"/>
              <a:t>ry to figure out how each of the boxes are related to each other.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99" y="1828103"/>
            <a:ext cx="4719833" cy="43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7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960" y="2008295"/>
            <a:ext cx="7727653" cy="42713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16500" y="1788922"/>
            <a:ext cx="3784600" cy="4565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Talk with the people in your group for 4 </a:t>
            </a:r>
            <a:r>
              <a:rPr lang="en-US" sz="2800" dirty="0" err="1" smtClean="0"/>
              <a:t>mins</a:t>
            </a:r>
            <a:r>
              <a:rPr lang="en-US" sz="2800" dirty="0" smtClean="0"/>
              <a:t>.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Discuss: </a:t>
            </a:r>
          </a:p>
          <a:p>
            <a:pPr marL="521208" lvl="1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what you think is contained in each box.</a:t>
            </a:r>
          </a:p>
          <a:p>
            <a:pPr marL="521208" lvl="1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h</a:t>
            </a:r>
            <a:r>
              <a:rPr lang="en-US" sz="2600" dirty="0" smtClean="0"/>
              <a:t>ow you think each of the boxes relate to each other.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99" y="1828103"/>
            <a:ext cx="4719833" cy="43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1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NGSS has three dimensions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Sacramento area science project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63440" y="2208179"/>
            <a:ext cx="3916356" cy="36609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Disciplinary Core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Crosscutting Concepts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Science and Engineering Practices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6" y="1845736"/>
            <a:ext cx="3608142" cy="37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2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3" y="725605"/>
            <a:ext cx="6635095" cy="605332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20636" y="204223"/>
            <a:ext cx="7467600" cy="46887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Architecture of NGSS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44800" y="5787870"/>
            <a:ext cx="25272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kern="0" dirty="0">
                <a:solidFill>
                  <a:srgbClr val="000000"/>
                </a:solidFill>
              </a:rPr>
              <a:t>These are the </a:t>
            </a:r>
            <a:r>
              <a:rPr lang="en-US" b="1" kern="0" dirty="0" smtClean="0">
                <a:solidFill>
                  <a:srgbClr val="000000"/>
                </a:solidFill>
              </a:rPr>
              <a:t>Disciplinary Core Ideas </a:t>
            </a:r>
            <a:r>
              <a:rPr lang="en-US" kern="0" dirty="0" smtClean="0">
                <a:solidFill>
                  <a:srgbClr val="000000"/>
                </a:solidFill>
              </a:rPr>
              <a:t>(DCIs</a:t>
            </a:r>
            <a:r>
              <a:rPr lang="en-US" kern="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37536" y="5787870"/>
            <a:ext cx="200465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srgbClr val="000000"/>
                </a:solidFill>
              </a:rPr>
              <a:t>These are the </a:t>
            </a:r>
            <a:r>
              <a:rPr lang="en-US" b="1" kern="0" dirty="0" smtClean="0">
                <a:solidFill>
                  <a:srgbClr val="000000"/>
                </a:solidFill>
              </a:rPr>
              <a:t>Crosscutting Concepts </a:t>
            </a:r>
            <a:r>
              <a:rPr lang="en-US" kern="0" dirty="0" smtClean="0">
                <a:solidFill>
                  <a:srgbClr val="000000"/>
                </a:solidFill>
              </a:rPr>
              <a:t>(CCs</a:t>
            </a:r>
            <a:r>
              <a:rPr lang="en-US" kern="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2893" y="5649436"/>
            <a:ext cx="214030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kern="0" dirty="0">
                <a:solidFill>
                  <a:srgbClr val="000000"/>
                </a:solidFill>
              </a:rPr>
              <a:t>These are the </a:t>
            </a:r>
            <a:r>
              <a:rPr lang="en-US" b="1" kern="0" dirty="0" smtClean="0">
                <a:solidFill>
                  <a:srgbClr val="000000"/>
                </a:solidFill>
              </a:rPr>
              <a:t>Science &amp; Engineering Practices </a:t>
            </a:r>
            <a:r>
              <a:rPr lang="en-US" kern="0" dirty="0" smtClean="0">
                <a:solidFill>
                  <a:srgbClr val="000000"/>
                </a:solidFill>
              </a:rPr>
              <a:t>(SEPs</a:t>
            </a:r>
            <a:r>
              <a:rPr lang="en-US" kern="0" dirty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2981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3610</TotalTime>
  <Words>2558</Words>
  <Application>Microsoft Macintosh PowerPoint</Application>
  <PresentationFormat>On-screen Show (4:3)</PresentationFormat>
  <Paragraphs>330</Paragraphs>
  <Slides>58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Civic</vt:lpstr>
      <vt:lpstr>Making Sense of NGSS</vt:lpstr>
      <vt:lpstr>Goals</vt:lpstr>
      <vt:lpstr>Schedule</vt:lpstr>
      <vt:lpstr>Rules of Engagement</vt:lpstr>
      <vt:lpstr>Goals for Intro to NGSS</vt:lpstr>
      <vt:lpstr>Instructions</vt:lpstr>
      <vt:lpstr>Dialogue</vt:lpstr>
      <vt:lpstr>NGSS has three dimensions</vt:lpstr>
      <vt:lpstr>PowerPoint Presentation</vt:lpstr>
      <vt:lpstr>Performance Expectations</vt:lpstr>
      <vt:lpstr>PowerPoint Presentation</vt:lpstr>
      <vt:lpstr>PowerPoint Presentation</vt:lpstr>
      <vt:lpstr>PowerPoint Presentation</vt:lpstr>
      <vt:lpstr>Connection Boxes</vt:lpstr>
      <vt:lpstr>PowerPoint Presentation</vt:lpstr>
      <vt:lpstr>What is science?</vt:lpstr>
      <vt:lpstr>Science is both</vt:lpstr>
      <vt:lpstr>Information and Sense-making</vt:lpstr>
      <vt:lpstr>PowerPoint Presentation</vt:lpstr>
      <vt:lpstr>PowerPoint Presentation</vt:lpstr>
      <vt:lpstr>Making the NGSS Shift</vt:lpstr>
      <vt:lpstr>Sense-making is the heart of the Next Generation Science Standards</vt:lpstr>
      <vt:lpstr>PowerPoint Presentation</vt:lpstr>
      <vt:lpstr> Science and Engineering Practices</vt:lpstr>
      <vt:lpstr>During the Science Lessons</vt:lpstr>
      <vt:lpstr>Short Reflection</vt:lpstr>
      <vt:lpstr>Integrating Standards</vt:lpstr>
      <vt:lpstr>Don’t Panic!</vt:lpstr>
      <vt:lpstr>PowerPoint Presentation</vt:lpstr>
      <vt:lpstr>Integrating Standards</vt:lpstr>
      <vt:lpstr>Now let’s do some science</vt:lpstr>
      <vt:lpstr>Roles</vt:lpstr>
      <vt:lpstr>Why use explicit roles?</vt:lpstr>
      <vt:lpstr>An Interesting Phenomenon</vt:lpstr>
      <vt:lpstr>Paired Verbal Fluency</vt:lpstr>
      <vt:lpstr>Nosey Balloons</vt:lpstr>
      <vt:lpstr>Frayer chart</vt:lpstr>
      <vt:lpstr>We need some vocabulary</vt:lpstr>
      <vt:lpstr>Vocab: Matter</vt:lpstr>
      <vt:lpstr>Now let’s develop a model</vt:lpstr>
      <vt:lpstr>Does this represent a model?</vt:lpstr>
      <vt:lpstr>Does this represent a model?</vt:lpstr>
      <vt:lpstr>Model Statements</vt:lpstr>
      <vt:lpstr>Mesmerizing Colors</vt:lpstr>
      <vt:lpstr>Mesmerizing Colors</vt:lpstr>
      <vt:lpstr>Model Building</vt:lpstr>
      <vt:lpstr>Mesmerizing Colors</vt:lpstr>
      <vt:lpstr>Model Building</vt:lpstr>
      <vt:lpstr>Writing an argument</vt:lpstr>
      <vt:lpstr>PowerPoint Presentation</vt:lpstr>
      <vt:lpstr>Argumentation is a higher-order skill</vt:lpstr>
      <vt:lpstr>What is an argument?</vt:lpstr>
      <vt:lpstr>What is a Claim?</vt:lpstr>
      <vt:lpstr>What is Evidence?</vt:lpstr>
      <vt:lpstr>What is Reasoning?</vt:lpstr>
      <vt:lpstr>Let’s try it.</vt:lpstr>
      <vt:lpstr>Debriefing the science</vt:lpstr>
      <vt:lpstr>Working on your own lessons</vt:lpstr>
    </vt:vector>
  </TitlesOfParts>
  <Company>CSUS Geology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 Kusnick</dc:creator>
  <cp:lastModifiedBy>Judi Kusnick</cp:lastModifiedBy>
  <cp:revision>61</cp:revision>
  <dcterms:created xsi:type="dcterms:W3CDTF">2016-06-17T21:29:33Z</dcterms:created>
  <dcterms:modified xsi:type="dcterms:W3CDTF">2017-01-04T16:26:12Z</dcterms:modified>
</cp:coreProperties>
</file>