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56" r:id="rId5"/>
    <p:sldId id="257" r:id="rId6"/>
    <p:sldId id="276" r:id="rId7"/>
    <p:sldId id="277" r:id="rId8"/>
    <p:sldId id="278" r:id="rId9"/>
    <p:sldId id="279" r:id="rId10"/>
    <p:sldId id="280" r:id="rId11"/>
    <p:sldId id="281" r:id="rId12"/>
    <p:sldId id="285" r:id="rId13"/>
    <p:sldId id="282" r:id="rId14"/>
    <p:sldId id="283" r:id="rId15"/>
    <p:sldId id="284" r:id="rId16"/>
    <p:sldId id="286" r:id="rId17"/>
    <p:sldId id="287" r:id="rId18"/>
    <p:sldId id="288" r:id="rId19"/>
    <p:sldId id="289" r:id="rId20"/>
    <p:sldId id="290" r:id="rId21"/>
    <p:sldId id="291" r:id="rId22"/>
    <p:sldId id="292" r:id="rId23"/>
    <p:sldId id="293" r:id="rId24"/>
    <p:sldId id="294" r:id="rId25"/>
    <p:sldId id="275" r:id="rId26"/>
  </p:sldIdLst>
  <p:sldSz cx="9144000" cy="6858000" type="screen4x3"/>
  <p:notesSz cx="69469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0" autoAdjust="0"/>
  </p:normalViewPr>
  <p:slideViewPr>
    <p:cSldViewPr>
      <p:cViewPr varScale="1">
        <p:scale>
          <a:sx n="42" d="100"/>
          <a:sy n="42" d="100"/>
        </p:scale>
        <p:origin x="-12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 b="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 b="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 b="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 b="0">
                <a:latin typeface="Times New Roman" charset="0"/>
              </a:defRPr>
            </a:lvl1pPr>
          </a:lstStyle>
          <a:p>
            <a:fld id="{D7AC8DEA-917C-534D-9267-9007C8545A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3257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 b="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 b="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 b="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 b="0">
                <a:latin typeface="Times New Roman" charset="0"/>
              </a:defRPr>
            </a:lvl1pPr>
          </a:lstStyle>
          <a:p>
            <a:fld id="{A0DC7477-6984-2A43-BCAC-B7985F2A43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141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2438400" y="2133600"/>
            <a:ext cx="5562600" cy="1774825"/>
          </a:xfrm>
        </p:spPr>
        <p:txBody>
          <a:bodyPr/>
          <a:lstStyle>
            <a:lvl1pPr>
              <a:lnSpc>
                <a:spcPct val="100000"/>
              </a:lnSpc>
              <a:defRPr sz="48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962400"/>
            <a:ext cx="5562600" cy="990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93" name="Rectangle 21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D5ECAE6-360A-374C-8A87-EB20AA5B229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A6421F-00AB-F54A-BFA6-BD1D7F1793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8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274638"/>
            <a:ext cx="19621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7340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65975-78C7-DF4F-85AB-55AF5CE409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547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46A41-741A-E247-8B0D-A86367BD32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17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EDAD9D-4517-F04B-8DEC-21F5EAB390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2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AAF1B8-B58D-3E47-AB50-1F48C69722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235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22F79-9169-A14E-8981-4FB0D85656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3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9509D-6A33-E34A-9AFD-00C51165AE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21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D02B99-1F07-CE42-AA28-3A876907E7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414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9195A-77B2-0B46-8821-982A0A001E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2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40BAF-4C39-C147-8ABB-48BB46F7A36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13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74638"/>
            <a:ext cx="7848600" cy="1173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3152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48768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12954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rgbClr val="000000"/>
                </a:solidFill>
                <a:latin typeface="+mn-lt"/>
              </a:defRPr>
            </a:lvl1pPr>
          </a:lstStyle>
          <a:p>
            <a:fld id="{08865E22-FA9B-C346-A91B-F17EA99FDB7E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charset="0"/>
          <a:ea typeface="ＭＳ Ｐゴシック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charset="0"/>
          <a:ea typeface="ＭＳ Ｐゴシック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charset="0"/>
          <a:ea typeface="ＭＳ Ｐゴシック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charset="0"/>
          <a:ea typeface="ＭＳ Ｐゴシック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charset="0"/>
          <a:ea typeface="ＭＳ Ｐゴシック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charset="0"/>
          <a:ea typeface="ＭＳ Ｐゴシック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charset="0"/>
          <a:ea typeface="ＭＳ Ｐゴシック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Garamond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6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charset="0"/>
        <a:buChar char="−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Font typeface="Garamond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Climate and Interaction of Earth Systems</a:t>
            </a:r>
            <a:endParaRPr lang="en-US" b="1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Judi Kusnick</a:t>
            </a:r>
          </a:p>
          <a:p>
            <a:r>
              <a:rPr lang="en-US" dirty="0" err="1" smtClean="0"/>
              <a:t>kusnickje@csus.edu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deeper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Now let’s compare cities on different continents.</a:t>
            </a:r>
          </a:p>
          <a:p>
            <a:pPr marL="0" indent="0">
              <a:buNone/>
            </a:pPr>
            <a:r>
              <a:rPr lang="en-US" dirty="0" smtClean="0"/>
              <a:t>Take all your temperature data.  Do you see any similar patterns in temperature among any of the cities?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65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these cities?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Let’s look at a map and see if that helps us spot any additional patterns.</a:t>
            </a:r>
          </a:p>
          <a:p>
            <a:pPr marL="0" indent="0">
              <a:buNone/>
            </a:pPr>
            <a:r>
              <a:rPr lang="en-US" dirty="0" smtClean="0"/>
              <a:t>You have a world map in your data.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11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a more complex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So far we figured out that coastal cities have a different climate than inland cities, but there seem to be two different patterns in the coastal cities in our data set.  </a:t>
            </a:r>
          </a:p>
          <a:p>
            <a:pPr marL="0" indent="0">
              <a:buNone/>
            </a:pPr>
            <a:r>
              <a:rPr lang="en-US" dirty="0" smtClean="0"/>
              <a:t>First let’s add a model statement about this new pattern. Does which coast you are on make a difference?</a:t>
            </a:r>
          </a:p>
          <a:p>
            <a:pPr marL="0" indent="0">
              <a:buNone/>
            </a:pPr>
            <a:r>
              <a:rPr lang="en-US" dirty="0" smtClean="0"/>
              <a:t>Now let’s see if we can explain why this pattern occurs.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345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Third data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Find these images:</a:t>
            </a:r>
          </a:p>
          <a:p>
            <a:r>
              <a:rPr lang="en-US" dirty="0" smtClean="0"/>
              <a:t>North America sea surface temperatures</a:t>
            </a:r>
          </a:p>
          <a:p>
            <a:r>
              <a:rPr lang="en-US" dirty="0" smtClean="0"/>
              <a:t>World sea surface temperatures</a:t>
            </a:r>
          </a:p>
          <a:p>
            <a:pPr marL="0" indent="0">
              <a:buNone/>
            </a:pPr>
            <a:r>
              <a:rPr lang="en-US" dirty="0" smtClean="0"/>
              <a:t>Do you see any patterns in the two images?</a:t>
            </a:r>
          </a:p>
          <a:p>
            <a:pPr marL="0" indent="0">
              <a:buNone/>
            </a:pPr>
            <a:r>
              <a:rPr lang="en-US" dirty="0" smtClean="0"/>
              <a:t>Let’s record these patterns in a chart.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838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Ocean Currents</a:t>
            </a:r>
            <a:endParaRPr lang="en-US" dirty="0"/>
          </a:p>
        </p:txBody>
      </p:sp>
      <p:pic>
        <p:nvPicPr>
          <p:cNvPr id="6" name="Content Placeholder 5" descr="ocean_currents2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21" r="492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068154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let’s link this pattern to our temperature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Compare the temperature data from the different cities with the sea surface temperature data. </a:t>
            </a:r>
          </a:p>
          <a:p>
            <a:pPr marL="0" indent="0">
              <a:buNone/>
            </a:pPr>
            <a:r>
              <a:rPr lang="en-US" dirty="0" smtClean="0"/>
              <a:t>Do you see any connections between the ocean current temperature patterns and the city temperature data?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908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to extend our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Let’s write some more </a:t>
            </a:r>
            <a:r>
              <a:rPr lang="en-US" dirty="0"/>
              <a:t>M</a:t>
            </a:r>
            <a:r>
              <a:rPr lang="en-US" dirty="0" smtClean="0"/>
              <a:t>odel Statements.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223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stop and apply the model so far.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Looking back at the proposed sites for the theme park, can we explain how the ocean might impact the climate at each one?</a:t>
            </a:r>
          </a:p>
          <a:p>
            <a:pPr marL="0" indent="0">
              <a:buNone/>
            </a:pPr>
            <a:r>
              <a:rPr lang="en-US" dirty="0" smtClean="0"/>
              <a:t>Let’s construct a set of arguments:</a:t>
            </a:r>
          </a:p>
          <a:p>
            <a:pPr>
              <a:spcBef>
                <a:spcPts val="816"/>
              </a:spcBef>
            </a:pPr>
            <a:r>
              <a:rPr lang="en-US" dirty="0" smtClean="0"/>
              <a:t>Claim – what do you claim about the ocean/climate link for each city?</a:t>
            </a:r>
          </a:p>
          <a:p>
            <a:pPr>
              <a:spcBef>
                <a:spcPts val="816"/>
              </a:spcBef>
            </a:pPr>
            <a:r>
              <a:rPr lang="en-US" dirty="0" smtClean="0"/>
              <a:t>Evidence – what evidence do you have to back up your claim?</a:t>
            </a:r>
          </a:p>
          <a:p>
            <a:pPr>
              <a:spcBef>
                <a:spcPts val="816"/>
              </a:spcBef>
            </a:pPr>
            <a:r>
              <a:rPr lang="en-US" dirty="0" smtClean="0"/>
              <a:t>Reasoning – make the link between claim and evidence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959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to climate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Will climate change affect inland areas and coastal areas equally?</a:t>
            </a:r>
          </a:p>
          <a:p>
            <a:pPr marL="0" indent="0">
              <a:buNone/>
            </a:pPr>
            <a:r>
              <a:rPr lang="en-US" dirty="0" smtClean="0"/>
              <a:t>Constructing the model for this is beyond our expertise.  Fortunately other more experienced earth scientists with a LOT of data have constructed mathematical models, which are represented in two sets of maps for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5681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 and precipitation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your temperature model map.  What does it predict about temperature increase for each of the four cities?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Find your precipitation map. What does it predict for each of the four cities?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Construct an argument (claim, evidence, reasoning) about how climate change will impact each of the cities.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4568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1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science is embedded in a scenario that answers provides the big “So What”</a:t>
            </a:r>
          </a:p>
          <a:p>
            <a:r>
              <a:rPr lang="en-US" dirty="0" smtClean="0"/>
              <a:t>The science involves building and using models</a:t>
            </a:r>
          </a:p>
          <a:p>
            <a:r>
              <a:rPr lang="en-US" dirty="0" smtClean="0"/>
              <a:t>Literacy strategies are interwoven into the lesson</a:t>
            </a:r>
          </a:p>
          <a:p>
            <a:endParaRPr lang="en-US" dirty="0"/>
          </a:p>
          <a:p>
            <a:r>
              <a:rPr lang="en-US" dirty="0" smtClean="0"/>
              <a:t>It’s a sequence, so we may not do all of it today, but you have all of it.</a:t>
            </a:r>
            <a:endParaRPr lang="en-US" dirty="0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Elements in this lesson sequence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a little more about the climate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Included in your packet is a brief article about how changing ocean temperatures could affect the Gulf Stream.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821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writing piece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Time for your team to write your report.  Remember, it needs to address these three things:</a:t>
            </a:r>
          </a:p>
          <a:p>
            <a:pPr marL="514350" lvl="0" indent="-514350">
              <a:spcBef>
                <a:spcPts val="816"/>
              </a:spcBef>
              <a:buFont typeface="+mj-lt"/>
              <a:buAutoNum type="arabicPeriod"/>
            </a:pPr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being near or far from the ocean could affect the climate of the four proposed theme park sites.</a:t>
            </a:r>
          </a:p>
          <a:p>
            <a:pPr marL="514350" lvl="0" indent="-514350">
              <a:spcBef>
                <a:spcPts val="816"/>
              </a:spcBef>
              <a:buFont typeface="+mj-lt"/>
              <a:buAutoNum type="arabicPeriod"/>
            </a:pPr>
            <a:r>
              <a:rPr lang="en-US" dirty="0"/>
              <a:t>H</a:t>
            </a:r>
            <a:r>
              <a:rPr lang="en-US" dirty="0" smtClean="0"/>
              <a:t>ow </a:t>
            </a:r>
            <a:r>
              <a:rPr lang="en-US" dirty="0"/>
              <a:t>climate change might affect each of the sites.</a:t>
            </a:r>
          </a:p>
          <a:p>
            <a:pPr marL="514350" lvl="0" indent="-514350">
              <a:spcBef>
                <a:spcPts val="816"/>
              </a:spcBef>
              <a:buFont typeface="+mj-lt"/>
              <a:buAutoNum type="arabicPeriod"/>
            </a:pPr>
            <a:r>
              <a:rPr lang="en-US"/>
              <a:t>A</a:t>
            </a:r>
            <a:r>
              <a:rPr lang="en-US" smtClean="0"/>
              <a:t> </a:t>
            </a:r>
            <a:r>
              <a:rPr lang="en-US" dirty="0"/>
              <a:t>recommendation of where the investors should put their theme park, based on your investigation.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101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8" name="Rectangle 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Questions </a:t>
            </a:r>
            <a:br>
              <a:rPr lang="en-US" b="1"/>
            </a:br>
            <a:r>
              <a:rPr lang="en-US" b="1"/>
              <a:t>&amp; Comments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Pragmatics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are receiving a limited number of handouts.</a:t>
            </a:r>
          </a:p>
          <a:p>
            <a:r>
              <a:rPr lang="en-US" dirty="0" smtClean="0"/>
              <a:t>A lot of the sequence is recorded in the PowerPoint rather than in handouts.  The PowerPoint is on my Website</a:t>
            </a:r>
          </a:p>
          <a:p>
            <a:r>
              <a:rPr lang="en-US" dirty="0" smtClean="0"/>
              <a:t>We are using color handouts. I did not print them for each of you, but they are available at my Website.</a:t>
            </a:r>
          </a:p>
          <a:p>
            <a:r>
              <a:rPr lang="en-US" dirty="0" smtClean="0"/>
              <a:t>Everything is also in the </a:t>
            </a:r>
            <a:r>
              <a:rPr lang="en-US" dirty="0" err="1" smtClean="0"/>
              <a:t>SuperSIRC</a:t>
            </a:r>
            <a:r>
              <a:rPr lang="en-US" dirty="0" smtClean="0"/>
              <a:t> </a:t>
            </a:r>
            <a:r>
              <a:rPr lang="en-US" dirty="0" err="1" smtClean="0"/>
              <a:t>Dropbox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71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group of investors want to build the next great American theme park.  They are considering some sites near the coast, and some inland sites.  They are concerned about:</a:t>
            </a:r>
          </a:p>
          <a:p>
            <a:r>
              <a:rPr lang="en-US" dirty="0" smtClean="0"/>
              <a:t>What being near the ocean will do to the weather at the theme park</a:t>
            </a:r>
          </a:p>
          <a:p>
            <a:r>
              <a:rPr lang="en-US" dirty="0" smtClean="0"/>
              <a:t>If changing climate will cause problems for the theme park.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589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task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As earth science consultants, you have been hired to:</a:t>
            </a:r>
          </a:p>
          <a:p>
            <a:pPr marL="514350" lvl="0" indent="-514350">
              <a:spcBef>
                <a:spcPts val="816"/>
              </a:spcBef>
              <a:buFont typeface="+mj-lt"/>
              <a:buAutoNum type="arabicPeriod"/>
            </a:pPr>
            <a:r>
              <a:rPr lang="en-US" dirty="0"/>
              <a:t>Find out how being near or far from the ocean could affect the climate of the four proposed theme park sites.</a:t>
            </a:r>
          </a:p>
          <a:p>
            <a:pPr marL="514350" lvl="0" indent="-514350">
              <a:spcBef>
                <a:spcPts val="816"/>
              </a:spcBef>
              <a:buFont typeface="+mj-lt"/>
              <a:buAutoNum type="arabicPeriod"/>
            </a:pPr>
            <a:r>
              <a:rPr lang="en-US" dirty="0"/>
              <a:t>Find out how climate change might affect each of the sites.</a:t>
            </a:r>
          </a:p>
          <a:p>
            <a:pPr marL="514350" lvl="0" indent="-514350">
              <a:spcBef>
                <a:spcPts val="816"/>
              </a:spcBef>
              <a:buFont typeface="+mj-lt"/>
              <a:buAutoNum type="arabicPeriod"/>
            </a:pPr>
            <a:r>
              <a:rPr lang="en-US" dirty="0"/>
              <a:t>Make a recommendation of where the investors should put their theme park, based on your investigation.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599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we need a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To predict the influence of the ocean on our possible theme park sites, we need a model that explains how the ocean influences climate.  We’ll do that in pieces.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167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piece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Examine the map of surface temperatures for North America on May 6, 2016.</a:t>
            </a:r>
          </a:p>
          <a:p>
            <a:pPr marL="514350" indent="-514350">
              <a:buAutoNum type="arabicPeriod"/>
            </a:pPr>
            <a:r>
              <a:rPr lang="en-US" dirty="0" smtClean="0"/>
              <a:t>What patterns do we see in general?  Where is it hotter? Where is it cooler?</a:t>
            </a:r>
          </a:p>
          <a:p>
            <a:pPr marL="514350" indent="-514350">
              <a:buAutoNum type="arabicPeriod"/>
            </a:pPr>
            <a:r>
              <a:rPr lang="en-US" dirty="0" smtClean="0"/>
              <a:t>Now let’s look for patterns that could be related to proximity to the ocean.</a:t>
            </a:r>
          </a:p>
          <a:p>
            <a:pPr marL="514350" indent="-514350">
              <a:buAutoNum type="arabicPeriod"/>
            </a:pPr>
            <a:r>
              <a:rPr lang="en-US" dirty="0" smtClean="0"/>
              <a:t>Let’s note these patterns on a chart.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496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set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only looked at one day on one continent.  Let’s see if our patterns hold over time, and on different continents.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Look at the temperature data from the cities in the U.S.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 we see a pattern of difference between coastal and inland cities that holds over the entire year?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09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write a Model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 scientific model is a set of ideas that we can use to predict and explain phenomena in the natural and constructed world.  A model is valuable when:</a:t>
            </a:r>
          </a:p>
          <a:p>
            <a:r>
              <a:rPr lang="en-US" dirty="0" smtClean="0"/>
              <a:t>It is well-supported by evidence.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It is useful.</a:t>
            </a:r>
          </a:p>
          <a:p>
            <a:pPr marL="0" indent="0">
              <a:buNone/>
            </a:pPr>
            <a:r>
              <a:rPr lang="en-US" dirty="0" smtClean="0"/>
              <a:t>Scientists constantly test and revise models in the face of new evidence.</a:t>
            </a:r>
          </a:p>
          <a:p>
            <a:pPr marL="0" indent="0">
              <a:buNone/>
            </a:pPr>
            <a:r>
              <a:rPr lang="en-US" dirty="0" smtClean="0"/>
              <a:t>We will express our model as a set of Model Statements. Models can be represented in words, in pictures or mathematically.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919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Map">
  <a:themeElements>
    <a:clrScheme name="Office Theme 1">
      <a:dk1>
        <a:srgbClr val="003366"/>
      </a:dk1>
      <a:lt1>
        <a:srgbClr val="FFFFFF"/>
      </a:lt1>
      <a:dk2>
        <a:srgbClr val="008080"/>
      </a:dk2>
      <a:lt2>
        <a:srgbClr val="FFCC66"/>
      </a:lt2>
      <a:accent1>
        <a:srgbClr val="3366CC"/>
      </a:accent1>
      <a:accent2>
        <a:srgbClr val="0099CC"/>
      </a:accent2>
      <a:accent3>
        <a:srgbClr val="AAC0C0"/>
      </a:accent3>
      <a:accent4>
        <a:srgbClr val="DADADA"/>
      </a:accent4>
      <a:accent5>
        <a:srgbClr val="ADB8E2"/>
      </a:accent5>
      <a:accent6>
        <a:srgbClr val="008AB9"/>
      </a:accent6>
      <a:hlink>
        <a:srgbClr val="999933"/>
      </a:hlink>
      <a:folHlink>
        <a:srgbClr val="009900"/>
      </a:folHlink>
    </a:clrScheme>
    <a:fontScheme name="Office Theme">
      <a:majorFont>
        <a:latin typeface="Garamond"/>
        <a:ea typeface="ＭＳ Ｐゴシック"/>
        <a:cs typeface=""/>
      </a:majorFont>
      <a:minorFont>
        <a:latin typeface="Garamond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C3831ACA17D8814887A164412888521E" ma:contentTypeVersion="7" ma:contentTypeDescription="Create a new document." ma:contentTypeScope="" ma:versionID="ed1fea5d08807278759d338940aa9e8f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174e4b03d57b3d621fa064bbab783e99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F81A6D-2DB7-4035-832B-AD213607C5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ACB526-9FFC-4141-96E5-E55FD367C275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AC9708BC-E548-45DC-9295-3F6611891C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Map.pot</Template>
  <TotalTime>411</TotalTime>
  <Words>1003</Words>
  <Application>Microsoft Macintosh PowerPoint</Application>
  <PresentationFormat>On-screen Show (4:3)</PresentationFormat>
  <Paragraphs>83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Map</vt:lpstr>
      <vt:lpstr>Climate and Interaction of Earth Systems</vt:lpstr>
      <vt:lpstr>Elements in this lesson sequence</vt:lpstr>
      <vt:lpstr>Pragmatics</vt:lpstr>
      <vt:lpstr>The scenario</vt:lpstr>
      <vt:lpstr>Your task</vt:lpstr>
      <vt:lpstr>First we need a model</vt:lpstr>
      <vt:lpstr>First piece of data</vt:lpstr>
      <vt:lpstr>Second set of data</vt:lpstr>
      <vt:lpstr>Let’s write a Model Statement</vt:lpstr>
      <vt:lpstr>Looking deeper</vt:lpstr>
      <vt:lpstr>Where are these cities?</vt:lpstr>
      <vt:lpstr>Building a more complex model</vt:lpstr>
      <vt:lpstr>Third data set</vt:lpstr>
      <vt:lpstr>Ocean Currents</vt:lpstr>
      <vt:lpstr>Now let’s link this pattern to our temperature pattern</vt:lpstr>
      <vt:lpstr>Time to extend our model</vt:lpstr>
      <vt:lpstr>Let’s stop and apply the model so far.</vt:lpstr>
      <vt:lpstr>On to climate change</vt:lpstr>
      <vt:lpstr>Temperature and precipitation</vt:lpstr>
      <vt:lpstr>Understanding a little more about the climate models</vt:lpstr>
      <vt:lpstr>Formal writing piece</vt:lpstr>
      <vt:lpstr>Questions  &amp; Comments</vt:lpstr>
    </vt:vector>
  </TitlesOfParts>
  <Manager/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for project post-mortem</dc:title>
  <dc:subject/>
  <dc:creator>Microsoft Corporation</dc:creator>
  <cp:keywords/>
  <dc:description/>
  <cp:lastModifiedBy>Judi Kusnick</cp:lastModifiedBy>
  <cp:revision>12</cp:revision>
  <cp:lastPrinted>1601-01-01T00:00:00Z</cp:lastPrinted>
  <dcterms:created xsi:type="dcterms:W3CDTF">2000-07-20T22:11:32Z</dcterms:created>
  <dcterms:modified xsi:type="dcterms:W3CDTF">2016-05-07T22:02:21Z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arkets">
    <vt:lpwstr>en-us</vt:lpwstr>
  </property>
  <property fmtid="{D5CDD505-2E9C-101B-9397-08002B2CF9AE}" pid="3" name="AssetType">
    <vt:lpwstr>TP</vt:lpwstr>
  </property>
  <property fmtid="{D5CDD505-2E9C-101B-9397-08002B2CF9AE}" pid="4" name="BugNumber">
    <vt:lpwstr>498506L</vt:lpwstr>
  </property>
  <property fmtid="{D5CDD505-2E9C-101B-9397-08002B2CF9AE}" pid="5" name="TPInstallLocation">
    <vt:lpwstr>{My Templates}</vt:lpwstr>
  </property>
  <property fmtid="{D5CDD505-2E9C-101B-9397-08002B2CF9AE}" pid="6" name="PrimaryImageGen">
    <vt:lpwstr>1</vt:lpwstr>
  </property>
  <property fmtid="{D5CDD505-2E9C-101B-9397-08002B2CF9AE}" pid="7" name="display_urn:schemas-microsoft-com:office:office#APAuthor">
    <vt:lpwstr>REDMOND\cynvey</vt:lpwstr>
  </property>
  <property fmtid="{D5CDD505-2E9C-101B-9397-08002B2CF9AE}" pid="8" name="APAuthor">
    <vt:lpwstr>191</vt:lpwstr>
  </property>
  <property fmtid="{D5CDD505-2E9C-101B-9397-08002B2CF9AE}" pid="9" name="Milestone">
    <vt:lpwstr>Continuous</vt:lpwstr>
  </property>
  <property fmtid="{D5CDD505-2E9C-101B-9397-08002B2CF9AE}" pid="10" name="TPAppVersion">
    <vt:lpwstr>11</vt:lpwstr>
  </property>
  <property fmtid="{D5CDD505-2E9C-101B-9397-08002B2CF9AE}" pid="11" name="TPCommandLine">
    <vt:lpwstr>{PP} /n {FilePath}</vt:lpwstr>
  </property>
  <property fmtid="{D5CDD505-2E9C-101B-9397-08002B2CF9AE}" pid="12" name="AssetId">
    <vt:lpwstr>TS001018455</vt:lpwstr>
  </property>
  <property fmtid="{D5CDD505-2E9C-101B-9397-08002B2CF9AE}" pid="13" name="IsSearchable">
    <vt:lpwstr>0</vt:lpwstr>
  </property>
  <property fmtid="{D5CDD505-2E9C-101B-9397-08002B2CF9AE}" pid="14" name="NumericId">
    <vt:lpwstr>-1.00000000000000</vt:lpwstr>
  </property>
  <property fmtid="{D5CDD505-2E9C-101B-9397-08002B2CF9AE}" pid="15" name="PublishTargets">
    <vt:lpwstr>OfficeOnline</vt:lpwstr>
  </property>
  <property fmtid="{D5CDD505-2E9C-101B-9397-08002B2CF9AE}" pid="16" name="TPLaunchHelpLinkType">
    <vt:lpwstr>Template</vt:lpwstr>
  </property>
  <property fmtid="{D5CDD505-2E9C-101B-9397-08002B2CF9AE}" pid="17" name="TPFriendlyName">
    <vt:lpwstr>Presentation for project post-mortem</vt:lpwstr>
  </property>
  <property fmtid="{D5CDD505-2E9C-101B-9397-08002B2CF9AE}" pid="18" name="display_urn:schemas-microsoft-com:office:office#APEditor">
    <vt:lpwstr>REDMOND\v-luannv</vt:lpwstr>
  </property>
  <property fmtid="{D5CDD505-2E9C-101B-9397-08002B2CF9AE}" pid="19" name="APEditor">
    <vt:lpwstr>92</vt:lpwstr>
  </property>
  <property fmtid="{D5CDD505-2E9C-101B-9397-08002B2CF9AE}" pid="20" name="Provider">
    <vt:lpwstr>EY006220130</vt:lpwstr>
  </property>
  <property fmtid="{D5CDD505-2E9C-101B-9397-08002B2CF9AE}" pid="21" name="SourceTitle">
    <vt:lpwstr>Presentation for project post-mortem</vt:lpwstr>
  </property>
  <property fmtid="{D5CDD505-2E9C-101B-9397-08002B2CF9AE}" pid="22" name="TPApplication">
    <vt:lpwstr>PowerPoint</vt:lpwstr>
  </property>
  <property fmtid="{D5CDD505-2E9C-101B-9397-08002B2CF9AE}" pid="23" name="TPLaunchHelpLink">
    <vt:lpwstr/>
  </property>
  <property fmtid="{D5CDD505-2E9C-101B-9397-08002B2CF9AE}" pid="24" name="OpenTemplate">
    <vt:lpwstr>1</vt:lpwstr>
  </property>
  <property fmtid="{D5CDD505-2E9C-101B-9397-08002B2CF9AE}" pid="25" name="UACurrentWords">
    <vt:lpwstr>0</vt:lpwstr>
  </property>
  <property fmtid="{D5CDD505-2E9C-101B-9397-08002B2CF9AE}" pid="26" name="UALocRecommendation">
    <vt:lpwstr>Localize</vt:lpwstr>
  </property>
  <property fmtid="{D5CDD505-2E9C-101B-9397-08002B2CF9AE}" pid="27" name="Applications">
    <vt:lpwstr>184;#Office 2000;#182;#Office XP;#64;#PowerPoint 2003;#65;#Microsoft Office PowerPoint 2007;#79;#Template 12</vt:lpwstr>
  </property>
  <property fmtid="{D5CDD505-2E9C-101B-9397-08002B2CF9AE}" pid="28" name="TemplateStatus">
    <vt:lpwstr>Complete</vt:lpwstr>
  </property>
  <property fmtid="{D5CDD505-2E9C-101B-9397-08002B2CF9AE}" pid="29" name="ContentTypeId">
    <vt:lpwstr>0x0101006025706CF4CD034688BEBAE97A2E701D020200C3831ACA17D8814887A164412888521E</vt:lpwstr>
  </property>
  <property fmtid="{D5CDD505-2E9C-101B-9397-08002B2CF9AE}" pid="30" name="IsDeleted">
    <vt:lpwstr>0</vt:lpwstr>
  </property>
  <property fmtid="{D5CDD505-2E9C-101B-9397-08002B2CF9AE}" pid="31" name="ShowIn">
    <vt:lpwstr>Show everywhere</vt:lpwstr>
  </property>
  <property fmtid="{D5CDD505-2E9C-101B-9397-08002B2CF9AE}" pid="32" name="UANotes">
    <vt:lpwstr>LEGACY FROM TOW. Assigned to Luann for retrofit pass</vt:lpwstr>
  </property>
  <property fmtid="{D5CDD505-2E9C-101B-9397-08002B2CF9AE}" pid="33" name="PublishStatusLookup">
    <vt:lpwstr>258842</vt:lpwstr>
  </property>
  <property fmtid="{D5CDD505-2E9C-101B-9397-08002B2CF9AE}" pid="34" name="TPClientViewer">
    <vt:lpwstr>Microsoft Office PowerPoint</vt:lpwstr>
  </property>
  <property fmtid="{D5CDD505-2E9C-101B-9397-08002B2CF9AE}" pid="35" name="TPComponent">
    <vt:lpwstr>PPTFiles</vt:lpwstr>
  </property>
  <property fmtid="{D5CDD505-2E9C-101B-9397-08002B2CF9AE}" pid="36" name="TPNamespace">
    <vt:lpwstr>POWERPNT</vt:lpwstr>
  </property>
  <property fmtid="{D5CDD505-2E9C-101B-9397-08002B2CF9AE}" pid="37" name="APTrustLevel">
    <vt:lpwstr>1.00000000000000</vt:lpwstr>
  </property>
  <property fmtid="{D5CDD505-2E9C-101B-9397-08002B2CF9AE}" pid="38" name="TrustLevel">
    <vt:lpwstr>Microsoft Managed Content</vt:lpwstr>
  </property>
  <property fmtid="{D5CDD505-2E9C-101B-9397-08002B2CF9AE}" pid="39" name="Content Type">
    <vt:lpwstr>OOFile</vt:lpwstr>
  </property>
  <property fmtid="{D5CDD505-2E9C-101B-9397-08002B2CF9AE}" pid="40" name="AuthoringAssetId">
    <vt:lpwstr>TP001018455</vt:lpwstr>
  </property>
</Properties>
</file>