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98" r:id="rId16"/>
    <p:sldId id="273" r:id="rId17"/>
    <p:sldId id="291" r:id="rId18"/>
    <p:sldId id="300" r:id="rId19"/>
    <p:sldId id="301" r:id="rId20"/>
    <p:sldId id="299" r:id="rId21"/>
    <p:sldId id="292" r:id="rId22"/>
    <p:sldId id="302" r:id="rId23"/>
    <p:sldId id="293" r:id="rId24"/>
    <p:sldId id="294" r:id="rId25"/>
    <p:sldId id="295" r:id="rId26"/>
    <p:sldId id="296" r:id="rId27"/>
    <p:sldId id="297" r:id="rId28"/>
    <p:sldId id="283" r:id="rId29"/>
    <p:sldId id="284" r:id="rId30"/>
    <p:sldId id="303" r:id="rId31"/>
    <p:sldId id="285" r:id="rId32"/>
    <p:sldId id="286" r:id="rId33"/>
    <p:sldId id="304" r:id="rId34"/>
    <p:sldId id="287" r:id="rId35"/>
    <p:sldId id="288" r:id="rId36"/>
    <p:sldId id="289"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Glascoe" initials="LG" lastIdx="8" clrIdx="0">
    <p:extLst>
      <p:ext uri="{19B8F6BF-5375-455C-9EA6-DF929625EA0E}">
        <p15:presenceInfo xmlns:p15="http://schemas.microsoft.com/office/powerpoint/2012/main" userId="f6b31022bb19b4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D1C"/>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81" autoAdjust="0"/>
    <p:restoredTop sz="86351" autoAdjust="0"/>
  </p:normalViewPr>
  <p:slideViewPr>
    <p:cSldViewPr snapToGrid="0">
      <p:cViewPr varScale="1">
        <p:scale>
          <a:sx n="68" d="100"/>
          <a:sy n="68" d="100"/>
        </p:scale>
        <p:origin x="820"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252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A72A0E-95BB-48F7-AF1B-D51E2878E19B}"/>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r>
              <a:rPr lang="en-US" dirty="0"/>
              <a:t>Chapter 4</a:t>
            </a:r>
          </a:p>
        </p:txBody>
      </p:sp>
      <p:sp>
        <p:nvSpPr>
          <p:cNvPr id="4" name="Footer Placeholder 3">
            <a:extLst>
              <a:ext uri="{FF2B5EF4-FFF2-40B4-BE49-F238E27FC236}">
                <a16:creationId xmlns:a16="http://schemas.microsoft.com/office/drawing/2014/main" id="{0B8FF084-D64F-4ABA-98C0-BF702B1CEAFA}"/>
              </a:ext>
            </a:extLst>
          </p:cNvPr>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Arial" charset="0"/>
                <a:cs typeface="Arial" charset="0"/>
              </a:defRPr>
            </a:lvl1pPr>
          </a:lstStyle>
          <a:p>
            <a:pPr>
              <a:defRPr/>
            </a:pPr>
            <a:r>
              <a:rPr lang="en-US" altLang="en-US" dirty="0"/>
              <a:t>Larson/Farber 7th </a:t>
            </a:r>
            <a:r>
              <a:rPr lang="en-US" altLang="en-US" dirty="0" err="1"/>
              <a:t>ed</a:t>
            </a:r>
            <a:endParaRPr lang="en-US" altLang="en-US" dirty="0"/>
          </a:p>
        </p:txBody>
      </p:sp>
      <p:sp>
        <p:nvSpPr>
          <p:cNvPr id="5" name="Slide Number Placeholder 4">
            <a:extLst>
              <a:ext uri="{FF2B5EF4-FFF2-40B4-BE49-F238E27FC236}">
                <a16:creationId xmlns:a16="http://schemas.microsoft.com/office/drawing/2014/main" id="{7678EEEA-24E7-481C-AFE0-E8B4A0DB424F}"/>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2FB8E8C-0D6F-41DF-A5E7-85834431E1CE}" type="slidenum">
              <a:rPr lang="en-US" altLang="en-US"/>
              <a:pPr/>
              <a:t>‹#›</a:t>
            </a:fld>
            <a:endParaRPr lang="en-US" altLang="en-US"/>
          </a:p>
        </p:txBody>
      </p:sp>
    </p:spTree>
    <p:extLst>
      <p:ext uri="{BB962C8B-B14F-4D97-AF65-F5344CB8AC3E}">
        <p14:creationId xmlns:p14="http://schemas.microsoft.com/office/powerpoint/2010/main" val="185455262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3102E6-095D-4A90-8D1F-478AAC9AAA9A}"/>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r>
              <a:rPr lang="en-US" dirty="0"/>
              <a:t>Chapter 4</a:t>
            </a:r>
          </a:p>
        </p:txBody>
      </p:sp>
      <p:sp>
        <p:nvSpPr>
          <p:cNvPr id="4" name="Slide Image Placeholder 3">
            <a:extLst>
              <a:ext uri="{FF2B5EF4-FFF2-40B4-BE49-F238E27FC236}">
                <a16:creationId xmlns:a16="http://schemas.microsoft.com/office/drawing/2014/main" id="{4E851504-9568-41E5-8749-91CCFA0A8B4A}"/>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CDCA077-DF61-47A4-81F3-0C203C0A9829}"/>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3A92A38-6A99-4B4E-9655-A861EED2A81A}"/>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Arial" charset="0"/>
                <a:cs typeface="Arial" charset="0"/>
              </a:defRPr>
            </a:lvl1pPr>
          </a:lstStyle>
          <a:p>
            <a:pPr>
              <a:defRPr/>
            </a:pPr>
            <a:r>
              <a:rPr lang="en-US" altLang="en-US" dirty="0"/>
              <a:t>Larson/Farber 7th </a:t>
            </a:r>
            <a:r>
              <a:rPr lang="en-US" altLang="en-US" dirty="0" err="1"/>
              <a:t>ed</a:t>
            </a:r>
            <a:endParaRPr lang="en-US" altLang="en-US" dirty="0"/>
          </a:p>
        </p:txBody>
      </p:sp>
      <p:sp>
        <p:nvSpPr>
          <p:cNvPr id="7" name="Slide Number Placeholder 6">
            <a:extLst>
              <a:ext uri="{FF2B5EF4-FFF2-40B4-BE49-F238E27FC236}">
                <a16:creationId xmlns:a16="http://schemas.microsoft.com/office/drawing/2014/main" id="{7906537B-F884-47EE-884E-6A9274F188F3}"/>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A5BD864-E641-43A5-B847-432F3B5DE1C7}" type="slidenum">
              <a:rPr lang="en-US" altLang="en-US"/>
              <a:pPr/>
              <a:t>‹#›</a:t>
            </a:fld>
            <a:endParaRPr lang="en-US" altLang="en-US"/>
          </a:p>
        </p:txBody>
      </p:sp>
    </p:spTree>
    <p:extLst>
      <p:ext uri="{BB962C8B-B14F-4D97-AF65-F5344CB8AC3E}">
        <p14:creationId xmlns:p14="http://schemas.microsoft.com/office/powerpoint/2010/main" val="141396885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ED3C48F-C7E4-4F1B-B747-19DF446CC1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5691BE-F24A-475C-9AFD-B941AFE86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3D8C1F16-5665-4C91-9114-22FA5EF7FC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07C95BD-FDD8-4629-B0D8-7E643830E325}"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
        <p:nvSpPr>
          <p:cNvPr id="25605" name="Footer Placeholder 4">
            <a:extLst>
              <a:ext uri="{FF2B5EF4-FFF2-40B4-BE49-F238E27FC236}">
                <a16:creationId xmlns:a16="http://schemas.microsoft.com/office/drawing/2014/main" id="{8CC2A149-A2C7-42D1-9CEA-10C1AF17E48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a:latin typeface="Arial" panose="020B0604020202020204" pitchFamily="34" charset="0"/>
                <a:cs typeface="Arial" panose="020B0604020202020204" pitchFamily="34" charset="0"/>
              </a:rPr>
              <a:t>Larson/Farber 6th ed</a:t>
            </a:r>
          </a:p>
        </p:txBody>
      </p:sp>
      <p:sp>
        <p:nvSpPr>
          <p:cNvPr id="25606" name="Header Placeholder 5">
            <a:extLst>
              <a:ext uri="{FF2B5EF4-FFF2-40B4-BE49-F238E27FC236}">
                <a16:creationId xmlns:a16="http://schemas.microsoft.com/office/drawing/2014/main" id="{061CE2F9-8BD2-44B0-9BF9-E9B8D924ECB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a:latin typeface="Arial" panose="020B0604020202020204" pitchFamily="34" charset="0"/>
                <a:cs typeface="Arial" panose="020B0604020202020204" pitchFamily="34" charset="0"/>
              </a:rPr>
              <a:t>Chapter 1</a:t>
            </a:r>
          </a:p>
        </p:txBody>
      </p:sp>
    </p:spTree>
    <p:extLst>
      <p:ext uri="{BB962C8B-B14F-4D97-AF65-F5344CB8AC3E}">
        <p14:creationId xmlns:p14="http://schemas.microsoft.com/office/powerpoint/2010/main" val="388294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017340B-07A3-4716-A434-5C15C01455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257384-AAF1-49AB-A76D-D238EABA1727}" type="slidenum">
              <a:rPr lang="en-US" altLang="en-US"/>
              <a:pPr>
                <a:spcBef>
                  <a:spcPct val="0"/>
                </a:spcBef>
              </a:pPr>
              <a:t>5</a:t>
            </a:fld>
            <a:endParaRPr lang="en-US" altLang="en-US"/>
          </a:p>
        </p:txBody>
      </p:sp>
      <p:sp>
        <p:nvSpPr>
          <p:cNvPr id="15363" name="Rectangle 2">
            <a:extLst>
              <a:ext uri="{FF2B5EF4-FFF2-40B4-BE49-F238E27FC236}">
                <a16:creationId xmlns:a16="http://schemas.microsoft.com/office/drawing/2014/main" id="{C424D3D8-CAAA-4D2F-979A-5C4332E23C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46AE68DD-67C9-4154-8AB4-410A8CDA23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9970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A61D357-F1C8-4745-8A64-950E0537C7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3A566FB-8F6C-4799-AB49-076B22E7C52A}" type="slidenum">
              <a:rPr lang="en-US" altLang="en-US"/>
              <a:pPr>
                <a:spcBef>
                  <a:spcPct val="0"/>
                </a:spcBef>
              </a:pPr>
              <a:t>6</a:t>
            </a:fld>
            <a:endParaRPr lang="en-US" altLang="en-US"/>
          </a:p>
        </p:txBody>
      </p:sp>
      <p:sp>
        <p:nvSpPr>
          <p:cNvPr id="17411" name="Rectangle 2">
            <a:extLst>
              <a:ext uri="{FF2B5EF4-FFF2-40B4-BE49-F238E27FC236}">
                <a16:creationId xmlns:a16="http://schemas.microsoft.com/office/drawing/2014/main" id="{4BCED6B7-1715-4A34-B8C5-ECCB271D6C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D56CE37B-AF84-4F99-A5C3-45BB9306B9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46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94113A2-499A-4B77-8A9F-0EF3469765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4FC4E9A-1237-4475-A30C-A81CA8BD1A6A}" type="slidenum">
              <a:rPr lang="en-US" altLang="en-US"/>
              <a:pPr>
                <a:spcBef>
                  <a:spcPct val="0"/>
                </a:spcBef>
              </a:pPr>
              <a:t>12</a:t>
            </a:fld>
            <a:endParaRPr lang="en-US" altLang="en-US"/>
          </a:p>
        </p:txBody>
      </p:sp>
      <p:sp>
        <p:nvSpPr>
          <p:cNvPr id="24579" name="Rectangle 2">
            <a:extLst>
              <a:ext uri="{FF2B5EF4-FFF2-40B4-BE49-F238E27FC236}">
                <a16:creationId xmlns:a16="http://schemas.microsoft.com/office/drawing/2014/main" id="{EA26AB6D-9EBC-4273-81A7-0A4421949B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2A46B5EF-105A-44AB-91DF-25A5A9742B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3334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BA768897-AE1F-4BBA-9735-E85BACB571E0}"/>
              </a:ext>
            </a:extLst>
          </p:cNvPr>
          <p:cNvSpPr>
            <a:spLocks noGrp="1"/>
          </p:cNvSpPr>
          <p:nvPr>
            <p:ph type="ftr" sz="quarter" idx="10"/>
          </p:nvPr>
        </p:nvSpPr>
        <p:spPr>
          <a:xfrm>
            <a:off x="228600" y="6416675"/>
            <a:ext cx="2895600" cy="365125"/>
          </a:xfrm>
          <a:prstGeom prst="rect">
            <a:avLst/>
          </a:prstGeom>
        </p:spPr>
        <p:txBody>
          <a:bodyPr/>
          <a:lstStyle>
            <a:lvl1pPr>
              <a:defRPr>
                <a:solidFill>
                  <a:schemeClr val="tx2"/>
                </a:solidFill>
                <a:latin typeface="Arial" charset="0"/>
                <a:cs typeface="Arial" charset="0"/>
              </a:defRPr>
            </a:lvl1pPr>
          </a:lstStyle>
          <a:p>
            <a:pPr>
              <a:defRPr/>
            </a:pPr>
            <a:endParaRPr lang="en-US"/>
          </a:p>
        </p:txBody>
      </p:sp>
      <p:sp>
        <p:nvSpPr>
          <p:cNvPr id="5" name="Slide Number Placeholder 5">
            <a:extLst>
              <a:ext uri="{FF2B5EF4-FFF2-40B4-BE49-F238E27FC236}">
                <a16:creationId xmlns:a16="http://schemas.microsoft.com/office/drawing/2014/main" id="{BF425563-4D73-4E13-9485-63369118B5DB}"/>
              </a:ext>
            </a:extLst>
          </p:cNvPr>
          <p:cNvSpPr>
            <a:spLocks noGrp="1"/>
          </p:cNvSpPr>
          <p:nvPr>
            <p:ph type="sldNum" sz="quarter" idx="11"/>
          </p:nvPr>
        </p:nvSpPr>
        <p:spPr>
          <a:xfrm>
            <a:off x="6858000" y="6416675"/>
            <a:ext cx="2133600" cy="365125"/>
          </a:xfrm>
          <a:prstGeom prst="rect">
            <a:avLst/>
          </a:prstGeom>
        </p:spPr>
        <p:txBody>
          <a:bodyPr/>
          <a:lstStyle>
            <a:lvl1pPr>
              <a:defRPr>
                <a:solidFill>
                  <a:schemeClr val="tx2"/>
                </a:solidFill>
                <a:latin typeface="Arial" charset="0"/>
                <a:cs typeface="Arial" charset="0"/>
              </a:defRPr>
            </a:lvl1pPr>
          </a:lstStyle>
          <a:p>
            <a:pPr>
              <a:defRPr/>
            </a:pPr>
            <a:endParaRPr lang="en-US"/>
          </a:p>
        </p:txBody>
      </p:sp>
    </p:spTree>
    <p:extLst>
      <p:ext uri="{BB962C8B-B14F-4D97-AF65-F5344CB8AC3E}">
        <p14:creationId xmlns:p14="http://schemas.microsoft.com/office/powerpoint/2010/main" val="50888604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D34E719C-6E1A-4409-AAC3-F0FFEF7F8D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597248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BD31C36-8DE7-47E3-8210-E92EC5D14626}"/>
              </a:ext>
            </a:extLst>
          </p:cNvPr>
          <p:cNvSpPr>
            <a:spLocks noGrp="1"/>
          </p:cNvSpPr>
          <p:nvPr>
            <p:ph type="sldNum" sz="quarter" idx="11"/>
          </p:nvPr>
        </p:nvSpPr>
        <p:spPr>
          <a:xfrm>
            <a:off x="6858000" y="6416675"/>
            <a:ext cx="2133600" cy="365125"/>
          </a:xfrm>
          <a:prstGeom prst="rect">
            <a:avLst/>
          </a:prstGeom>
        </p:spPr>
        <p:txBody>
          <a:bodyPr/>
          <a:lstStyle>
            <a:lvl1pPr>
              <a:defRPr>
                <a:solidFill>
                  <a:schemeClr val="tx2"/>
                </a:solidFill>
                <a:latin typeface="Arial" charset="0"/>
                <a:cs typeface="Arial" charset="0"/>
              </a:defRPr>
            </a:lvl1pPr>
          </a:lstStyle>
          <a:p>
            <a:pPr>
              <a:defRPr/>
            </a:pPr>
            <a:endParaRPr lang="en-US"/>
          </a:p>
        </p:txBody>
      </p:sp>
    </p:spTree>
    <p:extLst>
      <p:ext uri="{BB962C8B-B14F-4D97-AF65-F5344CB8AC3E}">
        <p14:creationId xmlns:p14="http://schemas.microsoft.com/office/powerpoint/2010/main" val="25832399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A0BEBAC-8316-4A0B-B812-B1F4EAE4D6F0}"/>
              </a:ext>
            </a:extLst>
          </p:cNvPr>
          <p:cNvSpPr>
            <a:spLocks noGrp="1"/>
          </p:cNvSpPr>
          <p:nvPr>
            <p:ph type="sldNum" sz="quarter" idx="11"/>
          </p:nvPr>
        </p:nvSpPr>
        <p:spPr>
          <a:xfrm>
            <a:off x="6858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chemeClr val="tx2"/>
                </a:solidFill>
              </a:defRPr>
            </a:lvl1pPr>
          </a:lstStyle>
          <a:p>
            <a:fld id="{A7332DD2-ADD2-43F1-9DBD-FF46C02CC16F}" type="slidenum">
              <a:rPr lang="en-US" altLang="en-US"/>
              <a:pPr/>
              <a:t>‹#›</a:t>
            </a:fld>
            <a:endParaRPr lang="en-US" altLang="en-US"/>
          </a:p>
        </p:txBody>
      </p:sp>
    </p:spTree>
    <p:extLst>
      <p:ext uri="{BB962C8B-B14F-4D97-AF65-F5344CB8AC3E}">
        <p14:creationId xmlns:p14="http://schemas.microsoft.com/office/powerpoint/2010/main" val="35863688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Footer Placeholder 4">
            <a:extLst>
              <a:ext uri="{FF2B5EF4-FFF2-40B4-BE49-F238E27FC236}">
                <a16:creationId xmlns:a16="http://schemas.microsoft.com/office/drawing/2014/main" id="{EE0BE9A5-7856-40D2-A899-07BF9508CC44}"/>
              </a:ext>
            </a:extLst>
          </p:cNvPr>
          <p:cNvSpPr>
            <a:spLocks noGrp="1"/>
          </p:cNvSpPr>
          <p:nvPr>
            <p:ph type="ftr" sz="quarter" idx="10"/>
          </p:nvPr>
        </p:nvSpPr>
        <p:spPr>
          <a:xfrm>
            <a:off x="228600" y="6416675"/>
            <a:ext cx="2895600" cy="365125"/>
          </a:xfrm>
          <a:prstGeom prst="rect">
            <a:avLst/>
          </a:prstGeom>
        </p:spPr>
        <p:txBody>
          <a:bodyPr/>
          <a:lstStyle>
            <a:lvl1pPr>
              <a:defRPr>
                <a:solidFill>
                  <a:schemeClr val="tx2"/>
                </a:solidFill>
                <a:latin typeface="Arial" charset="0"/>
                <a:cs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0DAEE260-4D40-41E5-89C4-AE323EC85D5C}"/>
              </a:ext>
            </a:extLst>
          </p:cNvPr>
          <p:cNvSpPr>
            <a:spLocks noGrp="1"/>
          </p:cNvSpPr>
          <p:nvPr>
            <p:ph type="sldNum" sz="quarter" idx="11"/>
          </p:nvPr>
        </p:nvSpPr>
        <p:spPr>
          <a:xfrm>
            <a:off x="6858000" y="6416675"/>
            <a:ext cx="2133600" cy="365125"/>
          </a:xfrm>
          <a:prstGeom prst="rect">
            <a:avLst/>
          </a:prstGeom>
        </p:spPr>
        <p:txBody>
          <a:bodyPr/>
          <a:lstStyle>
            <a:lvl1pPr>
              <a:defRPr>
                <a:solidFill>
                  <a:schemeClr val="tx2"/>
                </a:solidFill>
                <a:latin typeface="Arial" charset="0"/>
                <a:cs typeface="Arial" charset="0"/>
              </a:defRPr>
            </a:lvl1pPr>
          </a:lstStyle>
          <a:p>
            <a:pPr>
              <a:defRPr/>
            </a:pPr>
            <a:endParaRPr lang="en-US"/>
          </a:p>
        </p:txBody>
      </p:sp>
    </p:spTree>
    <p:extLst>
      <p:ext uri="{BB962C8B-B14F-4D97-AF65-F5344CB8AC3E}">
        <p14:creationId xmlns:p14="http://schemas.microsoft.com/office/powerpoint/2010/main" val="162742825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609600" y="457200"/>
            <a:ext cx="8077200" cy="1066800"/>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id="{041D11B2-230C-48EC-82F1-6C9B16E9EC55}"/>
              </a:ext>
            </a:extLst>
          </p:cNvPr>
          <p:cNvSpPr>
            <a:spLocks noGrp="1"/>
          </p:cNvSpPr>
          <p:nvPr>
            <p:ph type="ftr" sz="quarter" idx="13"/>
          </p:nvPr>
        </p:nvSpPr>
        <p:spPr>
          <a:xfrm>
            <a:off x="228600" y="6416675"/>
            <a:ext cx="2895600" cy="365125"/>
          </a:xfrm>
          <a:prstGeom prst="rect">
            <a:avLst/>
          </a:prstGeom>
        </p:spPr>
        <p:txBody>
          <a:bodyPr/>
          <a:lstStyle>
            <a:lvl1pPr>
              <a:defRPr>
                <a:solidFill>
                  <a:schemeClr val="tx2"/>
                </a:solidFill>
                <a:latin typeface="Arial" charset="0"/>
                <a:cs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208A409F-8EBE-4C84-A476-F20B635B0BF9}"/>
              </a:ext>
            </a:extLst>
          </p:cNvPr>
          <p:cNvSpPr>
            <a:spLocks noGrp="1"/>
          </p:cNvSpPr>
          <p:nvPr>
            <p:ph type="sldNum" sz="quarter" idx="14"/>
          </p:nvPr>
        </p:nvSpPr>
        <p:spPr>
          <a:xfrm>
            <a:off x="6858000" y="6416675"/>
            <a:ext cx="2133600" cy="365125"/>
          </a:xfrm>
          <a:prstGeom prst="rect">
            <a:avLst/>
          </a:prstGeom>
        </p:spPr>
        <p:txBody>
          <a:bodyPr/>
          <a:lstStyle>
            <a:lvl1pPr>
              <a:defRPr>
                <a:solidFill>
                  <a:schemeClr val="tx2"/>
                </a:solidFill>
                <a:latin typeface="Arial" charset="0"/>
                <a:cs typeface="Arial" charset="0"/>
              </a:defRPr>
            </a:lvl1pPr>
          </a:lstStyle>
          <a:p>
            <a:pPr>
              <a:defRPr/>
            </a:pPr>
            <a:endParaRPr lang="en-US"/>
          </a:p>
        </p:txBody>
      </p:sp>
    </p:spTree>
    <p:extLst>
      <p:ext uri="{BB962C8B-B14F-4D97-AF65-F5344CB8AC3E}">
        <p14:creationId xmlns:p14="http://schemas.microsoft.com/office/powerpoint/2010/main" val="75126015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3E3298-7589-404A-A3CD-B7D3632FB08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C607DD56-6AC8-4621-9BE9-58551A3302C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Rectangle 2">
            <a:extLst>
              <a:ext uri="{FF2B5EF4-FFF2-40B4-BE49-F238E27FC236}">
                <a16:creationId xmlns:a16="http://schemas.microsoft.com/office/drawing/2014/main" id="{19AF5378-F02F-4509-B60B-CC17F9AFC9B6}"/>
              </a:ext>
            </a:extLst>
          </p:cNvPr>
          <p:cNvSpPr>
            <a:spLocks noChangeArrowheads="1"/>
          </p:cNvSpPr>
          <p:nvPr userDrawn="1"/>
        </p:nvSpPr>
        <p:spPr bwMode="gray">
          <a:xfrm>
            <a:off x="0" y="6407150"/>
            <a:ext cx="9145588" cy="457200"/>
          </a:xfrm>
          <a:prstGeom prst="rect">
            <a:avLst/>
          </a:prstGeom>
          <a:solidFill>
            <a:srgbClr val="36439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2400" dirty="0">
              <a:solidFill>
                <a:srgbClr val="000000"/>
              </a:solidFill>
            </a:endParaRPr>
          </a:p>
        </p:txBody>
      </p:sp>
      <p:sp>
        <p:nvSpPr>
          <p:cNvPr id="12" name="Rectangle 10">
            <a:extLst>
              <a:ext uri="{FF2B5EF4-FFF2-40B4-BE49-F238E27FC236}">
                <a16:creationId xmlns:a16="http://schemas.microsoft.com/office/drawing/2014/main" id="{8D11D8C6-6BA5-4960-92F1-9DE927AC48A4}"/>
              </a:ext>
            </a:extLst>
          </p:cNvPr>
          <p:cNvSpPr>
            <a:spLocks noChangeArrowheads="1"/>
          </p:cNvSpPr>
          <p:nvPr userDrawn="1"/>
        </p:nvSpPr>
        <p:spPr bwMode="auto">
          <a:xfrm>
            <a:off x="8145463" y="6333066"/>
            <a:ext cx="842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283E607-DE1E-42B1-AE02-332DF676BF65}" type="slidenum">
              <a:rPr lang="en-US" altLang="en-US" sz="1400" b="1">
                <a:solidFill>
                  <a:srgbClr val="FBF5EA"/>
                </a:solidFill>
              </a:rPr>
              <a:pPr algn="r"/>
              <a:t>‹#›</a:t>
            </a:fld>
            <a:endParaRPr lang="en-US" altLang="en-US" sz="1400" b="1" dirty="0">
              <a:solidFill>
                <a:srgbClr val="FBF5EA"/>
              </a:solidFill>
            </a:endParaRPr>
          </a:p>
        </p:txBody>
      </p:sp>
      <p:pic>
        <p:nvPicPr>
          <p:cNvPr id="9" name="Picture 19" descr="Pearson_Bound_White">
            <a:extLst>
              <a:ext uri="{FF2B5EF4-FFF2-40B4-BE49-F238E27FC236}">
                <a16:creationId xmlns:a16="http://schemas.microsoft.com/office/drawing/2014/main" id="{280D9147-1857-4AA0-B13A-79966292090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88950" y="6391275"/>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5">
            <a:extLst>
              <a:ext uri="{FF2B5EF4-FFF2-40B4-BE49-F238E27FC236}">
                <a16:creationId xmlns:a16="http://schemas.microsoft.com/office/drawing/2014/main" id="{3DB57D7B-DFB7-46B6-A92A-369F6BC2D0B0}"/>
              </a:ext>
            </a:extLst>
          </p:cNvPr>
          <p:cNvSpPr txBox="1">
            <a:spLocks/>
          </p:cNvSpPr>
          <p:nvPr userDrawn="1"/>
        </p:nvSpPr>
        <p:spPr bwMode="auto">
          <a:xfrm>
            <a:off x="1966911" y="6475412"/>
            <a:ext cx="587216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defRPr sz="1000">
                <a:solidFill>
                  <a:schemeClr val="tx1"/>
                </a:solidFill>
                <a:latin typeface="Verdana" panose="020B0604030504040204" pitchFamily="34" charset="0"/>
                <a:cs typeface="Arial" panose="020B0604020202020204" pitchFamily="34" charset="0"/>
              </a:defRPr>
            </a:lvl1pPr>
            <a:lvl2pPr marL="742950" indent="-285750">
              <a:spcBef>
                <a:spcPct val="50000"/>
              </a:spcBef>
              <a:defRPr sz="1000">
                <a:solidFill>
                  <a:schemeClr val="tx1"/>
                </a:solidFill>
                <a:latin typeface="Verdana" panose="020B0604030504040204" pitchFamily="34" charset="0"/>
                <a:cs typeface="Arial" panose="020B0604020202020204" pitchFamily="34" charset="0"/>
              </a:defRPr>
            </a:lvl2pPr>
            <a:lvl3pPr marL="1143000" indent="-228600">
              <a:spcBef>
                <a:spcPct val="50000"/>
              </a:spcBef>
              <a:defRPr sz="1000">
                <a:solidFill>
                  <a:schemeClr val="tx1"/>
                </a:solidFill>
                <a:latin typeface="Verdana" panose="020B0604030504040204" pitchFamily="34" charset="0"/>
                <a:cs typeface="Arial" panose="020B0604020202020204" pitchFamily="34" charset="0"/>
              </a:defRPr>
            </a:lvl3pPr>
            <a:lvl4pPr marL="1600200" indent="-228600">
              <a:spcBef>
                <a:spcPct val="50000"/>
              </a:spcBef>
              <a:defRPr sz="1000">
                <a:solidFill>
                  <a:schemeClr val="tx1"/>
                </a:solidFill>
                <a:latin typeface="Verdana" panose="020B0604030504040204" pitchFamily="34" charset="0"/>
                <a:cs typeface="Arial" panose="020B0604020202020204" pitchFamily="34" charset="0"/>
              </a:defRPr>
            </a:lvl4pPr>
            <a:lvl5pPr marL="2057400" indent="-228600">
              <a:spcBef>
                <a:spcPct val="50000"/>
              </a:spcBef>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9pPr>
          </a:lstStyle>
          <a:p>
            <a:pPr algn="ctr" eaLnBrk="1" hangingPunct="1">
              <a:defRPr/>
            </a:pPr>
            <a:r>
              <a:rPr lang="en-US" altLang="en-US" sz="1400" dirty="0">
                <a:solidFill>
                  <a:schemeClr val="bg2"/>
                </a:solidFill>
                <a:latin typeface="Arial" panose="020B0604020202020204" pitchFamily="34" charset="0"/>
              </a:rPr>
              <a:t>Copyright 2019, 2015, 2012, Pearson Education, Inc.</a:t>
            </a:r>
          </a:p>
        </p:txBody>
      </p:sp>
      <p:pic>
        <p:nvPicPr>
          <p:cNvPr id="3" name="Picture 2">
            <a:extLst>
              <a:ext uri="{FF2B5EF4-FFF2-40B4-BE49-F238E27FC236}">
                <a16:creationId xmlns:a16="http://schemas.microsoft.com/office/drawing/2014/main" id="{AFBF789B-AA02-4C2A-839B-CF5EBD90F1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5369" y="6461122"/>
            <a:ext cx="294393" cy="310094"/>
          </a:xfrm>
          <a:prstGeom prst="rect">
            <a:avLst/>
          </a:prstGeom>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Lst>
  <p:transition>
    <p:wipe dir="r"/>
  </p:transition>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5.v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 Id="rId14"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2.wmf"/><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high confidence">
            <a:extLst>
              <a:ext uri="{FF2B5EF4-FFF2-40B4-BE49-F238E27FC236}">
                <a16:creationId xmlns:a16="http://schemas.microsoft.com/office/drawing/2014/main" id="{28A3BC3E-4DE3-4210-B2C7-89C0027E8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783" y="423863"/>
            <a:ext cx="4194955" cy="5368491"/>
          </a:xfrm>
          <a:prstGeom prst="rect">
            <a:avLst/>
          </a:prstGeom>
        </p:spPr>
      </p:pic>
      <p:sp>
        <p:nvSpPr>
          <p:cNvPr id="8194" name="Rectangle 2">
            <a:extLst>
              <a:ext uri="{FF2B5EF4-FFF2-40B4-BE49-F238E27FC236}">
                <a16:creationId xmlns:a16="http://schemas.microsoft.com/office/drawing/2014/main" id="{D6C12B1B-6B9C-42A1-82EF-224ED97D0E57}"/>
              </a:ext>
            </a:extLst>
          </p:cNvPr>
          <p:cNvSpPr>
            <a:spLocks noChangeArrowheads="1"/>
          </p:cNvSpPr>
          <p:nvPr/>
        </p:nvSpPr>
        <p:spPr bwMode="auto">
          <a:xfrm>
            <a:off x="228600" y="533400"/>
            <a:ext cx="4191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4800">
                <a:latin typeface="Arial" panose="020B0604020202020204" pitchFamily="34" charset="0"/>
                <a:cs typeface="Arial" panose="020B0604020202020204" pitchFamily="34" charset="0"/>
              </a:rPr>
              <a:t>Chapter</a:t>
            </a:r>
          </a:p>
        </p:txBody>
      </p:sp>
      <p:sp>
        <p:nvSpPr>
          <p:cNvPr id="8195" name="Rectangle 3">
            <a:extLst>
              <a:ext uri="{FF2B5EF4-FFF2-40B4-BE49-F238E27FC236}">
                <a16:creationId xmlns:a16="http://schemas.microsoft.com/office/drawing/2014/main" id="{DE794FBC-1286-49A6-9729-EC9BCBD28AAA}"/>
              </a:ext>
            </a:extLst>
          </p:cNvPr>
          <p:cNvSpPr>
            <a:spLocks noChangeArrowheads="1"/>
          </p:cNvSpPr>
          <p:nvPr/>
        </p:nvSpPr>
        <p:spPr bwMode="auto">
          <a:xfrm>
            <a:off x="228600" y="1905000"/>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buFont typeface="Arial" panose="020B0604020202020204" pitchFamily="34" charset="0"/>
              <a:buNone/>
            </a:pPr>
            <a:r>
              <a:rPr lang="en-US" altLang="en-US" sz="3200" dirty="0">
                <a:latin typeface="Arial" panose="020B0604020202020204" pitchFamily="34" charset="0"/>
              </a:rPr>
              <a:t>Discrete Probability Distributions</a:t>
            </a:r>
          </a:p>
        </p:txBody>
      </p:sp>
      <p:pic>
        <p:nvPicPr>
          <p:cNvPr id="8196" name="Picture 4" descr="chapter_blue">
            <a:extLst>
              <a:ext uri="{FF2B5EF4-FFF2-40B4-BE49-F238E27FC236}">
                <a16:creationId xmlns:a16="http://schemas.microsoft.com/office/drawing/2014/main" id="{0CFF2BB2-76D0-43EF-9011-D65D33463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85800"/>
            <a:ext cx="1020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3FECF86A-24DC-45AB-A1BF-674378B82502}"/>
              </a:ext>
            </a:extLst>
          </p:cNvPr>
          <p:cNvSpPr txBox="1">
            <a:spLocks noChangeArrowheads="1"/>
          </p:cNvSpPr>
          <p:nvPr/>
        </p:nvSpPr>
        <p:spPr bwMode="auto">
          <a:xfrm>
            <a:off x="2865438" y="685800"/>
            <a:ext cx="685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FontTx/>
              <a:buNone/>
            </a:pPr>
            <a:r>
              <a:rPr lang="en-US" altLang="en-US" sz="6600" dirty="0">
                <a:solidFill>
                  <a:schemeClr val="bg1"/>
                </a:solidFill>
                <a:latin typeface="Arial" panose="020B0604020202020204" pitchFamily="34" charset="0"/>
                <a:cs typeface="Arial" panose="020B0604020202020204" pitchFamily="34" charset="0"/>
              </a:rPr>
              <a:t>4</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609094-BA60-4E27-9D1E-5AA4740651B6}"/>
              </a:ext>
            </a:extLst>
          </p:cNvPr>
          <p:cNvSpPr>
            <a:spLocks noGrp="1"/>
          </p:cNvSpPr>
          <p:nvPr>
            <p:ph type="title"/>
          </p:nvPr>
        </p:nvSpPr>
        <p:spPr>
          <a:xfrm>
            <a:off x="182789" y="160337"/>
            <a:ext cx="8860971" cy="1143000"/>
          </a:xfrm>
        </p:spPr>
        <p:txBody>
          <a:bodyPr/>
          <a:lstStyle/>
          <a:p>
            <a:pPr eaLnBrk="1" hangingPunct="1">
              <a:defRPr/>
            </a:pPr>
            <a:r>
              <a:rPr lang="en-US" sz="3800" dirty="0">
                <a:solidFill>
                  <a:schemeClr val="accent3"/>
                </a:solidFill>
              </a:rPr>
              <a:t>Example: Identifying and Understanding Binomial Experiments</a:t>
            </a:r>
            <a:endParaRPr lang="en-US" sz="3800" dirty="0">
              <a:solidFill>
                <a:schemeClr val="accent3"/>
              </a:solidFill>
              <a:ea typeface="+mj-ea"/>
            </a:endParaRPr>
          </a:p>
        </p:txBody>
      </p:sp>
      <p:sp>
        <p:nvSpPr>
          <p:cNvPr id="21507" name="Content Placeholder 5">
            <a:extLst>
              <a:ext uri="{FF2B5EF4-FFF2-40B4-BE49-F238E27FC236}">
                <a16:creationId xmlns:a16="http://schemas.microsoft.com/office/drawing/2014/main" id="{5A2C0661-EFF4-40B3-AE91-A87061CEE8AF}"/>
              </a:ext>
            </a:extLst>
          </p:cNvPr>
          <p:cNvSpPr>
            <a:spLocks noGrp="1"/>
          </p:cNvSpPr>
          <p:nvPr>
            <p:ph idx="1"/>
          </p:nvPr>
        </p:nvSpPr>
        <p:spPr>
          <a:xfrm>
            <a:off x="457200" y="1600201"/>
            <a:ext cx="8229600" cy="1900646"/>
          </a:xfrm>
        </p:spPr>
        <p:txBody>
          <a:bodyPr/>
          <a:lstStyle/>
          <a:p>
            <a:pPr marL="0" indent="0" eaLnBrk="1" hangingPunct="1">
              <a:buNone/>
            </a:pPr>
            <a:r>
              <a:rPr lang="en-US" altLang="en-US" dirty="0"/>
              <a:t>Decide whether each experiment is a binomial experiment. If it is, specify the values of </a:t>
            </a:r>
            <a:r>
              <a:rPr lang="en-US" altLang="en-US" i="1" dirty="0"/>
              <a:t>n</a:t>
            </a:r>
            <a:r>
              <a:rPr lang="en-US" altLang="en-US" dirty="0"/>
              <a:t>, </a:t>
            </a:r>
            <a:r>
              <a:rPr lang="en-US" altLang="en-US" i="1" dirty="0"/>
              <a:t>p</a:t>
            </a:r>
            <a:r>
              <a:rPr lang="en-US" altLang="en-US" dirty="0"/>
              <a:t>, and </a:t>
            </a:r>
            <a:r>
              <a:rPr lang="en-US" altLang="en-US" i="1" dirty="0"/>
              <a:t>q</a:t>
            </a:r>
            <a:r>
              <a:rPr lang="en-US" altLang="en-US" dirty="0"/>
              <a:t>, and list the possible values of the random variable </a:t>
            </a:r>
            <a:r>
              <a:rPr lang="en-US" altLang="en-US" i="1" dirty="0"/>
              <a:t>x</a:t>
            </a:r>
            <a:r>
              <a:rPr lang="en-US" altLang="en-US" dirty="0"/>
              <a:t>.  If it is not, explain why.</a:t>
            </a:r>
          </a:p>
        </p:txBody>
      </p:sp>
      <p:sp>
        <p:nvSpPr>
          <p:cNvPr id="21508" name="Text Box 7">
            <a:extLst>
              <a:ext uri="{FF2B5EF4-FFF2-40B4-BE49-F238E27FC236}">
                <a16:creationId xmlns:a16="http://schemas.microsoft.com/office/drawing/2014/main" id="{D7065658-B63E-4BAC-89AF-F2F784919DD0}"/>
              </a:ext>
            </a:extLst>
          </p:cNvPr>
          <p:cNvSpPr txBox="1">
            <a:spLocks noChangeArrowheads="1"/>
          </p:cNvSpPr>
          <p:nvPr/>
        </p:nvSpPr>
        <p:spPr bwMode="auto">
          <a:xfrm>
            <a:off x="441324" y="3660050"/>
            <a:ext cx="8343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buFont typeface="Arial" panose="020B0604020202020204" pitchFamily="34" charset="0"/>
              <a:buAutoNum type="arabicPeriod" startAt="2"/>
            </a:pPr>
            <a:r>
              <a:rPr lang="en-US" altLang="en-US" dirty="0"/>
              <a:t>A jar contains five red marbles, nine blue marbles, and six green marbles. You randomly select three marbles from the jar, </a:t>
            </a:r>
            <a:r>
              <a:rPr lang="en-US" altLang="en-US" i="1" dirty="0"/>
              <a:t>without replacement</a:t>
            </a:r>
            <a:r>
              <a:rPr lang="en-US" altLang="en-US" dirty="0"/>
              <a:t>. The random variable represents the number of red marbles.</a:t>
            </a:r>
            <a:endParaRPr lang="en-US" altLang="en-US" sz="1800" dirty="0">
              <a:latin typeface="Arial" panose="020B0604020202020204" pitchFamily="34" charset="0"/>
            </a:endParaRPr>
          </a:p>
        </p:txBody>
      </p:sp>
      <p:sp>
        <p:nvSpPr>
          <p:cNvPr id="21509" name="Footer Placeholder 2">
            <a:extLst>
              <a:ext uri="{FF2B5EF4-FFF2-40B4-BE49-F238E27FC236}">
                <a16:creationId xmlns:a16="http://schemas.microsoft.com/office/drawing/2014/main" id="{2182E7F0-81FE-4DED-B8FD-65128D120B07}"/>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424805368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2E82A7-F848-4F78-89AF-FDB04326DC06}"/>
              </a:ext>
            </a:extLst>
          </p:cNvPr>
          <p:cNvSpPr>
            <a:spLocks noGrp="1"/>
          </p:cNvSpPr>
          <p:nvPr>
            <p:ph type="title"/>
          </p:nvPr>
        </p:nvSpPr>
        <p:spPr>
          <a:xfrm>
            <a:off x="124097" y="166688"/>
            <a:ext cx="8895806" cy="1143000"/>
          </a:xfrm>
        </p:spPr>
        <p:txBody>
          <a:bodyPr/>
          <a:lstStyle/>
          <a:p>
            <a:pPr eaLnBrk="1" hangingPunct="1">
              <a:defRPr/>
            </a:pPr>
            <a:r>
              <a:rPr lang="en-US" sz="3800" dirty="0">
                <a:solidFill>
                  <a:schemeClr val="accent3"/>
                </a:solidFill>
                <a:ea typeface="+mj-ea"/>
              </a:rPr>
              <a:t>Solution: </a:t>
            </a:r>
            <a:r>
              <a:rPr lang="en-US" sz="3800" dirty="0">
                <a:solidFill>
                  <a:schemeClr val="accent3"/>
                </a:solidFill>
              </a:rPr>
              <a:t>Identifying and Understanding Binomial Experiments</a:t>
            </a:r>
            <a:endParaRPr lang="en-US" sz="3800" dirty="0">
              <a:solidFill>
                <a:schemeClr val="accent3"/>
              </a:solidFill>
              <a:ea typeface="+mj-ea"/>
            </a:endParaRPr>
          </a:p>
        </p:txBody>
      </p:sp>
      <p:sp>
        <p:nvSpPr>
          <p:cNvPr id="22531" name="Content Placeholder 5">
            <a:extLst>
              <a:ext uri="{FF2B5EF4-FFF2-40B4-BE49-F238E27FC236}">
                <a16:creationId xmlns:a16="http://schemas.microsoft.com/office/drawing/2014/main" id="{1A5B76A6-B0BE-4786-9CF2-6954078D3650}"/>
              </a:ext>
            </a:extLst>
          </p:cNvPr>
          <p:cNvSpPr>
            <a:spLocks noGrp="1"/>
          </p:cNvSpPr>
          <p:nvPr>
            <p:ph idx="1"/>
          </p:nvPr>
        </p:nvSpPr>
        <p:spPr/>
        <p:txBody>
          <a:bodyPr/>
          <a:lstStyle/>
          <a:p>
            <a:pPr marL="407988" indent="-407988" eaLnBrk="1" hangingPunct="1">
              <a:buFont typeface="Arial" panose="020B0604020202020204" pitchFamily="34" charset="0"/>
              <a:buNone/>
            </a:pPr>
            <a:r>
              <a:rPr lang="en-US" altLang="en-US" b="1">
                <a:solidFill>
                  <a:schemeClr val="accent2"/>
                </a:solidFill>
              </a:rPr>
              <a:t>Not a Binomial Experiment</a:t>
            </a:r>
          </a:p>
          <a:p>
            <a:pPr marL="407988" indent="-407988" eaLnBrk="1" hangingPunct="1">
              <a:spcBef>
                <a:spcPct val="40000"/>
              </a:spcBef>
            </a:pPr>
            <a:r>
              <a:rPr lang="en-US" altLang="en-US"/>
              <a:t>The probability of selecting a red marble on the first trial is 5/20. </a:t>
            </a:r>
          </a:p>
          <a:p>
            <a:pPr marL="407988" indent="-407988" eaLnBrk="1" hangingPunct="1">
              <a:spcBef>
                <a:spcPct val="40000"/>
              </a:spcBef>
            </a:pPr>
            <a:r>
              <a:rPr lang="en-US" altLang="en-US"/>
              <a:t>Because the marble is not replaced, the probability of success (red) for subsequent trials is no longer 5/20.</a:t>
            </a:r>
          </a:p>
          <a:p>
            <a:pPr marL="407988" indent="-407988" eaLnBrk="1" hangingPunct="1">
              <a:spcBef>
                <a:spcPct val="40000"/>
              </a:spcBef>
            </a:pPr>
            <a:r>
              <a:rPr lang="en-US" altLang="en-US"/>
              <a:t>The trials are not independent and the probability of a success is not the same for each trial.</a:t>
            </a:r>
          </a:p>
          <a:p>
            <a:pPr marL="407988" indent="-407988" eaLnBrk="1" hangingPunct="1">
              <a:buFont typeface="Arial" panose="020B0604020202020204" pitchFamily="34" charset="0"/>
              <a:buAutoNum type="arabicPeriod"/>
            </a:pPr>
            <a:endParaRPr lang="en-US" altLang="en-US"/>
          </a:p>
          <a:p>
            <a:pPr marL="407988" indent="-407988" eaLnBrk="1" hangingPunct="1">
              <a:buFont typeface="Arial" panose="020B0604020202020204" pitchFamily="34" charset="0"/>
              <a:buNone/>
            </a:pPr>
            <a:endParaRPr lang="en-US" altLang="en-US"/>
          </a:p>
        </p:txBody>
      </p:sp>
      <p:sp>
        <p:nvSpPr>
          <p:cNvPr id="22532" name="Footer Placeholder 2">
            <a:extLst>
              <a:ext uri="{FF2B5EF4-FFF2-40B4-BE49-F238E27FC236}">
                <a16:creationId xmlns:a16="http://schemas.microsoft.com/office/drawing/2014/main" id="{6C6B2CAA-B574-4E19-80E1-FB0695094CC9}"/>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44914623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3C09FCA-351D-4C2A-A9F3-29FF0CDAF77D}"/>
              </a:ext>
            </a:extLst>
          </p:cNvPr>
          <p:cNvSpPr>
            <a:spLocks noGrp="1" noChangeArrowheads="1"/>
          </p:cNvSpPr>
          <p:nvPr>
            <p:ph type="title"/>
          </p:nvPr>
        </p:nvSpPr>
        <p:spPr>
          <a:noFill/>
        </p:spPr>
        <p:txBody>
          <a:bodyPr/>
          <a:lstStyle/>
          <a:p>
            <a:pPr eaLnBrk="1" hangingPunct="1"/>
            <a:r>
              <a:rPr lang="en-US" altLang="en-US"/>
              <a:t>Binomial Probability Formula</a:t>
            </a:r>
          </a:p>
        </p:txBody>
      </p:sp>
      <p:sp>
        <p:nvSpPr>
          <p:cNvPr id="23555" name="Content Placeholder 16">
            <a:extLst>
              <a:ext uri="{FF2B5EF4-FFF2-40B4-BE49-F238E27FC236}">
                <a16:creationId xmlns:a16="http://schemas.microsoft.com/office/drawing/2014/main" id="{8EBCDD46-78B1-4CFF-8E72-22D9E11A5A1B}"/>
              </a:ext>
            </a:extLst>
          </p:cNvPr>
          <p:cNvSpPr>
            <a:spLocks noGrp="1"/>
          </p:cNvSpPr>
          <p:nvPr>
            <p:ph idx="1"/>
          </p:nvPr>
        </p:nvSpPr>
        <p:spPr>
          <a:xfrm>
            <a:off x="457200" y="1600200"/>
            <a:ext cx="8229600" cy="1122363"/>
          </a:xfrm>
        </p:spPr>
        <p:txBody>
          <a:bodyPr/>
          <a:lstStyle/>
          <a:p>
            <a:pPr eaLnBrk="1" hangingPunct="1">
              <a:buFont typeface="Arial" panose="020B0604020202020204" pitchFamily="34" charset="0"/>
              <a:buNone/>
            </a:pPr>
            <a:r>
              <a:rPr lang="en-US" altLang="en-US" b="1" dirty="0">
                <a:solidFill>
                  <a:schemeClr val="accent2"/>
                </a:solidFill>
              </a:rPr>
              <a:t>Binomial Probability Formula</a:t>
            </a:r>
          </a:p>
          <a:p>
            <a:pPr eaLnBrk="1" hangingPunct="1"/>
            <a:r>
              <a:rPr lang="en-US" altLang="en-US" dirty="0"/>
              <a:t>The probability of exactly </a:t>
            </a:r>
            <a:r>
              <a:rPr lang="en-US" altLang="en-US" i="1" dirty="0"/>
              <a:t>x</a:t>
            </a:r>
            <a:r>
              <a:rPr lang="en-US" altLang="en-US" dirty="0"/>
              <a:t> successes in </a:t>
            </a:r>
            <a:r>
              <a:rPr lang="en-US" altLang="en-US" i="1" dirty="0"/>
              <a:t>n</a:t>
            </a:r>
            <a:r>
              <a:rPr lang="en-US" altLang="en-US" dirty="0"/>
              <a:t> trials is</a:t>
            </a:r>
          </a:p>
        </p:txBody>
      </p:sp>
      <p:graphicFrame>
        <p:nvGraphicFramePr>
          <p:cNvPr id="23556" name="Object 8">
            <a:extLst>
              <a:ext uri="{FF2B5EF4-FFF2-40B4-BE49-F238E27FC236}">
                <a16:creationId xmlns:a16="http://schemas.microsoft.com/office/drawing/2014/main" id="{B10B2D74-27ED-4C64-A9EB-8238C54E0EDD}"/>
              </a:ext>
            </a:extLst>
          </p:cNvPr>
          <p:cNvGraphicFramePr>
            <a:graphicFrameLocks noChangeAspect="1"/>
          </p:cNvGraphicFramePr>
          <p:nvPr/>
        </p:nvGraphicFramePr>
        <p:xfrm>
          <a:off x="1327150" y="2787650"/>
          <a:ext cx="5387975" cy="969963"/>
        </p:xfrm>
        <a:graphic>
          <a:graphicData uri="http://schemas.openxmlformats.org/presentationml/2006/ole">
            <mc:AlternateContent xmlns:mc="http://schemas.openxmlformats.org/markup-compatibility/2006">
              <mc:Choice xmlns:v="urn:schemas-microsoft-com:vml" Requires="v">
                <p:oleObj spid="_x0000_s1063" name="Equation" r:id="rId4" imgW="2336800" imgH="419100" progId="Equation.DSMT4">
                  <p:embed/>
                </p:oleObj>
              </mc:Choice>
              <mc:Fallback>
                <p:oleObj name="Equation" r:id="rId4" imgW="2336800" imgH="419100" progId="Equation.DSMT4">
                  <p:embed/>
                  <p:pic>
                    <p:nvPicPr>
                      <p:cNvPr id="23556" name="Object 8">
                        <a:extLst>
                          <a:ext uri="{FF2B5EF4-FFF2-40B4-BE49-F238E27FC236}">
                            <a16:creationId xmlns:a16="http://schemas.microsoft.com/office/drawing/2014/main" id="{B10B2D74-27ED-4C64-A9EB-8238C54E0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2787650"/>
                        <a:ext cx="5387975"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3557" name="Rectangle 19">
            <a:extLst>
              <a:ext uri="{FF2B5EF4-FFF2-40B4-BE49-F238E27FC236}">
                <a16:creationId xmlns:a16="http://schemas.microsoft.com/office/drawing/2014/main" id="{60332C4B-54A1-42DF-9FDB-146FDA337348}"/>
              </a:ext>
            </a:extLst>
          </p:cNvPr>
          <p:cNvSpPr>
            <a:spLocks noChangeArrowheads="1"/>
          </p:cNvSpPr>
          <p:nvPr/>
        </p:nvSpPr>
        <p:spPr bwMode="auto">
          <a:xfrm>
            <a:off x="457200" y="3626984"/>
            <a:ext cx="6156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buClr>
                <a:srgbClr val="FFC000"/>
              </a:buClr>
            </a:pPr>
            <a:r>
              <a:rPr lang="en-US" altLang="en-US" i="1" dirty="0">
                <a:solidFill>
                  <a:srgbClr val="000000"/>
                </a:solidFill>
              </a:rPr>
              <a:t>n</a:t>
            </a:r>
            <a:r>
              <a:rPr lang="en-US" altLang="en-US" dirty="0">
                <a:solidFill>
                  <a:srgbClr val="000000"/>
                </a:solidFill>
              </a:rPr>
              <a:t> = number of trials</a:t>
            </a:r>
          </a:p>
          <a:p>
            <a:pPr eaLnBrk="1" hangingPunct="1">
              <a:buClr>
                <a:srgbClr val="FFC000"/>
              </a:buClr>
            </a:pPr>
            <a:r>
              <a:rPr lang="en-US" altLang="en-US" i="1" dirty="0">
                <a:solidFill>
                  <a:srgbClr val="000000"/>
                </a:solidFill>
              </a:rPr>
              <a:t>p</a:t>
            </a:r>
            <a:r>
              <a:rPr lang="en-US" altLang="en-US" dirty="0">
                <a:solidFill>
                  <a:srgbClr val="000000"/>
                </a:solidFill>
              </a:rPr>
              <a:t> = probability of success</a:t>
            </a:r>
          </a:p>
          <a:p>
            <a:pPr eaLnBrk="1" hangingPunct="1">
              <a:buClr>
                <a:srgbClr val="FFC000"/>
              </a:buClr>
            </a:pPr>
            <a:r>
              <a:rPr lang="en-US" altLang="en-US" i="1" dirty="0">
                <a:solidFill>
                  <a:srgbClr val="000000"/>
                </a:solidFill>
              </a:rPr>
              <a:t>q</a:t>
            </a:r>
            <a:r>
              <a:rPr lang="en-US" altLang="en-US" dirty="0">
                <a:solidFill>
                  <a:srgbClr val="000000"/>
                </a:solidFill>
              </a:rPr>
              <a:t> = 1 – </a:t>
            </a:r>
            <a:r>
              <a:rPr lang="en-US" altLang="en-US" i="1" dirty="0">
                <a:solidFill>
                  <a:srgbClr val="000000"/>
                </a:solidFill>
              </a:rPr>
              <a:t>p</a:t>
            </a:r>
            <a:r>
              <a:rPr lang="en-US" altLang="en-US" dirty="0">
                <a:solidFill>
                  <a:srgbClr val="000000"/>
                </a:solidFill>
              </a:rPr>
              <a:t> probability of failure</a:t>
            </a:r>
          </a:p>
          <a:p>
            <a:pPr eaLnBrk="1" hangingPunct="1">
              <a:buClr>
                <a:srgbClr val="FFC000"/>
              </a:buClr>
            </a:pPr>
            <a:r>
              <a:rPr lang="en-US" altLang="en-US" i="1" dirty="0">
                <a:solidFill>
                  <a:srgbClr val="000000"/>
                </a:solidFill>
              </a:rPr>
              <a:t>x</a:t>
            </a:r>
            <a:r>
              <a:rPr lang="en-US" altLang="en-US" dirty="0">
                <a:solidFill>
                  <a:srgbClr val="000000"/>
                </a:solidFill>
              </a:rPr>
              <a:t> = number of successes in </a:t>
            </a:r>
            <a:r>
              <a:rPr lang="en-US" altLang="en-US" i="1" dirty="0">
                <a:solidFill>
                  <a:srgbClr val="000000"/>
                </a:solidFill>
              </a:rPr>
              <a:t>n</a:t>
            </a:r>
            <a:r>
              <a:rPr lang="en-US" altLang="en-US" dirty="0">
                <a:solidFill>
                  <a:srgbClr val="000000"/>
                </a:solidFill>
              </a:rPr>
              <a:t> trials</a:t>
            </a:r>
          </a:p>
          <a:p>
            <a:pPr eaLnBrk="1" hangingPunct="1">
              <a:buClr>
                <a:srgbClr val="FFC000"/>
              </a:buClr>
            </a:pPr>
            <a:r>
              <a:rPr lang="en-US" altLang="en-US" dirty="0">
                <a:solidFill>
                  <a:srgbClr val="000000"/>
                </a:solidFill>
              </a:rPr>
              <a:t>Note: number of failures is </a:t>
            </a:r>
            <a:r>
              <a:rPr lang="en-US" altLang="en-US" i="1" dirty="0">
                <a:solidFill>
                  <a:srgbClr val="000000"/>
                </a:solidFill>
              </a:rPr>
              <a:t>n </a:t>
            </a:r>
            <a:r>
              <a:rPr lang="en-US" altLang="en-US" i="1" dirty="0">
                <a:solidFill>
                  <a:srgbClr val="000000"/>
                </a:solidFill>
                <a:sym typeface="Symbol" panose="05050102010706020507" pitchFamily="18" charset="2"/>
              </a:rPr>
              <a:t>  x</a:t>
            </a:r>
            <a:endParaRPr lang="en-US" altLang="en-US" dirty="0">
              <a:solidFill>
                <a:srgbClr val="000000"/>
              </a:solidFill>
            </a:endParaRPr>
          </a:p>
        </p:txBody>
      </p:sp>
      <p:sp>
        <p:nvSpPr>
          <p:cNvPr id="23558" name="Footer Placeholder 2">
            <a:extLst>
              <a:ext uri="{FF2B5EF4-FFF2-40B4-BE49-F238E27FC236}">
                <a16:creationId xmlns:a16="http://schemas.microsoft.com/office/drawing/2014/main" id="{B0118C2B-FA20-4F26-BAFC-94233E36B653}"/>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2711708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Example: Finding a Binomial Probability</a:t>
            </a:r>
          </a:p>
        </p:txBody>
      </p:sp>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p:txBody>
          <a:bodyPr/>
          <a:lstStyle/>
          <a:p>
            <a:pPr marL="0" indent="0">
              <a:buNone/>
            </a:pPr>
            <a:r>
              <a:rPr lang="en-US" dirty="0"/>
              <a:t>Rotator cuff surgery has a 90% chance of success. The surgery is performed on three patients. Find the probability of the surgery being successful on exactly two patients. </a:t>
            </a:r>
            <a:r>
              <a:rPr lang="en-US" i="1" dirty="0">
                <a:solidFill>
                  <a:srgbClr val="002060"/>
                </a:solidFill>
              </a:rPr>
              <a:t>(Source: The Orthopedic Center of St. Louis)</a:t>
            </a:r>
            <a:endParaRPr lang="en-US" altLang="en-US" dirty="0">
              <a:solidFill>
                <a:srgbClr val="002060"/>
              </a:solidFill>
            </a:endParaRPr>
          </a:p>
        </p:txBody>
      </p:sp>
      <p:pic>
        <p:nvPicPr>
          <p:cNvPr id="25604" name="Picture 7" descr="C:\Documents and Settings\Lyn\Local Settings\Temporary Internet Files\Content.IE5\0HGJK3SV\MCj03657500000[1].wmf">
            <a:extLst>
              <a:ext uri="{FF2B5EF4-FFF2-40B4-BE49-F238E27FC236}">
                <a16:creationId xmlns:a16="http://schemas.microsoft.com/office/drawing/2014/main" id="{D0C34468-F84B-48B8-B239-D6D1E51C08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039" y="3739833"/>
            <a:ext cx="11049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304547463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AA43-E3A4-4109-B595-9C39180F30F8}"/>
              </a:ext>
            </a:extLst>
          </p:cNvPr>
          <p:cNvSpPr>
            <a:spLocks noGrp="1"/>
          </p:cNvSpPr>
          <p:nvPr>
            <p:ph type="title"/>
          </p:nvPr>
        </p:nvSpPr>
        <p:spPr/>
        <p:txBody>
          <a:bodyPr/>
          <a:lstStyle/>
          <a:p>
            <a:pPr eaLnBrk="1" hangingPunct="1">
              <a:defRPr/>
            </a:pPr>
            <a:r>
              <a:rPr lang="en-US" dirty="0">
                <a:solidFill>
                  <a:schemeClr val="accent3"/>
                </a:solidFill>
                <a:ea typeface="+mj-ea"/>
              </a:rPr>
              <a:t>Solution: Finding a Binomial Probability</a:t>
            </a:r>
          </a:p>
        </p:txBody>
      </p:sp>
      <p:sp>
        <p:nvSpPr>
          <p:cNvPr id="26627" name="Content Placeholder 2">
            <a:extLst>
              <a:ext uri="{FF2B5EF4-FFF2-40B4-BE49-F238E27FC236}">
                <a16:creationId xmlns:a16="http://schemas.microsoft.com/office/drawing/2014/main" id="{D14A7435-EC9C-49ED-9DA1-0A9A4749A626}"/>
              </a:ext>
            </a:extLst>
          </p:cNvPr>
          <p:cNvSpPr>
            <a:spLocks noGrp="1"/>
          </p:cNvSpPr>
          <p:nvPr>
            <p:ph idx="1"/>
          </p:nvPr>
        </p:nvSpPr>
        <p:spPr>
          <a:xfrm>
            <a:off x="457200" y="1508918"/>
            <a:ext cx="8229600" cy="973138"/>
          </a:xfrm>
        </p:spPr>
        <p:txBody>
          <a:bodyPr/>
          <a:lstStyle/>
          <a:p>
            <a:pPr marL="0" indent="0" eaLnBrk="1" hangingPunct="1">
              <a:buFont typeface="Arial" panose="020B0604020202020204" pitchFamily="34" charset="0"/>
              <a:buNone/>
            </a:pPr>
            <a:r>
              <a:rPr lang="en-US" altLang="en-US" b="1" dirty="0"/>
              <a:t>Method 1: </a:t>
            </a:r>
            <a:r>
              <a:rPr lang="en-US" altLang="en-US" dirty="0"/>
              <a:t>Draw a tree diagram and use the Multiplication Rule.</a:t>
            </a:r>
          </a:p>
        </p:txBody>
      </p:sp>
      <p:sp>
        <p:nvSpPr>
          <p:cNvPr id="26631" name="Footer Placeholder 2">
            <a:extLst>
              <a:ext uri="{FF2B5EF4-FFF2-40B4-BE49-F238E27FC236}">
                <a16:creationId xmlns:a16="http://schemas.microsoft.com/office/drawing/2014/main" id="{31135FA2-CE65-4323-B169-0CFAFE1D658F}"/>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pic>
        <p:nvPicPr>
          <p:cNvPr id="6" name="Picture 5" descr="A screenshot of a cell phone&#10;&#10;Description generated with very high confidence">
            <a:extLst>
              <a:ext uri="{FF2B5EF4-FFF2-40B4-BE49-F238E27FC236}">
                <a16:creationId xmlns:a16="http://schemas.microsoft.com/office/drawing/2014/main" id="{09EF0976-7EAF-4B36-AB82-17A064BB5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10201"/>
            <a:ext cx="6923748" cy="3422355"/>
          </a:xfrm>
          <a:prstGeom prst="rect">
            <a:avLst/>
          </a:prstGeom>
        </p:spPr>
      </p:pic>
      <p:graphicFrame>
        <p:nvGraphicFramePr>
          <p:cNvPr id="7" name="Object 6">
            <a:extLst>
              <a:ext uri="{FF2B5EF4-FFF2-40B4-BE49-F238E27FC236}">
                <a16:creationId xmlns:a16="http://schemas.microsoft.com/office/drawing/2014/main" id="{CC8E79CB-AAB1-4838-9E89-729C14F23C07}"/>
              </a:ext>
            </a:extLst>
          </p:cNvPr>
          <p:cNvGraphicFramePr>
            <a:graphicFrameLocks noChangeAspect="1"/>
          </p:cNvGraphicFramePr>
          <p:nvPr>
            <p:extLst>
              <p:ext uri="{D42A27DB-BD31-4B8C-83A1-F6EECF244321}">
                <p14:modId xmlns:p14="http://schemas.microsoft.com/office/powerpoint/2010/main" val="1676846349"/>
              </p:ext>
            </p:extLst>
          </p:nvPr>
        </p:nvGraphicFramePr>
        <p:xfrm>
          <a:off x="7486333" y="3487681"/>
          <a:ext cx="1295400" cy="1193800"/>
        </p:xfrm>
        <a:graphic>
          <a:graphicData uri="http://schemas.openxmlformats.org/presentationml/2006/ole">
            <mc:AlternateContent xmlns:mc="http://schemas.openxmlformats.org/markup-compatibility/2006">
              <mc:Choice xmlns:v="urn:schemas-microsoft-com:vml" Requires="v">
                <p:oleObj spid="_x0000_s7194" name="Equation" r:id="rId4" imgW="1295280" imgH="1193760" progId="Equation.DSMT4">
                  <p:embed/>
                </p:oleObj>
              </mc:Choice>
              <mc:Fallback>
                <p:oleObj name="Equation" r:id="rId4" imgW="1295280" imgH="1193760" progId="Equation.DSMT4">
                  <p:embed/>
                  <p:pic>
                    <p:nvPicPr>
                      <p:cNvPr id="0" name=""/>
                      <p:cNvPicPr/>
                      <p:nvPr/>
                    </p:nvPicPr>
                    <p:blipFill>
                      <a:blip r:embed="rId5"/>
                      <a:stretch>
                        <a:fillRect/>
                      </a:stretch>
                    </p:blipFill>
                    <p:spPr>
                      <a:xfrm>
                        <a:off x="7486333" y="3487681"/>
                        <a:ext cx="1295400" cy="1193800"/>
                      </a:xfrm>
                      <a:prstGeom prst="rect">
                        <a:avLst/>
                      </a:prstGeom>
                    </p:spPr>
                  </p:pic>
                </p:oleObj>
              </mc:Fallback>
            </mc:AlternateContent>
          </a:graphicData>
        </a:graphic>
      </p:graphicFrame>
    </p:spTree>
    <p:extLst>
      <p:ext uri="{BB962C8B-B14F-4D97-AF65-F5344CB8AC3E}">
        <p14:creationId xmlns:p14="http://schemas.microsoft.com/office/powerpoint/2010/main" val="3019049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AA43-E3A4-4109-B595-9C39180F30F8}"/>
              </a:ext>
            </a:extLst>
          </p:cNvPr>
          <p:cNvSpPr>
            <a:spLocks noGrp="1"/>
          </p:cNvSpPr>
          <p:nvPr>
            <p:ph type="title"/>
          </p:nvPr>
        </p:nvSpPr>
        <p:spPr/>
        <p:txBody>
          <a:bodyPr/>
          <a:lstStyle/>
          <a:p>
            <a:pPr eaLnBrk="1" hangingPunct="1">
              <a:defRPr/>
            </a:pPr>
            <a:r>
              <a:rPr lang="en-US" dirty="0">
                <a:solidFill>
                  <a:schemeClr val="accent3"/>
                </a:solidFill>
                <a:ea typeface="+mj-ea"/>
              </a:rPr>
              <a:t>Solution: Finding a Binomial Probability</a:t>
            </a:r>
          </a:p>
        </p:txBody>
      </p:sp>
      <p:sp>
        <p:nvSpPr>
          <p:cNvPr id="26627" name="Content Placeholder 2">
            <a:extLst>
              <a:ext uri="{FF2B5EF4-FFF2-40B4-BE49-F238E27FC236}">
                <a16:creationId xmlns:a16="http://schemas.microsoft.com/office/drawing/2014/main" id="{D14A7435-EC9C-49ED-9DA1-0A9A4749A626}"/>
              </a:ext>
            </a:extLst>
          </p:cNvPr>
          <p:cNvSpPr>
            <a:spLocks noGrp="1"/>
          </p:cNvSpPr>
          <p:nvPr>
            <p:ph idx="1"/>
          </p:nvPr>
        </p:nvSpPr>
        <p:spPr>
          <a:xfrm>
            <a:off x="457200" y="1508918"/>
            <a:ext cx="8229600" cy="973138"/>
          </a:xfrm>
        </p:spPr>
        <p:txBody>
          <a:bodyPr/>
          <a:lstStyle/>
          <a:p>
            <a:pPr marL="0" indent="0" eaLnBrk="1" hangingPunct="1">
              <a:buFont typeface="Arial" panose="020B0604020202020204" pitchFamily="34" charset="0"/>
              <a:buNone/>
            </a:pPr>
            <a:r>
              <a:rPr lang="en-US" altLang="en-US" b="1" dirty="0"/>
              <a:t>Method 2: </a:t>
            </a:r>
            <a:r>
              <a:rPr lang="en-US" altLang="en-US" dirty="0"/>
              <a:t>Use the binomial probability formula.</a:t>
            </a:r>
          </a:p>
        </p:txBody>
      </p:sp>
      <p:sp>
        <p:nvSpPr>
          <p:cNvPr id="26631" name="Footer Placeholder 2">
            <a:extLst>
              <a:ext uri="{FF2B5EF4-FFF2-40B4-BE49-F238E27FC236}">
                <a16:creationId xmlns:a16="http://schemas.microsoft.com/office/drawing/2014/main" id="{31135FA2-CE65-4323-B169-0CFAFE1D658F}"/>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graphicFrame>
        <p:nvGraphicFramePr>
          <p:cNvPr id="7" name="Object 6">
            <a:extLst>
              <a:ext uri="{FF2B5EF4-FFF2-40B4-BE49-F238E27FC236}">
                <a16:creationId xmlns:a16="http://schemas.microsoft.com/office/drawing/2014/main" id="{CC8E79CB-AAB1-4838-9E89-729C14F23C07}"/>
              </a:ext>
            </a:extLst>
          </p:cNvPr>
          <p:cNvGraphicFramePr>
            <a:graphicFrameLocks noChangeAspect="1"/>
          </p:cNvGraphicFramePr>
          <p:nvPr>
            <p:extLst>
              <p:ext uri="{D42A27DB-BD31-4B8C-83A1-F6EECF244321}">
                <p14:modId xmlns:p14="http://schemas.microsoft.com/office/powerpoint/2010/main" val="2575731678"/>
              </p:ext>
            </p:extLst>
          </p:nvPr>
        </p:nvGraphicFramePr>
        <p:xfrm>
          <a:off x="2334623" y="3043352"/>
          <a:ext cx="3568700" cy="3073400"/>
        </p:xfrm>
        <a:graphic>
          <a:graphicData uri="http://schemas.openxmlformats.org/presentationml/2006/ole">
            <mc:AlternateContent xmlns:mc="http://schemas.openxmlformats.org/markup-compatibility/2006">
              <mc:Choice xmlns:v="urn:schemas-microsoft-com:vml" Requires="v">
                <p:oleObj spid="_x0000_s8217" name="Equation" r:id="rId3" imgW="3568680" imgH="3073320" progId="Equation.DSMT4">
                  <p:embed/>
                </p:oleObj>
              </mc:Choice>
              <mc:Fallback>
                <p:oleObj name="Equation" r:id="rId3" imgW="3568680" imgH="3073320" progId="Equation.DSMT4">
                  <p:embed/>
                  <p:pic>
                    <p:nvPicPr>
                      <p:cNvPr id="7" name="Object 6">
                        <a:extLst>
                          <a:ext uri="{FF2B5EF4-FFF2-40B4-BE49-F238E27FC236}">
                            <a16:creationId xmlns:a16="http://schemas.microsoft.com/office/drawing/2014/main" id="{CC8E79CB-AAB1-4838-9E89-729C14F23C07}"/>
                          </a:ext>
                        </a:extLst>
                      </p:cNvPr>
                      <p:cNvPicPr/>
                      <p:nvPr/>
                    </p:nvPicPr>
                    <p:blipFill>
                      <a:blip r:embed="rId4"/>
                      <a:stretch>
                        <a:fillRect/>
                      </a:stretch>
                    </p:blipFill>
                    <p:spPr>
                      <a:xfrm>
                        <a:off x="2334623" y="3043352"/>
                        <a:ext cx="3568700" cy="3073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3645802-3FA2-4066-AD7B-232914CD84F0}"/>
                  </a:ext>
                </a:extLst>
              </p:cNvPr>
              <p:cNvSpPr txBox="1"/>
              <p:nvPr/>
            </p:nvSpPr>
            <p:spPr>
              <a:xfrm>
                <a:off x="1837494" y="2070214"/>
                <a:ext cx="4721164" cy="782715"/>
              </a:xfrm>
              <a:prstGeom prst="rect">
                <a:avLst/>
              </a:prstGeom>
              <a:noFill/>
            </p:spPr>
            <p:txBody>
              <a:bodyPr wrap="none" rtlCol="0">
                <a:spAutoFit/>
              </a:bodyPr>
              <a:lstStyle/>
              <a:p>
                <a:r>
                  <a:rPr lang="en-US" sz="2800" i="1" dirty="0">
                    <a:latin typeface="+mn-lt"/>
                  </a:rPr>
                  <a:t>n</a:t>
                </a:r>
                <a:r>
                  <a:rPr lang="en-US" sz="2800" dirty="0">
                    <a:latin typeface="+mn-lt"/>
                  </a:rPr>
                  <a:t> = 3, </a:t>
                </a:r>
                <a:r>
                  <a:rPr lang="en-US" sz="2800" i="1" dirty="0">
                    <a:latin typeface="+mn-lt"/>
                  </a:rPr>
                  <a:t>p</a:t>
                </a:r>
                <a:r>
                  <a:rPr lang="en-US" sz="2800" dirty="0">
                    <a:latin typeface="+mn-lt"/>
                  </a:rPr>
                  <a:t> = </a:t>
                </a:r>
                <a14:m>
                  <m:oMath xmlns:m="http://schemas.openxmlformats.org/officeDocument/2006/math">
                    <m:f>
                      <m:fPr>
                        <m:ctrlPr>
                          <a:rPr lang="en-US" sz="2800" i="1" smtClean="0">
                            <a:latin typeface="Cambria Math" panose="02040503050406030204" pitchFamily="18" charset="0"/>
                          </a:rPr>
                        </m:ctrlPr>
                      </m:fPr>
                      <m:num>
                        <m:r>
                          <m:rPr>
                            <m:nor/>
                          </m:rPr>
                          <a:rPr lang="en-US" sz="2800" dirty="0">
                            <a:latin typeface="+mn-lt"/>
                          </a:rPr>
                          <m:t>9</m:t>
                        </m:r>
                      </m:num>
                      <m:den>
                        <m:r>
                          <m:rPr>
                            <m:nor/>
                          </m:rPr>
                          <a:rPr lang="en-US" sz="2800" dirty="0">
                            <a:latin typeface="+mn-lt"/>
                          </a:rPr>
                          <m:t>10</m:t>
                        </m:r>
                      </m:den>
                    </m:f>
                  </m:oMath>
                </a14:m>
                <a:r>
                  <a:rPr lang="en-US" sz="2800" dirty="0">
                    <a:latin typeface="+mn-lt"/>
                  </a:rPr>
                  <a:t>, </a:t>
                </a:r>
                <a:r>
                  <a:rPr lang="en-US" sz="2800" i="1" dirty="0">
                    <a:latin typeface="+mn-lt"/>
                  </a:rPr>
                  <a:t>q</a:t>
                </a:r>
                <a:r>
                  <a:rPr lang="en-US" sz="2800" dirty="0">
                    <a:latin typeface="+mn-lt"/>
                  </a:rPr>
                  <a:t> = </a:t>
                </a:r>
                <a14:m>
                  <m:oMath xmlns:m="http://schemas.openxmlformats.org/officeDocument/2006/math">
                    <m:f>
                      <m:fPr>
                        <m:ctrlPr>
                          <a:rPr lang="en-US" sz="2800" i="1">
                            <a:latin typeface="Cambria Math" panose="02040503050406030204" pitchFamily="18" charset="0"/>
                          </a:rPr>
                        </m:ctrlPr>
                      </m:fPr>
                      <m:num>
                        <m:r>
                          <m:rPr>
                            <m:nor/>
                          </m:rPr>
                          <a:rPr lang="en-US" sz="2800" dirty="0">
                            <a:latin typeface="+mn-lt"/>
                          </a:rPr>
                          <m:t>1</m:t>
                        </m:r>
                      </m:num>
                      <m:den>
                        <m:r>
                          <m:rPr>
                            <m:nor/>
                          </m:rPr>
                          <a:rPr lang="en-US" sz="2800" dirty="0">
                            <a:latin typeface="+mn-lt"/>
                          </a:rPr>
                          <m:t>10</m:t>
                        </m:r>
                      </m:den>
                    </m:f>
                  </m:oMath>
                </a14:m>
                <a:r>
                  <a:rPr lang="en-US" sz="2800" dirty="0">
                    <a:latin typeface="+mn-lt"/>
                  </a:rPr>
                  <a:t>, and </a:t>
                </a:r>
                <a:r>
                  <a:rPr lang="en-US" sz="2800" i="1" dirty="0">
                    <a:latin typeface="+mn-lt"/>
                  </a:rPr>
                  <a:t>x</a:t>
                </a:r>
                <a:r>
                  <a:rPr lang="en-US" sz="2800" dirty="0">
                    <a:latin typeface="+mn-lt"/>
                  </a:rPr>
                  <a:t> = 2.</a:t>
                </a:r>
              </a:p>
            </p:txBody>
          </p:sp>
        </mc:Choice>
        <mc:Fallback xmlns="">
          <p:sp>
            <p:nvSpPr>
              <p:cNvPr id="3" name="TextBox 2">
                <a:extLst>
                  <a:ext uri="{FF2B5EF4-FFF2-40B4-BE49-F238E27FC236}">
                    <a16:creationId xmlns:a16="http://schemas.microsoft.com/office/drawing/2014/main" id="{63645802-3FA2-4066-AD7B-232914CD84F0}"/>
                  </a:ext>
                </a:extLst>
              </p:cNvPr>
              <p:cNvSpPr txBox="1">
                <a:spLocks noRot="1" noChangeAspect="1" noMove="1" noResize="1" noEditPoints="1" noAdjustHandles="1" noChangeArrowheads="1" noChangeShapeType="1" noTextEdit="1"/>
              </p:cNvSpPr>
              <p:nvPr/>
            </p:nvSpPr>
            <p:spPr>
              <a:xfrm>
                <a:off x="1837494" y="2070214"/>
                <a:ext cx="4721164" cy="782715"/>
              </a:xfrm>
              <a:prstGeom prst="rect">
                <a:avLst/>
              </a:prstGeom>
              <a:blipFill>
                <a:blip r:embed="rId5"/>
                <a:stretch>
                  <a:fillRect l="-2581" r="-1677" b="-8594"/>
                </a:stretch>
              </a:blipFill>
            </p:spPr>
            <p:txBody>
              <a:bodyPr/>
              <a:lstStyle/>
              <a:p>
                <a:r>
                  <a:rPr lang="en-US">
                    <a:noFill/>
                  </a:rPr>
                  <a:t> </a:t>
                </a:r>
              </a:p>
            </p:txBody>
          </p:sp>
        </mc:Fallback>
      </mc:AlternateContent>
    </p:spTree>
    <p:extLst>
      <p:ext uri="{BB962C8B-B14F-4D97-AF65-F5344CB8AC3E}">
        <p14:creationId xmlns:p14="http://schemas.microsoft.com/office/powerpoint/2010/main" val="1213167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3FE0A86-77CC-4C4A-8543-8E21EF3A0D08}"/>
              </a:ext>
            </a:extLst>
          </p:cNvPr>
          <p:cNvSpPr>
            <a:spLocks noGrp="1"/>
          </p:cNvSpPr>
          <p:nvPr>
            <p:ph type="title"/>
          </p:nvPr>
        </p:nvSpPr>
        <p:spPr/>
        <p:txBody>
          <a:bodyPr/>
          <a:lstStyle/>
          <a:p>
            <a:pPr eaLnBrk="1" hangingPunct="1"/>
            <a:r>
              <a:rPr lang="en-US" altLang="en-US"/>
              <a:t>Binomial Probability Distribution</a:t>
            </a:r>
          </a:p>
        </p:txBody>
      </p:sp>
      <p:sp>
        <p:nvSpPr>
          <p:cNvPr id="8196" name="Content Placeholder 2">
            <a:extLst>
              <a:ext uri="{FF2B5EF4-FFF2-40B4-BE49-F238E27FC236}">
                <a16:creationId xmlns:a16="http://schemas.microsoft.com/office/drawing/2014/main" id="{8CB8C260-D4EC-4EE1-A270-A66C1244FA82}"/>
              </a:ext>
            </a:extLst>
          </p:cNvPr>
          <p:cNvSpPr>
            <a:spLocks noGrp="1"/>
          </p:cNvSpPr>
          <p:nvPr>
            <p:ph idx="1"/>
          </p:nvPr>
        </p:nvSpPr>
        <p:spPr>
          <a:xfrm>
            <a:off x="457200" y="1600200"/>
            <a:ext cx="8229600" cy="2844800"/>
          </a:xfrm>
        </p:spPr>
        <p:txBody>
          <a:bodyPr/>
          <a:lstStyle/>
          <a:p>
            <a:pPr eaLnBrk="1" hangingPunct="1">
              <a:buFont typeface="Arial" panose="020B0604020202020204" pitchFamily="34" charset="0"/>
              <a:buNone/>
            </a:pPr>
            <a:r>
              <a:rPr lang="en-US" altLang="en-US" b="1">
                <a:solidFill>
                  <a:schemeClr val="accent2"/>
                </a:solidFill>
              </a:rPr>
              <a:t>Binomial Probability Distribution</a:t>
            </a:r>
          </a:p>
          <a:p>
            <a:pPr eaLnBrk="1" hangingPunct="1"/>
            <a:r>
              <a:rPr lang="en-US" altLang="en-US"/>
              <a:t>List the possible values of </a:t>
            </a:r>
            <a:r>
              <a:rPr lang="en-US" altLang="en-US" i="1"/>
              <a:t>x</a:t>
            </a:r>
            <a:r>
              <a:rPr lang="en-US" altLang="en-US"/>
              <a:t> with the corresponding probability of each.</a:t>
            </a:r>
          </a:p>
          <a:p>
            <a:pPr eaLnBrk="1" hangingPunct="1"/>
            <a:r>
              <a:rPr lang="en-US" altLang="en-US"/>
              <a:t>Example: Binomial probability distribution for Microfacture knee surgery: </a:t>
            </a:r>
            <a:r>
              <a:rPr lang="en-US" altLang="en-US" i="1"/>
              <a:t>n</a:t>
            </a:r>
            <a:r>
              <a:rPr lang="en-US" altLang="en-US"/>
              <a:t> = 3, </a:t>
            </a:r>
            <a:r>
              <a:rPr lang="en-US" altLang="en-US" i="1"/>
              <a:t>p</a:t>
            </a:r>
            <a:r>
              <a:rPr lang="en-US" altLang="en-US"/>
              <a:t> = </a:t>
            </a:r>
          </a:p>
          <a:p>
            <a:pPr eaLnBrk="1" hangingPunct="1"/>
            <a:endParaRPr lang="en-US" altLang="en-US"/>
          </a:p>
          <a:p>
            <a:pPr eaLnBrk="1" hangingPunct="1"/>
            <a:endParaRPr lang="en-US" altLang="en-US"/>
          </a:p>
          <a:p>
            <a:pPr lvl="1" eaLnBrk="1" hangingPunct="1"/>
            <a:r>
              <a:rPr lang="en-US" altLang="en-US">
                <a:ea typeface="Times New Roman" panose="02020603050405020304" pitchFamily="18" charset="0"/>
              </a:rPr>
              <a:t>Use binomial probability formula to find probabilities.</a:t>
            </a:r>
          </a:p>
        </p:txBody>
      </p:sp>
      <p:graphicFrame>
        <p:nvGraphicFramePr>
          <p:cNvPr id="6" name="Table 5">
            <a:extLst>
              <a:ext uri="{FF2B5EF4-FFF2-40B4-BE49-F238E27FC236}">
                <a16:creationId xmlns:a16="http://schemas.microsoft.com/office/drawing/2014/main" id="{71899E85-9F9C-47B7-BBAF-4AA662B4755A}"/>
              </a:ext>
            </a:extLst>
          </p:cNvPr>
          <p:cNvGraphicFramePr>
            <a:graphicFrameLocks noGrp="1"/>
          </p:cNvGraphicFramePr>
          <p:nvPr/>
        </p:nvGraphicFramePr>
        <p:xfrm>
          <a:off x="1147763" y="4122738"/>
          <a:ext cx="5122863" cy="792192"/>
        </p:xfrm>
        <a:graphic>
          <a:graphicData uri="http://schemas.openxmlformats.org/drawingml/2006/table">
            <a:tbl>
              <a:tblPr firstRow="1" bandRow="1">
                <a:tableStyleId>{2D5ABB26-0587-4C30-8999-92F81FD0307C}</a:tableStyleId>
              </a:tblPr>
              <a:tblGrid>
                <a:gridCol w="1125239">
                  <a:extLst>
                    <a:ext uri="{9D8B030D-6E8A-4147-A177-3AD203B41FA5}">
                      <a16:colId xmlns:a16="http://schemas.microsoft.com/office/drawing/2014/main" val="20000"/>
                    </a:ext>
                  </a:extLst>
                </a:gridCol>
                <a:gridCol w="999406">
                  <a:extLst>
                    <a:ext uri="{9D8B030D-6E8A-4147-A177-3AD203B41FA5}">
                      <a16:colId xmlns:a16="http://schemas.microsoft.com/office/drawing/2014/main" val="20001"/>
                    </a:ext>
                  </a:extLst>
                </a:gridCol>
                <a:gridCol w="999406">
                  <a:extLst>
                    <a:ext uri="{9D8B030D-6E8A-4147-A177-3AD203B41FA5}">
                      <a16:colId xmlns:a16="http://schemas.microsoft.com/office/drawing/2014/main" val="20002"/>
                    </a:ext>
                  </a:extLst>
                </a:gridCol>
                <a:gridCol w="999406">
                  <a:extLst>
                    <a:ext uri="{9D8B030D-6E8A-4147-A177-3AD203B41FA5}">
                      <a16:colId xmlns:a16="http://schemas.microsoft.com/office/drawing/2014/main" val="20003"/>
                    </a:ext>
                  </a:extLst>
                </a:gridCol>
                <a:gridCol w="999406">
                  <a:extLst>
                    <a:ext uri="{9D8B030D-6E8A-4147-A177-3AD203B41FA5}">
                      <a16:colId xmlns:a16="http://schemas.microsoft.com/office/drawing/2014/main" val="20004"/>
                    </a:ext>
                  </a:extLst>
                </a:gridCol>
              </a:tblGrid>
              <a:tr h="396081">
                <a:tc>
                  <a:txBody>
                    <a:bodyPr/>
                    <a:lstStyle/>
                    <a:p>
                      <a:pPr algn="ctr"/>
                      <a:r>
                        <a:rPr lang="en-US" sz="2000" b="1" i="1" dirty="0">
                          <a:solidFill>
                            <a:schemeClr val="bg1"/>
                          </a:solidFill>
                        </a:rPr>
                        <a:t>x</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b="0" i="0" dirty="0">
                          <a:solidFill>
                            <a:schemeClr val="tx1"/>
                          </a:solidFill>
                        </a:rPr>
                        <a:t>0</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solidFill>
                            <a:schemeClr val="tx1"/>
                          </a:solidFill>
                        </a:rPr>
                        <a:t>1</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solidFill>
                            <a:schemeClr val="tx1"/>
                          </a:solidFill>
                        </a:rPr>
                        <a:t>2</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solidFill>
                            <a:schemeClr val="tx1"/>
                          </a:solidFill>
                        </a:rPr>
                        <a:t>3</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6081">
                <a:tc>
                  <a:txBody>
                    <a:bodyPr/>
                    <a:lstStyle/>
                    <a:p>
                      <a:pPr algn="ctr"/>
                      <a:r>
                        <a:rPr lang="en-US" sz="2000" b="1" i="1" dirty="0">
                          <a:solidFill>
                            <a:schemeClr val="bg1"/>
                          </a:solidFill>
                        </a:rPr>
                        <a:t>P(x)</a:t>
                      </a:r>
                    </a:p>
                  </a:txBody>
                  <a:tcPr marL="91433" marR="91433" marT="45648" marB="456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a:t>0.016</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0.141</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0.422</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0.422</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194" name="Object 2">
            <a:extLst>
              <a:ext uri="{FF2B5EF4-FFF2-40B4-BE49-F238E27FC236}">
                <a16:creationId xmlns:a16="http://schemas.microsoft.com/office/drawing/2014/main" id="{94799B39-2B37-4B1A-BC22-F28E802BEC42}"/>
              </a:ext>
            </a:extLst>
          </p:cNvPr>
          <p:cNvGraphicFramePr>
            <a:graphicFrameLocks noChangeAspect="1"/>
          </p:cNvGraphicFramePr>
          <p:nvPr/>
        </p:nvGraphicFramePr>
        <p:xfrm>
          <a:off x="6251575" y="3444875"/>
          <a:ext cx="247650" cy="638175"/>
        </p:xfrm>
        <a:graphic>
          <a:graphicData uri="http://schemas.openxmlformats.org/presentationml/2006/ole">
            <mc:AlternateContent xmlns:mc="http://schemas.openxmlformats.org/markup-compatibility/2006">
              <mc:Choice xmlns:v="urn:schemas-microsoft-com:vml" Requires="v">
                <p:oleObj spid="_x0000_s4135" name="Equation" r:id="rId3" imgW="152334" imgH="393529" progId="Equation.DSMT4">
                  <p:embed/>
                </p:oleObj>
              </mc:Choice>
              <mc:Fallback>
                <p:oleObj name="Equation" r:id="rId3" imgW="152334" imgH="393529" progId="Equation.DSMT4">
                  <p:embed/>
                  <p:pic>
                    <p:nvPicPr>
                      <p:cNvPr id="8194" name="Object 2">
                        <a:extLst>
                          <a:ext uri="{FF2B5EF4-FFF2-40B4-BE49-F238E27FC236}">
                            <a16:creationId xmlns:a16="http://schemas.microsoft.com/office/drawing/2014/main" id="{94799B39-2B37-4B1A-BC22-F28E802BE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3444875"/>
                        <a:ext cx="247650"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8697" name="Footer Placeholder 2">
            <a:extLst>
              <a:ext uri="{FF2B5EF4-FFF2-40B4-BE49-F238E27FC236}">
                <a16:creationId xmlns:a16="http://schemas.microsoft.com/office/drawing/2014/main" id="{CEEC4DEA-C80B-44DE-8CBF-32EE4EFA9E29}"/>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3607062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Example: Constructing a Binomial Distribution</a:t>
            </a:r>
          </a:p>
        </p:txBody>
      </p:sp>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685348"/>
            <a:ext cx="8229600" cy="4525963"/>
          </a:xfrm>
        </p:spPr>
        <p:txBody>
          <a:bodyPr/>
          <a:lstStyle/>
          <a:p>
            <a:pPr marL="0" indent="0">
              <a:buNone/>
            </a:pPr>
            <a:r>
              <a:rPr lang="en-US" dirty="0"/>
              <a:t>In a survey, U.S. adults were asked to identify which social media platforms they use. The results are shown in the figure. Six adults </a:t>
            </a:r>
            <a:br>
              <a:rPr lang="en-US" dirty="0"/>
            </a:br>
            <a:r>
              <a:rPr lang="en-US" dirty="0"/>
              <a:t>who participated in the </a:t>
            </a:r>
            <a:br>
              <a:rPr lang="en-US" dirty="0"/>
            </a:br>
            <a:r>
              <a:rPr lang="en-US" dirty="0"/>
              <a:t>survey are randomly </a:t>
            </a:r>
            <a:br>
              <a:rPr lang="en-US" dirty="0"/>
            </a:br>
            <a:r>
              <a:rPr lang="en-US" dirty="0"/>
              <a:t>selected and asked </a:t>
            </a:r>
            <a:br>
              <a:rPr lang="en-US" dirty="0"/>
            </a:br>
            <a:r>
              <a:rPr lang="en-US" dirty="0"/>
              <a:t>whether they use the </a:t>
            </a:r>
            <a:br>
              <a:rPr lang="en-US" dirty="0"/>
            </a:br>
            <a:r>
              <a:rPr lang="en-US" dirty="0"/>
              <a:t>social media platform </a:t>
            </a:r>
            <a:br>
              <a:rPr lang="en-US" dirty="0"/>
            </a:br>
            <a:r>
              <a:rPr lang="en-US" dirty="0"/>
              <a:t>Facebook. Construct a </a:t>
            </a:r>
            <a:br>
              <a:rPr lang="en-US" dirty="0"/>
            </a:br>
            <a:r>
              <a:rPr lang="en-US" dirty="0"/>
              <a:t>binomial probability distribution for the number of adults who respond yes. </a:t>
            </a:r>
            <a:r>
              <a:rPr lang="en-US" i="1" dirty="0">
                <a:solidFill>
                  <a:srgbClr val="002060"/>
                </a:solidFill>
              </a:rPr>
              <a:t>(Source: Pew Research)</a:t>
            </a:r>
            <a:endParaRPr lang="en-US" altLang="en-US" dirty="0">
              <a:solidFill>
                <a:srgbClr val="002060"/>
              </a:solidFill>
            </a:endParaRPr>
          </a:p>
        </p:txBody>
      </p:sp>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pic>
        <p:nvPicPr>
          <p:cNvPr id="4" name="Picture 3" descr="A screen shot of a smart phone&#10;&#10;Description generated with high confidence">
            <a:extLst>
              <a:ext uri="{FF2B5EF4-FFF2-40B4-BE49-F238E27FC236}">
                <a16:creationId xmlns:a16="http://schemas.microsoft.com/office/drawing/2014/main" id="{F2580CCF-466C-4C77-BBCA-A1727923A0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8" t="2492" r="907" b="1066"/>
          <a:stretch/>
        </p:blipFill>
        <p:spPr>
          <a:xfrm>
            <a:off x="4236953" y="2651524"/>
            <a:ext cx="4294537" cy="2904546"/>
          </a:xfrm>
          <a:prstGeom prst="rect">
            <a:avLst/>
          </a:prstGeom>
        </p:spPr>
      </p:pic>
    </p:spTree>
    <p:extLst>
      <p:ext uri="{BB962C8B-B14F-4D97-AF65-F5344CB8AC3E}">
        <p14:creationId xmlns:p14="http://schemas.microsoft.com/office/powerpoint/2010/main" val="343764788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Solution: Constructing a Binomial Distribution</a:t>
            </a:r>
          </a:p>
        </p:txBody>
      </p:sp>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591950"/>
            <a:ext cx="8229600" cy="1007259"/>
          </a:xfrm>
        </p:spPr>
        <p:txBody>
          <a:bodyPr/>
          <a:lstStyle/>
          <a:p>
            <a:pPr marL="0" indent="0">
              <a:buNone/>
            </a:pPr>
            <a:r>
              <a:rPr lang="en-US" altLang="en-US" i="1" dirty="0"/>
              <a:t>p </a:t>
            </a:r>
            <a:r>
              <a:rPr lang="en-US" altLang="en-US" dirty="0"/>
              <a:t>= 0.68  and</a:t>
            </a:r>
            <a:r>
              <a:rPr lang="en-US" altLang="en-US" i="1" dirty="0"/>
              <a:t> q </a:t>
            </a:r>
            <a:r>
              <a:rPr lang="en-US" altLang="en-US" dirty="0"/>
              <a:t>= 0.32</a:t>
            </a:r>
          </a:p>
          <a:p>
            <a:pPr marL="0" indent="0">
              <a:buNone/>
            </a:pPr>
            <a:r>
              <a:rPr lang="en-US" altLang="en-US" i="1" dirty="0"/>
              <a:t>n</a:t>
            </a:r>
            <a:r>
              <a:rPr lang="en-US" altLang="en-US" dirty="0"/>
              <a:t> = 6, possible values for </a:t>
            </a:r>
            <a:r>
              <a:rPr lang="en-US" altLang="en-US" i="1" dirty="0"/>
              <a:t>x</a:t>
            </a:r>
            <a:r>
              <a:rPr lang="en-US" altLang="en-US" dirty="0"/>
              <a:t> are 0, 1, 2, 3, 4, 5 and 6</a:t>
            </a:r>
          </a:p>
        </p:txBody>
      </p:sp>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graphicFrame>
        <p:nvGraphicFramePr>
          <p:cNvPr id="5" name="Object 4">
            <a:extLst>
              <a:ext uri="{FF2B5EF4-FFF2-40B4-BE49-F238E27FC236}">
                <a16:creationId xmlns:a16="http://schemas.microsoft.com/office/drawing/2014/main" id="{1227F90B-48A0-4C1C-B87E-A11E5DB3EC44}"/>
              </a:ext>
            </a:extLst>
          </p:cNvPr>
          <p:cNvGraphicFramePr>
            <a:graphicFrameLocks noChangeAspect="1"/>
          </p:cNvGraphicFramePr>
          <p:nvPr>
            <p:extLst>
              <p:ext uri="{D42A27DB-BD31-4B8C-83A1-F6EECF244321}">
                <p14:modId xmlns:p14="http://schemas.microsoft.com/office/powerpoint/2010/main" val="1349509322"/>
              </p:ext>
            </p:extLst>
          </p:nvPr>
        </p:nvGraphicFramePr>
        <p:xfrm>
          <a:off x="1026704" y="2726736"/>
          <a:ext cx="6388100" cy="495300"/>
        </p:xfrm>
        <a:graphic>
          <a:graphicData uri="http://schemas.openxmlformats.org/presentationml/2006/ole">
            <mc:AlternateContent xmlns:mc="http://schemas.openxmlformats.org/markup-compatibility/2006">
              <mc:Choice xmlns:v="urn:schemas-microsoft-com:vml" Requires="v">
                <p:oleObj spid="_x0000_s9347" name="Equation" r:id="rId3" imgW="6387840" imgH="495000" progId="Equation.DSMT4">
                  <p:embed/>
                </p:oleObj>
              </mc:Choice>
              <mc:Fallback>
                <p:oleObj name="Equation" r:id="rId3" imgW="6387840" imgH="495000" progId="Equation.DSMT4">
                  <p:embed/>
                  <p:pic>
                    <p:nvPicPr>
                      <p:cNvPr id="0" name=""/>
                      <p:cNvPicPr/>
                      <p:nvPr/>
                    </p:nvPicPr>
                    <p:blipFill>
                      <a:blip r:embed="rId4"/>
                      <a:stretch>
                        <a:fillRect/>
                      </a:stretch>
                    </p:blipFill>
                    <p:spPr>
                      <a:xfrm>
                        <a:off x="1026704" y="2726736"/>
                        <a:ext cx="6388100" cy="4953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FB2D109-66AE-4998-8547-6D4CFF6B4DA4}"/>
              </a:ext>
            </a:extLst>
          </p:cNvPr>
          <p:cNvGraphicFramePr>
            <a:graphicFrameLocks noChangeAspect="1"/>
          </p:cNvGraphicFramePr>
          <p:nvPr>
            <p:extLst>
              <p:ext uri="{D42A27DB-BD31-4B8C-83A1-F6EECF244321}">
                <p14:modId xmlns:p14="http://schemas.microsoft.com/office/powerpoint/2010/main" val="457510104"/>
              </p:ext>
            </p:extLst>
          </p:nvPr>
        </p:nvGraphicFramePr>
        <p:xfrm>
          <a:off x="1052513" y="3241675"/>
          <a:ext cx="6311900" cy="495300"/>
        </p:xfrm>
        <a:graphic>
          <a:graphicData uri="http://schemas.openxmlformats.org/presentationml/2006/ole">
            <mc:AlternateContent xmlns:mc="http://schemas.openxmlformats.org/markup-compatibility/2006">
              <mc:Choice xmlns:v="urn:schemas-microsoft-com:vml" Requires="v">
                <p:oleObj spid="_x0000_s9348" name="Equation" r:id="rId5" imgW="6311880" imgH="495000" progId="Equation.DSMT4">
                  <p:embed/>
                </p:oleObj>
              </mc:Choice>
              <mc:Fallback>
                <p:oleObj name="Equation" r:id="rId5" imgW="6311880" imgH="495000" progId="Equation.DSMT4">
                  <p:embed/>
                  <p:pic>
                    <p:nvPicPr>
                      <p:cNvPr id="5" name="Object 4">
                        <a:extLst>
                          <a:ext uri="{FF2B5EF4-FFF2-40B4-BE49-F238E27FC236}">
                            <a16:creationId xmlns:a16="http://schemas.microsoft.com/office/drawing/2014/main" id="{1227F90B-48A0-4C1C-B87E-A11E5DB3EC44}"/>
                          </a:ext>
                        </a:extLst>
                      </p:cNvPr>
                      <p:cNvPicPr/>
                      <p:nvPr/>
                    </p:nvPicPr>
                    <p:blipFill>
                      <a:blip r:embed="rId6"/>
                      <a:stretch>
                        <a:fillRect/>
                      </a:stretch>
                    </p:blipFill>
                    <p:spPr>
                      <a:xfrm>
                        <a:off x="1052513" y="3241675"/>
                        <a:ext cx="6311900" cy="4953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946822-3FA7-4439-BB05-57C6192D0D5D}"/>
              </a:ext>
            </a:extLst>
          </p:cNvPr>
          <p:cNvGraphicFramePr>
            <a:graphicFrameLocks noChangeAspect="1"/>
          </p:cNvGraphicFramePr>
          <p:nvPr>
            <p:extLst>
              <p:ext uri="{D42A27DB-BD31-4B8C-83A1-F6EECF244321}">
                <p14:modId xmlns:p14="http://schemas.microsoft.com/office/powerpoint/2010/main" val="3358951771"/>
              </p:ext>
            </p:extLst>
          </p:nvPr>
        </p:nvGraphicFramePr>
        <p:xfrm>
          <a:off x="1026704" y="3757388"/>
          <a:ext cx="6591300" cy="495300"/>
        </p:xfrm>
        <a:graphic>
          <a:graphicData uri="http://schemas.openxmlformats.org/presentationml/2006/ole">
            <mc:AlternateContent xmlns:mc="http://schemas.openxmlformats.org/markup-compatibility/2006">
              <mc:Choice xmlns:v="urn:schemas-microsoft-com:vml" Requires="v">
                <p:oleObj spid="_x0000_s9349" name="Equation" r:id="rId7" imgW="6591240" imgH="495000" progId="Equation.DSMT4">
                  <p:embed/>
                </p:oleObj>
              </mc:Choice>
              <mc:Fallback>
                <p:oleObj name="Equation" r:id="rId7" imgW="6591240" imgH="495000" progId="Equation.DSMT4">
                  <p:embed/>
                  <p:pic>
                    <p:nvPicPr>
                      <p:cNvPr id="8" name="Object 7">
                        <a:extLst>
                          <a:ext uri="{FF2B5EF4-FFF2-40B4-BE49-F238E27FC236}">
                            <a16:creationId xmlns:a16="http://schemas.microsoft.com/office/drawing/2014/main" id="{EFB2D109-66AE-4998-8547-6D4CFF6B4DA4}"/>
                          </a:ext>
                        </a:extLst>
                      </p:cNvPr>
                      <p:cNvPicPr/>
                      <p:nvPr/>
                    </p:nvPicPr>
                    <p:blipFill>
                      <a:blip r:embed="rId8"/>
                      <a:stretch>
                        <a:fillRect/>
                      </a:stretch>
                    </p:blipFill>
                    <p:spPr>
                      <a:xfrm>
                        <a:off x="1026704" y="3757388"/>
                        <a:ext cx="6591300" cy="4953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675B8A5-D28E-4EEF-B5C4-C1D0DE0ACE49}"/>
              </a:ext>
            </a:extLst>
          </p:cNvPr>
          <p:cNvGraphicFramePr>
            <a:graphicFrameLocks noChangeAspect="1"/>
          </p:cNvGraphicFramePr>
          <p:nvPr>
            <p:extLst>
              <p:ext uri="{D42A27DB-BD31-4B8C-83A1-F6EECF244321}">
                <p14:modId xmlns:p14="http://schemas.microsoft.com/office/powerpoint/2010/main" val="2327439395"/>
              </p:ext>
            </p:extLst>
          </p:nvPr>
        </p:nvGraphicFramePr>
        <p:xfrm>
          <a:off x="1033463" y="4271963"/>
          <a:ext cx="6565900" cy="495300"/>
        </p:xfrm>
        <a:graphic>
          <a:graphicData uri="http://schemas.openxmlformats.org/presentationml/2006/ole">
            <mc:AlternateContent xmlns:mc="http://schemas.openxmlformats.org/markup-compatibility/2006">
              <mc:Choice xmlns:v="urn:schemas-microsoft-com:vml" Requires="v">
                <p:oleObj spid="_x0000_s9350" name="Equation" r:id="rId9" imgW="6565680" imgH="495000" progId="Equation.DSMT4">
                  <p:embed/>
                </p:oleObj>
              </mc:Choice>
              <mc:Fallback>
                <p:oleObj name="Equation" r:id="rId9" imgW="6565680" imgH="495000" progId="Equation.DSMT4">
                  <p:embed/>
                  <p:pic>
                    <p:nvPicPr>
                      <p:cNvPr id="9" name="Object 8">
                        <a:extLst>
                          <a:ext uri="{FF2B5EF4-FFF2-40B4-BE49-F238E27FC236}">
                            <a16:creationId xmlns:a16="http://schemas.microsoft.com/office/drawing/2014/main" id="{2E946822-3FA7-4439-BB05-57C6192D0D5D}"/>
                          </a:ext>
                        </a:extLst>
                      </p:cNvPr>
                      <p:cNvPicPr/>
                      <p:nvPr/>
                    </p:nvPicPr>
                    <p:blipFill>
                      <a:blip r:embed="rId10"/>
                      <a:stretch>
                        <a:fillRect/>
                      </a:stretch>
                    </p:blipFill>
                    <p:spPr>
                      <a:xfrm>
                        <a:off x="1033463" y="4271963"/>
                        <a:ext cx="6565900" cy="4953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26ADE57-589F-44E1-8A3E-BFB9675CE39A}"/>
              </a:ext>
            </a:extLst>
          </p:cNvPr>
          <p:cNvGraphicFramePr>
            <a:graphicFrameLocks noChangeAspect="1"/>
          </p:cNvGraphicFramePr>
          <p:nvPr>
            <p:extLst>
              <p:ext uri="{D42A27DB-BD31-4B8C-83A1-F6EECF244321}">
                <p14:modId xmlns:p14="http://schemas.microsoft.com/office/powerpoint/2010/main" val="2421688258"/>
              </p:ext>
            </p:extLst>
          </p:nvPr>
        </p:nvGraphicFramePr>
        <p:xfrm>
          <a:off x="1020763" y="4787900"/>
          <a:ext cx="6604000" cy="495300"/>
        </p:xfrm>
        <a:graphic>
          <a:graphicData uri="http://schemas.openxmlformats.org/presentationml/2006/ole">
            <mc:AlternateContent xmlns:mc="http://schemas.openxmlformats.org/markup-compatibility/2006">
              <mc:Choice xmlns:v="urn:schemas-microsoft-com:vml" Requires="v">
                <p:oleObj spid="_x0000_s9351" name="Equation" r:id="rId11" imgW="6603840" imgH="495000" progId="Equation.DSMT4">
                  <p:embed/>
                </p:oleObj>
              </mc:Choice>
              <mc:Fallback>
                <p:oleObj name="Equation" r:id="rId11" imgW="6603840" imgH="495000" progId="Equation.DSMT4">
                  <p:embed/>
                  <p:pic>
                    <p:nvPicPr>
                      <p:cNvPr id="10" name="Object 9">
                        <a:extLst>
                          <a:ext uri="{FF2B5EF4-FFF2-40B4-BE49-F238E27FC236}">
                            <a16:creationId xmlns:a16="http://schemas.microsoft.com/office/drawing/2014/main" id="{A675B8A5-D28E-4EEF-B5C4-C1D0DE0ACE49}"/>
                          </a:ext>
                        </a:extLst>
                      </p:cNvPr>
                      <p:cNvPicPr/>
                      <p:nvPr/>
                    </p:nvPicPr>
                    <p:blipFill>
                      <a:blip r:embed="rId12"/>
                      <a:stretch>
                        <a:fillRect/>
                      </a:stretch>
                    </p:blipFill>
                    <p:spPr>
                      <a:xfrm>
                        <a:off x="1020763" y="4787900"/>
                        <a:ext cx="6604000" cy="4953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ED6A602-57DA-4363-BD49-B32D429BE56D}"/>
              </a:ext>
            </a:extLst>
          </p:cNvPr>
          <p:cNvGraphicFramePr>
            <a:graphicFrameLocks noChangeAspect="1"/>
          </p:cNvGraphicFramePr>
          <p:nvPr>
            <p:extLst>
              <p:ext uri="{D42A27DB-BD31-4B8C-83A1-F6EECF244321}">
                <p14:modId xmlns:p14="http://schemas.microsoft.com/office/powerpoint/2010/main" val="1182259863"/>
              </p:ext>
            </p:extLst>
          </p:nvPr>
        </p:nvGraphicFramePr>
        <p:xfrm>
          <a:off x="1033463" y="5303838"/>
          <a:ext cx="6375400" cy="495300"/>
        </p:xfrm>
        <a:graphic>
          <a:graphicData uri="http://schemas.openxmlformats.org/presentationml/2006/ole">
            <mc:AlternateContent xmlns:mc="http://schemas.openxmlformats.org/markup-compatibility/2006">
              <mc:Choice xmlns:v="urn:schemas-microsoft-com:vml" Requires="v">
                <p:oleObj spid="_x0000_s9352" name="Equation" r:id="rId13" imgW="6375240" imgH="495000" progId="Equation.DSMT4">
                  <p:embed/>
                </p:oleObj>
              </mc:Choice>
              <mc:Fallback>
                <p:oleObj name="Equation" r:id="rId13" imgW="6375240" imgH="495000" progId="Equation.DSMT4">
                  <p:embed/>
                  <p:pic>
                    <p:nvPicPr>
                      <p:cNvPr id="11" name="Object 10">
                        <a:extLst>
                          <a:ext uri="{FF2B5EF4-FFF2-40B4-BE49-F238E27FC236}">
                            <a16:creationId xmlns:a16="http://schemas.microsoft.com/office/drawing/2014/main" id="{726ADE57-589F-44E1-8A3E-BFB9675CE39A}"/>
                          </a:ext>
                        </a:extLst>
                      </p:cNvPr>
                      <p:cNvPicPr/>
                      <p:nvPr/>
                    </p:nvPicPr>
                    <p:blipFill>
                      <a:blip r:embed="rId14"/>
                      <a:stretch>
                        <a:fillRect/>
                      </a:stretch>
                    </p:blipFill>
                    <p:spPr>
                      <a:xfrm>
                        <a:off x="1033463" y="5303838"/>
                        <a:ext cx="6375400" cy="495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F6178C0-B1F3-48E7-952B-45AD5AF36BE9}"/>
              </a:ext>
            </a:extLst>
          </p:cNvPr>
          <p:cNvGraphicFramePr>
            <a:graphicFrameLocks noChangeAspect="1"/>
          </p:cNvGraphicFramePr>
          <p:nvPr>
            <p:extLst>
              <p:ext uri="{D42A27DB-BD31-4B8C-83A1-F6EECF244321}">
                <p14:modId xmlns:p14="http://schemas.microsoft.com/office/powerpoint/2010/main" val="3178514391"/>
              </p:ext>
            </p:extLst>
          </p:nvPr>
        </p:nvGraphicFramePr>
        <p:xfrm>
          <a:off x="1026704" y="5818693"/>
          <a:ext cx="6413500" cy="495300"/>
        </p:xfrm>
        <a:graphic>
          <a:graphicData uri="http://schemas.openxmlformats.org/presentationml/2006/ole">
            <mc:AlternateContent xmlns:mc="http://schemas.openxmlformats.org/markup-compatibility/2006">
              <mc:Choice xmlns:v="urn:schemas-microsoft-com:vml" Requires="v">
                <p:oleObj spid="_x0000_s9353" name="Equation" r:id="rId15" imgW="6413400" imgH="495000" progId="Equation.DSMT4">
                  <p:embed/>
                </p:oleObj>
              </mc:Choice>
              <mc:Fallback>
                <p:oleObj name="Equation" r:id="rId15" imgW="6413400" imgH="495000" progId="Equation.DSMT4">
                  <p:embed/>
                  <p:pic>
                    <p:nvPicPr>
                      <p:cNvPr id="12" name="Object 11">
                        <a:extLst>
                          <a:ext uri="{FF2B5EF4-FFF2-40B4-BE49-F238E27FC236}">
                            <a16:creationId xmlns:a16="http://schemas.microsoft.com/office/drawing/2014/main" id="{DED6A602-57DA-4363-BD49-B32D429BE56D}"/>
                          </a:ext>
                        </a:extLst>
                      </p:cNvPr>
                      <p:cNvPicPr/>
                      <p:nvPr/>
                    </p:nvPicPr>
                    <p:blipFill>
                      <a:blip r:embed="rId16"/>
                      <a:stretch>
                        <a:fillRect/>
                      </a:stretch>
                    </p:blipFill>
                    <p:spPr>
                      <a:xfrm>
                        <a:off x="1026704" y="5818693"/>
                        <a:ext cx="6413500" cy="495300"/>
                      </a:xfrm>
                      <a:prstGeom prst="rect">
                        <a:avLst/>
                      </a:prstGeom>
                    </p:spPr>
                  </p:pic>
                </p:oleObj>
              </mc:Fallback>
            </mc:AlternateContent>
          </a:graphicData>
        </a:graphic>
      </p:graphicFrame>
    </p:spTree>
    <p:extLst>
      <p:ext uri="{BB962C8B-B14F-4D97-AF65-F5344CB8AC3E}">
        <p14:creationId xmlns:p14="http://schemas.microsoft.com/office/powerpoint/2010/main" val="40944946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Solution: Constructing a Binomial Distribution</a:t>
            </a:r>
          </a:p>
        </p:txBody>
      </p:sp>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685348"/>
            <a:ext cx="8229600" cy="1007259"/>
          </a:xfrm>
        </p:spPr>
        <p:txBody>
          <a:bodyPr/>
          <a:lstStyle/>
          <a:p>
            <a:pPr marL="0" indent="0">
              <a:buNone/>
            </a:pPr>
            <a:r>
              <a:rPr lang="en-US" dirty="0"/>
              <a:t>Notice in the table that all the probabilities are between 0 and 1 and that the sum of the probabilities is 1.</a:t>
            </a:r>
            <a:endParaRPr lang="en-US" altLang="en-US" dirty="0"/>
          </a:p>
        </p:txBody>
      </p:sp>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pic>
        <p:nvPicPr>
          <p:cNvPr id="4" name="Picture 3">
            <a:extLst>
              <a:ext uri="{FF2B5EF4-FFF2-40B4-BE49-F238E27FC236}">
                <a16:creationId xmlns:a16="http://schemas.microsoft.com/office/drawing/2014/main" id="{8C308547-20DF-4570-87AD-DDB8F0E90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830" y="2692607"/>
            <a:ext cx="2052832" cy="3488443"/>
          </a:xfrm>
          <a:prstGeom prst="rect">
            <a:avLst/>
          </a:prstGeom>
        </p:spPr>
      </p:pic>
    </p:spTree>
    <p:extLst>
      <p:ext uri="{BB962C8B-B14F-4D97-AF65-F5344CB8AC3E}">
        <p14:creationId xmlns:p14="http://schemas.microsoft.com/office/powerpoint/2010/main" val="206791514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6523ACF-61EB-4353-9AAC-96FB95AB5EA6}"/>
              </a:ext>
            </a:extLst>
          </p:cNvPr>
          <p:cNvSpPr>
            <a:spLocks noGrp="1"/>
          </p:cNvSpPr>
          <p:nvPr>
            <p:ph type="title"/>
          </p:nvPr>
        </p:nvSpPr>
        <p:spPr/>
        <p:txBody>
          <a:bodyPr/>
          <a:lstStyle/>
          <a:p>
            <a:pPr eaLnBrk="1" hangingPunct="1"/>
            <a:r>
              <a:rPr lang="en-US" altLang="en-US"/>
              <a:t>Chapter Outline</a:t>
            </a:r>
          </a:p>
        </p:txBody>
      </p:sp>
      <p:sp>
        <p:nvSpPr>
          <p:cNvPr id="11267" name="Content Placeholder 2">
            <a:extLst>
              <a:ext uri="{FF2B5EF4-FFF2-40B4-BE49-F238E27FC236}">
                <a16:creationId xmlns:a16="http://schemas.microsoft.com/office/drawing/2014/main" id="{3FB8A129-BC2D-4465-9668-36B3C95665CD}"/>
              </a:ext>
            </a:extLst>
          </p:cNvPr>
          <p:cNvSpPr>
            <a:spLocks noGrp="1"/>
          </p:cNvSpPr>
          <p:nvPr>
            <p:ph idx="1"/>
          </p:nvPr>
        </p:nvSpPr>
        <p:spPr/>
        <p:txBody>
          <a:bodyPr/>
          <a:lstStyle/>
          <a:p>
            <a:pPr eaLnBrk="1" hangingPunct="1"/>
            <a:r>
              <a:rPr lang="en-US" altLang="en-US"/>
              <a:t>4.1 Probability Distributions</a:t>
            </a:r>
          </a:p>
          <a:p>
            <a:pPr eaLnBrk="1" hangingPunct="1"/>
            <a:r>
              <a:rPr lang="en-US" altLang="en-US"/>
              <a:t>4.2 Binomial Distributions</a:t>
            </a:r>
          </a:p>
          <a:p>
            <a:pPr eaLnBrk="1" hangingPunct="1"/>
            <a:r>
              <a:rPr lang="en-US" altLang="en-US"/>
              <a:t>4.3 More Discrete Probability Distributions</a:t>
            </a:r>
          </a:p>
        </p:txBody>
      </p:sp>
      <p:sp>
        <p:nvSpPr>
          <p:cNvPr id="11268" name="Footer Placeholder 2">
            <a:extLst>
              <a:ext uri="{FF2B5EF4-FFF2-40B4-BE49-F238E27FC236}">
                <a16:creationId xmlns:a16="http://schemas.microsoft.com/office/drawing/2014/main" id="{720F2EC1-0B28-4573-B66B-73E4137FAA2A}"/>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4231110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sz="4000" dirty="0">
                <a:solidFill>
                  <a:schemeClr val="accent3"/>
                </a:solidFill>
                <a:ea typeface="+mj-ea"/>
              </a:rPr>
              <a:t>Example: Finding a Binomial Probabilities Using Technology</a:t>
            </a:r>
          </a:p>
        </p:txBody>
      </p:sp>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890712"/>
            <a:ext cx="8229600" cy="4525963"/>
          </a:xfrm>
        </p:spPr>
        <p:txBody>
          <a:bodyPr/>
          <a:lstStyle/>
          <a:p>
            <a:pPr marL="0" indent="0">
              <a:buNone/>
            </a:pPr>
            <a:r>
              <a:rPr lang="en-US" dirty="0"/>
              <a:t>A survey found that 26% of U.S. adults believe there is no difference between secured and unsecured wireless networks. (A secured network uses barriers, such as firewalls and passwords, to protect information; an unsecured network does not.) You randomly select 100 adults. What is the probability that exactly 35 adults believe there is no difference between secured and unsecured networks? Use technology to find the probability. </a:t>
            </a:r>
            <a:r>
              <a:rPr lang="en-US" i="1" dirty="0">
                <a:solidFill>
                  <a:schemeClr val="tx2">
                    <a:lumMod val="75000"/>
                  </a:schemeClr>
                </a:solidFill>
              </a:rPr>
              <a:t>(Source: University of Phoenix)</a:t>
            </a:r>
            <a:endParaRPr lang="en-US" altLang="en-US" dirty="0">
              <a:solidFill>
                <a:schemeClr val="tx2">
                  <a:lumMod val="75000"/>
                </a:schemeClr>
              </a:solidFill>
            </a:endParaRPr>
          </a:p>
        </p:txBody>
      </p:sp>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155218997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sz="4000" dirty="0">
                <a:solidFill>
                  <a:schemeClr val="accent3"/>
                </a:solidFill>
                <a:ea typeface="+mj-ea"/>
              </a:rPr>
              <a:t>Solution: Finding a Binomial Probabilities Using Technology</a:t>
            </a:r>
          </a:p>
        </p:txBody>
      </p:sp>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
        <p:nvSpPr>
          <p:cNvPr id="4" name="Content Placeholder 3">
            <a:extLst>
              <a:ext uri="{FF2B5EF4-FFF2-40B4-BE49-F238E27FC236}">
                <a16:creationId xmlns:a16="http://schemas.microsoft.com/office/drawing/2014/main" id="{4115988E-2483-4C0B-AFD2-B57C0F2E8C74}"/>
              </a:ext>
            </a:extLst>
          </p:cNvPr>
          <p:cNvSpPr>
            <a:spLocks noGrp="1"/>
          </p:cNvSpPr>
          <p:nvPr>
            <p:ph idx="1"/>
          </p:nvPr>
        </p:nvSpPr>
        <p:spPr>
          <a:xfrm>
            <a:off x="457200" y="1600200"/>
            <a:ext cx="3699164" cy="4525963"/>
          </a:xfrm>
        </p:spPr>
        <p:txBody>
          <a:bodyPr/>
          <a:lstStyle/>
          <a:p>
            <a:pPr marL="0" indent="0">
              <a:buNone/>
            </a:pPr>
            <a:r>
              <a:rPr lang="en-US" b="1" dirty="0">
                <a:solidFill>
                  <a:srgbClr val="92D050"/>
                </a:solidFill>
              </a:rPr>
              <a:t>Solution</a:t>
            </a:r>
          </a:p>
          <a:p>
            <a:pPr marL="0" indent="0">
              <a:buNone/>
            </a:pPr>
            <a:r>
              <a:rPr lang="en-US" dirty="0"/>
              <a:t>Minitab, Excel, </a:t>
            </a:r>
            <a:r>
              <a:rPr lang="en-US" dirty="0" err="1"/>
              <a:t>StatCrunch</a:t>
            </a:r>
            <a:r>
              <a:rPr lang="en-US" dirty="0"/>
              <a:t>, and the TI-84 Plus each have features that allow you to find binomial probabilities. Try using these technologies. You should obtain results similar to these displays.</a:t>
            </a:r>
          </a:p>
        </p:txBody>
      </p:sp>
      <p:pic>
        <p:nvPicPr>
          <p:cNvPr id="6" name="Picture 5" descr="A screenshot of a cell phone&#10;&#10;Description generated with very high confidence">
            <a:extLst>
              <a:ext uri="{FF2B5EF4-FFF2-40B4-BE49-F238E27FC236}">
                <a16:creationId xmlns:a16="http://schemas.microsoft.com/office/drawing/2014/main" id="{7C9D4C84-B8C0-4F1B-AAA7-F4C42CA0A9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3" t="7331" r="44950"/>
          <a:stretch/>
        </p:blipFill>
        <p:spPr>
          <a:xfrm>
            <a:off x="4069278" y="1472100"/>
            <a:ext cx="3315590" cy="1528163"/>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38E7CD2C-B556-41B1-9ECB-021FA80C03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899" t="7331"/>
          <a:stretch/>
        </p:blipFill>
        <p:spPr>
          <a:xfrm>
            <a:off x="4156364" y="3199555"/>
            <a:ext cx="2229827" cy="1412198"/>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C0DD84E4-F2E8-40E7-B236-EF70C681F0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8" t="12328" r="3905"/>
          <a:stretch/>
        </p:blipFill>
        <p:spPr>
          <a:xfrm>
            <a:off x="6459234" y="3465557"/>
            <a:ext cx="2557512" cy="1146196"/>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0F4475EE-EA40-4A76-9A08-A18EFFCD6F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65" t="8836" r="2884"/>
          <a:stretch/>
        </p:blipFill>
        <p:spPr>
          <a:xfrm>
            <a:off x="4156364" y="4805185"/>
            <a:ext cx="4695027" cy="1219020"/>
          </a:xfrm>
          <a:prstGeom prst="rect">
            <a:avLst/>
          </a:prstGeom>
        </p:spPr>
      </p:pic>
    </p:spTree>
    <p:extLst>
      <p:ext uri="{BB962C8B-B14F-4D97-AF65-F5344CB8AC3E}">
        <p14:creationId xmlns:p14="http://schemas.microsoft.com/office/powerpoint/2010/main" val="52259779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sz="4000" dirty="0">
                <a:solidFill>
                  <a:schemeClr val="accent3"/>
                </a:solidFill>
                <a:ea typeface="+mj-ea"/>
              </a:rPr>
              <a:t>Solution: Finding a Binomial Probabilities Using Technology</a:t>
            </a:r>
          </a:p>
        </p:txBody>
      </p:sp>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
        <p:nvSpPr>
          <p:cNvPr id="4" name="Content Placeholder 3">
            <a:extLst>
              <a:ext uri="{FF2B5EF4-FFF2-40B4-BE49-F238E27FC236}">
                <a16:creationId xmlns:a16="http://schemas.microsoft.com/office/drawing/2014/main" id="{4115988E-2483-4C0B-AFD2-B57C0F2E8C74}"/>
              </a:ext>
            </a:extLst>
          </p:cNvPr>
          <p:cNvSpPr>
            <a:spLocks noGrp="1"/>
          </p:cNvSpPr>
          <p:nvPr>
            <p:ph idx="1"/>
          </p:nvPr>
        </p:nvSpPr>
        <p:spPr>
          <a:xfrm>
            <a:off x="457199" y="1600200"/>
            <a:ext cx="8146870" cy="3145971"/>
          </a:xfrm>
        </p:spPr>
        <p:txBody>
          <a:bodyPr/>
          <a:lstStyle/>
          <a:p>
            <a:pPr marL="0" indent="0">
              <a:buNone/>
            </a:pPr>
            <a:r>
              <a:rPr lang="en-US" b="1" dirty="0">
                <a:solidFill>
                  <a:srgbClr val="92D050"/>
                </a:solidFill>
              </a:rPr>
              <a:t>Solution</a:t>
            </a:r>
          </a:p>
          <a:p>
            <a:pPr marL="0" indent="0">
              <a:buNone/>
            </a:pPr>
            <a:r>
              <a:rPr lang="en-US" dirty="0"/>
              <a:t>From these displays, you can see that the probability that exactly 35 adults believe there is no difference between secured and unsecured networks is about 0.012. Because 0.012 is less than 0.05, this can be considered an unusual event.</a:t>
            </a:r>
          </a:p>
        </p:txBody>
      </p:sp>
    </p:spTree>
    <p:extLst>
      <p:ext uri="{BB962C8B-B14F-4D97-AF65-F5344CB8AC3E}">
        <p14:creationId xmlns:p14="http://schemas.microsoft.com/office/powerpoint/2010/main" val="10943259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Example: Finding Binomial Probabilities Using Formulas</a:t>
            </a:r>
          </a:p>
        </p:txBody>
      </p:sp>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988127"/>
            <a:ext cx="8229600" cy="4525963"/>
          </a:xfrm>
        </p:spPr>
        <p:txBody>
          <a:bodyPr/>
          <a:lstStyle/>
          <a:p>
            <a:pPr marL="0" indent="0">
              <a:buNone/>
            </a:pPr>
            <a:r>
              <a:rPr lang="en-US" dirty="0"/>
              <a:t>A survey found that 17% of U.S. adults say that Google News is a major source of news for them. You randomly select four adults and ask them whether Google News is a major source of news for them. Find the probability that (1) exactly two of them respond yes, (2) at least two of them respond yes, and (3) fewer than two of them respond yes. </a:t>
            </a:r>
            <a:r>
              <a:rPr lang="en-US" i="1" dirty="0">
                <a:solidFill>
                  <a:schemeClr val="tx2">
                    <a:lumMod val="75000"/>
                  </a:schemeClr>
                </a:solidFill>
              </a:rPr>
              <a:t>(Source: Ipsos Public Affairs)</a:t>
            </a:r>
            <a:endParaRPr lang="en-US" altLang="en-US" dirty="0">
              <a:solidFill>
                <a:schemeClr val="tx2">
                  <a:lumMod val="75000"/>
                </a:schemeClr>
              </a:solidFill>
            </a:endParaRPr>
          </a:p>
        </p:txBody>
      </p:sp>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93637751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Solution: Finding Binomial Probabilities Using Formulas</a:t>
            </a:r>
          </a:p>
        </p:txBody>
      </p:sp>
      <mc:AlternateContent xmlns:mc="http://schemas.openxmlformats.org/markup-compatibility/2006" xmlns:a14="http://schemas.microsoft.com/office/drawing/2010/main">
        <mc:Choice Requires="a14">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988127"/>
                <a:ext cx="8229600" cy="4525963"/>
              </a:xfrm>
            </p:spPr>
            <p:txBody>
              <a:bodyPr/>
              <a:lstStyle/>
              <a:p>
                <a:pPr marL="0" indent="0">
                  <a:buNone/>
                </a:pPr>
                <a:r>
                  <a:rPr lang="en-US" b="1" dirty="0">
                    <a:solidFill>
                      <a:srgbClr val="92D050"/>
                    </a:solidFill>
                  </a:rPr>
                  <a:t>Solution</a:t>
                </a:r>
              </a:p>
              <a:p>
                <a:pPr marL="514350" indent="-514350">
                  <a:buFont typeface="+mj-lt"/>
                  <a:buAutoNum type="arabicPeriod"/>
                </a:pPr>
                <a:r>
                  <a:rPr lang="en-US" dirty="0"/>
                  <a:t>Using </a:t>
                </a:r>
                <a:r>
                  <a:rPr lang="en-US" i="1" dirty="0"/>
                  <a:t>n </a:t>
                </a:r>
                <a:r>
                  <a:rPr lang="en-US" dirty="0"/>
                  <a:t>= 4, </a:t>
                </a:r>
                <a:r>
                  <a:rPr lang="en-US" i="1" dirty="0"/>
                  <a:t>p </a:t>
                </a:r>
                <a:r>
                  <a:rPr lang="en-US" dirty="0"/>
                  <a:t>= 0.17, </a:t>
                </a:r>
                <a:r>
                  <a:rPr lang="en-US" i="1" dirty="0"/>
                  <a:t>q </a:t>
                </a:r>
                <a:r>
                  <a:rPr lang="en-US" dirty="0"/>
                  <a:t>= 0.83, and </a:t>
                </a:r>
                <a:r>
                  <a:rPr lang="en-US" i="1" dirty="0"/>
                  <a:t>x </a:t>
                </a:r>
                <a:r>
                  <a:rPr lang="en-US" dirty="0"/>
                  <a:t>= 2, the probability that exactly two adults will respond yes is</a:t>
                </a:r>
                <a:endParaRPr lang="en-US" altLang="en-US" dirty="0">
                  <a:solidFill>
                    <a:schemeClr val="tx2">
                      <a:lumMod val="75000"/>
                    </a:schemeClr>
                  </a:solidFill>
                </a:endParaRPr>
              </a:p>
              <a:p>
                <a:pPr marL="0" indent="0">
                  <a:buNone/>
                </a:pPr>
                <a:endParaRPr lang="en-US" dirty="0"/>
              </a:p>
              <a:p>
                <a:pPr marL="0" indent="0" algn="ctr">
                  <a:buNone/>
                </a:pPr>
                <a:r>
                  <a:rPr lang="en-US" i="1" dirty="0">
                    <a:solidFill>
                      <a:srgbClr val="9D0D1C"/>
                    </a:solidFill>
                  </a:rPr>
                  <a:t>P</a:t>
                </a:r>
                <a:r>
                  <a:rPr lang="en-US" dirty="0">
                    <a:solidFill>
                      <a:srgbClr val="9D0D1C"/>
                    </a:solidFill>
                  </a:rPr>
                  <a:t>(2) = </a:t>
                </a:r>
                <a:r>
                  <a:rPr lang="en-US" baseline="-25000" dirty="0">
                    <a:solidFill>
                      <a:srgbClr val="9D0D1C"/>
                    </a:solidFill>
                  </a:rPr>
                  <a:t>4</a:t>
                </a:r>
                <a:r>
                  <a:rPr lang="en-US" i="1" dirty="0">
                    <a:solidFill>
                      <a:srgbClr val="9D0D1C"/>
                    </a:solidFill>
                  </a:rPr>
                  <a:t>C</a:t>
                </a:r>
                <a:r>
                  <a:rPr lang="en-US" baseline="-25000" dirty="0">
                    <a:solidFill>
                      <a:srgbClr val="9D0D1C"/>
                    </a:solidFill>
                  </a:rPr>
                  <a:t>2</a:t>
                </a:r>
                <a:r>
                  <a:rPr lang="en-US" dirty="0">
                    <a:solidFill>
                      <a:srgbClr val="9D0D1C"/>
                    </a:solidFill>
                  </a:rPr>
                  <a:t>(0.17)</a:t>
                </a:r>
                <a:r>
                  <a:rPr lang="en-US" baseline="30000" dirty="0">
                    <a:solidFill>
                      <a:srgbClr val="9D0D1C"/>
                    </a:solidFill>
                  </a:rPr>
                  <a:t>2</a:t>
                </a:r>
                <a:r>
                  <a:rPr lang="en-US" dirty="0">
                    <a:solidFill>
                      <a:srgbClr val="9D0D1C"/>
                    </a:solidFill>
                  </a:rPr>
                  <a:t>(0.83)</a:t>
                </a:r>
                <a:r>
                  <a:rPr lang="en-US" baseline="30000" dirty="0">
                    <a:solidFill>
                      <a:srgbClr val="9D0D1C"/>
                    </a:solidFill>
                  </a:rPr>
                  <a:t>2 </a:t>
                </a:r>
                <a:r>
                  <a:rPr lang="en-US" dirty="0">
                    <a:solidFill>
                      <a:srgbClr val="9D0D1C"/>
                    </a:solidFill>
                  </a:rPr>
                  <a:t>= 6(0.17)</a:t>
                </a:r>
                <a:r>
                  <a:rPr lang="en-US" baseline="30000" dirty="0">
                    <a:solidFill>
                      <a:srgbClr val="9D0D1C"/>
                    </a:solidFill>
                  </a:rPr>
                  <a:t>2</a:t>
                </a:r>
                <a:r>
                  <a:rPr lang="en-US" dirty="0">
                    <a:solidFill>
                      <a:srgbClr val="9D0D1C"/>
                    </a:solidFill>
                  </a:rPr>
                  <a:t>(0.83)</a:t>
                </a:r>
                <a:r>
                  <a:rPr lang="en-US" baseline="30000" dirty="0">
                    <a:solidFill>
                      <a:srgbClr val="9D0D1C"/>
                    </a:solidFill>
                  </a:rPr>
                  <a:t>2 </a:t>
                </a:r>
                <a14:m>
                  <m:oMath xmlns:m="http://schemas.openxmlformats.org/officeDocument/2006/math">
                    <m:r>
                      <a:rPr lang="en-US" i="1" smtClean="0">
                        <a:solidFill>
                          <a:srgbClr val="9D0D1C"/>
                        </a:solidFill>
                        <a:latin typeface="Cambria Math" panose="02040503050406030204" pitchFamily="18" charset="0"/>
                        <a:ea typeface="Cambria Math" panose="02040503050406030204" pitchFamily="18" charset="0"/>
                      </a:rPr>
                      <m:t>≈</m:t>
                    </m:r>
                    <m:r>
                      <a:rPr lang="en-US" b="0" i="1" baseline="30000" smtClean="0">
                        <a:solidFill>
                          <a:srgbClr val="9D0D1C"/>
                        </a:solidFill>
                        <a:latin typeface="Cambria Math" panose="02040503050406030204" pitchFamily="18" charset="0"/>
                        <a:ea typeface="Cambria Math" panose="02040503050406030204" pitchFamily="18" charset="0"/>
                      </a:rPr>
                      <m:t> </m:t>
                    </m:r>
                  </m:oMath>
                </a14:m>
                <a:r>
                  <a:rPr lang="en-US" dirty="0">
                    <a:solidFill>
                      <a:srgbClr val="9D0D1C"/>
                    </a:solidFill>
                  </a:rPr>
                  <a:t>0.119.</a:t>
                </a:r>
              </a:p>
            </p:txBody>
          </p:sp>
        </mc:Choice>
        <mc:Fallback xmlns="">
          <p:sp>
            <p:nvSpPr>
              <p:cNvPr id="25603" name="Content Placeholder 2">
                <a:extLst>
                  <a:ext uri="{FF2B5EF4-FFF2-40B4-BE49-F238E27FC236}">
                    <a16:creationId xmlns:a16="http://schemas.microsoft.com/office/drawing/2014/main" id="{FC285F5D-2815-4677-8B02-362B2167E64C}"/>
                  </a:ext>
                </a:extLst>
              </p:cNvPr>
              <p:cNvSpPr>
                <a:spLocks noGrp="1" noRot="1" noChangeAspect="1" noMove="1" noResize="1" noEditPoints="1" noAdjustHandles="1" noChangeArrowheads="1" noChangeShapeType="1" noTextEdit="1"/>
              </p:cNvSpPr>
              <p:nvPr>
                <p:ph idx="1"/>
              </p:nvPr>
            </p:nvSpPr>
            <p:spPr>
              <a:xfrm>
                <a:off x="457200" y="1988127"/>
                <a:ext cx="8229600" cy="4525963"/>
              </a:xfrm>
              <a:blipFill>
                <a:blip r:embed="rId2"/>
                <a:stretch>
                  <a:fillRect l="-1481" t="-1346"/>
                </a:stretch>
              </a:blipFill>
            </p:spPr>
            <p:txBody>
              <a:bodyPr/>
              <a:lstStyle/>
              <a:p>
                <a:r>
                  <a:rPr lang="en-US">
                    <a:noFill/>
                  </a:rPr>
                  <a:t> </a:t>
                </a:r>
              </a:p>
            </p:txBody>
          </p:sp>
        </mc:Fallback>
      </mc:AlternateContent>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167611402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Solution: Finding Binomial Probabilities Using Formulas</a:t>
            </a:r>
          </a:p>
        </p:txBody>
      </p:sp>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654175"/>
            <a:ext cx="8229600" cy="4525963"/>
          </a:xfrm>
        </p:spPr>
        <p:txBody>
          <a:bodyPr/>
          <a:lstStyle/>
          <a:p>
            <a:pPr marL="0" indent="0">
              <a:buNone/>
            </a:pPr>
            <a:r>
              <a:rPr lang="en-US" b="1" dirty="0">
                <a:solidFill>
                  <a:srgbClr val="92D050"/>
                </a:solidFill>
              </a:rPr>
              <a:t>Solution</a:t>
            </a:r>
          </a:p>
          <a:p>
            <a:pPr marL="514350" indent="-514350">
              <a:buFont typeface="+mj-lt"/>
              <a:buAutoNum type="arabicPeriod" startAt="2"/>
            </a:pPr>
            <a:r>
              <a:rPr lang="en-US" dirty="0"/>
              <a:t>To find the probability that at least two adults will respond yes, find the sum of </a:t>
            </a:r>
            <a:r>
              <a:rPr lang="en-US" i="1" dirty="0"/>
              <a:t>P(</a:t>
            </a:r>
            <a:r>
              <a:rPr lang="en-US" dirty="0"/>
              <a:t>2), </a:t>
            </a:r>
            <a:r>
              <a:rPr lang="en-US" i="1" dirty="0"/>
              <a:t>P(</a:t>
            </a:r>
            <a:r>
              <a:rPr lang="en-US" dirty="0"/>
              <a:t>3), and </a:t>
            </a:r>
            <a:r>
              <a:rPr lang="en-US" i="1" dirty="0"/>
              <a:t>P</a:t>
            </a:r>
            <a:r>
              <a:rPr lang="en-US" dirty="0"/>
              <a:t>(4). Begin by using the binomial probability formula to write an expression for each probability.</a:t>
            </a:r>
          </a:p>
          <a:p>
            <a:pPr marL="800100" lvl="2" indent="0">
              <a:buNone/>
            </a:pPr>
            <a:r>
              <a:rPr lang="en-US" i="1" dirty="0">
                <a:solidFill>
                  <a:srgbClr val="9D0D1C"/>
                </a:solidFill>
              </a:rPr>
              <a:t>P</a:t>
            </a:r>
            <a:r>
              <a:rPr lang="en-US" dirty="0">
                <a:solidFill>
                  <a:srgbClr val="9D0D1C"/>
                </a:solidFill>
              </a:rPr>
              <a:t>(2) = </a:t>
            </a:r>
            <a:r>
              <a:rPr lang="en-US" baseline="-25000" dirty="0">
                <a:solidFill>
                  <a:srgbClr val="9D0D1C"/>
                </a:solidFill>
              </a:rPr>
              <a:t>4</a:t>
            </a:r>
            <a:r>
              <a:rPr lang="en-US" i="1" dirty="0">
                <a:solidFill>
                  <a:srgbClr val="9D0D1C"/>
                </a:solidFill>
              </a:rPr>
              <a:t>C</a:t>
            </a:r>
            <a:r>
              <a:rPr lang="en-US" baseline="-25000" dirty="0">
                <a:solidFill>
                  <a:srgbClr val="9D0D1C"/>
                </a:solidFill>
              </a:rPr>
              <a:t>2</a:t>
            </a:r>
            <a:r>
              <a:rPr lang="en-US" dirty="0">
                <a:solidFill>
                  <a:srgbClr val="9D0D1C"/>
                </a:solidFill>
              </a:rPr>
              <a:t>(0.17)</a:t>
            </a:r>
            <a:r>
              <a:rPr lang="en-US" baseline="30000" dirty="0">
                <a:solidFill>
                  <a:srgbClr val="9D0D1C"/>
                </a:solidFill>
              </a:rPr>
              <a:t>2</a:t>
            </a:r>
            <a:r>
              <a:rPr lang="en-US" dirty="0">
                <a:solidFill>
                  <a:srgbClr val="9D0D1C"/>
                </a:solidFill>
              </a:rPr>
              <a:t>(0.83)</a:t>
            </a:r>
            <a:r>
              <a:rPr lang="en-US" baseline="30000" dirty="0">
                <a:solidFill>
                  <a:srgbClr val="9D0D1C"/>
                </a:solidFill>
              </a:rPr>
              <a:t>2</a:t>
            </a:r>
            <a:r>
              <a:rPr lang="en-US" dirty="0">
                <a:solidFill>
                  <a:srgbClr val="9D0D1C"/>
                </a:solidFill>
              </a:rPr>
              <a:t> = 6(0.17)</a:t>
            </a:r>
            <a:r>
              <a:rPr lang="en-US" baseline="30000" dirty="0">
                <a:solidFill>
                  <a:srgbClr val="9D0D1C"/>
                </a:solidFill>
              </a:rPr>
              <a:t>2</a:t>
            </a:r>
            <a:r>
              <a:rPr lang="en-US" dirty="0">
                <a:solidFill>
                  <a:srgbClr val="9D0D1C"/>
                </a:solidFill>
              </a:rPr>
              <a:t>(0.83)</a:t>
            </a:r>
            <a:r>
              <a:rPr lang="en-US" baseline="30000" dirty="0">
                <a:solidFill>
                  <a:srgbClr val="9D0D1C"/>
                </a:solidFill>
              </a:rPr>
              <a:t>2</a:t>
            </a:r>
            <a:endParaRPr lang="en-US" dirty="0">
              <a:solidFill>
                <a:srgbClr val="9D0D1C"/>
              </a:solidFill>
            </a:endParaRPr>
          </a:p>
          <a:p>
            <a:pPr marL="800100" lvl="2" indent="0">
              <a:buNone/>
            </a:pPr>
            <a:r>
              <a:rPr lang="en-US" i="1" dirty="0">
                <a:solidFill>
                  <a:srgbClr val="9D0D1C"/>
                </a:solidFill>
              </a:rPr>
              <a:t>P</a:t>
            </a:r>
            <a:r>
              <a:rPr lang="en-US" dirty="0">
                <a:solidFill>
                  <a:srgbClr val="9D0D1C"/>
                </a:solidFill>
              </a:rPr>
              <a:t>(3) = </a:t>
            </a:r>
            <a:r>
              <a:rPr lang="en-US" baseline="-25000" dirty="0">
                <a:solidFill>
                  <a:srgbClr val="9D0D1C"/>
                </a:solidFill>
              </a:rPr>
              <a:t>4</a:t>
            </a:r>
            <a:r>
              <a:rPr lang="en-US" i="1" dirty="0">
                <a:solidFill>
                  <a:srgbClr val="9D0D1C"/>
                </a:solidFill>
              </a:rPr>
              <a:t>C</a:t>
            </a:r>
            <a:r>
              <a:rPr lang="en-US" baseline="-25000" dirty="0">
                <a:solidFill>
                  <a:srgbClr val="9D0D1C"/>
                </a:solidFill>
              </a:rPr>
              <a:t>3</a:t>
            </a:r>
            <a:r>
              <a:rPr lang="en-US" dirty="0">
                <a:solidFill>
                  <a:srgbClr val="9D0D1C"/>
                </a:solidFill>
              </a:rPr>
              <a:t>(0.17)</a:t>
            </a:r>
            <a:r>
              <a:rPr lang="en-US" baseline="30000" dirty="0">
                <a:solidFill>
                  <a:srgbClr val="9D0D1C"/>
                </a:solidFill>
              </a:rPr>
              <a:t>3</a:t>
            </a:r>
            <a:r>
              <a:rPr lang="en-US" dirty="0">
                <a:solidFill>
                  <a:srgbClr val="9D0D1C"/>
                </a:solidFill>
              </a:rPr>
              <a:t>(0.83)</a:t>
            </a:r>
            <a:r>
              <a:rPr lang="en-US" baseline="30000" dirty="0">
                <a:solidFill>
                  <a:srgbClr val="9D0D1C"/>
                </a:solidFill>
              </a:rPr>
              <a:t>1</a:t>
            </a:r>
            <a:r>
              <a:rPr lang="en-US" dirty="0">
                <a:solidFill>
                  <a:srgbClr val="9D0D1C"/>
                </a:solidFill>
              </a:rPr>
              <a:t> = 4(0.17)</a:t>
            </a:r>
            <a:r>
              <a:rPr lang="en-US" baseline="30000" dirty="0">
                <a:solidFill>
                  <a:srgbClr val="9D0D1C"/>
                </a:solidFill>
              </a:rPr>
              <a:t>3</a:t>
            </a:r>
            <a:r>
              <a:rPr lang="en-US" dirty="0">
                <a:solidFill>
                  <a:srgbClr val="9D0D1C"/>
                </a:solidFill>
              </a:rPr>
              <a:t>(0.83)</a:t>
            </a:r>
            <a:r>
              <a:rPr lang="en-US" baseline="30000" dirty="0">
                <a:solidFill>
                  <a:srgbClr val="9D0D1C"/>
                </a:solidFill>
              </a:rPr>
              <a:t>1</a:t>
            </a:r>
            <a:endParaRPr lang="en-US" dirty="0">
              <a:solidFill>
                <a:srgbClr val="9D0D1C"/>
              </a:solidFill>
            </a:endParaRPr>
          </a:p>
          <a:p>
            <a:pPr marL="800100" lvl="2" indent="0">
              <a:buNone/>
            </a:pPr>
            <a:r>
              <a:rPr lang="en-US" i="1" dirty="0">
                <a:solidFill>
                  <a:srgbClr val="9D0D1C"/>
                </a:solidFill>
              </a:rPr>
              <a:t>P</a:t>
            </a:r>
            <a:r>
              <a:rPr lang="en-US" dirty="0">
                <a:solidFill>
                  <a:srgbClr val="9D0D1C"/>
                </a:solidFill>
              </a:rPr>
              <a:t>(4) = </a:t>
            </a:r>
            <a:r>
              <a:rPr lang="en-US" baseline="-25000" dirty="0">
                <a:solidFill>
                  <a:srgbClr val="9D0D1C"/>
                </a:solidFill>
              </a:rPr>
              <a:t>4</a:t>
            </a:r>
            <a:r>
              <a:rPr lang="en-US" i="1" dirty="0">
                <a:solidFill>
                  <a:srgbClr val="9D0D1C"/>
                </a:solidFill>
              </a:rPr>
              <a:t>C</a:t>
            </a:r>
            <a:r>
              <a:rPr lang="en-US" baseline="-25000" dirty="0">
                <a:solidFill>
                  <a:srgbClr val="9D0D1C"/>
                </a:solidFill>
              </a:rPr>
              <a:t>4</a:t>
            </a:r>
            <a:r>
              <a:rPr lang="en-US" dirty="0">
                <a:solidFill>
                  <a:srgbClr val="9D0D1C"/>
                </a:solidFill>
              </a:rPr>
              <a:t>(0.17)</a:t>
            </a:r>
            <a:r>
              <a:rPr lang="en-US" baseline="30000" dirty="0">
                <a:solidFill>
                  <a:srgbClr val="9D0D1C"/>
                </a:solidFill>
              </a:rPr>
              <a:t>4</a:t>
            </a:r>
            <a:r>
              <a:rPr lang="en-US" dirty="0">
                <a:solidFill>
                  <a:srgbClr val="9D0D1C"/>
                </a:solidFill>
              </a:rPr>
              <a:t>(0.83)</a:t>
            </a:r>
            <a:r>
              <a:rPr lang="en-US" baseline="30000" dirty="0">
                <a:solidFill>
                  <a:srgbClr val="9D0D1C"/>
                </a:solidFill>
              </a:rPr>
              <a:t>0</a:t>
            </a:r>
            <a:r>
              <a:rPr lang="en-US" dirty="0">
                <a:solidFill>
                  <a:srgbClr val="9D0D1C"/>
                </a:solidFill>
              </a:rPr>
              <a:t> = 1(0.17)</a:t>
            </a:r>
            <a:r>
              <a:rPr lang="en-US" baseline="30000" dirty="0">
                <a:solidFill>
                  <a:srgbClr val="9D0D1C"/>
                </a:solidFill>
              </a:rPr>
              <a:t>4</a:t>
            </a:r>
            <a:r>
              <a:rPr lang="en-US" dirty="0">
                <a:solidFill>
                  <a:srgbClr val="9D0D1C"/>
                </a:solidFill>
              </a:rPr>
              <a:t>(0.83)</a:t>
            </a:r>
            <a:r>
              <a:rPr lang="en-US" baseline="30000" dirty="0">
                <a:solidFill>
                  <a:srgbClr val="9D0D1C"/>
                </a:solidFill>
              </a:rPr>
              <a:t>0</a:t>
            </a:r>
            <a:endParaRPr lang="en-US" dirty="0">
              <a:solidFill>
                <a:srgbClr val="9D0D1C"/>
              </a:solidFill>
            </a:endParaRPr>
          </a:p>
        </p:txBody>
      </p:sp>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33316882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Solution: Finding Binomial Probabilities Using Formulas</a:t>
            </a:r>
          </a:p>
        </p:txBody>
      </p:sp>
      <mc:AlternateContent xmlns:mc="http://schemas.openxmlformats.org/markup-compatibility/2006" xmlns:a14="http://schemas.microsoft.com/office/drawing/2010/main">
        <mc:Choice Requires="a14">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654175"/>
                <a:ext cx="8229600" cy="4525963"/>
              </a:xfrm>
            </p:spPr>
            <p:txBody>
              <a:bodyPr/>
              <a:lstStyle/>
              <a:p>
                <a:pPr marL="0" indent="0">
                  <a:buNone/>
                </a:pPr>
                <a:r>
                  <a:rPr lang="en-US" b="1" dirty="0">
                    <a:solidFill>
                      <a:srgbClr val="92D050"/>
                    </a:solidFill>
                  </a:rPr>
                  <a:t>Solution</a:t>
                </a:r>
              </a:p>
              <a:p>
                <a:pPr marL="514350" indent="-514350">
                  <a:buFont typeface="+mj-lt"/>
                  <a:buAutoNum type="arabicPeriod" startAt="2"/>
                </a:pPr>
                <a:r>
                  <a:rPr lang="en-US" dirty="0"/>
                  <a:t>So, the probability that at least two will respond yes is </a:t>
                </a:r>
              </a:p>
              <a:p>
                <a:pPr marL="400050" lvl="1" indent="0">
                  <a:buNone/>
                </a:pPr>
                <a:r>
                  <a:rPr lang="en-US" i="1" dirty="0">
                    <a:solidFill>
                      <a:srgbClr val="9D0D1C"/>
                    </a:solidFill>
                  </a:rPr>
                  <a:t>P</a:t>
                </a:r>
                <a:r>
                  <a:rPr lang="en-US" dirty="0">
                    <a:solidFill>
                      <a:srgbClr val="9D0D1C"/>
                    </a:solidFill>
                  </a:rPr>
                  <a:t>(</a:t>
                </a:r>
                <a:r>
                  <a:rPr lang="en-US" i="1" dirty="0">
                    <a:solidFill>
                      <a:srgbClr val="9D0D1C"/>
                    </a:solidFill>
                  </a:rPr>
                  <a:t>x </a:t>
                </a:r>
                <a:r>
                  <a:rPr lang="en-US" dirty="0">
                    <a:solidFill>
                      <a:srgbClr val="9D0D1C"/>
                    </a:solidFill>
                    <a:sym typeface="Symbol" panose="05050102010706020507" pitchFamily="18" charset="2"/>
                  </a:rPr>
                  <a:t></a:t>
                </a:r>
                <a:r>
                  <a:rPr lang="en-US" dirty="0">
                    <a:solidFill>
                      <a:srgbClr val="9D0D1C"/>
                    </a:solidFill>
                  </a:rPr>
                  <a:t> 2) = </a:t>
                </a:r>
                <a:r>
                  <a:rPr lang="en-US" i="1" dirty="0">
                    <a:solidFill>
                      <a:srgbClr val="9D0D1C"/>
                    </a:solidFill>
                  </a:rPr>
                  <a:t>P</a:t>
                </a:r>
                <a:r>
                  <a:rPr lang="en-US" dirty="0">
                    <a:solidFill>
                      <a:srgbClr val="9D0D1C"/>
                    </a:solidFill>
                  </a:rPr>
                  <a:t>(2) + </a:t>
                </a:r>
                <a:r>
                  <a:rPr lang="en-US" i="1" dirty="0">
                    <a:solidFill>
                      <a:srgbClr val="9D0D1C"/>
                    </a:solidFill>
                  </a:rPr>
                  <a:t>P</a:t>
                </a:r>
                <a:r>
                  <a:rPr lang="en-US" dirty="0">
                    <a:solidFill>
                      <a:srgbClr val="9D0D1C"/>
                    </a:solidFill>
                  </a:rPr>
                  <a:t>(3) + </a:t>
                </a:r>
                <a:r>
                  <a:rPr lang="en-US" i="1" dirty="0">
                    <a:solidFill>
                      <a:srgbClr val="9D0D1C"/>
                    </a:solidFill>
                  </a:rPr>
                  <a:t>P</a:t>
                </a:r>
                <a:r>
                  <a:rPr lang="en-US" dirty="0">
                    <a:solidFill>
                      <a:srgbClr val="9D0D1C"/>
                    </a:solidFill>
                  </a:rPr>
                  <a:t>(4) = 6(0.17)</a:t>
                </a:r>
                <a:r>
                  <a:rPr lang="en-US" baseline="30000" dirty="0">
                    <a:solidFill>
                      <a:srgbClr val="9D0D1C"/>
                    </a:solidFill>
                  </a:rPr>
                  <a:t>2</a:t>
                </a:r>
                <a:r>
                  <a:rPr lang="en-US" dirty="0">
                    <a:solidFill>
                      <a:srgbClr val="9D0D1C"/>
                    </a:solidFill>
                  </a:rPr>
                  <a:t>(0.83)</a:t>
                </a:r>
                <a:r>
                  <a:rPr lang="en-US" baseline="30000" dirty="0">
                    <a:solidFill>
                      <a:srgbClr val="9D0D1C"/>
                    </a:solidFill>
                  </a:rPr>
                  <a:t>2</a:t>
                </a:r>
                <a:endParaRPr lang="en-US" dirty="0">
                  <a:solidFill>
                    <a:srgbClr val="9D0D1C"/>
                  </a:solidFill>
                </a:endParaRPr>
              </a:p>
              <a:p>
                <a:pPr marL="400050" lvl="1" indent="0">
                  <a:buNone/>
                </a:pPr>
                <a:r>
                  <a:rPr lang="en-US" dirty="0">
                    <a:solidFill>
                      <a:srgbClr val="9D0D1C"/>
                    </a:solidFill>
                  </a:rPr>
                  <a:t>                 + 4(0.17)</a:t>
                </a:r>
                <a:r>
                  <a:rPr lang="en-US" baseline="30000" dirty="0">
                    <a:solidFill>
                      <a:srgbClr val="9D0D1C"/>
                    </a:solidFill>
                  </a:rPr>
                  <a:t>3</a:t>
                </a:r>
                <a:r>
                  <a:rPr lang="en-US" dirty="0">
                    <a:solidFill>
                      <a:srgbClr val="9D0D1C"/>
                    </a:solidFill>
                  </a:rPr>
                  <a:t>(0.83)</a:t>
                </a:r>
                <a:r>
                  <a:rPr lang="en-US" baseline="30000" dirty="0">
                    <a:solidFill>
                      <a:srgbClr val="9D0D1C"/>
                    </a:solidFill>
                  </a:rPr>
                  <a:t>1 </a:t>
                </a:r>
                <a:r>
                  <a:rPr lang="en-US" dirty="0">
                    <a:solidFill>
                      <a:srgbClr val="9D0D1C"/>
                    </a:solidFill>
                  </a:rPr>
                  <a:t>+ 1(0.17)</a:t>
                </a:r>
                <a:r>
                  <a:rPr lang="en-US" baseline="30000" dirty="0">
                    <a:solidFill>
                      <a:srgbClr val="9D0D1C"/>
                    </a:solidFill>
                  </a:rPr>
                  <a:t>4</a:t>
                </a:r>
                <a:r>
                  <a:rPr lang="en-US" dirty="0">
                    <a:solidFill>
                      <a:srgbClr val="9D0D1C"/>
                    </a:solidFill>
                  </a:rPr>
                  <a:t>(0.83)</a:t>
                </a:r>
                <a:r>
                  <a:rPr lang="en-US" baseline="30000" dirty="0">
                    <a:solidFill>
                      <a:srgbClr val="9D0D1C"/>
                    </a:solidFill>
                  </a:rPr>
                  <a:t>0 </a:t>
                </a:r>
                <a:endParaRPr lang="en-US" i="1" dirty="0">
                  <a:solidFill>
                    <a:srgbClr val="9D0D1C"/>
                  </a:solidFill>
                  <a:latin typeface="Cambria Math" panose="02040503050406030204" pitchFamily="18" charset="0"/>
                  <a:ea typeface="Cambria Math" panose="02040503050406030204" pitchFamily="18" charset="0"/>
                </a:endParaRPr>
              </a:p>
              <a:p>
                <a:pPr marL="400050" lvl="1" indent="0">
                  <a:buNone/>
                </a:pPr>
                <a14:m>
                  <m:oMath xmlns:m="http://schemas.openxmlformats.org/officeDocument/2006/math">
                    <m:r>
                      <a:rPr lang="en-US" b="0" i="1" smtClean="0">
                        <a:solidFill>
                          <a:srgbClr val="9D0D1C"/>
                        </a:solidFill>
                        <a:latin typeface="Cambria Math" panose="02040503050406030204" pitchFamily="18" charset="0"/>
                        <a:ea typeface="Cambria Math" panose="02040503050406030204" pitchFamily="18" charset="0"/>
                      </a:rPr>
                      <m:t>                </m:t>
                    </m:r>
                    <m:r>
                      <a:rPr lang="en-US" i="1" smtClean="0">
                        <a:solidFill>
                          <a:srgbClr val="9D0D1C"/>
                        </a:solidFill>
                        <a:latin typeface="Cambria Math" panose="02040503050406030204" pitchFamily="18" charset="0"/>
                        <a:ea typeface="Cambria Math" panose="02040503050406030204" pitchFamily="18" charset="0"/>
                      </a:rPr>
                      <m:t>≈</m:t>
                    </m:r>
                  </m:oMath>
                </a14:m>
                <a:r>
                  <a:rPr lang="en-US" dirty="0">
                    <a:solidFill>
                      <a:srgbClr val="9D0D1C"/>
                    </a:solidFill>
                  </a:rPr>
                  <a:t> 0.137.</a:t>
                </a:r>
              </a:p>
            </p:txBody>
          </p:sp>
        </mc:Choice>
        <mc:Fallback xmlns="">
          <p:sp>
            <p:nvSpPr>
              <p:cNvPr id="25603" name="Content Placeholder 2">
                <a:extLst>
                  <a:ext uri="{FF2B5EF4-FFF2-40B4-BE49-F238E27FC236}">
                    <a16:creationId xmlns:a16="http://schemas.microsoft.com/office/drawing/2014/main" id="{FC285F5D-2815-4677-8B02-362B2167E64C}"/>
                  </a:ext>
                </a:extLst>
              </p:cNvPr>
              <p:cNvSpPr>
                <a:spLocks noGrp="1" noRot="1" noChangeAspect="1" noMove="1" noResize="1" noEditPoints="1" noAdjustHandles="1" noChangeArrowheads="1" noChangeShapeType="1" noTextEdit="1"/>
              </p:cNvSpPr>
              <p:nvPr>
                <p:ph idx="1"/>
              </p:nvPr>
            </p:nvSpPr>
            <p:spPr>
              <a:xfrm>
                <a:off x="457200" y="1654175"/>
                <a:ext cx="8229600" cy="4525963"/>
              </a:xfrm>
              <a:blipFill>
                <a:blip r:embed="rId2"/>
                <a:stretch>
                  <a:fillRect l="-1481" t="-1346" r="-667"/>
                </a:stretch>
              </a:blipFill>
            </p:spPr>
            <p:txBody>
              <a:bodyPr/>
              <a:lstStyle/>
              <a:p>
                <a:r>
                  <a:rPr lang="en-US">
                    <a:noFill/>
                  </a:rPr>
                  <a:t> </a:t>
                </a:r>
              </a:p>
            </p:txBody>
          </p:sp>
        </mc:Fallback>
      </mc:AlternateContent>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116800211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222-EF13-485B-B912-43D672C9AD87}"/>
              </a:ext>
            </a:extLst>
          </p:cNvPr>
          <p:cNvSpPr>
            <a:spLocks noGrp="1"/>
          </p:cNvSpPr>
          <p:nvPr>
            <p:ph type="title"/>
          </p:nvPr>
        </p:nvSpPr>
        <p:spPr/>
        <p:txBody>
          <a:bodyPr/>
          <a:lstStyle/>
          <a:p>
            <a:pPr eaLnBrk="1" hangingPunct="1">
              <a:defRPr/>
            </a:pPr>
            <a:r>
              <a:rPr lang="en-US" dirty="0">
                <a:solidFill>
                  <a:schemeClr val="accent3"/>
                </a:solidFill>
                <a:ea typeface="+mj-ea"/>
              </a:rPr>
              <a:t>Solution: Finding Binomial Probabilities Using Formulas</a:t>
            </a:r>
          </a:p>
        </p:txBody>
      </p:sp>
      <mc:AlternateContent xmlns:mc="http://schemas.openxmlformats.org/markup-compatibility/2006" xmlns:a14="http://schemas.microsoft.com/office/drawing/2010/main">
        <mc:Choice Requires="a14">
          <p:sp>
            <p:nvSpPr>
              <p:cNvPr id="25603" name="Content Placeholder 2">
                <a:extLst>
                  <a:ext uri="{FF2B5EF4-FFF2-40B4-BE49-F238E27FC236}">
                    <a16:creationId xmlns:a16="http://schemas.microsoft.com/office/drawing/2014/main" id="{FC285F5D-2815-4677-8B02-362B2167E64C}"/>
                  </a:ext>
                </a:extLst>
              </p:cNvPr>
              <p:cNvSpPr>
                <a:spLocks noGrp="1"/>
              </p:cNvSpPr>
              <p:nvPr>
                <p:ph idx="1"/>
              </p:nvPr>
            </p:nvSpPr>
            <p:spPr>
              <a:xfrm>
                <a:off x="457200" y="1654175"/>
                <a:ext cx="8229600" cy="4525963"/>
              </a:xfrm>
            </p:spPr>
            <p:txBody>
              <a:bodyPr/>
              <a:lstStyle/>
              <a:p>
                <a:pPr marL="0" indent="0">
                  <a:buNone/>
                </a:pPr>
                <a:r>
                  <a:rPr lang="en-US" b="1" dirty="0">
                    <a:solidFill>
                      <a:srgbClr val="92D050"/>
                    </a:solidFill>
                  </a:rPr>
                  <a:t>Solution</a:t>
                </a:r>
              </a:p>
              <a:p>
                <a:pPr marL="514350" indent="-514350">
                  <a:buFont typeface="+mj-lt"/>
                  <a:buAutoNum type="arabicPeriod" startAt="3"/>
                </a:pPr>
                <a:r>
                  <a:rPr lang="en-US" dirty="0"/>
                  <a:t>To find the probability that fewer than two adults will respond yes, find the sum of </a:t>
                </a:r>
                <a:r>
                  <a:rPr lang="en-US" i="1" dirty="0"/>
                  <a:t>P</a:t>
                </a:r>
                <a:r>
                  <a:rPr lang="en-US" dirty="0"/>
                  <a:t>(0) and </a:t>
                </a:r>
                <a:r>
                  <a:rPr lang="en-US" i="1" dirty="0"/>
                  <a:t>P</a:t>
                </a:r>
                <a:r>
                  <a:rPr lang="en-US" dirty="0"/>
                  <a:t>(1). </a:t>
                </a:r>
              </a:p>
              <a:p>
                <a:pPr marL="800100" lvl="2" indent="0">
                  <a:buNone/>
                </a:pPr>
                <a:r>
                  <a:rPr lang="en-US" i="1" dirty="0">
                    <a:solidFill>
                      <a:srgbClr val="9D0D1C"/>
                    </a:solidFill>
                  </a:rPr>
                  <a:t>P</a:t>
                </a:r>
                <a:r>
                  <a:rPr lang="en-US" dirty="0">
                    <a:solidFill>
                      <a:srgbClr val="9D0D1C"/>
                    </a:solidFill>
                  </a:rPr>
                  <a:t>(0) = </a:t>
                </a:r>
                <a:r>
                  <a:rPr lang="en-US" baseline="-25000" dirty="0">
                    <a:solidFill>
                      <a:srgbClr val="9D0D1C"/>
                    </a:solidFill>
                  </a:rPr>
                  <a:t>4</a:t>
                </a:r>
                <a:r>
                  <a:rPr lang="en-US" i="1" dirty="0">
                    <a:solidFill>
                      <a:srgbClr val="9D0D1C"/>
                    </a:solidFill>
                  </a:rPr>
                  <a:t>C</a:t>
                </a:r>
                <a:r>
                  <a:rPr lang="en-US" baseline="-25000" dirty="0">
                    <a:solidFill>
                      <a:srgbClr val="9D0D1C"/>
                    </a:solidFill>
                  </a:rPr>
                  <a:t>0</a:t>
                </a:r>
                <a:r>
                  <a:rPr lang="en-US" dirty="0">
                    <a:solidFill>
                      <a:srgbClr val="9D0D1C"/>
                    </a:solidFill>
                  </a:rPr>
                  <a:t>(0.17)</a:t>
                </a:r>
                <a:r>
                  <a:rPr lang="en-US" baseline="30000" dirty="0">
                    <a:solidFill>
                      <a:srgbClr val="9D0D1C"/>
                    </a:solidFill>
                  </a:rPr>
                  <a:t>0</a:t>
                </a:r>
                <a:r>
                  <a:rPr lang="en-US" dirty="0">
                    <a:solidFill>
                      <a:srgbClr val="9D0D1C"/>
                    </a:solidFill>
                  </a:rPr>
                  <a:t>(0.83)</a:t>
                </a:r>
                <a:r>
                  <a:rPr lang="en-US" baseline="30000" dirty="0">
                    <a:solidFill>
                      <a:srgbClr val="9D0D1C"/>
                    </a:solidFill>
                  </a:rPr>
                  <a:t>4</a:t>
                </a:r>
                <a:r>
                  <a:rPr lang="en-US" dirty="0">
                    <a:solidFill>
                      <a:srgbClr val="9D0D1C"/>
                    </a:solidFill>
                  </a:rPr>
                  <a:t> = 1(0.17)</a:t>
                </a:r>
                <a:r>
                  <a:rPr lang="en-US" baseline="30000" dirty="0">
                    <a:solidFill>
                      <a:srgbClr val="9D0D1C"/>
                    </a:solidFill>
                  </a:rPr>
                  <a:t>0</a:t>
                </a:r>
                <a:r>
                  <a:rPr lang="en-US" dirty="0">
                    <a:solidFill>
                      <a:srgbClr val="9D0D1C"/>
                    </a:solidFill>
                  </a:rPr>
                  <a:t>(0.83)</a:t>
                </a:r>
                <a:r>
                  <a:rPr lang="en-US" baseline="30000" dirty="0">
                    <a:solidFill>
                      <a:srgbClr val="9D0D1C"/>
                    </a:solidFill>
                  </a:rPr>
                  <a:t>4</a:t>
                </a:r>
              </a:p>
              <a:p>
                <a:pPr marL="800100" lvl="2" indent="0">
                  <a:buNone/>
                </a:pPr>
                <a:r>
                  <a:rPr lang="en-US" i="1" dirty="0">
                    <a:solidFill>
                      <a:srgbClr val="9D0D1C"/>
                    </a:solidFill>
                  </a:rPr>
                  <a:t>P</a:t>
                </a:r>
                <a:r>
                  <a:rPr lang="en-US" dirty="0">
                    <a:solidFill>
                      <a:srgbClr val="9D0D1C"/>
                    </a:solidFill>
                  </a:rPr>
                  <a:t>(1) = </a:t>
                </a:r>
                <a:r>
                  <a:rPr lang="en-US" baseline="-25000" dirty="0">
                    <a:solidFill>
                      <a:srgbClr val="9D0D1C"/>
                    </a:solidFill>
                  </a:rPr>
                  <a:t>4</a:t>
                </a:r>
                <a:r>
                  <a:rPr lang="en-US" i="1" dirty="0">
                    <a:solidFill>
                      <a:srgbClr val="9D0D1C"/>
                    </a:solidFill>
                  </a:rPr>
                  <a:t>C</a:t>
                </a:r>
                <a:r>
                  <a:rPr lang="en-US" baseline="-25000" dirty="0">
                    <a:solidFill>
                      <a:srgbClr val="9D0D1C"/>
                    </a:solidFill>
                  </a:rPr>
                  <a:t>1</a:t>
                </a:r>
                <a:r>
                  <a:rPr lang="en-US" dirty="0">
                    <a:solidFill>
                      <a:srgbClr val="9D0D1C"/>
                    </a:solidFill>
                  </a:rPr>
                  <a:t>(0.17)</a:t>
                </a:r>
                <a:r>
                  <a:rPr lang="en-US" baseline="30000" dirty="0">
                    <a:solidFill>
                      <a:srgbClr val="9D0D1C"/>
                    </a:solidFill>
                  </a:rPr>
                  <a:t>1</a:t>
                </a:r>
                <a:r>
                  <a:rPr lang="en-US" dirty="0">
                    <a:solidFill>
                      <a:srgbClr val="9D0D1C"/>
                    </a:solidFill>
                  </a:rPr>
                  <a:t>(0.83)</a:t>
                </a:r>
                <a:r>
                  <a:rPr lang="en-US" baseline="30000" dirty="0">
                    <a:solidFill>
                      <a:srgbClr val="9D0D1C"/>
                    </a:solidFill>
                  </a:rPr>
                  <a:t>3 </a:t>
                </a:r>
                <a:r>
                  <a:rPr lang="en-US" dirty="0">
                    <a:solidFill>
                      <a:srgbClr val="9D0D1C"/>
                    </a:solidFill>
                  </a:rPr>
                  <a:t>= 4(0.17)</a:t>
                </a:r>
                <a:r>
                  <a:rPr lang="en-US" baseline="30000" dirty="0">
                    <a:solidFill>
                      <a:srgbClr val="9D0D1C"/>
                    </a:solidFill>
                  </a:rPr>
                  <a:t>1</a:t>
                </a:r>
                <a:r>
                  <a:rPr lang="en-US" dirty="0">
                    <a:solidFill>
                      <a:srgbClr val="9D0D1C"/>
                    </a:solidFill>
                  </a:rPr>
                  <a:t>(0.83)</a:t>
                </a:r>
                <a:r>
                  <a:rPr lang="en-US" baseline="30000" dirty="0">
                    <a:solidFill>
                      <a:srgbClr val="9D0D1C"/>
                    </a:solidFill>
                  </a:rPr>
                  <a:t>3</a:t>
                </a:r>
              </a:p>
              <a:p>
                <a:pPr marL="517525" indent="0">
                  <a:buNone/>
                </a:pPr>
                <a:r>
                  <a:rPr lang="en-US" dirty="0"/>
                  <a:t>So, the probability that fewer than two will respond yes is</a:t>
                </a:r>
              </a:p>
              <a:p>
                <a:pPr marL="0" indent="0">
                  <a:buNone/>
                </a:pPr>
                <a:r>
                  <a:rPr lang="nn-NO" i="1" dirty="0">
                    <a:solidFill>
                      <a:srgbClr val="9D0D1C"/>
                    </a:solidFill>
                  </a:rPr>
                  <a:t>     P</a:t>
                </a:r>
                <a:r>
                  <a:rPr lang="nn-NO" dirty="0">
                    <a:solidFill>
                      <a:srgbClr val="9D0D1C"/>
                    </a:solidFill>
                  </a:rPr>
                  <a:t>(</a:t>
                </a:r>
                <a:r>
                  <a:rPr lang="nn-NO" i="1" dirty="0">
                    <a:solidFill>
                      <a:srgbClr val="9D0D1C"/>
                    </a:solidFill>
                  </a:rPr>
                  <a:t>x </a:t>
                </a:r>
                <a:r>
                  <a:rPr lang="nn-NO" dirty="0">
                    <a:solidFill>
                      <a:srgbClr val="9D0D1C"/>
                    </a:solidFill>
                  </a:rPr>
                  <a:t>&lt; 2) = </a:t>
                </a:r>
                <a:r>
                  <a:rPr lang="nn-NO" i="1" dirty="0">
                    <a:solidFill>
                      <a:srgbClr val="9D0D1C"/>
                    </a:solidFill>
                  </a:rPr>
                  <a:t>P</a:t>
                </a:r>
                <a:r>
                  <a:rPr lang="nn-NO" dirty="0">
                    <a:solidFill>
                      <a:srgbClr val="9D0D1C"/>
                    </a:solidFill>
                  </a:rPr>
                  <a:t>(0) + </a:t>
                </a:r>
                <a:r>
                  <a:rPr lang="nn-NO" i="1" dirty="0">
                    <a:solidFill>
                      <a:srgbClr val="9D0D1C"/>
                    </a:solidFill>
                  </a:rPr>
                  <a:t>P</a:t>
                </a:r>
                <a:r>
                  <a:rPr lang="nn-NO" dirty="0">
                    <a:solidFill>
                      <a:srgbClr val="9D0D1C"/>
                    </a:solidFill>
                  </a:rPr>
                  <a:t>(1) </a:t>
                </a:r>
              </a:p>
              <a:p>
                <a:pPr marL="0" indent="0">
                  <a:buNone/>
                </a:pPr>
                <a:r>
                  <a:rPr lang="nn-NO" dirty="0">
                    <a:solidFill>
                      <a:srgbClr val="9D0D1C"/>
                    </a:solidFill>
                  </a:rPr>
                  <a:t>                   = </a:t>
                </a:r>
                <a:r>
                  <a:rPr lang="en-US" dirty="0">
                    <a:solidFill>
                      <a:srgbClr val="9D0D1C"/>
                    </a:solidFill>
                  </a:rPr>
                  <a:t>1(0.17)</a:t>
                </a:r>
                <a:r>
                  <a:rPr lang="en-US" baseline="30000" dirty="0">
                    <a:solidFill>
                      <a:srgbClr val="9D0D1C"/>
                    </a:solidFill>
                  </a:rPr>
                  <a:t>0</a:t>
                </a:r>
                <a:r>
                  <a:rPr lang="en-US" dirty="0">
                    <a:solidFill>
                      <a:srgbClr val="9D0D1C"/>
                    </a:solidFill>
                  </a:rPr>
                  <a:t>(0.83)</a:t>
                </a:r>
                <a:r>
                  <a:rPr lang="en-US" baseline="30000" dirty="0">
                    <a:solidFill>
                      <a:srgbClr val="9D0D1C"/>
                    </a:solidFill>
                  </a:rPr>
                  <a:t>4</a:t>
                </a:r>
                <a:r>
                  <a:rPr lang="en-US" dirty="0">
                    <a:solidFill>
                      <a:srgbClr val="9D0D1C"/>
                    </a:solidFill>
                  </a:rPr>
                  <a:t> + 4(0.17)</a:t>
                </a:r>
                <a:r>
                  <a:rPr lang="en-US" baseline="30000" dirty="0">
                    <a:solidFill>
                      <a:srgbClr val="9D0D1C"/>
                    </a:solidFill>
                  </a:rPr>
                  <a:t>1</a:t>
                </a:r>
                <a:r>
                  <a:rPr lang="en-US" dirty="0">
                    <a:solidFill>
                      <a:srgbClr val="9D0D1C"/>
                    </a:solidFill>
                  </a:rPr>
                  <a:t>(0.83)</a:t>
                </a:r>
                <a:r>
                  <a:rPr lang="en-US" baseline="30000" dirty="0">
                    <a:solidFill>
                      <a:srgbClr val="9D0D1C"/>
                    </a:solidFill>
                  </a:rPr>
                  <a:t>3 </a:t>
                </a:r>
                <a14:m>
                  <m:oMath xmlns:m="http://schemas.openxmlformats.org/officeDocument/2006/math">
                    <m:r>
                      <a:rPr lang="en-US" i="1" smtClean="0">
                        <a:solidFill>
                          <a:srgbClr val="9D0D1C"/>
                        </a:solidFill>
                        <a:latin typeface="Cambria Math" panose="02040503050406030204" pitchFamily="18" charset="0"/>
                        <a:ea typeface="Cambria Math" panose="02040503050406030204" pitchFamily="18" charset="0"/>
                      </a:rPr>
                      <m:t>≈</m:t>
                    </m:r>
                    <m:r>
                      <a:rPr lang="en-US" b="0" i="1" baseline="30000" smtClean="0">
                        <a:solidFill>
                          <a:srgbClr val="9D0D1C"/>
                        </a:solidFill>
                        <a:latin typeface="Cambria Math" panose="02040503050406030204" pitchFamily="18" charset="0"/>
                        <a:ea typeface="Cambria Math" panose="02040503050406030204" pitchFamily="18" charset="0"/>
                      </a:rPr>
                      <m:t> </m:t>
                    </m:r>
                  </m:oMath>
                </a14:m>
                <a:r>
                  <a:rPr lang="en-US" dirty="0">
                    <a:solidFill>
                      <a:srgbClr val="9D0D1C"/>
                    </a:solidFill>
                  </a:rPr>
                  <a:t>0.863.</a:t>
                </a:r>
              </a:p>
            </p:txBody>
          </p:sp>
        </mc:Choice>
        <mc:Fallback xmlns="">
          <p:sp>
            <p:nvSpPr>
              <p:cNvPr id="25603" name="Content Placeholder 2">
                <a:extLst>
                  <a:ext uri="{FF2B5EF4-FFF2-40B4-BE49-F238E27FC236}">
                    <a16:creationId xmlns:a16="http://schemas.microsoft.com/office/drawing/2014/main" id="{FC285F5D-2815-4677-8B02-362B2167E64C}"/>
                  </a:ext>
                </a:extLst>
              </p:cNvPr>
              <p:cNvSpPr>
                <a:spLocks noGrp="1" noRot="1" noChangeAspect="1" noMove="1" noResize="1" noEditPoints="1" noAdjustHandles="1" noChangeArrowheads="1" noChangeShapeType="1" noTextEdit="1"/>
              </p:cNvSpPr>
              <p:nvPr>
                <p:ph idx="1"/>
              </p:nvPr>
            </p:nvSpPr>
            <p:spPr>
              <a:xfrm>
                <a:off x="457200" y="1654175"/>
                <a:ext cx="8229600" cy="4525963"/>
              </a:xfrm>
              <a:blipFill>
                <a:blip r:embed="rId2"/>
                <a:stretch>
                  <a:fillRect l="-1481" t="-1346" r="-148" b="-1884"/>
                </a:stretch>
              </a:blipFill>
            </p:spPr>
            <p:txBody>
              <a:bodyPr/>
              <a:lstStyle/>
              <a:p>
                <a:r>
                  <a:rPr lang="en-US">
                    <a:noFill/>
                  </a:rPr>
                  <a:t> </a:t>
                </a:r>
              </a:p>
            </p:txBody>
          </p:sp>
        </mc:Fallback>
      </mc:AlternateContent>
      <p:sp>
        <p:nvSpPr>
          <p:cNvPr id="25605" name="Footer Placeholder 2">
            <a:extLst>
              <a:ext uri="{FF2B5EF4-FFF2-40B4-BE49-F238E27FC236}">
                <a16:creationId xmlns:a16="http://schemas.microsoft.com/office/drawing/2014/main" id="{631A267E-D84C-4DB8-876B-1AAFEB71C661}"/>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20245298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43CFD-7C66-49DB-8725-1E1722AF2A1D}"/>
              </a:ext>
            </a:extLst>
          </p:cNvPr>
          <p:cNvSpPr>
            <a:spLocks noGrp="1"/>
          </p:cNvSpPr>
          <p:nvPr>
            <p:ph type="title"/>
          </p:nvPr>
        </p:nvSpPr>
        <p:spPr/>
        <p:txBody>
          <a:bodyPr/>
          <a:lstStyle/>
          <a:p>
            <a:pPr eaLnBrk="1" hangingPunct="1">
              <a:defRPr/>
            </a:pPr>
            <a:r>
              <a:rPr lang="en-US" dirty="0">
                <a:solidFill>
                  <a:schemeClr val="accent3"/>
                </a:solidFill>
                <a:ea typeface="+mj-ea"/>
              </a:rPr>
              <a:t>Example: Finding </a:t>
            </a:r>
            <a:r>
              <a:rPr lang="en-US" dirty="0">
                <a:solidFill>
                  <a:schemeClr val="accent3"/>
                </a:solidFill>
              </a:rPr>
              <a:t>a </a:t>
            </a:r>
            <a:r>
              <a:rPr lang="en-US" dirty="0">
                <a:solidFill>
                  <a:schemeClr val="accent3"/>
                </a:solidFill>
                <a:ea typeface="+mj-ea"/>
              </a:rPr>
              <a:t>Binomial Probability Using a Table</a:t>
            </a:r>
            <a:endParaRPr lang="en-US" dirty="0">
              <a:ea typeface="+mj-ea"/>
            </a:endParaRPr>
          </a:p>
        </p:txBody>
      </p:sp>
      <p:sp>
        <p:nvSpPr>
          <p:cNvPr id="38915" name="Content Placeholder 5">
            <a:extLst>
              <a:ext uri="{FF2B5EF4-FFF2-40B4-BE49-F238E27FC236}">
                <a16:creationId xmlns:a16="http://schemas.microsoft.com/office/drawing/2014/main" id="{0BE4D73F-12C9-43E3-979D-4AE95AA64DBB}"/>
              </a:ext>
            </a:extLst>
          </p:cNvPr>
          <p:cNvSpPr>
            <a:spLocks noGrp="1"/>
          </p:cNvSpPr>
          <p:nvPr>
            <p:ph idx="1"/>
          </p:nvPr>
        </p:nvSpPr>
        <p:spPr/>
        <p:txBody>
          <a:bodyPr/>
          <a:lstStyle/>
          <a:p>
            <a:pPr marL="0" indent="0" eaLnBrk="1" hangingPunct="1">
              <a:buFont typeface="Arial" panose="020B0604020202020204" pitchFamily="34" charset="0"/>
              <a:buNone/>
            </a:pPr>
            <a:r>
              <a:rPr lang="en-US" altLang="en-US" dirty="0"/>
              <a:t>About 10% of workers (ages 16 years and older) in the United States commute to their jobs by carpooling. You randomly select eight workers. What is the probability that exactly four of them carpool to work? Use a table to find the probability. </a:t>
            </a:r>
            <a:r>
              <a:rPr lang="en-US" altLang="en-US" sz="2400" i="1" dirty="0">
                <a:solidFill>
                  <a:schemeClr val="tx2"/>
                </a:solidFill>
              </a:rPr>
              <a:t>(Source: American Community Survey)</a:t>
            </a:r>
          </a:p>
          <a:p>
            <a:pPr marL="0" indent="0" eaLnBrk="1" hangingPunct="1">
              <a:buFont typeface="Arial" panose="020B0604020202020204" pitchFamily="34" charset="0"/>
              <a:buNone/>
            </a:pPr>
            <a:endParaRPr lang="en-US" altLang="en-US" dirty="0"/>
          </a:p>
        </p:txBody>
      </p:sp>
      <p:sp>
        <p:nvSpPr>
          <p:cNvPr id="7" name="TextBox 6">
            <a:extLst>
              <a:ext uri="{FF2B5EF4-FFF2-40B4-BE49-F238E27FC236}">
                <a16:creationId xmlns:a16="http://schemas.microsoft.com/office/drawing/2014/main" id="{9F3DCC89-D6E6-4255-A97C-91C7F83F2B8F}"/>
              </a:ext>
            </a:extLst>
          </p:cNvPr>
          <p:cNvSpPr txBox="1">
            <a:spLocks noChangeArrowheads="1"/>
          </p:cNvSpPr>
          <p:nvPr/>
        </p:nvSpPr>
        <p:spPr bwMode="auto">
          <a:xfrm>
            <a:off x="457200" y="4721225"/>
            <a:ext cx="786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b="1" dirty="0">
                <a:solidFill>
                  <a:srgbClr val="83BB35"/>
                </a:solidFill>
              </a:rPr>
              <a:t>Solution:</a:t>
            </a:r>
          </a:p>
          <a:p>
            <a:pPr eaLnBrk="1" hangingPunct="1">
              <a:spcBef>
                <a:spcPct val="0"/>
              </a:spcBef>
            </a:pPr>
            <a:r>
              <a:rPr lang="en-US" altLang="en-US" dirty="0"/>
              <a:t>Binomial with </a:t>
            </a:r>
            <a:r>
              <a:rPr lang="en-US" altLang="en-US" i="1" dirty="0"/>
              <a:t>n</a:t>
            </a:r>
            <a:r>
              <a:rPr lang="en-US" altLang="en-US" dirty="0"/>
              <a:t> = 8, </a:t>
            </a:r>
            <a:r>
              <a:rPr lang="en-US" altLang="en-US" i="1" dirty="0"/>
              <a:t>p</a:t>
            </a:r>
            <a:r>
              <a:rPr lang="en-US" altLang="en-US" dirty="0"/>
              <a:t> = 0.1, </a:t>
            </a:r>
            <a:r>
              <a:rPr lang="en-US" altLang="en-US" i="1" dirty="0"/>
              <a:t>x</a:t>
            </a:r>
            <a:r>
              <a:rPr lang="en-US" altLang="en-US" dirty="0"/>
              <a:t> = 4</a:t>
            </a:r>
          </a:p>
        </p:txBody>
      </p:sp>
      <p:sp>
        <p:nvSpPr>
          <p:cNvPr id="38917" name="Footer Placeholder 2">
            <a:extLst>
              <a:ext uri="{FF2B5EF4-FFF2-40B4-BE49-F238E27FC236}">
                <a16:creationId xmlns:a16="http://schemas.microsoft.com/office/drawing/2014/main" id="{BCD4CDE6-AC40-4A61-A050-66E14322BC4C}"/>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3045792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897D-ECF1-4978-8AB1-6E20D6C73120}"/>
              </a:ext>
            </a:extLst>
          </p:cNvPr>
          <p:cNvSpPr>
            <a:spLocks noGrp="1"/>
          </p:cNvSpPr>
          <p:nvPr>
            <p:ph type="title"/>
          </p:nvPr>
        </p:nvSpPr>
        <p:spPr/>
        <p:txBody>
          <a:bodyPr/>
          <a:lstStyle/>
          <a:p>
            <a:pPr eaLnBrk="1" hangingPunct="1">
              <a:defRPr/>
            </a:pPr>
            <a:r>
              <a:rPr lang="en-US" dirty="0">
                <a:solidFill>
                  <a:schemeClr val="accent3"/>
                </a:solidFill>
                <a:ea typeface="+mj-ea"/>
              </a:rPr>
              <a:t>Solution: Finding Binomial Probabilities Using a Table</a:t>
            </a:r>
            <a:endParaRPr lang="en-US" dirty="0">
              <a:ea typeface="+mj-ea"/>
            </a:endParaRPr>
          </a:p>
        </p:txBody>
      </p:sp>
      <p:sp>
        <p:nvSpPr>
          <p:cNvPr id="39939" name="Content Placeholder 4">
            <a:extLst>
              <a:ext uri="{FF2B5EF4-FFF2-40B4-BE49-F238E27FC236}">
                <a16:creationId xmlns:a16="http://schemas.microsoft.com/office/drawing/2014/main" id="{D9E9DB88-1D73-418A-8378-72EE89D7F859}"/>
              </a:ext>
            </a:extLst>
          </p:cNvPr>
          <p:cNvSpPr>
            <a:spLocks noGrp="1"/>
          </p:cNvSpPr>
          <p:nvPr>
            <p:ph idx="1"/>
          </p:nvPr>
        </p:nvSpPr>
        <p:spPr>
          <a:xfrm>
            <a:off x="457200" y="1495425"/>
            <a:ext cx="7562850" cy="1427163"/>
          </a:xfrm>
        </p:spPr>
        <p:txBody>
          <a:bodyPr/>
          <a:lstStyle/>
          <a:p>
            <a:pPr eaLnBrk="1" hangingPunct="1"/>
            <a:r>
              <a:rPr lang="en-US" altLang="en-US"/>
              <a:t>A portion of Table 2 is shown</a:t>
            </a:r>
          </a:p>
        </p:txBody>
      </p:sp>
      <p:sp>
        <p:nvSpPr>
          <p:cNvPr id="39940" name="TextBox 6">
            <a:extLst>
              <a:ext uri="{FF2B5EF4-FFF2-40B4-BE49-F238E27FC236}">
                <a16:creationId xmlns:a16="http://schemas.microsoft.com/office/drawing/2014/main" id="{0703340F-DE9E-4652-AD63-3760023A886D}"/>
              </a:ext>
            </a:extLst>
          </p:cNvPr>
          <p:cNvSpPr txBox="1">
            <a:spLocks noChangeArrowheads="1"/>
          </p:cNvSpPr>
          <p:nvPr/>
        </p:nvSpPr>
        <p:spPr bwMode="auto">
          <a:xfrm>
            <a:off x="636587" y="5362575"/>
            <a:ext cx="787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buNone/>
            </a:pPr>
            <a:r>
              <a:rPr lang="en-US" dirty="0"/>
              <a:t>According to the table, the probability is 0.005.</a:t>
            </a:r>
            <a:endParaRPr lang="en-US" altLang="en-US" dirty="0"/>
          </a:p>
        </p:txBody>
      </p:sp>
      <p:sp>
        <p:nvSpPr>
          <p:cNvPr id="39941" name="Footer Placeholder 2">
            <a:extLst>
              <a:ext uri="{FF2B5EF4-FFF2-40B4-BE49-F238E27FC236}">
                <a16:creationId xmlns:a16="http://schemas.microsoft.com/office/drawing/2014/main" id="{725A162C-C8DE-49F9-AA05-5656EDEC3762}"/>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pic>
        <p:nvPicPr>
          <p:cNvPr id="4" name="Picture 3" descr="A close up of text on a white background&#10;&#10;Description generated with very high confidence">
            <a:extLst>
              <a:ext uri="{FF2B5EF4-FFF2-40B4-BE49-F238E27FC236}">
                <a16:creationId xmlns:a16="http://schemas.microsoft.com/office/drawing/2014/main" id="{A09BA973-3088-4B67-B409-6EF8CA377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096" y="1970352"/>
            <a:ext cx="4806796" cy="3152246"/>
          </a:xfrm>
          <a:prstGeom prst="rect">
            <a:avLst/>
          </a:prstGeom>
        </p:spPr>
      </p:pic>
    </p:spTree>
    <p:extLst>
      <p:ext uri="{BB962C8B-B14F-4D97-AF65-F5344CB8AC3E}">
        <p14:creationId xmlns:p14="http://schemas.microsoft.com/office/powerpoint/2010/main" val="2113219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a:extLst>
              <a:ext uri="{FF2B5EF4-FFF2-40B4-BE49-F238E27FC236}">
                <a16:creationId xmlns:a16="http://schemas.microsoft.com/office/drawing/2014/main" id="{9538FDFE-2F27-4066-AAC5-4E55DC37E169}"/>
              </a:ext>
            </a:extLst>
          </p:cNvPr>
          <p:cNvSpPr>
            <a:spLocks noGrp="1"/>
          </p:cNvSpPr>
          <p:nvPr>
            <p:ph type="ctrTitle"/>
          </p:nvPr>
        </p:nvSpPr>
        <p:spPr/>
        <p:txBody>
          <a:bodyPr/>
          <a:lstStyle/>
          <a:p>
            <a:pPr eaLnBrk="1" hangingPunct="1"/>
            <a:r>
              <a:rPr lang="en-US" altLang="en-US"/>
              <a:t>Section 4.2</a:t>
            </a:r>
          </a:p>
        </p:txBody>
      </p:sp>
      <p:sp>
        <p:nvSpPr>
          <p:cNvPr id="7" name="Subtitle 6">
            <a:extLst>
              <a:ext uri="{FF2B5EF4-FFF2-40B4-BE49-F238E27FC236}">
                <a16:creationId xmlns:a16="http://schemas.microsoft.com/office/drawing/2014/main" id="{8412763A-F0F4-4E2D-ADEA-772C93127537}"/>
              </a:ext>
            </a:extLst>
          </p:cNvPr>
          <p:cNvSpPr>
            <a:spLocks noGrp="1"/>
          </p:cNvSpPr>
          <p:nvPr>
            <p:ph type="subTitle" idx="1"/>
          </p:nvPr>
        </p:nvSpPr>
        <p:spPr/>
        <p:txBody>
          <a:bodyPr/>
          <a:lstStyle/>
          <a:p>
            <a:pPr eaLnBrk="1" hangingPunct="1">
              <a:buFont typeface="Arial" charset="0"/>
              <a:buNone/>
              <a:defRPr/>
            </a:pPr>
            <a:r>
              <a:rPr lang="en-US" dirty="0">
                <a:ea typeface="+mn-ea"/>
              </a:rPr>
              <a:t>Binomial Distributions</a:t>
            </a:r>
          </a:p>
        </p:txBody>
      </p:sp>
      <p:sp>
        <p:nvSpPr>
          <p:cNvPr id="12292" name="Footer Placeholder 2">
            <a:extLst>
              <a:ext uri="{FF2B5EF4-FFF2-40B4-BE49-F238E27FC236}">
                <a16:creationId xmlns:a16="http://schemas.microsoft.com/office/drawing/2014/main" id="{32C43107-4CC5-42FB-8912-0826A31D8D65}"/>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4076095396"/>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897D-ECF1-4978-8AB1-6E20D6C73120}"/>
              </a:ext>
            </a:extLst>
          </p:cNvPr>
          <p:cNvSpPr>
            <a:spLocks noGrp="1"/>
          </p:cNvSpPr>
          <p:nvPr>
            <p:ph type="title"/>
          </p:nvPr>
        </p:nvSpPr>
        <p:spPr/>
        <p:txBody>
          <a:bodyPr/>
          <a:lstStyle/>
          <a:p>
            <a:pPr eaLnBrk="1" hangingPunct="1">
              <a:defRPr/>
            </a:pPr>
            <a:r>
              <a:rPr lang="en-US" dirty="0">
                <a:solidFill>
                  <a:schemeClr val="accent3"/>
                </a:solidFill>
                <a:ea typeface="+mj-ea"/>
              </a:rPr>
              <a:t>Solution: Finding Binomial Probabilities Using a Table</a:t>
            </a:r>
            <a:endParaRPr lang="en-US" dirty="0">
              <a:ea typeface="+mj-ea"/>
            </a:endParaRPr>
          </a:p>
        </p:txBody>
      </p:sp>
      <p:sp>
        <p:nvSpPr>
          <p:cNvPr id="39939" name="Content Placeholder 4">
            <a:extLst>
              <a:ext uri="{FF2B5EF4-FFF2-40B4-BE49-F238E27FC236}">
                <a16:creationId xmlns:a16="http://schemas.microsoft.com/office/drawing/2014/main" id="{D9E9DB88-1D73-418A-8378-72EE89D7F859}"/>
              </a:ext>
            </a:extLst>
          </p:cNvPr>
          <p:cNvSpPr>
            <a:spLocks noGrp="1"/>
          </p:cNvSpPr>
          <p:nvPr>
            <p:ph idx="1"/>
          </p:nvPr>
        </p:nvSpPr>
        <p:spPr>
          <a:xfrm>
            <a:off x="457200" y="1495425"/>
            <a:ext cx="7562850" cy="1427163"/>
          </a:xfrm>
        </p:spPr>
        <p:txBody>
          <a:bodyPr/>
          <a:lstStyle/>
          <a:p>
            <a:pPr eaLnBrk="1" hangingPunct="1"/>
            <a:r>
              <a:rPr lang="en-US" altLang="en-US" dirty="0"/>
              <a:t>You can check the result using technology.</a:t>
            </a:r>
          </a:p>
        </p:txBody>
      </p:sp>
      <p:sp>
        <p:nvSpPr>
          <p:cNvPr id="39940" name="TextBox 6">
            <a:extLst>
              <a:ext uri="{FF2B5EF4-FFF2-40B4-BE49-F238E27FC236}">
                <a16:creationId xmlns:a16="http://schemas.microsoft.com/office/drawing/2014/main" id="{0703340F-DE9E-4652-AD63-3760023A886D}"/>
              </a:ext>
            </a:extLst>
          </p:cNvPr>
          <p:cNvSpPr txBox="1">
            <a:spLocks noChangeArrowheads="1"/>
          </p:cNvSpPr>
          <p:nvPr/>
        </p:nvSpPr>
        <p:spPr bwMode="auto">
          <a:xfrm>
            <a:off x="544286" y="4512023"/>
            <a:ext cx="78708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buNone/>
            </a:pPr>
            <a:r>
              <a:rPr lang="en-US" dirty="0"/>
              <a:t>So, the probability that exactly four of the eight workers carpool to work is 0.005. Because 0.005 is less than 0.05, this can be considered an unusual event.</a:t>
            </a:r>
            <a:endParaRPr lang="en-US" altLang="en-US" dirty="0"/>
          </a:p>
        </p:txBody>
      </p:sp>
      <p:sp>
        <p:nvSpPr>
          <p:cNvPr id="39941" name="Footer Placeholder 2">
            <a:extLst>
              <a:ext uri="{FF2B5EF4-FFF2-40B4-BE49-F238E27FC236}">
                <a16:creationId xmlns:a16="http://schemas.microsoft.com/office/drawing/2014/main" id="{725A162C-C8DE-49F9-AA05-5656EDEC3762}"/>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pic>
        <p:nvPicPr>
          <p:cNvPr id="5" name="Picture 4" descr="A screenshot of a cell phone&#10;&#10;Description generated with high confidence">
            <a:extLst>
              <a:ext uri="{FF2B5EF4-FFF2-40B4-BE49-F238E27FC236}">
                <a16:creationId xmlns:a16="http://schemas.microsoft.com/office/drawing/2014/main" id="{5FCD7021-F2FA-440C-8D94-FCE177071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2045809"/>
            <a:ext cx="3790196" cy="2377445"/>
          </a:xfrm>
          <a:prstGeom prst="rect">
            <a:avLst/>
          </a:prstGeom>
        </p:spPr>
      </p:pic>
    </p:spTree>
    <p:extLst>
      <p:ext uri="{BB962C8B-B14F-4D97-AF65-F5344CB8AC3E}">
        <p14:creationId xmlns:p14="http://schemas.microsoft.com/office/powerpoint/2010/main" val="1144352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641D71-FA70-4AD1-B43B-BE9CD5404500}"/>
              </a:ext>
            </a:extLst>
          </p:cNvPr>
          <p:cNvSpPr>
            <a:spLocks noGrp="1"/>
          </p:cNvSpPr>
          <p:nvPr>
            <p:ph type="title"/>
          </p:nvPr>
        </p:nvSpPr>
        <p:spPr/>
        <p:txBody>
          <a:bodyPr/>
          <a:lstStyle/>
          <a:p>
            <a:pPr eaLnBrk="1" hangingPunct="1">
              <a:defRPr/>
            </a:pPr>
            <a:r>
              <a:rPr lang="en-US" dirty="0">
                <a:solidFill>
                  <a:schemeClr val="accent3"/>
                </a:solidFill>
                <a:ea typeface="+mj-ea"/>
              </a:rPr>
              <a:t>Example: Graphing a Binomial Distribution</a:t>
            </a:r>
          </a:p>
        </p:txBody>
      </p:sp>
      <p:sp>
        <p:nvSpPr>
          <p:cNvPr id="40963" name="Content Placeholder 5">
            <a:extLst>
              <a:ext uri="{FF2B5EF4-FFF2-40B4-BE49-F238E27FC236}">
                <a16:creationId xmlns:a16="http://schemas.microsoft.com/office/drawing/2014/main" id="{A34F12DF-B819-4B7F-91DE-254B95CC41DA}"/>
              </a:ext>
            </a:extLst>
          </p:cNvPr>
          <p:cNvSpPr>
            <a:spLocks noGrp="1"/>
          </p:cNvSpPr>
          <p:nvPr>
            <p:ph idx="1"/>
          </p:nvPr>
        </p:nvSpPr>
        <p:spPr>
          <a:xfrm>
            <a:off x="457200" y="1600200"/>
            <a:ext cx="8229600" cy="2355850"/>
          </a:xfrm>
        </p:spPr>
        <p:txBody>
          <a:bodyPr/>
          <a:lstStyle/>
          <a:p>
            <a:pPr marL="0" indent="0">
              <a:buNone/>
            </a:pPr>
            <a:r>
              <a:rPr lang="en-US" dirty="0"/>
              <a:t>Sixty-two percent of cancer survivors are ages 65 years or older. You randomly select six cancer survivors and ask them whether they are 65 years of age or older. Construct a probability distribution for the random variable </a:t>
            </a:r>
            <a:r>
              <a:rPr lang="en-US" i="1" dirty="0"/>
              <a:t>x</a:t>
            </a:r>
            <a:r>
              <a:rPr lang="en-US" dirty="0"/>
              <a:t>. Then graph the distribution. </a:t>
            </a:r>
            <a:r>
              <a:rPr lang="en-US" i="1" dirty="0">
                <a:solidFill>
                  <a:schemeClr val="tx2">
                    <a:lumMod val="75000"/>
                  </a:schemeClr>
                </a:solidFill>
              </a:rPr>
              <a:t>(Source: National Cancer Institute)</a:t>
            </a:r>
            <a:endParaRPr lang="en-US" altLang="en-US" sz="2400" i="1" dirty="0">
              <a:solidFill>
                <a:schemeClr val="tx2">
                  <a:lumMod val="75000"/>
                </a:schemeClr>
              </a:solidFill>
            </a:endParaRPr>
          </a:p>
        </p:txBody>
      </p:sp>
      <p:sp>
        <p:nvSpPr>
          <p:cNvPr id="7" name="TextBox 6">
            <a:extLst>
              <a:ext uri="{FF2B5EF4-FFF2-40B4-BE49-F238E27FC236}">
                <a16:creationId xmlns:a16="http://schemas.microsoft.com/office/drawing/2014/main" id="{9CFB40C7-FBF9-43F9-B0A5-945DC459D0AE}"/>
              </a:ext>
            </a:extLst>
          </p:cNvPr>
          <p:cNvSpPr txBox="1">
            <a:spLocks noChangeArrowheads="1"/>
          </p:cNvSpPr>
          <p:nvPr/>
        </p:nvSpPr>
        <p:spPr bwMode="auto">
          <a:xfrm>
            <a:off x="565438" y="4447237"/>
            <a:ext cx="77612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b="1" dirty="0">
                <a:solidFill>
                  <a:srgbClr val="83BB35"/>
                </a:solidFill>
              </a:rPr>
              <a:t>Solution:  </a:t>
            </a:r>
          </a:p>
          <a:p>
            <a:pPr eaLnBrk="1" hangingPunct="1">
              <a:spcBef>
                <a:spcPct val="0"/>
              </a:spcBef>
            </a:pPr>
            <a:r>
              <a:rPr lang="en-US" altLang="en-US" i="1" dirty="0"/>
              <a:t>n</a:t>
            </a:r>
            <a:r>
              <a:rPr lang="en-US" altLang="en-US" dirty="0"/>
              <a:t> = 6, </a:t>
            </a:r>
            <a:r>
              <a:rPr lang="en-US" altLang="en-US" i="1" dirty="0"/>
              <a:t>p</a:t>
            </a:r>
            <a:r>
              <a:rPr lang="en-US" altLang="en-US" dirty="0"/>
              <a:t> = 0.62, </a:t>
            </a:r>
            <a:r>
              <a:rPr lang="en-US" altLang="en-US" i="1" dirty="0"/>
              <a:t>q</a:t>
            </a:r>
            <a:r>
              <a:rPr lang="en-US" altLang="en-US" dirty="0"/>
              <a:t> = 0.38</a:t>
            </a:r>
          </a:p>
          <a:p>
            <a:pPr eaLnBrk="1" hangingPunct="1">
              <a:spcBef>
                <a:spcPct val="0"/>
              </a:spcBef>
            </a:pPr>
            <a:r>
              <a:rPr lang="en-US" altLang="en-US" dirty="0"/>
              <a:t>Find the probability for each value of </a:t>
            </a:r>
            <a:r>
              <a:rPr lang="en-US" altLang="en-US" i="1" dirty="0"/>
              <a:t>x</a:t>
            </a:r>
          </a:p>
        </p:txBody>
      </p:sp>
      <p:sp>
        <p:nvSpPr>
          <p:cNvPr id="40965" name="Footer Placeholder 2">
            <a:extLst>
              <a:ext uri="{FF2B5EF4-FFF2-40B4-BE49-F238E27FC236}">
                <a16:creationId xmlns:a16="http://schemas.microsoft.com/office/drawing/2014/main" id="{868714EA-7ACB-413E-93D1-B35D15529FA4}"/>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1307502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083EEA-D748-49A3-9FEE-743974ED3DEE}"/>
              </a:ext>
            </a:extLst>
          </p:cNvPr>
          <p:cNvSpPr>
            <a:spLocks noGrp="1"/>
          </p:cNvSpPr>
          <p:nvPr>
            <p:ph type="title"/>
          </p:nvPr>
        </p:nvSpPr>
        <p:spPr/>
        <p:txBody>
          <a:bodyPr/>
          <a:lstStyle/>
          <a:p>
            <a:pPr eaLnBrk="1" hangingPunct="1">
              <a:defRPr/>
            </a:pPr>
            <a:r>
              <a:rPr lang="en-US" dirty="0">
                <a:solidFill>
                  <a:schemeClr val="accent3"/>
                </a:solidFill>
                <a:ea typeface="+mj-ea"/>
              </a:rPr>
              <a:t>Solution: Graphing a Binomial Distribution</a:t>
            </a:r>
          </a:p>
        </p:txBody>
      </p:sp>
      <p:sp>
        <p:nvSpPr>
          <p:cNvPr id="42017" name="Footer Placeholder 2">
            <a:extLst>
              <a:ext uri="{FF2B5EF4-FFF2-40B4-BE49-F238E27FC236}">
                <a16:creationId xmlns:a16="http://schemas.microsoft.com/office/drawing/2014/main" id="{2A639B2B-A09D-42A4-AE1C-5A04528D0F12}"/>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pic>
        <p:nvPicPr>
          <p:cNvPr id="6" name="Picture 5" descr="A screenshot of a cell phone&#10;&#10;Description generated with very high confidence">
            <a:extLst>
              <a:ext uri="{FF2B5EF4-FFF2-40B4-BE49-F238E27FC236}">
                <a16:creationId xmlns:a16="http://schemas.microsoft.com/office/drawing/2014/main" id="{8136EE79-9A6A-4B14-8FBB-AAE00A8BE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942" y="1582673"/>
            <a:ext cx="6844298" cy="1101854"/>
          </a:xfrm>
          <a:prstGeom prst="rect">
            <a:avLst/>
          </a:prstGeom>
        </p:spPr>
      </p:pic>
      <p:sp>
        <p:nvSpPr>
          <p:cNvPr id="9" name="Rectangle 8">
            <a:extLst>
              <a:ext uri="{FF2B5EF4-FFF2-40B4-BE49-F238E27FC236}">
                <a16:creationId xmlns:a16="http://schemas.microsoft.com/office/drawing/2014/main" id="{0BE854E1-BD7F-44D4-86B7-5C113907904C}"/>
              </a:ext>
            </a:extLst>
          </p:cNvPr>
          <p:cNvSpPr/>
          <p:nvPr/>
        </p:nvSpPr>
        <p:spPr>
          <a:xfrm>
            <a:off x="1445941" y="2967335"/>
            <a:ext cx="6844297" cy="138499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Notice in the table that all the probabilities are between 0 and 1 and that the sum of the probabilities is 1.</a:t>
            </a:r>
          </a:p>
        </p:txBody>
      </p:sp>
    </p:spTree>
    <p:extLst>
      <p:ext uri="{BB962C8B-B14F-4D97-AF65-F5344CB8AC3E}">
        <p14:creationId xmlns:p14="http://schemas.microsoft.com/office/powerpoint/2010/main" val="2629764588"/>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083EEA-D748-49A3-9FEE-743974ED3DEE}"/>
              </a:ext>
            </a:extLst>
          </p:cNvPr>
          <p:cNvSpPr>
            <a:spLocks noGrp="1"/>
          </p:cNvSpPr>
          <p:nvPr>
            <p:ph type="title"/>
          </p:nvPr>
        </p:nvSpPr>
        <p:spPr/>
        <p:txBody>
          <a:bodyPr/>
          <a:lstStyle/>
          <a:p>
            <a:pPr eaLnBrk="1" hangingPunct="1">
              <a:defRPr/>
            </a:pPr>
            <a:r>
              <a:rPr lang="en-US" dirty="0">
                <a:solidFill>
                  <a:schemeClr val="accent3"/>
                </a:solidFill>
                <a:ea typeface="+mj-ea"/>
              </a:rPr>
              <a:t>Solution: Graphing a Binomial Distribution</a:t>
            </a:r>
          </a:p>
        </p:txBody>
      </p:sp>
      <p:sp>
        <p:nvSpPr>
          <p:cNvPr id="42016" name="TextBox 9">
            <a:extLst>
              <a:ext uri="{FF2B5EF4-FFF2-40B4-BE49-F238E27FC236}">
                <a16:creationId xmlns:a16="http://schemas.microsoft.com/office/drawing/2014/main" id="{E5E0057F-1BE6-44F7-A07C-069FFEB677CF}"/>
              </a:ext>
            </a:extLst>
          </p:cNvPr>
          <p:cNvSpPr txBox="1">
            <a:spLocks noChangeArrowheads="1"/>
          </p:cNvSpPr>
          <p:nvPr/>
        </p:nvSpPr>
        <p:spPr bwMode="auto">
          <a:xfrm>
            <a:off x="784225" y="1417638"/>
            <a:ext cx="323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dirty="0"/>
              <a:t>Histogram:</a:t>
            </a:r>
          </a:p>
        </p:txBody>
      </p:sp>
      <p:sp>
        <p:nvSpPr>
          <p:cNvPr id="42017" name="Footer Placeholder 2">
            <a:extLst>
              <a:ext uri="{FF2B5EF4-FFF2-40B4-BE49-F238E27FC236}">
                <a16:creationId xmlns:a16="http://schemas.microsoft.com/office/drawing/2014/main" id="{2A639B2B-A09D-42A4-AE1C-5A04528D0F12}"/>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pic>
        <p:nvPicPr>
          <p:cNvPr id="8" name="Picture 7">
            <a:extLst>
              <a:ext uri="{FF2B5EF4-FFF2-40B4-BE49-F238E27FC236}">
                <a16:creationId xmlns:a16="http://schemas.microsoft.com/office/drawing/2014/main" id="{70F3AEFA-FFEB-49CA-9537-260BAB6FF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224" y="1501532"/>
            <a:ext cx="5197750" cy="3278466"/>
          </a:xfrm>
          <a:prstGeom prst="rect">
            <a:avLst/>
          </a:prstGeom>
        </p:spPr>
      </p:pic>
      <p:sp>
        <p:nvSpPr>
          <p:cNvPr id="2" name="Rectangle 1">
            <a:extLst>
              <a:ext uri="{FF2B5EF4-FFF2-40B4-BE49-F238E27FC236}">
                <a16:creationId xmlns:a16="http://schemas.microsoft.com/office/drawing/2014/main" id="{ED16AA72-DCCD-41B5-B639-A0EEC32E3242}"/>
              </a:ext>
            </a:extLst>
          </p:cNvPr>
          <p:cNvSpPr/>
          <p:nvPr/>
        </p:nvSpPr>
        <p:spPr>
          <a:xfrm>
            <a:off x="457200" y="4863892"/>
            <a:ext cx="8584474" cy="138499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From the histogram, you can see that it would be unusual for none or only one of the survivors to be age 65 years or older because both probabilities are less than 0.05.</a:t>
            </a:r>
          </a:p>
        </p:txBody>
      </p:sp>
    </p:spTree>
    <p:extLst>
      <p:ext uri="{BB962C8B-B14F-4D97-AF65-F5344CB8AC3E}">
        <p14:creationId xmlns:p14="http://schemas.microsoft.com/office/powerpoint/2010/main" val="28560667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a:extLst>
              <a:ext uri="{FF2B5EF4-FFF2-40B4-BE49-F238E27FC236}">
                <a16:creationId xmlns:a16="http://schemas.microsoft.com/office/drawing/2014/main" id="{6CFC3DBE-DF8E-405A-8F58-48F38CAD6070}"/>
              </a:ext>
            </a:extLst>
          </p:cNvPr>
          <p:cNvSpPr>
            <a:spLocks noGrp="1"/>
          </p:cNvSpPr>
          <p:nvPr>
            <p:ph type="title"/>
          </p:nvPr>
        </p:nvSpPr>
        <p:spPr/>
        <p:txBody>
          <a:bodyPr/>
          <a:lstStyle/>
          <a:p>
            <a:pPr eaLnBrk="1" hangingPunct="1"/>
            <a:r>
              <a:rPr lang="en-US" altLang="en-US"/>
              <a:t>Mean, Variance, and Standard Deviation</a:t>
            </a:r>
          </a:p>
        </p:txBody>
      </p:sp>
      <p:sp>
        <p:nvSpPr>
          <p:cNvPr id="43011" name="Content Placeholder 5">
            <a:extLst>
              <a:ext uri="{FF2B5EF4-FFF2-40B4-BE49-F238E27FC236}">
                <a16:creationId xmlns:a16="http://schemas.microsoft.com/office/drawing/2014/main" id="{42AC0A96-A2F6-428B-A98C-1DC48A08CCF2}"/>
              </a:ext>
            </a:extLst>
          </p:cNvPr>
          <p:cNvSpPr>
            <a:spLocks noGrp="1"/>
          </p:cNvSpPr>
          <p:nvPr>
            <p:ph idx="1"/>
          </p:nvPr>
        </p:nvSpPr>
        <p:spPr>
          <a:xfrm>
            <a:off x="457200" y="1600200"/>
            <a:ext cx="8229600" cy="4525963"/>
          </a:xfrm>
        </p:spPr>
        <p:txBody>
          <a:bodyPr/>
          <a:lstStyle/>
          <a:p>
            <a:pPr eaLnBrk="1" hangingPunct="1"/>
            <a:r>
              <a:rPr lang="en-US" altLang="en-US" b="1" dirty="0">
                <a:solidFill>
                  <a:schemeClr val="accent2"/>
                </a:solidFill>
              </a:rPr>
              <a:t>Mean:  </a:t>
            </a:r>
            <a:r>
              <a:rPr lang="el-GR" altLang="en-US" i="1" dirty="0">
                <a:solidFill>
                  <a:schemeClr val="accent2"/>
                </a:solidFill>
              </a:rPr>
              <a:t>μ</a:t>
            </a:r>
            <a:r>
              <a:rPr lang="en-US" altLang="en-US" dirty="0">
                <a:solidFill>
                  <a:schemeClr val="accent2"/>
                </a:solidFill>
              </a:rPr>
              <a:t> = </a:t>
            </a:r>
            <a:r>
              <a:rPr lang="en-US" altLang="en-US" i="1" dirty="0">
                <a:solidFill>
                  <a:schemeClr val="accent2"/>
                </a:solidFill>
              </a:rPr>
              <a:t>np</a:t>
            </a:r>
          </a:p>
          <a:p>
            <a:pPr eaLnBrk="1" hangingPunct="1"/>
            <a:endParaRPr lang="en-US" altLang="en-US" dirty="0">
              <a:solidFill>
                <a:schemeClr val="accent2"/>
              </a:solidFill>
            </a:endParaRPr>
          </a:p>
          <a:p>
            <a:pPr eaLnBrk="1" hangingPunct="1"/>
            <a:r>
              <a:rPr lang="en-US" altLang="en-US" b="1" dirty="0">
                <a:solidFill>
                  <a:schemeClr val="accent2"/>
                </a:solidFill>
              </a:rPr>
              <a:t>Variance:  </a:t>
            </a:r>
            <a:r>
              <a:rPr lang="el-GR" altLang="en-US" i="1" dirty="0">
                <a:solidFill>
                  <a:schemeClr val="accent2"/>
                </a:solidFill>
              </a:rPr>
              <a:t>σ</a:t>
            </a:r>
            <a:r>
              <a:rPr lang="en-US" altLang="en-US" baseline="30000" dirty="0">
                <a:solidFill>
                  <a:schemeClr val="accent2"/>
                </a:solidFill>
              </a:rPr>
              <a:t>2</a:t>
            </a:r>
            <a:r>
              <a:rPr lang="en-US" altLang="en-US" dirty="0">
                <a:solidFill>
                  <a:schemeClr val="accent2"/>
                </a:solidFill>
              </a:rPr>
              <a:t> = </a:t>
            </a:r>
            <a:r>
              <a:rPr lang="en-US" altLang="en-US" i="1" dirty="0" err="1">
                <a:solidFill>
                  <a:schemeClr val="accent2"/>
                </a:solidFill>
              </a:rPr>
              <a:t>npq</a:t>
            </a:r>
            <a:endParaRPr lang="en-US" altLang="en-US" i="1" dirty="0">
              <a:solidFill>
                <a:schemeClr val="accent2"/>
              </a:solidFill>
            </a:endParaRPr>
          </a:p>
          <a:p>
            <a:pPr eaLnBrk="1" hangingPunct="1"/>
            <a:endParaRPr lang="en-US" altLang="en-US" i="1" dirty="0">
              <a:solidFill>
                <a:schemeClr val="accent2"/>
              </a:solidFill>
            </a:endParaRPr>
          </a:p>
          <a:p>
            <a:pPr eaLnBrk="1" hangingPunct="1"/>
            <a:r>
              <a:rPr lang="en-US" altLang="en-US" b="1" dirty="0">
                <a:solidFill>
                  <a:schemeClr val="accent2"/>
                </a:solidFill>
              </a:rPr>
              <a:t>Standard Deviation: </a:t>
            </a:r>
          </a:p>
        </p:txBody>
      </p:sp>
      <p:graphicFrame>
        <p:nvGraphicFramePr>
          <p:cNvPr id="43012" name="Object 2">
            <a:extLst>
              <a:ext uri="{FF2B5EF4-FFF2-40B4-BE49-F238E27FC236}">
                <a16:creationId xmlns:a16="http://schemas.microsoft.com/office/drawing/2014/main" id="{214FE5DC-CDFC-4B24-AF3B-56ACEE637B3B}"/>
              </a:ext>
            </a:extLst>
          </p:cNvPr>
          <p:cNvGraphicFramePr>
            <a:graphicFrameLocks noChangeAspect="1"/>
          </p:cNvGraphicFramePr>
          <p:nvPr>
            <p:extLst>
              <p:ext uri="{D42A27DB-BD31-4B8C-83A1-F6EECF244321}">
                <p14:modId xmlns:p14="http://schemas.microsoft.com/office/powerpoint/2010/main" val="1378501640"/>
              </p:ext>
            </p:extLst>
          </p:nvPr>
        </p:nvGraphicFramePr>
        <p:xfrm>
          <a:off x="4008438" y="3641725"/>
          <a:ext cx="1422400" cy="547688"/>
        </p:xfrm>
        <a:graphic>
          <a:graphicData uri="http://schemas.openxmlformats.org/presentationml/2006/ole">
            <mc:AlternateContent xmlns:mc="http://schemas.openxmlformats.org/markup-compatibility/2006">
              <mc:Choice xmlns:v="urn:schemas-microsoft-com:vml" Requires="v">
                <p:oleObj spid="_x0000_s5159" name="Equation" r:id="rId3" imgW="660113" imgH="253890" progId="Equation.DSMT4">
                  <p:embed/>
                </p:oleObj>
              </mc:Choice>
              <mc:Fallback>
                <p:oleObj name="Equation" r:id="rId3" imgW="660113" imgH="253890" progId="Equation.DSMT4">
                  <p:embed/>
                  <p:pic>
                    <p:nvPicPr>
                      <p:cNvPr id="43012" name="Object 2">
                        <a:extLst>
                          <a:ext uri="{FF2B5EF4-FFF2-40B4-BE49-F238E27FC236}">
                            <a16:creationId xmlns:a16="http://schemas.microsoft.com/office/drawing/2014/main" id="{214FE5DC-CDFC-4B24-AF3B-56ACEE637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38" y="3641725"/>
                        <a:ext cx="14224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13" name="Footer Placeholder 2">
            <a:extLst>
              <a:ext uri="{FF2B5EF4-FFF2-40B4-BE49-F238E27FC236}">
                <a16:creationId xmlns:a16="http://schemas.microsoft.com/office/drawing/2014/main" id="{A4341D03-038E-4342-BA4E-C03CE1B2FAD7}"/>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2446504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70EC-BE7E-4AF2-B7EA-6438A15960CA}"/>
              </a:ext>
            </a:extLst>
          </p:cNvPr>
          <p:cNvSpPr>
            <a:spLocks noGrp="1"/>
          </p:cNvSpPr>
          <p:nvPr>
            <p:ph type="title"/>
          </p:nvPr>
        </p:nvSpPr>
        <p:spPr/>
        <p:txBody>
          <a:bodyPr/>
          <a:lstStyle/>
          <a:p>
            <a:pPr eaLnBrk="1" hangingPunct="1">
              <a:defRPr/>
            </a:pPr>
            <a:r>
              <a:rPr lang="en-US" dirty="0">
                <a:solidFill>
                  <a:schemeClr val="accent3"/>
                </a:solidFill>
                <a:ea typeface="+mj-ea"/>
              </a:rPr>
              <a:t>Example: Mean, Variance, and Standard Deviation</a:t>
            </a:r>
          </a:p>
        </p:txBody>
      </p:sp>
      <p:sp>
        <p:nvSpPr>
          <p:cNvPr id="44035" name="Content Placeholder 2">
            <a:extLst>
              <a:ext uri="{FF2B5EF4-FFF2-40B4-BE49-F238E27FC236}">
                <a16:creationId xmlns:a16="http://schemas.microsoft.com/office/drawing/2014/main" id="{F8CFBDFA-D189-48C8-A148-5870EC86FAB0}"/>
              </a:ext>
            </a:extLst>
          </p:cNvPr>
          <p:cNvSpPr>
            <a:spLocks noGrp="1"/>
          </p:cNvSpPr>
          <p:nvPr>
            <p:ph idx="1"/>
          </p:nvPr>
        </p:nvSpPr>
        <p:spPr>
          <a:xfrm>
            <a:off x="457200" y="1600200"/>
            <a:ext cx="8229600" cy="2333625"/>
          </a:xfrm>
        </p:spPr>
        <p:txBody>
          <a:bodyPr/>
          <a:lstStyle/>
          <a:p>
            <a:pPr marL="0" indent="0" eaLnBrk="1" hangingPunct="1">
              <a:buFont typeface="Arial" panose="020B0604020202020204" pitchFamily="34" charset="0"/>
              <a:buNone/>
            </a:pPr>
            <a:r>
              <a:rPr lang="en-US" altLang="en-US"/>
              <a:t>In Pittsburgh, Pennsylvania, about 56% of the days in a year are cloudy. Find the mean, variance, and standard deviation for the number of cloudy days during the month of June. Interpret the results and determine any unusual values.</a:t>
            </a:r>
            <a:r>
              <a:rPr lang="en-US" altLang="en-US" sz="2400" i="1">
                <a:solidFill>
                  <a:schemeClr val="tx2"/>
                </a:solidFill>
              </a:rPr>
              <a:t> (Source: National Climatic Data Center)</a:t>
            </a:r>
          </a:p>
        </p:txBody>
      </p:sp>
      <p:sp>
        <p:nvSpPr>
          <p:cNvPr id="6" name="TextBox 5">
            <a:extLst>
              <a:ext uri="{FF2B5EF4-FFF2-40B4-BE49-F238E27FC236}">
                <a16:creationId xmlns:a16="http://schemas.microsoft.com/office/drawing/2014/main" id="{D848B7A4-C8A2-462D-A948-CDB40FC3A99D}"/>
              </a:ext>
            </a:extLst>
          </p:cNvPr>
          <p:cNvSpPr txBox="1"/>
          <p:nvPr/>
        </p:nvSpPr>
        <p:spPr>
          <a:xfrm>
            <a:off x="574675" y="4019550"/>
            <a:ext cx="7888288" cy="519113"/>
          </a:xfrm>
          <a:prstGeom prst="rect">
            <a:avLst/>
          </a:prstGeom>
          <a:noFill/>
        </p:spPr>
        <p:txBody>
          <a:bodyPr>
            <a:spAutoFit/>
          </a:bodyPr>
          <a:lstStyle/>
          <a:p>
            <a:pPr eaLnBrk="1" fontAlgn="auto" hangingPunct="1">
              <a:spcBef>
                <a:spcPts val="0"/>
              </a:spcBef>
              <a:spcAft>
                <a:spcPts val="0"/>
              </a:spcAft>
              <a:defRPr/>
            </a:pPr>
            <a:r>
              <a:rPr lang="en-US" sz="2800" b="1" dirty="0">
                <a:solidFill>
                  <a:schemeClr val="accent3"/>
                </a:solidFill>
                <a:latin typeface="+mn-lt"/>
                <a:ea typeface="+mn-ea"/>
              </a:rPr>
              <a:t>Solution:</a:t>
            </a:r>
            <a:r>
              <a:rPr lang="en-US" sz="2800" dirty="0">
                <a:latin typeface="+mn-lt"/>
                <a:ea typeface="+mn-ea"/>
              </a:rPr>
              <a:t>  </a:t>
            </a:r>
            <a:r>
              <a:rPr lang="en-US" sz="2800" i="1" dirty="0">
                <a:latin typeface="+mn-lt"/>
                <a:ea typeface="+mn-ea"/>
              </a:rPr>
              <a:t>n</a:t>
            </a:r>
            <a:r>
              <a:rPr lang="en-US" sz="2800" dirty="0">
                <a:latin typeface="+mn-lt"/>
                <a:ea typeface="+mn-ea"/>
              </a:rPr>
              <a:t> = 30,  </a:t>
            </a:r>
            <a:r>
              <a:rPr lang="en-US" sz="2800" i="1" dirty="0">
                <a:latin typeface="+mn-lt"/>
                <a:ea typeface="+mn-ea"/>
              </a:rPr>
              <a:t>p</a:t>
            </a:r>
            <a:r>
              <a:rPr lang="en-US" sz="2800" dirty="0">
                <a:latin typeface="+mn-lt"/>
                <a:ea typeface="+mn-ea"/>
              </a:rPr>
              <a:t> = 0.56,  </a:t>
            </a:r>
            <a:r>
              <a:rPr lang="en-US" sz="2800" i="1" dirty="0">
                <a:latin typeface="+mn-lt"/>
                <a:ea typeface="+mn-ea"/>
              </a:rPr>
              <a:t>q</a:t>
            </a:r>
            <a:r>
              <a:rPr lang="en-US" sz="2800" dirty="0">
                <a:latin typeface="+mn-lt"/>
                <a:ea typeface="+mn-ea"/>
              </a:rPr>
              <a:t> = 0.44</a:t>
            </a:r>
          </a:p>
        </p:txBody>
      </p:sp>
      <p:sp>
        <p:nvSpPr>
          <p:cNvPr id="10248" name="TextBox 6">
            <a:extLst>
              <a:ext uri="{FF2B5EF4-FFF2-40B4-BE49-F238E27FC236}">
                <a16:creationId xmlns:a16="http://schemas.microsoft.com/office/drawing/2014/main" id="{D9348A3A-E2C5-4D4C-9ED9-E2A1DEBBA28C}"/>
              </a:ext>
            </a:extLst>
          </p:cNvPr>
          <p:cNvSpPr txBox="1">
            <a:spLocks noChangeArrowheads="1"/>
          </p:cNvSpPr>
          <p:nvPr/>
        </p:nvSpPr>
        <p:spPr bwMode="auto">
          <a:xfrm>
            <a:off x="658813" y="4635500"/>
            <a:ext cx="66563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dirty="0">
                <a:solidFill>
                  <a:schemeClr val="accent2"/>
                </a:solidFill>
              </a:rPr>
              <a:t>Mean:  </a:t>
            </a:r>
            <a:r>
              <a:rPr lang="el-GR" altLang="en-US" i="1" dirty="0">
                <a:solidFill>
                  <a:schemeClr val="accent2"/>
                </a:solidFill>
              </a:rPr>
              <a:t>μ</a:t>
            </a:r>
            <a:r>
              <a:rPr lang="en-US" altLang="en-US" dirty="0">
                <a:solidFill>
                  <a:schemeClr val="accent2"/>
                </a:solidFill>
              </a:rPr>
              <a:t> = </a:t>
            </a:r>
            <a:r>
              <a:rPr lang="en-US" altLang="en-US" i="1" dirty="0">
                <a:solidFill>
                  <a:schemeClr val="accent2"/>
                </a:solidFill>
              </a:rPr>
              <a:t>np</a:t>
            </a:r>
            <a:r>
              <a:rPr lang="en-US" altLang="en-US" dirty="0">
                <a:solidFill>
                  <a:schemeClr val="accent2"/>
                </a:solidFill>
              </a:rPr>
              <a:t> = 30∙0.56 = 16.8</a:t>
            </a:r>
            <a:endParaRPr lang="en-US" altLang="en-US" i="1" dirty="0">
              <a:solidFill>
                <a:schemeClr val="accent2"/>
              </a:solidFill>
            </a:endParaRPr>
          </a:p>
          <a:p>
            <a:pPr eaLnBrk="1" hangingPunct="1">
              <a:spcBef>
                <a:spcPct val="0"/>
              </a:spcBef>
              <a:buClrTx/>
              <a:buFontTx/>
              <a:buNone/>
            </a:pPr>
            <a:r>
              <a:rPr lang="en-US" altLang="en-US" dirty="0">
                <a:solidFill>
                  <a:schemeClr val="accent2"/>
                </a:solidFill>
              </a:rPr>
              <a:t>Variance:  </a:t>
            </a:r>
            <a:r>
              <a:rPr lang="el-GR" altLang="en-US" i="1" dirty="0">
                <a:solidFill>
                  <a:schemeClr val="accent2"/>
                </a:solidFill>
              </a:rPr>
              <a:t>σ</a:t>
            </a:r>
            <a:r>
              <a:rPr lang="en-US" altLang="en-US" baseline="30000" dirty="0">
                <a:solidFill>
                  <a:schemeClr val="accent2"/>
                </a:solidFill>
              </a:rPr>
              <a:t>2</a:t>
            </a:r>
            <a:r>
              <a:rPr lang="en-US" altLang="en-US" dirty="0">
                <a:solidFill>
                  <a:schemeClr val="accent2"/>
                </a:solidFill>
              </a:rPr>
              <a:t> = </a:t>
            </a:r>
            <a:r>
              <a:rPr lang="en-US" altLang="en-US" i="1" dirty="0" err="1">
                <a:solidFill>
                  <a:schemeClr val="accent2"/>
                </a:solidFill>
              </a:rPr>
              <a:t>npq</a:t>
            </a:r>
            <a:r>
              <a:rPr lang="en-US" altLang="en-US" dirty="0">
                <a:solidFill>
                  <a:schemeClr val="accent2"/>
                </a:solidFill>
              </a:rPr>
              <a:t> = 30∙0.56∙0.44 ≈ 7.4</a:t>
            </a:r>
            <a:endParaRPr lang="en-US" altLang="en-US" i="1" dirty="0">
              <a:solidFill>
                <a:schemeClr val="accent2"/>
              </a:solidFill>
            </a:endParaRPr>
          </a:p>
          <a:p>
            <a:pPr eaLnBrk="1" hangingPunct="1">
              <a:spcBef>
                <a:spcPct val="0"/>
              </a:spcBef>
              <a:buClrTx/>
              <a:buFontTx/>
              <a:buNone/>
            </a:pPr>
            <a:r>
              <a:rPr lang="en-US" altLang="en-US" dirty="0">
                <a:solidFill>
                  <a:schemeClr val="accent2"/>
                </a:solidFill>
              </a:rPr>
              <a:t>Standard Deviation:</a:t>
            </a:r>
            <a:r>
              <a:rPr lang="en-US" altLang="en-US" dirty="0"/>
              <a:t> </a:t>
            </a:r>
          </a:p>
        </p:txBody>
      </p:sp>
      <p:graphicFrame>
        <p:nvGraphicFramePr>
          <p:cNvPr id="10242" name="Object 2">
            <a:extLst>
              <a:ext uri="{FF2B5EF4-FFF2-40B4-BE49-F238E27FC236}">
                <a16:creationId xmlns:a16="http://schemas.microsoft.com/office/drawing/2014/main" id="{390463D5-E60B-4EEC-96AF-8A01154B5D24}"/>
              </a:ext>
            </a:extLst>
          </p:cNvPr>
          <p:cNvGraphicFramePr>
            <a:graphicFrameLocks noChangeAspect="1"/>
          </p:cNvGraphicFramePr>
          <p:nvPr/>
        </p:nvGraphicFramePr>
        <p:xfrm>
          <a:off x="3697288" y="5491163"/>
          <a:ext cx="4594225" cy="547687"/>
        </p:xfrm>
        <a:graphic>
          <a:graphicData uri="http://schemas.openxmlformats.org/presentationml/2006/ole">
            <mc:AlternateContent xmlns:mc="http://schemas.openxmlformats.org/markup-compatibility/2006">
              <mc:Choice xmlns:v="urn:schemas-microsoft-com:vml" Requires="v">
                <p:oleObj spid="_x0000_s6183" name="Equation" r:id="rId3" imgW="2133600" imgH="254000" progId="Equation.DSMT4">
                  <p:embed/>
                </p:oleObj>
              </mc:Choice>
              <mc:Fallback>
                <p:oleObj name="Equation" r:id="rId3" imgW="2133600" imgH="254000" progId="Equation.DSMT4">
                  <p:embed/>
                  <p:pic>
                    <p:nvPicPr>
                      <p:cNvPr id="10242" name="Object 2">
                        <a:extLst>
                          <a:ext uri="{FF2B5EF4-FFF2-40B4-BE49-F238E27FC236}">
                            <a16:creationId xmlns:a16="http://schemas.microsoft.com/office/drawing/2014/main" id="{390463D5-E60B-4EEC-96AF-8A01154B5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288" y="5491163"/>
                        <a:ext cx="4594225"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4039" name="Picture 10" descr="C:\Documents and Settings\Lyn\Local Settings\Temporary Internet Files\Content.IE5\TNMFU2EO\MCj03111180000[1].wmf">
            <a:extLst>
              <a:ext uri="{FF2B5EF4-FFF2-40B4-BE49-F238E27FC236}">
                <a16:creationId xmlns:a16="http://schemas.microsoft.com/office/drawing/2014/main" id="{2F6E0DAF-D159-4A83-9D65-44B9924F8B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7263" y="3911600"/>
            <a:ext cx="13414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Footer Placeholder 2">
            <a:extLst>
              <a:ext uri="{FF2B5EF4-FFF2-40B4-BE49-F238E27FC236}">
                <a16:creationId xmlns:a16="http://schemas.microsoft.com/office/drawing/2014/main" id="{D2BC8668-EE57-4DC4-994A-F7A0B8604179}"/>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34907793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4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4630-6391-4E90-9A02-57536C945493}"/>
              </a:ext>
            </a:extLst>
          </p:cNvPr>
          <p:cNvSpPr>
            <a:spLocks noGrp="1"/>
          </p:cNvSpPr>
          <p:nvPr>
            <p:ph type="title"/>
          </p:nvPr>
        </p:nvSpPr>
        <p:spPr/>
        <p:txBody>
          <a:bodyPr/>
          <a:lstStyle/>
          <a:p>
            <a:pPr eaLnBrk="1" hangingPunct="1">
              <a:defRPr/>
            </a:pPr>
            <a:r>
              <a:rPr lang="en-US" sz="4400" dirty="0">
                <a:solidFill>
                  <a:schemeClr val="accent3"/>
                </a:solidFill>
                <a:ea typeface="+mj-ea"/>
              </a:rPr>
              <a:t>Solution: Mean, Variance, and Standard Deviation</a:t>
            </a:r>
          </a:p>
        </p:txBody>
      </p:sp>
      <p:sp>
        <p:nvSpPr>
          <p:cNvPr id="45059" name="TextBox 6">
            <a:extLst>
              <a:ext uri="{FF2B5EF4-FFF2-40B4-BE49-F238E27FC236}">
                <a16:creationId xmlns:a16="http://schemas.microsoft.com/office/drawing/2014/main" id="{2C4963C1-D01A-4032-BB1F-0149A24718B0}"/>
              </a:ext>
            </a:extLst>
          </p:cNvPr>
          <p:cNvSpPr txBox="1">
            <a:spLocks noChangeArrowheads="1"/>
          </p:cNvSpPr>
          <p:nvPr/>
        </p:nvSpPr>
        <p:spPr bwMode="auto">
          <a:xfrm>
            <a:off x="468313" y="1679575"/>
            <a:ext cx="665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n-US" i="1"/>
              <a:t>μ</a:t>
            </a:r>
            <a:r>
              <a:rPr lang="en-US" altLang="en-US"/>
              <a:t> = 16.8     </a:t>
            </a:r>
            <a:r>
              <a:rPr lang="el-GR" altLang="en-US" i="1"/>
              <a:t>σ</a:t>
            </a:r>
            <a:r>
              <a:rPr lang="en-US" altLang="en-US" baseline="30000"/>
              <a:t>2</a:t>
            </a:r>
            <a:r>
              <a:rPr lang="en-US" altLang="en-US"/>
              <a:t> ≈ 7.4      </a:t>
            </a:r>
            <a:r>
              <a:rPr lang="el-GR" altLang="en-US" i="1"/>
              <a:t>σ</a:t>
            </a:r>
            <a:r>
              <a:rPr lang="en-US" altLang="en-US"/>
              <a:t> ≈ 2.7 </a:t>
            </a:r>
          </a:p>
        </p:txBody>
      </p:sp>
      <p:sp>
        <p:nvSpPr>
          <p:cNvPr id="63494" name="TextBox 9">
            <a:extLst>
              <a:ext uri="{FF2B5EF4-FFF2-40B4-BE49-F238E27FC236}">
                <a16:creationId xmlns:a16="http://schemas.microsoft.com/office/drawing/2014/main" id="{F4305CBF-0E05-43A2-9AC0-6AE9B079E286}"/>
              </a:ext>
            </a:extLst>
          </p:cNvPr>
          <p:cNvSpPr txBox="1">
            <a:spLocks noChangeArrowheads="1"/>
          </p:cNvSpPr>
          <p:nvPr/>
        </p:nvSpPr>
        <p:spPr bwMode="auto">
          <a:xfrm>
            <a:off x="468313" y="2254250"/>
            <a:ext cx="788828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96925" indent="-3397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pPr>
            <a:r>
              <a:rPr lang="en-US" altLang="en-US"/>
              <a:t>On average, there are 16.8 cloudy days during the month of June. </a:t>
            </a:r>
          </a:p>
          <a:p>
            <a:pPr eaLnBrk="1" hangingPunct="1">
              <a:spcBef>
                <a:spcPct val="0"/>
              </a:spcBef>
            </a:pPr>
            <a:r>
              <a:rPr lang="en-US" altLang="en-US"/>
              <a:t>The standard deviation is about 2.7 days. </a:t>
            </a:r>
          </a:p>
          <a:p>
            <a:pPr eaLnBrk="1" hangingPunct="1">
              <a:spcBef>
                <a:spcPct val="0"/>
              </a:spcBef>
            </a:pPr>
            <a:r>
              <a:rPr lang="en-US" altLang="en-US"/>
              <a:t>Values that are more than two standard deviations from the mean are considered unusual.</a:t>
            </a:r>
          </a:p>
          <a:p>
            <a:pPr lvl="1" eaLnBrk="1" hangingPunct="1">
              <a:spcBef>
                <a:spcPct val="0"/>
              </a:spcBef>
            </a:pPr>
            <a:r>
              <a:rPr lang="en-US" altLang="en-US">
                <a:ea typeface="MS PGothic" panose="020B0600070205080204" pitchFamily="34" charset="-128"/>
              </a:rPr>
              <a:t>16.8 – 2(2.7) =11.4;  A June with 11 cloudy days or less would be unusual.</a:t>
            </a:r>
          </a:p>
          <a:p>
            <a:pPr lvl="1" eaLnBrk="1" hangingPunct="1">
              <a:spcBef>
                <a:spcPct val="0"/>
              </a:spcBef>
            </a:pPr>
            <a:r>
              <a:rPr lang="en-US" altLang="en-US">
                <a:ea typeface="MS PGothic" panose="020B0600070205080204" pitchFamily="34" charset="-128"/>
              </a:rPr>
              <a:t>16.8 + 2(2.7) = 22.2;  A June with 23 cloudy days or more would also be unusual.</a:t>
            </a:r>
          </a:p>
        </p:txBody>
      </p:sp>
      <p:pic>
        <p:nvPicPr>
          <p:cNvPr id="45061" name="Picture 10" descr="C:\Documents and Settings\Lyn\Local Settings\Temporary Internet Files\Content.IE5\TNMFU2EO\MCj03111180000[1].wmf">
            <a:extLst>
              <a:ext uri="{FF2B5EF4-FFF2-40B4-BE49-F238E27FC236}">
                <a16:creationId xmlns:a16="http://schemas.microsoft.com/office/drawing/2014/main" id="{0160B29F-543F-485A-A505-681BC7A655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4900" y="1212850"/>
            <a:ext cx="13414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Footer Placeholder 2">
            <a:extLst>
              <a:ext uri="{FF2B5EF4-FFF2-40B4-BE49-F238E27FC236}">
                <a16:creationId xmlns:a16="http://schemas.microsoft.com/office/drawing/2014/main" id="{298408C9-733F-4420-BAD1-AA93A9598B84}"/>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3422759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1637834-C9FA-4CD1-896E-F9A7DD8045F5}"/>
              </a:ext>
            </a:extLst>
          </p:cNvPr>
          <p:cNvSpPr>
            <a:spLocks noGrp="1"/>
          </p:cNvSpPr>
          <p:nvPr>
            <p:ph type="title"/>
          </p:nvPr>
        </p:nvSpPr>
        <p:spPr/>
        <p:txBody>
          <a:bodyPr/>
          <a:lstStyle/>
          <a:p>
            <a:pPr eaLnBrk="1" hangingPunct="1"/>
            <a:r>
              <a:rPr lang="en-US" altLang="en-US"/>
              <a:t>Section 4.2 Objectives</a:t>
            </a:r>
          </a:p>
        </p:txBody>
      </p:sp>
      <p:sp>
        <p:nvSpPr>
          <p:cNvPr id="13315" name="Content Placeholder 2">
            <a:extLst>
              <a:ext uri="{FF2B5EF4-FFF2-40B4-BE49-F238E27FC236}">
                <a16:creationId xmlns:a16="http://schemas.microsoft.com/office/drawing/2014/main" id="{EA756960-69E0-4196-983C-3AEBA5A53AB7}"/>
              </a:ext>
            </a:extLst>
          </p:cNvPr>
          <p:cNvSpPr>
            <a:spLocks noGrp="1"/>
          </p:cNvSpPr>
          <p:nvPr>
            <p:ph idx="1"/>
          </p:nvPr>
        </p:nvSpPr>
        <p:spPr>
          <a:xfrm>
            <a:off x="457200" y="1600200"/>
            <a:ext cx="8086725" cy="4525963"/>
          </a:xfrm>
        </p:spPr>
        <p:txBody>
          <a:bodyPr/>
          <a:lstStyle/>
          <a:p>
            <a:pPr eaLnBrk="1" hangingPunct="1"/>
            <a:r>
              <a:rPr lang="en-US" altLang="en-US" dirty="0"/>
              <a:t>How to determine whether a probability experiment is a binomial experiment</a:t>
            </a:r>
          </a:p>
          <a:p>
            <a:pPr eaLnBrk="1" hangingPunct="1"/>
            <a:r>
              <a:rPr lang="en-US" altLang="en-US" dirty="0"/>
              <a:t>How to find binomial probabilities using the binomial probability formula</a:t>
            </a:r>
          </a:p>
          <a:p>
            <a:pPr eaLnBrk="1" hangingPunct="1"/>
            <a:r>
              <a:rPr lang="en-US" altLang="en-US" dirty="0"/>
              <a:t>How to find binomial probabilities using technology, formulas, and a binomial probability table</a:t>
            </a:r>
          </a:p>
          <a:p>
            <a:pPr eaLnBrk="1" hangingPunct="1"/>
            <a:r>
              <a:rPr lang="en-US" altLang="en-US" dirty="0"/>
              <a:t>How to construct and graph a binomial distribution</a:t>
            </a:r>
          </a:p>
          <a:p>
            <a:pPr eaLnBrk="1" hangingPunct="1"/>
            <a:r>
              <a:rPr lang="en-US" altLang="en-US" dirty="0"/>
              <a:t>How to find the mean, variance, and standard deviation of a binomial probability distribution</a:t>
            </a:r>
          </a:p>
        </p:txBody>
      </p:sp>
      <p:sp>
        <p:nvSpPr>
          <p:cNvPr id="13316" name="Footer Placeholder 2">
            <a:extLst>
              <a:ext uri="{FF2B5EF4-FFF2-40B4-BE49-F238E27FC236}">
                <a16:creationId xmlns:a16="http://schemas.microsoft.com/office/drawing/2014/main" id="{7AA5DE75-6409-4AC6-810B-EFD1B16B4097}"/>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152858404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4018AB9-62A1-4F4D-A4FD-E07B416A6541}"/>
              </a:ext>
            </a:extLst>
          </p:cNvPr>
          <p:cNvSpPr>
            <a:spLocks noGrp="1" noChangeArrowheads="1"/>
          </p:cNvSpPr>
          <p:nvPr>
            <p:ph type="title"/>
          </p:nvPr>
        </p:nvSpPr>
        <p:spPr>
          <a:noFill/>
        </p:spPr>
        <p:txBody>
          <a:bodyPr/>
          <a:lstStyle/>
          <a:p>
            <a:pPr eaLnBrk="1" hangingPunct="1"/>
            <a:r>
              <a:rPr lang="en-US" altLang="en-US"/>
              <a:t>Binomial Experiments</a:t>
            </a:r>
          </a:p>
        </p:txBody>
      </p:sp>
      <p:sp>
        <p:nvSpPr>
          <p:cNvPr id="44035" name="Content Placeholder 4">
            <a:extLst>
              <a:ext uri="{FF2B5EF4-FFF2-40B4-BE49-F238E27FC236}">
                <a16:creationId xmlns:a16="http://schemas.microsoft.com/office/drawing/2014/main" id="{538002E6-1F2A-42C9-B37E-0F8083222901}"/>
              </a:ext>
            </a:extLst>
          </p:cNvPr>
          <p:cNvSpPr>
            <a:spLocks noGrp="1"/>
          </p:cNvSpPr>
          <p:nvPr>
            <p:ph idx="1"/>
          </p:nvPr>
        </p:nvSpPr>
        <p:spPr/>
        <p:txBody>
          <a:bodyPr/>
          <a:lstStyle/>
          <a:p>
            <a:pPr marL="514350" indent="-514350" eaLnBrk="1" hangingPunct="1">
              <a:spcBef>
                <a:spcPct val="40000"/>
              </a:spcBef>
              <a:buFont typeface="Arial" panose="020B0604020202020204" pitchFamily="34" charset="0"/>
              <a:buAutoNum type="arabicPeriod"/>
            </a:pPr>
            <a:r>
              <a:rPr lang="en-US" altLang="en-US"/>
              <a:t>The experiment is repeated for a fixed number of trials, where each trial is independent of other trials.</a:t>
            </a:r>
          </a:p>
          <a:p>
            <a:pPr marL="514350" indent="-514350" eaLnBrk="1" hangingPunct="1">
              <a:spcBef>
                <a:spcPct val="40000"/>
              </a:spcBef>
              <a:buFont typeface="Arial" panose="020B0604020202020204" pitchFamily="34" charset="0"/>
              <a:buAutoNum type="arabicPeriod"/>
            </a:pPr>
            <a:r>
              <a:rPr lang="en-US" altLang="en-US"/>
              <a:t>There are only two possible outcomes of interest for each trial.  The outcomes can be classified as a success (</a:t>
            </a:r>
            <a:r>
              <a:rPr lang="en-US" altLang="en-US" i="1"/>
              <a:t>S</a:t>
            </a:r>
            <a:r>
              <a:rPr lang="en-US" altLang="en-US"/>
              <a:t>) or as a failure (</a:t>
            </a:r>
            <a:r>
              <a:rPr lang="en-US" altLang="en-US" i="1"/>
              <a:t>F</a:t>
            </a:r>
            <a:r>
              <a:rPr lang="en-US" altLang="en-US"/>
              <a:t>).</a:t>
            </a:r>
          </a:p>
          <a:p>
            <a:pPr marL="514350" indent="-514350" eaLnBrk="1" hangingPunct="1">
              <a:spcBef>
                <a:spcPct val="40000"/>
              </a:spcBef>
              <a:buFont typeface="Arial" panose="020B0604020202020204" pitchFamily="34" charset="0"/>
              <a:buAutoNum type="arabicPeriod"/>
            </a:pPr>
            <a:r>
              <a:rPr lang="en-US" altLang="en-US"/>
              <a:t>The probability of a success, </a:t>
            </a:r>
            <a:r>
              <a:rPr lang="en-US" altLang="en-US" i="1"/>
              <a:t>P</a:t>
            </a:r>
            <a:r>
              <a:rPr lang="en-US" altLang="en-US"/>
              <a:t>(</a:t>
            </a:r>
            <a:r>
              <a:rPr lang="en-US" altLang="en-US" i="1"/>
              <a:t>S</a:t>
            </a:r>
            <a:r>
              <a:rPr lang="en-US" altLang="en-US"/>
              <a:t>), is the same for each trial.</a:t>
            </a:r>
          </a:p>
          <a:p>
            <a:pPr marL="514350" indent="-514350" eaLnBrk="1" hangingPunct="1">
              <a:spcBef>
                <a:spcPct val="40000"/>
              </a:spcBef>
              <a:buFont typeface="Arial" panose="020B0604020202020204" pitchFamily="34" charset="0"/>
              <a:buAutoNum type="arabicPeriod"/>
            </a:pPr>
            <a:r>
              <a:rPr lang="en-US" altLang="en-US"/>
              <a:t>The random variable </a:t>
            </a:r>
            <a:r>
              <a:rPr lang="en-US" altLang="en-US" i="1"/>
              <a:t>x</a:t>
            </a:r>
            <a:r>
              <a:rPr lang="en-US" altLang="en-US"/>
              <a:t> counts the number of successful trials.</a:t>
            </a:r>
          </a:p>
          <a:p>
            <a:pPr marL="514350" indent="-514350" eaLnBrk="1" hangingPunct="1">
              <a:buFont typeface="Arial" panose="020B0604020202020204" pitchFamily="34" charset="0"/>
              <a:buAutoNum type="arabicPeriod"/>
            </a:pPr>
            <a:endParaRPr lang="en-US" altLang="en-US"/>
          </a:p>
        </p:txBody>
      </p:sp>
      <p:sp>
        <p:nvSpPr>
          <p:cNvPr id="14340" name="Footer Placeholder 2">
            <a:extLst>
              <a:ext uri="{FF2B5EF4-FFF2-40B4-BE49-F238E27FC236}">
                <a16:creationId xmlns:a16="http://schemas.microsoft.com/office/drawing/2014/main" id="{FAB684C7-4CBF-4E18-9A79-07DCE7F10AA8}"/>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1618711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4BE0E29-65DA-4B3D-8E53-B3E79DD9A97E}"/>
              </a:ext>
            </a:extLst>
          </p:cNvPr>
          <p:cNvSpPr>
            <a:spLocks noGrp="1" noChangeArrowheads="1"/>
          </p:cNvSpPr>
          <p:nvPr>
            <p:ph type="title"/>
          </p:nvPr>
        </p:nvSpPr>
        <p:spPr>
          <a:noFill/>
        </p:spPr>
        <p:txBody>
          <a:bodyPr/>
          <a:lstStyle/>
          <a:p>
            <a:pPr eaLnBrk="1" hangingPunct="1"/>
            <a:r>
              <a:rPr lang="en-US" altLang="en-US"/>
              <a:t>Notation for Binomial Experiments</a:t>
            </a:r>
          </a:p>
        </p:txBody>
      </p:sp>
      <p:graphicFrame>
        <p:nvGraphicFramePr>
          <p:cNvPr id="14" name="Table 13">
            <a:extLst>
              <a:ext uri="{FF2B5EF4-FFF2-40B4-BE49-F238E27FC236}">
                <a16:creationId xmlns:a16="http://schemas.microsoft.com/office/drawing/2014/main" id="{CB962B67-1D83-4AC3-82FF-A6D47B1D57E9}"/>
              </a:ext>
            </a:extLst>
          </p:cNvPr>
          <p:cNvGraphicFramePr>
            <a:graphicFrameLocks noGrp="1"/>
          </p:cNvGraphicFramePr>
          <p:nvPr>
            <p:extLst>
              <p:ext uri="{D42A27DB-BD31-4B8C-83A1-F6EECF244321}">
                <p14:modId xmlns:p14="http://schemas.microsoft.com/office/powerpoint/2010/main" val="3457406909"/>
              </p:ext>
            </p:extLst>
          </p:nvPr>
        </p:nvGraphicFramePr>
        <p:xfrm>
          <a:off x="923925" y="1838325"/>
          <a:ext cx="7435850" cy="3383180"/>
        </p:xfrm>
        <a:graphic>
          <a:graphicData uri="http://schemas.openxmlformats.org/drawingml/2006/table">
            <a:tbl>
              <a:tblPr/>
              <a:tblGrid>
                <a:gridCol w="1543050">
                  <a:extLst>
                    <a:ext uri="{9D8B030D-6E8A-4147-A177-3AD203B41FA5}">
                      <a16:colId xmlns:a16="http://schemas.microsoft.com/office/drawing/2014/main" val="20000"/>
                    </a:ext>
                  </a:extLst>
                </a:gridCol>
                <a:gridCol w="5892800">
                  <a:extLst>
                    <a:ext uri="{9D8B030D-6E8A-4147-A177-3AD203B41FA5}">
                      <a16:colId xmlns:a16="http://schemas.microsoft.com/office/drawing/2014/main" val="20001"/>
                    </a:ext>
                  </a:extLst>
                </a:gridCol>
              </a:tblGrid>
              <a:tr h="45711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a:ln>
                            <a:noFill/>
                          </a:ln>
                          <a:solidFill>
                            <a:schemeClr val="bg1"/>
                          </a:solidFill>
                          <a:effectLst/>
                          <a:latin typeface="Times New Roman" panose="02020603050405020304" pitchFamily="18" charset="0"/>
                          <a:ea typeface="MS PGothic" panose="020B0600070205080204" pitchFamily="34" charset="-128"/>
                        </a:rPr>
                        <a:t>Symbol</a:t>
                      </a:r>
                    </a:p>
                  </a:txBody>
                  <a:tcPr marL="91449" marR="91449" marT="45694" marB="45694" horzOverflow="overflow">
                    <a:lnL>
                      <a:noFill/>
                    </a:lnL>
                    <a:lnR>
                      <a:noFill/>
                    </a:lnR>
                    <a:lnT>
                      <a:noFill/>
                    </a:lnT>
                    <a:lnB>
                      <a:noFill/>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a:ln>
                            <a:noFill/>
                          </a:ln>
                          <a:solidFill>
                            <a:schemeClr val="bg1"/>
                          </a:solidFill>
                          <a:effectLst/>
                          <a:latin typeface="Times New Roman" panose="02020603050405020304" pitchFamily="18" charset="0"/>
                          <a:ea typeface="MS PGothic" panose="020B0600070205080204" pitchFamily="34" charset="-128"/>
                        </a:rPr>
                        <a:t>Description</a:t>
                      </a:r>
                    </a:p>
                  </a:txBody>
                  <a:tcPr marL="274347" marR="91449" marT="45694" marB="45694" horzOverflow="overflow">
                    <a:lnL>
                      <a:noFill/>
                    </a:lnL>
                    <a:lnR>
                      <a:noFill/>
                    </a:lnR>
                    <a:lnT>
                      <a:noFill/>
                    </a:lnT>
                    <a:lnB>
                      <a:noFill/>
                    </a:lnB>
                    <a:lnTlToBr>
                      <a:noFill/>
                    </a:lnTlToBr>
                    <a:lnBlToTr>
                      <a:noFill/>
                    </a:lnBlToTr>
                    <a:solidFill>
                      <a:srgbClr val="0070C0"/>
                    </a:solidFill>
                  </a:tcPr>
                </a:tc>
                <a:extLst>
                  <a:ext uri="{0D108BD9-81ED-4DB2-BD59-A6C34878D82A}">
                    <a16:rowId xmlns:a16="http://schemas.microsoft.com/office/drawing/2014/main" val="10000"/>
                  </a:ext>
                </a:extLst>
              </a:tr>
              <a:tr h="457119">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altLang="en-US" sz="2400" b="0" i="1"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a:t>
                      </a:r>
                    </a:p>
                  </a:txBody>
                  <a:tcPr marL="91449" marR="91449"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The number of times a trial is repeated</a:t>
                      </a:r>
                      <a:endPar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sym typeface="Symbol" panose="05050102010706020507" pitchFamily="18" charset="2"/>
                      </a:endParaRPr>
                    </a:p>
                  </a:txBody>
                  <a:tcPr marL="274347" marR="91449"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57119">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altLang="en-US" sz="2400" b="0" i="1"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p</a:t>
                      </a:r>
                    </a:p>
                  </a:txBody>
                  <a:tcPr marL="91449" marR="91449"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The probability of success in a single trial</a:t>
                      </a:r>
                    </a:p>
                  </a:txBody>
                  <a:tcPr marL="274347" marR="91449"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822778">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altLang="en-US" sz="2400" b="0" i="1"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q</a:t>
                      </a:r>
                    </a:p>
                  </a:txBody>
                  <a:tcPr marL="91449" marR="91449"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The probability of failure in a single trial </a:t>
                      </a:r>
                      <a:b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b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t>
                      </a:r>
                      <a:r>
                        <a:rPr kumimoji="0" lang="en-US" altLang="en-US" sz="2400" b="0" i="1"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q</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 = 1 – </a:t>
                      </a:r>
                      <a:r>
                        <a:rPr kumimoji="0" lang="en-US" altLang="en-US" sz="2400" b="0" i="1"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t>
                      </a:r>
                    </a:p>
                  </a:txBody>
                  <a:tcPr marL="274347" marR="91449"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188828">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altLang="en-US" sz="2400" b="0" i="1"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x</a:t>
                      </a:r>
                    </a:p>
                  </a:txBody>
                  <a:tcPr marL="91449" marR="91449" marT="45694" marB="45694"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The random variable represents a count of the number of successes in </a:t>
                      </a:r>
                      <a:r>
                        <a:rPr kumimoji="0" lang="en-US" altLang="en-US" sz="2400" b="0" i="1"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n</a:t>
                      </a:r>
                      <a:r>
                        <a:rPr kumimoji="0" lang="en-US" altLang="en-US" sz="24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 trials:    </a:t>
                      </a:r>
                      <a:br>
                        <a:rPr kumimoji="0" lang="en-US" altLang="en-US" sz="24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br>
                      <a:r>
                        <a:rPr kumimoji="0" lang="en-US" altLang="en-US" sz="2400" b="0" i="1"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x</a:t>
                      </a:r>
                      <a:r>
                        <a:rPr kumimoji="0" lang="en-US" altLang="en-US" sz="24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 = 0, 1, 2, 3, … , </a:t>
                      </a:r>
                      <a:r>
                        <a:rPr kumimoji="0" lang="en-US" altLang="en-US" sz="2400" b="0" i="1"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n</a:t>
                      </a:r>
                      <a:r>
                        <a:rPr kumimoji="0" lang="en-US" altLang="en-US" sz="24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rPr>
                        <a:t>.</a:t>
                      </a:r>
                      <a:endParaRPr kumimoji="0" lang="en-US" altLang="en-US" sz="24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sym typeface="Symbol" panose="05050102010706020507" pitchFamily="18" charset="2"/>
                      </a:endParaRPr>
                    </a:p>
                  </a:txBody>
                  <a:tcPr marL="274347" marR="91449"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398" name="Footer Placeholder 2">
            <a:extLst>
              <a:ext uri="{FF2B5EF4-FFF2-40B4-BE49-F238E27FC236}">
                <a16:creationId xmlns:a16="http://schemas.microsoft.com/office/drawing/2014/main" id="{8E092A31-0489-4F8E-B4DC-159E77BAE72F}"/>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171135384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AFD419-91CF-4B93-B3AF-CBF53E760BCC}"/>
              </a:ext>
            </a:extLst>
          </p:cNvPr>
          <p:cNvSpPr>
            <a:spLocks noGrp="1"/>
          </p:cNvSpPr>
          <p:nvPr>
            <p:ph type="title"/>
          </p:nvPr>
        </p:nvSpPr>
        <p:spPr>
          <a:xfrm>
            <a:off x="145868" y="166688"/>
            <a:ext cx="8852264" cy="1143000"/>
          </a:xfrm>
        </p:spPr>
        <p:txBody>
          <a:bodyPr/>
          <a:lstStyle/>
          <a:p>
            <a:pPr eaLnBrk="1" hangingPunct="1">
              <a:defRPr/>
            </a:pPr>
            <a:r>
              <a:rPr lang="en-US" sz="3800" dirty="0">
                <a:solidFill>
                  <a:schemeClr val="accent3"/>
                </a:solidFill>
                <a:ea typeface="+mj-ea"/>
              </a:rPr>
              <a:t>Example: Identifying and Understanding Binomial Experiments</a:t>
            </a:r>
          </a:p>
        </p:txBody>
      </p:sp>
      <p:sp>
        <p:nvSpPr>
          <p:cNvPr id="18435" name="Content Placeholder 5">
            <a:extLst>
              <a:ext uri="{FF2B5EF4-FFF2-40B4-BE49-F238E27FC236}">
                <a16:creationId xmlns:a16="http://schemas.microsoft.com/office/drawing/2014/main" id="{C6598680-366E-47A3-AAF0-47E7EEBFAB3D}"/>
              </a:ext>
            </a:extLst>
          </p:cNvPr>
          <p:cNvSpPr>
            <a:spLocks noGrp="1"/>
          </p:cNvSpPr>
          <p:nvPr>
            <p:ph idx="1"/>
          </p:nvPr>
        </p:nvSpPr>
        <p:spPr>
          <a:xfrm>
            <a:off x="457200" y="1600200"/>
            <a:ext cx="8229600" cy="1700349"/>
          </a:xfrm>
        </p:spPr>
        <p:txBody>
          <a:bodyPr/>
          <a:lstStyle/>
          <a:p>
            <a:pPr marL="0" indent="0" eaLnBrk="1" hangingPunct="1">
              <a:buFont typeface="Arial" panose="020B0604020202020204" pitchFamily="34" charset="0"/>
              <a:buNone/>
            </a:pPr>
            <a:r>
              <a:rPr lang="en-US" altLang="en-US" dirty="0"/>
              <a:t>Decide whether each experiment is a binomial experiment. If it is, specify the values of </a:t>
            </a:r>
            <a:r>
              <a:rPr lang="en-US" altLang="en-US" i="1" dirty="0"/>
              <a:t>n</a:t>
            </a:r>
            <a:r>
              <a:rPr lang="en-US" altLang="en-US" dirty="0"/>
              <a:t>, </a:t>
            </a:r>
            <a:r>
              <a:rPr lang="en-US" altLang="en-US" i="1" dirty="0"/>
              <a:t>p</a:t>
            </a:r>
            <a:r>
              <a:rPr lang="en-US" altLang="en-US" dirty="0"/>
              <a:t>, and </a:t>
            </a:r>
            <a:r>
              <a:rPr lang="en-US" altLang="en-US" i="1" dirty="0"/>
              <a:t>q</a:t>
            </a:r>
            <a:r>
              <a:rPr lang="en-US" altLang="en-US" dirty="0"/>
              <a:t>, and list the possible values of the random variable </a:t>
            </a:r>
            <a:r>
              <a:rPr lang="en-US" altLang="en-US" i="1" dirty="0"/>
              <a:t>x</a:t>
            </a:r>
            <a:r>
              <a:rPr lang="en-US" altLang="en-US" dirty="0"/>
              <a:t>.  If it is not, explain why.</a:t>
            </a:r>
          </a:p>
        </p:txBody>
      </p:sp>
      <p:sp>
        <p:nvSpPr>
          <p:cNvPr id="18436" name="Text Box 7">
            <a:extLst>
              <a:ext uri="{FF2B5EF4-FFF2-40B4-BE49-F238E27FC236}">
                <a16:creationId xmlns:a16="http://schemas.microsoft.com/office/drawing/2014/main" id="{C30B2F44-AE31-493D-A85D-2C1353175820}"/>
              </a:ext>
            </a:extLst>
          </p:cNvPr>
          <p:cNvSpPr txBox="1">
            <a:spLocks noChangeArrowheads="1"/>
          </p:cNvSpPr>
          <p:nvPr/>
        </p:nvSpPr>
        <p:spPr bwMode="auto">
          <a:xfrm>
            <a:off x="361406" y="3591061"/>
            <a:ext cx="8001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buFont typeface="Arial" panose="020B0604020202020204" pitchFamily="34" charset="0"/>
              <a:buAutoNum type="arabicPeriod"/>
            </a:pPr>
            <a:r>
              <a:rPr lang="en-US" altLang="en-US" dirty="0"/>
              <a:t>A certain surgical procedure has an 85% chance of success. A doctor performs the procedure on eight patients. The random variable represents the number of successful surgeries.</a:t>
            </a:r>
            <a:endParaRPr lang="en-US" altLang="en-US" sz="1800" dirty="0">
              <a:latin typeface="Arial" panose="020B0604020202020204" pitchFamily="34" charset="0"/>
            </a:endParaRPr>
          </a:p>
        </p:txBody>
      </p:sp>
      <p:sp>
        <p:nvSpPr>
          <p:cNvPr id="18437" name="Footer Placeholder 2">
            <a:extLst>
              <a:ext uri="{FF2B5EF4-FFF2-40B4-BE49-F238E27FC236}">
                <a16:creationId xmlns:a16="http://schemas.microsoft.com/office/drawing/2014/main" id="{0BDF6EC9-D6BB-4495-8151-A66F19A62E65}"/>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417515098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2C597-A76A-4170-AF80-3FD3CC81FC06}"/>
              </a:ext>
            </a:extLst>
          </p:cNvPr>
          <p:cNvSpPr>
            <a:spLocks noGrp="1"/>
          </p:cNvSpPr>
          <p:nvPr>
            <p:ph type="title"/>
          </p:nvPr>
        </p:nvSpPr>
        <p:spPr>
          <a:xfrm>
            <a:off x="74022" y="166688"/>
            <a:ext cx="8791303" cy="1143000"/>
          </a:xfrm>
        </p:spPr>
        <p:txBody>
          <a:bodyPr/>
          <a:lstStyle/>
          <a:p>
            <a:pPr eaLnBrk="1" hangingPunct="1">
              <a:defRPr/>
            </a:pPr>
            <a:r>
              <a:rPr lang="en-US" sz="3800" dirty="0">
                <a:solidFill>
                  <a:schemeClr val="accent3"/>
                </a:solidFill>
                <a:ea typeface="+mj-ea"/>
              </a:rPr>
              <a:t>Solution: </a:t>
            </a:r>
            <a:r>
              <a:rPr lang="en-US" sz="3800" dirty="0">
                <a:solidFill>
                  <a:schemeClr val="accent3"/>
                </a:solidFill>
              </a:rPr>
              <a:t>Identifying and Understanding Binomial Experiments</a:t>
            </a:r>
            <a:endParaRPr lang="en-US" sz="3800" dirty="0">
              <a:solidFill>
                <a:schemeClr val="accent3"/>
              </a:solidFill>
              <a:ea typeface="+mj-ea"/>
            </a:endParaRPr>
          </a:p>
        </p:txBody>
      </p:sp>
      <p:sp>
        <p:nvSpPr>
          <p:cNvPr id="19459" name="Content Placeholder 5">
            <a:extLst>
              <a:ext uri="{FF2B5EF4-FFF2-40B4-BE49-F238E27FC236}">
                <a16:creationId xmlns:a16="http://schemas.microsoft.com/office/drawing/2014/main" id="{9D1C4F90-4BC2-404A-8D57-556859F518CE}"/>
              </a:ext>
            </a:extLst>
          </p:cNvPr>
          <p:cNvSpPr>
            <a:spLocks noGrp="1"/>
          </p:cNvSpPr>
          <p:nvPr>
            <p:ph idx="1"/>
          </p:nvPr>
        </p:nvSpPr>
        <p:spPr/>
        <p:txBody>
          <a:bodyPr/>
          <a:lstStyle/>
          <a:p>
            <a:pPr marL="457200" indent="-457200" eaLnBrk="1" hangingPunct="1">
              <a:buFont typeface="Arial" panose="020B0604020202020204" pitchFamily="34" charset="0"/>
              <a:buNone/>
            </a:pPr>
            <a:r>
              <a:rPr lang="en-US" altLang="en-US" b="1" dirty="0">
                <a:solidFill>
                  <a:schemeClr val="accent2"/>
                </a:solidFill>
              </a:rPr>
              <a:t>Binomial Experiment</a:t>
            </a:r>
          </a:p>
          <a:p>
            <a:pPr marL="457200" indent="-457200" eaLnBrk="1" hangingPunct="1">
              <a:spcBef>
                <a:spcPct val="40000"/>
              </a:spcBef>
              <a:buFont typeface="Arial" panose="020B0604020202020204" pitchFamily="34" charset="0"/>
              <a:buAutoNum type="arabicPeriod"/>
            </a:pPr>
            <a:r>
              <a:rPr lang="en-US" altLang="en-US" dirty="0"/>
              <a:t>Each surgery represents a trial. There are eight surgeries, and each one is independent of the others.</a:t>
            </a:r>
          </a:p>
          <a:p>
            <a:pPr marL="457200" indent="-457200" eaLnBrk="1" hangingPunct="1">
              <a:spcBef>
                <a:spcPct val="40000"/>
              </a:spcBef>
              <a:buFont typeface="Arial" panose="020B0604020202020204" pitchFamily="34" charset="0"/>
              <a:buAutoNum type="arabicPeriod"/>
            </a:pPr>
            <a:r>
              <a:rPr lang="en-US" altLang="en-US" dirty="0"/>
              <a:t>There are only two possible outcomes of interest for each surgery: a success (S) or a failure (F).</a:t>
            </a:r>
          </a:p>
          <a:p>
            <a:pPr marL="457200" indent="-457200" eaLnBrk="1" hangingPunct="1">
              <a:spcBef>
                <a:spcPct val="40000"/>
              </a:spcBef>
              <a:buFont typeface="Arial" panose="020B0604020202020204" pitchFamily="34" charset="0"/>
              <a:buAutoNum type="arabicPeriod"/>
            </a:pPr>
            <a:r>
              <a:rPr lang="en-US" altLang="en-US" dirty="0"/>
              <a:t>The probability of a success, </a:t>
            </a:r>
            <a:r>
              <a:rPr lang="en-US" altLang="en-US" i="1" dirty="0"/>
              <a:t>P</a:t>
            </a:r>
            <a:r>
              <a:rPr lang="en-US" altLang="en-US" dirty="0"/>
              <a:t>(S), is 0.85 for each surgery.</a:t>
            </a:r>
          </a:p>
          <a:p>
            <a:pPr marL="457200" indent="-457200" eaLnBrk="1" hangingPunct="1">
              <a:spcBef>
                <a:spcPct val="40000"/>
              </a:spcBef>
              <a:buFont typeface="Arial" panose="020B0604020202020204" pitchFamily="34" charset="0"/>
              <a:buAutoNum type="arabicPeriod"/>
            </a:pPr>
            <a:r>
              <a:rPr lang="en-US" altLang="en-US" dirty="0"/>
              <a:t>The random variable </a:t>
            </a:r>
            <a:r>
              <a:rPr lang="en-US" altLang="en-US" i="1" dirty="0"/>
              <a:t>x</a:t>
            </a:r>
            <a:r>
              <a:rPr lang="en-US" altLang="en-US" dirty="0"/>
              <a:t> counts the number of successful surgeries.</a:t>
            </a:r>
          </a:p>
          <a:p>
            <a:pPr marL="457200" indent="-457200" eaLnBrk="1" hangingPunct="1">
              <a:buFont typeface="Arial" panose="020B0604020202020204" pitchFamily="34" charset="0"/>
              <a:buAutoNum type="arabicPeriod"/>
            </a:pPr>
            <a:endParaRPr lang="en-US" altLang="en-US" dirty="0"/>
          </a:p>
          <a:p>
            <a:pPr marL="457200" indent="-457200" eaLnBrk="1" hangingPunct="1">
              <a:buFont typeface="Arial" panose="020B0604020202020204" pitchFamily="34" charset="0"/>
              <a:buNone/>
            </a:pPr>
            <a:endParaRPr lang="en-US" altLang="en-US" dirty="0"/>
          </a:p>
        </p:txBody>
      </p:sp>
      <p:sp>
        <p:nvSpPr>
          <p:cNvPr id="19460" name="Footer Placeholder 2">
            <a:extLst>
              <a:ext uri="{FF2B5EF4-FFF2-40B4-BE49-F238E27FC236}">
                <a16:creationId xmlns:a16="http://schemas.microsoft.com/office/drawing/2014/main" id="{68568CFB-B7D9-40AB-ACC8-D734A466D093}"/>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96772212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AB007-15F0-42CC-97C8-84AD8661CBE4}"/>
              </a:ext>
            </a:extLst>
          </p:cNvPr>
          <p:cNvSpPr>
            <a:spLocks noGrp="1"/>
          </p:cNvSpPr>
          <p:nvPr>
            <p:ph type="title"/>
          </p:nvPr>
        </p:nvSpPr>
        <p:spPr>
          <a:xfrm>
            <a:off x="132805" y="202407"/>
            <a:ext cx="8878389" cy="1143000"/>
          </a:xfrm>
        </p:spPr>
        <p:txBody>
          <a:bodyPr/>
          <a:lstStyle/>
          <a:p>
            <a:pPr eaLnBrk="1" hangingPunct="1">
              <a:defRPr/>
            </a:pPr>
            <a:r>
              <a:rPr lang="en-US" sz="3800" dirty="0">
                <a:solidFill>
                  <a:schemeClr val="accent3"/>
                </a:solidFill>
              </a:rPr>
              <a:t>Solution: Identifying and Understanding Binomial Experiments</a:t>
            </a:r>
            <a:endParaRPr lang="en-US" sz="3800" dirty="0">
              <a:solidFill>
                <a:schemeClr val="accent3"/>
              </a:solidFill>
              <a:ea typeface="+mj-ea"/>
            </a:endParaRPr>
          </a:p>
        </p:txBody>
      </p:sp>
      <p:sp>
        <p:nvSpPr>
          <p:cNvPr id="20483" name="Content Placeholder 5">
            <a:extLst>
              <a:ext uri="{FF2B5EF4-FFF2-40B4-BE49-F238E27FC236}">
                <a16:creationId xmlns:a16="http://schemas.microsoft.com/office/drawing/2014/main" id="{EA022491-F258-4488-970A-B2AB5D74DB00}"/>
              </a:ext>
            </a:extLst>
          </p:cNvPr>
          <p:cNvSpPr>
            <a:spLocks noGrp="1"/>
          </p:cNvSpPr>
          <p:nvPr>
            <p:ph idx="1"/>
          </p:nvPr>
        </p:nvSpPr>
        <p:spPr>
          <a:xfrm>
            <a:off x="457200" y="1600200"/>
            <a:ext cx="8229600" cy="3163888"/>
          </a:xfrm>
        </p:spPr>
        <p:txBody>
          <a:bodyPr/>
          <a:lstStyle/>
          <a:p>
            <a:pPr marL="407988" indent="-407988" eaLnBrk="1" hangingPunct="1">
              <a:buFont typeface="Arial" panose="020B0604020202020204" pitchFamily="34" charset="0"/>
              <a:buNone/>
            </a:pPr>
            <a:r>
              <a:rPr lang="en-US" altLang="en-US" b="1">
                <a:solidFill>
                  <a:schemeClr val="accent2"/>
                </a:solidFill>
              </a:rPr>
              <a:t>Binomial Experiment</a:t>
            </a:r>
          </a:p>
          <a:p>
            <a:pPr marL="407988" indent="-407988" eaLnBrk="1" hangingPunct="1"/>
            <a:r>
              <a:rPr lang="en-US" altLang="en-US" i="1"/>
              <a:t>n</a:t>
            </a:r>
            <a:r>
              <a:rPr lang="en-US" altLang="en-US"/>
              <a:t> = 8 (number of trials)</a:t>
            </a:r>
          </a:p>
          <a:p>
            <a:pPr marL="407988" indent="-407988" eaLnBrk="1" hangingPunct="1"/>
            <a:r>
              <a:rPr lang="en-US" altLang="en-US" i="1"/>
              <a:t>p</a:t>
            </a:r>
            <a:r>
              <a:rPr lang="en-US" altLang="en-US"/>
              <a:t> = 0.85 (probability of success)</a:t>
            </a:r>
          </a:p>
          <a:p>
            <a:pPr marL="407988" indent="-407988" eaLnBrk="1" hangingPunct="1"/>
            <a:r>
              <a:rPr lang="en-US" altLang="en-US" i="1"/>
              <a:t>q</a:t>
            </a:r>
            <a:r>
              <a:rPr lang="en-US" altLang="en-US"/>
              <a:t> = 1 – </a:t>
            </a:r>
            <a:r>
              <a:rPr lang="en-US" altLang="en-US" i="1"/>
              <a:t>p</a:t>
            </a:r>
            <a:r>
              <a:rPr lang="en-US" altLang="en-US"/>
              <a:t> = 1 – 0.85 = 0.15 (probability of failure)</a:t>
            </a:r>
          </a:p>
          <a:p>
            <a:pPr marL="407988" indent="-407988" eaLnBrk="1" hangingPunct="1"/>
            <a:r>
              <a:rPr lang="en-US" altLang="en-US" i="1"/>
              <a:t>x</a:t>
            </a:r>
            <a:r>
              <a:rPr lang="en-US" altLang="en-US"/>
              <a:t> = 0, 1, 2, 3, 4, 5, 6, 7, 8 (number of successful surgeries)</a:t>
            </a:r>
          </a:p>
          <a:p>
            <a:pPr marL="407988" indent="-407988" eaLnBrk="1" hangingPunct="1">
              <a:buFont typeface="Arial" panose="020B0604020202020204" pitchFamily="34" charset="0"/>
              <a:buNone/>
            </a:pPr>
            <a:endParaRPr lang="en-US" altLang="en-US"/>
          </a:p>
        </p:txBody>
      </p:sp>
      <p:sp>
        <p:nvSpPr>
          <p:cNvPr id="20484" name="Footer Placeholder 2">
            <a:extLst>
              <a:ext uri="{FF2B5EF4-FFF2-40B4-BE49-F238E27FC236}">
                <a16:creationId xmlns:a16="http://schemas.microsoft.com/office/drawing/2014/main" id="{60E657BE-145B-4B3D-9C53-EF63984AE9D9}"/>
              </a:ext>
            </a:extLst>
          </p:cNvPr>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n-US" sz="1200">
                <a:latin typeface="Arial" panose="020B0604020202020204" pitchFamily="34" charset="0"/>
              </a:rPr>
              <a:t>.</a:t>
            </a:r>
          </a:p>
        </p:txBody>
      </p:sp>
    </p:spTree>
    <p:extLst>
      <p:ext uri="{BB962C8B-B14F-4D97-AF65-F5344CB8AC3E}">
        <p14:creationId xmlns:p14="http://schemas.microsoft.com/office/powerpoint/2010/main" val="2614676776"/>
      </p:ext>
    </p:extLst>
  </p:cSld>
  <p:clrMapOvr>
    <a:masterClrMapping/>
  </p:clrMapOvr>
  <p:transition>
    <p:wipe dir="r"/>
  </p:transition>
</p:sld>
</file>

<file path=ppt/theme/theme1.xml><?xml version="1.0" encoding="utf-8"?>
<a:theme xmlns:a="http://schemas.openxmlformats.org/drawingml/2006/main" name="lf4template">
  <a:themeElements>
    <a:clrScheme name="Custom 20">
      <a:dk1>
        <a:sysClr val="windowText" lastClr="000000"/>
      </a:dk1>
      <a:lt1>
        <a:srgbClr val="FFFFFF"/>
      </a:lt1>
      <a:dk2>
        <a:srgbClr val="3B539D"/>
      </a:dk2>
      <a:lt2>
        <a:srgbClr val="EEECE1"/>
      </a:lt2>
      <a:accent1>
        <a:srgbClr val="E9B50E"/>
      </a:accent1>
      <a:accent2>
        <a:srgbClr val="AE0337"/>
      </a:accent2>
      <a:accent3>
        <a:srgbClr val="83BB35"/>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err="1" smtClean="0">
            <a:latin typeface="+mn-lt"/>
          </a:defRPr>
        </a:defPPr>
      </a:lstStyle>
    </a:txDef>
  </a:objectDefaults>
  <a:extraClrSchemeLst/>
  <a:extLst>
    <a:ext uri="{05A4C25C-085E-4340-85A3-A5531E510DB2}">
      <thm15:themeFamily xmlns:thm15="http://schemas.microsoft.com/office/thememl/2012/main" name="les6e_template2.ppt  -  Compatibility Mode" id="{821B7270-F280-4094-A2E1-21A64EFB52AA}" vid="{788F13F2-6F53-4F28-A47B-16A619397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TotalTime>
  <Words>2092</Words>
  <Application>Microsoft Office PowerPoint</Application>
  <PresentationFormat>On-screen Show (4:3)</PresentationFormat>
  <Paragraphs>208</Paragraphs>
  <Slides>36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Cambria Math</vt:lpstr>
      <vt:lpstr>Times New Roman</vt:lpstr>
      <vt:lpstr>Wingdings</vt:lpstr>
      <vt:lpstr>lf4template</vt:lpstr>
      <vt:lpstr>Equation</vt:lpstr>
      <vt:lpstr>PowerPoint Presentation</vt:lpstr>
      <vt:lpstr>Chapter Outline</vt:lpstr>
      <vt:lpstr>Section 4.2</vt:lpstr>
      <vt:lpstr>Section 4.2 Objectives</vt:lpstr>
      <vt:lpstr>Binomial Experiments</vt:lpstr>
      <vt:lpstr>Notation for Binomial Experiments</vt:lpstr>
      <vt:lpstr>Example: Identifying and Understanding Binomial Experiments</vt:lpstr>
      <vt:lpstr>Solution: Identifying and Understanding Binomial Experiments</vt:lpstr>
      <vt:lpstr>Solution: Identifying and Understanding Binomial Experiments</vt:lpstr>
      <vt:lpstr>Example: Identifying and Understanding Binomial Experiments</vt:lpstr>
      <vt:lpstr>Solution: Identifying and Understanding Binomial Experiments</vt:lpstr>
      <vt:lpstr>Binomial Probability Formula</vt:lpstr>
      <vt:lpstr>Example: Finding a Binomial Probability</vt:lpstr>
      <vt:lpstr>Solution: Finding a Binomial Probability</vt:lpstr>
      <vt:lpstr>Solution: Finding a Binomial Probability</vt:lpstr>
      <vt:lpstr>Binomial Probability Distribution</vt:lpstr>
      <vt:lpstr>Example: Constructing a Binomial Distribution</vt:lpstr>
      <vt:lpstr>Solution: Constructing a Binomial Distribution</vt:lpstr>
      <vt:lpstr>Solution: Constructing a Binomial Distribution</vt:lpstr>
      <vt:lpstr>Example: Finding a Binomial Probabilities Using Technology</vt:lpstr>
      <vt:lpstr>Solution: Finding a Binomial Probabilities Using Technology</vt:lpstr>
      <vt:lpstr>Solution: Finding a Binomial Probabilities Using Technology</vt:lpstr>
      <vt:lpstr>Example: Finding Binomial Probabilities Using Formulas</vt:lpstr>
      <vt:lpstr>Solution: Finding Binomial Probabilities Using Formulas</vt:lpstr>
      <vt:lpstr>Solution: Finding Binomial Probabilities Using Formulas</vt:lpstr>
      <vt:lpstr>Solution: Finding Binomial Probabilities Using Formulas</vt:lpstr>
      <vt:lpstr>Solution: Finding Binomial Probabilities Using Formulas</vt:lpstr>
      <vt:lpstr>Example: Finding a Binomial Probability Using a Table</vt:lpstr>
      <vt:lpstr>Solution: Finding Binomial Probabilities Using a Table</vt:lpstr>
      <vt:lpstr>Solution: Finding Binomial Probabilities Using a Table</vt:lpstr>
      <vt:lpstr>Example: Graphing a Binomial Distribution</vt:lpstr>
      <vt:lpstr>Solution: Graphing a Binomial Distribution</vt:lpstr>
      <vt:lpstr>Solution: Graphing a Binomial Distribution</vt:lpstr>
      <vt:lpstr>Mean, Variance, and Standard Deviation</vt:lpstr>
      <vt:lpstr>Example: Mean, Variance, and Standard Deviation</vt:lpstr>
      <vt:lpstr>Solution: Mean, Variance, and Standard Deviation</vt:lpstr>
    </vt:vector>
  </TitlesOfParts>
  <Company>© Copyright 2019, 2015, 2012, Pearson Education,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Elementary Statistics  7e</dc:subject>
  <dc:creator>Ron Larson, Betsy Farber</dc:creator>
  <cp:lastModifiedBy>Mirzaagha, Mohammad</cp:lastModifiedBy>
  <cp:revision>93</cp:revision>
  <dcterms:created xsi:type="dcterms:W3CDTF">2007-07-18T23:54:35Z</dcterms:created>
  <dcterms:modified xsi:type="dcterms:W3CDTF">2020-10-02T04:07:32Z</dcterms:modified>
</cp:coreProperties>
</file>