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notesMasterIdLst>
    <p:notesMasterId r:id="rId38"/>
  </p:notesMasterIdLst>
  <p:handoutMasterIdLst>
    <p:handoutMasterId r:id="rId39"/>
  </p:handoutMasterIdLst>
  <p:sldIdLst>
    <p:sldId id="287" r:id="rId7"/>
    <p:sldId id="258" r:id="rId8"/>
    <p:sldId id="259" r:id="rId9"/>
    <p:sldId id="260" r:id="rId10"/>
    <p:sldId id="292" r:id="rId11"/>
    <p:sldId id="262" r:id="rId12"/>
    <p:sldId id="264" r:id="rId13"/>
    <p:sldId id="265" r:id="rId14"/>
    <p:sldId id="293" r:id="rId15"/>
    <p:sldId id="266" r:id="rId16"/>
    <p:sldId id="269" r:id="rId17"/>
    <p:sldId id="267" r:id="rId18"/>
    <p:sldId id="268" r:id="rId19"/>
    <p:sldId id="288" r:id="rId20"/>
    <p:sldId id="272" r:id="rId21"/>
    <p:sldId id="273" r:id="rId22"/>
    <p:sldId id="274" r:id="rId23"/>
    <p:sldId id="295" r:id="rId24"/>
    <p:sldId id="276" r:id="rId25"/>
    <p:sldId id="277" r:id="rId26"/>
    <p:sldId id="278" r:id="rId27"/>
    <p:sldId id="294" r:id="rId28"/>
    <p:sldId id="280" r:id="rId29"/>
    <p:sldId id="290" r:id="rId30"/>
    <p:sldId id="281" r:id="rId31"/>
    <p:sldId id="282" r:id="rId32"/>
    <p:sldId id="289" r:id="rId33"/>
    <p:sldId id="284" r:id="rId34"/>
    <p:sldId id="291" r:id="rId35"/>
    <p:sldId id="296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98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C80094-8BB9-4BD9-B088-EBF70832101D}" type="doc">
      <dgm:prSet loTypeId="urn:microsoft.com/office/officeart/2005/8/layout/funne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53D5C-C6DD-40EE-9435-F03C5356744B}">
      <dgm:prSet phldrT="[Text]"/>
      <dgm:spPr/>
      <dgm:t>
        <a:bodyPr/>
        <a:lstStyle/>
        <a:p>
          <a:r>
            <a:rPr lang="en-US" dirty="0" smtClean="0"/>
            <a:t>unusual cancer</a:t>
          </a:r>
          <a:endParaRPr lang="en-US" dirty="0"/>
        </a:p>
      </dgm:t>
    </dgm:pt>
    <dgm:pt modelId="{C7571FCF-7272-4A85-8EC6-90951F81B690}" type="parTrans" cxnId="{B5BA171F-6872-4E7A-A8C9-1B6DEB75BEDE}">
      <dgm:prSet/>
      <dgm:spPr/>
      <dgm:t>
        <a:bodyPr/>
        <a:lstStyle/>
        <a:p>
          <a:endParaRPr lang="en-US"/>
        </a:p>
      </dgm:t>
    </dgm:pt>
    <dgm:pt modelId="{A06B40DB-6277-46C7-A16B-A29DAEAB8BDE}" type="sibTrans" cxnId="{B5BA171F-6872-4E7A-A8C9-1B6DEB75BEDE}">
      <dgm:prSet/>
      <dgm:spPr/>
      <dgm:t>
        <a:bodyPr/>
        <a:lstStyle/>
        <a:p>
          <a:endParaRPr lang="en-US"/>
        </a:p>
      </dgm:t>
    </dgm:pt>
    <dgm:pt modelId="{036168D3-B011-4D47-AD27-0013722DEE56}">
      <dgm:prSet phldrT="[Text]"/>
      <dgm:spPr/>
      <dgm:t>
        <a:bodyPr/>
        <a:lstStyle/>
        <a:p>
          <a:r>
            <a:rPr lang="en-US" dirty="0" smtClean="0"/>
            <a:t>increased cancer frequency</a:t>
          </a:r>
          <a:endParaRPr lang="en-US" dirty="0"/>
        </a:p>
      </dgm:t>
    </dgm:pt>
    <dgm:pt modelId="{35E96FD3-55D3-4E33-992A-5F27B849B3BB}" type="parTrans" cxnId="{57357366-D84A-4691-9E0A-69572CF26E95}">
      <dgm:prSet/>
      <dgm:spPr/>
      <dgm:t>
        <a:bodyPr/>
        <a:lstStyle/>
        <a:p>
          <a:endParaRPr lang="en-US"/>
        </a:p>
      </dgm:t>
    </dgm:pt>
    <dgm:pt modelId="{763B1500-2FED-4E44-BA5A-7D369185CDA2}" type="sibTrans" cxnId="{57357366-D84A-4691-9E0A-69572CF26E95}">
      <dgm:prSet/>
      <dgm:spPr/>
      <dgm:t>
        <a:bodyPr/>
        <a:lstStyle/>
        <a:p>
          <a:endParaRPr lang="en-US"/>
        </a:p>
      </dgm:t>
    </dgm:pt>
    <dgm:pt modelId="{886D3B11-C2AA-4672-AC99-F5C2719BCC61}">
      <dgm:prSet phldrT="[Text]"/>
      <dgm:spPr/>
      <dgm:t>
        <a:bodyPr/>
        <a:lstStyle/>
        <a:p>
          <a:r>
            <a:rPr lang="en-US" dirty="0" smtClean="0"/>
            <a:t>occurrence in unique population</a:t>
          </a:r>
          <a:endParaRPr lang="en-US" dirty="0"/>
        </a:p>
      </dgm:t>
    </dgm:pt>
    <dgm:pt modelId="{B028A68E-F07C-4F2E-AA6F-87F52767208B}" type="parTrans" cxnId="{B389EE53-80F3-4D22-AD4E-8F10AB8C040B}">
      <dgm:prSet/>
      <dgm:spPr/>
      <dgm:t>
        <a:bodyPr/>
        <a:lstStyle/>
        <a:p>
          <a:endParaRPr lang="en-US"/>
        </a:p>
      </dgm:t>
    </dgm:pt>
    <dgm:pt modelId="{8EF6A4BA-1F09-412D-90B3-89AD0BA798D8}" type="sibTrans" cxnId="{B389EE53-80F3-4D22-AD4E-8F10AB8C040B}">
      <dgm:prSet/>
      <dgm:spPr/>
      <dgm:t>
        <a:bodyPr/>
        <a:lstStyle/>
        <a:p>
          <a:endParaRPr lang="en-US"/>
        </a:p>
      </dgm:t>
    </dgm:pt>
    <dgm:pt modelId="{593069C9-DC79-4F67-A904-01FBA861902C}">
      <dgm:prSet phldrT="[Text]"/>
      <dgm:spPr/>
      <dgm:t>
        <a:bodyPr/>
        <a:lstStyle/>
        <a:p>
          <a:r>
            <a:rPr lang="en-US" dirty="0" smtClean="0"/>
            <a:t>+</a:t>
          </a:r>
          <a:endParaRPr lang="en-US" dirty="0"/>
        </a:p>
      </dgm:t>
    </dgm:pt>
    <dgm:pt modelId="{BCB90167-A44A-46FC-9C9F-41F11F751D99}" type="sibTrans" cxnId="{E9563313-A506-450E-8ED9-9AEE86F4C054}">
      <dgm:prSet/>
      <dgm:spPr/>
      <dgm:t>
        <a:bodyPr/>
        <a:lstStyle/>
        <a:p>
          <a:endParaRPr lang="en-US"/>
        </a:p>
      </dgm:t>
    </dgm:pt>
    <dgm:pt modelId="{27C1B03C-270C-483A-B262-0B4780F6E8D1}" type="parTrans" cxnId="{E9563313-A506-450E-8ED9-9AEE86F4C054}">
      <dgm:prSet/>
      <dgm:spPr/>
      <dgm:t>
        <a:bodyPr/>
        <a:lstStyle/>
        <a:p>
          <a:endParaRPr lang="en-US"/>
        </a:p>
      </dgm:t>
    </dgm:pt>
    <dgm:pt modelId="{C2512282-79B9-412E-B639-5FB6F16C98AC}" type="pres">
      <dgm:prSet presAssocID="{F2C80094-8BB9-4BD9-B088-EBF70832101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242243-0F69-4B2F-B4AF-84C4F88A2BE7}" type="pres">
      <dgm:prSet presAssocID="{F2C80094-8BB9-4BD9-B088-EBF70832101D}" presName="ellipse" presStyleLbl="trBgShp" presStyleIdx="0" presStyleCnt="1"/>
      <dgm:spPr/>
    </dgm:pt>
    <dgm:pt modelId="{8716FC8A-B355-4F6E-B3FE-FF34399DAD85}" type="pres">
      <dgm:prSet presAssocID="{F2C80094-8BB9-4BD9-B088-EBF70832101D}" presName="arrow1" presStyleLbl="fgShp" presStyleIdx="0" presStyleCnt="1"/>
      <dgm:spPr/>
    </dgm:pt>
    <dgm:pt modelId="{DB092077-6AB5-44A5-9339-31BD546C305A}" type="pres">
      <dgm:prSet presAssocID="{F2C80094-8BB9-4BD9-B088-EBF70832101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1E1E7-420F-4AB5-97E2-A6A0F418C3F7}" type="pres">
      <dgm:prSet presAssocID="{036168D3-B011-4D47-AD27-0013722DEE56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D6B70-28CE-41FB-9E53-074A922C7658}" type="pres">
      <dgm:prSet presAssocID="{886D3B11-C2AA-4672-AC99-F5C2719BCC61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13D5AA-FF5E-4D68-B76E-BC64EE87E13C}" type="pres">
      <dgm:prSet presAssocID="{593069C9-DC79-4F67-A904-01FBA861902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66437-52E0-4DAA-B58B-CDCDF9B81F77}" type="pres">
      <dgm:prSet presAssocID="{F2C80094-8BB9-4BD9-B088-EBF70832101D}" presName="funnel" presStyleLbl="trAlignAcc1" presStyleIdx="0" presStyleCnt="1" custScaleX="108626"/>
      <dgm:spPr/>
    </dgm:pt>
  </dgm:ptLst>
  <dgm:cxnLst>
    <dgm:cxn modelId="{81EBE84E-C4ED-4917-8AE7-2FDD313FD49A}" type="presOf" srcId="{036168D3-B011-4D47-AD27-0013722DEE56}" destId="{DE8D6B70-28CE-41FB-9E53-074A922C7658}" srcOrd="0" destOrd="0" presId="urn:microsoft.com/office/officeart/2005/8/layout/funnel1"/>
    <dgm:cxn modelId="{482D804A-A652-4CA5-ABA7-23581649896B}" type="presOf" srcId="{593069C9-DC79-4F67-A904-01FBA861902C}" destId="{DB092077-6AB5-44A5-9339-31BD546C305A}" srcOrd="0" destOrd="0" presId="urn:microsoft.com/office/officeart/2005/8/layout/funnel1"/>
    <dgm:cxn modelId="{DFAB07F4-3ABF-41B6-8ACD-A89C64E15210}" type="presOf" srcId="{31253D5C-C6DD-40EE-9435-F03C5356744B}" destId="{5B13D5AA-FF5E-4D68-B76E-BC64EE87E13C}" srcOrd="0" destOrd="0" presId="urn:microsoft.com/office/officeart/2005/8/layout/funnel1"/>
    <dgm:cxn modelId="{57357366-D84A-4691-9E0A-69572CF26E95}" srcId="{F2C80094-8BB9-4BD9-B088-EBF70832101D}" destId="{036168D3-B011-4D47-AD27-0013722DEE56}" srcOrd="1" destOrd="0" parTransId="{35E96FD3-55D3-4E33-992A-5F27B849B3BB}" sibTransId="{763B1500-2FED-4E44-BA5A-7D369185CDA2}"/>
    <dgm:cxn modelId="{B389EE53-80F3-4D22-AD4E-8F10AB8C040B}" srcId="{F2C80094-8BB9-4BD9-B088-EBF70832101D}" destId="{886D3B11-C2AA-4672-AC99-F5C2719BCC61}" srcOrd="2" destOrd="0" parTransId="{B028A68E-F07C-4F2E-AA6F-87F52767208B}" sibTransId="{8EF6A4BA-1F09-412D-90B3-89AD0BA798D8}"/>
    <dgm:cxn modelId="{B5BA171F-6872-4E7A-A8C9-1B6DEB75BEDE}" srcId="{F2C80094-8BB9-4BD9-B088-EBF70832101D}" destId="{31253D5C-C6DD-40EE-9435-F03C5356744B}" srcOrd="0" destOrd="0" parTransId="{C7571FCF-7272-4A85-8EC6-90951F81B690}" sibTransId="{A06B40DB-6277-46C7-A16B-A29DAEAB8BDE}"/>
    <dgm:cxn modelId="{E9563313-A506-450E-8ED9-9AEE86F4C054}" srcId="{F2C80094-8BB9-4BD9-B088-EBF70832101D}" destId="{593069C9-DC79-4F67-A904-01FBA861902C}" srcOrd="3" destOrd="0" parTransId="{27C1B03C-270C-483A-B262-0B4780F6E8D1}" sibTransId="{BCB90167-A44A-46FC-9C9F-41F11F751D99}"/>
    <dgm:cxn modelId="{F5A04B29-ABD9-4100-A475-E66AE6C5B02E}" type="presOf" srcId="{F2C80094-8BB9-4BD9-B088-EBF70832101D}" destId="{C2512282-79B9-412E-B639-5FB6F16C98AC}" srcOrd="0" destOrd="0" presId="urn:microsoft.com/office/officeart/2005/8/layout/funnel1"/>
    <dgm:cxn modelId="{79B4EB13-5A54-497B-92A4-0EFED4B9C5D1}" type="presOf" srcId="{886D3B11-C2AA-4672-AC99-F5C2719BCC61}" destId="{54B1E1E7-420F-4AB5-97E2-A6A0F418C3F7}" srcOrd="0" destOrd="0" presId="urn:microsoft.com/office/officeart/2005/8/layout/funnel1"/>
    <dgm:cxn modelId="{DBE5D7E4-864E-4E54-AA79-4F93C92D29E6}" type="presParOf" srcId="{C2512282-79B9-412E-B639-5FB6F16C98AC}" destId="{F0242243-0F69-4B2F-B4AF-84C4F88A2BE7}" srcOrd="0" destOrd="0" presId="urn:microsoft.com/office/officeart/2005/8/layout/funnel1"/>
    <dgm:cxn modelId="{1AC3C3CE-16BA-41AD-8ECD-F9EF423A6F2C}" type="presParOf" srcId="{C2512282-79B9-412E-B639-5FB6F16C98AC}" destId="{8716FC8A-B355-4F6E-B3FE-FF34399DAD85}" srcOrd="1" destOrd="0" presId="urn:microsoft.com/office/officeart/2005/8/layout/funnel1"/>
    <dgm:cxn modelId="{9012B94C-EFDC-44CF-889A-C0D151C1F036}" type="presParOf" srcId="{C2512282-79B9-412E-B639-5FB6F16C98AC}" destId="{DB092077-6AB5-44A5-9339-31BD546C305A}" srcOrd="2" destOrd="0" presId="urn:microsoft.com/office/officeart/2005/8/layout/funnel1"/>
    <dgm:cxn modelId="{077FB308-5550-46B1-AB06-487A06B83824}" type="presParOf" srcId="{C2512282-79B9-412E-B639-5FB6F16C98AC}" destId="{54B1E1E7-420F-4AB5-97E2-A6A0F418C3F7}" srcOrd="3" destOrd="0" presId="urn:microsoft.com/office/officeart/2005/8/layout/funnel1"/>
    <dgm:cxn modelId="{3EC02ABD-7B0D-44EA-9DB6-32279AD46251}" type="presParOf" srcId="{C2512282-79B9-412E-B639-5FB6F16C98AC}" destId="{DE8D6B70-28CE-41FB-9E53-074A922C7658}" srcOrd="4" destOrd="0" presId="urn:microsoft.com/office/officeart/2005/8/layout/funnel1"/>
    <dgm:cxn modelId="{FC4D5ABF-6B73-4503-9F58-727DE1B7D2B0}" type="presParOf" srcId="{C2512282-79B9-412E-B639-5FB6F16C98AC}" destId="{5B13D5AA-FF5E-4D68-B76E-BC64EE87E13C}" srcOrd="5" destOrd="0" presId="urn:microsoft.com/office/officeart/2005/8/layout/funnel1"/>
    <dgm:cxn modelId="{1BB2984C-272E-4908-937F-66893F908075}" type="presParOf" srcId="{C2512282-79B9-412E-B639-5FB6F16C98AC}" destId="{EB766437-52E0-4DAA-B58B-CDCDF9B81F7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146135-6FBB-44E5-8EDD-E4F1C7B05B91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E8FC7E-74BF-4735-98B9-010FDA87132F}">
      <dgm:prSet phldrT="[Text]"/>
      <dgm:spPr/>
      <dgm:t>
        <a:bodyPr/>
        <a:lstStyle/>
        <a:p>
          <a:r>
            <a:rPr lang="en-US" dirty="0" smtClean="0"/>
            <a:t>carcinogenic agent</a:t>
          </a:r>
          <a:endParaRPr lang="en-US" dirty="0"/>
        </a:p>
      </dgm:t>
    </dgm:pt>
    <dgm:pt modelId="{5B892B71-6623-4FFC-B404-B4C35C30F033}" type="parTrans" cxnId="{E382B10F-73BE-4B57-A885-3B9DF55BD373}">
      <dgm:prSet/>
      <dgm:spPr/>
      <dgm:t>
        <a:bodyPr/>
        <a:lstStyle/>
        <a:p>
          <a:endParaRPr lang="en-US"/>
        </a:p>
      </dgm:t>
    </dgm:pt>
    <dgm:pt modelId="{4C77C41B-387E-40B8-B374-0E61A75416D4}" type="sibTrans" cxnId="{E382B10F-73BE-4B57-A885-3B9DF55BD373}">
      <dgm:prSet/>
      <dgm:spPr/>
      <dgm:t>
        <a:bodyPr/>
        <a:lstStyle/>
        <a:p>
          <a:endParaRPr lang="en-US"/>
        </a:p>
      </dgm:t>
    </dgm:pt>
    <dgm:pt modelId="{8686AD6E-A063-4CC2-8600-32A0F034684D}">
      <dgm:prSet phldrT="[Text]"/>
      <dgm:spPr/>
      <dgm:t>
        <a:bodyPr/>
        <a:lstStyle/>
        <a:p>
          <a:r>
            <a:rPr lang="en-US" dirty="0" smtClean="0"/>
            <a:t>biologic plausibility</a:t>
          </a:r>
          <a:endParaRPr lang="en-US" dirty="0"/>
        </a:p>
      </dgm:t>
    </dgm:pt>
    <dgm:pt modelId="{57C6FD53-9EFE-44F9-BFDB-3D457FB21BE8}" type="parTrans" cxnId="{36816805-8032-4012-8DFF-CF7B919019B5}">
      <dgm:prSet/>
      <dgm:spPr/>
      <dgm:t>
        <a:bodyPr/>
        <a:lstStyle/>
        <a:p>
          <a:endParaRPr lang="en-US"/>
        </a:p>
      </dgm:t>
    </dgm:pt>
    <dgm:pt modelId="{560A638F-A9A2-45D9-820F-D399A579F060}" type="sibTrans" cxnId="{36816805-8032-4012-8DFF-CF7B919019B5}">
      <dgm:prSet/>
      <dgm:spPr/>
      <dgm:t>
        <a:bodyPr/>
        <a:lstStyle/>
        <a:p>
          <a:endParaRPr lang="en-US"/>
        </a:p>
      </dgm:t>
    </dgm:pt>
    <dgm:pt modelId="{F334F686-0424-47E0-8071-9B6D6C4EE8BA}">
      <dgm:prSet phldrT="[Text]"/>
      <dgm:spPr/>
      <dgm:t>
        <a:bodyPr/>
        <a:lstStyle/>
        <a:p>
          <a:r>
            <a:rPr lang="en-US" dirty="0" smtClean="0"/>
            <a:t>cases documented in the CCR</a:t>
          </a:r>
          <a:endParaRPr lang="en-US" dirty="0"/>
        </a:p>
      </dgm:t>
    </dgm:pt>
    <dgm:pt modelId="{24F46B4F-603D-4E76-8354-13A00E364F4D}" type="parTrans" cxnId="{8E155BE1-B3A3-4F14-B9F2-873B76DB1A92}">
      <dgm:prSet/>
      <dgm:spPr/>
      <dgm:t>
        <a:bodyPr/>
        <a:lstStyle/>
        <a:p>
          <a:endParaRPr lang="en-US"/>
        </a:p>
      </dgm:t>
    </dgm:pt>
    <dgm:pt modelId="{37724DB1-870F-42D1-911F-6633B19956F6}" type="sibTrans" cxnId="{8E155BE1-B3A3-4F14-B9F2-873B76DB1A92}">
      <dgm:prSet/>
      <dgm:spPr/>
      <dgm:t>
        <a:bodyPr/>
        <a:lstStyle/>
        <a:p>
          <a:endParaRPr lang="en-US"/>
        </a:p>
      </dgm:t>
    </dgm:pt>
    <dgm:pt modelId="{A64D5719-2A9E-4E01-9B2E-C1AE7DC655EA}" type="pres">
      <dgm:prSet presAssocID="{0F146135-6FBB-44E5-8EDD-E4F1C7B05B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F61DA4-4849-4534-B88E-5B9E410C7ABD}" type="pres">
      <dgm:prSet presAssocID="{1DE8FC7E-74BF-4735-98B9-010FDA87132F}" presName="Name5" presStyleLbl="vennNode1" presStyleIdx="0" presStyleCnt="3" custLinFactNeighborX="-572" custLinFactNeighborY="6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C2D378-49AD-4334-B096-13678228532B}" type="pres">
      <dgm:prSet presAssocID="{4C77C41B-387E-40B8-B374-0E61A75416D4}" presName="space" presStyleCnt="0"/>
      <dgm:spPr/>
    </dgm:pt>
    <dgm:pt modelId="{EEF9E5D5-BF1D-4456-B332-B64D5C929FEA}" type="pres">
      <dgm:prSet presAssocID="{8686AD6E-A063-4CC2-8600-32A0F034684D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75C48-797E-4A7D-85A0-FBAFEB3C1F89}" type="pres">
      <dgm:prSet presAssocID="{560A638F-A9A2-45D9-820F-D399A579F060}" presName="space" presStyleCnt="0"/>
      <dgm:spPr/>
    </dgm:pt>
    <dgm:pt modelId="{BB47EF81-302A-46BC-86E9-A4DD932510B5}" type="pres">
      <dgm:prSet presAssocID="{F334F686-0424-47E0-8071-9B6D6C4EE8BA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831D1F-F8BB-46B9-961A-C39FB0F06462}" type="presOf" srcId="{0F146135-6FBB-44E5-8EDD-E4F1C7B05B91}" destId="{A64D5719-2A9E-4E01-9B2E-C1AE7DC655EA}" srcOrd="0" destOrd="0" presId="urn:microsoft.com/office/officeart/2005/8/layout/venn3"/>
    <dgm:cxn modelId="{E382B10F-73BE-4B57-A885-3B9DF55BD373}" srcId="{0F146135-6FBB-44E5-8EDD-E4F1C7B05B91}" destId="{1DE8FC7E-74BF-4735-98B9-010FDA87132F}" srcOrd="0" destOrd="0" parTransId="{5B892B71-6623-4FFC-B404-B4C35C30F033}" sibTransId="{4C77C41B-387E-40B8-B374-0E61A75416D4}"/>
    <dgm:cxn modelId="{49416587-8AEE-4F9B-B350-39EA8C5A9187}" type="presOf" srcId="{8686AD6E-A063-4CC2-8600-32A0F034684D}" destId="{EEF9E5D5-BF1D-4456-B332-B64D5C929FEA}" srcOrd="0" destOrd="0" presId="urn:microsoft.com/office/officeart/2005/8/layout/venn3"/>
    <dgm:cxn modelId="{87771BB1-6A88-44A5-BDAB-47D6E4B96DD4}" type="presOf" srcId="{1DE8FC7E-74BF-4735-98B9-010FDA87132F}" destId="{C2F61DA4-4849-4534-B88E-5B9E410C7ABD}" srcOrd="0" destOrd="0" presId="urn:microsoft.com/office/officeart/2005/8/layout/venn3"/>
    <dgm:cxn modelId="{CA37A7E7-9B20-4249-8521-77B5BCE07300}" type="presOf" srcId="{F334F686-0424-47E0-8071-9B6D6C4EE8BA}" destId="{BB47EF81-302A-46BC-86E9-A4DD932510B5}" srcOrd="0" destOrd="0" presId="urn:microsoft.com/office/officeart/2005/8/layout/venn3"/>
    <dgm:cxn modelId="{8E155BE1-B3A3-4F14-B9F2-873B76DB1A92}" srcId="{0F146135-6FBB-44E5-8EDD-E4F1C7B05B91}" destId="{F334F686-0424-47E0-8071-9B6D6C4EE8BA}" srcOrd="2" destOrd="0" parTransId="{24F46B4F-603D-4E76-8354-13A00E364F4D}" sibTransId="{37724DB1-870F-42D1-911F-6633B19956F6}"/>
    <dgm:cxn modelId="{36816805-8032-4012-8DFF-CF7B919019B5}" srcId="{0F146135-6FBB-44E5-8EDD-E4F1C7B05B91}" destId="{8686AD6E-A063-4CC2-8600-32A0F034684D}" srcOrd="1" destOrd="0" parTransId="{57C6FD53-9EFE-44F9-BFDB-3D457FB21BE8}" sibTransId="{560A638F-A9A2-45D9-820F-D399A579F060}"/>
    <dgm:cxn modelId="{56A91FAC-71EA-4D0E-B4D8-8C72725A27AB}" type="presParOf" srcId="{A64D5719-2A9E-4E01-9B2E-C1AE7DC655EA}" destId="{C2F61DA4-4849-4534-B88E-5B9E410C7ABD}" srcOrd="0" destOrd="0" presId="urn:microsoft.com/office/officeart/2005/8/layout/venn3"/>
    <dgm:cxn modelId="{3CD9848F-4A9E-4BF7-B2C0-21781290C0A6}" type="presParOf" srcId="{A64D5719-2A9E-4E01-9B2E-C1AE7DC655EA}" destId="{8EC2D378-49AD-4334-B096-13678228532B}" srcOrd="1" destOrd="0" presId="urn:microsoft.com/office/officeart/2005/8/layout/venn3"/>
    <dgm:cxn modelId="{0E74F28F-AD52-463A-913D-ABB685B1FD43}" type="presParOf" srcId="{A64D5719-2A9E-4E01-9B2E-C1AE7DC655EA}" destId="{EEF9E5D5-BF1D-4456-B332-B64D5C929FEA}" srcOrd="2" destOrd="0" presId="urn:microsoft.com/office/officeart/2005/8/layout/venn3"/>
    <dgm:cxn modelId="{88C0E949-9E93-4A88-90B5-4D9F8E09AB29}" type="presParOf" srcId="{A64D5719-2A9E-4E01-9B2E-C1AE7DC655EA}" destId="{3F675C48-797E-4A7D-85A0-FBAFEB3C1F89}" srcOrd="3" destOrd="0" presId="urn:microsoft.com/office/officeart/2005/8/layout/venn3"/>
    <dgm:cxn modelId="{856D1FCF-0DE7-4203-8366-3274D2D163CB}" type="presParOf" srcId="{A64D5719-2A9E-4E01-9B2E-C1AE7DC655EA}" destId="{BB47EF81-302A-46BC-86E9-A4DD932510B5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0CED6E-227A-4543-B697-BC15102D5499}" type="doc">
      <dgm:prSet loTypeId="urn:microsoft.com/office/officeart/2005/8/layout/b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20BAB2A-68A7-464B-B089-BD969EDB9A61}">
      <dgm:prSet phldrT="[Text]"/>
      <dgm:spPr/>
      <dgm:t>
        <a:bodyPr/>
        <a:lstStyle/>
        <a:p>
          <a:r>
            <a:rPr lang="en-US" dirty="0" smtClean="0"/>
            <a:t>confirm &amp; review suspected cases (numerator)</a:t>
          </a:r>
          <a:endParaRPr lang="en-US" dirty="0"/>
        </a:p>
      </dgm:t>
    </dgm:pt>
    <dgm:pt modelId="{FD162485-8C76-46B3-AC69-5B597B75B2C1}" type="parTrans" cxnId="{40824034-CABE-483E-90F4-0935D047D188}">
      <dgm:prSet/>
      <dgm:spPr/>
      <dgm:t>
        <a:bodyPr/>
        <a:lstStyle/>
        <a:p>
          <a:endParaRPr lang="en-US"/>
        </a:p>
      </dgm:t>
    </dgm:pt>
    <dgm:pt modelId="{8998A282-F458-4E4C-87CC-E8E3882C6396}" type="sibTrans" cxnId="{40824034-CABE-483E-90F4-0935D047D188}">
      <dgm:prSet/>
      <dgm:spPr/>
      <dgm:t>
        <a:bodyPr/>
        <a:lstStyle/>
        <a:p>
          <a:endParaRPr lang="en-US"/>
        </a:p>
      </dgm:t>
    </dgm:pt>
    <dgm:pt modelId="{BC247593-DCA4-4F64-9E05-DA32BBFBB4D8}">
      <dgm:prSet phldrT="[Text]"/>
      <dgm:spPr/>
      <dgm:t>
        <a:bodyPr/>
        <a:lstStyle/>
        <a:p>
          <a:r>
            <a:rPr lang="en-US" dirty="0" smtClean="0"/>
            <a:t>define population denominator in person-years (time period)</a:t>
          </a:r>
          <a:endParaRPr lang="en-US" dirty="0"/>
        </a:p>
      </dgm:t>
    </dgm:pt>
    <dgm:pt modelId="{D3B7CA3D-B8A8-4129-9C30-B58A9EC7EA3B}" type="parTrans" cxnId="{1BA658BE-CD8C-475B-8403-E75BEE9CFAF5}">
      <dgm:prSet/>
      <dgm:spPr/>
      <dgm:t>
        <a:bodyPr/>
        <a:lstStyle/>
        <a:p>
          <a:endParaRPr lang="en-US"/>
        </a:p>
      </dgm:t>
    </dgm:pt>
    <dgm:pt modelId="{72B2064A-9C00-4DCF-8206-D6AE24AA3275}" type="sibTrans" cxnId="{1BA658BE-CD8C-475B-8403-E75BEE9CFAF5}">
      <dgm:prSet/>
      <dgm:spPr/>
      <dgm:t>
        <a:bodyPr/>
        <a:lstStyle/>
        <a:p>
          <a:endParaRPr lang="en-US"/>
        </a:p>
      </dgm:t>
    </dgm:pt>
    <dgm:pt modelId="{41B71D1F-D18A-46ED-8DE6-988E9ADA9038}">
      <dgm:prSet phldrT="[Text]"/>
      <dgm:spPr/>
      <dgm:t>
        <a:bodyPr/>
        <a:lstStyle/>
        <a:p>
          <a:r>
            <a:rPr lang="en-US" dirty="0" smtClean="0"/>
            <a:t>define geographic area by census tract(s)</a:t>
          </a:r>
          <a:endParaRPr lang="en-US" dirty="0"/>
        </a:p>
      </dgm:t>
    </dgm:pt>
    <dgm:pt modelId="{A6C3FDBC-68C7-41B7-AD60-2EBC1E09639A}" type="parTrans" cxnId="{CA20DA53-00B5-40C6-A03F-F8311BFC0D90}">
      <dgm:prSet/>
      <dgm:spPr/>
      <dgm:t>
        <a:bodyPr/>
        <a:lstStyle/>
        <a:p>
          <a:endParaRPr lang="en-US"/>
        </a:p>
      </dgm:t>
    </dgm:pt>
    <dgm:pt modelId="{B736AB2D-76AD-40FF-9D27-BA9695030C55}" type="sibTrans" cxnId="{CA20DA53-00B5-40C6-A03F-F8311BFC0D90}">
      <dgm:prSet/>
      <dgm:spPr/>
      <dgm:t>
        <a:bodyPr/>
        <a:lstStyle/>
        <a:p>
          <a:endParaRPr lang="en-US"/>
        </a:p>
      </dgm:t>
    </dgm:pt>
    <dgm:pt modelId="{AF61710F-4373-4D66-930B-E2C44BF76532}">
      <dgm:prSet phldrT="[Text]"/>
      <dgm:spPr/>
      <dgm:t>
        <a:bodyPr/>
        <a:lstStyle/>
        <a:p>
          <a:r>
            <a:rPr lang="en-US" dirty="0" smtClean="0"/>
            <a:t>generate expected number of cases</a:t>
          </a:r>
          <a:endParaRPr lang="en-US" dirty="0"/>
        </a:p>
      </dgm:t>
    </dgm:pt>
    <dgm:pt modelId="{42D609B4-7D3A-402C-AC6B-9FDE835A56F3}" type="parTrans" cxnId="{A7C07C6A-4F31-4BD2-83D4-44787694D718}">
      <dgm:prSet/>
      <dgm:spPr/>
      <dgm:t>
        <a:bodyPr/>
        <a:lstStyle/>
        <a:p>
          <a:endParaRPr lang="en-US"/>
        </a:p>
      </dgm:t>
    </dgm:pt>
    <dgm:pt modelId="{52653938-2B19-462A-8E9F-AC37DD2ECDCF}" type="sibTrans" cxnId="{A7C07C6A-4F31-4BD2-83D4-44787694D718}">
      <dgm:prSet/>
      <dgm:spPr/>
      <dgm:t>
        <a:bodyPr/>
        <a:lstStyle/>
        <a:p>
          <a:endParaRPr lang="en-US"/>
        </a:p>
      </dgm:t>
    </dgm:pt>
    <dgm:pt modelId="{8A52E16C-5012-4797-B4A3-B0C2C5A8893D}">
      <dgm:prSet phldrT="[Text]"/>
      <dgm:spPr/>
      <dgm:t>
        <a:bodyPr/>
        <a:lstStyle/>
        <a:p>
          <a:r>
            <a:rPr lang="en-US" dirty="0" smtClean="0"/>
            <a:t>compare cases observed to expected, calculate 99% confidence interval</a:t>
          </a:r>
          <a:endParaRPr lang="en-US" dirty="0"/>
        </a:p>
      </dgm:t>
    </dgm:pt>
    <dgm:pt modelId="{CF156E06-CCF6-4926-8939-6A498EDBB56A}" type="parTrans" cxnId="{BDE7BD2C-7BDA-4EDE-AAA9-FB815524E6F5}">
      <dgm:prSet/>
      <dgm:spPr/>
      <dgm:t>
        <a:bodyPr/>
        <a:lstStyle/>
        <a:p>
          <a:endParaRPr lang="en-US"/>
        </a:p>
      </dgm:t>
    </dgm:pt>
    <dgm:pt modelId="{34878EFB-6E0F-441E-BDEA-2069EABF66BA}" type="sibTrans" cxnId="{BDE7BD2C-7BDA-4EDE-AAA9-FB815524E6F5}">
      <dgm:prSet/>
      <dgm:spPr/>
      <dgm:t>
        <a:bodyPr/>
        <a:lstStyle/>
        <a:p>
          <a:endParaRPr lang="en-US"/>
        </a:p>
      </dgm:t>
    </dgm:pt>
    <dgm:pt modelId="{C25642C9-DD0D-416D-B759-204C1EFA68AD}">
      <dgm:prSet phldrT="[Text]"/>
      <dgm:spPr/>
      <dgm:t>
        <a:bodyPr/>
        <a:lstStyle/>
        <a:p>
          <a:r>
            <a:rPr lang="en-US" dirty="0" smtClean="0"/>
            <a:t>if observed cases are in excess, determine if statistically significant </a:t>
          </a:r>
          <a:endParaRPr lang="en-US" dirty="0"/>
        </a:p>
      </dgm:t>
    </dgm:pt>
    <dgm:pt modelId="{CBC837A9-A6D5-48E6-A7A6-7B0FD4D93A96}" type="parTrans" cxnId="{663707CF-3A93-4BBC-90C7-ECA5FCC23A38}">
      <dgm:prSet/>
      <dgm:spPr/>
      <dgm:t>
        <a:bodyPr/>
        <a:lstStyle/>
        <a:p>
          <a:endParaRPr lang="en-US"/>
        </a:p>
      </dgm:t>
    </dgm:pt>
    <dgm:pt modelId="{9A33720F-C3FA-4A98-97BB-FD20EC3923AB}" type="sibTrans" cxnId="{663707CF-3A93-4BBC-90C7-ECA5FCC23A38}">
      <dgm:prSet/>
      <dgm:spPr/>
      <dgm:t>
        <a:bodyPr/>
        <a:lstStyle/>
        <a:p>
          <a:endParaRPr lang="en-US"/>
        </a:p>
      </dgm:t>
    </dgm:pt>
    <dgm:pt modelId="{8B9637F3-DA11-4759-9618-52056770A2B1}">
      <dgm:prSet phldrT="[Text]"/>
      <dgm:spPr/>
      <dgm:t>
        <a:bodyPr/>
        <a:lstStyle/>
        <a:p>
          <a:r>
            <a:rPr lang="en-US" dirty="0" smtClean="0"/>
            <a:t>establish case definition (age, sex, race/ethnicity; type of cancers)</a:t>
          </a:r>
          <a:endParaRPr lang="en-US" dirty="0"/>
        </a:p>
      </dgm:t>
    </dgm:pt>
    <dgm:pt modelId="{462121FF-2A0C-4D61-B1F0-292007B8B73A}" type="parTrans" cxnId="{14130537-844F-49C6-88E1-FE29AB2DE960}">
      <dgm:prSet/>
      <dgm:spPr/>
      <dgm:t>
        <a:bodyPr/>
        <a:lstStyle/>
        <a:p>
          <a:endParaRPr lang="en-US"/>
        </a:p>
      </dgm:t>
    </dgm:pt>
    <dgm:pt modelId="{AAFCDD09-24A8-4653-B73E-1136567F9C20}" type="sibTrans" cxnId="{14130537-844F-49C6-88E1-FE29AB2DE960}">
      <dgm:prSet/>
      <dgm:spPr/>
      <dgm:t>
        <a:bodyPr/>
        <a:lstStyle/>
        <a:p>
          <a:endParaRPr lang="en-US"/>
        </a:p>
      </dgm:t>
    </dgm:pt>
    <dgm:pt modelId="{DBB0A281-6932-4F5F-924F-7797D5A1C926}" type="pres">
      <dgm:prSet presAssocID="{750CED6E-227A-4543-B697-BC15102D549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9D499AF9-8753-42BD-B662-F8ECF429A129}" type="pres">
      <dgm:prSet presAssocID="{41B71D1F-D18A-46ED-8DE6-988E9ADA9038}" presName="compNode" presStyleCnt="0"/>
      <dgm:spPr/>
    </dgm:pt>
    <dgm:pt modelId="{E17185B7-47E0-446E-87C8-B67D7DEB1855}" type="pres">
      <dgm:prSet presAssocID="{41B71D1F-D18A-46ED-8DE6-988E9ADA9038}" presName="dummyConnPt" presStyleCnt="0"/>
      <dgm:spPr/>
    </dgm:pt>
    <dgm:pt modelId="{9CACF893-7D14-4C3C-941C-10ADF745E584}" type="pres">
      <dgm:prSet presAssocID="{41B71D1F-D18A-46ED-8DE6-988E9ADA903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C3396-CD63-45B3-8B37-9C7F160326C0}" type="pres">
      <dgm:prSet presAssocID="{B736AB2D-76AD-40FF-9D27-BA9695030C55}" presName="sibTrans" presStyleLbl="bgSibTrans2D1" presStyleIdx="0" presStyleCnt="6"/>
      <dgm:spPr/>
      <dgm:t>
        <a:bodyPr/>
        <a:lstStyle/>
        <a:p>
          <a:endParaRPr lang="en-US"/>
        </a:p>
      </dgm:t>
    </dgm:pt>
    <dgm:pt modelId="{EB9587CC-761E-41E9-B264-ED67760C1C44}" type="pres">
      <dgm:prSet presAssocID="{8B9637F3-DA11-4759-9618-52056770A2B1}" presName="compNode" presStyleCnt="0"/>
      <dgm:spPr/>
    </dgm:pt>
    <dgm:pt modelId="{4FE477D6-CAB3-4ABF-846C-96CD579F454E}" type="pres">
      <dgm:prSet presAssocID="{8B9637F3-DA11-4759-9618-52056770A2B1}" presName="dummyConnPt" presStyleCnt="0"/>
      <dgm:spPr/>
    </dgm:pt>
    <dgm:pt modelId="{E4A1E8AF-EAEF-4AE3-9810-49A3D8C357C8}" type="pres">
      <dgm:prSet presAssocID="{8B9637F3-DA11-4759-9618-52056770A2B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99096-34E8-4D95-9122-8B4457B87058}" type="pres">
      <dgm:prSet presAssocID="{AAFCDD09-24A8-4653-B73E-1136567F9C20}" presName="sibTrans" presStyleLbl="bgSibTrans2D1" presStyleIdx="1" presStyleCnt="6"/>
      <dgm:spPr/>
      <dgm:t>
        <a:bodyPr/>
        <a:lstStyle/>
        <a:p>
          <a:endParaRPr lang="en-US"/>
        </a:p>
      </dgm:t>
    </dgm:pt>
    <dgm:pt modelId="{F4110572-B099-4B38-9B4C-787558D47D29}" type="pres">
      <dgm:prSet presAssocID="{920BAB2A-68A7-464B-B089-BD969EDB9A61}" presName="compNode" presStyleCnt="0"/>
      <dgm:spPr/>
    </dgm:pt>
    <dgm:pt modelId="{ECB1044F-7570-4B5D-96F3-C1B84FFF1E6D}" type="pres">
      <dgm:prSet presAssocID="{920BAB2A-68A7-464B-B089-BD969EDB9A61}" presName="dummyConnPt" presStyleCnt="0"/>
      <dgm:spPr/>
    </dgm:pt>
    <dgm:pt modelId="{440C040F-F27F-4669-A355-26C15ADBAF5B}" type="pres">
      <dgm:prSet presAssocID="{920BAB2A-68A7-464B-B089-BD969EDB9A6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597E7-C6B5-4B2C-8966-7BFC9D82055F}" type="pres">
      <dgm:prSet presAssocID="{8998A282-F458-4E4C-87CC-E8E3882C6396}" presName="sibTrans" presStyleLbl="bgSibTrans2D1" presStyleIdx="2" presStyleCnt="6"/>
      <dgm:spPr/>
      <dgm:t>
        <a:bodyPr/>
        <a:lstStyle/>
        <a:p>
          <a:endParaRPr lang="en-US"/>
        </a:p>
      </dgm:t>
    </dgm:pt>
    <dgm:pt modelId="{90E255CE-AE28-477A-A67C-41E13079F2E7}" type="pres">
      <dgm:prSet presAssocID="{BC247593-DCA4-4F64-9E05-DA32BBFBB4D8}" presName="compNode" presStyleCnt="0"/>
      <dgm:spPr/>
    </dgm:pt>
    <dgm:pt modelId="{9CCAA90E-641C-4330-9367-AA184D2402A9}" type="pres">
      <dgm:prSet presAssocID="{BC247593-DCA4-4F64-9E05-DA32BBFBB4D8}" presName="dummyConnPt" presStyleCnt="0"/>
      <dgm:spPr/>
    </dgm:pt>
    <dgm:pt modelId="{A390A791-D686-4D95-A657-826B73180115}" type="pres">
      <dgm:prSet presAssocID="{BC247593-DCA4-4F64-9E05-DA32BBFBB4D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A875B-E2DA-4997-B3BA-220CE2D1CC05}" type="pres">
      <dgm:prSet presAssocID="{72B2064A-9C00-4DCF-8206-D6AE24AA3275}" presName="sibTrans" presStyleLbl="bgSibTrans2D1" presStyleIdx="3" presStyleCnt="6"/>
      <dgm:spPr/>
      <dgm:t>
        <a:bodyPr/>
        <a:lstStyle/>
        <a:p>
          <a:endParaRPr lang="en-US"/>
        </a:p>
      </dgm:t>
    </dgm:pt>
    <dgm:pt modelId="{0ABAAB56-862A-45F0-9666-8CEEF8046EDF}" type="pres">
      <dgm:prSet presAssocID="{AF61710F-4373-4D66-930B-E2C44BF76532}" presName="compNode" presStyleCnt="0"/>
      <dgm:spPr/>
    </dgm:pt>
    <dgm:pt modelId="{B1BAE459-560C-4243-98CC-188E15B1D2B0}" type="pres">
      <dgm:prSet presAssocID="{AF61710F-4373-4D66-930B-E2C44BF76532}" presName="dummyConnPt" presStyleCnt="0"/>
      <dgm:spPr/>
    </dgm:pt>
    <dgm:pt modelId="{249685E5-4875-4364-9F19-86013432C263}" type="pres">
      <dgm:prSet presAssocID="{AF61710F-4373-4D66-930B-E2C44BF7653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C3468-4B9C-41D0-A07B-766B9B71C8D9}" type="pres">
      <dgm:prSet presAssocID="{52653938-2B19-462A-8E9F-AC37DD2ECDCF}" presName="sibTrans" presStyleLbl="bgSibTrans2D1" presStyleIdx="4" presStyleCnt="6"/>
      <dgm:spPr/>
      <dgm:t>
        <a:bodyPr/>
        <a:lstStyle/>
        <a:p>
          <a:endParaRPr lang="en-US"/>
        </a:p>
      </dgm:t>
    </dgm:pt>
    <dgm:pt modelId="{D45A11D0-A66B-43FF-8284-2D9ACC89A8AA}" type="pres">
      <dgm:prSet presAssocID="{8A52E16C-5012-4797-B4A3-B0C2C5A8893D}" presName="compNode" presStyleCnt="0"/>
      <dgm:spPr/>
    </dgm:pt>
    <dgm:pt modelId="{69FF2114-A245-492A-814A-6DD4C4463606}" type="pres">
      <dgm:prSet presAssocID="{8A52E16C-5012-4797-B4A3-B0C2C5A8893D}" presName="dummyConnPt" presStyleCnt="0"/>
      <dgm:spPr/>
    </dgm:pt>
    <dgm:pt modelId="{56DEA646-A9EB-4941-941E-1D2D7F10B8CD}" type="pres">
      <dgm:prSet presAssocID="{8A52E16C-5012-4797-B4A3-B0C2C5A8893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BC4CE-F3E9-48A6-A122-B300357926E1}" type="pres">
      <dgm:prSet presAssocID="{34878EFB-6E0F-441E-BDEA-2069EABF66BA}" presName="sibTrans" presStyleLbl="bgSibTrans2D1" presStyleIdx="5" presStyleCnt="6"/>
      <dgm:spPr/>
      <dgm:t>
        <a:bodyPr/>
        <a:lstStyle/>
        <a:p>
          <a:endParaRPr lang="en-US"/>
        </a:p>
      </dgm:t>
    </dgm:pt>
    <dgm:pt modelId="{CC8391ED-E8C6-476A-9644-DB4D0AD367E1}" type="pres">
      <dgm:prSet presAssocID="{C25642C9-DD0D-416D-B759-204C1EFA68AD}" presName="compNode" presStyleCnt="0"/>
      <dgm:spPr/>
    </dgm:pt>
    <dgm:pt modelId="{8D07DF4B-9F30-4366-B66B-A888210AA0E0}" type="pres">
      <dgm:prSet presAssocID="{C25642C9-DD0D-416D-B759-204C1EFA68AD}" presName="dummyConnPt" presStyleCnt="0"/>
      <dgm:spPr/>
    </dgm:pt>
    <dgm:pt modelId="{17C2E42E-B17D-4710-A4A4-781BE88FB15D}" type="pres">
      <dgm:prSet presAssocID="{C25642C9-DD0D-416D-B759-204C1EFA68A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E7BD2C-7BDA-4EDE-AAA9-FB815524E6F5}" srcId="{750CED6E-227A-4543-B697-BC15102D5499}" destId="{8A52E16C-5012-4797-B4A3-B0C2C5A8893D}" srcOrd="5" destOrd="0" parTransId="{CF156E06-CCF6-4926-8939-6A498EDBB56A}" sibTransId="{34878EFB-6E0F-441E-BDEA-2069EABF66BA}"/>
    <dgm:cxn modelId="{CA20DA53-00B5-40C6-A03F-F8311BFC0D90}" srcId="{750CED6E-227A-4543-B697-BC15102D5499}" destId="{41B71D1F-D18A-46ED-8DE6-988E9ADA9038}" srcOrd="0" destOrd="0" parTransId="{A6C3FDBC-68C7-41B7-AD60-2EBC1E09639A}" sibTransId="{B736AB2D-76AD-40FF-9D27-BA9695030C55}"/>
    <dgm:cxn modelId="{F69089CB-EDE4-4206-9B48-7B4D162D17BB}" type="presOf" srcId="{72B2064A-9C00-4DCF-8206-D6AE24AA3275}" destId="{EF4A875B-E2DA-4997-B3BA-220CE2D1CC05}" srcOrd="0" destOrd="0" presId="urn:microsoft.com/office/officeart/2005/8/layout/bProcess4"/>
    <dgm:cxn modelId="{DE7EC4E4-A384-4BF4-BD5B-C4C19A829D69}" type="presOf" srcId="{41B71D1F-D18A-46ED-8DE6-988E9ADA9038}" destId="{9CACF893-7D14-4C3C-941C-10ADF745E584}" srcOrd="0" destOrd="0" presId="urn:microsoft.com/office/officeart/2005/8/layout/bProcess4"/>
    <dgm:cxn modelId="{911A912F-08DB-4AC5-98CA-9698857170B2}" type="presOf" srcId="{920BAB2A-68A7-464B-B089-BD969EDB9A61}" destId="{440C040F-F27F-4669-A355-26C15ADBAF5B}" srcOrd="0" destOrd="0" presId="urn:microsoft.com/office/officeart/2005/8/layout/bProcess4"/>
    <dgm:cxn modelId="{663707CF-3A93-4BBC-90C7-ECA5FCC23A38}" srcId="{750CED6E-227A-4543-B697-BC15102D5499}" destId="{C25642C9-DD0D-416D-B759-204C1EFA68AD}" srcOrd="6" destOrd="0" parTransId="{CBC837A9-A6D5-48E6-A7A6-7B0FD4D93A96}" sibTransId="{9A33720F-C3FA-4A98-97BB-FD20EC3923AB}"/>
    <dgm:cxn modelId="{14130537-844F-49C6-88E1-FE29AB2DE960}" srcId="{750CED6E-227A-4543-B697-BC15102D5499}" destId="{8B9637F3-DA11-4759-9618-52056770A2B1}" srcOrd="1" destOrd="0" parTransId="{462121FF-2A0C-4D61-B1F0-292007B8B73A}" sibTransId="{AAFCDD09-24A8-4653-B73E-1136567F9C20}"/>
    <dgm:cxn modelId="{5DB8607F-132A-4528-BC67-624E79DECBB0}" type="presOf" srcId="{AF61710F-4373-4D66-930B-E2C44BF76532}" destId="{249685E5-4875-4364-9F19-86013432C263}" srcOrd="0" destOrd="0" presId="urn:microsoft.com/office/officeart/2005/8/layout/bProcess4"/>
    <dgm:cxn modelId="{B7833DEF-BD0E-46A6-B920-FC0007FE81F4}" type="presOf" srcId="{8A52E16C-5012-4797-B4A3-B0C2C5A8893D}" destId="{56DEA646-A9EB-4941-941E-1D2D7F10B8CD}" srcOrd="0" destOrd="0" presId="urn:microsoft.com/office/officeart/2005/8/layout/bProcess4"/>
    <dgm:cxn modelId="{396BC292-3337-47DA-AC36-6E1CF58B1941}" type="presOf" srcId="{8B9637F3-DA11-4759-9618-52056770A2B1}" destId="{E4A1E8AF-EAEF-4AE3-9810-49A3D8C357C8}" srcOrd="0" destOrd="0" presId="urn:microsoft.com/office/officeart/2005/8/layout/bProcess4"/>
    <dgm:cxn modelId="{1BA658BE-CD8C-475B-8403-E75BEE9CFAF5}" srcId="{750CED6E-227A-4543-B697-BC15102D5499}" destId="{BC247593-DCA4-4F64-9E05-DA32BBFBB4D8}" srcOrd="3" destOrd="0" parTransId="{D3B7CA3D-B8A8-4129-9C30-B58A9EC7EA3B}" sibTransId="{72B2064A-9C00-4DCF-8206-D6AE24AA3275}"/>
    <dgm:cxn modelId="{49C7B2DC-BBDC-4B85-9767-A49DA0BDBF16}" type="presOf" srcId="{8998A282-F458-4E4C-87CC-E8E3882C6396}" destId="{3D6597E7-C6B5-4B2C-8966-7BFC9D82055F}" srcOrd="0" destOrd="0" presId="urn:microsoft.com/office/officeart/2005/8/layout/bProcess4"/>
    <dgm:cxn modelId="{05780D23-DB99-43FA-89E2-EC5860A28232}" type="presOf" srcId="{34878EFB-6E0F-441E-BDEA-2069EABF66BA}" destId="{825BC4CE-F3E9-48A6-A122-B300357926E1}" srcOrd="0" destOrd="0" presId="urn:microsoft.com/office/officeart/2005/8/layout/bProcess4"/>
    <dgm:cxn modelId="{66DDF89D-6370-4658-A408-F23836716EB8}" type="presOf" srcId="{52653938-2B19-462A-8E9F-AC37DD2ECDCF}" destId="{94BC3468-4B9C-41D0-A07B-766B9B71C8D9}" srcOrd="0" destOrd="0" presId="urn:microsoft.com/office/officeart/2005/8/layout/bProcess4"/>
    <dgm:cxn modelId="{A7C07C6A-4F31-4BD2-83D4-44787694D718}" srcId="{750CED6E-227A-4543-B697-BC15102D5499}" destId="{AF61710F-4373-4D66-930B-E2C44BF76532}" srcOrd="4" destOrd="0" parTransId="{42D609B4-7D3A-402C-AC6B-9FDE835A56F3}" sibTransId="{52653938-2B19-462A-8E9F-AC37DD2ECDCF}"/>
    <dgm:cxn modelId="{B530E460-BC5B-49FE-BD29-139D8E399E4F}" type="presOf" srcId="{AAFCDD09-24A8-4653-B73E-1136567F9C20}" destId="{2D499096-34E8-4D95-9122-8B4457B87058}" srcOrd="0" destOrd="0" presId="urn:microsoft.com/office/officeart/2005/8/layout/bProcess4"/>
    <dgm:cxn modelId="{02993E48-8580-44FC-A469-1F682E3992F8}" type="presOf" srcId="{B736AB2D-76AD-40FF-9D27-BA9695030C55}" destId="{9B6C3396-CD63-45B3-8B37-9C7F160326C0}" srcOrd="0" destOrd="0" presId="urn:microsoft.com/office/officeart/2005/8/layout/bProcess4"/>
    <dgm:cxn modelId="{FE5E9515-7526-4856-BDBA-440B74E3A876}" type="presOf" srcId="{C25642C9-DD0D-416D-B759-204C1EFA68AD}" destId="{17C2E42E-B17D-4710-A4A4-781BE88FB15D}" srcOrd="0" destOrd="0" presId="urn:microsoft.com/office/officeart/2005/8/layout/bProcess4"/>
    <dgm:cxn modelId="{7E38C8D7-471D-4169-8C04-D87CA3E7C98A}" type="presOf" srcId="{BC247593-DCA4-4F64-9E05-DA32BBFBB4D8}" destId="{A390A791-D686-4D95-A657-826B73180115}" srcOrd="0" destOrd="0" presId="urn:microsoft.com/office/officeart/2005/8/layout/bProcess4"/>
    <dgm:cxn modelId="{42F05B67-D861-426C-B54D-2100F73A6A5F}" type="presOf" srcId="{750CED6E-227A-4543-B697-BC15102D5499}" destId="{DBB0A281-6932-4F5F-924F-7797D5A1C926}" srcOrd="0" destOrd="0" presId="urn:microsoft.com/office/officeart/2005/8/layout/bProcess4"/>
    <dgm:cxn modelId="{40824034-CABE-483E-90F4-0935D047D188}" srcId="{750CED6E-227A-4543-B697-BC15102D5499}" destId="{920BAB2A-68A7-464B-B089-BD969EDB9A61}" srcOrd="2" destOrd="0" parTransId="{FD162485-8C76-46B3-AC69-5B597B75B2C1}" sibTransId="{8998A282-F458-4E4C-87CC-E8E3882C6396}"/>
    <dgm:cxn modelId="{8630C73C-FCF5-4A1F-BE69-F1A1701FCE45}" type="presParOf" srcId="{DBB0A281-6932-4F5F-924F-7797D5A1C926}" destId="{9D499AF9-8753-42BD-B662-F8ECF429A129}" srcOrd="0" destOrd="0" presId="urn:microsoft.com/office/officeart/2005/8/layout/bProcess4"/>
    <dgm:cxn modelId="{76A1341D-22F0-4826-A8C0-FD18CEE2AE5D}" type="presParOf" srcId="{9D499AF9-8753-42BD-B662-F8ECF429A129}" destId="{E17185B7-47E0-446E-87C8-B67D7DEB1855}" srcOrd="0" destOrd="0" presId="urn:microsoft.com/office/officeart/2005/8/layout/bProcess4"/>
    <dgm:cxn modelId="{F06EF933-8E36-4208-80A2-7397D2F5BFEE}" type="presParOf" srcId="{9D499AF9-8753-42BD-B662-F8ECF429A129}" destId="{9CACF893-7D14-4C3C-941C-10ADF745E584}" srcOrd="1" destOrd="0" presId="urn:microsoft.com/office/officeart/2005/8/layout/bProcess4"/>
    <dgm:cxn modelId="{803381E7-C942-4D34-B2B0-D6F591E21541}" type="presParOf" srcId="{DBB0A281-6932-4F5F-924F-7797D5A1C926}" destId="{9B6C3396-CD63-45B3-8B37-9C7F160326C0}" srcOrd="1" destOrd="0" presId="urn:microsoft.com/office/officeart/2005/8/layout/bProcess4"/>
    <dgm:cxn modelId="{477660E6-E8F6-4BAC-B255-47601D3C656D}" type="presParOf" srcId="{DBB0A281-6932-4F5F-924F-7797D5A1C926}" destId="{EB9587CC-761E-41E9-B264-ED67760C1C44}" srcOrd="2" destOrd="0" presId="urn:microsoft.com/office/officeart/2005/8/layout/bProcess4"/>
    <dgm:cxn modelId="{94331D6A-8662-46D6-8103-9E62FB88ADF8}" type="presParOf" srcId="{EB9587CC-761E-41E9-B264-ED67760C1C44}" destId="{4FE477D6-CAB3-4ABF-846C-96CD579F454E}" srcOrd="0" destOrd="0" presId="urn:microsoft.com/office/officeart/2005/8/layout/bProcess4"/>
    <dgm:cxn modelId="{8C163B5F-84CD-4531-BBEE-FD3B1EA34FD0}" type="presParOf" srcId="{EB9587CC-761E-41E9-B264-ED67760C1C44}" destId="{E4A1E8AF-EAEF-4AE3-9810-49A3D8C357C8}" srcOrd="1" destOrd="0" presId="urn:microsoft.com/office/officeart/2005/8/layout/bProcess4"/>
    <dgm:cxn modelId="{98A7D6D2-44F2-4FDE-B309-A7B1C817E54B}" type="presParOf" srcId="{DBB0A281-6932-4F5F-924F-7797D5A1C926}" destId="{2D499096-34E8-4D95-9122-8B4457B87058}" srcOrd="3" destOrd="0" presId="urn:microsoft.com/office/officeart/2005/8/layout/bProcess4"/>
    <dgm:cxn modelId="{C47255BC-A396-4055-9FB1-A40AE0C22627}" type="presParOf" srcId="{DBB0A281-6932-4F5F-924F-7797D5A1C926}" destId="{F4110572-B099-4B38-9B4C-787558D47D29}" srcOrd="4" destOrd="0" presId="urn:microsoft.com/office/officeart/2005/8/layout/bProcess4"/>
    <dgm:cxn modelId="{C61E5A15-3F48-4EE8-B9F0-31BE38771E05}" type="presParOf" srcId="{F4110572-B099-4B38-9B4C-787558D47D29}" destId="{ECB1044F-7570-4B5D-96F3-C1B84FFF1E6D}" srcOrd="0" destOrd="0" presId="urn:microsoft.com/office/officeart/2005/8/layout/bProcess4"/>
    <dgm:cxn modelId="{DE14F524-65B2-49DB-B876-785B742A6E83}" type="presParOf" srcId="{F4110572-B099-4B38-9B4C-787558D47D29}" destId="{440C040F-F27F-4669-A355-26C15ADBAF5B}" srcOrd="1" destOrd="0" presId="urn:microsoft.com/office/officeart/2005/8/layout/bProcess4"/>
    <dgm:cxn modelId="{6B3B642A-118C-4565-ADF6-BF8F790B9F4F}" type="presParOf" srcId="{DBB0A281-6932-4F5F-924F-7797D5A1C926}" destId="{3D6597E7-C6B5-4B2C-8966-7BFC9D82055F}" srcOrd="5" destOrd="0" presId="urn:microsoft.com/office/officeart/2005/8/layout/bProcess4"/>
    <dgm:cxn modelId="{E540BA35-C2E5-42B2-A5EF-A66B714F4132}" type="presParOf" srcId="{DBB0A281-6932-4F5F-924F-7797D5A1C926}" destId="{90E255CE-AE28-477A-A67C-41E13079F2E7}" srcOrd="6" destOrd="0" presId="urn:microsoft.com/office/officeart/2005/8/layout/bProcess4"/>
    <dgm:cxn modelId="{0A3BB431-4546-4F39-8B8D-62B220BD07AF}" type="presParOf" srcId="{90E255CE-AE28-477A-A67C-41E13079F2E7}" destId="{9CCAA90E-641C-4330-9367-AA184D2402A9}" srcOrd="0" destOrd="0" presId="urn:microsoft.com/office/officeart/2005/8/layout/bProcess4"/>
    <dgm:cxn modelId="{6A6FEAA9-D4B7-4A0D-9480-B3CECEC270AE}" type="presParOf" srcId="{90E255CE-AE28-477A-A67C-41E13079F2E7}" destId="{A390A791-D686-4D95-A657-826B73180115}" srcOrd="1" destOrd="0" presId="urn:microsoft.com/office/officeart/2005/8/layout/bProcess4"/>
    <dgm:cxn modelId="{639DB87E-22E2-4CDE-B3EA-56CE00DEF1CA}" type="presParOf" srcId="{DBB0A281-6932-4F5F-924F-7797D5A1C926}" destId="{EF4A875B-E2DA-4997-B3BA-220CE2D1CC05}" srcOrd="7" destOrd="0" presId="urn:microsoft.com/office/officeart/2005/8/layout/bProcess4"/>
    <dgm:cxn modelId="{55A74622-B98E-40A7-BDCF-0A85DA3CAB0C}" type="presParOf" srcId="{DBB0A281-6932-4F5F-924F-7797D5A1C926}" destId="{0ABAAB56-862A-45F0-9666-8CEEF8046EDF}" srcOrd="8" destOrd="0" presId="urn:microsoft.com/office/officeart/2005/8/layout/bProcess4"/>
    <dgm:cxn modelId="{62964DDD-E5C6-4C71-AEFC-C397E2FDA6D1}" type="presParOf" srcId="{0ABAAB56-862A-45F0-9666-8CEEF8046EDF}" destId="{B1BAE459-560C-4243-98CC-188E15B1D2B0}" srcOrd="0" destOrd="0" presId="urn:microsoft.com/office/officeart/2005/8/layout/bProcess4"/>
    <dgm:cxn modelId="{91745346-DBCB-461D-BFC0-B715E71DBCE4}" type="presParOf" srcId="{0ABAAB56-862A-45F0-9666-8CEEF8046EDF}" destId="{249685E5-4875-4364-9F19-86013432C263}" srcOrd="1" destOrd="0" presId="urn:microsoft.com/office/officeart/2005/8/layout/bProcess4"/>
    <dgm:cxn modelId="{DDBE5D90-AD2F-4659-9297-DC550A4D3869}" type="presParOf" srcId="{DBB0A281-6932-4F5F-924F-7797D5A1C926}" destId="{94BC3468-4B9C-41D0-A07B-766B9B71C8D9}" srcOrd="9" destOrd="0" presId="urn:microsoft.com/office/officeart/2005/8/layout/bProcess4"/>
    <dgm:cxn modelId="{4B4131F7-3AE8-473D-835C-556CFEB0A534}" type="presParOf" srcId="{DBB0A281-6932-4F5F-924F-7797D5A1C926}" destId="{D45A11D0-A66B-43FF-8284-2D9ACC89A8AA}" srcOrd="10" destOrd="0" presId="urn:microsoft.com/office/officeart/2005/8/layout/bProcess4"/>
    <dgm:cxn modelId="{12327C73-523E-4D7A-A8FC-B01EFB9EB63D}" type="presParOf" srcId="{D45A11D0-A66B-43FF-8284-2D9ACC89A8AA}" destId="{69FF2114-A245-492A-814A-6DD4C4463606}" srcOrd="0" destOrd="0" presId="urn:microsoft.com/office/officeart/2005/8/layout/bProcess4"/>
    <dgm:cxn modelId="{218C4344-C0D0-4A47-AE7A-74A759F4EC33}" type="presParOf" srcId="{D45A11D0-A66B-43FF-8284-2D9ACC89A8AA}" destId="{56DEA646-A9EB-4941-941E-1D2D7F10B8CD}" srcOrd="1" destOrd="0" presId="urn:microsoft.com/office/officeart/2005/8/layout/bProcess4"/>
    <dgm:cxn modelId="{F5FCF0E8-B26A-4CDA-900A-26A6641E8824}" type="presParOf" srcId="{DBB0A281-6932-4F5F-924F-7797D5A1C926}" destId="{825BC4CE-F3E9-48A6-A122-B300357926E1}" srcOrd="11" destOrd="0" presId="urn:microsoft.com/office/officeart/2005/8/layout/bProcess4"/>
    <dgm:cxn modelId="{B9FD4988-F7DC-4B92-8596-ACD57DC3673F}" type="presParOf" srcId="{DBB0A281-6932-4F5F-924F-7797D5A1C926}" destId="{CC8391ED-E8C6-476A-9644-DB4D0AD367E1}" srcOrd="12" destOrd="0" presId="urn:microsoft.com/office/officeart/2005/8/layout/bProcess4"/>
    <dgm:cxn modelId="{71FD57F0-139E-47E3-97B6-7C255A60C6A2}" type="presParOf" srcId="{CC8391ED-E8C6-476A-9644-DB4D0AD367E1}" destId="{8D07DF4B-9F30-4366-B66B-A888210AA0E0}" srcOrd="0" destOrd="0" presId="urn:microsoft.com/office/officeart/2005/8/layout/bProcess4"/>
    <dgm:cxn modelId="{826FA3C4-7A69-4D57-B55C-3317F1AE2FD9}" type="presParOf" srcId="{CC8391ED-E8C6-476A-9644-DB4D0AD367E1}" destId="{17C2E42E-B17D-4710-A4A4-781BE88FB15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238BF-B83F-4702-8AA4-6CA17D27D7D6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10F2B-C7CF-4293-8094-AA84D5D8ED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F1D82-68B4-43D0-BAE4-4FB008277072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9EAB8-9D9B-41AE-9B76-7579FF6FC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desig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619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114800"/>
            <a:ext cx="5181600" cy="106680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7 Steps to Building a Better Brand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5181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3EE74-D1CC-43AE-803F-E071063CA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design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619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114800"/>
            <a:ext cx="5181600" cy="106680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7 Steps to Building a Better Brand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5181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design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619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114800"/>
            <a:ext cx="5181600" cy="106680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7 Steps to Building a Better Brand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57800"/>
            <a:ext cx="5181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design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CD62-FF9A-4AD6-A119-5B44FE68698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94CEA-738D-4A89-917B-4EC9A73F3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design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design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77BDC-0F6A-4408-800F-25E07DA91CF4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670F-5EA0-496B-AC56-4AC4FE223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.gov/cancertopics/factsheet/Risk/clusters" TargetMode="External"/><Relationship Id="rId2" Type="http://schemas.openxmlformats.org/officeDocument/2006/relationships/hyperlink" Target="http://www.cancer.org/Cancer/CancerCauses/OtherCarcinogens/GeneralInformationaboutCarcinogens/cancer-clusters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atsdr.cdc.gov/csem/cluster/docs/clusters.pdf" TargetMode="External"/><Relationship Id="rId4" Type="http://schemas.openxmlformats.org/officeDocument/2006/relationships/hyperlink" Target="http://www.cdc.gov/nceh/cluster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easeriskindex.harvard.edu/update/hccpquiz.pl?lang=english&amp;func=home&amp;page=cancer_inde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3810000"/>
            <a:ext cx="59436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Community Cancer Clusters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953000"/>
            <a:ext cx="5791200" cy="68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Monica Brown, PhD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Cancer Epidemiologist, the California Cancer Registry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715000"/>
            <a:ext cx="6477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cap="all" dirty="0">
                <a:latin typeface="+mn-lt"/>
              </a:rPr>
              <a:t>Cancer </a:t>
            </a:r>
            <a:r>
              <a:rPr lang="en-US" cap="all" dirty="0" smtClean="0">
                <a:latin typeface="+mn-lt"/>
              </a:rPr>
              <a:t>Biology (BIO-183), Dr</a:t>
            </a:r>
            <a:r>
              <a:rPr lang="en-US" cap="all" dirty="0">
                <a:latin typeface="+mn-lt"/>
              </a:rPr>
              <a:t>. </a:t>
            </a:r>
            <a:r>
              <a:rPr lang="en-US" cap="all" dirty="0" smtClean="0">
                <a:latin typeface="+mn-lt"/>
              </a:rPr>
              <a:t>Hao Nguyen</a:t>
            </a:r>
            <a:endParaRPr lang="en-US" cap="all" dirty="0">
              <a:latin typeface="+mn-lt"/>
            </a:endParaRPr>
          </a:p>
          <a:p>
            <a:pPr>
              <a:defRPr/>
            </a:pPr>
            <a:r>
              <a:rPr lang="en-US" cap="all" dirty="0" smtClean="0">
                <a:latin typeface="+mn-lt"/>
              </a:rPr>
              <a:t>February 21</a:t>
            </a:r>
            <a:r>
              <a:rPr lang="en-US" cap="all" dirty="0">
                <a:latin typeface="+mn-lt"/>
              </a:rPr>
              <a:t>, 2011</a:t>
            </a:r>
          </a:p>
          <a:p>
            <a:pPr>
              <a:defRPr/>
            </a:pPr>
            <a:r>
              <a:rPr lang="en-US" cap="all" dirty="0" smtClean="0">
                <a:latin typeface="+mn-lt"/>
              </a:rPr>
              <a:t>Sacramento State University, </a:t>
            </a:r>
            <a:r>
              <a:rPr lang="en-US" cap="all" dirty="0">
                <a:latin typeface="+mn-lt"/>
              </a:rPr>
              <a:t>Dept of </a:t>
            </a:r>
            <a:r>
              <a:rPr lang="en-US" cap="all" dirty="0" smtClean="0">
                <a:latin typeface="+mn-lt"/>
              </a:rPr>
              <a:t>Biological Sciences</a:t>
            </a:r>
            <a:endParaRPr lang="en-US" cap="all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343775" cy="703263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7B9899"/>
                </a:solidFill>
              </a:rPr>
              <a:t>The California Cancer Registry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76400"/>
            <a:ext cx="716280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California Cancer Registry (CCR) is administered by the California Department of Public Health (CDPH).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CCR is a </a:t>
            </a:r>
            <a:r>
              <a:rPr lang="en-US" sz="2400" i="1" dirty="0" smtClean="0"/>
              <a:t>true</a:t>
            </a:r>
            <a:r>
              <a:rPr lang="en-US" sz="2400" dirty="0" smtClean="0"/>
              <a:t> population-based registry.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Cancer reporting is mandated for hospitals &amp; physicians.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Every case diagnosed among residents reported since 1988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Data collected by the registry are used: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To monitor incidence &amp; mortality.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 research into the causes, cures &amp; prevention of cancer;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To produce reports including the state &amp; regional reports; the American Cancer Society’s </a:t>
            </a:r>
            <a:r>
              <a:rPr lang="en-US" sz="2000" i="1" dirty="0" smtClean="0"/>
              <a:t>Cancer Facts &amp; Figures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 evaluation of community cancer concerns.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5867400" cy="1057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0" cap="none" dirty="0" smtClean="0">
                <a:solidFill>
                  <a:srgbClr val="7B9899"/>
                </a:solidFill>
              </a:rPr>
              <a:t>The CCR defines a Cancer Cluster as…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828800"/>
            <a:ext cx="6400800" cy="4114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 aggregation of cancer cases that </a:t>
            </a:r>
            <a:r>
              <a:rPr lang="en-US" sz="2400" u="sng" dirty="0" smtClean="0">
                <a:solidFill>
                  <a:schemeClr val="tx1"/>
                </a:solidFill>
              </a:rPr>
              <a:t>has been determined</a:t>
            </a:r>
            <a:r>
              <a:rPr lang="en-US" sz="2400" dirty="0" smtClean="0">
                <a:solidFill>
                  <a:schemeClr val="tx1"/>
                </a:solidFill>
              </a:rPr>
              <a:t> to be unusual when compared to the cancers that would be expected if the group of location in question had the same cancer rates as the underlying population.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The cluster must differ substantially from the expected pattern in number, type, or the age of cases.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477000" cy="914400"/>
          </a:xfrm>
        </p:spPr>
        <p:txBody>
          <a:bodyPr lIns="90487" tIns="44450" rIns="90487" bIns="4445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7B9899"/>
                </a:solidFill>
              </a:rPr>
              <a:t>When a Californian has a Cancer Concern: the Role of the CCR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57400" y="1828800"/>
            <a:ext cx="6629400" cy="4419600"/>
          </a:xfrm>
        </p:spPr>
        <p:txBody>
          <a:bodyPr lIns="90487" tIns="44450" rIns="90487" bIns="44450"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CCR and it’s regional cancer registries respond to numerous requests for evaluation of community and workplace cancer concerns.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registry’s role is to statistically assess whether the number of cases of targeted cancers observed in a community or workplace are significantly greater than what would be expected.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If there is a statistically significant excess of cases, report to the Environmental Health Investigations Branch (EHIB) of CDPH who will investigate.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The CCR does not …</a:t>
            </a:r>
            <a:endParaRPr lang="en-US" sz="2100" dirty="0" smtClean="0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05000" y="1676401"/>
            <a:ext cx="6705600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Conduct epidemiologic “outbreak”, clinical or laboratory investigations.</a:t>
            </a:r>
          </a:p>
          <a:p>
            <a:pPr eaLnBrk="1" hangingPunct="1"/>
            <a:r>
              <a:rPr lang="en-US" sz="2800" dirty="0" smtClean="0"/>
              <a:t>On-site surveys of residents or employees to assess risk.</a:t>
            </a:r>
          </a:p>
          <a:p>
            <a:pPr eaLnBrk="1" hangingPunct="1"/>
            <a:r>
              <a:rPr lang="en-US" sz="2800" dirty="0" smtClean="0"/>
              <a:t>Direct others in exposure assessments.</a:t>
            </a:r>
          </a:p>
          <a:p>
            <a:pPr eaLnBrk="1" hangingPunct="1"/>
            <a:r>
              <a:rPr lang="en-US" sz="2800" dirty="0" smtClean="0"/>
              <a:t>Coordinate the efforts of other state and county agencies in their investigations.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7772400" cy="1362075"/>
          </a:xfrm>
        </p:spPr>
        <p:txBody>
          <a:bodyPr/>
          <a:lstStyle/>
          <a:p>
            <a:r>
              <a:rPr lang="en-US" dirty="0" smtClean="0"/>
              <a:t>CCR Procedures for Evaluation of a Reported Cancer Cluster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2362200" cy="2514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</a:rPr>
              <a:t>Step One: Obtain Information from Informant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838200"/>
            <a:ext cx="5638800" cy="5257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Caller’s name &amp; address; affiliation (community member)</a:t>
            </a:r>
          </a:p>
          <a:p>
            <a:pPr eaLnBrk="1" hangingPunct="1"/>
            <a:r>
              <a:rPr lang="en-US" dirty="0" smtClean="0"/>
              <a:t>Number of specific cases observed</a:t>
            </a:r>
          </a:p>
          <a:p>
            <a:pPr eaLnBrk="1" hangingPunct="1"/>
            <a:r>
              <a:rPr lang="en-US" dirty="0" smtClean="0"/>
              <a:t>Cancer type(s) observed</a:t>
            </a:r>
          </a:p>
          <a:p>
            <a:pPr eaLnBrk="1" hangingPunct="1"/>
            <a:r>
              <a:rPr lang="en-US" dirty="0" smtClean="0"/>
              <a:t>Age, sex, race/ethnicity of cases</a:t>
            </a:r>
          </a:p>
          <a:p>
            <a:pPr eaLnBrk="1" hangingPunct="1"/>
            <a:r>
              <a:rPr lang="en-US" dirty="0" smtClean="0"/>
              <a:t>Geographic area or group</a:t>
            </a:r>
          </a:p>
          <a:p>
            <a:pPr eaLnBrk="1" hangingPunct="1"/>
            <a:r>
              <a:rPr lang="en-US" dirty="0" smtClean="0"/>
              <a:t>Time period of concern</a:t>
            </a:r>
          </a:p>
          <a:p>
            <a:pPr eaLnBrk="1" hangingPunct="1"/>
            <a:r>
              <a:rPr lang="en-US" dirty="0" smtClean="0"/>
              <a:t>Method of observation – how did the caller learn of the cases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2362200" cy="2895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</a:rPr>
              <a:t>Step Two: Provide Cancer Education &amp; Information to Informant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838200"/>
            <a:ext cx="5638800" cy="4876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Education</a:t>
            </a:r>
          </a:p>
          <a:p>
            <a:pPr lvl="1" eaLnBrk="1" hangingPunct="1"/>
            <a:r>
              <a:rPr lang="en-US" sz="2000" dirty="0" smtClean="0"/>
              <a:t>The frequency of specified cancers in their community or County</a:t>
            </a:r>
          </a:p>
          <a:p>
            <a:pPr lvl="1" eaLnBrk="1" hangingPunct="1"/>
            <a:r>
              <a:rPr lang="en-US" sz="2000" dirty="0" smtClean="0"/>
              <a:t>Risk factors for specified cancers</a:t>
            </a:r>
          </a:p>
          <a:p>
            <a:pPr lvl="1" eaLnBrk="1" hangingPunct="1"/>
            <a:r>
              <a:rPr lang="en-US" sz="2000" dirty="0" smtClean="0"/>
              <a:t>If knowledgably, discuss agent and/or exposure </a:t>
            </a:r>
          </a:p>
          <a:p>
            <a:pPr eaLnBrk="1" hangingPunct="1"/>
            <a:r>
              <a:rPr lang="en-US" sz="2400" dirty="0" smtClean="0"/>
              <a:t>Information</a:t>
            </a:r>
          </a:p>
          <a:p>
            <a:pPr lvl="1" eaLnBrk="1" hangingPunct="1"/>
            <a:r>
              <a:rPr lang="en-US" sz="2000" dirty="0" smtClean="0"/>
              <a:t>American Cancer Society (ACS)</a:t>
            </a:r>
          </a:p>
          <a:p>
            <a:pPr lvl="1" eaLnBrk="1" hangingPunct="1"/>
            <a:r>
              <a:rPr lang="en-US" sz="2000" dirty="0" smtClean="0"/>
              <a:t>Centers for Disease Control and Prevention (CDC)</a:t>
            </a:r>
          </a:p>
          <a:p>
            <a:pPr lvl="1" eaLnBrk="1" hangingPunct="1"/>
            <a:r>
              <a:rPr lang="en-US" sz="2000" dirty="0" smtClean="0"/>
              <a:t>The National Institutes of Health (NIH)</a:t>
            </a:r>
          </a:p>
          <a:p>
            <a:pPr lvl="1" eaLnBrk="1" hangingPunct="1"/>
            <a:r>
              <a:rPr lang="en-US" sz="2000" dirty="0" smtClean="0"/>
              <a:t>Agency for Toxic Substances and Disease Registry (ATSDR)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3200400" y="5638800"/>
            <a:ext cx="5638800" cy="65405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latin typeface="Georgia" pitchFamily="18" charset="0"/>
              </a:rPr>
              <a:t>Note: Do not assume that everyone has access to or can use the internet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90600" y="1371600"/>
            <a:ext cx="4572000" cy="733425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sz="2400" dirty="0"/>
              <a:t>Indications for Statistical Evaluation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178485" y="1981200"/>
            <a:ext cx="3965515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Other Considerations</a:t>
            </a:r>
            <a:endParaRPr lang="en-US" sz="2400" dirty="0"/>
          </a:p>
        </p:txBody>
      </p:sp>
      <p:sp>
        <p:nvSpPr>
          <p:cNvPr id="31748" name="Content Placeholder 2"/>
          <p:cNvSpPr>
            <a:spLocks noGrp="1"/>
          </p:cNvSpPr>
          <p:nvPr>
            <p:ph sz="quarter" idx="2"/>
          </p:nvPr>
        </p:nvSpPr>
        <p:spPr>
          <a:xfrm>
            <a:off x="1066800" y="2133600"/>
            <a:ext cx="4116416" cy="4114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Are cancers unusual in number, type or age of patients?</a:t>
            </a:r>
          </a:p>
          <a:p>
            <a:pPr eaLnBrk="1" hangingPunct="1"/>
            <a:r>
              <a:rPr lang="en-US" sz="2000" dirty="0" smtClean="0"/>
              <a:t>Has a potential carcinogenic agent been identified?</a:t>
            </a:r>
          </a:p>
          <a:p>
            <a:pPr lvl="1" eaLnBrk="1" hangingPunct="1"/>
            <a:r>
              <a:rPr lang="en-US" sz="1800" dirty="0" smtClean="0"/>
              <a:t>If a specific exposure is suspected – test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– call County Environmental Health, Environmental Protection Agency (EPA) or if workplace, Occupational Safety and Health Agency (OSHA)</a:t>
            </a:r>
          </a:p>
          <a:p>
            <a:pPr eaLnBrk="1" hangingPunct="1"/>
            <a:r>
              <a:rPr lang="en-US" sz="2000" dirty="0" smtClean="0"/>
              <a:t>Is there a plausible exposure pathway?</a:t>
            </a:r>
          </a:p>
        </p:txBody>
      </p:sp>
      <p:sp>
        <p:nvSpPr>
          <p:cNvPr id="31749" name="Content Placeholder 5"/>
          <p:cNvSpPr>
            <a:spLocks noGrp="1"/>
          </p:cNvSpPr>
          <p:nvPr>
            <p:ph sz="quarter" idx="4"/>
          </p:nvPr>
        </p:nvSpPr>
        <p:spPr>
          <a:xfrm>
            <a:off x="5184835" y="2590800"/>
            <a:ext cx="3962400" cy="35052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Is the request coming from a another State agency or from a County Health Department?  </a:t>
            </a:r>
          </a:p>
          <a:p>
            <a:pPr eaLnBrk="1" hangingPunct="1"/>
            <a:r>
              <a:rPr lang="en-US" sz="2000" dirty="0" smtClean="0"/>
              <a:t>Is informant representing a community or workplace action group?</a:t>
            </a:r>
          </a:p>
          <a:p>
            <a:pPr eaLnBrk="1" hangingPunct="1"/>
            <a:r>
              <a:rPr lang="en-US" sz="2000" dirty="0" smtClean="0"/>
              <a:t>Are children involved?</a:t>
            </a:r>
          </a:p>
          <a:p>
            <a:pPr eaLnBrk="1" hangingPunct="1"/>
            <a:r>
              <a:rPr lang="en-US" sz="2000" dirty="0" smtClean="0"/>
              <a:t>Is this perceived cancer cluster “political” or is it already being followed by the press?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Step Three: Determine if an Evaluation is Needed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 noChangeAspect="1"/>
          </p:cNvGraphicFramePr>
          <p:nvPr/>
        </p:nvGraphicFramePr>
        <p:xfrm>
          <a:off x="0" y="304800"/>
          <a:ext cx="6718516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>
            <a:graphicFrameLocks noChangeAspect="1"/>
          </p:cNvGraphicFramePr>
          <p:nvPr/>
        </p:nvGraphicFramePr>
        <p:xfrm>
          <a:off x="3733800" y="3200400"/>
          <a:ext cx="5172365" cy="256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876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Further Action is Warranted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2286000" cy="3505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</a:rPr>
              <a:t>Step Four: Explain Procedure, Limitations &amp; Provide Timeline to Informant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2590800" y="1447800"/>
            <a:ext cx="6324600" cy="51054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Procedure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We use registry data to confirm case information &amp; determine clinical characteristics of cancers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We use census data for denominators (population at risk)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Perform calculations, write report to county &amp; state.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In the event of a statistically significant excess of cancers, we refer case to EHIB for investigation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Limitations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CCR will not contain most recently diagnosed cases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Only a substantial increase in risk is likely to be detected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We lack information on length of residence and risk factors that may contribute to developing cancer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Timeline: 1-3 months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705600" cy="1295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/>
              <a:t>What Drives the Public’s </a:t>
            </a:r>
            <a:r>
              <a:rPr lang="en-US" sz="3200" dirty="0" smtClean="0"/>
              <a:t>Concern of the Clustering of Cancers in Communities &amp; Workplaces?</a:t>
            </a:r>
            <a:endParaRPr lang="en-US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7239000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There is considerable public concern that environmental exposures cause an excess in cancers in some communities.</a:t>
            </a:r>
          </a:p>
          <a:p>
            <a:pPr eaLnBrk="1" hangingPunct="1"/>
            <a:r>
              <a:rPr lang="en-US" sz="2400" dirty="0" smtClean="0"/>
              <a:t>The public believes environmental pollutants/toxins increase risk of cancer – although.</a:t>
            </a:r>
          </a:p>
          <a:p>
            <a:pPr eaLnBrk="1" hangingPunct="1"/>
            <a:r>
              <a:rPr lang="en-US" sz="2400" dirty="0" smtClean="0"/>
              <a:t>Cancer clusters may be suspected when people notice that several family members, friends, neighbors or co-workers have been diagnosed with cancer.</a:t>
            </a:r>
          </a:p>
          <a:p>
            <a:pPr lvl="1"/>
            <a:r>
              <a:rPr lang="en-US" sz="2000" dirty="0" smtClean="0"/>
              <a:t>Although the distribution of cancers may be “normal” given the age, sex, race/ethnic and lifestyle of that group.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Workplace Cancer Concerns: Barriers to Evaluations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09800" y="1600200"/>
            <a:ext cx="6705600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Obtaining appropriate information on ill &amp; well (population at risk) employees from employers is difficult to impossible.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Sometimes we must obtain permission from employees to access their medical records.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Assessing biologic plausibility: Does the suspected workplace agent associated with increased risk of the reported cancers?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Does workplace exposure have an impact? </a:t>
            </a:r>
          </a:p>
          <a:p>
            <a:pPr lvl="2">
              <a:lnSpc>
                <a:spcPct val="80000"/>
              </a:lnSpc>
            </a:pPr>
            <a:r>
              <a:rPr lang="en-US" sz="1500" dirty="0" smtClean="0"/>
              <a:t>direct vs. indirect</a:t>
            </a:r>
          </a:p>
          <a:p>
            <a:pPr lvl="2">
              <a:lnSpc>
                <a:spcPct val="80000"/>
              </a:lnSpc>
            </a:pPr>
            <a:r>
              <a:rPr lang="en-US" sz="1500" dirty="0" smtClean="0"/>
              <a:t>length of exposure (workday/year(s))</a:t>
            </a:r>
          </a:p>
          <a:p>
            <a:pPr lvl="2">
              <a:lnSpc>
                <a:spcPct val="80000"/>
              </a:lnSpc>
            </a:pPr>
            <a:r>
              <a:rPr lang="en-US" sz="1500" dirty="0" smtClean="0"/>
              <a:t>mode of exposure (eat/drink, inhale etc.)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What other risk factors could increase risk of developing reported cancers, that cannot be assessed?</a:t>
            </a:r>
          </a:p>
          <a:p>
            <a:pPr lvl="2">
              <a:lnSpc>
                <a:spcPct val="80000"/>
              </a:lnSpc>
            </a:pPr>
            <a:r>
              <a:rPr lang="en-US" sz="1500" dirty="0" smtClean="0"/>
              <a:t>smoking, drinking &amp; diet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What cancers would be “normal” for this employee population – given age, sex, race/ethnicity &amp; lifestyle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Are there behaviors that are common in this employee group?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971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</a:rPr>
              <a:t>Step Five: Consult and Notify Relevant Officials of Report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1905000"/>
            <a:ext cx="5638800" cy="2133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Management hierarchy of CDPH</a:t>
            </a:r>
          </a:p>
          <a:p>
            <a:pPr eaLnBrk="1" hangingPunct="1"/>
            <a:r>
              <a:rPr lang="en-US" sz="2800" dirty="0" smtClean="0"/>
              <a:t>County Health Officer</a:t>
            </a:r>
          </a:p>
          <a:p>
            <a:pPr eaLnBrk="1" hangingPunct="1"/>
            <a:r>
              <a:rPr lang="en-US" sz="2800" dirty="0" smtClean="0"/>
              <a:t>Workplace management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209800" cy="1708150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chemeClr val="bg1"/>
                </a:solidFill>
              </a:rPr>
              <a:t>Step Six: Conduct Assessment</a:t>
            </a:r>
            <a:endParaRPr lang="en-US" sz="3200" b="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76400" y="1600200"/>
          <a:ext cx="7162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2590800" cy="1524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</a:rPr>
              <a:t>Step Seven: Communicate Results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2895600" y="1828800"/>
            <a:ext cx="59436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Report results of evaluation to the …</a:t>
            </a:r>
          </a:p>
          <a:p>
            <a:pPr lvl="1" eaLnBrk="1" hangingPunct="1"/>
            <a:r>
              <a:rPr lang="en-US" sz="2200" dirty="0" smtClean="0"/>
              <a:t>Informant</a:t>
            </a:r>
          </a:p>
          <a:p>
            <a:pPr lvl="1" eaLnBrk="1" hangingPunct="1"/>
            <a:r>
              <a:rPr lang="en-US" sz="2200" dirty="0" smtClean="0"/>
              <a:t>County Health Officer</a:t>
            </a:r>
          </a:p>
          <a:p>
            <a:pPr lvl="1" eaLnBrk="1" hangingPunct="1"/>
            <a:r>
              <a:rPr lang="en-US" sz="2200" dirty="0" smtClean="0"/>
              <a:t>CSRB management hierarchy</a:t>
            </a:r>
          </a:p>
          <a:p>
            <a:pPr eaLnBrk="1" hangingPunct="1"/>
            <a:r>
              <a:rPr lang="en-US" sz="2800" dirty="0" smtClean="0"/>
              <a:t>If results show a statistically significant excess in cases, include …</a:t>
            </a:r>
          </a:p>
          <a:p>
            <a:pPr lvl="1" eaLnBrk="1" hangingPunct="1"/>
            <a:r>
              <a:rPr lang="en-US" sz="2000" dirty="0" smtClean="0"/>
              <a:t>EHIB</a:t>
            </a:r>
          </a:p>
          <a:p>
            <a:pPr lvl="1" eaLnBrk="1" hangingPunct="1"/>
            <a:r>
              <a:rPr lang="en-US" sz="2000" dirty="0" smtClean="0"/>
              <a:t>CDPH public affairs office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27100"/>
          </a:xfrm>
        </p:spPr>
        <p:txBody>
          <a:bodyPr/>
          <a:lstStyle/>
          <a:p>
            <a:r>
              <a:rPr lang="en-US" dirty="0" smtClean="0"/>
              <a:t>Challenges &amp; Conclusions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6629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Greatest Challenge: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 Communicating Results to the Public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1371601"/>
            <a:ext cx="7358062" cy="487679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Science</a:t>
            </a:r>
          </a:p>
          <a:p>
            <a:pPr lvl="1" eaLnBrk="1" hangingPunct="1"/>
            <a:r>
              <a:rPr lang="en-US" sz="2000" dirty="0" smtClean="0"/>
              <a:t>Scientific evidence is inconclusive, contradictory and ever-changing</a:t>
            </a:r>
          </a:p>
          <a:p>
            <a:pPr lvl="1" eaLnBrk="1" hangingPunct="1"/>
            <a:r>
              <a:rPr lang="en-US" sz="2000" dirty="0" smtClean="0"/>
              <a:t>Current scientific evidence is not absolute.  Therefore, we cannot give definitive answers.</a:t>
            </a:r>
          </a:p>
          <a:p>
            <a:pPr lvl="1" eaLnBrk="1" hangingPunct="1"/>
            <a:r>
              <a:rPr lang="en-US" sz="2000" dirty="0" smtClean="0"/>
              <a:t>Scientific method - descriptions of methodological limitations and results can sound evasive.</a:t>
            </a:r>
          </a:p>
          <a:p>
            <a:pPr eaLnBrk="1" hangingPunct="1"/>
            <a:r>
              <a:rPr lang="en-US" sz="2400" dirty="0" smtClean="0"/>
              <a:t>Complicated scientific Concepts:</a:t>
            </a:r>
          </a:p>
          <a:p>
            <a:pPr lvl="1" eaLnBrk="1" hangingPunct="1"/>
            <a:r>
              <a:rPr lang="en-US" sz="2000" dirty="0" smtClean="0"/>
              <a:t>Random events: 1% of all census tracts would have higher or lower cancer rates simply by chance</a:t>
            </a:r>
          </a:p>
          <a:p>
            <a:pPr lvl="2"/>
            <a:r>
              <a:rPr lang="en-US" sz="1800" dirty="0" smtClean="0"/>
              <a:t>No one has ever called me and said “… there’s too few cancers in my neighborhood”.</a:t>
            </a:r>
          </a:p>
          <a:p>
            <a:pPr lvl="2"/>
            <a:r>
              <a:rPr lang="en-US" sz="1800" dirty="0" smtClean="0"/>
              <a:t>public seemingly can only grasp concept if discussing the lottery.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53400" cy="960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Communicating Results to the Public,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1752600"/>
            <a:ext cx="7086600" cy="44164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Epi &amp; Stat Concepts</a:t>
            </a:r>
          </a:p>
          <a:p>
            <a:pPr lvl="1" eaLnBrk="1" hangingPunct="1">
              <a:defRPr/>
            </a:pPr>
            <a:r>
              <a:rPr lang="en-US" sz="2000" dirty="0" smtClean="0"/>
              <a:t>Often case and/or population numbers are too small for appropriate statistical analysis, and we are unable to conduct analysis.</a:t>
            </a:r>
          </a:p>
          <a:p>
            <a:pPr lvl="2">
              <a:defRPr/>
            </a:pPr>
            <a:r>
              <a:rPr lang="en-US" sz="1600" dirty="0" smtClean="0"/>
              <a:t>sometimes viewed as demeaning the current number of cases.</a:t>
            </a:r>
          </a:p>
          <a:p>
            <a:pPr lvl="2">
              <a:defRPr/>
            </a:pPr>
            <a:r>
              <a:rPr lang="en-US" sz="1600" dirty="0" smtClean="0"/>
              <a:t>sometimes viewed as evasive or manipulative.</a:t>
            </a:r>
          </a:p>
          <a:p>
            <a:pPr lvl="1" eaLnBrk="1" hangingPunct="1">
              <a:defRPr/>
            </a:pPr>
            <a:r>
              <a:rPr lang="en-US" sz="2000" dirty="0" smtClean="0"/>
              <a:t>For environmentally based cancer concerns, we examine only related cancers not “all cancers” due to etiologic differences in cancers – often public thinks all cancers are germane. </a:t>
            </a:r>
          </a:p>
          <a:p>
            <a:pPr lvl="1" eaLnBrk="1" hangingPunct="1">
              <a:defRPr/>
            </a:pPr>
            <a:r>
              <a:rPr lang="en-US" sz="2000" dirty="0" smtClean="0"/>
              <a:t>Causality - if cluster confirmed statistically, doesn’t mean cancer is due to a single causal pathway.</a:t>
            </a:r>
          </a:p>
          <a:p>
            <a:pPr lvl="2" eaLnBrk="1" hangingPunct="1">
              <a:defRPr/>
            </a:pPr>
            <a:endParaRPr lang="en-US" sz="1800" dirty="0" smtClean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Communicating Results to the Public, continued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087563"/>
            <a:ext cx="6858000" cy="2514600"/>
          </a:xfrm>
        </p:spPr>
        <p:txBody>
          <a:bodyPr/>
          <a:lstStyle/>
          <a:p>
            <a:pPr>
              <a:defRPr/>
            </a:pPr>
            <a:r>
              <a:rPr lang="en-US" sz="2500" dirty="0" smtClean="0"/>
              <a:t>Epidemiologists &amp; Statisticians (us)</a:t>
            </a:r>
          </a:p>
          <a:p>
            <a:pPr lvl="1">
              <a:defRPr/>
            </a:pPr>
            <a:r>
              <a:rPr lang="en-US" sz="2000" dirty="0" smtClean="0"/>
              <a:t>Objectiveness viewed as lack of empathy.</a:t>
            </a:r>
          </a:p>
          <a:p>
            <a:pPr lvl="1">
              <a:defRPr/>
            </a:pPr>
            <a:r>
              <a:rPr lang="en-US" sz="2000" dirty="0" smtClean="0"/>
              <a:t>Expertise viewed as “Ivory </a:t>
            </a:r>
            <a:r>
              <a:rPr lang="en-US" sz="2000" dirty="0" err="1" smtClean="0"/>
              <a:t>Tower’ism</a:t>
            </a:r>
            <a:r>
              <a:rPr lang="en-US" sz="2000" dirty="0" smtClean="0"/>
              <a:t>”</a:t>
            </a:r>
          </a:p>
          <a:p>
            <a:pPr lvl="1">
              <a:defRPr/>
            </a:pPr>
            <a:r>
              <a:rPr lang="en-US" sz="2000" dirty="0" smtClean="0"/>
              <a:t>We are not good at saying we don’t know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13638" cy="76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bg2"/>
                </a:solidFill>
              </a:rPr>
              <a:t>In Conclusion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57400" y="1524000"/>
            <a:ext cx="67818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Cancer clusters DO occur in communities, but are difficult to investigate and nearly impossible to prove.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Our tools to investigate are crude and we often lack pertinent information or time to see the natural history of events.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1800" dirty="0" smtClean="0"/>
              <a:t>Cancer never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disease manifestation in true cluster</a:t>
            </a:r>
          </a:p>
          <a:p>
            <a:pPr marL="1085850" lvl="2" eaLnBrk="1" hangingPunct="1">
              <a:lnSpc>
                <a:spcPct val="90000"/>
              </a:lnSpc>
            </a:pPr>
            <a:r>
              <a:rPr lang="en-US" sz="1800" dirty="0" smtClean="0"/>
              <a:t>From exposure to diagnosis can be 20 – 50 years, depending on carcinogen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Most prevalent cancers are not strictly caused by environmental exposures – i.e., lung or prostate cancer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Ignorance: what we think is harmless today, tomorrow we may learn is dangerous.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must take responsibility and precautions to safeguard our health.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For More Information on Cancer Clusters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8686800" cy="16462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ACS</a:t>
            </a:r>
            <a:r>
              <a:rPr lang="en-US" dirty="0" smtClean="0"/>
              <a:t>: </a:t>
            </a:r>
            <a:r>
              <a:rPr lang="en-US" i="1" dirty="0" smtClean="0">
                <a:hlinkClick r:id="rId2"/>
              </a:rPr>
              <a:t>http://www.cancer.org/Cancer/CancerCauses/OtherCarcinogens/GeneralInformationaboutCarcinogens/cancer-clusters</a:t>
            </a:r>
            <a:r>
              <a:rPr lang="en-US" i="1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NIH</a:t>
            </a:r>
            <a:r>
              <a:rPr lang="en-US" dirty="0" smtClean="0"/>
              <a:t>: </a:t>
            </a:r>
            <a:r>
              <a:rPr lang="en-US" i="1" dirty="0" smtClean="0"/>
              <a:t>h</a:t>
            </a:r>
            <a:r>
              <a:rPr lang="en-US" i="1" dirty="0" smtClean="0">
                <a:hlinkClick r:id="rId3"/>
              </a:rPr>
              <a:t>ttp://www.cancer.gov/cancertopics/factsheet/Risk/clusters</a:t>
            </a:r>
            <a:r>
              <a:rPr lang="en-US" i="1" dirty="0" smtClean="0"/>
              <a:t> 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3475038"/>
            <a:ext cx="6629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CDC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2400" i="1" dirty="0" smtClean="0">
                <a:hlinkClick r:id="rId4"/>
              </a:rPr>
              <a:t>http://www.cdc.gov/nceh/clusters/</a:t>
            </a:r>
            <a:r>
              <a:rPr lang="en-US" sz="2400" i="1" dirty="0" smtClean="0"/>
              <a:t> 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3856038"/>
            <a:ext cx="8686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/>
              <a:t>ATSDR</a:t>
            </a:r>
            <a:r>
              <a:rPr lang="en-US" sz="2400" dirty="0" smtClean="0"/>
              <a:t>: </a:t>
            </a:r>
            <a:r>
              <a:rPr lang="en-US" sz="2400" i="1" dirty="0" smtClean="0">
                <a:hlinkClick r:id="rId5"/>
              </a:rPr>
              <a:t>http://www.atsdr.cdc.gov/csem/cluster/docs/clusters.pdf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… continued</a:t>
            </a:r>
            <a:endParaRPr lang="en-US" dirty="0"/>
          </a:p>
        </p:txBody>
      </p:sp>
      <p:sp>
        <p:nvSpPr>
          <p:cNvPr id="17411" name="Text Placeholder 1"/>
          <p:cNvSpPr>
            <a:spLocks noGrp="1"/>
          </p:cNvSpPr>
          <p:nvPr>
            <p:ph sz="quarter" idx="1"/>
          </p:nvPr>
        </p:nvSpPr>
        <p:spPr>
          <a:xfrm>
            <a:off x="1828800" y="1295400"/>
            <a:ext cx="6980238" cy="4724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Other phenomena that may drive suspicion of environmental cancer clusters are...</a:t>
            </a:r>
          </a:p>
          <a:p>
            <a:pPr lvl="1" eaLnBrk="1" hangingPunct="1"/>
            <a:r>
              <a:rPr lang="en-US" sz="2400" dirty="0" smtClean="0"/>
              <a:t>Media reports sensationalized cancer clusters</a:t>
            </a:r>
          </a:p>
          <a:p>
            <a:pPr lvl="1" eaLnBrk="1" hangingPunct="1"/>
            <a:r>
              <a:rPr lang="en-US" sz="2400" dirty="0" smtClean="0"/>
              <a:t>Distrust of government, manufacturing &amp; business</a:t>
            </a:r>
          </a:p>
          <a:p>
            <a:pPr lvl="1" eaLnBrk="1" hangingPunct="1"/>
            <a:r>
              <a:rPr lang="en-US" sz="2400" dirty="0" smtClean="0"/>
              <a:t>Fear that we’ve created an environment filled with hazards that is causes us &amp; our families harm</a:t>
            </a:r>
          </a:p>
          <a:p>
            <a:pPr lvl="1" eaLnBrk="1" hangingPunct="1"/>
            <a:r>
              <a:rPr lang="en-US" sz="2400" dirty="0" smtClean="0"/>
              <a:t>The perceived inability to control cancer risk &amp; environmental hazards</a:t>
            </a:r>
          </a:p>
          <a:p>
            <a:pPr lvl="1" eaLnBrk="1" hangingPunct="1"/>
            <a:r>
              <a:rPr lang="en-US" sz="2400" dirty="0" smtClean="0"/>
              <a:t>Ever changing &amp; varied Public Health (PH) messages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6553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Calculating Disease Risk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Harvard School of Public Health, </a:t>
            </a:r>
            <a:r>
              <a:rPr lang="en-US" sz="2800" u="sng" dirty="0" smtClean="0"/>
              <a:t>Disease Risk Profile</a:t>
            </a:r>
            <a:r>
              <a:rPr lang="en-US" sz="2800" dirty="0" smtClean="0"/>
              <a:t>: </a:t>
            </a:r>
            <a:r>
              <a:rPr lang="en-US" sz="2800" i="1" dirty="0" smtClean="0">
                <a:hlinkClick r:id="rId2"/>
              </a:rPr>
              <a:t>http://www.diseaseriskindex.harvard.edu/update/hccpquiz.pl?lang=english&amp;func=home&amp;page=cancer_index</a:t>
            </a:r>
            <a:r>
              <a:rPr lang="en-US" sz="2800" i="1" dirty="0" smtClean="0"/>
              <a:t> 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67400" y="4267200"/>
            <a:ext cx="3124200" cy="1600200"/>
          </a:xfrm>
        </p:spPr>
        <p:txBody>
          <a:bodyPr/>
          <a:lstStyle/>
          <a:p>
            <a:pPr algn="ctr" eaLnBrk="1" hangingPunct="1"/>
            <a:r>
              <a:rPr lang="en-US" sz="4800" dirty="0" smtClean="0">
                <a:latin typeface="Arial Rounded MT Bold" pitchFamily="34" charset="0"/>
              </a:rPr>
              <a:t>Thank You!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1752600"/>
            <a:ext cx="6934200" cy="4721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Cancers are common!</a:t>
            </a:r>
            <a:r>
              <a:rPr lang="en-US" sz="2400" b="1" dirty="0" smtClean="0"/>
              <a:t> </a:t>
            </a:r>
            <a:r>
              <a:rPr lang="en-US" sz="2400" dirty="0" smtClean="0"/>
              <a:t>1 in 5 Californians will have a cancer in their lifetime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Cancers are complex diseases! Cancer is a general term for many diseases – most with different etiologies; many of which are unknown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Cancer incidence varies </a:t>
            </a:r>
            <a:r>
              <a:rPr lang="en-US" sz="2400" u="sng" dirty="0" smtClean="0"/>
              <a:t>predictably</a:t>
            </a:r>
            <a:r>
              <a:rPr lang="en-US" sz="2400" dirty="0" smtClean="0"/>
              <a:t> by age, sex, race/ethnicity &amp; risk factors.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Community members can be similar in age, SES, race/ethnicity &amp; lifestyles – these factors contribute more to cancer incidence than shared environment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know, continued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876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There’s </a:t>
            </a:r>
            <a:r>
              <a:rPr lang="en-US" sz="2400" u="sng" dirty="0" smtClean="0"/>
              <a:t>no evidence</a:t>
            </a:r>
            <a:r>
              <a:rPr lang="en-US" sz="2400" dirty="0" smtClean="0"/>
              <a:t> that carcinogens in amounts typically present in the air, soil or drinking water increases the risk of developing cancer in the general population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Exposure to a carcinogen and the onset of cancer is not certain, other factors, some known, may be required.  When cancer does develop, the onset can be decades from exposure.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Knowledge of cancer causes, its distribution and prevention varies greatly in the general public –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PH has done a poor job educating the public about cancer; therefore the public has many misconceptions about cancer &amp; cancer clusters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867400" cy="773113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Causes of Cancer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0" y="838200"/>
          <a:ext cx="9144000" cy="5029200"/>
        </p:xfrm>
        <a:graphic>
          <a:graphicData uri="http://schemas.openxmlformats.org/presentationml/2006/ole">
            <p:oleObj spid="_x0000_s1026" name="Chart" r:id="rId3" imgW="9387720" imgH="5071680" progId="Excel.Shee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257800" y="3429000"/>
            <a:ext cx="111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000000"/>
                </a:solidFill>
              </a:rPr>
              <a:t>Lifestyle</a:t>
            </a:r>
          </a:p>
          <a:p>
            <a:pPr algn="ctr" eaLnBrk="1" hangingPunct="1"/>
            <a:r>
              <a:rPr lang="en-US" b="1" dirty="0">
                <a:solidFill>
                  <a:srgbClr val="000000"/>
                </a:solidFill>
              </a:rPr>
              <a:t>68%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514600" y="2971800"/>
            <a:ext cx="18748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dirty="0">
                <a:solidFill>
                  <a:srgbClr val="000000"/>
                </a:solidFill>
              </a:rPr>
              <a:t>Environment/</a:t>
            </a: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</a:rPr>
              <a:t>Occupation</a:t>
            </a: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</a:rPr>
              <a:t>19%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200400" y="1752600"/>
            <a:ext cx="18716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dirty="0">
                <a:solidFill>
                  <a:srgbClr val="000000"/>
                </a:solidFill>
              </a:rPr>
              <a:t>Family History/Genetics</a:t>
            </a:r>
          </a:p>
          <a:p>
            <a:pPr algn="ctr" eaLnBrk="1" hangingPunct="1"/>
            <a:r>
              <a:rPr lang="en-US" sz="1600" dirty="0">
                <a:solidFill>
                  <a:srgbClr val="000000"/>
                </a:solidFill>
              </a:rPr>
              <a:t>13%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781800" y="3352800"/>
            <a:ext cx="204793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/>
              <a:t>Lifestyle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Tobacco Use  30%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Diet 10%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Physical Inactivity 5%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Alcohol Use 3%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Other 20%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52400" y="3276600"/>
            <a:ext cx="250068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/>
              <a:t>Environmental/Occupation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Occupation 5%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Viruses/other biologics 5%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SES 3%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Pollution 2%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Radiation 2%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Other 2%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09600" y="1219200"/>
            <a:ext cx="263136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/>
              <a:t>Family History/Genetics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Family History 5%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Prenatal Factors/Growth 5%</a:t>
            </a:r>
          </a:p>
          <a:p>
            <a:pPr eaLnBrk="1" hangingPunct="1">
              <a:buFontTx/>
              <a:buChar char="•"/>
            </a:pPr>
            <a:r>
              <a:rPr lang="en-US" sz="1600" dirty="0"/>
              <a:t>Reproductive Factors 3%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819400" y="5638800"/>
            <a:ext cx="3798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200" i="1" dirty="0"/>
              <a:t>Source: Harvard Report on Cancer Prevention, 1996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78825" cy="914400"/>
          </a:xfrm>
        </p:spPr>
        <p:txBody>
          <a:bodyPr>
            <a:noAutofit/>
          </a:bodyPr>
          <a:lstStyle/>
          <a:p>
            <a:r>
              <a:rPr lang="en-US" dirty="0" smtClean="0"/>
              <a:t>Common Misconceptions about </a:t>
            </a:r>
            <a:br>
              <a:rPr lang="en-US" dirty="0" smtClean="0"/>
            </a:br>
            <a:r>
              <a:rPr lang="en-US" dirty="0" smtClean="0"/>
              <a:t>Cancer Clusters</a:t>
            </a:r>
          </a:p>
        </p:txBody>
      </p:sp>
      <p:graphicFrame>
        <p:nvGraphicFramePr>
          <p:cNvPr id="21524" name="Group 20"/>
          <p:cNvGraphicFramePr>
            <a:graphicFrameLocks noGrp="1"/>
          </p:cNvGraphicFramePr>
          <p:nvPr>
            <p:ph sz="quarter" idx="1"/>
          </p:nvPr>
        </p:nvGraphicFramePr>
        <p:xfrm>
          <a:off x="381000" y="1752600"/>
          <a:ext cx="8504238" cy="3291840"/>
        </p:xfrm>
        <a:graphic>
          <a:graphicData uri="http://schemas.openxmlformats.org/drawingml/2006/table">
            <a:tbl>
              <a:tblPr/>
              <a:tblGrid>
                <a:gridCol w="4114800"/>
                <a:gridCol w="43894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Clustering is uncommon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Clustering of health events is common - some random (1%) some not.  Shared social-demographic characteristics and/or similar lifestyles explains some health event clustering.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Several cancer cases make a single cause cluster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 expect a certain number &amp; certain types of cancers in every neighborhood/workplace.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there are several cases of cancers in a community, of different types, they must come from the same source.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there are several different types of cancers in a community, there are likely several different causes.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60960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Examples of Documented Cancer Clusters</a:t>
            </a:r>
          </a:p>
        </p:txBody>
      </p:sp>
      <p:pic>
        <p:nvPicPr>
          <p:cNvPr id="22531" name="Picture 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28800"/>
            <a:ext cx="6477000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1003300"/>
          </a:xfrm>
        </p:spPr>
        <p:txBody>
          <a:bodyPr/>
          <a:lstStyle/>
          <a:p>
            <a:r>
              <a:rPr lang="en-US" dirty="0" smtClean="0"/>
              <a:t>Cancer Clusters in California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6151">
  <a:themeElements>
    <a:clrScheme name="pomegranateink">
      <a:dk1>
        <a:srgbClr val="632423"/>
      </a:dk1>
      <a:lt1>
        <a:srgbClr val="9BBB59"/>
      </a:lt1>
      <a:dk2>
        <a:srgbClr val="76923C"/>
      </a:dk2>
      <a:lt2>
        <a:srgbClr val="4F6128"/>
      </a:lt2>
      <a:accent1>
        <a:srgbClr val="EEECE1"/>
      </a:accent1>
      <a:accent2>
        <a:srgbClr val="C4BD97"/>
      </a:accent2>
      <a:accent3>
        <a:srgbClr val="938953"/>
      </a:accent3>
      <a:accent4>
        <a:srgbClr val="494429"/>
      </a:accent4>
      <a:accent5>
        <a:srgbClr val="494429"/>
      </a:accent5>
      <a:accent6>
        <a:srgbClr val="1D1B10"/>
      </a:accent6>
      <a:hlink>
        <a:srgbClr val="632423"/>
      </a:hlink>
      <a:folHlink>
        <a:srgbClr val="4F61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megranateInk">
  <a:themeElements>
    <a:clrScheme name="pomegranateink">
      <a:dk1>
        <a:srgbClr val="632423"/>
      </a:dk1>
      <a:lt1>
        <a:srgbClr val="9BBB59"/>
      </a:lt1>
      <a:dk2>
        <a:srgbClr val="76923C"/>
      </a:dk2>
      <a:lt2>
        <a:srgbClr val="4F6128"/>
      </a:lt2>
      <a:accent1>
        <a:srgbClr val="EEECE1"/>
      </a:accent1>
      <a:accent2>
        <a:srgbClr val="C4BD97"/>
      </a:accent2>
      <a:accent3>
        <a:srgbClr val="938953"/>
      </a:accent3>
      <a:accent4>
        <a:srgbClr val="494429"/>
      </a:accent4>
      <a:accent5>
        <a:srgbClr val="494429"/>
      </a:accent5>
      <a:accent6>
        <a:srgbClr val="1D1B10"/>
      </a:accent6>
      <a:hlink>
        <a:srgbClr val="632423"/>
      </a:hlink>
      <a:folHlink>
        <a:srgbClr val="4F61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omegranateInk">
  <a:themeElements>
    <a:clrScheme name="pomegranateink">
      <a:dk1>
        <a:srgbClr val="632423"/>
      </a:dk1>
      <a:lt1>
        <a:srgbClr val="9BBB59"/>
      </a:lt1>
      <a:dk2>
        <a:srgbClr val="76923C"/>
      </a:dk2>
      <a:lt2>
        <a:srgbClr val="4F6128"/>
      </a:lt2>
      <a:accent1>
        <a:srgbClr val="EEECE1"/>
      </a:accent1>
      <a:accent2>
        <a:srgbClr val="C4BD97"/>
      </a:accent2>
      <a:accent3>
        <a:srgbClr val="938953"/>
      </a:accent3>
      <a:accent4>
        <a:srgbClr val="494429"/>
      </a:accent4>
      <a:accent5>
        <a:srgbClr val="494429"/>
      </a:accent5>
      <a:accent6>
        <a:srgbClr val="1D1B10"/>
      </a:accent6>
      <a:hlink>
        <a:srgbClr val="632423"/>
      </a:hlink>
      <a:folHlink>
        <a:srgbClr val="4F61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DFE91E05-E54A-40B5-A14D-3974449F3292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981F0A52-84FF-4AA0-82DD-79C3C3D52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5B931D-48CF-47E5-9EA8-FFFC215E7F6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TS030006151</Template>
  <TotalTime>226</TotalTime>
  <Words>1897</Words>
  <Application>Microsoft Office PowerPoint</Application>
  <PresentationFormat>On-screen Show (4:3)</PresentationFormat>
  <Paragraphs>206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TS030006151</vt:lpstr>
      <vt:lpstr>1_PomegranateInk</vt:lpstr>
      <vt:lpstr>2_PomegranateInk</vt:lpstr>
      <vt:lpstr>Chart</vt:lpstr>
      <vt:lpstr>Community Cancer Clusters</vt:lpstr>
      <vt:lpstr>What Drives the Public’s Concern of the Clustering of Cancers in Communities &amp; Workplaces?</vt:lpstr>
      <vt:lpstr>… continued</vt:lpstr>
      <vt:lpstr>What We know</vt:lpstr>
      <vt:lpstr>What We know, continued</vt:lpstr>
      <vt:lpstr>Causes of Cancer</vt:lpstr>
      <vt:lpstr>Common Misconceptions about  Cancer Clusters</vt:lpstr>
      <vt:lpstr>Examples of Documented Cancer Clusters</vt:lpstr>
      <vt:lpstr>Cancer Clusters in California</vt:lpstr>
      <vt:lpstr>The California Cancer Registry</vt:lpstr>
      <vt:lpstr>The CCR defines a Cancer Cluster as…</vt:lpstr>
      <vt:lpstr>When a Californian has a Cancer Concern: the Role of the CCR</vt:lpstr>
      <vt:lpstr>The CCR does not …</vt:lpstr>
      <vt:lpstr>CCR Procedures for Evaluation of a Reported Cancer Cluster</vt:lpstr>
      <vt:lpstr>Step One: Obtain Information from Informant</vt:lpstr>
      <vt:lpstr>Step Two: Provide Cancer Education &amp; Information to Informant </vt:lpstr>
      <vt:lpstr>Step Three: Determine if an Evaluation is Needed </vt:lpstr>
      <vt:lpstr>Slide 18</vt:lpstr>
      <vt:lpstr>Step Four: Explain Procedure, Limitations &amp; Provide Timeline to Informant</vt:lpstr>
      <vt:lpstr>Workplace Cancer Concerns: Barriers to Evaluations</vt:lpstr>
      <vt:lpstr>Step Five: Consult and Notify Relevant Officials of Report</vt:lpstr>
      <vt:lpstr>Step Six: Conduct Assessment</vt:lpstr>
      <vt:lpstr>Step Seven: Communicate Results</vt:lpstr>
      <vt:lpstr>Challenges &amp; Conclusions</vt:lpstr>
      <vt:lpstr>Greatest Challenge:  Communicating Results to the Public</vt:lpstr>
      <vt:lpstr>Communicating Results to the Public, continued</vt:lpstr>
      <vt:lpstr>Communicating Results to the Public, continued</vt:lpstr>
      <vt:lpstr>In Conclusion</vt:lpstr>
      <vt:lpstr>For More Information on Cancer Clusters</vt:lpstr>
      <vt:lpstr>Calculating Disease Risk</vt:lpstr>
      <vt:lpstr>Thank You!</vt:lpstr>
    </vt:vector>
  </TitlesOfParts>
  <Company>CCR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Cluster</dc:title>
  <dc:subject/>
  <dc:creator>PHI</dc:creator>
  <cp:keywords/>
  <dc:description/>
  <cp:lastModifiedBy>User</cp:lastModifiedBy>
  <cp:revision>57</cp:revision>
  <dcterms:created xsi:type="dcterms:W3CDTF">2011-02-15T00:03:26Z</dcterms:created>
  <dcterms:modified xsi:type="dcterms:W3CDTF">2011-02-22T20:01:50Z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TC300061519990</vt:lpwstr>
  </property>
</Properties>
</file>