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8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8" r:id="rId20"/>
    <p:sldId id="274" r:id="rId21"/>
    <p:sldId id="275" r:id="rId22"/>
    <p:sldId id="290" r:id="rId23"/>
    <p:sldId id="291" r:id="rId24"/>
    <p:sldId id="293" r:id="rId25"/>
    <p:sldId id="294" r:id="rId26"/>
    <p:sldId id="295" r:id="rId27"/>
    <p:sldId id="277" r:id="rId28"/>
    <p:sldId id="278" r:id="rId29"/>
    <p:sldId id="279" r:id="rId30"/>
    <p:sldId id="280" r:id="rId31"/>
    <p:sldId id="276" r:id="rId32"/>
    <p:sldId id="296" r:id="rId3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876" y="10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49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AEC7FD-C515-407B-8A90-6EDEC6D264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A11FE046-9AC3-4BE6-AD28-153262D5DC6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9E204D7B-5D0D-44D8-8544-CF49B509329C}"/>
              </a:ext>
            </a:extLst>
          </p:cNvPr>
          <p:cNvSpPr>
            <a:spLocks noGrp="1" noChangeArrowheads="1"/>
          </p:cNvSpPr>
          <p:nvPr>
            <p:ph type="sldNum" sz="quarter" idx="12"/>
          </p:nvPr>
        </p:nvSpPr>
        <p:spPr/>
        <p:txBody>
          <a:bodyPr/>
          <a:lstStyle>
            <a:lvl1pPr>
              <a:defRPr/>
            </a:lvl1pPr>
          </a:lstStyle>
          <a:p>
            <a:pPr>
              <a:defRPr/>
            </a:pPr>
            <a:fld id="{2BB27B53-372C-4D15-B575-412F87531B64}" type="slidenum">
              <a:rPr lang="en-US" altLang="en-US"/>
              <a:pPr>
                <a:defRPr/>
              </a:pPr>
              <a:t>‹#›</a:t>
            </a:fld>
            <a:endParaRPr lang="en-US" altLang="en-US"/>
          </a:p>
        </p:txBody>
      </p:sp>
    </p:spTree>
    <p:extLst>
      <p:ext uri="{BB962C8B-B14F-4D97-AF65-F5344CB8AC3E}">
        <p14:creationId xmlns:p14="http://schemas.microsoft.com/office/powerpoint/2010/main" val="176910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1CD716-480E-4607-9B32-877701A11B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D8C9D74-CBA4-40E0-A0AA-600AE4F22DE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679D506B-EBC2-494A-A680-88857C149147}"/>
              </a:ext>
            </a:extLst>
          </p:cNvPr>
          <p:cNvSpPr>
            <a:spLocks noGrp="1" noChangeArrowheads="1"/>
          </p:cNvSpPr>
          <p:nvPr>
            <p:ph type="sldNum" sz="quarter" idx="12"/>
          </p:nvPr>
        </p:nvSpPr>
        <p:spPr/>
        <p:txBody>
          <a:bodyPr/>
          <a:lstStyle>
            <a:lvl1pPr>
              <a:defRPr/>
            </a:lvl1pPr>
          </a:lstStyle>
          <a:p>
            <a:pPr>
              <a:defRPr/>
            </a:pPr>
            <a:fld id="{3905D3EF-C1D0-4E54-B684-7996A1A78755}" type="slidenum">
              <a:rPr lang="en-US" altLang="en-US"/>
              <a:pPr>
                <a:defRPr/>
              </a:pPr>
              <a:t>‹#›</a:t>
            </a:fld>
            <a:endParaRPr lang="en-US" altLang="en-US"/>
          </a:p>
        </p:txBody>
      </p:sp>
    </p:spTree>
    <p:extLst>
      <p:ext uri="{BB962C8B-B14F-4D97-AF65-F5344CB8AC3E}">
        <p14:creationId xmlns:p14="http://schemas.microsoft.com/office/powerpoint/2010/main" val="2369355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F483CA-D8C6-43C9-B9CF-56675F9386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9ED0401A-4307-45AC-8CA9-60E23D75ED9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4E0A17BF-D7DE-4D94-9168-8CA73A53342F}"/>
              </a:ext>
            </a:extLst>
          </p:cNvPr>
          <p:cNvSpPr>
            <a:spLocks noGrp="1" noChangeArrowheads="1"/>
          </p:cNvSpPr>
          <p:nvPr>
            <p:ph type="sldNum" sz="quarter" idx="12"/>
          </p:nvPr>
        </p:nvSpPr>
        <p:spPr/>
        <p:txBody>
          <a:bodyPr/>
          <a:lstStyle>
            <a:lvl1pPr>
              <a:defRPr/>
            </a:lvl1pPr>
          </a:lstStyle>
          <a:p>
            <a:pPr>
              <a:defRPr/>
            </a:pPr>
            <a:fld id="{ADD96375-D58C-43AE-B410-B0AAE4158847}" type="slidenum">
              <a:rPr lang="en-US" altLang="en-US"/>
              <a:pPr>
                <a:defRPr/>
              </a:pPr>
              <a:t>‹#›</a:t>
            </a:fld>
            <a:endParaRPr lang="en-US" altLang="en-US"/>
          </a:p>
        </p:txBody>
      </p:sp>
    </p:spTree>
    <p:extLst>
      <p:ext uri="{BB962C8B-B14F-4D97-AF65-F5344CB8AC3E}">
        <p14:creationId xmlns:p14="http://schemas.microsoft.com/office/powerpoint/2010/main" val="2477005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C12AC2-74DC-435C-B16F-E94FE07BBB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23F97382-6F60-481A-9BEE-E210FD94C42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4DA93A1A-162C-4BFD-8414-F920FE8C880C}"/>
              </a:ext>
            </a:extLst>
          </p:cNvPr>
          <p:cNvSpPr>
            <a:spLocks noGrp="1" noChangeArrowheads="1"/>
          </p:cNvSpPr>
          <p:nvPr>
            <p:ph type="sldNum" sz="quarter" idx="12"/>
          </p:nvPr>
        </p:nvSpPr>
        <p:spPr/>
        <p:txBody>
          <a:bodyPr/>
          <a:lstStyle>
            <a:lvl1pPr>
              <a:defRPr/>
            </a:lvl1pPr>
          </a:lstStyle>
          <a:p>
            <a:pPr>
              <a:defRPr/>
            </a:pPr>
            <a:fld id="{A555E8EB-1A31-4C7E-B237-C9E4CAA32B7A}" type="slidenum">
              <a:rPr lang="en-US" altLang="en-US"/>
              <a:pPr>
                <a:defRPr/>
              </a:pPr>
              <a:t>‹#›</a:t>
            </a:fld>
            <a:endParaRPr lang="en-US" altLang="en-US"/>
          </a:p>
        </p:txBody>
      </p:sp>
    </p:spTree>
    <p:extLst>
      <p:ext uri="{BB962C8B-B14F-4D97-AF65-F5344CB8AC3E}">
        <p14:creationId xmlns:p14="http://schemas.microsoft.com/office/powerpoint/2010/main" val="1202789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3B5AB23-BE7B-46B4-80B0-2A8EB63499C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F46CAD09-3BDC-47A1-A8B8-6C992158FB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1A86EE43-F36C-4F80-8479-B0A629C25501}"/>
              </a:ext>
            </a:extLst>
          </p:cNvPr>
          <p:cNvSpPr>
            <a:spLocks noGrp="1" noChangeArrowheads="1"/>
          </p:cNvSpPr>
          <p:nvPr>
            <p:ph type="sldNum" sz="quarter" idx="12"/>
          </p:nvPr>
        </p:nvSpPr>
        <p:spPr/>
        <p:txBody>
          <a:bodyPr/>
          <a:lstStyle>
            <a:lvl1pPr>
              <a:defRPr/>
            </a:lvl1pPr>
          </a:lstStyle>
          <a:p>
            <a:pPr>
              <a:defRPr/>
            </a:pPr>
            <a:fld id="{CDEFDBFB-C27D-4A53-B7F9-D4DAAE9D3E42}" type="slidenum">
              <a:rPr lang="en-US" altLang="en-US"/>
              <a:pPr>
                <a:defRPr/>
              </a:pPr>
              <a:t>‹#›</a:t>
            </a:fld>
            <a:endParaRPr lang="en-US" altLang="en-US"/>
          </a:p>
        </p:txBody>
      </p:sp>
    </p:spTree>
    <p:extLst>
      <p:ext uri="{BB962C8B-B14F-4D97-AF65-F5344CB8AC3E}">
        <p14:creationId xmlns:p14="http://schemas.microsoft.com/office/powerpoint/2010/main" val="3314156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E505F2-3964-45FB-B2D8-1C7BF7A11F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20771CCD-A323-4CE3-8B46-985B93D4D02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88801EEC-4D43-40C3-A33C-5FE5AF64AAB1}"/>
              </a:ext>
            </a:extLst>
          </p:cNvPr>
          <p:cNvSpPr>
            <a:spLocks noGrp="1" noChangeArrowheads="1"/>
          </p:cNvSpPr>
          <p:nvPr>
            <p:ph type="sldNum" sz="quarter" idx="12"/>
          </p:nvPr>
        </p:nvSpPr>
        <p:spPr/>
        <p:txBody>
          <a:bodyPr/>
          <a:lstStyle>
            <a:lvl1pPr>
              <a:defRPr/>
            </a:lvl1pPr>
          </a:lstStyle>
          <a:p>
            <a:pPr>
              <a:defRPr/>
            </a:pPr>
            <a:fld id="{A3FDA18B-79DF-4508-AB04-2AE5D27117DA}" type="slidenum">
              <a:rPr lang="en-US" altLang="en-US"/>
              <a:pPr>
                <a:defRPr/>
              </a:pPr>
              <a:t>‹#›</a:t>
            </a:fld>
            <a:endParaRPr lang="en-US" altLang="en-US"/>
          </a:p>
        </p:txBody>
      </p:sp>
    </p:spTree>
    <p:extLst>
      <p:ext uri="{BB962C8B-B14F-4D97-AF65-F5344CB8AC3E}">
        <p14:creationId xmlns:p14="http://schemas.microsoft.com/office/powerpoint/2010/main" val="3573282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597B415-91C5-4B6E-8CCC-9F39E65FCA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9216BA83-CB85-4AB3-B81A-B0EAEB411E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E57F74A3-8F51-4A99-B0B8-9BB717FE0E2E}"/>
              </a:ext>
            </a:extLst>
          </p:cNvPr>
          <p:cNvSpPr>
            <a:spLocks noGrp="1" noChangeArrowheads="1"/>
          </p:cNvSpPr>
          <p:nvPr>
            <p:ph type="sldNum" sz="quarter" idx="12"/>
          </p:nvPr>
        </p:nvSpPr>
        <p:spPr/>
        <p:txBody>
          <a:bodyPr/>
          <a:lstStyle>
            <a:lvl1pPr>
              <a:defRPr/>
            </a:lvl1pPr>
          </a:lstStyle>
          <a:p>
            <a:pPr>
              <a:defRPr/>
            </a:pPr>
            <a:fld id="{C12B838E-40A0-4C5C-AD39-D650F86663DB}" type="slidenum">
              <a:rPr lang="en-US" altLang="en-US"/>
              <a:pPr>
                <a:defRPr/>
              </a:pPr>
              <a:t>‹#›</a:t>
            </a:fld>
            <a:endParaRPr lang="en-US" altLang="en-US"/>
          </a:p>
        </p:txBody>
      </p:sp>
    </p:spTree>
    <p:extLst>
      <p:ext uri="{BB962C8B-B14F-4D97-AF65-F5344CB8AC3E}">
        <p14:creationId xmlns:p14="http://schemas.microsoft.com/office/powerpoint/2010/main" val="764051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0B31E1-2AB3-457F-A7DD-73A2CD996BC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BD7D6C76-6903-476B-A289-3C46501D2F0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629F7CFB-C20F-4685-9599-9512CAFABE30}"/>
              </a:ext>
            </a:extLst>
          </p:cNvPr>
          <p:cNvSpPr>
            <a:spLocks noGrp="1" noChangeArrowheads="1"/>
          </p:cNvSpPr>
          <p:nvPr>
            <p:ph type="sldNum" sz="quarter" idx="12"/>
          </p:nvPr>
        </p:nvSpPr>
        <p:spPr/>
        <p:txBody>
          <a:bodyPr/>
          <a:lstStyle>
            <a:lvl1pPr>
              <a:defRPr/>
            </a:lvl1pPr>
          </a:lstStyle>
          <a:p>
            <a:pPr>
              <a:defRPr/>
            </a:pPr>
            <a:fld id="{1C931425-E4C2-4D44-A621-A6A0C51C0CF8}" type="slidenum">
              <a:rPr lang="en-US" altLang="en-US"/>
              <a:pPr>
                <a:defRPr/>
              </a:pPr>
              <a:t>‹#›</a:t>
            </a:fld>
            <a:endParaRPr lang="en-US" altLang="en-US"/>
          </a:p>
        </p:txBody>
      </p:sp>
    </p:spTree>
    <p:extLst>
      <p:ext uri="{BB962C8B-B14F-4D97-AF65-F5344CB8AC3E}">
        <p14:creationId xmlns:p14="http://schemas.microsoft.com/office/powerpoint/2010/main" val="258021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366153-8F53-4D4B-8223-4811026E70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B4F2DD17-CC62-4269-8EF6-915091884D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81707CD9-1C9A-415F-90D5-53DA204745CB}"/>
              </a:ext>
            </a:extLst>
          </p:cNvPr>
          <p:cNvSpPr>
            <a:spLocks noGrp="1" noChangeArrowheads="1"/>
          </p:cNvSpPr>
          <p:nvPr>
            <p:ph type="sldNum" sz="quarter" idx="12"/>
          </p:nvPr>
        </p:nvSpPr>
        <p:spPr/>
        <p:txBody>
          <a:bodyPr/>
          <a:lstStyle>
            <a:lvl1pPr>
              <a:defRPr/>
            </a:lvl1pPr>
          </a:lstStyle>
          <a:p>
            <a:pPr>
              <a:defRPr/>
            </a:pPr>
            <a:fld id="{CFB2DD9E-B739-4E17-B241-736444FFDAEE}" type="slidenum">
              <a:rPr lang="en-US" altLang="en-US"/>
              <a:pPr>
                <a:defRPr/>
              </a:pPr>
              <a:t>‹#›</a:t>
            </a:fld>
            <a:endParaRPr lang="en-US" altLang="en-US"/>
          </a:p>
        </p:txBody>
      </p:sp>
    </p:spTree>
    <p:extLst>
      <p:ext uri="{BB962C8B-B14F-4D97-AF65-F5344CB8AC3E}">
        <p14:creationId xmlns:p14="http://schemas.microsoft.com/office/powerpoint/2010/main" val="87830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BB5A249-D28E-4606-B508-3A15E373D97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D724F746-FA09-4E8C-9C9F-CCB0B645FB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FC8BE1E2-899B-4BCB-B893-6DD55D77816F}"/>
              </a:ext>
            </a:extLst>
          </p:cNvPr>
          <p:cNvSpPr>
            <a:spLocks noGrp="1" noChangeArrowheads="1"/>
          </p:cNvSpPr>
          <p:nvPr>
            <p:ph type="sldNum" sz="quarter" idx="12"/>
          </p:nvPr>
        </p:nvSpPr>
        <p:spPr/>
        <p:txBody>
          <a:bodyPr/>
          <a:lstStyle>
            <a:lvl1pPr>
              <a:defRPr/>
            </a:lvl1pPr>
          </a:lstStyle>
          <a:p>
            <a:pPr>
              <a:defRPr/>
            </a:pPr>
            <a:fld id="{9B97032F-1D8D-41F9-8729-84CA16500FD2}" type="slidenum">
              <a:rPr lang="en-US" altLang="en-US"/>
              <a:pPr>
                <a:defRPr/>
              </a:pPr>
              <a:t>‹#›</a:t>
            </a:fld>
            <a:endParaRPr lang="en-US" altLang="en-US"/>
          </a:p>
        </p:txBody>
      </p:sp>
    </p:spTree>
    <p:extLst>
      <p:ext uri="{BB962C8B-B14F-4D97-AF65-F5344CB8AC3E}">
        <p14:creationId xmlns:p14="http://schemas.microsoft.com/office/powerpoint/2010/main" val="3978292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7D8023B-4420-46D0-9409-1555632664D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DBA4F4BA-02C6-4FA6-8441-FE2D6B106F0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7C6BA575-F4F9-4B56-A52A-7676BEDB8056}"/>
              </a:ext>
            </a:extLst>
          </p:cNvPr>
          <p:cNvSpPr>
            <a:spLocks noGrp="1" noChangeArrowheads="1"/>
          </p:cNvSpPr>
          <p:nvPr>
            <p:ph type="sldNum" sz="quarter" idx="12"/>
          </p:nvPr>
        </p:nvSpPr>
        <p:spPr/>
        <p:txBody>
          <a:bodyPr/>
          <a:lstStyle>
            <a:lvl1pPr>
              <a:defRPr/>
            </a:lvl1pPr>
          </a:lstStyle>
          <a:p>
            <a:pPr>
              <a:defRPr/>
            </a:pPr>
            <a:fld id="{3E7ADD85-0874-4A2A-8867-438FC758822D}" type="slidenum">
              <a:rPr lang="en-US" altLang="en-US"/>
              <a:pPr>
                <a:defRPr/>
              </a:pPr>
              <a:t>‹#›</a:t>
            </a:fld>
            <a:endParaRPr lang="en-US" altLang="en-US"/>
          </a:p>
        </p:txBody>
      </p:sp>
    </p:spTree>
    <p:extLst>
      <p:ext uri="{BB962C8B-B14F-4D97-AF65-F5344CB8AC3E}">
        <p14:creationId xmlns:p14="http://schemas.microsoft.com/office/powerpoint/2010/main" val="408630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7DADFC-2C32-45EC-8F52-A230641F5F1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9696364-0414-492F-940F-A2F90934000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7EA7F79-66A3-441C-B23B-27C60D25ABC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defRPr>
            </a:lvl1pPr>
          </a:lstStyle>
          <a:p>
            <a:pPr>
              <a:defRPr/>
            </a:pPr>
            <a:endParaRPr lang="en-US"/>
          </a:p>
        </p:txBody>
      </p:sp>
      <p:sp>
        <p:nvSpPr>
          <p:cNvPr id="1029" name="Rectangle 5">
            <a:extLst>
              <a:ext uri="{FF2B5EF4-FFF2-40B4-BE49-F238E27FC236}">
                <a16:creationId xmlns:a16="http://schemas.microsoft.com/office/drawing/2014/main" id="{D060D7AC-8814-41A1-9B6E-CBC8EBD441B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defRPr>
            </a:lvl1pPr>
          </a:lstStyle>
          <a:p>
            <a:pPr>
              <a:defRPr/>
            </a:pPr>
            <a:endParaRPr lang="en-US"/>
          </a:p>
        </p:txBody>
      </p:sp>
      <p:sp>
        <p:nvSpPr>
          <p:cNvPr id="1030" name="Rectangle 6">
            <a:extLst>
              <a:ext uri="{FF2B5EF4-FFF2-40B4-BE49-F238E27FC236}">
                <a16:creationId xmlns:a16="http://schemas.microsoft.com/office/drawing/2014/main" id="{3D0C594B-31D5-40D9-966A-630CB6E9BB9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E0E47BA-B584-4A5A-8802-86B9A064088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youtu.be/lmag4vL7hnQ"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AF6ACB2-51EA-4F9D-9DDF-DB57212A16FB}"/>
              </a:ext>
            </a:extLst>
          </p:cNvPr>
          <p:cNvSpPr>
            <a:spLocks noGrp="1" noChangeArrowheads="1"/>
          </p:cNvSpPr>
          <p:nvPr>
            <p:ph type="title"/>
          </p:nvPr>
        </p:nvSpPr>
        <p:spPr>
          <a:xfrm>
            <a:off x="228600" y="288636"/>
            <a:ext cx="11734800" cy="1935162"/>
          </a:xfrm>
        </p:spPr>
        <p:txBody>
          <a:bodyPr/>
          <a:lstStyle/>
          <a:p>
            <a:pPr eaLnBrk="1" hangingPunct="1"/>
            <a:r>
              <a:rPr lang="en-US" altLang="en-US" sz="2400" b="1" dirty="0">
                <a:solidFill>
                  <a:srgbClr val="FF3300"/>
                </a:solidFill>
                <a:latin typeface="Verdana" panose="020B0604030504040204" pitchFamily="34" charset="0"/>
                <a:ea typeface="Verdana" panose="020B0604030504040204" pitchFamily="34" charset="0"/>
                <a:cs typeface="Verdana" panose="020B0604030504040204" pitchFamily="34" charset="0"/>
              </a:rPr>
              <a:t>Dada rejects rational thought</a:t>
            </a:r>
            <a:br>
              <a:rPr lang="en-US" altLang="en-US" sz="2400" b="1" dirty="0">
                <a:solidFill>
                  <a:srgbClr val="FF3300"/>
                </a:solidFill>
                <a:latin typeface="Verdana" panose="020B0604030504040204" pitchFamily="34" charset="0"/>
                <a:ea typeface="Verdana" panose="020B0604030504040204" pitchFamily="34" charset="0"/>
                <a:cs typeface="Verdana" panose="020B0604030504040204" pitchFamily="34" charset="0"/>
              </a:rPr>
            </a:br>
            <a:br>
              <a:rPr lang="en-US" altLang="en-US" sz="1800" dirty="0">
                <a:latin typeface="Verdana" panose="020B0604030504040204" pitchFamily="34" charset="0"/>
                <a:ea typeface="Verdana" panose="020B0604030504040204" pitchFamily="34" charset="0"/>
                <a:cs typeface="Verdana" panose="020B0604030504040204" pitchFamily="34" charset="0"/>
              </a:rPr>
            </a:br>
            <a:r>
              <a:rPr lang="en-US" altLang="en-US" sz="1800" dirty="0">
                <a:latin typeface="Verdana" panose="020B0604030504040204" pitchFamily="34" charset="0"/>
                <a:ea typeface="Verdana" panose="020B0604030504040204" pitchFamily="34" charset="0"/>
                <a:cs typeface="Verdana" panose="020B0604030504040204" pitchFamily="34" charset="0"/>
              </a:rPr>
              <a:t> Dada arrived in almost all major Western cities between 1916 and 1922/3</a:t>
            </a:r>
            <a:br>
              <a:rPr lang="en-US" altLang="en-US" sz="1800" dirty="0">
                <a:latin typeface="Verdana" panose="020B0604030504040204" pitchFamily="34" charset="0"/>
                <a:ea typeface="Verdana" panose="020B0604030504040204" pitchFamily="34" charset="0"/>
                <a:cs typeface="Verdana" panose="020B0604030504040204" pitchFamily="34" charset="0"/>
              </a:rPr>
            </a:br>
            <a:r>
              <a:rPr lang="en-US" altLang="en-US" sz="1800" dirty="0">
                <a:latin typeface="Verdana" panose="020B0604030504040204" pitchFamily="34" charset="0"/>
                <a:ea typeface="Verdana" panose="020B0604030504040204" pitchFamily="34" charset="0"/>
                <a:cs typeface="Verdana" panose="020B0604030504040204" pitchFamily="34" charset="0"/>
              </a:rPr>
              <a:t> Five main sites: Zurich, Paris, New York, Berlin, Cologne</a:t>
            </a:r>
            <a:r>
              <a:rPr lang="en-US" altLang="en-US" sz="2000" dirty="0">
                <a:latin typeface="Verdana" panose="020B0604030504040204" pitchFamily="34" charset="0"/>
                <a:ea typeface="Verdana" panose="020B0604030504040204" pitchFamily="34" charset="0"/>
                <a:cs typeface="Verdana" panose="020B0604030504040204" pitchFamily="34" charset="0"/>
              </a:rPr>
              <a:t> </a:t>
            </a:r>
          </a:p>
        </p:txBody>
      </p:sp>
      <p:sp>
        <p:nvSpPr>
          <p:cNvPr id="13315" name="Rectangle 4">
            <a:extLst>
              <a:ext uri="{FF2B5EF4-FFF2-40B4-BE49-F238E27FC236}">
                <a16:creationId xmlns:a16="http://schemas.microsoft.com/office/drawing/2014/main" id="{35B1E390-52CB-4F60-91C2-2FDB45FAF3EE}"/>
              </a:ext>
            </a:extLst>
          </p:cNvPr>
          <p:cNvSpPr>
            <a:spLocks noGrp="1" noChangeArrowheads="1"/>
          </p:cNvSpPr>
          <p:nvPr>
            <p:ph type="body" idx="1"/>
          </p:nvPr>
        </p:nvSpPr>
        <p:spPr>
          <a:xfrm>
            <a:off x="304800" y="2362200"/>
            <a:ext cx="11582400" cy="4343400"/>
          </a:xfrm>
        </p:spPr>
        <p:txBody>
          <a:bodyPr/>
          <a:lstStyle/>
          <a:p>
            <a:pPr eaLnBrk="1" hangingPunct="1"/>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buFontTx/>
              <a:buNone/>
            </a:pPr>
            <a:endParaRPr lang="en-US" altLang="en-US" sz="1800" dirty="0">
              <a:latin typeface="Verdana" panose="020B0604030504040204" pitchFamily="34" charset="0"/>
              <a:ea typeface="Verdana" panose="020B0604030504040204" pitchFamily="34" charset="0"/>
              <a:cs typeface="Verdana" panose="020B0604030504040204" pitchFamily="34" charset="0"/>
            </a:endParaRPr>
          </a:p>
          <a:p>
            <a:pPr eaLnBrk="1" hangingPunct="1">
              <a:buFontTx/>
              <a:buNone/>
            </a:pP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i="1" dirty="0">
                <a:latin typeface="Verdana" panose="020B0604030504040204" pitchFamily="34" charset="0"/>
                <a:ea typeface="Verdana" panose="020B0604030504040204" pitchFamily="34" charset="0"/>
                <a:cs typeface="Verdana" panose="020B0604030504040204" pitchFamily="34" charset="0"/>
              </a:rPr>
              <a:t>Revolted by the butchery of the 1914 World War, we in Zurich devoted ourselves to the arts.” </a:t>
            </a:r>
            <a:br>
              <a:rPr lang="en-US" altLang="en-US" sz="1800" i="1" dirty="0">
                <a:latin typeface="Verdana" panose="020B0604030504040204" pitchFamily="34" charset="0"/>
                <a:ea typeface="Verdana" panose="020B0604030504040204" pitchFamily="34" charset="0"/>
                <a:cs typeface="Verdana" panose="020B0604030504040204" pitchFamily="34" charset="0"/>
              </a:rPr>
            </a:br>
            <a:endParaRPr lang="en-US" altLang="en-US" sz="1800" i="1" dirty="0">
              <a:latin typeface="Verdana" panose="020B0604030504040204" pitchFamily="34" charset="0"/>
              <a:ea typeface="Verdana" panose="020B0604030504040204" pitchFamily="34" charset="0"/>
              <a:cs typeface="Verdana" panose="020B0604030504040204" pitchFamily="34" charset="0"/>
            </a:endParaRPr>
          </a:p>
          <a:p>
            <a:pPr eaLnBrk="1" hangingPunct="1">
              <a:buFontTx/>
              <a:buNone/>
            </a:pPr>
            <a:r>
              <a:rPr lang="en-US" altLang="en-US" sz="1800" i="1" dirty="0">
                <a:latin typeface="Verdana" panose="020B0604030504040204" pitchFamily="34" charset="0"/>
                <a:ea typeface="Verdana" panose="020B0604030504040204" pitchFamily="34" charset="0"/>
                <a:cs typeface="Verdana" panose="020B0604030504040204" pitchFamily="34" charset="0"/>
              </a:rPr>
              <a:t>	“While the guns rumbled in the distance, we sang, painted, made collages and wrote poems with all our might. We were seeking an art based on fundamentals, to cure the madness of the age, and a new order of things that would restore the balance between heaven and hell.” </a:t>
            </a:r>
          </a:p>
          <a:p>
            <a:pPr algn="ctr" eaLnBrk="1" hangingPunct="1">
              <a:buFontTx/>
              <a:buNone/>
            </a:pPr>
            <a:r>
              <a:rPr lang="en-US" altLang="en-US" sz="1800" dirty="0">
                <a:latin typeface="Verdana" panose="020B0604030504040204" pitchFamily="34" charset="0"/>
                <a:ea typeface="Verdana" panose="020B0604030504040204" pitchFamily="34" charset="0"/>
                <a:cs typeface="Verdana" panose="020B0604030504040204" pitchFamily="34" charset="0"/>
              </a:rPr>
              <a:t>							- Jean (Hans) Arp</a:t>
            </a:r>
            <a:r>
              <a:rPr lang="en-US" altLang="en-US" dirty="0">
                <a:latin typeface="Verdana" panose="020B0604030504040204" pitchFamily="34" charset="0"/>
                <a:ea typeface="Verdana" panose="020B0604030504040204" pitchFamily="34" charset="0"/>
                <a:cs typeface="Verdana" panose="020B0604030504040204" pitchFamily="34" charset="0"/>
              </a:rPr>
              <a:t> </a:t>
            </a:r>
            <a:br>
              <a:rPr lang="en-US" altLang="en-US" dirty="0">
                <a:latin typeface="Verdana" panose="020B0604030504040204" pitchFamily="34" charset="0"/>
                <a:ea typeface="Verdana" panose="020B0604030504040204" pitchFamily="34" charset="0"/>
                <a:cs typeface="Verdana" panose="020B0604030504040204" pitchFamily="34" charset="0"/>
              </a:rPr>
            </a:b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FD274F0-2C1D-472A-8EA2-1BA10197DC64}"/>
              </a:ext>
            </a:extLst>
          </p:cNvPr>
          <p:cNvSpPr>
            <a:spLocks noGrp="1" noChangeArrowheads="1"/>
          </p:cNvSpPr>
          <p:nvPr>
            <p:ph type="title"/>
          </p:nvPr>
        </p:nvSpPr>
        <p:spPr>
          <a:xfrm>
            <a:off x="2057400" y="0"/>
            <a:ext cx="8229600" cy="1143000"/>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Francis Picabia</a:t>
            </a:r>
            <a:r>
              <a:rPr lang="en-US" altLang="en-US" sz="1600">
                <a:latin typeface="Verdana" panose="020B0604030504040204" pitchFamily="34" charset="0"/>
                <a:ea typeface="Verdana" panose="020B0604030504040204" pitchFamily="34" charset="0"/>
                <a:cs typeface="Verdana" panose="020B0604030504040204" pitchFamily="34" charset="0"/>
              </a:rPr>
              <a:t>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(left) Cover of </a:t>
            </a:r>
            <a:r>
              <a:rPr lang="en-US" altLang="en-US" sz="1600" i="1">
                <a:latin typeface="Verdana" panose="020B0604030504040204" pitchFamily="34" charset="0"/>
                <a:ea typeface="Verdana" panose="020B0604030504040204" pitchFamily="34" charset="0"/>
                <a:cs typeface="Verdana" panose="020B0604030504040204" pitchFamily="34" charset="0"/>
              </a:rPr>
              <a:t>391</a:t>
            </a:r>
            <a:r>
              <a:rPr lang="en-US" altLang="en-US" sz="1600">
                <a:latin typeface="Verdana" panose="020B0604030504040204" pitchFamily="34" charset="0"/>
                <a:ea typeface="Verdana" panose="020B0604030504040204" pitchFamily="34" charset="0"/>
                <a:cs typeface="Verdana" panose="020B0604030504040204" pitchFamily="34" charset="0"/>
              </a:rPr>
              <a:t>, No. 5 (New York, July 1917)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Cover of </a:t>
            </a:r>
            <a:r>
              <a:rPr lang="en-US" altLang="en-US" sz="1600" i="1">
                <a:latin typeface="Verdana" panose="020B0604030504040204" pitchFamily="34" charset="0"/>
                <a:ea typeface="Verdana" panose="020B0604030504040204" pitchFamily="34" charset="0"/>
                <a:cs typeface="Verdana" panose="020B0604030504040204" pitchFamily="34" charset="0"/>
              </a:rPr>
              <a:t>391</a:t>
            </a:r>
            <a:r>
              <a:rPr lang="en-US" altLang="en-US" sz="1600">
                <a:latin typeface="Verdana" panose="020B0604030504040204" pitchFamily="34" charset="0"/>
                <a:ea typeface="Verdana" panose="020B0604030504040204" pitchFamily="34" charset="0"/>
                <a:cs typeface="Verdana" panose="020B0604030504040204" pitchFamily="34" charset="0"/>
              </a:rPr>
              <a:t>, No. 8 (Zurich issue,1919 )</a:t>
            </a:r>
          </a:p>
        </p:txBody>
      </p:sp>
      <p:pic>
        <p:nvPicPr>
          <p:cNvPr id="22531" name="Picture 4" descr="picabia_cover_391">
            <a:extLst>
              <a:ext uri="{FF2B5EF4-FFF2-40B4-BE49-F238E27FC236}">
                <a16:creationId xmlns:a16="http://schemas.microsoft.com/office/drawing/2014/main" id="{2CC3FB2C-6DD3-4AF8-92D4-8D02A8744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132609"/>
            <a:ext cx="34210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picabia_391_no5">
            <a:extLst>
              <a:ext uri="{FF2B5EF4-FFF2-40B4-BE49-F238E27FC236}">
                <a16:creationId xmlns:a16="http://schemas.microsoft.com/office/drawing/2014/main" id="{5F3A469C-1BF6-4333-BFD5-E1F73C9A4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22218"/>
            <a:ext cx="38703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03A8F5A-A2B4-4FE6-AB95-C30B4C5159C1}"/>
              </a:ext>
            </a:extLst>
          </p:cNvPr>
          <p:cNvSpPr>
            <a:spLocks noGrp="1" noChangeArrowheads="1"/>
          </p:cNvSpPr>
          <p:nvPr>
            <p:ph type="title"/>
          </p:nvPr>
        </p:nvSpPr>
        <p:spPr>
          <a:xfrm>
            <a:off x="381000" y="274638"/>
            <a:ext cx="11430000" cy="1143000"/>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Man Ray</a:t>
            </a:r>
            <a:r>
              <a:rPr lang="en-US" altLang="en-US" sz="1600" dirty="0">
                <a:latin typeface="Verdana" panose="020B0604030504040204" pitchFamily="34" charset="0"/>
                <a:ea typeface="Verdana" panose="020B0604030504040204" pitchFamily="34" charset="0"/>
                <a:cs typeface="Verdana" panose="020B0604030504040204" pitchFamily="34" charset="0"/>
              </a:rPr>
              <a:t> photo portraits of </a:t>
            </a:r>
            <a:r>
              <a:rPr lang="en-US" altLang="en-US" sz="1600" b="1" dirty="0">
                <a:latin typeface="Verdana" panose="020B0604030504040204" pitchFamily="34" charset="0"/>
                <a:ea typeface="Verdana" panose="020B0604030504040204" pitchFamily="34" charset="0"/>
                <a:cs typeface="Verdana" panose="020B0604030504040204" pitchFamily="34" charset="0"/>
              </a:rPr>
              <a:t>Marcel Duchamp </a:t>
            </a:r>
            <a:r>
              <a:rPr lang="en-US" altLang="en-US" sz="1600" dirty="0">
                <a:latin typeface="Verdana" panose="020B0604030504040204" pitchFamily="34" charset="0"/>
                <a:ea typeface="Verdana" panose="020B0604030504040204" pitchFamily="34" charset="0"/>
                <a:cs typeface="Verdana" panose="020B0604030504040204" pitchFamily="34" charset="0"/>
              </a:rPr>
              <a:t>(French 1887-1966)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Duchamp as </a:t>
            </a:r>
            <a:r>
              <a:rPr lang="en-US" altLang="en-US" sz="1600" b="1" dirty="0" err="1">
                <a:latin typeface="Verdana" panose="020B0604030504040204" pitchFamily="34" charset="0"/>
                <a:ea typeface="Verdana" panose="020B0604030504040204" pitchFamily="34" charset="0"/>
                <a:cs typeface="Verdana" panose="020B0604030504040204" pitchFamily="34" charset="0"/>
              </a:rPr>
              <a:t>Rrose</a:t>
            </a:r>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b="1" dirty="0" err="1">
                <a:latin typeface="Verdana" panose="020B0604030504040204" pitchFamily="34" charset="0"/>
                <a:ea typeface="Verdana" panose="020B0604030504040204" pitchFamily="34" charset="0"/>
                <a:cs typeface="Verdana" panose="020B0604030504040204" pitchFamily="34" charset="0"/>
              </a:rPr>
              <a:t>Sélavy</a:t>
            </a:r>
            <a:r>
              <a:rPr lang="en-US" altLang="en-US" sz="1600" dirty="0">
                <a:latin typeface="Verdana" panose="020B0604030504040204" pitchFamily="34" charset="0"/>
                <a:ea typeface="Verdana" panose="020B0604030504040204" pitchFamily="34" charset="0"/>
                <a:cs typeface="Verdana" panose="020B0604030504040204" pitchFamily="34" charset="0"/>
              </a:rPr>
              <a:t> c. 1920</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New York Dada // Duchamp came to New York in 1915 at the invitation of Walter </a:t>
            </a:r>
            <a:r>
              <a:rPr lang="en-US" altLang="en-US" sz="1600" dirty="0" err="1">
                <a:latin typeface="Verdana" panose="020B0604030504040204" pitchFamily="34" charset="0"/>
                <a:ea typeface="Verdana" panose="020B0604030504040204" pitchFamily="34" charset="0"/>
                <a:cs typeface="Verdana" panose="020B0604030504040204" pitchFamily="34" charset="0"/>
              </a:rPr>
              <a:t>Arensberg</a:t>
            </a:r>
            <a:r>
              <a:rPr lang="en-US" altLang="en-US" sz="1600" dirty="0">
                <a:latin typeface="Verdana" panose="020B0604030504040204" pitchFamily="34" charset="0"/>
                <a:ea typeface="Verdana" panose="020B0604030504040204" pitchFamily="34" charset="0"/>
                <a:cs typeface="Verdana" panose="020B0604030504040204" pitchFamily="34" charset="0"/>
              </a:rPr>
              <a:t>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and became part of the Alfred Stieglitz circle</a:t>
            </a:r>
          </a:p>
        </p:txBody>
      </p:sp>
      <p:pic>
        <p:nvPicPr>
          <p:cNvPr id="23555" name="Picture 5" descr="ManRay_Duchamp_rroseselavy_1920">
            <a:extLst>
              <a:ext uri="{FF2B5EF4-FFF2-40B4-BE49-F238E27FC236}">
                <a16:creationId xmlns:a16="http://schemas.microsoft.com/office/drawing/2014/main" id="{6703BC27-0F95-460B-B15A-C3DE59A92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739" y="1596465"/>
            <a:ext cx="3556000" cy="494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duchamp_photoportrait_young">
            <a:extLst>
              <a:ext uri="{FF2B5EF4-FFF2-40B4-BE49-F238E27FC236}">
                <a16:creationId xmlns:a16="http://schemas.microsoft.com/office/drawing/2014/main" id="{33D3C551-9619-41D1-9544-FE0648726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828800"/>
            <a:ext cx="1981200" cy="2646151"/>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59BEDDC-9F5C-4E8C-A9AA-C51E19A9028B}"/>
              </a:ext>
            </a:extLst>
          </p:cNvPr>
          <p:cNvSpPr>
            <a:spLocks noGrp="1" noChangeArrowheads="1"/>
          </p:cNvSpPr>
          <p:nvPr>
            <p:ph type="title"/>
          </p:nvPr>
        </p:nvSpPr>
        <p:spPr>
          <a:xfrm>
            <a:off x="609600" y="0"/>
            <a:ext cx="5181600" cy="4038600"/>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Marcel Duchamp</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Nude Descending a Staircase, No.2</a:t>
            </a:r>
            <a:r>
              <a:rPr lang="en-US" altLang="en-US" sz="1600" dirty="0">
                <a:latin typeface="Verdana" panose="020B0604030504040204" pitchFamily="34" charset="0"/>
                <a:ea typeface="Verdana" panose="020B0604030504040204" pitchFamily="34" charset="0"/>
                <a:cs typeface="Verdana" panose="020B0604030504040204" pitchFamily="34" charset="0"/>
              </a:rPr>
              <a:t>, 1912, oil on canvas, 58 x 35 in., Philadelphia Museum of Art.  Rejected by the Cubists for exhibition in Paris (</a:t>
            </a:r>
            <a:r>
              <a:rPr lang="en-US" altLang="en-US" sz="1600" dirty="0">
                <a:latin typeface="Verdana" panose="020B0604030504040204" pitchFamily="34" charset="0"/>
                <a:ea typeface="Verdana" panose="020B0604030504040204" pitchFamily="34" charset="0"/>
              </a:rPr>
              <a:t>"one doesn't paint a nude descending a staircase, that's ridiculous... a nude should be respected"</a:t>
            </a:r>
            <a:r>
              <a:rPr lang="en-US" altLang="en-US" sz="1600" dirty="0">
                <a:latin typeface="Verdana" panose="020B0604030504040204" pitchFamily="34" charset="0"/>
                <a:ea typeface="Verdana" panose="020B0604030504040204" pitchFamily="34" charset="0"/>
                <a:cs typeface="Verdana" panose="020B0604030504040204" pitchFamily="34" charset="0"/>
              </a:rPr>
              <a:t>) and a scandal success at the 1913 Armory Show in New York and Chicago. </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“An explosion in a shingle factory“ (</a:t>
            </a:r>
            <a:r>
              <a:rPr lang="en-US" altLang="en-US" sz="1600" i="1" dirty="0">
                <a:latin typeface="Verdana" panose="020B0604030504040204" pitchFamily="34" charset="0"/>
                <a:ea typeface="Verdana" panose="020B0604030504040204" pitchFamily="34" charset="0"/>
                <a:cs typeface="Verdana" panose="020B0604030504040204" pitchFamily="34" charset="0"/>
              </a:rPr>
              <a:t>New York Times </a:t>
            </a:r>
            <a:r>
              <a:rPr lang="en-US" altLang="en-US" sz="1600" dirty="0">
                <a:latin typeface="Verdana" panose="020B0604030504040204" pitchFamily="34" charset="0"/>
                <a:ea typeface="Verdana" panose="020B0604030504040204" pitchFamily="34" charset="0"/>
                <a:cs typeface="Verdana" panose="020B0604030504040204" pitchFamily="34" charset="0"/>
              </a:rPr>
              <a:t>art critic)</a:t>
            </a:r>
          </a:p>
        </p:txBody>
      </p:sp>
      <p:pic>
        <p:nvPicPr>
          <p:cNvPr id="24579" name="Picture 5" descr="http://uploads4.wikipaintings.org/images/marcel-duchamp/nude-descending-a-staircase-no-2-1912.jpg">
            <a:extLst>
              <a:ext uri="{FF2B5EF4-FFF2-40B4-BE49-F238E27FC236}">
                <a16:creationId xmlns:a16="http://schemas.microsoft.com/office/drawing/2014/main" id="{32BC3851-948E-40E9-9C29-3B33520C0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8473"/>
            <a:ext cx="4068763"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6908B8A-A9C1-4005-B79F-1CD5CCD043B7}"/>
              </a:ext>
            </a:extLst>
          </p:cNvPr>
          <p:cNvSpPr>
            <a:spLocks noGrp="1" noChangeArrowheads="1"/>
          </p:cNvSpPr>
          <p:nvPr>
            <p:ph type="title"/>
          </p:nvPr>
        </p:nvSpPr>
        <p:spPr>
          <a:xfrm>
            <a:off x="1981200" y="274638"/>
            <a:ext cx="8229600" cy="9445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Marcel Duchamp</a:t>
            </a:r>
            <a:r>
              <a:rPr lang="en-US" altLang="en-US" sz="1600">
                <a:latin typeface="Verdana" panose="020B0604030504040204" pitchFamily="34" charset="0"/>
                <a:ea typeface="Verdana" panose="020B0604030504040204" pitchFamily="34" charset="0"/>
                <a:cs typeface="Verdana" panose="020B0604030504040204" pitchFamily="34" charset="0"/>
              </a:rPr>
              <a:t>, (left)  </a:t>
            </a:r>
            <a:r>
              <a:rPr lang="en-US" altLang="en-US" sz="1600" i="1">
                <a:latin typeface="Verdana" panose="020B0604030504040204" pitchFamily="34" charset="0"/>
                <a:ea typeface="Verdana" panose="020B0604030504040204" pitchFamily="34" charset="0"/>
                <a:cs typeface="Verdana" panose="020B0604030504040204" pitchFamily="34" charset="0"/>
              </a:rPr>
              <a:t>Bride</a:t>
            </a:r>
            <a:r>
              <a:rPr lang="en-US" altLang="en-US" sz="1600">
                <a:latin typeface="Verdana" panose="020B0604030504040204" pitchFamily="34" charset="0"/>
                <a:ea typeface="Verdana" panose="020B0604030504040204" pitchFamily="34" charset="0"/>
                <a:cs typeface="Verdana" panose="020B0604030504040204" pitchFamily="34" charset="0"/>
              </a:rPr>
              <a:t>, oil on canvas</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i="1">
                <a:latin typeface="Verdana" panose="020B0604030504040204" pitchFamily="34" charset="0"/>
                <a:ea typeface="Verdana" panose="020B0604030504040204" pitchFamily="34" charset="0"/>
                <a:cs typeface="Verdana" panose="020B0604030504040204" pitchFamily="34" charset="0"/>
              </a:rPr>
              <a:t>The Passage from Virgin to Bride</a:t>
            </a:r>
            <a:r>
              <a:rPr lang="en-US" altLang="en-US" sz="1600">
                <a:latin typeface="Verdana" panose="020B0604030504040204" pitchFamily="34" charset="0"/>
                <a:ea typeface="Verdana" panose="020B0604030504040204" pitchFamily="34" charset="0"/>
                <a:cs typeface="Verdana" panose="020B0604030504040204" pitchFamily="34" charset="0"/>
              </a:rPr>
              <a:t>, Munich, Summer, 1912, oil, 23 x 21”</a:t>
            </a:r>
          </a:p>
        </p:txBody>
      </p:sp>
      <p:pic>
        <p:nvPicPr>
          <p:cNvPr id="25603" name="Picture 5" descr="Duchamp_bride_1912">
            <a:extLst>
              <a:ext uri="{FF2B5EF4-FFF2-40B4-BE49-F238E27FC236}">
                <a16:creationId xmlns:a16="http://schemas.microsoft.com/office/drawing/2014/main" id="{32DCE705-514C-47EB-AD7E-B287A1879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81124"/>
            <a:ext cx="2870200" cy="46386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5604" name="Text Box 7">
            <a:extLst>
              <a:ext uri="{FF2B5EF4-FFF2-40B4-BE49-F238E27FC236}">
                <a16:creationId xmlns:a16="http://schemas.microsoft.com/office/drawing/2014/main" id="{B72BD403-345F-49D7-AB32-DDB5008BA4A3}"/>
              </a:ext>
            </a:extLst>
          </p:cNvPr>
          <p:cNvSpPr txBox="1">
            <a:spLocks noChangeArrowheads="1"/>
          </p:cNvSpPr>
          <p:nvPr/>
        </p:nvSpPr>
        <p:spPr bwMode="auto">
          <a:xfrm>
            <a:off x="3352800" y="6324600"/>
            <a:ext cx="59891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solidFill>
                  <a:srgbClr val="FFFFFF"/>
                </a:solidFill>
              </a:rPr>
              <a:t>Juxtaposition of mechanical elements and female visceral forms</a:t>
            </a:r>
          </a:p>
        </p:txBody>
      </p:sp>
      <p:pic>
        <p:nvPicPr>
          <p:cNvPr id="25605" name="Picture 1">
            <a:extLst>
              <a:ext uri="{FF2B5EF4-FFF2-40B4-BE49-F238E27FC236}">
                <a16:creationId xmlns:a16="http://schemas.microsoft.com/office/drawing/2014/main" id="{54D08D4F-BB29-45E8-9EC7-CA1111A139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468437"/>
            <a:ext cx="4146550" cy="460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DBAABA5-3D82-47BC-9CED-4720D0E10172}"/>
              </a:ext>
            </a:extLst>
          </p:cNvPr>
          <p:cNvSpPr>
            <a:spLocks noGrp="1" noChangeArrowheads="1"/>
          </p:cNvSpPr>
          <p:nvPr>
            <p:ph type="title"/>
          </p:nvPr>
        </p:nvSpPr>
        <p:spPr>
          <a:xfrm>
            <a:off x="914400" y="152401"/>
            <a:ext cx="10668000" cy="868363"/>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Marcel Duchamp</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Bottle Rack, </a:t>
            </a:r>
            <a:r>
              <a:rPr lang="en-US" altLang="en-US" sz="1600" dirty="0">
                <a:latin typeface="Verdana" panose="020B0604030504040204" pitchFamily="34" charset="0"/>
                <a:ea typeface="Verdana" panose="020B0604030504040204" pitchFamily="34" charset="0"/>
                <a:cs typeface="Verdana" panose="020B0604030504040204" pitchFamily="34" charset="0"/>
              </a:rPr>
              <a:t>1914/64, galvanized iron bottle rack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i="1" dirty="0">
                <a:latin typeface="Verdana" panose="020B0604030504040204" pitchFamily="34" charset="0"/>
                <a:ea typeface="Verdana" panose="020B0604030504040204" pitchFamily="34" charset="0"/>
                <a:cs typeface="Verdana" panose="020B0604030504040204" pitchFamily="34" charset="0"/>
              </a:rPr>
              <a:t>Bicycle Wheel</a:t>
            </a:r>
            <a:r>
              <a:rPr lang="en-US" altLang="en-US" sz="1600" dirty="0">
                <a:latin typeface="Verdana" panose="020B0604030504040204" pitchFamily="34" charset="0"/>
                <a:ea typeface="Verdana" panose="020B0604030504040204" pitchFamily="34" charset="0"/>
                <a:cs typeface="Verdana" panose="020B0604030504040204" pitchFamily="34" charset="0"/>
              </a:rPr>
              <a:t>, 1913, “Readymade”: </a:t>
            </a:r>
            <a:r>
              <a:rPr lang="en-US" altLang="en-US" sz="1600" i="1" dirty="0">
                <a:latin typeface="Verdana" panose="020B0604030504040204" pitchFamily="34" charset="0"/>
                <a:ea typeface="Verdana" panose="020B0604030504040204" pitchFamily="34" charset="0"/>
                <a:cs typeface="Verdana" panose="020B0604030504040204" pitchFamily="34" charset="0"/>
              </a:rPr>
              <a:t>Bicycle Wheel</a:t>
            </a:r>
            <a:r>
              <a:rPr lang="en-US" altLang="en-US" sz="1600" dirty="0">
                <a:latin typeface="Verdana" panose="020B0604030504040204" pitchFamily="34" charset="0"/>
                <a:ea typeface="Verdana" panose="020B0604030504040204" pitchFamily="34" charset="0"/>
                <a:cs typeface="Verdana" panose="020B0604030504040204" pitchFamily="34" charset="0"/>
              </a:rPr>
              <a:t>, mounted on a stool. Originals lost</a:t>
            </a:r>
          </a:p>
        </p:txBody>
      </p:sp>
      <p:pic>
        <p:nvPicPr>
          <p:cNvPr id="26627" name="Picture 4" descr="duchamp_bottlerack_1914">
            <a:extLst>
              <a:ext uri="{FF2B5EF4-FFF2-40B4-BE49-F238E27FC236}">
                <a16:creationId xmlns:a16="http://schemas.microsoft.com/office/drawing/2014/main" id="{4D262683-C862-4AC1-95FC-BFB36A101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89703"/>
            <a:ext cx="3795713" cy="571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duchamp_Bicycle_wheel_1913">
            <a:extLst>
              <a:ext uri="{FF2B5EF4-FFF2-40B4-BE49-F238E27FC236}">
                <a16:creationId xmlns:a16="http://schemas.microsoft.com/office/drawing/2014/main" id="{83F19EFE-6622-4B00-A6B9-CD71178B5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066801"/>
            <a:ext cx="3043238"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99B69C5-FD80-48B4-9DE0-C05B1D86CF5B}"/>
              </a:ext>
            </a:extLst>
          </p:cNvPr>
          <p:cNvSpPr>
            <a:spLocks noGrp="1" noChangeArrowheads="1"/>
          </p:cNvSpPr>
          <p:nvPr>
            <p:ph type="title"/>
          </p:nvPr>
        </p:nvSpPr>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Duchamp</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Fountain</a:t>
            </a:r>
            <a:r>
              <a:rPr lang="en-US" altLang="en-US" sz="1600" dirty="0">
                <a:latin typeface="Verdana" panose="020B0604030504040204" pitchFamily="34" charset="0"/>
                <a:ea typeface="Verdana" panose="020B0604030504040204" pitchFamily="34" charset="0"/>
                <a:cs typeface="Verdana" panose="020B0604030504040204" pitchFamily="34" charset="0"/>
              </a:rPr>
              <a:t>  1917 (photographed in 1917 by Alfred Stieglitz)</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New York DADA</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Duchamp said he chose his objects on the basis of "visual indifference…as well as a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total absence of taste, good or bad."</a:t>
            </a:r>
          </a:p>
        </p:txBody>
      </p:sp>
      <p:pic>
        <p:nvPicPr>
          <p:cNvPr id="27651" name="Picture 4" descr="Duchamp_Fountain_Stieglitz_1917">
            <a:extLst>
              <a:ext uri="{FF2B5EF4-FFF2-40B4-BE49-F238E27FC236}">
                <a16:creationId xmlns:a16="http://schemas.microsoft.com/office/drawing/2014/main" id="{1CC5D0E7-2D6C-422A-9461-648E5D274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74641"/>
            <a:ext cx="6305550" cy="504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329C750-0953-4859-B615-722EB97C0FF0}"/>
              </a:ext>
            </a:extLst>
          </p:cNvPr>
          <p:cNvSpPr>
            <a:spLocks noGrp="1" noChangeArrowheads="1"/>
          </p:cNvSpPr>
          <p:nvPr>
            <p:ph type="title"/>
          </p:nvPr>
        </p:nvSpPr>
        <p:spPr>
          <a:xfrm>
            <a:off x="609600" y="4724400"/>
            <a:ext cx="5105400" cy="1828800"/>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Duchamp</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L.H.O.O.Q,</a:t>
            </a:r>
            <a:r>
              <a:rPr lang="en-US" altLang="en-US" sz="1600" dirty="0">
                <a:latin typeface="Verdana" panose="020B0604030504040204" pitchFamily="34" charset="0"/>
                <a:ea typeface="Verdana" panose="020B0604030504040204" pitchFamily="34" charset="0"/>
                <a:cs typeface="Verdana" panose="020B0604030504040204" pitchFamily="34" charset="0"/>
              </a:rPr>
              <a:t> 1919, reproduction of the </a:t>
            </a:r>
            <a:r>
              <a:rPr lang="en-US" altLang="en-US" sz="1600" i="1" dirty="0">
                <a:latin typeface="Verdana" panose="020B0604030504040204" pitchFamily="34" charset="0"/>
                <a:ea typeface="Verdana" panose="020B0604030504040204" pitchFamily="34" charset="0"/>
                <a:cs typeface="Verdana" panose="020B0604030504040204" pitchFamily="34" charset="0"/>
              </a:rPr>
              <a:t>Mona Lisa </a:t>
            </a:r>
            <a:r>
              <a:rPr lang="en-US" altLang="en-US" sz="1600" dirty="0">
                <a:latin typeface="Verdana" panose="020B0604030504040204" pitchFamily="34" charset="0"/>
                <a:ea typeface="Verdana" panose="020B0604030504040204" pitchFamily="34" charset="0"/>
                <a:cs typeface="Verdana" panose="020B0604030504040204" pitchFamily="34" charset="0"/>
              </a:rPr>
              <a:t>with hand drawn mustache and goatee, and added iconoclastic inscription. </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Readymade Assisted</a:t>
            </a:r>
          </a:p>
        </p:txBody>
      </p:sp>
      <p:pic>
        <p:nvPicPr>
          <p:cNvPr id="28677" name="Picture 5" descr="Image result for duchamp lhooq">
            <a:extLst>
              <a:ext uri="{FF2B5EF4-FFF2-40B4-BE49-F238E27FC236}">
                <a16:creationId xmlns:a16="http://schemas.microsoft.com/office/drawing/2014/main" id="{EAEB358E-E1EF-42B4-A66C-91F136A79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54496"/>
            <a:ext cx="4078732" cy="6766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A49526C-53F4-4A1A-A889-500288766F11}"/>
              </a:ext>
            </a:extLst>
          </p:cNvPr>
          <p:cNvSpPr>
            <a:spLocks noGrp="1" noChangeArrowheads="1"/>
          </p:cNvSpPr>
          <p:nvPr>
            <p:ph type="title"/>
          </p:nvPr>
        </p:nvSpPr>
        <p:spPr>
          <a:xfrm>
            <a:off x="1981200" y="274638"/>
            <a:ext cx="8229600" cy="8683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Man Ray</a:t>
            </a:r>
            <a:r>
              <a:rPr lang="en-US" altLang="en-US" sz="1600">
                <a:latin typeface="Verdana" panose="020B0604030504040204" pitchFamily="34" charset="0"/>
                <a:ea typeface="Verdana" panose="020B0604030504040204" pitchFamily="34" charset="0"/>
                <a:cs typeface="Verdana" panose="020B0604030504040204" pitchFamily="34" charset="0"/>
              </a:rPr>
              <a:t> (born Emmanuel Radnitsky, American, 1890-1976) </a:t>
            </a:r>
            <a:r>
              <a:rPr lang="en-US" altLang="en-US" sz="1600" i="1">
                <a:latin typeface="Verdana" panose="020B0604030504040204" pitchFamily="34" charset="0"/>
                <a:ea typeface="Verdana" panose="020B0604030504040204" pitchFamily="34" charset="0"/>
                <a:cs typeface="Verdana" panose="020B0604030504040204" pitchFamily="34" charset="0"/>
              </a:rPr>
              <a:t>Gift</a:t>
            </a:r>
            <a:r>
              <a:rPr lang="en-US" altLang="en-US" sz="1600">
                <a:latin typeface="Verdana" panose="020B0604030504040204" pitchFamily="34" charset="0"/>
                <a:ea typeface="Verdana" panose="020B0604030504040204" pitchFamily="34" charset="0"/>
                <a:cs typeface="Verdana" panose="020B0604030504040204" pitchFamily="34" charset="0"/>
              </a:rPr>
              <a:t>, 1921</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Duchampian "ready-made altered" &amp; Surrealist "uncanny" object</a:t>
            </a:r>
            <a:br>
              <a:rPr lang="en-US" altLang="en-US" sz="1600">
                <a:latin typeface="Verdana" panose="020B0604030504040204" pitchFamily="34" charset="0"/>
                <a:ea typeface="Verdana" panose="020B0604030504040204" pitchFamily="34" charset="0"/>
                <a:cs typeface="Verdana" panose="020B0604030504040204" pitchFamily="34" charset="0"/>
              </a:rPr>
            </a:br>
            <a:endParaRPr lang="en-US" altLang="en-US" sz="1600">
              <a:latin typeface="Verdana" panose="020B0604030504040204" pitchFamily="34" charset="0"/>
              <a:ea typeface="Verdana" panose="020B0604030504040204" pitchFamily="34" charset="0"/>
              <a:cs typeface="Verdana" panose="020B0604030504040204" pitchFamily="34" charset="0"/>
            </a:endParaRPr>
          </a:p>
        </p:txBody>
      </p:sp>
      <p:pic>
        <p:nvPicPr>
          <p:cNvPr id="29699" name="Picture 4" descr="manRay_gift_1921">
            <a:extLst>
              <a:ext uri="{FF2B5EF4-FFF2-40B4-BE49-F238E27FC236}">
                <a16:creationId xmlns:a16="http://schemas.microsoft.com/office/drawing/2014/main" id="{2718851A-37FF-4E92-87D6-C559FDB42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34274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ray_man_gift">
            <a:extLst>
              <a:ext uri="{FF2B5EF4-FFF2-40B4-BE49-F238E27FC236}">
                <a16:creationId xmlns:a16="http://schemas.microsoft.com/office/drawing/2014/main" id="{E32A83F6-9D0D-4964-9FA4-D80BA0EFA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502" y="2286000"/>
            <a:ext cx="2148443" cy="297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55C6237-1CDD-49D9-8AA1-8A3D14088911}"/>
              </a:ext>
            </a:extLst>
          </p:cNvPr>
          <p:cNvSpPr>
            <a:spLocks noGrp="1" noChangeArrowheads="1"/>
          </p:cNvSpPr>
          <p:nvPr>
            <p:ph type="title"/>
          </p:nvPr>
        </p:nvSpPr>
        <p:spPr>
          <a:xfrm>
            <a:off x="1981200" y="274638"/>
            <a:ext cx="8229600" cy="944562"/>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Man Ray</a:t>
            </a:r>
            <a:r>
              <a:rPr lang="en-US" altLang="en-US" sz="1600">
                <a:latin typeface="Verdana" panose="020B0604030504040204" pitchFamily="34" charset="0"/>
                <a:ea typeface="Verdana" panose="020B0604030504040204" pitchFamily="34" charset="0"/>
                <a:cs typeface="Verdana" panose="020B0604030504040204" pitchFamily="34" charset="0"/>
              </a:rPr>
              <a:t>, Rayographs (photograms), 1922 – direct exposure without a camera, single originals; objects take on a surprising, ambiguous form reliant on chance, not the (rational) machine (a camera)</a:t>
            </a:r>
          </a:p>
        </p:txBody>
      </p:sp>
      <p:pic>
        <p:nvPicPr>
          <p:cNvPr id="30723" name="Picture 5" descr="manray_rayograph2_1922">
            <a:extLst>
              <a:ext uri="{FF2B5EF4-FFF2-40B4-BE49-F238E27FC236}">
                <a16:creationId xmlns:a16="http://schemas.microsoft.com/office/drawing/2014/main" id="{59FC6882-21DC-461F-A3FE-8BBC30A3E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649" y="1752599"/>
            <a:ext cx="3567433" cy="450623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6" descr="manray_rayograph3_1922">
            <a:extLst>
              <a:ext uri="{FF2B5EF4-FFF2-40B4-BE49-F238E27FC236}">
                <a16:creationId xmlns:a16="http://schemas.microsoft.com/office/drawing/2014/main" id="{27FB3C47-A60C-40D7-B8C1-DD8379AC5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917" y="2057401"/>
            <a:ext cx="4967609" cy="396239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DDAA1E0-7BCC-447E-9A4C-08B259EB1BB2}"/>
              </a:ext>
            </a:extLst>
          </p:cNvPr>
          <p:cNvSpPr>
            <a:spLocks noGrp="1" noChangeArrowheads="1"/>
          </p:cNvSpPr>
          <p:nvPr>
            <p:ph type="title"/>
          </p:nvPr>
        </p:nvSpPr>
        <p:spPr>
          <a:xfrm>
            <a:off x="3132138" y="194540"/>
            <a:ext cx="8458200" cy="1912505"/>
          </a:xfrm>
        </p:spPr>
        <p:txBody>
          <a:bodyPr/>
          <a:lstStyle/>
          <a:p>
            <a:pPr algn="l"/>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(left)</a:t>
            </a:r>
            <a:r>
              <a:rPr lang="en-US" alt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 Man Ray</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en-US" sz="1600" i="1" dirty="0">
                <a:solidFill>
                  <a:schemeClr val="tx1"/>
                </a:solidFill>
                <a:latin typeface="Verdana" panose="020B0604030504040204" pitchFamily="34" charset="0"/>
                <a:ea typeface="Verdana" panose="020B0604030504040204" pitchFamily="34" charset="0"/>
                <a:cs typeface="Verdana" panose="020B0604030504040204" pitchFamily="34" charset="0"/>
              </a:rPr>
              <a:t>Érotique </a:t>
            </a:r>
            <a:r>
              <a:rPr lang="en-US" altLang="en-US" sz="1600" i="1" dirty="0" err="1">
                <a:solidFill>
                  <a:schemeClr val="tx1"/>
                </a:solidFill>
                <a:latin typeface="Verdana" panose="020B0604030504040204" pitchFamily="34" charset="0"/>
                <a:ea typeface="Verdana" panose="020B0604030504040204" pitchFamily="34" charset="0"/>
                <a:cs typeface="Verdana" panose="020B0604030504040204" pitchFamily="34" charset="0"/>
              </a:rPr>
              <a:t>voilée</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en-US" sz="1600" i="1" dirty="0">
                <a:solidFill>
                  <a:schemeClr val="tx1"/>
                </a:solidFill>
                <a:latin typeface="Verdana" panose="020B0604030504040204" pitchFamily="34" charset="0"/>
                <a:ea typeface="Verdana" panose="020B0604030504040204" pitchFamily="34" charset="0"/>
                <a:cs typeface="Verdana" panose="020B0604030504040204" pitchFamily="34" charset="0"/>
              </a:rPr>
              <a:t>Veiled Erotic</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1934-35) </a:t>
            </a:r>
            <a:r>
              <a:rPr lang="en-US" altLang="en-US" sz="1600" dirty="0" err="1">
                <a:solidFill>
                  <a:schemeClr val="tx1"/>
                </a:solidFill>
                <a:latin typeface="Verdana" panose="020B0604030504040204" pitchFamily="34" charset="0"/>
                <a:ea typeface="Verdana" panose="020B0604030504040204" pitchFamily="34" charset="0"/>
                <a:cs typeface="Verdana" panose="020B0604030504040204" pitchFamily="34" charset="0"/>
              </a:rPr>
              <a:t>Meret</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Oppenheim behind printing press</a:t>
            </a:r>
            <a:b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br>
            <a:b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(below) </a:t>
            </a:r>
            <a:r>
              <a:rPr lang="en-US" altLang="en-US" sz="1600" b="1" dirty="0" err="1">
                <a:solidFill>
                  <a:schemeClr val="tx1"/>
                </a:solidFill>
                <a:latin typeface="Verdana" panose="020B0604030504040204" pitchFamily="34" charset="0"/>
                <a:ea typeface="Verdana" panose="020B0604030504040204" pitchFamily="34" charset="0"/>
                <a:cs typeface="Verdana" panose="020B0604030504040204" pitchFamily="34" charset="0"/>
              </a:rPr>
              <a:t>Meret</a:t>
            </a:r>
            <a:r>
              <a:rPr lang="en-US" alt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 Oppenheim</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(German, 1913-1985), </a:t>
            </a:r>
            <a:r>
              <a:rPr lang="en-US" altLang="en-US" sz="1600" i="1" dirty="0">
                <a:solidFill>
                  <a:schemeClr val="tx1"/>
                </a:solidFill>
                <a:latin typeface="Verdana" panose="020B0604030504040204" pitchFamily="34" charset="0"/>
                <a:ea typeface="Verdana" panose="020B0604030504040204" pitchFamily="34" charset="0"/>
                <a:cs typeface="Verdana" panose="020B0604030504040204" pitchFamily="34" charset="0"/>
              </a:rPr>
              <a:t>Object (Luncheon in Fur)</a:t>
            </a:r>
            <a: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 1936, fur covered cup, saucer, spoon, two views, Surrealism</a:t>
            </a:r>
            <a:br>
              <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altLang="en-US" sz="1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31747" name="Picture 4" descr="oppenheim_meret_fur_breakfast">
            <a:extLst>
              <a:ext uri="{FF2B5EF4-FFF2-40B4-BE49-F238E27FC236}">
                <a16:creationId xmlns:a16="http://schemas.microsoft.com/office/drawing/2014/main" id="{4BD9096A-2EB0-44B2-A60E-138A7ADF96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04521" y="2209800"/>
            <a:ext cx="4384115" cy="3468255"/>
          </a:xfrm>
          <a:noFill/>
          <a:ln>
            <a:solidFill>
              <a:schemeClr val="tx2"/>
            </a:solidFill>
            <a:miter lim="800000"/>
            <a:headEnd/>
            <a:tailEnd/>
          </a:ln>
        </p:spPr>
      </p:pic>
      <p:pic>
        <p:nvPicPr>
          <p:cNvPr id="31749" name="Picture 6" descr="oppenheim_meret_object_fur_luncheon_1936">
            <a:extLst>
              <a:ext uri="{FF2B5EF4-FFF2-40B4-BE49-F238E27FC236}">
                <a16:creationId xmlns:a16="http://schemas.microsoft.com/office/drawing/2014/main" id="{ED09193C-0E5A-4B1A-9564-646EFCA16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0669" y="2209800"/>
            <a:ext cx="4038600" cy="322936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750" name="Text Box 7">
            <a:extLst>
              <a:ext uri="{FF2B5EF4-FFF2-40B4-BE49-F238E27FC236}">
                <a16:creationId xmlns:a16="http://schemas.microsoft.com/office/drawing/2014/main" id="{5C879111-5020-45A2-A938-365FA61C9F56}"/>
              </a:ext>
            </a:extLst>
          </p:cNvPr>
          <p:cNvSpPr txBox="1">
            <a:spLocks noChangeArrowheads="1"/>
          </p:cNvSpPr>
          <p:nvPr/>
        </p:nvSpPr>
        <p:spPr bwMode="auto">
          <a:xfrm>
            <a:off x="8245764" y="5464567"/>
            <a:ext cx="3360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1936 photo of </a:t>
            </a:r>
            <a:r>
              <a:rPr lang="en-US" altLang="en-US" sz="1600" i="1" dirty="0"/>
              <a:t>Object</a:t>
            </a:r>
            <a:r>
              <a:rPr lang="en-US" altLang="en-US" sz="1600" dirty="0"/>
              <a:t> by Dora Maar</a:t>
            </a:r>
          </a:p>
        </p:txBody>
      </p:sp>
      <p:pic>
        <p:nvPicPr>
          <p:cNvPr id="2" name="Picture 1">
            <a:extLst>
              <a:ext uri="{FF2B5EF4-FFF2-40B4-BE49-F238E27FC236}">
                <a16:creationId xmlns:a16="http://schemas.microsoft.com/office/drawing/2014/main" id="{45A60F9F-DF40-431F-B029-4F9A52DF5ABC}"/>
              </a:ext>
            </a:extLst>
          </p:cNvPr>
          <p:cNvPicPr>
            <a:picLocks noChangeAspect="1"/>
          </p:cNvPicPr>
          <p:nvPr/>
        </p:nvPicPr>
        <p:blipFill>
          <a:blip r:embed="rId4"/>
          <a:stretch>
            <a:fillRect/>
          </a:stretch>
        </p:blipFill>
        <p:spPr>
          <a:xfrm>
            <a:off x="401196" y="207487"/>
            <a:ext cx="2590962" cy="4233632"/>
          </a:xfrm>
          <a:prstGeom prst="rect">
            <a:avLst/>
          </a:prstGeom>
          <a:ln>
            <a:solidFill>
              <a:schemeClr val="tx1">
                <a:lumMod val="65000"/>
              </a:schemeClr>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7087240-DA78-408B-B48E-0169D8827019}"/>
              </a:ext>
            </a:extLst>
          </p:cNvPr>
          <p:cNvSpPr>
            <a:spLocks noGrp="1" noChangeArrowheads="1"/>
          </p:cNvSpPr>
          <p:nvPr>
            <p:ph type="title"/>
          </p:nvPr>
        </p:nvSpPr>
        <p:spPr>
          <a:xfrm>
            <a:off x="228600" y="1"/>
            <a:ext cx="11734800" cy="1706563"/>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Hugo Ball</a:t>
            </a:r>
            <a:r>
              <a:rPr lang="en-US" altLang="en-US" sz="1600" dirty="0">
                <a:latin typeface="Verdana" panose="020B0604030504040204" pitchFamily="34" charset="0"/>
                <a:ea typeface="Verdana" panose="020B0604030504040204" pitchFamily="34" charset="0"/>
                <a:cs typeface="Verdana" panose="020B0604030504040204" pitchFamily="34" charset="0"/>
              </a:rPr>
              <a:t> (German, 1886 -1927) performing his Dada phonetic poem "</a:t>
            </a:r>
            <a:r>
              <a:rPr lang="en-US" altLang="en-US" sz="1600" dirty="0" err="1">
                <a:latin typeface="Verdana" panose="020B0604030504040204" pitchFamily="34" charset="0"/>
                <a:ea typeface="Verdana" panose="020B0604030504040204" pitchFamily="34" charset="0"/>
                <a:cs typeface="Verdana" panose="020B0604030504040204" pitchFamily="34" charset="0"/>
              </a:rPr>
              <a:t>karawane</a:t>
            </a:r>
            <a:r>
              <a:rPr lang="en-US" altLang="en-US" sz="1600" dirty="0">
                <a:latin typeface="Verdana" panose="020B0604030504040204" pitchFamily="34" charset="0"/>
                <a:ea typeface="Verdana" panose="020B0604030504040204" pitchFamily="34" charset="0"/>
                <a:cs typeface="Verdana" panose="020B0604030504040204" pitchFamily="34" charset="0"/>
              </a:rPr>
              <a:t>" on stage June 23, 1916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at the Cabaret Voltaire wearing “the bishop’s dress” that Marcel </a:t>
            </a:r>
            <a:r>
              <a:rPr lang="en-US" altLang="en-US" sz="1600" dirty="0" err="1">
                <a:latin typeface="Verdana" panose="020B0604030504040204" pitchFamily="34" charset="0"/>
                <a:ea typeface="Verdana" panose="020B0604030504040204" pitchFamily="34" charset="0"/>
                <a:cs typeface="Verdana" panose="020B0604030504040204" pitchFamily="34" charset="0"/>
              </a:rPr>
              <a:t>Janco</a:t>
            </a:r>
            <a:r>
              <a:rPr lang="en-US" altLang="en-US" sz="1600" dirty="0">
                <a:latin typeface="Verdana" panose="020B0604030504040204" pitchFamily="34" charset="0"/>
                <a:ea typeface="Verdana" panose="020B0604030504040204" pitchFamily="34" charset="0"/>
                <a:cs typeface="Verdana" panose="020B0604030504040204" pitchFamily="34" charset="0"/>
              </a:rPr>
              <a:t> created. </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"Art for us is an occasion for social criticism, and for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a real understanding of the age we lived in."</a:t>
            </a:r>
          </a:p>
        </p:txBody>
      </p:sp>
      <p:pic>
        <p:nvPicPr>
          <p:cNvPr id="14339" name="Picture 4" descr="ball_hugo_performance">
            <a:extLst>
              <a:ext uri="{FF2B5EF4-FFF2-40B4-BE49-F238E27FC236}">
                <a16:creationId xmlns:a16="http://schemas.microsoft.com/office/drawing/2014/main" id="{C7A2E95B-73D0-459A-BF31-EF2122BE31B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14400" y="1621156"/>
            <a:ext cx="3563938" cy="4855844"/>
          </a:xfrm>
          <a:noFill/>
        </p:spPr>
      </p:pic>
      <p:pic>
        <p:nvPicPr>
          <p:cNvPr id="14340" name="Picture 5" descr="Ball_hugo_Karawane">
            <a:extLst>
              <a:ext uri="{FF2B5EF4-FFF2-40B4-BE49-F238E27FC236}">
                <a16:creationId xmlns:a16="http://schemas.microsoft.com/office/drawing/2014/main" id="{596882F6-F440-4FDE-A908-4F1A4A329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706564"/>
            <a:ext cx="3048000" cy="489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4208AD7-9CE1-4B5D-AFB4-EFD40739F9DA}"/>
              </a:ext>
            </a:extLst>
          </p:cNvPr>
          <p:cNvSpPr>
            <a:spLocks noGrp="1" noChangeArrowheads="1"/>
          </p:cNvSpPr>
          <p:nvPr>
            <p:ph type="title"/>
          </p:nvPr>
        </p:nvSpPr>
        <p:spPr>
          <a:xfrm>
            <a:off x="1676400" y="1"/>
            <a:ext cx="8763000" cy="944563"/>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Marcel Duchamp</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The Bride Stripped Bare by Her Bachelors, Even</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The Large Glass)</a:t>
            </a:r>
            <a:r>
              <a:rPr lang="en-US" altLang="en-US" sz="1600">
                <a:latin typeface="Verdana" panose="020B0604030504040204" pitchFamily="34" charset="0"/>
                <a:ea typeface="Verdana" panose="020B0604030504040204" pitchFamily="34" charset="0"/>
                <a:cs typeface="Verdana" panose="020B0604030504040204" pitchFamily="34" charset="0"/>
              </a:rPr>
              <a:t> 1915-23, oil, lead wire, foil, dust, and varnish on glass, 8’11” x 5’7”</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hlinkClick r:id="rId2"/>
              </a:rPr>
              <a:t>http://youtu.be/lmag4vL7hnQ</a:t>
            </a:r>
            <a:r>
              <a:rPr lang="en-US" altLang="en-US" sz="1600">
                <a:latin typeface="Verdana" panose="020B0604030504040204" pitchFamily="34" charset="0"/>
                <a:ea typeface="Verdana" panose="020B0604030504040204" pitchFamily="34" charset="0"/>
                <a:cs typeface="Verdana" panose="020B0604030504040204" pitchFamily="34" charset="0"/>
              </a:rPr>
              <a:t> </a:t>
            </a:r>
          </a:p>
        </p:txBody>
      </p:sp>
      <p:pic>
        <p:nvPicPr>
          <p:cNvPr id="32771" name="Picture 4" descr="duchamp_large_glass_1915_23">
            <a:extLst>
              <a:ext uri="{FF2B5EF4-FFF2-40B4-BE49-F238E27FC236}">
                <a16:creationId xmlns:a16="http://schemas.microsoft.com/office/drawing/2014/main" id="{78F97D08-18C7-4628-8999-FA8E6BB12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90600"/>
            <a:ext cx="36528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duchamp_largeglass_1915_23">
            <a:extLst>
              <a:ext uri="{FF2B5EF4-FFF2-40B4-BE49-F238E27FC236}">
                <a16:creationId xmlns:a16="http://schemas.microsoft.com/office/drawing/2014/main" id="{A909A6D6-3F74-42C2-935A-3BC181D01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066800"/>
            <a:ext cx="41227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09CEED6-BFB1-4326-8911-FC5CE60F5747}"/>
              </a:ext>
            </a:extLst>
          </p:cNvPr>
          <p:cNvSpPr>
            <a:spLocks noGrp="1" noChangeArrowheads="1"/>
          </p:cNvSpPr>
          <p:nvPr>
            <p:ph type="title"/>
          </p:nvPr>
        </p:nvSpPr>
        <p:spPr/>
        <p:txBody>
          <a:bodyPr/>
          <a:lstStyle/>
          <a:p>
            <a:pPr eaLnBrk="1" hangingPunct="1"/>
            <a:r>
              <a:rPr lang="en-US" altLang="en-US" sz="1800">
                <a:latin typeface="Verdana" panose="020B0604030504040204" pitchFamily="34" charset="0"/>
                <a:ea typeface="Verdana" panose="020B0604030504040204" pitchFamily="34" charset="0"/>
                <a:cs typeface="Verdana" panose="020B0604030504040204" pitchFamily="34" charset="0"/>
              </a:rPr>
              <a:t>Marcel Duchamp, </a:t>
            </a:r>
            <a:r>
              <a:rPr lang="en-US" altLang="en-US" sz="1800" i="1">
                <a:latin typeface="Verdana" panose="020B0604030504040204" pitchFamily="34" charset="0"/>
                <a:ea typeface="Verdana" panose="020B0604030504040204" pitchFamily="34" charset="0"/>
                <a:cs typeface="Verdana" panose="020B0604030504040204" pitchFamily="34" charset="0"/>
              </a:rPr>
              <a:t>Nine Malic Molds</a:t>
            </a:r>
            <a:r>
              <a:rPr lang="en-US" altLang="en-US" sz="1800">
                <a:latin typeface="Verdana" panose="020B0604030504040204" pitchFamily="34" charset="0"/>
                <a:ea typeface="Verdana" panose="020B0604030504040204" pitchFamily="34" charset="0"/>
                <a:cs typeface="Verdana" panose="020B0604030504040204" pitchFamily="34" charset="0"/>
              </a:rPr>
              <a:t>, 1914-15,  64 x 102 cm. Oil, lead wire, lead foil on glass between two glass plates</a:t>
            </a:r>
            <a:br>
              <a:rPr lang="en-US" altLang="en-US" sz="1800">
                <a:latin typeface="Verdana" panose="020B0604030504040204" pitchFamily="34" charset="0"/>
                <a:ea typeface="Verdana" panose="020B0604030504040204" pitchFamily="34" charset="0"/>
                <a:cs typeface="Verdana" panose="020B0604030504040204" pitchFamily="34" charset="0"/>
              </a:rPr>
            </a:br>
            <a:r>
              <a:rPr lang="en-US" altLang="en-US" sz="1800">
                <a:latin typeface="Verdana" panose="020B0604030504040204" pitchFamily="34" charset="0"/>
                <a:ea typeface="Verdana" panose="020B0604030504040204" pitchFamily="34" charset="0"/>
                <a:cs typeface="Verdana" panose="020B0604030504040204" pitchFamily="34" charset="0"/>
              </a:rPr>
              <a:t>(right) </a:t>
            </a:r>
            <a:r>
              <a:rPr lang="en-US" altLang="en-US" sz="1800" i="1">
                <a:latin typeface="Verdana" panose="020B0604030504040204" pitchFamily="34" charset="0"/>
                <a:ea typeface="Verdana" panose="020B0604030504040204" pitchFamily="34" charset="0"/>
                <a:cs typeface="Verdana" panose="020B0604030504040204" pitchFamily="34" charset="0"/>
              </a:rPr>
              <a:t>Chocolate Grinder No.2</a:t>
            </a:r>
            <a:r>
              <a:rPr lang="en-US" altLang="en-US" sz="1800">
                <a:latin typeface="Verdana" panose="020B0604030504040204" pitchFamily="34" charset="0"/>
                <a:ea typeface="Verdana" panose="020B0604030504040204" pitchFamily="34" charset="0"/>
                <a:cs typeface="Verdana" panose="020B0604030504040204" pitchFamily="34" charset="0"/>
              </a:rPr>
              <a:t>, 1914, Oil and thread on canvas. 65 x 54 cm. </a:t>
            </a:r>
          </a:p>
        </p:txBody>
      </p:sp>
      <p:sp>
        <p:nvSpPr>
          <p:cNvPr id="33795" name="Rectangle 7">
            <a:extLst>
              <a:ext uri="{FF2B5EF4-FFF2-40B4-BE49-F238E27FC236}">
                <a16:creationId xmlns:a16="http://schemas.microsoft.com/office/drawing/2014/main" id="{48FCB404-AFA1-4569-A83D-C6A28C4FC4C4}"/>
              </a:ext>
            </a:extLst>
          </p:cNvPr>
          <p:cNvSpPr>
            <a:spLocks noGrp="1" noChangeArrowheads="1"/>
          </p:cNvSpPr>
          <p:nvPr>
            <p:ph sz="half" idx="2"/>
          </p:nvPr>
        </p:nvSpPr>
        <p:spPr>
          <a:xfrm>
            <a:off x="304800" y="5334000"/>
            <a:ext cx="11811000" cy="1295400"/>
          </a:xfrm>
        </p:spPr>
        <p:txBody>
          <a:bodyPr/>
          <a:lstStyle/>
          <a:p>
            <a:pPr eaLnBrk="1" hangingPunct="1">
              <a:buFontTx/>
              <a:buNone/>
            </a:pPr>
            <a:r>
              <a:rPr lang="en-US" altLang="en-US" sz="1600" dirty="0">
                <a:latin typeface="Verdana" panose="020B0604030504040204" pitchFamily="34" charset="0"/>
                <a:ea typeface="Verdana" panose="020B0604030504040204" pitchFamily="34" charset="0"/>
                <a:cs typeface="Verdana" panose="020B0604030504040204" pitchFamily="34" charset="0"/>
              </a:rPr>
              <a:t>	It was fundamentally Roussel [Raymond Roussel, 1877-1933] who was responsible for my glass, </a:t>
            </a:r>
            <a:r>
              <a:rPr lang="en-US" altLang="en-US" sz="1600" i="1" dirty="0">
                <a:latin typeface="Verdana" panose="020B0604030504040204" pitchFamily="34" charset="0"/>
                <a:ea typeface="Verdana" panose="020B0604030504040204" pitchFamily="34" charset="0"/>
                <a:cs typeface="Verdana" panose="020B0604030504040204" pitchFamily="34" charset="0"/>
              </a:rPr>
              <a:t>La </a:t>
            </a:r>
            <a:r>
              <a:rPr lang="en-US" altLang="en-US" sz="1600" i="1" dirty="0" err="1">
                <a:latin typeface="Verdana" panose="020B0604030504040204" pitchFamily="34" charset="0"/>
                <a:ea typeface="Verdana" panose="020B0604030504040204" pitchFamily="34" charset="0"/>
                <a:cs typeface="Verdana" panose="020B0604030504040204" pitchFamily="34" charset="0"/>
              </a:rPr>
              <a:t>Mariée</a:t>
            </a:r>
            <a:r>
              <a:rPr lang="en-US" altLang="en-US" sz="1600" i="1" dirty="0">
                <a:latin typeface="Verdana" panose="020B0604030504040204" pitchFamily="34" charset="0"/>
                <a:ea typeface="Verdana" panose="020B0604030504040204" pitchFamily="34" charset="0"/>
                <a:cs typeface="Verdana" panose="020B0604030504040204" pitchFamily="34" charset="0"/>
              </a:rPr>
              <a:t> mis à nu par </a:t>
            </a:r>
            <a:r>
              <a:rPr lang="en-US" altLang="en-US" sz="1600" i="1" dirty="0" err="1">
                <a:latin typeface="Verdana" panose="020B0604030504040204" pitchFamily="34" charset="0"/>
                <a:ea typeface="Verdana" panose="020B0604030504040204" pitchFamily="34" charset="0"/>
                <a:cs typeface="Verdana" panose="020B0604030504040204" pitchFamily="34" charset="0"/>
              </a:rPr>
              <a:t>ses</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err="1">
                <a:latin typeface="Verdana" panose="020B0604030504040204" pitchFamily="34" charset="0"/>
                <a:ea typeface="Verdana" panose="020B0604030504040204" pitchFamily="34" charset="0"/>
                <a:cs typeface="Verdana" panose="020B0604030504040204" pitchFamily="34" charset="0"/>
              </a:rPr>
              <a:t>célibataires</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err="1">
                <a:latin typeface="Verdana" panose="020B0604030504040204" pitchFamily="34" charset="0"/>
                <a:ea typeface="Verdana" panose="020B0604030504040204" pitchFamily="34" charset="0"/>
                <a:cs typeface="Verdana" panose="020B0604030504040204" pitchFamily="34" charset="0"/>
              </a:rPr>
              <a:t>même</a:t>
            </a:r>
            <a:r>
              <a:rPr lang="en-US" altLang="en-US" sz="1600" dirty="0">
                <a:latin typeface="Verdana" panose="020B0604030504040204" pitchFamily="34" charset="0"/>
                <a:ea typeface="Verdana" panose="020B0604030504040204" pitchFamily="34" charset="0"/>
                <a:cs typeface="Verdana" panose="020B0604030504040204" pitchFamily="34" charset="0"/>
              </a:rPr>
              <a:t>.  From his </a:t>
            </a:r>
            <a:r>
              <a:rPr lang="en-US" altLang="en-US" sz="1600" i="1" dirty="0">
                <a:latin typeface="Verdana" panose="020B0604030504040204" pitchFamily="34" charset="0"/>
                <a:ea typeface="Verdana" panose="020B0604030504040204" pitchFamily="34" charset="0"/>
                <a:cs typeface="Verdana" panose="020B0604030504040204" pitchFamily="34" charset="0"/>
              </a:rPr>
              <a:t>Impressions </a:t>
            </a:r>
            <a:r>
              <a:rPr lang="en-US" altLang="en-US" sz="1600" i="1" dirty="0" err="1">
                <a:latin typeface="Verdana" panose="020B0604030504040204" pitchFamily="34" charset="0"/>
                <a:ea typeface="Verdana" panose="020B0604030504040204" pitchFamily="34" charset="0"/>
                <a:cs typeface="Verdana" panose="020B0604030504040204" pitchFamily="34" charset="0"/>
              </a:rPr>
              <a:t>d’Afrique</a:t>
            </a:r>
            <a:r>
              <a:rPr lang="en-US" altLang="en-US" sz="1600" dirty="0">
                <a:latin typeface="Verdana" panose="020B0604030504040204" pitchFamily="34" charset="0"/>
                <a:ea typeface="Verdana" panose="020B0604030504040204" pitchFamily="34" charset="0"/>
                <a:cs typeface="Verdana" panose="020B0604030504040204" pitchFamily="34" charset="0"/>
              </a:rPr>
              <a:t> I got the general approach….My ideal library would have contained all Roussel’s writings – </a:t>
            </a:r>
            <a:r>
              <a:rPr lang="en-US" altLang="en-US" sz="1600" dirty="0" err="1">
                <a:latin typeface="Verdana" panose="020B0604030504040204" pitchFamily="34" charset="0"/>
                <a:ea typeface="Verdana" panose="020B0604030504040204" pitchFamily="34" charset="0"/>
                <a:cs typeface="Verdana" panose="020B0604030504040204" pitchFamily="34" charset="0"/>
              </a:rPr>
              <a:t>Brisset</a:t>
            </a:r>
            <a:r>
              <a:rPr lang="en-US" altLang="en-US" sz="1600" dirty="0">
                <a:latin typeface="Verdana" panose="020B0604030504040204" pitchFamily="34" charset="0"/>
                <a:ea typeface="Verdana" panose="020B0604030504040204" pitchFamily="34" charset="0"/>
                <a:cs typeface="Verdana" panose="020B0604030504040204" pitchFamily="34" charset="0"/>
              </a:rPr>
              <a:t>, perhaps </a:t>
            </a:r>
            <a:r>
              <a:rPr lang="en-US" altLang="en-US" sz="1600" dirty="0" err="1">
                <a:latin typeface="Verdana" panose="020B0604030504040204" pitchFamily="34" charset="0"/>
                <a:ea typeface="Verdana" panose="020B0604030504040204" pitchFamily="34" charset="0"/>
                <a:cs typeface="Verdana" panose="020B0604030504040204" pitchFamily="34" charset="0"/>
              </a:rPr>
              <a:t>Lautréamont</a:t>
            </a:r>
            <a:r>
              <a:rPr lang="en-US" altLang="en-US" sz="1600" dirty="0">
                <a:latin typeface="Verdana" panose="020B0604030504040204" pitchFamily="34" charset="0"/>
                <a:ea typeface="Verdana" panose="020B0604030504040204" pitchFamily="34" charset="0"/>
                <a:cs typeface="Verdana" panose="020B0604030504040204" pitchFamily="34" charset="0"/>
              </a:rPr>
              <a:t> and </a:t>
            </a:r>
            <a:r>
              <a:rPr lang="en-US" altLang="en-US" sz="1600" dirty="0" err="1">
                <a:latin typeface="Verdana" panose="020B0604030504040204" pitchFamily="34" charset="0"/>
                <a:ea typeface="Verdana" panose="020B0604030504040204" pitchFamily="34" charset="0"/>
                <a:cs typeface="Verdana" panose="020B0604030504040204" pitchFamily="34" charset="0"/>
              </a:rPr>
              <a:t>Mallarmé</a:t>
            </a:r>
            <a:r>
              <a:rPr lang="en-US" altLang="en-US" sz="1600" dirty="0">
                <a:latin typeface="Verdana" panose="020B0604030504040204" pitchFamily="34" charset="0"/>
                <a:ea typeface="Verdana" panose="020B0604030504040204" pitchFamily="34" charset="0"/>
                <a:cs typeface="Verdana" panose="020B0604030504040204" pitchFamily="34" charset="0"/>
              </a:rPr>
              <a:t>….This is the direction in which art should turn: to an intellectual expression . . . . I am sick of the expression “</a:t>
            </a:r>
            <a:r>
              <a:rPr lang="en-US" altLang="en-US" sz="1600" i="1" dirty="0">
                <a:latin typeface="Verdana" panose="020B0604030504040204" pitchFamily="34" charset="0"/>
                <a:ea typeface="Verdana" panose="020B0604030504040204" pitchFamily="34" charset="0"/>
                <a:cs typeface="Verdana" panose="020B0604030504040204" pitchFamily="34" charset="0"/>
              </a:rPr>
              <a:t>bête </a:t>
            </a:r>
            <a:r>
              <a:rPr lang="en-US" altLang="en-US" sz="1600" i="1" dirty="0" err="1">
                <a:latin typeface="Verdana" panose="020B0604030504040204" pitchFamily="34" charset="0"/>
                <a:ea typeface="Verdana" panose="020B0604030504040204" pitchFamily="34" charset="0"/>
                <a:cs typeface="Verdana" panose="020B0604030504040204" pitchFamily="34" charset="0"/>
              </a:rPr>
              <a:t>comme</a:t>
            </a:r>
            <a:r>
              <a:rPr lang="en-US" altLang="en-US" sz="1600" i="1" dirty="0">
                <a:latin typeface="Verdana" panose="020B0604030504040204" pitchFamily="34" charset="0"/>
                <a:ea typeface="Verdana" panose="020B0604030504040204" pitchFamily="34" charset="0"/>
                <a:cs typeface="Verdana" panose="020B0604030504040204" pitchFamily="34" charset="0"/>
              </a:rPr>
              <a:t> un </a:t>
            </a:r>
            <a:r>
              <a:rPr lang="en-US" altLang="en-US" sz="1600" i="1" dirty="0" err="1">
                <a:latin typeface="Verdana" panose="020B0604030504040204" pitchFamily="34" charset="0"/>
                <a:ea typeface="Verdana" panose="020B0604030504040204" pitchFamily="34" charset="0"/>
                <a:cs typeface="Verdana" panose="020B0604030504040204" pitchFamily="34" charset="0"/>
              </a:rPr>
              <a:t>peintre</a:t>
            </a:r>
            <a:r>
              <a:rPr lang="en-US" altLang="en-US" sz="1600" dirty="0">
                <a:latin typeface="Verdana" panose="020B0604030504040204" pitchFamily="34" charset="0"/>
                <a:ea typeface="Verdana" panose="020B0604030504040204" pitchFamily="34" charset="0"/>
                <a:cs typeface="Verdana" panose="020B0604030504040204" pitchFamily="34" charset="0"/>
              </a:rPr>
              <a:t>” – stupid as a painter.”					- Marcel Duchamp</a:t>
            </a:r>
          </a:p>
        </p:txBody>
      </p:sp>
      <p:pic>
        <p:nvPicPr>
          <p:cNvPr id="33796" name="Picture 4" descr="duchamp_nine_malic_molds_1914">
            <a:extLst>
              <a:ext uri="{FF2B5EF4-FFF2-40B4-BE49-F238E27FC236}">
                <a16:creationId xmlns:a16="http://schemas.microsoft.com/office/drawing/2014/main" id="{C24FAC74-8A36-4EB7-B2EF-9B54A1413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93226"/>
            <a:ext cx="5246688"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duchamp_chocolate_grinder_1914">
            <a:extLst>
              <a:ext uri="{FF2B5EF4-FFF2-40B4-BE49-F238E27FC236}">
                <a16:creationId xmlns:a16="http://schemas.microsoft.com/office/drawing/2014/main" id="{09801417-2D0B-4F02-A90E-02BE3E7AE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676399"/>
            <a:ext cx="2819400" cy="3400281"/>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5AC52C9-3F59-46B6-B8D2-4B4953370F4E}"/>
              </a:ext>
            </a:extLst>
          </p:cNvPr>
          <p:cNvSpPr>
            <a:spLocks noGrp="1" noChangeArrowheads="1"/>
          </p:cNvSpPr>
          <p:nvPr>
            <p:ph type="title"/>
          </p:nvPr>
        </p:nvSpPr>
        <p:spPr>
          <a:xfrm>
            <a:off x="4419600" y="503238"/>
            <a:ext cx="5791200" cy="715962"/>
          </a:xfrm>
        </p:spPr>
        <p:txBody>
          <a:bodyPr/>
          <a:lstStyle/>
          <a:p>
            <a:pPr eaLnBrk="1" hangingPunct="1"/>
            <a:r>
              <a:rPr lang="en-US" altLang="en-US" sz="1600" b="1">
                <a:solidFill>
                  <a:srgbClr val="FF3300"/>
                </a:solidFill>
                <a:latin typeface="Verdana" panose="020B0604030504040204" pitchFamily="34" charset="0"/>
                <a:ea typeface="Verdana" panose="020B0604030504040204" pitchFamily="34" charset="0"/>
                <a:cs typeface="Verdana" panose="020B0604030504040204" pitchFamily="34" charset="0"/>
              </a:rPr>
              <a:t>Berlin Dada</a:t>
            </a:r>
            <a:br>
              <a:rPr lang="en-US" altLang="en-US" sz="1600" b="1">
                <a:solidFill>
                  <a:srgbClr val="FF3300"/>
                </a:solidFill>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First</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Dada Fair</a:t>
            </a:r>
            <a:r>
              <a:rPr lang="en-US" altLang="en-US" sz="1600">
                <a:latin typeface="Verdana" panose="020B0604030504040204" pitchFamily="34" charset="0"/>
                <a:ea typeface="Verdana" panose="020B0604030504040204" pitchFamily="34" charset="0"/>
                <a:cs typeface="Verdana" panose="020B0604030504040204" pitchFamily="34" charset="0"/>
              </a:rPr>
              <a:t>, Berlin, 1920; John Heartfield top left </a:t>
            </a:r>
            <a:br>
              <a:rPr lang="en-US" altLang="en-US" sz="1600">
                <a:latin typeface="Verdana" panose="020B0604030504040204" pitchFamily="34" charset="0"/>
                <a:ea typeface="Verdana" panose="020B0604030504040204" pitchFamily="34" charset="0"/>
                <a:cs typeface="Verdana" panose="020B0604030504040204" pitchFamily="34" charset="0"/>
              </a:rPr>
            </a:br>
            <a:endParaRPr lang="en-US" altLang="en-US" sz="1600">
              <a:latin typeface="Verdana" panose="020B0604030504040204" pitchFamily="34" charset="0"/>
              <a:ea typeface="Verdana" panose="020B0604030504040204" pitchFamily="34" charset="0"/>
              <a:cs typeface="Verdana" panose="020B0604030504040204" pitchFamily="34" charset="0"/>
            </a:endParaRPr>
          </a:p>
        </p:txBody>
      </p:sp>
      <p:pic>
        <p:nvPicPr>
          <p:cNvPr id="35843" name="Picture 4" descr="hoch_berlin_dada_fair_1920">
            <a:extLst>
              <a:ext uri="{FF2B5EF4-FFF2-40B4-BE49-F238E27FC236}">
                <a16:creationId xmlns:a16="http://schemas.microsoft.com/office/drawing/2014/main" id="{5B7A57B1-4151-481E-BDB8-9683C4D6A9BD}"/>
              </a:ext>
            </a:extLst>
          </p:cNvPr>
          <p:cNvPicPr>
            <a:picLocks noChangeAspect="1" noChangeArrowheads="1"/>
          </p:cNvPicPr>
          <p:nvPr/>
        </p:nvPicPr>
        <p:blipFill>
          <a:blip r:embed="rId2">
            <a:lum contrast="14000"/>
            <a:extLst>
              <a:ext uri="{28A0092B-C50C-407E-A947-70E740481C1C}">
                <a14:useLocalDpi xmlns:a14="http://schemas.microsoft.com/office/drawing/2010/main" val="0"/>
              </a:ext>
            </a:extLst>
          </a:blip>
          <a:srcRect/>
          <a:stretch>
            <a:fillRect/>
          </a:stretch>
        </p:blipFill>
        <p:spPr bwMode="auto">
          <a:xfrm>
            <a:off x="1600200" y="3538969"/>
            <a:ext cx="2667000" cy="208012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44" name="Picture 5" descr="hoch_dada_expo_berlin_1920">
            <a:extLst>
              <a:ext uri="{FF2B5EF4-FFF2-40B4-BE49-F238E27FC236}">
                <a16:creationId xmlns:a16="http://schemas.microsoft.com/office/drawing/2014/main" id="{36F7CFD6-D7C2-4B54-ABB5-E1DC4E5B8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1441450"/>
            <a:ext cx="3675063" cy="46545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6" descr="heartfield_dada_fair_berlin_photo">
            <a:extLst>
              <a:ext uri="{FF2B5EF4-FFF2-40B4-BE49-F238E27FC236}">
                <a16:creationId xmlns:a16="http://schemas.microsoft.com/office/drawing/2014/main" id="{B26C7BFF-7F50-4DEA-815D-2F5DAE9EF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652462"/>
            <a:ext cx="1798638"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6C0027-5595-4165-90C1-175C5F034DA8}"/>
              </a:ext>
            </a:extLst>
          </p:cNvPr>
          <p:cNvSpPr>
            <a:spLocks noGrp="1" noChangeArrowheads="1"/>
          </p:cNvSpPr>
          <p:nvPr>
            <p:ph type="title"/>
          </p:nvPr>
        </p:nvSpPr>
        <p:spPr>
          <a:xfrm>
            <a:off x="6096000" y="4587944"/>
            <a:ext cx="6096000" cy="1498023"/>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Hannah </a:t>
            </a:r>
            <a:r>
              <a:rPr lang="en-US" altLang="en-US" sz="1600" b="1" dirty="0" err="1">
                <a:latin typeface="Verdana" panose="020B0604030504040204" pitchFamily="34" charset="0"/>
                <a:ea typeface="Verdana" panose="020B0604030504040204" pitchFamily="34" charset="0"/>
                <a:cs typeface="Verdana" panose="020B0604030504040204" pitchFamily="34" charset="0"/>
              </a:rPr>
              <a:t>Höch</a:t>
            </a:r>
            <a:r>
              <a:rPr lang="en-US" altLang="en-US" sz="1600" dirty="0">
                <a:latin typeface="Verdana" panose="020B0604030504040204" pitchFamily="34" charset="0"/>
                <a:ea typeface="Verdana" panose="020B0604030504040204" pitchFamily="34" charset="0"/>
                <a:cs typeface="Verdana" panose="020B0604030504040204" pitchFamily="34" charset="0"/>
              </a:rPr>
              <a:t> (German, 1889 -1978), </a:t>
            </a:r>
            <a:r>
              <a:rPr lang="en-US" altLang="en-US" sz="1600" i="1" dirty="0">
                <a:latin typeface="Verdana" panose="020B0604030504040204" pitchFamily="34" charset="0"/>
                <a:ea typeface="Verdana" panose="020B0604030504040204" pitchFamily="34" charset="0"/>
                <a:cs typeface="Verdana" panose="020B0604030504040204" pitchFamily="34" charset="0"/>
              </a:rPr>
              <a:t>Cut With the Kitchen Knife Dada through the Last Weimar Beer Belly Cultural Epoch of Germany</a:t>
            </a:r>
            <a:r>
              <a:rPr lang="en-US" altLang="en-US" sz="1600" dirty="0">
                <a:latin typeface="Verdana" panose="020B0604030504040204" pitchFamily="34" charset="0"/>
                <a:ea typeface="Verdana" panose="020B0604030504040204" pitchFamily="34" charset="0"/>
                <a:cs typeface="Verdana" panose="020B0604030504040204" pitchFamily="34" charset="0"/>
              </a:rPr>
              <a:t>, 1919 </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de-DE" altLang="en-US" sz="1600" dirty="0">
                <a:latin typeface="Verdana" panose="020B0604030504040204" pitchFamily="34" charset="0"/>
                <a:ea typeface="Verdana" panose="020B0604030504040204" pitchFamily="34" charset="0"/>
                <a:cs typeface="Verdana" panose="020B0604030504040204" pitchFamily="34" charset="0"/>
              </a:rPr>
              <a:t>(below left)</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de-DE" altLang="en-US" sz="1600" dirty="0">
                <a:latin typeface="Verdana" panose="020B0604030504040204" pitchFamily="34" charset="0"/>
                <a:ea typeface="Verdana" panose="020B0604030504040204" pitchFamily="34" charset="0"/>
                <a:cs typeface="Verdana" panose="020B0604030504040204" pitchFamily="34" charset="0"/>
              </a:rPr>
              <a:t>Raoul Hausmann &amp; Hannah Höch at 1920 Berlin Dada Fair</a:t>
            </a:r>
            <a:endParaRPr lang="en-US" alt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36867" name="Picture 3" descr="hoch_hausmann_at_dada_fair_1920">
            <a:extLst>
              <a:ext uri="{FF2B5EF4-FFF2-40B4-BE49-F238E27FC236}">
                <a16:creationId xmlns:a16="http://schemas.microsoft.com/office/drawing/2014/main" id="{78932934-0A19-4564-98DB-5A515BEF4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026" y="1899947"/>
            <a:ext cx="1720040" cy="231197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7" descr="hoch">
            <a:extLst>
              <a:ext uri="{FF2B5EF4-FFF2-40B4-BE49-F238E27FC236}">
                <a16:creationId xmlns:a16="http://schemas.microsoft.com/office/drawing/2014/main" id="{C6747652-4A24-4C42-BFB0-EA35A7884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1955799"/>
            <a:ext cx="16986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8">
            <a:extLst>
              <a:ext uri="{FF2B5EF4-FFF2-40B4-BE49-F238E27FC236}">
                <a16:creationId xmlns:a16="http://schemas.microsoft.com/office/drawing/2014/main" id="{5308728A-20DA-4D3C-A371-82F934C3CE6A}"/>
              </a:ext>
            </a:extLst>
          </p:cNvPr>
          <p:cNvSpPr txBox="1">
            <a:spLocks noChangeArrowheads="1"/>
          </p:cNvSpPr>
          <p:nvPr/>
        </p:nvSpPr>
        <p:spPr bwMode="auto">
          <a:xfrm>
            <a:off x="9630641" y="4099502"/>
            <a:ext cx="1412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err="1">
                <a:solidFill>
                  <a:srgbClr val="E3EBF1"/>
                </a:solidFill>
              </a:rPr>
              <a:t>Höch</a:t>
            </a:r>
            <a:r>
              <a:rPr lang="en-US" altLang="en-US" sz="1600" dirty="0">
                <a:solidFill>
                  <a:srgbClr val="FFFFFF"/>
                </a:solidFill>
              </a:rPr>
              <a:t> in 1917</a:t>
            </a:r>
          </a:p>
        </p:txBody>
      </p:sp>
      <p:pic>
        <p:nvPicPr>
          <p:cNvPr id="2" name="Picture 1">
            <a:extLst>
              <a:ext uri="{FF2B5EF4-FFF2-40B4-BE49-F238E27FC236}">
                <a16:creationId xmlns:a16="http://schemas.microsoft.com/office/drawing/2014/main" id="{CBBC8859-A9F8-4299-9935-E8FA64453F09}"/>
              </a:ext>
            </a:extLst>
          </p:cNvPr>
          <p:cNvPicPr>
            <a:picLocks noChangeAspect="1"/>
          </p:cNvPicPr>
          <p:nvPr/>
        </p:nvPicPr>
        <p:blipFill>
          <a:blip r:embed="rId4"/>
          <a:stretch>
            <a:fillRect/>
          </a:stretch>
        </p:blipFill>
        <p:spPr>
          <a:xfrm>
            <a:off x="404090" y="0"/>
            <a:ext cx="5448300" cy="6858000"/>
          </a:xfrm>
          <a:prstGeom prst="rect">
            <a:avLst/>
          </a:prstGeom>
        </p:spPr>
      </p:pic>
      <p:sp>
        <p:nvSpPr>
          <p:cNvPr id="3" name="Arrow: Left 2">
            <a:extLst>
              <a:ext uri="{FF2B5EF4-FFF2-40B4-BE49-F238E27FC236}">
                <a16:creationId xmlns:a16="http://schemas.microsoft.com/office/drawing/2014/main" id="{D9BA4DEE-A8DE-47B1-A867-6B4776F748D7}"/>
              </a:ext>
            </a:extLst>
          </p:cNvPr>
          <p:cNvSpPr/>
          <p:nvPr/>
        </p:nvSpPr>
        <p:spPr>
          <a:xfrm>
            <a:off x="5785139" y="899585"/>
            <a:ext cx="548410" cy="22860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D0152A0-6824-45A7-8A39-8F8636115FFC}"/>
              </a:ext>
            </a:extLst>
          </p:cNvPr>
          <p:cNvSpPr txBox="1"/>
          <p:nvPr/>
        </p:nvSpPr>
        <p:spPr>
          <a:xfrm>
            <a:off x="6297081" y="836279"/>
            <a:ext cx="2888868" cy="307777"/>
          </a:xfrm>
          <a:prstGeom prst="rect">
            <a:avLst/>
          </a:prstGeom>
          <a:noFill/>
        </p:spPr>
        <p:txBody>
          <a:bodyPr wrap="none" rtlCol="0">
            <a:spAutoFit/>
          </a:bodyPr>
          <a:lstStyle/>
          <a:p>
            <a:r>
              <a:rPr lang="en-US" sz="1400" dirty="0"/>
              <a:t>Anti-Dada of the Weimar Republic</a:t>
            </a:r>
          </a:p>
        </p:txBody>
      </p:sp>
      <p:sp>
        <p:nvSpPr>
          <p:cNvPr id="5" name="Arrow: Left 4">
            <a:extLst>
              <a:ext uri="{FF2B5EF4-FFF2-40B4-BE49-F238E27FC236}">
                <a16:creationId xmlns:a16="http://schemas.microsoft.com/office/drawing/2014/main" id="{2BE012C2-83E3-49C6-B46C-E13FEA4776CB}"/>
              </a:ext>
            </a:extLst>
          </p:cNvPr>
          <p:cNvSpPr/>
          <p:nvPr/>
        </p:nvSpPr>
        <p:spPr>
          <a:xfrm>
            <a:off x="5785140" y="6461114"/>
            <a:ext cx="511942" cy="22860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7E148F-C28A-4250-801B-974A5BCB00A5}"/>
              </a:ext>
            </a:extLst>
          </p:cNvPr>
          <p:cNvSpPr txBox="1"/>
          <p:nvPr/>
        </p:nvSpPr>
        <p:spPr>
          <a:xfrm>
            <a:off x="6315700" y="6406137"/>
            <a:ext cx="5647700" cy="338554"/>
          </a:xfrm>
          <a:prstGeom prst="rect">
            <a:avLst/>
          </a:prstGeom>
          <a:noFill/>
        </p:spPr>
        <p:txBody>
          <a:bodyPr wrap="none" rtlCol="0">
            <a:spAutoFit/>
          </a:bodyPr>
          <a:lstStyle/>
          <a:p>
            <a:r>
              <a:rPr lang="en-US" sz="1600" dirty="0"/>
              <a:t>Map of Europe with countries that allow women voting rights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986DC91-7C48-40CB-BAF9-EF5BD8F5CB39}"/>
              </a:ext>
            </a:extLst>
          </p:cNvPr>
          <p:cNvSpPr>
            <a:spLocks noGrp="1" noChangeArrowheads="1"/>
          </p:cNvSpPr>
          <p:nvPr>
            <p:ph type="title"/>
          </p:nvPr>
        </p:nvSpPr>
        <p:spPr>
          <a:xfrm>
            <a:off x="990600" y="348527"/>
            <a:ext cx="10210800" cy="868362"/>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Hannah </a:t>
            </a:r>
            <a:r>
              <a:rPr lang="en-US" altLang="en-US" sz="1600" b="1" dirty="0" err="1">
                <a:latin typeface="Verdana" panose="020B0604030504040204" pitchFamily="34" charset="0"/>
                <a:ea typeface="Verdana" panose="020B0604030504040204" pitchFamily="34" charset="0"/>
                <a:cs typeface="Verdana" panose="020B0604030504040204" pitchFamily="34" charset="0"/>
              </a:rPr>
              <a:t>Höch</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Pretty Woman,</a:t>
            </a:r>
            <a:r>
              <a:rPr lang="en-US" altLang="en-US" sz="1600" dirty="0">
                <a:latin typeface="Verdana" panose="020B0604030504040204" pitchFamily="34" charset="0"/>
                <a:ea typeface="Verdana" panose="020B0604030504040204" pitchFamily="34" charset="0"/>
                <a:cs typeface="Verdana" panose="020B0604030504040204" pitchFamily="34" charset="0"/>
              </a:rPr>
              <a:t> 1920, anti-bourgeois, anti-capitalist, feminist critique</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The New Woman</a:t>
            </a:r>
          </a:p>
        </p:txBody>
      </p:sp>
      <p:pic>
        <p:nvPicPr>
          <p:cNvPr id="38915" name="Picture 4" descr="Hoch_Pretty_Maiden_1920">
            <a:extLst>
              <a:ext uri="{FF2B5EF4-FFF2-40B4-BE49-F238E27FC236}">
                <a16:creationId xmlns:a16="http://schemas.microsoft.com/office/drawing/2014/main" id="{2555F675-E23F-4A2A-A25E-00CAB896643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962400" y="1371601"/>
            <a:ext cx="4203700" cy="5135563"/>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EF96165-6499-421C-890A-6823AEA18461}"/>
              </a:ext>
            </a:extLst>
          </p:cNvPr>
          <p:cNvSpPr>
            <a:spLocks noGrp="1" noChangeArrowheads="1"/>
          </p:cNvSpPr>
          <p:nvPr>
            <p:ph type="title"/>
          </p:nvPr>
        </p:nvSpPr>
        <p:spPr>
          <a:xfrm>
            <a:off x="457200" y="274638"/>
            <a:ext cx="11353800" cy="1249362"/>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John </a:t>
            </a:r>
            <a:r>
              <a:rPr lang="en-US" altLang="en-US" sz="1600" b="1" dirty="0" err="1">
                <a:latin typeface="Verdana" panose="020B0604030504040204" pitchFamily="34" charset="0"/>
                <a:ea typeface="Verdana" panose="020B0604030504040204" pitchFamily="34" charset="0"/>
                <a:cs typeface="Verdana" panose="020B0604030504040204" pitchFamily="34" charset="0"/>
              </a:rPr>
              <a:t>Heartfield</a:t>
            </a:r>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Born</a:t>
            </a:r>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dirty="0" err="1">
                <a:latin typeface="Verdana" panose="020B0604030504040204" pitchFamily="34" charset="0"/>
                <a:ea typeface="Verdana" panose="020B0604030504040204" pitchFamily="34" charset="0"/>
                <a:cs typeface="Verdana" panose="020B0604030504040204" pitchFamily="34" charset="0"/>
              </a:rPr>
              <a:t>Herzfelde</a:t>
            </a:r>
            <a:r>
              <a:rPr lang="en-US" altLang="en-US" sz="1600" dirty="0">
                <a:latin typeface="Verdana" panose="020B0604030504040204" pitchFamily="34" charset="0"/>
                <a:ea typeface="Verdana" panose="020B0604030504040204" pitchFamily="34" charset="0"/>
                <a:cs typeface="Verdana" panose="020B0604030504040204" pitchFamily="34" charset="0"/>
              </a:rPr>
              <a:t>,</a:t>
            </a:r>
            <a:r>
              <a:rPr lang="en-US" altLang="en-US" sz="1600" b="1" dirty="0">
                <a:latin typeface="Verdana" panose="020B0604030504040204" pitchFamily="34" charset="0"/>
                <a:ea typeface="Verdana" panose="020B0604030504040204" pitchFamily="34" charset="0"/>
                <a:cs typeface="Verdana" panose="020B0604030504040204" pitchFamily="34" charset="0"/>
              </a:rPr>
              <a:t> German, 1891-1968)</a:t>
            </a:r>
            <a:r>
              <a:rPr lang="en-US" altLang="en-US" sz="1600" dirty="0">
                <a:latin typeface="Verdana" panose="020B0604030504040204" pitchFamily="34" charset="0"/>
                <a:ea typeface="Verdana" panose="020B0604030504040204" pitchFamily="34" charset="0"/>
                <a:cs typeface="Verdana" panose="020B0604030504040204" pitchFamily="34" charset="0"/>
              </a:rPr>
              <a:t> front covers of the newspaper </a:t>
            </a:r>
            <a:r>
              <a:rPr lang="en-US" altLang="en-US" sz="1600" b="1" i="1" dirty="0">
                <a:latin typeface="Verdana" panose="020B0604030504040204" pitchFamily="34" charset="0"/>
                <a:ea typeface="Verdana" panose="020B0604030504040204" pitchFamily="34" charset="0"/>
                <a:cs typeface="Verdana" panose="020B0604030504040204" pitchFamily="34" charset="0"/>
              </a:rPr>
              <a:t>AIZ </a:t>
            </a:r>
            <a:r>
              <a:rPr lang="en-US" altLang="en-US" sz="1600" i="1" dirty="0">
                <a:latin typeface="Verdana" panose="020B0604030504040204" pitchFamily="34" charset="0"/>
                <a:ea typeface="Verdana" panose="020B0604030504040204" pitchFamily="34" charset="0"/>
                <a:cs typeface="Verdana" panose="020B0604030504040204" pitchFamily="34" charset="0"/>
              </a:rPr>
              <a:t>(</a:t>
            </a:r>
            <a:r>
              <a:rPr lang="en-US" altLang="en-US" sz="1600" i="1" dirty="0" err="1">
                <a:latin typeface="Verdana" panose="020B0604030504040204" pitchFamily="34" charset="0"/>
                <a:ea typeface="Verdana" panose="020B0604030504040204" pitchFamily="34" charset="0"/>
                <a:cs typeface="Verdana" panose="020B0604030504040204" pitchFamily="34" charset="0"/>
              </a:rPr>
              <a:t>Arbeiter-Illustrierte</a:t>
            </a:r>
            <a:r>
              <a:rPr lang="en-US" altLang="en-US" sz="1600" i="1" dirty="0">
                <a:latin typeface="Verdana" panose="020B0604030504040204" pitchFamily="34" charset="0"/>
                <a:ea typeface="Verdana" panose="020B0604030504040204" pitchFamily="34" charset="0"/>
                <a:cs typeface="Verdana" panose="020B0604030504040204" pitchFamily="34" charset="0"/>
              </a:rPr>
              <a:t> Zeitung / Workers’ Illustrated Newspaper), </a:t>
            </a:r>
            <a:r>
              <a:rPr lang="en-US" altLang="en-US" sz="1600" dirty="0">
                <a:latin typeface="Verdana" panose="020B0604030504040204" pitchFamily="34" charset="0"/>
                <a:ea typeface="Verdana" panose="020B0604030504040204" pitchFamily="34" charset="0"/>
                <a:cs typeface="Verdana" panose="020B0604030504040204" pitchFamily="34" charset="0"/>
              </a:rPr>
              <a:t>all from</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1932-33</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(left)</a:t>
            </a:r>
            <a:r>
              <a:rPr lang="en-US" altLang="en-US" sz="1600" i="1" dirty="0">
                <a:latin typeface="Verdana" panose="020B0604030504040204" pitchFamily="34" charset="0"/>
                <a:ea typeface="Verdana" panose="020B0604030504040204" pitchFamily="34" charset="0"/>
                <a:cs typeface="Verdana" panose="020B0604030504040204" pitchFamily="34" charset="0"/>
              </a:rPr>
              <a:t> The Butcher Goering,</a:t>
            </a:r>
            <a:r>
              <a:rPr lang="en-US" altLang="en-US" sz="1600" dirty="0">
                <a:latin typeface="Verdana" panose="020B0604030504040204" pitchFamily="34" charset="0"/>
                <a:ea typeface="Verdana" panose="020B0604030504040204" pitchFamily="34" charset="0"/>
                <a:cs typeface="Verdana" panose="020B0604030504040204" pitchFamily="34" charset="0"/>
              </a:rPr>
              <a:t> (center) </a:t>
            </a:r>
            <a:r>
              <a:rPr lang="en-US" altLang="en-US" sz="1600" i="1" dirty="0">
                <a:latin typeface="Verdana" panose="020B0604030504040204" pitchFamily="34" charset="0"/>
                <a:ea typeface="Verdana" panose="020B0604030504040204" pitchFamily="34" charset="0"/>
                <a:cs typeface="Verdana" panose="020B0604030504040204" pitchFamily="34" charset="0"/>
              </a:rPr>
              <a:t>Millions Stand Behind Me; </a:t>
            </a: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i="1" dirty="0">
                <a:latin typeface="Verdana" panose="020B0604030504040204" pitchFamily="34" charset="0"/>
                <a:ea typeface="Verdana" panose="020B0604030504040204" pitchFamily="34" charset="0"/>
                <a:cs typeface="Verdana" panose="020B0604030504040204" pitchFamily="34" charset="0"/>
              </a:rPr>
              <a:t>Hurrah, The Butter is Gone!</a:t>
            </a:r>
          </a:p>
        </p:txBody>
      </p:sp>
      <p:pic>
        <p:nvPicPr>
          <p:cNvPr id="39939" name="Picture 6" descr="Heartfield_millions_stand_behind_him">
            <a:extLst>
              <a:ext uri="{FF2B5EF4-FFF2-40B4-BE49-F238E27FC236}">
                <a16:creationId xmlns:a16="http://schemas.microsoft.com/office/drawing/2014/main" id="{D95FBAC6-45CA-4941-BE8B-C4255A5FC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00" y="2133600"/>
            <a:ext cx="2768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7" descr="heartfield_goering_executioner_1933">
            <a:extLst>
              <a:ext uri="{FF2B5EF4-FFF2-40B4-BE49-F238E27FC236}">
                <a16:creationId xmlns:a16="http://schemas.microsoft.com/office/drawing/2014/main" id="{69C0E35B-5A78-4DB5-A16B-2631AEC0D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71700"/>
            <a:ext cx="27400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descr="heartfield-hurrah-die-butter-est-alle_1935">
            <a:extLst>
              <a:ext uri="{FF2B5EF4-FFF2-40B4-BE49-F238E27FC236}">
                <a16:creationId xmlns:a16="http://schemas.microsoft.com/office/drawing/2014/main" id="{84813AF3-6158-4059-B463-F23DD603F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2133600"/>
            <a:ext cx="27273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3CCA345-64EF-49F2-8A83-A39D36D71696}"/>
              </a:ext>
            </a:extLst>
          </p:cNvPr>
          <p:cNvSpPr>
            <a:spLocks noGrp="1" noChangeArrowheads="1"/>
          </p:cNvSpPr>
          <p:nvPr>
            <p:ph type="title"/>
          </p:nvPr>
        </p:nvSpPr>
        <p:spPr>
          <a:xfrm>
            <a:off x="533400" y="0"/>
            <a:ext cx="11353800" cy="1828800"/>
          </a:xfrm>
        </p:spPr>
        <p:txBody>
          <a:bodyPr/>
          <a:lstStyle/>
          <a:p>
            <a:pPr algn="l"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“They were the first to use photography to create, from often totally disparate spatial and material elements, a new unity in which was revealed a visually and conceptually new image of the chaos of an age of war and revolution. And they were aware that their method possessed a power for propaganda purposes which their contemporaries had not the courage to exploit ...”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				- </a:t>
            </a:r>
            <a:r>
              <a:rPr lang="en-US" altLang="en-US" sz="1600" b="1" dirty="0">
                <a:latin typeface="Verdana" panose="020B0604030504040204" pitchFamily="34" charset="0"/>
                <a:ea typeface="Verdana" panose="020B0604030504040204" pitchFamily="34" charset="0"/>
                <a:cs typeface="Verdana" panose="020B0604030504040204" pitchFamily="34" charset="0"/>
              </a:rPr>
              <a:t>Raoul Hausmann</a:t>
            </a:r>
            <a:r>
              <a:rPr lang="en-US" altLang="en-US" sz="1600" dirty="0">
                <a:latin typeface="Verdana" panose="020B0604030504040204" pitchFamily="34" charset="0"/>
                <a:ea typeface="Verdana" panose="020B0604030504040204" pitchFamily="34" charset="0"/>
                <a:cs typeface="Verdana" panose="020B0604030504040204" pitchFamily="34" charset="0"/>
              </a:rPr>
              <a:t> (Austrian, 1886-1971) on Dada photomontage</a:t>
            </a:r>
          </a:p>
        </p:txBody>
      </p:sp>
      <p:pic>
        <p:nvPicPr>
          <p:cNvPr id="40963" name="Picture 4" descr="hausmann_DadaConquers_1920">
            <a:extLst>
              <a:ext uri="{FF2B5EF4-FFF2-40B4-BE49-F238E27FC236}">
                <a16:creationId xmlns:a16="http://schemas.microsoft.com/office/drawing/2014/main" id="{4508C61E-319A-4659-8D75-D0CD061D5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39" y="2133600"/>
            <a:ext cx="3259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5">
            <a:extLst>
              <a:ext uri="{FF2B5EF4-FFF2-40B4-BE49-F238E27FC236}">
                <a16:creationId xmlns:a16="http://schemas.microsoft.com/office/drawing/2014/main" id="{0D391FE6-3257-4E8B-917C-8A7801643D36}"/>
              </a:ext>
            </a:extLst>
          </p:cNvPr>
          <p:cNvSpPr txBox="1">
            <a:spLocks noChangeArrowheads="1"/>
          </p:cNvSpPr>
          <p:nvPr/>
        </p:nvSpPr>
        <p:spPr bwMode="auto">
          <a:xfrm>
            <a:off x="2346325" y="6384925"/>
            <a:ext cx="2960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FFFF"/>
                </a:solidFill>
              </a:rPr>
              <a:t>Hausmann</a:t>
            </a:r>
            <a:r>
              <a:rPr lang="en-US" altLang="en-US" sz="1600">
                <a:solidFill>
                  <a:srgbClr val="FFFFFF"/>
                </a:solidFill>
              </a:rPr>
              <a:t>, </a:t>
            </a:r>
            <a:r>
              <a:rPr lang="en-US" altLang="en-US" sz="1600" i="1">
                <a:solidFill>
                  <a:srgbClr val="FFFFFF"/>
                </a:solidFill>
              </a:rPr>
              <a:t>Dada Siegt!,</a:t>
            </a:r>
            <a:r>
              <a:rPr lang="en-US" altLang="en-US" sz="1600">
                <a:solidFill>
                  <a:srgbClr val="FFFFFF"/>
                </a:solidFill>
              </a:rPr>
              <a:t> 1919</a:t>
            </a:r>
          </a:p>
        </p:txBody>
      </p:sp>
      <p:pic>
        <p:nvPicPr>
          <p:cNvPr id="40965" name="Picture 6" descr="hausmann_Raoul_tatlinatHome_1920">
            <a:extLst>
              <a:ext uri="{FF2B5EF4-FFF2-40B4-BE49-F238E27FC236}">
                <a16:creationId xmlns:a16="http://schemas.microsoft.com/office/drawing/2014/main" id="{5A243960-E204-43FC-BF15-3D8744AD0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133600"/>
            <a:ext cx="27765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7">
            <a:extLst>
              <a:ext uri="{FF2B5EF4-FFF2-40B4-BE49-F238E27FC236}">
                <a16:creationId xmlns:a16="http://schemas.microsoft.com/office/drawing/2014/main" id="{32DA2ECC-1600-4E99-8871-D8478C9A99D4}"/>
              </a:ext>
            </a:extLst>
          </p:cNvPr>
          <p:cNvSpPr txBox="1">
            <a:spLocks noChangeArrowheads="1"/>
          </p:cNvSpPr>
          <p:nvPr/>
        </p:nvSpPr>
        <p:spPr bwMode="auto">
          <a:xfrm>
            <a:off x="6553200" y="6400800"/>
            <a:ext cx="3221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FFFF"/>
                </a:solidFill>
              </a:rPr>
              <a:t>Hausmann</a:t>
            </a:r>
            <a:r>
              <a:rPr lang="en-US" altLang="en-US" sz="1600">
                <a:solidFill>
                  <a:srgbClr val="FFFFFF"/>
                </a:solidFill>
              </a:rPr>
              <a:t>, </a:t>
            </a:r>
            <a:r>
              <a:rPr lang="en-US" altLang="en-US" sz="1600" i="1">
                <a:solidFill>
                  <a:srgbClr val="FFFFFF"/>
                </a:solidFill>
              </a:rPr>
              <a:t>Tatlin at Home</a:t>
            </a:r>
            <a:r>
              <a:rPr lang="en-US" altLang="en-US" sz="1600">
                <a:solidFill>
                  <a:srgbClr val="FFFFFF"/>
                </a:solidFill>
              </a:rPr>
              <a:t>, 1920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AED8EE9-3190-4D0D-A0FA-FDD692FED696}"/>
              </a:ext>
            </a:extLst>
          </p:cNvPr>
          <p:cNvSpPr>
            <a:spLocks noGrp="1" noChangeArrowheads="1"/>
          </p:cNvSpPr>
          <p:nvPr>
            <p:ph type="title"/>
          </p:nvPr>
        </p:nvSpPr>
        <p:spPr>
          <a:xfrm>
            <a:off x="1981200" y="0"/>
            <a:ext cx="8229600" cy="1752600"/>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Max Ernst</a:t>
            </a:r>
            <a:r>
              <a:rPr lang="en-US" altLang="en-US" sz="1600">
                <a:latin typeface="Verdana" panose="020B0604030504040204" pitchFamily="34" charset="0"/>
                <a:ea typeface="Verdana" panose="020B0604030504040204" pitchFamily="34" charset="0"/>
                <a:cs typeface="Verdana" panose="020B0604030504040204" pitchFamily="34" charset="0"/>
              </a:rPr>
              <a:t> (German, 1891-1976), (left) </a:t>
            </a:r>
            <a:r>
              <a:rPr lang="en-US" altLang="en-US" sz="1600" i="1">
                <a:latin typeface="Verdana" panose="020B0604030504040204" pitchFamily="34" charset="0"/>
                <a:ea typeface="Verdana" panose="020B0604030504040204" pitchFamily="34" charset="0"/>
                <a:cs typeface="Verdana" panose="020B0604030504040204" pitchFamily="34" charset="0"/>
              </a:rPr>
              <a:t>1 Copper Plate 1 Zinc Plate 1 Rubber Cloth 2 Calipers 1 Drainpipe Telescope 1 Pipe Man</a:t>
            </a:r>
            <a:r>
              <a:rPr lang="en-US" altLang="en-US" sz="1600">
                <a:latin typeface="Verdana" panose="020B0604030504040204" pitchFamily="34" charset="0"/>
                <a:ea typeface="Verdana" panose="020B0604030504040204" pitchFamily="34" charset="0"/>
                <a:cs typeface="Verdana" panose="020B0604030504040204" pitchFamily="34" charset="0"/>
              </a:rPr>
              <a:t>, 1920,  gouache, ink, and pencil on reproduction, 9 x 6”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a:t>
            </a:r>
            <a:r>
              <a:rPr lang="en-US" altLang="en-US" sz="1600" i="1">
                <a:latin typeface="Verdana" panose="020B0604030504040204" pitchFamily="34" charset="0"/>
                <a:ea typeface="Verdana" panose="020B0604030504040204" pitchFamily="34" charset="0"/>
                <a:cs typeface="Verdana" panose="020B0604030504040204" pitchFamily="34" charset="0"/>
              </a:rPr>
              <a:t>Little Machine Constructed by Minimax Dadamax in Person</a:t>
            </a:r>
            <a:r>
              <a:rPr lang="en-US" altLang="en-US" sz="1600">
                <a:latin typeface="Verdana" panose="020B0604030504040204" pitchFamily="34" charset="0"/>
                <a:ea typeface="Verdana" panose="020B0604030504040204" pitchFamily="34" charset="0"/>
                <a:cs typeface="Verdana" panose="020B0604030504040204" pitchFamily="34" charset="0"/>
              </a:rPr>
              <a:t>, 1919–20. Hand printing, pencil and ink frottage, watercolor, and gouache on paper, 49.4 x 31.5 cm.	 </a:t>
            </a:r>
            <a:r>
              <a:rPr lang="en-US" altLang="en-US" sz="1600" b="1">
                <a:solidFill>
                  <a:srgbClr val="FF3300"/>
                </a:solidFill>
                <a:latin typeface="Verdana" panose="020B0604030504040204" pitchFamily="34" charset="0"/>
                <a:ea typeface="Verdana" panose="020B0604030504040204" pitchFamily="34" charset="0"/>
                <a:cs typeface="Verdana" panose="020B0604030504040204" pitchFamily="34" charset="0"/>
              </a:rPr>
              <a:t>Cologne Dada</a:t>
            </a:r>
          </a:p>
        </p:txBody>
      </p:sp>
      <p:pic>
        <p:nvPicPr>
          <p:cNvPr id="43011" name="Picture 5" descr="ernst_minimax_dadamax_1919">
            <a:extLst>
              <a:ext uri="{FF2B5EF4-FFF2-40B4-BE49-F238E27FC236}">
                <a16:creationId xmlns:a16="http://schemas.microsoft.com/office/drawing/2014/main" id="{CBDA7EB3-36E4-4C60-88D2-92BF28EAA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1" y="1524000"/>
            <a:ext cx="30972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ernst_one_copperplate__one_zinc_1920">
            <a:extLst>
              <a:ext uri="{FF2B5EF4-FFF2-40B4-BE49-F238E27FC236}">
                <a16:creationId xmlns:a16="http://schemas.microsoft.com/office/drawing/2014/main" id="{6437D282-E42E-45DE-9E2F-5CF4F0183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52600"/>
            <a:ext cx="32718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6">
            <a:extLst>
              <a:ext uri="{FF2B5EF4-FFF2-40B4-BE49-F238E27FC236}">
                <a16:creationId xmlns:a16="http://schemas.microsoft.com/office/drawing/2014/main" id="{536DF6F7-7675-4E28-A94A-174674511BD0}"/>
              </a:ext>
            </a:extLst>
          </p:cNvPr>
          <p:cNvSpPr txBox="1">
            <a:spLocks noChangeArrowheads="1"/>
          </p:cNvSpPr>
          <p:nvPr/>
        </p:nvSpPr>
        <p:spPr bwMode="auto">
          <a:xfrm>
            <a:off x="3886200" y="6400800"/>
            <a:ext cx="2578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solidFill>
                  <a:srgbClr val="FFFFFF"/>
                </a:solidFill>
              </a:rPr>
              <a:t>Mechanomorphism - Dada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4416D11-45C4-4F40-8400-0B1ECA66C7D0}"/>
              </a:ext>
            </a:extLst>
          </p:cNvPr>
          <p:cNvSpPr>
            <a:spLocks noGrp="1" noChangeArrowheads="1"/>
          </p:cNvSpPr>
          <p:nvPr>
            <p:ph type="title"/>
          </p:nvPr>
        </p:nvSpPr>
        <p:spPr>
          <a:xfrm>
            <a:off x="235594" y="90195"/>
            <a:ext cx="7010400" cy="1143000"/>
          </a:xfrm>
        </p:spPr>
        <p:txBody>
          <a:bodyPr/>
          <a:lstStyle/>
          <a:p>
            <a:pPr algn="l" eaLnBrk="1" hangingPunct="1"/>
            <a:r>
              <a:rPr lang="en-US" altLang="en-US" sz="1600" b="1" i="1" dirty="0">
                <a:solidFill>
                  <a:srgbClr val="FF3300"/>
                </a:solidFill>
                <a:latin typeface="Verdana" panose="020B0604030504040204" pitchFamily="34" charset="0"/>
                <a:ea typeface="Verdana" panose="020B0604030504040204" pitchFamily="34" charset="0"/>
                <a:cs typeface="Verdana" panose="020B0604030504040204" pitchFamily="34" charset="0"/>
              </a:rPr>
              <a:t>Merz</a:t>
            </a:r>
            <a:r>
              <a:rPr lang="en-US" altLang="en-US" sz="1600" b="1" dirty="0">
                <a:solidFill>
                  <a:srgbClr val="FF3300"/>
                </a:solidFill>
                <a:latin typeface="Verdana" panose="020B0604030504040204" pitchFamily="34" charset="0"/>
                <a:ea typeface="Verdana" panose="020B0604030504040204" pitchFamily="34" charset="0"/>
                <a:cs typeface="Verdana" panose="020B0604030504040204" pitchFamily="34" charset="0"/>
              </a:rPr>
              <a:t>: Hannover Dada</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b="1" dirty="0">
                <a:latin typeface="Verdana" panose="020B0604030504040204" pitchFamily="34" charset="0"/>
                <a:ea typeface="Verdana" panose="020B0604030504040204" pitchFamily="34" charset="0"/>
                <a:cs typeface="Verdana" panose="020B0604030504040204" pitchFamily="34" charset="0"/>
              </a:rPr>
              <a:t>Kurt Schwitters </a:t>
            </a:r>
            <a:r>
              <a:rPr lang="en-US" altLang="en-US" sz="1600" dirty="0">
                <a:latin typeface="Verdana" panose="020B0604030504040204" pitchFamily="34" charset="0"/>
                <a:ea typeface="Verdana" panose="020B0604030504040204" pitchFamily="34" charset="0"/>
                <a:cs typeface="Verdana" panose="020B0604030504040204" pitchFamily="34" charset="0"/>
              </a:rPr>
              <a:t>(German 1887-1948)  </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(below) Cover design for Schwitters’ magazine, </a:t>
            </a:r>
            <a:r>
              <a:rPr lang="en-US" altLang="en-US" sz="1600" i="1" dirty="0">
                <a:latin typeface="Verdana" panose="020B0604030504040204" pitchFamily="34" charset="0"/>
                <a:ea typeface="Verdana" panose="020B0604030504040204" pitchFamily="34" charset="0"/>
                <a:cs typeface="Verdana" panose="020B0604030504040204" pitchFamily="34" charset="0"/>
              </a:rPr>
              <a:t>Merz, </a:t>
            </a:r>
            <a:r>
              <a:rPr lang="en-US" altLang="en-US" sz="1600" dirty="0">
                <a:latin typeface="Verdana" panose="020B0604030504040204" pitchFamily="34" charset="0"/>
                <a:ea typeface="Verdana" panose="020B0604030504040204" pitchFamily="34" charset="0"/>
                <a:cs typeface="Verdana" panose="020B0604030504040204" pitchFamily="34" charset="0"/>
              </a:rPr>
              <a:t>1923</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i="1" dirty="0">
                <a:latin typeface="Verdana" panose="020B0604030504040204" pitchFamily="34" charset="0"/>
                <a:ea typeface="Verdana" panose="020B0604030504040204" pitchFamily="34" charset="0"/>
                <a:cs typeface="Verdana" panose="020B0604030504040204" pitchFamily="34" charset="0"/>
              </a:rPr>
              <a:t>Merzbild 25A (Stars Picture),</a:t>
            </a:r>
            <a:r>
              <a:rPr lang="en-US" altLang="en-US" sz="1600" dirty="0">
                <a:latin typeface="Verdana" panose="020B0604030504040204" pitchFamily="34" charset="0"/>
                <a:ea typeface="Verdana" panose="020B0604030504040204" pitchFamily="34" charset="0"/>
                <a:cs typeface="Verdana" panose="020B0604030504040204" pitchFamily="34" charset="0"/>
              </a:rPr>
              <a:t> 1920, Assemblage, 41 x 31”</a:t>
            </a:r>
          </a:p>
        </p:txBody>
      </p:sp>
      <p:sp>
        <p:nvSpPr>
          <p:cNvPr id="44035" name="Rectangle 8">
            <a:extLst>
              <a:ext uri="{FF2B5EF4-FFF2-40B4-BE49-F238E27FC236}">
                <a16:creationId xmlns:a16="http://schemas.microsoft.com/office/drawing/2014/main" id="{991540CB-73EA-4ED4-A976-3268EBD39AE8}"/>
              </a:ext>
            </a:extLst>
          </p:cNvPr>
          <p:cNvSpPr>
            <a:spLocks noGrp="1" noChangeArrowheads="1"/>
          </p:cNvSpPr>
          <p:nvPr>
            <p:ph sz="half" idx="2"/>
          </p:nvPr>
        </p:nvSpPr>
        <p:spPr>
          <a:xfrm>
            <a:off x="457200" y="5757913"/>
            <a:ext cx="6248400" cy="1023888"/>
          </a:xfrm>
        </p:spPr>
        <p:txBody>
          <a:bodyPr/>
          <a:lstStyle/>
          <a:p>
            <a:pPr eaLnBrk="1" hangingPunct="1">
              <a:buFontTx/>
              <a:buNone/>
            </a:pPr>
            <a:r>
              <a:rPr lang="en-US" altLang="en-US" sz="1600" dirty="0">
                <a:latin typeface="Verdana" panose="020B0604030504040204" pitchFamily="34" charset="0"/>
                <a:ea typeface="Verdana" panose="020B0604030504040204" pitchFamily="34" charset="0"/>
                <a:cs typeface="Verdana" panose="020B0604030504040204" pitchFamily="34" charset="0"/>
              </a:rPr>
              <a:t>	“The word “Merz” had no meaning when I formed it.  Now it has the meaning which I gave it.”	</a:t>
            </a:r>
          </a:p>
          <a:p>
            <a:pPr eaLnBrk="1" hangingPunct="1">
              <a:buFontTx/>
              <a:buNone/>
            </a:pPr>
            <a:r>
              <a:rPr lang="en-US" altLang="en-US" sz="1600" dirty="0">
                <a:latin typeface="Verdana" panose="020B0604030504040204" pitchFamily="34" charset="0"/>
                <a:ea typeface="Verdana" panose="020B0604030504040204" pitchFamily="34" charset="0"/>
                <a:cs typeface="Verdana" panose="020B0604030504040204" pitchFamily="34" charset="0"/>
              </a:rPr>
              <a:t>					- Kurt Schwitters</a:t>
            </a:r>
          </a:p>
        </p:txBody>
      </p:sp>
      <p:pic>
        <p:nvPicPr>
          <p:cNvPr id="44037" name="Picture 9" descr="schwitters_merzMagazineCover_January1923">
            <a:extLst>
              <a:ext uri="{FF2B5EF4-FFF2-40B4-BE49-F238E27FC236}">
                <a16:creationId xmlns:a16="http://schemas.microsoft.com/office/drawing/2014/main" id="{326807F9-11CA-49C5-A3D4-423196C76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88083"/>
            <a:ext cx="2794000" cy="4297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7B68B1-C4BD-4C33-83EB-371C49B6C270}"/>
              </a:ext>
            </a:extLst>
          </p:cNvPr>
          <p:cNvPicPr>
            <a:picLocks noChangeAspect="1"/>
          </p:cNvPicPr>
          <p:nvPr/>
        </p:nvPicPr>
        <p:blipFill>
          <a:blip r:embed="rId3"/>
          <a:stretch>
            <a:fillRect/>
          </a:stretch>
        </p:blipFill>
        <p:spPr>
          <a:xfrm>
            <a:off x="7315200" y="381000"/>
            <a:ext cx="4641206" cy="6096000"/>
          </a:xfrm>
          <a:prstGeom prst="rect">
            <a:avLst/>
          </a:prstGeom>
          <a:ln>
            <a:solidFill>
              <a:schemeClr val="tx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4FF1BB5-7C1A-4210-92BB-902E9AD8654A}"/>
              </a:ext>
            </a:extLst>
          </p:cNvPr>
          <p:cNvSpPr>
            <a:spLocks noGrp="1" noChangeArrowheads="1"/>
          </p:cNvSpPr>
          <p:nvPr>
            <p:ph type="title"/>
          </p:nvPr>
        </p:nvSpPr>
        <p:spPr>
          <a:xfrm>
            <a:off x="304800" y="82983"/>
            <a:ext cx="11887200" cy="1249362"/>
          </a:xfrm>
        </p:spPr>
        <p:txBody>
          <a:bodyPr/>
          <a:lstStyle/>
          <a:p>
            <a:pPr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Kurt Schwitters</a:t>
            </a:r>
            <a:r>
              <a:rPr lang="en-US" altLang="en-US" sz="1600"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Hannover </a:t>
            </a:r>
            <a:r>
              <a:rPr lang="en-US" altLang="en-US" sz="1600" i="1" dirty="0" err="1">
                <a:latin typeface="Verdana" panose="020B0604030504040204" pitchFamily="34" charset="0"/>
                <a:ea typeface="Verdana" panose="020B0604030504040204" pitchFamily="34" charset="0"/>
                <a:cs typeface="Verdana" panose="020B0604030504040204" pitchFamily="34" charset="0"/>
              </a:rPr>
              <a:t>Merzbau</a:t>
            </a:r>
            <a:r>
              <a:rPr lang="en-US" altLang="en-US" sz="1600" dirty="0">
                <a:latin typeface="Verdana" panose="020B0604030504040204" pitchFamily="34" charset="0"/>
                <a:ea typeface="Verdana" panose="020B0604030504040204" pitchFamily="34" charset="0"/>
                <a:cs typeface="Verdana" panose="020B0604030504040204" pitchFamily="34" charset="0"/>
              </a:rPr>
              <a:t>, 1924-37(destroyed in 1943) photos c.1931</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Schwitters rebuilt the </a:t>
            </a:r>
            <a:r>
              <a:rPr lang="en-US" altLang="en-US" sz="1600" i="1" dirty="0" err="1">
                <a:latin typeface="Verdana" panose="020B0604030504040204" pitchFamily="34" charset="0"/>
                <a:ea typeface="Verdana" panose="020B0604030504040204" pitchFamily="34" charset="0"/>
                <a:cs typeface="Verdana" panose="020B0604030504040204" pitchFamily="34" charset="0"/>
              </a:rPr>
              <a:t>Merzbau</a:t>
            </a:r>
            <a:r>
              <a:rPr lang="en-US" altLang="en-US" sz="1600" dirty="0">
                <a:latin typeface="Verdana" panose="020B0604030504040204" pitchFamily="34" charset="0"/>
                <a:ea typeface="Verdana" panose="020B0604030504040204" pitchFamily="34" charset="0"/>
                <a:cs typeface="Verdana" panose="020B0604030504040204" pitchFamily="34" charset="0"/>
              </a:rPr>
              <a:t> in Norway in 1937 and again in England (University of Newcastle) in 1947</a:t>
            </a:r>
          </a:p>
        </p:txBody>
      </p:sp>
      <p:pic>
        <p:nvPicPr>
          <p:cNvPr id="45059" name="Picture 4" descr="schwitters_merzbau2">
            <a:extLst>
              <a:ext uri="{FF2B5EF4-FFF2-40B4-BE49-F238E27FC236}">
                <a16:creationId xmlns:a16="http://schemas.microsoft.com/office/drawing/2014/main" id="{2145A4AC-8935-406E-BA85-71B200A53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286000"/>
            <a:ext cx="4027488" cy="292576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45060" name="Picture 5" descr="schwitters_hanover_merzbau">
            <a:extLst>
              <a:ext uri="{FF2B5EF4-FFF2-40B4-BE49-F238E27FC236}">
                <a16:creationId xmlns:a16="http://schemas.microsoft.com/office/drawing/2014/main" id="{35A61A2E-CEAF-495D-B024-823C7D12B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33623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BE551F4-0F41-4DD8-BDBD-8BA1282BEACB}"/>
              </a:ext>
            </a:extLst>
          </p:cNvPr>
          <p:cNvSpPr>
            <a:spLocks noGrp="1" noChangeArrowheads="1"/>
          </p:cNvSpPr>
          <p:nvPr>
            <p:ph type="title"/>
          </p:nvPr>
        </p:nvSpPr>
        <p:spPr>
          <a:xfrm>
            <a:off x="1676400" y="76200"/>
            <a:ext cx="8991600" cy="1676400"/>
          </a:xfrm>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Marcel Janco</a:t>
            </a:r>
            <a:r>
              <a:rPr lang="en-US" altLang="en-US" sz="1600">
                <a:latin typeface="Verdana" panose="020B0604030504040204" pitchFamily="34" charset="0"/>
                <a:ea typeface="Verdana" panose="020B0604030504040204" pitchFamily="34" charset="0"/>
                <a:cs typeface="Verdana" panose="020B0604030504040204" pitchFamily="34" charset="0"/>
              </a:rPr>
              <a:t> (Romanian, 1895-1984), </a:t>
            </a:r>
            <a:r>
              <a:rPr lang="en-US" altLang="en-US" sz="1600" i="1">
                <a:latin typeface="Verdana" panose="020B0604030504040204" pitchFamily="34" charset="0"/>
                <a:ea typeface="Verdana" panose="020B0604030504040204" pitchFamily="34" charset="0"/>
                <a:cs typeface="Verdana" panose="020B0604030504040204" pitchFamily="34" charset="0"/>
              </a:rPr>
              <a:t>Cabaret Voltaire</a:t>
            </a:r>
            <a:r>
              <a:rPr lang="en-US" altLang="en-US" sz="1600">
                <a:latin typeface="Verdana" panose="020B0604030504040204" pitchFamily="34" charset="0"/>
                <a:ea typeface="Verdana" panose="020B0604030504040204" pitchFamily="34" charset="0"/>
                <a:cs typeface="Verdana" panose="020B0604030504040204" pitchFamily="34" charset="0"/>
              </a:rPr>
              <a:t>, oil on canvas (lost), 1916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(right) Photo of Cabaret Voltaire, Zurich, Switzerland </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"We had lost our confidence in our culture... </a:t>
            </a:r>
            <a:br>
              <a:rPr lang="en-US" altLang="en-US" sz="1600" i="1">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we would begin again after the tabula rasa"</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 Marcel Janco</a:t>
            </a:r>
          </a:p>
        </p:txBody>
      </p:sp>
      <p:pic>
        <p:nvPicPr>
          <p:cNvPr id="15363" name="Picture 5" descr="ball_cabaretvoltaire_spiegelgasse1_zurich_1916">
            <a:extLst>
              <a:ext uri="{FF2B5EF4-FFF2-40B4-BE49-F238E27FC236}">
                <a16:creationId xmlns:a16="http://schemas.microsoft.com/office/drawing/2014/main" id="{8E9F6F0F-A2F2-4C1E-A86A-97472FAE5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981200"/>
            <a:ext cx="3711575" cy="4671751"/>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8" descr="Lenin_1917_photowithTrotskyEditedOut">
            <a:extLst>
              <a:ext uri="{FF2B5EF4-FFF2-40B4-BE49-F238E27FC236}">
                <a16:creationId xmlns:a16="http://schemas.microsoft.com/office/drawing/2014/main" id="{C6CE0114-ACD1-4207-9DA5-87E25263D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0340" y="3527081"/>
            <a:ext cx="1915319" cy="2601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5" name="Text Box 9">
            <a:extLst>
              <a:ext uri="{FF2B5EF4-FFF2-40B4-BE49-F238E27FC236}">
                <a16:creationId xmlns:a16="http://schemas.microsoft.com/office/drawing/2014/main" id="{C811F07D-19BE-4BF8-9BD9-34927BD89F95}"/>
              </a:ext>
            </a:extLst>
          </p:cNvPr>
          <p:cNvSpPr txBox="1">
            <a:spLocks noChangeArrowheads="1"/>
          </p:cNvSpPr>
          <p:nvPr/>
        </p:nvSpPr>
        <p:spPr bwMode="auto">
          <a:xfrm>
            <a:off x="9440358" y="6142472"/>
            <a:ext cx="2706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solidFill>
                  <a:srgbClr val="FFFFFF"/>
                </a:solidFill>
              </a:rPr>
              <a:t>Lenin in 1917 (after Zurich) </a:t>
            </a:r>
          </a:p>
          <a:p>
            <a:pPr eaLnBrk="1" hangingPunct="1">
              <a:spcBef>
                <a:spcPct val="0"/>
              </a:spcBef>
              <a:buFontTx/>
              <a:buNone/>
            </a:pPr>
            <a:r>
              <a:rPr lang="en-US" altLang="en-US" sz="1600" dirty="0">
                <a:solidFill>
                  <a:srgbClr val="FFFFFF"/>
                </a:solidFill>
              </a:rPr>
              <a:t>in St. Petersburg</a:t>
            </a:r>
          </a:p>
        </p:txBody>
      </p:sp>
      <p:pic>
        <p:nvPicPr>
          <p:cNvPr id="15366" name="Picture 8" descr="http://photos1.blogger.com/blogger/3535/1896/1600/Marcel%20Janco%20Cabaret%20Voltaire%201916.jpg">
            <a:extLst>
              <a:ext uri="{FF2B5EF4-FFF2-40B4-BE49-F238E27FC236}">
                <a16:creationId xmlns:a16="http://schemas.microsoft.com/office/drawing/2014/main" id="{4A277A34-E9BC-46F7-868C-F8B889352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24" y="1846697"/>
            <a:ext cx="3327400" cy="4587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allartnews.com/wp-content/uploads/2011/03/Peter-Bissegger-Reconstruction-of-Kurt-Schwitterss-Merzbau.jpg">
            <a:extLst>
              <a:ext uri="{FF2B5EF4-FFF2-40B4-BE49-F238E27FC236}">
                <a16:creationId xmlns:a16="http://schemas.microsoft.com/office/drawing/2014/main" id="{4099734C-E871-4648-B95C-BF484BB2F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10244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55FCCDD6-0C94-4F3A-AB97-334215683A0A}"/>
              </a:ext>
            </a:extLst>
          </p:cNvPr>
          <p:cNvSpPr>
            <a:spLocks noGrp="1" noChangeArrowheads="1"/>
          </p:cNvSpPr>
          <p:nvPr>
            <p:ph type="title"/>
          </p:nvPr>
        </p:nvSpPr>
        <p:spPr>
          <a:xfrm>
            <a:off x="457200" y="152400"/>
            <a:ext cx="11430000" cy="1447800"/>
          </a:xfrm>
        </p:spPr>
        <p:txBody>
          <a:bodyPr/>
          <a:lstStyle/>
          <a:p>
            <a:pPr algn="l" eaLnBrk="1" hangingPunct="1"/>
            <a:r>
              <a:rPr lang="fr-FR" altLang="en-US" sz="1600" b="1" dirty="0">
                <a:latin typeface="Verdana" panose="020B0604030504040204" pitchFamily="34" charset="0"/>
                <a:ea typeface="Verdana" panose="020B0604030504040204" pitchFamily="34" charset="0"/>
                <a:cs typeface="Verdana" panose="020B0604030504040204" pitchFamily="34" charset="0"/>
              </a:rPr>
              <a:t>Marcel Duchamp</a:t>
            </a:r>
            <a:r>
              <a:rPr lang="fr-FR" altLang="en-US" sz="1600" dirty="0">
                <a:latin typeface="Verdana" panose="020B0604030504040204" pitchFamily="34" charset="0"/>
                <a:ea typeface="Verdana" panose="020B0604030504040204" pitchFamily="34" charset="0"/>
                <a:cs typeface="Verdana" panose="020B0604030504040204" pitchFamily="34" charset="0"/>
              </a:rPr>
              <a:t>, </a:t>
            </a:r>
            <a:r>
              <a:rPr lang="fr-FR" altLang="en-US" sz="1600" i="1" dirty="0">
                <a:latin typeface="Verdana" panose="020B0604030504040204" pitchFamily="34" charset="0"/>
                <a:ea typeface="Verdana" panose="020B0604030504040204" pitchFamily="34" charset="0"/>
                <a:cs typeface="Verdana" panose="020B0604030504040204" pitchFamily="34" charset="0"/>
              </a:rPr>
              <a:t>Étant Donnés: 1º La Chute D'eau 2º Le Gaz D'éclairage (</a:t>
            </a:r>
            <a:r>
              <a:rPr lang="fr-FR" altLang="en-US" sz="1600" i="1" dirty="0" err="1">
                <a:latin typeface="Verdana" panose="020B0604030504040204" pitchFamily="34" charset="0"/>
                <a:ea typeface="Verdana" panose="020B0604030504040204" pitchFamily="34" charset="0"/>
                <a:cs typeface="Verdana" panose="020B0604030504040204" pitchFamily="34" charset="0"/>
              </a:rPr>
              <a:t>Given</a:t>
            </a:r>
            <a:r>
              <a:rPr lang="fr-FR" altLang="en-US" sz="1600" i="1" dirty="0">
                <a:latin typeface="Verdana" panose="020B0604030504040204" pitchFamily="34" charset="0"/>
                <a:ea typeface="Verdana" panose="020B0604030504040204" pitchFamily="34" charset="0"/>
                <a:cs typeface="Verdana" panose="020B0604030504040204" pitchFamily="34" charset="0"/>
              </a:rPr>
              <a:t>: The </a:t>
            </a:r>
            <a:r>
              <a:rPr lang="fr-FR" altLang="en-US" sz="1600" i="1" dirty="0" err="1">
                <a:latin typeface="Verdana" panose="020B0604030504040204" pitchFamily="34" charset="0"/>
                <a:ea typeface="Verdana" panose="020B0604030504040204" pitchFamily="34" charset="0"/>
                <a:cs typeface="Verdana" panose="020B0604030504040204" pitchFamily="34" charset="0"/>
              </a:rPr>
              <a:t>Waterfall</a:t>
            </a:r>
            <a:r>
              <a:rPr lang="fr-FR" altLang="en-US" sz="1600" i="1" dirty="0">
                <a:latin typeface="Verdana" panose="020B0604030504040204" pitchFamily="34" charset="0"/>
                <a:ea typeface="Verdana" panose="020B0604030504040204" pitchFamily="34" charset="0"/>
                <a:cs typeface="Verdana" panose="020B0604030504040204" pitchFamily="34" charset="0"/>
              </a:rPr>
              <a:t>, The </a:t>
            </a:r>
            <a:r>
              <a:rPr lang="fr-FR" altLang="en-US" sz="1600" i="1" dirty="0" err="1">
                <a:latin typeface="Verdana" panose="020B0604030504040204" pitchFamily="34" charset="0"/>
                <a:ea typeface="Verdana" panose="020B0604030504040204" pitchFamily="34" charset="0"/>
                <a:cs typeface="Verdana" panose="020B0604030504040204" pitchFamily="34" charset="0"/>
              </a:rPr>
              <a:t>Illuminating</a:t>
            </a:r>
            <a:r>
              <a:rPr lang="fr-FR" altLang="en-US" sz="1600" i="1" dirty="0">
                <a:latin typeface="Verdana" panose="020B0604030504040204" pitchFamily="34" charset="0"/>
                <a:ea typeface="Verdana" panose="020B0604030504040204" pitchFamily="34" charset="0"/>
                <a:cs typeface="Verdana" panose="020B0604030504040204" pitchFamily="34" charset="0"/>
              </a:rPr>
              <a:t> Gas) </a:t>
            </a:r>
            <a:r>
              <a:rPr lang="en-US" altLang="en-US" sz="1600" u="sng" dirty="0">
                <a:latin typeface="Verdana" panose="020B0604030504040204" pitchFamily="34" charset="0"/>
                <a:ea typeface="Verdana" panose="020B0604030504040204" pitchFamily="34" charset="0"/>
                <a:cs typeface="Verdana" panose="020B0604030504040204" pitchFamily="34" charset="0"/>
              </a:rPr>
              <a:t>1946-66</a:t>
            </a:r>
            <a:r>
              <a:rPr lang="en-US" altLang="en-US" sz="1600" dirty="0">
                <a:latin typeface="Verdana" panose="020B0604030504040204" pitchFamily="34" charset="0"/>
                <a:ea typeface="Verdana" panose="020B0604030504040204" pitchFamily="34" charset="0"/>
                <a:cs typeface="Verdana" panose="020B0604030504040204" pitchFamily="34" charset="0"/>
              </a:rPr>
              <a:t>, an old wooden door, bricks, velvet, twigs gathered by Duchamp on his walks in the park, leather stretched over a metal armature of a female form, glass, linoleum, an electric motor, etc.</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p>
        </p:txBody>
      </p:sp>
      <p:pic>
        <p:nvPicPr>
          <p:cNvPr id="34819" name="Picture 5" descr="duchamp_etant_donnes_door">
            <a:extLst>
              <a:ext uri="{FF2B5EF4-FFF2-40B4-BE49-F238E27FC236}">
                <a16:creationId xmlns:a16="http://schemas.microsoft.com/office/drawing/2014/main" id="{95FDB2D5-A5E5-430D-B66F-E6458F0C1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1" y="1752599"/>
            <a:ext cx="3352800" cy="430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descr="duchamp_etant_donnes_interior">
            <a:extLst>
              <a:ext uri="{FF2B5EF4-FFF2-40B4-BE49-F238E27FC236}">
                <a16:creationId xmlns:a16="http://schemas.microsoft.com/office/drawing/2014/main" id="{92EC002C-4A07-49D9-B858-46317ECE0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944" y="1600200"/>
            <a:ext cx="25130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descr="duchamp_etant_donnes_crossSection">
            <a:extLst>
              <a:ext uri="{FF2B5EF4-FFF2-40B4-BE49-F238E27FC236}">
                <a16:creationId xmlns:a16="http://schemas.microsoft.com/office/drawing/2014/main" id="{D997E895-7C8F-4DEC-BA32-B6DA5C08FB2A}"/>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028701" y="4191000"/>
            <a:ext cx="3352800" cy="2276475"/>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5061C01-EEE9-409D-86E9-34828BE2D73D}"/>
              </a:ext>
            </a:extLst>
          </p:cNvPr>
          <p:cNvSpPr>
            <a:spLocks noGrp="1" noChangeArrowheads="1"/>
          </p:cNvSpPr>
          <p:nvPr>
            <p:ph type="title"/>
          </p:nvPr>
        </p:nvSpPr>
        <p:spPr>
          <a:xfrm>
            <a:off x="228600" y="1"/>
            <a:ext cx="11811000" cy="1630363"/>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Raoul Hausmann</a:t>
            </a:r>
            <a:r>
              <a:rPr lang="en-US" altLang="en-US" sz="1600" dirty="0">
                <a:latin typeface="Verdana" panose="020B0604030504040204" pitchFamily="34" charset="0"/>
                <a:ea typeface="Verdana" panose="020B0604030504040204" pitchFamily="34" charset="0"/>
                <a:cs typeface="Verdana" panose="020B0604030504040204" pitchFamily="34" charset="0"/>
              </a:rPr>
              <a:t> (Austrian, 1886-1971), </a:t>
            </a:r>
            <a:r>
              <a:rPr lang="en-US" altLang="en-US" sz="1600" i="1" dirty="0">
                <a:latin typeface="Verdana" panose="020B0604030504040204" pitchFamily="34" charset="0"/>
                <a:ea typeface="Verdana" panose="020B0604030504040204" pitchFamily="34" charset="0"/>
                <a:cs typeface="Verdana" panose="020B0604030504040204" pitchFamily="34" charset="0"/>
              </a:rPr>
              <a:t>Mechanical Head </a:t>
            </a:r>
            <a:r>
              <a:rPr lang="en-US" altLang="en-US" sz="1600" dirty="0">
                <a:latin typeface="Verdana" panose="020B0604030504040204" pitchFamily="34" charset="0"/>
                <a:ea typeface="Verdana" panose="020B0604030504040204" pitchFamily="34" charset="0"/>
                <a:cs typeface="Verdana" panose="020B0604030504040204" pitchFamily="34" charset="0"/>
              </a:rPr>
              <a:t>[or</a:t>
            </a:r>
            <a:r>
              <a:rPr lang="en-US" altLang="en-US" sz="1600" i="1" dirty="0">
                <a:latin typeface="Verdana" panose="020B0604030504040204" pitchFamily="34" charset="0"/>
                <a:ea typeface="Verdana" panose="020B0604030504040204" pitchFamily="34" charset="0"/>
                <a:cs typeface="Verdana" panose="020B0604030504040204" pitchFamily="34" charset="0"/>
              </a:rPr>
              <a:t> The Spirit of Our Time</a:t>
            </a:r>
            <a:r>
              <a:rPr lang="en-US" altLang="en-US" sz="1600" dirty="0">
                <a:latin typeface="Verdana" panose="020B0604030504040204" pitchFamily="34" charset="0"/>
                <a:ea typeface="Verdana" panose="020B0604030504040204" pitchFamily="34" charset="0"/>
                <a:cs typeface="Verdana" panose="020B0604030504040204" pitchFamily="34" charset="0"/>
              </a:rPr>
              <a:t>], 1919, assemblage: wooden mannequin head, with objects attached to it (including a leather pocketbook, a collapsing aluminum cup, camera, telescope, and watch parts, a pipe, white cardboard with the figure 22, a part of a dressmaker's measure, a printing roller), 12 5/8” H</a:t>
            </a:r>
          </a:p>
        </p:txBody>
      </p:sp>
      <p:pic>
        <p:nvPicPr>
          <p:cNvPr id="41987" name="Picture 4" descr="Hausman_raoul_Spirit_of_our_time">
            <a:extLst>
              <a:ext uri="{FF2B5EF4-FFF2-40B4-BE49-F238E27FC236}">
                <a16:creationId xmlns:a16="http://schemas.microsoft.com/office/drawing/2014/main" id="{09FEE741-1177-49BE-AD03-E646C6290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52600"/>
            <a:ext cx="2438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hausmann_spirit_of_our_time2">
            <a:extLst>
              <a:ext uri="{FF2B5EF4-FFF2-40B4-BE49-F238E27FC236}">
                <a16:creationId xmlns:a16="http://schemas.microsoft.com/office/drawing/2014/main" id="{272FC8E9-64A6-46FF-9B84-C989E3E05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1676400"/>
            <a:ext cx="26828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6">
            <a:extLst>
              <a:ext uri="{FF2B5EF4-FFF2-40B4-BE49-F238E27FC236}">
                <a16:creationId xmlns:a16="http://schemas.microsoft.com/office/drawing/2014/main" id="{6D8FF8A0-F546-4C26-847D-06EFA51CEDA8}"/>
              </a:ext>
            </a:extLst>
          </p:cNvPr>
          <p:cNvSpPr txBox="1">
            <a:spLocks noChangeArrowheads="1"/>
          </p:cNvSpPr>
          <p:nvPr/>
        </p:nvSpPr>
        <p:spPr bwMode="auto">
          <a:xfrm>
            <a:off x="2590801" y="6096001"/>
            <a:ext cx="7019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solidFill>
                  <a:srgbClr val="E3EBF1"/>
                </a:solidFill>
              </a:rPr>
              <a:t>“The average German has no more capabilities than those which chance </a:t>
            </a:r>
          </a:p>
          <a:p>
            <a:pPr eaLnBrk="1" hangingPunct="1">
              <a:spcBef>
                <a:spcPct val="0"/>
              </a:spcBef>
              <a:buFontTx/>
              <a:buNone/>
            </a:pPr>
            <a:r>
              <a:rPr lang="en-US" altLang="en-US" sz="1600">
                <a:solidFill>
                  <a:srgbClr val="E3EBF1"/>
                </a:solidFill>
              </a:rPr>
              <a:t>has glued on the outside of his skull; his brain remains empty.”  - Hausmann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FBD53-7714-48DF-8DEC-AE73DF979453}"/>
              </a:ext>
            </a:extLst>
          </p:cNvPr>
          <p:cNvPicPr>
            <a:picLocks noChangeAspect="1"/>
          </p:cNvPicPr>
          <p:nvPr/>
        </p:nvPicPr>
        <p:blipFill>
          <a:blip r:embed="rId2"/>
          <a:stretch>
            <a:fillRect/>
          </a:stretch>
        </p:blipFill>
        <p:spPr>
          <a:xfrm>
            <a:off x="457200" y="1752600"/>
            <a:ext cx="5325534" cy="2995613"/>
          </a:xfrm>
          <a:prstGeom prst="rect">
            <a:avLst/>
          </a:prstGeom>
        </p:spPr>
      </p:pic>
      <p:pic>
        <p:nvPicPr>
          <p:cNvPr id="5" name="Picture 4">
            <a:extLst>
              <a:ext uri="{FF2B5EF4-FFF2-40B4-BE49-F238E27FC236}">
                <a16:creationId xmlns:a16="http://schemas.microsoft.com/office/drawing/2014/main" id="{1E7E86D5-C2F3-44A2-A119-480304F53985}"/>
              </a:ext>
            </a:extLst>
          </p:cNvPr>
          <p:cNvPicPr>
            <a:picLocks noChangeAspect="1"/>
          </p:cNvPicPr>
          <p:nvPr/>
        </p:nvPicPr>
        <p:blipFill>
          <a:blip r:embed="rId3"/>
          <a:stretch>
            <a:fillRect/>
          </a:stretch>
        </p:blipFill>
        <p:spPr>
          <a:xfrm>
            <a:off x="6102927" y="1447800"/>
            <a:ext cx="4978400" cy="3733800"/>
          </a:xfrm>
          <a:prstGeom prst="rect">
            <a:avLst/>
          </a:prstGeom>
        </p:spPr>
      </p:pic>
      <p:sp>
        <p:nvSpPr>
          <p:cNvPr id="6" name="Title 5">
            <a:extLst>
              <a:ext uri="{FF2B5EF4-FFF2-40B4-BE49-F238E27FC236}">
                <a16:creationId xmlns:a16="http://schemas.microsoft.com/office/drawing/2014/main" id="{E1A92253-5F9F-402A-BC69-93D2928FF48F}"/>
              </a:ext>
            </a:extLst>
          </p:cNvPr>
          <p:cNvSpPr>
            <a:spLocks noGrp="1"/>
          </p:cNvSpPr>
          <p:nvPr>
            <p:ph type="title"/>
          </p:nvPr>
        </p:nvSpPr>
        <p:spPr>
          <a:xfrm>
            <a:off x="602674" y="5715000"/>
            <a:ext cx="10972800" cy="1143000"/>
          </a:xfrm>
        </p:spPr>
        <p:txBody>
          <a:bodyPr/>
          <a:lstStyle/>
          <a:p>
            <a:r>
              <a:rPr lang="en-US" sz="1800" dirty="0"/>
              <a:t>Cabaret Voltaire today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E12C29B-DC26-4076-9BCA-A6FBDCB2C5CE}"/>
              </a:ext>
            </a:extLst>
          </p:cNvPr>
          <p:cNvSpPr>
            <a:spLocks noGrp="1" noChangeArrowheads="1"/>
          </p:cNvSpPr>
          <p:nvPr>
            <p:ph type="title"/>
          </p:nvPr>
        </p:nvSpPr>
        <p:spPr>
          <a:xfrm>
            <a:off x="381000" y="0"/>
            <a:ext cx="11277600" cy="1371600"/>
          </a:xfrm>
        </p:spPr>
        <p:txBody>
          <a:bodyPr/>
          <a:lstStyle/>
          <a:p>
            <a:pPr algn="l" eaLnBrk="1" hangingPunct="1"/>
            <a:r>
              <a:rPr lang="en-US" altLang="en-US" sz="1600" dirty="0">
                <a:latin typeface="Verdana" panose="020B0604030504040204" pitchFamily="34" charset="0"/>
                <a:ea typeface="Verdana" panose="020B0604030504040204" pitchFamily="34" charset="0"/>
                <a:cs typeface="Verdana" panose="020B0604030504040204" pitchFamily="34" charset="0"/>
              </a:rPr>
              <a:t>(Center above)</a:t>
            </a:r>
            <a:r>
              <a:rPr lang="en-US" altLang="en-US" sz="1600" b="1" dirty="0">
                <a:latin typeface="Verdana" panose="020B0604030504040204" pitchFamily="34" charset="0"/>
                <a:ea typeface="Verdana" panose="020B0604030504040204" pitchFamily="34" charset="0"/>
                <a:cs typeface="Verdana" panose="020B0604030504040204" pitchFamily="34" charset="0"/>
              </a:rPr>
              <a:t> Jean (Hans) Arp</a:t>
            </a:r>
            <a:r>
              <a:rPr lang="en-US" altLang="en-US" sz="1600" dirty="0">
                <a:latin typeface="Verdana" panose="020B0604030504040204" pitchFamily="34" charset="0"/>
                <a:ea typeface="Verdana" panose="020B0604030504040204" pitchFamily="34" charset="0"/>
                <a:cs typeface="Verdana" panose="020B0604030504040204" pitchFamily="34" charset="0"/>
              </a:rPr>
              <a:t> (Alsatian,1886-1966)</a:t>
            </a:r>
            <a:r>
              <a:rPr lang="en-US" altLang="en-US" sz="1600" b="1" dirty="0">
                <a:latin typeface="Verdana" panose="020B0604030504040204" pitchFamily="34" charset="0"/>
                <a:ea typeface="Verdana" panose="020B0604030504040204" pitchFamily="34" charset="0"/>
                <a:cs typeface="Verdana" panose="020B0604030504040204" pitchFamily="34" charset="0"/>
              </a:rPr>
              <a:t> and Sophie Täuber </a:t>
            </a:r>
            <a:r>
              <a:rPr lang="en-US" altLang="en-US" sz="1600" dirty="0">
                <a:latin typeface="Verdana" panose="020B0604030504040204" pitchFamily="34" charset="0"/>
                <a:ea typeface="Verdana" panose="020B0604030504040204" pitchFamily="34" charset="0"/>
                <a:cs typeface="Verdana" panose="020B0604030504040204" pitchFamily="34" charset="0"/>
              </a:rPr>
              <a:t>(Swiss, 1889-1943), photo of the artists with puppets by Täuber, 1918</a:t>
            </a: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b="1" dirty="0">
                <a:latin typeface="Verdana" panose="020B0604030504040204" pitchFamily="34" charset="0"/>
                <a:ea typeface="Verdana" panose="020B0604030504040204" pitchFamily="34" charset="0"/>
                <a:cs typeface="Verdana" panose="020B0604030504040204" pitchFamily="34" charset="0"/>
              </a:rPr>
              <a:t>Sophie Täuber</a:t>
            </a:r>
            <a:r>
              <a:rPr lang="en-US" altLang="en-US" sz="1600" dirty="0">
                <a:latin typeface="Verdana" panose="020B0604030504040204" pitchFamily="34" charset="0"/>
                <a:ea typeface="Verdana" panose="020B0604030504040204" pitchFamily="34" charset="0"/>
                <a:cs typeface="Verdana" panose="020B0604030504040204" pitchFamily="34" charset="0"/>
              </a:rPr>
              <a:t> and her sister in Kachina (Hopi) Dada costumes for an interpretative dance based on a Hugo Ball poem, 1916</a:t>
            </a:r>
          </a:p>
        </p:txBody>
      </p:sp>
      <p:pic>
        <p:nvPicPr>
          <p:cNvPr id="17411" name="Picture 5" descr="arp_sophie_taeuber_performanceCostumes_1916">
            <a:extLst>
              <a:ext uri="{FF2B5EF4-FFF2-40B4-BE49-F238E27FC236}">
                <a16:creationId xmlns:a16="http://schemas.microsoft.com/office/drawing/2014/main" id="{E46E11A7-C429-4FA4-98E9-539098A42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063" y="1638300"/>
            <a:ext cx="2851150" cy="4343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6" descr="Arp_sophie_taeuber_marionette_MilitaryGuardsforPlayTheKingStag_1918">
            <a:extLst>
              <a:ext uri="{FF2B5EF4-FFF2-40B4-BE49-F238E27FC236}">
                <a16:creationId xmlns:a16="http://schemas.microsoft.com/office/drawing/2014/main" id="{9F0917ED-F2EF-493C-A174-A4B033885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640" y="3838576"/>
            <a:ext cx="16716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7">
            <a:extLst>
              <a:ext uri="{FF2B5EF4-FFF2-40B4-BE49-F238E27FC236}">
                <a16:creationId xmlns:a16="http://schemas.microsoft.com/office/drawing/2014/main" id="{0DD8D4E7-AE91-4514-9670-6787FCA6FE28}"/>
              </a:ext>
            </a:extLst>
          </p:cNvPr>
          <p:cNvSpPr txBox="1">
            <a:spLocks noChangeArrowheads="1"/>
          </p:cNvSpPr>
          <p:nvPr/>
        </p:nvSpPr>
        <p:spPr bwMode="auto">
          <a:xfrm>
            <a:off x="5059364" y="6124576"/>
            <a:ext cx="20272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latin typeface="Verdana" panose="020B0604030504040204" pitchFamily="34" charset="0"/>
                <a:ea typeface="Verdana" panose="020B0604030504040204" pitchFamily="34" charset="0"/>
                <a:cs typeface="Verdana" panose="020B0604030504040204" pitchFamily="34" charset="0"/>
              </a:rPr>
              <a:t>Täuber</a:t>
            </a:r>
            <a:r>
              <a:rPr lang="en-US" altLang="en-US" sz="1600" dirty="0">
                <a:solidFill>
                  <a:srgbClr val="FFFFFF"/>
                </a:solidFill>
              </a:rPr>
              <a:t>, puppet for </a:t>
            </a:r>
          </a:p>
          <a:p>
            <a:pPr eaLnBrk="1" hangingPunct="1">
              <a:spcBef>
                <a:spcPct val="0"/>
              </a:spcBef>
              <a:buFontTx/>
              <a:buNone/>
            </a:pPr>
            <a:r>
              <a:rPr lang="en-US" altLang="en-US" sz="1600" i="1" dirty="0">
                <a:solidFill>
                  <a:srgbClr val="FFFFFF"/>
                </a:solidFill>
              </a:rPr>
              <a:t>King’s Guards</a:t>
            </a:r>
            <a:r>
              <a:rPr lang="en-US" altLang="en-US" sz="1600" dirty="0">
                <a:solidFill>
                  <a:srgbClr val="FFFFFF"/>
                </a:solidFill>
              </a:rPr>
              <a:t>, 1918</a:t>
            </a:r>
          </a:p>
        </p:txBody>
      </p:sp>
      <p:pic>
        <p:nvPicPr>
          <p:cNvPr id="17414" name="Picture 9" descr="Sophie Taeuber mit Dada-Kopf, Zurigo, 1918.&lt;br&gt;Photo Nic Aluf. Stiftung Hans Arp und Sophie Taeuber-Arp, Rolandseck (D)">
            <a:extLst>
              <a:ext uri="{FF2B5EF4-FFF2-40B4-BE49-F238E27FC236}">
                <a16:creationId xmlns:a16="http://schemas.microsoft.com/office/drawing/2014/main" id="{4D735F2D-52F8-452C-BF47-048401171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474" y="1735138"/>
            <a:ext cx="2714625" cy="3810000"/>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10" descr="arp_jean_sophie_puppetsbySophieTauber_1918">
            <a:extLst>
              <a:ext uri="{FF2B5EF4-FFF2-40B4-BE49-F238E27FC236}">
                <a16:creationId xmlns:a16="http://schemas.microsoft.com/office/drawing/2014/main" id="{746C0F21-0DCB-41A7-9E5E-D2725795B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295400"/>
            <a:ext cx="3048000" cy="23447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7416" name="Text Box 11">
            <a:extLst>
              <a:ext uri="{FF2B5EF4-FFF2-40B4-BE49-F238E27FC236}">
                <a16:creationId xmlns:a16="http://schemas.microsoft.com/office/drawing/2014/main" id="{8C2D06FD-856C-4116-8D73-7DFDCE2DEA64}"/>
              </a:ext>
            </a:extLst>
          </p:cNvPr>
          <p:cNvSpPr txBox="1">
            <a:spLocks noChangeArrowheads="1"/>
          </p:cNvSpPr>
          <p:nvPr/>
        </p:nvSpPr>
        <p:spPr bwMode="auto">
          <a:xfrm>
            <a:off x="968231" y="5562601"/>
            <a:ext cx="29941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latin typeface="Verdana" panose="020B0604030504040204" pitchFamily="34" charset="0"/>
                <a:ea typeface="Verdana" panose="020B0604030504040204" pitchFamily="34" charset="0"/>
                <a:cs typeface="Verdana" panose="020B0604030504040204" pitchFamily="34" charset="0"/>
              </a:rPr>
              <a:t>Täuber</a:t>
            </a:r>
            <a:r>
              <a:rPr lang="en-US" altLang="en-US" sz="1600" dirty="0">
                <a:solidFill>
                  <a:srgbClr val="FFFFFF"/>
                </a:solidFill>
              </a:rPr>
              <a:t> with </a:t>
            </a:r>
            <a:r>
              <a:rPr lang="en-US" altLang="en-US" sz="1600" i="1" dirty="0">
                <a:solidFill>
                  <a:srgbClr val="FFFFFF"/>
                </a:solidFill>
              </a:rPr>
              <a:t>Dada Head</a:t>
            </a:r>
            <a:r>
              <a:rPr lang="en-US" altLang="en-US" sz="1600" dirty="0">
                <a:solidFill>
                  <a:srgbClr val="FFFFFF"/>
                </a:solidFill>
              </a:rPr>
              <a:t>,1919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95196D5-4AC9-4372-A57A-CEFE73797545}"/>
              </a:ext>
            </a:extLst>
          </p:cNvPr>
          <p:cNvSpPr>
            <a:spLocks noGrp="1" noChangeArrowheads="1"/>
          </p:cNvSpPr>
          <p:nvPr>
            <p:ph type="title"/>
          </p:nvPr>
        </p:nvSpPr>
        <p:spPr>
          <a:xfrm>
            <a:off x="1981200" y="0"/>
            <a:ext cx="8229600" cy="1905000"/>
          </a:xfrm>
        </p:spPr>
        <p:txBody>
          <a:bodyPr/>
          <a:lstStyle/>
          <a:p>
            <a:pPr algn="l"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Jean </a:t>
            </a:r>
            <a:r>
              <a:rPr lang="en-US" altLang="en-US" sz="1600">
                <a:latin typeface="Verdana" panose="020B0604030504040204" pitchFamily="34" charset="0"/>
                <a:ea typeface="Verdana" panose="020B0604030504040204" pitchFamily="34" charset="0"/>
                <a:cs typeface="Verdana" panose="020B0604030504040204" pitchFamily="34" charset="0"/>
              </a:rPr>
              <a:t>(Hans) </a:t>
            </a:r>
            <a:r>
              <a:rPr lang="en-US" altLang="en-US" sz="1600" b="1">
                <a:latin typeface="Verdana" panose="020B0604030504040204" pitchFamily="34" charset="0"/>
                <a:ea typeface="Verdana" panose="020B0604030504040204" pitchFamily="34" charset="0"/>
                <a:cs typeface="Verdana" panose="020B0604030504040204" pitchFamily="34" charset="0"/>
              </a:rPr>
              <a:t>Arp</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Collage Arranged According to the Laws of Chance</a:t>
            </a:r>
            <a:r>
              <a:rPr lang="en-US" altLang="en-US" sz="1600">
                <a:latin typeface="Verdana" panose="020B0604030504040204" pitchFamily="34" charset="0"/>
                <a:ea typeface="Verdana" panose="020B0604030504040204" pitchFamily="34" charset="0"/>
                <a:cs typeface="Verdana" panose="020B0604030504040204" pitchFamily="34" charset="0"/>
              </a:rPr>
              <a:t>, 1916-17, torn and pasted paper, 19 x 13”   “Concrete art” (reading in Chipp)</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"Art is a fruit that grows in man, like a fruit on a plant, or a child in its mother's womb."  </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 Jean Arp</a:t>
            </a:r>
          </a:p>
        </p:txBody>
      </p:sp>
      <p:pic>
        <p:nvPicPr>
          <p:cNvPr id="18435" name="Picture 4" descr="Arp_Arrangementaccordingtochance_1917">
            <a:extLst>
              <a:ext uri="{FF2B5EF4-FFF2-40B4-BE49-F238E27FC236}">
                <a16:creationId xmlns:a16="http://schemas.microsoft.com/office/drawing/2014/main" id="{D2C34500-1267-4079-8F8E-9FD2416A4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86001"/>
            <a:ext cx="5334000" cy="37242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6357C39-AB58-4C71-B835-F95E06748D7C}"/>
              </a:ext>
            </a:extLst>
          </p:cNvPr>
          <p:cNvSpPr>
            <a:spLocks noGrp="1" noChangeArrowheads="1"/>
          </p:cNvSpPr>
          <p:nvPr>
            <p:ph type="title"/>
          </p:nvPr>
        </p:nvSpPr>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Jean Arp</a:t>
            </a:r>
            <a:r>
              <a:rPr lang="en-US" altLang="en-US" sz="1600">
                <a:latin typeface="Verdana" panose="020B0604030504040204" pitchFamily="34" charset="0"/>
                <a:ea typeface="Verdana" panose="020B0604030504040204" pitchFamily="34" charset="0"/>
                <a:cs typeface="Verdana" panose="020B0604030504040204" pitchFamily="34" charset="0"/>
              </a:rPr>
              <a:t>, </a:t>
            </a:r>
            <a:r>
              <a:rPr lang="en-US" altLang="en-US" sz="1600" i="1">
                <a:latin typeface="Verdana" panose="020B0604030504040204" pitchFamily="34" charset="0"/>
                <a:ea typeface="Verdana" panose="020B0604030504040204" pitchFamily="34" charset="0"/>
                <a:cs typeface="Verdana" panose="020B0604030504040204" pitchFamily="34" charset="0"/>
              </a:rPr>
              <a:t>Portrait of Tristan Tzara</a:t>
            </a:r>
            <a:r>
              <a:rPr lang="en-US" altLang="en-US" sz="1600">
                <a:latin typeface="Verdana" panose="020B0604030504040204" pitchFamily="34" charset="0"/>
                <a:ea typeface="Verdana" panose="020B0604030504040204" pitchFamily="34" charset="0"/>
                <a:cs typeface="Verdana" panose="020B0604030504040204" pitchFamily="34" charset="0"/>
              </a:rPr>
              <a:t>, 1916, oil on wood assemblage</a:t>
            </a:r>
            <a:br>
              <a:rPr lang="en-US" altLang="en-US" sz="1600">
                <a:latin typeface="Verdana" panose="020B0604030504040204" pitchFamily="34" charset="0"/>
                <a:ea typeface="Verdana" panose="020B0604030504040204" pitchFamily="34" charset="0"/>
                <a:cs typeface="Verdana" panose="020B0604030504040204" pitchFamily="34" charset="0"/>
              </a:rPr>
            </a:b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i="1">
                <a:latin typeface="Verdana" panose="020B0604030504040204" pitchFamily="34" charset="0"/>
                <a:ea typeface="Verdana" panose="020B0604030504040204" pitchFamily="34" charset="0"/>
                <a:cs typeface="Verdana" panose="020B0604030504040204" pitchFamily="34" charset="0"/>
              </a:rPr>
              <a:t>“Destroy the hoaxes of reason and discover an unreasoned order.”</a:t>
            </a:r>
            <a:br>
              <a:rPr lang="en-US" altLang="en-US" sz="1600">
                <a:latin typeface="Verdana" panose="020B0604030504040204" pitchFamily="34" charset="0"/>
                <a:ea typeface="Verdana" panose="020B0604030504040204" pitchFamily="34" charset="0"/>
                <a:cs typeface="Verdana" panose="020B0604030504040204" pitchFamily="34" charset="0"/>
              </a:rPr>
            </a:br>
            <a:r>
              <a:rPr lang="en-US" altLang="en-US" sz="1600">
                <a:latin typeface="Verdana" panose="020B0604030504040204" pitchFamily="34" charset="0"/>
                <a:ea typeface="Verdana" panose="020B0604030504040204" pitchFamily="34" charset="0"/>
                <a:cs typeface="Verdana" panose="020B0604030504040204" pitchFamily="34" charset="0"/>
              </a:rPr>
              <a:t>   					- Jean Arp </a:t>
            </a:r>
          </a:p>
        </p:txBody>
      </p:sp>
      <p:pic>
        <p:nvPicPr>
          <p:cNvPr id="19459" name="Picture 4" descr="arp_portrait_tristan_tzara">
            <a:extLst>
              <a:ext uri="{FF2B5EF4-FFF2-40B4-BE49-F238E27FC236}">
                <a16:creationId xmlns:a16="http://schemas.microsoft.com/office/drawing/2014/main" id="{E61DF215-4F86-4B44-9A0B-1355AD606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828801"/>
            <a:ext cx="4343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E9B01D8-B913-454A-B23A-A60B329367D4}"/>
              </a:ext>
            </a:extLst>
          </p:cNvPr>
          <p:cNvSpPr>
            <a:spLocks noGrp="1" noChangeArrowheads="1"/>
          </p:cNvSpPr>
          <p:nvPr>
            <p:ph type="title"/>
          </p:nvPr>
        </p:nvSpPr>
        <p:spPr/>
        <p:txBody>
          <a:bodyPr/>
          <a:lstStyle/>
          <a:p>
            <a:pPr eaLnBrk="1" hangingPunct="1"/>
            <a:r>
              <a:rPr lang="en-US" altLang="en-US" sz="1600" b="1">
                <a:latin typeface="Verdana" panose="020B0604030504040204" pitchFamily="34" charset="0"/>
                <a:ea typeface="Verdana" panose="020B0604030504040204" pitchFamily="34" charset="0"/>
                <a:cs typeface="Verdana" panose="020B0604030504040204" pitchFamily="34" charset="0"/>
              </a:rPr>
              <a:t>Marcel Janco</a:t>
            </a:r>
            <a:r>
              <a:rPr lang="en-US" altLang="en-US" sz="1600">
                <a:latin typeface="Verdana" panose="020B0604030504040204" pitchFamily="34" charset="0"/>
                <a:ea typeface="Verdana" panose="020B0604030504040204" pitchFamily="34" charset="0"/>
                <a:cs typeface="Verdana" panose="020B0604030504040204" pitchFamily="34" charset="0"/>
              </a:rPr>
              <a:t>, Cover of </a:t>
            </a:r>
            <a:r>
              <a:rPr lang="en-US" altLang="en-US" sz="1600" i="1">
                <a:latin typeface="Verdana" panose="020B0604030504040204" pitchFamily="34" charset="0"/>
                <a:ea typeface="Verdana" panose="020B0604030504040204" pitchFamily="34" charset="0"/>
                <a:cs typeface="Verdana" panose="020B0604030504040204" pitchFamily="34" charset="0"/>
              </a:rPr>
              <a:t>Dada</a:t>
            </a:r>
            <a:r>
              <a:rPr lang="en-US" altLang="en-US" sz="1600">
                <a:latin typeface="Verdana" panose="020B0604030504040204" pitchFamily="34" charset="0"/>
                <a:ea typeface="Verdana" panose="020B0604030504040204" pitchFamily="34" charset="0"/>
                <a:cs typeface="Verdana" panose="020B0604030504040204" pitchFamily="34" charset="0"/>
              </a:rPr>
              <a:t> No. 3, December 1918,</a:t>
            </a:r>
          </a:p>
        </p:txBody>
      </p:sp>
      <p:pic>
        <p:nvPicPr>
          <p:cNvPr id="20483" name="Picture 4" descr="Ball_Janco_cover_dada_3_1916">
            <a:extLst>
              <a:ext uri="{FF2B5EF4-FFF2-40B4-BE49-F238E27FC236}">
                <a16:creationId xmlns:a16="http://schemas.microsoft.com/office/drawing/2014/main" id="{250C2AE5-A5EE-45F5-85DC-E1845C52B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1447800"/>
            <a:ext cx="33750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5B07B40-6A54-40E5-801B-1FD3342F431B}"/>
              </a:ext>
            </a:extLst>
          </p:cNvPr>
          <p:cNvSpPr>
            <a:spLocks noGrp="1" noChangeArrowheads="1"/>
          </p:cNvSpPr>
          <p:nvPr>
            <p:ph type="title"/>
          </p:nvPr>
        </p:nvSpPr>
        <p:spPr>
          <a:xfrm>
            <a:off x="342900" y="0"/>
            <a:ext cx="11506200" cy="1905000"/>
          </a:xfrm>
        </p:spPr>
        <p:txBody>
          <a:bodyPr/>
          <a:lstStyle/>
          <a:p>
            <a:pPr algn="l" eaLnBrk="1" hangingPunct="1"/>
            <a:r>
              <a:rPr lang="en-US" altLang="en-US" sz="1600" b="1" dirty="0">
                <a:latin typeface="Verdana" panose="020B0604030504040204" pitchFamily="34" charset="0"/>
                <a:ea typeface="Verdana" panose="020B0604030504040204" pitchFamily="34" charset="0"/>
                <a:cs typeface="Verdana" panose="020B0604030504040204" pitchFamily="34" charset="0"/>
              </a:rPr>
              <a:t>Francis </a:t>
            </a:r>
            <a:r>
              <a:rPr lang="en-US" altLang="en-US" sz="1600" b="1" dirty="0" err="1">
                <a:latin typeface="Verdana" panose="020B0604030504040204" pitchFamily="34" charset="0"/>
                <a:ea typeface="Verdana" panose="020B0604030504040204" pitchFamily="34" charset="0"/>
                <a:cs typeface="Verdana" panose="020B0604030504040204" pitchFamily="34" charset="0"/>
              </a:rPr>
              <a:t>Picabia</a:t>
            </a:r>
            <a:r>
              <a:rPr lang="en-US" altLang="en-US" sz="1600" dirty="0">
                <a:latin typeface="Verdana" panose="020B0604030504040204" pitchFamily="34" charset="0"/>
                <a:ea typeface="Verdana" panose="020B0604030504040204" pitchFamily="34" charset="0"/>
                <a:cs typeface="Verdana" panose="020B0604030504040204" pitchFamily="34" charset="0"/>
              </a:rPr>
              <a:t> (French, Cuban, 1879-1953) International Dada, “</a:t>
            </a:r>
            <a:r>
              <a:rPr lang="en-US" altLang="en-US" sz="1600" dirty="0" err="1">
                <a:latin typeface="Verdana" panose="020B0604030504040204" pitchFamily="34" charset="0"/>
                <a:ea typeface="Verdana" panose="020B0604030504040204" pitchFamily="34" charset="0"/>
                <a:cs typeface="Verdana" panose="020B0604030504040204" pitchFamily="34" charset="0"/>
              </a:rPr>
              <a:t>Mechanomorphic</a:t>
            </a:r>
            <a:r>
              <a:rPr lang="en-US" altLang="en-US" sz="1600" dirty="0">
                <a:latin typeface="Verdana" panose="020B0604030504040204" pitchFamily="34" charset="0"/>
                <a:ea typeface="Verdana" panose="020B0604030504040204" pitchFamily="34" charset="0"/>
                <a:cs typeface="Verdana" panose="020B0604030504040204" pitchFamily="34" charset="0"/>
              </a:rPr>
              <a:t>” images:</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(left) </a:t>
            </a:r>
            <a:r>
              <a:rPr lang="en-US" altLang="en-US" sz="1600" i="1" dirty="0" err="1">
                <a:latin typeface="Verdana" panose="020B0604030504040204" pitchFamily="34" charset="0"/>
                <a:ea typeface="Verdana" panose="020B0604030504040204" pitchFamily="34" charset="0"/>
                <a:cs typeface="Verdana" panose="020B0604030504040204" pitchFamily="34" charset="0"/>
              </a:rPr>
              <a:t>Ici</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err="1">
                <a:latin typeface="Verdana" panose="020B0604030504040204" pitchFamily="34" charset="0"/>
                <a:ea typeface="Verdana" panose="020B0604030504040204" pitchFamily="34" charset="0"/>
                <a:cs typeface="Verdana" panose="020B0604030504040204" pitchFamily="34" charset="0"/>
              </a:rPr>
              <a:t>c'est</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err="1">
                <a:latin typeface="Verdana" panose="020B0604030504040204" pitchFamily="34" charset="0"/>
                <a:ea typeface="Verdana" panose="020B0604030504040204" pitchFamily="34" charset="0"/>
                <a:cs typeface="Verdana" panose="020B0604030504040204" pitchFamily="34" charset="0"/>
              </a:rPr>
              <a:t>ici</a:t>
            </a:r>
            <a:r>
              <a:rPr lang="en-US" altLang="en-US" sz="1600" i="1" dirty="0">
                <a:latin typeface="Verdana" panose="020B0604030504040204" pitchFamily="34" charset="0"/>
                <a:ea typeface="Verdana" panose="020B0604030504040204" pitchFamily="34" charset="0"/>
                <a:cs typeface="Verdana" panose="020B0604030504040204" pitchFamily="34" charset="0"/>
              </a:rPr>
              <a:t> Stieglitz / </a:t>
            </a:r>
            <a:r>
              <a:rPr lang="en-US" altLang="en-US" sz="1600" i="1" dirty="0" err="1">
                <a:latin typeface="Verdana" panose="020B0604030504040204" pitchFamily="34" charset="0"/>
                <a:ea typeface="Verdana" panose="020B0604030504040204" pitchFamily="34" charset="0"/>
                <a:cs typeface="Verdana" panose="020B0604030504040204" pitchFamily="34" charset="0"/>
              </a:rPr>
              <a:t>Foi</a:t>
            </a:r>
            <a:r>
              <a:rPr lang="en-US" altLang="en-US" sz="1600" i="1" dirty="0">
                <a:latin typeface="Verdana" panose="020B0604030504040204" pitchFamily="34" charset="0"/>
                <a:ea typeface="Verdana" panose="020B0604030504040204" pitchFamily="34" charset="0"/>
                <a:cs typeface="Verdana" panose="020B0604030504040204" pitchFamily="34" charset="0"/>
              </a:rPr>
              <a:t> et Amour </a:t>
            </a:r>
            <a:r>
              <a:rPr lang="en-US" altLang="en-US" sz="1600" dirty="0">
                <a:latin typeface="Verdana" panose="020B0604030504040204" pitchFamily="34" charset="0"/>
                <a:ea typeface="Verdana" panose="020B0604030504040204" pitchFamily="34" charset="0"/>
                <a:cs typeface="Verdana" panose="020B0604030504040204" pitchFamily="34" charset="0"/>
              </a:rPr>
              <a:t>[</a:t>
            </a:r>
            <a:r>
              <a:rPr lang="en-US" altLang="en-US" sz="1600" i="1" dirty="0">
                <a:latin typeface="Verdana" panose="020B0604030504040204" pitchFamily="34" charset="0"/>
                <a:ea typeface="Verdana" panose="020B0604030504040204" pitchFamily="34" charset="0"/>
                <a:cs typeface="Verdana" panose="020B0604030504040204" pitchFamily="34" charset="0"/>
              </a:rPr>
              <a:t>Here, This is Stieglitz / Faith and Love</a:t>
            </a:r>
            <a:r>
              <a:rPr lang="en-US" altLang="en-US" sz="1600" dirty="0">
                <a:latin typeface="Verdana" panose="020B0604030504040204" pitchFamily="34" charset="0"/>
                <a:ea typeface="Verdana" panose="020B0604030504040204" pitchFamily="34" charset="0"/>
                <a:cs typeface="Verdana" panose="020B0604030504040204" pitchFamily="34" charset="0"/>
              </a:rPr>
              <a:t>]</a:t>
            </a:r>
            <a:r>
              <a:rPr lang="en-US" altLang="en-US" sz="1600" i="1" dirty="0">
                <a:latin typeface="Verdana" panose="020B0604030504040204" pitchFamily="34" charset="0"/>
                <a:ea typeface="Verdana" panose="020B0604030504040204" pitchFamily="34" charset="0"/>
                <a:cs typeface="Verdana" panose="020B0604030504040204" pitchFamily="34" charset="0"/>
              </a:rPr>
              <a:t>, </a:t>
            </a:r>
            <a:r>
              <a:rPr lang="en-US" altLang="en-US" sz="1600" dirty="0">
                <a:latin typeface="Verdana" panose="020B0604030504040204" pitchFamily="34" charset="0"/>
                <a:ea typeface="Verdana" panose="020B0604030504040204" pitchFamily="34" charset="0"/>
                <a:cs typeface="Verdana" panose="020B0604030504040204" pitchFamily="34" charset="0"/>
              </a:rPr>
              <a:t>Cover of </a:t>
            </a:r>
            <a:r>
              <a:rPr lang="en-US" altLang="en-US" sz="1600" i="1" dirty="0">
                <a:latin typeface="Verdana" panose="020B0604030504040204" pitchFamily="34" charset="0"/>
                <a:ea typeface="Verdana" panose="020B0604030504040204" pitchFamily="34" charset="0"/>
                <a:cs typeface="Verdana" panose="020B0604030504040204" pitchFamily="34" charset="0"/>
              </a:rPr>
              <a:t>291</a:t>
            </a:r>
            <a:r>
              <a:rPr lang="en-US" altLang="en-US" sz="1600" dirty="0">
                <a:latin typeface="Verdana" panose="020B0604030504040204" pitchFamily="34" charset="0"/>
                <a:ea typeface="Verdana" panose="020B0604030504040204" pitchFamily="34" charset="0"/>
                <a:cs typeface="Verdana" panose="020B0604030504040204" pitchFamily="34" charset="0"/>
              </a:rPr>
              <a:t>, Alfred Stieglitz’s New York based magazine, 1915</a:t>
            </a:r>
            <a:br>
              <a:rPr lang="en-US" altLang="en-US" sz="1600" dirty="0">
                <a:latin typeface="Verdana" panose="020B0604030504040204" pitchFamily="34" charset="0"/>
                <a:ea typeface="Verdana" panose="020B0604030504040204" pitchFamily="34" charset="0"/>
                <a:cs typeface="Verdana" panose="020B0604030504040204" pitchFamily="34" charset="0"/>
              </a:rPr>
            </a:br>
            <a:br>
              <a:rPr lang="en-US" altLang="en-US" sz="1600" dirty="0">
                <a:latin typeface="Verdana" panose="020B0604030504040204" pitchFamily="34" charset="0"/>
                <a:ea typeface="Verdana" panose="020B0604030504040204" pitchFamily="34" charset="0"/>
                <a:cs typeface="Verdana" panose="020B0604030504040204" pitchFamily="34" charset="0"/>
              </a:rPr>
            </a:br>
            <a:r>
              <a:rPr lang="en-US" altLang="en-US" sz="1600" dirty="0">
                <a:latin typeface="Verdana" panose="020B0604030504040204" pitchFamily="34" charset="0"/>
                <a:ea typeface="Verdana" panose="020B0604030504040204" pitchFamily="34" charset="0"/>
                <a:cs typeface="Verdana" panose="020B0604030504040204" pitchFamily="34" charset="0"/>
              </a:rPr>
              <a:t>(right) </a:t>
            </a:r>
            <a:r>
              <a:rPr lang="en-US" altLang="en-US" sz="1600" i="1" dirty="0">
                <a:latin typeface="Verdana" panose="020B0604030504040204" pitchFamily="34" charset="0"/>
                <a:ea typeface="Verdana" panose="020B0604030504040204" pitchFamily="34" charset="0"/>
                <a:cs typeface="Verdana" panose="020B0604030504040204" pitchFamily="34" charset="0"/>
              </a:rPr>
              <a:t>Love Parade/Parade </a:t>
            </a:r>
            <a:r>
              <a:rPr lang="en-US" altLang="en-US" sz="1600" i="1" dirty="0" err="1">
                <a:latin typeface="Verdana" panose="020B0604030504040204" pitchFamily="34" charset="0"/>
                <a:ea typeface="Verdana" panose="020B0604030504040204" pitchFamily="34" charset="0"/>
                <a:cs typeface="Verdana" panose="020B0604030504040204" pitchFamily="34" charset="0"/>
              </a:rPr>
              <a:t>Amoureuse</a:t>
            </a:r>
            <a:r>
              <a:rPr lang="en-US" altLang="en-US" sz="1600" dirty="0">
                <a:latin typeface="Verdana" panose="020B0604030504040204" pitchFamily="34" charset="0"/>
                <a:ea typeface="Verdana" panose="020B0604030504040204" pitchFamily="34" charset="0"/>
                <a:cs typeface="Verdana" panose="020B0604030504040204" pitchFamily="34" charset="0"/>
              </a:rPr>
              <a:t>, 1917, oil/</a:t>
            </a:r>
            <a:r>
              <a:rPr lang="en-US" altLang="en-US" sz="1600" dirty="0" err="1">
                <a:latin typeface="Verdana" panose="020B0604030504040204" pitchFamily="34" charset="0"/>
                <a:ea typeface="Verdana" panose="020B0604030504040204" pitchFamily="34" charset="0"/>
                <a:cs typeface="Verdana" panose="020B0604030504040204" pitchFamily="34" charset="0"/>
              </a:rPr>
              <a:t>cdbd</a:t>
            </a:r>
            <a:r>
              <a:rPr lang="en-US" altLang="en-US" sz="1600" dirty="0">
                <a:latin typeface="Verdana" panose="020B0604030504040204" pitchFamily="34" charset="0"/>
                <a:ea typeface="Verdana" panose="020B0604030504040204" pitchFamily="34" charset="0"/>
                <a:cs typeface="Verdana" panose="020B0604030504040204" pitchFamily="34" charset="0"/>
              </a:rPr>
              <a:t>, 37 x 28 inches. </a:t>
            </a:r>
          </a:p>
        </p:txBody>
      </p:sp>
      <p:pic>
        <p:nvPicPr>
          <p:cNvPr id="21507" name="Picture 4" descr="Picabia_stieglitz_1915">
            <a:extLst>
              <a:ext uri="{FF2B5EF4-FFF2-40B4-BE49-F238E27FC236}">
                <a16:creationId xmlns:a16="http://schemas.microsoft.com/office/drawing/2014/main" id="{A8FC26B4-6407-4BCE-82B2-8FF84AF75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82800"/>
            <a:ext cx="28733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picabia_amorous_parade_1917">
            <a:extLst>
              <a:ext uri="{FF2B5EF4-FFF2-40B4-BE49-F238E27FC236}">
                <a16:creationId xmlns:a16="http://schemas.microsoft.com/office/drawing/2014/main" id="{2AEC65C4-0164-4F45-9872-665E1D617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057400"/>
            <a:ext cx="33210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777777"/>
        </a:dk2>
        <a:lt2>
          <a:srgbClr val="E3EBF1"/>
        </a:lt2>
        <a:accent1>
          <a:srgbClr val="003399"/>
        </a:accent1>
        <a:accent2>
          <a:srgbClr val="468A4B"/>
        </a:accent2>
        <a:accent3>
          <a:srgbClr val="BDBDB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977</TotalTime>
  <Words>888</Words>
  <Application>Microsoft Office PowerPoint</Application>
  <PresentationFormat>Widescreen</PresentationFormat>
  <Paragraphs>54</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Verdana</vt:lpstr>
      <vt:lpstr>Default Design</vt:lpstr>
      <vt:lpstr>Dada rejects rational thought   Dada arrived in almost all major Western cities between 1916 and 1922/3  Five main sites: Zurich, Paris, New York, Berlin, Cologne </vt:lpstr>
      <vt:lpstr>Hugo Ball (German, 1886 -1927) performing his Dada phonetic poem "karawane" on stage June 23, 1916  at the Cabaret Voltaire wearing “the bishop’s dress” that Marcel Janco created.   "Art for us is an occasion for social criticism, and for  a real understanding of the age we lived in."</vt:lpstr>
      <vt:lpstr>Marcel Janco (Romanian, 1895-1984), Cabaret Voltaire, oil on canvas (lost), 1916  (right) Photo of Cabaret Voltaire, Zurich, Switzerland   "We had lost our confidence in our culture...  we would begin again after the tabula rasa"     - Marcel Janco</vt:lpstr>
      <vt:lpstr>Cabaret Voltaire today</vt:lpstr>
      <vt:lpstr>(Center above) Jean (Hans) Arp (Alsatian,1886-1966) and Sophie Täuber (Swiss, 1889-1943), photo of the artists with puppets by Täuber, 1918 (right) Sophie Täuber and her sister in Kachina (Hopi) Dada costumes for an interpretative dance based on a Hugo Ball poem, 1916</vt:lpstr>
      <vt:lpstr>Jean (Hans) Arp, Collage Arranged According to the Laws of Chance, 1916-17, torn and pasted paper, 19 x 13”   “Concrete art” (reading in Chipp)  "Art is a fruit that grows in man, like a fruit on a plant, or a child in its mother's womb."          - Jean Arp</vt:lpstr>
      <vt:lpstr>Jean Arp, Portrait of Tristan Tzara, 1916, oil on wood assemblage  “Destroy the hoaxes of reason and discover an unreasoned order.”         - Jean Arp </vt:lpstr>
      <vt:lpstr>Marcel Janco, Cover of Dada No. 3, December 1918,</vt:lpstr>
      <vt:lpstr>Francis Picabia (French, Cuban, 1879-1953) International Dada, “Mechanomorphic” images:  (left) Ici, c'est ici Stieglitz / Foi et Amour [Here, This is Stieglitz / Faith and Love], Cover of 291, Alfred Stieglitz’s New York based magazine, 1915  (right) Love Parade/Parade Amoureuse, 1917, oil/cdbd, 37 x 28 inches. </vt:lpstr>
      <vt:lpstr>Francis Picabia  (left) Cover of 391, No. 5 (New York, July 1917)  (right) Cover of 391, No. 8 (Zurich issue,1919 )</vt:lpstr>
      <vt:lpstr>Man Ray photo portraits of Marcel Duchamp (French 1887-1966)  (right) Duchamp as Rrose Sélavy c. 1920 New York Dada // Duchamp came to New York in 1915 at the invitation of Walter Arensberg  and became part of the Alfred Stieglitz circle</vt:lpstr>
      <vt:lpstr>Marcel Duchamp, Nude Descending a Staircase, No.2, 1912, oil on canvas, 58 x 35 in., Philadelphia Museum of Art.  Rejected by the Cubists for exhibition in Paris ("one doesn't paint a nude descending a staircase, that's ridiculous... a nude should be respected") and a scandal success at the 1913 Armory Show in New York and Chicago.    “An explosion in a shingle factory“ (New York Times art critic)</vt:lpstr>
      <vt:lpstr>Marcel Duchamp, (left)  Bride, oil on canvas (right) The Passage from Virgin to Bride, Munich, Summer, 1912, oil, 23 x 21”</vt:lpstr>
      <vt:lpstr>Marcel Duchamp. Bottle Rack, 1914/64, galvanized iron bottle rack  Bicycle Wheel, 1913, “Readymade”: Bicycle Wheel, mounted on a stool. Originals lost</vt:lpstr>
      <vt:lpstr>Duchamp, Fountain  1917 (photographed in 1917 by Alfred Stieglitz) New York DADA Duchamp said he chose his objects on the basis of "visual indifference…as well as a  total absence of taste, good or bad."</vt:lpstr>
      <vt:lpstr>Duchamp, L.H.O.O.Q, 1919, reproduction of the Mona Lisa with hand drawn mustache and goatee, and added iconoclastic inscription.   Readymade Assisted</vt:lpstr>
      <vt:lpstr>Man Ray (born Emmanuel Radnitsky, American, 1890-1976) Gift, 1921 Duchampian "ready-made altered" &amp; Surrealist "uncanny" object </vt:lpstr>
      <vt:lpstr>Man Ray, Rayographs (photograms), 1922 – direct exposure without a camera, single originals; objects take on a surprising, ambiguous form reliant on chance, not the (rational) machine (a camera)</vt:lpstr>
      <vt:lpstr>(left) Man Ray, Érotique voilée (Veiled Erotic, 1934-35) Meret Oppenheim behind printing press  (below) Meret Oppenheim (German, 1913-1985), Object (Luncheon in Fur) 1936, fur covered cup, saucer, spoon, two views, Surrealism </vt:lpstr>
      <vt:lpstr>Marcel Duchamp, The Bride Stripped Bare by Her Bachelors, Even (The Large Glass) 1915-23, oil, lead wire, foil, dust, and varnish on glass, 8’11” x 5’7” http://youtu.be/lmag4vL7hnQ </vt:lpstr>
      <vt:lpstr>Marcel Duchamp, Nine Malic Molds, 1914-15,  64 x 102 cm. Oil, lead wire, lead foil on glass between two glass plates (right) Chocolate Grinder No.2, 1914, Oil and thread on canvas. 65 x 54 cm. </vt:lpstr>
      <vt:lpstr>Berlin Dada First Dada Fair, Berlin, 1920; John Heartfield top left  </vt:lpstr>
      <vt:lpstr>Hannah Höch (German, 1889 -1978), Cut With the Kitchen Knife Dada through the Last Weimar Beer Belly Cultural Epoch of Germany, 1919   (below left) Raoul Hausmann &amp; Hannah Höch at 1920 Berlin Dada Fair</vt:lpstr>
      <vt:lpstr>Hannah Höch, Pretty Woman, 1920, anti-bourgeois, anti-capitalist, feminist critique The New Woman</vt:lpstr>
      <vt:lpstr>John Heartfield (Born Herzfelde, German, 1891-1968) front covers of the newspaper AIZ (Arbeiter-Illustrierte Zeitung / Workers’ Illustrated Newspaper), all from 1932-33 (left) The Butcher Goering, (center) Millions Stand Behind Me; (right) Hurrah, The Butter is Gone!</vt:lpstr>
      <vt:lpstr>“They were the first to use photography to create, from often totally disparate spatial and material elements, a new unity in which was revealed a visually and conceptually new image of the chaos of an age of war and revolution. And they were aware that their method possessed a power for propaganda purposes which their contemporaries had not the courage to exploit ...”       - Raoul Hausmann (Austrian, 1886-1971) on Dada photomontage</vt:lpstr>
      <vt:lpstr>Max Ernst (German, 1891-1976), (left) 1 Copper Plate 1 Zinc Plate 1 Rubber Cloth 2 Calipers 1 Drainpipe Telescope 1 Pipe Man, 1920,  gouache, ink, and pencil on reproduction, 9 x 6”  (right) Little Machine Constructed by Minimax Dadamax in Person, 1919–20. Hand printing, pencil and ink frottage, watercolor, and gouache on paper, 49.4 x 31.5 cm.  Cologne Dada</vt:lpstr>
      <vt:lpstr>Merz: Hannover Dada: Kurt Schwitters (German 1887-1948)   (below) Cover design for Schwitters’ magazine, Merz, 1923 (right) Merzbild 25A (Stars Picture), 1920, Assemblage, 41 x 31”</vt:lpstr>
      <vt:lpstr>Kurt Schwitters, Hannover Merzbau, 1924-37(destroyed in 1943) photos c.1931 Schwitters rebuilt the Merzbau in Norway in 1937 and again in England (University of Newcastle) in 1947</vt:lpstr>
      <vt:lpstr>PowerPoint Presentation</vt:lpstr>
      <vt:lpstr>Marcel Duchamp, Étant Donnés: 1º La Chute D'eau 2º Le Gaz D'éclairage (Given: The Waterfall, The Illuminating Gas) 1946-66, an old wooden door, bricks, velvet, twigs gathered by Duchamp on his walks in the park, leather stretched over a metal armature of a female form, glass, linoleum, an electric motor, etc. </vt:lpstr>
      <vt:lpstr>Raoul Hausmann (Austrian, 1886-1971), Mechanical Head [or The Spirit of Our Time], 1919, assemblage: wooden mannequin head, with objects attached to it (including a leather pocketbook, a collapsing aluminum cup, camera, telescope, and watch parts, a pipe, white cardboard with the figure 22, a part of a dressmaker's measure, a printing roller), 12 5/8” H</vt:lpstr>
    </vt:vector>
  </TitlesOfParts>
  <Company>Sacramento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Dada rejects rational thought   "Dada" arrived in almost all major Western cities  between 1916 and 1922/3  5 main sites: Zurich, Paris, New York, Berlin, Cologne</dc:title>
  <dc:creator>Elaine O'Brien</dc:creator>
  <cp:lastModifiedBy>O'Brien, Elaine</cp:lastModifiedBy>
  <cp:revision>88</cp:revision>
  <dcterms:created xsi:type="dcterms:W3CDTF">2011-11-22T16:39:01Z</dcterms:created>
  <dcterms:modified xsi:type="dcterms:W3CDTF">2019-10-10T15:54:25Z</dcterms:modified>
</cp:coreProperties>
</file>