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93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71500" y="4749800"/>
            <a:ext cx="11868150" cy="635"/>
          </a:xfrm>
          <a:custGeom>
            <a:avLst/>
            <a:gdLst/>
            <a:ahLst/>
            <a:cxnLst/>
            <a:rect l="l" t="t" r="r" b="b"/>
            <a:pathLst>
              <a:path w="11868150" h="635">
                <a:moveTo>
                  <a:pt x="0" y="0"/>
                </a:moveTo>
                <a:lnTo>
                  <a:pt x="11868092" y="128"/>
                </a:lnTo>
              </a:path>
            </a:pathLst>
          </a:custGeom>
          <a:ln w="12699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9600" y="3784600"/>
            <a:ext cx="11785600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784600"/>
            <a:ext cx="90125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60" dirty="0">
                <a:latin typeface="Arial"/>
                <a:cs typeface="Arial"/>
              </a:rPr>
              <a:t>UMBERTO </a:t>
            </a:r>
            <a:r>
              <a:rPr sz="4200" spc="-114" dirty="0">
                <a:latin typeface="Arial"/>
                <a:cs typeface="Arial"/>
              </a:rPr>
              <a:t>BOCCIONI: </a:t>
            </a:r>
            <a:r>
              <a:rPr sz="4200" spc="-160" dirty="0">
                <a:latin typeface="Arial"/>
                <a:cs typeface="Arial"/>
              </a:rPr>
              <a:t>A </a:t>
            </a:r>
            <a:r>
              <a:rPr sz="4200" spc="-80" dirty="0">
                <a:latin typeface="Arial"/>
                <a:cs typeface="Arial"/>
              </a:rPr>
              <a:t>Futurist</a:t>
            </a:r>
            <a:r>
              <a:rPr sz="4200" spc="405" dirty="0">
                <a:latin typeface="Arial"/>
                <a:cs typeface="Arial"/>
              </a:rPr>
              <a:t> </a:t>
            </a:r>
            <a:r>
              <a:rPr sz="4200" spc="-55" dirty="0">
                <a:latin typeface="Arial"/>
                <a:cs typeface="Arial"/>
              </a:rPr>
              <a:t>Artist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5054600"/>
            <a:ext cx="26492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20" dirty="0">
                <a:solidFill>
                  <a:srgbClr val="747474"/>
                </a:solidFill>
                <a:latin typeface="Arial"/>
                <a:cs typeface="Arial"/>
              </a:rPr>
              <a:t>By John</a:t>
            </a:r>
            <a:r>
              <a:rPr sz="2600" spc="-6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747474"/>
                </a:solidFill>
                <a:latin typeface="Arial"/>
                <a:cs typeface="Arial"/>
              </a:rPr>
              <a:t>Abrajano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3800" y="7975600"/>
            <a:ext cx="0" cy="1423035"/>
          </a:xfrm>
          <a:custGeom>
            <a:avLst/>
            <a:gdLst/>
            <a:ahLst/>
            <a:cxnLst/>
            <a:rect l="l" t="t" r="r" b="b"/>
            <a:pathLst>
              <a:path h="1423034">
                <a:moveTo>
                  <a:pt x="0" y="0"/>
                </a:moveTo>
                <a:lnTo>
                  <a:pt x="0" y="1422528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759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7800" y="7851993"/>
            <a:ext cx="4951730" cy="14312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120"/>
              </a:lnSpc>
              <a:spcBef>
                <a:spcPts val="120"/>
              </a:spcBef>
            </a:pPr>
            <a:r>
              <a:rPr sz="950" b="1" spc="5" dirty="0">
                <a:solidFill>
                  <a:srgbClr val="222222"/>
                </a:solidFill>
                <a:latin typeface="Arial"/>
                <a:cs typeface="Arial"/>
              </a:rPr>
              <a:t>Artist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950" u="sng" spc="10" dirty="0">
                <a:solidFill>
                  <a:srgbClr val="0645AD"/>
                </a:solidFill>
                <a:uFill>
                  <a:solidFill>
                    <a:srgbClr val="0645AD"/>
                  </a:solidFill>
                </a:uFill>
                <a:latin typeface="Arial"/>
                <a:cs typeface="Arial"/>
              </a:rPr>
              <a:t>Umberto</a:t>
            </a:r>
            <a:r>
              <a:rPr sz="950" u="sng" dirty="0">
                <a:solidFill>
                  <a:srgbClr val="0645AD"/>
                </a:solidFill>
                <a:uFill>
                  <a:solidFill>
                    <a:srgbClr val="0645AD"/>
                  </a:solidFill>
                </a:uFill>
                <a:latin typeface="Arial"/>
                <a:cs typeface="Arial"/>
              </a:rPr>
              <a:t> </a:t>
            </a:r>
            <a:r>
              <a:rPr sz="950" u="sng" spc="10" dirty="0">
                <a:solidFill>
                  <a:srgbClr val="0645AD"/>
                </a:solidFill>
                <a:uFill>
                  <a:solidFill>
                    <a:srgbClr val="0645AD"/>
                  </a:solidFill>
                </a:uFill>
                <a:latin typeface="Arial"/>
                <a:cs typeface="Arial"/>
              </a:rPr>
              <a:t>Boccioni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950" b="1" spc="-5" dirty="0">
                <a:solidFill>
                  <a:srgbClr val="222222"/>
                </a:solidFill>
                <a:latin typeface="Arial"/>
                <a:cs typeface="Arial"/>
              </a:rPr>
              <a:t>Year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950" spc="10" dirty="0">
                <a:solidFill>
                  <a:srgbClr val="222222"/>
                </a:solidFill>
                <a:latin typeface="Arial"/>
                <a:cs typeface="Arial"/>
              </a:rPr>
              <a:t>1913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950" b="1" spc="10" dirty="0">
                <a:solidFill>
                  <a:srgbClr val="222222"/>
                </a:solidFill>
                <a:latin typeface="Arial"/>
                <a:cs typeface="Arial"/>
              </a:rPr>
              <a:t>Medium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950" spc="5" dirty="0">
                <a:solidFill>
                  <a:srgbClr val="222222"/>
                </a:solidFill>
                <a:latin typeface="Arial"/>
                <a:cs typeface="Arial"/>
              </a:rPr>
              <a:t>Oil </a:t>
            </a:r>
            <a:r>
              <a:rPr sz="950" spc="10" dirty="0">
                <a:solidFill>
                  <a:srgbClr val="222222"/>
                </a:solidFill>
                <a:latin typeface="Arial"/>
                <a:cs typeface="Arial"/>
              </a:rPr>
              <a:t>on</a:t>
            </a:r>
            <a:r>
              <a:rPr sz="95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222222"/>
                </a:solidFill>
                <a:latin typeface="Arial"/>
                <a:cs typeface="Arial"/>
              </a:rPr>
              <a:t>canvas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950" b="1" spc="10" dirty="0">
                <a:solidFill>
                  <a:srgbClr val="222222"/>
                </a:solidFill>
                <a:latin typeface="Arial"/>
                <a:cs typeface="Arial"/>
              </a:rPr>
              <a:t>Dimensions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950" spc="10" dirty="0">
                <a:solidFill>
                  <a:srgbClr val="222222"/>
                </a:solidFill>
                <a:latin typeface="Arial"/>
                <a:cs typeface="Arial"/>
              </a:rPr>
              <a:t>70 </a:t>
            </a:r>
            <a:r>
              <a:rPr sz="950" spc="15" dirty="0">
                <a:solidFill>
                  <a:srgbClr val="222222"/>
                </a:solidFill>
                <a:latin typeface="Arial"/>
                <a:cs typeface="Arial"/>
              </a:rPr>
              <a:t>cm </a:t>
            </a:r>
            <a:r>
              <a:rPr sz="950" spc="10" dirty="0">
                <a:solidFill>
                  <a:srgbClr val="222222"/>
                </a:solidFill>
                <a:latin typeface="Arial"/>
                <a:cs typeface="Arial"/>
              </a:rPr>
              <a:t>× 95 </a:t>
            </a:r>
            <a:r>
              <a:rPr sz="950" spc="15" dirty="0">
                <a:solidFill>
                  <a:srgbClr val="222222"/>
                </a:solidFill>
                <a:latin typeface="Arial"/>
                <a:cs typeface="Arial"/>
              </a:rPr>
              <a:t>cm </a:t>
            </a:r>
            <a:r>
              <a:rPr sz="950" spc="10" dirty="0">
                <a:solidFill>
                  <a:srgbClr val="222222"/>
                </a:solidFill>
                <a:latin typeface="Arial"/>
                <a:cs typeface="Arial"/>
              </a:rPr>
              <a:t>(28 </a:t>
            </a:r>
            <a:r>
              <a:rPr sz="950" spc="5" dirty="0">
                <a:solidFill>
                  <a:srgbClr val="222222"/>
                </a:solidFill>
                <a:latin typeface="Arial"/>
                <a:cs typeface="Arial"/>
              </a:rPr>
              <a:t>in </a:t>
            </a:r>
            <a:r>
              <a:rPr sz="950" spc="10" dirty="0">
                <a:solidFill>
                  <a:srgbClr val="222222"/>
                </a:solidFill>
                <a:latin typeface="Arial"/>
                <a:cs typeface="Arial"/>
              </a:rPr>
              <a:t>× 37</a:t>
            </a:r>
            <a:r>
              <a:rPr sz="950" spc="-4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22222"/>
                </a:solidFill>
                <a:latin typeface="Arial"/>
                <a:cs typeface="Arial"/>
              </a:rPr>
              <a:t>in)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950" b="1" spc="10" dirty="0">
                <a:solidFill>
                  <a:srgbClr val="222222"/>
                </a:solidFill>
                <a:latin typeface="Arial"/>
                <a:cs typeface="Arial"/>
              </a:rPr>
              <a:t>Location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20"/>
              </a:lnSpc>
            </a:pPr>
            <a:r>
              <a:rPr sz="950" u="sng" spc="10" dirty="0">
                <a:solidFill>
                  <a:srgbClr val="0645AD"/>
                </a:solidFill>
                <a:uFill>
                  <a:solidFill>
                    <a:srgbClr val="0645AD"/>
                  </a:solidFill>
                </a:uFill>
                <a:latin typeface="Arial"/>
                <a:cs typeface="Arial"/>
              </a:rPr>
              <a:t>Peggy Guggenheim </a:t>
            </a:r>
            <a:r>
              <a:rPr sz="950" u="sng" spc="5" dirty="0">
                <a:solidFill>
                  <a:srgbClr val="0645AD"/>
                </a:solidFill>
                <a:uFill>
                  <a:solidFill>
                    <a:srgbClr val="0645AD"/>
                  </a:solidFill>
                </a:uFill>
                <a:latin typeface="Arial"/>
                <a:cs typeface="Arial"/>
              </a:rPr>
              <a:t>Collection</a:t>
            </a:r>
            <a:r>
              <a:rPr sz="950" spc="5" dirty="0">
                <a:solidFill>
                  <a:srgbClr val="0645AD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222222"/>
                </a:solidFill>
                <a:latin typeface="Arial"/>
                <a:cs typeface="Arial"/>
              </a:rPr>
              <a:t>(long term loan from the </a:t>
            </a:r>
            <a:r>
              <a:rPr sz="950" u="sng" spc="10" dirty="0">
                <a:solidFill>
                  <a:srgbClr val="0645AD"/>
                </a:solidFill>
                <a:uFill>
                  <a:solidFill>
                    <a:srgbClr val="0645AD"/>
                  </a:solidFill>
                </a:uFill>
                <a:latin typeface="Arial"/>
                <a:cs typeface="Arial"/>
              </a:rPr>
              <a:t>Gianni </a:t>
            </a:r>
            <a:r>
              <a:rPr sz="950" u="sng" spc="5" dirty="0">
                <a:solidFill>
                  <a:srgbClr val="0645AD"/>
                </a:solidFill>
                <a:uFill>
                  <a:solidFill>
                    <a:srgbClr val="0645AD"/>
                  </a:solidFill>
                </a:uFill>
                <a:latin typeface="Arial"/>
                <a:cs typeface="Arial"/>
              </a:rPr>
              <a:t>Mattioli</a:t>
            </a:r>
            <a:r>
              <a:rPr sz="950" spc="5" dirty="0">
                <a:solidFill>
                  <a:srgbClr val="0645AD"/>
                </a:solidFill>
                <a:latin typeface="Arial"/>
                <a:cs typeface="Arial"/>
              </a:rPr>
              <a:t> </a:t>
            </a:r>
            <a:r>
              <a:rPr sz="950" spc="5" dirty="0">
                <a:solidFill>
                  <a:srgbClr val="222222"/>
                </a:solidFill>
                <a:latin typeface="Arial"/>
                <a:cs typeface="Arial"/>
              </a:rPr>
              <a:t>Collection),</a:t>
            </a:r>
            <a:r>
              <a:rPr sz="950" spc="9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22222"/>
                </a:solidFill>
                <a:latin typeface="Arial"/>
                <a:cs typeface="Arial"/>
              </a:rPr>
              <a:t>Venice.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4864100"/>
            <a:ext cx="5334635" cy="635"/>
          </a:xfrm>
          <a:custGeom>
            <a:avLst/>
            <a:gdLst/>
            <a:ahLst/>
            <a:cxnLst/>
            <a:rect l="l" t="t" r="r" b="b"/>
            <a:pathLst>
              <a:path w="5334635" h="635">
                <a:moveTo>
                  <a:pt x="0" y="0"/>
                </a:moveTo>
                <a:lnTo>
                  <a:pt x="5334474" y="57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2400" y="0"/>
            <a:ext cx="65024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3314700"/>
            <a:ext cx="5144135" cy="12547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3046730">
              <a:lnSpc>
                <a:spcPts val="1600"/>
              </a:lnSpc>
              <a:spcBef>
                <a:spcPts val="219"/>
              </a:spcBef>
            </a:pPr>
            <a:r>
              <a:rPr sz="1400" b="1" spc="-5" dirty="0">
                <a:solidFill>
                  <a:srgbClr val="222222"/>
                </a:solidFill>
                <a:latin typeface="Arial"/>
                <a:cs typeface="Arial"/>
              </a:rPr>
              <a:t>Artist: </a:t>
            </a:r>
            <a:r>
              <a:rPr sz="1400" u="heavy" spc="-5" dirty="0">
                <a:solidFill>
                  <a:srgbClr val="1A0DAB"/>
                </a:solidFill>
                <a:uFill>
                  <a:solidFill>
                    <a:srgbClr val="1A0DAB"/>
                  </a:solidFill>
                </a:uFill>
                <a:latin typeface="Arial"/>
                <a:cs typeface="Arial"/>
              </a:rPr>
              <a:t>Umberto </a:t>
            </a:r>
            <a:r>
              <a:rPr sz="1400" u="heavy" dirty="0">
                <a:solidFill>
                  <a:srgbClr val="1A0DAB"/>
                </a:solidFill>
                <a:uFill>
                  <a:solidFill>
                    <a:srgbClr val="1A0DAB"/>
                  </a:solidFill>
                </a:uFill>
                <a:latin typeface="Arial"/>
                <a:cs typeface="Arial"/>
              </a:rPr>
              <a:t>Boccioni </a:t>
            </a:r>
            <a:r>
              <a:rPr sz="1400" dirty="0">
                <a:solidFill>
                  <a:srgbClr val="1A0DAB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2222"/>
                </a:solidFill>
                <a:latin typeface="Arial"/>
                <a:cs typeface="Arial"/>
              </a:rPr>
              <a:t>Dimensions: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3′ 8″ x 2′</a:t>
            </a:r>
            <a:r>
              <a:rPr sz="1400" spc="-6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22222"/>
                </a:solidFill>
                <a:latin typeface="Arial"/>
                <a:cs typeface="Arial"/>
              </a:rPr>
              <a:t>11″  </a:t>
            </a:r>
            <a:r>
              <a:rPr sz="1400" b="1" spc="-5" dirty="0">
                <a:solidFill>
                  <a:srgbClr val="222222"/>
                </a:solidFill>
                <a:latin typeface="Arial"/>
                <a:cs typeface="Arial"/>
              </a:rPr>
              <a:t>Period:</a:t>
            </a:r>
            <a:r>
              <a:rPr sz="1400" b="1" spc="-1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A0DAB"/>
                </a:solidFill>
                <a:latin typeface="Arial"/>
                <a:cs typeface="Arial"/>
              </a:rPr>
              <a:t>Futurism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20"/>
              </a:lnSpc>
            </a:pPr>
            <a:r>
              <a:rPr sz="1400" b="1" spc="-5" dirty="0">
                <a:solidFill>
                  <a:srgbClr val="222222"/>
                </a:solidFill>
                <a:latin typeface="Arial"/>
                <a:cs typeface="Arial"/>
              </a:rPr>
              <a:t>Location: </a:t>
            </a:r>
            <a:r>
              <a:rPr sz="1400" u="heavy" dirty="0">
                <a:solidFill>
                  <a:srgbClr val="1A0DAB"/>
                </a:solidFill>
                <a:uFill>
                  <a:solidFill>
                    <a:srgbClr val="1A0DAB"/>
                  </a:solidFill>
                </a:uFill>
                <a:latin typeface="Arial"/>
                <a:cs typeface="Arial"/>
              </a:rPr>
              <a:t>Museum of Contemporary </a:t>
            </a:r>
            <a:r>
              <a:rPr sz="1400" u="heavy" spc="-5" dirty="0">
                <a:solidFill>
                  <a:srgbClr val="1A0DAB"/>
                </a:solidFill>
                <a:uFill>
                  <a:solidFill>
                    <a:srgbClr val="1A0DAB"/>
                  </a:solidFill>
                </a:uFill>
                <a:latin typeface="Arial"/>
                <a:cs typeface="Arial"/>
              </a:rPr>
              <a:t>Art, </a:t>
            </a:r>
            <a:r>
              <a:rPr sz="1400" u="heavy" dirty="0">
                <a:solidFill>
                  <a:srgbClr val="1A0DAB"/>
                </a:solidFill>
                <a:uFill>
                  <a:solidFill>
                    <a:srgbClr val="1A0DAB"/>
                  </a:solidFill>
                </a:uFill>
                <a:latin typeface="Arial"/>
                <a:cs typeface="Arial"/>
              </a:rPr>
              <a:t>University of São</a:t>
            </a:r>
            <a:r>
              <a:rPr sz="1400" u="heavy" spc="-155" dirty="0">
                <a:solidFill>
                  <a:srgbClr val="1A0DAB"/>
                </a:solidFill>
                <a:uFill>
                  <a:solidFill>
                    <a:srgbClr val="1A0DAB"/>
                  </a:solidFill>
                </a:uFill>
                <a:latin typeface="Arial"/>
                <a:cs typeface="Arial"/>
              </a:rPr>
              <a:t> </a:t>
            </a:r>
            <a:r>
              <a:rPr sz="1400" u="heavy" dirty="0">
                <a:solidFill>
                  <a:srgbClr val="1A0DAB"/>
                </a:solidFill>
                <a:uFill>
                  <a:solidFill>
                    <a:srgbClr val="1A0DAB"/>
                  </a:solidFill>
                </a:uFill>
                <a:latin typeface="Arial"/>
                <a:cs typeface="Arial"/>
              </a:rPr>
              <a:t>Paulo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sz="1400" b="1" u="heavy" spc="-5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cs typeface="Arial"/>
              </a:rPr>
              <a:t>Medium</a:t>
            </a:r>
            <a:r>
              <a:rPr sz="1400" b="1" spc="-5" dirty="0">
                <a:solidFill>
                  <a:srgbClr val="222222"/>
                </a:solidFill>
                <a:latin typeface="Arial"/>
                <a:cs typeface="Arial"/>
              </a:rPr>
              <a:t>: </a:t>
            </a: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Plaster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39"/>
              </a:lnSpc>
            </a:pPr>
            <a:r>
              <a:rPr sz="1400" b="1" u="heavy" spc="-5" dirty="0">
                <a:solidFill>
                  <a:srgbClr val="222222"/>
                </a:solidFill>
                <a:uFill>
                  <a:solidFill>
                    <a:srgbClr val="222222"/>
                  </a:solidFill>
                </a:uFill>
                <a:latin typeface="Arial"/>
                <a:cs typeface="Arial"/>
              </a:rPr>
              <a:t>Created</a:t>
            </a:r>
            <a:r>
              <a:rPr sz="1400" b="1" spc="-5" dirty="0">
                <a:solidFill>
                  <a:srgbClr val="222222"/>
                </a:solidFill>
                <a:latin typeface="Arial"/>
                <a:cs typeface="Arial"/>
              </a:rPr>
              <a:t>: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1913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82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JOHN_ABRAJANO_ART_109_ANTHOLOGY_PRESENTATION</dc:title>
  <dc:creator>Elaine</dc:creator>
  <cp:lastModifiedBy>O'Brien, Elaine</cp:lastModifiedBy>
  <cp:revision>1</cp:revision>
  <dcterms:created xsi:type="dcterms:W3CDTF">2019-12-12T18:12:51Z</dcterms:created>
  <dcterms:modified xsi:type="dcterms:W3CDTF">2019-12-12T18:14:07Z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2019-12-12T00:00:00Z</vt:filetime>
  </property>
  <property fmtid="{D5CDD505-2E9C-101B-9397-08002B2CF9AE}" pid="3" name="Creator">
    <vt:lpwstr>Keynote</vt:lpwstr>
  </property>
  <property fmtid="{D5CDD505-2E9C-101B-9397-08002B2CF9AE}" pid="4" name="LastSaved">
    <vt:filetime>2019-12-12T00:00:00Z</vt:filetime>
  </property>
</Properties>
</file>