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6" r:id="rId2"/>
    <p:sldId id="287" r:id="rId3"/>
    <p:sldId id="288" r:id="rId4"/>
    <p:sldId id="290" r:id="rId5"/>
    <p:sldId id="289" r:id="rId6"/>
    <p:sldId id="293" r:id="rId7"/>
    <p:sldId id="257" r:id="rId8"/>
    <p:sldId id="258" r:id="rId9"/>
    <p:sldId id="259" r:id="rId10"/>
    <p:sldId id="275" r:id="rId11"/>
    <p:sldId id="276" r:id="rId12"/>
    <p:sldId id="262" r:id="rId13"/>
    <p:sldId id="263" r:id="rId14"/>
    <p:sldId id="264" r:id="rId15"/>
    <p:sldId id="265" r:id="rId16"/>
    <p:sldId id="267" r:id="rId17"/>
    <p:sldId id="268" r:id="rId18"/>
    <p:sldId id="270" r:id="rId19"/>
    <p:sldId id="271" r:id="rId20"/>
    <p:sldId id="272" r:id="rId21"/>
    <p:sldId id="273" r:id="rId22"/>
    <p:sldId id="292" r:id="rId23"/>
    <p:sldId id="274" r:id="rId24"/>
    <p:sldId id="291" r:id="rId25"/>
    <p:sldId id="278" r:id="rId26"/>
    <p:sldId id="279" r:id="rId27"/>
    <p:sldId id="295" r:id="rId28"/>
    <p:sldId id="294" r:id="rId29"/>
    <p:sldId id="280" r:id="rId30"/>
    <p:sldId id="281" r:id="rId31"/>
    <p:sldId id="282" r:id="rId32"/>
    <p:sldId id="284" r:id="rId33"/>
    <p:sldId id="277" r:id="rId34"/>
    <p:sldId id="283" r:id="rId35"/>
    <p:sldId id="285" r:id="rId36"/>
    <p:sldId id="260" r:id="rId37"/>
    <p:sldId id="26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09" d="100"/>
          <a:sy n="109" d="100"/>
        </p:scale>
        <p:origin x="1422" y="108"/>
      </p:cViewPr>
      <p:guideLst/>
    </p:cSldViewPr>
  </p:slideViewPr>
  <p:notesTextViewPr>
    <p:cViewPr>
      <p:scale>
        <a:sx n="1" d="1"/>
        <a:sy n="1" d="1"/>
      </p:scale>
      <p:origin x="0" y="0"/>
    </p:cViewPr>
  </p:notesTextViewPr>
  <p:sorterViewPr>
    <p:cViewPr>
      <p:scale>
        <a:sx n="100" d="100"/>
        <a:sy n="100" d="100"/>
      </p:scale>
      <p:origin x="0" y="-36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9BD4177-3EF4-4EBA-B10E-612BAD0DBC5A}" type="slidenum">
              <a:rPr lang="en-US" altLang="en-US"/>
              <a:pPr/>
              <a:t>‹#›</a:t>
            </a:fld>
            <a:endParaRPr lang="en-US" altLang="en-US"/>
          </a:p>
        </p:txBody>
      </p:sp>
    </p:spTree>
    <p:extLst>
      <p:ext uri="{BB962C8B-B14F-4D97-AF65-F5344CB8AC3E}">
        <p14:creationId xmlns:p14="http://schemas.microsoft.com/office/powerpoint/2010/main" val="255754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158317C-B14E-43A9-829C-CE128E897CE1}" type="slidenum">
              <a:rPr lang="en-US" altLang="en-US"/>
              <a:pPr/>
              <a:t>‹#›</a:t>
            </a:fld>
            <a:endParaRPr lang="en-US" altLang="en-US"/>
          </a:p>
        </p:txBody>
      </p:sp>
    </p:spTree>
    <p:extLst>
      <p:ext uri="{BB962C8B-B14F-4D97-AF65-F5344CB8AC3E}">
        <p14:creationId xmlns:p14="http://schemas.microsoft.com/office/powerpoint/2010/main" val="272424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CE689E1-1407-46E5-9FFF-9CDC7E547688}" type="slidenum">
              <a:rPr lang="en-US" altLang="en-US"/>
              <a:pPr/>
              <a:t>‹#›</a:t>
            </a:fld>
            <a:endParaRPr lang="en-US" altLang="en-US"/>
          </a:p>
        </p:txBody>
      </p:sp>
    </p:spTree>
    <p:extLst>
      <p:ext uri="{BB962C8B-B14F-4D97-AF65-F5344CB8AC3E}">
        <p14:creationId xmlns:p14="http://schemas.microsoft.com/office/powerpoint/2010/main" val="32217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42E3BC7-C0CA-4C3F-9AA2-2069538790FC}" type="slidenum">
              <a:rPr lang="en-US" altLang="en-US"/>
              <a:pPr/>
              <a:t>‹#›</a:t>
            </a:fld>
            <a:endParaRPr lang="en-US" altLang="en-US"/>
          </a:p>
        </p:txBody>
      </p:sp>
    </p:spTree>
    <p:extLst>
      <p:ext uri="{BB962C8B-B14F-4D97-AF65-F5344CB8AC3E}">
        <p14:creationId xmlns:p14="http://schemas.microsoft.com/office/powerpoint/2010/main" val="192816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9C06E62-BD79-4927-A568-33360CC282F1}" type="slidenum">
              <a:rPr lang="en-US" altLang="en-US"/>
              <a:pPr/>
              <a:t>‹#›</a:t>
            </a:fld>
            <a:endParaRPr lang="en-US" altLang="en-US"/>
          </a:p>
        </p:txBody>
      </p:sp>
    </p:spTree>
    <p:extLst>
      <p:ext uri="{BB962C8B-B14F-4D97-AF65-F5344CB8AC3E}">
        <p14:creationId xmlns:p14="http://schemas.microsoft.com/office/powerpoint/2010/main" val="203839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D1795E5-3298-44C3-9B3B-4C3CBF6ECFDA}" type="slidenum">
              <a:rPr lang="en-US" altLang="en-US"/>
              <a:pPr/>
              <a:t>‹#›</a:t>
            </a:fld>
            <a:endParaRPr lang="en-US" altLang="en-US"/>
          </a:p>
        </p:txBody>
      </p:sp>
    </p:spTree>
    <p:extLst>
      <p:ext uri="{BB962C8B-B14F-4D97-AF65-F5344CB8AC3E}">
        <p14:creationId xmlns:p14="http://schemas.microsoft.com/office/powerpoint/2010/main" val="425234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9522DB7-BDB8-4F2D-AC28-5B5C76EC221C}" type="slidenum">
              <a:rPr lang="en-US" altLang="en-US"/>
              <a:pPr/>
              <a:t>‹#›</a:t>
            </a:fld>
            <a:endParaRPr lang="en-US" altLang="en-US"/>
          </a:p>
        </p:txBody>
      </p:sp>
    </p:spTree>
    <p:extLst>
      <p:ext uri="{BB962C8B-B14F-4D97-AF65-F5344CB8AC3E}">
        <p14:creationId xmlns:p14="http://schemas.microsoft.com/office/powerpoint/2010/main" val="423241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06B5C0F2-0D63-4F36-8383-369462E2510B}" type="slidenum">
              <a:rPr lang="en-US" altLang="en-US"/>
              <a:pPr/>
              <a:t>‹#›</a:t>
            </a:fld>
            <a:endParaRPr lang="en-US" altLang="en-US"/>
          </a:p>
        </p:txBody>
      </p:sp>
    </p:spTree>
    <p:extLst>
      <p:ext uri="{BB962C8B-B14F-4D97-AF65-F5344CB8AC3E}">
        <p14:creationId xmlns:p14="http://schemas.microsoft.com/office/powerpoint/2010/main" val="98148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1F169DF4-8034-45FB-B501-3E0DA82BD096}" type="slidenum">
              <a:rPr lang="en-US" altLang="en-US"/>
              <a:pPr/>
              <a:t>‹#›</a:t>
            </a:fld>
            <a:endParaRPr lang="en-US" altLang="en-US"/>
          </a:p>
        </p:txBody>
      </p:sp>
    </p:spTree>
    <p:extLst>
      <p:ext uri="{BB962C8B-B14F-4D97-AF65-F5344CB8AC3E}">
        <p14:creationId xmlns:p14="http://schemas.microsoft.com/office/powerpoint/2010/main" val="234729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F9B403A-1782-4E2C-98EE-49EF8A1AC92E}" type="slidenum">
              <a:rPr lang="en-US" altLang="en-US"/>
              <a:pPr/>
              <a:t>‹#›</a:t>
            </a:fld>
            <a:endParaRPr lang="en-US" altLang="en-US"/>
          </a:p>
        </p:txBody>
      </p:sp>
    </p:spTree>
    <p:extLst>
      <p:ext uri="{BB962C8B-B14F-4D97-AF65-F5344CB8AC3E}">
        <p14:creationId xmlns:p14="http://schemas.microsoft.com/office/powerpoint/2010/main" val="2142621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575C233-1A5B-4F3A-93C5-1EED9C9DCA86}" type="slidenum">
              <a:rPr lang="en-US" altLang="en-US"/>
              <a:pPr/>
              <a:t>‹#›</a:t>
            </a:fld>
            <a:endParaRPr lang="en-US" altLang="en-US"/>
          </a:p>
        </p:txBody>
      </p:sp>
    </p:spTree>
    <p:extLst>
      <p:ext uri="{BB962C8B-B14F-4D97-AF65-F5344CB8AC3E}">
        <p14:creationId xmlns:p14="http://schemas.microsoft.com/office/powerpoint/2010/main" val="1463566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fontAlgn="base">
              <a:spcBef>
                <a:spcPct val="0"/>
              </a:spcBef>
              <a:spcAft>
                <a:spcPct val="0"/>
              </a:spcAft>
            </a:pPr>
            <a:fld id="{69EB4D18-68CE-4F66-9DAA-E4F5AD7C0E34}"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38863512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youtu.be/BIKYF07Y4kA"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museoreinasofia.es/en/multimedia/pity-and-terror-picassos-path-guernica"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hyperlink" Target="https://www.museoreinasofia.es/en/multimedia/pity-and-terror-picassos-path-guernic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youtu.be/lmag4vL7hnQ"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www.youtube.com/embed/lmag4vL7hn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8683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Man Ray</a:t>
            </a:r>
            <a:r>
              <a:rPr lang="en-US" altLang="en-US" sz="1600">
                <a:latin typeface="Verdana" panose="020B0604030504040204" pitchFamily="34" charset="0"/>
                <a:ea typeface="Verdana" panose="020B0604030504040204" pitchFamily="34" charset="0"/>
                <a:cs typeface="Verdana" panose="020B0604030504040204" pitchFamily="34" charset="0"/>
              </a:rPr>
              <a:t> (born Emmanuel Radnitsky, American, 1890-1976) </a:t>
            </a:r>
            <a:r>
              <a:rPr lang="en-US" altLang="en-US" sz="1600" i="1">
                <a:latin typeface="Verdana" panose="020B0604030504040204" pitchFamily="34" charset="0"/>
                <a:ea typeface="Verdana" panose="020B0604030504040204" pitchFamily="34" charset="0"/>
                <a:cs typeface="Verdana" panose="020B0604030504040204" pitchFamily="34" charset="0"/>
              </a:rPr>
              <a:t>Gift</a:t>
            </a:r>
            <a:r>
              <a:rPr lang="en-US" altLang="en-US" sz="1600">
                <a:latin typeface="Verdana" panose="020B0604030504040204" pitchFamily="34" charset="0"/>
                <a:ea typeface="Verdana" panose="020B0604030504040204" pitchFamily="34" charset="0"/>
                <a:cs typeface="Verdana" panose="020B0604030504040204" pitchFamily="34" charset="0"/>
              </a:rPr>
              <a:t>, 1921</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Duchampian "ready-made altered" &amp; Surrealist "uncanny" object</a:t>
            </a:r>
            <a:br>
              <a:rPr lang="en-US" altLang="en-US" sz="1600">
                <a:latin typeface="Verdana" panose="020B0604030504040204" pitchFamily="34" charset="0"/>
                <a:ea typeface="Verdana" panose="020B0604030504040204" pitchFamily="34" charset="0"/>
                <a:cs typeface="Verdana" panose="020B0604030504040204" pitchFamily="34" charset="0"/>
              </a:rPr>
            </a:br>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pic>
        <p:nvPicPr>
          <p:cNvPr id="29699" name="Picture 4" descr="manRay_gift_19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428750"/>
            <a:ext cx="34274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545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87923"/>
            <a:ext cx="8229600" cy="2045677"/>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Surrealist</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a:latin typeface="Verdana" panose="020B0604030504040204" pitchFamily="34" charset="0"/>
                <a:ea typeface="Verdana" panose="020B0604030504040204" pitchFamily="34" charset="0"/>
                <a:cs typeface="Verdana" panose="020B0604030504040204" pitchFamily="34" charset="0"/>
              </a:rPr>
              <a:t>AUTOMATISM</a:t>
            </a:r>
            <a:r>
              <a:rPr lang="en-US" altLang="en-US" sz="1600" dirty="0">
                <a:latin typeface="Verdana" panose="020B0604030504040204" pitchFamily="34" charset="0"/>
                <a:ea typeface="Verdana" panose="020B0604030504040204" pitchFamily="34" charset="0"/>
                <a:cs typeface="Verdana" panose="020B0604030504040204" pitchFamily="34" charset="0"/>
              </a:rPr>
              <a:t>: Surrealist method for revealing subconscious by relinquishing individual control</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Exquisite corpse</a:t>
            </a:r>
            <a:r>
              <a:rPr lang="en-US" altLang="en-US" sz="1600" dirty="0">
                <a:latin typeface="Verdana" panose="020B0604030504040204" pitchFamily="34" charset="0"/>
                <a:ea typeface="Verdana" panose="020B0604030504040204" pitchFamily="34" charset="0"/>
                <a:cs typeface="Verdana" panose="020B0604030504040204" pitchFamily="34" charset="0"/>
              </a:rPr>
              <a:t> collaborative drawings:</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(left) by Yves Tanguy, Man Ray, Max </a:t>
            </a:r>
            <a:r>
              <a:rPr lang="en-US" altLang="en-US" sz="1600" dirty="0" err="1">
                <a:latin typeface="Verdana" panose="020B0604030504040204" pitchFamily="34" charset="0"/>
                <a:ea typeface="Verdana" panose="020B0604030504040204" pitchFamily="34" charset="0"/>
                <a:cs typeface="Verdana" panose="020B0604030504040204" pitchFamily="34" charset="0"/>
              </a:rPr>
              <a:t>Morise</a:t>
            </a:r>
            <a:r>
              <a:rPr lang="en-US" altLang="en-US" sz="1600" dirty="0">
                <a:latin typeface="Verdana" panose="020B0604030504040204" pitchFamily="34" charset="0"/>
                <a:ea typeface="Verdana" panose="020B0604030504040204" pitchFamily="34" charset="0"/>
                <a:cs typeface="Verdana" panose="020B0604030504040204" pitchFamily="34" charset="0"/>
              </a:rPr>
              <a:t>, Joan Miró, c. 1926.</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An exquisite corpse by Victor </a:t>
            </a:r>
            <a:r>
              <a:rPr lang="en-US" altLang="en-US" sz="1600" dirty="0" err="1">
                <a:latin typeface="Verdana" panose="020B0604030504040204" pitchFamily="34" charset="0"/>
                <a:ea typeface="Verdana" panose="020B0604030504040204" pitchFamily="34" charset="0"/>
                <a:cs typeface="Verdana" panose="020B0604030504040204" pitchFamily="34" charset="0"/>
              </a:rPr>
              <a:t>Brauner</a:t>
            </a:r>
            <a:r>
              <a:rPr lang="en-US" altLang="en-US" sz="1600" dirty="0">
                <a:latin typeface="Verdana" panose="020B0604030504040204" pitchFamily="34" charset="0"/>
                <a:ea typeface="Verdana" panose="020B0604030504040204" pitchFamily="34" charset="0"/>
                <a:cs typeface="Verdana" panose="020B0604030504040204" pitchFamily="34" charset="0"/>
              </a:rPr>
              <a:t>, André Breton, Jacques </a:t>
            </a:r>
            <a:r>
              <a:rPr lang="en-US" altLang="en-US" sz="1600" dirty="0" err="1">
                <a:latin typeface="Verdana" panose="020B0604030504040204" pitchFamily="34" charset="0"/>
                <a:ea typeface="Verdana" panose="020B0604030504040204" pitchFamily="34" charset="0"/>
                <a:cs typeface="Verdana" panose="020B0604030504040204" pitchFamily="34" charset="0"/>
              </a:rPr>
              <a:t>Hérold</a:t>
            </a:r>
            <a:r>
              <a:rPr lang="en-US" altLang="en-US" sz="1600" dirty="0">
                <a:latin typeface="Verdana" panose="020B0604030504040204" pitchFamily="34" charset="0"/>
                <a:ea typeface="Verdana" panose="020B0604030504040204" pitchFamily="34" charset="0"/>
                <a:cs typeface="Verdana" panose="020B0604030504040204" pitchFamily="34" charset="0"/>
              </a:rPr>
              <a:t> and Yves Tanguy, 1935</a:t>
            </a:r>
          </a:p>
        </p:txBody>
      </p:sp>
      <p:pic>
        <p:nvPicPr>
          <p:cNvPr id="36867" name="Picture 4" descr="surrealist_ExquisiteCor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956" y="2485292"/>
            <a:ext cx="22447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surrealist_ExquisiteCorp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708" y="2485292"/>
            <a:ext cx="2228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075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45545" y="0"/>
            <a:ext cx="8479355" cy="1754187"/>
          </a:xfrm>
        </p:spPr>
        <p:txBody>
          <a:bodyPr/>
          <a:lstStyle/>
          <a:p>
            <a:pPr algn="l" eaLnBrk="1" hangingPunct="1"/>
            <a:r>
              <a:rPr lang="en-US" altLang="en-US" sz="1600" dirty="0"/>
              <a:t>AUTOMATISM and abstract biomorphic Surrealism</a:t>
            </a:r>
            <a:br>
              <a:rPr lang="en-US" altLang="en-US" sz="1600" dirty="0"/>
            </a:br>
            <a:r>
              <a:rPr lang="en-US" altLang="en-US" sz="1600" b="1" dirty="0"/>
              <a:t>André Masson</a:t>
            </a:r>
            <a:r>
              <a:rPr lang="en-US" altLang="en-US" sz="1600" dirty="0"/>
              <a:t> (French, 1896-1987) </a:t>
            </a:r>
            <a:r>
              <a:rPr lang="en-US" altLang="en-US" sz="1600" i="1" dirty="0"/>
              <a:t>Quare de vulva </a:t>
            </a:r>
            <a:r>
              <a:rPr lang="en-US" altLang="en-US" sz="1600" i="1" dirty="0" err="1"/>
              <a:t>eduxiste</a:t>
            </a:r>
            <a:r>
              <a:rPr lang="en-US" altLang="en-US" sz="1600" i="1" dirty="0"/>
              <a:t> me (Why </a:t>
            </a:r>
            <a:r>
              <a:rPr lang="en-US" altLang="en-US" sz="1600" i="1" dirty="0" err="1"/>
              <a:t>dids’t</a:t>
            </a:r>
            <a:r>
              <a:rPr lang="en-US" altLang="en-US" sz="1600" i="1" dirty="0"/>
              <a:t> thou bring me forth from the womb?),</a:t>
            </a:r>
            <a:r>
              <a:rPr lang="en-US" altLang="en-US" sz="1600" dirty="0"/>
              <a:t> 1923, pen &amp; ink on paper</a:t>
            </a:r>
            <a:br>
              <a:rPr lang="en-US" altLang="en-US" sz="1600" dirty="0"/>
            </a:br>
            <a:br>
              <a:rPr lang="en-US" altLang="en-US" sz="1600" dirty="0"/>
            </a:br>
            <a:r>
              <a:rPr lang="en-US" altLang="en-US" sz="1600" dirty="0"/>
              <a:t>(right) </a:t>
            </a:r>
            <a:r>
              <a:rPr lang="en-US" altLang="en-US" sz="1600" i="1" dirty="0"/>
              <a:t>Battle of Fishes</a:t>
            </a:r>
            <a:r>
              <a:rPr lang="en-US" altLang="en-US" sz="1600" dirty="0"/>
              <a:t>, 1926, sand, gesso, oil, pencil, and charcoal on canvas, 14 x 28 inches. Masson had been wounded in the war and traumatized. He </a:t>
            </a:r>
            <a:r>
              <a:rPr lang="en-US" sz="1600" dirty="0"/>
              <a:t>believed that, if left to chance, pictorial compositions would reveal the sadism of all living creatures.</a:t>
            </a:r>
            <a:endParaRPr lang="en-US" altLang="en-US" sz="1600" dirty="0"/>
          </a:p>
        </p:txBody>
      </p:sp>
      <p:pic>
        <p:nvPicPr>
          <p:cNvPr id="37892" name="Picture 6" descr="masson_why_did_th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45" y="2190750"/>
            <a:ext cx="3116780" cy="429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521725" y="2505076"/>
            <a:ext cx="5393675" cy="2686050"/>
          </a:xfrm>
          <a:prstGeom prst="rect">
            <a:avLst/>
          </a:prstGeom>
        </p:spPr>
      </p:pic>
    </p:spTree>
    <p:extLst>
      <p:ext uri="{BB962C8B-B14F-4D97-AF65-F5344CB8AC3E}">
        <p14:creationId xmlns:p14="http://schemas.microsoft.com/office/powerpoint/2010/main" val="391069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1600" b="1"/>
              <a:t>“Naturalist” or “Hand Painted Dream” Surrealism</a:t>
            </a:r>
            <a:br>
              <a:rPr lang="en-US" altLang="en-US" sz="1600" b="1"/>
            </a:br>
            <a:r>
              <a:rPr lang="en-US" altLang="en-US" sz="1600" b="1"/>
              <a:t>René Magritte</a:t>
            </a:r>
            <a:r>
              <a:rPr lang="en-US" altLang="en-US" sz="1600"/>
              <a:t> (Belgian, 1898-1967) </a:t>
            </a:r>
            <a:r>
              <a:rPr lang="en-US" altLang="en-US" sz="1600" i="1"/>
              <a:t>The Treachery of Images</a:t>
            </a:r>
            <a:r>
              <a:rPr lang="en-US" altLang="en-US" sz="1600"/>
              <a:t>, 1928-29, oil on canvas, 23 x 31”, LACMA,  </a:t>
            </a:r>
            <a:r>
              <a:rPr lang="en-US" altLang="en-US" sz="1600" b="1"/>
              <a:t>Deconstruction</a:t>
            </a:r>
          </a:p>
        </p:txBody>
      </p:sp>
      <p:pic>
        <p:nvPicPr>
          <p:cNvPr id="23555" name="Picture 4" descr="magritte_treachery_of_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5943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5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4448175" cy="1524000"/>
          </a:xfrm>
        </p:spPr>
        <p:txBody>
          <a:bodyPr/>
          <a:lstStyle/>
          <a:p>
            <a:pPr algn="l" eaLnBrk="1" hangingPunct="1"/>
            <a:r>
              <a:rPr lang="en-US" altLang="en-US" sz="1600" b="1" dirty="0"/>
              <a:t>René Magritte</a:t>
            </a:r>
            <a:r>
              <a:rPr lang="en-US" altLang="en-US" sz="1600" dirty="0"/>
              <a:t>, </a:t>
            </a:r>
            <a:r>
              <a:rPr lang="en-US" altLang="en-US" sz="1600" i="1" dirty="0"/>
              <a:t>Les </a:t>
            </a:r>
            <a:r>
              <a:rPr lang="en-US" altLang="en-US" sz="1600" i="1" dirty="0" err="1"/>
              <a:t>Valeurs</a:t>
            </a:r>
            <a:r>
              <a:rPr lang="en-US" altLang="en-US" sz="1600" i="1" dirty="0"/>
              <a:t> </a:t>
            </a:r>
            <a:r>
              <a:rPr lang="en-US" altLang="en-US" sz="1600" i="1" dirty="0" err="1"/>
              <a:t>personnelles</a:t>
            </a:r>
            <a:r>
              <a:rPr lang="en-US" altLang="en-US" sz="1600" i="1" dirty="0"/>
              <a:t> (Personal Values),</a:t>
            </a:r>
            <a:r>
              <a:rPr lang="en-US" altLang="en-US" sz="1600" dirty="0"/>
              <a:t> 1952, 31 1/2 in. x 39 3/8 in., oil on canvas, SFMOMA</a:t>
            </a:r>
            <a:br>
              <a:rPr lang="en-US" altLang="en-US" sz="1600" dirty="0"/>
            </a:br>
            <a:endParaRPr lang="en-US" altLang="en-US" sz="1200" dirty="0"/>
          </a:p>
        </p:txBody>
      </p:sp>
      <p:pic>
        <p:nvPicPr>
          <p:cNvPr id="24579" name="Picture 4" descr="magritte_personal_values_19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03" y="1272380"/>
            <a:ext cx="4421367" cy="35512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6" descr="Magritte_LACMAexhibition_Baldassari_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225" y="875375"/>
            <a:ext cx="3067050" cy="479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4572000" y="5753102"/>
            <a:ext cx="45612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dirty="0">
                <a:solidFill>
                  <a:srgbClr val="FFFFFF"/>
                </a:solidFill>
              </a:rPr>
              <a:t>LA Conceptual artist, John </a:t>
            </a:r>
            <a:r>
              <a:rPr lang="en-US" altLang="en-US" sz="1600" dirty="0" err="1">
                <a:solidFill>
                  <a:srgbClr val="FFFFFF"/>
                </a:solidFill>
              </a:rPr>
              <a:t>Baldessari</a:t>
            </a:r>
            <a:r>
              <a:rPr lang="en-US" altLang="en-US" sz="1600" dirty="0">
                <a:solidFill>
                  <a:srgbClr val="FFFFFF"/>
                </a:solidFill>
              </a:rPr>
              <a:t> at 2007 </a:t>
            </a:r>
            <a:br>
              <a:rPr lang="en-US" altLang="en-US" sz="1600" dirty="0">
                <a:solidFill>
                  <a:srgbClr val="FFFFFF"/>
                </a:solidFill>
              </a:rPr>
            </a:br>
            <a:r>
              <a:rPr lang="en-US" altLang="en-US" sz="1600" dirty="0">
                <a:solidFill>
                  <a:srgbClr val="FFFFFF"/>
                </a:solidFill>
              </a:rPr>
              <a:t>exhibition he curated at LACMA: </a:t>
            </a:r>
            <a:r>
              <a:rPr lang="en-US" altLang="en-US" sz="1600" i="1" dirty="0">
                <a:solidFill>
                  <a:srgbClr val="FFFFFF"/>
                </a:solidFill>
              </a:rPr>
              <a:t>Treachery </a:t>
            </a:r>
            <a:br>
              <a:rPr lang="en-US" altLang="en-US" sz="1600" i="1" dirty="0">
                <a:solidFill>
                  <a:srgbClr val="FFFFFF"/>
                </a:solidFill>
              </a:rPr>
            </a:br>
            <a:r>
              <a:rPr lang="en-US" altLang="en-US" sz="1600" i="1" dirty="0">
                <a:solidFill>
                  <a:srgbClr val="FFFFFF"/>
                </a:solidFill>
              </a:rPr>
              <a:t>of Images: René Magritte and Contemporary Art</a:t>
            </a:r>
          </a:p>
        </p:txBody>
      </p:sp>
    </p:spTree>
    <p:extLst>
      <p:ext uri="{BB962C8B-B14F-4D97-AF65-F5344CB8AC3E}">
        <p14:creationId xmlns:p14="http://schemas.microsoft.com/office/powerpoint/2010/main" val="306132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r>
              <a:rPr lang="en-US" altLang="en-US" sz="1600" dirty="0"/>
              <a:t>(left) </a:t>
            </a:r>
            <a:r>
              <a:rPr lang="en-US" altLang="en-US" sz="1600" b="1" dirty="0"/>
              <a:t>Robert </a:t>
            </a:r>
            <a:r>
              <a:rPr lang="en-US" altLang="en-US" sz="1600" b="1" dirty="0" err="1"/>
              <a:t>Gober</a:t>
            </a:r>
            <a:r>
              <a:rPr lang="en-US" altLang="en-US" sz="1600" dirty="0"/>
              <a:t>, </a:t>
            </a:r>
            <a:r>
              <a:rPr lang="en-US" altLang="en-US" sz="1600" i="1" dirty="0"/>
              <a:t>Untitled</a:t>
            </a:r>
            <a:r>
              <a:rPr lang="en-US" altLang="en-US" sz="1600" dirty="0"/>
              <a:t>, 1990, beeswax, human hair, pigment. </a:t>
            </a:r>
            <a:r>
              <a:rPr lang="en-US" altLang="en-US" sz="1600" dirty="0" err="1"/>
              <a:t>Lifesize</a:t>
            </a:r>
            <a:br>
              <a:rPr lang="en-US" altLang="en-US" sz="1600" dirty="0"/>
            </a:br>
            <a:r>
              <a:rPr lang="en-US" altLang="en-US" sz="1600" dirty="0"/>
              <a:t>(right) </a:t>
            </a:r>
            <a:r>
              <a:rPr lang="en-US" altLang="en-US" sz="1600" b="1" dirty="0"/>
              <a:t>René</a:t>
            </a:r>
            <a:r>
              <a:rPr lang="en-US" altLang="en-US" sz="1600" dirty="0"/>
              <a:t> </a:t>
            </a:r>
            <a:r>
              <a:rPr lang="en-US" altLang="en-US" sz="1600" b="1" dirty="0"/>
              <a:t>Magritte</a:t>
            </a:r>
            <a:r>
              <a:rPr lang="en-US" altLang="en-US" sz="1600" dirty="0"/>
              <a:t>, </a:t>
            </a:r>
            <a:r>
              <a:rPr lang="en-US" altLang="en-US" sz="1600" i="1" dirty="0"/>
              <a:t>The Rape</a:t>
            </a:r>
            <a:r>
              <a:rPr lang="en-US" altLang="en-US" sz="1600" dirty="0"/>
              <a:t>, 1935, oil on canvas</a:t>
            </a:r>
          </a:p>
        </p:txBody>
      </p:sp>
      <p:pic>
        <p:nvPicPr>
          <p:cNvPr id="25603" name="Picture 4" descr="Gober_Untitled_1990_beeswax_human hair_pig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2" y="1600200"/>
            <a:ext cx="300037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Figure 8, René Magritte, 'Le Viol', 1934  (ADAGP, Paris and DACS, London, 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2" y="1676400"/>
            <a:ext cx="29368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114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urrealist_revolution_magazine1_19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315" y="142824"/>
            <a:ext cx="3359519" cy="476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57200" y="5029200"/>
            <a:ext cx="8153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Surrealist magazine, </a:t>
            </a:r>
            <a:r>
              <a:rPr lang="en-US" altLang="en-US" sz="1600" i="1" dirty="0">
                <a:solidFill>
                  <a:srgbClr val="FFFFFF"/>
                </a:solidFill>
                <a:latin typeface="Verdana" panose="020B0604030504040204" pitchFamily="34" charset="0"/>
                <a:ea typeface="Verdana" panose="020B0604030504040204" pitchFamily="34" charset="0"/>
                <a:cs typeface="Verdana" panose="020B0604030504040204" pitchFamily="34" charset="0"/>
              </a:rPr>
              <a:t>La </a:t>
            </a:r>
            <a:r>
              <a:rPr lang="en-US" altLang="en-US" sz="1600" i="1" dirty="0" err="1">
                <a:solidFill>
                  <a:srgbClr val="FFFFFF"/>
                </a:solidFill>
                <a:latin typeface="Verdana" panose="020B0604030504040204" pitchFamily="34" charset="0"/>
                <a:ea typeface="Verdana" panose="020B0604030504040204" pitchFamily="34" charset="0"/>
                <a:cs typeface="Verdana" panose="020B0604030504040204" pitchFamily="34" charset="0"/>
              </a:rPr>
              <a:t>Révolution</a:t>
            </a:r>
            <a:r>
              <a:rPr lang="en-US" altLang="en-US" sz="1600" i="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solidFill>
                  <a:srgbClr val="FFFFFF"/>
                </a:solidFill>
                <a:latin typeface="Verdana" panose="020B0604030504040204" pitchFamily="34" charset="0"/>
                <a:ea typeface="Verdana" panose="020B0604030504040204" pitchFamily="34" charset="0"/>
                <a:cs typeface="Verdana" panose="020B0604030504040204" pitchFamily="34" charset="0"/>
              </a:rPr>
              <a:t>Surréaliste</a:t>
            </a: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altLang="en-US" sz="1600" i="1" dirty="0">
                <a:solidFill>
                  <a:srgbClr val="FFFFFF"/>
                </a:solidFill>
                <a:latin typeface="Verdana" panose="020B0604030504040204" pitchFamily="34" charset="0"/>
                <a:ea typeface="Verdana" panose="020B0604030504040204" pitchFamily="34" charset="0"/>
                <a:cs typeface="Verdana" panose="020B0604030504040204" pitchFamily="34" charset="0"/>
              </a:rPr>
              <a:t>The Surrealist Revolution, </a:t>
            </a: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12 issues,</a:t>
            </a:r>
            <a:r>
              <a:rPr lang="en-US" altLang="en-US" sz="1600" i="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1924-1929] graphic design was modeled on the look of the conservative scientific magazine, </a:t>
            </a:r>
            <a:r>
              <a:rPr lang="en-US" altLang="en-US" sz="1600" i="1" dirty="0">
                <a:solidFill>
                  <a:srgbClr val="FFFFFF"/>
                </a:solidFill>
                <a:latin typeface="Verdana" panose="020B0604030504040204" pitchFamily="34" charset="0"/>
                <a:ea typeface="Verdana" panose="020B0604030504040204" pitchFamily="34" charset="0"/>
                <a:cs typeface="Verdana" panose="020B0604030504040204" pitchFamily="34" charset="0"/>
              </a:rPr>
              <a:t>La Nature</a:t>
            </a: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  In a </a:t>
            </a:r>
            <a:r>
              <a:rPr lang="en-US" altLang="en-US" sz="1600" u="sng" dirty="0">
                <a:solidFill>
                  <a:srgbClr val="FFFFFF"/>
                </a:solidFill>
                <a:latin typeface="Verdana" panose="020B0604030504040204" pitchFamily="34" charset="0"/>
                <a:ea typeface="Verdana" panose="020B0604030504040204" pitchFamily="34" charset="0"/>
                <a:cs typeface="Verdana" panose="020B0604030504040204" pitchFamily="34" charset="0"/>
              </a:rPr>
              <a:t>mock</a:t>
            </a: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 scientific manner, specimens of automatic writing and records of dreams were illustrated with photographs, mostly by the “machine-poet” </a:t>
            </a:r>
            <a:r>
              <a:rPr lang="en-US" alt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Man Ray </a:t>
            </a: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(American,1890-1976). The review succeeded in shocking everyone.</a:t>
            </a:r>
          </a:p>
        </p:txBody>
      </p:sp>
    </p:spTree>
    <p:extLst>
      <p:ext uri="{BB962C8B-B14F-4D97-AF65-F5344CB8AC3E}">
        <p14:creationId xmlns:p14="http://schemas.microsoft.com/office/powerpoint/2010/main" val="1633486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rassai_nudes_19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28146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Minotau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038600" y="304800"/>
            <a:ext cx="4572000" cy="2755900"/>
          </a:xfrm>
          <a:noFill/>
        </p:spPr>
      </p:pic>
      <p:grpSp>
        <p:nvGrpSpPr>
          <p:cNvPr id="28676" name="Group 4"/>
          <p:cNvGrpSpPr>
            <a:grpSpLocks/>
          </p:cNvGrpSpPr>
          <p:nvPr/>
        </p:nvGrpSpPr>
        <p:grpSpPr bwMode="auto">
          <a:xfrm>
            <a:off x="5154615" y="4038600"/>
            <a:ext cx="3303587" cy="2286000"/>
            <a:chOff x="3120" y="1152"/>
            <a:chExt cx="2465" cy="1878"/>
          </a:xfrm>
        </p:grpSpPr>
        <p:pic>
          <p:nvPicPr>
            <p:cNvPr id="28681" name="Picture 5" descr="BRANCUSI Torse 19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1152"/>
              <a:ext cx="1020" cy="187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8682" name="Picture 6" descr="Brancusi_torse19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4" y="1152"/>
              <a:ext cx="1361" cy="187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sp>
        <p:nvSpPr>
          <p:cNvPr id="28677" name="Text Box 7"/>
          <p:cNvSpPr txBox="1">
            <a:spLocks noChangeArrowheads="1"/>
          </p:cNvSpPr>
          <p:nvPr/>
        </p:nvSpPr>
        <p:spPr bwMode="auto">
          <a:xfrm>
            <a:off x="990602" y="6096002"/>
            <a:ext cx="218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b="1">
                <a:solidFill>
                  <a:srgbClr val="FFFFFF"/>
                </a:solidFill>
              </a:rPr>
              <a:t>Brassai</a:t>
            </a:r>
            <a:r>
              <a:rPr lang="en-US" altLang="en-US" sz="1600">
                <a:solidFill>
                  <a:srgbClr val="FFFFFF"/>
                </a:solidFill>
              </a:rPr>
              <a:t>, </a:t>
            </a:r>
            <a:r>
              <a:rPr lang="en-US" altLang="en-US" sz="1600" i="1">
                <a:solidFill>
                  <a:srgbClr val="FFFFFF"/>
                </a:solidFill>
              </a:rPr>
              <a:t>Nudes</a:t>
            </a:r>
            <a:r>
              <a:rPr lang="en-US" altLang="en-US" sz="1600">
                <a:solidFill>
                  <a:srgbClr val="FFFFFF"/>
                </a:solidFill>
              </a:rPr>
              <a:t>, 1933</a:t>
            </a:r>
          </a:p>
          <a:p>
            <a:pPr eaLnBrk="1" fontAlgn="base" hangingPunct="1">
              <a:spcBef>
                <a:spcPct val="0"/>
              </a:spcBef>
              <a:spcAft>
                <a:spcPct val="0"/>
              </a:spcAft>
            </a:pPr>
            <a:r>
              <a:rPr lang="en-US" altLang="en-US" sz="1600">
                <a:solidFill>
                  <a:srgbClr val="FFFFFF"/>
                </a:solidFill>
              </a:rPr>
              <a:t>Phallus-female torso</a:t>
            </a:r>
          </a:p>
        </p:txBody>
      </p:sp>
      <p:sp>
        <p:nvSpPr>
          <p:cNvPr id="28678" name="Text Box 8"/>
          <p:cNvSpPr txBox="1">
            <a:spLocks noChangeArrowheads="1"/>
          </p:cNvSpPr>
          <p:nvPr/>
        </p:nvSpPr>
        <p:spPr bwMode="auto">
          <a:xfrm>
            <a:off x="5229225" y="3048000"/>
            <a:ext cx="248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b="1">
                <a:solidFill>
                  <a:srgbClr val="E3EBF1"/>
                </a:solidFill>
              </a:rPr>
              <a:t>Man Ray</a:t>
            </a:r>
            <a:r>
              <a:rPr lang="en-US" altLang="en-US" sz="1600">
                <a:solidFill>
                  <a:srgbClr val="E3EBF1"/>
                </a:solidFill>
              </a:rPr>
              <a:t>, </a:t>
            </a:r>
            <a:r>
              <a:rPr lang="en-US" altLang="en-US" sz="1600" i="1">
                <a:solidFill>
                  <a:srgbClr val="E3EBF1"/>
                </a:solidFill>
              </a:rPr>
              <a:t>Minotaur</a:t>
            </a:r>
            <a:r>
              <a:rPr lang="en-US" altLang="en-US" sz="1600">
                <a:solidFill>
                  <a:srgbClr val="E3EBF1"/>
                </a:solidFill>
              </a:rPr>
              <a:t>, 1933</a:t>
            </a:r>
          </a:p>
        </p:txBody>
      </p:sp>
      <p:sp>
        <p:nvSpPr>
          <p:cNvPr id="28679" name="Text Box 9"/>
          <p:cNvSpPr txBox="1">
            <a:spLocks noChangeArrowheads="1"/>
          </p:cNvSpPr>
          <p:nvPr/>
        </p:nvSpPr>
        <p:spPr bwMode="auto">
          <a:xfrm>
            <a:off x="4876802" y="6324600"/>
            <a:ext cx="4087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b="1">
                <a:solidFill>
                  <a:srgbClr val="FFFFFF"/>
                </a:solidFill>
              </a:rPr>
              <a:t>Constantin Brancusi</a:t>
            </a:r>
            <a:r>
              <a:rPr lang="en-US" altLang="en-US" sz="1600">
                <a:solidFill>
                  <a:srgbClr val="FFFFFF"/>
                </a:solidFill>
              </a:rPr>
              <a:t>, </a:t>
            </a:r>
            <a:r>
              <a:rPr lang="en-US" altLang="en-US" sz="1600" i="1">
                <a:solidFill>
                  <a:srgbClr val="FFFFFF"/>
                </a:solidFill>
              </a:rPr>
              <a:t>Torso</a:t>
            </a:r>
            <a:r>
              <a:rPr lang="en-US" altLang="en-US" sz="1600">
                <a:solidFill>
                  <a:srgbClr val="FFFFFF"/>
                </a:solidFill>
              </a:rPr>
              <a:t>, 1924 &amp; 1926</a:t>
            </a:r>
          </a:p>
        </p:txBody>
      </p:sp>
      <p:sp>
        <p:nvSpPr>
          <p:cNvPr id="28680" name="Text Box 10"/>
          <p:cNvSpPr txBox="1">
            <a:spLocks noChangeArrowheads="1"/>
          </p:cNvSpPr>
          <p:nvPr/>
        </p:nvSpPr>
        <p:spPr bwMode="auto">
          <a:xfrm>
            <a:off x="3733800" y="3352802"/>
            <a:ext cx="341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b="1">
                <a:solidFill>
                  <a:srgbClr val="FF0000"/>
                </a:solidFill>
              </a:rPr>
              <a:t>Surrealist “formlessness”:</a:t>
            </a:r>
          </a:p>
          <a:p>
            <a:pPr eaLnBrk="1" fontAlgn="base" hangingPunct="1">
              <a:spcBef>
                <a:spcPct val="0"/>
              </a:spcBef>
              <a:spcAft>
                <a:spcPct val="0"/>
              </a:spcAft>
            </a:pPr>
            <a:r>
              <a:rPr lang="en-US" altLang="en-US" b="1">
                <a:solidFill>
                  <a:srgbClr val="FF0000"/>
                </a:solidFill>
              </a:rPr>
              <a:t>challenging the duality of sex</a:t>
            </a:r>
          </a:p>
        </p:txBody>
      </p:sp>
    </p:spTree>
    <p:extLst>
      <p:ext uri="{BB962C8B-B14F-4D97-AF65-F5344CB8AC3E}">
        <p14:creationId xmlns:p14="http://schemas.microsoft.com/office/powerpoint/2010/main" val="3293156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0"/>
            <a:ext cx="8382000" cy="1524000"/>
          </a:xfrm>
        </p:spPr>
        <p:txBody>
          <a:bodyPr/>
          <a:lstStyle/>
          <a:p>
            <a:pPr algn="l" eaLnBrk="1" hangingPunct="1"/>
            <a:r>
              <a:rPr lang="en-US" altLang="en-US" sz="1600" dirty="0"/>
              <a:t>Surrealist AUTOMATONS and mannequins: </a:t>
            </a:r>
            <a:br>
              <a:rPr lang="en-US" altLang="en-US" sz="1600" dirty="0"/>
            </a:br>
            <a:r>
              <a:rPr lang="en-US" altLang="en-US" sz="1600" dirty="0"/>
              <a:t>(left) </a:t>
            </a:r>
            <a:r>
              <a:rPr lang="en-US" altLang="en-US" sz="1600" b="1" dirty="0"/>
              <a:t>Hans </a:t>
            </a:r>
            <a:r>
              <a:rPr lang="en-US" altLang="en-US" sz="1600" b="1" dirty="0" err="1"/>
              <a:t>Bellmer</a:t>
            </a:r>
            <a:r>
              <a:rPr lang="en-US" altLang="en-US" sz="1600" dirty="0"/>
              <a:t> (Polish, 1902-75), </a:t>
            </a:r>
            <a:r>
              <a:rPr lang="en-US" altLang="en-US" sz="1600" i="1" dirty="0"/>
              <a:t>La </a:t>
            </a:r>
            <a:r>
              <a:rPr lang="en-US" altLang="en-US" sz="1600" i="1" dirty="0" err="1"/>
              <a:t>Poupée</a:t>
            </a:r>
            <a:r>
              <a:rPr lang="en-US" altLang="en-US" sz="1600" i="1" dirty="0"/>
              <a:t> (Doll),</a:t>
            </a:r>
            <a:r>
              <a:rPr lang="en-US" altLang="en-US" sz="1600" dirty="0"/>
              <a:t> 1935-49, hand colored gelatin silver print</a:t>
            </a:r>
            <a:br>
              <a:rPr lang="en-US" altLang="en-US" sz="1600" dirty="0"/>
            </a:br>
            <a:r>
              <a:rPr lang="en-US" altLang="en-US" sz="1600" dirty="0"/>
              <a:t>(right) </a:t>
            </a:r>
            <a:r>
              <a:rPr lang="en-US" altLang="en-US" sz="1600" b="1" dirty="0"/>
              <a:t>Hans</a:t>
            </a:r>
            <a:r>
              <a:rPr lang="en-US" altLang="en-US" sz="1600" dirty="0"/>
              <a:t> </a:t>
            </a:r>
            <a:r>
              <a:rPr lang="en-US" altLang="en-US" sz="1600" b="1" dirty="0" err="1"/>
              <a:t>Bellmer</a:t>
            </a:r>
            <a:r>
              <a:rPr lang="en-US" altLang="en-US" sz="1600" dirty="0"/>
              <a:t>, </a:t>
            </a:r>
            <a:r>
              <a:rPr lang="en-US" altLang="en-US" sz="1600" i="1" dirty="0"/>
              <a:t>La </a:t>
            </a:r>
            <a:r>
              <a:rPr lang="en-US" altLang="en-US" sz="1600" i="1" dirty="0" err="1"/>
              <a:t>Poupée</a:t>
            </a:r>
            <a:r>
              <a:rPr lang="en-US" altLang="en-US" sz="1600" dirty="0"/>
              <a:t>, 1935-36: (center) </a:t>
            </a:r>
            <a:r>
              <a:rPr lang="fr-FR" altLang="en-US" sz="1600" i="1" dirty="0"/>
              <a:t>La Poupée,</a:t>
            </a:r>
            <a:r>
              <a:rPr lang="fr-FR" altLang="en-US" sz="1600" dirty="0"/>
              <a:t> 1934; </a:t>
            </a:r>
            <a:r>
              <a:rPr lang="en-US" altLang="en-US" sz="1600" dirty="0"/>
              <a:t>gelatin silver prints</a:t>
            </a:r>
            <a:br>
              <a:rPr lang="en-US" altLang="en-US" sz="1600" dirty="0"/>
            </a:br>
            <a:r>
              <a:rPr lang="en-US" altLang="en-US" sz="1600" dirty="0"/>
              <a:t>“Dolls” are made of wood, metal, papier-mâché and often dressed with wigs, clothing, etc. </a:t>
            </a:r>
          </a:p>
        </p:txBody>
      </p:sp>
      <p:pic>
        <p:nvPicPr>
          <p:cNvPr id="29699" name="Picture 4" descr="bellmer_doll_1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2940050" cy="3048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5" descr="bellmer_doll_19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2" y="1676400"/>
            <a:ext cx="3205163" cy="3213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7" descr="bellmer_doll_19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2" y="2133600"/>
            <a:ext cx="2060575" cy="32908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2" name="Text Box 8"/>
          <p:cNvSpPr txBox="1">
            <a:spLocks noChangeArrowheads="1"/>
          </p:cNvSpPr>
          <p:nvPr/>
        </p:nvSpPr>
        <p:spPr bwMode="auto">
          <a:xfrm>
            <a:off x="1514475" y="5849422"/>
            <a:ext cx="6306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dirty="0" err="1">
                <a:solidFill>
                  <a:srgbClr val="FFFFFF"/>
                </a:solidFill>
              </a:rPr>
              <a:t>Bellmer’s</a:t>
            </a:r>
            <a:r>
              <a:rPr lang="en-US" altLang="en-US" dirty="0">
                <a:solidFill>
                  <a:srgbClr val="FFFFFF"/>
                </a:solidFill>
              </a:rPr>
              <a:t> art object is </a:t>
            </a:r>
            <a:r>
              <a:rPr lang="en-US" altLang="en-US" u="sng" dirty="0">
                <a:solidFill>
                  <a:srgbClr val="FFFFFF"/>
                </a:solidFill>
              </a:rPr>
              <a:t>not</a:t>
            </a:r>
            <a:r>
              <a:rPr lang="en-US" altLang="en-US" dirty="0">
                <a:solidFill>
                  <a:srgbClr val="FFFFFF"/>
                </a:solidFill>
              </a:rPr>
              <a:t> the sculpture; it is the photograph.</a:t>
            </a:r>
          </a:p>
        </p:txBody>
      </p:sp>
    </p:spTree>
    <p:extLst>
      <p:ext uri="{BB962C8B-B14F-4D97-AF65-F5344CB8AC3E}">
        <p14:creationId xmlns:p14="http://schemas.microsoft.com/office/powerpoint/2010/main" val="219261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52400"/>
            <a:ext cx="8229600" cy="1066800"/>
          </a:xfrm>
        </p:spPr>
        <p:txBody>
          <a:bodyPr/>
          <a:lstStyle/>
          <a:p>
            <a:pPr algn="l" eaLnBrk="1" hangingPunct="1"/>
            <a:r>
              <a:rPr lang="en-US" sz="1600" b="1" dirty="0"/>
              <a:t>Luis Buñuel </a:t>
            </a:r>
            <a:r>
              <a:rPr lang="fr-FR" altLang="en-US" sz="1600" b="1" dirty="0"/>
              <a:t>&amp; Salvador Dali</a:t>
            </a:r>
            <a:r>
              <a:rPr lang="fr-FR" altLang="en-US" sz="1600" dirty="0"/>
              <a:t>, frames </a:t>
            </a:r>
            <a:r>
              <a:rPr lang="fr-FR" altLang="en-US" sz="1600" dirty="0" err="1"/>
              <a:t>from</a:t>
            </a:r>
            <a:r>
              <a:rPr lang="fr-FR" altLang="en-US" sz="1600" dirty="0"/>
              <a:t> </a:t>
            </a:r>
            <a:r>
              <a:rPr lang="fr-FR" altLang="en-US" sz="1600" i="1" dirty="0"/>
              <a:t>Un Chien Andalou (France) An </a:t>
            </a:r>
            <a:r>
              <a:rPr lang="fr-FR" altLang="en-US" sz="1600" i="1" dirty="0" err="1"/>
              <a:t>Andalusian</a:t>
            </a:r>
            <a:r>
              <a:rPr lang="fr-FR" altLang="en-US" sz="1600" i="1" dirty="0"/>
              <a:t> Dog, </a:t>
            </a:r>
            <a:r>
              <a:rPr lang="fr-FR" altLang="en-US" sz="1600" dirty="0"/>
              <a:t>Surrealist film, 1928. </a:t>
            </a:r>
            <a:r>
              <a:rPr lang="fr-FR" altLang="en-US" sz="1600" dirty="0">
                <a:hlinkClick r:id="rId2"/>
              </a:rPr>
              <a:t>http://youtu.be/BIKYF07Y4kA</a:t>
            </a:r>
            <a:r>
              <a:rPr lang="fr-FR" altLang="en-US" sz="1600" dirty="0"/>
              <a:t> </a:t>
            </a:r>
            <a:br>
              <a:rPr lang="fr-FR" altLang="en-US" sz="1600" dirty="0"/>
            </a:br>
            <a:r>
              <a:rPr lang="fr-FR" altLang="en-US" sz="1600" dirty="0" err="1"/>
              <a:t>Eyes</a:t>
            </a:r>
            <a:r>
              <a:rPr lang="fr-FR" altLang="en-US" sz="1600" dirty="0"/>
              <a:t>, </a:t>
            </a:r>
            <a:r>
              <a:rPr lang="fr-FR" altLang="en-US" sz="1600" dirty="0" err="1"/>
              <a:t>insects</a:t>
            </a:r>
            <a:r>
              <a:rPr lang="fr-FR" altLang="en-US" sz="1600" dirty="0"/>
              <a:t>, </a:t>
            </a:r>
            <a:r>
              <a:rPr lang="fr-FR" altLang="en-US" sz="1600" dirty="0" err="1"/>
              <a:t>metamorphosis</a:t>
            </a:r>
            <a:r>
              <a:rPr lang="fr-FR" altLang="en-US" sz="1600" dirty="0"/>
              <a:t>, </a:t>
            </a:r>
            <a:r>
              <a:rPr lang="fr-FR" altLang="en-US" sz="1600" dirty="0" err="1"/>
              <a:t>erotics</a:t>
            </a:r>
            <a:r>
              <a:rPr lang="fr-FR" altLang="en-US" sz="1600" dirty="0"/>
              <a:t>, </a:t>
            </a:r>
            <a:r>
              <a:rPr lang="fr-FR" altLang="en-US" sz="1600" dirty="0" err="1"/>
              <a:t>madness</a:t>
            </a:r>
            <a:r>
              <a:rPr lang="fr-FR" altLang="en-US" sz="1600" dirty="0"/>
              <a:t> of the </a:t>
            </a:r>
            <a:r>
              <a:rPr lang="fr-FR" altLang="en-US" sz="1600" dirty="0" err="1"/>
              <a:t>dream</a:t>
            </a:r>
            <a:r>
              <a:rPr lang="fr-FR" altLang="en-US" sz="1600" dirty="0"/>
              <a:t> &amp; </a:t>
            </a:r>
            <a:r>
              <a:rPr lang="fr-FR" altLang="en-US" sz="1600" dirty="0" err="1"/>
              <a:t>subconscious</a:t>
            </a:r>
            <a:r>
              <a:rPr lang="fr-FR" altLang="en-US" sz="1600" dirty="0"/>
              <a:t> </a:t>
            </a:r>
            <a:endParaRPr lang="en-US" altLang="en-US" sz="1600" i="1" dirty="0"/>
          </a:p>
        </p:txBody>
      </p:sp>
      <p:pic>
        <p:nvPicPr>
          <p:cNvPr id="31747" name="Picture 4" descr="dali_andalou_stills_19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371600"/>
            <a:ext cx="2667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anda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438402"/>
            <a:ext cx="337185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112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19200" y="0"/>
            <a:ext cx="7696200" cy="1447800"/>
          </a:xfrm>
        </p:spPr>
        <p:txBody>
          <a:bodyPr/>
          <a:lstStyle/>
          <a:p>
            <a:pPr eaLnBrk="1" hangingPunct="1"/>
            <a:r>
              <a:rPr lang="en-US" altLang="en-US" sz="1600"/>
              <a:t>METAMOPHOSIS OF FORM</a:t>
            </a:r>
            <a:br>
              <a:rPr lang="en-US" altLang="en-US" sz="1600"/>
            </a:br>
            <a:r>
              <a:rPr lang="en-US" altLang="en-US" sz="1600" b="1"/>
              <a:t>Salvador Dali (</a:t>
            </a:r>
            <a:r>
              <a:rPr lang="en-US" altLang="en-US" sz="1600"/>
              <a:t>Spanish, 1904-89) interpreted photograph, </a:t>
            </a:r>
            <a:r>
              <a:rPr lang="en-US" altLang="en-US" sz="1600" i="1"/>
              <a:t>Paranoic Face</a:t>
            </a:r>
            <a:r>
              <a:rPr lang="en-US" altLang="en-US" sz="1600"/>
              <a:t>, 1931 </a:t>
            </a:r>
            <a:br>
              <a:rPr lang="en-US" altLang="en-US" sz="1600"/>
            </a:br>
            <a:r>
              <a:rPr lang="en-US" altLang="en-US" sz="1600"/>
              <a:t>from </a:t>
            </a:r>
            <a:r>
              <a:rPr lang="en-US" altLang="en-US" sz="1600" i="1"/>
              <a:t>Le Surrealisme au Service de la Revolution, no.3. </a:t>
            </a:r>
            <a:br>
              <a:rPr lang="en-US" altLang="en-US" sz="1600" i="1"/>
            </a:br>
            <a:r>
              <a:rPr lang="en-US" altLang="en-US" sz="1600" i="1"/>
              <a:t>“</a:t>
            </a:r>
            <a:r>
              <a:rPr lang="en-US" altLang="en-US" sz="1600"/>
              <a:t>voluntary hallucination" = the "critical paranoic method"</a:t>
            </a:r>
            <a:br>
              <a:rPr lang="en-US" altLang="en-US" sz="1600"/>
            </a:br>
            <a:r>
              <a:rPr lang="en-US" altLang="en-US" sz="1600"/>
              <a:t>(right) Dali, </a:t>
            </a:r>
            <a:r>
              <a:rPr lang="en-US" altLang="en-US" sz="1600" i="1"/>
              <a:t>Apparition of a Face and a Fruit Dish</a:t>
            </a:r>
            <a:r>
              <a:rPr lang="en-US" altLang="en-US" sz="1600"/>
              <a:t>, 1930</a:t>
            </a:r>
          </a:p>
        </p:txBody>
      </p:sp>
      <p:sp>
        <p:nvSpPr>
          <p:cNvPr id="32771" name="Rectangle 8"/>
          <p:cNvSpPr>
            <a:spLocks noGrp="1" noChangeArrowheads="1"/>
          </p:cNvSpPr>
          <p:nvPr>
            <p:ph sz="half" idx="2"/>
          </p:nvPr>
        </p:nvSpPr>
        <p:spPr>
          <a:xfrm>
            <a:off x="4495800" y="4648200"/>
            <a:ext cx="4419600" cy="1981200"/>
          </a:xfrm>
        </p:spPr>
        <p:txBody>
          <a:bodyPr/>
          <a:lstStyle/>
          <a:p>
            <a:pPr eaLnBrk="1" hangingPunct="1">
              <a:buFontTx/>
              <a:buNone/>
            </a:pPr>
            <a:r>
              <a:rPr lang="en-US" altLang="en-US" sz="1600" dirty="0"/>
              <a:t>	</a:t>
            </a:r>
            <a:r>
              <a:rPr lang="en-US" altLang="en-US" sz="1600" dirty="0">
                <a:latin typeface="Verdana" panose="020B0604030504040204" pitchFamily="34" charset="0"/>
                <a:ea typeface="Verdana" panose="020B0604030504040204" pitchFamily="34" charset="0"/>
                <a:cs typeface="Verdana" panose="020B0604030504040204" pitchFamily="34" charset="0"/>
              </a:rPr>
              <a:t>I think the time is rapidly coming when it will be possible…to </a:t>
            </a:r>
            <a:r>
              <a:rPr lang="en-US" altLang="en-US" sz="1600" u="sng" dirty="0">
                <a:latin typeface="Verdana" panose="020B0604030504040204" pitchFamily="34" charset="0"/>
                <a:ea typeface="Verdana" panose="020B0604030504040204" pitchFamily="34" charset="0"/>
                <a:cs typeface="Verdana" panose="020B0604030504040204" pitchFamily="34" charset="0"/>
              </a:rPr>
              <a:t>systematize confusion </a:t>
            </a:r>
            <a:r>
              <a:rPr lang="en-US" altLang="en-US" sz="1600" dirty="0">
                <a:latin typeface="Verdana" panose="020B0604030504040204" pitchFamily="34" charset="0"/>
                <a:ea typeface="Verdana" panose="020B0604030504040204" pitchFamily="34" charset="0"/>
                <a:cs typeface="Verdana" panose="020B0604030504040204" pitchFamily="34" charset="0"/>
              </a:rPr>
              <a:t>thanks to a paranoiac and active process of thought, and so assist in discrediting completely the world of reality.”	</a:t>
            </a:r>
          </a:p>
          <a:p>
            <a:pPr eaLnBrk="1" hangingPunct="1">
              <a:buFontTx/>
              <a:buNone/>
            </a:pPr>
            <a:r>
              <a:rPr lang="en-US" altLang="en-US" sz="1600" dirty="0"/>
              <a:t>				Salvador Dali</a:t>
            </a:r>
          </a:p>
        </p:txBody>
      </p:sp>
      <p:pic>
        <p:nvPicPr>
          <p:cNvPr id="32772" name="Picture 4" descr="dali_paranoic_head_h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2" y="1676402"/>
            <a:ext cx="3584575"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Dali_photoportrait"/>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2"/>
            <a:ext cx="1143000" cy="1465263"/>
          </a:xfrm>
          <a:noFill/>
        </p:spPr>
      </p:pic>
      <p:pic>
        <p:nvPicPr>
          <p:cNvPr id="32774" name="Picture 6" descr="dali_apparition_of_fruitd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76402"/>
            <a:ext cx="3505200" cy="28051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1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743200" y="152400"/>
            <a:ext cx="6172200" cy="1371600"/>
          </a:xfrm>
        </p:spPr>
        <p:txBody>
          <a:bodyPr/>
          <a:lstStyle/>
          <a:p>
            <a:pPr algn="l"/>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(left)</a:t>
            </a:r>
            <a:r>
              <a:rPr lang="en-US" alt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 Man Ray</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solidFill>
                  <a:schemeClr val="tx1"/>
                </a:solidFill>
                <a:latin typeface="Verdana" panose="020B0604030504040204" pitchFamily="34" charset="0"/>
                <a:ea typeface="Verdana" panose="020B0604030504040204" pitchFamily="34" charset="0"/>
                <a:cs typeface="Verdana" panose="020B0604030504040204" pitchFamily="34" charset="0"/>
              </a:rPr>
              <a:t>Érotique</a:t>
            </a:r>
            <a:r>
              <a:rPr lang="en-US" altLang="en-US" sz="1600" i="1" dirty="0">
                <a:solidFill>
                  <a:schemeClr val="tx1"/>
                </a:solidFill>
                <a:latin typeface="Verdana" panose="020B0604030504040204" pitchFamily="34" charset="0"/>
                <a:ea typeface="Verdana" panose="020B0604030504040204" pitchFamily="34" charset="0"/>
                <a:cs typeface="Verdana" panose="020B0604030504040204" pitchFamily="34" charset="0"/>
              </a:rPr>
              <a:t> voilée</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(1934-35) subject is </a:t>
            </a:r>
            <a:r>
              <a:rPr lang="en-US" altLang="en-US" sz="1600" dirty="0" err="1">
                <a:solidFill>
                  <a:schemeClr val="tx1"/>
                </a:solidFill>
                <a:latin typeface="Verdana" panose="020B0604030504040204" pitchFamily="34" charset="0"/>
                <a:ea typeface="Verdana" panose="020B0604030504040204" pitchFamily="34" charset="0"/>
                <a:cs typeface="Verdana" panose="020B0604030504040204" pitchFamily="34" charset="0"/>
              </a:rPr>
              <a:t>Meret</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Oppenheim and printing press</a:t>
            </a:r>
            <a:b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(right) </a:t>
            </a:r>
            <a:r>
              <a:rPr lang="en-US" altLang="en-US" sz="1600" b="1" dirty="0" err="1">
                <a:solidFill>
                  <a:schemeClr val="tx1"/>
                </a:solidFill>
                <a:latin typeface="Verdana" panose="020B0604030504040204" pitchFamily="34" charset="0"/>
                <a:ea typeface="Verdana" panose="020B0604030504040204" pitchFamily="34" charset="0"/>
                <a:cs typeface="Verdana" panose="020B0604030504040204" pitchFamily="34" charset="0"/>
              </a:rPr>
              <a:t>Meret</a:t>
            </a:r>
            <a:r>
              <a:rPr lang="en-US" alt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 Oppenheim</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(German, 1913-1985), </a:t>
            </a:r>
            <a:r>
              <a:rPr lang="en-US" altLang="en-US" sz="1600" i="1" dirty="0">
                <a:solidFill>
                  <a:schemeClr val="tx1"/>
                </a:solidFill>
                <a:latin typeface="Verdana" panose="020B0604030504040204" pitchFamily="34" charset="0"/>
                <a:ea typeface="Verdana" panose="020B0604030504040204" pitchFamily="34" charset="0"/>
                <a:cs typeface="Verdana" panose="020B0604030504040204" pitchFamily="34" charset="0"/>
              </a:rPr>
              <a:t>Object (Luncheon in Fur)</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1936, fur covered cup, saucer, spoon, two views, Surrealism</a:t>
            </a:r>
          </a:p>
        </p:txBody>
      </p:sp>
      <p:pic>
        <p:nvPicPr>
          <p:cNvPr id="31747" name="Picture 4" descr="oppenheim_meret_fur_breakfa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3733800"/>
            <a:ext cx="3708400" cy="2933700"/>
          </a:xfrm>
          <a:noFill/>
          <a:ln>
            <a:solidFill>
              <a:schemeClr val="tx2"/>
            </a:solidFill>
            <a:miter lim="800000"/>
            <a:headEnd/>
            <a:tailEnd/>
          </a:ln>
        </p:spPr>
      </p:pic>
      <p:pic>
        <p:nvPicPr>
          <p:cNvPr id="31748" name="Picture 5" descr="man_ray_erotique_viol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2209800" cy="28495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6" descr="oppenheim_meret_object_fur_luncheon_19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1600200"/>
            <a:ext cx="3390900" cy="27114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227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381002"/>
            <a:ext cx="6019800" cy="563563"/>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Salvador Dali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 Persistence of Memory</a:t>
            </a:r>
            <a:r>
              <a:rPr lang="en-US" altLang="en-US" sz="1600">
                <a:latin typeface="Verdana" panose="020B0604030504040204" pitchFamily="34" charset="0"/>
                <a:ea typeface="Verdana" panose="020B0604030504040204" pitchFamily="34" charset="0"/>
                <a:cs typeface="Verdana" panose="020B0604030504040204" pitchFamily="34" charset="0"/>
              </a:rPr>
              <a:t>, 1931</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oil on canvas, 9 x 13,”  MoMA NYC</a:t>
            </a:r>
          </a:p>
        </p:txBody>
      </p:sp>
      <p:pic>
        <p:nvPicPr>
          <p:cNvPr id="33795" name="Picture 5" descr="Dali_persistence_of_memory_1928_m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2" y="1219202"/>
            <a:ext cx="5649913" cy="4022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3796" name="Text Box 6"/>
          <p:cNvSpPr txBox="1">
            <a:spLocks noChangeArrowheads="1"/>
          </p:cNvSpPr>
          <p:nvPr/>
        </p:nvSpPr>
        <p:spPr bwMode="auto">
          <a:xfrm>
            <a:off x="304800" y="5334002"/>
            <a:ext cx="5486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a:solidFill>
                  <a:srgbClr val="FFFFFF"/>
                </a:solidFill>
                <a:latin typeface="Verdana" panose="020B0604030504040204" pitchFamily="34" charset="0"/>
                <a:ea typeface="Verdana" panose="020B0604030504040204" pitchFamily="34" charset="0"/>
                <a:cs typeface="Verdana" panose="020B0604030504040204" pitchFamily="34" charset="0"/>
              </a:rPr>
              <a:t>“The transcription of reveries.”  Hand-painted dream photographs.  Dali’s </a:t>
            </a:r>
            <a:r>
              <a:rPr lang="en-US" altLang="en-US" sz="1600">
                <a:solidFill>
                  <a:srgbClr val="FFFFFF"/>
                </a:solidFill>
              </a:rPr>
              <a:t>morphological aesthetics of the soft and hard and the search for form: “un-form” (Informe)</a:t>
            </a:r>
            <a:endParaRPr lang="en-US" altLang="en-US" sz="16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33797" name="Picture 8" descr="http://i259.photobucket.com/albums/hh312/yvon1958/tossadem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4283077"/>
            <a:ext cx="2836862" cy="173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8" name="TextBox 7"/>
          <p:cNvSpPr txBox="1">
            <a:spLocks noChangeArrowheads="1"/>
          </p:cNvSpPr>
          <p:nvPr/>
        </p:nvSpPr>
        <p:spPr bwMode="auto">
          <a:xfrm>
            <a:off x="6172202" y="6019800"/>
            <a:ext cx="251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dirty="0">
                <a:solidFill>
                  <a:srgbClr val="FFFFFF"/>
                </a:solidFill>
              </a:rPr>
              <a:t>Cape </a:t>
            </a:r>
            <a:r>
              <a:rPr lang="en-US" altLang="en-US" dirty="0" err="1">
                <a:solidFill>
                  <a:srgbClr val="FFFFFF"/>
                </a:solidFill>
              </a:rPr>
              <a:t>Creus</a:t>
            </a:r>
            <a:r>
              <a:rPr lang="en-US" altLang="en-US" dirty="0">
                <a:solidFill>
                  <a:srgbClr val="FFFFFF"/>
                </a:solidFill>
              </a:rPr>
              <a:t>, Catalonia</a:t>
            </a:r>
          </a:p>
        </p:txBody>
      </p:sp>
    </p:spTree>
    <p:extLst>
      <p:ext uri="{BB962C8B-B14F-4D97-AF65-F5344CB8AC3E}">
        <p14:creationId xmlns:p14="http://schemas.microsoft.com/office/powerpoint/2010/main" val="1870367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0501" y="66675"/>
            <a:ext cx="8772524" cy="1295400"/>
          </a:xfrm>
        </p:spPr>
        <p:txBody>
          <a:bodyPr/>
          <a:lstStyle/>
          <a:p>
            <a:pPr algn="l" eaLnBrk="1" hangingPunct="1"/>
            <a:r>
              <a:rPr lang="en-US" altLang="en-US" sz="1600" dirty="0">
                <a:solidFill>
                  <a:srgbClr val="FF0000"/>
                </a:solidFill>
              </a:rPr>
              <a:t>ANXIOUS VISIONS </a:t>
            </a:r>
            <a:r>
              <a:rPr lang="en-US" altLang="en-US" sz="1600" dirty="0"/>
              <a:t>for anxious times – the social contexts of Surrealist imagery</a:t>
            </a:r>
            <a:br>
              <a:rPr lang="en-US" altLang="en-US" sz="1600" dirty="0"/>
            </a:br>
            <a:r>
              <a:rPr lang="en-US" altLang="en-US" sz="1600" dirty="0"/>
              <a:t>(left) </a:t>
            </a:r>
            <a:r>
              <a:rPr lang="en-US" altLang="en-US" sz="1600" b="1" dirty="0"/>
              <a:t>Salvador</a:t>
            </a:r>
            <a:r>
              <a:rPr lang="en-US" altLang="en-US" sz="1600" dirty="0"/>
              <a:t> </a:t>
            </a:r>
            <a:r>
              <a:rPr lang="en-US" altLang="en-US" sz="1600" b="1" dirty="0"/>
              <a:t>Dali</a:t>
            </a:r>
            <a:r>
              <a:rPr lang="en-US" altLang="en-US" sz="1600" dirty="0"/>
              <a:t>, </a:t>
            </a:r>
            <a:r>
              <a:rPr lang="en-US" altLang="en-US" sz="1600" i="1" dirty="0"/>
              <a:t>Soft Construction with Boiled Beans: Premonitions of Civil War</a:t>
            </a:r>
            <a:r>
              <a:rPr lang="en-US" altLang="en-US" sz="1600" dirty="0"/>
              <a:t>, 1936, oil on canvas, 39 x 39” (Spanish Civil War), Surrealism </a:t>
            </a:r>
            <a:br>
              <a:rPr lang="en-US" altLang="en-US" sz="1600" dirty="0"/>
            </a:br>
            <a:r>
              <a:rPr lang="en-US" altLang="en-US" sz="1600" dirty="0"/>
              <a:t>(right) compare </a:t>
            </a:r>
            <a:r>
              <a:rPr lang="en-US" altLang="en-US" sz="1600" b="1" dirty="0"/>
              <a:t>Francisco</a:t>
            </a:r>
            <a:r>
              <a:rPr lang="en-US" altLang="en-US" sz="1600" dirty="0"/>
              <a:t> </a:t>
            </a:r>
            <a:r>
              <a:rPr lang="en-US" altLang="en-US" sz="1600" b="1" dirty="0"/>
              <a:t>Goya</a:t>
            </a:r>
            <a:r>
              <a:rPr lang="en-US" altLang="en-US" sz="1600" dirty="0"/>
              <a:t>, 1821 (context of Napoleonic wars in Spain), Romanticism</a:t>
            </a:r>
          </a:p>
        </p:txBody>
      </p:sp>
      <p:pic>
        <p:nvPicPr>
          <p:cNvPr id="34819" name="Picture 4" descr="dali_soft_construction_with_boiled_beans_1936"/>
          <p:cNvPicPr>
            <a:picLocks noChangeAspect="1" noChangeArrowheads="1"/>
          </p:cNvPicPr>
          <p:nvPr/>
        </p:nvPicPr>
        <p:blipFill>
          <a:blip r:embed="rId2">
            <a:extLst>
              <a:ext uri="{28A0092B-C50C-407E-A947-70E740481C1C}">
                <a14:useLocalDpi xmlns:a14="http://schemas.microsoft.com/office/drawing/2010/main" val="0"/>
              </a:ext>
            </a:extLst>
          </a:blip>
          <a:srcRect l="5540" t="4156" r="5540" b="5540"/>
          <a:stretch>
            <a:fillRect/>
          </a:stretch>
        </p:blipFill>
        <p:spPr bwMode="auto">
          <a:xfrm>
            <a:off x="590550" y="1577975"/>
            <a:ext cx="4953000" cy="50307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5" descr="Goya_Saturn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399" y="1676399"/>
            <a:ext cx="2749845" cy="4448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306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E9984-8F1B-4605-9082-64707A076821}"/>
              </a:ext>
            </a:extLst>
          </p:cNvPr>
          <p:cNvSpPr>
            <a:spLocks noGrp="1"/>
          </p:cNvSpPr>
          <p:nvPr>
            <p:ph type="title"/>
          </p:nvPr>
        </p:nvSpPr>
        <p:spPr>
          <a:xfrm>
            <a:off x="395653" y="4756638"/>
            <a:ext cx="8354891" cy="930447"/>
          </a:xfrm>
        </p:spPr>
        <p:txBody>
          <a:bodyPr vert="horz" lIns="91440" tIns="45720" rIns="91440" bIns="45720" rtlCol="0" anchor="b">
            <a:normAutofit/>
          </a:bodyPr>
          <a:lstStyle/>
          <a:p>
            <a:pPr eaLnBrk="1" hangingPunct="1">
              <a:lnSpc>
                <a:spcPct val="90000"/>
              </a:lnSpc>
            </a:pPr>
            <a:r>
              <a:rPr lang="en-US" sz="1800" b="1" kern="1200" dirty="0">
                <a:solidFill>
                  <a:srgbClr val="FFFFFF"/>
                </a:solidFill>
                <a:latin typeface="+mj-lt"/>
                <a:ea typeface="+mj-ea"/>
                <a:cs typeface="+mj-cs"/>
              </a:rPr>
              <a:t>Francisco Goya </a:t>
            </a:r>
            <a:r>
              <a:rPr lang="en-US" sz="1800" kern="1200" dirty="0">
                <a:solidFill>
                  <a:srgbClr val="FFFFFF"/>
                </a:solidFill>
                <a:latin typeface="+mj-lt"/>
                <a:ea typeface="+mj-ea"/>
                <a:cs typeface="+mj-cs"/>
              </a:rPr>
              <a:t>(Spanish Romantic, 1747-1828), </a:t>
            </a:r>
            <a:r>
              <a:rPr lang="en-US" sz="1800" i="1" kern="1200" dirty="0">
                <a:solidFill>
                  <a:srgbClr val="FFFFFF"/>
                </a:solidFill>
                <a:latin typeface="+mj-lt"/>
                <a:ea typeface="+mj-ea"/>
                <a:cs typeface="+mj-cs"/>
              </a:rPr>
              <a:t>Disasters of War </a:t>
            </a:r>
            <a:r>
              <a:rPr lang="en-US" sz="1800" kern="1200" dirty="0">
                <a:solidFill>
                  <a:srgbClr val="FFFFFF"/>
                </a:solidFill>
                <a:latin typeface="+mj-lt"/>
                <a:ea typeface="+mj-ea"/>
                <a:cs typeface="+mj-cs"/>
              </a:rPr>
              <a:t>etching series (1810-1820) and </a:t>
            </a:r>
            <a:r>
              <a:rPr lang="en-US" sz="1800" i="1" kern="1200" dirty="0">
                <a:solidFill>
                  <a:srgbClr val="FFFFFF"/>
                </a:solidFill>
                <a:latin typeface="+mj-lt"/>
                <a:ea typeface="+mj-ea"/>
                <a:cs typeface="+mj-cs"/>
              </a:rPr>
              <a:t>The Third of May </a:t>
            </a:r>
            <a:r>
              <a:rPr lang="en-US" sz="1800" kern="1200" dirty="0">
                <a:solidFill>
                  <a:srgbClr val="FFFFFF"/>
                </a:solidFill>
                <a:latin typeface="+mj-lt"/>
                <a:ea typeface="+mj-ea"/>
                <a:cs typeface="+mj-cs"/>
              </a:rPr>
              <a:t>1808 (1814) in the Prado museum, Madrid</a:t>
            </a:r>
          </a:p>
        </p:txBody>
      </p:sp>
      <p:pic>
        <p:nvPicPr>
          <p:cNvPr id="3" name="Picture 2">
            <a:extLst>
              <a:ext uri="{FF2B5EF4-FFF2-40B4-BE49-F238E27FC236}">
                <a16:creationId xmlns:a16="http://schemas.microsoft.com/office/drawing/2014/main" id="{516212F1-4F00-4BCE-A672-29F8959C95C0}"/>
              </a:ext>
            </a:extLst>
          </p:cNvPr>
          <p:cNvPicPr>
            <a:picLocks noChangeAspect="1"/>
          </p:cNvPicPr>
          <p:nvPr/>
        </p:nvPicPr>
        <p:blipFill>
          <a:blip r:embed="rId2"/>
          <a:stretch>
            <a:fillRect/>
          </a:stretch>
        </p:blipFill>
        <p:spPr>
          <a:xfrm>
            <a:off x="240030" y="726039"/>
            <a:ext cx="4091937" cy="3161021"/>
          </a:xfrm>
          <a:prstGeom prst="rect">
            <a:avLst/>
          </a:prstGeom>
          <a:ln>
            <a:solidFill>
              <a:schemeClr val="tx1"/>
            </a:solidFill>
          </a:ln>
        </p:spPr>
      </p:pic>
      <p:pic>
        <p:nvPicPr>
          <p:cNvPr id="4" name="Picture 3">
            <a:extLst>
              <a:ext uri="{FF2B5EF4-FFF2-40B4-BE49-F238E27FC236}">
                <a16:creationId xmlns:a16="http://schemas.microsoft.com/office/drawing/2014/main" id="{1D81BE75-8E94-44B7-A33D-75A659688167}"/>
              </a:ext>
            </a:extLst>
          </p:cNvPr>
          <p:cNvPicPr>
            <a:picLocks noChangeAspect="1"/>
          </p:cNvPicPr>
          <p:nvPr/>
        </p:nvPicPr>
        <p:blipFill>
          <a:blip r:embed="rId3"/>
          <a:stretch>
            <a:fillRect/>
          </a:stretch>
        </p:blipFill>
        <p:spPr>
          <a:xfrm>
            <a:off x="4812032" y="859026"/>
            <a:ext cx="4091938" cy="2895046"/>
          </a:xfrm>
          <a:prstGeom prst="rect">
            <a:avLst/>
          </a:prstGeom>
        </p:spPr>
      </p:pic>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051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14339" y="0"/>
            <a:ext cx="8229600" cy="1028700"/>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Pablo Picasso</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Guernica</a:t>
            </a:r>
            <a:r>
              <a:rPr lang="en-US" altLang="en-US" sz="1600" dirty="0">
                <a:latin typeface="Verdana" panose="020B0604030504040204" pitchFamily="34" charset="0"/>
                <a:ea typeface="Verdana" panose="020B0604030504040204" pitchFamily="34" charset="0"/>
                <a:cs typeface="Verdana" panose="020B0604030504040204" pitchFamily="34" charset="0"/>
              </a:rPr>
              <a:t>, 1937, oil on canvas, 11’6” x 25’8”</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sz="1600" dirty="0"/>
              <a:t>Museo Nacional Centro de Arte Reina Sofía, </a:t>
            </a:r>
            <a:r>
              <a:rPr lang="en-US" altLang="en-US" sz="1600" dirty="0">
                <a:latin typeface="Verdana" panose="020B0604030504040204" pitchFamily="34" charset="0"/>
                <a:ea typeface="Verdana" panose="020B0604030504040204" pitchFamily="34" charset="0"/>
                <a:cs typeface="Verdana" panose="020B0604030504040204" pitchFamily="34" charset="0"/>
              </a:rPr>
              <a:t>Madrid. Picasso stipulated that it be returned to Spain after the death of </a:t>
            </a:r>
            <a:r>
              <a:rPr lang="en-US" sz="1600" dirty="0"/>
              <a:t>Francisco Franco</a:t>
            </a:r>
            <a:r>
              <a:rPr lang="en-US" sz="1600" b="1" dirty="0"/>
              <a:t> (</a:t>
            </a:r>
            <a:r>
              <a:rPr lang="en-US" sz="1600" dirty="0"/>
              <a:t>dictator from 1939 to his death in 1975) and the return of democracy to Spain. MoMA NYC returned it in 1981.</a:t>
            </a:r>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35843" name="Picture 3" descr="picasso_guer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7" y="1143000"/>
            <a:ext cx="8924925" cy="53038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22F8E5-8208-4E82-B392-7855F39DC516}"/>
              </a:ext>
            </a:extLst>
          </p:cNvPr>
          <p:cNvSpPr/>
          <p:nvPr/>
        </p:nvSpPr>
        <p:spPr>
          <a:xfrm>
            <a:off x="1100139" y="6446838"/>
            <a:ext cx="7543800" cy="307777"/>
          </a:xfrm>
          <a:prstGeom prst="rect">
            <a:avLst/>
          </a:prstGeom>
        </p:spPr>
        <p:txBody>
          <a:bodyPr wrap="square">
            <a:spAutoFit/>
          </a:bodyPr>
          <a:lstStyle/>
          <a:p>
            <a:r>
              <a:rPr lang="en-US" sz="1400" dirty="0">
                <a:hlinkClick r:id="rId3"/>
              </a:rPr>
              <a:t>https://www.museoreinasofia.es/en/multimedia/pity-and-terror-picassos-path-guernica</a:t>
            </a:r>
            <a:r>
              <a:rPr lang="en-US" sz="1400" dirty="0"/>
              <a:t> </a:t>
            </a:r>
          </a:p>
        </p:txBody>
      </p:sp>
    </p:spTree>
    <p:extLst>
      <p:ext uri="{BB962C8B-B14F-4D97-AF65-F5344CB8AC3E}">
        <p14:creationId xmlns:p14="http://schemas.microsoft.com/office/powerpoint/2010/main" val="2311545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vintage photo of an old building&#10;&#10;Description automatically generated">
            <a:extLst>
              <a:ext uri="{FF2B5EF4-FFF2-40B4-BE49-F238E27FC236}">
                <a16:creationId xmlns:a16="http://schemas.microsoft.com/office/drawing/2014/main" id="{50762ED7-0ADA-40CC-8832-6CE90E8A67C6}"/>
              </a:ext>
            </a:extLst>
          </p:cNvPr>
          <p:cNvPicPr>
            <a:picLocks noChangeAspect="1"/>
          </p:cNvPicPr>
          <p:nvPr/>
        </p:nvPicPr>
        <p:blipFill>
          <a:blip r:embed="rId2"/>
          <a:stretch>
            <a:fillRect/>
          </a:stretch>
        </p:blipFill>
        <p:spPr>
          <a:xfrm>
            <a:off x="210039" y="2852417"/>
            <a:ext cx="3968749" cy="2946796"/>
          </a:xfrm>
          <a:prstGeom prst="rect">
            <a:avLst/>
          </a:prstGeom>
        </p:spPr>
      </p:pic>
      <p:pic>
        <p:nvPicPr>
          <p:cNvPr id="3" name="Picture 2" descr="A vintage photo of an old building&#10;&#10;Description automatically generated">
            <a:extLst>
              <a:ext uri="{FF2B5EF4-FFF2-40B4-BE49-F238E27FC236}">
                <a16:creationId xmlns:a16="http://schemas.microsoft.com/office/drawing/2014/main" id="{A0E82620-DDAF-490B-95A6-8C96EF977CCB}"/>
              </a:ext>
            </a:extLst>
          </p:cNvPr>
          <p:cNvPicPr>
            <a:picLocks noChangeAspect="1"/>
          </p:cNvPicPr>
          <p:nvPr/>
        </p:nvPicPr>
        <p:blipFill>
          <a:blip r:embed="rId3"/>
          <a:stretch>
            <a:fillRect/>
          </a:stretch>
        </p:blipFill>
        <p:spPr>
          <a:xfrm>
            <a:off x="4279962" y="65256"/>
            <a:ext cx="4743390" cy="3012052"/>
          </a:xfrm>
          <a:prstGeom prst="rect">
            <a:avLst/>
          </a:prstGeom>
        </p:spPr>
      </p:pic>
      <p:sp>
        <p:nvSpPr>
          <p:cNvPr id="5" name="TextBox 4">
            <a:extLst>
              <a:ext uri="{FF2B5EF4-FFF2-40B4-BE49-F238E27FC236}">
                <a16:creationId xmlns:a16="http://schemas.microsoft.com/office/drawing/2014/main" id="{E32108BE-B651-44C7-93AB-DC87D260ADF6}"/>
              </a:ext>
            </a:extLst>
          </p:cNvPr>
          <p:cNvSpPr txBox="1"/>
          <p:nvPr/>
        </p:nvSpPr>
        <p:spPr>
          <a:xfrm>
            <a:off x="131789" y="5799213"/>
            <a:ext cx="4148173" cy="738664"/>
          </a:xfrm>
          <a:prstGeom prst="rect">
            <a:avLst/>
          </a:prstGeom>
          <a:noFill/>
        </p:spPr>
        <p:txBody>
          <a:bodyPr wrap="square" rtlCol="0">
            <a:spAutoFit/>
          </a:bodyPr>
          <a:lstStyle/>
          <a:p>
            <a:r>
              <a:rPr lang="en-US" sz="1400" dirty="0"/>
              <a:t>Basque town of Guernica in 1937 after bombing by the Nazi air force in support of Franco’s fascist  forces in the Spanish Civil War</a:t>
            </a:r>
          </a:p>
        </p:txBody>
      </p:sp>
      <p:sp>
        <p:nvSpPr>
          <p:cNvPr id="8" name="TextBox 7">
            <a:extLst>
              <a:ext uri="{FF2B5EF4-FFF2-40B4-BE49-F238E27FC236}">
                <a16:creationId xmlns:a16="http://schemas.microsoft.com/office/drawing/2014/main" id="{1A91B0EC-3CD2-4E08-845E-DD15B5C4E62E}"/>
              </a:ext>
            </a:extLst>
          </p:cNvPr>
          <p:cNvSpPr txBox="1"/>
          <p:nvPr/>
        </p:nvSpPr>
        <p:spPr>
          <a:xfrm>
            <a:off x="5405054" y="3077308"/>
            <a:ext cx="3618298" cy="954107"/>
          </a:xfrm>
          <a:prstGeom prst="rect">
            <a:avLst/>
          </a:prstGeom>
          <a:noFill/>
        </p:spPr>
        <p:txBody>
          <a:bodyPr wrap="none" rtlCol="0">
            <a:spAutoFit/>
          </a:bodyPr>
          <a:lstStyle/>
          <a:p>
            <a:r>
              <a:rPr lang="en-US" sz="1400" dirty="0"/>
              <a:t>Picasso was commissioned by the newly</a:t>
            </a:r>
          </a:p>
          <a:p>
            <a:r>
              <a:rPr lang="en-US" sz="1400" dirty="0"/>
              <a:t>elected government of Spain to do a</a:t>
            </a:r>
          </a:p>
          <a:p>
            <a:r>
              <a:rPr lang="en-US" sz="1400" dirty="0"/>
              <a:t>mural-size painting for the Spanish Pavilion</a:t>
            </a:r>
          </a:p>
          <a:p>
            <a:r>
              <a:rPr lang="en-US" sz="1400" dirty="0"/>
              <a:t>at the 1937 world fair in Paris.</a:t>
            </a:r>
          </a:p>
        </p:txBody>
      </p:sp>
      <p:sp>
        <p:nvSpPr>
          <p:cNvPr id="10" name="Rectangle 9">
            <a:extLst>
              <a:ext uri="{FF2B5EF4-FFF2-40B4-BE49-F238E27FC236}">
                <a16:creationId xmlns:a16="http://schemas.microsoft.com/office/drawing/2014/main" id="{88B13C7F-0D76-44F0-98AE-9BFC5C63734A}"/>
              </a:ext>
            </a:extLst>
          </p:cNvPr>
          <p:cNvSpPr/>
          <p:nvPr/>
        </p:nvSpPr>
        <p:spPr>
          <a:xfrm>
            <a:off x="4643315" y="5152882"/>
            <a:ext cx="4572000" cy="646331"/>
          </a:xfrm>
          <a:prstGeom prst="rect">
            <a:avLst/>
          </a:prstGeom>
        </p:spPr>
        <p:txBody>
          <a:bodyPr>
            <a:spAutoFit/>
          </a:bodyPr>
          <a:lstStyle/>
          <a:p>
            <a:r>
              <a:rPr lang="en-US" dirty="0">
                <a:hlinkClick r:id="rId4"/>
              </a:rPr>
              <a:t>https://www.museoreinasofia.es/en/multimedia/pity-and-terror-picassos-path-guernica</a:t>
            </a:r>
            <a:endParaRPr lang="en-US" dirty="0"/>
          </a:p>
        </p:txBody>
      </p:sp>
    </p:spTree>
    <p:extLst>
      <p:ext uri="{BB962C8B-B14F-4D97-AF65-F5344CB8AC3E}">
        <p14:creationId xmlns:p14="http://schemas.microsoft.com/office/powerpoint/2010/main" val="3416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5725" y="114300"/>
            <a:ext cx="3886200" cy="3352800"/>
          </a:xfrm>
        </p:spPr>
        <p:txBody>
          <a:bodyPr/>
          <a:lstStyle/>
          <a:p>
            <a:pPr algn="l" eaLnBrk="1" hangingPunct="1"/>
            <a:r>
              <a:rPr lang="en-US" altLang="en-US" sz="1600" dirty="0"/>
              <a:t>SURREALISM and DIASPORIC INDIGENISM (Primitivism) / “MAGIC REALISM”</a:t>
            </a:r>
            <a:br>
              <a:rPr lang="en-US" altLang="en-US" sz="1600" dirty="0"/>
            </a:br>
            <a:br>
              <a:rPr lang="en-US" altLang="en-US" sz="1600" dirty="0"/>
            </a:br>
            <a:r>
              <a:rPr lang="en-US" altLang="en-US" sz="1600" dirty="0"/>
              <a:t>(right) </a:t>
            </a:r>
            <a:r>
              <a:rPr lang="en-US" altLang="en-US" sz="1600" b="1" dirty="0"/>
              <a:t>Wifredo Lam</a:t>
            </a:r>
            <a:r>
              <a:rPr lang="en-US" altLang="en-US" sz="1600" dirty="0"/>
              <a:t> (Cuban, 1902-82)</a:t>
            </a:r>
            <a:br>
              <a:rPr lang="en-US" altLang="en-US" sz="1600" dirty="0"/>
            </a:br>
            <a:r>
              <a:rPr lang="en-US" altLang="en-US" sz="1600" i="1" dirty="0"/>
              <a:t>The Jungle</a:t>
            </a:r>
            <a:r>
              <a:rPr lang="en-US" altLang="en-US" sz="1600" dirty="0"/>
              <a:t>, 1943, gouache on paper mounted on canvas, 7’10” x 7’6”, MoMA NYC. Draws on Santerìa: Cuban blend of African and Catholic religious beliefs and practices </a:t>
            </a:r>
            <a:br>
              <a:rPr lang="en-US" altLang="en-US" sz="1600" dirty="0"/>
            </a:br>
            <a:br>
              <a:rPr lang="en-US" altLang="en-US" sz="1600" dirty="0"/>
            </a:br>
            <a:r>
              <a:rPr lang="en-US" altLang="en-US" sz="1600" dirty="0"/>
              <a:t>(below) </a:t>
            </a:r>
            <a:r>
              <a:rPr lang="es-ES" altLang="en-US" sz="1600" dirty="0"/>
              <a:t>Lam in Paris with Picasso in 1963</a:t>
            </a:r>
            <a:endParaRPr lang="en-US" altLang="en-US" sz="1600" dirty="0"/>
          </a:p>
        </p:txBody>
      </p:sp>
      <p:pic>
        <p:nvPicPr>
          <p:cNvPr id="39939" name="Picture 6" descr="Wifredo Lam. The Jungle. 19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2" y="746918"/>
            <a:ext cx="502602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0" descr="http://www.sbmadocents.org/images_new/Lam_wPicas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7" y="3429000"/>
            <a:ext cx="1857376" cy="31540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61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0975" y="5305427"/>
            <a:ext cx="3352800" cy="1142996"/>
          </a:xfrm>
        </p:spPr>
        <p:txBody>
          <a:bodyPr/>
          <a:lstStyle/>
          <a:p>
            <a:pPr algn="l" eaLnBrk="1" hangingPunct="1"/>
            <a:r>
              <a:rPr lang="en-US" altLang="en-US" sz="1600" b="1" dirty="0"/>
              <a:t>Frida Kahlo </a:t>
            </a:r>
            <a:r>
              <a:rPr lang="en-US" altLang="en-US" sz="1600" dirty="0"/>
              <a:t>(Mexican, 1907-1954) (right) </a:t>
            </a:r>
            <a:r>
              <a:rPr lang="en-US" altLang="en-US" sz="1600" i="1" dirty="0"/>
              <a:t>What the Water Yields Me</a:t>
            </a:r>
            <a:r>
              <a:rPr lang="en-US" altLang="en-US" sz="1600" dirty="0"/>
              <a:t>, 36 x 28”, oil on canvas,1938, the year she </a:t>
            </a:r>
            <a:r>
              <a:rPr lang="en-US" altLang="en-US" sz="1600"/>
              <a:t>met Breton. </a:t>
            </a:r>
            <a:r>
              <a:rPr lang="en-US" altLang="en-US" sz="1600" dirty="0"/>
              <a:t>Exhibited in Paris in 1939 by André Breton. </a:t>
            </a:r>
          </a:p>
        </p:txBody>
      </p:sp>
      <p:pic>
        <p:nvPicPr>
          <p:cNvPr id="2" name="Picture 1"/>
          <p:cNvPicPr>
            <a:picLocks noChangeAspect="1"/>
          </p:cNvPicPr>
          <p:nvPr/>
        </p:nvPicPr>
        <p:blipFill>
          <a:blip r:embed="rId2"/>
          <a:stretch>
            <a:fillRect/>
          </a:stretch>
        </p:blipFill>
        <p:spPr>
          <a:xfrm>
            <a:off x="3762375" y="0"/>
            <a:ext cx="5181600" cy="6766378"/>
          </a:xfrm>
          <a:prstGeom prst="rect">
            <a:avLst/>
          </a:prstGeom>
        </p:spPr>
      </p:pic>
      <p:pic>
        <p:nvPicPr>
          <p:cNvPr id="3" name="Picture 2">
            <a:extLst>
              <a:ext uri="{FF2B5EF4-FFF2-40B4-BE49-F238E27FC236}">
                <a16:creationId xmlns:a16="http://schemas.microsoft.com/office/drawing/2014/main" id="{1C11073F-FE77-44E0-B990-411375C88301}"/>
              </a:ext>
            </a:extLst>
          </p:cNvPr>
          <p:cNvPicPr>
            <a:picLocks noChangeAspect="1"/>
          </p:cNvPicPr>
          <p:nvPr/>
        </p:nvPicPr>
        <p:blipFill>
          <a:blip r:embed="rId3"/>
          <a:stretch>
            <a:fillRect/>
          </a:stretch>
        </p:blipFill>
        <p:spPr>
          <a:xfrm>
            <a:off x="571500" y="738920"/>
            <a:ext cx="2571750" cy="3762375"/>
          </a:xfrm>
          <a:prstGeom prst="rect">
            <a:avLst/>
          </a:prstGeom>
        </p:spPr>
      </p:pic>
    </p:spTree>
    <p:extLst>
      <p:ext uri="{BB962C8B-B14F-4D97-AF65-F5344CB8AC3E}">
        <p14:creationId xmlns:p14="http://schemas.microsoft.com/office/powerpoint/2010/main" val="876629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33CB-827D-415B-BF8F-8FB626182D70}"/>
              </a:ext>
            </a:extLst>
          </p:cNvPr>
          <p:cNvSpPr>
            <a:spLocks noGrp="1"/>
          </p:cNvSpPr>
          <p:nvPr>
            <p:ph type="title"/>
          </p:nvPr>
        </p:nvSpPr>
        <p:spPr/>
        <p:txBody>
          <a:bodyPr/>
          <a:lstStyle/>
          <a:p>
            <a:pPr algn="l"/>
            <a:r>
              <a:rPr lang="en-US" sz="1600" b="1" dirty="0">
                <a:latin typeface="+mn-lt"/>
              </a:rPr>
              <a:t>Frida Kahlo</a:t>
            </a:r>
            <a:r>
              <a:rPr lang="en-US" sz="1600" dirty="0">
                <a:latin typeface="+mn-lt"/>
              </a:rPr>
              <a:t>, </a:t>
            </a:r>
            <a:r>
              <a:rPr lang="en-US" sz="1600" i="1" dirty="0">
                <a:latin typeface="+mn-lt"/>
              </a:rPr>
              <a:t>The Two </a:t>
            </a:r>
            <a:r>
              <a:rPr lang="en-US" sz="1600" i="1" dirty="0" err="1">
                <a:latin typeface="+mn-lt"/>
              </a:rPr>
              <a:t>Fridas</a:t>
            </a:r>
            <a:r>
              <a:rPr lang="en-US" sz="1600" i="1" dirty="0">
                <a:latin typeface="+mn-lt"/>
              </a:rPr>
              <a:t> </a:t>
            </a:r>
            <a:r>
              <a:rPr lang="en-US" sz="1600" dirty="0">
                <a:latin typeface="+mn-lt"/>
              </a:rPr>
              <a:t>(1939) 68 × 68 in), oil on canvas, Museo de </a:t>
            </a:r>
            <a:r>
              <a:rPr lang="en-US" sz="1600" dirty="0" err="1">
                <a:latin typeface="+mn-lt"/>
              </a:rPr>
              <a:t>Arte</a:t>
            </a:r>
            <a:r>
              <a:rPr lang="en-US" sz="1600" dirty="0">
                <a:latin typeface="+mn-lt"/>
              </a:rPr>
              <a:t> </a:t>
            </a:r>
            <a:r>
              <a:rPr lang="en-US" sz="1600" dirty="0" err="1">
                <a:latin typeface="+mn-lt"/>
              </a:rPr>
              <a:t>Moderno</a:t>
            </a:r>
            <a:r>
              <a:rPr lang="en-US" sz="1600" dirty="0">
                <a:latin typeface="+mn-lt"/>
              </a:rPr>
              <a:t>, Mexico City. The painting was made for the International Exhibition of Surrealism held in Mexico City in 1940. </a:t>
            </a:r>
          </a:p>
        </p:txBody>
      </p:sp>
      <p:pic>
        <p:nvPicPr>
          <p:cNvPr id="3" name="Picture 2">
            <a:extLst>
              <a:ext uri="{FF2B5EF4-FFF2-40B4-BE49-F238E27FC236}">
                <a16:creationId xmlns:a16="http://schemas.microsoft.com/office/drawing/2014/main" id="{CE4FBB8D-49B1-463D-9E8C-055DA08A6A45}"/>
              </a:ext>
            </a:extLst>
          </p:cNvPr>
          <p:cNvPicPr>
            <a:picLocks noChangeAspect="1"/>
          </p:cNvPicPr>
          <p:nvPr/>
        </p:nvPicPr>
        <p:blipFill>
          <a:blip r:embed="rId2"/>
          <a:stretch>
            <a:fillRect/>
          </a:stretch>
        </p:blipFill>
        <p:spPr>
          <a:xfrm>
            <a:off x="2219008" y="1417638"/>
            <a:ext cx="5082576" cy="5037992"/>
          </a:xfrm>
          <a:prstGeom prst="rect">
            <a:avLst/>
          </a:prstGeom>
        </p:spPr>
      </p:pic>
    </p:spTree>
    <p:extLst>
      <p:ext uri="{BB962C8B-B14F-4D97-AF65-F5344CB8AC3E}">
        <p14:creationId xmlns:p14="http://schemas.microsoft.com/office/powerpoint/2010/main" val="3986810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AF79-A3E3-4BF5-B888-A0CD763F38C4}"/>
              </a:ext>
            </a:extLst>
          </p:cNvPr>
          <p:cNvSpPr>
            <a:spLocks noGrp="1"/>
          </p:cNvSpPr>
          <p:nvPr>
            <p:ph type="title"/>
          </p:nvPr>
        </p:nvSpPr>
        <p:spPr/>
        <p:txBody>
          <a:bodyPr/>
          <a:lstStyle/>
          <a:p>
            <a:r>
              <a:rPr lang="en-US" sz="1600" dirty="0">
                <a:latin typeface="+mn-lt"/>
              </a:rPr>
              <a:t>Frida Kahlo, </a:t>
            </a:r>
            <a:r>
              <a:rPr lang="en-US" sz="1600" i="1" dirty="0">
                <a:latin typeface="+mn-lt"/>
              </a:rPr>
              <a:t>Roots</a:t>
            </a:r>
            <a:r>
              <a:rPr lang="en-US" sz="1600" dirty="0">
                <a:latin typeface="+mn-lt"/>
              </a:rPr>
              <a:t>, 1943</a:t>
            </a:r>
          </a:p>
        </p:txBody>
      </p:sp>
      <p:pic>
        <p:nvPicPr>
          <p:cNvPr id="3" name="Picture 2">
            <a:extLst>
              <a:ext uri="{FF2B5EF4-FFF2-40B4-BE49-F238E27FC236}">
                <a16:creationId xmlns:a16="http://schemas.microsoft.com/office/drawing/2014/main" id="{AE07DC45-CD95-4B1F-BFB2-8E23A70B710C}"/>
              </a:ext>
            </a:extLst>
          </p:cNvPr>
          <p:cNvPicPr>
            <a:picLocks noChangeAspect="1"/>
          </p:cNvPicPr>
          <p:nvPr/>
        </p:nvPicPr>
        <p:blipFill>
          <a:blip r:embed="rId2"/>
          <a:stretch>
            <a:fillRect/>
          </a:stretch>
        </p:blipFill>
        <p:spPr>
          <a:xfrm>
            <a:off x="1982292" y="1892081"/>
            <a:ext cx="5179416" cy="3073837"/>
          </a:xfrm>
          <a:prstGeom prst="rect">
            <a:avLst/>
          </a:prstGeom>
        </p:spPr>
      </p:pic>
    </p:spTree>
    <p:extLst>
      <p:ext uri="{BB962C8B-B14F-4D97-AF65-F5344CB8AC3E}">
        <p14:creationId xmlns:p14="http://schemas.microsoft.com/office/powerpoint/2010/main" val="774340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15962"/>
          </a:xfrm>
        </p:spPr>
        <p:txBody>
          <a:bodyPr/>
          <a:lstStyle/>
          <a:p>
            <a:pPr eaLnBrk="1" hangingPunct="1"/>
            <a:r>
              <a:rPr lang="en-US" altLang="en-US" sz="1600" b="1"/>
              <a:t>Alberto Giacometti</a:t>
            </a:r>
            <a:r>
              <a:rPr lang="en-US" altLang="en-US" sz="1600"/>
              <a:t> (Swiss, 1901-1966) </a:t>
            </a:r>
            <a:r>
              <a:rPr lang="en-US" altLang="en-US" sz="1600" i="1"/>
              <a:t>Woman with Her Throat Cut (Femme égorgée)</a:t>
            </a:r>
            <a:br>
              <a:rPr lang="en-US" altLang="en-US" sz="1600" i="1"/>
            </a:br>
            <a:r>
              <a:rPr lang="en-US" altLang="en-US" sz="1600"/>
              <a:t>bronze, 1932, 8 x 34 x 25”, MoMA, NYC</a:t>
            </a:r>
          </a:p>
        </p:txBody>
      </p:sp>
      <p:pic>
        <p:nvPicPr>
          <p:cNvPr id="41987" name="Picture 6" descr="giacometti_womanthroatcut2_19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52578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7" descr="giacometti_womanthroatcut_19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5" y="2057400"/>
            <a:ext cx="25987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38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763000" cy="944563"/>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Marcel Duchamp</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Bride Stripped Bare by Her Bachelors, Even</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Large Glass)</a:t>
            </a:r>
            <a:r>
              <a:rPr lang="en-US" altLang="en-US" sz="1600" dirty="0">
                <a:latin typeface="Verdana" panose="020B0604030504040204" pitchFamily="34" charset="0"/>
                <a:ea typeface="Verdana" panose="020B0604030504040204" pitchFamily="34" charset="0"/>
                <a:cs typeface="Verdana" panose="020B0604030504040204" pitchFamily="34" charset="0"/>
              </a:rPr>
              <a:t> 1915-23, oil, lead wire, foil, dust, and varnish on glass, 8’11” x 5’7”</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hlinkClick r:id="rId2"/>
              </a:rPr>
              <a:t>http://youtu.be/lmag4vL7hnQ</a:t>
            </a:r>
            <a:r>
              <a:rPr lang="en-US" altLang="en-US" sz="1600" dirty="0">
                <a:latin typeface="Verdana" panose="020B0604030504040204" pitchFamily="34" charset="0"/>
                <a:ea typeface="Verdana" panose="020B0604030504040204" pitchFamily="34" charset="0"/>
                <a:cs typeface="Verdana" panose="020B0604030504040204" pitchFamily="34" charset="0"/>
              </a:rPr>
              <a:t> </a:t>
            </a:r>
          </a:p>
        </p:txBody>
      </p:sp>
      <p:pic>
        <p:nvPicPr>
          <p:cNvPr id="32771" name="Picture 4" descr="duchamp_large_glass_1915_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6528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duchamp_largeglass_1915_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66800"/>
            <a:ext cx="41227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31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giacometti_womanthroatcut_1932_MoMAinsta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572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381000" y="6019800"/>
            <a:ext cx="8229600" cy="685800"/>
          </a:xfrm>
          <a:noFill/>
        </p:spPr>
        <p:txBody>
          <a:bodyPr/>
          <a:lstStyle/>
          <a:p>
            <a:pPr eaLnBrk="1" hangingPunct="1"/>
            <a:r>
              <a:rPr lang="en-US" altLang="en-US" sz="1600" b="1"/>
              <a:t>Alberto Giacometti</a:t>
            </a:r>
            <a:r>
              <a:rPr lang="en-US" altLang="en-US" sz="1600"/>
              <a:t>, </a:t>
            </a:r>
            <a:r>
              <a:rPr lang="en-US" altLang="en-US" sz="1600" i="1"/>
              <a:t>Woman with Her Throat Cut </a:t>
            </a:r>
            <a:br>
              <a:rPr lang="en-US" altLang="en-US" sz="1600" i="1"/>
            </a:br>
            <a:r>
              <a:rPr lang="en-US" altLang="en-US" sz="1600"/>
              <a:t>1932, bronze, 8x34 x 25”, MoMA, NYC</a:t>
            </a:r>
          </a:p>
        </p:txBody>
      </p:sp>
    </p:spTree>
    <p:extLst>
      <p:ext uri="{BB962C8B-B14F-4D97-AF65-F5344CB8AC3E}">
        <p14:creationId xmlns:p14="http://schemas.microsoft.com/office/powerpoint/2010/main" val="3626143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868362"/>
          </a:xfrm>
        </p:spPr>
        <p:txBody>
          <a:bodyPr/>
          <a:lstStyle/>
          <a:p>
            <a:pPr eaLnBrk="1" hangingPunct="1"/>
            <a:r>
              <a:rPr lang="en-US" altLang="en-US" sz="1600" b="1"/>
              <a:t>Alberto Giacometti, </a:t>
            </a:r>
            <a:r>
              <a:rPr lang="en-US" altLang="en-US" sz="1600" i="1"/>
              <a:t>The Palace at 4 a.m.,</a:t>
            </a:r>
            <a:r>
              <a:rPr lang="en-US" altLang="en-US" sz="1600"/>
              <a:t> 1932-3, construction in wood, glass, wire, and string, 25 x 28 x 16”, MoMA NYC </a:t>
            </a:r>
          </a:p>
        </p:txBody>
      </p:sp>
      <p:pic>
        <p:nvPicPr>
          <p:cNvPr id="44035" name="Picture 4" descr="giacometti_palace_4am_19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77965"/>
            <a:ext cx="48006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giacometti_palace_4a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2" y="1219200"/>
            <a:ext cx="27527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giacometti_sketch_for_womanWiththroatcut_19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2" y="3962400"/>
            <a:ext cx="18129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7"/>
          <p:cNvSpPr txBox="1">
            <a:spLocks noChangeArrowheads="1"/>
          </p:cNvSpPr>
          <p:nvPr/>
        </p:nvSpPr>
        <p:spPr bwMode="auto">
          <a:xfrm>
            <a:off x="6019802" y="5967415"/>
            <a:ext cx="2136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a:solidFill>
                  <a:srgbClr val="FFFFFF"/>
                </a:solidFill>
              </a:rPr>
              <a:t>1932 sketch indicates</a:t>
            </a:r>
          </a:p>
          <a:p>
            <a:pPr eaLnBrk="1" fontAlgn="base" hangingPunct="1">
              <a:spcBef>
                <a:spcPct val="0"/>
              </a:spcBef>
              <a:spcAft>
                <a:spcPct val="0"/>
              </a:spcAft>
            </a:pPr>
            <a:r>
              <a:rPr lang="en-US" altLang="en-US" sz="1600">
                <a:solidFill>
                  <a:srgbClr val="FFFFFF"/>
                </a:solidFill>
              </a:rPr>
              <a:t>pre-conception</a:t>
            </a:r>
          </a:p>
        </p:txBody>
      </p:sp>
    </p:spTree>
    <p:extLst>
      <p:ext uri="{BB962C8B-B14F-4D97-AF65-F5344CB8AC3E}">
        <p14:creationId xmlns:p14="http://schemas.microsoft.com/office/powerpoint/2010/main" val="1186388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2286000"/>
          </a:xfrm>
        </p:spPr>
        <p:txBody>
          <a:bodyPr/>
          <a:lstStyle/>
          <a:p>
            <a:pPr eaLnBrk="1" hangingPunct="1"/>
            <a:r>
              <a:rPr lang="en-US" altLang="en-US" sz="1800"/>
              <a:t>THE END OF THE AGE OF EUROPE </a:t>
            </a:r>
            <a:br>
              <a:rPr lang="en-US" altLang="en-US" sz="1800"/>
            </a:br>
            <a:r>
              <a:rPr lang="en-US" altLang="en-US" sz="1800"/>
              <a:t>AND EMERGENCE OF THE NEW YORK SCHOOL</a:t>
            </a:r>
            <a:br>
              <a:rPr lang="en-US" altLang="en-US" sz="1400"/>
            </a:br>
            <a:r>
              <a:rPr lang="en-US" altLang="en-US" sz="2400"/>
              <a:t>(left) Hitler occupies Paris in June,1940</a:t>
            </a:r>
            <a:br>
              <a:rPr lang="en-US" altLang="en-US" sz="1400"/>
            </a:br>
            <a:r>
              <a:rPr lang="en-US" altLang="en-US" sz="1600"/>
              <a:t>Artists in the </a:t>
            </a:r>
            <a:r>
              <a:rPr lang="en-US" altLang="en-US" sz="1600" i="1"/>
              <a:t>Artists in Exile</a:t>
            </a:r>
            <a:r>
              <a:rPr lang="en-US" altLang="en-US" sz="1600"/>
              <a:t> show at the Pierre Matisse Gallery, New York, March, 1942. Left to right, first row: Matta, Ossip Zadkine, Yves Tanguy, Max Ernst, Marc Chagall, Fernand Léger; second row: André Breton, Piet Mondrian, André Masson, Amédée Ozenfant, Jacques Lipchitz, Pavel Tchelitchew, Kurt Seligmann, Eugene Berman</a:t>
            </a:r>
          </a:p>
        </p:txBody>
      </p:sp>
      <p:pic>
        <p:nvPicPr>
          <p:cNvPr id="46083" name="Picture 4" descr="surrealist_artists_in_exile"/>
          <p:cNvPicPr>
            <a:picLocks noChangeAspect="1" noChangeArrowheads="1"/>
          </p:cNvPicPr>
          <p:nvPr/>
        </p:nvPicPr>
        <p:blipFill>
          <a:blip r:embed="rId2">
            <a:lum bright="22000" contrast="40000"/>
            <a:extLst>
              <a:ext uri="{28A0092B-C50C-407E-A947-70E740481C1C}">
                <a14:useLocalDpi xmlns:a14="http://schemas.microsoft.com/office/drawing/2010/main" val="0"/>
              </a:ext>
            </a:extLst>
          </a:blip>
          <a:srcRect l="2365" t="2539" r="2365" b="7619"/>
          <a:stretch>
            <a:fillRect/>
          </a:stretch>
        </p:blipFill>
        <p:spPr bwMode="auto">
          <a:xfrm>
            <a:off x="3505202" y="2333627"/>
            <a:ext cx="4892675" cy="42957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5" descr="hitler_paris_1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 y="2514602"/>
            <a:ext cx="271621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347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
            <a:ext cx="8229600" cy="1554163"/>
          </a:xfrm>
        </p:spPr>
        <p:txBody>
          <a:bodyPr/>
          <a:lstStyle/>
          <a:p>
            <a:pPr eaLnBrk="1" hangingPunct="1"/>
            <a:r>
              <a:rPr lang="en-US" altLang="en-US" sz="1600"/>
              <a:t>DISJUNCTION / READYMADE /UNCANNY OBJECT</a:t>
            </a:r>
            <a:br>
              <a:rPr lang="en-US" altLang="en-US" sz="1600"/>
            </a:br>
            <a:r>
              <a:rPr lang="en-US" altLang="en-US" sz="1600"/>
              <a:t>(left) </a:t>
            </a:r>
            <a:r>
              <a:rPr lang="en-US" altLang="en-US" sz="1600" b="1"/>
              <a:t>Joan Miró</a:t>
            </a:r>
            <a:r>
              <a:rPr lang="en-US" altLang="en-US" sz="1600"/>
              <a:t>, </a:t>
            </a:r>
            <a:r>
              <a:rPr lang="en-US" altLang="en-US" sz="1600" i="1"/>
              <a:t>Object</a:t>
            </a:r>
            <a:r>
              <a:rPr lang="en-US" altLang="en-US" sz="1600"/>
              <a:t>, assemblage: stuffed parrot on wood perch, stuffed silk stocking with velvet garter and doll’s paper shoe suspended in hollow wood frame, derby hat, hanging cork ball, celluloid fish, and engraved map, 32 x 12 x 10,” 1936</a:t>
            </a:r>
            <a:br>
              <a:rPr lang="en-US" altLang="en-US" sz="1600"/>
            </a:br>
            <a:r>
              <a:rPr lang="en-US" altLang="en-US" sz="1600"/>
              <a:t>(right) </a:t>
            </a:r>
            <a:r>
              <a:rPr lang="en-US" altLang="en-US" sz="1600" b="1"/>
              <a:t>Joseph Cornell</a:t>
            </a:r>
            <a:r>
              <a:rPr lang="en-US" altLang="en-US" sz="1600"/>
              <a:t> (American, 1903-1972] ) </a:t>
            </a:r>
            <a:r>
              <a:rPr lang="en-US" altLang="en-US" sz="1600" i="1"/>
              <a:t>Medici Boy</a:t>
            </a:r>
            <a:r>
              <a:rPr lang="en-US" altLang="en-US" sz="1600"/>
              <a:t>, 1942-52. mixed media assemblage </a:t>
            </a:r>
          </a:p>
        </p:txBody>
      </p:sp>
      <p:pic>
        <p:nvPicPr>
          <p:cNvPr id="38915" name="Picture 5" descr="miro_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5" y="1905000"/>
            <a:ext cx="25876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cornell_medicib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81202"/>
            <a:ext cx="3538538"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97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giacometti_palace_4am_detail2_1932_M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2533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giacometti_palace_4am_detail3_1932_M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14600"/>
            <a:ext cx="2228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giacometti_palace_4am_detail_1932_Mo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066800"/>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7"/>
          <p:cNvSpPr txBox="1">
            <a:spLocks noChangeArrowheads="1"/>
          </p:cNvSpPr>
          <p:nvPr/>
        </p:nvSpPr>
        <p:spPr bwMode="auto">
          <a:xfrm>
            <a:off x="1660525" y="5903913"/>
            <a:ext cx="465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FFFFFF"/>
                </a:solidFill>
              </a:rPr>
              <a:t>Details of Giacometti’s </a:t>
            </a:r>
            <a:r>
              <a:rPr lang="en-US" altLang="en-US" i="1">
                <a:solidFill>
                  <a:srgbClr val="FFFFFF"/>
                </a:solidFill>
              </a:rPr>
              <a:t>The Palace at 4 A.M.</a:t>
            </a:r>
          </a:p>
        </p:txBody>
      </p:sp>
    </p:spTree>
    <p:extLst>
      <p:ext uri="{BB962C8B-B14F-4D97-AF65-F5344CB8AC3E}">
        <p14:creationId xmlns:p14="http://schemas.microsoft.com/office/powerpoint/2010/main" val="1098979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28600"/>
            <a:ext cx="8229600" cy="1676400"/>
          </a:xfrm>
        </p:spPr>
        <p:txBody>
          <a:bodyPr/>
          <a:lstStyle/>
          <a:p>
            <a:pPr eaLnBrk="1" hangingPunct="1"/>
            <a:r>
              <a:rPr lang="en-US" altLang="en-US" sz="1600"/>
              <a:t>END OF THE AGE OF EUROPE AND EMERGENCE OF NEW YORK SCHOOL</a:t>
            </a:r>
            <a:br>
              <a:rPr lang="en-US" altLang="en-US" sz="1600"/>
            </a:br>
            <a:br>
              <a:rPr lang="en-US" altLang="en-US" sz="1600"/>
            </a:br>
            <a:br>
              <a:rPr lang="en-US" altLang="en-US" sz="1600"/>
            </a:br>
            <a:r>
              <a:rPr lang="en-US" altLang="en-US" sz="1600" b="1"/>
              <a:t>Max Ernst, </a:t>
            </a:r>
            <a:r>
              <a:rPr lang="en-US" altLang="en-US" sz="1600" i="1"/>
              <a:t>Europe After the Rain</a:t>
            </a:r>
            <a:r>
              <a:rPr lang="en-US" altLang="en-US" sz="1600"/>
              <a:t>, 1940-42, oil on canvas, 21 x 58,” automatist technique of </a:t>
            </a:r>
            <a:r>
              <a:rPr lang="en-US" altLang="en-US" sz="1600" i="1"/>
              <a:t>decalcomania,</a:t>
            </a:r>
            <a:r>
              <a:rPr lang="en-US" altLang="en-US" sz="1600"/>
              <a:t> which involves pressing paint between two surfaces</a:t>
            </a:r>
            <a:br>
              <a:rPr lang="en-US" altLang="en-US" sz="1600"/>
            </a:br>
            <a:r>
              <a:rPr lang="en-US" altLang="en-US" sz="1600"/>
              <a:t> </a:t>
            </a:r>
          </a:p>
        </p:txBody>
      </p:sp>
      <p:pic>
        <p:nvPicPr>
          <p:cNvPr id="47107" name="Picture 7" descr="Max Ernst. Europe after the Rain 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5" y="1905002"/>
            <a:ext cx="90503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359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74638"/>
            <a:ext cx="8629650" cy="1649412"/>
          </a:xfrm>
        </p:spPr>
        <p:txBody>
          <a:bodyPr/>
          <a:lstStyle/>
          <a:p>
            <a:pPr algn="l" eaLnBrk="1" hangingPunct="1"/>
            <a:r>
              <a:rPr lang="en-US" altLang="en-US" sz="1600" b="1" dirty="0"/>
              <a:t>Precursors to Surrealism: 19</a:t>
            </a:r>
            <a:r>
              <a:rPr lang="en-US" altLang="en-US" sz="1600" b="1" baseline="30000" dirty="0"/>
              <a:t>th</a:t>
            </a:r>
            <a:r>
              <a:rPr lang="en-US" altLang="en-US" sz="1600" b="1" dirty="0"/>
              <a:t> Century Romanticism and Symbolism </a:t>
            </a:r>
            <a:br>
              <a:rPr lang="en-US" altLang="en-US" sz="1600" b="1" dirty="0"/>
            </a:br>
            <a:br>
              <a:rPr lang="en-US" altLang="en-US" sz="1600" b="1" dirty="0"/>
            </a:br>
            <a:r>
              <a:rPr lang="en-US" altLang="en-US" sz="1600" dirty="0"/>
              <a:t>(left) </a:t>
            </a:r>
            <a:r>
              <a:rPr lang="en-US" sz="1600" b="1" dirty="0"/>
              <a:t>Arnold </a:t>
            </a:r>
            <a:r>
              <a:rPr lang="en-US" sz="1600" b="1" dirty="0" err="1"/>
              <a:t>Böcklin</a:t>
            </a:r>
            <a:r>
              <a:rPr lang="en-US" sz="1600" dirty="0"/>
              <a:t> (Swiss Symbolist, 1827-1901), </a:t>
            </a:r>
            <a:r>
              <a:rPr lang="en-US" altLang="en-US" sz="1600" i="1" dirty="0"/>
              <a:t>The Isle of the Dead</a:t>
            </a:r>
            <a:r>
              <a:rPr lang="en-US" altLang="en-US" sz="1600" dirty="0"/>
              <a:t>, 1880, oil on canvas</a:t>
            </a:r>
            <a:br>
              <a:rPr lang="en-US" altLang="en-US" sz="1600" dirty="0"/>
            </a:br>
            <a:r>
              <a:rPr lang="en-US" altLang="en-US" sz="1600" dirty="0"/>
              <a:t>(right) </a:t>
            </a:r>
            <a:r>
              <a:rPr lang="en-US" altLang="en-US" sz="1600" b="1" dirty="0"/>
              <a:t>Francisco Goya </a:t>
            </a:r>
            <a:r>
              <a:rPr lang="en-US" altLang="en-US" sz="1600" dirty="0"/>
              <a:t>(Spanish Romantic, </a:t>
            </a:r>
            <a:r>
              <a:rPr lang="en-US" sz="1600" dirty="0"/>
              <a:t>1746-1828), </a:t>
            </a:r>
            <a:r>
              <a:rPr lang="en-US" altLang="en-US" sz="1600" i="1" dirty="0">
                <a:latin typeface="Verdana" panose="020B0604030504040204" pitchFamily="34" charset="0"/>
                <a:ea typeface="Verdana" panose="020B0604030504040204" pitchFamily="34" charset="0"/>
                <a:cs typeface="Verdana" panose="020B0604030504040204" pitchFamily="34" charset="0"/>
              </a:rPr>
              <a:t>Saturn Devouring One of His Children, </a:t>
            </a:r>
            <a:r>
              <a:rPr lang="en-US" altLang="en-US" sz="1600" dirty="0"/>
              <a:t>c. 1821-1823, oil on plaster remounted on canvas</a:t>
            </a:r>
          </a:p>
        </p:txBody>
      </p:sp>
      <p:pic>
        <p:nvPicPr>
          <p:cNvPr id="21507" name="Picture 4" descr="Bocklin_isle_of_the_dead_1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09777"/>
            <a:ext cx="5359400" cy="38274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5" descr="Goya_Saturn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163" y="1924050"/>
            <a:ext cx="3027087" cy="48958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77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1325562"/>
          </a:xfrm>
        </p:spPr>
        <p:txBody>
          <a:bodyPr/>
          <a:lstStyle/>
          <a:p>
            <a:pPr eaLnBrk="1" hangingPunct="1"/>
            <a:r>
              <a:rPr lang="en-US" altLang="en-US" sz="1600" b="1"/>
              <a:t>Precursor to Surrealism: Giorgio de Chirico</a:t>
            </a:r>
            <a:r>
              <a:rPr lang="en-US" altLang="en-US" sz="1600"/>
              <a:t>, (Greek-Italian,1888-1978)</a:t>
            </a:r>
            <a:br>
              <a:rPr lang="en-US" altLang="en-US" sz="1600"/>
            </a:br>
            <a:r>
              <a:rPr lang="en-US" altLang="en-US" sz="1600"/>
              <a:t> (left) </a:t>
            </a:r>
            <a:r>
              <a:rPr lang="en-US" altLang="en-US" sz="1600" i="1"/>
              <a:t>The Melancholy and Mystery of a Street</a:t>
            </a:r>
            <a:r>
              <a:rPr lang="en-US" altLang="en-US" sz="1600"/>
              <a:t>, 1914, oil on canvas, 34 x 28”</a:t>
            </a:r>
            <a:br>
              <a:rPr lang="en-US" altLang="en-US" sz="1600"/>
            </a:br>
            <a:r>
              <a:rPr lang="en-US" altLang="en-US" sz="1600"/>
              <a:t> </a:t>
            </a:r>
            <a:r>
              <a:rPr lang="en-US" altLang="en-US" sz="1600" u="sng"/>
              <a:t>Metaphysical School</a:t>
            </a:r>
            <a:r>
              <a:rPr lang="en-US" altLang="en-US" sz="1600"/>
              <a:t> </a:t>
            </a:r>
            <a:br>
              <a:rPr lang="en-US" altLang="en-US" sz="1600"/>
            </a:br>
            <a:r>
              <a:rPr lang="en-US" altLang="en-US" sz="1600"/>
              <a:t>(right) </a:t>
            </a:r>
            <a:r>
              <a:rPr lang="en-US" altLang="en-US" sz="1600" i="1"/>
              <a:t>The Great Metaphysician</a:t>
            </a:r>
            <a:r>
              <a:rPr lang="en-US" altLang="en-US" sz="1600"/>
              <a:t>, 1917, oil on canvas, 41 x 27”</a:t>
            </a:r>
            <a:br>
              <a:rPr lang="en-US" altLang="en-US" sz="1600"/>
            </a:br>
            <a:r>
              <a:rPr lang="en-US" altLang="en-US" sz="1600"/>
              <a:t>influence on De Chirico of </a:t>
            </a:r>
            <a:r>
              <a:rPr lang="en-US" altLang="en-US" sz="1600" b="1"/>
              <a:t>Arnold Bocklin</a:t>
            </a:r>
            <a:r>
              <a:rPr lang="en-US" altLang="en-US" sz="1600"/>
              <a:t> (center)</a:t>
            </a:r>
          </a:p>
        </p:txBody>
      </p:sp>
      <p:pic>
        <p:nvPicPr>
          <p:cNvPr id="22531" name="Picture 4" descr="chirico_mystery_melancholy_street_1914_33x27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2" y="2057402"/>
            <a:ext cx="3084513" cy="4022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5" descr="chirico_great_metphysician"/>
          <p:cNvPicPr>
            <a:picLocks noChangeAspect="1" noChangeArrowheads="1"/>
          </p:cNvPicPr>
          <p:nvPr/>
        </p:nvPicPr>
        <p:blipFill>
          <a:blip r:embed="rId3" cstate="print">
            <a:lum contrast="22000"/>
            <a:extLst>
              <a:ext uri="{28A0092B-C50C-407E-A947-70E740481C1C}">
                <a14:useLocalDpi xmlns:a14="http://schemas.microsoft.com/office/drawing/2010/main" val="0"/>
              </a:ext>
            </a:extLst>
          </a:blip>
          <a:srcRect/>
          <a:stretch>
            <a:fillRect/>
          </a:stretch>
        </p:blipFill>
        <p:spPr bwMode="auto">
          <a:xfrm>
            <a:off x="6302377" y="1981200"/>
            <a:ext cx="2689225" cy="4114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6" descr="Bocklin_isle_of_the_dead_18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2" y="2057402"/>
            <a:ext cx="2816225" cy="2011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802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mag4vL7hnQ"/>
          <p:cNvPicPr>
            <a:picLocks noRot="1" noChangeAspect="1"/>
          </p:cNvPicPr>
          <p:nvPr>
            <a:videoFile r:link="rId1"/>
          </p:nvPr>
        </p:nvPicPr>
        <p:blipFill>
          <a:blip r:embed="rId3"/>
          <a:stretch>
            <a:fillRect/>
          </a:stretch>
        </p:blipFill>
        <p:spPr>
          <a:xfrm>
            <a:off x="127000" y="600075"/>
            <a:ext cx="8890000" cy="5000625"/>
          </a:xfrm>
          <a:prstGeom prst="rect">
            <a:avLst/>
          </a:prstGeom>
        </p:spPr>
      </p:pic>
      <p:sp>
        <p:nvSpPr>
          <p:cNvPr id="3" name="Title 2"/>
          <p:cNvSpPr>
            <a:spLocks noGrp="1"/>
          </p:cNvSpPr>
          <p:nvPr>
            <p:ph type="title"/>
          </p:nvPr>
        </p:nvSpPr>
        <p:spPr>
          <a:xfrm>
            <a:off x="457200" y="6128544"/>
            <a:ext cx="8229600" cy="449262"/>
          </a:xfrm>
        </p:spPr>
        <p:txBody>
          <a:bodyPr/>
          <a:lstStyle/>
          <a:p>
            <a:r>
              <a:rPr lang="en-US" sz="1600" dirty="0"/>
              <a:t>Marcel Duchamp interview</a:t>
            </a:r>
          </a:p>
        </p:txBody>
      </p:sp>
    </p:spTree>
    <p:extLst>
      <p:ext uri="{BB962C8B-B14F-4D97-AF65-F5344CB8AC3E}">
        <p14:creationId xmlns:p14="http://schemas.microsoft.com/office/powerpoint/2010/main" val="3641285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9882" y="188418"/>
            <a:ext cx="8229600" cy="669604"/>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Hannah Höch</a:t>
            </a:r>
            <a:r>
              <a:rPr lang="en-US" altLang="en-US" sz="1600" dirty="0">
                <a:latin typeface="Verdana" panose="020B0604030504040204" pitchFamily="34" charset="0"/>
                <a:ea typeface="Verdana" panose="020B0604030504040204" pitchFamily="34" charset="0"/>
                <a:cs typeface="Verdana" panose="020B0604030504040204" pitchFamily="34" charset="0"/>
              </a:rPr>
              <a:t> (German, 1889 -1978), </a:t>
            </a:r>
            <a:r>
              <a:rPr lang="en-US" altLang="en-US" sz="1600" i="1" dirty="0">
                <a:latin typeface="Verdana" panose="020B0604030504040204" pitchFamily="34" charset="0"/>
                <a:ea typeface="Verdana" panose="020B0604030504040204" pitchFamily="34" charset="0"/>
                <a:cs typeface="Verdana" panose="020B0604030504040204" pitchFamily="34" charset="0"/>
              </a:rPr>
              <a:t>Cut With the Kitchen Knife Dada through the Last Weimar Beer Belly Cultural Epoch of Germany</a:t>
            </a:r>
            <a:r>
              <a:rPr lang="en-US" altLang="en-US" sz="1600" dirty="0">
                <a:latin typeface="Verdana" panose="020B0604030504040204" pitchFamily="34" charset="0"/>
                <a:ea typeface="Verdana" panose="020B0604030504040204" pitchFamily="34" charset="0"/>
                <a:cs typeface="Verdana" panose="020B0604030504040204" pitchFamily="34" charset="0"/>
              </a:rPr>
              <a:t>, 1919 </a:t>
            </a:r>
            <a:br>
              <a:rPr lang="en-US" altLang="en-US" sz="1600" dirty="0">
                <a:latin typeface="Verdana" panose="020B0604030504040204" pitchFamily="34" charset="0"/>
                <a:ea typeface="Verdana" panose="020B0604030504040204" pitchFamily="34" charset="0"/>
                <a:cs typeface="Verdana" panose="020B0604030504040204" pitchFamily="34" charset="0"/>
              </a:rPr>
            </a:br>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36867" name="Picture 3" descr="hoch_hausmann_at_dada_fair_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147" y="2769576"/>
            <a:ext cx="2154237" cy="2895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descr="ho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0435" y="916965"/>
            <a:ext cx="1513437" cy="19603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0" name="Text Box 8"/>
          <p:cNvSpPr txBox="1">
            <a:spLocks noChangeArrowheads="1"/>
          </p:cNvSpPr>
          <p:nvPr/>
        </p:nvSpPr>
        <p:spPr bwMode="auto">
          <a:xfrm>
            <a:off x="7366607" y="2877361"/>
            <a:ext cx="1412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rgbClr val="E3EBF1"/>
                </a:solidFill>
              </a:rPr>
              <a:t>Höch</a:t>
            </a:r>
            <a:r>
              <a:rPr lang="en-US" altLang="en-US" sz="1600" dirty="0">
                <a:solidFill>
                  <a:srgbClr val="FFFFFF"/>
                </a:solidFill>
              </a:rPr>
              <a:t> in 1917</a:t>
            </a:r>
          </a:p>
        </p:txBody>
      </p:sp>
      <p:pic>
        <p:nvPicPr>
          <p:cNvPr id="2" name="Picture 1">
            <a:extLst>
              <a:ext uri="{FF2B5EF4-FFF2-40B4-BE49-F238E27FC236}">
                <a16:creationId xmlns:a16="http://schemas.microsoft.com/office/drawing/2014/main" id="{97C2D7DF-F1DA-4824-9A91-CB78F78E27A2}"/>
              </a:ext>
            </a:extLst>
          </p:cNvPr>
          <p:cNvPicPr>
            <a:picLocks noChangeAspect="1"/>
          </p:cNvPicPr>
          <p:nvPr/>
        </p:nvPicPr>
        <p:blipFill>
          <a:blip r:embed="rId4"/>
          <a:stretch>
            <a:fillRect/>
          </a:stretch>
        </p:blipFill>
        <p:spPr>
          <a:xfrm>
            <a:off x="361766" y="916965"/>
            <a:ext cx="4533900" cy="5705475"/>
          </a:xfrm>
          <a:prstGeom prst="rect">
            <a:avLst/>
          </a:prstGeom>
          <a:ln>
            <a:solidFill>
              <a:schemeClr val="tx1"/>
            </a:solidFill>
          </a:ln>
        </p:spPr>
      </p:pic>
      <p:sp>
        <p:nvSpPr>
          <p:cNvPr id="3" name="Rectangle 2">
            <a:extLst>
              <a:ext uri="{FF2B5EF4-FFF2-40B4-BE49-F238E27FC236}">
                <a16:creationId xmlns:a16="http://schemas.microsoft.com/office/drawing/2014/main" id="{60F672E3-F2C0-4027-9BB4-FC974B19C6E8}"/>
              </a:ext>
            </a:extLst>
          </p:cNvPr>
          <p:cNvSpPr/>
          <p:nvPr/>
        </p:nvSpPr>
        <p:spPr>
          <a:xfrm>
            <a:off x="4940056" y="5665176"/>
            <a:ext cx="3045069" cy="523220"/>
          </a:xfrm>
          <a:prstGeom prst="rect">
            <a:avLst/>
          </a:prstGeom>
        </p:spPr>
        <p:txBody>
          <a:bodyPr wrap="square">
            <a:spAutoFit/>
          </a:bodyPr>
          <a:lstStyle/>
          <a:p>
            <a:r>
              <a:rPr lang="de-DE" sz="1400" dirty="0"/>
              <a:t>Raoul Hausmann &amp; Hannah Höch at 1920 Berlin Dada Fair</a:t>
            </a:r>
            <a:endParaRPr lang="en-US" sz="1400" dirty="0"/>
          </a:p>
        </p:txBody>
      </p:sp>
    </p:spTree>
    <p:extLst>
      <p:ext uri="{BB962C8B-B14F-4D97-AF65-F5344CB8AC3E}">
        <p14:creationId xmlns:p14="http://schemas.microsoft.com/office/powerpoint/2010/main" val="1964881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986DC91-7C48-40CB-BAF9-EF5BD8F5CB39}"/>
              </a:ext>
            </a:extLst>
          </p:cNvPr>
          <p:cNvSpPr>
            <a:spLocks noGrp="1" noChangeArrowheads="1"/>
          </p:cNvSpPr>
          <p:nvPr>
            <p:ph type="title"/>
          </p:nvPr>
        </p:nvSpPr>
        <p:spPr>
          <a:xfrm>
            <a:off x="459398" y="244492"/>
            <a:ext cx="8225203" cy="651272"/>
          </a:xfrm>
        </p:spPr>
        <p:txBody>
          <a:bodyPr/>
          <a:lstStyle/>
          <a:p>
            <a:pPr eaLnBrk="1" hangingPunct="1"/>
            <a:r>
              <a:rPr lang="en-US" altLang="en-US" sz="1200" b="1" dirty="0">
                <a:latin typeface="Verdana" panose="020B0604030504040204" pitchFamily="34" charset="0"/>
                <a:ea typeface="Verdana" panose="020B0604030504040204" pitchFamily="34" charset="0"/>
                <a:cs typeface="Verdana" panose="020B0604030504040204" pitchFamily="34" charset="0"/>
              </a:rPr>
              <a:t>Hannah Höch</a:t>
            </a:r>
            <a:r>
              <a:rPr lang="en-US" altLang="en-US" sz="1200" dirty="0">
                <a:latin typeface="Verdana" panose="020B0604030504040204" pitchFamily="34" charset="0"/>
                <a:ea typeface="Verdana" panose="020B0604030504040204" pitchFamily="34" charset="0"/>
                <a:cs typeface="Verdana" panose="020B0604030504040204" pitchFamily="34" charset="0"/>
              </a:rPr>
              <a:t>, </a:t>
            </a:r>
            <a:r>
              <a:rPr lang="en-US" altLang="en-US" sz="1200" i="1" dirty="0">
                <a:latin typeface="Verdana" panose="020B0604030504040204" pitchFamily="34" charset="0"/>
                <a:ea typeface="Verdana" panose="020B0604030504040204" pitchFamily="34" charset="0"/>
                <a:cs typeface="Verdana" panose="020B0604030504040204" pitchFamily="34" charset="0"/>
              </a:rPr>
              <a:t>Pretty Woman,</a:t>
            </a:r>
            <a:r>
              <a:rPr lang="en-US" altLang="en-US" sz="1200" dirty="0">
                <a:latin typeface="Verdana" panose="020B0604030504040204" pitchFamily="34" charset="0"/>
                <a:ea typeface="Verdana" panose="020B0604030504040204" pitchFamily="34" charset="0"/>
                <a:cs typeface="Verdana" panose="020B0604030504040204" pitchFamily="34" charset="0"/>
              </a:rPr>
              <a:t> 1920, anti-bourgeois, anti-capitalist (commodification), feminist critique</a:t>
            </a:r>
            <a:br>
              <a:rPr lang="en-US" altLang="en-US" sz="1200" dirty="0">
                <a:latin typeface="Verdana" panose="020B0604030504040204" pitchFamily="34" charset="0"/>
                <a:ea typeface="Verdana" panose="020B0604030504040204" pitchFamily="34" charset="0"/>
                <a:cs typeface="Verdana" panose="020B0604030504040204" pitchFamily="34" charset="0"/>
              </a:rPr>
            </a:br>
            <a:r>
              <a:rPr lang="en-US" altLang="en-US" sz="1200" dirty="0">
                <a:latin typeface="Verdana" panose="020B0604030504040204" pitchFamily="34" charset="0"/>
                <a:ea typeface="Verdana" panose="020B0604030504040204" pitchFamily="34" charset="0"/>
                <a:cs typeface="Verdana" panose="020B0604030504040204" pitchFamily="34" charset="0"/>
              </a:rPr>
              <a:t>The New Woman</a:t>
            </a:r>
          </a:p>
        </p:txBody>
      </p:sp>
      <p:pic>
        <p:nvPicPr>
          <p:cNvPr id="38915" name="Picture 4" descr="Hoch_Pretty_Maiden_1920">
            <a:extLst>
              <a:ext uri="{FF2B5EF4-FFF2-40B4-BE49-F238E27FC236}">
                <a16:creationId xmlns:a16="http://schemas.microsoft.com/office/drawing/2014/main" id="{2555F675-E23F-4A2A-A25E-00CAB896643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05095" y="1310053"/>
            <a:ext cx="3671551" cy="4485449"/>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1676400"/>
            <a:ext cx="7772400" cy="1752600"/>
          </a:xfrm>
        </p:spPr>
        <p:txBody>
          <a:bodyPr/>
          <a:lstStyle/>
          <a:p>
            <a:pPr eaLnBrk="1" hangingPunct="1"/>
            <a:r>
              <a:rPr lang="en-US" altLang="en-US" sz="3200" b="1">
                <a:solidFill>
                  <a:srgbClr val="FF0000"/>
                </a:solidFill>
              </a:rPr>
              <a:t>Surrealism </a:t>
            </a:r>
            <a:br>
              <a:rPr lang="en-US" altLang="en-US" sz="3200" b="1">
                <a:solidFill>
                  <a:srgbClr val="FF0000"/>
                </a:solidFill>
              </a:rPr>
            </a:br>
            <a:r>
              <a:rPr lang="en-US" altLang="en-US" sz="1800"/>
              <a:t>Circa 1921 – 1940</a:t>
            </a:r>
            <a:br>
              <a:rPr lang="en-US" altLang="en-US" sz="1800"/>
            </a:br>
            <a:br>
              <a:rPr lang="en-US" altLang="en-US" sz="1800"/>
            </a:br>
            <a:r>
              <a:rPr lang="en-US" altLang="en-US" sz="1800">
                <a:solidFill>
                  <a:srgbClr val="FF0000"/>
                </a:solidFill>
              </a:rPr>
              <a:t>The last Modern Art Movement</a:t>
            </a:r>
          </a:p>
        </p:txBody>
      </p:sp>
      <p:sp>
        <p:nvSpPr>
          <p:cNvPr id="18435" name="Rectangle 3"/>
          <p:cNvSpPr>
            <a:spLocks noGrp="1" noChangeArrowheads="1"/>
          </p:cNvSpPr>
          <p:nvPr>
            <p:ph type="subTitle" idx="1"/>
          </p:nvPr>
        </p:nvSpPr>
        <p:spPr>
          <a:xfrm>
            <a:off x="0" y="3276600"/>
            <a:ext cx="8839200" cy="3581400"/>
          </a:xfrm>
        </p:spPr>
        <p:txBody>
          <a:bodyPr/>
          <a:lstStyle/>
          <a:p>
            <a:pPr lvl="4" eaLnBrk="1" hangingPunct="1"/>
            <a:endParaRPr lang="en-US" altLang="en-US" sz="2400"/>
          </a:p>
          <a:p>
            <a:pPr lvl="1" eaLnBrk="1" hangingPunct="1"/>
            <a:r>
              <a:rPr lang="en-US" altLang="en-US" sz="2400"/>
              <a:t>"</a:t>
            </a:r>
            <a:r>
              <a:rPr lang="en-US" altLang="en-US" sz="1800"/>
              <a:t>Beautiful as the chance encounter of a sewing machine and an umbrella </a:t>
            </a:r>
          </a:p>
          <a:p>
            <a:pPr lvl="1" eaLnBrk="1" hangingPunct="1"/>
            <a:r>
              <a:rPr lang="en-US" altLang="en-US" sz="1800"/>
              <a:t>on a dissection table.“		</a:t>
            </a:r>
          </a:p>
          <a:p>
            <a:pPr lvl="1" eaLnBrk="1" hangingPunct="1"/>
            <a:r>
              <a:rPr lang="en-US" altLang="en-US" sz="1800"/>
              <a:t>			                        - Lautréamont</a:t>
            </a:r>
          </a:p>
          <a:p>
            <a:pPr lvl="1" eaLnBrk="1" hangingPunct="1"/>
            <a:r>
              <a:rPr lang="en-US" altLang="en-US" sz="1800"/>
              <a:t>						</a:t>
            </a:r>
            <a:r>
              <a:rPr lang="en-US" altLang="en-US" sz="1800" i="1"/>
              <a:t>Les chants de Maldoror</a:t>
            </a:r>
            <a:r>
              <a:rPr lang="en-US" altLang="en-US" sz="1800"/>
              <a:t> </a:t>
            </a:r>
          </a:p>
          <a:p>
            <a:pPr lvl="1" eaLnBrk="1" hangingPunct="1"/>
            <a:endParaRPr lang="en-US" altLang="en-US" sz="1800"/>
          </a:p>
          <a:p>
            <a:pPr lvl="1" eaLnBrk="1" hangingPunct="1"/>
            <a:br>
              <a:rPr lang="en-US" altLang="en-US" sz="1800"/>
            </a:br>
            <a:endParaRPr lang="en-US" altLang="en-US" sz="1600"/>
          </a:p>
        </p:txBody>
      </p:sp>
    </p:spTree>
    <p:extLst>
      <p:ext uri="{BB962C8B-B14F-4D97-AF65-F5344CB8AC3E}">
        <p14:creationId xmlns:p14="http://schemas.microsoft.com/office/powerpoint/2010/main" val="2083462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87923" y="0"/>
            <a:ext cx="9056077" cy="1406769"/>
          </a:xfrm>
        </p:spPr>
        <p:txBody>
          <a:bodyPr/>
          <a:lstStyle/>
          <a:p>
            <a:pPr algn="l" eaLnBrk="1" hangingPunct="1"/>
            <a:r>
              <a:rPr lang="fr-FR" altLang="en-US" sz="1600" b="1" i="1" dirty="0"/>
              <a:t>The Surrealist </a:t>
            </a:r>
            <a:r>
              <a:rPr lang="fr-FR" altLang="en-US" sz="1600" b="1" i="1" dirty="0" err="1"/>
              <a:t>Revolution</a:t>
            </a:r>
            <a:br>
              <a:rPr lang="fr-FR" altLang="en-US" sz="1600" dirty="0"/>
            </a:br>
            <a:r>
              <a:rPr lang="fr-FR" altLang="en-US" sz="1600" dirty="0"/>
              <a:t>(right)</a:t>
            </a:r>
            <a:r>
              <a:rPr lang="fr-FR" altLang="en-US" sz="1600" b="1" dirty="0"/>
              <a:t> </a:t>
            </a:r>
            <a:r>
              <a:rPr lang="fr-FR" altLang="en-US" sz="1600" dirty="0"/>
              <a:t>Painting</a:t>
            </a:r>
            <a:r>
              <a:rPr lang="fr-FR" altLang="en-US" sz="1600" b="1" dirty="0"/>
              <a:t> </a:t>
            </a:r>
            <a:r>
              <a:rPr lang="fr-FR" altLang="en-US" sz="1600" dirty="0"/>
              <a:t>photomontage for </a:t>
            </a:r>
            <a:r>
              <a:rPr lang="fr-FR" altLang="en-US" sz="1600" i="1" dirty="0"/>
              <a:t>La</a:t>
            </a:r>
            <a:r>
              <a:rPr lang="fr-FR" altLang="en-US" sz="1600" dirty="0"/>
              <a:t> </a:t>
            </a:r>
            <a:r>
              <a:rPr lang="fr-FR" altLang="en-US" sz="1600" i="1" dirty="0"/>
              <a:t>Révolution Surréaliste </a:t>
            </a:r>
            <a:r>
              <a:rPr lang="fr-FR" altLang="en-US" sz="1600" dirty="0"/>
              <a:t>magazine nº 12, 1929 / painting</a:t>
            </a:r>
            <a:r>
              <a:rPr lang="fr-FR" altLang="en-US" sz="1600" b="1" dirty="0"/>
              <a:t> </a:t>
            </a:r>
            <a:r>
              <a:rPr lang="fr-FR" altLang="en-US" sz="1600" dirty="0"/>
              <a:t>by </a:t>
            </a:r>
            <a:r>
              <a:rPr lang="fr-FR" altLang="en-US" sz="1600" b="1" dirty="0"/>
              <a:t>René Magritte, </a:t>
            </a:r>
            <a:r>
              <a:rPr lang="fr-FR" altLang="en-US" sz="1600" i="1" dirty="0"/>
              <a:t>Enquête sur l'amour’ (</a:t>
            </a:r>
            <a:r>
              <a:rPr lang="fr-FR" altLang="en-US" sz="1600" i="1" dirty="0" err="1"/>
              <a:t>Inquiry</a:t>
            </a:r>
            <a:r>
              <a:rPr lang="fr-FR" altLang="en-US" sz="1600" i="1" dirty="0"/>
              <a:t> on Love), </a:t>
            </a:r>
            <a:r>
              <a:rPr lang="fr-FR" altLang="en-US" sz="1600" dirty="0"/>
              <a:t>photos of </a:t>
            </a:r>
            <a:r>
              <a:rPr lang="fr-FR" altLang="en-US" sz="1600" dirty="0" err="1"/>
              <a:t>Surrealists</a:t>
            </a:r>
            <a:br>
              <a:rPr lang="fr-FR" altLang="en-US" sz="1600" i="1" dirty="0"/>
            </a:br>
            <a:r>
              <a:rPr lang="fr-FR" altLang="en-US" sz="1600" dirty="0"/>
              <a:t>(</a:t>
            </a:r>
            <a:r>
              <a:rPr lang="fr-FR" altLang="en-US" sz="1600" dirty="0" err="1"/>
              <a:t>bottom</a:t>
            </a:r>
            <a:r>
              <a:rPr lang="fr-FR" altLang="en-US" sz="1600" dirty="0"/>
              <a:t>) Surrealist group, Paris, 1930, L-R: Tristan Tzara, Paul Eluard, André Breton, Hans Arp, Salvador Dali, Yves Tanguy, Max Ernst, René Crevel, Man Ray </a:t>
            </a:r>
            <a:endParaRPr lang="en-US" altLang="en-US" sz="1600" dirty="0"/>
          </a:p>
        </p:txBody>
      </p:sp>
      <p:pic>
        <p:nvPicPr>
          <p:cNvPr id="3" name="Picture 2">
            <a:extLst>
              <a:ext uri="{FF2B5EF4-FFF2-40B4-BE49-F238E27FC236}">
                <a16:creationId xmlns:a16="http://schemas.microsoft.com/office/drawing/2014/main" id="{041E92D8-F7B3-4CEA-8FED-C2C322AD742E}"/>
              </a:ext>
            </a:extLst>
          </p:cNvPr>
          <p:cNvPicPr>
            <a:picLocks noChangeAspect="1"/>
          </p:cNvPicPr>
          <p:nvPr/>
        </p:nvPicPr>
        <p:blipFill>
          <a:blip r:embed="rId2"/>
          <a:stretch>
            <a:fillRect/>
          </a:stretch>
        </p:blipFill>
        <p:spPr>
          <a:xfrm>
            <a:off x="3130061" y="1406769"/>
            <a:ext cx="5715000" cy="4191000"/>
          </a:xfrm>
          <a:prstGeom prst="rect">
            <a:avLst/>
          </a:prstGeom>
        </p:spPr>
      </p:pic>
      <p:pic>
        <p:nvPicPr>
          <p:cNvPr id="5" name="Picture 4">
            <a:extLst>
              <a:ext uri="{FF2B5EF4-FFF2-40B4-BE49-F238E27FC236}">
                <a16:creationId xmlns:a16="http://schemas.microsoft.com/office/drawing/2014/main" id="{4696C185-418A-4837-BA2E-D284DDD22D2E}"/>
              </a:ext>
            </a:extLst>
          </p:cNvPr>
          <p:cNvPicPr>
            <a:picLocks noChangeAspect="1"/>
          </p:cNvPicPr>
          <p:nvPr/>
        </p:nvPicPr>
        <p:blipFill>
          <a:blip r:embed="rId3"/>
          <a:stretch>
            <a:fillRect/>
          </a:stretch>
        </p:blipFill>
        <p:spPr>
          <a:xfrm>
            <a:off x="246780" y="3917635"/>
            <a:ext cx="5168683" cy="2522068"/>
          </a:xfrm>
          <a:prstGeom prst="rect">
            <a:avLst/>
          </a:prstGeom>
          <a:ln>
            <a:solidFill>
              <a:schemeClr val="tx1"/>
            </a:solidFill>
          </a:ln>
        </p:spPr>
      </p:pic>
    </p:spTree>
    <p:extLst>
      <p:ext uri="{BB962C8B-B14F-4D97-AF65-F5344CB8AC3E}">
        <p14:creationId xmlns:p14="http://schemas.microsoft.com/office/powerpoint/2010/main" val="332184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295400"/>
          </a:xfrm>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"We are determined to make a Revolution."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"We have joined the word surrealism to the word revolution solely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to show the disinterested, detached and even entirely desperate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character of this revolution."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 André Breton</a:t>
            </a:r>
          </a:p>
        </p:txBody>
      </p:sp>
      <p:sp>
        <p:nvSpPr>
          <p:cNvPr id="20483" name="Rectangle 8"/>
          <p:cNvSpPr>
            <a:spLocks noGrp="1" noChangeArrowheads="1"/>
          </p:cNvSpPr>
          <p:nvPr>
            <p:ph sz="half" idx="2"/>
          </p:nvPr>
        </p:nvSpPr>
        <p:spPr>
          <a:xfrm>
            <a:off x="152400" y="5486400"/>
            <a:ext cx="6934200" cy="1143000"/>
          </a:xfrm>
        </p:spPr>
        <p:txBody>
          <a:bodyPr/>
          <a:lstStyle/>
          <a:p>
            <a:pPr eaLnBrk="1" hangingPunct="1">
              <a:buFontTx/>
              <a:buNone/>
            </a:pPr>
            <a:r>
              <a:rPr lang="en-US" altLang="en-US" sz="1600">
                <a:latin typeface="Verdana" panose="020B0604030504040204" pitchFamily="34" charset="0"/>
                <a:ea typeface="Verdana" panose="020B0604030504040204" pitchFamily="34" charset="0"/>
                <a:cs typeface="Verdana" panose="020B0604030504040204" pitchFamily="34" charset="0"/>
              </a:rPr>
              <a:t>(right) Easter Island, ceremonial dance paddle (rapa) from André Breton’s collection of Oceanic art. It represents a highly stylized male figure with Janus-face head and phallic finial showing retracted foreskin.  </a:t>
            </a:r>
          </a:p>
        </p:txBody>
      </p:sp>
      <p:pic>
        <p:nvPicPr>
          <p:cNvPr id="20484" name="Picture 4" descr="surrealist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2"/>
            <a:ext cx="61722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pol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1524000"/>
            <a:ext cx="1514475" cy="4572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0486" name="Rectangle 5"/>
          <p:cNvSpPr>
            <a:spLocks noChangeArrowheads="1"/>
          </p:cNvSpPr>
          <p:nvPr/>
        </p:nvSpPr>
        <p:spPr bwMode="auto">
          <a:xfrm>
            <a:off x="152400" y="5105400"/>
            <a:ext cx="685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a:solidFill>
                  <a:srgbClr val="FFFFFF"/>
                </a:solidFill>
                <a:latin typeface="Verdana" panose="020B0604030504040204" pitchFamily="34" charset="0"/>
                <a:ea typeface="Verdana" panose="020B0604030504040204" pitchFamily="34" charset="0"/>
                <a:cs typeface="Verdana" panose="020B0604030504040204" pitchFamily="34" charset="0"/>
              </a:rPr>
              <a:t>(above)</a:t>
            </a:r>
            <a:r>
              <a:rPr lang="en-US" altLang="en-US" sz="1600" i="1">
                <a:solidFill>
                  <a:srgbClr val="FFFFFF"/>
                </a:solidFill>
                <a:latin typeface="Verdana" panose="020B0604030504040204" pitchFamily="34" charset="0"/>
                <a:ea typeface="Verdana" panose="020B0604030504040204" pitchFamily="34" charset="0"/>
                <a:cs typeface="Verdana" panose="020B0604030504040204" pitchFamily="34" charset="0"/>
              </a:rPr>
              <a:t>The World in the Time of the Surrealists</a:t>
            </a:r>
            <a:r>
              <a:rPr lang="en-US" altLang="en-US" sz="1600">
                <a:solidFill>
                  <a:srgbClr val="FFFFFF"/>
                </a:solidFill>
                <a:latin typeface="Verdana" panose="020B0604030504040204" pitchFamily="34" charset="0"/>
                <a:ea typeface="Verdana" panose="020B0604030504040204" pitchFamily="34" charset="0"/>
                <a:cs typeface="Verdana" panose="020B0604030504040204" pitchFamily="34" charset="0"/>
              </a:rPr>
              <a:t>, 1929</a:t>
            </a:r>
          </a:p>
        </p:txBody>
      </p:sp>
    </p:spTree>
    <p:extLst>
      <p:ext uri="{BB962C8B-B14F-4D97-AF65-F5344CB8AC3E}">
        <p14:creationId xmlns:p14="http://schemas.microsoft.com/office/powerpoint/2010/main" val="2547586565"/>
      </p:ext>
    </p:extLst>
  </p:cSld>
  <p:clrMapOvr>
    <a:masterClrMapping/>
  </p:clrMapOvr>
</p:sld>
</file>

<file path=ppt/theme/theme1.xml><?xml version="1.0" encoding="utf-8"?>
<a:theme xmlns:a="http://schemas.openxmlformats.org/drawingml/2006/main" name="Default Design">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88</TotalTime>
  <Words>840</Words>
  <Application>Microsoft Office PowerPoint</Application>
  <PresentationFormat>On-screen Show (4:3)</PresentationFormat>
  <Paragraphs>67</Paragraphs>
  <Slides>37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Verdana</vt:lpstr>
      <vt:lpstr>Default Design</vt:lpstr>
      <vt:lpstr>Man Ray (born Emmanuel Radnitsky, American, 1890-1976) Gift, 1921 Duchampian "ready-made altered" &amp; Surrealist "uncanny" object </vt:lpstr>
      <vt:lpstr>(left) Man Ray, Érotique voilée (1934-35) subject is Meret Oppenheim and printing press (right) Meret Oppenheim (German, 1913-1985), Object (Luncheon in Fur) 1936, fur covered cup, saucer, spoon, two views, Surrealism</vt:lpstr>
      <vt:lpstr>Marcel Duchamp, The Bride Stripped Bare by Her Bachelors, Even (The Large Glass) 1915-23, oil, lead wire, foil, dust, and varnish on glass, 8’11” x 5’7” http://youtu.be/lmag4vL7hnQ </vt:lpstr>
      <vt:lpstr>Marcel Duchamp interview</vt:lpstr>
      <vt:lpstr>Hannah Höch (German, 1889 -1978), Cut With the Kitchen Knife Dada through the Last Weimar Beer Belly Cultural Epoch of Germany, 1919  </vt:lpstr>
      <vt:lpstr>Hannah Höch, Pretty Woman, 1920, anti-bourgeois, anti-capitalist (commodification), feminist critique The New Woman</vt:lpstr>
      <vt:lpstr>Surrealism  Circa 1921 – 1940  The last Modern Art Movement</vt:lpstr>
      <vt:lpstr>The Surrealist Revolution (right) Painting photomontage for La Révolution Surréaliste magazine nº 12, 1929 / painting by René Magritte, Enquête sur l'amour’ (Inquiry on Love), photos of Surrealists (bottom) Surrealist group, Paris, 1930, L-R: Tristan Tzara, Paul Eluard, André Breton, Hans Arp, Salvador Dali, Yves Tanguy, Max Ernst, René Crevel, Man Ray </vt:lpstr>
      <vt:lpstr>"We are determined to make a Revolution."  "We have joined the word surrealism to the word revolution solely  to show the disinterested, detached and even entirely desperate  character of this revolution."        - André Breton</vt:lpstr>
      <vt:lpstr>Surrealist AUTOMATISM: Surrealist method for revealing subconscious by relinquishing individual control  Exquisite corpse collaborative drawings:   (left) by Yves Tanguy, Man Ray, Max Morise, Joan Miró, c. 1926. (right) An exquisite corpse by Victor Brauner, André Breton, Jacques Hérold and Yves Tanguy, 1935</vt:lpstr>
      <vt:lpstr>AUTOMATISM and abstract biomorphic Surrealism André Masson (French, 1896-1987) Quare de vulva eduxiste me (Why dids’t thou bring me forth from the womb?), 1923, pen &amp; ink on paper  (right) Battle of Fishes, 1926, sand, gesso, oil, pencil, and charcoal on canvas, 14 x 28 inches. Masson had been wounded in the war and traumatized. He believed that, if left to chance, pictorial compositions would reveal the sadism of all living creatures.</vt:lpstr>
      <vt:lpstr>“Naturalist” or “Hand Painted Dream” Surrealism René Magritte (Belgian, 1898-1967) The Treachery of Images, 1928-29, oil on canvas, 23 x 31”, LACMA,  Deconstruction</vt:lpstr>
      <vt:lpstr>René Magritte, Les Valeurs personnelles (Personal Values), 1952, 31 1/2 in. x 39 3/8 in., oil on canvas, SFMOMA </vt:lpstr>
      <vt:lpstr>(left) Robert Gober, Untitled, 1990, beeswax, human hair, pigment. Lifesize (right) René Magritte, The Rape, 1935, oil on canvas</vt:lpstr>
      <vt:lpstr>PowerPoint Presentation</vt:lpstr>
      <vt:lpstr>PowerPoint Presentation</vt:lpstr>
      <vt:lpstr>Surrealist AUTOMATONS and mannequins:  (left) Hans Bellmer (Polish, 1902-75), La Poupée (Doll), 1935-49, hand colored gelatin silver print (right) Hans Bellmer, La Poupée, 1935-36: (center) La Poupée, 1934; gelatin silver prints “Dolls” are made of wood, metal, papier-mâché and often dressed with wigs, clothing, etc. </vt:lpstr>
      <vt:lpstr>Luis Buñuel &amp; Salvador Dali, frames from Un Chien Andalou (France) An Andalusian Dog, Surrealist film, 1928. http://youtu.be/BIKYF07Y4kA  Eyes, insects, metamorphosis, erotics, madness of the dream &amp; subconscious </vt:lpstr>
      <vt:lpstr>METAMOPHOSIS OF FORM Salvador Dali (Spanish, 1904-89) interpreted photograph, Paranoic Face, 1931  from Le Surrealisme au Service de la Revolution, no.3.  “voluntary hallucination" = the "critical paranoic method" (right) Dali, Apparition of a Face and a Fruit Dish, 1930</vt:lpstr>
      <vt:lpstr>Salvador Dali, The Persistence of Memory, 1931 oil on canvas, 9 x 13,”  MoMA NYC</vt:lpstr>
      <vt:lpstr>ANXIOUS VISIONS for anxious times – the social contexts of Surrealist imagery (left) Salvador Dali, Soft Construction with Boiled Beans: Premonitions of Civil War, 1936, oil on canvas, 39 x 39” (Spanish Civil War), Surrealism  (right) compare Francisco Goya, 1821 (context of Napoleonic wars in Spain), Romanticism</vt:lpstr>
      <vt:lpstr>Francisco Goya (Spanish Romantic, 1747-1828), Disasters of War etching series (1810-1820) and The Third of May 1808 (1814) in the Prado museum, Madrid</vt:lpstr>
      <vt:lpstr>Pablo Picasso, Guernica, 1937, oil on canvas, 11’6” x 25’8” Museo Nacional Centro de Arte Reina Sofía, Madrid. Picasso stipulated that it be returned to Spain after the death of Francisco Franco (dictator from 1939 to his death in 1975) and the return of democracy to Spain. MoMA NYC returned it in 1981.</vt:lpstr>
      <vt:lpstr>PowerPoint Presentation</vt:lpstr>
      <vt:lpstr>SURREALISM and DIASPORIC INDIGENISM (Primitivism) / “MAGIC REALISM”  (right) Wifredo Lam (Cuban, 1902-82) The Jungle, 1943, gouache on paper mounted on canvas, 7’10” x 7’6”, MoMA NYC. Draws on Santerìa: Cuban blend of African and Catholic religious beliefs and practices   (below) Lam in Paris with Picasso in 1963</vt:lpstr>
      <vt:lpstr>Frida Kahlo (Mexican, 1907-1954) (right) What the Water Yields Me, 36 x 28”, oil on canvas,1938, the year she met Breton. Exhibited in Paris in 1939 by André Breton. </vt:lpstr>
      <vt:lpstr>Frida Kahlo, The Two Fridas (1939) 68 × 68 in), oil on canvas, Museo de Arte Moderno, Mexico City. The painting was made for the International Exhibition of Surrealism held in Mexico City in 1940. </vt:lpstr>
      <vt:lpstr>Frida Kahlo, Roots, 1943</vt:lpstr>
      <vt:lpstr>Alberto Giacometti (Swiss, 1901-1966) Woman with Her Throat Cut (Femme égorgée) bronze, 1932, 8 x 34 x 25”, MoMA, NYC</vt:lpstr>
      <vt:lpstr>Alberto Giacometti, Woman with Her Throat Cut  1932, bronze, 8x34 x 25”, MoMA, NYC</vt:lpstr>
      <vt:lpstr>Alberto Giacometti, The Palace at 4 a.m., 1932-3, construction in wood, glass, wire, and string, 25 x 28 x 16”, MoMA NYC </vt:lpstr>
      <vt:lpstr>THE END OF THE AGE OF EUROPE  AND EMERGENCE OF THE NEW YORK SCHOOL (left) Hitler occupies Paris in June,1940 Artists in the Artists in Exile show at the Pierre Matisse Gallery, New York, March, 1942. Left to right, first row: Matta, Ossip Zadkine, Yves Tanguy, Max Ernst, Marc Chagall, Fernand Léger; second row: André Breton, Piet Mondrian, André Masson, Amédée Ozenfant, Jacques Lipchitz, Pavel Tchelitchew, Kurt Seligmann, Eugene Berman</vt:lpstr>
      <vt:lpstr>DISJUNCTION / READYMADE /UNCANNY OBJECT (left) Joan Miró, Object, assemblage: stuffed parrot on wood perch, stuffed silk stocking with velvet garter and doll’s paper shoe suspended in hollow wood frame, derby hat, hanging cork ball, celluloid fish, and engraved map, 32 x 12 x 10,” 1936 (right) Joseph Cornell (American, 1903-1972] ) Medici Boy, 1942-52. mixed media assemblage </vt:lpstr>
      <vt:lpstr>PowerPoint Presentation</vt:lpstr>
      <vt:lpstr>END OF THE AGE OF EUROPE AND EMERGENCE OF NEW YORK SCHOOL   Max Ernst, Europe After the Rain, 1940-42, oil on canvas, 21 x 58,” automatist technique of decalcomania, which involves pressing paint between two surfaces  </vt:lpstr>
      <vt:lpstr>Precursors to Surrealism: 19th Century Romanticism and Symbolism   (left) Arnold Böcklin (Swiss Symbolist, 1827-1901), The Isle of the Dead, 1880, oil on canvas (right) Francisco Goya (Spanish Romantic, 1746-1828), Saturn Devouring One of His Children, c. 1821-1823, oil on plaster remounted on canvas</vt:lpstr>
      <vt:lpstr>Precursor to Surrealism: Giorgio de Chirico, (Greek-Italian,1888-1978)  (left) The Melancholy and Mystery of a Street, 1914, oil on canvas, 34 x 28”  Metaphysical School  (right) The Great Metaphysician, 1917, oil on canvas, 41 x 27” influence on De Chirico of Arnold Bocklin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 Ray (born Emmanuel Radnitsky, American, 1890-1976) Gift, 1921 Duchampian "ready-made altered" &amp; Surrealist "uncanny" object </dc:title>
  <dc:creator>O'Brien, Elaine</dc:creator>
  <cp:lastModifiedBy>O'Brien, Elaine</cp:lastModifiedBy>
  <cp:revision>10</cp:revision>
  <dcterms:created xsi:type="dcterms:W3CDTF">2019-10-17T15:26:56Z</dcterms:created>
  <dcterms:modified xsi:type="dcterms:W3CDTF">2019-10-17T16:55:10Z</dcterms:modified>
</cp:coreProperties>
</file>