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96" r:id="rId3"/>
    <p:sldId id="297" r:id="rId4"/>
    <p:sldId id="258" r:id="rId5"/>
    <p:sldId id="260" r:id="rId6"/>
    <p:sldId id="259" r:id="rId7"/>
    <p:sldId id="257" r:id="rId8"/>
    <p:sldId id="261" r:id="rId9"/>
    <p:sldId id="262" r:id="rId10"/>
    <p:sldId id="263" r:id="rId11"/>
    <p:sldId id="264" r:id="rId12"/>
    <p:sldId id="266" r:id="rId13"/>
    <p:sldId id="265" r:id="rId14"/>
    <p:sldId id="269" r:id="rId15"/>
    <p:sldId id="268" r:id="rId16"/>
    <p:sldId id="267" r:id="rId17"/>
    <p:sldId id="270" r:id="rId18"/>
    <p:sldId id="271" r:id="rId19"/>
    <p:sldId id="272" r:id="rId20"/>
    <p:sldId id="273" r:id="rId21"/>
    <p:sldId id="274" r:id="rId22"/>
    <p:sldId id="276" r:id="rId23"/>
    <p:sldId id="324" r:id="rId24"/>
    <p:sldId id="277" r:id="rId25"/>
    <p:sldId id="278" r:id="rId26"/>
    <p:sldId id="281" r:id="rId27"/>
    <p:sldId id="326" r:id="rId28"/>
    <p:sldId id="279" r:id="rId29"/>
    <p:sldId id="280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325" r:id="rId38"/>
    <p:sldId id="289" r:id="rId39"/>
    <p:sldId id="292" r:id="rId40"/>
    <p:sldId id="290" r:id="rId41"/>
    <p:sldId id="291" r:id="rId42"/>
    <p:sldId id="299" r:id="rId43"/>
    <p:sldId id="293" r:id="rId44"/>
    <p:sldId id="300" r:id="rId45"/>
    <p:sldId id="294" r:id="rId46"/>
    <p:sldId id="298" r:id="rId47"/>
    <p:sldId id="295" r:id="rId48"/>
    <p:sldId id="301" r:id="rId49"/>
    <p:sldId id="302" r:id="rId50"/>
    <p:sldId id="303" r:id="rId51"/>
    <p:sldId id="304" r:id="rId52"/>
    <p:sldId id="305" r:id="rId53"/>
    <p:sldId id="307" r:id="rId54"/>
    <p:sldId id="306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709" autoAdjust="0"/>
  </p:normalViewPr>
  <p:slideViewPr>
    <p:cSldViewPr>
      <p:cViewPr varScale="1">
        <p:scale>
          <a:sx n="66" d="100"/>
          <a:sy n="66" d="100"/>
        </p:scale>
        <p:origin x="-4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0318236D-CDE2-4D78-999F-FF5D672D70E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FA6BE861-6CED-4E07-8D8A-9FC1880A4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Crocker Art Museum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781800" cy="1752600"/>
          </a:xfrm>
        </p:spPr>
        <p:txBody>
          <a:bodyPr/>
          <a:lstStyle/>
          <a:p>
            <a:r>
              <a:rPr lang="en-US" sz="2800" dirty="0" smtClean="0"/>
              <a:t>Make-up assignment worth two 2 classes (2 attendances) and 10 points averaged into your quiz score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rylis Graybi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248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Amarylis Graybill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da Vang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172200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Linda Vang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vin Ancell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0" y="0"/>
            <a:ext cx="38576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60198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Joseph Hancock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 Hoch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62484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Eva Hoch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brahammuniz\Desktop\securedownload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400" y="45720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Abraham Muniz with </a:t>
            </a:r>
            <a:r>
              <a:rPr lang="en-US" i="1" dirty="0" smtClean="0"/>
              <a:t>The </a:t>
            </a:r>
            <a:r>
              <a:rPr lang="en-US" i="1" dirty="0"/>
              <a:t>Wolf in the </a:t>
            </a:r>
            <a:r>
              <a:rPr lang="en-US" i="1" dirty="0" smtClean="0"/>
              <a:t>Studio </a:t>
            </a:r>
            <a:r>
              <a:rPr lang="en-US" dirty="0" smtClean="0"/>
              <a:t>by </a:t>
            </a:r>
            <a:r>
              <a:rPr lang="en-US" dirty="0"/>
              <a:t>Joan </a:t>
            </a:r>
            <a:r>
              <a:rPr lang="en-US" dirty="0" smtClean="0"/>
              <a:t>Brown, 1972</a:t>
            </a:r>
            <a:r>
              <a:rPr lang="en-US" dirty="0"/>
              <a:t>, Enamel on </a:t>
            </a:r>
            <a:r>
              <a:rPr lang="en-US" dirty="0" smtClean="0"/>
              <a:t>Masonite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brahammuniz\Desktop\photo (1)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105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51054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Joanna Galvan with </a:t>
            </a:r>
            <a:r>
              <a:rPr lang="en-US" i="1" dirty="0" smtClean="0"/>
              <a:t>Rutherford Vineyard </a:t>
            </a:r>
            <a:r>
              <a:rPr lang="en-US" dirty="0" smtClean="0"/>
              <a:t>by Gregory </a:t>
            </a:r>
            <a:r>
              <a:rPr lang="en-US" dirty="0"/>
              <a:t>Kondos </a:t>
            </a:r>
            <a:r>
              <a:rPr lang="en-US" dirty="0" smtClean="0"/>
              <a:t>1989</a:t>
            </a:r>
            <a:r>
              <a:rPr lang="en-US" dirty="0"/>
              <a:t>, oil on canvas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anca Aguir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12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791200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Bianca Aguirre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drew2\Pictures\IMG_00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28600"/>
            <a:ext cx="6400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867400"/>
            <a:ext cx="621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Andrew Leung with </a:t>
            </a:r>
            <a:r>
              <a:rPr lang="en-US" i="1" dirty="0" smtClean="0"/>
              <a:t>In </a:t>
            </a:r>
            <a:r>
              <a:rPr lang="en-US" i="1" dirty="0"/>
              <a:t>God </a:t>
            </a:r>
            <a:r>
              <a:rPr lang="en-US" i="1" dirty="0" smtClean="0"/>
              <a:t>We Trust  </a:t>
            </a:r>
            <a:r>
              <a:rPr lang="en-US" dirty="0" smtClean="0"/>
              <a:t>by </a:t>
            </a:r>
            <a:r>
              <a:rPr lang="en-US" dirty="0"/>
              <a:t>Kevin </a:t>
            </a:r>
            <a:r>
              <a:rPr lang="en-US" dirty="0" smtClean="0"/>
              <a:t>Ancell, 1996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lory Pet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7244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Mallory Peters with </a:t>
            </a:r>
            <a:r>
              <a:rPr lang="en-US" i="1" dirty="0" smtClean="0"/>
              <a:t>Norwegian </a:t>
            </a:r>
            <a:r>
              <a:rPr lang="en-US" i="1" dirty="0"/>
              <a:t>Coast By Moonlight </a:t>
            </a:r>
            <a:r>
              <a:rPr lang="en-US" dirty="0"/>
              <a:t>by Andreas </a:t>
            </a:r>
            <a:r>
              <a:rPr lang="en-US" dirty="0" smtClean="0"/>
              <a:t>Achenbach, a 19</a:t>
            </a:r>
            <a:r>
              <a:rPr lang="en-US" baseline="30000" dirty="0" smtClean="0"/>
              <a:t>th</a:t>
            </a:r>
            <a:r>
              <a:rPr lang="en-US" dirty="0" smtClean="0"/>
              <a:t> Century German painter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ylor Holla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91000" y="0"/>
            <a:ext cx="38629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5410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Taylor Holland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K Street Mall and Crest Theatre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Jerald Silva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1866900" y="800100"/>
            <a:ext cx="68580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4953000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Kao Yang with </a:t>
            </a:r>
            <a:r>
              <a:rPr lang="en-US" i="1" dirty="0" smtClean="0"/>
              <a:t>In </a:t>
            </a:r>
            <a:r>
              <a:rPr lang="en-US" i="1" dirty="0" smtClean="0"/>
              <a:t>the Artist’s Studio </a:t>
            </a:r>
            <a:r>
              <a:rPr lang="en-US" dirty="0" smtClean="0"/>
              <a:t>by Edouard-Antoine </a:t>
            </a:r>
            <a:r>
              <a:rPr lang="en-US" dirty="0" smtClean="0"/>
              <a:t>Marsal,1889</a:t>
            </a:r>
            <a:r>
              <a:rPr lang="en-US" dirty="0" smtClean="0"/>
              <a:t>, oil on </a:t>
            </a:r>
            <a:r>
              <a:rPr lang="en-US" dirty="0" smtClean="0"/>
              <a:t>canvas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ylie Harvey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99060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Kylie Harvey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Progress II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1974,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by Luis Jimenez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Vannessa Lewis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sz="1600" dirty="0" smtClean="0"/>
              <a:t>Charles Christian Nahl, </a:t>
            </a:r>
            <a:r>
              <a:rPr lang="en-US" sz="1600" i="1" dirty="0" smtClean="0"/>
              <a:t>And A Little Child Shall Lead Them</a:t>
            </a:r>
            <a:r>
              <a:rPr lang="en-US" sz="1600" dirty="0" smtClean="0"/>
              <a:t>, early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</a:t>
            </a:r>
            <a:br>
              <a:rPr lang="en-US" sz="1600" dirty="0" smtClean="0"/>
            </a:b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81400" y="990600"/>
            <a:ext cx="44196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exandria Shipe crocker museu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7244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Alexandria Shipe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K Street Mall and Crest Theatre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Jerald Silva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102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Vladislav Kolesnikov </a:t>
            </a:r>
            <a:r>
              <a:rPr lang="en-US" dirty="0" smtClean="0"/>
              <a:t>with </a:t>
            </a:r>
            <a:r>
              <a:rPr lang="en-US" i="1" dirty="0" smtClean="0"/>
              <a:t>In God We Trust  </a:t>
            </a:r>
            <a:r>
              <a:rPr lang="en-US" dirty="0" smtClean="0"/>
              <a:t>by Kevin Ancell, 1996</a:t>
            </a:r>
            <a:endParaRPr lang="en-US" dirty="0"/>
          </a:p>
        </p:txBody>
      </p:sp>
      <p:pic>
        <p:nvPicPr>
          <p:cNvPr id="4" name="Picture 3" descr="Vladimir Kolesnik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31910" y="0"/>
            <a:ext cx="631209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8956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“It </a:t>
            </a:r>
            <a:r>
              <a:rPr lang="en-US" dirty="0" smtClean="0"/>
              <a:t>is very radical to me because it displays total impurity but at the same time it is called </a:t>
            </a:r>
            <a:r>
              <a:rPr lang="en-US" i="1" dirty="0" smtClean="0"/>
              <a:t>In God We Trust</a:t>
            </a:r>
            <a:r>
              <a:rPr lang="en-US" dirty="0" smtClean="0"/>
              <a:t>.”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ina Viscar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2578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Carina Vizcarra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RuWr5ah6wRZKtC%2fGIJ5YsAAAAMc8ZAABG%2fIz0%2fn%2fSRLK0U9%2b%2fJlTCAAAPFd9yAAAJ&amp;attcnt=1&amp;attid0=BAABAAAA&amp;attcid0=a4173871-b7e2-4be1-9164-0fb1f1f81d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4270431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Peter Thornton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with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Section 1998-2002: Three Diptychs From the Winter Notebooks: PP 6,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1998-</a:t>
            </a:r>
            <a:r>
              <a:rPr kumimoji="0" 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00</a:t>
            </a:r>
          </a:p>
        </p:txBody>
      </p:sp>
      <p:pic>
        <p:nvPicPr>
          <p:cNvPr id="4" name="Picture 3" descr="Peter Thornt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9100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RuWr5ah6wRZKtC%2fGIJ5YsAAAAMc8ZAABG%2fIz0%2fn%2fSRLK0U9%2b%2fJlTCAAAPFd%2fRAAAJ&amp;attcnt=1&amp;attid0=BAABAAAA&amp;attcid0=9ed9195c-335c-4fad-9538-3ffaaf8958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Victoria Fernande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5200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8006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Victoria Fernandez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Thunderstorm in the Roman Campagna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Albert Venus , oil on canvas,1868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lik D\Pictures\2014-05-12\5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533400"/>
            <a:ext cx="373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28600" y="1671935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Malik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Hill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Eduardo Carrillo’s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Testament of the Holy Spirit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1971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10540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Eileen Frame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Welgatim’s</a:t>
            </a:r>
            <a:r>
              <a:rPr lang="fr-FR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Song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Judith Lowry, 2001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Eileen Fram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hley Martine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520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1816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Ashley Martinez with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Dwelling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by Charles Simonds, 1982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56388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Daijah </a:t>
            </a:r>
            <a:r>
              <a:rPr lang="en-US" dirty="0" smtClean="0"/>
              <a:t>Thomas with </a:t>
            </a:r>
            <a:r>
              <a:rPr lang="en-US" i="1" dirty="0" smtClean="0"/>
              <a:t>Ballerina</a:t>
            </a:r>
            <a:r>
              <a:rPr lang="en-US" dirty="0" smtClean="0"/>
              <a:t> by Moses Soyer, n/d </a:t>
            </a:r>
            <a:endParaRPr lang="en-US" dirty="0"/>
          </a:p>
        </p:txBody>
      </p:sp>
      <p:pic>
        <p:nvPicPr>
          <p:cNvPr id="3" name="Picture 2" descr="Daijah Thom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4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690812" y="2018109"/>
            <a:ext cx="3762375" cy="2821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181600"/>
            <a:ext cx="802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Yvanne Bolano  with Charles Christian Nahl ‘s 1873 painting, </a:t>
            </a:r>
            <a:r>
              <a:rPr lang="en-US" i="1" dirty="0" smtClean="0"/>
              <a:t>The Fandango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62000" y="685800"/>
            <a:ext cx="7848600" cy="48768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5943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Grece Fernandez </a:t>
            </a:r>
            <a:r>
              <a:rPr lang="en-US" dirty="0" smtClean="0"/>
              <a:t>with Jennifer Bartlett’s oil painting, </a:t>
            </a:r>
            <a:r>
              <a:rPr lang="en-US" i="1" dirty="0" smtClean="0"/>
              <a:t>Pacific Ocean, </a:t>
            </a:r>
            <a:r>
              <a:rPr lang="en-US" dirty="0" smtClean="0"/>
              <a:t>1984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vian Tr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562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610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Vivian Tran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i="1" dirty="0" smtClean="0">
                <a:solidFill>
                  <a:schemeClr val="bg1"/>
                </a:solidFill>
              </a:rPr>
              <a:t>Welgatim’s Song </a:t>
            </a:r>
            <a:r>
              <a:rPr lang="en-US" dirty="0" smtClean="0">
                <a:solidFill>
                  <a:schemeClr val="bg1"/>
                </a:solidFill>
              </a:rPr>
              <a:t>, 2001, by Judith Lowry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RuWr5ah6wRZKtC%2fGIJ5YsAAAAMc8ZAABG%2fIz0%2fn%2fSRLK0U9%2b%2fJlTCAAAPFeAXAAAJ&amp;attcnt=1&amp;attid0=BAABAAAA&amp;attcid0=3c957eca-c059-483b-8460-c17125a216e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David Gonzalez-Rodrigue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0314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David Gonzalez </a:t>
            </a:r>
            <a:r>
              <a:rPr lang="en-US" dirty="0" smtClean="0"/>
              <a:t>with </a:t>
            </a:r>
            <a:r>
              <a:rPr lang="en-US" i="1" dirty="0" smtClean="0"/>
              <a:t>Pacific Ocean </a:t>
            </a:r>
            <a:r>
              <a:rPr lang="en-US" dirty="0" smtClean="0"/>
              <a:t>by Jennifer Bartlett, 1984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864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Sarah Montano </a:t>
            </a:r>
            <a:r>
              <a:rPr lang="en-US" dirty="0" smtClean="0"/>
              <a:t>with Claire Falkenstein’s </a:t>
            </a:r>
            <a:r>
              <a:rPr lang="en-US" i="1" dirty="0" smtClean="0"/>
              <a:t>Body Centered Cubic </a:t>
            </a:r>
            <a:r>
              <a:rPr lang="en-US" dirty="0" smtClean="0"/>
              <a:t>, c.1960</a:t>
            </a:r>
            <a:endParaRPr lang="en-US" dirty="0"/>
          </a:p>
        </p:txBody>
      </p:sp>
      <p:pic>
        <p:nvPicPr>
          <p:cNvPr id="3" name="Picture 2" descr="SarahKay Monta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28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nny\Pictures\2014-05-01 Iphone 5\Iphone 5 295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6248400"/>
            <a:ext cx="709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Jenny Novak </a:t>
            </a:r>
            <a:r>
              <a:rPr lang="en-US" dirty="0" smtClean="0"/>
              <a:t>with Judith Lowery’s painting, </a:t>
            </a:r>
            <a:r>
              <a:rPr lang="en-US" i="1" dirty="0" smtClean="0"/>
              <a:t>Welgatim’s Song, </a:t>
            </a:r>
            <a:r>
              <a:rPr lang="en-US" dirty="0" smtClean="0"/>
              <a:t>2001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na P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0"/>
            <a:ext cx="8000999" cy="6042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248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Tina Huang with William Theophilus Brown’s painting, </a:t>
            </a:r>
            <a:r>
              <a:rPr lang="en-US" i="1" dirty="0" smtClean="0"/>
              <a:t>Figures in a Field, </a:t>
            </a:r>
            <a:r>
              <a:rPr lang="en-US" dirty="0" smtClean="0"/>
              <a:t>1966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ielle Devea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55626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“It would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 something I would buy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put in my house.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Danielle Deveau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Benicia Gantner’s </a:t>
            </a:r>
          </a:p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Sidestream+ Rubyspace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2010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0" y="152400"/>
            <a:ext cx="4571999" cy="59436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4171" y="6108413"/>
            <a:ext cx="7860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Joshua Gonzalez with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God We Trust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painting by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Kevin Ancell,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1996,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il on canvas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0292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Cristina Etcheverry </a:t>
            </a:r>
            <a:r>
              <a:rPr lang="en-US" dirty="0" smtClean="0"/>
              <a:t>with </a:t>
            </a:r>
            <a:r>
              <a:rPr lang="en-US" i="1" dirty="0" smtClean="0"/>
              <a:t>Palace of Fine Arts and the Lagoon</a:t>
            </a:r>
            <a:r>
              <a:rPr lang="en-US" dirty="0" smtClean="0"/>
              <a:t> by Edwin Deakin, 1915</a:t>
            </a:r>
            <a:endParaRPr lang="en-US" dirty="0"/>
          </a:p>
        </p:txBody>
      </p:sp>
      <p:pic>
        <p:nvPicPr>
          <p:cNvPr id="3" name="Picture 2" descr="Cristina Etchever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0"/>
            <a:ext cx="52720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cs-internal-guid-13a98168-1e00-086c-ca01-f25fa17fad34" descr="https://lh5.googleusercontent.com/KXZf-zwoeYFQ0mEvukwLtWUQCnkiE3bvCWhtSUPazIjPQZ39tXfTKgKLEufXLaNdZauQXIRltyzAebUzyKbgzhBg0MG-uiC7Il4XWzHrOJgowKKG84M6ZdNZF-gA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0800" y="114300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Elizabeth Morales </a:t>
            </a:r>
            <a:r>
              <a:rPr lang="en-US" dirty="0" smtClean="0"/>
              <a:t>with </a:t>
            </a:r>
            <a:r>
              <a:rPr lang="en-US" i="1" dirty="0" smtClean="0"/>
              <a:t>Welgatim’s </a:t>
            </a:r>
            <a:r>
              <a:rPr lang="en-US" i="1" dirty="0"/>
              <a:t>Song, </a:t>
            </a:r>
            <a:r>
              <a:rPr lang="en-US" dirty="0" smtClean="0"/>
              <a:t>2001, by Judith Lowery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ritesh\AppData\Local\Packages\microsoft.windowscommunicationsapps_8wekyb3d8bbwe\LocalState\LiveComm\eccd917aa322c803\120712-0049\Att\20002b69\photo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029199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5715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Pritesh Chand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Epidemic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 painting by Guy Colwell, 2009, acrylic on canvas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RuWr5ah6wRZKtC%2fGIJ5YsAAAAMc8ZAABG%2fIz0%2fn%2fSRLK0U9%2b%2fJlTCAAAPFeFXAAAJ&amp;attcnt=1&amp;attid0=BAABAAAA&amp;attcid0=9f9d6309-b385-4a3b-b7ae-d670b4fff3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Irania Lopez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2743200" y="0"/>
            <a:ext cx="610880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029200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Irania Lopez </a:t>
            </a:r>
            <a:r>
              <a:rPr lang="en-US" dirty="0" smtClean="0"/>
              <a:t>with </a:t>
            </a:r>
            <a:r>
              <a:rPr lang="en-US" i="1" dirty="0" smtClean="0"/>
              <a:t>Rec, Green, and Violet ,</a:t>
            </a:r>
            <a:r>
              <a:rPr lang="en-US" dirty="0" smtClean="0"/>
              <a:t> a painting by by Clay Spohn ,1961, oil on canvas.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3340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Nathan Ngo </a:t>
            </a:r>
            <a:r>
              <a:rPr lang="en-US" dirty="0" smtClean="0"/>
              <a:t>with </a:t>
            </a:r>
            <a:r>
              <a:rPr lang="en-US" i="1" dirty="0" smtClean="0"/>
              <a:t>Violet</a:t>
            </a:r>
            <a:r>
              <a:rPr lang="en-US" i="1" dirty="0" smtClean="0"/>
              <a:t>, Yellow, and </a:t>
            </a:r>
            <a:r>
              <a:rPr lang="en-US" i="1" dirty="0" smtClean="0"/>
              <a:t>Green </a:t>
            </a:r>
            <a:r>
              <a:rPr lang="en-US" dirty="0" smtClean="0"/>
              <a:t>, 1973, by Margaret  Alf</a:t>
            </a:r>
            <a:endParaRPr lang="en-US" dirty="0"/>
          </a:p>
        </p:txBody>
      </p:sp>
      <p:pic>
        <p:nvPicPr>
          <p:cNvPr id="4" name="Picture 3" descr="Macintosh HD:Users:locngo:Desktop:securedownload.jpe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9775" y="0"/>
            <a:ext cx="5026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RuWr5ah6wRZKtC%2fGIJ5YsAAAAMc8ZAABG%2fIz0%2fn%2fSRLK0U9%2b%2fJlTCAAAPFeGEAAAJ&amp;attcnt=1&amp;attid0=BAACAAAA&amp;attcid0=c599eb59-a8c0-4c9c-b4c0-673e9043f4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715000"/>
            <a:ext cx="545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Bryan Herman with </a:t>
            </a:r>
            <a:r>
              <a:rPr lang="en-US" i="1" dirty="0" smtClean="0"/>
              <a:t>KNI725</a:t>
            </a:r>
            <a:r>
              <a:rPr lang="en-US" dirty="0" smtClean="0"/>
              <a:t>  by Andreas Nottebohm</a:t>
            </a:r>
            <a:endParaRPr lang="en-US" dirty="0"/>
          </a:p>
        </p:txBody>
      </p:sp>
      <p:pic>
        <p:nvPicPr>
          <p:cNvPr id="4" name="Picture 3" descr="bryanherman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1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nnifer Mar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2484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Jennifer Marin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https://webmail.saclink.csus.edu/owa/attachment.ashx?id=RgAAAACEEFHYWYVFSYph3GRvbRh0BwBRuWr5ah6wRZKtC%2fGIJ5YsAAAAMc8ZAABG%2fIz0%2fn%2fSRLK0U9%2b%2fJlTCAAAPFeGTAAAJ&amp;attcnt=1&amp;attid0=BAABAAAA&amp;attcid0=a680b0bf-b73c-43d0-959b-1370291ed2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https://webmail.saclink.csus.edu/owa/attachment.ashx?id=RgAAAACEEFHYWYVFSYph3GRvbRh0BwBRuWr5ah6wRZKtC%2fGIJ5YsAAAAMc8ZAABG%2fIz0%2fn%2fSRLK0U9%2b%2fJlTCAAAPFeGTAAAJ&amp;attcnt=1&amp;attid0=BAABAAAA&amp;attcid0=a680b0bf-b73c-43d0-959b-1370291ed2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James Gat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6172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Gates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mitry Arakelya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8674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Dmitry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Arakelyan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Chester Arnold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ker art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14400" y="381000"/>
            <a:ext cx="73914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6172200"/>
            <a:ext cx="749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Brenda Ordaz </a:t>
            </a:r>
            <a:r>
              <a:rPr lang="en-US" dirty="0" smtClean="0"/>
              <a:t>with </a:t>
            </a:r>
            <a:r>
              <a:rPr lang="en-US" i="1" dirty="0" smtClean="0"/>
              <a:t>Untitled</a:t>
            </a:r>
            <a:r>
              <a:rPr lang="en-US" dirty="0" smtClean="0"/>
              <a:t>, acrylic on panel, 2010, by Albert Contreras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rlavilla\AppData\Local\Microsoft\Windows\Temporary Internet Files\Content.IE5\W28086A5\unnamed[1]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400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76400" y="5638800"/>
            <a:ext cx="5930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Carla Villa </a:t>
            </a:r>
            <a:r>
              <a:rPr lang="en-US" dirty="0" smtClean="0"/>
              <a:t>with Eduardo </a:t>
            </a:r>
            <a:r>
              <a:rPr lang="en-US" dirty="0" smtClean="0"/>
              <a:t>Carrillo’s </a:t>
            </a:r>
            <a:r>
              <a:rPr lang="en-US" i="1" dirty="0" smtClean="0"/>
              <a:t>Las Tropicanas, </a:t>
            </a:r>
            <a:r>
              <a:rPr lang="en-US" dirty="0" smtClean="0"/>
              <a:t>1974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029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Hunter Wood </a:t>
            </a:r>
            <a:r>
              <a:rPr lang="en-US" dirty="0" smtClean="0"/>
              <a:t>with </a:t>
            </a:r>
            <a:r>
              <a:rPr lang="en-US" i="1" dirty="0" smtClean="0"/>
              <a:t>Winter's </a:t>
            </a:r>
            <a:r>
              <a:rPr lang="en-US" i="1" dirty="0" smtClean="0"/>
              <a:t>Blue </a:t>
            </a:r>
            <a:r>
              <a:rPr lang="en-US" i="1" dirty="0" smtClean="0"/>
              <a:t>Cold </a:t>
            </a:r>
            <a:r>
              <a:rPr lang="en-US" dirty="0" smtClean="0"/>
              <a:t>by </a:t>
            </a:r>
            <a:r>
              <a:rPr lang="en-US" dirty="0" smtClean="0"/>
              <a:t>Christopher </a:t>
            </a:r>
            <a:r>
              <a:rPr lang="en-US" dirty="0" smtClean="0"/>
              <a:t>Brown, oil </a:t>
            </a:r>
            <a:r>
              <a:rPr lang="en-US" dirty="0" smtClean="0"/>
              <a:t>on canvas, 1990-1991</a:t>
            </a:r>
            <a:endParaRPr lang="en-US" dirty="0"/>
          </a:p>
        </p:txBody>
      </p:sp>
      <p:pic>
        <p:nvPicPr>
          <p:cNvPr id="3" name="Picture 2" descr="Hunter Woo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0"/>
            <a:ext cx="51426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ima Choudhary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0400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8006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Fatima Choudhary </a:t>
            </a:r>
            <a:r>
              <a:rPr lang="en-US" dirty="0" smtClean="0"/>
              <a:t>with </a:t>
            </a:r>
            <a:r>
              <a:rPr lang="en-US" i="1" dirty="0" smtClean="0"/>
              <a:t>Palace of Fine Arts and the Lagoon</a:t>
            </a:r>
            <a:r>
              <a:rPr lang="en-US" dirty="0" smtClean="0"/>
              <a:t> by Edwin Deakin, 1915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59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Laurel Glazzard,</a:t>
            </a:r>
            <a:r>
              <a:rPr lang="en-US" b="1" i="1" dirty="0" smtClean="0"/>
              <a:t> </a:t>
            </a:r>
            <a:r>
              <a:rPr lang="en-US" i="1" dirty="0" smtClean="0"/>
              <a:t>Xochipilli’s </a:t>
            </a:r>
            <a:r>
              <a:rPr lang="en-US" i="1" dirty="0" smtClean="0"/>
              <a:t>Ecstatic </a:t>
            </a:r>
            <a:r>
              <a:rPr lang="en-US" i="1" dirty="0" smtClean="0"/>
              <a:t>Universe, </a:t>
            </a:r>
            <a:r>
              <a:rPr lang="en-US" dirty="0" smtClean="0"/>
              <a:t>2004 </a:t>
            </a:r>
            <a:r>
              <a:rPr lang="en-US" dirty="0" smtClean="0"/>
              <a:t>by Tino Rodriguez</a:t>
            </a:r>
            <a:endParaRPr lang="en-US" dirty="0"/>
          </a:p>
        </p:txBody>
      </p:sp>
      <p:pic>
        <p:nvPicPr>
          <p:cNvPr id="3" name="Picture 2" descr="Laurel Glazzar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228600"/>
            <a:ext cx="5792795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hley Zito AD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52400"/>
            <a:ext cx="8128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3362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Ashley Zito </a:t>
            </a:r>
            <a:r>
              <a:rPr lang="en-US" dirty="0" smtClean="0"/>
              <a:t>with Eduardo </a:t>
            </a:r>
            <a:r>
              <a:rPr lang="en-US" dirty="0" smtClean="0"/>
              <a:t>Carrillo’s </a:t>
            </a:r>
            <a:r>
              <a:rPr lang="en-US" i="1" dirty="0" smtClean="0"/>
              <a:t>Las Tropicanas </a:t>
            </a:r>
            <a:r>
              <a:rPr lang="en-US" dirty="0" smtClean="0"/>
              <a:t>painted in </a:t>
            </a:r>
            <a:r>
              <a:rPr lang="en-US" dirty="0" smtClean="0"/>
              <a:t>1974, oil </a:t>
            </a:r>
            <a:r>
              <a:rPr lang="en-US" dirty="0" smtClean="0"/>
              <a:t>on panel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mitry Verstivskiy AD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6324600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Dimitriy Verstivskiy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y Brown AD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6000" y="0"/>
            <a:ext cx="691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24840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Christy Brown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 Sam Francis painting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user:Desktop:photo-1.JPG"/>
          <p:cNvPicPr/>
          <p:nvPr/>
        </p:nvPicPr>
        <p:blipFill>
          <a:blip r:embed="rId2" cstate="email">
            <a:alphaModFix/>
            <a:lum bright="-5000" contrast="30000"/>
          </a:blip>
          <a:srcRect/>
          <a:stretch>
            <a:fillRect/>
          </a:stretch>
        </p:blipFill>
        <p:spPr bwMode="auto">
          <a:xfrm>
            <a:off x="1752600" y="1066800"/>
            <a:ext cx="5467985" cy="410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1981200" y="60198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Sarah Graver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Wayne Thiebaud’s oil on linen painting,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Street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Shadow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1982-1983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len Garci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4864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Marlin Garcia </a:t>
            </a:r>
            <a:r>
              <a:rPr lang="en-US" dirty="0" smtClean="0"/>
              <a:t>with </a:t>
            </a:r>
            <a:r>
              <a:rPr lang="en-US" dirty="0" smtClean="0"/>
              <a:t>Judith Lowery’s painting, </a:t>
            </a:r>
            <a:r>
              <a:rPr lang="en-US" i="1" dirty="0" smtClean="0"/>
              <a:t>Welgatim’s Song, </a:t>
            </a:r>
            <a:r>
              <a:rPr lang="en-US" dirty="0" smtClean="0"/>
              <a:t>2001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n Munoz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562600"/>
            <a:ext cx="2666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Evan Munoz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with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Untitled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 1974 cast bronze sculpture by Manuel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Neri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yssa Aguir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330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4864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Alissa Aguirre and friend </a:t>
            </a:r>
            <a:r>
              <a:rPr lang="en-US" dirty="0" smtClean="0"/>
              <a:t>with </a:t>
            </a:r>
            <a:r>
              <a:rPr lang="en-US" dirty="0" smtClean="0"/>
              <a:t>Judith Lowery’s painting, </a:t>
            </a:r>
            <a:r>
              <a:rPr lang="en-US" i="1" dirty="0" smtClean="0"/>
              <a:t>Welgatim’s Song, </a:t>
            </a:r>
            <a:r>
              <a:rPr lang="en-US" dirty="0" smtClean="0"/>
              <a:t>2001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ten All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0"/>
            <a:ext cx="512233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31242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Kristen Allen </a:t>
            </a:r>
            <a:r>
              <a:rPr lang="en-US" dirty="0" smtClean="0"/>
              <a:t>with Wayne </a:t>
            </a:r>
            <a:r>
              <a:rPr lang="en-US" dirty="0" smtClean="0"/>
              <a:t>Thiebaud’s </a:t>
            </a:r>
            <a:r>
              <a:rPr lang="en-US" i="1" dirty="0" smtClean="0"/>
              <a:t>Boston Cremes, </a:t>
            </a:r>
            <a:r>
              <a:rPr lang="en-US" dirty="0" smtClean="0"/>
              <a:t>1962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44196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”It </a:t>
            </a:r>
            <a:r>
              <a:rPr lang="en-US" dirty="0" smtClean="0"/>
              <a:t>reminded me of late nights in diners with friends, or standing in line for a piece of birthday cake at a kid’s party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on Haywort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6800" y="0"/>
            <a:ext cx="38576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5715000"/>
            <a:ext cx="339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Brandon Hayworth </a:t>
            </a:r>
            <a:r>
              <a:rPr lang="en-US" dirty="0" smtClean="0"/>
              <a:t>with </a:t>
            </a:r>
            <a:r>
              <a:rPr lang="en-US" i="1" dirty="0" smtClean="0"/>
              <a:t>In God We Trust </a:t>
            </a:r>
            <a:r>
              <a:rPr lang="en-US" dirty="0" smtClean="0"/>
              <a:t>by </a:t>
            </a:r>
            <a:r>
              <a:rPr lang="en-US" dirty="0" smtClean="0"/>
              <a:t>Kevin Ancell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G%2fIz0%2fn%2fSRLK0U9%2b%2fJlTCAAAPCwlQAABG%2fIz0%2fn%2fSRLK0U9%2b%2fJlTCAAAPFA9tAAAJ&amp;attcnt=1&amp;attid0=BAABAAAA&amp;attcid0=8d75de88-0e10-49eb-983e-e27bde9fe7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webmail.saclink.csus.edu/owa/attachment.ashx?id=RgAAAACEEFHYWYVFSYph3GRvbRh0BwBG%2fIz0%2fn%2fSRLK0U9%2b%2fJlTCAAAPCwlQAABG%2fIz0%2fn%2fSRLK0U9%2b%2fJlTCAAAPFA9tAAAJ&amp;attcnt=1&amp;attid0=BAABAAAA&amp;attcid0=8d75de88-0e10-49eb-983e-e27bde9fe7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Geisha Lopez Leon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0"/>
            <a:ext cx="388670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1920" y="5486400"/>
            <a:ext cx="31043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Geisha Lopez Leon</a:t>
            </a:r>
            <a:r>
              <a:rPr lang="en-US" b="1" i="1" dirty="0"/>
              <a:t> </a:t>
            </a:r>
            <a:r>
              <a:rPr lang="en-US" dirty="0" smtClean="0"/>
              <a:t>with </a:t>
            </a:r>
          </a:p>
          <a:p>
            <a:r>
              <a:rPr lang="en-US" i="1" dirty="0" smtClean="0"/>
              <a:t>Xochipilli’s </a:t>
            </a:r>
            <a:r>
              <a:rPr lang="en-US" i="1" dirty="0"/>
              <a:t>Ecstatic </a:t>
            </a:r>
            <a:r>
              <a:rPr lang="en-US" i="1" dirty="0" smtClean="0"/>
              <a:t>Universe</a:t>
            </a:r>
            <a:endParaRPr lang="en-US" i="1" dirty="0"/>
          </a:p>
          <a:p>
            <a:r>
              <a:rPr lang="en-US" dirty="0" smtClean="0"/>
              <a:t>by </a:t>
            </a:r>
            <a:r>
              <a:rPr lang="en-US" dirty="0"/>
              <a:t>Tino </a:t>
            </a:r>
            <a:r>
              <a:rPr lang="en-US" dirty="0" smtClean="0"/>
              <a:t>Rodriguez, 2004.</a:t>
            </a:r>
            <a:endParaRPr 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52578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Jordan Krupa </a:t>
            </a:r>
            <a:r>
              <a:rPr lang="en-US" dirty="0" smtClean="0"/>
              <a:t>with Paul Lauritz’s </a:t>
            </a:r>
            <a:r>
              <a:rPr lang="en-US" i="1" dirty="0" smtClean="0"/>
              <a:t>The </a:t>
            </a:r>
            <a:r>
              <a:rPr lang="en-US" i="1" dirty="0" smtClean="0"/>
              <a:t>High </a:t>
            </a:r>
            <a:r>
              <a:rPr lang="en-US" i="1" dirty="0" smtClean="0"/>
              <a:t>Sierras, </a:t>
            </a:r>
            <a:r>
              <a:rPr lang="en-US" dirty="0" smtClean="0"/>
              <a:t>1925-1929</a:t>
            </a:r>
            <a:endParaRPr lang="en-US" dirty="0"/>
          </a:p>
        </p:txBody>
      </p:sp>
      <p:pic>
        <p:nvPicPr>
          <p:cNvPr id="3" name="Picture 2" descr="unnamed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57200" y="1143000"/>
            <a:ext cx="6629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itlin Pearsa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-1720"/>
            <a:ext cx="5115902" cy="6859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2967335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“…the </a:t>
            </a:r>
            <a:r>
              <a:rPr lang="en-US" dirty="0" smtClean="0"/>
              <a:t>combination of a tradtional medium featuring a contemporary </a:t>
            </a:r>
            <a:r>
              <a:rPr lang="en-US" dirty="0" smtClean="0"/>
              <a:t>subject </a:t>
            </a:r>
            <a:r>
              <a:rPr lang="en-US" dirty="0" smtClean="0"/>
              <a:t>creates something truly </a:t>
            </a:r>
            <a:r>
              <a:rPr lang="en-US" dirty="0" smtClean="0"/>
              <a:t>special.”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14478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Caitlin Pearsall </a:t>
            </a:r>
            <a:r>
              <a:rPr lang="en-US" dirty="0" smtClean="0"/>
              <a:t>with Barbara </a:t>
            </a:r>
            <a:r>
              <a:rPr lang="en-US" dirty="0" smtClean="0"/>
              <a:t>Cerno and Joseph Cerno Sr.'s </a:t>
            </a:r>
            <a:r>
              <a:rPr lang="en-US" i="1" dirty="0" smtClean="0"/>
              <a:t>Pictorial Train </a:t>
            </a:r>
            <a:r>
              <a:rPr lang="en-US" i="1" dirty="0" smtClean="0"/>
              <a:t>Olla, </a:t>
            </a:r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riana Espinoz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8892" y="0"/>
            <a:ext cx="9162892" cy="6843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Adriana Espinoza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Paul Jenkins’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Phenomena Intervening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Mantle,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2006, acrylic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 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anvas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0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09800" y="914400"/>
            <a:ext cx="52578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5486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Derek Embree </a:t>
            </a:r>
            <a:r>
              <a:rPr lang="en-US" dirty="0" smtClean="0"/>
              <a:t>with </a:t>
            </a:r>
            <a:r>
              <a:rPr lang="en-US" i="1" dirty="0" smtClean="0"/>
              <a:t>StoneWall</a:t>
            </a:r>
            <a:r>
              <a:rPr lang="en-US" dirty="0" smtClean="0"/>
              <a:t> by </a:t>
            </a:r>
            <a:r>
              <a:rPr lang="en-US" dirty="0" smtClean="0"/>
              <a:t>Shadow </a:t>
            </a:r>
            <a:r>
              <a:rPr lang="en-US" dirty="0" smtClean="0"/>
              <a:t>Birk, 1999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0292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Kayla Nalley </a:t>
            </a:r>
            <a:r>
              <a:rPr lang="en-US" dirty="0" smtClean="0"/>
              <a:t>with </a:t>
            </a:r>
            <a:r>
              <a:rPr lang="en-US" i="1" dirty="0" smtClean="0"/>
              <a:t>Off </a:t>
            </a:r>
            <a:r>
              <a:rPr lang="en-US" i="1" dirty="0" smtClean="0"/>
              <a:t>Mission Point (Point Lobos)</a:t>
            </a:r>
            <a:r>
              <a:rPr lang="en-US" dirty="0" smtClean="0"/>
              <a:t>, by Guy </a:t>
            </a:r>
            <a:r>
              <a:rPr lang="en-US" dirty="0" smtClean="0"/>
              <a:t>Rose</a:t>
            </a:r>
            <a:r>
              <a:rPr lang="en-US" dirty="0" smtClean="0"/>
              <a:t> </a:t>
            </a:r>
            <a:r>
              <a:rPr lang="en-US" dirty="0" smtClean="0"/>
              <a:t>around 1914</a:t>
            </a:r>
            <a:endParaRPr lang="en-US" dirty="0"/>
          </a:p>
        </p:txBody>
      </p:sp>
      <p:pic>
        <p:nvPicPr>
          <p:cNvPr id="3" name="Picture 2" descr="Kayla Nalle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briela Quiroz Gonzale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Gabriela Quiroz-Gonzalez </a:t>
            </a:r>
            <a:r>
              <a:rPr lang="en-US" dirty="0" smtClean="0"/>
              <a:t>with Carl </a:t>
            </a:r>
            <a:r>
              <a:rPr lang="en-US" dirty="0" smtClean="0"/>
              <a:t>Wilhelm </a:t>
            </a:r>
            <a:r>
              <a:rPr lang="en-US" dirty="0" smtClean="0"/>
              <a:t>Hubner’s </a:t>
            </a:r>
            <a:r>
              <a:rPr lang="en-US" i="1" dirty="0" smtClean="0"/>
              <a:t>The </a:t>
            </a:r>
            <a:r>
              <a:rPr lang="en-US" i="1" dirty="0" smtClean="0"/>
              <a:t>Village on </a:t>
            </a:r>
            <a:r>
              <a:rPr lang="en-US" i="1" dirty="0" smtClean="0"/>
              <a:t>Fire,1854</a:t>
            </a:r>
            <a:endParaRPr lang="en-US" i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5943600"/>
            <a:ext cx="3809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Brandon Arellano-Mora </a:t>
            </a:r>
            <a:r>
              <a:rPr lang="en-US" dirty="0" smtClean="0"/>
              <a:t>with </a:t>
            </a:r>
          </a:p>
          <a:p>
            <a:r>
              <a:rPr lang="en-US" dirty="0" smtClean="0"/>
              <a:t>Otis </a:t>
            </a:r>
            <a:r>
              <a:rPr lang="en-US" dirty="0" smtClean="0"/>
              <a:t>Oldfield’s </a:t>
            </a:r>
            <a:r>
              <a:rPr lang="en-US" i="1" dirty="0" smtClean="0"/>
              <a:t>Self Portrait –</a:t>
            </a:r>
            <a:r>
              <a:rPr lang="en-US" i="1" dirty="0" smtClean="0"/>
              <a:t>Shorn</a:t>
            </a:r>
            <a:endParaRPr lang="en-US" dirty="0"/>
          </a:p>
        </p:txBody>
      </p:sp>
      <p:pic>
        <p:nvPicPr>
          <p:cNvPr id="3" name="Picture 2" descr="Brandon Arellano Mor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00" y="0"/>
            <a:ext cx="514669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33528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 picked </a:t>
            </a:r>
            <a:r>
              <a:rPr lang="en-US" dirty="0" smtClean="0"/>
              <a:t>this one because the work was not too abstract </a:t>
            </a:r>
            <a:r>
              <a:rPr lang="en-US" dirty="0" smtClean="0"/>
              <a:t>and not </a:t>
            </a:r>
            <a:r>
              <a:rPr lang="en-US" dirty="0" smtClean="0"/>
              <a:t>too idealized. </a:t>
            </a:r>
            <a:r>
              <a:rPr lang="en-US" dirty="0" smtClean="0"/>
              <a:t>“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ebmail.saclink.csus.edu/owa/attachment.ashx?id=RgAAAACEEFHYWYVFSYph3GRvbRh0BwBRuWr5ah6wRZKtC%2fGIJ5YsAAAAMc8ZAABG%2fIz0%2fn%2fSRLK0U9%2b%2fJlTCAAAPFeGEAAAJ&amp;attcnt=1&amp;attid0=BAACAAAA&amp;attcid0=c599eb59-a8c0-4c9c-b4c0-673e9043f4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5486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Chelsea </a:t>
            </a:r>
            <a:r>
              <a:rPr lang="en-US" b="1" dirty="0" smtClean="0"/>
              <a:t>Winston </a:t>
            </a:r>
            <a:r>
              <a:rPr lang="en-US" dirty="0" smtClean="0"/>
              <a:t>with Robert </a:t>
            </a:r>
            <a:r>
              <a:rPr lang="en-US" dirty="0" smtClean="0"/>
              <a:t>Bechtle </a:t>
            </a:r>
            <a:r>
              <a:rPr lang="en-US" dirty="0" smtClean="0"/>
              <a:t>‘s </a:t>
            </a:r>
            <a:r>
              <a:rPr lang="en-US" i="1" dirty="0" smtClean="0"/>
              <a:t>French</a:t>
            </a:r>
            <a:r>
              <a:rPr lang="en-US" dirty="0" smtClean="0"/>
              <a:t> </a:t>
            </a:r>
            <a:r>
              <a:rPr lang="en-US" i="1" dirty="0" smtClean="0"/>
              <a:t>Doors </a:t>
            </a:r>
            <a:r>
              <a:rPr lang="en-US" i="1" dirty="0" smtClean="0"/>
              <a:t>II</a:t>
            </a:r>
            <a:r>
              <a:rPr lang="en-US" dirty="0" smtClean="0"/>
              <a:t>, 1966</a:t>
            </a:r>
            <a:endParaRPr lang="en-US" dirty="0"/>
          </a:p>
        </p:txBody>
      </p:sp>
      <p:pic>
        <p:nvPicPr>
          <p:cNvPr id="4" name="Picture 3" descr="Chelsea Winst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21667" y="0"/>
            <a:ext cx="5122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https://webmail.saclink.csus.edu/owa/attachment.ashx?id=RgAAAACEEFHYWYVFSYph3GRvbRh0BwBRuWr5ah6wRZKtC%2fGIJ5YsAAAAMc8ZAABG%2fIz0%2fn%2fSRLK0U9%2b%2fJlTCAAAPFeGTAAAJ&amp;attcnt=1&amp;attid0=BAABAAAA&amp;attcid0=a680b0bf-b73c-43d0-959b-1370291ed2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ri stubblefiel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6172200"/>
            <a:ext cx="562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Ari Stubblefield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Epidemic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Guy Colwell, 2009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Thomas Haa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867400"/>
            <a:ext cx="411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Thomas Haas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Benicia Gantner’s </a:t>
            </a:r>
          </a:p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Sidestream+ Rubyspace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2010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57200" y="0"/>
            <a:ext cx="838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6172200"/>
            <a:ext cx="531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Harpreet Kaur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i="1" dirty="0" smtClean="0">
                <a:solidFill>
                  <a:schemeClr val="bg1"/>
                </a:solidFill>
              </a:rPr>
              <a:t>Voyeur</a:t>
            </a:r>
            <a:r>
              <a:rPr lang="en-US" dirty="0" smtClean="0">
                <a:solidFill>
                  <a:schemeClr val="bg1"/>
                </a:solidFill>
              </a:rPr>
              <a:t>  by Jamie Vasta, 2007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ith Allen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6096000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Faith Allen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 Ah Ryu Crock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792" y="0"/>
            <a:ext cx="79004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943600"/>
            <a:ext cx="534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Ji Ah Ryu</a:t>
            </a:r>
            <a:r>
              <a:rPr lang="en-US" sz="2000" dirty="0" smtClean="0">
                <a:solidFill>
                  <a:schemeClr val="bg1"/>
                </a:solidFill>
              </a:rPr>
              <a:t> with </a:t>
            </a:r>
            <a:r>
              <a:rPr lang="en-US" sz="2000" i="1" dirty="0" smtClean="0">
                <a:solidFill>
                  <a:schemeClr val="bg1"/>
                </a:solidFill>
              </a:rPr>
              <a:t>Voyeur</a:t>
            </a:r>
            <a:r>
              <a:rPr lang="en-US" sz="2000" dirty="0" smtClean="0">
                <a:solidFill>
                  <a:schemeClr val="bg1"/>
                </a:solidFill>
              </a:rPr>
              <a:t> by Jamie Vasta, 2007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aine's first">
  <a:themeElements>
    <a:clrScheme name="Default Design 13">
      <a:dk1>
        <a:srgbClr val="336699"/>
      </a:dk1>
      <a:lt1>
        <a:srgbClr val="FFFFFF"/>
      </a:lt1>
      <a:dk2>
        <a:srgbClr val="333333"/>
      </a:dk2>
      <a:lt2>
        <a:srgbClr val="E3EBF1"/>
      </a:lt2>
      <a:accent1>
        <a:srgbClr val="003399"/>
      </a:accent1>
      <a:accent2>
        <a:srgbClr val="468A4B"/>
      </a:accent2>
      <a:accent3>
        <a:srgbClr val="ADADAD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333333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DADAD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Elaine's first</Template>
  <TotalTime>14797</TotalTime>
  <Words>852</Words>
  <Application>Microsoft Office PowerPoint</Application>
  <PresentationFormat>On-screen Show (4:3)</PresentationFormat>
  <Paragraphs>83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Elaine's first</vt:lpstr>
      <vt:lpstr>Crocker Art Museum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Vannessa Lewis with Charles Christian Nahl, And A Little Child Shall Lead Them, early 19th century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 Sacramento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Elaine O'Brien</dc:creator>
  <cp:lastModifiedBy>Elaine O'Brien</cp:lastModifiedBy>
  <cp:revision>417</cp:revision>
  <dcterms:created xsi:type="dcterms:W3CDTF">2014-04-21T15:58:34Z</dcterms:created>
  <dcterms:modified xsi:type="dcterms:W3CDTF">2014-05-13T14:09:42Z</dcterms:modified>
</cp:coreProperties>
</file>