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371" r:id="rId1"/>
    <p:sldMasterId id="2147484706" r:id="rId2"/>
  </p:sldMasterIdLst>
  <p:notesMasterIdLst>
    <p:notesMasterId r:id="rId53"/>
  </p:notesMasterIdLst>
  <p:handoutMasterIdLst>
    <p:handoutMasterId r:id="rId54"/>
  </p:handoutMasterIdLst>
  <p:sldIdLst>
    <p:sldId id="401" r:id="rId3"/>
    <p:sldId id="456" r:id="rId4"/>
    <p:sldId id="407" r:id="rId5"/>
    <p:sldId id="408" r:id="rId6"/>
    <p:sldId id="409" r:id="rId7"/>
    <p:sldId id="410" r:id="rId8"/>
    <p:sldId id="411" r:id="rId9"/>
    <p:sldId id="412" r:id="rId10"/>
    <p:sldId id="413" r:id="rId11"/>
    <p:sldId id="414" r:id="rId12"/>
    <p:sldId id="457" r:id="rId13"/>
    <p:sldId id="416" r:id="rId14"/>
    <p:sldId id="417" r:id="rId15"/>
    <p:sldId id="418" r:id="rId16"/>
    <p:sldId id="458" r:id="rId17"/>
    <p:sldId id="460" r:id="rId18"/>
    <p:sldId id="459" r:id="rId19"/>
    <p:sldId id="422" r:id="rId20"/>
    <p:sldId id="423" r:id="rId21"/>
    <p:sldId id="424" r:id="rId22"/>
    <p:sldId id="425" r:id="rId23"/>
    <p:sldId id="426" r:id="rId24"/>
    <p:sldId id="427" r:id="rId25"/>
    <p:sldId id="429" r:id="rId26"/>
    <p:sldId id="430" r:id="rId27"/>
    <p:sldId id="432" r:id="rId28"/>
    <p:sldId id="433" r:id="rId29"/>
    <p:sldId id="434" r:id="rId30"/>
    <p:sldId id="435" r:id="rId31"/>
    <p:sldId id="436" r:id="rId32"/>
    <p:sldId id="437" r:id="rId33"/>
    <p:sldId id="438" r:id="rId34"/>
    <p:sldId id="439" r:id="rId35"/>
    <p:sldId id="440" r:id="rId36"/>
    <p:sldId id="441" r:id="rId37"/>
    <p:sldId id="442" r:id="rId38"/>
    <p:sldId id="443" r:id="rId39"/>
    <p:sldId id="444" r:id="rId40"/>
    <p:sldId id="446" r:id="rId41"/>
    <p:sldId id="445" r:id="rId42"/>
    <p:sldId id="447" r:id="rId43"/>
    <p:sldId id="448" r:id="rId44"/>
    <p:sldId id="449" r:id="rId45"/>
    <p:sldId id="450" r:id="rId46"/>
    <p:sldId id="451" r:id="rId47"/>
    <p:sldId id="452" r:id="rId48"/>
    <p:sldId id="453" r:id="rId49"/>
    <p:sldId id="454" r:id="rId50"/>
    <p:sldId id="455" r:id="rId51"/>
    <p:sldId id="400" r:id="rId5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B8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64" autoAdjust="0"/>
    <p:restoredTop sz="83126" autoAdjust="0"/>
  </p:normalViewPr>
  <p:slideViewPr>
    <p:cSldViewPr>
      <p:cViewPr varScale="1">
        <p:scale>
          <a:sx n="70" d="100"/>
          <a:sy n="70" d="100"/>
        </p:scale>
        <p:origin x="720" y="78"/>
      </p:cViewPr>
      <p:guideLst>
        <p:guide orient="horz" pos="2160"/>
        <p:guide pos="2880"/>
      </p:guideLst>
    </p:cSldViewPr>
  </p:slideViewPr>
  <p:outlineViewPr>
    <p:cViewPr>
      <p:scale>
        <a:sx n="33" d="100"/>
        <a:sy n="33" d="100"/>
      </p:scale>
      <p:origin x="0" y="17232"/>
    </p:cViewPr>
  </p:outlineViewPr>
  <p:notesTextViewPr>
    <p:cViewPr>
      <p:scale>
        <a:sx n="100" d="100"/>
        <a:sy n="100" d="100"/>
      </p:scale>
      <p:origin x="0" y="0"/>
    </p:cViewPr>
  </p:notesTextViewPr>
  <p:sorterViewPr>
    <p:cViewPr>
      <p:scale>
        <a:sx n="66" d="100"/>
        <a:sy n="66" d="100"/>
      </p:scale>
      <p:origin x="0" y="-1068"/>
    </p:cViewPr>
  </p:sorterViewPr>
  <p:notesViewPr>
    <p:cSldViewPr>
      <p:cViewPr varScale="1">
        <p:scale>
          <a:sx n="88" d="100"/>
          <a:sy n="88" d="100"/>
        </p:scale>
        <p:origin x="3822"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76372C-339A-DE46-91A2-11981083B602}" type="doc">
      <dgm:prSet loTypeId="urn:microsoft.com/office/officeart/2005/8/layout/chart3" loCatId="" qsTypeId="urn:microsoft.com/office/officeart/2005/8/quickstyle/simple4" qsCatId="simple" csTypeId="urn:microsoft.com/office/officeart/2005/8/colors/accent1_2" csCatId="accent1" phldr="1"/>
      <dgm:spPr/>
    </dgm:pt>
    <dgm:pt modelId="{D90B07B9-985C-0249-8E3F-57AA1B3D6D0C}">
      <dgm:prSet phldrT="[Text]"/>
      <dgm:spPr/>
      <dgm:t>
        <a:bodyPr/>
        <a:lstStyle/>
        <a:p>
          <a:r>
            <a:rPr lang="en-US" dirty="0"/>
            <a:t>  </a:t>
          </a:r>
        </a:p>
      </dgm:t>
    </dgm:pt>
    <dgm:pt modelId="{05CD5E82-3F41-564D-BB14-F27A15225FB0}" type="parTrans" cxnId="{7F93F45C-834F-7943-81E0-8C60522A4E0B}">
      <dgm:prSet/>
      <dgm:spPr/>
      <dgm:t>
        <a:bodyPr/>
        <a:lstStyle/>
        <a:p>
          <a:endParaRPr lang="en-US"/>
        </a:p>
      </dgm:t>
    </dgm:pt>
    <dgm:pt modelId="{593A9C46-7574-274C-A513-348D36D262C6}" type="sibTrans" cxnId="{7F93F45C-834F-7943-81E0-8C60522A4E0B}">
      <dgm:prSet/>
      <dgm:spPr/>
      <dgm:t>
        <a:bodyPr/>
        <a:lstStyle/>
        <a:p>
          <a:endParaRPr lang="en-US"/>
        </a:p>
      </dgm:t>
    </dgm:pt>
    <dgm:pt modelId="{1EBD7058-63B2-7243-B632-1D78B9B604A9}">
      <dgm:prSet phldrT="[Text]"/>
      <dgm:spPr/>
      <dgm:t>
        <a:bodyPr/>
        <a:lstStyle/>
        <a:p>
          <a:endParaRPr lang="en-US" dirty="0"/>
        </a:p>
      </dgm:t>
    </dgm:pt>
    <dgm:pt modelId="{CAB23ADD-D8D8-7F4F-9BF8-DAC1D3D77855}" type="parTrans" cxnId="{37F68EDA-5061-C94A-96F8-918403E92F61}">
      <dgm:prSet/>
      <dgm:spPr/>
      <dgm:t>
        <a:bodyPr/>
        <a:lstStyle/>
        <a:p>
          <a:endParaRPr lang="en-US"/>
        </a:p>
      </dgm:t>
    </dgm:pt>
    <dgm:pt modelId="{4788F3AE-CA2D-6D48-B416-D0BA42C02FA5}" type="sibTrans" cxnId="{37F68EDA-5061-C94A-96F8-918403E92F61}">
      <dgm:prSet/>
      <dgm:spPr/>
      <dgm:t>
        <a:bodyPr/>
        <a:lstStyle/>
        <a:p>
          <a:endParaRPr lang="en-US"/>
        </a:p>
      </dgm:t>
    </dgm:pt>
    <dgm:pt modelId="{52C45244-4805-B44B-BF0E-77A1EBBF4A0F}">
      <dgm:prSet phldrT="[Text]"/>
      <dgm:spPr/>
      <dgm:t>
        <a:bodyPr/>
        <a:lstStyle/>
        <a:p>
          <a:endParaRPr lang="en-US" dirty="0"/>
        </a:p>
      </dgm:t>
    </dgm:pt>
    <dgm:pt modelId="{0244B381-46F4-E443-A26E-F9AB83928FF9}" type="parTrans" cxnId="{0F91BBFF-E9CC-014B-B5FB-6AAC014A1666}">
      <dgm:prSet/>
      <dgm:spPr/>
      <dgm:t>
        <a:bodyPr/>
        <a:lstStyle/>
        <a:p>
          <a:endParaRPr lang="en-US"/>
        </a:p>
      </dgm:t>
    </dgm:pt>
    <dgm:pt modelId="{A12B4000-DDAA-7F4A-BF37-07C8F4ABACC8}" type="sibTrans" cxnId="{0F91BBFF-E9CC-014B-B5FB-6AAC014A1666}">
      <dgm:prSet/>
      <dgm:spPr/>
      <dgm:t>
        <a:bodyPr/>
        <a:lstStyle/>
        <a:p>
          <a:endParaRPr lang="en-US"/>
        </a:p>
      </dgm:t>
    </dgm:pt>
    <dgm:pt modelId="{B01C48C9-2BFA-9B42-BA0E-248A1EE245C8}" type="pres">
      <dgm:prSet presAssocID="{B776372C-339A-DE46-91A2-11981083B602}" presName="compositeShape" presStyleCnt="0">
        <dgm:presLayoutVars>
          <dgm:chMax val="7"/>
          <dgm:dir/>
          <dgm:resizeHandles val="exact"/>
        </dgm:presLayoutVars>
      </dgm:prSet>
      <dgm:spPr/>
    </dgm:pt>
    <dgm:pt modelId="{80975E32-A676-054B-A3DD-4F38B9C04131}" type="pres">
      <dgm:prSet presAssocID="{B776372C-339A-DE46-91A2-11981083B602}" presName="wedge1" presStyleLbl="node1" presStyleIdx="0" presStyleCnt="3"/>
      <dgm:spPr/>
    </dgm:pt>
    <dgm:pt modelId="{2A3B6042-211A-1443-906B-623A2AB88515}" type="pres">
      <dgm:prSet presAssocID="{B776372C-339A-DE46-91A2-11981083B602}" presName="wedge1Tx" presStyleLbl="node1" presStyleIdx="0" presStyleCnt="3">
        <dgm:presLayoutVars>
          <dgm:chMax val="0"/>
          <dgm:chPref val="0"/>
          <dgm:bulletEnabled val="1"/>
        </dgm:presLayoutVars>
      </dgm:prSet>
      <dgm:spPr/>
    </dgm:pt>
    <dgm:pt modelId="{BFA48BC4-9EC0-EB42-949E-DC1CFF9DC64F}" type="pres">
      <dgm:prSet presAssocID="{B776372C-339A-DE46-91A2-11981083B602}" presName="wedge2" presStyleLbl="node1" presStyleIdx="1" presStyleCnt="3"/>
      <dgm:spPr/>
    </dgm:pt>
    <dgm:pt modelId="{7D76A8E2-B71A-C84E-8125-230233CB9A00}" type="pres">
      <dgm:prSet presAssocID="{B776372C-339A-DE46-91A2-11981083B602}" presName="wedge2Tx" presStyleLbl="node1" presStyleIdx="1" presStyleCnt="3">
        <dgm:presLayoutVars>
          <dgm:chMax val="0"/>
          <dgm:chPref val="0"/>
          <dgm:bulletEnabled val="1"/>
        </dgm:presLayoutVars>
      </dgm:prSet>
      <dgm:spPr/>
    </dgm:pt>
    <dgm:pt modelId="{F3D81433-042E-F54E-AC02-BA64D32456EA}" type="pres">
      <dgm:prSet presAssocID="{B776372C-339A-DE46-91A2-11981083B602}" presName="wedge3" presStyleLbl="node1" presStyleIdx="2" presStyleCnt="3"/>
      <dgm:spPr/>
    </dgm:pt>
    <dgm:pt modelId="{F21AC50F-7389-4349-90F4-09DEB3E1D87D}" type="pres">
      <dgm:prSet presAssocID="{B776372C-339A-DE46-91A2-11981083B602}" presName="wedge3Tx" presStyleLbl="node1" presStyleIdx="2" presStyleCnt="3">
        <dgm:presLayoutVars>
          <dgm:chMax val="0"/>
          <dgm:chPref val="0"/>
          <dgm:bulletEnabled val="1"/>
        </dgm:presLayoutVars>
      </dgm:prSet>
      <dgm:spPr/>
    </dgm:pt>
  </dgm:ptLst>
  <dgm:cxnLst>
    <dgm:cxn modelId="{6CFD5D39-78D7-459C-B9FA-FE4F816ACE80}" type="presOf" srcId="{52C45244-4805-B44B-BF0E-77A1EBBF4A0F}" destId="{BFA48BC4-9EC0-EB42-949E-DC1CFF9DC64F}" srcOrd="0" destOrd="0" presId="urn:microsoft.com/office/officeart/2005/8/layout/chart3"/>
    <dgm:cxn modelId="{4F32F83A-D515-41B0-9CCF-B5E18A01846F}" type="presOf" srcId="{D90B07B9-985C-0249-8E3F-57AA1B3D6D0C}" destId="{2A3B6042-211A-1443-906B-623A2AB88515}" srcOrd="1" destOrd="0" presId="urn:microsoft.com/office/officeart/2005/8/layout/chart3"/>
    <dgm:cxn modelId="{7F93F45C-834F-7943-81E0-8C60522A4E0B}" srcId="{B776372C-339A-DE46-91A2-11981083B602}" destId="{D90B07B9-985C-0249-8E3F-57AA1B3D6D0C}" srcOrd="0" destOrd="0" parTransId="{05CD5E82-3F41-564D-BB14-F27A15225FB0}" sibTransId="{593A9C46-7574-274C-A513-348D36D262C6}"/>
    <dgm:cxn modelId="{93862741-A91C-49DE-9F74-AA0AA2B88B58}" type="presOf" srcId="{B776372C-339A-DE46-91A2-11981083B602}" destId="{B01C48C9-2BFA-9B42-BA0E-248A1EE245C8}" srcOrd="0" destOrd="0" presId="urn:microsoft.com/office/officeart/2005/8/layout/chart3"/>
    <dgm:cxn modelId="{E24F2E62-B7D2-4FA2-AE76-195E9C3993B0}" type="presOf" srcId="{52C45244-4805-B44B-BF0E-77A1EBBF4A0F}" destId="{7D76A8E2-B71A-C84E-8125-230233CB9A00}" srcOrd="1" destOrd="0" presId="urn:microsoft.com/office/officeart/2005/8/layout/chart3"/>
    <dgm:cxn modelId="{E0C3DC71-AFC1-448A-8CC6-3E7C7DFAE140}" type="presOf" srcId="{1EBD7058-63B2-7243-B632-1D78B9B604A9}" destId="{F21AC50F-7389-4349-90F4-09DEB3E1D87D}" srcOrd="1" destOrd="0" presId="urn:microsoft.com/office/officeart/2005/8/layout/chart3"/>
    <dgm:cxn modelId="{19631DA0-3FD2-40B4-9CD9-1D02B2DAC7D4}" type="presOf" srcId="{1EBD7058-63B2-7243-B632-1D78B9B604A9}" destId="{F3D81433-042E-F54E-AC02-BA64D32456EA}" srcOrd="0" destOrd="0" presId="urn:microsoft.com/office/officeart/2005/8/layout/chart3"/>
    <dgm:cxn modelId="{37F68EDA-5061-C94A-96F8-918403E92F61}" srcId="{B776372C-339A-DE46-91A2-11981083B602}" destId="{1EBD7058-63B2-7243-B632-1D78B9B604A9}" srcOrd="2" destOrd="0" parTransId="{CAB23ADD-D8D8-7F4F-9BF8-DAC1D3D77855}" sibTransId="{4788F3AE-CA2D-6D48-B416-D0BA42C02FA5}"/>
    <dgm:cxn modelId="{4FDE8BF6-0E40-43A9-94A2-C21CA2850210}" type="presOf" srcId="{D90B07B9-985C-0249-8E3F-57AA1B3D6D0C}" destId="{80975E32-A676-054B-A3DD-4F38B9C04131}" srcOrd="0" destOrd="0" presId="urn:microsoft.com/office/officeart/2005/8/layout/chart3"/>
    <dgm:cxn modelId="{0F91BBFF-E9CC-014B-B5FB-6AAC014A1666}" srcId="{B776372C-339A-DE46-91A2-11981083B602}" destId="{52C45244-4805-B44B-BF0E-77A1EBBF4A0F}" srcOrd="1" destOrd="0" parTransId="{0244B381-46F4-E443-A26E-F9AB83928FF9}" sibTransId="{A12B4000-DDAA-7F4A-BF37-07C8F4ABACC8}"/>
    <dgm:cxn modelId="{56867BAA-983D-4558-98AA-C77C7F06FE20}" type="presParOf" srcId="{B01C48C9-2BFA-9B42-BA0E-248A1EE245C8}" destId="{80975E32-A676-054B-A3DD-4F38B9C04131}" srcOrd="0" destOrd="0" presId="urn:microsoft.com/office/officeart/2005/8/layout/chart3"/>
    <dgm:cxn modelId="{E13484D0-15C7-4BD7-A03B-7644FB258606}" type="presParOf" srcId="{B01C48C9-2BFA-9B42-BA0E-248A1EE245C8}" destId="{2A3B6042-211A-1443-906B-623A2AB88515}" srcOrd="1" destOrd="0" presId="urn:microsoft.com/office/officeart/2005/8/layout/chart3"/>
    <dgm:cxn modelId="{79DF6F55-90D6-4E0E-B3B4-4257A60EE654}" type="presParOf" srcId="{B01C48C9-2BFA-9B42-BA0E-248A1EE245C8}" destId="{BFA48BC4-9EC0-EB42-949E-DC1CFF9DC64F}" srcOrd="2" destOrd="0" presId="urn:microsoft.com/office/officeart/2005/8/layout/chart3"/>
    <dgm:cxn modelId="{A6ABBF19-DE49-4EDD-85C7-B779C2912A31}" type="presParOf" srcId="{B01C48C9-2BFA-9B42-BA0E-248A1EE245C8}" destId="{7D76A8E2-B71A-C84E-8125-230233CB9A00}" srcOrd="3" destOrd="0" presId="urn:microsoft.com/office/officeart/2005/8/layout/chart3"/>
    <dgm:cxn modelId="{8D8EED0C-873A-4038-B9E9-1BB1310CDA80}" type="presParOf" srcId="{B01C48C9-2BFA-9B42-BA0E-248A1EE245C8}" destId="{F3D81433-042E-F54E-AC02-BA64D32456EA}" srcOrd="4" destOrd="0" presId="urn:microsoft.com/office/officeart/2005/8/layout/chart3"/>
    <dgm:cxn modelId="{CFE71086-06E7-4822-AAFF-7CB0A2ED2623}" type="presParOf" srcId="{B01C48C9-2BFA-9B42-BA0E-248A1EE245C8}" destId="{F21AC50F-7389-4349-90F4-09DEB3E1D87D}" srcOrd="5"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975E32-A676-054B-A3DD-4F38B9C04131}">
      <dsp:nvSpPr>
        <dsp:cNvPr id="0" name=""/>
        <dsp:cNvSpPr/>
      </dsp:nvSpPr>
      <dsp:spPr>
        <a:xfrm>
          <a:off x="1429105" y="274319"/>
          <a:ext cx="3413760" cy="3413760"/>
        </a:xfrm>
        <a:prstGeom prst="pie">
          <a:avLst>
            <a:gd name="adj1" fmla="val 16200000"/>
            <a:gd name="adj2" fmla="val 1800000"/>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  </a:t>
          </a:r>
        </a:p>
      </dsp:txBody>
      <dsp:txXfrm>
        <a:off x="3285134" y="904239"/>
        <a:ext cx="1158240" cy="1137920"/>
      </dsp:txXfrm>
    </dsp:sp>
    <dsp:sp modelId="{BFA48BC4-9EC0-EB42-949E-DC1CFF9DC64F}">
      <dsp:nvSpPr>
        <dsp:cNvPr id="0" name=""/>
        <dsp:cNvSpPr/>
      </dsp:nvSpPr>
      <dsp:spPr>
        <a:xfrm>
          <a:off x="1253134" y="375919"/>
          <a:ext cx="3413760" cy="3413760"/>
        </a:xfrm>
        <a:prstGeom prst="pie">
          <a:avLst>
            <a:gd name="adj1" fmla="val 1800000"/>
            <a:gd name="adj2" fmla="val 9000000"/>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lang="en-US" sz="6400" kern="1200" dirty="0"/>
        </a:p>
      </dsp:txBody>
      <dsp:txXfrm>
        <a:off x="2187854" y="2529840"/>
        <a:ext cx="1544320" cy="1056640"/>
      </dsp:txXfrm>
    </dsp:sp>
    <dsp:sp modelId="{F3D81433-042E-F54E-AC02-BA64D32456EA}">
      <dsp:nvSpPr>
        <dsp:cNvPr id="0" name=""/>
        <dsp:cNvSpPr/>
      </dsp:nvSpPr>
      <dsp:spPr>
        <a:xfrm>
          <a:off x="1253134" y="375919"/>
          <a:ext cx="3413760" cy="3413760"/>
        </a:xfrm>
        <a:prstGeom prst="pie">
          <a:avLst>
            <a:gd name="adj1" fmla="val 9000000"/>
            <a:gd name="adj2" fmla="val 16200000"/>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1618894" y="1046480"/>
        <a:ext cx="1158240" cy="1137920"/>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
          <p:cNvSpPr txBox="1"/>
          <p:nvPr/>
        </p:nvSpPr>
        <p:spPr>
          <a:xfrm>
            <a:off x="3733800" y="0"/>
            <a:ext cx="3124200" cy="246063"/>
          </a:xfrm>
          <a:prstGeom prst="rect">
            <a:avLst/>
          </a:prstGeom>
          <a:noFill/>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r>
              <a:rPr lang="en-US" sz="1000"/>
              <a:t>1-</a:t>
            </a:r>
            <a:fld id="{F148F4AB-6E6B-C649-8232-16876BAC9C84}" type="slidenum">
              <a:rPr lang="en-US" sz="1000"/>
              <a:pPr algn="r" eaLnBrk="1" hangingPunct="1"/>
              <a:t>‹#›</a:t>
            </a:fld>
            <a:endParaRPr lang="en-US" sz="1000"/>
          </a:p>
        </p:txBody>
      </p:sp>
    </p:spTree>
    <p:extLst>
      <p:ext uri="{BB962C8B-B14F-4D97-AF65-F5344CB8AC3E}">
        <p14:creationId xmlns:p14="http://schemas.microsoft.com/office/powerpoint/2010/main" val="38992522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Box 7"/>
          <p:cNvSpPr txBox="1"/>
          <p:nvPr/>
        </p:nvSpPr>
        <p:spPr>
          <a:xfrm>
            <a:off x="6019800" y="0"/>
            <a:ext cx="838200" cy="261938"/>
          </a:xfrm>
          <a:prstGeom prst="rect">
            <a:avLst/>
          </a:prstGeom>
          <a:noFill/>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r>
              <a:rPr lang="en-US" sz="1100"/>
              <a:t>1-</a:t>
            </a:r>
            <a:fld id="{2BD1B1F8-ECCE-F94D-944E-72A387623620}" type="slidenum">
              <a:rPr lang="en-US" sz="1100"/>
              <a:pPr algn="r" eaLnBrk="1" hangingPunct="1"/>
              <a:t>‹#›</a:t>
            </a:fld>
            <a:endParaRPr lang="en-US" sz="1100"/>
          </a:p>
        </p:txBody>
      </p:sp>
    </p:spTree>
    <p:extLst>
      <p:ext uri="{BB962C8B-B14F-4D97-AF65-F5344CB8AC3E}">
        <p14:creationId xmlns:p14="http://schemas.microsoft.com/office/powerpoint/2010/main" val="38792183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1619" name="Notes Placeholder 1"/>
          <p:cNvSpPr>
            <a:spLocks noGrp="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30000"/>
              </a:spcBef>
            </a:pPr>
            <a:endParaRPr lang="en-US" sz="1200">
              <a:latin typeface="Calibri" charset="0"/>
            </a:endParaRPr>
          </a:p>
        </p:txBody>
      </p:sp>
      <p:sp>
        <p:nvSpPr>
          <p:cNvPr id="2" name="Notes Placeholder 1">
            <a:extLst>
              <a:ext uri="{FF2B5EF4-FFF2-40B4-BE49-F238E27FC236}">
                <a16:creationId xmlns:a16="http://schemas.microsoft.com/office/drawing/2014/main" id="{7CB857D8-4DE5-4E0C-BF0C-90D401B6DA0F}"/>
              </a:ext>
            </a:extLst>
          </p:cNvPr>
          <p:cNvSpPr>
            <a:spLocks noGrp="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31747"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pPr marL="0" lvl="2"/>
            <a:endParaRPr lang="en-US">
              <a:latin typeface="Calibri" charset="0"/>
              <a:ea typeface="MS PGothic" charset="0"/>
            </a:endParaRPr>
          </a:p>
        </p:txBody>
      </p:sp>
    </p:spTree>
    <p:extLst>
      <p:ext uri="{BB962C8B-B14F-4D97-AF65-F5344CB8AC3E}">
        <p14:creationId xmlns:p14="http://schemas.microsoft.com/office/powerpoint/2010/main" val="27752836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26"/>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33795" name="Rectangle 1027"/>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30179002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35843"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pPr algn="just"/>
            <a:endParaRPr lang="en-US">
              <a:latin typeface="Calibri" charset="0"/>
              <a:ea typeface="MS PGothic" charset="0"/>
            </a:endParaRPr>
          </a:p>
        </p:txBody>
      </p:sp>
    </p:spTree>
    <p:extLst>
      <p:ext uri="{BB962C8B-B14F-4D97-AF65-F5344CB8AC3E}">
        <p14:creationId xmlns:p14="http://schemas.microsoft.com/office/powerpoint/2010/main" val="12964543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470019" name="Rectangle 3"/>
          <p:cNvSpPr>
            <a:spLocks noGrp="1" noChangeArrowheads="1"/>
          </p:cNvSpPr>
          <p:nvPr>
            <p:ph type="body" idx="1"/>
          </p:nvPr>
        </p:nvSpPr>
        <p:spPr bwMode="auto">
          <a:solidFill>
            <a:srgbClr val="FFFFFF"/>
          </a:solidFill>
          <a:ln>
            <a:miter lim="800000"/>
            <a:headEnd/>
            <a:tailEnd/>
          </a:ln>
        </p:spPr>
        <p:txBody>
          <a:bodyPr lIns="93174" tIns="46587" rIns="93174" bIns="46587"/>
          <a:lstStyle/>
          <a:p>
            <a:pPr>
              <a:defRPr/>
            </a:pPr>
            <a:endParaRPr lang="en-US" altLang="en-US" dirty="0">
              <a:effectLst>
                <a:outerShdw blurRad="38100" dist="38100" dir="2700000" algn="tl">
                  <a:srgbClr val="C0C0C0"/>
                </a:outerShdw>
              </a:effectLst>
            </a:endParaRPr>
          </a:p>
        </p:txBody>
      </p:sp>
    </p:spTree>
    <p:extLst>
      <p:ext uri="{BB962C8B-B14F-4D97-AF65-F5344CB8AC3E}">
        <p14:creationId xmlns:p14="http://schemas.microsoft.com/office/powerpoint/2010/main" val="33957271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39939"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15262925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41987"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35069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026"/>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45059" name="Rectangle 1027"/>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29707829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47107"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11569188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49155"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5375829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12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atin typeface="Calibri" charset="0"/>
              <a:ea typeface="MS PGothic" charset="0"/>
            </a:endParaRPr>
          </a:p>
        </p:txBody>
      </p:sp>
    </p:spTree>
    <p:extLst>
      <p:ext uri="{BB962C8B-B14F-4D97-AF65-F5344CB8AC3E}">
        <p14:creationId xmlns:p14="http://schemas.microsoft.com/office/powerpoint/2010/main" val="2194114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15363"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4029769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53251"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pPr algn="just"/>
            <a:endParaRPr lang="en-US">
              <a:latin typeface="Calibri" charset="0"/>
              <a:ea typeface="MS PGothic" charset="0"/>
            </a:endParaRPr>
          </a:p>
        </p:txBody>
      </p:sp>
    </p:spTree>
    <p:extLst>
      <p:ext uri="{BB962C8B-B14F-4D97-AF65-F5344CB8AC3E}">
        <p14:creationId xmlns:p14="http://schemas.microsoft.com/office/powerpoint/2010/main" val="35492284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55299"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887409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4"/>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7347" name="Rectangle 5"/>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atin typeface="Calibri" charset="0"/>
              <a:ea typeface="MS PGothic" charset="0"/>
            </a:endParaRPr>
          </a:p>
        </p:txBody>
      </p:sp>
    </p:spTree>
    <p:extLst>
      <p:ext uri="{BB962C8B-B14F-4D97-AF65-F5344CB8AC3E}">
        <p14:creationId xmlns:p14="http://schemas.microsoft.com/office/powerpoint/2010/main" val="23830043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59395"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pPr algn="just"/>
            <a:endParaRPr lang="en-US">
              <a:latin typeface="Calibri" charset="0"/>
              <a:ea typeface="MS PGothic" charset="0"/>
            </a:endParaRPr>
          </a:p>
        </p:txBody>
      </p:sp>
    </p:spTree>
    <p:extLst>
      <p:ext uri="{BB962C8B-B14F-4D97-AF65-F5344CB8AC3E}">
        <p14:creationId xmlns:p14="http://schemas.microsoft.com/office/powerpoint/2010/main" val="24648649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1443" name="Rectangle 3"/>
          <p:cNvSpPr>
            <a:spLocks noGrp="1" noChangeArrowheads="1"/>
          </p:cNvSpPr>
          <p:nvPr>
            <p:ph type="body" idx="1"/>
          </p:nvPr>
        </p:nvSpPr>
        <p:spPr bwMode="auto">
          <a:xfrm>
            <a:off x="947738" y="4459288"/>
            <a:ext cx="5207000" cy="42243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atin typeface="Calibri" charset="0"/>
              <a:ea typeface="MS PGothic" charset="0"/>
            </a:endParaRPr>
          </a:p>
        </p:txBody>
      </p:sp>
    </p:spTree>
    <p:extLst>
      <p:ext uri="{BB962C8B-B14F-4D97-AF65-F5344CB8AC3E}">
        <p14:creationId xmlns:p14="http://schemas.microsoft.com/office/powerpoint/2010/main" val="9138510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3491" name="Rectangle 3"/>
          <p:cNvSpPr>
            <a:spLocks noGrp="1" noChangeArrowheads="1"/>
          </p:cNvSpPr>
          <p:nvPr>
            <p:ph type="body" idx="1"/>
          </p:nvPr>
        </p:nvSpPr>
        <p:spPr bwMode="auto">
          <a:xfrm>
            <a:off x="947738" y="4459288"/>
            <a:ext cx="5207000" cy="42243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atin typeface="Calibri" charset="0"/>
              <a:ea typeface="MS PGothic" charset="0"/>
            </a:endParaRPr>
          </a:p>
        </p:txBody>
      </p:sp>
    </p:spTree>
    <p:extLst>
      <p:ext uri="{BB962C8B-B14F-4D97-AF65-F5344CB8AC3E}">
        <p14:creationId xmlns:p14="http://schemas.microsoft.com/office/powerpoint/2010/main" val="19487675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4"/>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5539" name="Rectangle 5"/>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atin typeface="Calibri" charset="0"/>
              <a:ea typeface="MS PGothic" charset="0"/>
            </a:endParaRPr>
          </a:p>
        </p:txBody>
      </p:sp>
    </p:spTree>
    <p:extLst>
      <p:ext uri="{BB962C8B-B14F-4D97-AF65-F5344CB8AC3E}">
        <p14:creationId xmlns:p14="http://schemas.microsoft.com/office/powerpoint/2010/main" val="28201632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4"/>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7587" name="Rectangle 5"/>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atin typeface="Calibri" charset="0"/>
              <a:ea typeface="MS PGothic" charset="0"/>
            </a:endParaRPr>
          </a:p>
        </p:txBody>
      </p:sp>
    </p:spTree>
    <p:extLst>
      <p:ext uri="{BB962C8B-B14F-4D97-AF65-F5344CB8AC3E}">
        <p14:creationId xmlns:p14="http://schemas.microsoft.com/office/powerpoint/2010/main" val="11081749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69635"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24259887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71683"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342068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472067" name="Rectangle 3"/>
          <p:cNvSpPr>
            <a:spLocks noGrp="1" noChangeArrowheads="1"/>
          </p:cNvSpPr>
          <p:nvPr>
            <p:ph type="body" idx="1"/>
          </p:nvPr>
        </p:nvSpPr>
        <p:spPr bwMode="auto">
          <a:solidFill>
            <a:srgbClr val="FFFFFF"/>
          </a:solidFill>
          <a:ln>
            <a:miter lim="800000"/>
            <a:headEnd/>
            <a:tailEnd/>
          </a:ln>
        </p:spPr>
        <p:txBody>
          <a:bodyPr lIns="93174" tIns="46587" rIns="93174" bIns="46587"/>
          <a:lstStyle/>
          <a:p>
            <a:pPr>
              <a:defRPr/>
            </a:pPr>
            <a:endParaRPr lang="en-US" altLang="en-US" dirty="0">
              <a:effectLst>
                <a:outerShdw blurRad="38100" dist="38100" dir="2700000" algn="tl">
                  <a:srgbClr val="C0C0C0"/>
                </a:outerShdw>
              </a:effectLst>
            </a:endParaRPr>
          </a:p>
        </p:txBody>
      </p:sp>
    </p:spTree>
    <p:extLst>
      <p:ext uri="{BB962C8B-B14F-4D97-AF65-F5344CB8AC3E}">
        <p14:creationId xmlns:p14="http://schemas.microsoft.com/office/powerpoint/2010/main" val="5842402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73731"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656034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4"/>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5779" name="Rectangle 5"/>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atin typeface="Calibri" charset="0"/>
              <a:ea typeface="MS PGothic" charset="0"/>
            </a:endParaRPr>
          </a:p>
        </p:txBody>
      </p:sp>
    </p:spTree>
    <p:extLst>
      <p:ext uri="{BB962C8B-B14F-4D97-AF65-F5344CB8AC3E}">
        <p14:creationId xmlns:p14="http://schemas.microsoft.com/office/powerpoint/2010/main" val="16008379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4"/>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7827" name="Rectangle 5"/>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atin typeface="Calibri" charset="0"/>
              <a:ea typeface="MS PGothic" charset="0"/>
            </a:endParaRPr>
          </a:p>
        </p:txBody>
      </p:sp>
    </p:spTree>
    <p:extLst>
      <p:ext uri="{BB962C8B-B14F-4D97-AF65-F5344CB8AC3E}">
        <p14:creationId xmlns:p14="http://schemas.microsoft.com/office/powerpoint/2010/main" val="1752901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98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atin typeface="Calibri" charset="0"/>
              <a:ea typeface="MS PGothic" charset="0"/>
            </a:endParaRPr>
          </a:p>
        </p:txBody>
      </p:sp>
    </p:spTree>
    <p:extLst>
      <p:ext uri="{BB962C8B-B14F-4D97-AF65-F5344CB8AC3E}">
        <p14:creationId xmlns:p14="http://schemas.microsoft.com/office/powerpoint/2010/main" val="10835868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474115" name="Rectangle 3"/>
          <p:cNvSpPr>
            <a:spLocks noGrp="1" noChangeArrowheads="1"/>
          </p:cNvSpPr>
          <p:nvPr>
            <p:ph type="body" idx="1"/>
          </p:nvPr>
        </p:nvSpPr>
        <p:spPr bwMode="auto">
          <a:solidFill>
            <a:srgbClr val="FFFFFF"/>
          </a:solidFill>
          <a:ln>
            <a:miter lim="800000"/>
            <a:headEnd/>
            <a:tailEnd/>
          </a:ln>
        </p:spPr>
        <p:txBody>
          <a:bodyPr lIns="93174" tIns="46587" rIns="93174" bIns="46587"/>
          <a:lstStyle/>
          <a:p>
            <a:pPr>
              <a:defRPr/>
            </a:pPr>
            <a:endParaRPr lang="en-US" altLang="en-US" dirty="0">
              <a:effectLst>
                <a:outerShdw blurRad="38100" dist="38100" dir="2700000" algn="tl">
                  <a:srgbClr val="C0C0C0"/>
                </a:outerShdw>
              </a:effectLst>
            </a:endParaRPr>
          </a:p>
        </p:txBody>
      </p:sp>
    </p:spTree>
    <p:extLst>
      <p:ext uri="{BB962C8B-B14F-4D97-AF65-F5344CB8AC3E}">
        <p14:creationId xmlns:p14="http://schemas.microsoft.com/office/powerpoint/2010/main" val="2725268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83971"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28051947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86019"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67299943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0115"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29225381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88067"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191418601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2163"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2377047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19459"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pPr marL="706438" lvl="1" indent="-234950"/>
            <a:endParaRPr lang="en-US">
              <a:latin typeface="Calibri" charset="0"/>
              <a:ea typeface="MS PGothic" charset="0"/>
            </a:endParaRPr>
          </a:p>
        </p:txBody>
      </p:sp>
    </p:spTree>
    <p:extLst>
      <p:ext uri="{BB962C8B-B14F-4D97-AF65-F5344CB8AC3E}">
        <p14:creationId xmlns:p14="http://schemas.microsoft.com/office/powerpoint/2010/main" val="148407496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4211"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34556873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6259"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130217076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98307"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254520777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100355"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308453603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102403"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270007210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44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atin typeface="Calibri" charset="0"/>
              <a:ea typeface="MS PGothic" charset="0"/>
            </a:endParaRPr>
          </a:p>
        </p:txBody>
      </p:sp>
    </p:spTree>
    <p:extLst>
      <p:ext uri="{BB962C8B-B14F-4D97-AF65-F5344CB8AC3E}">
        <p14:creationId xmlns:p14="http://schemas.microsoft.com/office/powerpoint/2010/main" val="379878586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4"/>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6499" name="Rectangle 5"/>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atin typeface="Calibri" charset="0"/>
              <a:ea typeface="MS PGothic" charset="0"/>
            </a:endParaRPr>
          </a:p>
        </p:txBody>
      </p:sp>
    </p:spTree>
    <p:extLst>
      <p:ext uri="{BB962C8B-B14F-4D97-AF65-F5344CB8AC3E}">
        <p14:creationId xmlns:p14="http://schemas.microsoft.com/office/powerpoint/2010/main" val="238121417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4"/>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8547" name="Rectangle 5"/>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en-US">
              <a:latin typeface="Calibri" charset="0"/>
              <a:ea typeface="MS PGothic" charset="0"/>
            </a:endParaRPr>
          </a:p>
        </p:txBody>
      </p:sp>
    </p:spTree>
    <p:extLst>
      <p:ext uri="{BB962C8B-B14F-4D97-AF65-F5344CB8AC3E}">
        <p14:creationId xmlns:p14="http://schemas.microsoft.com/office/powerpoint/2010/main" val="257936536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66947" name="Rectangle 3"/>
          <p:cNvSpPr>
            <a:spLocks noGrp="1" noChangeArrowheads="1"/>
          </p:cNvSpPr>
          <p:nvPr>
            <p:ph type="body" idx="1"/>
          </p:nvPr>
        </p:nvSpPr>
        <p:spPr/>
        <p:txBody>
          <a:bodyPr wrap="square" numCol="1" anchor="t" anchorCtr="0" compatLnSpc="1">
            <a:prstTxWarp prst="textNoShape">
              <a:avLst/>
            </a:prstTxWarp>
          </a:bodyPr>
          <a:lstStyle/>
          <a:p>
            <a:pPr eaLnBrk="1" hangingPunct="1">
              <a:defRPr/>
            </a:pPr>
            <a:endParaRPr lang="en-US" altLang="en-US" dirty="0">
              <a:effectLst>
                <a:outerShdw blurRad="38100" dist="38100" dir="2700000" algn="tl">
                  <a:srgbClr val="C0C0C0"/>
                </a:outerShdw>
              </a:effectLst>
              <a:cs typeface="+mn-cs"/>
            </a:endParaRPr>
          </a:p>
        </p:txBody>
      </p:sp>
    </p:spTree>
    <p:extLst>
      <p:ext uri="{BB962C8B-B14F-4D97-AF65-F5344CB8AC3E}">
        <p14:creationId xmlns:p14="http://schemas.microsoft.com/office/powerpoint/2010/main" val="142006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459779" name="Rectangle 3"/>
          <p:cNvSpPr>
            <a:spLocks noGrp="1" noChangeArrowheads="1"/>
          </p:cNvSpPr>
          <p:nvPr>
            <p:ph type="body" idx="1"/>
          </p:nvPr>
        </p:nvSpPr>
        <p:spPr bwMode="auto">
          <a:solidFill>
            <a:srgbClr val="FFFFFF"/>
          </a:solidFill>
          <a:ln>
            <a:miter lim="800000"/>
            <a:headEnd/>
            <a:tailEnd/>
          </a:ln>
        </p:spPr>
        <p:txBody>
          <a:bodyPr lIns="93174" tIns="46587" rIns="93174" bIns="46587"/>
          <a:lstStyle/>
          <a:p>
            <a:pPr>
              <a:defRPr/>
            </a:pPr>
            <a:endParaRPr lang="en-US" altLang="en-US" dirty="0">
              <a:effectLst>
                <a:outerShdw blurRad="38100" dist="38100" dir="2700000" algn="tl">
                  <a:srgbClr val="C0C0C0"/>
                </a:outerShdw>
              </a:effectLst>
            </a:endParaRPr>
          </a:p>
        </p:txBody>
      </p:sp>
    </p:spTree>
    <p:extLst>
      <p:ext uri="{BB962C8B-B14F-4D97-AF65-F5344CB8AC3E}">
        <p14:creationId xmlns:p14="http://schemas.microsoft.com/office/powerpoint/2010/main" val="29113275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23555"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3069425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25603"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420847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27651"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endParaRPr lang="en-US">
              <a:latin typeface="Calibri" charset="0"/>
              <a:ea typeface="MS PGothic" charset="0"/>
            </a:endParaRPr>
          </a:p>
        </p:txBody>
      </p:sp>
    </p:spTree>
    <p:extLst>
      <p:ext uri="{BB962C8B-B14F-4D97-AF65-F5344CB8AC3E}">
        <p14:creationId xmlns:p14="http://schemas.microsoft.com/office/powerpoint/2010/main" val="3766840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bwMode="auto">
          <a:xfrm>
            <a:off x="1206500" y="704850"/>
            <a:ext cx="4691063" cy="35179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29699" name="Rectangle 3"/>
          <p:cNvSpPr>
            <a:spLocks noGrp="1" noChangeArrowheads="1"/>
          </p:cNvSpPr>
          <p:nvPr>
            <p:ph type="body" idx="1"/>
          </p:nvPr>
        </p:nvSpPr>
        <p:spPr bwMode="auto">
          <a:xfrm>
            <a:off x="947738" y="4459288"/>
            <a:ext cx="5207000" cy="4224337"/>
          </a:xfrm>
          <a:solidFill>
            <a:srgbClr val="FFFFFF"/>
          </a:solidFill>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3174" tIns="46587" rIns="93174" bIns="46587" numCol="1" anchor="t" anchorCtr="0" compatLnSpc="1">
            <a:prstTxWarp prst="textNoShape">
              <a:avLst/>
            </a:prstTxWarp>
          </a:bodyPr>
          <a:lstStyle/>
          <a:p>
            <a:pPr marL="0" lvl="2"/>
            <a:endParaRPr lang="en-US">
              <a:latin typeface="Calibri" charset="0"/>
              <a:ea typeface="MS PGothic" charset="0"/>
            </a:endParaRPr>
          </a:p>
        </p:txBody>
      </p:sp>
    </p:spTree>
    <p:extLst>
      <p:ext uri="{BB962C8B-B14F-4D97-AF65-F5344CB8AC3E}">
        <p14:creationId xmlns:p14="http://schemas.microsoft.com/office/powerpoint/2010/main" val="1905373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2286001" y="6459538"/>
            <a:ext cx="4095750" cy="365125"/>
          </a:xfrm>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CE6EBBF-2F9E-1945-B655-AE22C38F16CD}" type="slidenum">
              <a:rPr lang="en-US"/>
              <a:pPr/>
              <a:t>‹#›</a:t>
            </a:fld>
            <a:endParaRPr lang="en-US"/>
          </a:p>
        </p:txBody>
      </p:sp>
      <p:sp>
        <p:nvSpPr>
          <p:cNvPr id="8" name="Text Box 18"/>
          <p:cNvSpPr txBox="1">
            <a:spLocks noChangeArrowheads="1"/>
          </p:cNvSpPr>
          <p:nvPr userDrawn="1"/>
        </p:nvSpPr>
        <p:spPr bwMode="auto">
          <a:xfrm>
            <a:off x="3200400" y="6457950"/>
            <a:ext cx="5943600" cy="369332"/>
          </a:xfrm>
          <a:prstGeom prst="rect">
            <a:avLst/>
          </a:prstGeom>
          <a:noFill/>
          <a:ln>
            <a:noFill/>
          </a:ln>
          <a:extLst/>
        </p:spPr>
        <p:txBody>
          <a:bodyPr wrap="squar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sz="900" i="1" dirty="0">
                <a:solidFill>
                  <a:schemeClr val="bg1"/>
                </a:solidFill>
                <a:ea typeface="ＭＳ Ｐゴシック" charset="0"/>
              </a:rPr>
              <a:t>©McGraw-Hill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586657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p:cNvSpPr>
            <a:spLocks noGrp="1"/>
          </p:cNvSpPr>
          <p:nvPr>
            <p:ph type="dt" sz="half" idx="10"/>
          </p:nvPr>
        </p:nvSpPr>
        <p:spPr/>
        <p:txBody>
          <a:bodyPr/>
          <a:lstStyle>
            <a:lvl1pPr>
              <a:defRPr/>
            </a:lvl1pPr>
          </a:lstStyle>
          <a:p>
            <a:fld id="{9F8437FC-816C-E247-BC95-410A5727B103}" type="datetimeFigureOut">
              <a:rPr lang="en-US"/>
              <a:pPr/>
              <a:t>1/8/2020</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fld id="{A72B8CD3-4343-6B4B-BF8B-2881FB55E220}" type="slidenum">
              <a:rPr lang="en-US"/>
              <a:pPr/>
              <a:t>‹#›</a:t>
            </a:fld>
            <a:endParaRPr lang="en-US"/>
          </a:p>
        </p:txBody>
      </p:sp>
    </p:spTree>
    <p:extLst>
      <p:ext uri="{BB962C8B-B14F-4D97-AF65-F5344CB8AC3E}">
        <p14:creationId xmlns:p14="http://schemas.microsoft.com/office/powerpoint/2010/main" val="3175703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8" name="Title 1"/>
          <p:cNvSpPr>
            <a:spLocks noGrp="1"/>
          </p:cNvSpPr>
          <p:nvPr>
            <p:ph type="title"/>
          </p:nvPr>
        </p:nvSpPr>
        <p:spPr>
          <a:xfrm>
            <a:off x="457200" y="304800"/>
            <a:ext cx="8229600" cy="914400"/>
          </a:xfrm>
        </p:spPr>
        <p:txBody>
          <a:bodyPr/>
          <a:lstStyle>
            <a:lvl1pPr>
              <a:defRPr sz="4000"/>
            </a:lvl1pPr>
          </a:lstStyle>
          <a:p>
            <a:r>
              <a:rPr lang="en-US" dirty="0"/>
              <a:t>Click to edit Master title style</a:t>
            </a:r>
          </a:p>
        </p:txBody>
      </p:sp>
    </p:spTree>
    <p:extLst>
      <p:ext uri="{BB962C8B-B14F-4D97-AF65-F5344CB8AC3E}">
        <p14:creationId xmlns:p14="http://schemas.microsoft.com/office/powerpoint/2010/main" val="3590631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3B1D605-D695-4318-916D-DA261FA9A13A}" type="datetimeFigureOut">
              <a:rPr lang="en-US">
                <a:solidFill>
                  <a:prstClr val="black">
                    <a:tint val="75000"/>
                  </a:prstClr>
                </a:solidFill>
              </a:rPr>
              <a:pPr/>
              <a:t>1/8/2020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6C65C4B-B978-452C-9C64-7AB98D440D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08819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B1D605-D695-4318-916D-DA261FA9A13A}" type="datetimeFigureOut">
              <a:rPr lang="en-US">
                <a:solidFill>
                  <a:prstClr val="black">
                    <a:tint val="75000"/>
                  </a:prstClr>
                </a:solidFill>
              </a:rPr>
              <a:pPr/>
              <a:t>1/8/2020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6C65C4B-B978-452C-9C64-7AB98D440D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30307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B1D605-D695-4318-916D-DA261FA9A13A}" type="datetimeFigureOut">
              <a:rPr lang="en-US">
                <a:solidFill>
                  <a:prstClr val="black">
                    <a:tint val="75000"/>
                  </a:prstClr>
                </a:solidFill>
              </a:rPr>
              <a:pPr/>
              <a:t>1/8/2020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6C65C4B-B978-452C-9C64-7AB98D440D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119608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3B1D605-D695-4318-916D-DA261FA9A13A}" type="datetimeFigureOut">
              <a:rPr lang="en-US">
                <a:solidFill>
                  <a:prstClr val="black">
                    <a:tint val="75000"/>
                  </a:prstClr>
                </a:solidFill>
              </a:rPr>
              <a:pPr/>
              <a:t>1/8/2020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6C65C4B-B978-452C-9C64-7AB98D440D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924227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3B1D605-D695-4318-916D-DA261FA9A13A}" type="datetimeFigureOut">
              <a:rPr lang="en-US">
                <a:solidFill>
                  <a:prstClr val="black">
                    <a:tint val="75000"/>
                  </a:prstClr>
                </a:solidFill>
              </a:rPr>
              <a:pPr/>
              <a:t>1/8/2020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6C65C4B-B978-452C-9C64-7AB98D440D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97206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3B1D605-D695-4318-916D-DA261FA9A13A}" type="datetimeFigureOut">
              <a:rPr lang="en-US">
                <a:solidFill>
                  <a:prstClr val="black">
                    <a:tint val="75000"/>
                  </a:prstClr>
                </a:solidFill>
              </a:rPr>
              <a:pPr/>
              <a:t>1/8/2020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6C65C4B-B978-452C-9C64-7AB98D440D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08600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B1D605-D695-4318-916D-DA261FA9A13A}" type="datetimeFigureOut">
              <a:rPr lang="en-US">
                <a:solidFill>
                  <a:prstClr val="black">
                    <a:tint val="75000"/>
                  </a:prstClr>
                </a:solidFill>
              </a:rPr>
              <a:pPr/>
              <a:t>1/8/2020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6C65C4B-B978-452C-9C64-7AB98D440D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01956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B1D605-D695-4318-916D-DA261FA9A13A}" type="datetimeFigureOut">
              <a:rPr lang="en-US">
                <a:solidFill>
                  <a:prstClr val="black">
                    <a:tint val="75000"/>
                  </a:prstClr>
                </a:solidFill>
              </a:rPr>
              <a:pPr/>
              <a:t>1/8/2020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6C65C4B-B978-452C-9C64-7AB98D440D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529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0"/>
          </p:nvPr>
        </p:nvSpPr>
        <p:spPr/>
        <p:txBody>
          <a:bodyPr/>
          <a:lstStyle>
            <a:lvl1pPr>
              <a:defRPr/>
            </a:lvl1pPr>
          </a:lstStyle>
          <a:p>
            <a:fld id="{B5A06C0F-9355-D147-87EC-BC3C91E4F49B}" type="datetimeFigureOut">
              <a:rPr lang="en-US"/>
              <a:pPr/>
              <a:t>1/8/2020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939225C4-014D-CC4A-B3ED-F1BA0E4B27C7}" type="slidenum">
              <a:rPr lang="en-US"/>
              <a:pPr/>
              <a:t>‹#›</a:t>
            </a:fld>
            <a:endParaRPr lang="en-US"/>
          </a:p>
        </p:txBody>
      </p:sp>
    </p:spTree>
    <p:extLst>
      <p:ext uri="{BB962C8B-B14F-4D97-AF65-F5344CB8AC3E}">
        <p14:creationId xmlns:p14="http://schemas.microsoft.com/office/powerpoint/2010/main" val="3729742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B1D605-D695-4318-916D-DA261FA9A13A}" type="datetimeFigureOut">
              <a:rPr lang="en-US">
                <a:solidFill>
                  <a:prstClr val="black">
                    <a:tint val="75000"/>
                  </a:prstClr>
                </a:solidFill>
              </a:rPr>
              <a:pPr/>
              <a:t>1/8/2020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6C65C4B-B978-452C-9C64-7AB98D440D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17603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B1D605-D695-4318-916D-DA261FA9A13A}" type="datetimeFigureOut">
              <a:rPr lang="en-US">
                <a:solidFill>
                  <a:prstClr val="black">
                    <a:tint val="75000"/>
                  </a:prstClr>
                </a:solidFill>
              </a:rPr>
              <a:pPr/>
              <a:t>1/8/2020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6C65C4B-B978-452C-9C64-7AB98D440D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180452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B1D605-D695-4318-916D-DA261FA9A13A}" type="datetimeFigureOut">
              <a:rPr lang="en-US">
                <a:solidFill>
                  <a:prstClr val="black">
                    <a:tint val="75000"/>
                  </a:prstClr>
                </a:solidFill>
              </a:rPr>
              <a:pPr/>
              <a:t>1/8/2020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6C65C4B-B978-452C-9C64-7AB98D440DB1}"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575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65584"/>
            <a:ext cx="7543800" cy="98970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524001"/>
            <a:ext cx="3703320" cy="4345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524001"/>
            <a:ext cx="3703320" cy="4345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fld id="{1BEC805B-C6DF-2745-AE15-8F08CE8A79F7}" type="datetimeFigureOut">
              <a:rPr lang="en-US"/>
              <a:pPr/>
              <a:t>1/8/2020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85F91E6-8AFE-3444-AF6E-3A1642EA7E77}" type="slidenum">
              <a:rPr lang="en-US"/>
              <a:pPr/>
              <a:t>‹#›</a:t>
            </a:fld>
            <a:endParaRPr lang="en-US"/>
          </a:p>
        </p:txBody>
      </p:sp>
    </p:spTree>
    <p:extLst>
      <p:ext uri="{BB962C8B-B14F-4D97-AF65-F5344CB8AC3E}">
        <p14:creationId xmlns:p14="http://schemas.microsoft.com/office/powerpoint/2010/main" val="292610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5"/>
            <a:ext cx="7543800" cy="9690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397318"/>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209800"/>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371600"/>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209800"/>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fld id="{B6A7FD96-ED6D-5A4D-983D-9BBB706E142B}" type="datetimeFigureOut">
              <a:rPr lang="en-US"/>
              <a:pPr/>
              <a:t>1/8/2020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886361AD-9D7C-1348-AFA8-30AC4E6568E2}" type="slidenum">
              <a:rPr lang="en-US"/>
              <a:pPr/>
              <a:t>‹#›</a:t>
            </a:fld>
            <a:endParaRPr lang="en-US"/>
          </a:p>
        </p:txBody>
      </p:sp>
    </p:spTree>
    <p:extLst>
      <p:ext uri="{BB962C8B-B14F-4D97-AF65-F5344CB8AC3E}">
        <p14:creationId xmlns:p14="http://schemas.microsoft.com/office/powerpoint/2010/main" val="797191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FAB8B7A8-6FBD-194F-936A-1AE915514453}" type="slidenum">
              <a:rPr lang="en-US"/>
              <a:pPr/>
              <a:t>‹#›</a:t>
            </a:fld>
            <a:endParaRPr lang="en-US"/>
          </a:p>
        </p:txBody>
      </p:sp>
      <p:sp>
        <p:nvSpPr>
          <p:cNvPr id="7" name="Text Box 18"/>
          <p:cNvSpPr txBox="1">
            <a:spLocks noChangeArrowheads="1"/>
          </p:cNvSpPr>
          <p:nvPr userDrawn="1"/>
        </p:nvSpPr>
        <p:spPr bwMode="auto">
          <a:xfrm>
            <a:off x="2590800" y="6457950"/>
            <a:ext cx="6553200" cy="369332"/>
          </a:xfrm>
          <a:prstGeom prst="rect">
            <a:avLst/>
          </a:prstGeom>
          <a:noFill/>
          <a:ln>
            <a:noFill/>
          </a:ln>
          <a:extLst/>
        </p:spPr>
        <p:txBody>
          <a:bodyPr wrap="squar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sz="900" i="1" dirty="0">
                <a:solidFill>
                  <a:schemeClr val="bg1"/>
                </a:solidFill>
                <a:ea typeface="ＭＳ Ｐゴシック" charset="0"/>
              </a:rPr>
              <a:t>©McGraw-Hill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993995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fld id="{A2A4E2BA-CCE4-6E4B-9CA1-D2252DC71E74}" type="datetimeFigureOut">
              <a:rPr lang="en-US"/>
              <a:pPr/>
              <a:t>1/8/2020</a:t>
            </a:fld>
            <a:endParaRPr lang="en-US"/>
          </a:p>
        </p:txBody>
      </p:sp>
      <p:sp>
        <p:nvSpPr>
          <p:cNvPr id="5" name="Footer Placeholder 7"/>
          <p:cNvSpPr>
            <a:spLocks noGrp="1"/>
          </p:cNvSpPr>
          <p:nvPr>
            <p:ph type="ftr" sz="quarter" idx="11"/>
          </p:nvPr>
        </p:nvSpPr>
        <p:spPr/>
        <p:txBody>
          <a:bodyPr/>
          <a:lstStyle>
            <a:lvl1pPr>
              <a:defRPr>
                <a:solidFill>
                  <a:srgbClr val="FFFFFF"/>
                </a:solidFill>
              </a:defRPr>
            </a:lvl1pPr>
          </a:lstStyle>
          <a:p>
            <a:pPr>
              <a:defRPr/>
            </a:pPr>
            <a:endParaRPr lang="en-US"/>
          </a:p>
        </p:txBody>
      </p:sp>
      <p:sp>
        <p:nvSpPr>
          <p:cNvPr id="6" name="Slide Number Placeholder 8"/>
          <p:cNvSpPr>
            <a:spLocks noGrp="1"/>
          </p:cNvSpPr>
          <p:nvPr>
            <p:ph type="sldNum" sz="quarter" idx="12"/>
          </p:nvPr>
        </p:nvSpPr>
        <p:spPr/>
        <p:txBody>
          <a:bodyPr/>
          <a:lstStyle>
            <a:lvl1pPr>
              <a:defRPr/>
            </a:lvl1pPr>
          </a:lstStyle>
          <a:p>
            <a:fld id="{973B31FD-3021-3841-B7FA-4E7D24C22F18}" type="slidenum">
              <a:rPr lang="en-US"/>
              <a:pPr/>
              <a:t>‹#›</a:t>
            </a:fld>
            <a:endParaRPr lang="en-US"/>
          </a:p>
        </p:txBody>
      </p:sp>
    </p:spTree>
    <p:extLst>
      <p:ext uri="{BB962C8B-B14F-4D97-AF65-F5344CB8AC3E}">
        <p14:creationId xmlns:p14="http://schemas.microsoft.com/office/powerpoint/2010/main" val="3767362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a:xfrm>
            <a:off x="349250" y="6459538"/>
            <a:ext cx="1963738" cy="365125"/>
          </a:xfrm>
        </p:spPr>
        <p:txBody>
          <a:bodyPr/>
          <a:lstStyle>
            <a:lvl1pPr>
              <a:defRPr/>
            </a:lvl1pPr>
          </a:lstStyle>
          <a:p>
            <a:fld id="{14150027-756C-7946-9358-837E78C933CF}" type="datetimeFigureOut">
              <a:rPr lang="en-US"/>
              <a:pPr/>
              <a:t>1/8/2020</a:t>
            </a:fld>
            <a:endParaRPr lang="en-US"/>
          </a:p>
        </p:txBody>
      </p:sp>
      <p:sp>
        <p:nvSpPr>
          <p:cNvPr id="8" name="Footer Placeholder 5"/>
          <p:cNvSpPr>
            <a:spLocks noGrp="1"/>
          </p:cNvSpPr>
          <p:nvPr>
            <p:ph type="ftr" sz="quarter" idx="11"/>
          </p:nvPr>
        </p:nvSpPr>
        <p:spPr>
          <a:xfrm>
            <a:off x="3600450" y="6459538"/>
            <a:ext cx="3486150" cy="365125"/>
          </a:xfrm>
        </p:spPr>
        <p:txBody>
          <a:bodyPr/>
          <a:lstStyle>
            <a:lvl1pPr algn="l">
              <a:defRPr>
                <a:solidFill>
                  <a:schemeClr val="tx2"/>
                </a:solidFill>
              </a:defRPr>
            </a:lvl1pPr>
          </a:lstStyle>
          <a:p>
            <a:pPr>
              <a:defRPr/>
            </a:pPr>
            <a:endParaRPr lang="en-US"/>
          </a:p>
        </p:txBody>
      </p:sp>
      <p:sp>
        <p:nvSpPr>
          <p:cNvPr id="9" name="Slide Number Placeholder 6"/>
          <p:cNvSpPr>
            <a:spLocks noGrp="1"/>
          </p:cNvSpPr>
          <p:nvPr>
            <p:ph type="sldNum" sz="quarter" idx="12"/>
          </p:nvPr>
        </p:nvSpPr>
        <p:spPr/>
        <p:txBody>
          <a:bodyPr/>
          <a:lstStyle>
            <a:lvl1pPr>
              <a:defRPr>
                <a:solidFill>
                  <a:schemeClr val="tx2"/>
                </a:solidFill>
              </a:defRPr>
            </a:lvl1pPr>
          </a:lstStyle>
          <a:p>
            <a:fld id="{9877FE53-D845-7C47-BB43-A4EBCAF85C54}" type="slidenum">
              <a:rPr lang="en-US"/>
              <a:pPr/>
              <a:t>‹#›</a:t>
            </a:fld>
            <a:endParaRPr lang="en-US"/>
          </a:p>
        </p:txBody>
      </p:sp>
    </p:spTree>
    <p:extLst>
      <p:ext uri="{BB962C8B-B14F-4D97-AF65-F5344CB8AC3E}">
        <p14:creationId xmlns:p14="http://schemas.microsoft.com/office/powerpoint/2010/main" val="82596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4953000"/>
            <a:ext cx="9142413"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lvl1pPr>
              <a:defRPr/>
            </a:lvl1pPr>
          </a:lstStyle>
          <a:p>
            <a:fld id="{C27CEA06-C51C-7140-8064-CD6EFBE0D41D}" type="datetimeFigureOut">
              <a:rPr lang="en-US"/>
              <a:pPr/>
              <a:t>1/8/2020</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fld id="{A45CFB76-8659-DC46-B3AD-9468024A4BDA}" type="slidenum">
              <a:rPr lang="en-US"/>
              <a:pPr/>
              <a:t>‹#›</a:t>
            </a:fld>
            <a:endParaRPr lang="en-US"/>
          </a:p>
        </p:txBody>
      </p:sp>
    </p:spTree>
    <p:extLst>
      <p:ext uri="{BB962C8B-B14F-4D97-AF65-F5344CB8AC3E}">
        <p14:creationId xmlns:p14="http://schemas.microsoft.com/office/powerpoint/2010/main" val="3148139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4043A717-D093-FA43-A9C3-C7EFA29B6E8F}" type="datetimeFigureOut">
              <a:rPr lang="en-US"/>
              <a:pPr/>
              <a:t>1/8/2020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5E5FAA2-E268-C54B-8F64-4FED50C079A2}" type="slidenum">
              <a:rPr lang="en-US"/>
              <a:pPr/>
              <a:t>‹#›</a:t>
            </a:fld>
            <a:endParaRPr lang="en-US"/>
          </a:p>
        </p:txBody>
      </p:sp>
    </p:spTree>
    <p:extLst>
      <p:ext uri="{BB962C8B-B14F-4D97-AF65-F5344CB8AC3E}">
        <p14:creationId xmlns:p14="http://schemas.microsoft.com/office/powerpoint/2010/main" val="1386183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325" y="152400"/>
            <a:ext cx="7543800" cy="1025525"/>
          </a:xfrm>
          <a:prstGeom prst="rect">
            <a:avLst/>
          </a:prstGeom>
        </p:spPr>
        <p:txBody>
          <a:bodyPr vert="horz" lIns="91440" tIns="45720" rIns="91440" bIns="45720" rtlCol="0" anchor="b">
            <a:normAutofit/>
          </a:bodyPr>
          <a:lstStyle/>
          <a:p>
            <a:r>
              <a:rPr lang="en-US" dirty="0"/>
              <a:t>Click to edit Master title style</a:t>
            </a:r>
          </a:p>
        </p:txBody>
      </p:sp>
      <p:sp>
        <p:nvSpPr>
          <p:cNvPr id="1029" name="Text Placeholder 2"/>
          <p:cNvSpPr>
            <a:spLocks noGrp="1"/>
          </p:cNvSpPr>
          <p:nvPr>
            <p:ph type="body" idx="1"/>
          </p:nvPr>
        </p:nvSpPr>
        <p:spPr bwMode="auto">
          <a:xfrm>
            <a:off x="822325" y="1447800"/>
            <a:ext cx="7543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22325" y="6459538"/>
            <a:ext cx="1854200" cy="365125"/>
          </a:xfrm>
          <a:prstGeom prst="rect">
            <a:avLst/>
          </a:prstGeom>
        </p:spPr>
        <p:txBody>
          <a:bodyPr vert="horz" wrap="square" lIns="91440" tIns="45720" rIns="91440" bIns="45720" numCol="1" anchor="ctr" anchorCtr="0" compatLnSpc="1">
            <a:prstTxWarp prst="textNoShape">
              <a:avLst/>
            </a:prstTxWarp>
          </a:bodyPr>
          <a:lstStyle>
            <a:lvl1pPr>
              <a:defRPr sz="900">
                <a:solidFill>
                  <a:srgbClr val="FFFFFF"/>
                </a:solidFill>
              </a:defRPr>
            </a:lvl1pPr>
          </a:lstStyle>
          <a:p>
            <a:fld id="{D343C5B6-2BA0-5741-8FAD-10D2159C7101}" type="datetimeFigureOut">
              <a:rPr lang="en-US"/>
              <a:pPr/>
              <a:t>1/8/2020</a:t>
            </a:fld>
            <a:endParaRPr lang="en-US"/>
          </a:p>
        </p:txBody>
      </p:sp>
      <p:sp>
        <p:nvSpPr>
          <p:cNvPr id="5" name="Footer Placeholder 4"/>
          <p:cNvSpPr>
            <a:spLocks noGrp="1"/>
          </p:cNvSpPr>
          <p:nvPr>
            <p:ph type="ftr" sz="quarter" idx="3"/>
          </p:nvPr>
        </p:nvSpPr>
        <p:spPr>
          <a:xfrm>
            <a:off x="2765425" y="6459538"/>
            <a:ext cx="3616325" cy="365125"/>
          </a:xfrm>
          <a:prstGeom prst="rect">
            <a:avLst/>
          </a:prstGeom>
        </p:spPr>
        <p:txBody>
          <a:bodyPr vert="horz" lIns="91440" tIns="45720" rIns="91440" bIns="45720" rtlCol="0" anchor="ctr"/>
          <a:lstStyle>
            <a:lvl1pPr algn="ctr">
              <a:defRPr sz="900" cap="all" baseline="0">
                <a:solidFill>
                  <a:srgbClr val="FFFFFF"/>
                </a:solidFill>
                <a:latin typeface="Arial" charset="0"/>
                <a:ea typeface="MS PGothic" charset="-128"/>
                <a:cs typeface="+mn-cs"/>
              </a:defRPr>
            </a:lvl1pPr>
          </a:lstStyle>
          <a:p>
            <a:pPr>
              <a:defRPr/>
            </a:pPr>
            <a:endParaRPr lang="en-US"/>
          </a:p>
        </p:txBody>
      </p:sp>
      <p:sp>
        <p:nvSpPr>
          <p:cNvPr id="6" name="Slide Number Placeholder 5"/>
          <p:cNvSpPr>
            <a:spLocks noGrp="1"/>
          </p:cNvSpPr>
          <p:nvPr>
            <p:ph type="sldNum" sz="quarter" idx="4"/>
          </p:nvPr>
        </p:nvSpPr>
        <p:spPr>
          <a:xfrm>
            <a:off x="7424738" y="6459538"/>
            <a:ext cx="98425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defRPr>
            </a:lvl1pPr>
          </a:lstStyle>
          <a:p>
            <a:fld id="{4CCAC563-CF4B-9F40-9D21-DE7F1F7A1690}" type="slidenum">
              <a:rPr lang="en-US"/>
              <a:pPr/>
              <a:t>‹#›</a:t>
            </a:fld>
            <a:endParaRPr lang="en-US"/>
          </a:p>
        </p:txBody>
      </p:sp>
      <p:cxnSp>
        <p:nvCxnSpPr>
          <p:cNvPr id="10" name="Straight Connector 9"/>
          <p:cNvCxnSpPr/>
          <p:nvPr/>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7772400" y="0"/>
            <a:ext cx="1219200" cy="246063"/>
          </a:xfrm>
          <a:prstGeom prst="rect">
            <a:avLst/>
          </a:prstGeom>
          <a:noFill/>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r>
              <a:rPr lang="en-US" sz="1000"/>
              <a:t>1-</a:t>
            </a:r>
            <a:fld id="{7A0942A8-8819-6042-82B7-89C462D456A5}" type="slidenum">
              <a:rPr lang="en-US" sz="1000"/>
              <a:pPr algn="r" eaLnBrk="1" hangingPunct="1"/>
              <a:t>‹#›</a:t>
            </a:fld>
            <a:endParaRPr lang="en-US" sz="1000"/>
          </a:p>
        </p:txBody>
      </p:sp>
    </p:spTree>
  </p:cSld>
  <p:clrMap bg1="lt1" tx1="dk1" bg2="lt2" tx2="dk2" accent1="accent1" accent2="accent2" accent3="accent3" accent4="accent4" accent5="accent5" accent6="accent6" hlink="hlink" folHlink="folHlink"/>
  <p:sldLayoutIdLst>
    <p:sldLayoutId id="2147484694" r:id="rId1"/>
    <p:sldLayoutId id="2147484700" r:id="rId2"/>
    <p:sldLayoutId id="2147484695" r:id="rId3"/>
    <p:sldLayoutId id="2147484696" r:id="rId4"/>
    <p:sldLayoutId id="2147484697" r:id="rId5"/>
    <p:sldLayoutId id="2147484701" r:id="rId6"/>
    <p:sldLayoutId id="2147484702" r:id="rId7"/>
    <p:sldLayoutId id="2147484703" r:id="rId8"/>
    <p:sldLayoutId id="2147484698" r:id="rId9"/>
    <p:sldLayoutId id="2147484704" r:id="rId10"/>
    <p:sldLayoutId id="2147484705" r:id="rId11"/>
  </p:sldLayoutIdLst>
  <p:txStyles>
    <p:titleStyle>
      <a:lvl1pPr algn="l" rtl="0" eaLnBrk="0" fontAlgn="base" hangingPunct="0">
        <a:lnSpc>
          <a:spcPct val="85000"/>
        </a:lnSpc>
        <a:spcBef>
          <a:spcPct val="0"/>
        </a:spcBef>
        <a:spcAft>
          <a:spcPct val="0"/>
        </a:spcAft>
        <a:defRPr sz="4000" kern="1200" spc="-50">
          <a:solidFill>
            <a:srgbClr val="404040"/>
          </a:solidFill>
          <a:latin typeface="+mj-lt"/>
          <a:ea typeface="MS PGothic" panose="020B0600070205080204" pitchFamily="34" charset="-128"/>
          <a:cs typeface="MS PGothic" panose="020B0600070205080204" pitchFamily="34" charset="-128"/>
        </a:defRPr>
      </a:lvl1pPr>
      <a:lvl2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MS PGothic" panose="020B0600070205080204" pitchFamily="34" charset="-128"/>
          <a:cs typeface="MS PGothic" panose="020B0600070205080204" pitchFamily="34" charset="-128"/>
        </a:defRPr>
      </a:lvl2pPr>
      <a:lvl3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MS PGothic" panose="020B0600070205080204" pitchFamily="34" charset="-128"/>
          <a:cs typeface="MS PGothic" panose="020B0600070205080204" pitchFamily="34" charset="-128"/>
        </a:defRPr>
      </a:lvl3pPr>
      <a:lvl4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MS PGothic" panose="020B0600070205080204" pitchFamily="34" charset="-128"/>
          <a:cs typeface="MS PGothic" panose="020B0600070205080204" pitchFamily="34" charset="-128"/>
        </a:defRPr>
      </a:lvl4pPr>
      <a:lvl5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MS PGothic" panose="020B0600070205080204" pitchFamily="34" charset="-128"/>
          <a:cs typeface="MS PGothic" panose="020B0600070205080204" pitchFamily="34" charset="-128"/>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charset="0"/>
        <a:buChar char=" "/>
        <a:defRPr sz="2000" kern="1200">
          <a:solidFill>
            <a:srgbClr val="404040"/>
          </a:solidFill>
          <a:latin typeface="+mn-lt"/>
          <a:ea typeface="MS PGothic" panose="020B0600070205080204" pitchFamily="34" charset="-128"/>
          <a:cs typeface="MS PGothic" panose="020B0600070205080204" pitchFamily="34" charset="-128"/>
        </a:defRPr>
      </a:lvl1pPr>
      <a:lvl2pPr marL="382588" indent="-182563" algn="l" rtl="0" eaLnBrk="0" fontAlgn="base" hangingPunct="0">
        <a:lnSpc>
          <a:spcPct val="90000"/>
        </a:lnSpc>
        <a:spcBef>
          <a:spcPts val="200"/>
        </a:spcBef>
        <a:spcAft>
          <a:spcPts val="400"/>
        </a:spcAft>
        <a:buClr>
          <a:schemeClr val="accent1"/>
        </a:buClr>
        <a:buFont typeface="Calibri" charset="0"/>
        <a:buChar char="◦"/>
        <a:defRPr kern="1200">
          <a:solidFill>
            <a:srgbClr val="404040"/>
          </a:solidFill>
          <a:latin typeface="+mn-lt"/>
          <a:ea typeface="MS PGothic" panose="020B0600070205080204" pitchFamily="34" charset="-128"/>
          <a:cs typeface="MS PGothic" panose="020B0600070205080204" pitchFamily="34" charset="-128"/>
        </a:defRPr>
      </a:lvl2pPr>
      <a:lvl3pPr marL="566738" indent="-182563" algn="l"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mn-lt"/>
          <a:ea typeface="MS PGothic" panose="020B0600070205080204" pitchFamily="34" charset="-128"/>
          <a:cs typeface="MS PGothic" panose="020B0600070205080204" pitchFamily="34" charset="-128"/>
        </a:defRPr>
      </a:lvl3pPr>
      <a:lvl4pPr marL="749300" indent="-182563" algn="l"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mn-lt"/>
          <a:ea typeface="MS PGothic" panose="020B0600070205080204" pitchFamily="34" charset="-128"/>
          <a:cs typeface="MS PGothic" panose="020B0600070205080204" pitchFamily="34" charset="-128"/>
        </a:defRPr>
      </a:lvl4pPr>
      <a:lvl5pPr marL="931863" indent="-182563" algn="l"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mn-lt"/>
          <a:ea typeface="MS PGothic" panose="020B0600070205080204" pitchFamily="34" charset="-128"/>
          <a:cs typeface="MS PGothic" panose="020B0600070205080204" pitchFamily="34" charset="-128"/>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fontAlgn="auto" hangingPunct="1">
              <a:spcBef>
                <a:spcPts val="0"/>
              </a:spcBef>
              <a:spcAft>
                <a:spcPts val="0"/>
              </a:spcAft>
            </a:pPr>
            <a:fld id="{83B1D605-D695-4318-916D-DA261FA9A13A}" type="datetimeFigureOut">
              <a:rPr lang="en-US" smtClean="0">
                <a:solidFill>
                  <a:prstClr val="black">
                    <a:tint val="75000"/>
                  </a:prstClr>
                </a:solidFill>
                <a:latin typeface="Calibri"/>
                <a:ea typeface="+mn-ea"/>
                <a:cs typeface="+mn-cs"/>
              </a:rPr>
              <a:pPr eaLnBrk="1" fontAlgn="auto" hangingPunct="1">
                <a:spcBef>
                  <a:spcPts val="0"/>
                </a:spcBef>
                <a:spcAft>
                  <a:spcPts val="0"/>
                </a:spcAft>
              </a:pPr>
              <a:t>1/8/2020</a:t>
            </a:fld>
            <a:endParaRPr lang="en-U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fontAlgn="auto" hangingPunct="1">
              <a:spcBef>
                <a:spcPts val="0"/>
              </a:spcBef>
              <a:spcAft>
                <a:spcPts val="0"/>
              </a:spcAft>
            </a:pPr>
            <a:endParaRPr lang="en-U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06C65C4B-B978-452C-9C64-7AB98D440DB1}" type="slidenum">
              <a:rPr lang="en-US" smtClean="0">
                <a:solidFill>
                  <a:prstClr val="black">
                    <a:tint val="75000"/>
                  </a:prstClr>
                </a:solidFill>
                <a:latin typeface="Calibri"/>
                <a:ea typeface="+mn-ea"/>
                <a:cs typeface="+mn-cs"/>
              </a:rPr>
              <a:pPr eaLnBrk="1" fontAlgn="auto" hangingPunct="1">
                <a:spcBef>
                  <a:spcPts val="0"/>
                </a:spcBef>
                <a:spcAft>
                  <a:spcPts val="0"/>
                </a:spcAft>
              </a:pPr>
              <a:t>‹#›</a:t>
            </a:fld>
            <a:endParaRPr lang="en-US">
              <a:solidFill>
                <a:prstClr val="black">
                  <a:tint val="75000"/>
                </a:prstClr>
              </a:solidFill>
              <a:latin typeface="Calibri"/>
              <a:ea typeface="+mn-ea"/>
              <a:cs typeface="+mn-cs"/>
            </a:endParaRPr>
          </a:p>
        </p:txBody>
      </p:sp>
    </p:spTree>
    <p:extLst>
      <p:ext uri="{BB962C8B-B14F-4D97-AF65-F5344CB8AC3E}">
        <p14:creationId xmlns:p14="http://schemas.microsoft.com/office/powerpoint/2010/main" val="1448704931"/>
      </p:ext>
    </p:extLst>
  </p:cSld>
  <p:clrMap bg1="lt1" tx1="dk1" bg2="lt2" tx2="dk2" accent1="accent1" accent2="accent2" accent3="accent3" accent4="accent4" accent5="accent5" accent6="accent6" hlink="hlink" folHlink="folHlink"/>
  <p:sldLayoutIdLst>
    <p:sldLayoutId id="2147484707" r:id="rId1"/>
    <p:sldLayoutId id="2147484708" r:id="rId2"/>
    <p:sldLayoutId id="2147484709" r:id="rId3"/>
    <p:sldLayoutId id="2147484710" r:id="rId4"/>
    <p:sldLayoutId id="2147484711" r:id="rId5"/>
    <p:sldLayoutId id="2147484712" r:id="rId6"/>
    <p:sldLayoutId id="2147484713" r:id="rId7"/>
    <p:sldLayoutId id="2147484714" r:id="rId8"/>
    <p:sldLayoutId id="2147484715" r:id="rId9"/>
    <p:sldLayoutId id="2147484716" r:id="rId10"/>
    <p:sldLayoutId id="214748471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5.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5.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oleObject" Target="../embeddings/oleObject2.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5.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embeddings/oleObject3.bin"/></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8.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2606" y="1112430"/>
            <a:ext cx="8190209" cy="1025525"/>
          </a:xfrm>
        </p:spPr>
        <p:txBody>
          <a:bodyPr lIns="90488" tIns="44450" rIns="90488" bIns="44450">
            <a:noAutofit/>
          </a:bodyPr>
          <a:lstStyle/>
          <a:p>
            <a:pPr>
              <a:defRPr/>
            </a:pPr>
            <a:r>
              <a:rPr lang="en-US" altLang="en-US" sz="4800" spc="-50" dirty="0">
                <a:solidFill>
                  <a:schemeClr val="tx1">
                    <a:lumMod val="85000"/>
                    <a:lumOff val="15000"/>
                  </a:schemeClr>
                </a:solidFill>
                <a:latin typeface="Calibri Light" panose="020F0302020204030204" pitchFamily="34" charset="0"/>
                <a:ea typeface="MS PGothic" panose="020B0600070205080204" pitchFamily="34" charset="-128"/>
                <a:cs typeface="Arial" charset="0"/>
              </a:rPr>
              <a:t>Managerial Accounting and Cost Concepts</a:t>
            </a:r>
            <a:endParaRPr lang="en-US" altLang="en-US" sz="4900" dirty="0">
              <a:solidFill>
                <a:schemeClr val="tx1">
                  <a:lumMod val="85000"/>
                  <a:lumOff val="15000"/>
                </a:schemeClr>
              </a:solidFill>
              <a:ea typeface="MS PGothic" charset="-128"/>
            </a:endParaRPr>
          </a:p>
        </p:txBody>
      </p:sp>
      <p:sp>
        <p:nvSpPr>
          <p:cNvPr id="4" name="Subtitle 2">
            <a:extLst>
              <a:ext uri="{FF2B5EF4-FFF2-40B4-BE49-F238E27FC236}">
                <a16:creationId xmlns:a16="http://schemas.microsoft.com/office/drawing/2014/main" id="{A8B70655-938D-4A90-A2BF-47A5455C456F}"/>
              </a:ext>
            </a:extLst>
          </p:cNvPr>
          <p:cNvSpPr txBox="1">
            <a:spLocks/>
          </p:cNvSpPr>
          <p:nvPr/>
        </p:nvSpPr>
        <p:spPr bwMode="auto">
          <a:xfrm>
            <a:off x="578842" y="2751761"/>
            <a:ext cx="49530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0" bIns="45720" numCol="1" rtlCol="0" anchor="t" anchorCtr="0" compatLnSpc="1">
            <a:prstTxWarp prst="textNoShape">
              <a:avLst/>
            </a:prstTxWarp>
          </a:bodyPr>
          <a:lstStyle>
            <a:lvl1pPr marL="90488" indent="-90488" algn="l" rtl="0" eaLnBrk="0" fontAlgn="base" hangingPunct="0">
              <a:lnSpc>
                <a:spcPct val="90000"/>
              </a:lnSpc>
              <a:spcBef>
                <a:spcPts val="1200"/>
              </a:spcBef>
              <a:spcAft>
                <a:spcPts val="200"/>
              </a:spcAft>
              <a:buClr>
                <a:schemeClr val="accent1"/>
              </a:buClr>
              <a:buSzPct val="100000"/>
              <a:buFont typeface="Calibri" charset="0"/>
              <a:buChar char=" "/>
              <a:defRPr sz="2000" kern="1200">
                <a:solidFill>
                  <a:srgbClr val="404040"/>
                </a:solidFill>
                <a:latin typeface="+mn-lt"/>
                <a:ea typeface="ＭＳ Ｐゴシック" charset="0"/>
                <a:cs typeface="+mn-cs"/>
              </a:defRPr>
            </a:lvl1pPr>
            <a:lvl2pPr marL="382588" indent="-182563" algn="l" rtl="0" eaLnBrk="0" fontAlgn="base" hangingPunct="0">
              <a:lnSpc>
                <a:spcPct val="90000"/>
              </a:lnSpc>
              <a:spcBef>
                <a:spcPts val="200"/>
              </a:spcBef>
              <a:spcAft>
                <a:spcPts val="400"/>
              </a:spcAft>
              <a:buClr>
                <a:schemeClr val="accent1"/>
              </a:buClr>
              <a:buFont typeface="Calibri" charset="0"/>
              <a:buChar char="◦"/>
              <a:defRPr kern="1200">
                <a:solidFill>
                  <a:srgbClr val="404040"/>
                </a:solidFill>
                <a:latin typeface="+mn-lt"/>
                <a:ea typeface="ＭＳ Ｐゴシック" charset="0"/>
                <a:cs typeface="+mn-cs"/>
              </a:defRPr>
            </a:lvl2pPr>
            <a:lvl3pPr marL="566738" indent="-182563" algn="l"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mn-lt"/>
                <a:ea typeface="ＭＳ Ｐゴシック" charset="0"/>
                <a:cs typeface="+mn-cs"/>
              </a:defRPr>
            </a:lvl3pPr>
            <a:lvl4pPr marL="749300" indent="-182563" algn="l"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mn-lt"/>
                <a:ea typeface="ＭＳ Ｐゴシック" charset="0"/>
                <a:cs typeface="+mn-cs"/>
              </a:defRPr>
            </a:lvl4pPr>
            <a:lvl5pPr marL="931863" indent="-182563" algn="l"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mn-lt"/>
                <a:ea typeface="ＭＳ Ｐゴシック" charset="0"/>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63500">
              <a:buClr>
                <a:srgbClr val="4F81BD"/>
              </a:buClr>
              <a:buNone/>
              <a:defRPr/>
            </a:pPr>
            <a:r>
              <a:rPr lang="en-US" altLang="en-US" sz="2400">
                <a:solidFill>
                  <a:srgbClr val="1F497D"/>
                </a:solidFill>
                <a:latin typeface="Calibri Light" panose="020F0302020204030204" pitchFamily="34" charset="0"/>
                <a:cs typeface="ＭＳ Ｐゴシック" charset="-128"/>
              </a:rPr>
              <a:t>Chapter 1</a:t>
            </a:r>
            <a:endParaRPr lang="en-US" altLang="en-US" sz="2400" dirty="0">
              <a:solidFill>
                <a:srgbClr val="1F497D"/>
              </a:solidFill>
              <a:latin typeface="Calibri Light" panose="020F0302020204030204" pitchFamily="34" charset="0"/>
              <a:cs typeface="ＭＳ Ｐゴシック" charset="-128"/>
            </a:endParaRPr>
          </a:p>
        </p:txBody>
      </p:sp>
      <p:cxnSp>
        <p:nvCxnSpPr>
          <p:cNvPr id="5" name="Straight Connector 4">
            <a:extLst>
              <a:ext uri="{FF2B5EF4-FFF2-40B4-BE49-F238E27FC236}">
                <a16:creationId xmlns:a16="http://schemas.microsoft.com/office/drawing/2014/main" id="{039FC9D2-76E8-4D6C-91D3-718AFE362FB1}"/>
              </a:ext>
            </a:extLst>
          </p:cNvPr>
          <p:cNvCxnSpPr>
            <a:cxnSpLocks/>
          </p:cNvCxnSpPr>
          <p:nvPr/>
        </p:nvCxnSpPr>
        <p:spPr>
          <a:xfrm>
            <a:off x="495945" y="2438400"/>
            <a:ext cx="815687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7" name="Picture 3">
            <a:extLst>
              <a:ext uri="{FF2B5EF4-FFF2-40B4-BE49-F238E27FC236}">
                <a16:creationId xmlns:a16="http://schemas.microsoft.com/office/drawing/2014/main" id="{E94E89C4-6FB0-44D0-B057-55DB6198C1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6" y="6119813"/>
            <a:ext cx="9172575" cy="738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a:extLst>
              <a:ext uri="{FF2B5EF4-FFF2-40B4-BE49-F238E27FC236}">
                <a16:creationId xmlns:a16="http://schemas.microsoft.com/office/drawing/2014/main" id="{0C9A44E0-1B8F-471A-8244-008A76F72EBE}"/>
              </a:ext>
            </a:extLst>
          </p:cNvPr>
          <p:cNvSpPr txBox="1"/>
          <p:nvPr/>
        </p:nvSpPr>
        <p:spPr>
          <a:xfrm>
            <a:off x="309438" y="3753408"/>
            <a:ext cx="5222403" cy="1015663"/>
          </a:xfrm>
          <a:prstGeom prst="rect">
            <a:avLst/>
          </a:prstGeom>
          <a:noFill/>
        </p:spPr>
        <p:txBody>
          <a:bodyPr wrap="square" rtlCol="0">
            <a:spAutoFit/>
          </a:bodyPr>
          <a:lstStyle/>
          <a:p>
            <a:r>
              <a:rPr lang="en-US" sz="3600" spc="-50" dirty="0">
                <a:solidFill>
                  <a:schemeClr val="bg1">
                    <a:lumMod val="50000"/>
                  </a:schemeClr>
                </a:solidFill>
                <a:latin typeface="Calibri Light" panose="020F0302020204030204" pitchFamily="34" charset="0"/>
                <a:ea typeface="MS PGothic" charset="-128"/>
                <a:cs typeface="Calibri Light" panose="020F0302020204030204" pitchFamily="34" charset="0"/>
              </a:rPr>
              <a:t>Managerial Accounting</a:t>
            </a:r>
          </a:p>
          <a:p>
            <a:r>
              <a:rPr lang="en-US" sz="2400" spc="-50" dirty="0">
                <a:solidFill>
                  <a:schemeClr val="bg1">
                    <a:lumMod val="50000"/>
                  </a:schemeClr>
                </a:solidFill>
                <a:latin typeface="Calibri Light" panose="020F0302020204030204" pitchFamily="34" charset="0"/>
                <a:ea typeface="MS PGothic" charset="-128"/>
                <a:cs typeface="Calibri Light" panose="020F0302020204030204" pitchFamily="34" charset="0"/>
              </a:rPr>
              <a:t>Seventeenth edition</a:t>
            </a:r>
          </a:p>
        </p:txBody>
      </p:sp>
      <p:pic>
        <p:nvPicPr>
          <p:cNvPr id="3" name="Picture 2">
            <a:extLst>
              <a:ext uri="{FF2B5EF4-FFF2-40B4-BE49-F238E27FC236}">
                <a16:creationId xmlns:a16="http://schemas.microsoft.com/office/drawing/2014/main" id="{BC48392A-C235-48B9-8076-6D2AE2AC7658}"/>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257800" y="2567878"/>
            <a:ext cx="2836028" cy="3380967"/>
          </a:xfrm>
          <a:prstGeom prst="rect">
            <a:avLst/>
          </a:prstGeom>
        </p:spPr>
      </p:pic>
    </p:spTree>
  </p:cSld>
  <p:clrMapOvr>
    <a:masterClrMapping/>
  </p:clrMapOvr>
  <p:transition>
    <p:blinds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title"/>
          </p:nvPr>
        </p:nvSpPr>
        <p:spPr/>
        <p:txBody>
          <a:bodyPr lIns="90488" tIns="44450" rIns="90488" bIns="44450"/>
          <a:lstStyle/>
          <a:p>
            <a:pPr>
              <a:defRPr/>
            </a:pPr>
            <a:r>
              <a:rPr lang="en-US" altLang="en-US" dirty="0">
                <a:cs typeface="Arial" charset="0"/>
              </a:rPr>
              <a:t>Manufacturing Overhead</a:t>
            </a:r>
          </a:p>
        </p:txBody>
      </p:sp>
      <p:sp>
        <p:nvSpPr>
          <p:cNvPr id="311303" name="Rectangle 7"/>
          <p:cNvSpPr>
            <a:spLocks noChangeArrowheads="1"/>
          </p:cNvSpPr>
          <p:nvPr/>
        </p:nvSpPr>
        <p:spPr bwMode="auto">
          <a:xfrm>
            <a:off x="4618038" y="3810000"/>
            <a:ext cx="4373562" cy="1752600"/>
          </a:xfrm>
          <a:prstGeom prst="rect">
            <a:avLst/>
          </a:prstGeom>
          <a:solidFill>
            <a:schemeClr val="accent3">
              <a:lumMod val="40000"/>
              <a:lumOff val="60000"/>
            </a:schemeClr>
          </a:solidFill>
          <a:ln w="25399">
            <a:solidFill>
              <a:schemeClr val="accent3">
                <a:lumMod val="50000"/>
              </a:schemeClr>
            </a:solidFill>
            <a:miter lim="800000"/>
            <a:headEnd/>
            <a:tailEnd/>
          </a:ln>
          <a:effectLst/>
        </p:spPr>
        <p:txBody>
          <a:bodyPr wrap="square" lIns="90488" tIns="44450" rIns="90488" bIns="44450">
            <a:spAutoFit/>
          </a:bodyPr>
          <a:lstStyle/>
          <a:p>
            <a:pPr algn="ctr">
              <a:lnSpc>
                <a:spcPct val="90000"/>
              </a:lnSpc>
              <a:spcBef>
                <a:spcPct val="40000"/>
              </a:spcBef>
              <a:defRPr/>
            </a:pPr>
            <a:r>
              <a:rPr lang="en-US" sz="2400" b="1" dirty="0">
                <a:latin typeface="Arial" panose="020B0604020202020204" pitchFamily="34" charset="0"/>
                <a:ea typeface="MS PGothic" panose="020B0600070205080204" pitchFamily="34" charset="-128"/>
                <a:cs typeface="+mn-cs"/>
              </a:rPr>
              <a:t>Includes </a:t>
            </a:r>
            <a:r>
              <a:rPr lang="en-US" sz="2400" b="1" dirty="0">
                <a:solidFill>
                  <a:srgbClr val="0070C0"/>
                </a:solidFill>
                <a:latin typeface="Arial" panose="020B0604020202020204" pitchFamily="34" charset="0"/>
                <a:ea typeface="MS PGothic" panose="020B0600070205080204" pitchFamily="34" charset="-128"/>
                <a:cs typeface="+mn-cs"/>
              </a:rPr>
              <a:t>indirect labor </a:t>
            </a:r>
            <a:r>
              <a:rPr lang="en-US" sz="2400" b="1" dirty="0">
                <a:latin typeface="Arial" panose="020B0604020202020204" pitchFamily="34" charset="0"/>
                <a:ea typeface="MS PGothic" panose="020B0600070205080204" pitchFamily="34" charset="-128"/>
                <a:cs typeface="+mn-cs"/>
              </a:rPr>
              <a:t>costs that cannot be easily or conveniently traced to specific units of product.  </a:t>
            </a:r>
          </a:p>
        </p:txBody>
      </p:sp>
      <p:sp>
        <p:nvSpPr>
          <p:cNvPr id="311306" name="Rectangle 10"/>
          <p:cNvSpPr>
            <a:spLocks noChangeArrowheads="1"/>
          </p:cNvSpPr>
          <p:nvPr/>
        </p:nvSpPr>
        <p:spPr bwMode="auto">
          <a:xfrm>
            <a:off x="228601" y="3810000"/>
            <a:ext cx="4191000" cy="1757917"/>
          </a:xfrm>
          <a:prstGeom prst="rect">
            <a:avLst/>
          </a:prstGeom>
          <a:solidFill>
            <a:schemeClr val="accent3">
              <a:lumMod val="40000"/>
              <a:lumOff val="60000"/>
            </a:schemeClr>
          </a:solidFill>
          <a:ln w="25399">
            <a:solidFill>
              <a:schemeClr val="accent3">
                <a:lumMod val="50000"/>
              </a:schemeClr>
            </a:solidFill>
            <a:miter lim="800000"/>
            <a:headEnd/>
            <a:tailEnd/>
          </a:ln>
          <a:effectLst/>
        </p:spPr>
        <p:txBody>
          <a:bodyPr wrap="square" lIns="90488" tIns="44450" rIns="90488" bIns="44450">
            <a:spAutoFit/>
          </a:bodyPr>
          <a:lstStyle/>
          <a:p>
            <a:pPr algn="ctr">
              <a:lnSpc>
                <a:spcPct val="90000"/>
              </a:lnSpc>
              <a:spcBef>
                <a:spcPct val="50000"/>
              </a:spcBef>
              <a:defRPr/>
            </a:pPr>
            <a:r>
              <a:rPr lang="en-US" sz="2400" b="1" dirty="0">
                <a:latin typeface="Arial" panose="020B0604020202020204" pitchFamily="34" charset="0"/>
                <a:ea typeface="MS PGothic" panose="020B0600070205080204" pitchFamily="34" charset="-128"/>
                <a:cs typeface="+mn-cs"/>
              </a:rPr>
              <a:t>Includes </a:t>
            </a:r>
            <a:r>
              <a:rPr lang="en-US" sz="2400" b="1" dirty="0">
                <a:solidFill>
                  <a:srgbClr val="0070C0"/>
                </a:solidFill>
                <a:latin typeface="Arial" panose="020B0604020202020204" pitchFamily="34" charset="0"/>
                <a:ea typeface="MS PGothic" panose="020B0600070205080204" pitchFamily="34" charset="-128"/>
                <a:cs typeface="+mn-cs"/>
              </a:rPr>
              <a:t>indirect materials </a:t>
            </a:r>
            <a:r>
              <a:rPr lang="en-US" sz="2400" b="1" dirty="0">
                <a:latin typeface="Arial" panose="020B0604020202020204" pitchFamily="34" charset="0"/>
                <a:ea typeface="MS PGothic" panose="020B0600070205080204" pitchFamily="34" charset="-128"/>
                <a:cs typeface="+mn-cs"/>
              </a:rPr>
              <a:t>that cannot be easily or conveniently traced to specific units of product.  </a:t>
            </a:r>
            <a:endParaRPr lang="en-US" sz="2200" b="1" dirty="0">
              <a:latin typeface="Arial" panose="020B0604020202020204" pitchFamily="34" charset="0"/>
              <a:ea typeface="MS PGothic" panose="020B0600070205080204" pitchFamily="34" charset="-128"/>
              <a:cs typeface="+mn-cs"/>
            </a:endParaRPr>
          </a:p>
        </p:txBody>
      </p:sp>
      <p:sp>
        <p:nvSpPr>
          <p:cNvPr id="11" name="Rectangle 3"/>
          <p:cNvSpPr txBox="1">
            <a:spLocks noChangeArrowheads="1"/>
          </p:cNvSpPr>
          <p:nvPr/>
        </p:nvSpPr>
        <p:spPr bwMode="auto">
          <a:xfrm>
            <a:off x="1047750" y="1598613"/>
            <a:ext cx="7010400" cy="1601787"/>
          </a:xfrm>
          <a:prstGeom prst="rect">
            <a:avLst/>
          </a:prstGeom>
          <a:solidFill>
            <a:schemeClr val="accent4">
              <a:lumMod val="40000"/>
              <a:lumOff val="60000"/>
            </a:schemeClr>
          </a:solidFill>
          <a:ln>
            <a:solidFill>
              <a:schemeClr val="tx1"/>
            </a:solidFill>
          </a:ln>
        </p:spPr>
        <p:txBody>
          <a:bodyPr lIns="90488" tIns="44450" rIns="90488" bIns="44450"/>
          <a:lst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S PGothic" panose="020B0600070205080204" pitchFamily="34" charset="-128"/>
                <a:cs typeface="ＭＳ Ｐゴシック" charset="-128"/>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S PGothic" panose="020B0600070205080204" pitchFamily="34" charset="-128"/>
                <a:cs typeface="ＭＳ Ｐゴシック" charset="-128"/>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S PGothic" panose="020B0600070205080204" pitchFamily="34" charset="-128"/>
                <a:cs typeface="ＭＳ Ｐゴシック" charset="-128"/>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S PGothic" panose="020B0600070205080204" pitchFamily="34" charset="-128"/>
                <a:cs typeface="ＭＳ Ｐゴシック" charset="-128"/>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S PGothic" panose="020B0600070205080204" pitchFamily="34" charset="-128"/>
                <a:cs typeface="ＭＳ Ｐゴシック" charset="-128"/>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ctr">
              <a:buFont typeface="Calibri" panose="020F0502020204030204" pitchFamily="34" charset="0"/>
              <a:buNone/>
              <a:defRPr/>
            </a:pPr>
            <a:r>
              <a:rPr lang="en-US" altLang="en-US" sz="2800" dirty="0">
                <a:cs typeface="Arial" charset="0"/>
              </a:rPr>
              <a:t>Manufacturing overhead includes all manufacturing costs except direct material and direct labor. These costs cannot be readily traced to finished products.</a:t>
            </a:r>
          </a:p>
        </p:txBody>
      </p:sp>
    </p:spTree>
  </p:cSld>
  <p:clrMapOvr>
    <a:masterClrMapping/>
  </p:clrMapOvr>
  <p:transition>
    <p:wipe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title"/>
          </p:nvPr>
        </p:nvSpPr>
        <p:spPr/>
        <p:txBody>
          <a:bodyPr lIns="90488" tIns="44450" rIns="90488" bIns="44450"/>
          <a:lstStyle/>
          <a:p>
            <a:pPr>
              <a:defRPr/>
            </a:pPr>
            <a:r>
              <a:rPr lang="en-US" altLang="en-US" dirty="0">
                <a:cs typeface="Arial" charset="0"/>
              </a:rPr>
              <a:t>Manufacturing Overhead – Examples</a:t>
            </a:r>
          </a:p>
        </p:txBody>
      </p:sp>
      <p:sp>
        <p:nvSpPr>
          <p:cNvPr id="11268" name="Rectangle 4"/>
          <p:cNvSpPr>
            <a:spLocks noChangeArrowheads="1"/>
          </p:cNvSpPr>
          <p:nvPr/>
        </p:nvSpPr>
        <p:spPr bwMode="auto">
          <a:xfrm>
            <a:off x="822325" y="1447800"/>
            <a:ext cx="7543800" cy="3044825"/>
          </a:xfrm>
          <a:prstGeom prst="rect">
            <a:avLst/>
          </a:prstGeom>
          <a:solidFill>
            <a:srgbClr val="FFE6CB"/>
          </a:solidFill>
          <a:ln w="25399">
            <a:solidFill>
              <a:schemeClr val="tx1"/>
            </a:solidFill>
            <a:miter lim="800000"/>
            <a:headEnd/>
            <a:tailEnd/>
          </a:ln>
          <a:effectLst>
            <a:outerShdw blurRad="63500" dist="53882" dir="2700000" algn="ctr" rotWithShape="0">
              <a:schemeClr val="tx1">
                <a:alpha val="74997"/>
              </a:schemeClr>
            </a:outerShdw>
          </a:effectLst>
        </p:spPr>
        <p:txBody>
          <a:bodyPr lIns="90488" tIns="44450" rIns="90488" bIns="44450">
            <a:spAutoFit/>
          </a:bodyPr>
          <a:lstStyle/>
          <a:p>
            <a:pPr>
              <a:spcBef>
                <a:spcPct val="50000"/>
              </a:spcBef>
              <a:defRPr/>
            </a:pPr>
            <a:r>
              <a:rPr lang="en-US" altLang="en-US" sz="2400" b="1" dirty="0">
                <a:latin typeface="Arial" panose="020B0604020202020204" pitchFamily="34" charset="0"/>
                <a:ea typeface="MS PGothic" panose="020B0600070205080204" pitchFamily="34" charset="-128"/>
                <a:cs typeface="+mn-cs"/>
              </a:rPr>
              <a:t>Examples of manufacturing overhead: </a:t>
            </a:r>
          </a:p>
          <a:p>
            <a:pPr marL="342900" indent="-342900">
              <a:spcBef>
                <a:spcPct val="50000"/>
              </a:spcBef>
              <a:buFont typeface="Arial" panose="020B0604020202020204" pitchFamily="34" charset="0"/>
              <a:buChar char="•"/>
              <a:defRPr/>
            </a:pPr>
            <a:r>
              <a:rPr lang="en-US" altLang="en-US" sz="2400" b="1" dirty="0">
                <a:latin typeface="Arial" panose="020B0604020202020204" pitchFamily="34" charset="0"/>
                <a:ea typeface="MS PGothic" panose="020B0600070205080204" pitchFamily="34" charset="-128"/>
                <a:cs typeface="+mn-cs"/>
              </a:rPr>
              <a:t>Depreciation of manufacturing equipment</a:t>
            </a:r>
          </a:p>
          <a:p>
            <a:pPr marL="342900" indent="-342900">
              <a:spcBef>
                <a:spcPct val="50000"/>
              </a:spcBef>
              <a:buFont typeface="Arial" panose="020B0604020202020204" pitchFamily="34" charset="0"/>
              <a:buChar char="•"/>
              <a:defRPr/>
            </a:pPr>
            <a:r>
              <a:rPr lang="en-US" altLang="en-US" sz="2400" b="1" dirty="0">
                <a:latin typeface="Arial" panose="020B0604020202020204" pitchFamily="34" charset="0"/>
                <a:ea typeface="MS PGothic" panose="020B0600070205080204" pitchFamily="34" charset="-128"/>
                <a:cs typeface="+mn-cs"/>
              </a:rPr>
              <a:t>Utility costs</a:t>
            </a:r>
          </a:p>
          <a:p>
            <a:pPr marL="342900" indent="-342900">
              <a:spcBef>
                <a:spcPct val="50000"/>
              </a:spcBef>
              <a:buFont typeface="Arial" panose="020B0604020202020204" pitchFamily="34" charset="0"/>
              <a:buChar char="•"/>
              <a:defRPr/>
            </a:pPr>
            <a:r>
              <a:rPr lang="en-US" altLang="en-US" sz="2400" b="1" dirty="0">
                <a:latin typeface="Arial" panose="020B0604020202020204" pitchFamily="34" charset="0"/>
                <a:ea typeface="MS PGothic" panose="020B0600070205080204" pitchFamily="34" charset="-128"/>
                <a:cs typeface="+mn-cs"/>
              </a:rPr>
              <a:t>Property taxes </a:t>
            </a:r>
          </a:p>
          <a:p>
            <a:pPr marL="342900" indent="-342900">
              <a:spcBef>
                <a:spcPct val="50000"/>
              </a:spcBef>
              <a:buFont typeface="Arial" panose="020B0604020202020204" pitchFamily="34" charset="0"/>
              <a:buChar char="•"/>
              <a:defRPr/>
            </a:pPr>
            <a:r>
              <a:rPr lang="en-US" altLang="en-US" sz="2400" b="1" dirty="0">
                <a:latin typeface="Arial" panose="020B0604020202020204" pitchFamily="34" charset="0"/>
                <a:ea typeface="MS PGothic" panose="020B0600070205080204" pitchFamily="34" charset="-128"/>
                <a:cs typeface="+mn-cs"/>
              </a:rPr>
              <a:t>Insurance premiums incurred to operate a manufacturing facility</a:t>
            </a:r>
          </a:p>
        </p:txBody>
      </p:sp>
      <p:sp>
        <p:nvSpPr>
          <p:cNvPr id="2" name="TextBox 1"/>
          <p:cNvSpPr txBox="1"/>
          <p:nvPr/>
        </p:nvSpPr>
        <p:spPr>
          <a:xfrm>
            <a:off x="822325" y="4800600"/>
            <a:ext cx="7543800" cy="1200150"/>
          </a:xfrm>
          <a:prstGeom prst="rect">
            <a:avLst/>
          </a:prstGeom>
          <a:solidFill>
            <a:schemeClr val="accent6">
              <a:lumMod val="40000"/>
              <a:lumOff val="60000"/>
            </a:schemeClr>
          </a:solidFill>
          <a:ln>
            <a:solidFill>
              <a:schemeClr val="tx1"/>
            </a:solidFill>
          </a:ln>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ctr"/>
            <a:r>
              <a:rPr lang="en-US" sz="2400" b="1"/>
              <a:t>Only those indirect costs associated with operating the factory are included in manufacturing overhead.</a:t>
            </a:r>
            <a:endParaRPr lang="en-US"/>
          </a:p>
        </p:txBody>
      </p:sp>
    </p:spTree>
  </p:cSld>
  <p:clrMapOvr>
    <a:masterClrMapping/>
  </p:clrMapOvr>
  <p:transition>
    <p:wipe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26"/>
          <p:cNvSpPr>
            <a:spLocks noGrp="1" noChangeArrowheads="1"/>
          </p:cNvSpPr>
          <p:nvPr>
            <p:ph type="title"/>
          </p:nvPr>
        </p:nvSpPr>
        <p:spPr/>
        <p:txBody>
          <a:bodyPr/>
          <a:lstStyle/>
          <a:p>
            <a:pPr>
              <a:defRPr/>
            </a:pPr>
            <a:r>
              <a:rPr lang="en-US" altLang="en-US" dirty="0">
                <a:cs typeface="Arial" charset="0"/>
              </a:rPr>
              <a:t>Prime Costs and Conversion Costs</a:t>
            </a:r>
          </a:p>
        </p:txBody>
      </p:sp>
      <p:sp>
        <p:nvSpPr>
          <p:cNvPr id="32771" name="Rectangle 1042"/>
          <p:cNvSpPr>
            <a:spLocks noGrp="1" noChangeArrowheads="1"/>
          </p:cNvSpPr>
          <p:nvPr>
            <p:ph type="body" idx="4294967295"/>
          </p:nvPr>
        </p:nvSpPr>
        <p:spPr>
          <a:xfrm>
            <a:off x="838200" y="1600200"/>
            <a:ext cx="8305800" cy="1143000"/>
          </a:xfrm>
        </p:spPr>
        <p:txBody>
          <a:bodyPr lIns="90488" tIns="44450" rIns="90488" bIns="44450"/>
          <a:lstStyle/>
          <a:p>
            <a:pPr algn="ctr">
              <a:buFont typeface="Times" charset="0"/>
              <a:buNone/>
            </a:pPr>
            <a:r>
              <a:rPr lang="en-US" sz="3400">
                <a:solidFill>
                  <a:schemeClr val="tx1"/>
                </a:solidFill>
                <a:latin typeface="Calibri" charset="0"/>
                <a:ea typeface="MS PGothic" charset="0"/>
                <a:cs typeface="MS PGothic" charset="0"/>
              </a:rPr>
              <a:t>Manufacturing costs are often</a:t>
            </a:r>
            <a:br>
              <a:rPr lang="en-US" sz="3400">
                <a:solidFill>
                  <a:schemeClr val="tx1"/>
                </a:solidFill>
                <a:latin typeface="Calibri" charset="0"/>
                <a:ea typeface="MS PGothic" charset="0"/>
                <a:cs typeface="MS PGothic" charset="0"/>
              </a:rPr>
            </a:br>
            <a:r>
              <a:rPr lang="en-US" sz="3400">
                <a:solidFill>
                  <a:schemeClr val="tx1"/>
                </a:solidFill>
                <a:latin typeface="Calibri" charset="0"/>
                <a:ea typeface="MS PGothic" charset="0"/>
                <a:cs typeface="MS PGothic" charset="0"/>
              </a:rPr>
              <a:t>classified as follows:</a:t>
            </a:r>
          </a:p>
        </p:txBody>
      </p:sp>
      <p:sp>
        <p:nvSpPr>
          <p:cNvPr id="460803" name="Rectangle 1027"/>
          <p:cNvSpPr>
            <a:spLocks noChangeArrowheads="1"/>
          </p:cNvSpPr>
          <p:nvPr/>
        </p:nvSpPr>
        <p:spPr bwMode="auto">
          <a:xfrm>
            <a:off x="515938" y="3030538"/>
            <a:ext cx="1454150" cy="831850"/>
          </a:xfrm>
          <a:prstGeom prst="rect">
            <a:avLst/>
          </a:prstGeom>
          <a:solidFill>
            <a:srgbClr val="FCFEB9"/>
          </a:solidFill>
          <a:ln w="12700">
            <a:solidFill>
              <a:srgbClr val="663300"/>
            </a:solidFill>
            <a:miter lim="800000"/>
            <a:headEnd/>
            <a:tailEnd/>
          </a:ln>
          <a:effectLst>
            <a:outerShdw blurRad="63500" dist="38099" dir="2700000" algn="ctr" rotWithShape="0">
              <a:srgbClr val="000000">
                <a:alpha val="74997"/>
              </a:srgbClr>
            </a:outerShdw>
          </a:effectLst>
        </p:spPr>
        <p:txBody>
          <a:bodyPr lIns="90488" tIns="44450" rIns="90488" bIns="44450">
            <a:spAutoFit/>
          </a:bodyPr>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ctr" eaLnBrk="1" hangingPunct="1">
              <a:spcBef>
                <a:spcPct val="50000"/>
              </a:spcBef>
              <a:defRPr/>
            </a:pPr>
            <a:r>
              <a:rPr lang="en-US" altLang="en-US" dirty="0">
                <a:solidFill>
                  <a:srgbClr val="663300"/>
                </a:solidFill>
                <a:cs typeface="+mn-cs"/>
              </a:rPr>
              <a:t>Direct</a:t>
            </a:r>
            <a:br>
              <a:rPr lang="en-US" altLang="en-US" dirty="0">
                <a:solidFill>
                  <a:srgbClr val="663300"/>
                </a:solidFill>
                <a:cs typeface="+mn-cs"/>
              </a:rPr>
            </a:br>
            <a:r>
              <a:rPr lang="en-US" altLang="en-US" dirty="0">
                <a:solidFill>
                  <a:srgbClr val="663300"/>
                </a:solidFill>
                <a:cs typeface="+mn-cs"/>
              </a:rPr>
              <a:t>Material</a:t>
            </a:r>
          </a:p>
        </p:txBody>
      </p:sp>
      <p:sp>
        <p:nvSpPr>
          <p:cNvPr id="460804" name="Rectangle 1028"/>
          <p:cNvSpPr>
            <a:spLocks noChangeArrowheads="1"/>
          </p:cNvSpPr>
          <p:nvPr/>
        </p:nvSpPr>
        <p:spPr bwMode="auto">
          <a:xfrm>
            <a:off x="3640138" y="3030538"/>
            <a:ext cx="1454150" cy="831850"/>
          </a:xfrm>
          <a:prstGeom prst="rect">
            <a:avLst/>
          </a:prstGeom>
          <a:solidFill>
            <a:srgbClr val="FCFEB9"/>
          </a:solidFill>
          <a:ln w="12700">
            <a:solidFill>
              <a:srgbClr val="663300"/>
            </a:solidFill>
            <a:miter lim="800000"/>
            <a:headEnd/>
            <a:tailEnd/>
          </a:ln>
          <a:effectLst>
            <a:outerShdw blurRad="63500" dist="38099" dir="2700000" algn="ctr" rotWithShape="0">
              <a:srgbClr val="000000">
                <a:alpha val="74997"/>
              </a:srgbClr>
            </a:outerShdw>
          </a:effectLst>
        </p:spPr>
        <p:txBody>
          <a:bodyPr lIns="90488" tIns="44450" rIns="90488" bIns="44450">
            <a:spAutoFit/>
          </a:bodyPr>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ctr" eaLnBrk="1" hangingPunct="1">
              <a:spcBef>
                <a:spcPct val="50000"/>
              </a:spcBef>
              <a:defRPr/>
            </a:pPr>
            <a:r>
              <a:rPr lang="en-US" altLang="en-US" dirty="0">
                <a:solidFill>
                  <a:srgbClr val="663300"/>
                </a:solidFill>
                <a:cs typeface="+mn-cs"/>
              </a:rPr>
              <a:t>Direct</a:t>
            </a:r>
            <a:br>
              <a:rPr lang="en-US" altLang="en-US" dirty="0">
                <a:solidFill>
                  <a:srgbClr val="663300"/>
                </a:solidFill>
                <a:cs typeface="+mn-cs"/>
              </a:rPr>
            </a:br>
            <a:r>
              <a:rPr lang="en-US" altLang="en-US" dirty="0">
                <a:solidFill>
                  <a:srgbClr val="663300"/>
                </a:solidFill>
                <a:cs typeface="+mn-cs"/>
              </a:rPr>
              <a:t>Labor</a:t>
            </a:r>
          </a:p>
        </p:txBody>
      </p:sp>
      <p:sp>
        <p:nvSpPr>
          <p:cNvPr id="460805" name="Rectangle 1029"/>
          <p:cNvSpPr>
            <a:spLocks noChangeArrowheads="1"/>
          </p:cNvSpPr>
          <p:nvPr/>
        </p:nvSpPr>
        <p:spPr bwMode="auto">
          <a:xfrm>
            <a:off x="6477000" y="3030538"/>
            <a:ext cx="2351088" cy="831850"/>
          </a:xfrm>
          <a:prstGeom prst="rect">
            <a:avLst/>
          </a:prstGeom>
          <a:solidFill>
            <a:srgbClr val="FCFEB9"/>
          </a:solidFill>
          <a:ln w="12700">
            <a:solidFill>
              <a:srgbClr val="663300"/>
            </a:solidFill>
            <a:miter lim="800000"/>
            <a:headEnd/>
            <a:tailEnd/>
          </a:ln>
          <a:effectLst>
            <a:outerShdw blurRad="63500" dist="38099" dir="2700000" algn="ctr" rotWithShape="0">
              <a:srgbClr val="000000">
                <a:alpha val="74997"/>
              </a:srgbClr>
            </a:outerShdw>
          </a:effectLst>
        </p:spPr>
        <p:txBody>
          <a:bodyPr wrap="square" lIns="90488" tIns="44450" rIns="90488" bIns="44450">
            <a:spAutoFit/>
          </a:bodyPr>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ctr" eaLnBrk="1" hangingPunct="1">
              <a:spcBef>
                <a:spcPct val="50000"/>
              </a:spcBef>
              <a:defRPr/>
            </a:pPr>
            <a:r>
              <a:rPr lang="en-US" altLang="en-US" dirty="0">
                <a:solidFill>
                  <a:srgbClr val="663300"/>
                </a:solidFill>
                <a:cs typeface="+mn-cs"/>
              </a:rPr>
              <a:t>Manufacturing</a:t>
            </a:r>
            <a:br>
              <a:rPr lang="en-US" altLang="en-US" dirty="0">
                <a:solidFill>
                  <a:srgbClr val="663300"/>
                </a:solidFill>
                <a:cs typeface="+mn-cs"/>
              </a:rPr>
            </a:br>
            <a:r>
              <a:rPr lang="en-US" altLang="en-US" dirty="0">
                <a:solidFill>
                  <a:srgbClr val="663300"/>
                </a:solidFill>
                <a:cs typeface="+mn-cs"/>
              </a:rPr>
              <a:t>Overhead</a:t>
            </a:r>
          </a:p>
        </p:txBody>
      </p:sp>
      <p:grpSp>
        <p:nvGrpSpPr>
          <p:cNvPr id="32775" name="Group 1030"/>
          <p:cNvGrpSpPr>
            <a:grpSpLocks/>
          </p:cNvGrpSpPr>
          <p:nvPr/>
        </p:nvGrpSpPr>
        <p:grpSpPr bwMode="auto">
          <a:xfrm>
            <a:off x="1219200" y="3886200"/>
            <a:ext cx="2730500" cy="2058988"/>
            <a:chOff x="776" y="2448"/>
            <a:chExt cx="1720" cy="1297"/>
          </a:xfrm>
        </p:grpSpPr>
        <p:sp>
          <p:nvSpPr>
            <p:cNvPr id="32782" name="Line 1031"/>
            <p:cNvSpPr>
              <a:spLocks noChangeShapeType="1"/>
            </p:cNvSpPr>
            <p:nvPr/>
          </p:nvSpPr>
          <p:spPr bwMode="auto">
            <a:xfrm>
              <a:off x="783" y="2456"/>
              <a:ext cx="0" cy="368"/>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3" name="Line 1032"/>
            <p:cNvSpPr>
              <a:spLocks noChangeShapeType="1"/>
            </p:cNvSpPr>
            <p:nvPr/>
          </p:nvSpPr>
          <p:spPr bwMode="auto">
            <a:xfrm>
              <a:off x="2496" y="2448"/>
              <a:ext cx="0" cy="376"/>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4" name="Line 1033"/>
            <p:cNvSpPr>
              <a:spLocks noChangeShapeType="1"/>
            </p:cNvSpPr>
            <p:nvPr/>
          </p:nvSpPr>
          <p:spPr bwMode="auto">
            <a:xfrm>
              <a:off x="776" y="2814"/>
              <a:ext cx="1712"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5" name="Line 1034"/>
            <p:cNvSpPr>
              <a:spLocks noChangeShapeType="1"/>
            </p:cNvSpPr>
            <p:nvPr/>
          </p:nvSpPr>
          <p:spPr bwMode="auto">
            <a:xfrm>
              <a:off x="1632" y="2818"/>
              <a:ext cx="0" cy="368"/>
            </a:xfrm>
            <a:prstGeom prst="line">
              <a:avLst/>
            </a:prstGeom>
            <a:noFill/>
            <a:ln w="38100">
              <a:solidFill>
                <a:srgbClr val="FF3300"/>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786" name="Rectangle 1035"/>
            <p:cNvSpPr>
              <a:spLocks noChangeArrowheads="1"/>
            </p:cNvSpPr>
            <p:nvPr/>
          </p:nvSpPr>
          <p:spPr bwMode="auto">
            <a:xfrm>
              <a:off x="1174" y="3205"/>
              <a:ext cx="916" cy="540"/>
            </a:xfrm>
            <a:prstGeom prst="rect">
              <a:avLst/>
            </a:prstGeom>
            <a:solidFill>
              <a:schemeClr val="accent2"/>
            </a:solidFill>
            <a:ln w="38100">
              <a:solidFill>
                <a:schemeClr val="tx1"/>
              </a:solidFill>
              <a:miter lim="800000"/>
              <a:headEnd/>
              <a:tailEnd/>
            </a:ln>
          </p:spPr>
          <p:txBody>
            <a:bodyPr lIns="90488" tIns="44450" rIns="90488" bIns="44450">
              <a:spAutoFit/>
            </a:bodyPr>
            <a:lstStyle/>
            <a:p>
              <a:pPr algn="ctr">
                <a:spcBef>
                  <a:spcPct val="50000"/>
                </a:spcBef>
              </a:pPr>
              <a:r>
                <a:rPr lang="en-US" sz="2400">
                  <a:solidFill>
                    <a:srgbClr val="FFFFEF"/>
                  </a:solidFill>
                </a:rPr>
                <a:t>Prime</a:t>
              </a:r>
              <a:br>
                <a:rPr lang="en-US" sz="2400">
                  <a:solidFill>
                    <a:srgbClr val="FFFFEF"/>
                  </a:solidFill>
                </a:rPr>
              </a:br>
              <a:r>
                <a:rPr lang="en-US" sz="2400">
                  <a:solidFill>
                    <a:srgbClr val="FFFFEF"/>
                  </a:solidFill>
                </a:rPr>
                <a:t>Cost</a:t>
              </a:r>
            </a:p>
          </p:txBody>
        </p:sp>
      </p:grpSp>
      <p:grpSp>
        <p:nvGrpSpPr>
          <p:cNvPr id="32776" name="Group 1036"/>
          <p:cNvGrpSpPr>
            <a:grpSpLocks/>
          </p:cNvGrpSpPr>
          <p:nvPr/>
        </p:nvGrpSpPr>
        <p:grpSpPr bwMode="auto">
          <a:xfrm>
            <a:off x="4791075" y="3898900"/>
            <a:ext cx="2905125" cy="2046288"/>
            <a:chOff x="3018" y="2456"/>
            <a:chExt cx="1830" cy="1289"/>
          </a:xfrm>
        </p:grpSpPr>
        <p:sp>
          <p:nvSpPr>
            <p:cNvPr id="32777" name="Line 1037"/>
            <p:cNvSpPr>
              <a:spLocks noChangeShapeType="1"/>
            </p:cNvSpPr>
            <p:nvPr/>
          </p:nvSpPr>
          <p:spPr bwMode="auto">
            <a:xfrm>
              <a:off x="4848" y="2456"/>
              <a:ext cx="0" cy="368"/>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38"/>
            <p:cNvSpPr>
              <a:spLocks noChangeShapeType="1"/>
            </p:cNvSpPr>
            <p:nvPr/>
          </p:nvSpPr>
          <p:spPr bwMode="auto">
            <a:xfrm>
              <a:off x="3024" y="2456"/>
              <a:ext cx="0" cy="368"/>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79" name="Line 1039"/>
            <p:cNvSpPr>
              <a:spLocks noChangeShapeType="1"/>
            </p:cNvSpPr>
            <p:nvPr/>
          </p:nvSpPr>
          <p:spPr bwMode="auto">
            <a:xfrm>
              <a:off x="3018" y="2818"/>
              <a:ext cx="1830"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0" name="Line 1040"/>
            <p:cNvSpPr>
              <a:spLocks noChangeShapeType="1"/>
            </p:cNvSpPr>
            <p:nvPr/>
          </p:nvSpPr>
          <p:spPr bwMode="auto">
            <a:xfrm>
              <a:off x="3936" y="2826"/>
              <a:ext cx="0" cy="368"/>
            </a:xfrm>
            <a:prstGeom prst="line">
              <a:avLst/>
            </a:prstGeom>
            <a:noFill/>
            <a:ln w="38100">
              <a:solidFill>
                <a:srgbClr val="FF3300"/>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781" name="Rectangle 1041"/>
            <p:cNvSpPr>
              <a:spLocks noChangeArrowheads="1"/>
            </p:cNvSpPr>
            <p:nvPr/>
          </p:nvSpPr>
          <p:spPr bwMode="auto">
            <a:xfrm>
              <a:off x="3375" y="3205"/>
              <a:ext cx="1233" cy="540"/>
            </a:xfrm>
            <a:prstGeom prst="rect">
              <a:avLst/>
            </a:prstGeom>
            <a:solidFill>
              <a:schemeClr val="accent2"/>
            </a:solidFill>
            <a:ln w="38100">
              <a:solidFill>
                <a:schemeClr val="tx1"/>
              </a:solidFill>
              <a:miter lim="800000"/>
              <a:headEnd/>
              <a:tailEnd/>
            </a:ln>
          </p:spPr>
          <p:txBody>
            <a:bodyPr wrap="square" lIns="90488" tIns="44450" rIns="90488" bIns="44450">
              <a:spAutoFit/>
            </a:bodyPr>
            <a:lstStyle/>
            <a:p>
              <a:pPr algn="ctr">
                <a:spcBef>
                  <a:spcPct val="50000"/>
                </a:spcBef>
              </a:pPr>
              <a:r>
                <a:rPr lang="en-US" sz="2400" dirty="0">
                  <a:solidFill>
                    <a:srgbClr val="FFFFEF"/>
                  </a:solidFill>
                </a:rPr>
                <a:t>Conversion</a:t>
              </a:r>
              <a:br>
                <a:rPr lang="en-US" sz="2400" dirty="0">
                  <a:solidFill>
                    <a:srgbClr val="FFFFEF"/>
                  </a:solidFill>
                </a:rPr>
              </a:br>
              <a:r>
                <a:rPr lang="en-US" sz="2400" dirty="0">
                  <a:solidFill>
                    <a:srgbClr val="FFFFEF"/>
                  </a:solidFill>
                </a:rPr>
                <a:t>Cost</a:t>
              </a:r>
            </a:p>
          </p:txBody>
        </p:sp>
      </p:gr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defRPr/>
            </a:pPr>
            <a:r>
              <a:rPr lang="en-US" altLang="en-US" dirty="0">
                <a:cs typeface="Arial" charset="0"/>
              </a:rPr>
              <a:t>Nonmanufacturing Costs</a:t>
            </a:r>
          </a:p>
        </p:txBody>
      </p:sp>
      <p:grpSp>
        <p:nvGrpSpPr>
          <p:cNvPr id="2" name="Group 3"/>
          <p:cNvGrpSpPr>
            <a:grpSpLocks/>
          </p:cNvGrpSpPr>
          <p:nvPr/>
        </p:nvGrpSpPr>
        <p:grpSpPr bwMode="auto">
          <a:xfrm>
            <a:off x="381000" y="1676400"/>
            <a:ext cx="3657600" cy="4495800"/>
            <a:chOff x="336" y="1056"/>
            <a:chExt cx="2304" cy="2832"/>
          </a:xfrm>
          <a:solidFill>
            <a:schemeClr val="accent4">
              <a:lumMod val="40000"/>
              <a:lumOff val="60000"/>
            </a:schemeClr>
          </a:solidFill>
        </p:grpSpPr>
        <p:sp>
          <p:nvSpPr>
            <p:cNvPr id="315396" name="Oval 4"/>
            <p:cNvSpPr>
              <a:spLocks noChangeArrowheads="1"/>
            </p:cNvSpPr>
            <p:nvPr/>
          </p:nvSpPr>
          <p:spPr bwMode="auto">
            <a:xfrm>
              <a:off x="384" y="1056"/>
              <a:ext cx="2208" cy="960"/>
            </a:xfrm>
            <a:prstGeom prst="ellipse">
              <a:avLst/>
            </a:prstGeom>
            <a:grpFill/>
            <a:ln w="9525">
              <a:solidFill>
                <a:schemeClr val="tx1"/>
              </a:solidFill>
              <a:round/>
              <a:headEnd/>
              <a:tailEnd/>
            </a:ln>
            <a:effectLst/>
          </p:spPr>
          <p:txBody>
            <a:bodyPr anchor="ctr"/>
            <a:lstStyle/>
            <a:p>
              <a:pPr algn="ctr">
                <a:defRPr/>
              </a:pPr>
              <a:r>
                <a:rPr lang="en-US" sz="2600" b="1" dirty="0">
                  <a:solidFill>
                    <a:schemeClr val="accent6">
                      <a:lumMod val="50000"/>
                    </a:schemeClr>
                  </a:solidFill>
                  <a:latin typeface="Arial" panose="020B0604020202020204" pitchFamily="34" charset="0"/>
                  <a:ea typeface="MS PGothic" panose="020B0600070205080204" pitchFamily="34" charset="-128"/>
                  <a:cs typeface="+mn-cs"/>
                </a:rPr>
                <a:t>Selling </a:t>
              </a:r>
              <a:br>
                <a:rPr lang="en-US" sz="2600" b="1" dirty="0">
                  <a:solidFill>
                    <a:schemeClr val="accent6">
                      <a:lumMod val="50000"/>
                    </a:schemeClr>
                  </a:solidFill>
                  <a:latin typeface="Arial" panose="020B0604020202020204" pitchFamily="34" charset="0"/>
                  <a:ea typeface="MS PGothic" panose="020B0600070205080204" pitchFamily="34" charset="-128"/>
                  <a:cs typeface="+mn-cs"/>
                </a:rPr>
              </a:br>
              <a:r>
                <a:rPr lang="en-US" sz="2600" b="1" dirty="0">
                  <a:solidFill>
                    <a:schemeClr val="accent6">
                      <a:lumMod val="50000"/>
                    </a:schemeClr>
                  </a:solidFill>
                  <a:latin typeface="Arial" panose="020B0604020202020204" pitchFamily="34" charset="0"/>
                  <a:ea typeface="MS PGothic" panose="020B0600070205080204" pitchFamily="34" charset="-128"/>
                  <a:cs typeface="+mn-cs"/>
                </a:rPr>
                <a:t>Costs</a:t>
              </a:r>
            </a:p>
          </p:txBody>
        </p:sp>
        <p:sp>
          <p:nvSpPr>
            <p:cNvPr id="315397" name="Rectangle 5"/>
            <p:cNvSpPr>
              <a:spLocks noChangeArrowheads="1"/>
            </p:cNvSpPr>
            <p:nvPr/>
          </p:nvSpPr>
          <p:spPr bwMode="auto">
            <a:xfrm>
              <a:off x="336" y="2448"/>
              <a:ext cx="2304" cy="1440"/>
            </a:xfrm>
            <a:prstGeom prst="rect">
              <a:avLst/>
            </a:prstGeom>
            <a:grpFill/>
            <a:ln w="9525">
              <a:solidFill>
                <a:schemeClr val="tx1"/>
              </a:solidFill>
              <a:miter lim="800000"/>
              <a:headEnd/>
              <a:tailEnd/>
            </a:ln>
            <a:effectLst/>
          </p:spPr>
          <p:txBody>
            <a:bodyPr anchor="ctr"/>
            <a:lstStyle/>
            <a:p>
              <a:pPr algn="ctr">
                <a:defRPr/>
              </a:pPr>
              <a:r>
                <a:rPr lang="en-US" sz="2400" b="1" dirty="0">
                  <a:solidFill>
                    <a:schemeClr val="accent6">
                      <a:lumMod val="50000"/>
                    </a:schemeClr>
                  </a:solidFill>
                  <a:latin typeface="Arial" panose="020B0604020202020204" pitchFamily="34" charset="0"/>
                  <a:ea typeface="MS PGothic" panose="020B0600070205080204" pitchFamily="34" charset="-128"/>
                  <a:cs typeface="+mn-cs"/>
                </a:rPr>
                <a:t>Costs necessary to secure the order and deliver the product. Selling costs can be either direct or indirect costs.</a:t>
              </a:r>
            </a:p>
          </p:txBody>
        </p:sp>
        <p:cxnSp>
          <p:nvCxnSpPr>
            <p:cNvPr id="315398" name="AutoShape 6"/>
            <p:cNvCxnSpPr>
              <a:cxnSpLocks noChangeShapeType="1"/>
              <a:stCxn id="315396" idx="4"/>
              <a:endCxn id="315397" idx="0"/>
            </p:cNvCxnSpPr>
            <p:nvPr/>
          </p:nvCxnSpPr>
          <p:spPr bwMode="auto">
            <a:xfrm>
              <a:off x="1488" y="2016"/>
              <a:ext cx="0" cy="432"/>
            </a:xfrm>
            <a:prstGeom prst="straightConnector1">
              <a:avLst/>
            </a:prstGeom>
            <a:grpFill/>
            <a:ln w="38100">
              <a:solidFill>
                <a:schemeClr val="tx1"/>
              </a:solidFill>
              <a:round/>
              <a:headEnd type="none" w="med" len="med"/>
              <a:tailEnd type="arrow" w="med" len="med"/>
            </a:ln>
            <a:effectLst/>
          </p:spPr>
        </p:cxnSp>
      </p:grpSp>
      <p:grpSp>
        <p:nvGrpSpPr>
          <p:cNvPr id="34820" name="Group 7"/>
          <p:cNvGrpSpPr>
            <a:grpSpLocks/>
          </p:cNvGrpSpPr>
          <p:nvPr/>
        </p:nvGrpSpPr>
        <p:grpSpPr bwMode="auto">
          <a:xfrm>
            <a:off x="5181600" y="1676400"/>
            <a:ext cx="3810000" cy="4495800"/>
            <a:chOff x="3360" y="1056"/>
            <a:chExt cx="2400" cy="2832"/>
          </a:xfrm>
        </p:grpSpPr>
        <p:sp>
          <p:nvSpPr>
            <p:cNvPr id="34821" name="Oval 8"/>
            <p:cNvSpPr>
              <a:spLocks noChangeArrowheads="1"/>
            </p:cNvSpPr>
            <p:nvPr/>
          </p:nvSpPr>
          <p:spPr bwMode="auto">
            <a:xfrm>
              <a:off x="3360" y="1056"/>
              <a:ext cx="2400" cy="960"/>
            </a:xfrm>
            <a:prstGeom prst="ellipse">
              <a:avLst/>
            </a:prstGeom>
            <a:solidFill>
              <a:srgbClr val="EDEDD3"/>
            </a:solidFill>
            <a:ln w="9525">
              <a:solidFill>
                <a:schemeClr val="tx1"/>
              </a:solidFill>
              <a:round/>
              <a:headEnd/>
              <a:tailEnd/>
            </a:ln>
          </p:spPr>
          <p:txBody>
            <a:bodyPr anchor="ctr"/>
            <a:lstStyle/>
            <a:p>
              <a:pPr algn="ctr"/>
              <a:r>
                <a:rPr lang="en-US" sz="2600" b="1"/>
                <a:t>Administrative Costs</a:t>
              </a:r>
            </a:p>
          </p:txBody>
        </p:sp>
        <p:sp>
          <p:nvSpPr>
            <p:cNvPr id="34822" name="Rectangle 9"/>
            <p:cNvSpPr>
              <a:spLocks noChangeArrowheads="1"/>
            </p:cNvSpPr>
            <p:nvPr/>
          </p:nvSpPr>
          <p:spPr bwMode="auto">
            <a:xfrm>
              <a:off x="3408" y="2448"/>
              <a:ext cx="2304" cy="1440"/>
            </a:xfrm>
            <a:prstGeom prst="rect">
              <a:avLst/>
            </a:prstGeom>
            <a:solidFill>
              <a:srgbClr val="EDEDD3"/>
            </a:solidFill>
            <a:ln w="9525">
              <a:solidFill>
                <a:schemeClr val="tx1"/>
              </a:solidFill>
              <a:miter lim="800000"/>
              <a:headEnd/>
              <a:tailEnd/>
            </a:ln>
          </p:spPr>
          <p:txBody>
            <a:bodyPr anchor="ctr"/>
            <a:lstStyle/>
            <a:p>
              <a:pPr algn="ctr"/>
              <a:r>
                <a:rPr lang="en-US" sz="2400" b="1"/>
                <a:t>All executive, organizational, and clerical costs. Administrative costs can be either direct or indirect costs.</a:t>
              </a:r>
            </a:p>
          </p:txBody>
        </p:sp>
        <p:cxnSp>
          <p:nvCxnSpPr>
            <p:cNvPr id="34823" name="AutoShape 10"/>
            <p:cNvCxnSpPr>
              <a:cxnSpLocks noChangeShapeType="1"/>
              <a:stCxn id="34821" idx="4"/>
              <a:endCxn id="34822" idx="0"/>
            </p:cNvCxnSpPr>
            <p:nvPr/>
          </p:nvCxnSpPr>
          <p:spPr bwMode="auto">
            <a:xfrm>
              <a:off x="4560" y="2016"/>
              <a:ext cx="0" cy="432"/>
            </a:xfrm>
            <a:prstGeom prst="straightConnector1">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cxnSp>
      </p:grpSp>
    </p:spTree>
  </p:cSld>
  <p:clrMapOvr>
    <a:masterClrMapping/>
  </p:clrMapOvr>
  <p:transition spd="med">
    <p:strips dir="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ChangeArrowheads="1"/>
          </p:cNvSpPr>
          <p:nvPr>
            <p:ph type="title"/>
          </p:nvPr>
        </p:nvSpPr>
        <p:spPr/>
        <p:txBody>
          <a:bodyPr lIns="90488" tIns="44450" rIns="90488" bIns="44450"/>
          <a:lstStyle/>
          <a:p>
            <a:pPr>
              <a:defRPr/>
            </a:pPr>
            <a:r>
              <a:rPr lang="en-US" altLang="en-US" dirty="0">
                <a:cs typeface="Arial" charset="0"/>
              </a:rPr>
              <a:t>Learning Objective 3</a:t>
            </a:r>
          </a:p>
        </p:txBody>
      </p:sp>
      <p:sp>
        <p:nvSpPr>
          <p:cNvPr id="5" name="Text Box 13"/>
          <p:cNvSpPr txBox="1">
            <a:spLocks noChangeArrowheads="1"/>
          </p:cNvSpPr>
          <p:nvPr/>
        </p:nvSpPr>
        <p:spPr bwMode="auto">
          <a:xfrm>
            <a:off x="1905000" y="2514600"/>
            <a:ext cx="5334000" cy="2708275"/>
          </a:xfrm>
          <a:prstGeom prst="rect">
            <a:avLst/>
          </a:prstGeom>
          <a:solidFill>
            <a:schemeClr val="bg1"/>
          </a:solidFill>
          <a:ln w="76200">
            <a:solidFill>
              <a:schemeClr val="accent6">
                <a:lumMod val="50000"/>
              </a:schemeClr>
            </a:solidFill>
            <a:miter lim="800000"/>
            <a:headEnd/>
            <a:tailEnd/>
          </a:ln>
          <a:effectLst/>
        </p:spPr>
        <p:txBody>
          <a:bodyPr>
            <a:spAutoFit/>
          </a:bodyPr>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ctr" eaLnBrk="1" hangingPunct="1">
              <a:spcBef>
                <a:spcPct val="50000"/>
              </a:spcBef>
              <a:defRPr/>
            </a:pPr>
            <a:r>
              <a:rPr lang="en-US" altLang="en-US" sz="3400" dirty="0">
                <a:cs typeface="+mn-cs"/>
              </a:rPr>
              <a:t>Understand cost classifications used to prepare financial statements: product costs and period costs.</a:t>
            </a:r>
          </a:p>
        </p:txBody>
      </p:sp>
    </p:spTree>
  </p:cSld>
  <p:clrMapOvr>
    <a:masterClrMapping/>
  </p:clrMapOvr>
  <p:transition>
    <p:checke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lIns="90488" tIns="44450" rIns="90488" bIns="44450"/>
          <a:lstStyle/>
          <a:p>
            <a:pPr>
              <a:defRPr/>
            </a:pPr>
            <a:r>
              <a:rPr lang="en-US" altLang="en-US" dirty="0">
                <a:cs typeface="Arial" charset="0"/>
              </a:rPr>
              <a:t>Product Costs</a:t>
            </a:r>
          </a:p>
        </p:txBody>
      </p:sp>
      <p:sp>
        <p:nvSpPr>
          <p:cNvPr id="309251" name="Rectangle 3"/>
          <p:cNvSpPr>
            <a:spLocks noGrp="1" noChangeArrowheads="1"/>
          </p:cNvSpPr>
          <p:nvPr>
            <p:ph type="body" idx="4294967295"/>
          </p:nvPr>
        </p:nvSpPr>
        <p:spPr>
          <a:xfrm>
            <a:off x="1600200" y="1600200"/>
            <a:ext cx="7543800" cy="1219200"/>
          </a:xfrm>
          <a:solidFill>
            <a:schemeClr val="accent4">
              <a:lumMod val="40000"/>
              <a:lumOff val="60000"/>
            </a:schemeClr>
          </a:solidFill>
          <a:ln>
            <a:solidFill>
              <a:schemeClr val="tx1"/>
            </a:solidFill>
          </a:ln>
        </p:spPr>
        <p:txBody>
          <a:bodyPr lIns="90488" tIns="44450" rIns="90488" bIns="44450"/>
          <a:lstStyle/>
          <a:p>
            <a:pPr algn="ctr">
              <a:buFont typeface="Calibri" panose="020F0502020204030204" pitchFamily="34" charset="0"/>
              <a:buChar char=" "/>
              <a:defRPr/>
            </a:pPr>
            <a:r>
              <a:rPr lang="en-US" sz="2800" dirty="0">
                <a:latin typeface="Arial" panose="020B0604020202020204" pitchFamily="34" charset="0"/>
                <a:cs typeface="Arial" panose="020B0604020202020204" pitchFamily="34" charset="0"/>
              </a:rPr>
              <a:t>Product costs includes all the costs that are involved in acquiring or making a product.</a:t>
            </a:r>
          </a:p>
        </p:txBody>
      </p:sp>
      <p:sp>
        <p:nvSpPr>
          <p:cNvPr id="38916" name="Rectangle 43"/>
          <p:cNvSpPr>
            <a:spLocks noChangeArrowheads="1"/>
          </p:cNvSpPr>
          <p:nvPr/>
        </p:nvSpPr>
        <p:spPr bwMode="auto">
          <a:xfrm>
            <a:off x="914400" y="3200400"/>
            <a:ext cx="7543800" cy="2244204"/>
          </a:xfrm>
          <a:prstGeom prst="rect">
            <a:avLst/>
          </a:prstGeom>
          <a:solidFill>
            <a:srgbClr val="FFE6CB"/>
          </a:solidFill>
          <a:ln w="25399">
            <a:solidFill>
              <a:schemeClr val="accent2"/>
            </a:solidFill>
            <a:miter lim="800000"/>
            <a:headEnd/>
            <a:tailEnd/>
          </a:ln>
          <a:effectLst>
            <a:outerShdw blurRad="63500" dist="53882" dir="2700000" algn="ctr" rotWithShape="0">
              <a:schemeClr val="tx1">
                <a:alpha val="74997"/>
              </a:schemeClr>
            </a:outerShdw>
          </a:effectLst>
        </p:spPr>
        <p:txBody>
          <a:bodyPr wrap="square" lIns="90488" tIns="44450" rIns="90488" bIns="44450">
            <a:spAutoFit/>
          </a:bodyPr>
          <a:lstStyle/>
          <a:p>
            <a:pPr algn="ctr"/>
            <a:r>
              <a:rPr lang="en-US" sz="2800" dirty="0"/>
              <a:t>Product costs “attach” to a unit of product as it is purchased or manufactured and they stay attached to each unit of product as long as it remains in inventory awaiting sale.</a:t>
            </a:r>
          </a:p>
        </p:txBody>
      </p:sp>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lIns="90488" tIns="44450" rIns="90488" bIns="44450"/>
          <a:lstStyle/>
          <a:p>
            <a:pPr>
              <a:defRPr/>
            </a:pPr>
            <a:r>
              <a:rPr lang="en-US" altLang="en-US" dirty="0">
                <a:cs typeface="Arial" charset="0"/>
              </a:rPr>
              <a:t>Manufacturing Product Costs </a:t>
            </a:r>
          </a:p>
        </p:txBody>
      </p:sp>
      <p:sp>
        <p:nvSpPr>
          <p:cNvPr id="309291" name="Rectangle 43"/>
          <p:cNvSpPr>
            <a:spLocks noChangeArrowheads="1"/>
          </p:cNvSpPr>
          <p:nvPr/>
        </p:nvSpPr>
        <p:spPr bwMode="auto">
          <a:xfrm>
            <a:off x="609600" y="1371600"/>
            <a:ext cx="8001000" cy="4829528"/>
          </a:xfrm>
          <a:prstGeom prst="rect">
            <a:avLst/>
          </a:prstGeom>
          <a:solidFill>
            <a:srgbClr val="FFE6CB"/>
          </a:solidFill>
          <a:ln w="25399">
            <a:solidFill>
              <a:schemeClr val="accent2"/>
            </a:solidFill>
            <a:miter lim="800000"/>
            <a:headEnd/>
            <a:tailEnd/>
          </a:ln>
          <a:effectLst>
            <a:outerShdw blurRad="63500" dist="53882" dir="2700000" algn="ctr" rotWithShape="0">
              <a:schemeClr val="tx1">
                <a:alpha val="74997"/>
              </a:schemeClr>
            </a:outerShdw>
          </a:effectLst>
        </p:spPr>
        <p:txBody>
          <a:bodyPr wrap="square" lIns="90488" tIns="44450" rIns="90488" bIns="44450">
            <a:spAutoFit/>
          </a:bodyPr>
          <a:lstStyle/>
          <a:p>
            <a:pPr>
              <a:defRPr/>
            </a:pPr>
            <a:r>
              <a:rPr lang="en-US" sz="2800" dirty="0">
                <a:latin typeface="Arial" panose="020B0604020202020204" pitchFamily="34" charset="0"/>
                <a:ea typeface="MS PGothic" panose="020B0600070205080204" pitchFamily="34" charset="-128"/>
                <a:cs typeface="+mn-cs"/>
              </a:rPr>
              <a:t>For manufacturing companies, product costs </a:t>
            </a:r>
          </a:p>
          <a:p>
            <a:pPr>
              <a:defRPr/>
            </a:pPr>
            <a:r>
              <a:rPr lang="en-US" sz="2800" dirty="0">
                <a:latin typeface="Arial" panose="020B0604020202020204" pitchFamily="34" charset="0"/>
                <a:ea typeface="MS PGothic" panose="020B0600070205080204" pitchFamily="34" charset="-128"/>
                <a:cs typeface="+mn-cs"/>
              </a:rPr>
              <a:t>include:</a:t>
            </a:r>
          </a:p>
          <a:p>
            <a:pPr marL="457200" indent="-457200">
              <a:buFont typeface="Arial" panose="020B0604020202020204" pitchFamily="34" charset="0"/>
              <a:buChar char="•"/>
              <a:defRPr/>
            </a:pPr>
            <a:r>
              <a:rPr lang="en-US" sz="2800" b="1" dirty="0">
                <a:solidFill>
                  <a:srgbClr val="C00000"/>
                </a:solidFill>
                <a:latin typeface="Arial" panose="020B0604020202020204" pitchFamily="34" charset="0"/>
                <a:ea typeface="MS PGothic" panose="020B0600070205080204" pitchFamily="34" charset="-128"/>
                <a:cs typeface="+mn-cs"/>
              </a:rPr>
              <a:t>Raw materials: </a:t>
            </a:r>
            <a:r>
              <a:rPr lang="en-US" sz="2800" dirty="0">
                <a:latin typeface="Arial" panose="020B0604020202020204" pitchFamily="34" charset="0"/>
                <a:ea typeface="MS PGothic" panose="020B0600070205080204" pitchFamily="34" charset="-128"/>
                <a:cs typeface="+mn-cs"/>
              </a:rPr>
              <a:t>includes any materials that go into the final product. </a:t>
            </a:r>
          </a:p>
          <a:p>
            <a:pPr marL="457200" indent="-457200">
              <a:buFont typeface="Arial" panose="020B0604020202020204" pitchFamily="34" charset="0"/>
              <a:buChar char="•"/>
              <a:defRPr/>
            </a:pPr>
            <a:r>
              <a:rPr lang="en-US" sz="2800" b="1" dirty="0">
                <a:solidFill>
                  <a:srgbClr val="C00000"/>
                </a:solidFill>
                <a:latin typeface="Arial" panose="020B0604020202020204" pitchFamily="34" charset="0"/>
                <a:ea typeface="MS PGothic" panose="020B0600070205080204" pitchFamily="34" charset="-128"/>
                <a:cs typeface="+mn-cs"/>
              </a:rPr>
              <a:t>Work in process: </a:t>
            </a:r>
            <a:r>
              <a:rPr lang="en-US" sz="2800" dirty="0">
                <a:latin typeface="Arial" panose="020B0604020202020204" pitchFamily="34" charset="0"/>
                <a:ea typeface="MS PGothic" panose="020B0600070205080204" pitchFamily="34" charset="-128"/>
                <a:cs typeface="+mn-cs"/>
              </a:rPr>
              <a:t>consists of units of product that are only partially complete and will require further work before they are ready for sale to the customer. </a:t>
            </a:r>
          </a:p>
          <a:p>
            <a:pPr marL="457200" indent="-457200">
              <a:buFont typeface="Arial" panose="020B0604020202020204" pitchFamily="34" charset="0"/>
              <a:buChar char="•"/>
              <a:defRPr/>
            </a:pPr>
            <a:r>
              <a:rPr lang="en-US" sz="2800" b="1" dirty="0">
                <a:solidFill>
                  <a:srgbClr val="C00000"/>
                </a:solidFill>
                <a:latin typeface="Arial" panose="020B0604020202020204" pitchFamily="34" charset="0"/>
                <a:ea typeface="MS PGothic" panose="020B0600070205080204" pitchFamily="34" charset="-128"/>
                <a:cs typeface="+mn-cs"/>
              </a:rPr>
              <a:t>Finished goods costs:</a:t>
            </a:r>
            <a:r>
              <a:rPr lang="en-US" sz="2800" dirty="0">
                <a:latin typeface="Arial" panose="020B0604020202020204" pitchFamily="34" charset="0"/>
                <a:ea typeface="MS PGothic" panose="020B0600070205080204" pitchFamily="34" charset="-128"/>
                <a:cs typeface="+mn-cs"/>
              </a:rPr>
              <a:t> consists of completed units of product that have not yet been sold to customers.</a:t>
            </a:r>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cs typeface="ＭＳ Ｐゴシック" charset="-128"/>
              </a:rPr>
              <a:t>Transfer of Product Costs</a:t>
            </a:r>
          </a:p>
        </p:txBody>
      </p:sp>
      <p:sp>
        <p:nvSpPr>
          <p:cNvPr id="3" name="Rectangle 2"/>
          <p:cNvSpPr/>
          <p:nvPr/>
        </p:nvSpPr>
        <p:spPr>
          <a:xfrm>
            <a:off x="822325" y="1524000"/>
            <a:ext cx="7543800" cy="4524375"/>
          </a:xfrm>
          <a:prstGeom prst="rect">
            <a:avLst/>
          </a:prstGeom>
          <a:solidFill>
            <a:schemeClr val="accent2">
              <a:lumMod val="20000"/>
              <a:lumOff val="80000"/>
            </a:schemeClr>
          </a:solidFill>
          <a:ln>
            <a:solidFill>
              <a:schemeClr val="tx2">
                <a:lumMod val="50000"/>
              </a:schemeClr>
            </a:solidFill>
          </a:ln>
        </p:spPr>
        <p:txBody>
          <a:bodyPr>
            <a:spAutoFit/>
          </a:bodyPr>
          <a:lstStyle/>
          <a:p>
            <a:pPr marL="285750" indent="-285750">
              <a:buFont typeface="Arial" panose="020B0604020202020204" pitchFamily="34" charset="0"/>
              <a:buChar char="•"/>
              <a:defRPr/>
            </a:pPr>
            <a:r>
              <a:rPr lang="en-US" sz="2400" dirty="0">
                <a:latin typeface="Arial" panose="020B0604020202020204" pitchFamily="34" charset="0"/>
                <a:ea typeface="MS PGothic" panose="020B0600070205080204" pitchFamily="34" charset="-128"/>
                <a:cs typeface="+mn-cs"/>
              </a:rPr>
              <a:t>When direct materials are used in production, their costs are transferred from Raw Materials to Work in Process. </a:t>
            </a:r>
          </a:p>
          <a:p>
            <a:pPr marL="285750" indent="-285750">
              <a:buFont typeface="Arial" panose="020B0604020202020204" pitchFamily="34" charset="0"/>
              <a:buChar char="•"/>
              <a:defRPr/>
            </a:pPr>
            <a:r>
              <a:rPr lang="en-US" sz="2400" dirty="0">
                <a:latin typeface="Arial" panose="020B0604020202020204" pitchFamily="34" charset="0"/>
                <a:ea typeface="MS PGothic" panose="020B0600070205080204" pitchFamily="34" charset="-128"/>
                <a:cs typeface="+mn-cs"/>
              </a:rPr>
              <a:t>Direct labor and manufacturing overhead costs are added to Work in Process to convert direct materials into finished goods. </a:t>
            </a:r>
          </a:p>
          <a:p>
            <a:pPr marL="285750" indent="-285750">
              <a:buFont typeface="Arial" panose="020B0604020202020204" pitchFamily="34" charset="0"/>
              <a:buChar char="•"/>
              <a:defRPr/>
            </a:pPr>
            <a:r>
              <a:rPr lang="en-US" sz="2400" dirty="0">
                <a:latin typeface="Arial" panose="020B0604020202020204" pitchFamily="34" charset="0"/>
                <a:ea typeface="MS PGothic" panose="020B0600070205080204" pitchFamily="34" charset="-128"/>
                <a:cs typeface="+mn-cs"/>
              </a:rPr>
              <a:t>Once units of product are completed, their costs are transferred from Work in Process to Finished Goods. </a:t>
            </a:r>
          </a:p>
          <a:p>
            <a:pPr marL="285750" indent="-285750">
              <a:buFont typeface="Arial" panose="020B0604020202020204" pitchFamily="34" charset="0"/>
              <a:buChar char="•"/>
              <a:defRPr/>
            </a:pPr>
            <a:r>
              <a:rPr lang="en-US" sz="2400" dirty="0">
                <a:latin typeface="Arial" panose="020B0604020202020204" pitchFamily="34" charset="0"/>
                <a:ea typeface="MS PGothic" panose="020B0600070205080204" pitchFamily="34" charset="-128"/>
                <a:cs typeface="+mn-cs"/>
              </a:rPr>
              <a:t>When a manufacturer sells its finished goods to customers, the costs are transferred from Finished Goods to Cost of Goods Sold.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pPr>
              <a:defRPr/>
            </a:pPr>
            <a:r>
              <a:rPr lang="en-US" altLang="en-US" sz="3600" dirty="0">
                <a:cs typeface="Arial" charset="0"/>
              </a:rPr>
              <a:t>Cost Classifications for Preparing Financial Statements</a:t>
            </a:r>
          </a:p>
        </p:txBody>
      </p:sp>
      <p:sp>
        <p:nvSpPr>
          <p:cNvPr id="317443" name="Rectangle 3"/>
          <p:cNvSpPr>
            <a:spLocks noGrp="1" noChangeArrowheads="1"/>
          </p:cNvSpPr>
          <p:nvPr>
            <p:ph type="body" sz="half" idx="4294967295"/>
          </p:nvPr>
        </p:nvSpPr>
        <p:spPr>
          <a:xfrm>
            <a:off x="200026" y="1473958"/>
            <a:ext cx="4366904" cy="4419600"/>
          </a:xfrm>
          <a:solidFill>
            <a:schemeClr val="accent2">
              <a:lumMod val="20000"/>
              <a:lumOff val="80000"/>
            </a:schemeClr>
          </a:solidFill>
          <a:ln>
            <a:solidFill>
              <a:srgbClr val="0000CC"/>
            </a:solidFill>
          </a:ln>
        </p:spPr>
        <p:txBody>
          <a:bodyPr/>
          <a:lstStyle/>
          <a:p>
            <a:pPr algn="ctr">
              <a:buFont typeface="Times" pitchFamily="38" charset="0"/>
              <a:buNone/>
              <a:defRPr/>
            </a:pPr>
            <a:r>
              <a:rPr lang="en-US" altLang="en-US" sz="2300" dirty="0">
                <a:cs typeface="Arial" charset="0"/>
              </a:rPr>
              <a:t>   </a:t>
            </a:r>
            <a:r>
              <a:rPr lang="en-US" altLang="en-US" sz="2600" b="1" dirty="0">
                <a:solidFill>
                  <a:srgbClr val="C00000"/>
                </a:solidFill>
                <a:cs typeface="Arial" charset="0"/>
              </a:rPr>
              <a:t>Product costs </a:t>
            </a:r>
            <a:r>
              <a:rPr lang="en-US" altLang="en-US" sz="2600" b="1" dirty="0">
                <a:solidFill>
                  <a:schemeClr val="tx2"/>
                </a:solidFill>
                <a:cs typeface="Arial" charset="0"/>
              </a:rPr>
              <a:t>include direct materials, direct labor, and manufacturing overhead.</a:t>
            </a:r>
          </a:p>
        </p:txBody>
      </p:sp>
      <p:sp>
        <p:nvSpPr>
          <p:cNvPr id="44036" name="Rectangle 4"/>
          <p:cNvSpPr>
            <a:spLocks noGrp="1" noChangeArrowheads="1"/>
          </p:cNvSpPr>
          <p:nvPr>
            <p:ph type="body" sz="half" idx="4294967295"/>
          </p:nvPr>
        </p:nvSpPr>
        <p:spPr>
          <a:xfrm>
            <a:off x="5044767" y="1463722"/>
            <a:ext cx="3811587" cy="4419600"/>
          </a:xfrm>
          <a:solidFill>
            <a:srgbClr val="FFCC66"/>
          </a:solidFill>
          <a:ln>
            <a:solidFill>
              <a:srgbClr val="0000CC"/>
            </a:solidFill>
            <a:miter lim="800000"/>
            <a:headEnd/>
            <a:tailEnd/>
          </a:ln>
        </p:spPr>
        <p:txBody>
          <a:bodyPr/>
          <a:lstStyle/>
          <a:p>
            <a:pPr algn="ctr">
              <a:buFont typeface="Times" charset="0"/>
              <a:buNone/>
            </a:pPr>
            <a:r>
              <a:rPr lang="en-US" sz="2600" b="1">
                <a:solidFill>
                  <a:srgbClr val="0000CC"/>
                </a:solidFill>
                <a:latin typeface="Calibri" charset="0"/>
                <a:ea typeface="MS PGothic" charset="0"/>
                <a:cs typeface="MS PGothic" charset="0"/>
              </a:rPr>
              <a:t>Period costs</a:t>
            </a:r>
            <a:r>
              <a:rPr lang="en-US" sz="2600" b="1">
                <a:latin typeface="Calibri" charset="0"/>
                <a:ea typeface="MS PGothic" charset="0"/>
                <a:cs typeface="MS PGothic" charset="0"/>
              </a:rPr>
              <a:t> include all selling costs and administrative costs.</a:t>
            </a:r>
            <a:r>
              <a:rPr lang="en-US" sz="2600">
                <a:latin typeface="Calibri" charset="0"/>
                <a:ea typeface="MS PGothic" charset="0"/>
                <a:cs typeface="MS PGothic" charset="0"/>
              </a:rPr>
              <a:t> </a:t>
            </a:r>
          </a:p>
        </p:txBody>
      </p:sp>
      <p:grpSp>
        <p:nvGrpSpPr>
          <p:cNvPr id="44037" name="Group 5"/>
          <p:cNvGrpSpPr>
            <a:grpSpLocks/>
          </p:cNvGrpSpPr>
          <p:nvPr/>
        </p:nvGrpSpPr>
        <p:grpSpPr bwMode="auto">
          <a:xfrm>
            <a:off x="755650" y="3429000"/>
            <a:ext cx="3686175" cy="2325688"/>
            <a:chOff x="536" y="2445"/>
            <a:chExt cx="2322" cy="1465"/>
          </a:xfrm>
        </p:grpSpPr>
        <p:grpSp>
          <p:nvGrpSpPr>
            <p:cNvPr id="44045" name="Group 6"/>
            <p:cNvGrpSpPr>
              <a:grpSpLocks/>
            </p:cNvGrpSpPr>
            <p:nvPr/>
          </p:nvGrpSpPr>
          <p:grpSpPr bwMode="auto">
            <a:xfrm>
              <a:off x="576" y="2640"/>
              <a:ext cx="768" cy="432"/>
              <a:chOff x="816" y="2592"/>
              <a:chExt cx="768" cy="432"/>
            </a:xfrm>
          </p:grpSpPr>
          <p:sp>
            <p:nvSpPr>
              <p:cNvPr id="44056" name="Line 7"/>
              <p:cNvSpPr>
                <a:spLocks noChangeShapeType="1"/>
              </p:cNvSpPr>
              <p:nvPr/>
            </p:nvSpPr>
            <p:spPr bwMode="auto">
              <a:xfrm>
                <a:off x="816" y="2592"/>
                <a:ext cx="76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057" name="Line 8"/>
              <p:cNvSpPr>
                <a:spLocks noChangeShapeType="1"/>
              </p:cNvSpPr>
              <p:nvPr/>
            </p:nvSpPr>
            <p:spPr bwMode="auto">
              <a:xfrm>
                <a:off x="1200" y="2592"/>
                <a:ext cx="0" cy="43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4046" name="Text Box 9"/>
            <p:cNvSpPr txBox="1">
              <a:spLocks noChangeArrowheads="1"/>
            </p:cNvSpPr>
            <p:nvPr/>
          </p:nvSpPr>
          <p:spPr bwMode="auto">
            <a:xfrm>
              <a:off x="604" y="2445"/>
              <a:ext cx="69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a:solidFill>
                    <a:schemeClr val="tx2"/>
                  </a:solidFill>
                </a:rPr>
                <a:t>Inventory</a:t>
              </a:r>
            </a:p>
          </p:txBody>
        </p:sp>
        <p:sp>
          <p:nvSpPr>
            <p:cNvPr id="44047" name="Line 10"/>
            <p:cNvSpPr>
              <a:spLocks noChangeShapeType="1"/>
            </p:cNvSpPr>
            <p:nvPr/>
          </p:nvSpPr>
          <p:spPr bwMode="auto">
            <a:xfrm>
              <a:off x="1783" y="2635"/>
              <a:ext cx="103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048" name="Line 11"/>
            <p:cNvSpPr>
              <a:spLocks noChangeShapeType="1"/>
            </p:cNvSpPr>
            <p:nvPr/>
          </p:nvSpPr>
          <p:spPr bwMode="auto">
            <a:xfrm>
              <a:off x="2299" y="2635"/>
              <a:ext cx="0" cy="43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049" name="Text Box 12"/>
            <p:cNvSpPr txBox="1">
              <a:spLocks noChangeArrowheads="1"/>
            </p:cNvSpPr>
            <p:nvPr/>
          </p:nvSpPr>
          <p:spPr bwMode="auto">
            <a:xfrm>
              <a:off x="1763" y="2449"/>
              <a:ext cx="109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400" b="1">
                  <a:solidFill>
                    <a:schemeClr val="tx2"/>
                  </a:solidFill>
                </a:rPr>
                <a:t>Cost of Good Sold</a:t>
              </a:r>
            </a:p>
          </p:txBody>
        </p:sp>
        <p:sp>
          <p:nvSpPr>
            <p:cNvPr id="44050" name="Text Box 13"/>
            <p:cNvSpPr txBox="1">
              <a:spLocks noChangeArrowheads="1"/>
            </p:cNvSpPr>
            <p:nvPr/>
          </p:nvSpPr>
          <p:spPr bwMode="auto">
            <a:xfrm>
              <a:off x="536" y="3392"/>
              <a:ext cx="811"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ctr" eaLnBrk="1" hangingPunct="1"/>
              <a:r>
                <a:rPr lang="en-US" sz="2400">
                  <a:solidFill>
                    <a:schemeClr val="tx2"/>
                  </a:solidFill>
                </a:rPr>
                <a:t>Balance</a:t>
              </a:r>
              <a:br>
                <a:rPr lang="en-US" sz="2400">
                  <a:solidFill>
                    <a:schemeClr val="tx2"/>
                  </a:solidFill>
                </a:rPr>
              </a:br>
              <a:r>
                <a:rPr lang="en-US" sz="2400">
                  <a:solidFill>
                    <a:schemeClr val="tx2"/>
                  </a:solidFill>
                </a:rPr>
                <a:t>Sheet</a:t>
              </a:r>
            </a:p>
          </p:txBody>
        </p:sp>
        <p:sp>
          <p:nvSpPr>
            <p:cNvPr id="44051" name="Text Box 14"/>
            <p:cNvSpPr txBox="1">
              <a:spLocks noChangeArrowheads="1"/>
            </p:cNvSpPr>
            <p:nvPr/>
          </p:nvSpPr>
          <p:spPr bwMode="auto">
            <a:xfrm>
              <a:off x="1742" y="3392"/>
              <a:ext cx="991"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ctr" eaLnBrk="1" hangingPunct="1"/>
              <a:r>
                <a:rPr lang="en-US" sz="2400">
                  <a:solidFill>
                    <a:schemeClr val="tx2"/>
                  </a:solidFill>
                </a:rPr>
                <a:t>Income</a:t>
              </a:r>
              <a:br>
                <a:rPr lang="en-US" sz="2400">
                  <a:solidFill>
                    <a:schemeClr val="tx2"/>
                  </a:solidFill>
                </a:rPr>
              </a:br>
              <a:r>
                <a:rPr lang="en-US" sz="2400">
                  <a:solidFill>
                    <a:schemeClr val="tx2"/>
                  </a:solidFill>
                </a:rPr>
                <a:t>Statement</a:t>
              </a:r>
            </a:p>
          </p:txBody>
        </p:sp>
        <p:sp>
          <p:nvSpPr>
            <p:cNvPr id="44052" name="Line 15"/>
            <p:cNvSpPr>
              <a:spLocks noChangeShapeType="1"/>
            </p:cNvSpPr>
            <p:nvPr/>
          </p:nvSpPr>
          <p:spPr bwMode="auto">
            <a:xfrm>
              <a:off x="1200" y="2832"/>
              <a:ext cx="816" cy="0"/>
            </a:xfrm>
            <a:prstGeom prst="line">
              <a:avLst/>
            </a:prstGeom>
            <a:noFill/>
            <a:ln w="9525">
              <a:solidFill>
                <a:srgbClr val="FF0000"/>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4053" name="Text Box 16"/>
            <p:cNvSpPr txBox="1">
              <a:spLocks noChangeArrowheads="1"/>
            </p:cNvSpPr>
            <p:nvPr/>
          </p:nvSpPr>
          <p:spPr bwMode="auto">
            <a:xfrm>
              <a:off x="1400" y="2799"/>
              <a:ext cx="34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a:solidFill>
                    <a:schemeClr val="tx2"/>
                  </a:solidFill>
                  <a:latin typeface="Times New Roman" charset="0"/>
                </a:rPr>
                <a:t>Sale</a:t>
              </a:r>
            </a:p>
          </p:txBody>
        </p:sp>
        <p:sp>
          <p:nvSpPr>
            <p:cNvPr id="44054" name="Line 17"/>
            <p:cNvSpPr>
              <a:spLocks noChangeShapeType="1"/>
            </p:cNvSpPr>
            <p:nvPr/>
          </p:nvSpPr>
          <p:spPr bwMode="auto">
            <a:xfrm>
              <a:off x="960" y="3216"/>
              <a:ext cx="0" cy="192"/>
            </a:xfrm>
            <a:prstGeom prst="line">
              <a:avLst/>
            </a:prstGeom>
            <a:noFill/>
            <a:ln w="9525">
              <a:solidFill>
                <a:srgbClr val="FF0000"/>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4055" name="Line 18"/>
            <p:cNvSpPr>
              <a:spLocks noChangeShapeType="1"/>
            </p:cNvSpPr>
            <p:nvPr/>
          </p:nvSpPr>
          <p:spPr bwMode="auto">
            <a:xfrm>
              <a:off x="2296" y="3216"/>
              <a:ext cx="0" cy="192"/>
            </a:xfrm>
            <a:prstGeom prst="line">
              <a:avLst/>
            </a:prstGeom>
            <a:noFill/>
            <a:ln w="9525">
              <a:solidFill>
                <a:srgbClr val="FF0000"/>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44038" name="Group 19"/>
          <p:cNvGrpSpPr>
            <a:grpSpLocks/>
          </p:cNvGrpSpPr>
          <p:nvPr/>
        </p:nvGrpSpPr>
        <p:grpSpPr bwMode="auto">
          <a:xfrm>
            <a:off x="5803900" y="3433763"/>
            <a:ext cx="1573213" cy="2320925"/>
            <a:chOff x="3776" y="2448"/>
            <a:chExt cx="991" cy="1462"/>
          </a:xfrm>
        </p:grpSpPr>
        <p:grpSp>
          <p:nvGrpSpPr>
            <p:cNvPr id="44039" name="Group 20"/>
            <p:cNvGrpSpPr>
              <a:grpSpLocks/>
            </p:cNvGrpSpPr>
            <p:nvPr/>
          </p:nvGrpSpPr>
          <p:grpSpPr bwMode="auto">
            <a:xfrm>
              <a:off x="3888" y="2643"/>
              <a:ext cx="768" cy="432"/>
              <a:chOff x="816" y="2592"/>
              <a:chExt cx="768" cy="432"/>
            </a:xfrm>
          </p:grpSpPr>
          <p:sp>
            <p:nvSpPr>
              <p:cNvPr id="44043" name="Line 21"/>
              <p:cNvSpPr>
                <a:spLocks noChangeShapeType="1"/>
              </p:cNvSpPr>
              <p:nvPr/>
            </p:nvSpPr>
            <p:spPr bwMode="auto">
              <a:xfrm>
                <a:off x="816" y="2592"/>
                <a:ext cx="76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044" name="Line 22"/>
              <p:cNvSpPr>
                <a:spLocks noChangeShapeType="1"/>
              </p:cNvSpPr>
              <p:nvPr/>
            </p:nvSpPr>
            <p:spPr bwMode="auto">
              <a:xfrm>
                <a:off x="1200" y="2592"/>
                <a:ext cx="0" cy="43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4040" name="Text Box 23"/>
            <p:cNvSpPr txBox="1">
              <a:spLocks noChangeArrowheads="1"/>
            </p:cNvSpPr>
            <p:nvPr/>
          </p:nvSpPr>
          <p:spPr bwMode="auto">
            <a:xfrm>
              <a:off x="3932" y="2448"/>
              <a:ext cx="64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a:t>Expense</a:t>
              </a:r>
            </a:p>
          </p:txBody>
        </p:sp>
        <p:sp>
          <p:nvSpPr>
            <p:cNvPr id="44041" name="Text Box 24"/>
            <p:cNvSpPr txBox="1">
              <a:spLocks noChangeArrowheads="1"/>
            </p:cNvSpPr>
            <p:nvPr/>
          </p:nvSpPr>
          <p:spPr bwMode="auto">
            <a:xfrm>
              <a:off x="3776" y="3392"/>
              <a:ext cx="991"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ctr" eaLnBrk="1" hangingPunct="1"/>
              <a:r>
                <a:rPr lang="en-US" sz="2400">
                  <a:solidFill>
                    <a:srgbClr val="006600"/>
                  </a:solidFill>
                </a:rPr>
                <a:t>Income</a:t>
              </a:r>
              <a:br>
                <a:rPr lang="en-US" sz="2400">
                  <a:solidFill>
                    <a:srgbClr val="006600"/>
                  </a:solidFill>
                </a:rPr>
              </a:br>
              <a:r>
                <a:rPr lang="en-US" sz="2400">
                  <a:solidFill>
                    <a:srgbClr val="006600"/>
                  </a:solidFill>
                </a:rPr>
                <a:t>Statement</a:t>
              </a:r>
            </a:p>
          </p:txBody>
        </p:sp>
        <p:sp>
          <p:nvSpPr>
            <p:cNvPr id="44042" name="Line 25"/>
            <p:cNvSpPr>
              <a:spLocks noChangeShapeType="1"/>
            </p:cNvSpPr>
            <p:nvPr/>
          </p:nvSpPr>
          <p:spPr bwMode="auto">
            <a:xfrm>
              <a:off x="4272" y="3216"/>
              <a:ext cx="0" cy="192"/>
            </a:xfrm>
            <a:prstGeom prst="line">
              <a:avLst/>
            </a:prstGeom>
            <a:noFill/>
            <a:ln w="9525">
              <a:solidFill>
                <a:srgbClr val="FF0000"/>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n-US"/>
            </a:p>
          </p:txBody>
        </p:sp>
      </p:grpSp>
    </p:spTree>
  </p:cSld>
  <p:clrMapOvr>
    <a:masterClrMapping/>
  </p:clrMapOvr>
  <p:transition spd="med">
    <p:strips dir="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wrap="square" lIns="90488" tIns="44450" rIns="90488" bIns="44450" numCol="1" anchorCtr="0" compatLnSpc="1">
            <a:prstTxWarp prst="textNoShape">
              <a:avLst/>
            </a:prstTxWarp>
          </a:bodyPr>
          <a:lstStyle/>
          <a:p>
            <a:r>
              <a:rPr lang="en-US" dirty="0">
                <a:latin typeface="Calibri Light" charset="0"/>
                <a:ea typeface="MS PGothic" charset="0"/>
                <a:cs typeface="Arial" charset="0"/>
              </a:rPr>
              <a:t>Quick Check 1</a:t>
            </a:r>
            <a:endParaRPr lang="en-US" sz="2800" dirty="0">
              <a:latin typeface="Calibri Light" charset="0"/>
              <a:ea typeface="MS PGothic" charset="0"/>
              <a:cs typeface="Arial" charset="0"/>
              <a:sym typeface="Wingdings" charset="0"/>
            </a:endParaRPr>
          </a:p>
        </p:txBody>
      </p:sp>
      <p:sp>
        <p:nvSpPr>
          <p:cNvPr id="46083" name="Rectangle 3"/>
          <p:cNvSpPr>
            <a:spLocks noGrp="1" noChangeArrowheads="1"/>
          </p:cNvSpPr>
          <p:nvPr>
            <p:ph type="body" idx="4294967295"/>
          </p:nvPr>
        </p:nvSpPr>
        <p:spPr>
          <a:xfrm>
            <a:off x="381000" y="1447800"/>
            <a:ext cx="8153400" cy="4686300"/>
          </a:xfrm>
          <a:solidFill>
            <a:srgbClr val="EDEDD3"/>
          </a:solidFill>
          <a:ln w="12699">
            <a:solidFill>
              <a:srgbClr val="0000CC"/>
            </a:solidFill>
            <a:miter lim="800000"/>
            <a:headEnd/>
            <a:tailEnd/>
          </a:ln>
        </p:spPr>
        <p:txBody>
          <a:bodyPr lIns="90488" tIns="44450" rIns="90488" bIns="44450"/>
          <a:lstStyle/>
          <a:p>
            <a:pPr>
              <a:buFont typeface="Times" charset="0"/>
              <a:buNone/>
            </a:pPr>
            <a:r>
              <a:rPr lang="en-US" sz="2400">
                <a:latin typeface="Arial" charset="0"/>
                <a:ea typeface="MS PGothic" charset="0"/>
                <a:cs typeface="MS PGothic" charset="0"/>
              </a:rPr>
              <a:t> 	Which of the following costs would be considered a period rather than a product cost in a manufacturing company?</a:t>
            </a:r>
          </a:p>
          <a:p>
            <a:pPr lvl="1">
              <a:buFont typeface="Wingdings" charset="0"/>
              <a:buNone/>
            </a:pPr>
            <a:r>
              <a:rPr lang="en-US" sz="2400">
                <a:solidFill>
                  <a:schemeClr val="tx1"/>
                </a:solidFill>
                <a:latin typeface="Arial" charset="0"/>
                <a:ea typeface="MS PGothic" charset="0"/>
                <a:cs typeface="MS PGothic" charset="0"/>
              </a:rPr>
              <a:t>A. Manufacturing equipment depreciation.</a:t>
            </a:r>
          </a:p>
          <a:p>
            <a:pPr lvl="1">
              <a:buFont typeface="Wingdings" charset="0"/>
              <a:buNone/>
            </a:pPr>
            <a:r>
              <a:rPr lang="en-US" sz="2400">
                <a:solidFill>
                  <a:schemeClr val="tx1"/>
                </a:solidFill>
                <a:latin typeface="Arial" charset="0"/>
                <a:ea typeface="MS PGothic" charset="0"/>
                <a:cs typeface="MS PGothic" charset="0"/>
              </a:rPr>
              <a:t>B. Property taxes on corporate headquarters.</a:t>
            </a:r>
          </a:p>
          <a:p>
            <a:pPr lvl="1">
              <a:buFont typeface="Wingdings" charset="0"/>
              <a:buNone/>
            </a:pPr>
            <a:r>
              <a:rPr lang="en-US" sz="2400">
                <a:solidFill>
                  <a:schemeClr val="tx1"/>
                </a:solidFill>
                <a:latin typeface="Arial" charset="0"/>
                <a:ea typeface="MS PGothic" charset="0"/>
                <a:cs typeface="MS PGothic" charset="0"/>
              </a:rPr>
              <a:t>C. Direct materials costs.</a:t>
            </a:r>
          </a:p>
          <a:p>
            <a:pPr lvl="1">
              <a:buFont typeface="Wingdings" charset="0"/>
              <a:buNone/>
            </a:pPr>
            <a:r>
              <a:rPr lang="en-US" sz="2400">
                <a:solidFill>
                  <a:schemeClr val="tx1"/>
                </a:solidFill>
                <a:latin typeface="Arial" charset="0"/>
                <a:ea typeface="MS PGothic" charset="0"/>
                <a:cs typeface="MS PGothic" charset="0"/>
              </a:rPr>
              <a:t>D. Electrical costs to light the production     </a:t>
            </a:r>
          </a:p>
          <a:p>
            <a:pPr lvl="1">
              <a:buFont typeface="Wingdings" charset="0"/>
              <a:buNone/>
            </a:pPr>
            <a:r>
              <a:rPr lang="en-US" sz="2400">
                <a:solidFill>
                  <a:schemeClr val="tx1"/>
                </a:solidFill>
                <a:latin typeface="Arial" charset="0"/>
                <a:ea typeface="MS PGothic" charset="0"/>
                <a:cs typeface="MS PGothic" charset="0"/>
              </a:rPr>
              <a:t>     facility.</a:t>
            </a:r>
          </a:p>
          <a:p>
            <a:pPr lvl="1">
              <a:buFont typeface="Wingdings" charset="0"/>
              <a:buNone/>
            </a:pPr>
            <a:r>
              <a:rPr lang="en-US" sz="2400">
                <a:solidFill>
                  <a:schemeClr val="tx1"/>
                </a:solidFill>
                <a:latin typeface="Arial" charset="0"/>
                <a:ea typeface="MS PGothic" charset="0"/>
                <a:cs typeface="MS PGothic" charset="0"/>
              </a:rPr>
              <a:t>E. Sales commissions.</a:t>
            </a:r>
          </a:p>
        </p:txBody>
      </p:sp>
    </p:spTree>
  </p:cSld>
  <p:clrMapOvr>
    <a:masterClrMapping/>
  </p:clrMapOvr>
  <p:transition spd="med">
    <p:blinds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cs typeface="ＭＳ Ｐゴシック" charset="-128"/>
              </a:rPr>
              <a:t>Needs of Management</a:t>
            </a:r>
          </a:p>
        </p:txBody>
      </p:sp>
      <p:sp>
        <p:nvSpPr>
          <p:cNvPr id="3" name="TextBox 2"/>
          <p:cNvSpPr txBox="1"/>
          <p:nvPr/>
        </p:nvSpPr>
        <p:spPr>
          <a:xfrm>
            <a:off x="700088" y="1614488"/>
            <a:ext cx="7788275" cy="1816100"/>
          </a:xfrm>
          <a:prstGeom prst="rect">
            <a:avLst/>
          </a:prstGeom>
          <a:solidFill>
            <a:schemeClr val="accent2">
              <a:lumMod val="20000"/>
              <a:lumOff val="80000"/>
            </a:schemeClr>
          </a:solidFill>
          <a:ln>
            <a:solidFill>
              <a:schemeClr val="accent1"/>
            </a:solidFill>
          </a:ln>
        </p:spPr>
        <p:txBody>
          <a:bodyPr>
            <a:spAutoFit/>
          </a:bodyPr>
          <a:lstStyle/>
          <a:p>
            <a:pPr>
              <a:defRPr/>
            </a:pPr>
            <a:r>
              <a:rPr lang="en-US" sz="2800" b="1" dirty="0">
                <a:latin typeface="Arial" panose="020B0604020202020204" pitchFamily="34" charset="0"/>
                <a:ea typeface="MS PGothic" panose="020B0600070205080204" pitchFamily="34" charset="-128"/>
                <a:cs typeface="+mn-cs"/>
              </a:rPr>
              <a:t>Financial accounting </a:t>
            </a:r>
            <a:r>
              <a:rPr lang="en-US" sz="2800" dirty="0">
                <a:latin typeface="Arial" panose="020B0604020202020204" pitchFamily="34" charset="0"/>
                <a:ea typeface="MS PGothic" panose="020B0600070205080204" pitchFamily="34" charset="-128"/>
                <a:cs typeface="+mn-cs"/>
              </a:rPr>
              <a:t>is concerned with reporting financial information to external parties, such as stockholders, creditors, and regulators.</a:t>
            </a:r>
          </a:p>
        </p:txBody>
      </p:sp>
      <p:sp>
        <p:nvSpPr>
          <p:cNvPr id="4" name="TextBox 3"/>
          <p:cNvSpPr txBox="1"/>
          <p:nvPr/>
        </p:nvSpPr>
        <p:spPr>
          <a:xfrm>
            <a:off x="701675" y="3657600"/>
            <a:ext cx="7832725" cy="2246769"/>
          </a:xfrm>
          <a:prstGeom prst="rect">
            <a:avLst/>
          </a:prstGeom>
          <a:solidFill>
            <a:schemeClr val="accent2">
              <a:lumMod val="20000"/>
              <a:lumOff val="80000"/>
            </a:schemeClr>
          </a:solidFill>
          <a:ln>
            <a:solidFill>
              <a:schemeClr val="accent1"/>
            </a:solidFill>
          </a:ln>
        </p:spPr>
        <p:txBody>
          <a:bodyPr wrap="square">
            <a:spAutoFit/>
          </a:bodyPr>
          <a:lstStyle/>
          <a:p>
            <a:pPr>
              <a:defRPr/>
            </a:pPr>
            <a:r>
              <a:rPr lang="en-US" sz="2800" b="1" dirty="0">
                <a:latin typeface="Arial" panose="020B0604020202020204" pitchFamily="34" charset="0"/>
                <a:ea typeface="MS PGothic" panose="020B0600070205080204" pitchFamily="34" charset="-128"/>
                <a:cs typeface="+mn-cs"/>
              </a:rPr>
              <a:t>Managerial accounting </a:t>
            </a:r>
            <a:r>
              <a:rPr lang="en-US" sz="2800" dirty="0">
                <a:latin typeface="Arial" panose="020B0604020202020204" pitchFamily="34" charset="0"/>
                <a:ea typeface="MS PGothic" panose="020B0600070205080204" pitchFamily="34" charset="-128"/>
                <a:cs typeface="+mn-cs"/>
              </a:rPr>
              <a:t>is concerned with providing information to managers within an organization so that they can formulate plans, control operations, and make decisions.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p:cNvSpPr>
            <a:spLocks noGrp="1" noChangeArrowheads="1"/>
          </p:cNvSpPr>
          <p:nvPr>
            <p:ph type="title"/>
          </p:nvPr>
        </p:nvSpPr>
        <p:spPr/>
        <p:txBody>
          <a:bodyPr wrap="square" lIns="90488" tIns="44450" rIns="90488" bIns="44450" numCol="1" anchorCtr="0" compatLnSpc="1">
            <a:prstTxWarp prst="textNoShape">
              <a:avLst/>
            </a:prstTxWarp>
          </a:bodyPr>
          <a:lstStyle/>
          <a:p>
            <a:r>
              <a:rPr lang="en-US" dirty="0">
                <a:latin typeface="Calibri Light" charset="0"/>
                <a:ea typeface="MS PGothic" charset="0"/>
                <a:cs typeface="Arial" charset="0"/>
              </a:rPr>
              <a:t>Quick Check 1a</a:t>
            </a:r>
            <a:endParaRPr lang="en-US" sz="2800" dirty="0">
              <a:latin typeface="Calibri Light" charset="0"/>
              <a:ea typeface="MS PGothic" charset="0"/>
              <a:cs typeface="Arial" charset="0"/>
              <a:sym typeface="Wingdings" charset="0"/>
            </a:endParaRPr>
          </a:p>
        </p:txBody>
      </p:sp>
      <p:sp>
        <p:nvSpPr>
          <p:cNvPr id="48131" name="Rectangle 1027"/>
          <p:cNvSpPr>
            <a:spLocks noGrp="1" noChangeArrowheads="1"/>
          </p:cNvSpPr>
          <p:nvPr>
            <p:ph type="body" idx="4294967295"/>
          </p:nvPr>
        </p:nvSpPr>
        <p:spPr>
          <a:xfrm>
            <a:off x="0" y="1600200"/>
            <a:ext cx="8153400" cy="4686300"/>
          </a:xfrm>
          <a:solidFill>
            <a:srgbClr val="EDECD2"/>
          </a:solidFill>
          <a:ln w="12699">
            <a:solidFill>
              <a:srgbClr val="0000CC"/>
            </a:solidFill>
            <a:miter lim="800000"/>
            <a:headEnd/>
            <a:tailEnd/>
          </a:ln>
        </p:spPr>
        <p:txBody>
          <a:bodyPr lIns="90488" tIns="44450" rIns="90488" bIns="44450"/>
          <a:lstStyle/>
          <a:p>
            <a:pPr>
              <a:buFont typeface="Times" charset="0"/>
              <a:buNone/>
            </a:pPr>
            <a:r>
              <a:rPr lang="en-US" sz="2400" dirty="0">
                <a:latin typeface="Arial" charset="0"/>
                <a:ea typeface="MS PGothic" charset="0"/>
                <a:cs typeface="MS PGothic" charset="0"/>
              </a:rPr>
              <a:t> 	Which of the following costs would be considered a period rather than a product cost in a manufacturing company?</a:t>
            </a:r>
          </a:p>
          <a:p>
            <a:pPr lvl="1">
              <a:buFont typeface="Wingdings" charset="0"/>
              <a:buNone/>
            </a:pPr>
            <a:r>
              <a:rPr lang="en-US" sz="2400" dirty="0">
                <a:solidFill>
                  <a:schemeClr val="accent1"/>
                </a:solidFill>
                <a:latin typeface="Arial" charset="0"/>
                <a:ea typeface="MS PGothic" charset="0"/>
                <a:cs typeface="MS PGothic" charset="0"/>
              </a:rPr>
              <a:t>A. Manufacturing equipment depreciation.</a:t>
            </a:r>
          </a:p>
          <a:p>
            <a:pPr lvl="1">
              <a:buFont typeface="Wingdings" charset="0"/>
              <a:buNone/>
            </a:pPr>
            <a:r>
              <a:rPr lang="en-US" sz="2400" dirty="0">
                <a:solidFill>
                  <a:schemeClr val="tx1"/>
                </a:solidFill>
                <a:latin typeface="Arial" charset="0"/>
                <a:ea typeface="MS PGothic" charset="0"/>
                <a:cs typeface="MS PGothic" charset="0"/>
              </a:rPr>
              <a:t>B. Property taxes on corporate headquarters.</a:t>
            </a:r>
          </a:p>
          <a:p>
            <a:pPr lvl="1">
              <a:buFont typeface="Wingdings" charset="0"/>
              <a:buNone/>
            </a:pPr>
            <a:r>
              <a:rPr lang="en-US" sz="2400" dirty="0">
                <a:solidFill>
                  <a:schemeClr val="accent1"/>
                </a:solidFill>
                <a:latin typeface="Arial" charset="0"/>
                <a:ea typeface="MS PGothic" charset="0"/>
                <a:cs typeface="MS PGothic" charset="0"/>
              </a:rPr>
              <a:t>C. Direct materials costs.</a:t>
            </a:r>
          </a:p>
          <a:p>
            <a:pPr lvl="1">
              <a:buFont typeface="Wingdings" charset="0"/>
              <a:buNone/>
            </a:pPr>
            <a:r>
              <a:rPr lang="en-US" sz="2400" dirty="0">
                <a:solidFill>
                  <a:schemeClr val="accent1"/>
                </a:solidFill>
                <a:latin typeface="Arial" charset="0"/>
                <a:ea typeface="MS PGothic" charset="0"/>
                <a:cs typeface="MS PGothic" charset="0"/>
              </a:rPr>
              <a:t>D. Electrical costs to light the production     </a:t>
            </a:r>
          </a:p>
          <a:p>
            <a:pPr lvl="1">
              <a:buFont typeface="Wingdings" charset="0"/>
              <a:buNone/>
            </a:pPr>
            <a:r>
              <a:rPr lang="en-US" sz="2400" dirty="0">
                <a:solidFill>
                  <a:schemeClr val="accent1"/>
                </a:solidFill>
                <a:latin typeface="Arial" charset="0"/>
                <a:ea typeface="MS PGothic" charset="0"/>
                <a:cs typeface="MS PGothic" charset="0"/>
              </a:rPr>
              <a:t>     facility.</a:t>
            </a:r>
          </a:p>
          <a:p>
            <a:pPr lvl="1">
              <a:buFont typeface="Wingdings" charset="0"/>
              <a:buNone/>
            </a:pPr>
            <a:r>
              <a:rPr lang="en-US" sz="2400" dirty="0">
                <a:solidFill>
                  <a:schemeClr val="tx1"/>
                </a:solidFill>
                <a:latin typeface="Arial" charset="0"/>
                <a:ea typeface="MS PGothic" charset="0"/>
                <a:cs typeface="MS PGothic" charset="0"/>
              </a:rPr>
              <a:t>E Sales commissions.</a:t>
            </a:r>
          </a:p>
        </p:txBody>
      </p:sp>
      <p:sp>
        <p:nvSpPr>
          <p:cNvPr id="48132" name="Oval 1028"/>
          <p:cNvSpPr>
            <a:spLocks noChangeArrowheads="1"/>
          </p:cNvSpPr>
          <p:nvPr/>
        </p:nvSpPr>
        <p:spPr bwMode="auto">
          <a:xfrm>
            <a:off x="38100" y="2602375"/>
            <a:ext cx="558800" cy="533400"/>
          </a:xfrm>
          <a:prstGeom prst="ellipse">
            <a:avLst/>
          </a:prstGeom>
          <a:noFill/>
          <a:ln w="50799">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8133" name="Oval 1028"/>
          <p:cNvSpPr>
            <a:spLocks noChangeArrowheads="1"/>
          </p:cNvSpPr>
          <p:nvPr/>
        </p:nvSpPr>
        <p:spPr bwMode="auto">
          <a:xfrm>
            <a:off x="47199" y="4267200"/>
            <a:ext cx="558800" cy="533400"/>
          </a:xfrm>
          <a:prstGeom prst="ellipse">
            <a:avLst/>
          </a:prstGeom>
          <a:noFill/>
          <a:ln w="50799">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ransition spd="med">
    <p:blinds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lIns="90488" tIns="44450" rIns="90488" bIns="44450"/>
          <a:lstStyle/>
          <a:p>
            <a:pPr eaLnBrk="1" hangingPunct="1">
              <a:defRPr/>
            </a:pPr>
            <a:r>
              <a:rPr lang="en-US" altLang="en-US" sz="3600" dirty="0">
                <a:cs typeface="Arial" charset="0"/>
              </a:rPr>
              <a:t>Learning Objective 4</a:t>
            </a:r>
          </a:p>
        </p:txBody>
      </p:sp>
      <p:sp>
        <p:nvSpPr>
          <p:cNvPr id="5" name="Text Box 13"/>
          <p:cNvSpPr txBox="1">
            <a:spLocks noChangeArrowheads="1"/>
          </p:cNvSpPr>
          <p:nvPr/>
        </p:nvSpPr>
        <p:spPr bwMode="auto">
          <a:xfrm>
            <a:off x="1905000" y="2514600"/>
            <a:ext cx="5334000" cy="2708275"/>
          </a:xfrm>
          <a:prstGeom prst="rect">
            <a:avLst/>
          </a:prstGeom>
          <a:solidFill>
            <a:schemeClr val="bg1"/>
          </a:solidFill>
          <a:ln w="76200">
            <a:solidFill>
              <a:schemeClr val="accent6">
                <a:lumMod val="50000"/>
              </a:schemeClr>
            </a:solidFill>
            <a:miter lim="800000"/>
            <a:headEnd/>
            <a:tailEnd/>
          </a:ln>
          <a:effectLst/>
        </p:spPr>
        <p:txBody>
          <a:bodyPr>
            <a:spAutoFit/>
          </a:bodyPr>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ctr" eaLnBrk="1" hangingPunct="1">
              <a:spcBef>
                <a:spcPct val="50000"/>
              </a:spcBef>
              <a:defRPr/>
            </a:pPr>
            <a:r>
              <a:rPr lang="en-US" altLang="en-US" sz="3400" dirty="0">
                <a:cs typeface="+mn-cs"/>
              </a:rPr>
              <a:t>Understand cost classifications used to predict cost behavior: variable costs, fixed costs, and mixed costs.</a:t>
            </a:r>
          </a:p>
        </p:txBody>
      </p:sp>
    </p:spTree>
  </p:cSld>
  <p:clrMapOvr>
    <a:masterClrMapping/>
  </p:clrMapOvr>
  <p:transition>
    <p:strips dir="rd"/>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050"/>
          <p:cNvSpPr>
            <a:spLocks noGrp="1" noChangeArrowheads="1"/>
          </p:cNvSpPr>
          <p:nvPr>
            <p:ph type="title"/>
          </p:nvPr>
        </p:nvSpPr>
        <p:spPr/>
        <p:txBody>
          <a:bodyPr lIns="90488" tIns="44450" rIns="90488" bIns="44450">
            <a:normAutofit fontScale="90000"/>
          </a:bodyPr>
          <a:lstStyle/>
          <a:p>
            <a:pPr>
              <a:defRPr/>
            </a:pPr>
            <a:r>
              <a:rPr lang="en-US" altLang="en-US" sz="3600" dirty="0">
                <a:cs typeface="Arial" charset="0"/>
              </a:rPr>
              <a:t>Cost Classifications for Predicting Cost Behavior</a:t>
            </a:r>
          </a:p>
        </p:txBody>
      </p:sp>
      <p:sp>
        <p:nvSpPr>
          <p:cNvPr id="368643" name="Rectangle 2051"/>
          <p:cNvSpPr>
            <a:spLocks noGrp="1" noChangeArrowheads="1"/>
          </p:cNvSpPr>
          <p:nvPr>
            <p:ph type="body" sz="half" idx="4294967295"/>
          </p:nvPr>
        </p:nvSpPr>
        <p:spPr>
          <a:xfrm>
            <a:off x="1768475" y="1676400"/>
            <a:ext cx="7375525" cy="4114800"/>
          </a:xfrm>
          <a:solidFill>
            <a:srgbClr val="EDECD2"/>
          </a:solidFill>
          <a:ln w="12700">
            <a:solidFill>
              <a:schemeClr val="accent6">
                <a:lumMod val="50000"/>
              </a:schemeClr>
            </a:solidFill>
          </a:ln>
        </p:spPr>
        <p:txBody>
          <a:bodyPr lIns="90488" tIns="44450" rIns="90488" bIns="44450"/>
          <a:lstStyle/>
          <a:p>
            <a:pPr>
              <a:spcBef>
                <a:spcPct val="35000"/>
              </a:spcBef>
              <a:buFont typeface="Times" pitchFamily="38" charset="0"/>
              <a:buNone/>
              <a:defRPr/>
            </a:pPr>
            <a:r>
              <a:rPr lang="en-US" altLang="en-US" sz="2800" dirty="0">
                <a:latin typeface="Arial" panose="020B0604020202020204" pitchFamily="34" charset="0"/>
                <a:cs typeface="Arial" panose="020B0604020202020204" pitchFamily="34" charset="0"/>
              </a:rPr>
              <a:t> </a:t>
            </a:r>
            <a:r>
              <a:rPr lang="en-US" altLang="en-US" sz="2800" b="1" dirty="0">
                <a:latin typeface="Arial" panose="020B0604020202020204" pitchFamily="34" charset="0"/>
                <a:cs typeface="Arial" panose="020B0604020202020204" pitchFamily="34" charset="0"/>
              </a:rPr>
              <a:t>Cost behavior refers to how a cost will react to changes in the level of activity. </a:t>
            </a:r>
          </a:p>
          <a:p>
            <a:pPr>
              <a:spcBef>
                <a:spcPct val="35000"/>
              </a:spcBef>
              <a:buFont typeface="Times" pitchFamily="38" charset="0"/>
              <a:buNone/>
              <a:defRPr/>
            </a:pPr>
            <a:r>
              <a:rPr lang="en-US" altLang="en-US" sz="2800" b="1" dirty="0">
                <a:latin typeface="Arial" panose="020B0604020202020204" pitchFamily="34" charset="0"/>
                <a:cs typeface="Arial" panose="020B0604020202020204" pitchFamily="34" charset="0"/>
              </a:rPr>
              <a:t>The most common classifications are:</a:t>
            </a:r>
          </a:p>
          <a:p>
            <a:pPr lvl="3">
              <a:lnSpc>
                <a:spcPct val="95000"/>
              </a:lnSpc>
              <a:spcBef>
                <a:spcPct val="45000"/>
              </a:spcBef>
              <a:buClrTx/>
              <a:buSzPct val="110000"/>
              <a:buFont typeface="Arial"/>
              <a:buChar char="•"/>
              <a:defRPr/>
            </a:pPr>
            <a:r>
              <a:rPr lang="en-US" altLang="en-US" sz="2800" b="1" dirty="0">
                <a:solidFill>
                  <a:schemeClr val="tx1"/>
                </a:solidFill>
                <a:latin typeface="Arial" panose="020B0604020202020204" pitchFamily="34" charset="0"/>
                <a:cs typeface="Arial" panose="020B0604020202020204" pitchFamily="34" charset="0"/>
              </a:rPr>
              <a:t>Variable costs</a:t>
            </a:r>
            <a:r>
              <a:rPr lang="en-US" altLang="en-US" sz="2800" dirty="0">
                <a:solidFill>
                  <a:schemeClr val="tx1"/>
                </a:solidFill>
                <a:latin typeface="Arial" panose="020B0604020202020204" pitchFamily="34" charset="0"/>
                <a:cs typeface="Arial" panose="020B0604020202020204" pitchFamily="34" charset="0"/>
              </a:rPr>
              <a:t>.</a:t>
            </a:r>
          </a:p>
          <a:p>
            <a:pPr lvl="3">
              <a:lnSpc>
                <a:spcPct val="95000"/>
              </a:lnSpc>
              <a:spcBef>
                <a:spcPct val="45000"/>
              </a:spcBef>
              <a:buClrTx/>
              <a:buSzPct val="110000"/>
              <a:buFont typeface="Arial"/>
              <a:buChar char="•"/>
              <a:defRPr/>
            </a:pPr>
            <a:r>
              <a:rPr lang="en-US" altLang="en-US" sz="2800" b="1" dirty="0">
                <a:solidFill>
                  <a:schemeClr val="tx1"/>
                </a:solidFill>
                <a:latin typeface="Arial" panose="020B0604020202020204" pitchFamily="34" charset="0"/>
                <a:cs typeface="Arial" panose="020B0604020202020204" pitchFamily="34" charset="0"/>
              </a:rPr>
              <a:t>Fixed costs</a:t>
            </a:r>
            <a:r>
              <a:rPr lang="en-US" altLang="en-US" sz="2800" dirty="0">
                <a:solidFill>
                  <a:schemeClr val="tx1"/>
                </a:solidFill>
                <a:latin typeface="Arial" panose="020B0604020202020204" pitchFamily="34" charset="0"/>
                <a:cs typeface="Arial" panose="020B0604020202020204" pitchFamily="34" charset="0"/>
              </a:rPr>
              <a:t>.</a:t>
            </a:r>
            <a:endParaRPr lang="en-US" altLang="en-US" sz="2800" b="1" dirty="0">
              <a:solidFill>
                <a:schemeClr val="tx1"/>
              </a:solidFill>
              <a:latin typeface="Arial" panose="020B0604020202020204" pitchFamily="34" charset="0"/>
              <a:cs typeface="Arial" panose="020B0604020202020204" pitchFamily="34" charset="0"/>
            </a:endParaRPr>
          </a:p>
          <a:p>
            <a:pPr lvl="3">
              <a:lnSpc>
                <a:spcPct val="95000"/>
              </a:lnSpc>
              <a:spcBef>
                <a:spcPct val="45000"/>
              </a:spcBef>
              <a:buClrTx/>
              <a:buSzPct val="110000"/>
              <a:buFont typeface="Arial"/>
              <a:buChar char="•"/>
              <a:defRPr/>
            </a:pPr>
            <a:r>
              <a:rPr lang="en-US" altLang="en-US" sz="2800" b="1" dirty="0">
                <a:solidFill>
                  <a:schemeClr val="tx1"/>
                </a:solidFill>
                <a:latin typeface="Arial" panose="020B0604020202020204" pitchFamily="34" charset="0"/>
                <a:cs typeface="Arial" panose="020B0604020202020204" pitchFamily="34" charset="0"/>
              </a:rPr>
              <a:t>Mixed costs</a:t>
            </a:r>
            <a:r>
              <a:rPr lang="en-US" altLang="en-US" sz="2800" dirty="0">
                <a:solidFill>
                  <a:schemeClr val="tx1"/>
                </a:solidFill>
                <a:latin typeface="Arial" panose="020B0604020202020204" pitchFamily="34" charset="0"/>
                <a:cs typeface="Arial" panose="020B0604020202020204" pitchFamily="34" charset="0"/>
              </a:rPr>
              <a:t>.</a:t>
            </a:r>
          </a:p>
        </p:txBody>
      </p:sp>
    </p:spTree>
  </p:cSld>
  <p:clrMapOvr>
    <a:masterClrMapping/>
  </p:clrMapOvr>
  <p:transition>
    <p:split orient="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lIns="90488" tIns="44450" rIns="90488" bIns="44450"/>
          <a:lstStyle/>
          <a:p>
            <a:pPr>
              <a:defRPr/>
            </a:pPr>
            <a:r>
              <a:rPr lang="en-US" altLang="en-US" dirty="0">
                <a:cs typeface="Arial" charset="0"/>
              </a:rPr>
              <a:t>Variable Cost</a:t>
            </a:r>
          </a:p>
        </p:txBody>
      </p:sp>
      <p:sp>
        <p:nvSpPr>
          <p:cNvPr id="24579" name="Rectangle 3"/>
          <p:cNvSpPr>
            <a:spLocks noGrp="1" noChangeArrowheads="1"/>
          </p:cNvSpPr>
          <p:nvPr>
            <p:ph type="body" idx="4294967295"/>
          </p:nvPr>
        </p:nvSpPr>
        <p:spPr>
          <a:xfrm>
            <a:off x="0" y="1676400"/>
            <a:ext cx="7391400" cy="1524000"/>
          </a:xfrm>
          <a:solidFill>
            <a:schemeClr val="accent5">
              <a:lumMod val="20000"/>
              <a:lumOff val="80000"/>
            </a:schemeClr>
          </a:solidFill>
          <a:ln>
            <a:solidFill>
              <a:schemeClr val="tx2">
                <a:lumMod val="50000"/>
              </a:schemeClr>
            </a:solidFill>
          </a:ln>
        </p:spPr>
        <p:txBody>
          <a:bodyPr lIns="90488" tIns="44450" rIns="90488" bIns="44450"/>
          <a:lstStyle/>
          <a:p>
            <a:pPr algn="ctr">
              <a:buFont typeface="Times" pitchFamily="18" charset="0"/>
              <a:buNone/>
              <a:defRPr/>
            </a:pPr>
            <a:r>
              <a:rPr lang="en-US" altLang="en-US" sz="3200" dirty="0">
                <a:latin typeface="Arial" panose="020B0604020202020204" pitchFamily="34" charset="0"/>
                <a:cs typeface="Arial" panose="020B0604020202020204" pitchFamily="34" charset="0"/>
              </a:rPr>
              <a:t>  A cost that varies, in total, in direct proportion to changes in the level of activity. </a:t>
            </a:r>
          </a:p>
        </p:txBody>
      </p:sp>
      <p:sp>
        <p:nvSpPr>
          <p:cNvPr id="11" name="Rectangle 3"/>
          <p:cNvSpPr txBox="1">
            <a:spLocks noChangeArrowheads="1"/>
          </p:cNvSpPr>
          <p:nvPr/>
        </p:nvSpPr>
        <p:spPr bwMode="auto">
          <a:xfrm>
            <a:off x="762000" y="3429000"/>
            <a:ext cx="7391400" cy="762000"/>
          </a:xfrm>
          <a:prstGeom prst="rect">
            <a:avLst/>
          </a:prstGeom>
          <a:solidFill>
            <a:schemeClr val="accent1">
              <a:lumMod val="40000"/>
              <a:lumOff val="60000"/>
            </a:schemeClr>
          </a:solidFill>
          <a:ln>
            <a:solidFill>
              <a:schemeClr val="tx2">
                <a:lumMod val="50000"/>
              </a:schemeClr>
            </a:solidFill>
          </a:ln>
        </p:spPr>
        <p:txBody>
          <a:bodyPr lIns="90488" tIns="44450" rIns="90488" bIns="44450"/>
          <a:lstStyle>
            <a:lvl1pPr>
              <a:defRPr sz="2000">
                <a:solidFill>
                  <a:srgbClr val="404040"/>
                </a:solidFill>
                <a:latin typeface="Calibri" charset="0"/>
                <a:ea typeface="MS PGothic" charset="0"/>
                <a:cs typeface="MS PGothic" charset="0"/>
              </a:defRPr>
            </a:lvl1pPr>
            <a:lvl2pPr>
              <a:defRPr>
                <a:solidFill>
                  <a:srgbClr val="404040"/>
                </a:solidFill>
                <a:latin typeface="Calibri" charset="0"/>
                <a:ea typeface="MS PGothic" charset="0"/>
                <a:cs typeface="MS PGothic" charset="0"/>
              </a:defRPr>
            </a:lvl2pPr>
            <a:lvl3pPr>
              <a:defRPr sz="1400">
                <a:solidFill>
                  <a:srgbClr val="404040"/>
                </a:solidFill>
                <a:latin typeface="Calibri" charset="0"/>
                <a:ea typeface="MS PGothic" charset="0"/>
                <a:cs typeface="MS PGothic" charset="0"/>
              </a:defRPr>
            </a:lvl3pPr>
            <a:lvl4pPr>
              <a:defRPr sz="1400">
                <a:solidFill>
                  <a:srgbClr val="404040"/>
                </a:solidFill>
                <a:latin typeface="Calibri" charset="0"/>
                <a:ea typeface="MS PGothic" charset="0"/>
                <a:cs typeface="MS PGothic" charset="0"/>
              </a:defRPr>
            </a:lvl4pPr>
            <a:lvl5pPr>
              <a:defRPr sz="1400">
                <a:solidFill>
                  <a:srgbClr val="404040"/>
                </a:solidFill>
                <a:latin typeface="Calibri" charset="0"/>
                <a:ea typeface="MS PGothic" charset="0"/>
                <a:cs typeface="MS PGothic" charset="0"/>
              </a:defRPr>
            </a:lvl5pPr>
            <a:lvl6pPr marL="1389063" indent="-182563" eaLnBrk="0" fontAlgn="base" hangingPunct="0">
              <a:buFont typeface="Calibri" charset="0"/>
              <a:defRPr sz="1400">
                <a:solidFill>
                  <a:srgbClr val="404040"/>
                </a:solidFill>
                <a:latin typeface="Calibri" charset="0"/>
                <a:ea typeface="MS PGothic" charset="0"/>
                <a:cs typeface="MS PGothic" charset="0"/>
              </a:defRPr>
            </a:lvl6pPr>
            <a:lvl7pPr marL="1846263" indent="-182563" eaLnBrk="0" fontAlgn="base" hangingPunct="0">
              <a:buFont typeface="Calibri" charset="0"/>
              <a:defRPr sz="1400">
                <a:solidFill>
                  <a:srgbClr val="404040"/>
                </a:solidFill>
                <a:latin typeface="Calibri" charset="0"/>
                <a:ea typeface="MS PGothic" charset="0"/>
                <a:cs typeface="MS PGothic" charset="0"/>
              </a:defRPr>
            </a:lvl7pPr>
            <a:lvl8pPr marL="2303463" indent="-182563" eaLnBrk="0" fontAlgn="base" hangingPunct="0">
              <a:buFont typeface="Calibri" charset="0"/>
              <a:defRPr sz="1400">
                <a:solidFill>
                  <a:srgbClr val="404040"/>
                </a:solidFill>
                <a:latin typeface="Calibri" charset="0"/>
                <a:ea typeface="MS PGothic" charset="0"/>
                <a:cs typeface="MS PGothic" charset="0"/>
              </a:defRPr>
            </a:lvl8pPr>
            <a:lvl9pPr marL="2760663" indent="-182563" eaLnBrk="0" fontAlgn="base" hangingPunct="0">
              <a:buFont typeface="Calibri" charset="0"/>
              <a:defRPr sz="1400">
                <a:solidFill>
                  <a:srgbClr val="404040"/>
                </a:solidFill>
                <a:latin typeface="Calibri" charset="0"/>
                <a:ea typeface="MS PGothic" charset="0"/>
                <a:cs typeface="MS PGothic" charset="0"/>
              </a:defRPr>
            </a:lvl9pPr>
          </a:lstStyle>
          <a:p>
            <a:pPr marL="90488" indent="-90488" algn="ctr">
              <a:lnSpc>
                <a:spcPct val="90000"/>
              </a:lnSpc>
              <a:spcBef>
                <a:spcPts val="1200"/>
              </a:spcBef>
              <a:spcAft>
                <a:spcPts val="200"/>
              </a:spcAft>
              <a:buClr>
                <a:schemeClr val="accent1"/>
              </a:buClr>
              <a:buSzPct val="100000"/>
              <a:buFont typeface="Calibri" charset="0"/>
              <a:buChar char=" "/>
            </a:pPr>
            <a:r>
              <a:rPr lang="en-US" sz="2400">
                <a:cs typeface="Arial" charset="0"/>
              </a:rPr>
              <a:t>  </a:t>
            </a:r>
            <a:r>
              <a:rPr lang="en-US" sz="3200">
                <a:latin typeface="Arial" charset="0"/>
                <a:cs typeface="Arial" charset="0"/>
              </a:rPr>
              <a:t>A variable cost per unit is constant.</a:t>
            </a:r>
          </a:p>
        </p:txBody>
      </p:sp>
    </p:spTree>
  </p:cSld>
  <p:clrMapOvr>
    <a:masterClrMapping/>
  </p:clrMapOvr>
  <p:transition>
    <p:split orient="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defRPr/>
            </a:pPr>
            <a:r>
              <a:rPr lang="en-US" altLang="en-US" dirty="0">
                <a:cs typeface="ＭＳ Ｐゴシック" charset="-128"/>
              </a:rPr>
              <a:t>An Activity Base (Cost Driver)</a:t>
            </a:r>
          </a:p>
        </p:txBody>
      </p:sp>
      <p:sp>
        <p:nvSpPr>
          <p:cNvPr id="307203" name="Oval 3"/>
          <p:cNvSpPr>
            <a:spLocks noChangeArrowheads="1"/>
          </p:cNvSpPr>
          <p:nvPr/>
        </p:nvSpPr>
        <p:spPr bwMode="auto">
          <a:xfrm>
            <a:off x="2206625" y="2654300"/>
            <a:ext cx="4768850" cy="2565400"/>
          </a:xfrm>
          <a:prstGeom prst="ellipse">
            <a:avLst/>
          </a:prstGeom>
          <a:solidFill>
            <a:srgbClr val="FFFFEF"/>
          </a:solidFill>
          <a:ln w="12700">
            <a:solidFill>
              <a:schemeClr val="tx1"/>
            </a:solidFill>
            <a:round/>
            <a:headEnd/>
            <a:tailEnd/>
          </a:ln>
          <a:effectLst>
            <a:outerShdw blurRad="63500" dist="38100" dir="2700000" algn="tl" rotWithShape="0">
              <a:srgbClr val="000000">
                <a:alpha val="39998"/>
              </a:srgbClr>
            </a:outerShdw>
          </a:effectLst>
        </p:spPr>
        <p:txBody>
          <a:bodyPr anchor="ctr" anchorCtr="1"/>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ctr" eaLnBrk="1" hangingPunct="1">
              <a:defRPr/>
            </a:pPr>
            <a:r>
              <a:rPr lang="en-US" altLang="en-US" sz="2800" dirty="0">
                <a:solidFill>
                  <a:srgbClr val="23263C"/>
                </a:solidFill>
                <a:cs typeface="+mn-cs"/>
              </a:rPr>
              <a:t>A measure of what causes the incurrence of a variable cost</a:t>
            </a:r>
          </a:p>
        </p:txBody>
      </p:sp>
      <p:sp>
        <p:nvSpPr>
          <p:cNvPr id="307205" name="Oval 5"/>
          <p:cNvSpPr>
            <a:spLocks noChangeArrowheads="1"/>
          </p:cNvSpPr>
          <p:nvPr/>
        </p:nvSpPr>
        <p:spPr bwMode="auto">
          <a:xfrm>
            <a:off x="304800" y="1600200"/>
            <a:ext cx="2667000" cy="1219200"/>
          </a:xfrm>
          <a:prstGeom prst="ellipse">
            <a:avLst/>
          </a:prstGeom>
          <a:solidFill>
            <a:srgbClr val="6D1014"/>
          </a:solidFill>
          <a:ln w="12700">
            <a:solidFill>
              <a:srgbClr val="6D1014"/>
            </a:solidFill>
            <a:round/>
            <a:headEnd/>
            <a:tailEnd/>
          </a:ln>
          <a:effectLst>
            <a:outerShdw blurRad="63500" dist="38100" dir="2700000" algn="tl" rotWithShape="0">
              <a:srgbClr val="000000">
                <a:alpha val="39998"/>
              </a:srgbClr>
            </a:outerShdw>
          </a:effectLst>
        </p:spPr>
        <p:txBody>
          <a:bodyPr anchor="ctr" anchorCtr="1"/>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ctr" eaLnBrk="1" hangingPunct="1">
              <a:defRPr/>
            </a:pPr>
            <a:r>
              <a:rPr lang="en-US" altLang="en-US" sz="2800" dirty="0">
                <a:solidFill>
                  <a:srgbClr val="F2F2F2"/>
                </a:solidFill>
                <a:cs typeface="+mn-cs"/>
              </a:rPr>
              <a:t>Units</a:t>
            </a:r>
            <a:br>
              <a:rPr lang="en-US" altLang="en-US" sz="2800" dirty="0">
                <a:solidFill>
                  <a:srgbClr val="F2F2F2"/>
                </a:solidFill>
                <a:cs typeface="+mn-cs"/>
              </a:rPr>
            </a:br>
            <a:r>
              <a:rPr lang="en-US" altLang="en-US" sz="2800" dirty="0">
                <a:solidFill>
                  <a:srgbClr val="F2F2F2"/>
                </a:solidFill>
                <a:cs typeface="+mn-cs"/>
              </a:rPr>
              <a:t>produced</a:t>
            </a:r>
          </a:p>
        </p:txBody>
      </p:sp>
      <p:sp>
        <p:nvSpPr>
          <p:cNvPr id="307206" name="Oval 6"/>
          <p:cNvSpPr>
            <a:spLocks noChangeArrowheads="1"/>
          </p:cNvSpPr>
          <p:nvPr/>
        </p:nvSpPr>
        <p:spPr bwMode="auto">
          <a:xfrm>
            <a:off x="457200" y="5105400"/>
            <a:ext cx="2362200" cy="1168400"/>
          </a:xfrm>
          <a:prstGeom prst="ellipse">
            <a:avLst/>
          </a:prstGeom>
          <a:solidFill>
            <a:srgbClr val="6D1014"/>
          </a:solidFill>
          <a:ln w="12700">
            <a:solidFill>
              <a:srgbClr val="6D1014"/>
            </a:solidFill>
            <a:round/>
            <a:headEnd/>
            <a:tailEnd/>
          </a:ln>
          <a:effectLst>
            <a:outerShdw blurRad="63500" dist="38100" dir="2700000" algn="tl" rotWithShape="0">
              <a:srgbClr val="000000">
                <a:alpha val="39998"/>
              </a:srgbClr>
            </a:outerShdw>
          </a:effectLst>
        </p:spPr>
        <p:txBody>
          <a:bodyPr anchor="ctr" anchorCtr="1"/>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ctr" eaLnBrk="1" hangingPunct="1">
              <a:defRPr/>
            </a:pPr>
            <a:r>
              <a:rPr lang="en-US" altLang="en-US" sz="2800" dirty="0">
                <a:solidFill>
                  <a:srgbClr val="F2F2F2"/>
                </a:solidFill>
                <a:cs typeface="+mn-cs"/>
              </a:rPr>
              <a:t>Miles driven</a:t>
            </a:r>
          </a:p>
        </p:txBody>
      </p:sp>
      <p:sp>
        <p:nvSpPr>
          <p:cNvPr id="307208" name="Oval 8"/>
          <p:cNvSpPr>
            <a:spLocks noChangeArrowheads="1"/>
          </p:cNvSpPr>
          <p:nvPr/>
        </p:nvSpPr>
        <p:spPr bwMode="auto">
          <a:xfrm>
            <a:off x="6362700" y="1600200"/>
            <a:ext cx="2362200" cy="1168400"/>
          </a:xfrm>
          <a:prstGeom prst="ellipse">
            <a:avLst/>
          </a:prstGeom>
          <a:solidFill>
            <a:srgbClr val="6D1014"/>
          </a:solidFill>
          <a:ln w="12700">
            <a:solidFill>
              <a:srgbClr val="6D1014"/>
            </a:solidFill>
            <a:round/>
            <a:headEnd/>
            <a:tailEnd/>
          </a:ln>
          <a:effectLst>
            <a:outerShdw blurRad="63500" dist="38100" dir="2700000" algn="tl" rotWithShape="0">
              <a:srgbClr val="000000">
                <a:alpha val="39998"/>
              </a:srgbClr>
            </a:outerShdw>
          </a:effectLst>
        </p:spPr>
        <p:txBody>
          <a:bodyPr anchor="ctr" anchorCtr="1"/>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ctr" eaLnBrk="1" hangingPunct="1">
              <a:defRPr/>
            </a:pPr>
            <a:r>
              <a:rPr lang="en-US" altLang="en-US" sz="2800" dirty="0">
                <a:solidFill>
                  <a:srgbClr val="F2F2F2"/>
                </a:solidFill>
                <a:cs typeface="+mn-cs"/>
              </a:rPr>
              <a:t>Machine hours</a:t>
            </a:r>
          </a:p>
        </p:txBody>
      </p:sp>
      <p:grpSp>
        <p:nvGrpSpPr>
          <p:cNvPr id="2" name="Group 9"/>
          <p:cNvGrpSpPr>
            <a:grpSpLocks/>
          </p:cNvGrpSpPr>
          <p:nvPr/>
        </p:nvGrpSpPr>
        <p:grpSpPr bwMode="auto">
          <a:xfrm>
            <a:off x="2397127" y="2598738"/>
            <a:ext cx="4311652" cy="2678113"/>
            <a:chOff x="1582" y="1637"/>
            <a:chExt cx="2716" cy="1687"/>
          </a:xfrm>
          <a:effectLst>
            <a:outerShdw blurRad="50800" dist="38100" dir="2700000" algn="tl" rotWithShape="0">
              <a:prstClr val="black">
                <a:alpha val="40000"/>
              </a:prstClr>
            </a:outerShdw>
          </a:effectLst>
        </p:grpSpPr>
        <p:cxnSp>
          <p:nvCxnSpPr>
            <p:cNvPr id="307210" name="AutoShape 10"/>
            <p:cNvCxnSpPr>
              <a:cxnSpLocks noChangeShapeType="1"/>
              <a:stCxn id="307205" idx="5"/>
              <a:endCxn id="307203" idx="1"/>
            </p:cNvCxnSpPr>
            <p:nvPr/>
          </p:nvCxnSpPr>
          <p:spPr bwMode="auto">
            <a:xfrm>
              <a:off x="1698" y="1664"/>
              <a:ext cx="204" cy="245"/>
            </a:xfrm>
            <a:prstGeom prst="straightConnector1">
              <a:avLst/>
            </a:prstGeom>
            <a:noFill/>
            <a:ln w="28575">
              <a:solidFill>
                <a:srgbClr val="FF0000"/>
              </a:solidFill>
              <a:round/>
              <a:headEnd type="none" w="med" len="med"/>
              <a:tailEnd type="arrow" w="med" len="med"/>
            </a:ln>
            <a:effectLst>
              <a:outerShdw dist="35921" dir="2700000" algn="ctr" rotWithShape="0">
                <a:schemeClr val="bg2"/>
              </a:outerShdw>
            </a:effectLst>
          </p:spPr>
        </p:cxnSp>
        <p:cxnSp>
          <p:nvCxnSpPr>
            <p:cNvPr id="307211" name="AutoShape 11"/>
            <p:cNvCxnSpPr>
              <a:cxnSpLocks noChangeShapeType="1"/>
              <a:stCxn id="307206" idx="7"/>
              <a:endCxn id="307203" idx="3"/>
            </p:cNvCxnSpPr>
            <p:nvPr/>
          </p:nvCxnSpPr>
          <p:spPr bwMode="auto">
            <a:xfrm rot="5400000" flipH="1" flipV="1">
              <a:off x="1582" y="3052"/>
              <a:ext cx="272" cy="272"/>
            </a:xfrm>
            <a:prstGeom prst="straightConnector1">
              <a:avLst/>
            </a:prstGeom>
            <a:noFill/>
            <a:ln w="28575">
              <a:solidFill>
                <a:srgbClr val="FF0000"/>
              </a:solidFill>
              <a:round/>
              <a:headEnd type="none" w="med" len="med"/>
              <a:tailEnd type="arrow" w="med" len="med"/>
            </a:ln>
            <a:effectLst>
              <a:outerShdw dist="35921" dir="2700000" algn="ctr" rotWithShape="0">
                <a:schemeClr val="bg2"/>
              </a:outerShdw>
            </a:effectLst>
          </p:spPr>
        </p:cxnSp>
        <p:cxnSp>
          <p:nvCxnSpPr>
            <p:cNvPr id="307212" name="AutoShape 12"/>
            <p:cNvCxnSpPr>
              <a:cxnSpLocks noChangeShapeType="1"/>
              <a:stCxn id="307208" idx="3"/>
              <a:endCxn id="307203" idx="7"/>
            </p:cNvCxnSpPr>
            <p:nvPr/>
          </p:nvCxnSpPr>
          <p:spPr bwMode="auto">
            <a:xfrm rot="5400000">
              <a:off x="3978" y="1637"/>
              <a:ext cx="272" cy="272"/>
            </a:xfrm>
            <a:prstGeom prst="straightConnector1">
              <a:avLst/>
            </a:prstGeom>
            <a:noFill/>
            <a:ln w="28575">
              <a:solidFill>
                <a:srgbClr val="FF0000"/>
              </a:solidFill>
              <a:round/>
              <a:headEnd type="none" w="med" len="med"/>
              <a:tailEnd type="arrow" w="med" len="med"/>
            </a:ln>
            <a:effectLst>
              <a:outerShdw dist="35921" dir="2700000" algn="ctr" rotWithShape="0">
                <a:schemeClr val="bg2"/>
              </a:outerShdw>
            </a:effectLst>
          </p:spPr>
        </p:cxnSp>
        <p:cxnSp>
          <p:nvCxnSpPr>
            <p:cNvPr id="307213" name="AutoShape 13"/>
            <p:cNvCxnSpPr>
              <a:cxnSpLocks noChangeShapeType="1"/>
              <a:stCxn id="307207" idx="1"/>
              <a:endCxn id="307203" idx="5"/>
            </p:cNvCxnSpPr>
            <p:nvPr/>
          </p:nvCxnSpPr>
          <p:spPr bwMode="auto">
            <a:xfrm rot="16200000" flipV="1">
              <a:off x="4026" y="3052"/>
              <a:ext cx="272" cy="272"/>
            </a:xfrm>
            <a:prstGeom prst="straightConnector1">
              <a:avLst/>
            </a:prstGeom>
            <a:noFill/>
            <a:ln w="28575">
              <a:solidFill>
                <a:srgbClr val="FF0000"/>
              </a:solidFill>
              <a:round/>
              <a:headEnd type="none" w="med" len="med"/>
              <a:tailEnd type="arrow" w="med" len="med"/>
            </a:ln>
            <a:effectLst>
              <a:outerShdw dist="35921" dir="2700000" algn="ctr" rotWithShape="0">
                <a:schemeClr val="bg2"/>
              </a:outerShdw>
            </a:effectLst>
          </p:spPr>
        </p:cxnSp>
      </p:grpSp>
      <p:sp>
        <p:nvSpPr>
          <p:cNvPr id="307207" name="Oval 7"/>
          <p:cNvSpPr>
            <a:spLocks noChangeArrowheads="1"/>
          </p:cNvSpPr>
          <p:nvPr/>
        </p:nvSpPr>
        <p:spPr bwMode="auto">
          <a:xfrm>
            <a:off x="6362700" y="5105400"/>
            <a:ext cx="2362200" cy="1168400"/>
          </a:xfrm>
          <a:prstGeom prst="ellipse">
            <a:avLst/>
          </a:prstGeom>
          <a:solidFill>
            <a:srgbClr val="6D1014"/>
          </a:solidFill>
          <a:ln w="12700">
            <a:solidFill>
              <a:srgbClr val="6D1014"/>
            </a:solidFill>
            <a:round/>
            <a:headEnd/>
            <a:tailEnd/>
          </a:ln>
          <a:effectLst>
            <a:outerShdw blurRad="63500" dist="38100" dir="2700000" algn="tl" rotWithShape="0">
              <a:srgbClr val="000000">
                <a:alpha val="39998"/>
              </a:srgbClr>
            </a:outerShdw>
          </a:effectLst>
        </p:spPr>
        <p:txBody>
          <a:bodyPr anchor="ctr" anchorCtr="1"/>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ctr" eaLnBrk="1" hangingPunct="1">
              <a:defRPr/>
            </a:pPr>
            <a:r>
              <a:rPr lang="en-US" altLang="en-US" sz="2800" dirty="0">
                <a:solidFill>
                  <a:srgbClr val="F2F2F2"/>
                </a:solidFill>
                <a:cs typeface="+mn-cs"/>
              </a:rPr>
              <a:t>Labor hours</a:t>
            </a:r>
          </a:p>
        </p:txBody>
      </p:sp>
    </p:spTree>
  </p:cSld>
  <p:clrMapOvr>
    <a:masterClrMapping/>
  </p:clrMapOvr>
  <p:transition>
    <p:strips dir="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defRPr/>
            </a:pPr>
            <a:r>
              <a:rPr lang="en-US" altLang="en-US" dirty="0">
                <a:cs typeface="ＭＳ Ｐゴシック" charset="-128"/>
              </a:rPr>
              <a:t>Fixed Cost</a:t>
            </a:r>
          </a:p>
        </p:txBody>
      </p:sp>
      <p:sp>
        <p:nvSpPr>
          <p:cNvPr id="11" name="Rectangle 3"/>
          <p:cNvSpPr txBox="1">
            <a:spLocks noChangeArrowheads="1"/>
          </p:cNvSpPr>
          <p:nvPr/>
        </p:nvSpPr>
        <p:spPr bwMode="auto">
          <a:xfrm>
            <a:off x="762000" y="1676400"/>
            <a:ext cx="7391400" cy="1524000"/>
          </a:xfrm>
          <a:prstGeom prst="rect">
            <a:avLst/>
          </a:prstGeom>
          <a:solidFill>
            <a:schemeClr val="accent5">
              <a:lumMod val="20000"/>
              <a:lumOff val="80000"/>
            </a:schemeClr>
          </a:solidFill>
          <a:ln>
            <a:solidFill>
              <a:schemeClr val="tx2">
                <a:lumMod val="50000"/>
              </a:schemeClr>
            </a:solidFill>
          </a:ln>
        </p:spPr>
        <p:txBody>
          <a:bodyPr lIns="90488" tIns="44450" rIns="90488" bIns="44450"/>
          <a:lst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S PGothic" panose="020B0600070205080204" pitchFamily="34" charset="-128"/>
                <a:cs typeface="ＭＳ Ｐゴシック" charset="-128"/>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S PGothic" panose="020B0600070205080204" pitchFamily="34" charset="-128"/>
                <a:cs typeface="ＭＳ Ｐゴシック" charset="-128"/>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S PGothic" panose="020B0600070205080204" pitchFamily="34" charset="-128"/>
                <a:cs typeface="ＭＳ Ｐゴシック" charset="-128"/>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S PGothic" panose="020B0600070205080204" pitchFamily="34" charset="-128"/>
                <a:cs typeface="ＭＳ Ｐゴシック" charset="-128"/>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S PGothic" panose="020B0600070205080204" pitchFamily="34" charset="-128"/>
                <a:cs typeface="ＭＳ Ｐゴシック" charset="-128"/>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Georgia" pitchFamily="18" charset="0"/>
              <a:buNone/>
              <a:defRPr/>
            </a:pPr>
            <a:r>
              <a:rPr lang="en-US" altLang="en-US" sz="3200" dirty="0">
                <a:latin typeface="Arial" panose="020B0604020202020204" pitchFamily="34" charset="0"/>
                <a:cs typeface="Arial" panose="020B0604020202020204" pitchFamily="34" charset="0"/>
              </a:rPr>
              <a:t>  A cost that remains constant, in total, regardless of changes in the level of the activity. </a:t>
            </a:r>
          </a:p>
        </p:txBody>
      </p:sp>
      <p:sp>
        <p:nvSpPr>
          <p:cNvPr id="12" name="Rectangle 3"/>
          <p:cNvSpPr txBox="1">
            <a:spLocks noChangeArrowheads="1"/>
          </p:cNvSpPr>
          <p:nvPr/>
        </p:nvSpPr>
        <p:spPr bwMode="auto">
          <a:xfrm>
            <a:off x="762000" y="3429000"/>
            <a:ext cx="7391400" cy="1447800"/>
          </a:xfrm>
          <a:prstGeom prst="rect">
            <a:avLst/>
          </a:prstGeom>
          <a:solidFill>
            <a:schemeClr val="accent1">
              <a:lumMod val="40000"/>
              <a:lumOff val="60000"/>
            </a:schemeClr>
          </a:solidFill>
          <a:ln>
            <a:solidFill>
              <a:schemeClr val="tx2">
                <a:lumMod val="50000"/>
              </a:schemeClr>
            </a:solidFill>
          </a:ln>
        </p:spPr>
        <p:txBody>
          <a:bodyPr lIns="90488" tIns="44450" rIns="90488" bIns="44450"/>
          <a:lst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S PGothic" panose="020B0600070205080204" pitchFamily="34" charset="-128"/>
                <a:cs typeface="ＭＳ Ｐゴシック" charset="-128"/>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S PGothic" panose="020B0600070205080204" pitchFamily="34" charset="-128"/>
                <a:cs typeface="ＭＳ Ｐゴシック" charset="-128"/>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S PGothic" panose="020B0600070205080204" pitchFamily="34" charset="-128"/>
                <a:cs typeface="ＭＳ Ｐゴシック" charset="-128"/>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S PGothic" panose="020B0600070205080204" pitchFamily="34" charset="-128"/>
                <a:cs typeface="ＭＳ Ｐゴシック" charset="-128"/>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S PGothic" panose="020B0600070205080204" pitchFamily="34" charset="-128"/>
                <a:cs typeface="ＭＳ Ｐゴシック" charset="-128"/>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defRPr/>
            </a:pPr>
            <a:r>
              <a:rPr lang="en-US" sz="3200" dirty="0">
                <a:latin typeface="Arial" panose="020B0604020202020204" pitchFamily="34" charset="0"/>
                <a:cs typeface="Arial" panose="020B0604020202020204" pitchFamily="34" charset="0"/>
              </a:rPr>
              <a:t>If expressed on a per unit basis, the average fixed cost per unit varies inversely with changes in activity. </a:t>
            </a:r>
          </a:p>
        </p:txBody>
      </p:sp>
    </p:spTree>
  </p:cSld>
  <p:clrMapOvr>
    <a:masterClrMapping/>
  </p:clrMapOvr>
  <p:transition>
    <p:split orient="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Grp="1" noChangeArrowheads="1"/>
          </p:cNvSpPr>
          <p:nvPr>
            <p:ph type="title"/>
          </p:nvPr>
        </p:nvSpPr>
        <p:spPr/>
        <p:txBody>
          <a:bodyPr/>
          <a:lstStyle/>
          <a:p>
            <a:pPr>
              <a:defRPr/>
            </a:pPr>
            <a:r>
              <a:rPr lang="en-US" altLang="en-US" dirty="0">
                <a:cs typeface="ＭＳ Ｐゴシック" charset="-128"/>
              </a:rPr>
              <a:t>Types of Fixed Costs</a:t>
            </a:r>
          </a:p>
        </p:txBody>
      </p:sp>
      <p:sp>
        <p:nvSpPr>
          <p:cNvPr id="337925" name="Rectangle 5" descr="Parchment"/>
          <p:cNvSpPr>
            <a:spLocks noChangeArrowheads="1"/>
          </p:cNvSpPr>
          <p:nvPr/>
        </p:nvSpPr>
        <p:spPr bwMode="auto">
          <a:xfrm>
            <a:off x="4841875" y="2179638"/>
            <a:ext cx="3616325" cy="2243137"/>
          </a:xfrm>
          <a:prstGeom prst="rect">
            <a:avLst/>
          </a:prstGeom>
          <a:blipFill dpi="0" rotWithShape="0">
            <a:blip r:embed="rId3"/>
            <a:srcRect/>
            <a:tile tx="0" ty="0" sx="100000" sy="100000" flip="none" algn="tl"/>
          </a:blipFill>
          <a:ln w="12700">
            <a:solidFill>
              <a:srgbClr val="35385A"/>
            </a:solidFill>
            <a:miter lim="800000"/>
            <a:headEnd/>
            <a:tailEnd/>
          </a:ln>
          <a:effectLst>
            <a:outerShdw blurRad="63500" dist="38100" dir="2700000" algn="tl" rotWithShape="0">
              <a:srgbClr val="000000">
                <a:alpha val="39998"/>
              </a:srgbClr>
            </a:outerShdw>
          </a:effectLst>
        </p:spPr>
        <p:txBody>
          <a:bodyPr wrap="square" lIns="90488" tIns="44450" rIns="90488" bIns="44450">
            <a:spAutoFit/>
          </a:bodyPr>
          <a:lstStyle>
            <a:lvl1pPr>
              <a:defRPr>
                <a:solidFill>
                  <a:schemeClr val="tx1"/>
                </a:solidFill>
                <a:latin typeface="Arial" charset="0"/>
                <a:ea typeface="MS PGothic" charset="-128"/>
              </a:defRPr>
            </a:lvl1pPr>
            <a:lvl2pPr marL="742950" indent="-285750">
              <a:defRPr>
                <a:solidFill>
                  <a:schemeClr val="tx1"/>
                </a:solidFill>
                <a:latin typeface="Arial" charset="0"/>
                <a:ea typeface="MS PGothic" charset="-128"/>
              </a:defRPr>
            </a:lvl2pPr>
            <a:lvl3pPr marL="1143000" indent="-228600">
              <a:defRPr>
                <a:solidFill>
                  <a:schemeClr val="tx1"/>
                </a:solidFill>
                <a:latin typeface="Arial" charset="0"/>
                <a:ea typeface="MS PGothic" charset="-128"/>
              </a:defRPr>
            </a:lvl3pPr>
            <a:lvl4pPr marL="1600200" indent="-228600">
              <a:defRPr>
                <a:solidFill>
                  <a:schemeClr val="tx1"/>
                </a:solidFill>
                <a:latin typeface="Arial" charset="0"/>
                <a:ea typeface="MS PGothic" charset="-128"/>
              </a:defRPr>
            </a:lvl4pPr>
            <a:lvl5pPr marL="2057400" indent="-228600">
              <a:defRPr>
                <a:solidFill>
                  <a:schemeClr val="tx1"/>
                </a:solidFill>
                <a:latin typeface="Arial" charset="0"/>
                <a:ea typeface="MS PGothic" charset="-128"/>
              </a:defRPr>
            </a:lvl5pPr>
            <a:lvl6pPr marL="2514600" indent="-228600" eaLnBrk="0" fontAlgn="base" hangingPunct="0">
              <a:spcBef>
                <a:spcPct val="0"/>
              </a:spcBef>
              <a:spcAft>
                <a:spcPct val="0"/>
              </a:spcAft>
              <a:defRPr>
                <a:solidFill>
                  <a:schemeClr val="tx1"/>
                </a:solidFill>
                <a:latin typeface="Arial" charset="0"/>
                <a:ea typeface="MS PGothic" charset="-128"/>
              </a:defRPr>
            </a:lvl6pPr>
            <a:lvl7pPr marL="2971800" indent="-228600" eaLnBrk="0" fontAlgn="base" hangingPunct="0">
              <a:spcBef>
                <a:spcPct val="0"/>
              </a:spcBef>
              <a:spcAft>
                <a:spcPct val="0"/>
              </a:spcAft>
              <a:defRPr>
                <a:solidFill>
                  <a:schemeClr val="tx1"/>
                </a:solidFill>
                <a:latin typeface="Arial" charset="0"/>
                <a:ea typeface="MS PGothic" charset="-128"/>
              </a:defRPr>
            </a:lvl7pPr>
            <a:lvl8pPr marL="3429000" indent="-228600" eaLnBrk="0" fontAlgn="base" hangingPunct="0">
              <a:spcBef>
                <a:spcPct val="0"/>
              </a:spcBef>
              <a:spcAft>
                <a:spcPct val="0"/>
              </a:spcAft>
              <a:defRPr>
                <a:solidFill>
                  <a:schemeClr val="tx1"/>
                </a:solidFill>
                <a:latin typeface="Arial" charset="0"/>
                <a:ea typeface="MS PGothic" charset="-128"/>
              </a:defRPr>
            </a:lvl8pPr>
            <a:lvl9pPr marL="3886200" indent="-228600" eaLnBrk="0" fontAlgn="base" hangingPunct="0">
              <a:spcBef>
                <a:spcPct val="0"/>
              </a:spcBef>
              <a:spcAft>
                <a:spcPct val="0"/>
              </a:spcAft>
              <a:defRPr>
                <a:solidFill>
                  <a:schemeClr val="tx1"/>
                </a:solidFill>
                <a:latin typeface="Arial" charset="0"/>
                <a:ea typeface="MS PGothic" charset="-128"/>
              </a:defRPr>
            </a:lvl9pPr>
          </a:lstStyle>
          <a:p>
            <a:pPr algn="ctr" eaLnBrk="1" hangingPunct="1">
              <a:spcBef>
                <a:spcPct val="50000"/>
              </a:spcBef>
              <a:defRPr/>
            </a:pPr>
            <a:r>
              <a:rPr lang="en-US" altLang="en-US" sz="2800">
                <a:solidFill>
                  <a:srgbClr val="23263C"/>
                </a:solidFill>
                <a:cs typeface="+mn-cs"/>
              </a:rPr>
              <a:t>Discretionary</a:t>
            </a:r>
          </a:p>
          <a:p>
            <a:pPr algn="ctr" eaLnBrk="1" hangingPunct="1">
              <a:lnSpc>
                <a:spcPct val="90000"/>
              </a:lnSpc>
              <a:spcBef>
                <a:spcPct val="40000"/>
              </a:spcBef>
              <a:defRPr/>
            </a:pPr>
            <a:r>
              <a:rPr lang="en-US" altLang="en-US" sz="2800">
                <a:solidFill>
                  <a:schemeClr val="tx2"/>
                </a:solidFill>
                <a:cs typeface="+mn-cs"/>
              </a:rPr>
              <a:t>May be altered in the short-term by current managerial decisions</a:t>
            </a:r>
            <a:endParaRPr lang="en-US" altLang="en-US" sz="2800">
              <a:solidFill>
                <a:schemeClr val="bg1"/>
              </a:solidFill>
              <a:cs typeface="+mn-cs"/>
            </a:endParaRPr>
          </a:p>
        </p:txBody>
      </p:sp>
      <p:sp>
        <p:nvSpPr>
          <p:cNvPr id="337926" name="Rectangle 6" descr="Parchment"/>
          <p:cNvSpPr>
            <a:spLocks noChangeArrowheads="1"/>
          </p:cNvSpPr>
          <p:nvPr/>
        </p:nvSpPr>
        <p:spPr bwMode="auto">
          <a:xfrm>
            <a:off x="568325" y="2162175"/>
            <a:ext cx="3546475" cy="2244725"/>
          </a:xfrm>
          <a:prstGeom prst="rect">
            <a:avLst/>
          </a:prstGeom>
          <a:blipFill dpi="0" rotWithShape="0">
            <a:blip r:embed="rId3"/>
            <a:srcRect/>
            <a:tile tx="0" ty="0" sx="100000" sy="100000" flip="none" algn="tl"/>
          </a:blipFill>
          <a:ln w="12700">
            <a:solidFill>
              <a:srgbClr val="35385A"/>
            </a:solidFill>
            <a:miter lim="800000"/>
            <a:headEnd/>
            <a:tailEnd/>
          </a:ln>
          <a:effectLst>
            <a:outerShdw blurRad="63500" dist="38100" dir="2700000" algn="tl" rotWithShape="0">
              <a:srgbClr val="000000">
                <a:alpha val="39998"/>
              </a:srgbClr>
            </a:outerShdw>
          </a:effectLst>
        </p:spPr>
        <p:txBody>
          <a:bodyPr lIns="90488" tIns="44450" rIns="90488" bIns="44450">
            <a:spAutoFit/>
          </a:bodyPr>
          <a:lstStyle>
            <a:lvl1pPr>
              <a:defRPr>
                <a:solidFill>
                  <a:schemeClr val="tx1"/>
                </a:solidFill>
                <a:latin typeface="Arial" charset="0"/>
                <a:ea typeface="MS PGothic" charset="-128"/>
              </a:defRPr>
            </a:lvl1pPr>
            <a:lvl2pPr marL="742950" indent="-285750">
              <a:defRPr>
                <a:solidFill>
                  <a:schemeClr val="tx1"/>
                </a:solidFill>
                <a:latin typeface="Arial" charset="0"/>
                <a:ea typeface="MS PGothic" charset="-128"/>
              </a:defRPr>
            </a:lvl2pPr>
            <a:lvl3pPr marL="1143000" indent="-228600">
              <a:defRPr>
                <a:solidFill>
                  <a:schemeClr val="tx1"/>
                </a:solidFill>
                <a:latin typeface="Arial" charset="0"/>
                <a:ea typeface="MS PGothic" charset="-128"/>
              </a:defRPr>
            </a:lvl3pPr>
            <a:lvl4pPr marL="1600200" indent="-228600">
              <a:defRPr>
                <a:solidFill>
                  <a:schemeClr val="tx1"/>
                </a:solidFill>
                <a:latin typeface="Arial" charset="0"/>
                <a:ea typeface="MS PGothic" charset="-128"/>
              </a:defRPr>
            </a:lvl4pPr>
            <a:lvl5pPr marL="2057400" indent="-228600">
              <a:defRPr>
                <a:solidFill>
                  <a:schemeClr val="tx1"/>
                </a:solidFill>
                <a:latin typeface="Arial" charset="0"/>
                <a:ea typeface="MS PGothic" charset="-128"/>
              </a:defRPr>
            </a:lvl5pPr>
            <a:lvl6pPr marL="2514600" indent="-228600" eaLnBrk="0" fontAlgn="base" hangingPunct="0">
              <a:spcBef>
                <a:spcPct val="0"/>
              </a:spcBef>
              <a:spcAft>
                <a:spcPct val="0"/>
              </a:spcAft>
              <a:defRPr>
                <a:solidFill>
                  <a:schemeClr val="tx1"/>
                </a:solidFill>
                <a:latin typeface="Arial" charset="0"/>
                <a:ea typeface="MS PGothic" charset="-128"/>
              </a:defRPr>
            </a:lvl6pPr>
            <a:lvl7pPr marL="2971800" indent="-228600" eaLnBrk="0" fontAlgn="base" hangingPunct="0">
              <a:spcBef>
                <a:spcPct val="0"/>
              </a:spcBef>
              <a:spcAft>
                <a:spcPct val="0"/>
              </a:spcAft>
              <a:defRPr>
                <a:solidFill>
                  <a:schemeClr val="tx1"/>
                </a:solidFill>
                <a:latin typeface="Arial" charset="0"/>
                <a:ea typeface="MS PGothic" charset="-128"/>
              </a:defRPr>
            </a:lvl7pPr>
            <a:lvl8pPr marL="3429000" indent="-228600" eaLnBrk="0" fontAlgn="base" hangingPunct="0">
              <a:spcBef>
                <a:spcPct val="0"/>
              </a:spcBef>
              <a:spcAft>
                <a:spcPct val="0"/>
              </a:spcAft>
              <a:defRPr>
                <a:solidFill>
                  <a:schemeClr val="tx1"/>
                </a:solidFill>
                <a:latin typeface="Arial" charset="0"/>
                <a:ea typeface="MS PGothic" charset="-128"/>
              </a:defRPr>
            </a:lvl8pPr>
            <a:lvl9pPr marL="3886200" indent="-228600" eaLnBrk="0" fontAlgn="base" hangingPunct="0">
              <a:spcBef>
                <a:spcPct val="0"/>
              </a:spcBef>
              <a:spcAft>
                <a:spcPct val="0"/>
              </a:spcAft>
              <a:defRPr>
                <a:solidFill>
                  <a:schemeClr val="tx1"/>
                </a:solidFill>
                <a:latin typeface="Arial" charset="0"/>
                <a:ea typeface="MS PGothic" charset="-128"/>
              </a:defRPr>
            </a:lvl9pPr>
          </a:lstStyle>
          <a:p>
            <a:pPr algn="ctr" eaLnBrk="1" hangingPunct="1">
              <a:spcBef>
                <a:spcPct val="50000"/>
              </a:spcBef>
              <a:defRPr/>
            </a:pPr>
            <a:r>
              <a:rPr lang="en-US" altLang="en-US" sz="2800">
                <a:solidFill>
                  <a:srgbClr val="23263C"/>
                </a:solidFill>
                <a:cs typeface="+mn-cs"/>
              </a:rPr>
              <a:t>Committed</a:t>
            </a:r>
          </a:p>
          <a:p>
            <a:pPr algn="ctr" eaLnBrk="1" hangingPunct="1">
              <a:lnSpc>
                <a:spcPct val="90000"/>
              </a:lnSpc>
              <a:spcBef>
                <a:spcPct val="40000"/>
              </a:spcBef>
              <a:defRPr/>
            </a:pPr>
            <a:r>
              <a:rPr lang="en-US" altLang="en-US" sz="2800">
                <a:solidFill>
                  <a:schemeClr val="tx2"/>
                </a:solidFill>
                <a:cs typeface="+mn-cs"/>
              </a:rPr>
              <a:t>Long-term, cannot be significantly reduced in the short term</a:t>
            </a:r>
            <a:endParaRPr lang="en-US" altLang="en-US" sz="2800">
              <a:solidFill>
                <a:schemeClr val="bg1"/>
              </a:solidFill>
              <a:cs typeface="+mn-cs"/>
            </a:endParaRPr>
          </a:p>
        </p:txBody>
      </p:sp>
    </p:spTree>
  </p:cSld>
  <p:clrMapOvr>
    <a:masterClrMapping/>
  </p:clrMapOvr>
  <p:transition>
    <p:strips dir="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466" name="Group 2"/>
          <p:cNvGrpSpPr>
            <a:grpSpLocks/>
          </p:cNvGrpSpPr>
          <p:nvPr/>
        </p:nvGrpSpPr>
        <p:grpSpPr bwMode="auto">
          <a:xfrm>
            <a:off x="2174875" y="1663700"/>
            <a:ext cx="6477000" cy="4108450"/>
            <a:chOff x="1536" y="1200"/>
            <a:chExt cx="4080" cy="2588"/>
          </a:xfrm>
        </p:grpSpPr>
        <p:grpSp>
          <p:nvGrpSpPr>
            <p:cNvPr id="62479" name="Group 3"/>
            <p:cNvGrpSpPr>
              <a:grpSpLocks/>
            </p:cNvGrpSpPr>
            <p:nvPr/>
          </p:nvGrpSpPr>
          <p:grpSpPr bwMode="auto">
            <a:xfrm>
              <a:off x="1536" y="2209"/>
              <a:ext cx="1307" cy="1579"/>
              <a:chOff x="1536" y="2209"/>
              <a:chExt cx="1307" cy="1579"/>
            </a:xfrm>
          </p:grpSpPr>
          <p:sp>
            <p:nvSpPr>
              <p:cNvPr id="62481" name="Rectangle 4" descr="Small confetti"/>
              <p:cNvSpPr>
                <a:spLocks noChangeArrowheads="1"/>
              </p:cNvSpPr>
              <p:nvPr/>
            </p:nvSpPr>
            <p:spPr bwMode="auto">
              <a:xfrm>
                <a:off x="1536" y="2212"/>
                <a:ext cx="1307" cy="1576"/>
              </a:xfrm>
              <a:prstGeom prst="rect">
                <a:avLst/>
              </a:prstGeom>
              <a:pattFill prst="smConfetti">
                <a:fgClr>
                  <a:srgbClr val="71E84C"/>
                </a:fgClr>
                <a:bgClr>
                  <a:srgbClr val="FFFFFF"/>
                </a:bgClr>
              </a:pattFill>
              <a:ln w="12700">
                <a:solidFill>
                  <a:schemeClr val="tx1"/>
                </a:solidFill>
                <a:miter lim="800000"/>
                <a:headEnd/>
                <a:tailEnd/>
              </a:ln>
            </p:spPr>
            <p:txBody>
              <a:bodyPr wrap="none" anchor="ctr"/>
              <a:lstStyle/>
              <a:p>
                <a:endParaRPr lang="en-US"/>
              </a:p>
            </p:txBody>
          </p:sp>
          <p:sp>
            <p:nvSpPr>
              <p:cNvPr id="62482" name="Rectangle 5"/>
              <p:cNvSpPr>
                <a:spLocks noChangeArrowheads="1"/>
              </p:cNvSpPr>
              <p:nvPr/>
            </p:nvSpPr>
            <p:spPr bwMode="auto">
              <a:xfrm>
                <a:off x="1661" y="2209"/>
                <a:ext cx="1054" cy="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lgn="ctr">
                  <a:spcBef>
                    <a:spcPct val="50000"/>
                  </a:spcBef>
                </a:pPr>
                <a:r>
                  <a:rPr lang="en-US" sz="2400">
                    <a:solidFill>
                      <a:srgbClr val="006600"/>
                    </a:solidFill>
                  </a:rPr>
                  <a:t>Relevant</a:t>
                </a:r>
                <a:br>
                  <a:rPr lang="en-US" sz="2400">
                    <a:solidFill>
                      <a:srgbClr val="006600"/>
                    </a:solidFill>
                  </a:rPr>
                </a:br>
                <a:r>
                  <a:rPr lang="en-US" sz="2400">
                    <a:solidFill>
                      <a:srgbClr val="006600"/>
                    </a:solidFill>
                  </a:rPr>
                  <a:t>Range</a:t>
                </a:r>
              </a:p>
            </p:txBody>
          </p:sp>
          <p:sp>
            <p:nvSpPr>
              <p:cNvPr id="35859" name="Line 6"/>
              <p:cNvSpPr>
                <a:spLocks noChangeShapeType="1"/>
              </p:cNvSpPr>
              <p:nvPr/>
            </p:nvSpPr>
            <p:spPr bwMode="auto">
              <a:xfrm>
                <a:off x="1536" y="2736"/>
                <a:ext cx="1296" cy="0"/>
              </a:xfrm>
              <a:prstGeom prst="line">
                <a:avLst/>
              </a:prstGeom>
              <a:noFill/>
              <a:ln w="25400">
                <a:solidFill>
                  <a:srgbClr val="FF0000"/>
                </a:solidFill>
                <a:round/>
                <a:headEnd type="triangle" w="med" len="med"/>
                <a:tailEnd type="triangle" w="med" len="med"/>
              </a:ln>
              <a:effectLst>
                <a:outerShdw blurRad="63500" dist="38100" dir="2700000" algn="tl" rotWithShape="0">
                  <a:srgbClr val="000000">
                    <a:alpha val="39998"/>
                  </a:srgbClr>
                </a:outerShdw>
              </a:effectLst>
              <a:extLst>
                <a:ext uri="{909E8E84-426E-40DD-AFC4-6F175D3DCCD1}">
                  <a14:hiddenFill xmlns:a14="http://schemas.microsoft.com/office/drawing/2010/main">
                    <a:noFill/>
                  </a14:hiddenFill>
                </a:ext>
              </a:extLst>
            </p:spPr>
            <p:txBody>
              <a:bodyPr wrap="none" anchor="ctr"/>
              <a:lstStyle/>
              <a:p>
                <a:endParaRPr lang="en-US"/>
              </a:p>
            </p:txBody>
          </p:sp>
        </p:grpSp>
        <p:sp>
          <p:nvSpPr>
            <p:cNvPr id="62480" name="Rectangle 7"/>
            <p:cNvSpPr>
              <a:spLocks noChangeArrowheads="1"/>
            </p:cNvSpPr>
            <p:nvPr/>
          </p:nvSpPr>
          <p:spPr bwMode="auto">
            <a:xfrm>
              <a:off x="4313" y="1200"/>
              <a:ext cx="1303" cy="1408"/>
            </a:xfrm>
            <a:prstGeom prst="rect">
              <a:avLst/>
            </a:prstGeom>
            <a:solidFill>
              <a:srgbClr val="6D1014"/>
            </a:solidFill>
            <a:ln w="12700">
              <a:solidFill>
                <a:schemeClr val="tx1"/>
              </a:solidFill>
              <a:miter lim="800000"/>
              <a:headEnd/>
              <a:tailEnd/>
            </a:ln>
            <a:effectLst>
              <a:outerShdw blurRad="63500" dist="53882" dir="2700000" algn="ctr" rotWithShape="0">
                <a:schemeClr val="bg2">
                  <a:alpha val="74997"/>
                </a:schemeClr>
              </a:outerShdw>
            </a:effectLst>
          </p:spPr>
          <p:txBody>
            <a:bodyPr lIns="90488" tIns="44450" rIns="90488" bIns="44450">
              <a:spAutoFit/>
            </a:bodyPr>
            <a:lstStyle>
              <a:lvl1pPr>
                <a:defRPr>
                  <a:solidFill>
                    <a:schemeClr val="tx1"/>
                  </a:solidFill>
                  <a:latin typeface="Arial" charset="0"/>
                  <a:ea typeface="MS PGothic" charset="-128"/>
                </a:defRPr>
              </a:lvl1pPr>
              <a:lvl2pPr marL="742950" indent="-285750">
                <a:defRPr>
                  <a:solidFill>
                    <a:schemeClr val="tx1"/>
                  </a:solidFill>
                  <a:latin typeface="Arial" charset="0"/>
                  <a:ea typeface="MS PGothic" charset="-128"/>
                </a:defRPr>
              </a:lvl2pPr>
              <a:lvl3pPr marL="1143000" indent="-228600">
                <a:defRPr>
                  <a:solidFill>
                    <a:schemeClr val="tx1"/>
                  </a:solidFill>
                  <a:latin typeface="Arial" charset="0"/>
                  <a:ea typeface="MS PGothic" charset="-128"/>
                </a:defRPr>
              </a:lvl3pPr>
              <a:lvl4pPr marL="1600200" indent="-228600">
                <a:defRPr>
                  <a:solidFill>
                    <a:schemeClr val="tx1"/>
                  </a:solidFill>
                  <a:latin typeface="Arial" charset="0"/>
                  <a:ea typeface="MS PGothic" charset="-128"/>
                </a:defRPr>
              </a:lvl4pPr>
              <a:lvl5pPr marL="2057400" indent="-228600">
                <a:defRPr>
                  <a:solidFill>
                    <a:schemeClr val="tx1"/>
                  </a:solidFill>
                  <a:latin typeface="Arial" charset="0"/>
                  <a:ea typeface="MS PGothic" charset="-128"/>
                </a:defRPr>
              </a:lvl5pPr>
              <a:lvl6pPr marL="2514600" indent="-228600" eaLnBrk="0" fontAlgn="base" hangingPunct="0">
                <a:spcBef>
                  <a:spcPct val="0"/>
                </a:spcBef>
                <a:spcAft>
                  <a:spcPct val="0"/>
                </a:spcAft>
                <a:defRPr>
                  <a:solidFill>
                    <a:schemeClr val="tx1"/>
                  </a:solidFill>
                  <a:latin typeface="Arial" charset="0"/>
                  <a:ea typeface="MS PGothic" charset="-128"/>
                </a:defRPr>
              </a:lvl6pPr>
              <a:lvl7pPr marL="2971800" indent="-228600" eaLnBrk="0" fontAlgn="base" hangingPunct="0">
                <a:spcBef>
                  <a:spcPct val="0"/>
                </a:spcBef>
                <a:spcAft>
                  <a:spcPct val="0"/>
                </a:spcAft>
                <a:defRPr>
                  <a:solidFill>
                    <a:schemeClr val="tx1"/>
                  </a:solidFill>
                  <a:latin typeface="Arial" charset="0"/>
                  <a:ea typeface="MS PGothic" charset="-128"/>
                </a:defRPr>
              </a:lvl7pPr>
              <a:lvl8pPr marL="3429000" indent="-228600" eaLnBrk="0" fontAlgn="base" hangingPunct="0">
                <a:spcBef>
                  <a:spcPct val="0"/>
                </a:spcBef>
                <a:spcAft>
                  <a:spcPct val="0"/>
                </a:spcAft>
                <a:defRPr>
                  <a:solidFill>
                    <a:schemeClr val="tx1"/>
                  </a:solidFill>
                  <a:latin typeface="Arial" charset="0"/>
                  <a:ea typeface="MS PGothic" charset="-128"/>
                </a:defRPr>
              </a:lvl8pPr>
              <a:lvl9pPr marL="3886200" indent="-228600" eaLnBrk="0" fontAlgn="base" hangingPunct="0">
                <a:spcBef>
                  <a:spcPct val="0"/>
                </a:spcBef>
                <a:spcAft>
                  <a:spcPct val="0"/>
                </a:spcAft>
                <a:defRPr>
                  <a:solidFill>
                    <a:schemeClr val="tx1"/>
                  </a:solidFill>
                  <a:latin typeface="Arial" charset="0"/>
                  <a:ea typeface="MS PGothic" charset="-128"/>
                </a:defRPr>
              </a:lvl9pPr>
            </a:lstStyle>
            <a:p>
              <a:pPr algn="ctr">
                <a:spcBef>
                  <a:spcPct val="50000"/>
                </a:spcBef>
                <a:defRPr/>
              </a:pPr>
              <a:r>
                <a:rPr lang="en-US" altLang="en-US" sz="2000" dirty="0">
                  <a:solidFill>
                    <a:schemeClr val="bg1"/>
                  </a:solidFill>
                  <a:cs typeface="+mn-cs"/>
                </a:rPr>
                <a:t>A straight line closely approximates a curvilinear variable cost line within the relevant range. </a:t>
              </a:r>
            </a:p>
          </p:txBody>
        </p:sp>
      </p:grpSp>
      <p:sp>
        <p:nvSpPr>
          <p:cNvPr id="62467" name="Rectangle 8"/>
          <p:cNvSpPr>
            <a:spLocks noChangeArrowheads="1"/>
          </p:cNvSpPr>
          <p:nvPr/>
        </p:nvSpPr>
        <p:spPr bwMode="auto">
          <a:xfrm>
            <a:off x="2862263" y="5856288"/>
            <a:ext cx="13684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spcBef>
                <a:spcPct val="50000"/>
              </a:spcBef>
            </a:pPr>
            <a:r>
              <a:rPr lang="en-US" sz="2400"/>
              <a:t>Activity</a:t>
            </a:r>
          </a:p>
        </p:txBody>
      </p:sp>
      <p:sp>
        <p:nvSpPr>
          <p:cNvPr id="62468" name="Rectangle 9"/>
          <p:cNvSpPr>
            <a:spLocks noChangeArrowheads="1"/>
          </p:cNvSpPr>
          <p:nvPr/>
        </p:nvSpPr>
        <p:spPr bwMode="auto">
          <a:xfrm rot="-5400000">
            <a:off x="40481" y="3947319"/>
            <a:ext cx="190182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spcBef>
                <a:spcPct val="50000"/>
              </a:spcBef>
            </a:pPr>
            <a:r>
              <a:rPr lang="en-US" sz="2400"/>
              <a:t>Total Cost</a:t>
            </a:r>
          </a:p>
        </p:txBody>
      </p:sp>
      <p:sp>
        <p:nvSpPr>
          <p:cNvPr id="62469" name="Rectangle 10"/>
          <p:cNvSpPr>
            <a:spLocks noChangeArrowheads="1"/>
          </p:cNvSpPr>
          <p:nvPr/>
        </p:nvSpPr>
        <p:spPr bwMode="auto">
          <a:xfrm>
            <a:off x="4083050" y="1739900"/>
            <a:ext cx="2435225"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lgn="ctr">
              <a:spcBef>
                <a:spcPct val="50000"/>
              </a:spcBef>
            </a:pPr>
            <a:r>
              <a:rPr lang="en-US" sz="2400"/>
              <a:t>Economist’s</a:t>
            </a:r>
            <a:br>
              <a:rPr lang="en-US" sz="2400"/>
            </a:br>
            <a:r>
              <a:rPr lang="en-US" sz="2400"/>
              <a:t>Curvilinear Cost Function</a:t>
            </a:r>
          </a:p>
        </p:txBody>
      </p:sp>
      <p:sp>
        <p:nvSpPr>
          <p:cNvPr id="62470" name="Line 11"/>
          <p:cNvSpPr>
            <a:spLocks noChangeShapeType="1"/>
          </p:cNvSpPr>
          <p:nvPr/>
        </p:nvSpPr>
        <p:spPr bwMode="auto">
          <a:xfrm>
            <a:off x="1260475" y="1600200"/>
            <a:ext cx="0" cy="41656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471" name="Line 12"/>
          <p:cNvSpPr>
            <a:spLocks noChangeShapeType="1"/>
          </p:cNvSpPr>
          <p:nvPr/>
        </p:nvSpPr>
        <p:spPr bwMode="auto">
          <a:xfrm>
            <a:off x="1260475" y="5778500"/>
            <a:ext cx="61468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28" name="Rectangle 13"/>
          <p:cNvSpPr>
            <a:spLocks noGrp="1" noChangeArrowheads="1"/>
          </p:cNvSpPr>
          <p:nvPr>
            <p:ph type="title"/>
          </p:nvPr>
        </p:nvSpPr>
        <p:spPr/>
        <p:txBody>
          <a:bodyPr>
            <a:normAutofit fontScale="90000"/>
          </a:bodyPr>
          <a:lstStyle/>
          <a:p>
            <a:pPr>
              <a:defRPr/>
            </a:pPr>
            <a:r>
              <a:rPr lang="en-US" altLang="en-US" sz="3600" dirty="0">
                <a:cs typeface="ＭＳ Ｐゴシック" charset="-128"/>
              </a:rPr>
              <a:t>The Linearity Assumption and the Relevant Range</a:t>
            </a:r>
          </a:p>
        </p:txBody>
      </p:sp>
      <p:grpSp>
        <p:nvGrpSpPr>
          <p:cNvPr id="62473" name="Group 14"/>
          <p:cNvGrpSpPr>
            <a:grpSpLocks/>
          </p:cNvGrpSpPr>
          <p:nvPr/>
        </p:nvGrpSpPr>
        <p:grpSpPr bwMode="auto">
          <a:xfrm>
            <a:off x="1185863" y="3097213"/>
            <a:ext cx="4187825" cy="2452687"/>
            <a:chOff x="913" y="2103"/>
            <a:chExt cx="2638" cy="1545"/>
          </a:xfrm>
        </p:grpSpPr>
        <p:sp>
          <p:nvSpPr>
            <p:cNvPr id="62477" name="Arc 15"/>
            <p:cNvSpPr>
              <a:spLocks/>
            </p:cNvSpPr>
            <p:nvPr/>
          </p:nvSpPr>
          <p:spPr bwMode="auto">
            <a:xfrm rot="10252204">
              <a:off x="913" y="3064"/>
              <a:ext cx="1583" cy="584"/>
            </a:xfrm>
            <a:custGeom>
              <a:avLst/>
              <a:gdLst>
                <a:gd name="T0" fmla="*/ 0 w 21600"/>
                <a:gd name="T1" fmla="*/ 0 h 21583"/>
                <a:gd name="T2" fmla="*/ 0 w 21600"/>
                <a:gd name="T3" fmla="*/ 0 h 21583"/>
                <a:gd name="T4" fmla="*/ 0 w 21600"/>
                <a:gd name="T5" fmla="*/ 0 h 21583"/>
                <a:gd name="T6" fmla="*/ 0 60000 65536"/>
                <a:gd name="T7" fmla="*/ 0 60000 65536"/>
                <a:gd name="T8" fmla="*/ 0 60000 65536"/>
                <a:gd name="T9" fmla="*/ 0 w 21600"/>
                <a:gd name="T10" fmla="*/ 0 h 21583"/>
                <a:gd name="T11" fmla="*/ 21600 w 21600"/>
                <a:gd name="T12" fmla="*/ 21583 h 21583"/>
              </a:gdLst>
              <a:ahLst/>
              <a:cxnLst>
                <a:cxn ang="T6">
                  <a:pos x="T0" y="T1"/>
                </a:cxn>
                <a:cxn ang="T7">
                  <a:pos x="T2" y="T3"/>
                </a:cxn>
                <a:cxn ang="T8">
                  <a:pos x="T4" y="T5"/>
                </a:cxn>
              </a:cxnLst>
              <a:rect l="T9" t="T10" r="T11" b="T12"/>
              <a:pathLst>
                <a:path w="21600" h="21583" fill="none" extrusionOk="0">
                  <a:moveTo>
                    <a:pt x="21599" y="0"/>
                  </a:moveTo>
                  <a:cubicBezTo>
                    <a:pt x="21599" y="11"/>
                    <a:pt x="21600" y="23"/>
                    <a:pt x="21600" y="35"/>
                  </a:cubicBezTo>
                  <a:cubicBezTo>
                    <a:pt x="21600" y="11384"/>
                    <a:pt x="12816" y="20798"/>
                    <a:pt x="1494" y="21583"/>
                  </a:cubicBezTo>
                </a:path>
                <a:path w="21600" h="21583" stroke="0" extrusionOk="0">
                  <a:moveTo>
                    <a:pt x="21599" y="0"/>
                  </a:moveTo>
                  <a:cubicBezTo>
                    <a:pt x="21599" y="11"/>
                    <a:pt x="21600" y="23"/>
                    <a:pt x="21600" y="35"/>
                  </a:cubicBezTo>
                  <a:cubicBezTo>
                    <a:pt x="21600" y="11384"/>
                    <a:pt x="12816" y="20798"/>
                    <a:pt x="1494" y="21583"/>
                  </a:cubicBezTo>
                  <a:lnTo>
                    <a:pt x="0" y="35"/>
                  </a:lnTo>
                  <a:lnTo>
                    <a:pt x="21599" y="0"/>
                  </a:lnTo>
                  <a:close/>
                </a:path>
              </a:pathLst>
            </a:custGeom>
            <a:noFill/>
            <a:ln w="38100" cap="rnd">
              <a:solidFill>
                <a:srgbClr val="0066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2478" name="Arc 16"/>
            <p:cNvSpPr>
              <a:spLocks/>
            </p:cNvSpPr>
            <p:nvPr/>
          </p:nvSpPr>
          <p:spPr bwMode="auto">
            <a:xfrm rot="21319899" flipV="1">
              <a:off x="1776" y="2103"/>
              <a:ext cx="1775" cy="835"/>
            </a:xfrm>
            <a:custGeom>
              <a:avLst/>
              <a:gdLst>
                <a:gd name="T0" fmla="*/ 0 w 21587"/>
                <a:gd name="T1" fmla="*/ 0 h 20866"/>
                <a:gd name="T2" fmla="*/ 0 w 21587"/>
                <a:gd name="T3" fmla="*/ 0 h 20866"/>
                <a:gd name="T4" fmla="*/ 0 w 21587"/>
                <a:gd name="T5" fmla="*/ 0 h 20866"/>
                <a:gd name="T6" fmla="*/ 0 60000 65536"/>
                <a:gd name="T7" fmla="*/ 0 60000 65536"/>
                <a:gd name="T8" fmla="*/ 0 60000 65536"/>
                <a:gd name="T9" fmla="*/ 0 w 21587"/>
                <a:gd name="T10" fmla="*/ 0 h 20866"/>
                <a:gd name="T11" fmla="*/ 21587 w 21587"/>
                <a:gd name="T12" fmla="*/ 20866 h 20866"/>
              </a:gdLst>
              <a:ahLst/>
              <a:cxnLst>
                <a:cxn ang="T6">
                  <a:pos x="T0" y="T1"/>
                </a:cxn>
                <a:cxn ang="T7">
                  <a:pos x="T2" y="T3"/>
                </a:cxn>
                <a:cxn ang="T8">
                  <a:pos x="T4" y="T5"/>
                </a:cxn>
              </a:cxnLst>
              <a:rect l="T9" t="T10" r="T11" b="T12"/>
              <a:pathLst>
                <a:path w="21587" h="20866" fill="none" extrusionOk="0">
                  <a:moveTo>
                    <a:pt x="5584" y="0"/>
                  </a:moveTo>
                  <a:cubicBezTo>
                    <a:pt x="14766" y="2458"/>
                    <a:pt x="21263" y="10629"/>
                    <a:pt x="21587" y="20128"/>
                  </a:cubicBezTo>
                </a:path>
                <a:path w="21587" h="20866" stroke="0" extrusionOk="0">
                  <a:moveTo>
                    <a:pt x="5584" y="0"/>
                  </a:moveTo>
                  <a:cubicBezTo>
                    <a:pt x="14766" y="2458"/>
                    <a:pt x="21263" y="10629"/>
                    <a:pt x="21587" y="20128"/>
                  </a:cubicBezTo>
                  <a:lnTo>
                    <a:pt x="0" y="20866"/>
                  </a:lnTo>
                  <a:lnTo>
                    <a:pt x="5584" y="0"/>
                  </a:lnTo>
                  <a:close/>
                </a:path>
              </a:pathLst>
            </a:custGeom>
            <a:noFill/>
            <a:ln w="38100">
              <a:solidFill>
                <a:srgbClr val="0066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62474" name="Group 17"/>
          <p:cNvGrpSpPr>
            <a:grpSpLocks/>
          </p:cNvGrpSpPr>
          <p:nvPr/>
        </p:nvGrpSpPr>
        <p:grpSpPr bwMode="auto">
          <a:xfrm>
            <a:off x="1273175" y="3978275"/>
            <a:ext cx="7300913" cy="1398588"/>
            <a:chOff x="968" y="2658"/>
            <a:chExt cx="4599" cy="881"/>
          </a:xfrm>
        </p:grpSpPr>
        <p:sp>
          <p:nvSpPr>
            <p:cNvPr id="62475" name="Rectangle 18"/>
            <p:cNvSpPr>
              <a:spLocks noChangeArrowheads="1"/>
            </p:cNvSpPr>
            <p:nvPr/>
          </p:nvSpPr>
          <p:spPr bwMode="auto">
            <a:xfrm>
              <a:off x="3073" y="2785"/>
              <a:ext cx="2494" cy="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lgn="ctr">
                <a:spcBef>
                  <a:spcPct val="50000"/>
                </a:spcBef>
              </a:pPr>
              <a:r>
                <a:rPr lang="en-US" sz="2400"/>
                <a:t>Accountant’s Straight-Line Approximation (constant unit variable cost)</a:t>
              </a:r>
            </a:p>
          </p:txBody>
        </p:sp>
        <p:sp>
          <p:nvSpPr>
            <p:cNvPr id="62476" name="Line 19"/>
            <p:cNvSpPr>
              <a:spLocks noChangeShapeType="1"/>
            </p:cNvSpPr>
            <p:nvPr/>
          </p:nvSpPr>
          <p:spPr bwMode="auto">
            <a:xfrm flipV="1">
              <a:off x="968" y="2658"/>
              <a:ext cx="2432" cy="688"/>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Tree>
  </p:cSld>
  <p:clrMapOvr>
    <a:masterClrMapping/>
  </p:clrMapOvr>
  <p:transition>
    <p:strips dir="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defRPr/>
            </a:pPr>
            <a:r>
              <a:rPr lang="en-US" altLang="en-US" sz="3600" dirty="0">
                <a:cs typeface="ＭＳ Ｐゴシック" charset="-128"/>
              </a:rPr>
              <a:t>Fixed Costs and the Relevant Range</a:t>
            </a:r>
          </a:p>
        </p:txBody>
      </p:sp>
      <p:sp>
        <p:nvSpPr>
          <p:cNvPr id="346115" name="Rectangle 3"/>
          <p:cNvSpPr>
            <a:spLocks noGrp="1" noChangeArrowheads="1"/>
          </p:cNvSpPr>
          <p:nvPr>
            <p:ph type="body" sz="half" idx="4294967295"/>
          </p:nvPr>
        </p:nvSpPr>
        <p:spPr>
          <a:xfrm>
            <a:off x="4038600" y="3886200"/>
            <a:ext cx="5105400" cy="1524000"/>
          </a:xfrm>
          <a:solidFill>
            <a:schemeClr val="accent2">
              <a:lumMod val="50000"/>
            </a:schemeClr>
          </a:solidFill>
          <a:ln w="12700">
            <a:solidFill>
              <a:schemeClr val="bg2"/>
            </a:solidFill>
          </a:ln>
        </p:spPr>
        <p:txBody>
          <a:bodyPr lIns="90488" tIns="44450" rIns="90488" bIns="44450"/>
          <a:lstStyle/>
          <a:p>
            <a:pPr algn="ctr" eaLnBrk="1" hangingPunct="1">
              <a:lnSpc>
                <a:spcPct val="105000"/>
              </a:lnSpc>
              <a:spcBef>
                <a:spcPct val="40000"/>
              </a:spcBef>
              <a:buFont typeface="Times" charset="0"/>
              <a:buNone/>
            </a:pPr>
            <a:r>
              <a:rPr lang="en-US" sz="2400">
                <a:solidFill>
                  <a:srgbClr val="FFFFFF"/>
                </a:solidFill>
                <a:effectLst>
                  <a:outerShdw blurRad="38100" dist="38100" dir="2700000" algn="tl">
                    <a:srgbClr val="000000"/>
                  </a:outerShdw>
                </a:effectLst>
                <a:latin typeface="Arial" charset="0"/>
                <a:ea typeface="MS PGothic" charset="0"/>
                <a:cs typeface="Arial" charset="0"/>
              </a:rPr>
              <a:t>    Fixed costs would increase in a step fashion at a rate of $30,000 for each additional 1,000 square feet. </a:t>
            </a:r>
          </a:p>
        </p:txBody>
      </p:sp>
      <p:sp>
        <p:nvSpPr>
          <p:cNvPr id="40964" name="Text Box 4"/>
          <p:cNvSpPr txBox="1">
            <a:spLocks noChangeArrowheads="1"/>
          </p:cNvSpPr>
          <p:nvPr/>
        </p:nvSpPr>
        <p:spPr bwMode="auto">
          <a:xfrm>
            <a:off x="685800" y="1600200"/>
            <a:ext cx="7924800" cy="1616075"/>
          </a:xfrm>
          <a:prstGeom prst="rect">
            <a:avLst/>
          </a:prstGeom>
          <a:solidFill>
            <a:schemeClr val="bg2"/>
          </a:solidFill>
          <a:ln w="9525">
            <a:solidFill>
              <a:schemeClr val="tx2">
                <a:lumMod val="50000"/>
              </a:schemeClr>
            </a:solidFill>
            <a:miter lim="800000"/>
            <a:headEnd/>
            <a:tailEnd/>
          </a:ln>
        </p:spPr>
        <p:txBody>
          <a:bodyPr>
            <a:spAutoFit/>
          </a:bodyPr>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ctr" eaLnBrk="1" hangingPunct="1">
              <a:lnSpc>
                <a:spcPct val="105000"/>
              </a:lnSpc>
              <a:spcBef>
                <a:spcPct val="40000"/>
              </a:spcBef>
              <a:buClr>
                <a:schemeClr val="accent1"/>
              </a:buClr>
              <a:buSzPct val="76000"/>
              <a:buFont typeface="Times" pitchFamily="38" charset="0"/>
              <a:buNone/>
              <a:defRPr/>
            </a:pPr>
            <a:r>
              <a:rPr lang="en-US" altLang="en-US" dirty="0">
                <a:effectLst>
                  <a:outerShdw blurRad="38100" dist="38100" dir="2700000" algn="tl">
                    <a:srgbClr val="C0C0C0"/>
                  </a:outerShdw>
                </a:effectLst>
                <a:cs typeface="+mn-cs"/>
              </a:rPr>
              <a:t>The relevant range of activity pertains to fixed cost as well as variable costs. For example, assume office space is available at a rental rate of $30,000 per year in increments of 1,000 square feet. </a:t>
            </a:r>
            <a:endParaRPr lang="en-US" altLang="en-US" dirty="0">
              <a:cs typeface="+mn-cs"/>
            </a:endParaRPr>
          </a:p>
        </p:txBody>
      </p:sp>
    </p:spTree>
  </p:cSld>
  <p:clrMapOvr>
    <a:masterClrMapping/>
  </p:clrMapOvr>
  <p:transition>
    <p:strips dir="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Line 2"/>
          <p:cNvSpPr>
            <a:spLocks noChangeShapeType="1"/>
          </p:cNvSpPr>
          <p:nvPr/>
        </p:nvSpPr>
        <p:spPr bwMode="auto">
          <a:xfrm>
            <a:off x="2387600" y="4495800"/>
            <a:ext cx="1549400" cy="0"/>
          </a:xfrm>
          <a:prstGeom prst="line">
            <a:avLst/>
          </a:prstGeom>
          <a:noFill/>
          <a:ln w="50800">
            <a:solidFill>
              <a:srgbClr val="FF0000"/>
            </a:solidFill>
            <a:round/>
            <a:headEnd/>
            <a:tailEnd/>
          </a:ln>
          <a:effectLst>
            <a:outerShdw blurRad="63500" dist="38099" dir="2700000" algn="ctr" rotWithShape="0">
              <a:schemeClr val="bg2">
                <a:alpha val="74997"/>
              </a:schemeClr>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66563" name="Line 3"/>
          <p:cNvSpPr>
            <a:spLocks noChangeShapeType="1"/>
          </p:cNvSpPr>
          <p:nvPr/>
        </p:nvSpPr>
        <p:spPr bwMode="auto">
          <a:xfrm>
            <a:off x="2362200" y="1879600"/>
            <a:ext cx="0" cy="345440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6564" name="Line 4"/>
          <p:cNvSpPr>
            <a:spLocks noChangeShapeType="1"/>
          </p:cNvSpPr>
          <p:nvPr/>
        </p:nvSpPr>
        <p:spPr bwMode="auto">
          <a:xfrm>
            <a:off x="2362200" y="5334000"/>
            <a:ext cx="58166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6565" name="Line 5"/>
          <p:cNvSpPr>
            <a:spLocks noChangeShapeType="1"/>
          </p:cNvSpPr>
          <p:nvPr/>
        </p:nvSpPr>
        <p:spPr bwMode="auto">
          <a:xfrm>
            <a:off x="3987800" y="3352800"/>
            <a:ext cx="1701800" cy="0"/>
          </a:xfrm>
          <a:prstGeom prst="line">
            <a:avLst/>
          </a:prstGeom>
          <a:noFill/>
          <a:ln w="50800">
            <a:solidFill>
              <a:srgbClr val="FF0000"/>
            </a:solidFill>
            <a:round/>
            <a:headEnd/>
            <a:tailEnd/>
          </a:ln>
          <a:effectLst>
            <a:outerShdw blurRad="63500" dist="38099" dir="2700000" algn="ctr" rotWithShape="0">
              <a:schemeClr val="bg2">
                <a:alpha val="74997"/>
              </a:schemeClr>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66566" name="Rectangle 6"/>
          <p:cNvSpPr>
            <a:spLocks noChangeArrowheads="1"/>
          </p:cNvSpPr>
          <p:nvPr/>
        </p:nvSpPr>
        <p:spPr bwMode="auto">
          <a:xfrm rot="16200000" flipH="1">
            <a:off x="-550069" y="3410744"/>
            <a:ext cx="3538538"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lgn="ctr">
              <a:spcBef>
                <a:spcPct val="50000"/>
              </a:spcBef>
            </a:pPr>
            <a:r>
              <a:rPr lang="en-US" sz="2400">
                <a:solidFill>
                  <a:schemeClr val="tx2"/>
                </a:solidFill>
              </a:rPr>
              <a:t>Rent Cost in Thousands of Dollars </a:t>
            </a:r>
          </a:p>
        </p:txBody>
      </p:sp>
      <p:sp>
        <p:nvSpPr>
          <p:cNvPr id="66567" name="Rectangle 7"/>
          <p:cNvSpPr>
            <a:spLocks noChangeArrowheads="1"/>
          </p:cNvSpPr>
          <p:nvPr/>
        </p:nvSpPr>
        <p:spPr bwMode="auto">
          <a:xfrm>
            <a:off x="2225675" y="5286375"/>
            <a:ext cx="6778625"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spcBef>
                <a:spcPct val="50000"/>
              </a:spcBef>
            </a:pPr>
            <a:r>
              <a:rPr lang="en-US" sz="2400">
                <a:solidFill>
                  <a:schemeClr val="tx2"/>
                </a:solidFill>
              </a:rPr>
              <a:t>0            1,000            2,000            3,000    </a:t>
            </a:r>
            <a:br>
              <a:rPr lang="en-US" sz="2400">
                <a:solidFill>
                  <a:schemeClr val="tx2"/>
                </a:solidFill>
              </a:rPr>
            </a:br>
            <a:r>
              <a:rPr lang="en-US" sz="2400">
                <a:solidFill>
                  <a:schemeClr val="tx2"/>
                </a:solidFill>
              </a:rPr>
              <a:t>               Rented Area (Square Feet)</a:t>
            </a:r>
          </a:p>
        </p:txBody>
      </p:sp>
      <p:sp>
        <p:nvSpPr>
          <p:cNvPr id="66568" name="Rectangle 8"/>
          <p:cNvSpPr>
            <a:spLocks noChangeArrowheads="1"/>
          </p:cNvSpPr>
          <p:nvPr/>
        </p:nvSpPr>
        <p:spPr bwMode="auto">
          <a:xfrm>
            <a:off x="1982788" y="5029200"/>
            <a:ext cx="682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spcBef>
                <a:spcPct val="50000"/>
              </a:spcBef>
            </a:pPr>
            <a:r>
              <a:rPr lang="en-US" sz="2400">
                <a:solidFill>
                  <a:schemeClr val="tx2"/>
                </a:solidFill>
              </a:rPr>
              <a:t>0</a:t>
            </a:r>
          </a:p>
        </p:txBody>
      </p:sp>
      <p:sp>
        <p:nvSpPr>
          <p:cNvPr id="66569" name="Rectangle 9"/>
          <p:cNvSpPr>
            <a:spLocks noChangeArrowheads="1"/>
          </p:cNvSpPr>
          <p:nvPr/>
        </p:nvSpPr>
        <p:spPr bwMode="auto">
          <a:xfrm>
            <a:off x="1754188" y="4268788"/>
            <a:ext cx="682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lgn="ctr">
              <a:spcBef>
                <a:spcPct val="50000"/>
              </a:spcBef>
            </a:pPr>
            <a:r>
              <a:rPr lang="en-US" sz="2400">
                <a:solidFill>
                  <a:schemeClr val="tx2"/>
                </a:solidFill>
              </a:rPr>
              <a:t>30</a:t>
            </a:r>
          </a:p>
        </p:txBody>
      </p:sp>
      <p:sp>
        <p:nvSpPr>
          <p:cNvPr id="66570" name="Rectangle 10"/>
          <p:cNvSpPr>
            <a:spLocks noChangeArrowheads="1"/>
          </p:cNvSpPr>
          <p:nvPr/>
        </p:nvSpPr>
        <p:spPr bwMode="auto">
          <a:xfrm>
            <a:off x="1754188" y="3125788"/>
            <a:ext cx="682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lgn="ctr">
              <a:spcBef>
                <a:spcPct val="50000"/>
              </a:spcBef>
            </a:pPr>
            <a:r>
              <a:rPr lang="en-US" sz="2400">
                <a:solidFill>
                  <a:schemeClr val="tx2"/>
                </a:solidFill>
              </a:rPr>
              <a:t>60</a:t>
            </a:r>
          </a:p>
        </p:txBody>
      </p:sp>
      <p:sp>
        <p:nvSpPr>
          <p:cNvPr id="32779" name="Rectangle 11"/>
          <p:cNvSpPr>
            <a:spLocks noGrp="1" noChangeArrowheads="1"/>
          </p:cNvSpPr>
          <p:nvPr>
            <p:ph type="title"/>
          </p:nvPr>
        </p:nvSpPr>
        <p:spPr/>
        <p:txBody>
          <a:bodyPr wrap="square" numCol="1" anchorCtr="0" compatLnSpc="1">
            <a:prstTxWarp prst="textNoShape">
              <a:avLst/>
            </a:prstTxWarp>
          </a:bodyPr>
          <a:lstStyle/>
          <a:p>
            <a:r>
              <a:rPr lang="en-US" sz="3600" dirty="0">
                <a:latin typeface="Calibri Light" charset="0"/>
                <a:ea typeface="MS PGothic" charset="0"/>
                <a:cs typeface="MS PGothic" charset="0"/>
              </a:rPr>
              <a:t>Relevant Range: Graphic</a:t>
            </a:r>
          </a:p>
        </p:txBody>
      </p:sp>
      <p:sp>
        <p:nvSpPr>
          <p:cNvPr id="66572" name="Rectangle 12"/>
          <p:cNvSpPr>
            <a:spLocks noChangeArrowheads="1"/>
          </p:cNvSpPr>
          <p:nvPr/>
        </p:nvSpPr>
        <p:spPr bwMode="auto">
          <a:xfrm>
            <a:off x="1754188" y="1982788"/>
            <a:ext cx="682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lgn="ctr">
              <a:spcBef>
                <a:spcPct val="50000"/>
              </a:spcBef>
            </a:pPr>
            <a:r>
              <a:rPr lang="en-US" sz="2400">
                <a:solidFill>
                  <a:schemeClr val="tx2"/>
                </a:solidFill>
              </a:rPr>
              <a:t>90</a:t>
            </a:r>
          </a:p>
        </p:txBody>
      </p:sp>
      <p:sp>
        <p:nvSpPr>
          <p:cNvPr id="66573" name="Line 13"/>
          <p:cNvSpPr>
            <a:spLocks noChangeShapeType="1"/>
          </p:cNvSpPr>
          <p:nvPr/>
        </p:nvSpPr>
        <p:spPr bwMode="auto">
          <a:xfrm>
            <a:off x="5740400" y="2209800"/>
            <a:ext cx="1701800" cy="0"/>
          </a:xfrm>
          <a:prstGeom prst="line">
            <a:avLst/>
          </a:prstGeom>
          <a:noFill/>
          <a:ln w="50800">
            <a:solidFill>
              <a:srgbClr val="FF0000"/>
            </a:solidFill>
            <a:round/>
            <a:headEnd/>
            <a:tailEnd/>
          </a:ln>
          <a:effectLst>
            <a:outerShdw blurRad="63500" dist="38099" dir="2700000" algn="ctr" rotWithShape="0">
              <a:schemeClr val="bg2">
                <a:alpha val="74997"/>
              </a:schemeClr>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66574" name="Rectangle 14"/>
          <p:cNvSpPr>
            <a:spLocks noChangeArrowheads="1"/>
          </p:cNvSpPr>
          <p:nvPr/>
        </p:nvSpPr>
        <p:spPr bwMode="auto">
          <a:xfrm>
            <a:off x="4083050" y="2800350"/>
            <a:ext cx="1485900" cy="1049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algn="ctr">
              <a:lnSpc>
                <a:spcPct val="130000"/>
              </a:lnSpc>
            </a:pPr>
            <a:r>
              <a:rPr lang="en-US" sz="2400">
                <a:solidFill>
                  <a:srgbClr val="1D314E"/>
                </a:solidFill>
              </a:rPr>
              <a:t> Relevant</a:t>
            </a:r>
            <a:br>
              <a:rPr lang="en-US" sz="2400">
                <a:solidFill>
                  <a:srgbClr val="1D314E"/>
                </a:solidFill>
              </a:rPr>
            </a:br>
            <a:r>
              <a:rPr lang="en-US" sz="2400">
                <a:solidFill>
                  <a:srgbClr val="1D314E"/>
                </a:solidFill>
              </a:rPr>
              <a:t> Range</a:t>
            </a:r>
          </a:p>
        </p:txBody>
      </p:sp>
      <p:sp>
        <p:nvSpPr>
          <p:cNvPr id="344079" name="Rectangle 15"/>
          <p:cNvSpPr>
            <a:spLocks noChangeArrowheads="1"/>
          </p:cNvSpPr>
          <p:nvPr/>
        </p:nvSpPr>
        <p:spPr bwMode="auto">
          <a:xfrm>
            <a:off x="5791200" y="2590800"/>
            <a:ext cx="3200400" cy="2675091"/>
          </a:xfrm>
          <a:prstGeom prst="rect">
            <a:avLst/>
          </a:prstGeom>
          <a:solidFill>
            <a:srgbClr val="A8BFDF"/>
          </a:solidFill>
          <a:ln w="12700">
            <a:solidFill>
              <a:srgbClr val="A3171E"/>
            </a:solidFill>
            <a:miter lim="800000"/>
            <a:headEnd/>
            <a:tailEnd/>
          </a:ln>
          <a:effectLst>
            <a:outerShdw blurRad="63500" dist="38100" dir="2700000" algn="tl" rotWithShape="0">
              <a:srgbClr val="000000">
                <a:alpha val="39998"/>
              </a:srgbClr>
            </a:outerShdw>
          </a:effectLst>
        </p:spPr>
        <p:txBody>
          <a:bodyPr wrap="square" lIns="90488" tIns="44450" rIns="90488" bIns="44450">
            <a:spAutoFit/>
          </a:bodyPr>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ctr" eaLnBrk="1" hangingPunct="1">
              <a:spcBef>
                <a:spcPct val="50000"/>
              </a:spcBef>
              <a:defRPr/>
            </a:pPr>
            <a:r>
              <a:rPr lang="en-US" altLang="en-US" dirty="0">
                <a:cs typeface="+mn-cs"/>
              </a:rPr>
              <a:t>The relevant range of activity for a fixed cost is the range of activity over which the graph of the  cost is flat.</a:t>
            </a:r>
          </a:p>
        </p:txBody>
      </p:sp>
    </p:spTree>
  </p:cSld>
  <p:clrMapOvr>
    <a:masterClrMapping/>
  </p:clrMapOvr>
  <p:transition>
    <p:strips dir="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defRPr/>
            </a:pPr>
            <a:r>
              <a:rPr lang="en-US" altLang="en-US" sz="3200" dirty="0">
                <a:cs typeface="Arial" charset="0"/>
              </a:rPr>
              <a:t>Purposes of Cost Classification</a:t>
            </a:r>
          </a:p>
        </p:txBody>
      </p:sp>
      <p:sp>
        <p:nvSpPr>
          <p:cNvPr id="4" name="Rounded Rectangle 3"/>
          <p:cNvSpPr/>
          <p:nvPr/>
        </p:nvSpPr>
        <p:spPr>
          <a:xfrm>
            <a:off x="555625" y="1676400"/>
            <a:ext cx="8077200" cy="43434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marL="514350" indent="-514350" eaLnBrk="1" hangingPunct="1">
              <a:buFont typeface="+mj-lt"/>
              <a:buAutoNum type="arabicPeriod"/>
              <a:defRPr/>
            </a:pPr>
            <a:r>
              <a:rPr lang="en-US" sz="2800" dirty="0"/>
              <a:t>Assigning costs to cost objects</a:t>
            </a:r>
          </a:p>
          <a:p>
            <a:pPr marL="514350" indent="-514350" eaLnBrk="1" hangingPunct="1">
              <a:buFont typeface="+mj-lt"/>
              <a:buAutoNum type="arabicPeriod"/>
              <a:defRPr/>
            </a:pPr>
            <a:r>
              <a:rPr lang="en-US" sz="2800" dirty="0"/>
              <a:t>Accounting for costs in manufacturing companies</a:t>
            </a:r>
          </a:p>
          <a:p>
            <a:pPr marL="514350" indent="-514350" eaLnBrk="1" hangingPunct="1">
              <a:buFont typeface="+mj-lt"/>
              <a:buAutoNum type="arabicPeriod"/>
              <a:defRPr/>
            </a:pPr>
            <a:r>
              <a:rPr lang="en-US" sz="2800" dirty="0"/>
              <a:t>Preparing financial statements</a:t>
            </a:r>
          </a:p>
          <a:p>
            <a:pPr marL="514350" indent="-514350" eaLnBrk="1" hangingPunct="1">
              <a:buFont typeface="+mj-lt"/>
              <a:buAutoNum type="arabicPeriod"/>
              <a:defRPr/>
            </a:pPr>
            <a:r>
              <a:rPr lang="en-US" sz="2800" dirty="0"/>
              <a:t>Predicting cost behavior in response to changes in activity</a:t>
            </a:r>
          </a:p>
          <a:p>
            <a:pPr marL="514350" indent="-514350" eaLnBrk="1" hangingPunct="1">
              <a:buFont typeface="+mj-lt"/>
              <a:buAutoNum type="arabicPeriod"/>
              <a:defRPr/>
            </a:pPr>
            <a:r>
              <a:rPr lang="en-US" sz="2800" dirty="0"/>
              <a:t>Making decisions</a:t>
            </a:r>
          </a:p>
        </p:txBody>
      </p:sp>
    </p:spTree>
  </p:cSld>
  <p:clrMapOvr>
    <a:masterClrMapping/>
  </p:clrMapOvr>
  <p:transition>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normAutofit fontScale="90000"/>
          </a:bodyPr>
          <a:lstStyle/>
          <a:p>
            <a:pPr>
              <a:defRPr/>
            </a:pPr>
            <a:r>
              <a:rPr lang="en-US" altLang="en-US" sz="3600">
                <a:cs typeface="ＭＳ Ｐゴシック" charset="-128"/>
              </a:rPr>
              <a:t>Comparison of Cost Classifications for </a:t>
            </a:r>
            <a:r>
              <a:rPr lang="en-US" altLang="en-US" sz="3600" dirty="0">
                <a:cs typeface="ＭＳ Ｐゴシック" charset="-128"/>
              </a:rPr>
              <a:t>Predicting Cost Behavior</a:t>
            </a:r>
          </a:p>
        </p:txBody>
      </p:sp>
      <p:graphicFrame>
        <p:nvGraphicFramePr>
          <p:cNvPr id="68611" name="Object 2"/>
          <p:cNvGraphicFramePr>
            <a:graphicFrameLocks/>
          </p:cNvGraphicFramePr>
          <p:nvPr/>
        </p:nvGraphicFramePr>
        <p:xfrm>
          <a:off x="223838" y="2133600"/>
          <a:ext cx="8691562" cy="3043238"/>
        </p:xfrm>
        <a:graphic>
          <a:graphicData uri="http://schemas.openxmlformats.org/presentationml/2006/ole">
            <mc:AlternateContent xmlns:mc="http://schemas.openxmlformats.org/markup-compatibility/2006">
              <mc:Choice xmlns:v="urn:schemas-microsoft-com:vml" Requires="v">
                <p:oleObj spid="_x0000_s68641" name="Worksheet" r:id="rId4" imgW="4914900" imgH="1765300" progId="Excel.Sheet.8">
                  <p:embed/>
                </p:oleObj>
              </mc:Choice>
              <mc:Fallback>
                <p:oleObj name="Worksheet" r:id="rId4" imgW="4914900" imgH="1765300" progId="Excel.Sheet.8">
                  <p:embed/>
                  <p:pic>
                    <p:nvPicPr>
                      <p:cNvPr id="0" name="Object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3838" y="2133600"/>
                        <a:ext cx="8691562" cy="3043238"/>
                      </a:xfrm>
                      <a:prstGeom prst="rect">
                        <a:avLst/>
                      </a:prstGeom>
                      <a:noFill/>
                      <a:ln w="76199">
                        <a:solidFill>
                          <a:schemeClr val="accent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spTree>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wrap="square" lIns="90488" tIns="44450" rIns="90488" bIns="44450" numCol="1" anchorCtr="0" compatLnSpc="1">
            <a:prstTxWarp prst="textNoShape">
              <a:avLst/>
            </a:prstTxWarp>
          </a:bodyPr>
          <a:lstStyle/>
          <a:p>
            <a:r>
              <a:rPr lang="en-US" sz="3600" dirty="0">
                <a:latin typeface="Calibri Light" charset="0"/>
                <a:ea typeface="MS PGothic" charset="0"/>
                <a:cs typeface="Arial" charset="0"/>
              </a:rPr>
              <a:t>Quick Check 2</a:t>
            </a:r>
            <a:endParaRPr lang="en-US" sz="3600" dirty="0">
              <a:latin typeface="Calibri Light" charset="0"/>
              <a:ea typeface="MS PGothic" charset="0"/>
              <a:cs typeface="Arial" charset="0"/>
              <a:sym typeface="Wingdings" charset="0"/>
            </a:endParaRPr>
          </a:p>
        </p:txBody>
      </p:sp>
      <p:sp>
        <p:nvSpPr>
          <p:cNvPr id="70659" name="Rectangle 3"/>
          <p:cNvSpPr>
            <a:spLocks noGrp="1" noChangeArrowheads="1"/>
          </p:cNvSpPr>
          <p:nvPr>
            <p:ph idx="1"/>
          </p:nvPr>
        </p:nvSpPr>
        <p:spPr>
          <a:xfrm>
            <a:off x="498475" y="1600200"/>
            <a:ext cx="8153400" cy="4686300"/>
          </a:xfrm>
          <a:solidFill>
            <a:srgbClr val="EDECD2"/>
          </a:solidFill>
          <a:ln w="12699">
            <a:solidFill>
              <a:srgbClr val="0000CC"/>
            </a:solidFill>
            <a:miter lim="800000"/>
            <a:headEnd/>
            <a:tailEnd/>
          </a:ln>
        </p:spPr>
        <p:txBody>
          <a:bodyPr lIns="90488" tIns="44450" rIns="90488" bIns="44450"/>
          <a:lstStyle/>
          <a:p>
            <a:pPr>
              <a:buFont typeface="Times" charset="0"/>
              <a:buNone/>
            </a:pPr>
            <a:r>
              <a:rPr lang="en-US" dirty="0">
                <a:latin typeface="Calibri" charset="0"/>
                <a:ea typeface="MS PGothic" charset="0"/>
                <a:cs typeface="MS PGothic" charset="0"/>
              </a:rPr>
              <a:t> 	</a:t>
            </a:r>
            <a:r>
              <a:rPr lang="en-US" sz="2800" dirty="0">
                <a:latin typeface="Arial" charset="0"/>
                <a:ea typeface="MS PGothic" charset="0"/>
                <a:cs typeface="MS PGothic" charset="0"/>
              </a:rPr>
              <a:t>Which of the following costs would be variable with respect to the number of ice cream cones sold at a Baskin &amp; Robbins? (There may be more than one correct answer.)</a:t>
            </a:r>
          </a:p>
          <a:p>
            <a:pPr lvl="1">
              <a:buFont typeface="Wingdings" charset="0"/>
              <a:buNone/>
            </a:pPr>
            <a:r>
              <a:rPr lang="en-US" sz="2800" dirty="0">
                <a:solidFill>
                  <a:schemeClr val="tx1"/>
                </a:solidFill>
                <a:latin typeface="Arial" charset="0"/>
                <a:ea typeface="MS PGothic" charset="0"/>
                <a:cs typeface="MS PGothic" charset="0"/>
              </a:rPr>
              <a:t>A. The cost of lighting the store.</a:t>
            </a:r>
          </a:p>
          <a:p>
            <a:pPr lvl="1">
              <a:buFont typeface="Wingdings" charset="0"/>
              <a:buNone/>
            </a:pPr>
            <a:r>
              <a:rPr lang="en-US" sz="2800" dirty="0">
                <a:solidFill>
                  <a:schemeClr val="tx1"/>
                </a:solidFill>
                <a:latin typeface="Arial" charset="0"/>
                <a:ea typeface="MS PGothic" charset="0"/>
                <a:cs typeface="MS PGothic" charset="0"/>
              </a:rPr>
              <a:t>B. The wages of the store manager.</a:t>
            </a:r>
          </a:p>
          <a:p>
            <a:pPr lvl="1">
              <a:buFont typeface="Wingdings" charset="0"/>
              <a:buNone/>
            </a:pPr>
            <a:r>
              <a:rPr lang="en-US" sz="2800" dirty="0">
                <a:solidFill>
                  <a:schemeClr val="tx1"/>
                </a:solidFill>
                <a:latin typeface="Arial" charset="0"/>
                <a:ea typeface="MS PGothic" charset="0"/>
                <a:cs typeface="MS PGothic" charset="0"/>
              </a:rPr>
              <a:t>C. The cost of ice cream.</a:t>
            </a:r>
          </a:p>
          <a:p>
            <a:pPr lvl="1">
              <a:buFont typeface="Wingdings" charset="0"/>
              <a:buNone/>
            </a:pPr>
            <a:r>
              <a:rPr lang="en-US" sz="2800" dirty="0">
                <a:solidFill>
                  <a:schemeClr val="tx1"/>
                </a:solidFill>
                <a:latin typeface="Arial" charset="0"/>
                <a:ea typeface="MS PGothic" charset="0"/>
                <a:cs typeface="MS PGothic" charset="0"/>
              </a:rPr>
              <a:t>D. The cost of napkins for customers.</a:t>
            </a:r>
          </a:p>
        </p:txBody>
      </p:sp>
    </p:spTree>
  </p:cSld>
  <p:clrMapOvr>
    <a:masterClrMapping/>
  </p:clrMapOvr>
  <p:transition spd="med">
    <p:blinds dir="ver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wrap="square" lIns="90488" tIns="44450" rIns="90488" bIns="44450" numCol="1" anchorCtr="0" compatLnSpc="1">
            <a:prstTxWarp prst="textNoShape">
              <a:avLst/>
            </a:prstTxWarp>
          </a:bodyPr>
          <a:lstStyle/>
          <a:p>
            <a:r>
              <a:rPr lang="en-US" sz="3600" dirty="0">
                <a:latin typeface="Calibri Light" charset="0"/>
                <a:ea typeface="MS PGothic" charset="0"/>
                <a:cs typeface="Arial" charset="0"/>
              </a:rPr>
              <a:t>Quick Check 2a</a:t>
            </a:r>
            <a:endParaRPr lang="en-US" sz="3600" dirty="0">
              <a:latin typeface="Calibri Light" charset="0"/>
              <a:ea typeface="MS PGothic" charset="0"/>
              <a:cs typeface="Arial" charset="0"/>
              <a:sym typeface="Wingdings" charset="0"/>
            </a:endParaRPr>
          </a:p>
        </p:txBody>
      </p:sp>
      <p:sp>
        <p:nvSpPr>
          <p:cNvPr id="72707" name="Rectangle 3"/>
          <p:cNvSpPr>
            <a:spLocks noGrp="1" noChangeArrowheads="1"/>
          </p:cNvSpPr>
          <p:nvPr>
            <p:ph idx="1"/>
          </p:nvPr>
        </p:nvSpPr>
        <p:spPr>
          <a:xfrm>
            <a:off x="498475" y="1600200"/>
            <a:ext cx="8153400" cy="4686300"/>
          </a:xfrm>
          <a:solidFill>
            <a:srgbClr val="EDECD2"/>
          </a:solidFill>
          <a:ln w="12699">
            <a:solidFill>
              <a:srgbClr val="0000CC"/>
            </a:solidFill>
            <a:miter lim="800000"/>
            <a:headEnd/>
            <a:tailEnd/>
          </a:ln>
        </p:spPr>
        <p:txBody>
          <a:bodyPr lIns="90488" tIns="44450" rIns="90488" bIns="44450"/>
          <a:lstStyle/>
          <a:p>
            <a:pPr>
              <a:buFont typeface="Times" charset="0"/>
              <a:buNone/>
            </a:pPr>
            <a:r>
              <a:rPr lang="en-US" dirty="0">
                <a:latin typeface="Calibri" charset="0"/>
                <a:ea typeface="MS PGothic" charset="0"/>
                <a:cs typeface="MS PGothic" charset="0"/>
              </a:rPr>
              <a:t> </a:t>
            </a:r>
            <a:r>
              <a:rPr lang="en-US" sz="2800" dirty="0">
                <a:latin typeface="Arial" charset="0"/>
                <a:ea typeface="MS PGothic" charset="0"/>
                <a:cs typeface="MS PGothic" charset="0"/>
              </a:rPr>
              <a:t>	Which of the following costs would be variable with respect to the number of ice cream cones sold at a Baskin &amp; Robbins? (There may be more than one correct answer.)</a:t>
            </a:r>
          </a:p>
          <a:p>
            <a:pPr lvl="1">
              <a:buFont typeface="Wingdings" charset="0"/>
              <a:buNone/>
            </a:pPr>
            <a:r>
              <a:rPr lang="en-US" sz="2800" dirty="0">
                <a:solidFill>
                  <a:schemeClr val="accent1"/>
                </a:solidFill>
                <a:latin typeface="Arial" charset="0"/>
                <a:ea typeface="MS PGothic" charset="0"/>
                <a:cs typeface="MS PGothic" charset="0"/>
              </a:rPr>
              <a:t>A. The cost of lighting the store.</a:t>
            </a:r>
          </a:p>
          <a:p>
            <a:pPr lvl="1">
              <a:buFont typeface="Wingdings" charset="0"/>
              <a:buNone/>
            </a:pPr>
            <a:r>
              <a:rPr lang="en-US" sz="2800" dirty="0">
                <a:solidFill>
                  <a:schemeClr val="accent1"/>
                </a:solidFill>
                <a:latin typeface="Arial" charset="0"/>
                <a:ea typeface="MS PGothic" charset="0"/>
                <a:cs typeface="MS PGothic" charset="0"/>
              </a:rPr>
              <a:t>B. The wages of the store manager.</a:t>
            </a:r>
          </a:p>
          <a:p>
            <a:pPr lvl="1">
              <a:buFont typeface="Wingdings" charset="0"/>
              <a:buNone/>
            </a:pPr>
            <a:r>
              <a:rPr lang="en-US" sz="2800" dirty="0">
                <a:solidFill>
                  <a:schemeClr val="tx1"/>
                </a:solidFill>
                <a:latin typeface="Arial" charset="0"/>
                <a:ea typeface="MS PGothic" charset="0"/>
                <a:cs typeface="MS PGothic" charset="0"/>
              </a:rPr>
              <a:t>C. The cost of ice cream.</a:t>
            </a:r>
          </a:p>
          <a:p>
            <a:pPr lvl="1">
              <a:buFont typeface="Wingdings" charset="0"/>
              <a:buNone/>
            </a:pPr>
            <a:r>
              <a:rPr lang="en-US" sz="2800" dirty="0">
                <a:solidFill>
                  <a:schemeClr val="tx1"/>
                </a:solidFill>
                <a:latin typeface="Arial" charset="0"/>
                <a:ea typeface="MS PGothic" charset="0"/>
                <a:cs typeface="MS PGothic" charset="0"/>
              </a:rPr>
              <a:t>D. The cost of napkins for customers.</a:t>
            </a:r>
          </a:p>
        </p:txBody>
      </p:sp>
      <p:sp>
        <p:nvSpPr>
          <p:cNvPr id="72708" name="Oval 4"/>
          <p:cNvSpPr>
            <a:spLocks noChangeArrowheads="1"/>
          </p:cNvSpPr>
          <p:nvPr/>
        </p:nvSpPr>
        <p:spPr bwMode="auto">
          <a:xfrm>
            <a:off x="711200" y="4089400"/>
            <a:ext cx="457200" cy="457200"/>
          </a:xfrm>
          <a:prstGeom prst="ellipse">
            <a:avLst/>
          </a:prstGeom>
          <a:noFill/>
          <a:ln w="50799">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72709" name="Oval 5"/>
          <p:cNvSpPr>
            <a:spLocks noChangeArrowheads="1"/>
          </p:cNvSpPr>
          <p:nvPr/>
        </p:nvSpPr>
        <p:spPr bwMode="auto">
          <a:xfrm>
            <a:off x="711200" y="4562475"/>
            <a:ext cx="457200" cy="457200"/>
          </a:xfrm>
          <a:prstGeom prst="ellipse">
            <a:avLst/>
          </a:prstGeom>
          <a:noFill/>
          <a:ln w="50799">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ransition spd="med">
    <p:blinds dir="ver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6175375" y="5446713"/>
            <a:ext cx="1939925"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lgn="ctr">
              <a:lnSpc>
                <a:spcPct val="130000"/>
              </a:lnSpc>
              <a:spcBef>
                <a:spcPct val="50000"/>
              </a:spcBef>
            </a:pPr>
            <a:r>
              <a:rPr lang="en-US" sz="2000">
                <a:solidFill>
                  <a:srgbClr val="3333FF"/>
                </a:solidFill>
              </a:rPr>
              <a:t>Fixed Monthly</a:t>
            </a:r>
            <a:br>
              <a:rPr lang="en-US" sz="2000">
                <a:solidFill>
                  <a:srgbClr val="3333FF"/>
                </a:solidFill>
              </a:rPr>
            </a:br>
            <a:r>
              <a:rPr lang="en-US" sz="2000">
                <a:solidFill>
                  <a:srgbClr val="3333FF"/>
                </a:solidFill>
              </a:rPr>
              <a:t>Utility Charge</a:t>
            </a:r>
          </a:p>
        </p:txBody>
      </p:sp>
      <p:sp>
        <p:nvSpPr>
          <p:cNvPr id="74755" name="Rectangle 3"/>
          <p:cNvSpPr>
            <a:spLocks noChangeArrowheads="1"/>
          </p:cNvSpPr>
          <p:nvPr/>
        </p:nvSpPr>
        <p:spPr bwMode="auto">
          <a:xfrm>
            <a:off x="6251575" y="4487863"/>
            <a:ext cx="1901825"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lgn="ctr">
              <a:lnSpc>
                <a:spcPct val="130000"/>
              </a:lnSpc>
              <a:spcBef>
                <a:spcPct val="50000"/>
              </a:spcBef>
            </a:pPr>
            <a:r>
              <a:rPr lang="en-US" sz="2000">
                <a:solidFill>
                  <a:srgbClr val="990000"/>
                </a:solidFill>
              </a:rPr>
              <a:t>Variable </a:t>
            </a:r>
            <a:br>
              <a:rPr lang="en-US" sz="2000">
                <a:solidFill>
                  <a:srgbClr val="990000"/>
                </a:solidFill>
              </a:rPr>
            </a:br>
            <a:r>
              <a:rPr lang="en-US" sz="2000">
                <a:solidFill>
                  <a:srgbClr val="990000"/>
                </a:solidFill>
              </a:rPr>
              <a:t>Cost per KW</a:t>
            </a:r>
          </a:p>
        </p:txBody>
      </p:sp>
      <p:sp>
        <p:nvSpPr>
          <p:cNvPr id="74756" name="Line 4"/>
          <p:cNvSpPr>
            <a:spLocks noChangeShapeType="1"/>
          </p:cNvSpPr>
          <p:nvPr/>
        </p:nvSpPr>
        <p:spPr bwMode="auto">
          <a:xfrm flipV="1">
            <a:off x="1179513" y="3357563"/>
            <a:ext cx="3476625" cy="1628775"/>
          </a:xfrm>
          <a:prstGeom prst="line">
            <a:avLst/>
          </a:prstGeom>
          <a:noFill/>
          <a:ln w="38100">
            <a:solidFill>
              <a:srgbClr val="FF0000"/>
            </a:solidFill>
            <a:round/>
            <a:headEnd/>
            <a:tailEnd/>
          </a:ln>
          <a:effectLst>
            <a:outerShdw blurRad="63500" dist="38099" dir="2700000" algn="ctr" rotWithShape="0">
              <a:schemeClr val="bg2">
                <a:alpha val="74997"/>
              </a:schemeClr>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74757" name="Line 5"/>
          <p:cNvSpPr>
            <a:spLocks noChangeShapeType="1"/>
          </p:cNvSpPr>
          <p:nvPr/>
        </p:nvSpPr>
        <p:spPr bwMode="auto">
          <a:xfrm>
            <a:off x="1190625" y="4976813"/>
            <a:ext cx="3925888" cy="0"/>
          </a:xfrm>
          <a:prstGeom prst="line">
            <a:avLst/>
          </a:prstGeom>
          <a:noFill/>
          <a:ln w="50800">
            <a:solidFill>
              <a:srgbClr val="FF0000"/>
            </a:solidFill>
            <a:round/>
            <a:headEnd/>
            <a:tailEnd/>
          </a:ln>
          <a:effectLst>
            <a:outerShdw blurRad="63500" dist="38099" dir="2700000" algn="ctr" rotWithShape="0">
              <a:schemeClr val="bg2">
                <a:alpha val="74997"/>
              </a:schemeClr>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74758" name="Rectangle 6"/>
          <p:cNvSpPr>
            <a:spLocks noChangeArrowheads="1"/>
          </p:cNvSpPr>
          <p:nvPr/>
        </p:nvSpPr>
        <p:spPr bwMode="auto">
          <a:xfrm>
            <a:off x="1069975" y="5694363"/>
            <a:ext cx="40767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spcBef>
                <a:spcPct val="50000"/>
              </a:spcBef>
            </a:pPr>
            <a:r>
              <a:rPr lang="en-US" sz="2400">
                <a:solidFill>
                  <a:schemeClr val="tx2"/>
                </a:solidFill>
              </a:rPr>
              <a:t>Activity (Kilowatt Hours) </a:t>
            </a:r>
          </a:p>
        </p:txBody>
      </p:sp>
      <p:sp>
        <p:nvSpPr>
          <p:cNvPr id="74759" name="Rectangle 7"/>
          <p:cNvSpPr>
            <a:spLocks noChangeArrowheads="1"/>
          </p:cNvSpPr>
          <p:nvPr/>
        </p:nvSpPr>
        <p:spPr bwMode="auto">
          <a:xfrm rot="-5400000">
            <a:off x="-423862" y="4184650"/>
            <a:ext cx="26797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lgn="ctr">
              <a:spcBef>
                <a:spcPct val="50000"/>
              </a:spcBef>
            </a:pPr>
            <a:r>
              <a:rPr lang="en-US" sz="2400">
                <a:solidFill>
                  <a:schemeClr val="tx2"/>
                </a:solidFill>
              </a:rPr>
              <a:t>Total Utility Cost</a:t>
            </a:r>
          </a:p>
        </p:txBody>
      </p:sp>
      <p:grpSp>
        <p:nvGrpSpPr>
          <p:cNvPr id="74760" name="Group 9"/>
          <p:cNvGrpSpPr>
            <a:grpSpLocks/>
          </p:cNvGrpSpPr>
          <p:nvPr/>
        </p:nvGrpSpPr>
        <p:grpSpPr bwMode="auto">
          <a:xfrm>
            <a:off x="958850" y="2720975"/>
            <a:ext cx="4435475" cy="3144838"/>
            <a:chOff x="714" y="1304"/>
            <a:chExt cx="3164" cy="2533"/>
          </a:xfrm>
        </p:grpSpPr>
        <p:sp>
          <p:nvSpPr>
            <p:cNvPr id="74768" name="Line 10"/>
            <p:cNvSpPr>
              <a:spLocks noChangeShapeType="1"/>
            </p:cNvSpPr>
            <p:nvPr/>
          </p:nvSpPr>
          <p:spPr bwMode="auto">
            <a:xfrm flipV="1">
              <a:off x="864" y="1584"/>
              <a:ext cx="0" cy="2064"/>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4769" name="Line 11"/>
            <p:cNvSpPr>
              <a:spLocks noChangeShapeType="1"/>
            </p:cNvSpPr>
            <p:nvPr/>
          </p:nvSpPr>
          <p:spPr bwMode="auto">
            <a:xfrm>
              <a:off x="864" y="3648"/>
              <a:ext cx="2784"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4770" name="Text Box 12"/>
            <p:cNvSpPr txBox="1">
              <a:spLocks noChangeArrowheads="1"/>
            </p:cNvSpPr>
            <p:nvPr/>
          </p:nvSpPr>
          <p:spPr bwMode="auto">
            <a:xfrm>
              <a:off x="3600" y="3465"/>
              <a:ext cx="278" cy="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ctr" eaLnBrk="1" hangingPunct="1"/>
              <a:r>
                <a:rPr lang="en-US" sz="2400">
                  <a:solidFill>
                    <a:srgbClr val="C00000"/>
                  </a:solidFill>
                </a:rPr>
                <a:t>X</a:t>
              </a:r>
            </a:p>
          </p:txBody>
        </p:sp>
        <p:sp>
          <p:nvSpPr>
            <p:cNvPr id="74771" name="Text Box 13"/>
            <p:cNvSpPr txBox="1">
              <a:spLocks noChangeArrowheads="1"/>
            </p:cNvSpPr>
            <p:nvPr/>
          </p:nvSpPr>
          <p:spPr bwMode="auto">
            <a:xfrm>
              <a:off x="714" y="1304"/>
              <a:ext cx="278" cy="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ctr" eaLnBrk="1" hangingPunct="1"/>
              <a:r>
                <a:rPr lang="en-US" sz="2400">
                  <a:solidFill>
                    <a:srgbClr val="C00000"/>
                  </a:solidFill>
                </a:rPr>
                <a:t>Y</a:t>
              </a:r>
            </a:p>
          </p:txBody>
        </p:sp>
      </p:grpSp>
      <p:sp>
        <p:nvSpPr>
          <p:cNvPr id="74761" name="Rectangle 14"/>
          <p:cNvSpPr>
            <a:spLocks noChangeArrowheads="1"/>
          </p:cNvSpPr>
          <p:nvPr/>
        </p:nvSpPr>
        <p:spPr bwMode="auto">
          <a:xfrm>
            <a:off x="381000" y="1371600"/>
            <a:ext cx="8534400" cy="1219200"/>
          </a:xfrm>
          <a:prstGeom prst="rect">
            <a:avLst/>
          </a:prstGeom>
          <a:solidFill>
            <a:schemeClr val="tx2"/>
          </a:solidFill>
          <a:ln w="28575">
            <a:solidFill>
              <a:schemeClr val="tx1"/>
            </a:solidFill>
            <a:miter lim="800000"/>
            <a:headEnd/>
            <a:tailEnd/>
          </a:ln>
          <a:effectLst>
            <a:outerShdw blurRad="63500" dist="53882" dir="2700000" algn="ctr" rotWithShape="0">
              <a:schemeClr val="bg2">
                <a:alpha val="74997"/>
              </a:schemeClr>
            </a:outerShdw>
          </a:effectLst>
        </p:spPr>
        <p:txBody>
          <a:bodyPr lIns="90488" tIns="44450" rIns="90488" bIns="44450" anchor="ctr" anchorCtr="1"/>
          <a:lstStyle>
            <a:lvl1pPr marL="342900" indent="-342900">
              <a:defRPr>
                <a:solidFill>
                  <a:schemeClr val="tx1"/>
                </a:solidFill>
                <a:latin typeface="Arial" charset="0"/>
                <a:ea typeface="MS PGothic" charset="-128"/>
              </a:defRPr>
            </a:lvl1pPr>
            <a:lvl2pPr marL="742950" indent="-285750">
              <a:defRPr>
                <a:solidFill>
                  <a:schemeClr val="tx1"/>
                </a:solidFill>
                <a:latin typeface="Arial" charset="0"/>
                <a:ea typeface="MS PGothic" charset="-128"/>
              </a:defRPr>
            </a:lvl2pPr>
            <a:lvl3pPr marL="1143000" indent="-228600">
              <a:defRPr>
                <a:solidFill>
                  <a:schemeClr val="tx1"/>
                </a:solidFill>
                <a:latin typeface="Arial" charset="0"/>
                <a:ea typeface="MS PGothic" charset="-128"/>
              </a:defRPr>
            </a:lvl3pPr>
            <a:lvl4pPr marL="1600200" indent="-228600">
              <a:defRPr>
                <a:solidFill>
                  <a:schemeClr val="tx1"/>
                </a:solidFill>
                <a:latin typeface="Arial" charset="0"/>
                <a:ea typeface="MS PGothic" charset="-128"/>
              </a:defRPr>
            </a:lvl4pPr>
            <a:lvl5pPr marL="2057400" indent="-228600">
              <a:defRPr>
                <a:solidFill>
                  <a:schemeClr val="tx1"/>
                </a:solidFill>
                <a:latin typeface="Arial" charset="0"/>
                <a:ea typeface="MS PGothic" charset="-128"/>
              </a:defRPr>
            </a:lvl5pPr>
            <a:lvl6pPr marL="2514600" indent="-228600" eaLnBrk="0" fontAlgn="base" hangingPunct="0">
              <a:spcBef>
                <a:spcPct val="0"/>
              </a:spcBef>
              <a:spcAft>
                <a:spcPct val="0"/>
              </a:spcAft>
              <a:defRPr>
                <a:solidFill>
                  <a:schemeClr val="tx1"/>
                </a:solidFill>
                <a:latin typeface="Arial" charset="0"/>
                <a:ea typeface="MS PGothic" charset="-128"/>
              </a:defRPr>
            </a:lvl6pPr>
            <a:lvl7pPr marL="2971800" indent="-228600" eaLnBrk="0" fontAlgn="base" hangingPunct="0">
              <a:spcBef>
                <a:spcPct val="0"/>
              </a:spcBef>
              <a:spcAft>
                <a:spcPct val="0"/>
              </a:spcAft>
              <a:defRPr>
                <a:solidFill>
                  <a:schemeClr val="tx1"/>
                </a:solidFill>
                <a:latin typeface="Arial" charset="0"/>
                <a:ea typeface="MS PGothic" charset="-128"/>
              </a:defRPr>
            </a:lvl7pPr>
            <a:lvl8pPr marL="3429000" indent="-228600" eaLnBrk="0" fontAlgn="base" hangingPunct="0">
              <a:spcBef>
                <a:spcPct val="0"/>
              </a:spcBef>
              <a:spcAft>
                <a:spcPct val="0"/>
              </a:spcAft>
              <a:defRPr>
                <a:solidFill>
                  <a:schemeClr val="tx1"/>
                </a:solidFill>
                <a:latin typeface="Arial" charset="0"/>
                <a:ea typeface="MS PGothic" charset="-128"/>
              </a:defRPr>
            </a:lvl8pPr>
            <a:lvl9pPr marL="3886200" indent="-228600" eaLnBrk="0" fontAlgn="base" hangingPunct="0">
              <a:spcBef>
                <a:spcPct val="0"/>
              </a:spcBef>
              <a:spcAft>
                <a:spcPct val="0"/>
              </a:spcAft>
              <a:defRPr>
                <a:solidFill>
                  <a:schemeClr val="tx1"/>
                </a:solidFill>
                <a:latin typeface="Arial" charset="0"/>
                <a:ea typeface="MS PGothic" charset="-128"/>
              </a:defRPr>
            </a:lvl9pPr>
          </a:lstStyle>
          <a:p>
            <a:pPr algn="ctr">
              <a:lnSpc>
                <a:spcPct val="105000"/>
              </a:lnSpc>
              <a:spcBef>
                <a:spcPct val="50000"/>
              </a:spcBef>
              <a:buClr>
                <a:schemeClr val="accent1"/>
              </a:buClr>
              <a:buFont typeface="Times" charset="0"/>
              <a:buNone/>
              <a:defRPr/>
            </a:pPr>
            <a:r>
              <a:rPr lang="en-US" altLang="en-US" sz="2800" dirty="0">
                <a:solidFill>
                  <a:srgbClr val="FFFFFF"/>
                </a:solidFill>
                <a:cs typeface="+mn-cs"/>
              </a:rPr>
              <a:t>A mixed cost contains both variable and fixed elements.  Consider the example of utility cost.  </a:t>
            </a:r>
          </a:p>
        </p:txBody>
      </p:sp>
      <p:sp>
        <p:nvSpPr>
          <p:cNvPr id="35850" name="Rectangle 15"/>
          <p:cNvSpPr>
            <a:spLocks noGrp="1" noChangeArrowheads="1"/>
          </p:cNvSpPr>
          <p:nvPr>
            <p:ph type="title"/>
          </p:nvPr>
        </p:nvSpPr>
        <p:spPr/>
        <p:txBody>
          <a:bodyPr/>
          <a:lstStyle/>
          <a:p>
            <a:pPr eaLnBrk="1" hangingPunct="1">
              <a:defRPr/>
            </a:pPr>
            <a:r>
              <a:rPr lang="en-US" altLang="en-US" dirty="0">
                <a:cs typeface="Arial" charset="0"/>
              </a:rPr>
              <a:t>Mixed Costs – Part 1</a:t>
            </a:r>
          </a:p>
        </p:txBody>
      </p:sp>
      <p:cxnSp>
        <p:nvCxnSpPr>
          <p:cNvPr id="354320" name="AutoShape 16"/>
          <p:cNvCxnSpPr>
            <a:cxnSpLocks noChangeShapeType="1"/>
            <a:stCxn id="74754" idx="1"/>
          </p:cNvCxnSpPr>
          <p:nvPr/>
        </p:nvCxnSpPr>
        <p:spPr bwMode="auto">
          <a:xfrm rot="10800000">
            <a:off x="4552950" y="5302250"/>
            <a:ext cx="1622425" cy="585788"/>
          </a:xfrm>
          <a:prstGeom prst="bentConnector3">
            <a:avLst>
              <a:gd name="adj1" fmla="val 50000"/>
            </a:avLst>
          </a:prstGeom>
          <a:noFill/>
          <a:ln w="28575">
            <a:solidFill>
              <a:srgbClr val="3333FF"/>
            </a:solidFill>
            <a:miter lim="800000"/>
            <a:headEnd/>
            <a:tailEnd type="arrow" w="med" len="med"/>
          </a:ln>
          <a:effectLst>
            <a:outerShdw blurRad="63500" dist="38100" dir="2700000" algn="tl" rotWithShape="0">
              <a:srgbClr val="000000">
                <a:alpha val="39998"/>
              </a:srgbClr>
            </a:outerShdw>
          </a:effectLst>
          <a:extLst>
            <a:ext uri="{909E8E84-426E-40DD-AFC4-6F175D3DCCD1}">
              <a14:hiddenFill xmlns:a14="http://schemas.microsoft.com/office/drawing/2010/main">
                <a:noFill/>
              </a14:hiddenFill>
            </a:ext>
          </a:extLst>
        </p:spPr>
      </p:cxnSp>
      <p:cxnSp>
        <p:nvCxnSpPr>
          <p:cNvPr id="354322" name="AutoShape 18"/>
          <p:cNvCxnSpPr>
            <a:cxnSpLocks noChangeShapeType="1"/>
            <a:stCxn id="74755" idx="1"/>
          </p:cNvCxnSpPr>
          <p:nvPr/>
        </p:nvCxnSpPr>
        <p:spPr bwMode="auto">
          <a:xfrm rot="10800000">
            <a:off x="4575175" y="4259263"/>
            <a:ext cx="1676400" cy="669925"/>
          </a:xfrm>
          <a:prstGeom prst="bentConnector3">
            <a:avLst>
              <a:gd name="adj1" fmla="val 50000"/>
            </a:avLst>
          </a:prstGeom>
          <a:noFill/>
          <a:ln w="28575">
            <a:solidFill>
              <a:srgbClr val="990000"/>
            </a:solidFill>
            <a:miter lim="800000"/>
            <a:headEnd/>
            <a:tailEnd type="arrow" w="med" len="med"/>
          </a:ln>
          <a:effectLst>
            <a:outerShdw blurRad="63500" dist="38100" dir="2700000" algn="tl" rotWithShape="0">
              <a:srgbClr val="000000">
                <a:alpha val="39998"/>
              </a:srgbClr>
            </a:outerShdw>
          </a:effectLst>
          <a:extLst>
            <a:ext uri="{909E8E84-426E-40DD-AFC4-6F175D3DCCD1}">
              <a14:hiddenFill xmlns:a14="http://schemas.microsoft.com/office/drawing/2010/main">
                <a:noFill/>
              </a14:hiddenFill>
            </a:ext>
          </a:extLst>
        </p:spPr>
      </p:cxnSp>
      <p:sp>
        <p:nvSpPr>
          <p:cNvPr id="74765" name="Rectangle 19"/>
          <p:cNvSpPr>
            <a:spLocks noChangeArrowheads="1"/>
          </p:cNvSpPr>
          <p:nvPr/>
        </p:nvSpPr>
        <p:spPr bwMode="auto">
          <a:xfrm rot="-1620000">
            <a:off x="1225550" y="3541713"/>
            <a:ext cx="39592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spcBef>
                <a:spcPct val="50000"/>
              </a:spcBef>
            </a:pPr>
            <a:r>
              <a:rPr lang="en-US" sz="2400">
                <a:solidFill>
                  <a:srgbClr val="FF0000"/>
                </a:solidFill>
              </a:rPr>
              <a:t>Total mixed cost  </a:t>
            </a:r>
          </a:p>
        </p:txBody>
      </p:sp>
      <p:sp>
        <p:nvSpPr>
          <p:cNvPr id="20" name="Right Brace 19"/>
          <p:cNvSpPr>
            <a:spLocks/>
          </p:cNvSpPr>
          <p:nvPr/>
        </p:nvSpPr>
        <p:spPr bwMode="auto">
          <a:xfrm>
            <a:off x="4117975" y="3617913"/>
            <a:ext cx="381000" cy="1295400"/>
          </a:xfrm>
          <a:prstGeom prst="rightBrace">
            <a:avLst>
              <a:gd name="adj1" fmla="val 8327"/>
              <a:gd name="adj2" fmla="val 50000"/>
            </a:avLst>
          </a:prstGeom>
          <a:noFill/>
          <a:ln w="28575">
            <a:solidFill>
              <a:srgbClr val="FF0000"/>
            </a:solidFill>
            <a:round/>
            <a:headEnd/>
            <a:tailEnd/>
          </a:ln>
          <a:effectLst>
            <a:outerShdw blurRad="63500" dist="38100" dir="2700000" algn="tl" rotWithShape="0">
              <a:srgbClr val="000000">
                <a:alpha val="39998"/>
              </a:srgbClr>
            </a:outerShdw>
          </a:effectLst>
          <a:extLst>
            <a:ext uri="{909E8E84-426E-40DD-AFC4-6F175D3DCCD1}">
              <a14:hiddenFill xmlns:a14="http://schemas.microsoft.com/office/drawing/2010/main">
                <a:solidFill>
                  <a:srgbClr val="FFFFFF"/>
                </a:solidFill>
              </a14:hiddenFill>
            </a:ext>
          </a:extLst>
        </p:spPr>
        <p:txBody>
          <a:bodyPr anchor="ctr"/>
          <a:lstStyle>
            <a:lvl1pPr>
              <a:defRPr>
                <a:solidFill>
                  <a:schemeClr val="tx1"/>
                </a:solidFill>
                <a:latin typeface="Arial" charset="0"/>
                <a:ea typeface="MS PGothic" charset="-128"/>
              </a:defRPr>
            </a:lvl1pPr>
            <a:lvl2pPr marL="742950" indent="-285750">
              <a:defRPr>
                <a:solidFill>
                  <a:schemeClr val="tx1"/>
                </a:solidFill>
                <a:latin typeface="Arial" charset="0"/>
                <a:ea typeface="MS PGothic" charset="-128"/>
              </a:defRPr>
            </a:lvl2pPr>
            <a:lvl3pPr marL="1143000" indent="-228600">
              <a:defRPr>
                <a:solidFill>
                  <a:schemeClr val="tx1"/>
                </a:solidFill>
                <a:latin typeface="Arial" charset="0"/>
                <a:ea typeface="MS PGothic" charset="-128"/>
              </a:defRPr>
            </a:lvl3pPr>
            <a:lvl4pPr marL="1600200" indent="-228600">
              <a:defRPr>
                <a:solidFill>
                  <a:schemeClr val="tx1"/>
                </a:solidFill>
                <a:latin typeface="Arial" charset="0"/>
                <a:ea typeface="MS PGothic" charset="-128"/>
              </a:defRPr>
            </a:lvl4pPr>
            <a:lvl5pPr marL="2057400" indent="-228600">
              <a:defRPr>
                <a:solidFill>
                  <a:schemeClr val="tx1"/>
                </a:solidFill>
                <a:latin typeface="Arial" charset="0"/>
                <a:ea typeface="MS PGothic" charset="-128"/>
              </a:defRPr>
            </a:lvl5pPr>
            <a:lvl6pPr marL="2514600" indent="-228600" eaLnBrk="0" fontAlgn="base" hangingPunct="0">
              <a:spcBef>
                <a:spcPct val="0"/>
              </a:spcBef>
              <a:spcAft>
                <a:spcPct val="0"/>
              </a:spcAft>
              <a:defRPr>
                <a:solidFill>
                  <a:schemeClr val="tx1"/>
                </a:solidFill>
                <a:latin typeface="Arial" charset="0"/>
                <a:ea typeface="MS PGothic" charset="-128"/>
              </a:defRPr>
            </a:lvl6pPr>
            <a:lvl7pPr marL="2971800" indent="-228600" eaLnBrk="0" fontAlgn="base" hangingPunct="0">
              <a:spcBef>
                <a:spcPct val="0"/>
              </a:spcBef>
              <a:spcAft>
                <a:spcPct val="0"/>
              </a:spcAft>
              <a:defRPr>
                <a:solidFill>
                  <a:schemeClr val="tx1"/>
                </a:solidFill>
                <a:latin typeface="Arial" charset="0"/>
                <a:ea typeface="MS PGothic" charset="-128"/>
              </a:defRPr>
            </a:lvl7pPr>
            <a:lvl8pPr marL="3429000" indent="-228600" eaLnBrk="0" fontAlgn="base" hangingPunct="0">
              <a:spcBef>
                <a:spcPct val="0"/>
              </a:spcBef>
              <a:spcAft>
                <a:spcPct val="0"/>
              </a:spcAft>
              <a:defRPr>
                <a:solidFill>
                  <a:schemeClr val="tx1"/>
                </a:solidFill>
                <a:latin typeface="Arial" charset="0"/>
                <a:ea typeface="MS PGothic" charset="-128"/>
              </a:defRPr>
            </a:lvl8pPr>
            <a:lvl9pPr marL="3886200" indent="-228600" eaLnBrk="0" fontAlgn="base" hangingPunct="0">
              <a:spcBef>
                <a:spcPct val="0"/>
              </a:spcBef>
              <a:spcAft>
                <a:spcPct val="0"/>
              </a:spcAft>
              <a:defRPr>
                <a:solidFill>
                  <a:schemeClr val="tx1"/>
                </a:solidFill>
                <a:latin typeface="Arial" charset="0"/>
                <a:ea typeface="MS PGothic" charset="-128"/>
              </a:defRPr>
            </a:lvl9pPr>
          </a:lstStyle>
          <a:p>
            <a:pPr algn="ctr" eaLnBrk="1" hangingPunct="1">
              <a:defRPr/>
            </a:pPr>
            <a:endParaRPr lang="en-US" altLang="en-US">
              <a:solidFill>
                <a:srgbClr val="FF0000"/>
              </a:solidFill>
              <a:cs typeface="+mn-cs"/>
            </a:endParaRPr>
          </a:p>
        </p:txBody>
      </p:sp>
      <p:sp>
        <p:nvSpPr>
          <p:cNvPr id="21" name="Right Brace 20"/>
          <p:cNvSpPr>
            <a:spLocks/>
          </p:cNvSpPr>
          <p:nvPr/>
        </p:nvSpPr>
        <p:spPr bwMode="auto">
          <a:xfrm>
            <a:off x="4194175" y="5065713"/>
            <a:ext cx="228600" cy="457200"/>
          </a:xfrm>
          <a:prstGeom prst="rightBrace">
            <a:avLst>
              <a:gd name="adj1" fmla="val 8333"/>
              <a:gd name="adj2" fmla="val 50000"/>
            </a:avLst>
          </a:prstGeom>
          <a:noFill/>
          <a:ln w="28575">
            <a:solidFill>
              <a:srgbClr val="FF0000"/>
            </a:solidFill>
            <a:round/>
            <a:headEnd/>
            <a:tailEnd/>
          </a:ln>
          <a:effectLst>
            <a:outerShdw blurRad="63500" dist="38100" dir="2700000" algn="tl" rotWithShape="0">
              <a:srgbClr val="000000">
                <a:alpha val="39998"/>
              </a:srgbClr>
            </a:outerShdw>
          </a:effectLst>
          <a:extLst>
            <a:ext uri="{909E8E84-426E-40DD-AFC4-6F175D3DCCD1}">
              <a14:hiddenFill xmlns:a14="http://schemas.microsoft.com/office/drawing/2010/main">
                <a:solidFill>
                  <a:srgbClr val="FFFFFF"/>
                </a:solidFill>
              </a14:hiddenFill>
            </a:ext>
          </a:extLst>
        </p:spPr>
        <p:txBody>
          <a:bodyPr anchor="ctr"/>
          <a:lstStyle>
            <a:lvl1pPr>
              <a:defRPr>
                <a:solidFill>
                  <a:schemeClr val="tx1"/>
                </a:solidFill>
                <a:latin typeface="Arial" charset="0"/>
                <a:ea typeface="MS PGothic" charset="-128"/>
              </a:defRPr>
            </a:lvl1pPr>
            <a:lvl2pPr marL="742950" indent="-285750">
              <a:defRPr>
                <a:solidFill>
                  <a:schemeClr val="tx1"/>
                </a:solidFill>
                <a:latin typeface="Arial" charset="0"/>
                <a:ea typeface="MS PGothic" charset="-128"/>
              </a:defRPr>
            </a:lvl2pPr>
            <a:lvl3pPr marL="1143000" indent="-228600">
              <a:defRPr>
                <a:solidFill>
                  <a:schemeClr val="tx1"/>
                </a:solidFill>
                <a:latin typeface="Arial" charset="0"/>
                <a:ea typeface="MS PGothic" charset="-128"/>
              </a:defRPr>
            </a:lvl3pPr>
            <a:lvl4pPr marL="1600200" indent="-228600">
              <a:defRPr>
                <a:solidFill>
                  <a:schemeClr val="tx1"/>
                </a:solidFill>
                <a:latin typeface="Arial" charset="0"/>
                <a:ea typeface="MS PGothic" charset="-128"/>
              </a:defRPr>
            </a:lvl4pPr>
            <a:lvl5pPr marL="2057400" indent="-228600">
              <a:defRPr>
                <a:solidFill>
                  <a:schemeClr val="tx1"/>
                </a:solidFill>
                <a:latin typeface="Arial" charset="0"/>
                <a:ea typeface="MS PGothic" charset="-128"/>
              </a:defRPr>
            </a:lvl5pPr>
            <a:lvl6pPr marL="2514600" indent="-228600" eaLnBrk="0" fontAlgn="base" hangingPunct="0">
              <a:spcBef>
                <a:spcPct val="0"/>
              </a:spcBef>
              <a:spcAft>
                <a:spcPct val="0"/>
              </a:spcAft>
              <a:defRPr>
                <a:solidFill>
                  <a:schemeClr val="tx1"/>
                </a:solidFill>
                <a:latin typeface="Arial" charset="0"/>
                <a:ea typeface="MS PGothic" charset="-128"/>
              </a:defRPr>
            </a:lvl6pPr>
            <a:lvl7pPr marL="2971800" indent="-228600" eaLnBrk="0" fontAlgn="base" hangingPunct="0">
              <a:spcBef>
                <a:spcPct val="0"/>
              </a:spcBef>
              <a:spcAft>
                <a:spcPct val="0"/>
              </a:spcAft>
              <a:defRPr>
                <a:solidFill>
                  <a:schemeClr val="tx1"/>
                </a:solidFill>
                <a:latin typeface="Arial" charset="0"/>
                <a:ea typeface="MS PGothic" charset="-128"/>
              </a:defRPr>
            </a:lvl7pPr>
            <a:lvl8pPr marL="3429000" indent="-228600" eaLnBrk="0" fontAlgn="base" hangingPunct="0">
              <a:spcBef>
                <a:spcPct val="0"/>
              </a:spcBef>
              <a:spcAft>
                <a:spcPct val="0"/>
              </a:spcAft>
              <a:defRPr>
                <a:solidFill>
                  <a:schemeClr val="tx1"/>
                </a:solidFill>
                <a:latin typeface="Arial" charset="0"/>
                <a:ea typeface="MS PGothic" charset="-128"/>
              </a:defRPr>
            </a:lvl8pPr>
            <a:lvl9pPr marL="3886200" indent="-228600" eaLnBrk="0" fontAlgn="base" hangingPunct="0">
              <a:spcBef>
                <a:spcPct val="0"/>
              </a:spcBef>
              <a:spcAft>
                <a:spcPct val="0"/>
              </a:spcAft>
              <a:defRPr>
                <a:solidFill>
                  <a:schemeClr val="tx1"/>
                </a:solidFill>
                <a:latin typeface="Arial" charset="0"/>
                <a:ea typeface="MS PGothic" charset="-128"/>
              </a:defRPr>
            </a:lvl9pPr>
          </a:lstStyle>
          <a:p>
            <a:pPr algn="ctr" eaLnBrk="1" hangingPunct="1">
              <a:defRPr/>
            </a:pPr>
            <a:endParaRPr lang="en-US" altLang="en-US">
              <a:cs typeface="+mn-cs"/>
            </a:endParaRPr>
          </a:p>
        </p:txBody>
      </p:sp>
    </p:spTree>
  </p:cSld>
  <p:clrMapOvr>
    <a:masterClrMapping/>
  </p:clrMapOvr>
  <p:transition>
    <p:strips dir="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14"/>
          <p:cNvSpPr>
            <a:spLocks noGrp="1" noChangeArrowheads="1"/>
          </p:cNvSpPr>
          <p:nvPr>
            <p:ph type="title"/>
          </p:nvPr>
        </p:nvSpPr>
        <p:spPr/>
        <p:txBody>
          <a:bodyPr/>
          <a:lstStyle/>
          <a:p>
            <a:pPr eaLnBrk="1" hangingPunct="1">
              <a:defRPr/>
            </a:pPr>
            <a:r>
              <a:rPr lang="en-US" altLang="en-US" dirty="0">
                <a:cs typeface="Arial" charset="0"/>
              </a:rPr>
              <a:t>Mixed Costs – Part 2</a:t>
            </a:r>
          </a:p>
        </p:txBody>
      </p:sp>
      <p:graphicFrame>
        <p:nvGraphicFramePr>
          <p:cNvPr id="76803" name="Object 4"/>
          <p:cNvGraphicFramePr>
            <a:graphicFrameLocks/>
          </p:cNvGraphicFramePr>
          <p:nvPr/>
        </p:nvGraphicFramePr>
        <p:xfrm>
          <a:off x="3657600" y="1143000"/>
          <a:ext cx="5029200" cy="3200400"/>
        </p:xfrm>
        <a:graphic>
          <a:graphicData uri="http://schemas.openxmlformats.org/presentationml/2006/ole">
            <mc:AlternateContent xmlns:mc="http://schemas.openxmlformats.org/markup-compatibility/2006">
              <mc:Choice xmlns:v="urn:schemas-microsoft-com:vml" Requires="v">
                <p:oleObj spid="_x0000_s76849" name="Worksheet" r:id="rId4" imgW="2921000" imgH="2184400" progId="Excel.Sheet.8">
                  <p:embed/>
                </p:oleObj>
              </mc:Choice>
              <mc:Fallback>
                <p:oleObj name="Worksheet" r:id="rId4" imgW="2921000" imgH="2184400" progId="Excel.Sheet.8">
                  <p:embed/>
                  <p:pic>
                    <p:nvPicPr>
                      <p:cNvPr id="0" name="Object 4"/>
                      <p:cNvPicPr>
                        <a:picLocks noChangeArrowheads="1"/>
                      </p:cNvPicPr>
                      <p:nvPr/>
                    </p:nvPicPr>
                    <p:blipFill>
                      <a:blip r:embed="rId5">
                        <a:extLst>
                          <a:ext uri="{28A0092B-C50C-407E-A947-70E740481C1C}">
                            <a14:useLocalDpi xmlns:a14="http://schemas.microsoft.com/office/drawing/2010/main" val="0"/>
                          </a:ext>
                        </a:extLst>
                      </a:blip>
                      <a:srcRect b="18501"/>
                      <a:stretch>
                        <a:fillRect/>
                      </a:stretch>
                    </p:blipFill>
                    <p:spPr bwMode="auto">
                      <a:xfrm>
                        <a:off x="3657600" y="1143000"/>
                        <a:ext cx="5029200" cy="3200400"/>
                      </a:xfrm>
                      <a:prstGeom prst="rect">
                        <a:avLst/>
                      </a:prstGeom>
                      <a:noFill/>
                      <a:ln>
                        <a:noFill/>
                      </a:ln>
                      <a:effectLst>
                        <a:outerShdw blurRad="63500" dist="107763" dir="2700000" algn="ctr" rotWithShape="0">
                          <a:schemeClr val="bg2">
                            <a:alpha val="74997"/>
                          </a:schemeClr>
                        </a:outerShdw>
                      </a:effectLst>
                      <a:extLst>
                        <a:ext uri="{909E8E84-426E-40DD-AFC4-6F175D3DCCD1}">
                          <a14:hiddenFill xmlns:a14="http://schemas.microsoft.com/office/drawing/2010/main">
                            <a:solidFill>
                              <a:srgbClr val="DDFFFF"/>
                            </a:solidFill>
                          </a14:hiddenFill>
                        </a:ext>
                        <a:ext uri="{91240B29-F687-4F45-9708-019B960494DF}">
                          <a14:hiddenLine xmlns:a14="http://schemas.microsoft.com/office/drawing/2010/main" w="9525">
                            <a:solidFill>
                              <a:schemeClr val="tx2"/>
                            </a:solidFill>
                            <a:miter lim="800000"/>
                            <a:headEnd/>
                            <a:tailEnd/>
                          </a14:hiddenLine>
                        </a:ext>
                      </a:extLst>
                    </p:spPr>
                  </p:pic>
                </p:oleObj>
              </mc:Fallback>
            </mc:AlternateContent>
          </a:graphicData>
        </a:graphic>
      </p:graphicFrame>
      <p:sp>
        <p:nvSpPr>
          <p:cNvPr id="76804" name="Rectangle 2"/>
          <p:cNvSpPr>
            <a:spLocks noChangeArrowheads="1"/>
          </p:cNvSpPr>
          <p:nvPr/>
        </p:nvSpPr>
        <p:spPr bwMode="auto">
          <a:xfrm>
            <a:off x="6019800" y="5446713"/>
            <a:ext cx="1939925"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lgn="ctr">
              <a:lnSpc>
                <a:spcPct val="130000"/>
              </a:lnSpc>
              <a:spcBef>
                <a:spcPct val="50000"/>
              </a:spcBef>
            </a:pPr>
            <a:r>
              <a:rPr lang="en-US" sz="2000">
                <a:solidFill>
                  <a:srgbClr val="3333FF"/>
                </a:solidFill>
              </a:rPr>
              <a:t>Fixed Monthly</a:t>
            </a:r>
            <a:br>
              <a:rPr lang="en-US" sz="2000">
                <a:solidFill>
                  <a:srgbClr val="3333FF"/>
                </a:solidFill>
              </a:rPr>
            </a:br>
            <a:r>
              <a:rPr lang="en-US" sz="2000">
                <a:solidFill>
                  <a:srgbClr val="3333FF"/>
                </a:solidFill>
              </a:rPr>
              <a:t>Utility Charge</a:t>
            </a:r>
          </a:p>
        </p:txBody>
      </p:sp>
      <p:sp>
        <p:nvSpPr>
          <p:cNvPr id="76805" name="Rectangle 3"/>
          <p:cNvSpPr>
            <a:spLocks noChangeArrowheads="1"/>
          </p:cNvSpPr>
          <p:nvPr/>
        </p:nvSpPr>
        <p:spPr bwMode="auto">
          <a:xfrm>
            <a:off x="6096000" y="4487863"/>
            <a:ext cx="1901825"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lgn="ctr">
              <a:lnSpc>
                <a:spcPct val="130000"/>
              </a:lnSpc>
              <a:spcBef>
                <a:spcPct val="50000"/>
              </a:spcBef>
            </a:pPr>
            <a:r>
              <a:rPr lang="en-US" sz="2000">
                <a:solidFill>
                  <a:srgbClr val="990000"/>
                </a:solidFill>
              </a:rPr>
              <a:t>Variable </a:t>
            </a:r>
            <a:br>
              <a:rPr lang="en-US" sz="2000">
                <a:solidFill>
                  <a:srgbClr val="990000"/>
                </a:solidFill>
              </a:rPr>
            </a:br>
            <a:r>
              <a:rPr lang="en-US" sz="2000">
                <a:solidFill>
                  <a:srgbClr val="990000"/>
                </a:solidFill>
              </a:rPr>
              <a:t>Cost per KW</a:t>
            </a:r>
          </a:p>
        </p:txBody>
      </p:sp>
      <p:sp>
        <p:nvSpPr>
          <p:cNvPr id="76806" name="Line 4"/>
          <p:cNvSpPr>
            <a:spLocks noChangeShapeType="1"/>
          </p:cNvSpPr>
          <p:nvPr/>
        </p:nvSpPr>
        <p:spPr bwMode="auto">
          <a:xfrm flipV="1">
            <a:off x="1023938" y="3357563"/>
            <a:ext cx="3476625" cy="1628775"/>
          </a:xfrm>
          <a:prstGeom prst="line">
            <a:avLst/>
          </a:prstGeom>
          <a:noFill/>
          <a:ln w="38100">
            <a:solidFill>
              <a:srgbClr val="FF0000"/>
            </a:solidFill>
            <a:round/>
            <a:headEnd/>
            <a:tailEnd/>
          </a:ln>
          <a:effectLst>
            <a:outerShdw blurRad="63500" dist="38099" dir="2700000" algn="ctr" rotWithShape="0">
              <a:schemeClr val="bg2">
                <a:alpha val="74997"/>
              </a:schemeClr>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76807" name="Line 5"/>
          <p:cNvSpPr>
            <a:spLocks noChangeShapeType="1"/>
          </p:cNvSpPr>
          <p:nvPr/>
        </p:nvSpPr>
        <p:spPr bwMode="auto">
          <a:xfrm>
            <a:off x="1035050" y="4976813"/>
            <a:ext cx="3925888" cy="0"/>
          </a:xfrm>
          <a:prstGeom prst="line">
            <a:avLst/>
          </a:prstGeom>
          <a:noFill/>
          <a:ln w="50800">
            <a:solidFill>
              <a:srgbClr val="FF0000"/>
            </a:solidFill>
            <a:round/>
            <a:headEnd/>
            <a:tailEnd/>
          </a:ln>
          <a:effectLst>
            <a:outerShdw blurRad="63500" dist="38099" dir="2700000" algn="ctr" rotWithShape="0">
              <a:schemeClr val="bg2">
                <a:alpha val="74997"/>
              </a:schemeClr>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76808" name="Rectangle 6"/>
          <p:cNvSpPr>
            <a:spLocks noChangeArrowheads="1"/>
          </p:cNvSpPr>
          <p:nvPr/>
        </p:nvSpPr>
        <p:spPr bwMode="auto">
          <a:xfrm>
            <a:off x="914400" y="5694363"/>
            <a:ext cx="40767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spcBef>
                <a:spcPct val="50000"/>
              </a:spcBef>
            </a:pPr>
            <a:r>
              <a:rPr lang="en-US" sz="2400">
                <a:solidFill>
                  <a:schemeClr val="tx2"/>
                </a:solidFill>
              </a:rPr>
              <a:t>Activity (Kilowatt Hours) </a:t>
            </a:r>
          </a:p>
        </p:txBody>
      </p:sp>
      <p:sp>
        <p:nvSpPr>
          <p:cNvPr id="76809" name="Rectangle 7"/>
          <p:cNvSpPr>
            <a:spLocks noChangeArrowheads="1"/>
          </p:cNvSpPr>
          <p:nvPr/>
        </p:nvSpPr>
        <p:spPr bwMode="auto">
          <a:xfrm rot="-5400000">
            <a:off x="-579437" y="4184650"/>
            <a:ext cx="26797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lgn="ctr">
              <a:spcBef>
                <a:spcPct val="50000"/>
              </a:spcBef>
            </a:pPr>
            <a:r>
              <a:rPr lang="en-US" sz="2400">
                <a:solidFill>
                  <a:schemeClr val="tx2"/>
                </a:solidFill>
              </a:rPr>
              <a:t>Total Utility Cost</a:t>
            </a:r>
          </a:p>
        </p:txBody>
      </p:sp>
      <p:grpSp>
        <p:nvGrpSpPr>
          <p:cNvPr id="76810" name="Group 9"/>
          <p:cNvGrpSpPr>
            <a:grpSpLocks/>
          </p:cNvGrpSpPr>
          <p:nvPr/>
        </p:nvGrpSpPr>
        <p:grpSpPr bwMode="auto">
          <a:xfrm>
            <a:off x="803275" y="2720975"/>
            <a:ext cx="4433888" cy="3141663"/>
            <a:chOff x="714" y="1304"/>
            <a:chExt cx="3163" cy="2530"/>
          </a:xfrm>
        </p:grpSpPr>
        <p:sp>
          <p:nvSpPr>
            <p:cNvPr id="76816" name="Line 10"/>
            <p:cNvSpPr>
              <a:spLocks noChangeShapeType="1"/>
            </p:cNvSpPr>
            <p:nvPr/>
          </p:nvSpPr>
          <p:spPr bwMode="auto">
            <a:xfrm flipV="1">
              <a:off x="864" y="1584"/>
              <a:ext cx="0" cy="2064"/>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6817" name="Line 11"/>
            <p:cNvSpPr>
              <a:spLocks noChangeShapeType="1"/>
            </p:cNvSpPr>
            <p:nvPr/>
          </p:nvSpPr>
          <p:spPr bwMode="auto">
            <a:xfrm>
              <a:off x="864" y="3648"/>
              <a:ext cx="2784"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6818" name="Text Box 12"/>
            <p:cNvSpPr txBox="1">
              <a:spLocks noChangeArrowheads="1"/>
            </p:cNvSpPr>
            <p:nvPr/>
          </p:nvSpPr>
          <p:spPr bwMode="auto">
            <a:xfrm>
              <a:off x="3601" y="3466"/>
              <a:ext cx="276"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ctr" eaLnBrk="1" hangingPunct="1"/>
              <a:r>
                <a:rPr lang="en-US" sz="2400" b="1">
                  <a:solidFill>
                    <a:srgbClr val="C00000"/>
                  </a:solidFill>
                </a:rPr>
                <a:t>X</a:t>
              </a:r>
            </a:p>
          </p:txBody>
        </p:sp>
        <p:sp>
          <p:nvSpPr>
            <p:cNvPr id="76819" name="Text Box 13"/>
            <p:cNvSpPr txBox="1">
              <a:spLocks noChangeArrowheads="1"/>
            </p:cNvSpPr>
            <p:nvPr/>
          </p:nvSpPr>
          <p:spPr bwMode="auto">
            <a:xfrm>
              <a:off x="714" y="1304"/>
              <a:ext cx="278" cy="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ctr" eaLnBrk="1" hangingPunct="1"/>
              <a:r>
                <a:rPr lang="en-US" sz="2400">
                  <a:solidFill>
                    <a:srgbClr val="C00000"/>
                  </a:solidFill>
                </a:rPr>
                <a:t>Y</a:t>
              </a:r>
            </a:p>
          </p:txBody>
        </p:sp>
      </p:grpSp>
      <p:cxnSp>
        <p:nvCxnSpPr>
          <p:cNvPr id="31" name="AutoShape 16"/>
          <p:cNvCxnSpPr>
            <a:cxnSpLocks noChangeShapeType="1"/>
            <a:stCxn id="76804" idx="1"/>
          </p:cNvCxnSpPr>
          <p:nvPr/>
        </p:nvCxnSpPr>
        <p:spPr bwMode="auto">
          <a:xfrm rot="10800000">
            <a:off x="4397375" y="5302250"/>
            <a:ext cx="1622425" cy="585788"/>
          </a:xfrm>
          <a:prstGeom prst="bentConnector3">
            <a:avLst>
              <a:gd name="adj1" fmla="val 50000"/>
            </a:avLst>
          </a:prstGeom>
          <a:noFill/>
          <a:ln w="28575">
            <a:solidFill>
              <a:srgbClr val="3333FF"/>
            </a:solidFill>
            <a:miter lim="800000"/>
            <a:headEnd/>
            <a:tailEnd type="arrow" w="med" len="med"/>
          </a:ln>
          <a:effectLst>
            <a:outerShdw blurRad="63500" dist="38100" dir="2700000" algn="tl" rotWithShape="0">
              <a:srgbClr val="000000">
                <a:alpha val="39998"/>
              </a:srgbClr>
            </a:outerShdw>
          </a:effectLst>
          <a:extLst>
            <a:ext uri="{909E8E84-426E-40DD-AFC4-6F175D3DCCD1}">
              <a14:hiddenFill xmlns:a14="http://schemas.microsoft.com/office/drawing/2010/main">
                <a:noFill/>
              </a14:hiddenFill>
            </a:ext>
          </a:extLst>
        </p:spPr>
      </p:cxnSp>
      <p:cxnSp>
        <p:nvCxnSpPr>
          <p:cNvPr id="32" name="AutoShape 18"/>
          <p:cNvCxnSpPr>
            <a:cxnSpLocks noChangeShapeType="1"/>
            <a:stCxn id="76805" idx="1"/>
          </p:cNvCxnSpPr>
          <p:nvPr/>
        </p:nvCxnSpPr>
        <p:spPr bwMode="auto">
          <a:xfrm rot="10800000">
            <a:off x="4419600" y="4259263"/>
            <a:ext cx="1676400" cy="669925"/>
          </a:xfrm>
          <a:prstGeom prst="bentConnector3">
            <a:avLst>
              <a:gd name="adj1" fmla="val 50000"/>
            </a:avLst>
          </a:prstGeom>
          <a:noFill/>
          <a:ln w="28575">
            <a:solidFill>
              <a:srgbClr val="990000"/>
            </a:solidFill>
            <a:miter lim="800000"/>
            <a:headEnd/>
            <a:tailEnd type="arrow" w="med" len="med"/>
          </a:ln>
          <a:effectLst>
            <a:outerShdw blurRad="63500" dist="38100" dir="2700000" algn="tl" rotWithShape="0">
              <a:srgbClr val="000000">
                <a:alpha val="39998"/>
              </a:srgbClr>
            </a:outerShdw>
          </a:effectLst>
          <a:extLst>
            <a:ext uri="{909E8E84-426E-40DD-AFC4-6F175D3DCCD1}">
              <a14:hiddenFill xmlns:a14="http://schemas.microsoft.com/office/drawing/2010/main">
                <a:noFill/>
              </a14:hiddenFill>
            </a:ext>
          </a:extLst>
        </p:spPr>
      </p:cxnSp>
      <p:sp>
        <p:nvSpPr>
          <p:cNvPr id="76813" name="Rectangle 19"/>
          <p:cNvSpPr>
            <a:spLocks noChangeArrowheads="1"/>
          </p:cNvSpPr>
          <p:nvPr/>
        </p:nvSpPr>
        <p:spPr bwMode="auto">
          <a:xfrm rot="-1620000">
            <a:off x="1069975" y="3541713"/>
            <a:ext cx="39592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a:spcBef>
                <a:spcPct val="50000"/>
              </a:spcBef>
            </a:pPr>
            <a:r>
              <a:rPr lang="en-US" sz="2400">
                <a:solidFill>
                  <a:srgbClr val="FF0000"/>
                </a:solidFill>
              </a:rPr>
              <a:t>Total mixed cost  </a:t>
            </a:r>
          </a:p>
        </p:txBody>
      </p:sp>
      <p:sp>
        <p:nvSpPr>
          <p:cNvPr id="34" name="Right Brace 33"/>
          <p:cNvSpPr>
            <a:spLocks/>
          </p:cNvSpPr>
          <p:nvPr/>
        </p:nvSpPr>
        <p:spPr bwMode="auto">
          <a:xfrm>
            <a:off x="3962400" y="3617913"/>
            <a:ext cx="381000" cy="1295400"/>
          </a:xfrm>
          <a:prstGeom prst="rightBrace">
            <a:avLst>
              <a:gd name="adj1" fmla="val 8327"/>
              <a:gd name="adj2" fmla="val 50000"/>
            </a:avLst>
          </a:prstGeom>
          <a:noFill/>
          <a:ln w="28575">
            <a:solidFill>
              <a:srgbClr val="FF0000"/>
            </a:solidFill>
            <a:round/>
            <a:headEnd/>
            <a:tailEnd/>
          </a:ln>
          <a:effectLst>
            <a:outerShdw blurRad="63500" dist="38100" dir="2700000" algn="tl" rotWithShape="0">
              <a:srgbClr val="000000">
                <a:alpha val="39998"/>
              </a:srgbClr>
            </a:outerShdw>
          </a:effectLst>
          <a:extLst>
            <a:ext uri="{909E8E84-426E-40DD-AFC4-6F175D3DCCD1}">
              <a14:hiddenFill xmlns:a14="http://schemas.microsoft.com/office/drawing/2010/main">
                <a:solidFill>
                  <a:srgbClr val="FFFFFF"/>
                </a:solidFill>
              </a14:hiddenFill>
            </a:ext>
          </a:extLst>
        </p:spPr>
        <p:txBody>
          <a:bodyPr anchor="ctr"/>
          <a:lstStyle>
            <a:lvl1pPr>
              <a:defRPr>
                <a:solidFill>
                  <a:schemeClr val="tx1"/>
                </a:solidFill>
                <a:latin typeface="Arial" charset="0"/>
                <a:ea typeface="MS PGothic" charset="-128"/>
              </a:defRPr>
            </a:lvl1pPr>
            <a:lvl2pPr marL="742950" indent="-285750">
              <a:defRPr>
                <a:solidFill>
                  <a:schemeClr val="tx1"/>
                </a:solidFill>
                <a:latin typeface="Arial" charset="0"/>
                <a:ea typeface="MS PGothic" charset="-128"/>
              </a:defRPr>
            </a:lvl2pPr>
            <a:lvl3pPr marL="1143000" indent="-228600">
              <a:defRPr>
                <a:solidFill>
                  <a:schemeClr val="tx1"/>
                </a:solidFill>
                <a:latin typeface="Arial" charset="0"/>
                <a:ea typeface="MS PGothic" charset="-128"/>
              </a:defRPr>
            </a:lvl3pPr>
            <a:lvl4pPr marL="1600200" indent="-228600">
              <a:defRPr>
                <a:solidFill>
                  <a:schemeClr val="tx1"/>
                </a:solidFill>
                <a:latin typeface="Arial" charset="0"/>
                <a:ea typeface="MS PGothic" charset="-128"/>
              </a:defRPr>
            </a:lvl4pPr>
            <a:lvl5pPr marL="2057400" indent="-228600">
              <a:defRPr>
                <a:solidFill>
                  <a:schemeClr val="tx1"/>
                </a:solidFill>
                <a:latin typeface="Arial" charset="0"/>
                <a:ea typeface="MS PGothic" charset="-128"/>
              </a:defRPr>
            </a:lvl5pPr>
            <a:lvl6pPr marL="2514600" indent="-228600" eaLnBrk="0" fontAlgn="base" hangingPunct="0">
              <a:spcBef>
                <a:spcPct val="0"/>
              </a:spcBef>
              <a:spcAft>
                <a:spcPct val="0"/>
              </a:spcAft>
              <a:defRPr>
                <a:solidFill>
                  <a:schemeClr val="tx1"/>
                </a:solidFill>
                <a:latin typeface="Arial" charset="0"/>
                <a:ea typeface="MS PGothic" charset="-128"/>
              </a:defRPr>
            </a:lvl6pPr>
            <a:lvl7pPr marL="2971800" indent="-228600" eaLnBrk="0" fontAlgn="base" hangingPunct="0">
              <a:spcBef>
                <a:spcPct val="0"/>
              </a:spcBef>
              <a:spcAft>
                <a:spcPct val="0"/>
              </a:spcAft>
              <a:defRPr>
                <a:solidFill>
                  <a:schemeClr val="tx1"/>
                </a:solidFill>
                <a:latin typeface="Arial" charset="0"/>
                <a:ea typeface="MS PGothic" charset="-128"/>
              </a:defRPr>
            </a:lvl7pPr>
            <a:lvl8pPr marL="3429000" indent="-228600" eaLnBrk="0" fontAlgn="base" hangingPunct="0">
              <a:spcBef>
                <a:spcPct val="0"/>
              </a:spcBef>
              <a:spcAft>
                <a:spcPct val="0"/>
              </a:spcAft>
              <a:defRPr>
                <a:solidFill>
                  <a:schemeClr val="tx1"/>
                </a:solidFill>
                <a:latin typeface="Arial" charset="0"/>
                <a:ea typeface="MS PGothic" charset="-128"/>
              </a:defRPr>
            </a:lvl8pPr>
            <a:lvl9pPr marL="3886200" indent="-228600" eaLnBrk="0" fontAlgn="base" hangingPunct="0">
              <a:spcBef>
                <a:spcPct val="0"/>
              </a:spcBef>
              <a:spcAft>
                <a:spcPct val="0"/>
              </a:spcAft>
              <a:defRPr>
                <a:solidFill>
                  <a:schemeClr val="tx1"/>
                </a:solidFill>
                <a:latin typeface="Arial" charset="0"/>
                <a:ea typeface="MS PGothic" charset="-128"/>
              </a:defRPr>
            </a:lvl9pPr>
          </a:lstStyle>
          <a:p>
            <a:pPr algn="ctr" eaLnBrk="1" hangingPunct="1">
              <a:defRPr/>
            </a:pPr>
            <a:endParaRPr lang="en-US" altLang="en-US">
              <a:solidFill>
                <a:srgbClr val="FF0000"/>
              </a:solidFill>
              <a:cs typeface="+mn-cs"/>
            </a:endParaRPr>
          </a:p>
        </p:txBody>
      </p:sp>
      <p:sp>
        <p:nvSpPr>
          <p:cNvPr id="35" name="Right Brace 34"/>
          <p:cNvSpPr>
            <a:spLocks/>
          </p:cNvSpPr>
          <p:nvPr/>
        </p:nvSpPr>
        <p:spPr bwMode="auto">
          <a:xfrm>
            <a:off x="4038600" y="5065713"/>
            <a:ext cx="228600" cy="457200"/>
          </a:xfrm>
          <a:prstGeom prst="rightBrace">
            <a:avLst>
              <a:gd name="adj1" fmla="val 8333"/>
              <a:gd name="adj2" fmla="val 50000"/>
            </a:avLst>
          </a:prstGeom>
          <a:noFill/>
          <a:ln w="28575">
            <a:solidFill>
              <a:srgbClr val="FF0000"/>
            </a:solidFill>
            <a:round/>
            <a:headEnd/>
            <a:tailEnd/>
          </a:ln>
          <a:effectLst>
            <a:outerShdw blurRad="63500" dist="38100" dir="2700000" algn="tl" rotWithShape="0">
              <a:srgbClr val="000000">
                <a:alpha val="39998"/>
              </a:srgbClr>
            </a:outerShdw>
          </a:effectLst>
          <a:extLst>
            <a:ext uri="{909E8E84-426E-40DD-AFC4-6F175D3DCCD1}">
              <a14:hiddenFill xmlns:a14="http://schemas.microsoft.com/office/drawing/2010/main">
                <a:solidFill>
                  <a:srgbClr val="FFFFFF"/>
                </a:solidFill>
              </a14:hiddenFill>
            </a:ext>
          </a:extLst>
        </p:spPr>
        <p:txBody>
          <a:bodyPr anchor="ctr"/>
          <a:lstStyle>
            <a:lvl1pPr>
              <a:defRPr>
                <a:solidFill>
                  <a:schemeClr val="tx1"/>
                </a:solidFill>
                <a:latin typeface="Arial" charset="0"/>
                <a:ea typeface="MS PGothic" charset="-128"/>
              </a:defRPr>
            </a:lvl1pPr>
            <a:lvl2pPr marL="742950" indent="-285750">
              <a:defRPr>
                <a:solidFill>
                  <a:schemeClr val="tx1"/>
                </a:solidFill>
                <a:latin typeface="Arial" charset="0"/>
                <a:ea typeface="MS PGothic" charset="-128"/>
              </a:defRPr>
            </a:lvl2pPr>
            <a:lvl3pPr marL="1143000" indent="-228600">
              <a:defRPr>
                <a:solidFill>
                  <a:schemeClr val="tx1"/>
                </a:solidFill>
                <a:latin typeface="Arial" charset="0"/>
                <a:ea typeface="MS PGothic" charset="-128"/>
              </a:defRPr>
            </a:lvl3pPr>
            <a:lvl4pPr marL="1600200" indent="-228600">
              <a:defRPr>
                <a:solidFill>
                  <a:schemeClr val="tx1"/>
                </a:solidFill>
                <a:latin typeface="Arial" charset="0"/>
                <a:ea typeface="MS PGothic" charset="-128"/>
              </a:defRPr>
            </a:lvl4pPr>
            <a:lvl5pPr marL="2057400" indent="-228600">
              <a:defRPr>
                <a:solidFill>
                  <a:schemeClr val="tx1"/>
                </a:solidFill>
                <a:latin typeface="Arial" charset="0"/>
                <a:ea typeface="MS PGothic" charset="-128"/>
              </a:defRPr>
            </a:lvl5pPr>
            <a:lvl6pPr marL="2514600" indent="-228600" eaLnBrk="0" fontAlgn="base" hangingPunct="0">
              <a:spcBef>
                <a:spcPct val="0"/>
              </a:spcBef>
              <a:spcAft>
                <a:spcPct val="0"/>
              </a:spcAft>
              <a:defRPr>
                <a:solidFill>
                  <a:schemeClr val="tx1"/>
                </a:solidFill>
                <a:latin typeface="Arial" charset="0"/>
                <a:ea typeface="MS PGothic" charset="-128"/>
              </a:defRPr>
            </a:lvl6pPr>
            <a:lvl7pPr marL="2971800" indent="-228600" eaLnBrk="0" fontAlgn="base" hangingPunct="0">
              <a:spcBef>
                <a:spcPct val="0"/>
              </a:spcBef>
              <a:spcAft>
                <a:spcPct val="0"/>
              </a:spcAft>
              <a:defRPr>
                <a:solidFill>
                  <a:schemeClr val="tx1"/>
                </a:solidFill>
                <a:latin typeface="Arial" charset="0"/>
                <a:ea typeface="MS PGothic" charset="-128"/>
              </a:defRPr>
            </a:lvl7pPr>
            <a:lvl8pPr marL="3429000" indent="-228600" eaLnBrk="0" fontAlgn="base" hangingPunct="0">
              <a:spcBef>
                <a:spcPct val="0"/>
              </a:spcBef>
              <a:spcAft>
                <a:spcPct val="0"/>
              </a:spcAft>
              <a:defRPr>
                <a:solidFill>
                  <a:schemeClr val="tx1"/>
                </a:solidFill>
                <a:latin typeface="Arial" charset="0"/>
                <a:ea typeface="MS PGothic" charset="-128"/>
              </a:defRPr>
            </a:lvl8pPr>
            <a:lvl9pPr marL="3886200" indent="-228600" eaLnBrk="0" fontAlgn="base" hangingPunct="0">
              <a:spcBef>
                <a:spcPct val="0"/>
              </a:spcBef>
              <a:spcAft>
                <a:spcPct val="0"/>
              </a:spcAft>
              <a:defRPr>
                <a:solidFill>
                  <a:schemeClr val="tx1"/>
                </a:solidFill>
                <a:latin typeface="Arial" charset="0"/>
                <a:ea typeface="MS PGothic" charset="-128"/>
              </a:defRPr>
            </a:lvl9pPr>
          </a:lstStyle>
          <a:p>
            <a:pPr algn="ctr" eaLnBrk="1" hangingPunct="1">
              <a:defRPr/>
            </a:pPr>
            <a:endParaRPr lang="en-US" altLang="en-US">
              <a:cs typeface="+mn-cs"/>
            </a:endParaRPr>
          </a:p>
        </p:txBody>
      </p:sp>
    </p:spTree>
  </p:cSld>
  <p:clrMapOvr>
    <a:masterClrMapping/>
  </p:clrMapOvr>
  <p:transition>
    <p:pull dir="l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wrap="square" numCol="1" anchorCtr="0" compatLnSpc="1">
            <a:prstTxWarp prst="textNoShape">
              <a:avLst/>
            </a:prstTxWarp>
          </a:bodyPr>
          <a:lstStyle/>
          <a:p>
            <a:pPr eaLnBrk="1" hangingPunct="1"/>
            <a:r>
              <a:rPr lang="en-US" dirty="0">
                <a:latin typeface="Calibri Light" charset="0"/>
                <a:ea typeface="MS PGothic" charset="0"/>
                <a:cs typeface="Arial" charset="0"/>
              </a:rPr>
              <a:t>Mixed Costs – An Example</a:t>
            </a:r>
          </a:p>
        </p:txBody>
      </p:sp>
      <p:sp>
        <p:nvSpPr>
          <p:cNvPr id="358403" name="Text Box 3"/>
          <p:cNvSpPr txBox="1">
            <a:spLocks noChangeArrowheads="1"/>
          </p:cNvSpPr>
          <p:nvPr/>
        </p:nvSpPr>
        <p:spPr bwMode="auto">
          <a:xfrm>
            <a:off x="381000" y="1447800"/>
            <a:ext cx="8458200" cy="1816100"/>
          </a:xfrm>
          <a:prstGeom prst="rect">
            <a:avLst/>
          </a:prstGeom>
          <a:solidFill>
            <a:schemeClr val="accent2"/>
          </a:solidFill>
          <a:ln w="9525">
            <a:solidFill>
              <a:schemeClr val="tx1"/>
            </a:solidFill>
            <a:miter lim="800000"/>
            <a:headEnd/>
            <a:tailEnd/>
          </a:ln>
          <a:effectLst>
            <a:outerShdw blurRad="63500" dist="38100" dir="2700000" algn="tl" rotWithShape="0">
              <a:srgbClr val="000000">
                <a:alpha val="39998"/>
              </a:srgbClr>
            </a:outerShdw>
          </a:effectLst>
        </p:spPr>
        <p:txBody>
          <a:bodyPr>
            <a:spAutoFit/>
          </a:bodyPr>
          <a:lstStyle>
            <a:lvl1pPr>
              <a:defRPr sz="2000">
                <a:solidFill>
                  <a:srgbClr val="404040"/>
                </a:solidFill>
                <a:latin typeface="Calibri" charset="0"/>
                <a:ea typeface="MS PGothic" charset="0"/>
                <a:cs typeface="MS PGothic" charset="0"/>
              </a:defRPr>
            </a:lvl1pPr>
            <a:lvl2pPr marL="37931725" indent="-37474525">
              <a:defRPr>
                <a:solidFill>
                  <a:srgbClr val="404040"/>
                </a:solidFill>
                <a:latin typeface="Calibri" charset="0"/>
                <a:ea typeface="MS PGothic" charset="0"/>
                <a:cs typeface="MS PGothic" charset="0"/>
              </a:defRPr>
            </a:lvl2pPr>
            <a:lvl3pPr>
              <a:defRPr sz="1400">
                <a:solidFill>
                  <a:srgbClr val="404040"/>
                </a:solidFill>
                <a:latin typeface="Calibri" charset="0"/>
                <a:ea typeface="MS PGothic" charset="0"/>
                <a:cs typeface="MS PGothic" charset="0"/>
              </a:defRPr>
            </a:lvl3pPr>
            <a:lvl4pPr>
              <a:defRPr sz="1400">
                <a:solidFill>
                  <a:srgbClr val="404040"/>
                </a:solidFill>
                <a:latin typeface="Calibri" charset="0"/>
                <a:ea typeface="MS PGothic" charset="0"/>
                <a:cs typeface="MS PGothic" charset="0"/>
              </a:defRPr>
            </a:lvl4pPr>
            <a:lvl5pPr>
              <a:defRPr sz="1400">
                <a:solidFill>
                  <a:srgbClr val="404040"/>
                </a:solidFill>
                <a:latin typeface="Calibri" charset="0"/>
                <a:ea typeface="MS PGothic" charset="0"/>
                <a:cs typeface="MS PGothic" charset="0"/>
              </a:defRPr>
            </a:lvl5pPr>
            <a:lvl6pPr marL="1389063" indent="-182563" eaLnBrk="0" fontAlgn="base" hangingPunct="0">
              <a:buFont typeface="Calibri" charset="0"/>
              <a:defRPr sz="1400">
                <a:solidFill>
                  <a:srgbClr val="404040"/>
                </a:solidFill>
                <a:latin typeface="Calibri" charset="0"/>
                <a:ea typeface="MS PGothic" charset="0"/>
                <a:cs typeface="MS PGothic" charset="0"/>
              </a:defRPr>
            </a:lvl6pPr>
            <a:lvl7pPr marL="1846263" indent="-182563" eaLnBrk="0" fontAlgn="base" hangingPunct="0">
              <a:buFont typeface="Calibri" charset="0"/>
              <a:defRPr sz="1400">
                <a:solidFill>
                  <a:srgbClr val="404040"/>
                </a:solidFill>
                <a:latin typeface="Calibri" charset="0"/>
                <a:ea typeface="MS PGothic" charset="0"/>
                <a:cs typeface="MS PGothic" charset="0"/>
              </a:defRPr>
            </a:lvl7pPr>
            <a:lvl8pPr marL="2303463" indent="-182563" eaLnBrk="0" fontAlgn="base" hangingPunct="0">
              <a:buFont typeface="Calibri" charset="0"/>
              <a:defRPr sz="1400">
                <a:solidFill>
                  <a:srgbClr val="404040"/>
                </a:solidFill>
                <a:latin typeface="Calibri" charset="0"/>
                <a:ea typeface="MS PGothic" charset="0"/>
                <a:cs typeface="MS PGothic" charset="0"/>
              </a:defRPr>
            </a:lvl8pPr>
            <a:lvl9pPr marL="2760663" indent="-182563" eaLnBrk="0" fontAlgn="base" hangingPunct="0">
              <a:buFont typeface="Calibri" charset="0"/>
              <a:defRPr sz="1400">
                <a:solidFill>
                  <a:srgbClr val="404040"/>
                </a:solidFill>
                <a:latin typeface="Calibri" charset="0"/>
                <a:ea typeface="MS PGothic" charset="0"/>
                <a:cs typeface="MS PGothic" charset="0"/>
              </a:defRPr>
            </a:lvl9pPr>
          </a:lstStyle>
          <a:p>
            <a:pPr algn="ctr" eaLnBrk="1" hangingPunct="1">
              <a:spcBef>
                <a:spcPct val="50000"/>
              </a:spcBef>
            </a:pPr>
            <a:r>
              <a:rPr lang="en-US" sz="2800">
                <a:solidFill>
                  <a:srgbClr val="FFFFFF"/>
                </a:solidFill>
                <a:effectLst>
                  <a:outerShdw blurRad="38100" dist="38100" dir="2700000" algn="tl">
                    <a:srgbClr val="000000"/>
                  </a:outerShdw>
                </a:effectLst>
                <a:latin typeface="Arial" charset="0"/>
              </a:rPr>
              <a:t>If your fixed monthly utility charge is $40, your variable cost is $0.03 per kilowatt hour, and your monthly activity level is 2,000 kilowatt hours, what is the amount of your utility bill?</a:t>
            </a:r>
          </a:p>
        </p:txBody>
      </p:sp>
      <p:grpSp>
        <p:nvGrpSpPr>
          <p:cNvPr id="2" name="Group 4"/>
          <p:cNvGrpSpPr>
            <a:grpSpLocks/>
          </p:cNvGrpSpPr>
          <p:nvPr/>
        </p:nvGrpSpPr>
        <p:grpSpPr bwMode="auto">
          <a:xfrm>
            <a:off x="1905000" y="3733800"/>
            <a:ext cx="6705600" cy="2286000"/>
            <a:chOff x="1200" y="2352"/>
            <a:chExt cx="4224" cy="1440"/>
          </a:xfrm>
          <a:solidFill>
            <a:schemeClr val="bg1"/>
          </a:solidFill>
        </p:grpSpPr>
        <p:sp>
          <p:nvSpPr>
            <p:cNvPr id="47109" name="Text Box 5"/>
            <p:cNvSpPr txBox="1">
              <a:spLocks noChangeArrowheads="1"/>
            </p:cNvSpPr>
            <p:nvPr/>
          </p:nvSpPr>
          <p:spPr bwMode="auto">
            <a:xfrm>
              <a:off x="1200" y="2352"/>
              <a:ext cx="2112" cy="442"/>
            </a:xfrm>
            <a:prstGeom prst="rect">
              <a:avLst/>
            </a:prstGeom>
            <a:grpFill/>
            <a:ln w="9525">
              <a:noFill/>
              <a:miter lim="800000"/>
              <a:headEnd/>
              <a:tailEnd/>
            </a:ln>
          </p:spPr>
          <p:txBody>
            <a:bodyPr>
              <a:spAutoFit/>
            </a:bodyPr>
            <a:lstStyle/>
            <a:p>
              <a:pPr>
                <a:spcBef>
                  <a:spcPct val="50000"/>
                </a:spcBef>
                <a:defRPr/>
              </a:pPr>
              <a:r>
                <a:rPr lang="en-US" sz="4000" b="1" i="1" dirty="0">
                  <a:solidFill>
                    <a:schemeClr val="tx2"/>
                  </a:solidFill>
                  <a:latin typeface="Arial" panose="020B0604020202020204" pitchFamily="34" charset="0"/>
                  <a:ea typeface="MS PGothic" panose="020B0600070205080204" pitchFamily="34" charset="-128"/>
                  <a:cs typeface="+mn-cs"/>
                </a:rPr>
                <a:t>Y  </a:t>
              </a:r>
              <a:r>
                <a:rPr lang="en-US" sz="4000" dirty="0">
                  <a:solidFill>
                    <a:schemeClr val="tx2"/>
                  </a:solidFill>
                  <a:latin typeface="Arial" panose="020B0604020202020204" pitchFamily="34" charset="0"/>
                  <a:ea typeface="MS PGothic" panose="020B0600070205080204" pitchFamily="34" charset="-128"/>
                  <a:cs typeface="+mn-cs"/>
                </a:rPr>
                <a:t>=</a:t>
              </a:r>
              <a:r>
                <a:rPr lang="en-US" sz="4000" b="1" i="1" dirty="0">
                  <a:solidFill>
                    <a:schemeClr val="tx2"/>
                  </a:solidFill>
                  <a:latin typeface="Arial" panose="020B0604020202020204" pitchFamily="34" charset="0"/>
                  <a:ea typeface="MS PGothic" panose="020B0600070205080204" pitchFamily="34" charset="-128"/>
                  <a:cs typeface="+mn-cs"/>
                </a:rPr>
                <a:t>  a  </a:t>
              </a:r>
              <a:r>
                <a:rPr lang="en-US" sz="4000" dirty="0">
                  <a:solidFill>
                    <a:schemeClr val="tx2"/>
                  </a:solidFill>
                  <a:latin typeface="Arial" panose="020B0604020202020204" pitchFamily="34" charset="0"/>
                  <a:ea typeface="MS PGothic" panose="020B0600070205080204" pitchFamily="34" charset="-128"/>
                  <a:cs typeface="+mn-cs"/>
                </a:rPr>
                <a:t>+</a:t>
              </a:r>
              <a:r>
                <a:rPr lang="en-US" sz="4000" b="1" i="1" dirty="0">
                  <a:solidFill>
                    <a:schemeClr val="tx2"/>
                  </a:solidFill>
                  <a:latin typeface="Arial" panose="020B0604020202020204" pitchFamily="34" charset="0"/>
                  <a:ea typeface="MS PGothic" panose="020B0600070205080204" pitchFamily="34" charset="-128"/>
                  <a:cs typeface="+mn-cs"/>
                </a:rPr>
                <a:t>  bX</a:t>
              </a:r>
            </a:p>
          </p:txBody>
        </p:sp>
        <p:sp>
          <p:nvSpPr>
            <p:cNvPr id="47110" name="Text Box 6"/>
            <p:cNvSpPr txBox="1">
              <a:spLocks noChangeArrowheads="1"/>
            </p:cNvSpPr>
            <p:nvPr/>
          </p:nvSpPr>
          <p:spPr bwMode="auto">
            <a:xfrm>
              <a:off x="1200" y="2851"/>
              <a:ext cx="4224" cy="442"/>
            </a:xfrm>
            <a:prstGeom prst="rect">
              <a:avLst/>
            </a:prstGeom>
            <a:grpFill/>
            <a:ln w="9525">
              <a:noFill/>
              <a:miter lim="800000"/>
              <a:headEnd/>
              <a:tailEnd/>
            </a:ln>
          </p:spPr>
          <p:txBody>
            <a:bodyPr>
              <a:spAutoFit/>
            </a:bodyPr>
            <a:lstStyle/>
            <a:p>
              <a:pPr>
                <a:spcBef>
                  <a:spcPct val="50000"/>
                </a:spcBef>
                <a:defRPr/>
              </a:pPr>
              <a:r>
                <a:rPr lang="en-US" sz="4000" b="1" i="1" dirty="0">
                  <a:solidFill>
                    <a:schemeClr val="tx2"/>
                  </a:solidFill>
                  <a:latin typeface="Arial" panose="020B0604020202020204" pitchFamily="34" charset="0"/>
                  <a:ea typeface="MS PGothic" panose="020B0600070205080204" pitchFamily="34" charset="-128"/>
                  <a:cs typeface="+mn-cs"/>
                </a:rPr>
                <a:t>Y </a:t>
              </a:r>
              <a:r>
                <a:rPr lang="en-US" sz="4000" dirty="0">
                  <a:solidFill>
                    <a:schemeClr val="tx2"/>
                  </a:solidFill>
                  <a:latin typeface="Arial" panose="020B0604020202020204" pitchFamily="34" charset="0"/>
                  <a:ea typeface="MS PGothic" panose="020B0600070205080204" pitchFamily="34" charset="-128"/>
                  <a:cs typeface="+mn-cs"/>
                </a:rPr>
                <a:t> =  $40 +  ($0.03 </a:t>
              </a:r>
              <a:r>
                <a:rPr lang="en-US" sz="4000" dirty="0">
                  <a:solidFill>
                    <a:schemeClr val="tx2"/>
                  </a:solidFill>
                  <a:latin typeface="Arial" panose="020B0604020202020204" pitchFamily="34" charset="0"/>
                  <a:ea typeface="MS PGothic" panose="020B0600070205080204" pitchFamily="34" charset="-128"/>
                  <a:cs typeface="Arial" pitchFamily="34" charset="0"/>
                </a:rPr>
                <a:t>× 2,000)</a:t>
              </a:r>
              <a:endParaRPr lang="en-US" sz="4000" dirty="0">
                <a:solidFill>
                  <a:schemeClr val="tx2"/>
                </a:solidFill>
                <a:latin typeface="Arial" panose="020B0604020202020204" pitchFamily="34" charset="0"/>
                <a:ea typeface="MS PGothic" panose="020B0600070205080204" pitchFamily="34" charset="-128"/>
                <a:cs typeface="+mn-cs"/>
              </a:endParaRPr>
            </a:p>
          </p:txBody>
        </p:sp>
        <p:grpSp>
          <p:nvGrpSpPr>
            <p:cNvPr id="3" name="Group 7"/>
            <p:cNvGrpSpPr>
              <a:grpSpLocks/>
            </p:cNvGrpSpPr>
            <p:nvPr/>
          </p:nvGrpSpPr>
          <p:grpSpPr bwMode="auto">
            <a:xfrm>
              <a:off x="1200" y="3350"/>
              <a:ext cx="2112" cy="442"/>
              <a:chOff x="1200" y="3350"/>
              <a:chExt cx="2112" cy="442"/>
            </a:xfrm>
            <a:grpFill/>
          </p:grpSpPr>
          <p:sp>
            <p:nvSpPr>
              <p:cNvPr id="47112" name="Text Box 8"/>
              <p:cNvSpPr txBox="1">
                <a:spLocks noChangeArrowheads="1"/>
              </p:cNvSpPr>
              <p:nvPr/>
            </p:nvSpPr>
            <p:spPr bwMode="auto">
              <a:xfrm>
                <a:off x="1200" y="3350"/>
                <a:ext cx="2112" cy="442"/>
              </a:xfrm>
              <a:prstGeom prst="rect">
                <a:avLst/>
              </a:prstGeom>
              <a:grpFill/>
              <a:ln w="9525">
                <a:noFill/>
                <a:miter lim="800000"/>
                <a:headEnd/>
                <a:tailEnd/>
              </a:ln>
            </p:spPr>
            <p:txBody>
              <a:bodyPr>
                <a:spAutoFit/>
              </a:bodyPr>
              <a:lstStyle/>
              <a:p>
                <a:pPr>
                  <a:spcBef>
                    <a:spcPct val="50000"/>
                  </a:spcBef>
                  <a:defRPr/>
                </a:pPr>
                <a:r>
                  <a:rPr lang="en-US" sz="4000" b="1" i="1" dirty="0">
                    <a:solidFill>
                      <a:schemeClr val="tx2"/>
                    </a:solidFill>
                    <a:latin typeface="Arial" panose="020B0604020202020204" pitchFamily="34" charset="0"/>
                    <a:ea typeface="MS PGothic" panose="020B0600070205080204" pitchFamily="34" charset="-128"/>
                    <a:cs typeface="+mn-cs"/>
                  </a:rPr>
                  <a:t>Y </a:t>
                </a:r>
                <a:r>
                  <a:rPr lang="en-US" sz="4000" dirty="0">
                    <a:solidFill>
                      <a:schemeClr val="tx2"/>
                    </a:solidFill>
                    <a:latin typeface="Arial" panose="020B0604020202020204" pitchFamily="34" charset="0"/>
                    <a:ea typeface="MS PGothic" panose="020B0600070205080204" pitchFamily="34" charset="-128"/>
                    <a:cs typeface="+mn-cs"/>
                  </a:rPr>
                  <a:t> =</a:t>
                </a:r>
                <a:endParaRPr lang="en-US" sz="4000" dirty="0">
                  <a:solidFill>
                    <a:srgbClr val="FF0000"/>
                  </a:solidFill>
                  <a:latin typeface="Arial" panose="020B0604020202020204" pitchFamily="34" charset="0"/>
                  <a:ea typeface="MS PGothic" panose="020B0600070205080204" pitchFamily="34" charset="-128"/>
                  <a:cs typeface="+mn-cs"/>
                </a:endParaRPr>
              </a:p>
            </p:txBody>
          </p:sp>
          <p:sp>
            <p:nvSpPr>
              <p:cNvPr id="358409" name="Text Box 9"/>
              <p:cNvSpPr txBox="1">
                <a:spLocks noChangeArrowheads="1"/>
              </p:cNvSpPr>
              <p:nvPr/>
            </p:nvSpPr>
            <p:spPr bwMode="auto">
              <a:xfrm>
                <a:off x="1949" y="3350"/>
                <a:ext cx="828" cy="442"/>
              </a:xfrm>
              <a:prstGeom prst="rect">
                <a:avLst/>
              </a:prstGeom>
              <a:grpFill/>
              <a:ln w="9525">
                <a:noFill/>
                <a:miter lim="800000"/>
                <a:headEnd/>
                <a:tailEnd/>
              </a:ln>
              <a:effectLst/>
            </p:spPr>
            <p:txBody>
              <a:bodyPr wrap="none">
                <a:spAutoFit/>
              </a:bodyPr>
              <a:lstStyle/>
              <a:p>
                <a:pPr>
                  <a:defRPr/>
                </a:pPr>
                <a:r>
                  <a:rPr lang="en-US" sz="4000" b="1" i="1" dirty="0">
                    <a:solidFill>
                      <a:srgbClr val="A50021"/>
                    </a:solidFill>
                    <a:latin typeface="Arial" panose="020B0604020202020204" pitchFamily="34" charset="0"/>
                    <a:ea typeface="MS PGothic" panose="020B0600070205080204" pitchFamily="34" charset="-128"/>
                    <a:cs typeface="+mn-cs"/>
                  </a:rPr>
                  <a:t>$100</a:t>
                </a:r>
              </a:p>
            </p:txBody>
          </p:sp>
        </p:grpSp>
      </p:grpSp>
    </p:spTree>
  </p:cSld>
  <p:clrMapOvr>
    <a:masterClrMapping/>
  </p:clrMapOvr>
  <p:transition>
    <p:strips dir="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lIns="90488" tIns="44450" rIns="90488" bIns="44450"/>
          <a:lstStyle/>
          <a:p>
            <a:pPr>
              <a:defRPr/>
            </a:pPr>
            <a:r>
              <a:rPr lang="en-US" altLang="en-US" sz="3600" dirty="0">
                <a:cs typeface="Arial" charset="0"/>
              </a:rPr>
              <a:t>Learning Objective 5</a:t>
            </a:r>
          </a:p>
        </p:txBody>
      </p:sp>
      <p:sp>
        <p:nvSpPr>
          <p:cNvPr id="5" name="Text Box 13"/>
          <p:cNvSpPr txBox="1">
            <a:spLocks noChangeArrowheads="1"/>
          </p:cNvSpPr>
          <p:nvPr/>
        </p:nvSpPr>
        <p:spPr bwMode="auto">
          <a:xfrm>
            <a:off x="1905000" y="2209800"/>
            <a:ext cx="5334000" cy="2185214"/>
          </a:xfrm>
          <a:prstGeom prst="rect">
            <a:avLst/>
          </a:prstGeom>
          <a:solidFill>
            <a:schemeClr val="bg1"/>
          </a:solidFill>
          <a:ln w="76200">
            <a:solidFill>
              <a:schemeClr val="accent6">
                <a:lumMod val="50000"/>
              </a:schemeClr>
            </a:solidFill>
            <a:miter lim="800000"/>
            <a:headEnd/>
            <a:tailEnd/>
          </a:ln>
          <a:effectLst/>
        </p:spPr>
        <p:txBody>
          <a:bodyPr>
            <a:spAutoFit/>
          </a:bodyPr>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ctr" eaLnBrk="1" hangingPunct="1">
              <a:spcBef>
                <a:spcPct val="50000"/>
              </a:spcBef>
              <a:defRPr/>
            </a:pPr>
            <a:r>
              <a:rPr lang="en-US" altLang="en-US" sz="3400" dirty="0">
                <a:cs typeface="+mn-cs"/>
              </a:rPr>
              <a:t>Understand cost classifications used in making decisions: relevant costs and irrelevant costs.</a:t>
            </a:r>
          </a:p>
        </p:txBody>
      </p:sp>
      <p:sp>
        <p:nvSpPr>
          <p:cNvPr id="4" name="Text Box 18"/>
          <p:cNvSpPr txBox="1">
            <a:spLocks noChangeArrowheads="1"/>
          </p:cNvSpPr>
          <p:nvPr/>
        </p:nvSpPr>
        <p:spPr bwMode="auto">
          <a:xfrm>
            <a:off x="3048000" y="6457950"/>
            <a:ext cx="6400800" cy="523875"/>
          </a:xfrm>
          <a:prstGeom prst="rect">
            <a:avLst/>
          </a:prstGeom>
          <a:noFill/>
          <a:ln>
            <a:noFill/>
          </a:ln>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sz="900" i="1" dirty="0">
                <a:solidFill>
                  <a:schemeClr val="bg1"/>
                </a:solidFill>
                <a:ea typeface="ＭＳ Ｐゴシック" charset="0"/>
              </a:rPr>
              <a:t>©McGraw-Hill Education. All rights reserved. Authorized only for instructor use in the classroom.  No reproduction or further distribution permitted without the prior written consent of McGraw-Hill Education.</a:t>
            </a:r>
          </a:p>
          <a:p>
            <a:r>
              <a:rPr lang="en-US" sz="1000" i="1" dirty="0">
                <a:solidFill>
                  <a:srgbClr val="F2F2F2"/>
                </a:solidFill>
                <a:latin typeface="Times" charset="0"/>
                <a:ea typeface="ＭＳ Ｐゴシック" charset="0"/>
              </a:rPr>
              <a:t>.</a:t>
            </a:r>
          </a:p>
        </p:txBody>
      </p:sp>
    </p:spTree>
  </p:cSld>
  <p:clrMapOvr>
    <a:masterClrMapping/>
  </p:clrMapOvr>
  <p:transition>
    <p:checker dir="ver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title"/>
          </p:nvPr>
        </p:nvSpPr>
        <p:spPr/>
        <p:txBody>
          <a:bodyPr/>
          <a:lstStyle/>
          <a:p>
            <a:pPr>
              <a:defRPr/>
            </a:pPr>
            <a:r>
              <a:rPr lang="en-US" altLang="en-US" sz="3600" dirty="0">
                <a:cs typeface="Arial" charset="0"/>
              </a:rPr>
              <a:t>Cost Classifications for Decision Making</a:t>
            </a:r>
          </a:p>
        </p:txBody>
      </p:sp>
      <p:sp>
        <p:nvSpPr>
          <p:cNvPr id="82946" name="Rectangle 2"/>
          <p:cNvSpPr>
            <a:spLocks noGrp="1" noChangeArrowheads="1"/>
          </p:cNvSpPr>
          <p:nvPr>
            <p:ph idx="1"/>
          </p:nvPr>
        </p:nvSpPr>
        <p:spPr>
          <a:xfrm>
            <a:off x="822325" y="1828800"/>
            <a:ext cx="7543800" cy="3962400"/>
          </a:xfrm>
          <a:solidFill>
            <a:srgbClr val="FFFFDD"/>
          </a:solidFill>
          <a:ln>
            <a:solidFill>
              <a:schemeClr val="tx1"/>
            </a:solidFill>
            <a:miter lim="800000"/>
            <a:headEnd/>
            <a:tailEnd/>
          </a:ln>
        </p:spPr>
        <p:txBody>
          <a:bodyPr/>
          <a:lstStyle/>
          <a:p>
            <a:r>
              <a:rPr lang="en-US" sz="3200" dirty="0">
                <a:latin typeface="Calibri" charset="0"/>
                <a:ea typeface="MS PGothic" charset="0"/>
                <a:cs typeface="MS PGothic" charset="0"/>
              </a:rPr>
              <a:t>Decisions involve choosing between alternatives. The goal of making decisions is to identify those costs that are either relevant or irrelevant to the decision. </a:t>
            </a:r>
          </a:p>
          <a:p>
            <a:r>
              <a:rPr lang="en-US" sz="3200" dirty="0">
                <a:latin typeface="Calibri" charset="0"/>
                <a:ea typeface="MS PGothic" charset="0"/>
                <a:cs typeface="MS PGothic" charset="0"/>
              </a:rPr>
              <a:t>To make decisions, it is essential to have a grasp on the concepts of differential costs and revenues, opportunity costs, and sunk costs.</a:t>
            </a:r>
          </a:p>
        </p:txBody>
      </p:sp>
    </p:spTree>
  </p:cSld>
  <p:clrMapOvr>
    <a:masterClrMapping/>
  </p:clrMapOvr>
  <p:transition>
    <p:blinds/>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lIns="90488" tIns="44450" rIns="90488" bIns="44450"/>
          <a:lstStyle/>
          <a:p>
            <a:pPr>
              <a:defRPr/>
            </a:pPr>
            <a:r>
              <a:rPr lang="en-US" altLang="en-US" sz="3600" dirty="0">
                <a:cs typeface="Arial" charset="0"/>
              </a:rPr>
              <a:t>Differential Costs</a:t>
            </a:r>
          </a:p>
        </p:txBody>
      </p:sp>
      <p:sp>
        <p:nvSpPr>
          <p:cNvPr id="55299" name="Rectangle 3"/>
          <p:cNvSpPr>
            <a:spLocks noGrp="1" noChangeArrowheads="1"/>
          </p:cNvSpPr>
          <p:nvPr>
            <p:ph idx="1"/>
          </p:nvPr>
        </p:nvSpPr>
        <p:spPr>
          <a:xfrm>
            <a:off x="822325" y="1608138"/>
            <a:ext cx="7543800" cy="4335462"/>
          </a:xfrm>
          <a:solidFill>
            <a:schemeClr val="bg2"/>
          </a:solidFill>
          <a:ln>
            <a:solidFill>
              <a:schemeClr val="tx1"/>
            </a:solidFill>
          </a:ln>
        </p:spPr>
        <p:txBody>
          <a:bodyPr lIns="90488" tIns="44450" rIns="90488" bIns="44450"/>
          <a:lstStyle/>
          <a:p>
            <a:pPr>
              <a:buFont typeface="Calibri" panose="020F0502020204030204" pitchFamily="34" charset="0"/>
              <a:buChar char=" "/>
              <a:defRPr/>
            </a:pPr>
            <a:r>
              <a:rPr lang="en-US" sz="3200" dirty="0">
                <a:solidFill>
                  <a:schemeClr val="tx2">
                    <a:lumMod val="50000"/>
                  </a:schemeClr>
                </a:solidFill>
                <a:cs typeface="ＭＳ Ｐゴシック" charset="-128"/>
              </a:rPr>
              <a:t>Differential costs (or incremental costs) are the difference in cost between any two alternatives.</a:t>
            </a:r>
          </a:p>
          <a:p>
            <a:pPr>
              <a:buFont typeface="Calibri" panose="020F0502020204030204" pitchFamily="34" charset="0"/>
              <a:buChar char=" "/>
              <a:defRPr/>
            </a:pPr>
            <a:r>
              <a:rPr lang="en-US" sz="3200" dirty="0">
                <a:solidFill>
                  <a:schemeClr val="accent2">
                    <a:lumMod val="75000"/>
                  </a:schemeClr>
                </a:solidFill>
                <a:cs typeface="ＭＳ Ｐゴシック" charset="-128"/>
              </a:rPr>
              <a:t>A difference in revenue between two alternatives is called differential revenue. </a:t>
            </a:r>
          </a:p>
          <a:p>
            <a:pPr>
              <a:buFont typeface="Calibri" panose="020F0502020204030204" pitchFamily="34" charset="0"/>
              <a:buChar char=" "/>
              <a:defRPr/>
            </a:pPr>
            <a:r>
              <a:rPr lang="en-US" sz="3200" dirty="0">
                <a:solidFill>
                  <a:schemeClr val="accent5"/>
                </a:solidFill>
                <a:cs typeface="ＭＳ Ｐゴシック" charset="-128"/>
              </a:rPr>
              <a:t>Both are always relevant to decisions.</a:t>
            </a:r>
          </a:p>
          <a:p>
            <a:pPr>
              <a:buFont typeface="Calibri" panose="020F0502020204030204" pitchFamily="34" charset="0"/>
              <a:buChar char=" "/>
              <a:defRPr/>
            </a:pPr>
            <a:r>
              <a:rPr lang="en-US" sz="3200" dirty="0">
                <a:solidFill>
                  <a:schemeClr val="accent6">
                    <a:lumMod val="75000"/>
                  </a:schemeClr>
                </a:solidFill>
                <a:cs typeface="ＭＳ Ｐゴシック" charset="-128"/>
              </a:rPr>
              <a:t>Differential costs can be either fixed or variable.</a:t>
            </a:r>
          </a:p>
        </p:txBody>
      </p:sp>
    </p:spTree>
  </p:cSld>
  <p:clrMapOvr>
    <a:masterClrMapping/>
  </p:clrMapOvr>
  <p:transition>
    <p:blinds dir="ver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lIns="90488" tIns="44450" rIns="90488" bIns="44450"/>
          <a:lstStyle/>
          <a:p>
            <a:pPr>
              <a:defRPr/>
            </a:pPr>
            <a:r>
              <a:rPr lang="en-US" altLang="en-US" dirty="0">
                <a:cs typeface="Arial" charset="0"/>
              </a:rPr>
              <a:t>Opportunity Cost</a:t>
            </a:r>
          </a:p>
        </p:txBody>
      </p:sp>
      <p:sp>
        <p:nvSpPr>
          <p:cNvPr id="56323" name="Rectangle 3"/>
          <p:cNvSpPr>
            <a:spLocks noGrp="1" noChangeArrowheads="1"/>
          </p:cNvSpPr>
          <p:nvPr>
            <p:ph type="body" sz="half" idx="4294967295"/>
          </p:nvPr>
        </p:nvSpPr>
        <p:spPr>
          <a:xfrm>
            <a:off x="0" y="1447800"/>
            <a:ext cx="6705600" cy="1600200"/>
          </a:xfrm>
          <a:solidFill>
            <a:schemeClr val="accent6">
              <a:lumMod val="40000"/>
              <a:lumOff val="60000"/>
            </a:schemeClr>
          </a:solidFill>
          <a:ln>
            <a:solidFill>
              <a:schemeClr val="tx2">
                <a:lumMod val="50000"/>
              </a:schemeClr>
            </a:solidFill>
          </a:ln>
        </p:spPr>
        <p:txBody>
          <a:bodyPr lIns="90488" tIns="44450" rIns="90488" bIns="44450"/>
          <a:lstStyle/>
          <a:p>
            <a:pPr algn="ctr">
              <a:buFont typeface="Times" pitchFamily="18" charset="0"/>
              <a:buNone/>
              <a:defRPr/>
            </a:pPr>
            <a:r>
              <a:rPr lang="en-US" altLang="en-US" sz="3200" b="1" dirty="0">
                <a:solidFill>
                  <a:schemeClr val="tx2"/>
                </a:solidFill>
                <a:latin typeface="Arial" panose="020B0604020202020204" pitchFamily="34" charset="0"/>
                <a:cs typeface="Arial" panose="020B0604020202020204" pitchFamily="34" charset="0"/>
              </a:rPr>
              <a:t>   The potential benefit that is given up when one alternative is selected over another.</a:t>
            </a:r>
          </a:p>
        </p:txBody>
      </p:sp>
      <p:sp>
        <p:nvSpPr>
          <p:cNvPr id="391245" name="Text Box 77"/>
          <p:cNvSpPr txBox="1">
            <a:spLocks noChangeArrowheads="1"/>
          </p:cNvSpPr>
          <p:nvPr/>
        </p:nvSpPr>
        <p:spPr bwMode="auto">
          <a:xfrm>
            <a:off x="1219200" y="3200400"/>
            <a:ext cx="6477000" cy="1815882"/>
          </a:xfrm>
          <a:prstGeom prst="rect">
            <a:avLst/>
          </a:prstGeom>
          <a:solidFill>
            <a:schemeClr val="bg2"/>
          </a:solidFill>
          <a:ln w="9525">
            <a:solidFill>
              <a:srgbClr val="6D1014"/>
            </a:solidFill>
            <a:miter lim="800000"/>
            <a:headEnd/>
            <a:tailEnd/>
          </a:ln>
          <a:effectLst>
            <a:outerShdw blurRad="63500" dist="38100" dir="2700000" algn="tl" rotWithShape="0">
              <a:srgbClr val="000000">
                <a:alpha val="39998"/>
              </a:srgbClr>
            </a:outerShdw>
          </a:effectLst>
        </p:spPr>
        <p:txBody>
          <a:bodyPr wrap="square">
            <a:spAutoFit/>
          </a:bodyPr>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ctr">
              <a:defRPr/>
            </a:pPr>
            <a:r>
              <a:rPr lang="en-US" sz="2800" dirty="0">
                <a:cs typeface="+mn-cs"/>
              </a:rPr>
              <a:t>These costs are not usually found in </a:t>
            </a:r>
          </a:p>
          <a:p>
            <a:pPr algn="ctr">
              <a:defRPr/>
            </a:pPr>
            <a:r>
              <a:rPr lang="en-US" sz="2800" dirty="0">
                <a:cs typeface="+mn-cs"/>
              </a:rPr>
              <a:t>accounting records but must be explicitly considered in every decision.</a:t>
            </a:r>
          </a:p>
        </p:txBody>
      </p:sp>
      <p:sp>
        <p:nvSpPr>
          <p:cNvPr id="6" name="Text Box 77"/>
          <p:cNvSpPr txBox="1">
            <a:spLocks noChangeArrowheads="1"/>
          </p:cNvSpPr>
          <p:nvPr/>
        </p:nvSpPr>
        <p:spPr bwMode="auto">
          <a:xfrm>
            <a:off x="685800" y="5245100"/>
            <a:ext cx="7680325" cy="954088"/>
          </a:xfrm>
          <a:prstGeom prst="rect">
            <a:avLst/>
          </a:prstGeom>
          <a:solidFill>
            <a:srgbClr val="D3F5F6"/>
          </a:solidFill>
          <a:ln w="9525">
            <a:solidFill>
              <a:srgbClr val="6D1014"/>
            </a:solidFill>
            <a:miter lim="800000"/>
            <a:headEnd/>
            <a:tailEnd/>
          </a:ln>
          <a:effectLst>
            <a:outerShdw blurRad="63500" dist="38100" dir="2700000" algn="tl" rotWithShape="0">
              <a:srgbClr val="000000">
                <a:alpha val="39998"/>
              </a:srgbClr>
            </a:outerShdw>
          </a:effectLst>
        </p:spPr>
        <p:txBody>
          <a:bodyPr>
            <a:spAutoFit/>
          </a:bodyPr>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ctr">
              <a:defRPr/>
            </a:pPr>
            <a:r>
              <a:rPr lang="en-US" sz="2800" dirty="0">
                <a:cs typeface="+mn-cs"/>
              </a:rPr>
              <a:t>For students: What is the opportunity cost you incur by attending class? </a:t>
            </a:r>
          </a:p>
        </p:txBody>
      </p:sp>
    </p:spTree>
  </p:cSld>
  <p:clrMapOvr>
    <a:masterClrMapping/>
  </p:clrMapOvr>
  <p:transition>
    <p:blinds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p:txBody>
          <a:bodyPr lIns="90488" tIns="44450" rIns="90488" bIns="44450"/>
          <a:lstStyle/>
          <a:p>
            <a:pPr>
              <a:defRPr/>
            </a:pPr>
            <a:r>
              <a:rPr lang="en-US" altLang="en-US" sz="3600" dirty="0">
                <a:cs typeface="Arial" charset="0"/>
              </a:rPr>
              <a:t>Learning Objective 1</a:t>
            </a:r>
          </a:p>
        </p:txBody>
      </p:sp>
      <p:sp>
        <p:nvSpPr>
          <p:cNvPr id="5" name="Text Box 13"/>
          <p:cNvSpPr txBox="1">
            <a:spLocks noChangeArrowheads="1"/>
          </p:cNvSpPr>
          <p:nvPr/>
        </p:nvSpPr>
        <p:spPr bwMode="auto">
          <a:xfrm>
            <a:off x="1905000" y="2514600"/>
            <a:ext cx="5334000" cy="2400300"/>
          </a:xfrm>
          <a:prstGeom prst="rect">
            <a:avLst/>
          </a:prstGeom>
          <a:solidFill>
            <a:schemeClr val="bg1"/>
          </a:solidFill>
          <a:ln w="76200">
            <a:solidFill>
              <a:schemeClr val="accent2">
                <a:lumMod val="50000"/>
              </a:schemeClr>
            </a:solidFill>
            <a:miter lim="800000"/>
            <a:headEnd/>
            <a:tailEnd/>
          </a:ln>
          <a:effectLst/>
        </p:spPr>
        <p:txBody>
          <a:bodyPr>
            <a:spAutoFit/>
          </a:bodyPr>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ctr" eaLnBrk="1" hangingPunct="1">
              <a:spcBef>
                <a:spcPct val="50000"/>
              </a:spcBef>
              <a:defRPr/>
            </a:pPr>
            <a:r>
              <a:rPr lang="en-US" altLang="en-US" sz="3000" dirty="0">
                <a:cs typeface="+mn-cs"/>
              </a:rPr>
              <a:t>Understand cost classifications used for assigning costs to cost objects: direct costs and indirect costs. </a:t>
            </a:r>
          </a:p>
        </p:txBody>
      </p:sp>
    </p:spTree>
  </p:cSld>
  <p:clrMapOvr>
    <a:masterClrMapping/>
  </p:clrMapOvr>
  <p:transition>
    <p:checker dir="ver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lIns="90488" tIns="44450" rIns="90488" bIns="44450"/>
          <a:lstStyle/>
          <a:p>
            <a:pPr>
              <a:defRPr/>
            </a:pPr>
            <a:r>
              <a:rPr lang="en-US" altLang="en-US" sz="3600" dirty="0">
                <a:cs typeface="Arial" charset="0"/>
              </a:rPr>
              <a:t>Sunk Costs</a:t>
            </a:r>
          </a:p>
        </p:txBody>
      </p:sp>
      <p:sp>
        <p:nvSpPr>
          <p:cNvPr id="57347" name="Rectangle 3"/>
          <p:cNvSpPr>
            <a:spLocks noGrp="1" noChangeArrowheads="1"/>
          </p:cNvSpPr>
          <p:nvPr>
            <p:ph idx="1"/>
          </p:nvPr>
        </p:nvSpPr>
        <p:spPr>
          <a:xfrm>
            <a:off x="381000" y="1905000"/>
            <a:ext cx="8305800" cy="2209800"/>
          </a:xfrm>
          <a:solidFill>
            <a:schemeClr val="accent6">
              <a:lumMod val="20000"/>
              <a:lumOff val="80000"/>
            </a:schemeClr>
          </a:solidFill>
          <a:ln>
            <a:solidFill>
              <a:schemeClr val="tx2">
                <a:lumMod val="50000"/>
              </a:schemeClr>
            </a:solidFill>
          </a:ln>
        </p:spPr>
        <p:txBody>
          <a:bodyPr lIns="90488" tIns="44450" rIns="90488" bIns="44450"/>
          <a:lstStyle/>
          <a:p>
            <a:pPr algn="ctr">
              <a:buFont typeface="Times" pitchFamily="18" charset="0"/>
              <a:buNone/>
              <a:defRPr/>
            </a:pPr>
            <a:r>
              <a:rPr lang="en-US" altLang="en-US" sz="3200" b="1" dirty="0">
                <a:solidFill>
                  <a:schemeClr val="tx2"/>
                </a:solidFill>
                <a:cs typeface="Arial" charset="0"/>
              </a:rPr>
              <a:t> Sunk costs have already been incurred and cannot be changed now or in the future.  </a:t>
            </a:r>
          </a:p>
          <a:p>
            <a:pPr algn="ctr">
              <a:buFont typeface="Times" pitchFamily="18" charset="0"/>
              <a:buNone/>
              <a:defRPr/>
            </a:pPr>
            <a:r>
              <a:rPr lang="en-US" altLang="en-US" sz="3200" b="1" dirty="0">
                <a:solidFill>
                  <a:schemeClr val="accent6">
                    <a:lumMod val="50000"/>
                  </a:schemeClr>
                </a:solidFill>
                <a:cs typeface="Arial" charset="0"/>
              </a:rPr>
              <a:t>These irrelevant costs should be ignored when making decisions.</a:t>
            </a:r>
          </a:p>
          <a:p>
            <a:pPr lvl="1">
              <a:buFont typeface="Wingdings" pitchFamily="2" charset="2"/>
              <a:buNone/>
              <a:defRPr/>
            </a:pPr>
            <a:r>
              <a:rPr lang="en-US" altLang="en-US" sz="3200" b="1" dirty="0">
                <a:cs typeface="Arial" charset="0"/>
              </a:rPr>
              <a:t>   </a:t>
            </a:r>
          </a:p>
        </p:txBody>
      </p:sp>
    </p:spTree>
  </p:cSld>
  <p:clrMapOvr>
    <a:masterClrMapping/>
  </p:clrMapOvr>
  <p:transition>
    <p:blinds dir="ver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wrap="square" lIns="90488" tIns="44450" rIns="90488" bIns="44450" numCol="1" anchorCtr="0" compatLnSpc="1">
            <a:prstTxWarp prst="textNoShape">
              <a:avLst/>
            </a:prstTxWarp>
          </a:bodyPr>
          <a:lstStyle/>
          <a:p>
            <a:r>
              <a:rPr lang="en-US" sz="3600" dirty="0">
                <a:latin typeface="Calibri Light" charset="0"/>
                <a:ea typeface="MS PGothic" charset="0"/>
                <a:cs typeface="Arial" charset="0"/>
              </a:rPr>
              <a:t>Quick Check 3</a:t>
            </a:r>
            <a:endParaRPr lang="en-US" sz="3600" dirty="0">
              <a:latin typeface="Calibri Light" charset="0"/>
              <a:ea typeface="MS PGothic" charset="0"/>
              <a:cs typeface="Arial" charset="0"/>
              <a:sym typeface="Wingdings" charset="0"/>
            </a:endParaRPr>
          </a:p>
        </p:txBody>
      </p:sp>
      <p:sp>
        <p:nvSpPr>
          <p:cNvPr id="74755" name="Rectangle 3"/>
          <p:cNvSpPr>
            <a:spLocks noGrp="1" noChangeArrowheads="1"/>
          </p:cNvSpPr>
          <p:nvPr>
            <p:ph idx="1"/>
          </p:nvPr>
        </p:nvSpPr>
        <p:spPr>
          <a:xfrm>
            <a:off x="381000" y="1524000"/>
            <a:ext cx="8347075" cy="4686300"/>
          </a:xfrm>
          <a:solidFill>
            <a:schemeClr val="accent4">
              <a:lumMod val="40000"/>
              <a:lumOff val="60000"/>
            </a:schemeClr>
          </a:solidFill>
          <a:ln w="12699">
            <a:solidFill>
              <a:srgbClr val="0000CC"/>
            </a:solidFill>
          </a:ln>
        </p:spPr>
        <p:txBody>
          <a:bodyPr lIns="90488" tIns="44450" rIns="90488" bIns="44450"/>
          <a:lstStyle/>
          <a:p>
            <a:pPr>
              <a:buFont typeface="Times" charset="0"/>
              <a:buNone/>
            </a:pPr>
            <a:r>
              <a:rPr lang="en-US" sz="2800" dirty="0">
                <a:latin typeface="Arial" charset="0"/>
                <a:ea typeface="MS PGothic" charset="0"/>
                <a:cs typeface="Arial" charset="0"/>
              </a:rPr>
              <a:t> Suppose you are trying to decide whether to drive or take the train to Portland to attend a concert. You have ample cash to do either, but you don’t want to waste money needlessly. Is the cost of the train ticket relevant in this decision? In other words, should the cost of the train ticket affect the decision of whether you drive or take the train to Portland?</a:t>
            </a:r>
          </a:p>
          <a:p>
            <a:pPr lvl="1">
              <a:buFont typeface="Wingdings" charset="0"/>
              <a:buNone/>
            </a:pPr>
            <a:r>
              <a:rPr lang="en-US" sz="2800" dirty="0">
                <a:solidFill>
                  <a:schemeClr val="tx1"/>
                </a:solidFill>
                <a:latin typeface="Arial" charset="0"/>
                <a:ea typeface="ＭＳ Ｐゴシック" charset="0"/>
                <a:cs typeface="Arial" charset="0"/>
              </a:rPr>
              <a:t>A. Yes, the cost of the train ticket is relevant.</a:t>
            </a:r>
          </a:p>
          <a:p>
            <a:pPr lvl="1">
              <a:buFont typeface="Wingdings" charset="0"/>
              <a:buNone/>
            </a:pPr>
            <a:r>
              <a:rPr lang="en-US" sz="2800" dirty="0">
                <a:solidFill>
                  <a:schemeClr val="tx1"/>
                </a:solidFill>
                <a:latin typeface="Arial" charset="0"/>
                <a:ea typeface="ＭＳ Ｐゴシック" charset="0"/>
                <a:cs typeface="Arial" charset="0"/>
              </a:rPr>
              <a:t>B. No, the cost of the train ticket is not relevant.</a:t>
            </a:r>
          </a:p>
        </p:txBody>
      </p:sp>
    </p:spTree>
  </p:cSld>
  <p:clrMapOvr>
    <a:masterClrMapping/>
  </p:clrMapOvr>
  <p:transition spd="med">
    <p:blinds dir="ver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wrap="square" lIns="90488" tIns="44450" rIns="90488" bIns="44450" numCol="1" anchorCtr="0" compatLnSpc="1">
            <a:prstTxWarp prst="textNoShape">
              <a:avLst/>
            </a:prstTxWarp>
          </a:bodyPr>
          <a:lstStyle/>
          <a:p>
            <a:r>
              <a:rPr lang="en-US" sz="3600" dirty="0">
                <a:latin typeface="Calibri Light" charset="0"/>
                <a:ea typeface="MS PGothic" charset="0"/>
                <a:cs typeface="Arial" charset="0"/>
              </a:rPr>
              <a:t>Quick Check 3a</a:t>
            </a:r>
            <a:endParaRPr lang="en-US" sz="3600" dirty="0">
              <a:latin typeface="Calibri Light" charset="0"/>
              <a:ea typeface="MS PGothic" charset="0"/>
              <a:cs typeface="Arial" charset="0"/>
              <a:sym typeface="Wingdings" charset="0"/>
            </a:endParaRPr>
          </a:p>
        </p:txBody>
      </p:sp>
      <p:sp>
        <p:nvSpPr>
          <p:cNvPr id="75779" name="Rectangle 3"/>
          <p:cNvSpPr>
            <a:spLocks noGrp="1" noChangeArrowheads="1"/>
          </p:cNvSpPr>
          <p:nvPr>
            <p:ph idx="1"/>
          </p:nvPr>
        </p:nvSpPr>
        <p:spPr>
          <a:xfrm>
            <a:off x="498475" y="1600200"/>
            <a:ext cx="8153400" cy="4686300"/>
          </a:xfrm>
          <a:solidFill>
            <a:schemeClr val="accent4">
              <a:lumMod val="40000"/>
              <a:lumOff val="60000"/>
            </a:schemeClr>
          </a:solidFill>
          <a:ln w="12699">
            <a:solidFill>
              <a:srgbClr val="0000CC"/>
            </a:solidFill>
          </a:ln>
        </p:spPr>
        <p:txBody>
          <a:bodyPr lIns="90488" tIns="44450" rIns="90488" bIns="44450"/>
          <a:lstStyle/>
          <a:p>
            <a:pPr>
              <a:buFont typeface="Times" charset="0"/>
              <a:buNone/>
            </a:pPr>
            <a:r>
              <a:rPr lang="en-US" sz="2800">
                <a:latin typeface="Arial" charset="0"/>
                <a:ea typeface="MS PGothic" charset="0"/>
                <a:cs typeface="Arial" charset="0"/>
              </a:rPr>
              <a:t> Suppose you are trying to decide whether to drive or take the train to Portland to attend a concert. You have ample cash to do either, but you don’t want to waste money needlessly. Is the cost of the train ticket relevant in this decision? In other words, should the cost of the train ticket affect the decision of whether you drive or take the train to Portland?</a:t>
            </a:r>
          </a:p>
          <a:p>
            <a:pPr lvl="1">
              <a:buFont typeface="Wingdings" charset="0"/>
              <a:buNone/>
            </a:pPr>
            <a:r>
              <a:rPr lang="en-US" sz="2800">
                <a:solidFill>
                  <a:schemeClr val="tx1"/>
                </a:solidFill>
                <a:latin typeface="Arial" charset="0"/>
                <a:ea typeface="ＭＳ Ｐゴシック" charset="0"/>
                <a:cs typeface="Arial" charset="0"/>
              </a:rPr>
              <a:t>A. Yes, the cost of the train ticket is relevant.</a:t>
            </a:r>
          </a:p>
          <a:p>
            <a:pPr lvl="1">
              <a:buFont typeface="Wingdings" charset="0"/>
              <a:buNone/>
            </a:pPr>
            <a:r>
              <a:rPr lang="en-US" sz="2800">
                <a:solidFill>
                  <a:schemeClr val="accent1"/>
                </a:solidFill>
                <a:latin typeface="Arial" charset="0"/>
                <a:ea typeface="ＭＳ Ｐゴシック" charset="0"/>
                <a:cs typeface="Arial" charset="0"/>
              </a:rPr>
              <a:t>B. No, the cost of the train ticket is not relevant.</a:t>
            </a:r>
          </a:p>
        </p:txBody>
      </p:sp>
      <p:sp>
        <p:nvSpPr>
          <p:cNvPr id="93188" name="Oval 4"/>
          <p:cNvSpPr>
            <a:spLocks noChangeArrowheads="1"/>
          </p:cNvSpPr>
          <p:nvPr/>
        </p:nvSpPr>
        <p:spPr bwMode="auto">
          <a:xfrm>
            <a:off x="669925" y="4711700"/>
            <a:ext cx="523875" cy="533400"/>
          </a:xfrm>
          <a:prstGeom prst="ellipse">
            <a:avLst/>
          </a:prstGeom>
          <a:noFill/>
          <a:ln w="50799">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ransition spd="med">
    <p:blinds dir="ver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wrap="square" lIns="90488" tIns="44450" rIns="90488" bIns="44450" numCol="1" anchorCtr="0" compatLnSpc="1">
            <a:prstTxWarp prst="textNoShape">
              <a:avLst/>
            </a:prstTxWarp>
          </a:bodyPr>
          <a:lstStyle/>
          <a:p>
            <a:r>
              <a:rPr lang="en-US" sz="3600" dirty="0">
                <a:latin typeface="Calibri Light" charset="0"/>
                <a:ea typeface="MS PGothic" charset="0"/>
                <a:cs typeface="Arial" charset="0"/>
              </a:rPr>
              <a:t>Quick Check 4</a:t>
            </a:r>
            <a:endParaRPr lang="en-US" sz="3600" dirty="0">
              <a:latin typeface="Calibri Light" charset="0"/>
              <a:ea typeface="MS PGothic" charset="0"/>
              <a:cs typeface="Arial" charset="0"/>
              <a:sym typeface="Wingdings" charset="0"/>
            </a:endParaRPr>
          </a:p>
        </p:txBody>
      </p:sp>
      <p:sp>
        <p:nvSpPr>
          <p:cNvPr id="95235" name="Rectangle 3"/>
          <p:cNvSpPr>
            <a:spLocks noGrp="1" noChangeArrowheads="1"/>
          </p:cNvSpPr>
          <p:nvPr>
            <p:ph idx="1"/>
          </p:nvPr>
        </p:nvSpPr>
        <p:spPr>
          <a:xfrm>
            <a:off x="498475" y="1600200"/>
            <a:ext cx="8153400" cy="4686300"/>
          </a:xfrm>
          <a:solidFill>
            <a:srgbClr val="EDECD2"/>
          </a:solidFill>
          <a:ln w="12699">
            <a:solidFill>
              <a:srgbClr val="0000CC"/>
            </a:solidFill>
            <a:miter lim="800000"/>
            <a:headEnd/>
            <a:tailEnd/>
          </a:ln>
        </p:spPr>
        <p:txBody>
          <a:bodyPr lIns="90488" tIns="44450" rIns="90488" bIns="44450"/>
          <a:lstStyle/>
          <a:p>
            <a:pPr>
              <a:buFont typeface="Times" charset="0"/>
              <a:buNone/>
            </a:pPr>
            <a:r>
              <a:rPr lang="en-US" dirty="0">
                <a:latin typeface="Calibri" charset="0"/>
                <a:ea typeface="MS PGothic" charset="0"/>
                <a:cs typeface="MS PGothic" charset="0"/>
              </a:rPr>
              <a:t> </a:t>
            </a:r>
            <a:r>
              <a:rPr lang="en-US" sz="2800" dirty="0">
                <a:latin typeface="Arial" charset="0"/>
                <a:ea typeface="MS PGothic" charset="0"/>
                <a:cs typeface="MS PGothic" charset="0"/>
              </a:rPr>
              <a:t>	Suppose you are trying to decide whether to drive or take the train to Portland to attend a concert. You have ample cash to do either, but you don’t want to waste money needlessly. Is the annual cost of licensing your car relevant in this decision?</a:t>
            </a:r>
          </a:p>
          <a:p>
            <a:pPr lvl="1">
              <a:buFont typeface="Wingdings" charset="0"/>
              <a:buNone/>
            </a:pPr>
            <a:r>
              <a:rPr lang="en-US" sz="2800" dirty="0">
                <a:solidFill>
                  <a:schemeClr val="tx1"/>
                </a:solidFill>
                <a:latin typeface="Arial" charset="0"/>
                <a:ea typeface="MS PGothic" charset="0"/>
                <a:cs typeface="MS PGothic" charset="0"/>
              </a:rPr>
              <a:t>A. Yes, the licensing cost is relevant.</a:t>
            </a:r>
          </a:p>
          <a:p>
            <a:pPr lvl="1">
              <a:buFont typeface="Wingdings" charset="0"/>
              <a:buNone/>
            </a:pPr>
            <a:r>
              <a:rPr lang="en-US" sz="2800" dirty="0">
                <a:solidFill>
                  <a:schemeClr val="tx1"/>
                </a:solidFill>
                <a:latin typeface="Arial" charset="0"/>
                <a:ea typeface="MS PGothic" charset="0"/>
                <a:cs typeface="MS PGothic" charset="0"/>
              </a:rPr>
              <a:t>B. No, the licensing cost is not relevant.</a:t>
            </a:r>
          </a:p>
        </p:txBody>
      </p:sp>
    </p:spTree>
  </p:cSld>
  <p:clrMapOvr>
    <a:masterClrMapping/>
  </p:clrMapOvr>
  <p:transition spd="med">
    <p:blinds dir="ver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wrap="square" lIns="90488" tIns="44450" rIns="90488" bIns="44450" numCol="1" anchorCtr="0" compatLnSpc="1">
            <a:prstTxWarp prst="textNoShape">
              <a:avLst/>
            </a:prstTxWarp>
          </a:bodyPr>
          <a:lstStyle/>
          <a:p>
            <a:r>
              <a:rPr lang="en-US" sz="3600" dirty="0">
                <a:latin typeface="Calibri Light" charset="0"/>
                <a:ea typeface="MS PGothic" charset="0"/>
                <a:cs typeface="Arial" charset="0"/>
              </a:rPr>
              <a:t>Quick Check 4a</a:t>
            </a:r>
            <a:endParaRPr lang="en-US" sz="3600" dirty="0">
              <a:latin typeface="Calibri Light" charset="0"/>
              <a:ea typeface="MS PGothic" charset="0"/>
              <a:cs typeface="Arial" charset="0"/>
              <a:sym typeface="Wingdings" charset="0"/>
            </a:endParaRPr>
          </a:p>
        </p:txBody>
      </p:sp>
      <p:sp>
        <p:nvSpPr>
          <p:cNvPr id="97283" name="Rectangle 3"/>
          <p:cNvSpPr>
            <a:spLocks noGrp="1" noChangeArrowheads="1"/>
          </p:cNvSpPr>
          <p:nvPr>
            <p:ph idx="1"/>
          </p:nvPr>
        </p:nvSpPr>
        <p:spPr>
          <a:xfrm>
            <a:off x="498475" y="1600200"/>
            <a:ext cx="8153400" cy="4686300"/>
          </a:xfrm>
          <a:solidFill>
            <a:srgbClr val="EDECD2"/>
          </a:solidFill>
          <a:ln w="12699">
            <a:solidFill>
              <a:srgbClr val="0000CC"/>
            </a:solidFill>
            <a:miter lim="800000"/>
            <a:headEnd/>
            <a:tailEnd/>
          </a:ln>
        </p:spPr>
        <p:txBody>
          <a:bodyPr lIns="90488" tIns="44450" rIns="90488" bIns="44450"/>
          <a:lstStyle/>
          <a:p>
            <a:pPr>
              <a:buFont typeface="Times" charset="0"/>
              <a:buNone/>
            </a:pPr>
            <a:r>
              <a:rPr lang="en-US" sz="2800">
                <a:latin typeface="Arial" charset="0"/>
                <a:ea typeface="MS PGothic" charset="0"/>
                <a:cs typeface="MS PGothic" charset="0"/>
              </a:rPr>
              <a:t> Suppose you are trying to decide whether to drive or take the train to Portland to attend a concert. You have ample cash to do either, but you don’t want to waste money needlessly. Is the annual cost of licensing your car relevant in this decision?</a:t>
            </a:r>
          </a:p>
          <a:p>
            <a:pPr lvl="1">
              <a:buFont typeface="Wingdings" charset="0"/>
              <a:buNone/>
            </a:pPr>
            <a:r>
              <a:rPr lang="en-US" sz="2800">
                <a:solidFill>
                  <a:schemeClr val="accent1"/>
                </a:solidFill>
                <a:latin typeface="Arial" charset="0"/>
                <a:ea typeface="MS PGothic" charset="0"/>
                <a:cs typeface="MS PGothic" charset="0"/>
              </a:rPr>
              <a:t>A. Yes, the licensing cost is relevant.</a:t>
            </a:r>
          </a:p>
          <a:p>
            <a:pPr lvl="1">
              <a:buFont typeface="Wingdings" charset="0"/>
              <a:buNone/>
            </a:pPr>
            <a:r>
              <a:rPr lang="en-US" sz="2800">
                <a:solidFill>
                  <a:schemeClr val="tx1"/>
                </a:solidFill>
                <a:latin typeface="Arial" charset="0"/>
                <a:ea typeface="MS PGothic" charset="0"/>
                <a:cs typeface="MS PGothic" charset="0"/>
              </a:rPr>
              <a:t>B. No, the licensing cost is not relevant.</a:t>
            </a:r>
          </a:p>
        </p:txBody>
      </p:sp>
      <p:sp>
        <p:nvSpPr>
          <p:cNvPr id="97284" name="Oval 4"/>
          <p:cNvSpPr>
            <a:spLocks noChangeArrowheads="1"/>
          </p:cNvSpPr>
          <p:nvPr/>
        </p:nvSpPr>
        <p:spPr bwMode="auto">
          <a:xfrm>
            <a:off x="685800" y="4419600"/>
            <a:ext cx="447675" cy="457200"/>
          </a:xfrm>
          <a:prstGeom prst="ellipse">
            <a:avLst/>
          </a:prstGeom>
          <a:noFill/>
          <a:ln w="50799">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ransition spd="med">
    <p:blinds dir="ver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wrap="square" lIns="90488" tIns="44450" rIns="90488" bIns="44450" numCol="1" anchorCtr="0" compatLnSpc="1">
            <a:prstTxWarp prst="textNoShape">
              <a:avLst/>
            </a:prstTxWarp>
          </a:bodyPr>
          <a:lstStyle/>
          <a:p>
            <a:r>
              <a:rPr lang="en-US" sz="3600" dirty="0">
                <a:latin typeface="Calibri Light" charset="0"/>
                <a:ea typeface="MS PGothic" charset="0"/>
                <a:cs typeface="Arial" charset="0"/>
              </a:rPr>
              <a:t>Quick Check 5</a:t>
            </a:r>
            <a:endParaRPr lang="en-US" sz="3600" dirty="0">
              <a:latin typeface="Calibri Light" charset="0"/>
              <a:ea typeface="MS PGothic" charset="0"/>
              <a:cs typeface="Arial" charset="0"/>
              <a:sym typeface="Wingdings" charset="0"/>
            </a:endParaRPr>
          </a:p>
        </p:txBody>
      </p:sp>
      <p:sp>
        <p:nvSpPr>
          <p:cNvPr id="99331" name="Rectangle 3"/>
          <p:cNvSpPr>
            <a:spLocks noGrp="1" noChangeArrowheads="1"/>
          </p:cNvSpPr>
          <p:nvPr>
            <p:ph idx="1"/>
          </p:nvPr>
        </p:nvSpPr>
        <p:spPr>
          <a:xfrm>
            <a:off x="498475" y="1600200"/>
            <a:ext cx="8153400" cy="4686300"/>
          </a:xfrm>
          <a:solidFill>
            <a:srgbClr val="EDECD2"/>
          </a:solidFill>
          <a:ln w="12699">
            <a:solidFill>
              <a:srgbClr val="0000CC"/>
            </a:solidFill>
            <a:miter lim="800000"/>
            <a:headEnd/>
            <a:tailEnd/>
          </a:ln>
        </p:spPr>
        <p:txBody>
          <a:bodyPr lIns="90488" tIns="44450" rIns="90488" bIns="44450"/>
          <a:lstStyle/>
          <a:p>
            <a:pPr>
              <a:buFont typeface="Times" charset="0"/>
              <a:buNone/>
            </a:pPr>
            <a:r>
              <a:rPr lang="en-US" sz="2800">
                <a:latin typeface="Arial" charset="0"/>
                <a:ea typeface="MS PGothic" charset="0"/>
                <a:cs typeface="MS PGothic" charset="0"/>
              </a:rPr>
              <a:t> Suppose that your car could be sold now for $5,000. Is this a sunk cost?</a:t>
            </a:r>
          </a:p>
          <a:p>
            <a:pPr lvl="1">
              <a:buFont typeface="Wingdings" charset="0"/>
              <a:buNone/>
            </a:pPr>
            <a:r>
              <a:rPr lang="en-US" sz="2800">
                <a:solidFill>
                  <a:schemeClr val="tx1"/>
                </a:solidFill>
                <a:latin typeface="Arial" charset="0"/>
                <a:ea typeface="MS PGothic" charset="0"/>
                <a:cs typeface="MS PGothic" charset="0"/>
              </a:rPr>
              <a:t>A. Yes, it is a sunk cost.</a:t>
            </a:r>
          </a:p>
          <a:p>
            <a:pPr lvl="1">
              <a:buFont typeface="Wingdings" charset="0"/>
              <a:buNone/>
            </a:pPr>
            <a:r>
              <a:rPr lang="en-US" sz="2800">
                <a:solidFill>
                  <a:schemeClr val="tx1"/>
                </a:solidFill>
                <a:latin typeface="Arial" charset="0"/>
                <a:ea typeface="MS PGothic" charset="0"/>
                <a:cs typeface="MS PGothic" charset="0"/>
              </a:rPr>
              <a:t>B. No, it is not a sunk cost.</a:t>
            </a:r>
          </a:p>
        </p:txBody>
      </p:sp>
    </p:spTree>
  </p:cSld>
  <p:clrMapOvr>
    <a:masterClrMapping/>
  </p:clrMapOvr>
  <p:transition spd="med">
    <p:blinds dir="ver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wrap="square" lIns="90488" tIns="44450" rIns="90488" bIns="44450" numCol="1" anchorCtr="0" compatLnSpc="1">
            <a:prstTxWarp prst="textNoShape">
              <a:avLst/>
            </a:prstTxWarp>
          </a:bodyPr>
          <a:lstStyle/>
          <a:p>
            <a:r>
              <a:rPr lang="en-US" sz="3600" dirty="0">
                <a:latin typeface="Calibri Light" charset="0"/>
                <a:ea typeface="MS PGothic" charset="0"/>
                <a:cs typeface="Arial" charset="0"/>
              </a:rPr>
              <a:t>Quick Check 5a</a:t>
            </a:r>
            <a:endParaRPr lang="en-US" sz="3600" dirty="0">
              <a:latin typeface="Calibri Light" charset="0"/>
              <a:ea typeface="MS PGothic" charset="0"/>
              <a:cs typeface="Arial" charset="0"/>
              <a:sym typeface="Wingdings" charset="0"/>
            </a:endParaRPr>
          </a:p>
        </p:txBody>
      </p:sp>
      <p:sp>
        <p:nvSpPr>
          <p:cNvPr id="101379" name="Rectangle 3"/>
          <p:cNvSpPr>
            <a:spLocks noGrp="1" noChangeArrowheads="1"/>
          </p:cNvSpPr>
          <p:nvPr>
            <p:ph idx="1"/>
          </p:nvPr>
        </p:nvSpPr>
        <p:spPr>
          <a:xfrm>
            <a:off x="498475" y="1600200"/>
            <a:ext cx="8153400" cy="4686300"/>
          </a:xfrm>
          <a:solidFill>
            <a:srgbClr val="EDECD2"/>
          </a:solidFill>
          <a:ln w="12699">
            <a:solidFill>
              <a:srgbClr val="0000CC"/>
            </a:solidFill>
            <a:miter lim="800000"/>
            <a:headEnd/>
            <a:tailEnd/>
          </a:ln>
        </p:spPr>
        <p:txBody>
          <a:bodyPr lIns="90488" tIns="44450" rIns="90488" bIns="44450"/>
          <a:lstStyle/>
          <a:p>
            <a:pPr>
              <a:buFont typeface="Times" charset="0"/>
              <a:buNone/>
            </a:pPr>
            <a:r>
              <a:rPr lang="en-US" sz="2800">
                <a:latin typeface="Arial" charset="0"/>
                <a:ea typeface="MS PGothic" charset="0"/>
                <a:cs typeface="MS PGothic" charset="0"/>
              </a:rPr>
              <a:t> Suppose that your car could be sold now for $5,000. Is this a sunk cost?</a:t>
            </a:r>
          </a:p>
          <a:p>
            <a:pPr lvl="1">
              <a:buFont typeface="Wingdings" charset="0"/>
              <a:buNone/>
            </a:pPr>
            <a:r>
              <a:rPr lang="en-US" sz="2800">
                <a:solidFill>
                  <a:schemeClr val="accent1"/>
                </a:solidFill>
                <a:latin typeface="Arial" charset="0"/>
                <a:ea typeface="MS PGothic" charset="0"/>
                <a:cs typeface="MS PGothic" charset="0"/>
              </a:rPr>
              <a:t>A. Yes, it is a sunk cost.</a:t>
            </a:r>
          </a:p>
          <a:p>
            <a:pPr lvl="1">
              <a:buFont typeface="Wingdings" charset="0"/>
              <a:buNone/>
            </a:pPr>
            <a:r>
              <a:rPr lang="en-US" sz="2800">
                <a:solidFill>
                  <a:schemeClr val="tx1"/>
                </a:solidFill>
                <a:latin typeface="Arial" charset="0"/>
                <a:ea typeface="MS PGothic" charset="0"/>
                <a:cs typeface="MS PGothic" charset="0"/>
              </a:rPr>
              <a:t>B. No, it is not a sunk cost.</a:t>
            </a:r>
          </a:p>
        </p:txBody>
      </p:sp>
      <p:sp>
        <p:nvSpPr>
          <p:cNvPr id="101380" name="Oval 4"/>
          <p:cNvSpPr>
            <a:spLocks noChangeArrowheads="1"/>
          </p:cNvSpPr>
          <p:nvPr/>
        </p:nvSpPr>
        <p:spPr bwMode="auto">
          <a:xfrm>
            <a:off x="669925" y="2844800"/>
            <a:ext cx="523875" cy="533400"/>
          </a:xfrm>
          <a:prstGeom prst="ellipse">
            <a:avLst/>
          </a:prstGeom>
          <a:noFill/>
          <a:ln w="508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ransition spd="med">
    <p:blinds dir="ver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lIns="90488" tIns="44450" rIns="90488" bIns="44450"/>
          <a:lstStyle/>
          <a:p>
            <a:pPr eaLnBrk="1" hangingPunct="1">
              <a:defRPr/>
            </a:pPr>
            <a:r>
              <a:rPr lang="en-US" altLang="en-US" sz="3600" dirty="0">
                <a:cs typeface="Arial" charset="0"/>
              </a:rPr>
              <a:t>Learning Objective 6</a:t>
            </a:r>
          </a:p>
        </p:txBody>
      </p:sp>
      <p:sp>
        <p:nvSpPr>
          <p:cNvPr id="5" name="Text Box 13"/>
          <p:cNvSpPr txBox="1">
            <a:spLocks noChangeArrowheads="1"/>
          </p:cNvSpPr>
          <p:nvPr/>
        </p:nvSpPr>
        <p:spPr bwMode="auto">
          <a:xfrm>
            <a:off x="1905000" y="2133600"/>
            <a:ext cx="5334000" cy="3231654"/>
          </a:xfrm>
          <a:prstGeom prst="rect">
            <a:avLst/>
          </a:prstGeom>
          <a:solidFill>
            <a:schemeClr val="bg1"/>
          </a:solidFill>
          <a:ln w="76200">
            <a:solidFill>
              <a:schemeClr val="accent6">
                <a:lumMod val="50000"/>
              </a:schemeClr>
            </a:solidFill>
            <a:miter lim="800000"/>
            <a:headEnd/>
            <a:tailEnd/>
          </a:ln>
          <a:effectLst/>
        </p:spPr>
        <p:txBody>
          <a:bodyPr>
            <a:spAutoFit/>
          </a:bodyPr>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ctr" eaLnBrk="1" hangingPunct="1">
              <a:spcBef>
                <a:spcPct val="50000"/>
              </a:spcBef>
              <a:defRPr/>
            </a:pPr>
            <a:r>
              <a:rPr lang="en-US" altLang="en-US" sz="3400" dirty="0">
                <a:cs typeface="+mn-cs"/>
              </a:rPr>
              <a:t>Prepare income statements for a merchandising company using the traditional and contribution formats</a:t>
            </a:r>
            <a:r>
              <a:rPr lang="en-US" altLang="en-US" sz="3400" b="1" dirty="0">
                <a:cs typeface="+mn-cs"/>
              </a:rPr>
              <a:t>.</a:t>
            </a:r>
          </a:p>
        </p:txBody>
      </p:sp>
    </p:spTree>
  </p:cSld>
  <p:clrMapOvr>
    <a:masterClrMapping/>
  </p:clrMapOvr>
  <p:transition>
    <p:strips dir="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lIns="90488" tIns="44450" rIns="90488" bIns="44450"/>
          <a:lstStyle/>
          <a:p>
            <a:pPr eaLnBrk="1" hangingPunct="1">
              <a:defRPr/>
            </a:pPr>
            <a:r>
              <a:rPr lang="en-US" altLang="en-US" sz="3600" dirty="0">
                <a:cs typeface="Arial" charset="0"/>
              </a:rPr>
              <a:t>The Traditional and Contribution Formats</a:t>
            </a:r>
          </a:p>
        </p:txBody>
      </p:sp>
      <p:graphicFrame>
        <p:nvGraphicFramePr>
          <p:cNvPr id="105475" name="Object 2"/>
          <p:cNvGraphicFramePr>
            <a:graphicFrameLocks/>
          </p:cNvGraphicFramePr>
          <p:nvPr/>
        </p:nvGraphicFramePr>
        <p:xfrm>
          <a:off x="228600" y="1524000"/>
          <a:ext cx="8586788" cy="3003550"/>
        </p:xfrm>
        <a:graphic>
          <a:graphicData uri="http://schemas.openxmlformats.org/presentationml/2006/ole">
            <mc:AlternateContent xmlns:mc="http://schemas.openxmlformats.org/markup-compatibility/2006">
              <mc:Choice xmlns:v="urn:schemas-microsoft-com:vml" Requires="v">
                <p:oleObj spid="_x0000_s105509" name="Worksheet" r:id="rId4" imgW="4762500" imgH="1663700" progId="Excel.Sheet.8">
                  <p:embed/>
                </p:oleObj>
              </mc:Choice>
              <mc:Fallback>
                <p:oleObj name="Worksheet" r:id="rId4" imgW="4762500" imgH="1663700" progId="Excel.Sheet.8">
                  <p:embed/>
                  <p:pic>
                    <p:nvPicPr>
                      <p:cNvPr id="0" name="Object 2"/>
                      <p:cNvPicPr>
                        <a:picLocks noChangeArrowheads="1"/>
                      </p:cNvPicPr>
                      <p:nvPr/>
                    </p:nvPicPr>
                    <p:blipFill>
                      <a:blip r:embed="rId5">
                        <a:lum bright="6000"/>
                        <a:extLst>
                          <a:ext uri="{28A0092B-C50C-407E-A947-70E740481C1C}">
                            <a14:useLocalDpi xmlns:a14="http://schemas.microsoft.com/office/drawing/2010/main" val="0"/>
                          </a:ext>
                        </a:extLst>
                      </a:blip>
                      <a:srcRect/>
                      <a:stretch>
                        <a:fillRect/>
                      </a:stretch>
                    </p:blipFill>
                    <p:spPr bwMode="auto">
                      <a:xfrm>
                        <a:off x="228600" y="1524000"/>
                        <a:ext cx="8586788" cy="3003550"/>
                      </a:xfrm>
                      <a:prstGeom prst="rect">
                        <a:avLst/>
                      </a:prstGeom>
                      <a:noFill/>
                      <a:ln w="38100">
                        <a:solidFill>
                          <a:schemeClr val="bg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grpSp>
        <p:nvGrpSpPr>
          <p:cNvPr id="105476" name="Group 4"/>
          <p:cNvGrpSpPr>
            <a:grpSpLocks/>
          </p:cNvGrpSpPr>
          <p:nvPr/>
        </p:nvGrpSpPr>
        <p:grpSpPr bwMode="auto">
          <a:xfrm>
            <a:off x="1211262" y="4733925"/>
            <a:ext cx="2760663" cy="1260475"/>
            <a:chOff x="763" y="3072"/>
            <a:chExt cx="1739" cy="794"/>
          </a:xfrm>
        </p:grpSpPr>
        <p:sp>
          <p:nvSpPr>
            <p:cNvPr id="401413" name="Line 5"/>
            <p:cNvSpPr>
              <a:spLocks noChangeShapeType="1"/>
            </p:cNvSpPr>
            <p:nvPr/>
          </p:nvSpPr>
          <p:spPr bwMode="auto">
            <a:xfrm flipV="1">
              <a:off x="1632" y="3072"/>
              <a:ext cx="0" cy="288"/>
            </a:xfrm>
            <a:prstGeom prst="line">
              <a:avLst/>
            </a:prstGeom>
            <a:noFill/>
            <a:ln w="38100">
              <a:solidFill>
                <a:srgbClr val="FF0000"/>
              </a:solidFill>
              <a:round/>
              <a:headEnd/>
              <a:tailEnd type="arrow" w="med" len="med"/>
            </a:ln>
            <a:effectLst>
              <a:outerShdw blurRad="63500" dist="38100" dir="2700000" algn="tl" rotWithShape="0">
                <a:srgbClr val="000000">
                  <a:alpha val="39998"/>
                </a:srgbClr>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401414" name="Text Box 6"/>
            <p:cNvSpPr txBox="1">
              <a:spLocks noChangeArrowheads="1"/>
            </p:cNvSpPr>
            <p:nvPr/>
          </p:nvSpPr>
          <p:spPr bwMode="auto">
            <a:xfrm>
              <a:off x="763" y="3381"/>
              <a:ext cx="1739" cy="485"/>
            </a:xfrm>
            <a:prstGeom prst="rect">
              <a:avLst/>
            </a:prstGeom>
            <a:solidFill>
              <a:schemeClr val="accent2"/>
            </a:solidFill>
            <a:ln w="38100">
              <a:solidFill>
                <a:schemeClr val="tx1"/>
              </a:solidFill>
              <a:miter lim="800000"/>
              <a:headEnd/>
              <a:tailEnd/>
            </a:ln>
            <a:effectLst/>
          </p:spPr>
          <p:txBody>
            <a:bodyPr wrap="none" anchor="ctr">
              <a:spAutoFit/>
            </a:bodyPr>
            <a:lstStyle>
              <a:lvl1pPr>
                <a:defRPr sz="2000">
                  <a:solidFill>
                    <a:srgbClr val="404040"/>
                  </a:solidFill>
                  <a:latin typeface="Calibri" charset="0"/>
                  <a:ea typeface="MS PGothic" charset="0"/>
                  <a:cs typeface="MS PGothic" charset="0"/>
                </a:defRPr>
              </a:lvl1pPr>
              <a:lvl2pPr marL="37931725" indent="-37474525">
                <a:defRPr>
                  <a:solidFill>
                    <a:srgbClr val="404040"/>
                  </a:solidFill>
                  <a:latin typeface="Calibri" charset="0"/>
                  <a:ea typeface="MS PGothic" charset="0"/>
                  <a:cs typeface="MS PGothic" charset="0"/>
                </a:defRPr>
              </a:lvl2pPr>
              <a:lvl3pPr>
                <a:defRPr sz="1400">
                  <a:solidFill>
                    <a:srgbClr val="404040"/>
                  </a:solidFill>
                  <a:latin typeface="Calibri" charset="0"/>
                  <a:ea typeface="MS PGothic" charset="0"/>
                  <a:cs typeface="MS PGothic" charset="0"/>
                </a:defRPr>
              </a:lvl3pPr>
              <a:lvl4pPr>
                <a:defRPr sz="1400">
                  <a:solidFill>
                    <a:srgbClr val="404040"/>
                  </a:solidFill>
                  <a:latin typeface="Calibri" charset="0"/>
                  <a:ea typeface="MS PGothic" charset="0"/>
                  <a:cs typeface="MS PGothic" charset="0"/>
                </a:defRPr>
              </a:lvl4pPr>
              <a:lvl5pPr>
                <a:defRPr sz="1400">
                  <a:solidFill>
                    <a:srgbClr val="404040"/>
                  </a:solidFill>
                  <a:latin typeface="Calibri" charset="0"/>
                  <a:ea typeface="MS PGothic" charset="0"/>
                  <a:cs typeface="MS PGothic" charset="0"/>
                </a:defRPr>
              </a:lvl5pPr>
              <a:lvl6pPr marL="1389063" indent="-182563" eaLnBrk="0" fontAlgn="base" hangingPunct="0">
                <a:buFont typeface="Calibri" charset="0"/>
                <a:defRPr sz="1400">
                  <a:solidFill>
                    <a:srgbClr val="404040"/>
                  </a:solidFill>
                  <a:latin typeface="Calibri" charset="0"/>
                  <a:ea typeface="MS PGothic" charset="0"/>
                  <a:cs typeface="MS PGothic" charset="0"/>
                </a:defRPr>
              </a:lvl6pPr>
              <a:lvl7pPr marL="1846263" indent="-182563" eaLnBrk="0" fontAlgn="base" hangingPunct="0">
                <a:buFont typeface="Calibri" charset="0"/>
                <a:defRPr sz="1400">
                  <a:solidFill>
                    <a:srgbClr val="404040"/>
                  </a:solidFill>
                  <a:latin typeface="Calibri" charset="0"/>
                  <a:ea typeface="MS PGothic" charset="0"/>
                  <a:cs typeface="MS PGothic" charset="0"/>
                </a:defRPr>
              </a:lvl7pPr>
              <a:lvl8pPr marL="2303463" indent="-182563" eaLnBrk="0" fontAlgn="base" hangingPunct="0">
                <a:buFont typeface="Calibri" charset="0"/>
                <a:defRPr sz="1400">
                  <a:solidFill>
                    <a:srgbClr val="404040"/>
                  </a:solidFill>
                  <a:latin typeface="Calibri" charset="0"/>
                  <a:ea typeface="MS PGothic" charset="0"/>
                  <a:cs typeface="MS PGothic" charset="0"/>
                </a:defRPr>
              </a:lvl8pPr>
              <a:lvl9pPr marL="2760663" indent="-182563" eaLnBrk="0" fontAlgn="base" hangingPunct="0">
                <a:buFont typeface="Calibri" charset="0"/>
                <a:defRPr sz="1400">
                  <a:solidFill>
                    <a:srgbClr val="404040"/>
                  </a:solidFill>
                  <a:latin typeface="Calibri" charset="0"/>
                  <a:ea typeface="MS PGothic" charset="0"/>
                  <a:cs typeface="MS PGothic" charset="0"/>
                </a:defRPr>
              </a:lvl9pPr>
            </a:lstStyle>
            <a:p>
              <a:pPr algn="ctr" eaLnBrk="1" hangingPunct="1">
                <a:spcBef>
                  <a:spcPct val="50000"/>
                </a:spcBef>
              </a:pPr>
              <a:r>
                <a:rPr lang="en-US" sz="2200" dirty="0">
                  <a:solidFill>
                    <a:srgbClr val="FFFFFF"/>
                  </a:solidFill>
                  <a:effectLst>
                    <a:outerShdw blurRad="38100" dist="38100" dir="2700000" algn="tl">
                      <a:srgbClr val="000000"/>
                    </a:outerShdw>
                  </a:effectLst>
                  <a:latin typeface="Arial" charset="0"/>
                </a:rPr>
                <a:t>Used primarily for</a:t>
              </a:r>
              <a:br>
                <a:rPr lang="en-US" sz="2200" dirty="0">
                  <a:solidFill>
                    <a:srgbClr val="FFFFFF"/>
                  </a:solidFill>
                  <a:effectLst>
                    <a:outerShdw blurRad="38100" dist="38100" dir="2700000" algn="tl">
                      <a:srgbClr val="000000"/>
                    </a:outerShdw>
                  </a:effectLst>
                  <a:latin typeface="Arial" charset="0"/>
                </a:rPr>
              </a:br>
              <a:r>
                <a:rPr lang="en-US" sz="2200" dirty="0">
                  <a:solidFill>
                    <a:srgbClr val="FFFFFF"/>
                  </a:solidFill>
                  <a:effectLst>
                    <a:outerShdw blurRad="38100" dist="38100" dir="2700000" algn="tl">
                      <a:srgbClr val="000000"/>
                    </a:outerShdw>
                  </a:effectLst>
                  <a:latin typeface="Arial" charset="0"/>
                </a:rPr>
                <a:t>external reporting.</a:t>
              </a:r>
            </a:p>
          </p:txBody>
        </p:sp>
      </p:grpSp>
      <p:grpSp>
        <p:nvGrpSpPr>
          <p:cNvPr id="3" name="Group 7"/>
          <p:cNvGrpSpPr>
            <a:grpSpLocks/>
          </p:cNvGrpSpPr>
          <p:nvPr/>
        </p:nvGrpSpPr>
        <p:grpSpPr bwMode="auto">
          <a:xfrm>
            <a:off x="5778501" y="4733925"/>
            <a:ext cx="2582862" cy="1260475"/>
            <a:chOff x="3640" y="3072"/>
            <a:chExt cx="1627" cy="794"/>
          </a:xfrm>
          <a:solidFill>
            <a:schemeClr val="accent1">
              <a:lumMod val="75000"/>
            </a:schemeClr>
          </a:solidFill>
        </p:grpSpPr>
        <p:sp>
          <p:nvSpPr>
            <p:cNvPr id="401416" name="Line 8"/>
            <p:cNvSpPr>
              <a:spLocks noChangeShapeType="1"/>
            </p:cNvSpPr>
            <p:nvPr/>
          </p:nvSpPr>
          <p:spPr bwMode="auto">
            <a:xfrm flipV="1">
              <a:off x="4453" y="3072"/>
              <a:ext cx="0" cy="288"/>
            </a:xfrm>
            <a:prstGeom prst="line">
              <a:avLst/>
            </a:prstGeom>
            <a:grpFill/>
            <a:ln w="38100">
              <a:solidFill>
                <a:srgbClr val="FF0000"/>
              </a:solidFill>
              <a:round/>
              <a:headEnd type="none" w="med" len="med"/>
              <a:tailEnd type="arrow" w="med" len="med"/>
            </a:ln>
            <a:effectLst>
              <a:outerShdw blurRad="50800" dist="38100" dir="2700000" algn="tl" rotWithShape="0">
                <a:prstClr val="black">
                  <a:alpha val="40000"/>
                </a:prstClr>
              </a:outerShdw>
            </a:effectLst>
          </p:spPr>
          <p:txBody>
            <a:bodyPr wrap="none" anchor="ctr"/>
            <a:lstStyle/>
            <a:p>
              <a:pPr>
                <a:defRPr/>
              </a:pPr>
              <a:endParaRPr lang="en-US" dirty="0">
                <a:latin typeface="Arial" panose="020B0604020202020204" pitchFamily="34" charset="0"/>
                <a:ea typeface="MS PGothic" panose="020B0600070205080204" pitchFamily="34" charset="-128"/>
                <a:cs typeface="+mn-cs"/>
              </a:endParaRPr>
            </a:p>
          </p:txBody>
        </p:sp>
        <p:sp>
          <p:nvSpPr>
            <p:cNvPr id="401417" name="Text Box 9"/>
            <p:cNvSpPr txBox="1">
              <a:spLocks noChangeArrowheads="1"/>
            </p:cNvSpPr>
            <p:nvPr/>
          </p:nvSpPr>
          <p:spPr bwMode="auto">
            <a:xfrm>
              <a:off x="3640" y="3381"/>
              <a:ext cx="1627" cy="485"/>
            </a:xfrm>
            <a:prstGeom prst="rect">
              <a:avLst/>
            </a:prstGeom>
            <a:grpFill/>
            <a:ln w="38100">
              <a:solidFill>
                <a:schemeClr val="tx1"/>
              </a:solidFill>
              <a:miter lim="800000"/>
              <a:headEnd/>
              <a:tailEnd/>
            </a:ln>
            <a:effectLst/>
          </p:spPr>
          <p:txBody>
            <a:bodyPr wrap="none" anchor="ctr">
              <a:spAutoFit/>
            </a:bodyPr>
            <a:lstStyle/>
            <a:p>
              <a:pPr algn="ctr">
                <a:spcBef>
                  <a:spcPct val="50000"/>
                </a:spcBef>
                <a:defRPr/>
              </a:pPr>
              <a:r>
                <a:rPr lang="en-US" sz="2200" dirty="0">
                  <a:solidFill>
                    <a:srgbClr val="FFFFFF"/>
                  </a:solidFill>
                  <a:effectLst>
                    <a:outerShdw blurRad="38100" dist="38100" dir="2700000" algn="tl">
                      <a:srgbClr val="000000"/>
                    </a:outerShdw>
                  </a:effectLst>
                  <a:latin typeface="Arial" panose="020B0604020202020204" pitchFamily="34" charset="0"/>
                  <a:ea typeface="MS PGothic" panose="020B0600070205080204" pitchFamily="34" charset="-128"/>
                  <a:cs typeface="+mn-cs"/>
                </a:rPr>
                <a:t>Used primarily by</a:t>
              </a:r>
              <a:br>
                <a:rPr lang="en-US" sz="2200" dirty="0">
                  <a:solidFill>
                    <a:srgbClr val="FFFFFF"/>
                  </a:solidFill>
                  <a:effectLst>
                    <a:outerShdw blurRad="38100" dist="38100" dir="2700000" algn="tl">
                      <a:srgbClr val="000000"/>
                    </a:outerShdw>
                  </a:effectLst>
                  <a:latin typeface="Arial" panose="020B0604020202020204" pitchFamily="34" charset="0"/>
                  <a:ea typeface="MS PGothic" panose="020B0600070205080204" pitchFamily="34" charset="-128"/>
                  <a:cs typeface="+mn-cs"/>
                </a:rPr>
              </a:br>
              <a:r>
                <a:rPr lang="en-US" sz="2200" dirty="0">
                  <a:solidFill>
                    <a:srgbClr val="FFFFFF"/>
                  </a:solidFill>
                  <a:effectLst>
                    <a:outerShdw blurRad="38100" dist="38100" dir="2700000" algn="tl">
                      <a:srgbClr val="000000"/>
                    </a:outerShdw>
                  </a:effectLst>
                  <a:latin typeface="Arial" panose="020B0604020202020204" pitchFamily="34" charset="0"/>
                  <a:ea typeface="MS PGothic" panose="020B0600070205080204" pitchFamily="34" charset="-128"/>
                  <a:cs typeface="+mn-cs"/>
                </a:rPr>
                <a:t>management.</a:t>
              </a:r>
            </a:p>
          </p:txBody>
        </p:sp>
      </p:grpSp>
    </p:spTree>
  </p:cSld>
  <p:clrMapOvr>
    <a:masterClrMapping/>
  </p:clrMapOvr>
  <p:transition>
    <p:strips dir="r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lIns="90488" tIns="44450" rIns="90488" bIns="44450"/>
          <a:lstStyle/>
          <a:p>
            <a:pPr eaLnBrk="1" hangingPunct="1">
              <a:defRPr/>
            </a:pPr>
            <a:r>
              <a:rPr lang="en-US" altLang="en-US" dirty="0">
                <a:cs typeface="Arial" charset="0"/>
              </a:rPr>
              <a:t>Uses of the Contribution Format</a:t>
            </a:r>
          </a:p>
        </p:txBody>
      </p:sp>
      <p:sp>
        <p:nvSpPr>
          <p:cNvPr id="52227" name="Text Box 3"/>
          <p:cNvSpPr txBox="1">
            <a:spLocks noChangeArrowheads="1"/>
          </p:cNvSpPr>
          <p:nvPr/>
        </p:nvSpPr>
        <p:spPr bwMode="auto">
          <a:xfrm>
            <a:off x="381000" y="1371600"/>
            <a:ext cx="8534400" cy="4401205"/>
          </a:xfrm>
          <a:prstGeom prst="rect">
            <a:avLst/>
          </a:prstGeom>
          <a:solidFill>
            <a:srgbClr val="D3F5F6"/>
          </a:solidFill>
          <a:ln w="9525">
            <a:solidFill>
              <a:srgbClr val="663300"/>
            </a:solidFill>
            <a:miter lim="800000"/>
            <a:headEnd/>
            <a:tailEnd/>
          </a:ln>
          <a:effectLst>
            <a:outerShdw blurRad="63500" dist="53882" dir="2700000" algn="ctr" rotWithShape="0">
              <a:schemeClr val="bg2">
                <a:alpha val="74997"/>
              </a:schemeClr>
            </a:outerShdw>
          </a:effectLst>
        </p:spPr>
        <p:txBody>
          <a:bodyPr wrap="square">
            <a:spAutoFit/>
          </a:bodyPr>
          <a:lstStyle/>
          <a:p>
            <a:pPr algn="ctr">
              <a:spcBef>
                <a:spcPct val="50000"/>
              </a:spcBef>
              <a:defRPr/>
            </a:pPr>
            <a:r>
              <a:rPr lang="en-US" altLang="en-US" sz="2800" dirty="0">
                <a:solidFill>
                  <a:schemeClr val="accent6">
                    <a:lumMod val="50000"/>
                  </a:schemeClr>
                </a:solidFill>
                <a:latin typeface="Arial" panose="020B0604020202020204" pitchFamily="34" charset="0"/>
                <a:ea typeface="MS PGothic" panose="020B0600070205080204" pitchFamily="34" charset="-128"/>
                <a:cs typeface="+mn-cs"/>
              </a:rPr>
              <a:t>  The contribution income statement format is used as an internal planning and decision-making tool. We will use this approach for:</a:t>
            </a:r>
          </a:p>
          <a:p>
            <a:pPr>
              <a:spcBef>
                <a:spcPct val="50000"/>
              </a:spcBef>
              <a:buFontTx/>
              <a:buAutoNum type="arabicPeriod"/>
              <a:defRPr/>
            </a:pPr>
            <a:r>
              <a:rPr lang="en-US" altLang="en-US" sz="2800" dirty="0">
                <a:solidFill>
                  <a:schemeClr val="accent6">
                    <a:lumMod val="50000"/>
                  </a:schemeClr>
                </a:solidFill>
                <a:latin typeface="Arial" panose="020B0604020202020204" pitchFamily="34" charset="0"/>
                <a:ea typeface="MS PGothic" panose="020B0600070205080204" pitchFamily="34" charset="-128"/>
                <a:cs typeface="+mn-cs"/>
              </a:rPr>
              <a:t>Cost-volume-profit analysis (Chapter 5).</a:t>
            </a:r>
          </a:p>
          <a:p>
            <a:pPr>
              <a:spcBef>
                <a:spcPct val="50000"/>
              </a:spcBef>
              <a:buFontTx/>
              <a:buAutoNum type="arabicPeriod"/>
              <a:defRPr/>
            </a:pPr>
            <a:r>
              <a:rPr lang="en-US" altLang="en-US" sz="2800" dirty="0">
                <a:solidFill>
                  <a:schemeClr val="accent6">
                    <a:lumMod val="50000"/>
                  </a:schemeClr>
                </a:solidFill>
                <a:latin typeface="Arial" panose="020B0604020202020204" pitchFamily="34" charset="0"/>
                <a:ea typeface="MS PGothic" panose="020B0600070205080204" pitchFamily="34" charset="-128"/>
                <a:cs typeface="+mn-cs"/>
              </a:rPr>
              <a:t>Segmented reporting of profit data (Chapter 6).</a:t>
            </a:r>
          </a:p>
          <a:p>
            <a:pPr>
              <a:spcBef>
                <a:spcPct val="50000"/>
              </a:spcBef>
              <a:buFontTx/>
              <a:buAutoNum type="arabicPeriod"/>
              <a:defRPr/>
            </a:pPr>
            <a:r>
              <a:rPr lang="en-US" altLang="en-US" sz="2800" dirty="0">
                <a:solidFill>
                  <a:schemeClr val="accent6">
                    <a:lumMod val="50000"/>
                  </a:schemeClr>
                </a:solidFill>
                <a:latin typeface="Arial" panose="020B0604020202020204" pitchFamily="34" charset="0"/>
                <a:ea typeface="MS PGothic" panose="020B0600070205080204" pitchFamily="34" charset="-128"/>
                <a:cs typeface="+mn-cs"/>
              </a:rPr>
              <a:t>Budgeting (Chapter 8).</a:t>
            </a:r>
          </a:p>
          <a:p>
            <a:pPr>
              <a:spcBef>
                <a:spcPct val="50000"/>
              </a:spcBef>
              <a:buFontTx/>
              <a:buAutoNum type="arabicPeriod"/>
              <a:defRPr/>
            </a:pPr>
            <a:r>
              <a:rPr lang="en-US" altLang="en-US" sz="2800" dirty="0">
                <a:solidFill>
                  <a:schemeClr val="accent6">
                    <a:lumMod val="50000"/>
                  </a:schemeClr>
                </a:solidFill>
                <a:latin typeface="Arial" panose="020B0604020202020204" pitchFamily="34" charset="0"/>
                <a:ea typeface="MS PGothic" panose="020B0600070205080204" pitchFamily="34" charset="-128"/>
                <a:cs typeface="+mn-cs"/>
              </a:rPr>
              <a:t>Special decisions such as pricing and make-or-buy analysis (Chapter 13).</a:t>
            </a:r>
          </a:p>
        </p:txBody>
      </p:sp>
    </p:spTree>
  </p:cSld>
  <p:clrMapOvr>
    <a:masterClrMapping/>
  </p:clrMapOvr>
  <p:transition>
    <p:strips dir="rd"/>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defRPr/>
            </a:pPr>
            <a:r>
              <a:rPr lang="en-US" altLang="en-US" dirty="0">
                <a:cs typeface="ＭＳ Ｐゴシック" charset="-128"/>
              </a:rPr>
              <a:t>Assigning Costs to Cost Objects</a:t>
            </a:r>
          </a:p>
        </p:txBody>
      </p:sp>
      <p:sp>
        <p:nvSpPr>
          <p:cNvPr id="46" name="Rectangle 3"/>
          <p:cNvSpPr txBox="1">
            <a:spLocks noChangeArrowheads="1"/>
          </p:cNvSpPr>
          <p:nvPr/>
        </p:nvSpPr>
        <p:spPr>
          <a:xfrm>
            <a:off x="304800" y="1374775"/>
            <a:ext cx="4194175" cy="3048000"/>
          </a:xfrm>
          <a:prstGeom prst="rect">
            <a:avLst/>
          </a:prstGeom>
          <a:solidFill>
            <a:schemeClr val="accent2">
              <a:lumMod val="40000"/>
              <a:lumOff val="60000"/>
            </a:schemeClr>
          </a:solidFill>
          <a:ln w="25399" cap="flat">
            <a:solidFill>
              <a:schemeClr val="tx1"/>
            </a:solidFill>
          </a:ln>
        </p:spPr>
        <p:txBody>
          <a:bodyPr lIns="90488" tIns="44450" rIns="90488" bIns="44450"/>
          <a:lstStyle>
            <a:lvl1pPr marL="365125" indent="-255588"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nSpc>
                <a:spcPct val="90000"/>
              </a:lnSpc>
              <a:spcBef>
                <a:spcPct val="40000"/>
              </a:spcBef>
              <a:buClr>
                <a:srgbClr val="A04DA3"/>
              </a:buClr>
              <a:buFont typeface="Times" pitchFamily="38" charset="0"/>
              <a:buNone/>
              <a:defRPr/>
            </a:pPr>
            <a:r>
              <a:rPr lang="en-US" altLang="en-US" sz="2800" dirty="0">
                <a:cs typeface="Arial" charset="0"/>
              </a:rPr>
              <a:t>Direct costs</a:t>
            </a:r>
          </a:p>
          <a:p>
            <a:pPr>
              <a:lnSpc>
                <a:spcPct val="90000"/>
              </a:lnSpc>
              <a:spcBef>
                <a:spcPct val="40000"/>
              </a:spcBef>
              <a:buFont typeface="Georgia" pitchFamily="38" charset="0"/>
              <a:buChar char="•"/>
              <a:defRPr/>
            </a:pPr>
            <a:r>
              <a:rPr lang="en-US" altLang="en-US" dirty="0">
                <a:cs typeface="Arial" charset="0"/>
              </a:rPr>
              <a:t>Costs that can be</a:t>
            </a:r>
            <a:br>
              <a:rPr lang="en-US" altLang="en-US" dirty="0">
                <a:cs typeface="Arial" charset="0"/>
              </a:rPr>
            </a:br>
            <a:r>
              <a:rPr lang="en-US" altLang="en-US" dirty="0">
                <a:cs typeface="Arial" charset="0"/>
              </a:rPr>
              <a:t>easily and conveniently traced to a unit of product or other cost object.</a:t>
            </a:r>
          </a:p>
          <a:p>
            <a:pPr>
              <a:lnSpc>
                <a:spcPct val="90000"/>
              </a:lnSpc>
              <a:spcBef>
                <a:spcPct val="40000"/>
              </a:spcBef>
              <a:buFont typeface="Georgia" pitchFamily="38" charset="0"/>
              <a:buChar char="•"/>
              <a:defRPr/>
            </a:pPr>
            <a:r>
              <a:rPr lang="en-US" altLang="en-US" dirty="0">
                <a:cs typeface="Arial" charset="0"/>
              </a:rPr>
              <a:t>Examples:  direct material and direct labor</a:t>
            </a:r>
          </a:p>
        </p:txBody>
      </p:sp>
      <p:sp>
        <p:nvSpPr>
          <p:cNvPr id="18436" name="Rectangle 4"/>
          <p:cNvSpPr txBox="1">
            <a:spLocks noChangeArrowheads="1"/>
          </p:cNvSpPr>
          <p:nvPr/>
        </p:nvSpPr>
        <p:spPr bwMode="auto">
          <a:xfrm>
            <a:off x="4632325" y="1371600"/>
            <a:ext cx="4206875" cy="3048000"/>
          </a:xfrm>
          <a:prstGeom prst="rect">
            <a:avLst/>
          </a:prstGeom>
          <a:solidFill>
            <a:srgbClr val="FFCC66"/>
          </a:solidFill>
          <a:ln w="25399">
            <a:solidFill>
              <a:schemeClr val="tx1"/>
            </a:solidFill>
            <a:miter lim="800000"/>
            <a:headEnd/>
            <a:tailEnd/>
          </a:ln>
        </p:spPr>
        <p:txBody>
          <a:bodyPr lIns="90488" tIns="44450" rIns="90488" bIns="44450"/>
          <a:lstStyle>
            <a:lvl1pPr marL="365125" indent="-255588">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nSpc>
                <a:spcPct val="90000"/>
              </a:lnSpc>
              <a:spcBef>
                <a:spcPct val="40000"/>
              </a:spcBef>
              <a:buClr>
                <a:srgbClr val="A04DA3"/>
              </a:buClr>
              <a:buFont typeface="Times" charset="0"/>
              <a:buNone/>
            </a:pPr>
            <a:r>
              <a:rPr lang="en-US" sz="2800" dirty="0"/>
              <a:t>Indirect costs</a:t>
            </a:r>
          </a:p>
          <a:p>
            <a:pPr>
              <a:lnSpc>
                <a:spcPct val="90000"/>
              </a:lnSpc>
              <a:spcBef>
                <a:spcPct val="40000"/>
              </a:spcBef>
              <a:buFont typeface="Georgia" charset="0"/>
              <a:buChar char="•"/>
            </a:pPr>
            <a:r>
              <a:rPr lang="en-US" sz="2400" dirty="0"/>
              <a:t>Costs that cannot be easily and conveniently traced to a unit of product or other cost object. </a:t>
            </a:r>
          </a:p>
          <a:p>
            <a:pPr>
              <a:lnSpc>
                <a:spcPct val="90000"/>
              </a:lnSpc>
              <a:spcBef>
                <a:spcPct val="40000"/>
              </a:spcBef>
              <a:buFont typeface="Georgia" charset="0"/>
              <a:buChar char="•"/>
            </a:pPr>
            <a:r>
              <a:rPr lang="en-US" sz="2400" dirty="0"/>
              <a:t>Example: manufacturing overhead</a:t>
            </a:r>
          </a:p>
        </p:txBody>
      </p:sp>
      <p:sp>
        <p:nvSpPr>
          <p:cNvPr id="37" name="TextBox 36"/>
          <p:cNvSpPr txBox="1"/>
          <p:nvPr/>
        </p:nvSpPr>
        <p:spPr>
          <a:xfrm>
            <a:off x="2667000" y="4724400"/>
            <a:ext cx="6096000" cy="1660967"/>
          </a:xfrm>
          <a:prstGeom prst="rect">
            <a:avLst/>
          </a:prstGeom>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marL="365125" indent="-255588">
              <a:lnSpc>
                <a:spcPct val="90000"/>
              </a:lnSpc>
              <a:spcBef>
                <a:spcPct val="40000"/>
              </a:spcBef>
              <a:defRPr/>
            </a:pPr>
            <a:r>
              <a:rPr lang="en-US" altLang="en-US" dirty="0">
                <a:cs typeface="Arial" charset="0"/>
              </a:rPr>
              <a:t>Common costs</a:t>
            </a:r>
          </a:p>
          <a:p>
            <a:pPr marL="566737" indent="-457200">
              <a:lnSpc>
                <a:spcPct val="90000"/>
              </a:lnSpc>
              <a:spcBef>
                <a:spcPct val="40000"/>
              </a:spcBef>
              <a:buFont typeface="Arial" panose="020B0604020202020204" pitchFamily="34" charset="0"/>
              <a:buChar char="•"/>
              <a:defRPr/>
            </a:pPr>
            <a:r>
              <a:rPr lang="en-US" altLang="en-US" sz="2000" dirty="0">
                <a:cs typeface="Arial" charset="0"/>
              </a:rPr>
              <a:t>Indirect costs incurred to support a number of cost objects. These costs cannot be traced to any individual cost object.</a:t>
            </a:r>
          </a:p>
        </p:txBody>
      </p:sp>
      <p:cxnSp>
        <p:nvCxnSpPr>
          <p:cNvPr id="39" name="Straight Arrow Connector 38"/>
          <p:cNvCxnSpPr>
            <a:cxnSpLocks noChangeShapeType="1"/>
            <a:stCxn id="37" idx="0"/>
            <a:endCxn id="18436" idx="2"/>
          </p:cNvCxnSpPr>
          <p:nvPr/>
        </p:nvCxnSpPr>
        <p:spPr bwMode="auto">
          <a:xfrm flipV="1">
            <a:off x="5715000" y="4419600"/>
            <a:ext cx="1020763" cy="304800"/>
          </a:xfrm>
          <a:prstGeom prst="straightConnector1">
            <a:avLst/>
          </a:prstGeom>
          <a:noFill/>
          <a:ln w="28575">
            <a:solidFill>
              <a:schemeClr val="tx1"/>
            </a:solidFill>
            <a:round/>
            <a:headEnd/>
            <a:tailEnd type="arrow" w="med" len="med"/>
          </a:ln>
          <a:effectLst>
            <a:outerShdw blurRad="63500" dist="38100" dir="2700000" algn="tl" rotWithShape="0">
              <a:srgbClr val="000000">
                <a:alpha val="39998"/>
              </a:srgbClr>
            </a:outerShdw>
          </a:effectLst>
          <a:extLst>
            <a:ext uri="{909E8E84-426E-40DD-AFC4-6F175D3DCCD1}">
              <a14:hiddenFill xmlns:a14="http://schemas.microsoft.com/office/drawing/2010/main">
                <a:noFill/>
              </a14:hiddenFill>
            </a:ext>
          </a:extLst>
        </p:spPr>
      </p:cxnSp>
    </p:spTree>
  </p:cSld>
  <p:clrMapOvr>
    <a:masterClrMapping/>
  </p:clrMapOvr>
  <p:transition>
    <p:blinds dir="vert"/>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7" name="Rectangle 2"/>
          <p:cNvSpPr>
            <a:spLocks noGrp="1" noChangeArrowheads="1"/>
          </p:cNvSpPr>
          <p:nvPr>
            <p:ph type="title"/>
          </p:nvPr>
        </p:nvSpPr>
        <p:spPr/>
        <p:txBody>
          <a:bodyPr lIns="90488" tIns="44450" rIns="90488" bIns="44450"/>
          <a:lstStyle/>
          <a:p>
            <a:pPr eaLnBrk="1" fontAlgn="auto" hangingPunct="1">
              <a:spcAft>
                <a:spcPts val="0"/>
              </a:spcAft>
              <a:defRPr/>
            </a:pPr>
            <a:r>
              <a:rPr lang="en-US" altLang="en-US" dirty="0">
                <a:solidFill>
                  <a:schemeClr val="tx1">
                    <a:lumMod val="75000"/>
                    <a:lumOff val="25000"/>
                  </a:schemeClr>
                </a:solidFill>
                <a:ea typeface="MS PGothic" charset="-128"/>
                <a:cs typeface="+mj-cs"/>
              </a:rPr>
              <a:t>End of Chapter 1</a:t>
            </a:r>
          </a:p>
        </p:txBody>
      </p:sp>
      <p:graphicFrame>
        <p:nvGraphicFramePr>
          <p:cNvPr id="2" name="Diagram 1"/>
          <p:cNvGraphicFramePr/>
          <p:nvPr/>
        </p:nvGraphicFramePr>
        <p:xfrm>
          <a:off x="1524000" y="2032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trips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lIns="90488" tIns="44450" rIns="90488" bIns="44450"/>
          <a:lstStyle/>
          <a:p>
            <a:pPr>
              <a:defRPr/>
            </a:pPr>
            <a:r>
              <a:rPr lang="en-US" altLang="en-US" dirty="0">
                <a:cs typeface="Arial" charset="0"/>
              </a:rPr>
              <a:t>Learning Objective 2</a:t>
            </a:r>
          </a:p>
        </p:txBody>
      </p:sp>
      <p:sp>
        <p:nvSpPr>
          <p:cNvPr id="5" name="Text Box 13"/>
          <p:cNvSpPr txBox="1">
            <a:spLocks noChangeArrowheads="1"/>
          </p:cNvSpPr>
          <p:nvPr/>
        </p:nvSpPr>
        <p:spPr bwMode="auto">
          <a:xfrm>
            <a:off x="1905000" y="2514600"/>
            <a:ext cx="5334000" cy="2708275"/>
          </a:xfrm>
          <a:prstGeom prst="rect">
            <a:avLst/>
          </a:prstGeom>
          <a:solidFill>
            <a:schemeClr val="bg1"/>
          </a:solidFill>
          <a:ln w="76200">
            <a:solidFill>
              <a:schemeClr val="accent6">
                <a:lumMod val="50000"/>
              </a:schemeClr>
            </a:solidFill>
            <a:miter lim="800000"/>
            <a:headEnd/>
            <a:tailEnd/>
          </a:ln>
          <a:effectLst/>
        </p:spPr>
        <p:txBody>
          <a:bodyPr>
            <a:spAutoFit/>
          </a:bodyPr>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ctr" eaLnBrk="1" hangingPunct="1">
              <a:spcBef>
                <a:spcPct val="50000"/>
              </a:spcBef>
              <a:defRPr/>
            </a:pPr>
            <a:r>
              <a:rPr lang="en-US" altLang="en-US" sz="3400" dirty="0">
                <a:cs typeface="+mn-cs"/>
              </a:rPr>
              <a:t>Identify and give examples of each of the three basic manufacturing cost categories.</a:t>
            </a:r>
          </a:p>
        </p:txBody>
      </p:sp>
    </p:spTree>
  </p:cSld>
  <p:clrMapOvr>
    <a:masterClrMapping/>
  </p:clrMapOvr>
  <p:transition>
    <p:checke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val 62"/>
          <p:cNvSpPr>
            <a:spLocks noChangeArrowheads="1"/>
          </p:cNvSpPr>
          <p:nvPr/>
        </p:nvSpPr>
        <p:spPr bwMode="auto">
          <a:xfrm>
            <a:off x="558800" y="2235200"/>
            <a:ext cx="2260600" cy="1193800"/>
          </a:xfrm>
          <a:prstGeom prst="ellipse">
            <a:avLst/>
          </a:prstGeom>
          <a:solidFill>
            <a:srgbClr val="CCECFF"/>
          </a:solidFill>
          <a:ln w="25399">
            <a:solidFill>
              <a:schemeClr val="tx1"/>
            </a:solidFill>
            <a:round/>
            <a:headEnd/>
            <a:tailEnd/>
          </a:ln>
          <a:effectLst>
            <a:outerShdw blurRad="63500" dist="63500" dir="3187806" algn="ctr" rotWithShape="0">
              <a:schemeClr val="tx1">
                <a:alpha val="74997"/>
              </a:schemeClr>
            </a:outerShdw>
          </a:effectLst>
        </p:spPr>
        <p:txBody>
          <a:bodyPr wrap="none" anchor="ctr"/>
          <a:lstStyle>
            <a:lvl1pPr>
              <a:defRPr>
                <a:solidFill>
                  <a:schemeClr val="tx1"/>
                </a:solidFill>
                <a:latin typeface="Arial" charset="0"/>
                <a:ea typeface="MS PGothic" charset="-128"/>
              </a:defRPr>
            </a:lvl1pPr>
            <a:lvl2pPr marL="742950" indent="-285750">
              <a:defRPr>
                <a:solidFill>
                  <a:schemeClr val="tx1"/>
                </a:solidFill>
                <a:latin typeface="Arial" charset="0"/>
                <a:ea typeface="MS PGothic" charset="-128"/>
              </a:defRPr>
            </a:lvl2pPr>
            <a:lvl3pPr marL="1143000" indent="-228600">
              <a:defRPr>
                <a:solidFill>
                  <a:schemeClr val="tx1"/>
                </a:solidFill>
                <a:latin typeface="Arial" charset="0"/>
                <a:ea typeface="MS PGothic" charset="-128"/>
              </a:defRPr>
            </a:lvl3pPr>
            <a:lvl4pPr marL="1600200" indent="-228600">
              <a:defRPr>
                <a:solidFill>
                  <a:schemeClr val="tx1"/>
                </a:solidFill>
                <a:latin typeface="Arial" charset="0"/>
                <a:ea typeface="MS PGothic" charset="-128"/>
              </a:defRPr>
            </a:lvl4pPr>
            <a:lvl5pPr marL="2057400" indent="-228600">
              <a:defRPr>
                <a:solidFill>
                  <a:schemeClr val="tx1"/>
                </a:solidFill>
                <a:latin typeface="Arial" charset="0"/>
                <a:ea typeface="MS PGothic" charset="-128"/>
              </a:defRPr>
            </a:lvl5pPr>
            <a:lvl6pPr marL="2514600" indent="-228600" eaLnBrk="0" fontAlgn="base" hangingPunct="0">
              <a:spcBef>
                <a:spcPct val="0"/>
              </a:spcBef>
              <a:spcAft>
                <a:spcPct val="0"/>
              </a:spcAft>
              <a:defRPr>
                <a:solidFill>
                  <a:schemeClr val="tx1"/>
                </a:solidFill>
                <a:latin typeface="Arial" charset="0"/>
                <a:ea typeface="MS PGothic" charset="-128"/>
              </a:defRPr>
            </a:lvl6pPr>
            <a:lvl7pPr marL="2971800" indent="-228600" eaLnBrk="0" fontAlgn="base" hangingPunct="0">
              <a:spcBef>
                <a:spcPct val="0"/>
              </a:spcBef>
              <a:spcAft>
                <a:spcPct val="0"/>
              </a:spcAft>
              <a:defRPr>
                <a:solidFill>
                  <a:schemeClr val="tx1"/>
                </a:solidFill>
                <a:latin typeface="Arial" charset="0"/>
                <a:ea typeface="MS PGothic" charset="-128"/>
              </a:defRPr>
            </a:lvl7pPr>
            <a:lvl8pPr marL="3429000" indent="-228600" eaLnBrk="0" fontAlgn="base" hangingPunct="0">
              <a:spcBef>
                <a:spcPct val="0"/>
              </a:spcBef>
              <a:spcAft>
                <a:spcPct val="0"/>
              </a:spcAft>
              <a:defRPr>
                <a:solidFill>
                  <a:schemeClr val="tx1"/>
                </a:solidFill>
                <a:latin typeface="Arial" charset="0"/>
                <a:ea typeface="MS PGothic" charset="-128"/>
              </a:defRPr>
            </a:lvl8pPr>
            <a:lvl9pPr marL="3886200" indent="-228600" eaLnBrk="0" fontAlgn="base" hangingPunct="0">
              <a:spcBef>
                <a:spcPct val="0"/>
              </a:spcBef>
              <a:spcAft>
                <a:spcPct val="0"/>
              </a:spcAft>
              <a:defRPr>
                <a:solidFill>
                  <a:schemeClr val="tx1"/>
                </a:solidFill>
                <a:latin typeface="Arial" charset="0"/>
                <a:ea typeface="MS PGothic" charset="-128"/>
              </a:defRPr>
            </a:lvl9pPr>
          </a:lstStyle>
          <a:p>
            <a:pPr algn="ctr">
              <a:defRPr/>
            </a:pPr>
            <a:r>
              <a:rPr lang="en-US" altLang="en-US" sz="2400">
                <a:solidFill>
                  <a:srgbClr val="0000CC"/>
                </a:solidFill>
                <a:cs typeface="+mn-cs"/>
              </a:rPr>
              <a:t>Direct</a:t>
            </a:r>
            <a:br>
              <a:rPr lang="en-US" altLang="en-US" sz="2400">
                <a:solidFill>
                  <a:srgbClr val="0000CC"/>
                </a:solidFill>
                <a:cs typeface="+mn-cs"/>
              </a:rPr>
            </a:br>
            <a:r>
              <a:rPr lang="en-US" altLang="en-US" sz="2400">
                <a:solidFill>
                  <a:srgbClr val="0000CC"/>
                </a:solidFill>
                <a:cs typeface="+mn-cs"/>
              </a:rPr>
              <a:t>Materials</a:t>
            </a:r>
            <a:endParaRPr lang="en-US" altLang="en-US" sz="2800">
              <a:solidFill>
                <a:srgbClr val="0000CC"/>
              </a:solidFill>
              <a:latin typeface="Times New Roman" charset="0"/>
              <a:cs typeface="+mn-cs"/>
            </a:endParaRPr>
          </a:p>
        </p:txBody>
      </p:sp>
      <p:sp>
        <p:nvSpPr>
          <p:cNvPr id="22531" name="Oval 65"/>
          <p:cNvSpPr>
            <a:spLocks noChangeArrowheads="1"/>
          </p:cNvSpPr>
          <p:nvPr/>
        </p:nvSpPr>
        <p:spPr bwMode="auto">
          <a:xfrm>
            <a:off x="3517900" y="2235200"/>
            <a:ext cx="2260600" cy="1193800"/>
          </a:xfrm>
          <a:prstGeom prst="ellipse">
            <a:avLst/>
          </a:prstGeom>
          <a:solidFill>
            <a:srgbClr val="CCECFF"/>
          </a:solidFill>
          <a:ln w="25399">
            <a:solidFill>
              <a:schemeClr val="tx1"/>
            </a:solidFill>
            <a:round/>
            <a:headEnd/>
            <a:tailEnd/>
          </a:ln>
          <a:effectLst>
            <a:outerShdw blurRad="63500" dist="53882" dir="2700000" algn="ctr" rotWithShape="0">
              <a:schemeClr val="tx1">
                <a:alpha val="74997"/>
              </a:schemeClr>
            </a:outerShdw>
          </a:effectLst>
        </p:spPr>
        <p:txBody>
          <a:bodyPr wrap="none" anchor="ctr"/>
          <a:lstStyle>
            <a:lvl1pPr>
              <a:defRPr>
                <a:solidFill>
                  <a:schemeClr val="tx1"/>
                </a:solidFill>
                <a:latin typeface="Arial" charset="0"/>
                <a:ea typeface="MS PGothic" charset="-128"/>
              </a:defRPr>
            </a:lvl1pPr>
            <a:lvl2pPr marL="742950" indent="-285750">
              <a:defRPr>
                <a:solidFill>
                  <a:schemeClr val="tx1"/>
                </a:solidFill>
                <a:latin typeface="Arial" charset="0"/>
                <a:ea typeface="MS PGothic" charset="-128"/>
              </a:defRPr>
            </a:lvl2pPr>
            <a:lvl3pPr marL="1143000" indent="-228600">
              <a:defRPr>
                <a:solidFill>
                  <a:schemeClr val="tx1"/>
                </a:solidFill>
                <a:latin typeface="Arial" charset="0"/>
                <a:ea typeface="MS PGothic" charset="-128"/>
              </a:defRPr>
            </a:lvl3pPr>
            <a:lvl4pPr marL="1600200" indent="-228600">
              <a:defRPr>
                <a:solidFill>
                  <a:schemeClr val="tx1"/>
                </a:solidFill>
                <a:latin typeface="Arial" charset="0"/>
                <a:ea typeface="MS PGothic" charset="-128"/>
              </a:defRPr>
            </a:lvl4pPr>
            <a:lvl5pPr marL="2057400" indent="-228600">
              <a:defRPr>
                <a:solidFill>
                  <a:schemeClr val="tx1"/>
                </a:solidFill>
                <a:latin typeface="Arial" charset="0"/>
                <a:ea typeface="MS PGothic" charset="-128"/>
              </a:defRPr>
            </a:lvl5pPr>
            <a:lvl6pPr marL="2514600" indent="-228600" eaLnBrk="0" fontAlgn="base" hangingPunct="0">
              <a:spcBef>
                <a:spcPct val="0"/>
              </a:spcBef>
              <a:spcAft>
                <a:spcPct val="0"/>
              </a:spcAft>
              <a:defRPr>
                <a:solidFill>
                  <a:schemeClr val="tx1"/>
                </a:solidFill>
                <a:latin typeface="Arial" charset="0"/>
                <a:ea typeface="MS PGothic" charset="-128"/>
              </a:defRPr>
            </a:lvl6pPr>
            <a:lvl7pPr marL="2971800" indent="-228600" eaLnBrk="0" fontAlgn="base" hangingPunct="0">
              <a:spcBef>
                <a:spcPct val="0"/>
              </a:spcBef>
              <a:spcAft>
                <a:spcPct val="0"/>
              </a:spcAft>
              <a:defRPr>
                <a:solidFill>
                  <a:schemeClr val="tx1"/>
                </a:solidFill>
                <a:latin typeface="Arial" charset="0"/>
                <a:ea typeface="MS PGothic" charset="-128"/>
              </a:defRPr>
            </a:lvl7pPr>
            <a:lvl8pPr marL="3429000" indent="-228600" eaLnBrk="0" fontAlgn="base" hangingPunct="0">
              <a:spcBef>
                <a:spcPct val="0"/>
              </a:spcBef>
              <a:spcAft>
                <a:spcPct val="0"/>
              </a:spcAft>
              <a:defRPr>
                <a:solidFill>
                  <a:schemeClr val="tx1"/>
                </a:solidFill>
                <a:latin typeface="Arial" charset="0"/>
                <a:ea typeface="MS PGothic" charset="-128"/>
              </a:defRPr>
            </a:lvl8pPr>
            <a:lvl9pPr marL="3886200" indent="-228600" eaLnBrk="0" fontAlgn="base" hangingPunct="0">
              <a:spcBef>
                <a:spcPct val="0"/>
              </a:spcBef>
              <a:spcAft>
                <a:spcPct val="0"/>
              </a:spcAft>
              <a:defRPr>
                <a:solidFill>
                  <a:schemeClr val="tx1"/>
                </a:solidFill>
                <a:latin typeface="Arial" charset="0"/>
                <a:ea typeface="MS PGothic" charset="-128"/>
              </a:defRPr>
            </a:lvl9pPr>
          </a:lstStyle>
          <a:p>
            <a:pPr algn="ctr">
              <a:defRPr/>
            </a:pPr>
            <a:r>
              <a:rPr lang="en-US" altLang="en-US" sz="2400">
                <a:solidFill>
                  <a:srgbClr val="0000CC"/>
                </a:solidFill>
                <a:cs typeface="+mn-cs"/>
              </a:rPr>
              <a:t>Direct</a:t>
            </a:r>
            <a:br>
              <a:rPr lang="en-US" altLang="en-US" sz="2400">
                <a:solidFill>
                  <a:srgbClr val="0000CC"/>
                </a:solidFill>
                <a:cs typeface="+mn-cs"/>
              </a:rPr>
            </a:br>
            <a:r>
              <a:rPr lang="en-US" altLang="en-US" sz="2400">
                <a:solidFill>
                  <a:srgbClr val="0000CC"/>
                </a:solidFill>
                <a:cs typeface="+mn-cs"/>
              </a:rPr>
              <a:t>Labor</a:t>
            </a:r>
            <a:endParaRPr lang="en-US" altLang="en-US" sz="2800">
              <a:solidFill>
                <a:srgbClr val="0000CC"/>
              </a:solidFill>
              <a:cs typeface="+mn-cs"/>
            </a:endParaRPr>
          </a:p>
        </p:txBody>
      </p:sp>
      <p:sp>
        <p:nvSpPr>
          <p:cNvPr id="22532" name="Oval 68"/>
          <p:cNvSpPr>
            <a:spLocks noChangeArrowheads="1"/>
          </p:cNvSpPr>
          <p:nvPr/>
        </p:nvSpPr>
        <p:spPr bwMode="auto">
          <a:xfrm>
            <a:off x="6489700" y="2235200"/>
            <a:ext cx="2260600" cy="1193800"/>
          </a:xfrm>
          <a:prstGeom prst="ellipse">
            <a:avLst/>
          </a:prstGeom>
          <a:solidFill>
            <a:srgbClr val="CCECFF"/>
          </a:solidFill>
          <a:ln w="25399">
            <a:solidFill>
              <a:schemeClr val="tx1"/>
            </a:solidFill>
            <a:round/>
            <a:headEnd/>
            <a:tailEnd/>
          </a:ln>
          <a:effectLst>
            <a:outerShdw blurRad="63500" dist="53882" dir="2700000" algn="ctr" rotWithShape="0">
              <a:schemeClr val="tx1">
                <a:alpha val="74997"/>
              </a:schemeClr>
            </a:outerShdw>
          </a:effectLst>
        </p:spPr>
        <p:txBody>
          <a:bodyPr wrap="none" anchor="ctr"/>
          <a:lstStyle>
            <a:lvl1pPr>
              <a:defRPr>
                <a:solidFill>
                  <a:schemeClr val="tx1"/>
                </a:solidFill>
                <a:latin typeface="Arial" charset="0"/>
                <a:ea typeface="MS PGothic" charset="-128"/>
              </a:defRPr>
            </a:lvl1pPr>
            <a:lvl2pPr marL="742950" indent="-285750">
              <a:defRPr>
                <a:solidFill>
                  <a:schemeClr val="tx1"/>
                </a:solidFill>
                <a:latin typeface="Arial" charset="0"/>
                <a:ea typeface="MS PGothic" charset="-128"/>
              </a:defRPr>
            </a:lvl2pPr>
            <a:lvl3pPr marL="1143000" indent="-228600">
              <a:defRPr>
                <a:solidFill>
                  <a:schemeClr val="tx1"/>
                </a:solidFill>
                <a:latin typeface="Arial" charset="0"/>
                <a:ea typeface="MS PGothic" charset="-128"/>
              </a:defRPr>
            </a:lvl3pPr>
            <a:lvl4pPr marL="1600200" indent="-228600">
              <a:defRPr>
                <a:solidFill>
                  <a:schemeClr val="tx1"/>
                </a:solidFill>
                <a:latin typeface="Arial" charset="0"/>
                <a:ea typeface="MS PGothic" charset="-128"/>
              </a:defRPr>
            </a:lvl4pPr>
            <a:lvl5pPr marL="2057400" indent="-228600">
              <a:defRPr>
                <a:solidFill>
                  <a:schemeClr val="tx1"/>
                </a:solidFill>
                <a:latin typeface="Arial" charset="0"/>
                <a:ea typeface="MS PGothic" charset="-128"/>
              </a:defRPr>
            </a:lvl5pPr>
            <a:lvl6pPr marL="2514600" indent="-228600" eaLnBrk="0" fontAlgn="base" hangingPunct="0">
              <a:spcBef>
                <a:spcPct val="0"/>
              </a:spcBef>
              <a:spcAft>
                <a:spcPct val="0"/>
              </a:spcAft>
              <a:defRPr>
                <a:solidFill>
                  <a:schemeClr val="tx1"/>
                </a:solidFill>
                <a:latin typeface="Arial" charset="0"/>
                <a:ea typeface="MS PGothic" charset="-128"/>
              </a:defRPr>
            </a:lvl6pPr>
            <a:lvl7pPr marL="2971800" indent="-228600" eaLnBrk="0" fontAlgn="base" hangingPunct="0">
              <a:spcBef>
                <a:spcPct val="0"/>
              </a:spcBef>
              <a:spcAft>
                <a:spcPct val="0"/>
              </a:spcAft>
              <a:defRPr>
                <a:solidFill>
                  <a:schemeClr val="tx1"/>
                </a:solidFill>
                <a:latin typeface="Arial" charset="0"/>
                <a:ea typeface="MS PGothic" charset="-128"/>
              </a:defRPr>
            </a:lvl7pPr>
            <a:lvl8pPr marL="3429000" indent="-228600" eaLnBrk="0" fontAlgn="base" hangingPunct="0">
              <a:spcBef>
                <a:spcPct val="0"/>
              </a:spcBef>
              <a:spcAft>
                <a:spcPct val="0"/>
              </a:spcAft>
              <a:defRPr>
                <a:solidFill>
                  <a:schemeClr val="tx1"/>
                </a:solidFill>
                <a:latin typeface="Arial" charset="0"/>
                <a:ea typeface="MS PGothic" charset="-128"/>
              </a:defRPr>
            </a:lvl8pPr>
            <a:lvl9pPr marL="3886200" indent="-228600" eaLnBrk="0" fontAlgn="base" hangingPunct="0">
              <a:spcBef>
                <a:spcPct val="0"/>
              </a:spcBef>
              <a:spcAft>
                <a:spcPct val="0"/>
              </a:spcAft>
              <a:defRPr>
                <a:solidFill>
                  <a:schemeClr val="tx1"/>
                </a:solidFill>
                <a:latin typeface="Arial" charset="0"/>
                <a:ea typeface="MS PGothic" charset="-128"/>
              </a:defRPr>
            </a:lvl9pPr>
          </a:lstStyle>
          <a:p>
            <a:pPr algn="ctr">
              <a:defRPr/>
            </a:pPr>
            <a:r>
              <a:rPr lang="en-US" altLang="en-US" sz="2400">
                <a:solidFill>
                  <a:srgbClr val="0000CC"/>
                </a:solidFill>
                <a:cs typeface="+mn-cs"/>
              </a:rPr>
              <a:t>Manufacturing</a:t>
            </a:r>
            <a:br>
              <a:rPr lang="en-US" altLang="en-US" sz="2400">
                <a:solidFill>
                  <a:srgbClr val="0000CC"/>
                </a:solidFill>
                <a:cs typeface="+mn-cs"/>
              </a:rPr>
            </a:br>
            <a:r>
              <a:rPr lang="en-US" altLang="en-US" sz="2400">
                <a:solidFill>
                  <a:srgbClr val="0000CC"/>
                </a:solidFill>
                <a:cs typeface="+mn-cs"/>
              </a:rPr>
              <a:t>Overhead</a:t>
            </a:r>
            <a:endParaRPr lang="en-US" altLang="en-US" sz="2800">
              <a:solidFill>
                <a:srgbClr val="0000CC"/>
              </a:solidFill>
              <a:cs typeface="+mn-cs"/>
            </a:endParaRPr>
          </a:p>
        </p:txBody>
      </p:sp>
      <p:sp>
        <p:nvSpPr>
          <p:cNvPr id="12295" name="Rectangle 69"/>
          <p:cNvSpPr>
            <a:spLocks noGrp="1" noChangeArrowheads="1"/>
          </p:cNvSpPr>
          <p:nvPr>
            <p:ph type="title"/>
          </p:nvPr>
        </p:nvSpPr>
        <p:spPr/>
        <p:txBody>
          <a:bodyPr/>
          <a:lstStyle/>
          <a:p>
            <a:pPr>
              <a:defRPr/>
            </a:pPr>
            <a:r>
              <a:rPr lang="en-US" altLang="en-US" sz="3600" dirty="0">
                <a:cs typeface="Arial" charset="0"/>
              </a:rPr>
              <a:t>Classifications of Manufacturing Costs</a:t>
            </a:r>
          </a:p>
        </p:txBody>
      </p:sp>
    </p:spTree>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lIns="90488" tIns="44450" rIns="90488" bIns="44450"/>
          <a:lstStyle/>
          <a:p>
            <a:pPr>
              <a:defRPr/>
            </a:pPr>
            <a:r>
              <a:rPr lang="en-US" altLang="en-US" dirty="0">
                <a:cs typeface="Arial" charset="0"/>
              </a:rPr>
              <a:t>Direct Materials</a:t>
            </a:r>
          </a:p>
        </p:txBody>
      </p:sp>
      <p:sp>
        <p:nvSpPr>
          <p:cNvPr id="307203" name="Rectangle 3"/>
          <p:cNvSpPr>
            <a:spLocks noGrp="1" noChangeArrowheads="1"/>
          </p:cNvSpPr>
          <p:nvPr>
            <p:ph type="body" idx="4294967295"/>
          </p:nvPr>
        </p:nvSpPr>
        <p:spPr>
          <a:xfrm>
            <a:off x="0" y="1600200"/>
            <a:ext cx="7010400" cy="1295400"/>
          </a:xfrm>
          <a:solidFill>
            <a:schemeClr val="accent4">
              <a:lumMod val="40000"/>
              <a:lumOff val="60000"/>
            </a:schemeClr>
          </a:solidFill>
          <a:ln>
            <a:solidFill>
              <a:schemeClr val="tx1"/>
            </a:solidFill>
          </a:ln>
        </p:spPr>
        <p:txBody>
          <a:bodyPr lIns="90488" tIns="44450" rIns="90488" bIns="44450"/>
          <a:lstStyle/>
          <a:p>
            <a:pPr algn="ctr">
              <a:spcBef>
                <a:spcPct val="30000"/>
              </a:spcBef>
              <a:buFont typeface="Times" pitchFamily="38" charset="0"/>
              <a:buNone/>
              <a:defRPr/>
            </a:pPr>
            <a:r>
              <a:rPr lang="en-US" altLang="en-US" sz="2800" dirty="0">
                <a:cs typeface="Arial" charset="0"/>
              </a:rPr>
              <a:t>  Direct materials are raw materials that become an integral part of the product and that can be conveniently traced directly to it.</a:t>
            </a:r>
          </a:p>
        </p:txBody>
      </p:sp>
      <p:sp>
        <p:nvSpPr>
          <p:cNvPr id="24580" name="Rectangle 4"/>
          <p:cNvSpPr>
            <a:spLocks noChangeArrowheads="1"/>
          </p:cNvSpPr>
          <p:nvPr/>
        </p:nvSpPr>
        <p:spPr bwMode="auto">
          <a:xfrm>
            <a:off x="1066800" y="3657600"/>
            <a:ext cx="7239000" cy="458788"/>
          </a:xfrm>
          <a:prstGeom prst="rect">
            <a:avLst/>
          </a:prstGeom>
          <a:solidFill>
            <a:srgbClr val="FFE6CB"/>
          </a:solidFill>
          <a:ln w="25399">
            <a:solidFill>
              <a:schemeClr val="accent2"/>
            </a:solidFill>
            <a:miter lim="800000"/>
            <a:headEnd/>
            <a:tailEnd/>
          </a:ln>
          <a:effectLst>
            <a:outerShdw blurRad="63500" dist="53882" dir="2700000" algn="ctr" rotWithShape="0">
              <a:schemeClr val="tx1">
                <a:alpha val="74997"/>
              </a:schemeClr>
            </a:outerShdw>
          </a:effectLst>
        </p:spPr>
        <p:txBody>
          <a:bodyPr wrap="square" lIns="90488" tIns="44450" rIns="90488" bIns="44450">
            <a:spAutoFit/>
          </a:bodyPr>
          <a:lstStyle>
            <a:lvl1pPr>
              <a:defRPr>
                <a:solidFill>
                  <a:schemeClr val="tx1"/>
                </a:solidFill>
                <a:latin typeface="Arial" charset="0"/>
                <a:ea typeface="MS PGothic" charset="-128"/>
              </a:defRPr>
            </a:lvl1pPr>
            <a:lvl2pPr marL="742950" indent="-285750">
              <a:defRPr>
                <a:solidFill>
                  <a:schemeClr val="tx1"/>
                </a:solidFill>
                <a:latin typeface="Arial" charset="0"/>
                <a:ea typeface="MS PGothic" charset="-128"/>
              </a:defRPr>
            </a:lvl2pPr>
            <a:lvl3pPr marL="1143000" indent="-228600">
              <a:defRPr>
                <a:solidFill>
                  <a:schemeClr val="tx1"/>
                </a:solidFill>
                <a:latin typeface="Arial" charset="0"/>
                <a:ea typeface="MS PGothic" charset="-128"/>
              </a:defRPr>
            </a:lvl3pPr>
            <a:lvl4pPr marL="1600200" indent="-228600">
              <a:defRPr>
                <a:solidFill>
                  <a:schemeClr val="tx1"/>
                </a:solidFill>
                <a:latin typeface="Arial" charset="0"/>
                <a:ea typeface="MS PGothic" charset="-128"/>
              </a:defRPr>
            </a:lvl4pPr>
            <a:lvl5pPr marL="2057400" indent="-228600">
              <a:defRPr>
                <a:solidFill>
                  <a:schemeClr val="tx1"/>
                </a:solidFill>
                <a:latin typeface="Arial" charset="0"/>
                <a:ea typeface="MS PGothic" charset="-128"/>
              </a:defRPr>
            </a:lvl5pPr>
            <a:lvl6pPr marL="2514600" indent="-228600" eaLnBrk="0" fontAlgn="base" hangingPunct="0">
              <a:spcBef>
                <a:spcPct val="0"/>
              </a:spcBef>
              <a:spcAft>
                <a:spcPct val="0"/>
              </a:spcAft>
              <a:defRPr>
                <a:solidFill>
                  <a:schemeClr val="tx1"/>
                </a:solidFill>
                <a:latin typeface="Arial" charset="0"/>
                <a:ea typeface="MS PGothic" charset="-128"/>
              </a:defRPr>
            </a:lvl6pPr>
            <a:lvl7pPr marL="2971800" indent="-228600" eaLnBrk="0" fontAlgn="base" hangingPunct="0">
              <a:spcBef>
                <a:spcPct val="0"/>
              </a:spcBef>
              <a:spcAft>
                <a:spcPct val="0"/>
              </a:spcAft>
              <a:defRPr>
                <a:solidFill>
                  <a:schemeClr val="tx1"/>
                </a:solidFill>
                <a:latin typeface="Arial" charset="0"/>
                <a:ea typeface="MS PGothic" charset="-128"/>
              </a:defRPr>
            </a:lvl7pPr>
            <a:lvl8pPr marL="3429000" indent="-228600" eaLnBrk="0" fontAlgn="base" hangingPunct="0">
              <a:spcBef>
                <a:spcPct val="0"/>
              </a:spcBef>
              <a:spcAft>
                <a:spcPct val="0"/>
              </a:spcAft>
              <a:defRPr>
                <a:solidFill>
                  <a:schemeClr val="tx1"/>
                </a:solidFill>
                <a:latin typeface="Arial" charset="0"/>
                <a:ea typeface="MS PGothic" charset="-128"/>
              </a:defRPr>
            </a:lvl8pPr>
            <a:lvl9pPr marL="3886200" indent="-228600" eaLnBrk="0" fontAlgn="base" hangingPunct="0">
              <a:spcBef>
                <a:spcPct val="0"/>
              </a:spcBef>
              <a:spcAft>
                <a:spcPct val="0"/>
              </a:spcAft>
              <a:defRPr>
                <a:solidFill>
                  <a:schemeClr val="tx1"/>
                </a:solidFill>
                <a:latin typeface="Arial" charset="0"/>
                <a:ea typeface="MS PGothic" charset="-128"/>
              </a:defRPr>
            </a:lvl9pPr>
          </a:lstStyle>
          <a:p>
            <a:pPr algn="ctr">
              <a:spcBef>
                <a:spcPct val="50000"/>
              </a:spcBef>
              <a:defRPr/>
            </a:pPr>
            <a:r>
              <a:rPr lang="en-US" altLang="en-US" sz="2400" b="1" dirty="0">
                <a:cs typeface="+mn-cs"/>
              </a:rPr>
              <a:t>Example:</a:t>
            </a:r>
            <a:r>
              <a:rPr lang="en-US" altLang="en-US" sz="2400" b="1" dirty="0">
                <a:solidFill>
                  <a:schemeClr val="accent2"/>
                </a:solidFill>
                <a:cs typeface="+mn-cs"/>
              </a:rPr>
              <a:t>  </a:t>
            </a:r>
            <a:r>
              <a:rPr lang="en-US" altLang="en-US" sz="2400" b="1" dirty="0">
                <a:cs typeface="+mn-cs"/>
              </a:rPr>
              <a:t>A radio installed in an automobile</a:t>
            </a: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lIns="90488" tIns="44450" rIns="90488" bIns="44450"/>
          <a:lstStyle/>
          <a:p>
            <a:pPr>
              <a:defRPr/>
            </a:pPr>
            <a:r>
              <a:rPr lang="en-US" altLang="en-US" dirty="0">
                <a:cs typeface="Arial" charset="0"/>
              </a:rPr>
              <a:t>Direct Labor</a:t>
            </a:r>
          </a:p>
        </p:txBody>
      </p:sp>
      <p:sp>
        <p:nvSpPr>
          <p:cNvPr id="309251" name="Rectangle 3"/>
          <p:cNvSpPr>
            <a:spLocks noGrp="1" noChangeArrowheads="1"/>
          </p:cNvSpPr>
          <p:nvPr>
            <p:ph type="body" idx="4294967295"/>
          </p:nvPr>
        </p:nvSpPr>
        <p:spPr>
          <a:xfrm>
            <a:off x="0" y="1600200"/>
            <a:ext cx="7010400" cy="1371600"/>
          </a:xfrm>
          <a:solidFill>
            <a:schemeClr val="accent4">
              <a:lumMod val="40000"/>
              <a:lumOff val="60000"/>
            </a:schemeClr>
          </a:solidFill>
          <a:ln>
            <a:solidFill>
              <a:schemeClr val="tx1"/>
            </a:solidFill>
          </a:ln>
        </p:spPr>
        <p:txBody>
          <a:bodyPr lIns="90488" tIns="44450" rIns="90488" bIns="44450"/>
          <a:lstStyle/>
          <a:p>
            <a:pPr algn="ctr">
              <a:spcBef>
                <a:spcPct val="30000"/>
              </a:spcBef>
              <a:buFont typeface="Calibri" panose="020F0502020204030204" pitchFamily="34" charset="0"/>
              <a:buNone/>
              <a:defRPr/>
            </a:pPr>
            <a:r>
              <a:rPr lang="en-US" altLang="en-US" sz="2800" dirty="0">
                <a:cs typeface="Arial" charset="0"/>
              </a:rPr>
              <a:t>Direct labor costs are those labor costs that can be easily traced to individual units of product.</a:t>
            </a:r>
          </a:p>
        </p:txBody>
      </p:sp>
      <p:sp>
        <p:nvSpPr>
          <p:cNvPr id="26628" name="Rectangle 43"/>
          <p:cNvSpPr>
            <a:spLocks noChangeArrowheads="1"/>
          </p:cNvSpPr>
          <p:nvPr/>
        </p:nvSpPr>
        <p:spPr bwMode="auto">
          <a:xfrm>
            <a:off x="1066800" y="3657600"/>
            <a:ext cx="7010400" cy="828675"/>
          </a:xfrm>
          <a:prstGeom prst="rect">
            <a:avLst/>
          </a:prstGeom>
          <a:solidFill>
            <a:srgbClr val="FFE6CB"/>
          </a:solidFill>
          <a:ln w="25399">
            <a:solidFill>
              <a:schemeClr val="accent2"/>
            </a:solidFill>
            <a:miter lim="800000"/>
            <a:headEnd/>
            <a:tailEnd/>
          </a:ln>
          <a:effectLst>
            <a:outerShdw blurRad="63500" dist="53882" dir="2700000" algn="ctr" rotWithShape="0">
              <a:schemeClr val="tx1">
                <a:alpha val="74997"/>
              </a:schemeClr>
            </a:outerShdw>
          </a:effectLst>
        </p:spPr>
        <p:txBody>
          <a:bodyPr lIns="90488" tIns="44450" rIns="90488" bIns="44450">
            <a:spAutoFit/>
          </a:bodyPr>
          <a:lstStyle>
            <a:lvl1pPr>
              <a:defRPr>
                <a:solidFill>
                  <a:schemeClr val="tx1"/>
                </a:solidFill>
                <a:latin typeface="Arial" charset="0"/>
                <a:ea typeface="MS PGothic" charset="-128"/>
              </a:defRPr>
            </a:lvl1pPr>
            <a:lvl2pPr marL="742950" indent="-285750">
              <a:defRPr>
                <a:solidFill>
                  <a:schemeClr val="tx1"/>
                </a:solidFill>
                <a:latin typeface="Arial" charset="0"/>
                <a:ea typeface="MS PGothic" charset="-128"/>
              </a:defRPr>
            </a:lvl2pPr>
            <a:lvl3pPr marL="1143000" indent="-228600">
              <a:defRPr>
                <a:solidFill>
                  <a:schemeClr val="tx1"/>
                </a:solidFill>
                <a:latin typeface="Arial" charset="0"/>
                <a:ea typeface="MS PGothic" charset="-128"/>
              </a:defRPr>
            </a:lvl3pPr>
            <a:lvl4pPr marL="1600200" indent="-228600">
              <a:defRPr>
                <a:solidFill>
                  <a:schemeClr val="tx1"/>
                </a:solidFill>
                <a:latin typeface="Arial" charset="0"/>
                <a:ea typeface="MS PGothic" charset="-128"/>
              </a:defRPr>
            </a:lvl4pPr>
            <a:lvl5pPr marL="2057400" indent="-228600">
              <a:defRPr>
                <a:solidFill>
                  <a:schemeClr val="tx1"/>
                </a:solidFill>
                <a:latin typeface="Arial" charset="0"/>
                <a:ea typeface="MS PGothic" charset="-128"/>
              </a:defRPr>
            </a:lvl5pPr>
            <a:lvl6pPr marL="2514600" indent="-228600" eaLnBrk="0" fontAlgn="base" hangingPunct="0">
              <a:spcBef>
                <a:spcPct val="0"/>
              </a:spcBef>
              <a:spcAft>
                <a:spcPct val="0"/>
              </a:spcAft>
              <a:defRPr>
                <a:solidFill>
                  <a:schemeClr val="tx1"/>
                </a:solidFill>
                <a:latin typeface="Arial" charset="0"/>
                <a:ea typeface="MS PGothic" charset="-128"/>
              </a:defRPr>
            </a:lvl6pPr>
            <a:lvl7pPr marL="2971800" indent="-228600" eaLnBrk="0" fontAlgn="base" hangingPunct="0">
              <a:spcBef>
                <a:spcPct val="0"/>
              </a:spcBef>
              <a:spcAft>
                <a:spcPct val="0"/>
              </a:spcAft>
              <a:defRPr>
                <a:solidFill>
                  <a:schemeClr val="tx1"/>
                </a:solidFill>
                <a:latin typeface="Arial" charset="0"/>
                <a:ea typeface="MS PGothic" charset="-128"/>
              </a:defRPr>
            </a:lvl7pPr>
            <a:lvl8pPr marL="3429000" indent="-228600" eaLnBrk="0" fontAlgn="base" hangingPunct="0">
              <a:spcBef>
                <a:spcPct val="0"/>
              </a:spcBef>
              <a:spcAft>
                <a:spcPct val="0"/>
              </a:spcAft>
              <a:defRPr>
                <a:solidFill>
                  <a:schemeClr val="tx1"/>
                </a:solidFill>
                <a:latin typeface="Arial" charset="0"/>
                <a:ea typeface="MS PGothic" charset="-128"/>
              </a:defRPr>
            </a:lvl8pPr>
            <a:lvl9pPr marL="3886200" indent="-228600" eaLnBrk="0" fontAlgn="base" hangingPunct="0">
              <a:spcBef>
                <a:spcPct val="0"/>
              </a:spcBef>
              <a:spcAft>
                <a:spcPct val="0"/>
              </a:spcAft>
              <a:defRPr>
                <a:solidFill>
                  <a:schemeClr val="tx1"/>
                </a:solidFill>
                <a:latin typeface="Arial" charset="0"/>
                <a:ea typeface="MS PGothic" charset="-128"/>
              </a:defRPr>
            </a:lvl9pPr>
          </a:lstStyle>
          <a:p>
            <a:pPr algn="ctr">
              <a:spcBef>
                <a:spcPct val="50000"/>
              </a:spcBef>
              <a:defRPr/>
            </a:pPr>
            <a:r>
              <a:rPr lang="en-US" altLang="en-US" sz="2400" b="1" dirty="0">
                <a:cs typeface="+mn-cs"/>
              </a:rPr>
              <a:t>Example:  Wages paid to automobile assembly workers</a:t>
            </a:r>
          </a:p>
        </p:txBody>
      </p:sp>
    </p:spTree>
  </p:cSld>
  <p:clrMapOvr>
    <a:masterClrMapping/>
  </p:clrMapOvr>
  <p:transition>
    <p:wipe dir="r"/>
  </p:transition>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0</TotalTime>
  <Words>1834</Words>
  <Application>Microsoft Office PowerPoint</Application>
  <PresentationFormat>On-screen Show (4:3)</PresentationFormat>
  <Paragraphs>239</Paragraphs>
  <Slides>50</Slides>
  <Notes>48</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50</vt:i4>
      </vt:variant>
    </vt:vector>
  </HeadingPairs>
  <TitlesOfParts>
    <vt:vector size="60" baseType="lpstr">
      <vt:lpstr>Arial</vt:lpstr>
      <vt:lpstr>Calibri</vt:lpstr>
      <vt:lpstr>Calibri Light</vt:lpstr>
      <vt:lpstr>Georgia</vt:lpstr>
      <vt:lpstr>Times</vt:lpstr>
      <vt:lpstr>Times New Roman</vt:lpstr>
      <vt:lpstr>Wingdings</vt:lpstr>
      <vt:lpstr>Retrospect</vt:lpstr>
      <vt:lpstr>Office Theme</vt:lpstr>
      <vt:lpstr>Worksheet</vt:lpstr>
      <vt:lpstr>Managerial Accounting and Cost Concepts</vt:lpstr>
      <vt:lpstr>Needs of Management</vt:lpstr>
      <vt:lpstr>Purposes of Cost Classification</vt:lpstr>
      <vt:lpstr>Learning Objective 1</vt:lpstr>
      <vt:lpstr>Assigning Costs to Cost Objects</vt:lpstr>
      <vt:lpstr>Learning Objective 2</vt:lpstr>
      <vt:lpstr>Classifications of Manufacturing Costs</vt:lpstr>
      <vt:lpstr>Direct Materials</vt:lpstr>
      <vt:lpstr>Direct Labor</vt:lpstr>
      <vt:lpstr>Manufacturing Overhead</vt:lpstr>
      <vt:lpstr>Manufacturing Overhead – Examples</vt:lpstr>
      <vt:lpstr>Prime Costs and Conversion Costs</vt:lpstr>
      <vt:lpstr>Nonmanufacturing Costs</vt:lpstr>
      <vt:lpstr>Learning Objective 3</vt:lpstr>
      <vt:lpstr>Product Costs</vt:lpstr>
      <vt:lpstr>Manufacturing Product Costs </vt:lpstr>
      <vt:lpstr>Transfer of Product Costs</vt:lpstr>
      <vt:lpstr>Cost Classifications for Preparing Financial Statements</vt:lpstr>
      <vt:lpstr>Quick Check 1</vt:lpstr>
      <vt:lpstr>Quick Check 1a</vt:lpstr>
      <vt:lpstr>Learning Objective 4</vt:lpstr>
      <vt:lpstr>Cost Classifications for Predicting Cost Behavior</vt:lpstr>
      <vt:lpstr>Variable Cost</vt:lpstr>
      <vt:lpstr>An Activity Base (Cost Driver)</vt:lpstr>
      <vt:lpstr>Fixed Cost</vt:lpstr>
      <vt:lpstr>Types of Fixed Costs</vt:lpstr>
      <vt:lpstr>The Linearity Assumption and the Relevant Range</vt:lpstr>
      <vt:lpstr>Fixed Costs and the Relevant Range</vt:lpstr>
      <vt:lpstr>Relevant Range: Graphic</vt:lpstr>
      <vt:lpstr>Comparison of Cost Classifications for Predicting Cost Behavior</vt:lpstr>
      <vt:lpstr>Quick Check 2</vt:lpstr>
      <vt:lpstr>Quick Check 2a</vt:lpstr>
      <vt:lpstr>Mixed Costs – Part 1</vt:lpstr>
      <vt:lpstr>Mixed Costs – Part 2</vt:lpstr>
      <vt:lpstr>Mixed Costs – An Example</vt:lpstr>
      <vt:lpstr>Learning Objective 5</vt:lpstr>
      <vt:lpstr>Cost Classifications for Decision Making</vt:lpstr>
      <vt:lpstr>Differential Costs</vt:lpstr>
      <vt:lpstr>Opportunity Cost</vt:lpstr>
      <vt:lpstr>Sunk Costs</vt:lpstr>
      <vt:lpstr>Quick Check 3</vt:lpstr>
      <vt:lpstr>Quick Check 3a</vt:lpstr>
      <vt:lpstr>Quick Check 4</vt:lpstr>
      <vt:lpstr>Quick Check 4a</vt:lpstr>
      <vt:lpstr>Quick Check 5</vt:lpstr>
      <vt:lpstr>Quick Check 5a</vt:lpstr>
      <vt:lpstr>Learning Objective 6</vt:lpstr>
      <vt:lpstr>The Traditional and Contribution Formats</vt:lpstr>
      <vt:lpstr>Uses of the Contribution Format</vt:lpstr>
      <vt:lpstr>End of Chapter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2019-11-06T22:02:09Z</dcterms:created>
  <dcterms:modified xsi:type="dcterms:W3CDTF">2020-01-08T18:25:54Z</dcterms:modified>
</cp:coreProperties>
</file>