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371" r:id="rId1"/>
    <p:sldMasterId id="2147484841" r:id="rId2"/>
  </p:sldMasterIdLst>
  <p:notesMasterIdLst>
    <p:notesMasterId r:id="rId43"/>
  </p:notesMasterIdLst>
  <p:handoutMasterIdLst>
    <p:handoutMasterId r:id="rId44"/>
  </p:handoutMasterIdLst>
  <p:sldIdLst>
    <p:sldId id="446" r:id="rId3"/>
    <p:sldId id="406" r:id="rId4"/>
    <p:sldId id="407" r:id="rId5"/>
    <p:sldId id="408" r:id="rId6"/>
    <p:sldId id="409" r:id="rId7"/>
    <p:sldId id="410" r:id="rId8"/>
    <p:sldId id="411" r:id="rId9"/>
    <p:sldId id="412" r:id="rId10"/>
    <p:sldId id="413" r:id="rId11"/>
    <p:sldId id="414" r:id="rId12"/>
    <p:sldId id="415" r:id="rId13"/>
    <p:sldId id="416" r:id="rId14"/>
    <p:sldId id="417" r:id="rId15"/>
    <p:sldId id="418" r:id="rId16"/>
    <p:sldId id="419" r:id="rId17"/>
    <p:sldId id="420" r:id="rId18"/>
    <p:sldId id="421" r:id="rId19"/>
    <p:sldId id="422" r:id="rId20"/>
    <p:sldId id="423" r:id="rId21"/>
    <p:sldId id="424" r:id="rId22"/>
    <p:sldId id="425" r:id="rId23"/>
    <p:sldId id="426" r:id="rId24"/>
    <p:sldId id="427" r:id="rId25"/>
    <p:sldId id="428" r:id="rId26"/>
    <p:sldId id="434" r:id="rId27"/>
    <p:sldId id="429" r:id="rId28"/>
    <p:sldId id="430" r:id="rId29"/>
    <p:sldId id="435" r:id="rId30"/>
    <p:sldId id="440" r:id="rId31"/>
    <p:sldId id="441" r:id="rId32"/>
    <p:sldId id="438" r:id="rId33"/>
    <p:sldId id="442" r:id="rId34"/>
    <p:sldId id="432" r:id="rId35"/>
    <p:sldId id="436" r:id="rId36"/>
    <p:sldId id="443" r:id="rId37"/>
    <p:sldId id="437" r:id="rId38"/>
    <p:sldId id="444" r:id="rId39"/>
    <p:sldId id="445" r:id="rId40"/>
    <p:sldId id="433" r:id="rId41"/>
    <p:sldId id="400" r:id="rId4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MS PGothic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MS PGothic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MS PGothic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MS PGothic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MS PGothic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MS PGothic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MS PGothic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MS PGothic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MS PGothic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B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3" autoAdjust="0"/>
    <p:restoredTop sz="86386" autoAdjust="0"/>
  </p:normalViewPr>
  <p:slideViewPr>
    <p:cSldViewPr>
      <p:cViewPr varScale="1">
        <p:scale>
          <a:sx n="73" d="100"/>
          <a:sy n="73" d="100"/>
        </p:scale>
        <p:origin x="63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1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576"/>
    </p:cViewPr>
  </p:sorterViewPr>
  <p:notesViewPr>
    <p:cSldViewPr>
      <p:cViewPr varScale="1">
        <p:scale>
          <a:sx n="88" d="100"/>
          <a:sy n="88" d="100"/>
        </p:scale>
        <p:origin x="-3858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76372C-339A-DE46-91A2-11981083B602}" type="doc">
      <dgm:prSet loTypeId="urn:microsoft.com/office/officeart/2005/8/layout/chart3" loCatId="" qsTypeId="urn:microsoft.com/office/officeart/2005/8/quickstyle/simple4" qsCatId="simple" csTypeId="urn:microsoft.com/office/officeart/2005/8/colors/accent1_2" csCatId="accent1" phldr="1"/>
      <dgm:spPr/>
    </dgm:pt>
    <dgm:pt modelId="{D90B07B9-985C-0249-8E3F-57AA1B3D6D0C}">
      <dgm:prSet phldrT="[Text]"/>
      <dgm:spPr/>
      <dgm:t>
        <a:bodyPr/>
        <a:lstStyle/>
        <a:p>
          <a:r>
            <a:rPr lang="en-US" dirty="0"/>
            <a:t>  </a:t>
          </a:r>
        </a:p>
      </dgm:t>
    </dgm:pt>
    <dgm:pt modelId="{05CD5E82-3F41-564D-BB14-F27A15225FB0}" type="parTrans" cxnId="{7F93F45C-834F-7943-81E0-8C60522A4E0B}">
      <dgm:prSet/>
      <dgm:spPr/>
      <dgm:t>
        <a:bodyPr/>
        <a:lstStyle/>
        <a:p>
          <a:endParaRPr lang="en-US"/>
        </a:p>
      </dgm:t>
    </dgm:pt>
    <dgm:pt modelId="{593A9C46-7574-274C-A513-348D36D262C6}" type="sibTrans" cxnId="{7F93F45C-834F-7943-81E0-8C60522A4E0B}">
      <dgm:prSet/>
      <dgm:spPr/>
      <dgm:t>
        <a:bodyPr/>
        <a:lstStyle/>
        <a:p>
          <a:endParaRPr lang="en-US"/>
        </a:p>
      </dgm:t>
    </dgm:pt>
    <dgm:pt modelId="{1EBD7058-63B2-7243-B632-1D78B9B604A9}">
      <dgm:prSet phldrT="[Text]"/>
      <dgm:spPr/>
      <dgm:t>
        <a:bodyPr/>
        <a:lstStyle/>
        <a:p>
          <a:endParaRPr lang="en-US" dirty="0"/>
        </a:p>
      </dgm:t>
    </dgm:pt>
    <dgm:pt modelId="{CAB23ADD-D8D8-7F4F-9BF8-DAC1D3D77855}" type="parTrans" cxnId="{37F68EDA-5061-C94A-96F8-918403E92F61}">
      <dgm:prSet/>
      <dgm:spPr/>
      <dgm:t>
        <a:bodyPr/>
        <a:lstStyle/>
        <a:p>
          <a:endParaRPr lang="en-US"/>
        </a:p>
      </dgm:t>
    </dgm:pt>
    <dgm:pt modelId="{4788F3AE-CA2D-6D48-B416-D0BA42C02FA5}" type="sibTrans" cxnId="{37F68EDA-5061-C94A-96F8-918403E92F61}">
      <dgm:prSet/>
      <dgm:spPr/>
      <dgm:t>
        <a:bodyPr/>
        <a:lstStyle/>
        <a:p>
          <a:endParaRPr lang="en-US"/>
        </a:p>
      </dgm:t>
    </dgm:pt>
    <dgm:pt modelId="{52C45244-4805-B44B-BF0E-77A1EBBF4A0F}">
      <dgm:prSet phldrT="[Text]"/>
      <dgm:spPr/>
      <dgm:t>
        <a:bodyPr/>
        <a:lstStyle/>
        <a:p>
          <a:endParaRPr lang="en-US" dirty="0"/>
        </a:p>
      </dgm:t>
    </dgm:pt>
    <dgm:pt modelId="{0244B381-46F4-E443-A26E-F9AB83928FF9}" type="parTrans" cxnId="{0F91BBFF-E9CC-014B-B5FB-6AAC014A1666}">
      <dgm:prSet/>
      <dgm:spPr/>
      <dgm:t>
        <a:bodyPr/>
        <a:lstStyle/>
        <a:p>
          <a:endParaRPr lang="en-US"/>
        </a:p>
      </dgm:t>
    </dgm:pt>
    <dgm:pt modelId="{A12B4000-DDAA-7F4A-BF37-07C8F4ABACC8}" type="sibTrans" cxnId="{0F91BBFF-E9CC-014B-B5FB-6AAC014A1666}">
      <dgm:prSet/>
      <dgm:spPr/>
      <dgm:t>
        <a:bodyPr/>
        <a:lstStyle/>
        <a:p>
          <a:endParaRPr lang="en-US"/>
        </a:p>
      </dgm:t>
    </dgm:pt>
    <dgm:pt modelId="{B01C48C9-2BFA-9B42-BA0E-248A1EE245C8}" type="pres">
      <dgm:prSet presAssocID="{B776372C-339A-DE46-91A2-11981083B602}" presName="compositeShape" presStyleCnt="0">
        <dgm:presLayoutVars>
          <dgm:chMax val="7"/>
          <dgm:dir/>
          <dgm:resizeHandles val="exact"/>
        </dgm:presLayoutVars>
      </dgm:prSet>
      <dgm:spPr/>
    </dgm:pt>
    <dgm:pt modelId="{80975E32-A676-054B-A3DD-4F38B9C04131}" type="pres">
      <dgm:prSet presAssocID="{B776372C-339A-DE46-91A2-11981083B602}" presName="wedge1" presStyleLbl="node1" presStyleIdx="0" presStyleCnt="3"/>
      <dgm:spPr/>
    </dgm:pt>
    <dgm:pt modelId="{2A3B6042-211A-1443-906B-623A2AB88515}" type="pres">
      <dgm:prSet presAssocID="{B776372C-339A-DE46-91A2-11981083B602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BFA48BC4-9EC0-EB42-949E-DC1CFF9DC64F}" type="pres">
      <dgm:prSet presAssocID="{B776372C-339A-DE46-91A2-11981083B602}" presName="wedge2" presStyleLbl="node1" presStyleIdx="1" presStyleCnt="3"/>
      <dgm:spPr/>
    </dgm:pt>
    <dgm:pt modelId="{7D76A8E2-B71A-C84E-8125-230233CB9A00}" type="pres">
      <dgm:prSet presAssocID="{B776372C-339A-DE46-91A2-11981083B602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F3D81433-042E-F54E-AC02-BA64D32456EA}" type="pres">
      <dgm:prSet presAssocID="{B776372C-339A-DE46-91A2-11981083B602}" presName="wedge3" presStyleLbl="node1" presStyleIdx="2" presStyleCnt="3"/>
      <dgm:spPr/>
    </dgm:pt>
    <dgm:pt modelId="{F21AC50F-7389-4349-90F4-09DEB3E1D87D}" type="pres">
      <dgm:prSet presAssocID="{B776372C-339A-DE46-91A2-11981083B602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6EB06508-5678-1F46-8509-A6E9349EBFFE}" type="presOf" srcId="{1EBD7058-63B2-7243-B632-1D78B9B604A9}" destId="{F21AC50F-7389-4349-90F4-09DEB3E1D87D}" srcOrd="1" destOrd="0" presId="urn:microsoft.com/office/officeart/2005/8/layout/chart3"/>
    <dgm:cxn modelId="{CFD2E935-4D74-E948-919E-F1A8C4E4CDAB}" type="presOf" srcId="{52C45244-4805-B44B-BF0E-77A1EBBF4A0F}" destId="{7D76A8E2-B71A-C84E-8125-230233CB9A00}" srcOrd="1" destOrd="0" presId="urn:microsoft.com/office/officeart/2005/8/layout/chart3"/>
    <dgm:cxn modelId="{7F93F45C-834F-7943-81E0-8C60522A4E0B}" srcId="{B776372C-339A-DE46-91A2-11981083B602}" destId="{D90B07B9-985C-0249-8E3F-57AA1B3D6D0C}" srcOrd="0" destOrd="0" parTransId="{05CD5E82-3F41-564D-BB14-F27A15225FB0}" sibTransId="{593A9C46-7574-274C-A513-348D36D262C6}"/>
    <dgm:cxn modelId="{774250A3-067A-1641-9A86-768D5D28D7F1}" type="presOf" srcId="{52C45244-4805-B44B-BF0E-77A1EBBF4A0F}" destId="{BFA48BC4-9EC0-EB42-949E-DC1CFF9DC64F}" srcOrd="0" destOrd="0" presId="urn:microsoft.com/office/officeart/2005/8/layout/chart3"/>
    <dgm:cxn modelId="{516ADDB0-D428-6041-921A-1994AB34DDB4}" type="presOf" srcId="{B776372C-339A-DE46-91A2-11981083B602}" destId="{B01C48C9-2BFA-9B42-BA0E-248A1EE245C8}" srcOrd="0" destOrd="0" presId="urn:microsoft.com/office/officeart/2005/8/layout/chart3"/>
    <dgm:cxn modelId="{E2E58EC4-1AE3-8542-88F9-741471A3B712}" type="presOf" srcId="{D90B07B9-985C-0249-8E3F-57AA1B3D6D0C}" destId="{2A3B6042-211A-1443-906B-623A2AB88515}" srcOrd="1" destOrd="0" presId="urn:microsoft.com/office/officeart/2005/8/layout/chart3"/>
    <dgm:cxn modelId="{599357DA-1652-3E49-A9BA-A59CEF3D48EA}" type="presOf" srcId="{1EBD7058-63B2-7243-B632-1D78B9B604A9}" destId="{F3D81433-042E-F54E-AC02-BA64D32456EA}" srcOrd="0" destOrd="0" presId="urn:microsoft.com/office/officeart/2005/8/layout/chart3"/>
    <dgm:cxn modelId="{37F68EDA-5061-C94A-96F8-918403E92F61}" srcId="{B776372C-339A-DE46-91A2-11981083B602}" destId="{1EBD7058-63B2-7243-B632-1D78B9B604A9}" srcOrd="2" destOrd="0" parTransId="{CAB23ADD-D8D8-7F4F-9BF8-DAC1D3D77855}" sibTransId="{4788F3AE-CA2D-6D48-B416-D0BA42C02FA5}"/>
    <dgm:cxn modelId="{C39E16EA-4E9A-3940-BFF4-BF671355C6E9}" type="presOf" srcId="{D90B07B9-985C-0249-8E3F-57AA1B3D6D0C}" destId="{80975E32-A676-054B-A3DD-4F38B9C04131}" srcOrd="0" destOrd="0" presId="urn:microsoft.com/office/officeart/2005/8/layout/chart3"/>
    <dgm:cxn modelId="{0F91BBFF-E9CC-014B-B5FB-6AAC014A1666}" srcId="{B776372C-339A-DE46-91A2-11981083B602}" destId="{52C45244-4805-B44B-BF0E-77A1EBBF4A0F}" srcOrd="1" destOrd="0" parTransId="{0244B381-46F4-E443-A26E-F9AB83928FF9}" sibTransId="{A12B4000-DDAA-7F4A-BF37-07C8F4ABACC8}"/>
    <dgm:cxn modelId="{69BDCF6C-97B8-BA4F-8EB3-B699E4DA761B}" type="presParOf" srcId="{B01C48C9-2BFA-9B42-BA0E-248A1EE245C8}" destId="{80975E32-A676-054B-A3DD-4F38B9C04131}" srcOrd="0" destOrd="0" presId="urn:microsoft.com/office/officeart/2005/8/layout/chart3"/>
    <dgm:cxn modelId="{1777B754-41E8-BC46-95A3-572B889D926B}" type="presParOf" srcId="{B01C48C9-2BFA-9B42-BA0E-248A1EE245C8}" destId="{2A3B6042-211A-1443-906B-623A2AB88515}" srcOrd="1" destOrd="0" presId="urn:microsoft.com/office/officeart/2005/8/layout/chart3"/>
    <dgm:cxn modelId="{B71E59F4-AAFE-4444-ADD7-B356775780DB}" type="presParOf" srcId="{B01C48C9-2BFA-9B42-BA0E-248A1EE245C8}" destId="{BFA48BC4-9EC0-EB42-949E-DC1CFF9DC64F}" srcOrd="2" destOrd="0" presId="urn:microsoft.com/office/officeart/2005/8/layout/chart3"/>
    <dgm:cxn modelId="{3511494C-3DDC-EF42-8261-996E16FB6B03}" type="presParOf" srcId="{B01C48C9-2BFA-9B42-BA0E-248A1EE245C8}" destId="{7D76A8E2-B71A-C84E-8125-230233CB9A00}" srcOrd="3" destOrd="0" presId="urn:microsoft.com/office/officeart/2005/8/layout/chart3"/>
    <dgm:cxn modelId="{E16DB532-1C3F-A64A-9E43-8049BD59DCA8}" type="presParOf" srcId="{B01C48C9-2BFA-9B42-BA0E-248A1EE245C8}" destId="{F3D81433-042E-F54E-AC02-BA64D32456EA}" srcOrd="4" destOrd="0" presId="urn:microsoft.com/office/officeart/2005/8/layout/chart3"/>
    <dgm:cxn modelId="{FCD3765B-A0E9-454B-A9B9-CC79A05E067D}" type="presParOf" srcId="{B01C48C9-2BFA-9B42-BA0E-248A1EE245C8}" destId="{F21AC50F-7389-4349-90F4-09DEB3E1D87D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975E32-A676-054B-A3DD-4F38B9C04131}">
      <dsp:nvSpPr>
        <dsp:cNvPr id="0" name=""/>
        <dsp:cNvSpPr/>
      </dsp:nvSpPr>
      <dsp:spPr>
        <a:xfrm>
          <a:off x="1429105" y="274319"/>
          <a:ext cx="3413760" cy="3413760"/>
        </a:xfrm>
        <a:prstGeom prst="pie">
          <a:avLst>
            <a:gd name="adj1" fmla="val 16200000"/>
            <a:gd name="adj2" fmla="val 18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  </a:t>
          </a:r>
        </a:p>
      </dsp:txBody>
      <dsp:txXfrm>
        <a:off x="3285134" y="904239"/>
        <a:ext cx="1158240" cy="1137920"/>
      </dsp:txXfrm>
    </dsp:sp>
    <dsp:sp modelId="{BFA48BC4-9EC0-EB42-949E-DC1CFF9DC64F}">
      <dsp:nvSpPr>
        <dsp:cNvPr id="0" name=""/>
        <dsp:cNvSpPr/>
      </dsp:nvSpPr>
      <dsp:spPr>
        <a:xfrm>
          <a:off x="1253134" y="375919"/>
          <a:ext cx="3413760" cy="3413760"/>
        </a:xfrm>
        <a:prstGeom prst="pie">
          <a:avLst>
            <a:gd name="adj1" fmla="val 1800000"/>
            <a:gd name="adj2" fmla="val 90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400" kern="1200" dirty="0"/>
        </a:p>
      </dsp:txBody>
      <dsp:txXfrm>
        <a:off x="2187854" y="2529840"/>
        <a:ext cx="1544320" cy="1056640"/>
      </dsp:txXfrm>
    </dsp:sp>
    <dsp:sp modelId="{F3D81433-042E-F54E-AC02-BA64D32456EA}">
      <dsp:nvSpPr>
        <dsp:cNvPr id="0" name=""/>
        <dsp:cNvSpPr/>
      </dsp:nvSpPr>
      <dsp:spPr>
        <a:xfrm>
          <a:off x="1253134" y="375919"/>
          <a:ext cx="3413760" cy="3413760"/>
        </a:xfrm>
        <a:prstGeom prst="pie">
          <a:avLst>
            <a:gd name="adj1" fmla="val 90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1618894" y="1046480"/>
        <a:ext cx="1158240" cy="11379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image" Target="../media/image16.e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image" Target="../media/image1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image" Target="../media/image1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733800" y="0"/>
            <a:ext cx="3124200" cy="246063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r" eaLnBrk="1" hangingPunct="1"/>
            <a:r>
              <a:rPr lang="en-US" sz="1000"/>
              <a:t>2-</a:t>
            </a:r>
            <a:fld id="{0BFA819A-FF9F-4F41-84DF-EA14F61BFB29}" type="slidenum">
              <a:rPr lang="en-US" sz="1000"/>
              <a:pPr algn="r" eaLnBrk="1" hangingPunct="1"/>
              <a:t>‹#›</a:t>
            </a:fld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30909255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19800" y="0"/>
            <a:ext cx="838200" cy="261938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r" eaLnBrk="1" hangingPunct="1"/>
            <a:r>
              <a:rPr lang="en-US" sz="1100"/>
              <a:t>2-</a:t>
            </a:r>
            <a:fld id="{5D5DA94B-FEEE-9C40-B9B2-DC5092854BC6}" type="slidenum">
              <a:rPr lang="en-US" sz="1100"/>
              <a:pPr algn="r" eaLnBrk="1" hangingPunct="1"/>
              <a:t>‹#›</a:t>
            </a:fld>
            <a:endParaRPr lang="en-US" sz="1100"/>
          </a:p>
        </p:txBody>
      </p:sp>
    </p:spTree>
    <p:extLst>
      <p:ext uri="{BB962C8B-B14F-4D97-AF65-F5344CB8AC3E}">
        <p14:creationId xmlns:p14="http://schemas.microsoft.com/office/powerpoint/2010/main" val="1566894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1619" name="Notes Placeholder 1"/>
          <p:cNvSpPr>
            <a:spLocks noGrp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charset="0"/>
              <a:ea typeface="MS PGothic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1896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66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effectLst>
                <a:outerShdw blurRad="38100" dist="38100" dir="2700000" algn="tl">
                  <a:srgbClr val="DDDDDD"/>
                </a:outerShdw>
              </a:effectLst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3991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lvl="3"/>
            <a:endParaRPr lang="en-US">
              <a:latin typeface="Calibri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8457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944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6893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5179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71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effectLst>
                <a:outerShdw blurRad="38100" dist="38100" dir="2700000" algn="tl">
                  <a:srgbClr val="DDDDDD"/>
                </a:outerShdw>
              </a:effectLst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2539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10834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8682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68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effectLst>
                <a:outerShdw blurRad="38100" dist="38100" dir="2700000" algn="tl">
                  <a:srgbClr val="DDDDDD"/>
                </a:outerShdw>
              </a:effectLst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6941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lvl="1"/>
            <a:endParaRPr lang="en-US" b="1">
              <a:latin typeface="Calibri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16223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99158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0816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2374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29969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36500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99484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66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effectLst>
                <a:outerShdw blurRad="38100" dist="38100" dir="2700000" algn="tl">
                  <a:srgbClr val="DDDDDD"/>
                </a:outerShdw>
              </a:effectLst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23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6329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1626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96646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1987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8674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1178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7864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38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8D3230D-4F4D-8B4E-90C6-63669D180477}" type="datetimeFigureOut">
              <a:rPr lang="en-US"/>
              <a:pPr/>
              <a:t>1/8/2020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D8892D-A3B1-264F-9701-B439CAB0936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327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DD6392-797E-6F4B-B21E-AC66D2BDE93B}" type="datetimeFigureOut">
              <a:rPr lang="en-US"/>
              <a:pPr/>
              <a:t>1/8/2020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5425" y="6459538"/>
            <a:ext cx="361632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651A66-AC30-B347-8A02-46F4D06CC7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96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494034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541338" y="2644775"/>
            <a:ext cx="82438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 userDrawn="1"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 userDrawn="1"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TextBox 7"/>
          <p:cNvSpPr txBox="1">
            <a:spLocks noChangeArrowheads="1"/>
          </p:cNvSpPr>
          <p:nvPr userDrawn="1"/>
        </p:nvSpPr>
        <p:spPr bwMode="auto">
          <a:xfrm>
            <a:off x="457200" y="5105400"/>
            <a:ext cx="4724400" cy="107791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9pPr>
          </a:lstStyle>
          <a:p>
            <a:pPr eaLnBrk="1" hangingPunct="1">
              <a:defRPr/>
            </a:pPr>
            <a:r>
              <a:rPr lang="en-US" altLang="en-US" sz="16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PowerPoint Authors:</a:t>
            </a:r>
          </a:p>
          <a:p>
            <a:pPr eaLnBrk="1" hangingPunct="1">
              <a:defRPr/>
            </a:pPr>
            <a:r>
              <a:rPr lang="en-US" altLang="en-US" sz="16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	Susan Coomer Galbreath, Ph.D., CPA</a:t>
            </a:r>
          </a:p>
          <a:p>
            <a:pPr eaLnBrk="1" hangingPunct="1">
              <a:defRPr/>
            </a:pPr>
            <a:r>
              <a:rPr lang="en-US" altLang="en-US" sz="16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	Jon A. Booker, Ph.D., CPA, CIA</a:t>
            </a:r>
          </a:p>
          <a:p>
            <a:pPr eaLnBrk="1" hangingPunct="1">
              <a:defRPr/>
            </a:pPr>
            <a:r>
              <a:rPr lang="en-US" altLang="en-US" sz="16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	Cynthia J. Rooney, Ph.D., CPA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 userDrawn="1"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457200" y="5105400"/>
            <a:ext cx="4724400" cy="107791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9pPr>
          </a:lstStyle>
          <a:p>
            <a:pPr eaLnBrk="1" hangingPunct="1">
              <a:defRPr/>
            </a:pPr>
            <a:r>
              <a:rPr lang="en-US" altLang="en-US" sz="16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PowerPoint Authors:</a:t>
            </a:r>
          </a:p>
          <a:p>
            <a:pPr eaLnBrk="1" hangingPunct="1">
              <a:defRPr/>
            </a:pPr>
            <a:r>
              <a:rPr lang="en-US" altLang="en-US" sz="16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	Susan Coomer Galbreath, Ph.D., CPA</a:t>
            </a:r>
          </a:p>
          <a:p>
            <a:pPr eaLnBrk="1" hangingPunct="1">
              <a:defRPr/>
            </a:pPr>
            <a:r>
              <a:rPr lang="en-US" altLang="en-US" sz="16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	Jon A. Booker, Ph.D., CPA, CIA</a:t>
            </a:r>
          </a:p>
          <a:p>
            <a:pPr eaLnBrk="1" hangingPunct="1">
              <a:defRPr/>
            </a:pPr>
            <a:r>
              <a:rPr lang="en-US" altLang="en-US" sz="16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	Cynthia J. Rooney, Ph.D., CPA</a:t>
            </a:r>
          </a:p>
        </p:txBody>
      </p:sp>
      <p:pic>
        <p:nvPicPr>
          <p:cNvPr id="12" name="Picture 1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0" y="2736850"/>
            <a:ext cx="2720975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703" y="-75698"/>
            <a:ext cx="7543800" cy="2670048"/>
          </a:xfrm>
        </p:spPr>
        <p:txBody>
          <a:bodyPr/>
          <a:lstStyle>
            <a:lvl1pPr algn="l">
              <a:lnSpc>
                <a:spcPct val="85000"/>
              </a:lnSpc>
              <a:defRPr sz="54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703" y="2815466"/>
            <a:ext cx="7529354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E70819-8FF2-2541-ACDE-C113BD3CB747}" type="datetimeFigureOut">
              <a:rPr lang="en-US"/>
              <a:pPr/>
              <a:t>1/8/2020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7AF3E-6632-8F4B-BB24-5266B1069BC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6" name="Text Box 18"/>
          <p:cNvSpPr txBox="1">
            <a:spLocks noChangeArrowheads="1"/>
          </p:cNvSpPr>
          <p:nvPr userDrawn="1"/>
        </p:nvSpPr>
        <p:spPr bwMode="auto">
          <a:xfrm>
            <a:off x="3048000" y="6457950"/>
            <a:ext cx="6400800" cy="5238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sz="900" i="1" dirty="0">
                <a:solidFill>
                  <a:schemeClr val="bg1"/>
                </a:solidFill>
                <a:ea typeface="ＭＳ Ｐゴシック" charset="0"/>
              </a:rPr>
              <a:t>©McGraw-Hill Education. All rights reserved. Authorized only for instructor use in the classroom.  No reproduction or further distribution permitted without the prior written consent of McGraw-Hill Education.</a:t>
            </a:r>
          </a:p>
          <a:p>
            <a:r>
              <a:rPr lang="en-US" sz="1000" i="1" dirty="0">
                <a:solidFill>
                  <a:srgbClr val="F2F2F2"/>
                </a:solidFill>
                <a:latin typeface="Times" charset="0"/>
                <a:ea typeface="ＭＳ Ｐゴシック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474021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DC687C-D396-E54C-803C-CFD0AE40D7DE}" type="datetimeFigureOut">
              <a:rPr lang="en-US"/>
              <a:pPr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2D25F6-A922-D84B-8AB3-8C39CCCCEAB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Text Box 18"/>
          <p:cNvSpPr txBox="1">
            <a:spLocks noChangeArrowheads="1"/>
          </p:cNvSpPr>
          <p:nvPr userDrawn="1"/>
        </p:nvSpPr>
        <p:spPr bwMode="auto">
          <a:xfrm>
            <a:off x="3048000" y="6457950"/>
            <a:ext cx="6400800" cy="36933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sz="900" i="1" dirty="0">
                <a:solidFill>
                  <a:schemeClr val="bg1"/>
                </a:solidFill>
                <a:ea typeface="ＭＳ Ｐゴシック" charset="0"/>
              </a:rPr>
              <a:t>©McGraw-Hill Education. All rights reserved. Authorized only for instructor use in the classroom.  No reproduction or further distribution permitted without the prior written consent of McGraw-Hill Education.</a:t>
            </a:r>
          </a:p>
        </p:txBody>
      </p:sp>
    </p:spTree>
    <p:extLst>
      <p:ext uri="{BB962C8B-B14F-4D97-AF65-F5344CB8AC3E}">
        <p14:creationId xmlns:p14="http://schemas.microsoft.com/office/powerpoint/2010/main" val="34330805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/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25DD8E-8DD8-9648-9771-51C968A399A0}" type="datetimeFigureOut">
              <a:rPr lang="en-US"/>
              <a:pPr/>
              <a:t>1/8/2020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DB14BE-EFFF-744A-82FE-7477917266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792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65584"/>
            <a:ext cx="7543800" cy="989708"/>
          </a:xfrm>
        </p:spPr>
        <p:txBody>
          <a:bodyPr/>
          <a:lstStyle>
            <a:lvl1pPr>
              <a:defRPr b="0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524001"/>
            <a:ext cx="3703320" cy="43450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524001"/>
            <a:ext cx="3703320" cy="43450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0A5FDC-E08C-4644-AFEE-E8A0AC6C819C}" type="datetimeFigureOut">
              <a:rPr lang="en-US"/>
              <a:pPr/>
              <a:t>1/8/2020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2DAE00-2833-5F48-B962-1984A23D82E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Text Box 18"/>
          <p:cNvSpPr txBox="1">
            <a:spLocks noChangeArrowheads="1"/>
          </p:cNvSpPr>
          <p:nvPr userDrawn="1"/>
        </p:nvSpPr>
        <p:spPr bwMode="auto">
          <a:xfrm>
            <a:off x="3048000" y="6457950"/>
            <a:ext cx="6400800" cy="36933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sz="900" i="1" dirty="0">
                <a:solidFill>
                  <a:schemeClr val="bg1"/>
                </a:solidFill>
                <a:ea typeface="ＭＳ Ｐゴシック" charset="0"/>
              </a:rPr>
              <a:t>©McGraw-Hill Education. All rights reserved. Authorized only for instructor use in the classroom.  No reproduction or further distribution permitted without the prior written consent of McGraw-Hill Education.</a:t>
            </a:r>
          </a:p>
        </p:txBody>
      </p:sp>
    </p:spTree>
    <p:extLst>
      <p:ext uri="{BB962C8B-B14F-4D97-AF65-F5344CB8AC3E}">
        <p14:creationId xmlns:p14="http://schemas.microsoft.com/office/powerpoint/2010/main" val="12373734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96900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397318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209800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371600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209800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2E53DC-39FB-E244-8CC2-27350A485D8D}" type="datetimeFigureOut">
              <a:rPr lang="en-US"/>
              <a:pPr/>
              <a:t>1/8/2020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B3AAE2-3617-1646-B0C9-7E0E2D3324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8220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AAF37AC-DEE8-724F-8CDC-CAC55992DE86}" type="datetimeFigureOut">
              <a:rPr lang="en-US"/>
              <a:pPr/>
              <a:t>1/8/2020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824506-281A-E349-AB6F-DCE90B2F934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Text Box 18"/>
          <p:cNvSpPr txBox="1">
            <a:spLocks noChangeArrowheads="1"/>
          </p:cNvSpPr>
          <p:nvPr userDrawn="1"/>
        </p:nvSpPr>
        <p:spPr bwMode="auto">
          <a:xfrm>
            <a:off x="3048000" y="6457950"/>
            <a:ext cx="6400800" cy="36933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sz="900" i="1" dirty="0">
                <a:solidFill>
                  <a:schemeClr val="bg1"/>
                </a:solidFill>
                <a:ea typeface="ＭＳ Ｐゴシック" charset="0"/>
              </a:rPr>
              <a:t>©McGraw-Hill Education. All rights reserved. Authorized only for instructor use in the classroom.  No reproduction or further distribution permitted without the prior written consent of McGraw-Hill Education.</a:t>
            </a:r>
          </a:p>
        </p:txBody>
      </p:sp>
    </p:spTree>
    <p:extLst>
      <p:ext uri="{BB962C8B-B14F-4D97-AF65-F5344CB8AC3E}">
        <p14:creationId xmlns:p14="http://schemas.microsoft.com/office/powerpoint/2010/main" val="41032970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2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C81BE3-F598-DD47-89B5-06E29D4FA5A7}" type="datetimeFigureOut">
              <a:rPr lang="en-US"/>
              <a:pPr/>
              <a:t>1/8/2020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71FF56-C21B-504C-9B09-D4847C9C17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974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3038475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3030538" y="0"/>
            <a:ext cx="476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349250" y="6459538"/>
            <a:ext cx="1963738" cy="365125"/>
          </a:xfrm>
        </p:spPr>
        <p:txBody>
          <a:bodyPr/>
          <a:lstStyle>
            <a:lvl1pPr>
              <a:defRPr/>
            </a:lvl1pPr>
          </a:lstStyle>
          <a:p>
            <a:fld id="{333A61F0-25B9-C144-B9BE-DBB6745199E8}" type="datetimeFigureOut">
              <a:rPr lang="en-US"/>
              <a:pPr/>
              <a:t>1/8/2020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538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E7D76B-EA4C-E746-B965-0B82A2130E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446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/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75A1D7-73CB-8E47-92FC-3DA37156A2A7}" type="datetimeFigureOut">
              <a:rPr lang="en-US"/>
              <a:pPr/>
              <a:t>1/8/2020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5425" y="6459538"/>
            <a:ext cx="361632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59784-3CC6-BC41-9B5A-A624456612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2673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953000"/>
            <a:ext cx="9142413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0" y="4914900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F9E24D-6109-4642-8B88-6B385130BC3F}" type="datetimeFigureOut">
              <a:rPr lang="en-US"/>
              <a:pPr/>
              <a:t>1/8/2020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4FB87E-EAD9-8D42-B4D1-CCE81651AB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7563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AE73A5-B234-6144-9ADA-97DDC2BBE0B8}" type="datetimeFigureOut">
              <a:rPr lang="en-US"/>
              <a:pPr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7B416E-5363-5243-AA85-75CD79A0B6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2525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057D88-D882-7A4A-9613-CE53F0F91D5A}" type="datetimeFigureOut">
              <a:rPr lang="en-US"/>
              <a:pPr/>
              <a:t>1/8/2020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E28B10-FD97-3740-94E2-4D530FEB04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6248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82277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65584"/>
            <a:ext cx="7543800" cy="9897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524001"/>
            <a:ext cx="3703320" cy="43450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524001"/>
            <a:ext cx="3703320" cy="43450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D85C17-C0F6-7841-9BE3-DC576C6DF437}" type="datetimeFigureOut">
              <a:rPr lang="en-US"/>
              <a:pPr/>
              <a:t>1/8/2020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5425" y="6459538"/>
            <a:ext cx="361632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D023D0-92CA-AB4D-8972-240D855FDA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6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96900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397318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209800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371600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209800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76E0B6-02F5-954C-9042-2114199C2406}" type="datetimeFigureOut">
              <a:rPr lang="en-US"/>
              <a:pPr/>
              <a:t>1/8/2020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5425" y="6459538"/>
            <a:ext cx="361632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20DE7F-C2E9-1841-A059-61F92F0E984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306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246972-C70E-5A4A-9E0D-F61849C8EE25}" type="datetimeFigureOut">
              <a:rPr lang="en-US"/>
              <a:pPr/>
              <a:t>1/8/2020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5425" y="6459538"/>
            <a:ext cx="361632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9BAB8A-46F8-3542-950D-FA0831A6BB8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220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2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87B17B-5DB5-EB4F-9B4F-681AF51B527A}" type="datetimeFigureOut">
              <a:rPr lang="en-US"/>
              <a:pPr/>
              <a:t>1/8/2020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765425" y="6459538"/>
            <a:ext cx="361632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16EDA4-30F2-E14A-8E51-3374111BBE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617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3038475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3030538" y="0"/>
            <a:ext cx="476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349250" y="6459538"/>
            <a:ext cx="1963738" cy="365125"/>
          </a:xfrm>
        </p:spPr>
        <p:txBody>
          <a:bodyPr/>
          <a:lstStyle>
            <a:lvl1pPr>
              <a:defRPr/>
            </a:lvl1pPr>
          </a:lstStyle>
          <a:p>
            <a:fld id="{A9F5BC36-64B2-5745-91E6-49D9ADA9CAF3}" type="datetimeFigureOut">
              <a:rPr lang="en-US"/>
              <a:pPr/>
              <a:t>1/8/2020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538"/>
            <a:ext cx="348615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EC58BE-E872-ED46-863D-A16C7BEADE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672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953000"/>
            <a:ext cx="9142413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0" y="4914900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88B8BE-CC30-2941-A593-72016CA3EDB9}" type="datetimeFigureOut">
              <a:rPr lang="en-US"/>
              <a:pPr/>
              <a:t>1/8/2020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65425" y="6459538"/>
            <a:ext cx="361632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6C0759-3330-F940-B997-62646E8B1E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719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7DB5ED-4B18-A848-9EFD-60D69F858F4B}" type="datetimeFigureOut">
              <a:rPr lang="en-US"/>
              <a:pPr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5425" y="6459538"/>
            <a:ext cx="361632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BB5F47-9E94-6C44-BCC5-C76CE6E4CBA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561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325" y="152400"/>
            <a:ext cx="7543800" cy="10255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1447800"/>
            <a:ext cx="75438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325" y="6459538"/>
            <a:ext cx="1854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FFFFFF"/>
                </a:solidFill>
              </a:defRPr>
            </a:lvl1pPr>
          </a:lstStyle>
          <a:p>
            <a:fld id="{D2B82BF5-C73F-2942-9BCF-2512FA42963A}" type="datetimeFigureOut">
              <a:rPr lang="en-US"/>
              <a:pPr/>
              <a:t>1/8/2020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4738" y="6459538"/>
            <a:ext cx="9842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</a:defRPr>
            </a:lvl1pPr>
          </a:lstStyle>
          <a:p>
            <a:fld id="{CDD2AEDA-1D76-054A-B0FB-22D755E8D408}" type="slidenum">
              <a:rPr lang="en-US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350" y="1219200"/>
            <a:ext cx="747553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 userDrawn="1"/>
        </p:nvSpPr>
        <p:spPr>
          <a:xfrm>
            <a:off x="7772400" y="0"/>
            <a:ext cx="1219200" cy="246063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r" eaLnBrk="1" hangingPunct="1"/>
            <a:r>
              <a:rPr lang="en-US" sz="1000"/>
              <a:t>2-</a:t>
            </a:r>
            <a:fld id="{274514E0-B5A8-0B4D-BCE4-9F5C3D5434AA}" type="slidenum">
              <a:rPr lang="en-US" sz="1000"/>
              <a:pPr algn="r" eaLnBrk="1" hangingPunct="1"/>
              <a:t>‹#›</a:t>
            </a:fld>
            <a:endParaRPr lang="en-US" sz="1000"/>
          </a:p>
        </p:txBody>
      </p:sp>
      <p:sp>
        <p:nvSpPr>
          <p:cNvPr id="13" name="Text Box 18"/>
          <p:cNvSpPr txBox="1">
            <a:spLocks noChangeArrowheads="1"/>
          </p:cNvSpPr>
          <p:nvPr userDrawn="1"/>
        </p:nvSpPr>
        <p:spPr bwMode="auto">
          <a:xfrm>
            <a:off x="3048000" y="6457950"/>
            <a:ext cx="6400800" cy="36933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sz="900" i="1" dirty="0">
                <a:solidFill>
                  <a:schemeClr val="bg1"/>
                </a:solidFill>
                <a:ea typeface="ＭＳ Ｐゴシック" charset="0"/>
              </a:rPr>
              <a:t>©McGraw-Hill Education. All rights reserved. Authorized only for instructor use in the classroom.  No reproduction or further distribution permitted without the prior written consent of McGraw-Hill Education.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34" r:id="rId1"/>
    <p:sldLayoutId id="2147484835" r:id="rId2"/>
    <p:sldLayoutId id="2147484829" r:id="rId3"/>
    <p:sldLayoutId id="2147484830" r:id="rId4"/>
    <p:sldLayoutId id="2147484831" r:id="rId5"/>
    <p:sldLayoutId id="2147484836" r:id="rId6"/>
    <p:sldLayoutId id="2147484837" r:id="rId7"/>
    <p:sldLayoutId id="2147484838" r:id="rId8"/>
    <p:sldLayoutId id="2147484832" r:id="rId9"/>
    <p:sldLayoutId id="2147484839" r:id="rId10"/>
    <p:sldLayoutId id="2147484840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kern="1200" spc="-50">
          <a:solidFill>
            <a:srgbClr val="404040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404040"/>
          </a:solidFill>
          <a:latin typeface="Calibri Light" panose="020F0302020204030204" pitchFamily="34" charset="0"/>
          <a:ea typeface="ＭＳ Ｐゴシック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404040"/>
          </a:solidFill>
          <a:latin typeface="Calibri Light" panose="020F0302020204030204" pitchFamily="34" charset="0"/>
          <a:ea typeface="ＭＳ Ｐゴシック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404040"/>
          </a:solidFill>
          <a:latin typeface="Calibri Light" panose="020F0302020204030204" pitchFamily="34" charset="0"/>
          <a:ea typeface="ＭＳ Ｐゴシック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404040"/>
          </a:solidFill>
          <a:latin typeface="Calibri Light" panose="020F0302020204030204" pitchFamily="34" charset="0"/>
          <a:ea typeface="ＭＳ Ｐゴシック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charset="0"/>
        <a:buChar char=" "/>
        <a:defRPr sz="2000" kern="1200">
          <a:solidFill>
            <a:srgbClr val="404040"/>
          </a:solidFill>
          <a:latin typeface="+mn-lt"/>
          <a:ea typeface="ＭＳ Ｐゴシック" charset="0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kern="1200">
          <a:solidFill>
            <a:srgbClr val="404040"/>
          </a:solidFill>
          <a:latin typeface="+mn-lt"/>
          <a:ea typeface="ＭＳ Ｐゴシック" charset="0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sz="1400" kern="1200">
          <a:solidFill>
            <a:srgbClr val="404040"/>
          </a:solidFill>
          <a:latin typeface="+mn-lt"/>
          <a:ea typeface="ＭＳ Ｐゴシック" charset="0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sz="1400" kern="1200">
          <a:solidFill>
            <a:srgbClr val="404040"/>
          </a:solidFill>
          <a:latin typeface="+mn-lt"/>
          <a:ea typeface="ＭＳ Ｐゴシック" charset="0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sz="1400" kern="1200">
          <a:solidFill>
            <a:srgbClr val="404040"/>
          </a:solidFill>
          <a:latin typeface="+mn-lt"/>
          <a:ea typeface="ＭＳ Ｐゴシック" charset="0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325" y="152400"/>
            <a:ext cx="7543800" cy="10255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1447800"/>
            <a:ext cx="75438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325" y="6459538"/>
            <a:ext cx="1854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FFFFFF"/>
                </a:solidFill>
              </a:defRPr>
            </a:lvl1pPr>
          </a:lstStyle>
          <a:p>
            <a:fld id="{76D20C4D-5179-C041-84FD-6B867395215B}" type="datetimeFigureOut">
              <a:rPr lang="en-US"/>
              <a:pPr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5425" y="6459538"/>
            <a:ext cx="361632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900">
                <a:solidFill>
                  <a:srgbClr val="FFFFFF"/>
                </a:solidFill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4738" y="6459538"/>
            <a:ext cx="9842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</a:defRPr>
            </a:lvl1pPr>
          </a:lstStyle>
          <a:p>
            <a:fld id="{F5CFD9FE-3DD1-C847-ACD9-B043AD2AA492}" type="slidenum">
              <a:rPr lang="en-US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350" y="1219200"/>
            <a:ext cx="747553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 userDrawn="1"/>
        </p:nvSpPr>
        <p:spPr>
          <a:xfrm>
            <a:off x="7772400" y="0"/>
            <a:ext cx="1219200" cy="246063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r" eaLnBrk="1" hangingPunct="1"/>
            <a:r>
              <a:rPr lang="en-US" sz="1000"/>
              <a:t>5-</a:t>
            </a:r>
            <a:fld id="{FAB4660F-8364-B742-815B-0F1CDF3B9640}" type="slidenum">
              <a:rPr lang="en-US" sz="1000"/>
              <a:pPr algn="r" eaLnBrk="1" hangingPunct="1"/>
              <a:t>‹#›</a:t>
            </a:fld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8379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42" r:id="rId1"/>
    <p:sldLayoutId id="2147484843" r:id="rId2"/>
    <p:sldLayoutId id="2147484844" r:id="rId3"/>
    <p:sldLayoutId id="2147484845" r:id="rId4"/>
    <p:sldLayoutId id="2147484846" r:id="rId5"/>
    <p:sldLayoutId id="2147484847" r:id="rId6"/>
    <p:sldLayoutId id="2147484848" r:id="rId7"/>
    <p:sldLayoutId id="2147484849" r:id="rId8"/>
    <p:sldLayoutId id="2147484850" r:id="rId9"/>
    <p:sldLayoutId id="2147484851" r:id="rId10"/>
    <p:sldLayoutId id="2147484852" r:id="rId11"/>
    <p:sldLayoutId id="2147484853" r:id="rId12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kern="1200" spc="-50">
          <a:solidFill>
            <a:srgbClr val="404040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404040"/>
          </a:solidFill>
          <a:latin typeface="Calibri Light" panose="020F0302020204030204" pitchFamily="34" charset="0"/>
          <a:ea typeface="ＭＳ Ｐゴシック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404040"/>
          </a:solidFill>
          <a:latin typeface="Calibri Light" panose="020F0302020204030204" pitchFamily="34" charset="0"/>
          <a:ea typeface="ＭＳ Ｐゴシック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404040"/>
          </a:solidFill>
          <a:latin typeface="Calibri Light" panose="020F0302020204030204" pitchFamily="34" charset="0"/>
          <a:ea typeface="ＭＳ Ｐゴシック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404040"/>
          </a:solidFill>
          <a:latin typeface="Calibri Light" panose="020F0302020204030204" pitchFamily="34" charset="0"/>
          <a:ea typeface="ＭＳ Ｐゴシック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charset="0"/>
        <a:buChar char=" "/>
        <a:defRPr sz="2000" kern="1200">
          <a:solidFill>
            <a:srgbClr val="404040"/>
          </a:solidFill>
          <a:latin typeface="+mn-lt"/>
          <a:ea typeface="ＭＳ Ｐゴシック" charset="0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kern="1200">
          <a:solidFill>
            <a:srgbClr val="404040"/>
          </a:solidFill>
          <a:latin typeface="+mn-lt"/>
          <a:ea typeface="ＭＳ Ｐゴシック" charset="0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sz="1400" kern="1200">
          <a:solidFill>
            <a:srgbClr val="404040"/>
          </a:solidFill>
          <a:latin typeface="+mn-lt"/>
          <a:ea typeface="ＭＳ Ｐゴシック" charset="0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sz="1400" kern="1200">
          <a:solidFill>
            <a:srgbClr val="404040"/>
          </a:solidFill>
          <a:latin typeface="+mn-lt"/>
          <a:ea typeface="ＭＳ Ｐゴシック" charset="0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sz="1400" kern="1200">
          <a:solidFill>
            <a:srgbClr val="404040"/>
          </a:solidFill>
          <a:latin typeface="+mn-lt"/>
          <a:ea typeface="ＭＳ Ｐゴシック" charset="0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5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6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7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8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7.emf"/><Relationship Id="rId4" Type="http://schemas.openxmlformats.org/officeDocument/2006/relationships/image" Target="../media/image16.emf"/><Relationship Id="rId9" Type="http://schemas.openxmlformats.org/officeDocument/2006/relationships/oleObject" Target="../embeddings/oleObject14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18.emf"/><Relationship Id="rId4" Type="http://schemas.openxmlformats.org/officeDocument/2006/relationships/image" Target="../media/image16.emf"/><Relationship Id="rId9" Type="http://schemas.openxmlformats.org/officeDocument/2006/relationships/oleObject" Target="../embeddings/oleObject20.bin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19.emf"/><Relationship Id="rId4" Type="http://schemas.openxmlformats.org/officeDocument/2006/relationships/image" Target="../media/image16.emf"/><Relationship Id="rId9" Type="http://schemas.openxmlformats.org/officeDocument/2006/relationships/oleObject" Target="../embeddings/oleObject26.bin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2606" y="1112430"/>
            <a:ext cx="8190209" cy="1025525"/>
          </a:xfrm>
        </p:spPr>
        <p:txBody>
          <a:bodyPr lIns="90488" tIns="44450" rIns="90488" bIns="44450">
            <a:noAutofit/>
          </a:bodyPr>
          <a:lstStyle/>
          <a:p>
            <a:pPr eaLnBrk="1" hangingPunct="1">
              <a:defRPr/>
            </a:pPr>
            <a:r>
              <a:rPr lang="en-US" altLang="en-US" sz="3600" dirty="0"/>
              <a:t>Job-Order Costing: </a:t>
            </a:r>
            <a:br>
              <a:rPr lang="en-US" altLang="en-US" sz="3600" dirty="0"/>
            </a:br>
            <a:r>
              <a:rPr lang="en-US" altLang="en-US" sz="3600" dirty="0"/>
              <a:t>Calculating Unit Product Costs</a:t>
            </a:r>
            <a:endParaRPr lang="en-US" altLang="en-US" sz="4900" dirty="0">
              <a:solidFill>
                <a:schemeClr val="tx1">
                  <a:lumMod val="85000"/>
                  <a:lumOff val="15000"/>
                </a:schemeClr>
              </a:solidFill>
              <a:ea typeface="MS PGothic" charset="-128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A8B70655-938D-4A90-A2BF-47A5455C456F}"/>
              </a:ext>
            </a:extLst>
          </p:cNvPr>
          <p:cNvSpPr txBox="1">
            <a:spLocks/>
          </p:cNvSpPr>
          <p:nvPr/>
        </p:nvSpPr>
        <p:spPr bwMode="auto">
          <a:xfrm>
            <a:off x="578842" y="2751761"/>
            <a:ext cx="49530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>
            <a:lvl1pPr marL="90488" indent="-90488" algn="l" rtl="0" eaLnBrk="0" fontAlgn="base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charset="0"/>
              <a:buChar char=" "/>
              <a:defRPr sz="2000" kern="1200">
                <a:solidFill>
                  <a:srgbClr val="404040"/>
                </a:solidFill>
                <a:latin typeface="+mn-lt"/>
                <a:ea typeface="ＭＳ Ｐゴシック" charset="0"/>
                <a:cs typeface="+mn-cs"/>
              </a:defRPr>
            </a:lvl1pPr>
            <a:lvl2pPr marL="382588" indent="-182563" algn="l" rtl="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charset="0"/>
              <a:buChar char="◦"/>
              <a:defRPr kern="1200">
                <a:solidFill>
                  <a:srgbClr val="404040"/>
                </a:solidFill>
                <a:latin typeface="+mn-lt"/>
                <a:ea typeface="ＭＳ Ｐゴシック" charset="0"/>
                <a:cs typeface="+mn-cs"/>
              </a:defRPr>
            </a:lvl2pPr>
            <a:lvl3pPr marL="566738" indent="-182563" algn="l" rtl="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charset="0"/>
              <a:buChar char="◦"/>
              <a:defRPr sz="1400" kern="1200">
                <a:solidFill>
                  <a:srgbClr val="404040"/>
                </a:solidFill>
                <a:latin typeface="+mn-lt"/>
                <a:ea typeface="ＭＳ Ｐゴシック" charset="0"/>
                <a:cs typeface="+mn-cs"/>
              </a:defRPr>
            </a:lvl3pPr>
            <a:lvl4pPr marL="749300" indent="-182563" algn="l" rtl="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charset="0"/>
              <a:buChar char="◦"/>
              <a:defRPr sz="1400" kern="1200">
                <a:solidFill>
                  <a:srgbClr val="404040"/>
                </a:solidFill>
                <a:latin typeface="+mn-lt"/>
                <a:ea typeface="ＭＳ Ｐゴシック" charset="0"/>
                <a:cs typeface="+mn-cs"/>
              </a:defRPr>
            </a:lvl4pPr>
            <a:lvl5pPr marL="931863" indent="-182563" algn="l" rtl="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charset="0"/>
              <a:buChar char="◦"/>
              <a:defRPr sz="1400" kern="1200">
                <a:solidFill>
                  <a:srgbClr val="404040"/>
                </a:solidFill>
                <a:latin typeface="+mn-lt"/>
                <a:ea typeface="ＭＳ Ｐゴシック" charset="0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28C4CC"/>
              </a:buClr>
              <a:buSzPct val="100000"/>
              <a:buFont typeface="Calibri" charset="0"/>
              <a:buNone/>
              <a:tabLst/>
              <a:defRPr/>
            </a:pPr>
            <a:r>
              <a:rPr kumimoji="0" lang="en-US" sz="2400" b="0" i="0" u="none" strike="noStrike" kern="1200" cap="all" spc="200" normalizeH="0" baseline="0" noProof="0" dirty="0">
                <a:ln>
                  <a:noFill/>
                </a:ln>
                <a:solidFill>
                  <a:srgbClr val="344068"/>
                </a:solidFill>
                <a:effectLst/>
                <a:uLnTx/>
                <a:uFillTx/>
                <a:latin typeface="Calibri Light"/>
                <a:ea typeface="ＭＳ Ｐゴシック" charset="-128"/>
                <a:cs typeface="+mn-cs"/>
              </a:rPr>
              <a:t>Chapter 2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39FC9D2-76E8-4D6C-91D3-718AFE362FB1}"/>
              </a:ext>
            </a:extLst>
          </p:cNvPr>
          <p:cNvCxnSpPr>
            <a:cxnSpLocks/>
          </p:cNvCxnSpPr>
          <p:nvPr/>
        </p:nvCxnSpPr>
        <p:spPr>
          <a:xfrm>
            <a:off x="495945" y="2438400"/>
            <a:ext cx="815687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3">
            <a:extLst>
              <a:ext uri="{FF2B5EF4-FFF2-40B4-BE49-F238E27FC236}">
                <a16:creationId xmlns:a16="http://schemas.microsoft.com/office/drawing/2014/main" id="{E94E89C4-6FB0-44D0-B057-55DB6198C1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576" y="6119813"/>
            <a:ext cx="917257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>
            <a:extLst>
              <a:ext uri="{FF2B5EF4-FFF2-40B4-BE49-F238E27FC236}">
                <a16:creationId xmlns:a16="http://schemas.microsoft.com/office/drawing/2014/main" id="{7B69BE3A-6600-4C26-9B66-597DA3C62F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76515" y="2738846"/>
            <a:ext cx="2742699" cy="3269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C9A44E0-1B8F-471A-8244-008A76F72EBE}"/>
              </a:ext>
            </a:extLst>
          </p:cNvPr>
          <p:cNvSpPr txBox="1"/>
          <p:nvPr/>
        </p:nvSpPr>
        <p:spPr>
          <a:xfrm>
            <a:off x="309438" y="3753408"/>
            <a:ext cx="52224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-5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 Light" panose="020F0302020204030204" pitchFamily="34" charset="0"/>
                <a:ea typeface="MS PGothic" charset="-128"/>
                <a:cs typeface="Calibri Light" panose="020F0302020204030204" pitchFamily="34" charset="0"/>
              </a:rPr>
              <a:t>Managerial Accounting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-5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 Light" panose="020F0302020204030204" pitchFamily="34" charset="0"/>
                <a:ea typeface="MS PGothic" charset="-128"/>
                <a:cs typeface="Calibri Light" panose="020F0302020204030204" pitchFamily="34" charset="0"/>
              </a:rPr>
              <a:t>Seventeenth edition</a:t>
            </a:r>
          </a:p>
        </p:txBody>
      </p:sp>
    </p:spTree>
  </p:cSld>
  <p:clrMapOvr>
    <a:masterClrMapping/>
  </p:clrMapOvr>
  <p:transition>
    <p:blinds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altLang="en-US" dirty="0">
                <a:solidFill>
                  <a:schemeClr val="tx1"/>
                </a:solidFill>
                <a:ea typeface="+mj-ea"/>
              </a:rPr>
              <a:t>Job-Order Cost Accounting</a:t>
            </a:r>
          </a:p>
        </p:txBody>
      </p:sp>
      <p:graphicFrame>
        <p:nvGraphicFramePr>
          <p:cNvPr id="33795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8517595"/>
              </p:ext>
            </p:extLst>
          </p:nvPr>
        </p:nvGraphicFramePr>
        <p:xfrm>
          <a:off x="1219200" y="1447800"/>
          <a:ext cx="7745412" cy="473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26" name="Worksheet" r:id="rId4" imgW="4667171" imgH="2981473" progId="Excel.Sheet.8">
                  <p:embed/>
                </p:oleObj>
              </mc:Choice>
              <mc:Fallback>
                <p:oleObj name="Worksheet" r:id="rId4" imgW="4667171" imgH="2981473" progId="Excel.Sheet.8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lum bright="6000"/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447800"/>
                        <a:ext cx="7745412" cy="473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6" name="Line 4"/>
          <p:cNvSpPr>
            <a:spLocks noChangeShapeType="1"/>
          </p:cNvSpPr>
          <p:nvPr/>
        </p:nvSpPr>
        <p:spPr bwMode="auto">
          <a:xfrm>
            <a:off x="2209800" y="2220913"/>
            <a:ext cx="17399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>
            <a:off x="2209800" y="2755900"/>
            <a:ext cx="17399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Line 6"/>
          <p:cNvSpPr>
            <a:spLocks noChangeShapeType="1"/>
          </p:cNvSpPr>
          <p:nvPr/>
        </p:nvSpPr>
        <p:spPr bwMode="auto">
          <a:xfrm>
            <a:off x="1524000" y="3025775"/>
            <a:ext cx="25019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6019800" y="2206625"/>
            <a:ext cx="21209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0" name="Line 8"/>
          <p:cNvSpPr>
            <a:spLocks noChangeShapeType="1"/>
          </p:cNvSpPr>
          <p:nvPr/>
        </p:nvSpPr>
        <p:spPr bwMode="auto">
          <a:xfrm>
            <a:off x="6248400" y="2470150"/>
            <a:ext cx="18923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>
            <a:off x="6324600" y="2733675"/>
            <a:ext cx="18161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trips dir="r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altLang="en-US" dirty="0">
                <a:solidFill>
                  <a:schemeClr val="tx1"/>
                </a:solidFill>
                <a:ea typeface="+mj-ea"/>
              </a:rPr>
              <a:t>Learning Objective 1</a:t>
            </a:r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1905000" y="2362200"/>
            <a:ext cx="5334000" cy="1138773"/>
          </a:xfrm>
          <a:prstGeom prst="rect">
            <a:avLst/>
          </a:prstGeom>
          <a:solidFill>
            <a:schemeClr val="bg1"/>
          </a:solidFill>
          <a:ln w="76200">
            <a:solidFill>
              <a:srgbClr val="344068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400" b="1" dirty="0">
                <a:latin typeface="+mj-lt"/>
                <a:ea typeface="ＭＳ Ｐゴシック" pitchFamily="34" charset="-128"/>
                <a:cs typeface="+mn-cs"/>
              </a:rPr>
              <a:t>Compute a predetermined overhead rate.</a:t>
            </a:r>
          </a:p>
        </p:txBody>
      </p:sp>
    </p:spTree>
  </p:cSld>
  <p:clrMapOvr>
    <a:masterClrMapping/>
  </p:clrMapOvr>
  <p:transition>
    <p:strips dir="r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>
                <a:solidFill>
                  <a:schemeClr val="tx1"/>
                </a:solidFill>
                <a:ea typeface="+mj-ea"/>
              </a:rPr>
              <a:t>Why Use an Allocation Base?</a:t>
            </a:r>
          </a:p>
        </p:txBody>
      </p:sp>
      <p:sp>
        <p:nvSpPr>
          <p:cNvPr id="333827" name="Text Box 3"/>
          <p:cNvSpPr txBox="1">
            <a:spLocks noChangeArrowheads="1"/>
          </p:cNvSpPr>
          <p:nvPr/>
        </p:nvSpPr>
        <p:spPr bwMode="auto">
          <a:xfrm>
            <a:off x="533400" y="1447800"/>
            <a:ext cx="8153400" cy="13843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charset="0"/>
              </a:rPr>
              <a:t>An allocation base, such as direct labor hours, direct labor dollars, or machine hours, is used to assign manufacturing overhead to individual jobs.</a:t>
            </a:r>
          </a:p>
        </p:txBody>
      </p:sp>
      <p:sp>
        <p:nvSpPr>
          <p:cNvPr id="333828" name="Text Box 4"/>
          <p:cNvSpPr txBox="1">
            <a:spLocks noChangeArrowheads="1"/>
          </p:cNvSpPr>
          <p:nvPr/>
        </p:nvSpPr>
        <p:spPr bwMode="auto">
          <a:xfrm>
            <a:off x="457200" y="2971800"/>
            <a:ext cx="8534400" cy="30321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marL="182563" indent="-182563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>
              <a:spcBef>
                <a:spcPts val="1200"/>
              </a:spcBef>
            </a:pPr>
            <a:r>
              <a:rPr lang="en-US" sz="2200">
                <a:cs typeface="ＭＳ Ｐゴシック" charset="0"/>
              </a:rPr>
              <a:t>We use an allocation base because:</a:t>
            </a:r>
          </a:p>
          <a:p>
            <a:pPr eaLnBrk="1" hangingPunct="1">
              <a:spcBef>
                <a:spcPts val="600"/>
              </a:spcBef>
              <a:buClr>
                <a:srgbClr val="1F4429"/>
              </a:buClr>
              <a:buFont typeface="Calibri Light" charset="0"/>
              <a:buAutoNum type="alphaLcPeriod"/>
            </a:pPr>
            <a:r>
              <a:rPr lang="en-US" sz="2200">
                <a:cs typeface="ＭＳ Ｐゴシック" charset="0"/>
              </a:rPr>
              <a:t>It is impossible or difficult to trace overhead costs to particular jobs.</a:t>
            </a:r>
          </a:p>
          <a:p>
            <a:pPr eaLnBrk="1" hangingPunct="1">
              <a:spcBef>
                <a:spcPts val="600"/>
              </a:spcBef>
              <a:buClr>
                <a:srgbClr val="1F4429"/>
              </a:buClr>
              <a:buFont typeface="Calibri Light" charset="0"/>
              <a:buAutoNum type="alphaLcPeriod"/>
            </a:pPr>
            <a:r>
              <a:rPr lang="en-US" sz="2200">
                <a:cs typeface="ＭＳ Ｐゴシック" charset="0"/>
              </a:rPr>
              <a:t>Manufacturing overhead consists of many different items ranging from the grease used in machines to the production manager</a:t>
            </a:r>
            <a:r>
              <a:rPr lang="ja-JP" altLang="en-US" sz="2200">
                <a:cs typeface="ＭＳ Ｐゴシック" charset="0"/>
              </a:rPr>
              <a:t>’</a:t>
            </a:r>
            <a:r>
              <a:rPr lang="en-US" sz="2200">
                <a:cs typeface="ＭＳ Ｐゴシック" charset="0"/>
              </a:rPr>
              <a:t>s salary.</a:t>
            </a:r>
          </a:p>
          <a:p>
            <a:pPr eaLnBrk="1" hangingPunct="1">
              <a:spcBef>
                <a:spcPts val="600"/>
              </a:spcBef>
              <a:buClr>
                <a:srgbClr val="1F4429"/>
              </a:buClr>
              <a:buFont typeface="Calibri Light" charset="0"/>
              <a:buAutoNum type="alphaLcPeriod"/>
            </a:pPr>
            <a:r>
              <a:rPr lang="en-US" sz="2200">
                <a:cs typeface="ＭＳ Ｐゴシック" charset="0"/>
              </a:rPr>
              <a:t>Many types of manufacturing overhead costs are fixed even though output fluctuates during the period.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33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82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866900"/>
          </a:xfrm>
        </p:spPr>
        <p:txBody>
          <a:bodyPr lIns="90488" tIns="44450" rIns="90488" bIns="44450"/>
          <a:lstStyle/>
          <a:p>
            <a:pPr algn="ctr" eaLnBrk="1" hangingPunct="1">
              <a:buFont typeface="Times" charset="0"/>
              <a:buNone/>
            </a:pPr>
            <a:r>
              <a:rPr lang="en-US" b="1" dirty="0">
                <a:solidFill>
                  <a:schemeClr val="tx1"/>
                </a:solidFill>
                <a:latin typeface="Calibri" charset="0"/>
              </a:rPr>
              <a:t>   </a:t>
            </a:r>
            <a:r>
              <a:rPr lang="en-US" sz="3200" b="1" dirty="0">
                <a:solidFill>
                  <a:schemeClr val="tx1"/>
                </a:solidFill>
                <a:latin typeface="Calibri" charset="0"/>
                <a:cs typeface="Arial" charset="0"/>
              </a:rPr>
              <a:t>The predetermined overhead rate (</a:t>
            </a:r>
            <a:r>
              <a:rPr lang="en-US" sz="3200" b="1" i="1" dirty="0">
                <a:solidFill>
                  <a:schemeClr val="tx1"/>
                </a:solidFill>
                <a:latin typeface="Calibri" charset="0"/>
                <a:cs typeface="Arial" charset="0"/>
              </a:rPr>
              <a:t>POHR</a:t>
            </a:r>
            <a:r>
              <a:rPr lang="en-US" sz="3200" b="1" dirty="0">
                <a:solidFill>
                  <a:schemeClr val="tx1"/>
                </a:solidFill>
                <a:latin typeface="Calibri" charset="0"/>
                <a:cs typeface="Arial" charset="0"/>
              </a:rPr>
              <a:t>) used to apply overhead to jobs is determined before the period begins</a:t>
            </a:r>
            <a:r>
              <a:rPr lang="en-US" b="1" dirty="0">
                <a:solidFill>
                  <a:schemeClr val="tx1"/>
                </a:solidFill>
                <a:latin typeface="Calibri" charset="0"/>
              </a:rPr>
              <a:t>.</a:t>
            </a:r>
          </a:p>
        </p:txBody>
      </p:sp>
      <p:sp>
        <p:nvSpPr>
          <p:cNvPr id="52227" name="Rectangle 1027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dirty="0">
                <a:solidFill>
                  <a:schemeClr val="tx1"/>
                </a:solidFill>
                <a:ea typeface="ＭＳ Ｐゴシック" charset="-128"/>
              </a:rPr>
              <a:t>Manufacturing Overhead Application</a:t>
            </a:r>
          </a:p>
        </p:txBody>
      </p:sp>
      <p:grpSp>
        <p:nvGrpSpPr>
          <p:cNvPr id="39939" name="Group 3"/>
          <p:cNvGrpSpPr>
            <a:grpSpLocks/>
          </p:cNvGrpSpPr>
          <p:nvPr/>
        </p:nvGrpSpPr>
        <p:grpSpPr bwMode="auto">
          <a:xfrm>
            <a:off x="1231900" y="3186113"/>
            <a:ext cx="6985000" cy="1574800"/>
            <a:chOff x="1231900" y="3186113"/>
            <a:chExt cx="6985000" cy="1574800"/>
          </a:xfrm>
        </p:grpSpPr>
        <p:sp>
          <p:nvSpPr>
            <p:cNvPr id="39943" name="Rectangle 1029"/>
            <p:cNvSpPr>
              <a:spLocks noChangeArrowheads="1"/>
            </p:cNvSpPr>
            <p:nvPr/>
          </p:nvSpPr>
          <p:spPr bwMode="auto">
            <a:xfrm>
              <a:off x="1231900" y="3186113"/>
              <a:ext cx="6985000" cy="1574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1" hangingPunct="1"/>
              <a:endParaRPr lang="en-US">
                <a:cs typeface="ＭＳ Ｐゴシック" charset="0"/>
              </a:endParaRPr>
            </a:p>
          </p:txBody>
        </p:sp>
        <p:sp>
          <p:nvSpPr>
            <p:cNvPr id="39944" name="Rectangle 1030"/>
            <p:cNvSpPr>
              <a:spLocks noChangeArrowheads="1"/>
            </p:cNvSpPr>
            <p:nvPr/>
          </p:nvSpPr>
          <p:spPr bwMode="auto">
            <a:xfrm>
              <a:off x="3211513" y="3270251"/>
              <a:ext cx="4854575" cy="671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 sz="2100" b="1">
                  <a:solidFill>
                    <a:srgbClr val="000000"/>
                  </a:solidFill>
                  <a:cs typeface="ＭＳ Ｐゴシック" charset="0"/>
                </a:rPr>
                <a:t>Estimated total manufacturing</a:t>
              </a:r>
              <a:br>
                <a:rPr lang="en-US" sz="2100" b="1">
                  <a:solidFill>
                    <a:srgbClr val="000000"/>
                  </a:solidFill>
                  <a:cs typeface="ＭＳ Ｐゴシック" charset="0"/>
                </a:rPr>
              </a:br>
              <a:r>
                <a:rPr lang="en-US" sz="2100" b="1">
                  <a:solidFill>
                    <a:srgbClr val="000000"/>
                  </a:solidFill>
                  <a:cs typeface="ＭＳ Ｐゴシック" charset="0"/>
                </a:rPr>
                <a:t>overhead cost for the coming period</a:t>
              </a:r>
            </a:p>
          </p:txBody>
        </p:sp>
        <p:sp>
          <p:nvSpPr>
            <p:cNvPr id="39945" name="Rectangle 1031"/>
            <p:cNvSpPr>
              <a:spLocks noChangeArrowheads="1"/>
            </p:cNvSpPr>
            <p:nvPr/>
          </p:nvSpPr>
          <p:spPr bwMode="auto">
            <a:xfrm>
              <a:off x="3155950" y="3973513"/>
              <a:ext cx="4975225" cy="671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 sz="2100" b="1">
                  <a:solidFill>
                    <a:srgbClr val="000000"/>
                  </a:solidFill>
                  <a:cs typeface="ＭＳ Ｐゴシック" charset="0"/>
                </a:rPr>
                <a:t>Estimated total units in the</a:t>
              </a:r>
              <a:br>
                <a:rPr lang="en-US" sz="2100" b="1">
                  <a:solidFill>
                    <a:srgbClr val="000000"/>
                  </a:solidFill>
                  <a:cs typeface="ＭＳ Ｐゴシック" charset="0"/>
                </a:rPr>
              </a:br>
              <a:r>
                <a:rPr lang="en-US" sz="2100" b="1">
                  <a:solidFill>
                    <a:srgbClr val="000000"/>
                  </a:solidFill>
                  <a:cs typeface="ＭＳ Ｐゴシック" charset="0"/>
                </a:rPr>
                <a:t>allocation base for the coming period</a:t>
              </a:r>
            </a:p>
          </p:txBody>
        </p:sp>
        <p:sp>
          <p:nvSpPr>
            <p:cNvPr id="39946" name="Rectangle 1032"/>
            <p:cNvSpPr>
              <a:spLocks noChangeArrowheads="1"/>
            </p:cNvSpPr>
            <p:nvPr/>
          </p:nvSpPr>
          <p:spPr bwMode="auto">
            <a:xfrm>
              <a:off x="1601788" y="3684588"/>
              <a:ext cx="1520825" cy="458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00"/>
                  </a:solidFill>
                  <a:cs typeface="ＭＳ Ｐゴシック" charset="0"/>
                </a:rPr>
                <a:t>POHR  =</a:t>
              </a:r>
            </a:p>
          </p:txBody>
        </p:sp>
        <p:sp>
          <p:nvSpPr>
            <p:cNvPr id="39947" name="Line 1033"/>
            <p:cNvSpPr>
              <a:spLocks noChangeShapeType="1"/>
            </p:cNvSpPr>
            <p:nvPr/>
          </p:nvSpPr>
          <p:spPr bwMode="auto">
            <a:xfrm>
              <a:off x="3289300" y="3911601"/>
              <a:ext cx="46990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5" name="Line 1034"/>
            <p:cNvSpPr>
              <a:spLocks noChangeShapeType="1"/>
            </p:cNvSpPr>
            <p:nvPr/>
          </p:nvSpPr>
          <p:spPr bwMode="auto">
            <a:xfrm>
              <a:off x="3241675" y="3924300"/>
              <a:ext cx="48006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ln>
                  <a:solidFill>
                    <a:schemeClr val="tx1"/>
                  </a:solidFill>
                </a:ln>
                <a:ea typeface="ＭＳ Ｐゴシック" pitchFamily="34" charset="-128"/>
                <a:cs typeface="+mn-cs"/>
              </a:endParaRPr>
            </a:p>
          </p:txBody>
        </p:sp>
      </p:grpSp>
      <p:grpSp>
        <p:nvGrpSpPr>
          <p:cNvPr id="3" name="Group 1035"/>
          <p:cNvGrpSpPr>
            <a:grpSpLocks/>
          </p:cNvGrpSpPr>
          <p:nvPr/>
        </p:nvGrpSpPr>
        <p:grpSpPr bwMode="auto">
          <a:xfrm>
            <a:off x="838200" y="4495800"/>
            <a:ext cx="5410200" cy="1663700"/>
            <a:chOff x="576" y="2928"/>
            <a:chExt cx="3408" cy="1048"/>
          </a:xfrm>
        </p:grpSpPr>
        <p:sp>
          <p:nvSpPr>
            <p:cNvPr id="335884" name="Rectangle 1036"/>
            <p:cNvSpPr>
              <a:spLocks noChangeArrowheads="1"/>
            </p:cNvSpPr>
            <p:nvPr/>
          </p:nvSpPr>
          <p:spPr bwMode="auto">
            <a:xfrm>
              <a:off x="576" y="3249"/>
              <a:ext cx="2496" cy="727"/>
            </a:xfrm>
            <a:prstGeom prst="rect">
              <a:avLst/>
            </a:prstGeom>
            <a:noFill/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90488" tIns="44450" rIns="90488" bIns="44450"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2300" b="1" dirty="0">
                  <a:solidFill>
                    <a:schemeClr val="tx1"/>
                  </a:solidFill>
                </a:rPr>
                <a:t>Ideally, the allocation base is a </a:t>
              </a:r>
              <a:r>
                <a:rPr lang="en-US" sz="2300" b="1" dirty="0">
                  <a:solidFill>
                    <a:srgbClr val="C00000"/>
                  </a:solidFill>
                </a:rPr>
                <a:t>cost driver </a:t>
              </a:r>
              <a:r>
                <a:rPr lang="en-US" sz="2300" b="1" dirty="0">
                  <a:solidFill>
                    <a:schemeClr val="tx1"/>
                  </a:solidFill>
                </a:rPr>
                <a:t>that causes overhead.</a:t>
              </a:r>
            </a:p>
          </p:txBody>
        </p:sp>
        <p:sp>
          <p:nvSpPr>
            <p:cNvPr id="335885" name="Freeform 1037"/>
            <p:cNvSpPr>
              <a:spLocks/>
            </p:cNvSpPr>
            <p:nvPr/>
          </p:nvSpPr>
          <p:spPr bwMode="auto">
            <a:xfrm>
              <a:off x="3024" y="2928"/>
              <a:ext cx="960" cy="720"/>
            </a:xfrm>
            <a:custGeom>
              <a:avLst/>
              <a:gdLst>
                <a:gd name="T0" fmla="*/ 852 w 14694"/>
                <a:gd name="T1" fmla="*/ 150 h 10469"/>
                <a:gd name="T2" fmla="*/ 845 w 14694"/>
                <a:gd name="T3" fmla="*/ 181 h 10469"/>
                <a:gd name="T4" fmla="*/ 835 w 14694"/>
                <a:gd name="T5" fmla="*/ 232 h 10469"/>
                <a:gd name="T6" fmla="*/ 817 w 14694"/>
                <a:gd name="T7" fmla="*/ 283 h 10469"/>
                <a:gd name="T8" fmla="*/ 793 w 14694"/>
                <a:gd name="T9" fmla="*/ 333 h 10469"/>
                <a:gd name="T10" fmla="*/ 762 w 14694"/>
                <a:gd name="T11" fmla="*/ 381 h 10469"/>
                <a:gd name="T12" fmla="*/ 725 w 14694"/>
                <a:gd name="T13" fmla="*/ 426 h 10469"/>
                <a:gd name="T14" fmla="*/ 685 w 14694"/>
                <a:gd name="T15" fmla="*/ 470 h 10469"/>
                <a:gd name="T16" fmla="*/ 635 w 14694"/>
                <a:gd name="T17" fmla="*/ 513 h 10469"/>
                <a:gd name="T18" fmla="*/ 582 w 14694"/>
                <a:gd name="T19" fmla="*/ 550 h 10469"/>
                <a:gd name="T20" fmla="*/ 523 w 14694"/>
                <a:gd name="T21" fmla="*/ 585 h 10469"/>
                <a:gd name="T22" fmla="*/ 462 w 14694"/>
                <a:gd name="T23" fmla="*/ 615 h 10469"/>
                <a:gd name="T24" fmla="*/ 397 w 14694"/>
                <a:gd name="T25" fmla="*/ 644 h 10469"/>
                <a:gd name="T26" fmla="*/ 327 w 14694"/>
                <a:gd name="T27" fmla="*/ 668 h 10469"/>
                <a:gd name="T28" fmla="*/ 255 w 14694"/>
                <a:gd name="T29" fmla="*/ 686 h 10469"/>
                <a:gd name="T30" fmla="*/ 180 w 14694"/>
                <a:gd name="T31" fmla="*/ 702 h 10469"/>
                <a:gd name="T32" fmla="*/ 104 w 14694"/>
                <a:gd name="T33" fmla="*/ 713 h 10469"/>
                <a:gd name="T34" fmla="*/ 26 w 14694"/>
                <a:gd name="T35" fmla="*/ 720 h 10469"/>
                <a:gd name="T36" fmla="*/ 0 w 14694"/>
                <a:gd name="T37" fmla="*/ 720 h 10469"/>
                <a:gd name="T38" fmla="*/ 100 w 14694"/>
                <a:gd name="T39" fmla="*/ 707 h 10469"/>
                <a:gd name="T40" fmla="*/ 166 w 14694"/>
                <a:gd name="T41" fmla="*/ 692 h 10469"/>
                <a:gd name="T42" fmla="*/ 229 w 14694"/>
                <a:gd name="T43" fmla="*/ 670 h 10469"/>
                <a:gd name="T44" fmla="*/ 289 w 14694"/>
                <a:gd name="T45" fmla="*/ 641 h 10469"/>
                <a:gd name="T46" fmla="*/ 344 w 14694"/>
                <a:gd name="T47" fmla="*/ 610 h 10469"/>
                <a:gd name="T48" fmla="*/ 399 w 14694"/>
                <a:gd name="T49" fmla="*/ 572 h 10469"/>
                <a:gd name="T50" fmla="*/ 448 w 14694"/>
                <a:gd name="T51" fmla="*/ 531 h 10469"/>
                <a:gd name="T52" fmla="*/ 491 w 14694"/>
                <a:gd name="T53" fmla="*/ 485 h 10469"/>
                <a:gd name="T54" fmla="*/ 527 w 14694"/>
                <a:gd name="T55" fmla="*/ 434 h 10469"/>
                <a:gd name="T56" fmla="*/ 562 w 14694"/>
                <a:gd name="T57" fmla="*/ 381 h 10469"/>
                <a:gd name="T58" fmla="*/ 587 w 14694"/>
                <a:gd name="T59" fmla="*/ 325 h 10469"/>
                <a:gd name="T60" fmla="*/ 606 w 14694"/>
                <a:gd name="T61" fmla="*/ 267 h 10469"/>
                <a:gd name="T62" fmla="*/ 619 w 14694"/>
                <a:gd name="T63" fmla="*/ 210 h 10469"/>
                <a:gd name="T64" fmla="*/ 626 w 14694"/>
                <a:gd name="T65" fmla="*/ 150 h 10469"/>
                <a:gd name="T66" fmla="*/ 516 w 14694"/>
                <a:gd name="T67" fmla="*/ 148 h 10469"/>
                <a:gd name="T68" fmla="*/ 738 w 14694"/>
                <a:gd name="T69" fmla="*/ 0 h 10469"/>
                <a:gd name="T70" fmla="*/ 960 w 14694"/>
                <a:gd name="T71" fmla="*/ 148 h 10469"/>
                <a:gd name="T72" fmla="*/ 852 w 14694"/>
                <a:gd name="T73" fmla="*/ 150 h 10469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4694" h="10469">
                  <a:moveTo>
                    <a:pt x="13047" y="2175"/>
                  </a:moveTo>
                  <a:lnTo>
                    <a:pt x="12939" y="2638"/>
                  </a:lnTo>
                  <a:lnTo>
                    <a:pt x="12778" y="3371"/>
                  </a:lnTo>
                  <a:lnTo>
                    <a:pt x="12499" y="4117"/>
                  </a:lnTo>
                  <a:lnTo>
                    <a:pt x="12134" y="4849"/>
                  </a:lnTo>
                  <a:lnTo>
                    <a:pt x="11671" y="5534"/>
                  </a:lnTo>
                  <a:lnTo>
                    <a:pt x="11096" y="6193"/>
                  </a:lnTo>
                  <a:lnTo>
                    <a:pt x="10487" y="6841"/>
                  </a:lnTo>
                  <a:lnTo>
                    <a:pt x="9720" y="7452"/>
                  </a:lnTo>
                  <a:lnTo>
                    <a:pt x="8903" y="8003"/>
                  </a:lnTo>
                  <a:lnTo>
                    <a:pt x="8011" y="8503"/>
                  </a:lnTo>
                  <a:lnTo>
                    <a:pt x="7074" y="8941"/>
                  </a:lnTo>
                  <a:lnTo>
                    <a:pt x="6073" y="9358"/>
                  </a:lnTo>
                  <a:lnTo>
                    <a:pt x="5001" y="9712"/>
                  </a:lnTo>
                  <a:lnTo>
                    <a:pt x="3904" y="9981"/>
                  </a:lnTo>
                  <a:lnTo>
                    <a:pt x="2757" y="10202"/>
                  </a:lnTo>
                  <a:lnTo>
                    <a:pt x="1598" y="10360"/>
                  </a:lnTo>
                  <a:lnTo>
                    <a:pt x="392" y="10469"/>
                  </a:lnTo>
                  <a:lnTo>
                    <a:pt x="0" y="10469"/>
                  </a:lnTo>
                  <a:lnTo>
                    <a:pt x="1537" y="10275"/>
                  </a:lnTo>
                  <a:lnTo>
                    <a:pt x="2537" y="10055"/>
                  </a:lnTo>
                  <a:lnTo>
                    <a:pt x="3512" y="9736"/>
                  </a:lnTo>
                  <a:lnTo>
                    <a:pt x="4416" y="9322"/>
                  </a:lnTo>
                  <a:lnTo>
                    <a:pt x="5270" y="8869"/>
                  </a:lnTo>
                  <a:lnTo>
                    <a:pt x="6110" y="8320"/>
                  </a:lnTo>
                  <a:lnTo>
                    <a:pt x="6854" y="7721"/>
                  </a:lnTo>
                  <a:lnTo>
                    <a:pt x="7513" y="7050"/>
                  </a:lnTo>
                  <a:lnTo>
                    <a:pt x="8073" y="6315"/>
                  </a:lnTo>
                  <a:lnTo>
                    <a:pt x="8598" y="5534"/>
                  </a:lnTo>
                  <a:lnTo>
                    <a:pt x="8987" y="4726"/>
                  </a:lnTo>
                  <a:lnTo>
                    <a:pt x="9280" y="3884"/>
                  </a:lnTo>
                  <a:lnTo>
                    <a:pt x="9475" y="3053"/>
                  </a:lnTo>
                  <a:lnTo>
                    <a:pt x="9586" y="2175"/>
                  </a:lnTo>
                  <a:lnTo>
                    <a:pt x="7903" y="2150"/>
                  </a:lnTo>
                  <a:lnTo>
                    <a:pt x="11293" y="0"/>
                  </a:lnTo>
                  <a:lnTo>
                    <a:pt x="14694" y="2150"/>
                  </a:lnTo>
                  <a:lnTo>
                    <a:pt x="13047" y="2175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srgbClr val="000000">
                  <a:alpha val="39998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>
                <a:ea typeface="MS PGothic" charset="-128"/>
                <a:cs typeface="+mn-cs"/>
              </a:endParaRPr>
            </a:p>
          </p:txBody>
        </p:sp>
      </p:grp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458200" cy="4495800"/>
          </a:xfrm>
          <a:ln>
            <a:solidFill>
              <a:srgbClr val="323E64"/>
            </a:solidFill>
            <a:miter lim="800000"/>
            <a:headEnd/>
            <a:tailEnd/>
          </a:ln>
        </p:spPr>
        <p:txBody>
          <a:bodyPr/>
          <a:lstStyle/>
          <a:p>
            <a:pPr lvl="2" algn="ctr" eaLnBrk="1" hangingPunct="1">
              <a:buClr>
                <a:srgbClr val="FF0000"/>
              </a:buClr>
              <a:buFont typeface="Times" charset="0"/>
              <a:buNone/>
            </a:pPr>
            <a:r>
              <a:rPr lang="en-US" sz="3200" dirty="0">
                <a:latin typeface="Calibri" charset="0"/>
                <a:cs typeface="Arial" charset="0"/>
              </a:rPr>
              <a:t>Predetermined overhead rates that rely upon estimated data are often used because:</a:t>
            </a:r>
          </a:p>
          <a:p>
            <a:pPr marL="622300" indent="-514350" eaLnBrk="1" hangingPunct="1">
              <a:buClr>
                <a:srgbClr val="FF0000"/>
              </a:buClr>
              <a:buFont typeface="Calibri Light" charset="0"/>
              <a:buAutoNum type="arabicPeriod"/>
            </a:pPr>
            <a:r>
              <a:rPr lang="en-US" sz="3200" dirty="0">
                <a:latin typeface="Calibri" charset="0"/>
                <a:cs typeface="Arial" charset="0"/>
              </a:rPr>
              <a:t>Actual overhead for the period is not</a:t>
            </a:r>
            <a:br>
              <a:rPr lang="en-US" sz="3200" dirty="0">
                <a:latin typeface="Calibri" charset="0"/>
                <a:cs typeface="Arial" charset="0"/>
              </a:rPr>
            </a:br>
            <a:r>
              <a:rPr lang="en-US" sz="3200" dirty="0">
                <a:latin typeface="Calibri" charset="0"/>
                <a:cs typeface="Arial" charset="0"/>
              </a:rPr>
              <a:t>known until the end of the period, thus inhibiting the ability to estimate job costs during the period.</a:t>
            </a:r>
          </a:p>
          <a:p>
            <a:pPr marL="622300" indent="-514350" eaLnBrk="1" hangingPunct="1">
              <a:buClr>
                <a:srgbClr val="FF0000"/>
              </a:buClr>
              <a:buFont typeface="Calibri Light" charset="0"/>
              <a:buAutoNum type="arabicPeriod"/>
            </a:pPr>
            <a:r>
              <a:rPr lang="en-US" sz="3200" dirty="0">
                <a:latin typeface="Calibri" charset="0"/>
                <a:cs typeface="Arial" charset="0"/>
              </a:rPr>
              <a:t>Actual overhead costs can fluctuate seasonally, thus misleading decision makers.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>
                <a:solidFill>
                  <a:schemeClr val="tx1"/>
                </a:solidFill>
                <a:ea typeface="+mj-ea"/>
              </a:rPr>
              <a:t>The Need for a POHR</a:t>
            </a:r>
          </a:p>
        </p:txBody>
      </p:sp>
    </p:spTree>
  </p:cSld>
  <p:clrMapOvr>
    <a:masterClrMapping/>
  </p:clrMapOvr>
  <p:transition spd="med">
    <p:strips dir="r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1028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>
            <a:no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chemeClr val="tx1"/>
                </a:solidFill>
                <a:ea typeface="ＭＳ Ｐゴシック" charset="-128"/>
              </a:rPr>
              <a:t>Computing Predetermined</a:t>
            </a:r>
            <a:br>
              <a:rPr lang="en-US" dirty="0">
                <a:solidFill>
                  <a:schemeClr val="tx1"/>
                </a:solidFill>
                <a:ea typeface="ＭＳ Ｐゴシック" charset="-128"/>
              </a:rPr>
            </a:br>
            <a:r>
              <a:rPr lang="en-US" dirty="0">
                <a:solidFill>
                  <a:schemeClr val="tx1"/>
                </a:solidFill>
                <a:ea typeface="ＭＳ Ｐゴシック" charset="-128"/>
              </a:rPr>
              <a:t>Overhead Rates</a:t>
            </a:r>
          </a:p>
        </p:txBody>
      </p:sp>
      <p:sp>
        <p:nvSpPr>
          <p:cNvPr id="44035" name="TextBox 10"/>
          <p:cNvSpPr txBox="1">
            <a:spLocks noChangeArrowheads="1"/>
          </p:cNvSpPr>
          <p:nvPr/>
        </p:nvSpPr>
        <p:spPr bwMode="auto">
          <a:xfrm>
            <a:off x="457200" y="1295400"/>
            <a:ext cx="7620000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dirty="0"/>
              <a:t>The predetermined overhead rate is computed before the period begins using a four-step process.</a:t>
            </a:r>
          </a:p>
          <a:p>
            <a:pPr eaLnBrk="1" hangingPunct="1">
              <a:buFont typeface="Calibri Light" charset="0"/>
              <a:buAutoNum type="arabicPeriod"/>
            </a:pPr>
            <a:r>
              <a:rPr lang="en-US" dirty="0"/>
              <a:t>Estimate the total amount of the allocation base (the denominator)  that will be required for next period’s estimated level of production. </a:t>
            </a:r>
          </a:p>
          <a:p>
            <a:pPr eaLnBrk="1" hangingPunct="1">
              <a:buFont typeface="Calibri Light" charset="0"/>
              <a:buAutoNum type="arabicPeriod"/>
            </a:pPr>
            <a:r>
              <a:rPr lang="en-US" dirty="0"/>
              <a:t>Estimate the total fixed manufacturing overhead cost for the coming period and the variable manufacturing overhead cost per unit of the allocation base.</a:t>
            </a:r>
          </a:p>
          <a:p>
            <a:pPr eaLnBrk="1" hangingPunct="1">
              <a:buFont typeface="Calibri Light" charset="0"/>
              <a:buAutoNum type="arabicPeriod"/>
            </a:pPr>
            <a:r>
              <a:rPr lang="en-US" dirty="0"/>
              <a:t>Use the following equation to estimate the total amount of  manufacturing overhead:</a:t>
            </a:r>
          </a:p>
          <a:p>
            <a:pPr eaLnBrk="1" hangingPunct="1">
              <a:buFont typeface="Calibri Light" charset="0"/>
              <a:buAutoNum type="arabicPeriod"/>
            </a:pPr>
            <a:endParaRPr lang="en-US" dirty="0"/>
          </a:p>
          <a:p>
            <a:pPr eaLnBrk="1" hangingPunct="1">
              <a:buFont typeface="Calibri Light" charset="0"/>
              <a:buAutoNum type="arabicPeriod"/>
            </a:pPr>
            <a:endParaRPr lang="en-US" dirty="0"/>
          </a:p>
          <a:p>
            <a:pPr eaLnBrk="1" hangingPunct="1">
              <a:buFont typeface="Calibri Light" charset="0"/>
              <a:buAutoNum type="arabicPeriod"/>
            </a:pPr>
            <a:endParaRPr lang="en-US" dirty="0"/>
          </a:p>
          <a:p>
            <a:pPr eaLnBrk="1" hangingPunct="1">
              <a:buFont typeface="Calibri Light" charset="0"/>
              <a:buAutoNum type="arabicPeriod"/>
            </a:pPr>
            <a:endParaRPr lang="en-US" dirty="0"/>
          </a:p>
          <a:p>
            <a:pPr eaLnBrk="1" hangingPunct="1">
              <a:buFont typeface="Calibri Light" charset="0"/>
              <a:buAutoNum type="arabicPeriod"/>
            </a:pPr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4. Compute the predetermined overhead rate.</a:t>
            </a:r>
          </a:p>
        </p:txBody>
      </p:sp>
      <p:sp>
        <p:nvSpPr>
          <p:cNvPr id="44036" name="TextBox 11"/>
          <p:cNvSpPr txBox="1">
            <a:spLocks noChangeArrowheads="1"/>
          </p:cNvSpPr>
          <p:nvPr/>
        </p:nvSpPr>
        <p:spPr bwMode="auto">
          <a:xfrm>
            <a:off x="838200" y="3886200"/>
            <a:ext cx="7239000" cy="2369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/>
            <a:r>
              <a:rPr lang="en-US" sz="1600" i="1" dirty="0"/>
              <a:t>Y = a + </a:t>
            </a:r>
            <a:r>
              <a:rPr lang="en-US" sz="1600" i="1" dirty="0" err="1"/>
              <a:t>bX</a:t>
            </a:r>
            <a:endParaRPr lang="en-US" sz="1600" dirty="0"/>
          </a:p>
          <a:p>
            <a:pPr eaLnBrk="1" hangingPunct="1"/>
            <a:r>
              <a:rPr lang="en-US" sz="1600" dirty="0"/>
              <a:t>Where,</a:t>
            </a:r>
          </a:p>
          <a:p>
            <a:pPr eaLnBrk="1" hangingPunct="1"/>
            <a:r>
              <a:rPr lang="en-US" sz="1600" i="1" dirty="0"/>
              <a:t>     Y</a:t>
            </a:r>
            <a:r>
              <a:rPr lang="en-US" sz="1600" dirty="0"/>
              <a:t> = The estimated total manufacturing overhead cost</a:t>
            </a:r>
          </a:p>
          <a:p>
            <a:pPr eaLnBrk="1" hangingPunct="1"/>
            <a:r>
              <a:rPr lang="en-US" sz="1600" i="1" dirty="0"/>
              <a:t>     a</a:t>
            </a:r>
            <a:r>
              <a:rPr lang="en-US" sz="1600" dirty="0"/>
              <a:t> = The estimated total fixed manufacturing overhead cost</a:t>
            </a:r>
          </a:p>
          <a:p>
            <a:pPr eaLnBrk="1" hangingPunct="1"/>
            <a:r>
              <a:rPr lang="en-US" sz="1600" dirty="0"/>
              <a:t>     </a:t>
            </a:r>
            <a:r>
              <a:rPr lang="en-US" sz="1600" i="1" dirty="0"/>
              <a:t>b</a:t>
            </a:r>
            <a:r>
              <a:rPr lang="en-US" sz="1600" dirty="0"/>
              <a:t> = The estimated variable manufacturing overhead cost</a:t>
            </a:r>
            <a:br>
              <a:rPr lang="en-US" sz="1600" dirty="0"/>
            </a:br>
            <a:r>
              <a:rPr lang="en-US" sz="1600" dirty="0"/>
              <a:t>           per unit of the allocation base</a:t>
            </a:r>
          </a:p>
          <a:p>
            <a:pPr eaLnBrk="1" hangingPunct="1"/>
            <a:r>
              <a:rPr lang="en-US" sz="1600" i="1" dirty="0"/>
              <a:t>     X</a:t>
            </a:r>
            <a:r>
              <a:rPr lang="en-US" sz="1600" dirty="0"/>
              <a:t> = The estimated total amount of the allocation base</a:t>
            </a:r>
            <a:br>
              <a:rPr lang="en-US" sz="1600" dirty="0"/>
            </a:b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ransition>
    <p:strips dir="r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altLang="en-US" dirty="0">
                <a:ea typeface="+mj-ea"/>
              </a:rPr>
              <a:t>Learning Objective 2</a:t>
            </a:r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1905000" y="2233613"/>
            <a:ext cx="5334000" cy="1661993"/>
          </a:xfrm>
          <a:prstGeom prst="rect">
            <a:avLst/>
          </a:prstGeom>
          <a:solidFill>
            <a:schemeClr val="bg1"/>
          </a:solidFill>
          <a:ln w="76200">
            <a:solidFill>
              <a:srgbClr val="344068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400" b="1" dirty="0">
                <a:solidFill>
                  <a:srgbClr val="000000"/>
                </a:solidFill>
                <a:latin typeface="+mj-lt"/>
                <a:ea typeface="ＭＳ Ｐゴシック" pitchFamily="34" charset="-128"/>
                <a:cs typeface="+mn-cs"/>
              </a:rPr>
              <a:t>Apply overhead cost to jobs using a predetermined overhead rate.</a:t>
            </a:r>
          </a:p>
        </p:txBody>
      </p:sp>
    </p:spTree>
  </p:cSld>
  <p:clrMapOvr>
    <a:masterClrMapping/>
  </p:clrMapOvr>
  <p:transition>
    <p:strips dir="r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altLang="en-US" dirty="0">
                <a:solidFill>
                  <a:schemeClr val="tx1"/>
                </a:solidFill>
                <a:ea typeface="+mj-ea"/>
              </a:rPr>
              <a:t>Overhead Application Rate</a:t>
            </a:r>
          </a:p>
        </p:txBody>
      </p:sp>
      <p:sp>
        <p:nvSpPr>
          <p:cNvPr id="342020" name="Rectangle 4"/>
          <p:cNvSpPr>
            <a:spLocks noChangeArrowheads="1"/>
          </p:cNvSpPr>
          <p:nvPr/>
        </p:nvSpPr>
        <p:spPr bwMode="auto">
          <a:xfrm>
            <a:off x="1066800" y="5638800"/>
            <a:ext cx="7467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70C0"/>
                </a:solidFill>
              </a:rPr>
              <a:t>POHR  =   $4.00 per direct labor-hour</a:t>
            </a:r>
          </a:p>
        </p:txBody>
      </p:sp>
      <p:grpSp>
        <p:nvGrpSpPr>
          <p:cNvPr id="48131" name="Group 26"/>
          <p:cNvGrpSpPr>
            <a:grpSpLocks/>
          </p:cNvGrpSpPr>
          <p:nvPr/>
        </p:nvGrpSpPr>
        <p:grpSpPr bwMode="auto">
          <a:xfrm>
            <a:off x="762000" y="4419600"/>
            <a:ext cx="7696200" cy="990600"/>
            <a:chOff x="762000" y="5181600"/>
            <a:chExt cx="7010963" cy="914400"/>
          </a:xfrm>
        </p:grpSpPr>
        <p:sp>
          <p:nvSpPr>
            <p:cNvPr id="23" name="Rounded Rectangle 22"/>
            <p:cNvSpPr>
              <a:spLocks noChangeArrowheads="1"/>
            </p:cNvSpPr>
            <p:nvPr/>
          </p:nvSpPr>
          <p:spPr bwMode="auto">
            <a:xfrm>
              <a:off x="762000" y="5181600"/>
              <a:ext cx="7010963" cy="914400"/>
            </a:xfrm>
            <a:prstGeom prst="roundRect">
              <a:avLst>
                <a:gd name="adj" fmla="val 16667"/>
              </a:avLst>
            </a:prstGeom>
            <a:noFill/>
            <a:ln w="15875">
              <a:solidFill>
                <a:srgbClr val="597287"/>
              </a:solidFill>
              <a:round/>
              <a:headEnd/>
              <a:tailEnd/>
            </a:ln>
            <a:effectLst>
              <a:outerShdw blurRad="63500" dist="38100" dir="2700000" algn="tl" rotWithShape="0">
                <a:srgbClr val="000000">
                  <a:alpha val="39998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 eaLnBrk="1" hangingPunct="1"/>
              <a:endParaRPr lang="en-US">
                <a:latin typeface="Calibri" charset="0"/>
              </a:endParaRPr>
            </a:p>
          </p:txBody>
        </p:sp>
        <p:grpSp>
          <p:nvGrpSpPr>
            <p:cNvPr id="48136" name="Group 5"/>
            <p:cNvGrpSpPr>
              <a:grpSpLocks/>
            </p:cNvGrpSpPr>
            <p:nvPr/>
          </p:nvGrpSpPr>
          <p:grpSpPr bwMode="auto">
            <a:xfrm>
              <a:off x="914400" y="5257800"/>
              <a:ext cx="6858563" cy="760413"/>
              <a:chOff x="917" y="1999"/>
              <a:chExt cx="4081" cy="479"/>
            </a:xfrm>
          </p:grpSpPr>
          <p:sp>
            <p:nvSpPr>
              <p:cNvPr id="48137" name="Rectangle 6"/>
              <p:cNvSpPr>
                <a:spLocks noChangeArrowheads="1"/>
              </p:cNvSpPr>
              <p:nvPr/>
            </p:nvSpPr>
            <p:spPr bwMode="auto">
              <a:xfrm>
                <a:off x="1597" y="1999"/>
                <a:ext cx="340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 eaLnBrk="1" hangingPunct="1"/>
                <a:r>
                  <a:rPr lang="en-US" b="1"/>
                  <a:t>$640,000 estimated total manufacturing overhead</a:t>
                </a:r>
              </a:p>
            </p:txBody>
          </p:sp>
          <p:sp>
            <p:nvSpPr>
              <p:cNvPr id="48138" name="Rectangle 7"/>
              <p:cNvSpPr>
                <a:spLocks noChangeArrowheads="1"/>
              </p:cNvSpPr>
              <p:nvPr/>
            </p:nvSpPr>
            <p:spPr bwMode="auto">
              <a:xfrm>
                <a:off x="1910" y="2247"/>
                <a:ext cx="290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eaLnBrk="1" hangingPunct="1"/>
                <a:r>
                  <a:rPr lang="en-US" b="1" dirty="0"/>
                  <a:t>160,000 estimated direct labor hours (DLH)</a:t>
                </a:r>
              </a:p>
            </p:txBody>
          </p:sp>
          <p:sp>
            <p:nvSpPr>
              <p:cNvPr id="48139" name="Rectangle 8"/>
              <p:cNvSpPr>
                <a:spLocks noChangeArrowheads="1"/>
              </p:cNvSpPr>
              <p:nvPr/>
            </p:nvSpPr>
            <p:spPr bwMode="auto">
              <a:xfrm>
                <a:off x="917" y="2113"/>
                <a:ext cx="1043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b="1"/>
                  <a:t>POHR  =</a:t>
                </a:r>
              </a:p>
            </p:txBody>
          </p:sp>
          <p:sp>
            <p:nvSpPr>
              <p:cNvPr id="48140" name="Line 9"/>
              <p:cNvSpPr>
                <a:spLocks noChangeShapeType="1"/>
              </p:cNvSpPr>
              <p:nvPr/>
            </p:nvSpPr>
            <p:spPr bwMode="auto">
              <a:xfrm>
                <a:off x="1688" y="2239"/>
                <a:ext cx="317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8132" name="TextBox 24"/>
          <p:cNvSpPr txBox="1">
            <a:spLocks noChangeArrowheads="1"/>
          </p:cNvSpPr>
          <p:nvPr/>
        </p:nvSpPr>
        <p:spPr bwMode="auto">
          <a:xfrm>
            <a:off x="152400" y="1524000"/>
            <a:ext cx="87630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2000"/>
              <a:t>PearCo estimates that it will require 160,000 direct labor-hours to meet the coming period’s estimated production level. In addition, the company estimates total fixed manufacturing overhead at $200,000, and variable manufacturing overhead costs of $2.75 per direct labor hour.</a:t>
            </a:r>
          </a:p>
        </p:txBody>
      </p:sp>
      <p:sp>
        <p:nvSpPr>
          <p:cNvPr id="48133" name="TextBox 25"/>
          <p:cNvSpPr txBox="1">
            <a:spLocks noChangeArrowheads="1"/>
          </p:cNvSpPr>
          <p:nvPr/>
        </p:nvSpPr>
        <p:spPr bwMode="auto">
          <a:xfrm>
            <a:off x="533400" y="2971800"/>
            <a:ext cx="7924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dirty="0"/>
              <a:t>Y = a + </a:t>
            </a:r>
            <a:r>
              <a:rPr lang="en-US" dirty="0" err="1"/>
              <a:t>bX</a:t>
            </a:r>
            <a:endParaRPr lang="en-US" dirty="0"/>
          </a:p>
          <a:p>
            <a:pPr eaLnBrk="1" hangingPunct="1"/>
            <a:r>
              <a:rPr lang="en-US" dirty="0"/>
              <a:t>Y = $200,000 + ($2.75 per direct labor-hour × 160,000 direct labor-hours)</a:t>
            </a:r>
          </a:p>
          <a:p>
            <a:pPr eaLnBrk="1" hangingPunct="1"/>
            <a:r>
              <a:rPr lang="en-US" dirty="0"/>
              <a:t>Y = $200,000 + $440,000</a:t>
            </a:r>
          </a:p>
          <a:p>
            <a:pPr eaLnBrk="1" hangingPunct="1"/>
            <a:r>
              <a:rPr lang="en-US" dirty="0"/>
              <a:t>Y = $640,000</a:t>
            </a:r>
          </a:p>
        </p:txBody>
      </p:sp>
      <p:cxnSp>
        <p:nvCxnSpPr>
          <p:cNvPr id="29" name="Straight Arrow Connector 28"/>
          <p:cNvCxnSpPr>
            <a:cxnSpLocks/>
          </p:cNvCxnSpPr>
          <p:nvPr/>
        </p:nvCxnSpPr>
        <p:spPr>
          <a:xfrm>
            <a:off x="1609413" y="4237615"/>
            <a:ext cx="574392" cy="46059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3000"/>
                                        <p:tgtEl>
                                          <p:spTgt spid="342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202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26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altLang="en-US" dirty="0">
                <a:solidFill>
                  <a:schemeClr val="tx1"/>
                </a:solidFill>
                <a:ea typeface="+mj-ea"/>
              </a:rPr>
              <a:t>Recording Manufacturing Overhead</a:t>
            </a:r>
          </a:p>
        </p:txBody>
      </p:sp>
      <p:sp>
        <p:nvSpPr>
          <p:cNvPr id="50178" name="Content Placeholder 1"/>
          <p:cNvSpPr>
            <a:spLocks noGrp="1"/>
          </p:cNvSpPr>
          <p:nvPr>
            <p:ph idx="1"/>
          </p:nvPr>
        </p:nvSpPr>
        <p:spPr>
          <a:xfrm>
            <a:off x="1025775" y="1546225"/>
            <a:ext cx="7543800" cy="4724400"/>
          </a:xfrm>
        </p:spPr>
        <p:txBody>
          <a:bodyPr/>
          <a:lstStyle/>
          <a:p>
            <a:endParaRPr lang="en-US" dirty="0">
              <a:latin typeface="Calibri" charset="0"/>
            </a:endParaRPr>
          </a:p>
        </p:txBody>
      </p:sp>
      <p:graphicFrame>
        <p:nvGraphicFramePr>
          <p:cNvPr id="50179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3361581"/>
              </p:ext>
            </p:extLst>
          </p:nvPr>
        </p:nvGraphicFramePr>
        <p:xfrm>
          <a:off x="1035798" y="1487091"/>
          <a:ext cx="7135019" cy="45537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13" name="Worksheet" r:id="rId4" imgW="4667171" imgH="2981473" progId="Excel.Sheet.8">
                  <p:embed/>
                </p:oleObj>
              </mc:Choice>
              <mc:Fallback>
                <p:oleObj name="Worksheet" r:id="rId4" imgW="4667171" imgH="2981473" progId="Excel.Sheet.8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lum bright="6000"/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5798" y="1487091"/>
                        <a:ext cx="7135019" cy="455374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0" name="Line 1028"/>
          <p:cNvSpPr>
            <a:spLocks noChangeShapeType="1"/>
          </p:cNvSpPr>
          <p:nvPr/>
        </p:nvSpPr>
        <p:spPr bwMode="auto">
          <a:xfrm>
            <a:off x="2292350" y="2209800"/>
            <a:ext cx="17399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1" name="Line 1029"/>
          <p:cNvSpPr>
            <a:spLocks noChangeShapeType="1"/>
          </p:cNvSpPr>
          <p:nvPr/>
        </p:nvSpPr>
        <p:spPr bwMode="auto">
          <a:xfrm>
            <a:off x="2292350" y="2722563"/>
            <a:ext cx="17399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2" name="Line 1030"/>
          <p:cNvSpPr>
            <a:spLocks noChangeShapeType="1"/>
          </p:cNvSpPr>
          <p:nvPr/>
        </p:nvSpPr>
        <p:spPr bwMode="auto">
          <a:xfrm>
            <a:off x="1530350" y="2992438"/>
            <a:ext cx="25019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3" name="Line 1031"/>
          <p:cNvSpPr>
            <a:spLocks noChangeShapeType="1"/>
          </p:cNvSpPr>
          <p:nvPr/>
        </p:nvSpPr>
        <p:spPr bwMode="auto">
          <a:xfrm>
            <a:off x="6026150" y="2195513"/>
            <a:ext cx="21209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4" name="Line 1032"/>
          <p:cNvSpPr>
            <a:spLocks noChangeShapeType="1"/>
          </p:cNvSpPr>
          <p:nvPr/>
        </p:nvSpPr>
        <p:spPr bwMode="auto">
          <a:xfrm>
            <a:off x="6254750" y="2459038"/>
            <a:ext cx="18923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5" name="Line 1033"/>
          <p:cNvSpPr>
            <a:spLocks noChangeShapeType="1"/>
          </p:cNvSpPr>
          <p:nvPr/>
        </p:nvSpPr>
        <p:spPr bwMode="auto">
          <a:xfrm>
            <a:off x="6330950" y="2722563"/>
            <a:ext cx="18161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6" name="Oval 1034"/>
          <p:cNvSpPr>
            <a:spLocks noChangeArrowheads="1"/>
          </p:cNvSpPr>
          <p:nvPr/>
        </p:nvSpPr>
        <p:spPr bwMode="auto">
          <a:xfrm>
            <a:off x="3732213" y="3324225"/>
            <a:ext cx="812800" cy="584200"/>
          </a:xfrm>
          <a:prstGeom prst="ellipse">
            <a:avLst/>
          </a:prstGeom>
          <a:noFill/>
          <a:ln w="57150">
            <a:solidFill>
              <a:srgbClr val="FC012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n-US"/>
          </a:p>
        </p:txBody>
      </p:sp>
      <p:sp>
        <p:nvSpPr>
          <p:cNvPr id="50187" name="Oval 1035"/>
          <p:cNvSpPr>
            <a:spLocks noChangeArrowheads="1"/>
          </p:cNvSpPr>
          <p:nvPr/>
        </p:nvSpPr>
        <p:spPr bwMode="auto">
          <a:xfrm>
            <a:off x="5484813" y="3324225"/>
            <a:ext cx="812800" cy="584200"/>
          </a:xfrm>
          <a:prstGeom prst="ellipse">
            <a:avLst/>
          </a:prstGeom>
          <a:noFill/>
          <a:ln w="57150">
            <a:solidFill>
              <a:srgbClr val="FC012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n-US"/>
          </a:p>
        </p:txBody>
      </p:sp>
      <p:cxnSp>
        <p:nvCxnSpPr>
          <p:cNvPr id="344083" name="AutoShape 1043"/>
          <p:cNvCxnSpPr>
            <a:cxnSpLocks noChangeShapeType="1"/>
          </p:cNvCxnSpPr>
          <p:nvPr/>
        </p:nvCxnSpPr>
        <p:spPr bwMode="auto">
          <a:xfrm rot="16200000" flipH="1">
            <a:off x="5014119" y="3061494"/>
            <a:ext cx="1588" cy="1752600"/>
          </a:xfrm>
          <a:prstGeom prst="curvedConnector3">
            <a:avLst>
              <a:gd name="adj1" fmla="val 25699991"/>
            </a:avLst>
          </a:prstGeom>
          <a:noFill/>
          <a:ln w="57150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4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altLang="en-US" dirty="0">
                <a:solidFill>
                  <a:schemeClr val="tx1"/>
                </a:solidFill>
                <a:ea typeface="+mj-ea"/>
              </a:rPr>
              <a:t>Learning Objective 3</a:t>
            </a:r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1524000" y="2209800"/>
            <a:ext cx="6172200" cy="2308225"/>
          </a:xfrm>
          <a:prstGeom prst="rect">
            <a:avLst/>
          </a:prstGeom>
          <a:solidFill>
            <a:schemeClr val="bg1"/>
          </a:solidFill>
          <a:ln w="76200">
            <a:solidFill>
              <a:srgbClr val="344068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0000"/>
                </a:solidFill>
                <a:latin typeface="+mj-lt"/>
                <a:ea typeface="ＭＳ Ｐゴシック" pitchFamily="34" charset="-128"/>
                <a:cs typeface="+mn-cs"/>
              </a:rPr>
              <a:t>Compute the total cost and the unit product cost of a job using a plantwide predetermined overhead rate.</a:t>
            </a:r>
          </a:p>
        </p:txBody>
      </p:sp>
    </p:spTree>
  </p:cSld>
  <p:clrMapOvr>
    <a:masterClrMapping/>
  </p:clrMapOvr>
  <p:transition>
    <p:strips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altLang="en-US" dirty="0">
                <a:solidFill>
                  <a:schemeClr val="tx1"/>
                </a:solidFill>
                <a:ea typeface="+mj-ea"/>
              </a:rPr>
              <a:t>Job-Order Costing: An Overview</a:t>
            </a:r>
          </a:p>
        </p:txBody>
      </p:sp>
      <p:sp>
        <p:nvSpPr>
          <p:cNvPr id="309263" name="Rectangle 15"/>
          <p:cNvSpPr>
            <a:spLocks noChangeArrowheads="1"/>
          </p:cNvSpPr>
          <p:nvPr/>
        </p:nvSpPr>
        <p:spPr bwMode="auto">
          <a:xfrm>
            <a:off x="228600" y="1752600"/>
            <a:ext cx="8686800" cy="3654425"/>
          </a:xfrm>
          <a:prstGeom prst="rect">
            <a:avLst/>
          </a:prstGeom>
          <a:noFill/>
          <a:ln w="15875">
            <a:solidFill>
              <a:srgbClr val="2E886E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ct val="40000"/>
              </a:spcBef>
              <a:buClr>
                <a:srgbClr val="FFFF00"/>
              </a:buClr>
              <a:defRPr/>
            </a:pPr>
            <a:r>
              <a:rPr lang="en-US" sz="4000" b="1" dirty="0">
                <a:latin typeface="+mn-lt"/>
                <a:ea typeface="+mn-ea"/>
                <a:cs typeface="+mn-cs"/>
              </a:rPr>
              <a:t>Job-order costing systems are used when:</a:t>
            </a:r>
            <a:r>
              <a:rPr lang="en-US" sz="3200" b="1" dirty="0">
                <a:latin typeface="+mn-lt"/>
                <a:ea typeface="+mn-ea"/>
                <a:cs typeface="+mn-cs"/>
              </a:rPr>
              <a:t>	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40000"/>
              </a:spcBef>
              <a:buClr>
                <a:schemeClr val="tx1"/>
              </a:buClr>
              <a:buFont typeface="+mj-lt"/>
              <a:buAutoNum type="arabicPeriod"/>
              <a:defRPr/>
            </a:pPr>
            <a:r>
              <a:rPr lang="en-US" sz="2800" dirty="0">
                <a:latin typeface="+mn-lt"/>
                <a:ea typeface="+mn-ea"/>
                <a:cs typeface="+mn-cs"/>
              </a:rPr>
              <a:t>Many different products are produced each period.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40000"/>
              </a:spcBef>
              <a:buClr>
                <a:schemeClr val="tx1"/>
              </a:buClr>
              <a:buFont typeface="+mj-lt"/>
              <a:buAutoNum type="arabicPeriod"/>
              <a:defRPr/>
            </a:pPr>
            <a:r>
              <a:rPr lang="en-US" sz="2800" dirty="0">
                <a:latin typeface="+mn-lt"/>
                <a:ea typeface="+mn-ea"/>
                <a:cs typeface="+mn-cs"/>
              </a:rPr>
              <a:t>Products are manufactured to order.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40000"/>
              </a:spcBef>
              <a:buClr>
                <a:schemeClr val="tx1"/>
              </a:buClr>
              <a:buFont typeface="+mj-lt"/>
              <a:buAutoNum type="arabicPeriod"/>
              <a:defRPr/>
            </a:pPr>
            <a:r>
              <a:rPr lang="en-US" sz="2800" dirty="0">
                <a:latin typeface="+mn-lt"/>
                <a:ea typeface="+mn-ea"/>
                <a:cs typeface="+mn-cs"/>
              </a:rPr>
              <a:t>The unique nature of each order requires tracing or allocating costs to each job, and maintaining cost records for each job.</a:t>
            </a:r>
          </a:p>
        </p:txBody>
      </p:sp>
    </p:spTree>
  </p:cSld>
  <p:clrMapOvr>
    <a:masterClrMapping/>
  </p:clrMapOvr>
  <p:transition>
    <p:strips dir="r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altLang="en-US" dirty="0">
                <a:solidFill>
                  <a:schemeClr val="tx1"/>
                </a:solidFill>
                <a:ea typeface="+mj-ea"/>
              </a:rPr>
              <a:t>Calculating Total Cost of Job</a:t>
            </a:r>
          </a:p>
        </p:txBody>
      </p:sp>
      <p:sp>
        <p:nvSpPr>
          <p:cNvPr id="5427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>
              <a:latin typeface="Calibri" charset="0"/>
            </a:endParaRPr>
          </a:p>
        </p:txBody>
      </p:sp>
      <p:graphicFrame>
        <p:nvGraphicFramePr>
          <p:cNvPr id="54275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2689204"/>
              </p:ext>
            </p:extLst>
          </p:nvPr>
        </p:nvGraphicFramePr>
        <p:xfrm>
          <a:off x="751114" y="1376362"/>
          <a:ext cx="7748588" cy="479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06" name="Worksheet" r:id="rId4" imgW="4667171" imgH="2981473" progId="Excel.Sheet.8">
                  <p:embed/>
                </p:oleObj>
              </mc:Choice>
              <mc:Fallback>
                <p:oleObj name="Worksheet" r:id="rId4" imgW="4667171" imgH="2981473" progId="Excel.Sheet.8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lum bright="6000"/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1114" y="1376362"/>
                        <a:ext cx="7748588" cy="4795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76" name="Line 4"/>
          <p:cNvSpPr>
            <a:spLocks noChangeShapeType="1"/>
          </p:cNvSpPr>
          <p:nvPr/>
        </p:nvSpPr>
        <p:spPr bwMode="auto">
          <a:xfrm>
            <a:off x="2216150" y="2087563"/>
            <a:ext cx="17399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77" name="Line 5"/>
          <p:cNvSpPr>
            <a:spLocks noChangeShapeType="1"/>
          </p:cNvSpPr>
          <p:nvPr/>
        </p:nvSpPr>
        <p:spPr bwMode="auto">
          <a:xfrm>
            <a:off x="2216150" y="2600325"/>
            <a:ext cx="17399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78" name="Line 6"/>
          <p:cNvSpPr>
            <a:spLocks noChangeShapeType="1"/>
          </p:cNvSpPr>
          <p:nvPr/>
        </p:nvSpPr>
        <p:spPr bwMode="auto">
          <a:xfrm>
            <a:off x="1454150" y="2905125"/>
            <a:ext cx="25019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79" name="Line 7"/>
          <p:cNvSpPr>
            <a:spLocks noChangeShapeType="1"/>
          </p:cNvSpPr>
          <p:nvPr/>
        </p:nvSpPr>
        <p:spPr bwMode="auto">
          <a:xfrm>
            <a:off x="5949950" y="2073275"/>
            <a:ext cx="21209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0" name="Line 8"/>
          <p:cNvSpPr>
            <a:spLocks noChangeShapeType="1"/>
          </p:cNvSpPr>
          <p:nvPr/>
        </p:nvSpPr>
        <p:spPr bwMode="auto">
          <a:xfrm>
            <a:off x="6178550" y="2336800"/>
            <a:ext cx="18923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>
            <a:off x="6254750" y="2600325"/>
            <a:ext cx="18161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trips dir="r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altLang="en-US" dirty="0">
                <a:ea typeface="+mj-ea"/>
              </a:rPr>
              <a:t>Calculating Unit Product Cost</a:t>
            </a:r>
          </a:p>
        </p:txBody>
      </p:sp>
      <p:sp>
        <p:nvSpPr>
          <p:cNvPr id="5632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>
              <a:latin typeface="Calibri" charset="0"/>
            </a:endParaRPr>
          </a:p>
        </p:txBody>
      </p:sp>
      <p:graphicFrame>
        <p:nvGraphicFramePr>
          <p:cNvPr id="56323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2247913"/>
              </p:ext>
            </p:extLst>
          </p:nvPr>
        </p:nvGraphicFramePr>
        <p:xfrm>
          <a:off x="609600" y="1349375"/>
          <a:ext cx="7748588" cy="479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54" name="Worksheet" r:id="rId4" imgW="4667171" imgH="2981473" progId="Excel.Sheet.8">
                  <p:embed/>
                </p:oleObj>
              </mc:Choice>
              <mc:Fallback>
                <p:oleObj name="Worksheet" r:id="rId4" imgW="4667171" imgH="2981473" progId="Excel.Sheet.8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lum bright="6000"/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349375"/>
                        <a:ext cx="7748588" cy="479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24" name="Line 4"/>
          <p:cNvSpPr>
            <a:spLocks noChangeShapeType="1"/>
          </p:cNvSpPr>
          <p:nvPr/>
        </p:nvSpPr>
        <p:spPr bwMode="auto">
          <a:xfrm>
            <a:off x="2216150" y="2087563"/>
            <a:ext cx="17399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5" name="Line 5"/>
          <p:cNvSpPr>
            <a:spLocks noChangeShapeType="1"/>
          </p:cNvSpPr>
          <p:nvPr/>
        </p:nvSpPr>
        <p:spPr bwMode="auto">
          <a:xfrm>
            <a:off x="2216150" y="2600325"/>
            <a:ext cx="17399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1454150" y="2905125"/>
            <a:ext cx="25019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Line 7"/>
          <p:cNvSpPr>
            <a:spLocks noChangeShapeType="1"/>
          </p:cNvSpPr>
          <p:nvPr/>
        </p:nvSpPr>
        <p:spPr bwMode="auto">
          <a:xfrm>
            <a:off x="5949950" y="2073275"/>
            <a:ext cx="21209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178550" y="2336800"/>
            <a:ext cx="18923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9" name="Line 9"/>
          <p:cNvSpPr>
            <a:spLocks noChangeShapeType="1"/>
          </p:cNvSpPr>
          <p:nvPr/>
        </p:nvSpPr>
        <p:spPr bwMode="auto">
          <a:xfrm>
            <a:off x="6254750" y="2600325"/>
            <a:ext cx="18161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trips dir="r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26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altLang="en-US" dirty="0">
                <a:solidFill>
                  <a:schemeClr val="tx1"/>
                </a:solidFill>
                <a:ea typeface="+mj-ea"/>
              </a:rPr>
              <a:t>Quick Check </a:t>
            </a:r>
            <a:r>
              <a:rPr lang="en-US" altLang="en-US" dirty="0">
                <a:solidFill>
                  <a:schemeClr val="tx1"/>
                </a:solidFill>
                <a:ea typeface="+mj-ea"/>
                <a:sym typeface="Wingdings" panose="05000000000000000000" pitchFamily="2" charset="2"/>
              </a:rPr>
              <a:t>1</a:t>
            </a:r>
          </a:p>
        </p:txBody>
      </p:sp>
      <p:sp>
        <p:nvSpPr>
          <p:cNvPr id="58370" name="Rectangle 1027"/>
          <p:cNvSpPr txBox="1">
            <a:spLocks noChangeArrowheads="1"/>
          </p:cNvSpPr>
          <p:nvPr/>
        </p:nvSpPr>
        <p:spPr bwMode="auto">
          <a:xfrm>
            <a:off x="485774" y="1524000"/>
            <a:ext cx="8353425" cy="4724400"/>
          </a:xfrm>
          <a:prstGeom prst="rect">
            <a:avLst/>
          </a:prstGeom>
          <a:noFill/>
          <a:ln w="12699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/>
          <a:lstStyle>
            <a:lvl1pPr marL="273050" indent="-27305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MS PGothic" charset="0"/>
              </a:defRPr>
            </a:lvl1pPr>
            <a:lvl2pPr marL="547688" indent="-2730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6000"/>
              <a:buFont typeface="Times" charset="0"/>
              <a:buNone/>
            </a:pPr>
            <a:r>
              <a:rPr lang="en-US" sz="2600">
                <a:latin typeface="Calibri" charset="0"/>
              </a:rPr>
              <a:t> 	</a:t>
            </a:r>
            <a:r>
              <a:rPr lang="en-US" sz="2600"/>
              <a:t>Job WR53 at NW Fab, Inc. required $200 of direct materials and 10 direct labor hours at $15 per hour. Estimated total overhead for the year was $760,000 and estimated direct labor hours were 20,000. What would be recorded as the cost of job WR53?</a:t>
            </a:r>
          </a:p>
          <a:p>
            <a:pPr lvl="1" eaLnBrk="1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" charset="0"/>
              <a:buNone/>
            </a:pPr>
            <a:r>
              <a:rPr lang="en-US" sz="3000">
                <a:ea typeface="ＭＳ Ｐゴシック" charset="0"/>
              </a:rPr>
              <a:t>a. $200.</a:t>
            </a:r>
          </a:p>
          <a:p>
            <a:pPr lvl="1" eaLnBrk="1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" charset="0"/>
              <a:buNone/>
            </a:pPr>
            <a:r>
              <a:rPr lang="en-US" sz="3000">
                <a:ea typeface="ＭＳ Ｐゴシック" charset="0"/>
              </a:rPr>
              <a:t>b. $350.</a:t>
            </a:r>
          </a:p>
          <a:p>
            <a:pPr lvl="1" eaLnBrk="1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" charset="0"/>
              <a:buNone/>
            </a:pPr>
            <a:r>
              <a:rPr lang="en-US" sz="3000">
                <a:ea typeface="ＭＳ Ｐゴシック" charset="0"/>
              </a:rPr>
              <a:t>c. $380.</a:t>
            </a:r>
            <a:endParaRPr lang="en-US" sz="3000">
              <a:solidFill>
                <a:srgbClr val="1E9399"/>
              </a:solidFill>
              <a:ea typeface="ＭＳ Ｐゴシック" charset="0"/>
            </a:endParaRPr>
          </a:p>
          <a:p>
            <a:pPr lvl="1" eaLnBrk="1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" charset="0"/>
              <a:buNone/>
            </a:pPr>
            <a:r>
              <a:rPr lang="en-US" sz="3000">
                <a:ea typeface="ＭＳ Ｐゴシック" charset="0"/>
              </a:rPr>
              <a:t>d. $730.</a:t>
            </a:r>
          </a:p>
        </p:txBody>
      </p:sp>
    </p:spTree>
  </p:cSld>
  <p:clrMapOvr>
    <a:masterClrMapping/>
  </p:clrMapOvr>
  <p:transition spd="med">
    <p:strips dir="r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27"/>
          <p:cNvSpPr txBox="1">
            <a:spLocks noChangeArrowheads="1"/>
          </p:cNvSpPr>
          <p:nvPr/>
        </p:nvSpPr>
        <p:spPr>
          <a:xfrm>
            <a:off x="485775" y="1524000"/>
            <a:ext cx="8153400" cy="4267200"/>
          </a:xfrm>
          <a:prstGeom prst="rect">
            <a:avLst/>
          </a:prstGeom>
          <a:noFill/>
          <a:ln w="12699">
            <a:solidFill>
              <a:schemeClr val="tx2"/>
            </a:solidFill>
          </a:ln>
          <a:effectLst/>
        </p:spPr>
        <p:txBody>
          <a:bodyPr lIns="90488" tIns="44450" rIns="90488" bIns="44450"/>
          <a:lstStyle/>
          <a:p>
            <a:pPr marL="273050" indent="-273050" eaLnBrk="1" hangingPunct="1">
              <a:spcBef>
                <a:spcPts val="600"/>
              </a:spcBef>
              <a:buClr>
                <a:schemeClr val="accent1"/>
              </a:buClr>
              <a:buSzPct val="76000"/>
              <a:buFont typeface="Times" pitchFamily="34" charset="0"/>
              <a:buNone/>
              <a:defRPr/>
            </a:pPr>
            <a:r>
              <a:rPr lang="en-US" sz="2600" dirty="0">
                <a:latin typeface="+mn-lt"/>
                <a:ea typeface="ＭＳ Ｐゴシック" pitchFamily="34" charset="-128"/>
                <a:cs typeface="+mn-cs"/>
              </a:rPr>
              <a:t> 	</a:t>
            </a:r>
            <a:r>
              <a:rPr lang="en-US" sz="2600" dirty="0">
                <a:ea typeface="ＭＳ Ｐゴシック" pitchFamily="34" charset="-128"/>
                <a:cs typeface="+mn-cs"/>
              </a:rPr>
              <a:t>Job WR53 at NW Fab, Inc. required $200 of direct materials and 10 direct labor hours at $15 per hour. Estimated total overhead for the year was $760,000 and estimated direct labor hours were 20,000. What would be recorded as the cost of job WR53?</a:t>
            </a:r>
          </a:p>
          <a:p>
            <a:pPr marL="547688" lvl="1" indent="-273050" eaLnBrk="1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" pitchFamily="2" charset="2"/>
              <a:buNone/>
              <a:defRPr/>
            </a:pPr>
            <a:r>
              <a:rPr lang="en-US" sz="3000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  <a:cs typeface="+mn-cs"/>
              </a:rPr>
              <a:t>a. $200.</a:t>
            </a:r>
          </a:p>
          <a:p>
            <a:pPr marL="547688" lvl="1" indent="-273050" eaLnBrk="1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" pitchFamily="2" charset="2"/>
              <a:buNone/>
              <a:defRPr/>
            </a:pPr>
            <a:r>
              <a:rPr lang="en-US" sz="3000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  <a:cs typeface="+mn-cs"/>
              </a:rPr>
              <a:t>b. $350.</a:t>
            </a:r>
          </a:p>
          <a:p>
            <a:pPr marL="547688" lvl="1" indent="-273050" eaLnBrk="1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" pitchFamily="2" charset="2"/>
              <a:buNone/>
              <a:defRPr/>
            </a:pPr>
            <a:r>
              <a:rPr lang="en-US" sz="3000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  <a:cs typeface="+mn-cs"/>
              </a:rPr>
              <a:t>c. $380.</a:t>
            </a:r>
          </a:p>
          <a:p>
            <a:pPr marL="547688" lvl="1" indent="-273050" eaLnBrk="1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" pitchFamily="2" charset="2"/>
              <a:buNone/>
              <a:defRPr/>
            </a:pPr>
            <a:r>
              <a:rPr lang="en-US" sz="3000" dirty="0">
                <a:solidFill>
                  <a:schemeClr val="tx2"/>
                </a:solidFill>
                <a:ea typeface="ＭＳ Ｐゴシック" pitchFamily="34" charset="-128"/>
                <a:cs typeface="+mn-cs"/>
              </a:rPr>
              <a:t>d. $730.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altLang="en-US" dirty="0">
                <a:solidFill>
                  <a:schemeClr val="tx1"/>
                </a:solidFill>
                <a:ea typeface="+mj-ea"/>
              </a:rPr>
              <a:t>Quick Check </a:t>
            </a:r>
            <a:r>
              <a:rPr lang="en-US" altLang="en-US" dirty="0">
                <a:solidFill>
                  <a:schemeClr val="tx1"/>
                </a:solidFill>
                <a:ea typeface="+mj-ea"/>
                <a:sym typeface="Wingdings" panose="05000000000000000000" pitchFamily="2" charset="2"/>
              </a:rPr>
              <a:t>1a</a:t>
            </a:r>
          </a:p>
        </p:txBody>
      </p:sp>
      <p:sp>
        <p:nvSpPr>
          <p:cNvPr id="10246" name="Oval 5"/>
          <p:cNvSpPr>
            <a:spLocks noChangeArrowheads="1"/>
          </p:cNvSpPr>
          <p:nvPr/>
        </p:nvSpPr>
        <p:spPr bwMode="auto">
          <a:xfrm>
            <a:off x="714375" y="5181600"/>
            <a:ext cx="482600" cy="457200"/>
          </a:xfrm>
          <a:prstGeom prst="ellipse">
            <a:avLst/>
          </a:prstGeom>
          <a:noFill/>
          <a:ln w="50799">
            <a:solidFill>
              <a:srgbClr val="FF0000"/>
            </a:solidFill>
            <a:round/>
            <a:headEnd/>
            <a:tailEnd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n-US"/>
          </a:p>
        </p:txBody>
      </p:sp>
      <p:graphicFrame>
        <p:nvGraphicFramePr>
          <p:cNvPr id="60421" name="Object 2"/>
          <p:cNvGraphicFramePr>
            <a:graphicFrameLocks noChangeAspect="1"/>
          </p:cNvGraphicFramePr>
          <p:nvPr/>
        </p:nvGraphicFramePr>
        <p:xfrm>
          <a:off x="2855913" y="3879850"/>
          <a:ext cx="5641975" cy="236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46" name="Worksheet" r:id="rId4" imgW="5880100" imgH="2616200" progId="Excel.Sheet.8">
                  <p:embed/>
                </p:oleObj>
              </mc:Choice>
              <mc:Fallback>
                <p:oleObj name="Worksheet" r:id="rId4" imgW="5880100" imgH="261620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b="17931"/>
                      <a:stretch>
                        <a:fillRect/>
                      </a:stretch>
                    </p:blipFill>
                    <p:spPr bwMode="auto">
                      <a:xfrm>
                        <a:off x="2855913" y="3879850"/>
                        <a:ext cx="5641975" cy="236855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  <a:effectLst>
                        <a:outerShdw blurRad="63500" dist="71842" dir="2700000" algn="ctr" rotWithShape="0">
                          <a:schemeClr val="bg2">
                            <a:alpha val="74997"/>
                          </a:schemeClr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strips dir="r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sz="3600" dirty="0">
                <a:solidFill>
                  <a:srgbClr val="000000"/>
                </a:solidFill>
                <a:latin typeface="Calibri Light" charset="0"/>
              </a:rPr>
              <a:t>Job-Order Costing – A Managerial Perspective – Part 1</a:t>
            </a:r>
          </a:p>
        </p:txBody>
      </p:sp>
      <p:sp>
        <p:nvSpPr>
          <p:cNvPr id="624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00025" lvl="1" indent="0">
              <a:buFont typeface="Calibri" charset="0"/>
              <a:buNone/>
            </a:pPr>
            <a:r>
              <a:rPr lang="en-US" sz="3200" b="1">
                <a:solidFill>
                  <a:schemeClr val="tx1"/>
                </a:solidFill>
                <a:latin typeface="Calibri Light" charset="0"/>
                <a:cs typeface="Arial" charset="0"/>
              </a:rPr>
              <a:t>Inaccurately assigning</a:t>
            </a:r>
            <a:r>
              <a:rPr lang="en-US" sz="3200">
                <a:solidFill>
                  <a:schemeClr val="tx1"/>
                </a:solidFill>
                <a:latin typeface="Calibri Light" charset="0"/>
                <a:cs typeface="Arial" charset="0"/>
              </a:rPr>
              <a:t> manufacturing costs to jobs adversely influences planning and decisions made by managers.</a:t>
            </a:r>
            <a:endParaRPr lang="en-US" sz="3200" b="1">
              <a:solidFill>
                <a:schemeClr val="tx1"/>
              </a:solidFill>
              <a:latin typeface="Calibri Light" charset="0"/>
              <a:cs typeface="Arial" charset="0"/>
            </a:endParaRPr>
          </a:p>
          <a:p>
            <a:pPr marL="200025" lvl="1" indent="0">
              <a:buClr>
                <a:schemeClr val="tx1"/>
              </a:buClr>
              <a:buFont typeface="Calibri Light" charset="0"/>
              <a:buAutoNum type="arabicPeriod"/>
            </a:pPr>
            <a:r>
              <a:rPr lang="en-US" sz="2800">
                <a:solidFill>
                  <a:schemeClr val="tx1"/>
                </a:solidFill>
                <a:latin typeface="Calibri Light" charset="0"/>
                <a:cs typeface="Arial" charset="0"/>
              </a:rPr>
              <a:t>Job-order costing systems can accurately trace  </a:t>
            </a:r>
            <a:r>
              <a:rPr lang="en-US" sz="2800" b="1" i="1">
                <a:solidFill>
                  <a:schemeClr val="tx1"/>
                </a:solidFill>
                <a:latin typeface="Calibri Light" charset="0"/>
                <a:cs typeface="Arial" charset="0"/>
              </a:rPr>
              <a:t>direct</a:t>
            </a:r>
            <a:r>
              <a:rPr lang="en-US" sz="2800" b="1">
                <a:solidFill>
                  <a:schemeClr val="tx1"/>
                </a:solidFill>
                <a:latin typeface="Calibri Light" charset="0"/>
                <a:cs typeface="Arial" charset="0"/>
              </a:rPr>
              <a:t> </a:t>
            </a:r>
            <a:r>
              <a:rPr lang="en-US" sz="2800">
                <a:solidFill>
                  <a:schemeClr val="tx1"/>
                </a:solidFill>
                <a:latin typeface="Calibri Light" charset="0"/>
                <a:cs typeface="Arial" charset="0"/>
              </a:rPr>
              <a:t>materials and </a:t>
            </a:r>
            <a:r>
              <a:rPr lang="en-US" sz="2800" b="1" i="1">
                <a:solidFill>
                  <a:schemeClr val="tx1"/>
                </a:solidFill>
                <a:latin typeface="Calibri Light" charset="0"/>
                <a:cs typeface="Arial" charset="0"/>
              </a:rPr>
              <a:t>direct</a:t>
            </a:r>
            <a:r>
              <a:rPr lang="en-US" sz="2800" b="1">
                <a:solidFill>
                  <a:schemeClr val="tx1"/>
                </a:solidFill>
                <a:latin typeface="Calibri Light" charset="0"/>
                <a:cs typeface="Arial" charset="0"/>
              </a:rPr>
              <a:t> </a:t>
            </a:r>
            <a:r>
              <a:rPr lang="en-US" sz="2800">
                <a:solidFill>
                  <a:schemeClr val="tx1"/>
                </a:solidFill>
                <a:latin typeface="Calibri Light" charset="0"/>
                <a:cs typeface="Arial" charset="0"/>
              </a:rPr>
              <a:t>labor costs to jobs.</a:t>
            </a:r>
          </a:p>
          <a:p>
            <a:pPr marL="200025" lvl="1" indent="0">
              <a:buClr>
                <a:schemeClr val="tx1"/>
              </a:buClr>
              <a:buFont typeface="Calibri Light" charset="0"/>
              <a:buAutoNum type="arabicPeriod"/>
            </a:pPr>
            <a:r>
              <a:rPr lang="en-US" sz="2800">
                <a:solidFill>
                  <a:schemeClr val="tx1"/>
                </a:solidFill>
                <a:latin typeface="Calibri Light" charset="0"/>
                <a:cs typeface="Arial" charset="0"/>
              </a:rPr>
              <a:t>Job-order costing systems often fail to accurately allocate the manufacturing overhead costs used during the production process to their respective jobs.</a:t>
            </a:r>
            <a:endParaRPr lang="en-US" sz="2800" b="1">
              <a:solidFill>
                <a:schemeClr val="tx1"/>
              </a:solidFill>
              <a:latin typeface="Calibri Light" charset="0"/>
              <a:cs typeface="Arial" charset="0"/>
            </a:endParaRPr>
          </a:p>
          <a:p>
            <a:pPr marL="200025" lvl="1" indent="0"/>
            <a:endParaRPr lang="en-US" sz="2800">
              <a:solidFill>
                <a:schemeClr val="tx1"/>
              </a:solidFill>
              <a:latin typeface="Calibri Light" charset="0"/>
              <a:cs typeface="Arial" charset="0"/>
            </a:endParaRPr>
          </a:p>
          <a:p>
            <a:pPr marL="200025" lvl="1" indent="0"/>
            <a:endParaRPr lang="en-US" sz="260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split orient="vert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sz="3600" dirty="0">
                <a:solidFill>
                  <a:schemeClr val="tx1"/>
                </a:solidFill>
                <a:latin typeface="Calibri Light" charset="0"/>
              </a:rPr>
              <a:t>Job-Order Costing – A Managerial Perspective – Part 2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2057400"/>
          </a:xfrm>
          <a:solidFill>
            <a:srgbClr val="FFFFFF"/>
          </a:solidFill>
          <a:ln>
            <a:solidFill>
              <a:srgbClr val="323E64"/>
            </a:solidFill>
          </a:ln>
        </p:spPr>
        <p:txBody>
          <a:bodyPr/>
          <a:lstStyle/>
          <a:p>
            <a:pPr marL="200025" lvl="1" indent="0" algn="ctr">
              <a:buFont typeface="Calibri" charset="0"/>
              <a:buNone/>
            </a:pPr>
            <a:r>
              <a:rPr lang="en-US" sz="2600" b="1" dirty="0">
                <a:solidFill>
                  <a:schemeClr val="tx1"/>
                </a:solidFill>
                <a:latin typeface="Arial" charset="0"/>
                <a:cs typeface="Arial" charset="0"/>
              </a:rPr>
              <a:t>Choosing an Allocation Base</a:t>
            </a:r>
          </a:p>
          <a:p>
            <a:pPr marL="200025" lvl="1" indent="0">
              <a:buFont typeface="Calibri" charset="0"/>
              <a:buNone/>
            </a:pPr>
            <a:r>
              <a:rPr lang="en-US" sz="2200" dirty="0">
                <a:solidFill>
                  <a:schemeClr val="tx1"/>
                </a:solidFill>
                <a:latin typeface="Arial" charset="0"/>
                <a:cs typeface="Arial" charset="0"/>
              </a:rPr>
              <a:t>Job-order costing systems often use allocation bases that do not reflect how jobs actually use overhead resources. The allocation base in the predetermined overhead rate must </a:t>
            </a:r>
            <a:r>
              <a:rPr lang="en-US" sz="2200" b="1" dirty="0">
                <a:solidFill>
                  <a:schemeClr val="tx1"/>
                </a:solidFill>
                <a:latin typeface="Arial" charset="0"/>
                <a:cs typeface="Arial" charset="0"/>
              </a:rPr>
              <a:t>drive</a:t>
            </a:r>
            <a:r>
              <a:rPr lang="en-US" sz="2200" dirty="0">
                <a:solidFill>
                  <a:schemeClr val="tx1"/>
                </a:solidFill>
                <a:latin typeface="Arial" charset="0"/>
                <a:cs typeface="Arial" charset="0"/>
              </a:rPr>
              <a:t> the overhead cost to improve job cost accuracy. A </a:t>
            </a:r>
            <a:r>
              <a:rPr lang="en-US" sz="2200" b="1" dirty="0">
                <a:solidFill>
                  <a:schemeClr val="tx1"/>
                </a:solidFill>
                <a:latin typeface="Arial" charset="0"/>
                <a:cs typeface="Arial" charset="0"/>
              </a:rPr>
              <a:t>cost driver</a:t>
            </a:r>
            <a:r>
              <a:rPr lang="en-US" sz="2200" dirty="0">
                <a:solidFill>
                  <a:schemeClr val="tx1"/>
                </a:solidFill>
                <a:latin typeface="Arial" charset="0"/>
                <a:cs typeface="Arial" charset="0"/>
              </a:rPr>
              <a:t> is a factor that causes overhead costs.</a:t>
            </a:r>
            <a:endParaRPr lang="en-US" sz="2200" b="1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200025" lvl="1" indent="0">
              <a:buFont typeface="Calibri" charset="0"/>
              <a:buNone/>
            </a:pPr>
            <a:endParaRPr lang="en-US" b="1" dirty="0">
              <a:latin typeface="Calibri" charset="0"/>
            </a:endParaRPr>
          </a:p>
          <a:p>
            <a:pPr marL="200025" lvl="1" indent="0">
              <a:buFont typeface="Calibri" charset="0"/>
              <a:buNone/>
            </a:pPr>
            <a:endParaRPr lang="en-US" dirty="0">
              <a:latin typeface="Calibri" charset="0"/>
            </a:endParaRPr>
          </a:p>
          <a:p>
            <a:pPr marL="200025" lvl="1" indent="0">
              <a:buFont typeface="Calibri" charset="0"/>
              <a:buNone/>
            </a:pPr>
            <a:endParaRPr lang="en-US" dirty="0">
              <a:solidFill>
                <a:schemeClr val="tx1"/>
              </a:solidFill>
              <a:latin typeface="Calibri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28600" y="3733800"/>
            <a:ext cx="8686800" cy="2400300"/>
          </a:xfrm>
          <a:prstGeom prst="rect">
            <a:avLst/>
          </a:prstGeom>
          <a:solidFill>
            <a:srgbClr val="FFFFFF"/>
          </a:solidFill>
          <a:ln>
            <a:solidFill>
              <a:srgbClr val="323E64"/>
            </a:solidFill>
          </a:ln>
        </p:spPr>
        <p:txBody>
          <a:bodyPr lIns="0" rIns="0"/>
          <a:lstStyle>
            <a:lvl1pPr>
              <a:defRPr sz="2000">
                <a:solidFill>
                  <a:srgbClr val="404040"/>
                </a:solidFill>
                <a:latin typeface="Calibri" charset="0"/>
                <a:ea typeface="ＭＳ Ｐゴシック" charset="0"/>
              </a:defRPr>
            </a:lvl1pPr>
            <a:lvl2pPr marL="200025">
              <a:defRPr>
                <a:solidFill>
                  <a:srgbClr val="404040"/>
                </a:solidFill>
                <a:latin typeface="Calibri" charset="0"/>
                <a:ea typeface="ＭＳ Ｐゴシック" charset="0"/>
              </a:defRPr>
            </a:lvl2pPr>
            <a:lvl3pPr>
              <a:defRPr sz="1400">
                <a:solidFill>
                  <a:srgbClr val="404040"/>
                </a:solidFill>
                <a:latin typeface="Calibri" charset="0"/>
                <a:ea typeface="ＭＳ Ｐゴシック" charset="0"/>
              </a:defRPr>
            </a:lvl3pPr>
            <a:lvl4pPr>
              <a:defRPr sz="1400">
                <a:solidFill>
                  <a:srgbClr val="404040"/>
                </a:solidFill>
                <a:latin typeface="Calibri" charset="0"/>
                <a:ea typeface="ＭＳ Ｐゴシック" charset="0"/>
              </a:defRPr>
            </a:lvl4pPr>
            <a:lvl5pPr>
              <a:defRPr sz="1400">
                <a:solidFill>
                  <a:srgbClr val="404040"/>
                </a:solidFill>
                <a:latin typeface="Calibri" charset="0"/>
                <a:ea typeface="ＭＳ Ｐゴシック" charset="0"/>
              </a:defRPr>
            </a:lvl5pPr>
            <a:lvl6pPr marL="1389063" indent="-182563" eaLnBrk="0" fontAlgn="base" hangingPunct="0">
              <a:buFont typeface="Calibri" charset="0"/>
              <a:defRPr sz="1400">
                <a:solidFill>
                  <a:srgbClr val="404040"/>
                </a:solidFill>
                <a:latin typeface="Calibri" charset="0"/>
                <a:ea typeface="ＭＳ Ｐゴシック" charset="0"/>
              </a:defRPr>
            </a:lvl6pPr>
            <a:lvl7pPr marL="1846263" indent="-182563" eaLnBrk="0" fontAlgn="base" hangingPunct="0">
              <a:buFont typeface="Calibri" charset="0"/>
              <a:defRPr sz="1400">
                <a:solidFill>
                  <a:srgbClr val="404040"/>
                </a:solidFill>
                <a:latin typeface="Calibri" charset="0"/>
                <a:ea typeface="ＭＳ Ｐゴシック" charset="0"/>
              </a:defRPr>
            </a:lvl7pPr>
            <a:lvl8pPr marL="2303463" indent="-182563" eaLnBrk="0" fontAlgn="base" hangingPunct="0">
              <a:buFont typeface="Calibri" charset="0"/>
              <a:defRPr sz="1400">
                <a:solidFill>
                  <a:srgbClr val="404040"/>
                </a:solidFill>
                <a:latin typeface="Calibri" charset="0"/>
                <a:ea typeface="ＭＳ Ｐゴシック" charset="0"/>
              </a:defRPr>
            </a:lvl8pPr>
            <a:lvl9pPr marL="2760663" indent="-182563" eaLnBrk="0" fontAlgn="base" hangingPunct="0">
              <a:buFont typeface="Calibri" charset="0"/>
              <a:defRPr sz="1400">
                <a:solidFill>
                  <a:srgbClr val="404040"/>
                </a:solidFill>
                <a:latin typeface="Calibri" charset="0"/>
                <a:ea typeface="ＭＳ Ｐゴシック" charset="0"/>
              </a:defRPr>
            </a:lvl9pPr>
          </a:lstStyle>
          <a:p>
            <a:pPr lv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charset="0"/>
              <a:buNone/>
            </a:pPr>
            <a:r>
              <a:rPr lang="en-US" sz="2000" dirty="0">
                <a:solidFill>
                  <a:schemeClr val="tx1"/>
                </a:solidFill>
                <a:latin typeface="Arial" charset="0"/>
                <a:ea typeface="MS PGothic" charset="0"/>
                <a:cs typeface="Arial" charset="0"/>
              </a:rPr>
              <a:t>Many companies use a single predetermined </a:t>
            </a:r>
            <a:r>
              <a:rPr lang="en-US" sz="2000" b="1" dirty="0" err="1">
                <a:solidFill>
                  <a:schemeClr val="tx1"/>
                </a:solidFill>
                <a:latin typeface="Arial" charset="0"/>
                <a:ea typeface="MS PGothic" charset="0"/>
                <a:cs typeface="Arial" charset="0"/>
              </a:rPr>
              <a:t>plantwide</a:t>
            </a:r>
            <a:r>
              <a:rPr lang="en-US" sz="2000" b="1" dirty="0">
                <a:solidFill>
                  <a:schemeClr val="tx1"/>
                </a:solidFill>
                <a:latin typeface="Arial" charset="0"/>
                <a:ea typeface="MS PGothic" charset="0"/>
                <a:cs typeface="Arial" charset="0"/>
              </a:rPr>
              <a:t> overhead rate</a:t>
            </a:r>
            <a:r>
              <a:rPr lang="en-US" sz="2000" dirty="0">
                <a:solidFill>
                  <a:schemeClr val="tx1"/>
                </a:solidFill>
                <a:latin typeface="Arial" charset="0"/>
                <a:ea typeface="MS PGothic" charset="0"/>
                <a:cs typeface="Arial" charset="0"/>
              </a:rPr>
              <a:t> to allocate all manufacturing overhead costs to jobs based on their usage of direct-labor hours.</a:t>
            </a:r>
          </a:p>
          <a:p>
            <a:pPr lv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2"/>
              </a:buClr>
              <a:buFont typeface="Calibri Light" charset="0"/>
              <a:buAutoNum type="arabicPeriod"/>
            </a:pPr>
            <a:r>
              <a:rPr lang="en-US" sz="2000" dirty="0">
                <a:solidFill>
                  <a:schemeClr val="tx1"/>
                </a:solidFill>
                <a:latin typeface="Arial" charset="0"/>
                <a:ea typeface="MS PGothic" charset="0"/>
                <a:cs typeface="Arial" charset="0"/>
              </a:rPr>
              <a:t>It is often </a:t>
            </a:r>
            <a:r>
              <a:rPr lang="en-US" sz="2000" b="1" dirty="0">
                <a:solidFill>
                  <a:schemeClr val="tx1"/>
                </a:solidFill>
                <a:latin typeface="Arial" charset="0"/>
                <a:ea typeface="MS PGothic" charset="0"/>
                <a:cs typeface="Arial" charset="0"/>
              </a:rPr>
              <a:t>overly-simplistic</a:t>
            </a:r>
            <a:r>
              <a:rPr lang="en-US" sz="2000" dirty="0">
                <a:solidFill>
                  <a:schemeClr val="tx1"/>
                </a:solidFill>
                <a:latin typeface="Arial" charset="0"/>
                <a:ea typeface="MS PGothic" charset="0"/>
                <a:cs typeface="Arial" charset="0"/>
              </a:rPr>
              <a:t> and incorrect to assume that direct-labor hours is a company’s </a:t>
            </a:r>
            <a:r>
              <a:rPr lang="en-US" sz="2000" i="1" dirty="0">
                <a:solidFill>
                  <a:schemeClr val="tx1"/>
                </a:solidFill>
                <a:latin typeface="Arial" charset="0"/>
                <a:ea typeface="MS PGothic" charset="0"/>
                <a:cs typeface="Arial" charset="0"/>
              </a:rPr>
              <a:t>only</a:t>
            </a:r>
            <a:r>
              <a:rPr lang="en-US" sz="2000" dirty="0">
                <a:solidFill>
                  <a:schemeClr val="tx1"/>
                </a:solidFill>
                <a:latin typeface="Arial" charset="0"/>
                <a:ea typeface="MS PGothic" charset="0"/>
                <a:cs typeface="Arial" charset="0"/>
              </a:rPr>
              <a:t> manufacturing overhead cost driver.</a:t>
            </a:r>
            <a:endParaRPr lang="en-US" sz="2000" b="1" dirty="0">
              <a:solidFill>
                <a:schemeClr val="tx1"/>
              </a:solidFill>
              <a:latin typeface="Arial" charset="0"/>
              <a:ea typeface="MS PGothic" charset="0"/>
              <a:cs typeface="Arial" charset="0"/>
            </a:endParaRPr>
          </a:p>
          <a:p>
            <a:pPr lv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2"/>
              </a:buClr>
              <a:buFont typeface="Calibri Light" charset="0"/>
              <a:buAutoNum type="arabicPeriod"/>
            </a:pPr>
            <a:r>
              <a:rPr lang="en-US" sz="2000" dirty="0">
                <a:solidFill>
                  <a:schemeClr val="tx1"/>
                </a:solidFill>
                <a:latin typeface="Arial" charset="0"/>
                <a:ea typeface="MS PGothic" charset="0"/>
                <a:cs typeface="Arial" charset="0"/>
              </a:rPr>
              <a:t>If more than one overhead cost driver can be identified, job cost accuracy is improved by using </a:t>
            </a:r>
            <a:r>
              <a:rPr lang="en-US" sz="2000" b="1" dirty="0">
                <a:solidFill>
                  <a:schemeClr val="tx1"/>
                </a:solidFill>
                <a:latin typeface="Arial" charset="0"/>
                <a:ea typeface="MS PGothic" charset="0"/>
                <a:cs typeface="Arial" charset="0"/>
              </a:rPr>
              <a:t>multiple predetermined overhead rates</a:t>
            </a:r>
            <a:r>
              <a:rPr lang="en-US" sz="2000" dirty="0">
                <a:solidFill>
                  <a:schemeClr val="tx1"/>
                </a:solidFill>
                <a:latin typeface="Arial" charset="0"/>
                <a:ea typeface="MS PGothic" charset="0"/>
                <a:cs typeface="Arial" charset="0"/>
              </a:rPr>
              <a:t>.</a:t>
            </a:r>
            <a:endParaRPr lang="en-US" sz="2000" b="1" dirty="0">
              <a:solidFill>
                <a:schemeClr val="tx1"/>
              </a:solidFill>
              <a:latin typeface="Arial" charset="0"/>
              <a:ea typeface="MS PGothic" charset="0"/>
              <a:cs typeface="Arial" charset="0"/>
            </a:endParaRPr>
          </a:p>
          <a:p>
            <a:pPr lv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 Light" charset="0"/>
              <a:buAutoNum type="arabicPeriod"/>
            </a:pPr>
            <a:endParaRPr lang="en-US" b="1" dirty="0"/>
          </a:p>
          <a:p>
            <a:pPr lv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charset="0"/>
              <a:buNone/>
            </a:pPr>
            <a:endParaRPr lang="en-US" dirty="0"/>
          </a:p>
          <a:p>
            <a:pPr lv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charset="0"/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solidFill>
                  <a:schemeClr val="tx1"/>
                </a:solidFill>
                <a:ea typeface="+mj-ea"/>
              </a:rPr>
              <a:t>Learning Objective 4</a:t>
            </a:r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1524000" y="2209800"/>
            <a:ext cx="6172200" cy="2308225"/>
          </a:xfrm>
          <a:prstGeom prst="rect">
            <a:avLst/>
          </a:prstGeom>
          <a:solidFill>
            <a:schemeClr val="bg1"/>
          </a:solidFill>
          <a:ln w="76200">
            <a:solidFill>
              <a:srgbClr val="344068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0000"/>
                </a:solidFill>
                <a:latin typeface="+mj-lt"/>
                <a:ea typeface="ＭＳ Ｐゴシック" pitchFamily="34" charset="-128"/>
                <a:cs typeface="+mn-cs"/>
              </a:rPr>
              <a:t>Compute the total cost and the unit product cost of a job using multiple predetermined overhead rates.</a:t>
            </a:r>
          </a:p>
        </p:txBody>
      </p:sp>
    </p:spTree>
  </p:cSld>
  <p:clrMapOvr>
    <a:masterClrMapping/>
  </p:clrMapOvr>
  <p:transition spd="slow">
    <p:wip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dirty="0">
                <a:solidFill>
                  <a:schemeClr val="tx1"/>
                </a:solidFill>
                <a:ea typeface="+mj-ea"/>
              </a:rPr>
              <a:t>Information to Calculate Multiple Predetermined Overhead Rates</a:t>
            </a:r>
          </a:p>
        </p:txBody>
      </p:sp>
      <p:sp>
        <p:nvSpPr>
          <p:cNvPr id="66562" name="Content Placeholder 2"/>
          <p:cNvSpPr>
            <a:spLocks noGrp="1"/>
          </p:cNvSpPr>
          <p:nvPr>
            <p:ph idx="1"/>
          </p:nvPr>
        </p:nvSpPr>
        <p:spPr>
          <a:xfrm>
            <a:off x="822325" y="1371600"/>
            <a:ext cx="7543800" cy="25908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Calibri" charset="0"/>
              </a:rPr>
              <a:t>Dickson Company has two production departments, Milling and Assembly. The company uses a job-order costing system and computes a predetermined overhead rate in each production department. The predetermined overhead rate in the Milling Department is based on machine-hours and in the Assembly Department it is based on direct labor-hours. The company uses cost-plus pricing (and a markup percentage of 75% of total manufacturing cost) to establish selling prices for all of its jobs. At the beginning of the year, the company made the following estimates: </a:t>
            </a:r>
          </a:p>
        </p:txBody>
      </p:sp>
      <p:pic>
        <p:nvPicPr>
          <p:cNvPr id="66563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3962400"/>
            <a:ext cx="7693025" cy="213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sz="3600" dirty="0">
                <a:solidFill>
                  <a:schemeClr val="tx1"/>
                </a:solidFill>
                <a:latin typeface="Calibri Light" charset="0"/>
              </a:rPr>
              <a:t>Step 1 – Calculate the Predetermined Overhead Cost for Each Department</a:t>
            </a:r>
          </a:p>
        </p:txBody>
      </p:sp>
      <p:sp>
        <p:nvSpPr>
          <p:cNvPr id="67586" name="Content Placeholder 2"/>
          <p:cNvSpPr>
            <a:spLocks noGrp="1"/>
          </p:cNvSpPr>
          <p:nvPr>
            <p:ph idx="1"/>
          </p:nvPr>
        </p:nvSpPr>
        <p:spPr>
          <a:xfrm>
            <a:off x="822325" y="1371600"/>
            <a:ext cx="7543800" cy="2590800"/>
          </a:xfrm>
        </p:spPr>
        <p:txBody>
          <a:bodyPr/>
          <a:lstStyle/>
          <a:p>
            <a:r>
              <a:rPr lang="en-US" sz="2800" dirty="0">
                <a:solidFill>
                  <a:srgbClr val="000000"/>
                </a:solidFill>
                <a:latin typeface="Calibri" charset="0"/>
              </a:rPr>
              <a:t>During the current month the company started and completed Job 407. It wants to use its predetermined departmental overhead cost and rate for the Milling and Assembly Departments.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5288" y="3316288"/>
            <a:ext cx="8397875" cy="64611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Milling Department =      $390,000 + ($2.00 per MH ×60,000 MHs)    = $510,000</a:t>
            </a:r>
          </a:p>
          <a:p>
            <a:r>
              <a:rPr lang="en-US" dirty="0">
                <a:solidFill>
                  <a:schemeClr val="bg1"/>
                </a:solidFill>
              </a:rPr>
              <a:t>Assembly Department = $500,000 + ($3.75 per DLH ×80,000 DLHs) = $800,000 </a:t>
            </a:r>
          </a:p>
        </p:txBody>
      </p:sp>
    </p:spTree>
  </p:cSld>
  <p:clrMapOvr>
    <a:masterClrMapping/>
  </p:clrMapOvr>
  <p:transition spd="slow">
    <p:push dir="u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sz="3600" dirty="0">
                <a:solidFill>
                  <a:schemeClr val="tx1"/>
                </a:solidFill>
                <a:latin typeface="Calibri Light" charset="0"/>
              </a:rPr>
              <a:t>Step 2 – Calculate the Predetermined Overhead Rate for Each Department</a:t>
            </a:r>
          </a:p>
        </p:txBody>
      </p:sp>
      <p:sp>
        <p:nvSpPr>
          <p:cNvPr id="68610" name="Content Placeholder 2"/>
          <p:cNvSpPr>
            <a:spLocks noGrp="1"/>
          </p:cNvSpPr>
          <p:nvPr>
            <p:ph idx="1"/>
          </p:nvPr>
        </p:nvSpPr>
        <p:spPr>
          <a:xfrm>
            <a:off x="822325" y="1371600"/>
            <a:ext cx="7543800" cy="2590800"/>
          </a:xfrm>
        </p:spPr>
        <p:txBody>
          <a:bodyPr/>
          <a:lstStyle/>
          <a:p>
            <a:r>
              <a:rPr lang="en-US" sz="2800" dirty="0">
                <a:solidFill>
                  <a:srgbClr val="000000"/>
                </a:solidFill>
                <a:latin typeface="Calibri" charset="0"/>
              </a:rPr>
              <a:t>Use the amounts determined on the previous slide to calculate the predetermined overhead rate (POHR) of each department.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3124200"/>
            <a:ext cx="8397875" cy="70802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sz="2000">
                <a:solidFill>
                  <a:schemeClr val="bg1"/>
                </a:solidFill>
              </a:rPr>
              <a:t>Milling Department =      $510,000 ÷ 60,000 MHs   = $  8.50 per MH</a:t>
            </a:r>
          </a:p>
          <a:p>
            <a:r>
              <a:rPr lang="en-US" sz="2000">
                <a:solidFill>
                  <a:schemeClr val="bg1"/>
                </a:solidFill>
              </a:rPr>
              <a:t>Assembly Department = $800,000 ÷ 80,000 DLHs = $10.00 per DLH</a:t>
            </a:r>
          </a:p>
        </p:txBody>
      </p:sp>
    </p:spTree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22325" y="152400"/>
            <a:ext cx="7543800" cy="1025525"/>
          </a:xfrm>
        </p:spPr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altLang="en-US" dirty="0">
                <a:solidFill>
                  <a:srgbClr val="000000"/>
                </a:solidFill>
                <a:ea typeface="+mj-ea"/>
              </a:rPr>
              <a:t>Job-Order Costing: Examples</a:t>
            </a: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304800" y="1752600"/>
            <a:ext cx="8534400" cy="2819400"/>
          </a:xfrm>
          <a:prstGeom prst="rect">
            <a:avLst/>
          </a:prstGeom>
          <a:noFill/>
          <a:ln w="15875">
            <a:solidFill>
              <a:srgbClr val="46777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r>
              <a:rPr lang="en-US" sz="4000" b="1" dirty="0">
                <a:latin typeface="+mn-lt"/>
                <a:ea typeface="+mn-ea"/>
                <a:cs typeface="+mn-cs"/>
              </a:rPr>
              <a:t>Examples of companies that</a:t>
            </a:r>
          </a:p>
          <a:p>
            <a:pPr eaLnBrk="1" hangingPunct="1">
              <a:defRPr/>
            </a:pPr>
            <a:r>
              <a:rPr lang="en-US" sz="4000" b="1" dirty="0">
                <a:latin typeface="+mn-lt"/>
                <a:ea typeface="+mn-ea"/>
                <a:cs typeface="+mn-cs"/>
              </a:rPr>
              <a:t>would use job-order costing include:</a:t>
            </a:r>
          </a:p>
          <a:p>
            <a:pPr marL="514350" indent="-514350" eaLnBrk="1" hangingPunct="1">
              <a:buClr>
                <a:schemeClr val="tx1"/>
              </a:buClr>
              <a:buFontTx/>
              <a:buAutoNum type="arabicPeriod"/>
              <a:defRPr/>
            </a:pPr>
            <a:r>
              <a:rPr lang="en-US" sz="2800" dirty="0">
                <a:solidFill>
                  <a:srgbClr val="000000"/>
                </a:solidFill>
                <a:latin typeface="calibri" charset="0"/>
                <a:ea typeface="+mn-ea"/>
                <a:cs typeface="+mn-cs"/>
              </a:rPr>
              <a:t>Boeing (aircraft manufacturing)</a:t>
            </a:r>
          </a:p>
          <a:p>
            <a:pPr marL="514350" indent="-514350" eaLnBrk="1" hangingPunct="1">
              <a:buClr>
                <a:schemeClr val="tx1"/>
              </a:buClr>
              <a:buFontTx/>
              <a:buAutoNum type="arabicPeriod"/>
              <a:defRPr/>
            </a:pPr>
            <a:r>
              <a:rPr lang="en-US" sz="2800" dirty="0">
                <a:solidFill>
                  <a:srgbClr val="000000"/>
                </a:solidFill>
                <a:latin typeface="calibri" charset="0"/>
                <a:ea typeface="+mn-ea"/>
                <a:cs typeface="+mn-cs"/>
              </a:rPr>
              <a:t>Bechtel International (large scale construction)</a:t>
            </a:r>
          </a:p>
          <a:p>
            <a:pPr marL="514350" indent="-514350" eaLnBrk="1" hangingPunct="1">
              <a:buClr>
                <a:schemeClr val="tx1"/>
              </a:buClr>
              <a:buFontTx/>
              <a:buAutoNum type="arabicPeriod"/>
              <a:defRPr/>
            </a:pPr>
            <a:r>
              <a:rPr lang="en-US" sz="2800" dirty="0">
                <a:solidFill>
                  <a:srgbClr val="000000"/>
                </a:solidFill>
                <a:latin typeface="calibri" charset="0"/>
                <a:ea typeface="+mn-ea"/>
                <a:cs typeface="+mn-cs"/>
              </a:rPr>
              <a:t>Walt Disney Studios (movie production)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822325" y="152400"/>
            <a:ext cx="7880350" cy="1025525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sz="3600" dirty="0">
                <a:solidFill>
                  <a:schemeClr val="tx1"/>
                </a:solidFill>
                <a:latin typeface="Calibri Light" charset="0"/>
              </a:rPr>
              <a:t>Step 3 – Calculate the Amount of Overhead Applied from Both Departments to a Job</a:t>
            </a:r>
          </a:p>
        </p:txBody>
      </p:sp>
      <p:sp>
        <p:nvSpPr>
          <p:cNvPr id="69634" name="Content Placeholder 2"/>
          <p:cNvSpPr>
            <a:spLocks noGrp="1"/>
          </p:cNvSpPr>
          <p:nvPr>
            <p:ph idx="1"/>
          </p:nvPr>
        </p:nvSpPr>
        <p:spPr>
          <a:xfrm>
            <a:off x="822325" y="1371600"/>
            <a:ext cx="7543800" cy="1447800"/>
          </a:xfrm>
        </p:spPr>
        <p:txBody>
          <a:bodyPr/>
          <a:lstStyle/>
          <a:p>
            <a:r>
              <a:rPr lang="en-US" sz="2800" dirty="0">
                <a:solidFill>
                  <a:srgbClr val="000000"/>
                </a:solidFill>
                <a:latin typeface="Calibri" charset="0"/>
              </a:rPr>
              <a:t>Use the POR calculated on the previous slide to determine the overhead applied from both departments to Job 407:</a:t>
            </a:r>
          </a:p>
        </p:txBody>
      </p:sp>
      <p:pic>
        <p:nvPicPr>
          <p:cNvPr id="69635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713038"/>
            <a:ext cx="5848350" cy="223996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7031" y="5181600"/>
            <a:ext cx="9116969" cy="86177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sz="2500" dirty="0">
                <a:solidFill>
                  <a:schemeClr val="bg1"/>
                </a:solidFill>
              </a:rPr>
              <a:t>Milling Department      = 90 MHs×$8.50 per MH  = $765</a:t>
            </a:r>
          </a:p>
          <a:p>
            <a:r>
              <a:rPr lang="en-US" sz="2500" dirty="0">
                <a:solidFill>
                  <a:schemeClr val="bg1"/>
                </a:solidFill>
              </a:rPr>
              <a:t>Assembly Department = 20 DLHs×$10 per DLH  = $200</a:t>
            </a:r>
          </a:p>
        </p:txBody>
      </p:sp>
    </p:spTree>
  </p:cSld>
  <p:clrMapOvr>
    <a:masterClrMapping/>
  </p:clrMapOvr>
  <p:transition spd="slow">
    <p:push dir="u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sz="3600" dirty="0">
                <a:latin typeface="Calibri Light" charset="0"/>
              </a:rPr>
              <a:t>Step 4 – Calculate the Total Job Cost for Job 407</a:t>
            </a:r>
          </a:p>
        </p:txBody>
      </p:sp>
      <p:sp>
        <p:nvSpPr>
          <p:cNvPr id="70658" name="Content Placeholder 2"/>
          <p:cNvSpPr>
            <a:spLocks noGrp="1"/>
          </p:cNvSpPr>
          <p:nvPr>
            <p:ph idx="1"/>
          </p:nvPr>
        </p:nvSpPr>
        <p:spPr>
          <a:xfrm>
            <a:off x="822325" y="1371600"/>
            <a:ext cx="7543800" cy="1295400"/>
          </a:xfrm>
        </p:spPr>
        <p:txBody>
          <a:bodyPr/>
          <a:lstStyle/>
          <a:p>
            <a:r>
              <a:rPr lang="en-US" sz="2800">
                <a:latin typeface="Calibri" charset="0"/>
              </a:rPr>
              <a:t>We can use the information given to calculate the amount of the total cost of Job 407. Here is the calculation: </a:t>
            </a:r>
          </a:p>
        </p:txBody>
      </p:sp>
      <p:pic>
        <p:nvPicPr>
          <p:cNvPr id="70659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860675"/>
            <a:ext cx="8664575" cy="1711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randomBar dir="vert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sz="3600" dirty="0">
                <a:solidFill>
                  <a:schemeClr val="tx1"/>
                </a:solidFill>
                <a:latin typeface="Calibri Light" charset="0"/>
              </a:rPr>
              <a:t>Step 5 – Calculate the Selling Price for Job 407</a:t>
            </a:r>
          </a:p>
        </p:txBody>
      </p:sp>
      <p:pic>
        <p:nvPicPr>
          <p:cNvPr id="71683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775" y="1905000"/>
            <a:ext cx="7054850" cy="1535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33400" y="3581400"/>
            <a:ext cx="8229600" cy="2462213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sz="2200" dirty="0">
                <a:latin typeface="Calibri" charset="0"/>
              </a:rPr>
              <a:t>It is important to emphasize that using a departmental approach to overhead application results in a different selling price for Job 407 than would have been derived using a </a:t>
            </a:r>
            <a:r>
              <a:rPr lang="en-US" sz="2200" dirty="0" err="1">
                <a:latin typeface="Calibri" charset="0"/>
              </a:rPr>
              <a:t>Plantwide</a:t>
            </a:r>
            <a:r>
              <a:rPr lang="en-US" sz="2200" dirty="0">
                <a:latin typeface="Calibri" charset="0"/>
              </a:rPr>
              <a:t> overhead rate based on either direct labor-hours or machine-hours. The appeal of using predetermined departmental overhead rates is that they presumably provide a more accurate accounting of the costs caused by jobs, which in turn, should enhance management planning and decision making. </a:t>
            </a:r>
          </a:p>
        </p:txBody>
      </p:sp>
      <p:sp>
        <p:nvSpPr>
          <p:cNvPr id="71685" name="TextBox 2"/>
          <p:cNvSpPr txBox="1">
            <a:spLocks noChangeArrowheads="1"/>
          </p:cNvSpPr>
          <p:nvPr/>
        </p:nvSpPr>
        <p:spPr bwMode="auto">
          <a:xfrm>
            <a:off x="685800" y="1295400"/>
            <a:ext cx="8077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sz="2400" dirty="0"/>
              <a:t>The selling price of Job 407 assuming a 75% markup.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88275" cy="1025525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sz="3600" dirty="0">
                <a:solidFill>
                  <a:schemeClr val="tx1"/>
                </a:solidFill>
                <a:latin typeface="Calibri Light" charset="0"/>
              </a:rPr>
              <a:t>Multiple Predetermined Overhead Rates—An Activity-Based Approach</a:t>
            </a:r>
          </a:p>
        </p:txBody>
      </p:sp>
      <p:sp>
        <p:nvSpPr>
          <p:cNvPr id="72706" name="Content Placeholder 2"/>
          <p:cNvSpPr>
            <a:spLocks noGrp="1"/>
          </p:cNvSpPr>
          <p:nvPr>
            <p:ph idx="1"/>
          </p:nvPr>
        </p:nvSpPr>
        <p:spPr>
          <a:xfrm>
            <a:off x="808038" y="1676400"/>
            <a:ext cx="7421562" cy="12192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400" dirty="0">
                <a:latin typeface="Calibri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alibri" charset="0"/>
              </a:rPr>
              <a:t>When a company creates overhead rates based on the activities that it performs, it is employing an approach called </a:t>
            </a:r>
            <a:r>
              <a:rPr lang="en-US" sz="2400" i="1" dirty="0">
                <a:solidFill>
                  <a:srgbClr val="FF0000"/>
                </a:solidFill>
                <a:latin typeface="Calibri" charset="0"/>
              </a:rPr>
              <a:t>activity-based costing</a:t>
            </a:r>
            <a:r>
              <a:rPr lang="en-US" sz="2400" i="1" dirty="0">
                <a:latin typeface="Calibri" charset="0"/>
              </a:rPr>
              <a:t>. </a:t>
            </a:r>
            <a:endParaRPr lang="en-US" sz="2400" dirty="0">
              <a:latin typeface="Calibri" charset="0"/>
            </a:endParaRPr>
          </a:p>
        </p:txBody>
      </p:sp>
      <p:sp>
        <p:nvSpPr>
          <p:cNvPr id="72707" name="Content Placeholder 2"/>
          <p:cNvSpPr txBox="1">
            <a:spLocks/>
          </p:cNvSpPr>
          <p:nvPr/>
        </p:nvSpPr>
        <p:spPr bwMode="auto">
          <a:xfrm>
            <a:off x="822325" y="3124200"/>
            <a:ext cx="7407275" cy="220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rIns="0"/>
          <a:lstStyle>
            <a:lvl1pPr>
              <a:defRPr sz="2000">
                <a:solidFill>
                  <a:srgbClr val="404040"/>
                </a:solidFill>
                <a:latin typeface="Calibri" charset="0"/>
                <a:ea typeface="ＭＳ Ｐゴシック" charset="0"/>
              </a:defRPr>
            </a:lvl1pPr>
            <a:lvl2pPr marL="200025">
              <a:defRPr>
                <a:solidFill>
                  <a:srgbClr val="404040"/>
                </a:solidFill>
                <a:latin typeface="Calibri" charset="0"/>
                <a:ea typeface="ＭＳ Ｐゴシック" charset="0"/>
              </a:defRPr>
            </a:lvl2pPr>
            <a:lvl3pPr>
              <a:defRPr sz="1400">
                <a:solidFill>
                  <a:srgbClr val="404040"/>
                </a:solidFill>
                <a:latin typeface="Calibri" charset="0"/>
                <a:ea typeface="ＭＳ Ｐゴシック" charset="0"/>
              </a:defRPr>
            </a:lvl3pPr>
            <a:lvl4pPr>
              <a:defRPr sz="1400">
                <a:solidFill>
                  <a:srgbClr val="404040"/>
                </a:solidFill>
                <a:latin typeface="Calibri" charset="0"/>
                <a:ea typeface="ＭＳ Ｐゴシック" charset="0"/>
              </a:defRPr>
            </a:lvl4pPr>
            <a:lvl5pPr>
              <a:defRPr sz="1400">
                <a:solidFill>
                  <a:srgbClr val="404040"/>
                </a:solidFill>
                <a:latin typeface="Calibri" charset="0"/>
                <a:ea typeface="ＭＳ Ｐゴシック" charset="0"/>
              </a:defRPr>
            </a:lvl5pPr>
            <a:lvl6pPr marL="1389063" indent="-182563" eaLnBrk="0" fontAlgn="base" hangingPunct="0">
              <a:buFont typeface="Calibri" charset="0"/>
              <a:defRPr sz="1400">
                <a:solidFill>
                  <a:srgbClr val="404040"/>
                </a:solidFill>
                <a:latin typeface="Calibri" charset="0"/>
                <a:ea typeface="ＭＳ Ｐゴシック" charset="0"/>
              </a:defRPr>
            </a:lvl6pPr>
            <a:lvl7pPr marL="1846263" indent="-182563" eaLnBrk="0" fontAlgn="base" hangingPunct="0">
              <a:buFont typeface="Calibri" charset="0"/>
              <a:defRPr sz="1400">
                <a:solidFill>
                  <a:srgbClr val="404040"/>
                </a:solidFill>
                <a:latin typeface="Calibri" charset="0"/>
                <a:ea typeface="ＭＳ Ｐゴシック" charset="0"/>
              </a:defRPr>
            </a:lvl7pPr>
            <a:lvl8pPr marL="2303463" indent="-182563" eaLnBrk="0" fontAlgn="base" hangingPunct="0">
              <a:buFont typeface="Calibri" charset="0"/>
              <a:defRPr sz="1400">
                <a:solidFill>
                  <a:srgbClr val="404040"/>
                </a:solidFill>
                <a:latin typeface="Calibri" charset="0"/>
                <a:ea typeface="ＭＳ Ｐゴシック" charset="0"/>
              </a:defRPr>
            </a:lvl8pPr>
            <a:lvl9pPr marL="2760663" indent="-182563" eaLnBrk="0" fontAlgn="base" hangingPunct="0">
              <a:buFont typeface="Calibri" charset="0"/>
              <a:defRPr sz="1400">
                <a:solidFill>
                  <a:srgbClr val="404040"/>
                </a:solidFill>
                <a:latin typeface="Calibri" charset="0"/>
                <a:ea typeface="ＭＳ Ｐゴシック" charset="0"/>
              </a:defRPr>
            </a:lvl9pPr>
          </a:lstStyle>
          <a:p>
            <a:pPr lvl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charset="0"/>
              <a:buNone/>
            </a:pPr>
            <a:r>
              <a:rPr lang="en-US" sz="2400" dirty="0">
                <a:solidFill>
                  <a:srgbClr val="FF0000"/>
                </a:solidFill>
              </a:rPr>
              <a:t>Activity-based costing </a:t>
            </a:r>
            <a:r>
              <a:rPr lang="en-US" sz="2400" dirty="0">
                <a:solidFill>
                  <a:srgbClr val="000000"/>
                </a:solidFill>
              </a:rPr>
              <a:t>is an alternative approach to developing multiple predetermined overhead rates. Managers use activity-based costing systems to more accurately measure the demands that jobs, products, customers, and other cost objects make on overhead resources.</a:t>
            </a:r>
          </a:p>
        </p:txBody>
      </p:sp>
    </p:spTree>
  </p:cSld>
  <p:clrMapOvr>
    <a:masterClrMapping/>
  </p:clrMapOvr>
  <p:transition spd="slow">
    <p:dissolv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>
              <a:defRPr/>
            </a:pPr>
            <a:r>
              <a:rPr lang="en-US" altLang="en-US" sz="3600" dirty="0">
                <a:solidFill>
                  <a:srgbClr val="000000"/>
                </a:solidFill>
                <a:ea typeface="+mj-ea"/>
              </a:rPr>
              <a:t>Job-Order Costing for Financial Statements to External Parties</a:t>
            </a:r>
          </a:p>
        </p:txBody>
      </p:sp>
      <p:sp>
        <p:nvSpPr>
          <p:cNvPr id="73730" name="TextBox 3"/>
          <p:cNvSpPr txBox="1">
            <a:spLocks noChangeArrowheads="1"/>
          </p:cNvSpPr>
          <p:nvPr/>
        </p:nvSpPr>
        <p:spPr bwMode="auto">
          <a:xfrm>
            <a:off x="762000" y="1371600"/>
            <a:ext cx="7788275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sz="2800" dirty="0">
                <a:latin typeface="Calibri" charset="0"/>
              </a:rPr>
              <a:t>The amount of overhead applied to all jobs during a period will differ from the actual amount of overhead costs incurred during the period.</a:t>
            </a:r>
          </a:p>
          <a:p>
            <a:pPr>
              <a:buFont typeface="Calibri Light" charset="0"/>
              <a:buAutoNum type="arabicPeriod"/>
            </a:pPr>
            <a:r>
              <a:rPr lang="en-US" sz="2800" dirty="0">
                <a:latin typeface="Calibri" charset="0"/>
              </a:rPr>
              <a:t> When a company applies less overhead to production than it actually incurs, it creates what is known as </a:t>
            </a:r>
            <a:r>
              <a:rPr lang="en-US" sz="2800" dirty="0">
                <a:solidFill>
                  <a:srgbClr val="FF0000"/>
                </a:solidFill>
                <a:latin typeface="Calibri" charset="0"/>
              </a:rPr>
              <a:t>underapplied</a:t>
            </a:r>
            <a:r>
              <a:rPr lang="en-US" sz="2800" dirty="0">
                <a:latin typeface="Calibri" charset="0"/>
              </a:rPr>
              <a:t> overhead.</a:t>
            </a:r>
          </a:p>
          <a:p>
            <a:pPr>
              <a:buFont typeface="Calibri Light" charset="0"/>
              <a:buAutoNum type="arabicPeriod"/>
            </a:pPr>
            <a:r>
              <a:rPr lang="en-US" sz="2800" dirty="0">
                <a:latin typeface="Calibri" charset="0"/>
              </a:rPr>
              <a:t> When it applies more overhead to production than it actually incurs, it results in </a:t>
            </a:r>
            <a:r>
              <a:rPr lang="en-US" sz="2800" dirty="0">
                <a:solidFill>
                  <a:srgbClr val="FF0000"/>
                </a:solidFill>
                <a:latin typeface="Calibri" charset="0"/>
              </a:rPr>
              <a:t>overapplied </a:t>
            </a:r>
            <a:r>
              <a:rPr lang="en-US" sz="2800" dirty="0">
                <a:latin typeface="Calibri" charset="0"/>
              </a:rPr>
              <a:t>overhead.</a:t>
            </a:r>
            <a:endParaRPr lang="en-US" sz="3600" dirty="0">
              <a:latin typeface="Calibri" charset="0"/>
            </a:endParaRPr>
          </a:p>
        </p:txBody>
      </p:sp>
    </p:spTree>
  </p:cSld>
  <p:clrMapOvr>
    <a:masterClrMapping/>
  </p:clrMapOvr>
  <p:transition spd="slow">
    <p:wip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en-US" sz="3600" dirty="0">
                <a:solidFill>
                  <a:schemeClr val="tx1"/>
                </a:solidFill>
                <a:ea typeface="+mj-ea"/>
              </a:rPr>
              <a:t>Financial Adjust for Overhead Applied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" y="1371600"/>
            <a:ext cx="7788275" cy="3970338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sz="2800" dirty="0">
                <a:latin typeface="Calibri" charset="0"/>
              </a:rPr>
              <a:t>The cost of goods sold reported on a company’s income statement must be adjusted to reflect underapplied or overapplied overhead.</a:t>
            </a:r>
          </a:p>
          <a:p>
            <a:pPr>
              <a:buFont typeface="Calibri Light" charset="0"/>
              <a:buAutoNum type="arabicPeriod"/>
            </a:pPr>
            <a:r>
              <a:rPr lang="en-US" sz="2800" dirty="0">
                <a:latin typeface="Calibri" charset="0"/>
              </a:rPr>
              <a:t>The adjustment for </a:t>
            </a:r>
            <a:r>
              <a:rPr lang="en-US" sz="2800" dirty="0" err="1">
                <a:solidFill>
                  <a:srgbClr val="FF0000"/>
                </a:solidFill>
                <a:latin typeface="Calibri" charset="0"/>
              </a:rPr>
              <a:t>underapplied</a:t>
            </a:r>
            <a:r>
              <a:rPr lang="en-US" sz="2800" dirty="0">
                <a:solidFill>
                  <a:srgbClr val="FF0000"/>
                </a:solidFill>
                <a:latin typeface="Calibri" charset="0"/>
              </a:rPr>
              <a:t> </a:t>
            </a:r>
            <a:r>
              <a:rPr lang="en-US" sz="2800" dirty="0">
                <a:latin typeface="Calibri" charset="0"/>
              </a:rPr>
              <a:t>overhead </a:t>
            </a:r>
            <a:r>
              <a:rPr lang="en-US" sz="2800" b="1" dirty="0">
                <a:latin typeface="Calibri" charset="0"/>
              </a:rPr>
              <a:t>increases cost of goods sold</a:t>
            </a:r>
            <a:r>
              <a:rPr lang="en-US" sz="2800" dirty="0">
                <a:latin typeface="Calibri" charset="0"/>
              </a:rPr>
              <a:t> and decreases net operating income.</a:t>
            </a:r>
          </a:p>
          <a:p>
            <a:pPr>
              <a:buFont typeface="Calibri Light" charset="0"/>
              <a:buAutoNum type="arabicPeriod"/>
            </a:pPr>
            <a:r>
              <a:rPr lang="en-US" sz="2800" dirty="0">
                <a:latin typeface="Calibri" charset="0"/>
              </a:rPr>
              <a:t>The adjustment for </a:t>
            </a:r>
            <a:r>
              <a:rPr lang="en-US" sz="2800" dirty="0" err="1">
                <a:solidFill>
                  <a:srgbClr val="FF0000"/>
                </a:solidFill>
                <a:latin typeface="Calibri" charset="0"/>
              </a:rPr>
              <a:t>overapplied</a:t>
            </a:r>
            <a:r>
              <a:rPr lang="en-US" sz="2800" dirty="0">
                <a:latin typeface="Calibri" charset="0"/>
              </a:rPr>
              <a:t> overhead </a:t>
            </a:r>
            <a:r>
              <a:rPr lang="en-US" sz="2800" b="1" dirty="0">
                <a:latin typeface="Calibri" charset="0"/>
              </a:rPr>
              <a:t>decreases cost of goods sold</a:t>
            </a:r>
            <a:r>
              <a:rPr lang="en-US" sz="2800" dirty="0">
                <a:latin typeface="Calibri" charset="0"/>
              </a:rPr>
              <a:t> and increases net operating income.</a:t>
            </a:r>
          </a:p>
        </p:txBody>
      </p:sp>
    </p:spTree>
  </p:cSld>
  <p:clrMapOvr>
    <a:masterClrMapping/>
  </p:clrMapOvr>
  <p:transition spd="slow">
    <p:wip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solidFill>
                  <a:schemeClr val="tx1"/>
                </a:solidFill>
                <a:ea typeface="+mj-ea"/>
              </a:rPr>
              <a:t>Job Cost Sheets: A Subsidiary Ledger</a:t>
            </a:r>
          </a:p>
        </p:txBody>
      </p:sp>
      <p:sp>
        <p:nvSpPr>
          <p:cNvPr id="75779" name="TextBox 3"/>
          <p:cNvSpPr txBox="1">
            <a:spLocks noChangeArrowheads="1"/>
          </p:cNvSpPr>
          <p:nvPr/>
        </p:nvSpPr>
        <p:spPr bwMode="auto">
          <a:xfrm>
            <a:off x="822325" y="1447800"/>
            <a:ext cx="69500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sz="2400" dirty="0">
                <a:latin typeface="Calibri"/>
                <a:cs typeface="Calibri"/>
              </a:rPr>
              <a:t>All of a company’s job cost sheets collectively form a </a:t>
            </a:r>
            <a:r>
              <a:rPr lang="en-US" sz="2400" b="1" dirty="0">
                <a:solidFill>
                  <a:srgbClr val="FF0000"/>
                </a:solidFill>
                <a:latin typeface="Calibri"/>
                <a:cs typeface="Calibri"/>
              </a:rPr>
              <a:t>subsidiary ledger.</a:t>
            </a:r>
          </a:p>
        </p:txBody>
      </p:sp>
      <p:grpSp>
        <p:nvGrpSpPr>
          <p:cNvPr id="75780" name="Group 4"/>
          <p:cNvGrpSpPr>
            <a:grpSpLocks/>
          </p:cNvGrpSpPr>
          <p:nvPr/>
        </p:nvGrpSpPr>
        <p:grpSpPr bwMode="auto">
          <a:xfrm>
            <a:off x="1241425" y="2438400"/>
            <a:ext cx="6530975" cy="3663950"/>
            <a:chOff x="822325" y="2438400"/>
            <a:chExt cx="6530976" cy="3663950"/>
          </a:xfrm>
        </p:grpSpPr>
        <p:graphicFrame>
          <p:nvGraphicFramePr>
            <p:cNvPr id="75781" name="Object 2"/>
            <p:cNvGraphicFramePr>
              <a:graphicFrameLocks/>
            </p:cNvGraphicFramePr>
            <p:nvPr/>
          </p:nvGraphicFramePr>
          <p:xfrm>
            <a:off x="822325" y="2438400"/>
            <a:ext cx="5776913" cy="29162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917" name="Worksheet" r:id="rId3" imgW="4673600" imgH="2997200" progId="Excel.Sheet.8">
                    <p:embed/>
                  </p:oleObj>
                </mc:Choice>
                <mc:Fallback>
                  <p:oleObj name="Worksheet" r:id="rId3" imgW="4673600" imgH="2997200" progId="Excel.Sheet.8">
                    <p:embed/>
                    <p:pic>
                      <p:nvPicPr>
                        <p:cNvPr id="0" name="Object 2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lum bright="6000"/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22325" y="2438400"/>
                          <a:ext cx="5776913" cy="29162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5782" name="Object 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035278363"/>
                </p:ext>
              </p:extLst>
            </p:nvPr>
          </p:nvGraphicFramePr>
          <p:xfrm>
            <a:off x="875528" y="2514600"/>
            <a:ext cx="5776913" cy="29162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918" name="Worksheet" r:id="rId5" imgW="4673600" imgH="2997200" progId="Excel.Sheet.8">
                    <p:embed/>
                  </p:oleObj>
                </mc:Choice>
                <mc:Fallback>
                  <p:oleObj name="Worksheet" r:id="rId5" imgW="4673600" imgH="2997200" progId="Excel.Sheet.8">
                    <p:embed/>
                    <p:pic>
                      <p:nvPicPr>
                        <p:cNvPr id="0" name="Object 3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lum bright="6000"/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75528" y="2514600"/>
                          <a:ext cx="5776913" cy="29162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5783" name="Object 4"/>
            <p:cNvGraphicFramePr>
              <a:graphicFrameLocks/>
            </p:cNvGraphicFramePr>
            <p:nvPr/>
          </p:nvGraphicFramePr>
          <p:xfrm>
            <a:off x="1127125" y="2743200"/>
            <a:ext cx="5776913" cy="29162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919" name="Worksheet" r:id="rId6" imgW="4673600" imgH="2997200" progId="Excel.Sheet.8">
                    <p:embed/>
                  </p:oleObj>
                </mc:Choice>
                <mc:Fallback>
                  <p:oleObj name="Worksheet" r:id="rId6" imgW="4673600" imgH="2997200" progId="Excel.Sheet.8">
                    <p:embed/>
                    <p:pic>
                      <p:nvPicPr>
                        <p:cNvPr id="0" name="Object 4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lum bright="6000"/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27125" y="2743200"/>
                          <a:ext cx="5776913" cy="29162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5784" name="Object 5"/>
            <p:cNvGraphicFramePr>
              <a:graphicFrameLocks/>
            </p:cNvGraphicFramePr>
            <p:nvPr/>
          </p:nvGraphicFramePr>
          <p:xfrm>
            <a:off x="1279525" y="2895600"/>
            <a:ext cx="5776913" cy="29162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920" name="Worksheet" r:id="rId7" imgW="4673600" imgH="2997200" progId="Excel.Sheet.8">
                    <p:embed/>
                  </p:oleObj>
                </mc:Choice>
                <mc:Fallback>
                  <p:oleObj name="Worksheet" r:id="rId7" imgW="4673600" imgH="2997200" progId="Excel.Sheet.8">
                    <p:embed/>
                    <p:pic>
                      <p:nvPicPr>
                        <p:cNvPr id="0" name="Object 5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lum bright="6000"/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79525" y="2895600"/>
                          <a:ext cx="5776913" cy="29162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5785" name="Object 6"/>
            <p:cNvGraphicFramePr>
              <a:graphicFrameLocks/>
            </p:cNvGraphicFramePr>
            <p:nvPr/>
          </p:nvGraphicFramePr>
          <p:xfrm>
            <a:off x="1431925" y="3048000"/>
            <a:ext cx="5776913" cy="29162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921" name="Worksheet" r:id="rId8" imgW="4673600" imgH="2997200" progId="Excel.Sheet.8">
                    <p:embed/>
                  </p:oleObj>
                </mc:Choice>
                <mc:Fallback>
                  <p:oleObj name="Worksheet" r:id="rId8" imgW="4673600" imgH="2997200" progId="Excel.Sheet.8">
                    <p:embed/>
                    <p:pic>
                      <p:nvPicPr>
                        <p:cNvPr id="0" name="Object 6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lum bright="6000"/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31925" y="3048000"/>
                          <a:ext cx="5776913" cy="29162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5786" name="Object 7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494769101"/>
                </p:ext>
              </p:extLst>
            </p:nvPr>
          </p:nvGraphicFramePr>
          <p:xfrm>
            <a:off x="1584325" y="3200400"/>
            <a:ext cx="5768976" cy="29019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922" name="Worksheet" r:id="rId9" imgW="4667171" imgH="2981473" progId="Excel.Sheet.8">
                    <p:embed/>
                  </p:oleObj>
                </mc:Choice>
                <mc:Fallback>
                  <p:oleObj name="Worksheet" r:id="rId9" imgW="4667171" imgH="2981473" progId="Excel.Sheet.8">
                    <p:embed/>
                    <p:pic>
                      <p:nvPicPr>
                        <p:cNvPr id="0" name="Object 7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0">
                          <a:lum bright="6000"/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84325" y="3200400"/>
                          <a:ext cx="5768976" cy="29019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 spd="slow">
    <p:split orient="vert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dirty="0">
                <a:solidFill>
                  <a:schemeClr val="tx1"/>
                </a:solidFill>
                <a:ea typeface="+mj-ea"/>
              </a:rPr>
              <a:t>Job Cost Sheets: Balance Sheet Reporting</a:t>
            </a:r>
          </a:p>
        </p:txBody>
      </p:sp>
      <p:sp>
        <p:nvSpPr>
          <p:cNvPr id="76803" name="TextBox 3"/>
          <p:cNvSpPr txBox="1">
            <a:spLocks noChangeArrowheads="1"/>
          </p:cNvSpPr>
          <p:nvPr/>
        </p:nvSpPr>
        <p:spPr bwMode="auto">
          <a:xfrm>
            <a:off x="822325" y="1401763"/>
            <a:ext cx="740727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sz="2400" dirty="0">
                <a:latin typeface="Calibri" charset="0"/>
              </a:rPr>
              <a:t>The job costs sheets provide an underlying set of financial records that explain what specific jobs comprise the amounts reported in </a:t>
            </a:r>
            <a:r>
              <a:rPr lang="en-US" sz="2400" b="1" dirty="0">
                <a:latin typeface="Calibri" charset="0"/>
              </a:rPr>
              <a:t>Work-in-Process </a:t>
            </a:r>
            <a:r>
              <a:rPr lang="en-US" sz="2400" dirty="0">
                <a:latin typeface="Calibri" charset="0"/>
              </a:rPr>
              <a:t>and</a:t>
            </a:r>
            <a:r>
              <a:rPr lang="en-US" sz="2400" b="1" dirty="0">
                <a:latin typeface="Calibri" charset="0"/>
              </a:rPr>
              <a:t> Finished Goods</a:t>
            </a:r>
            <a:r>
              <a:rPr lang="en-US" sz="2400" dirty="0">
                <a:latin typeface="Calibri" charset="0"/>
              </a:rPr>
              <a:t> on the balance sheet.</a:t>
            </a:r>
            <a:endParaRPr lang="en-US" sz="3200" b="1" dirty="0">
              <a:solidFill>
                <a:srgbClr val="C00000"/>
              </a:solidFill>
              <a:latin typeface="Calibri" charset="0"/>
            </a:endParaRPr>
          </a:p>
        </p:txBody>
      </p:sp>
      <p:grpSp>
        <p:nvGrpSpPr>
          <p:cNvPr id="76804" name="Group 4"/>
          <p:cNvGrpSpPr>
            <a:grpSpLocks/>
          </p:cNvGrpSpPr>
          <p:nvPr/>
        </p:nvGrpSpPr>
        <p:grpSpPr bwMode="auto">
          <a:xfrm>
            <a:off x="1877130" y="3195638"/>
            <a:ext cx="5507919" cy="2909887"/>
            <a:chOff x="789108" y="2333543"/>
            <a:chExt cx="6564561" cy="3768702"/>
          </a:xfrm>
        </p:grpSpPr>
        <p:graphicFrame>
          <p:nvGraphicFramePr>
            <p:cNvPr id="76805" name="Object 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716239522"/>
                </p:ext>
              </p:extLst>
            </p:nvPr>
          </p:nvGraphicFramePr>
          <p:xfrm>
            <a:off x="789108" y="2333543"/>
            <a:ext cx="5776913" cy="29162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935" name="Worksheet" r:id="rId3" imgW="4673600" imgH="2997200" progId="Excel.Sheet.8">
                    <p:embed/>
                  </p:oleObj>
                </mc:Choice>
                <mc:Fallback>
                  <p:oleObj name="Worksheet" r:id="rId3" imgW="4673600" imgH="2997200" progId="Excel.Sheet.8">
                    <p:embed/>
                    <p:pic>
                      <p:nvPicPr>
                        <p:cNvPr id="0" name="Object 2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lum bright="6000"/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89108" y="2333543"/>
                          <a:ext cx="5776913" cy="29162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6806" name="Object 3"/>
            <p:cNvGraphicFramePr>
              <a:graphicFrameLocks/>
            </p:cNvGraphicFramePr>
            <p:nvPr/>
          </p:nvGraphicFramePr>
          <p:xfrm>
            <a:off x="974725" y="2590800"/>
            <a:ext cx="5776913" cy="29162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936" name="Worksheet" r:id="rId5" imgW="4673600" imgH="2997200" progId="Excel.Sheet.8">
                    <p:embed/>
                  </p:oleObj>
                </mc:Choice>
                <mc:Fallback>
                  <p:oleObj name="Worksheet" r:id="rId5" imgW="4673600" imgH="2997200" progId="Excel.Sheet.8">
                    <p:embed/>
                    <p:pic>
                      <p:nvPicPr>
                        <p:cNvPr id="0" name="Object 3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lum bright="6000"/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74725" y="2590800"/>
                          <a:ext cx="5776913" cy="29162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6807" name="Object 4"/>
            <p:cNvGraphicFramePr>
              <a:graphicFrameLocks/>
            </p:cNvGraphicFramePr>
            <p:nvPr/>
          </p:nvGraphicFramePr>
          <p:xfrm>
            <a:off x="1127125" y="2743200"/>
            <a:ext cx="5776913" cy="29162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937" name="Worksheet" r:id="rId6" imgW="4673600" imgH="2997200" progId="Excel.Sheet.8">
                    <p:embed/>
                  </p:oleObj>
                </mc:Choice>
                <mc:Fallback>
                  <p:oleObj name="Worksheet" r:id="rId6" imgW="4673600" imgH="2997200" progId="Excel.Sheet.8">
                    <p:embed/>
                    <p:pic>
                      <p:nvPicPr>
                        <p:cNvPr id="0" name="Object 4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lum bright="6000"/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27125" y="2743200"/>
                          <a:ext cx="5776913" cy="29162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6808" name="Object 5"/>
            <p:cNvGraphicFramePr>
              <a:graphicFrameLocks/>
            </p:cNvGraphicFramePr>
            <p:nvPr/>
          </p:nvGraphicFramePr>
          <p:xfrm>
            <a:off x="1279525" y="2895600"/>
            <a:ext cx="5776913" cy="29162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938" name="Worksheet" r:id="rId7" imgW="4673600" imgH="2997200" progId="Excel.Sheet.8">
                    <p:embed/>
                  </p:oleObj>
                </mc:Choice>
                <mc:Fallback>
                  <p:oleObj name="Worksheet" r:id="rId7" imgW="4673600" imgH="2997200" progId="Excel.Sheet.8">
                    <p:embed/>
                    <p:pic>
                      <p:nvPicPr>
                        <p:cNvPr id="0" name="Object 5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lum bright="6000"/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79525" y="2895600"/>
                          <a:ext cx="5776913" cy="29162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6809" name="Object 6"/>
            <p:cNvGraphicFramePr>
              <a:graphicFrameLocks/>
            </p:cNvGraphicFramePr>
            <p:nvPr/>
          </p:nvGraphicFramePr>
          <p:xfrm>
            <a:off x="1431925" y="3048000"/>
            <a:ext cx="5776913" cy="29162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939" name="Worksheet" r:id="rId8" imgW="4673600" imgH="2997200" progId="Excel.Sheet.8">
                    <p:embed/>
                  </p:oleObj>
                </mc:Choice>
                <mc:Fallback>
                  <p:oleObj name="Worksheet" r:id="rId8" imgW="4673600" imgH="2997200" progId="Excel.Sheet.8">
                    <p:embed/>
                    <p:pic>
                      <p:nvPicPr>
                        <p:cNvPr id="0" name="Object 6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lum bright="6000"/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31925" y="3048000"/>
                          <a:ext cx="5776913" cy="29162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6810" name="Object 7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496048641"/>
                </p:ext>
              </p:extLst>
            </p:nvPr>
          </p:nvGraphicFramePr>
          <p:xfrm>
            <a:off x="1584820" y="3201188"/>
            <a:ext cx="5768849" cy="29010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940" name="Worksheet" r:id="rId9" imgW="4667171" imgH="2981473" progId="Excel.Sheet.8">
                    <p:embed/>
                  </p:oleObj>
                </mc:Choice>
                <mc:Fallback>
                  <p:oleObj name="Worksheet" r:id="rId9" imgW="4667171" imgH="2981473" progId="Excel.Sheet.8">
                    <p:embed/>
                    <p:pic>
                      <p:nvPicPr>
                        <p:cNvPr id="0" name="Object 7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0">
                          <a:lum bright="6000"/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84820" y="3201188"/>
                          <a:ext cx="5768849" cy="290105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 spd="slow">
    <p:split orient="vert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dirty="0">
                <a:solidFill>
                  <a:schemeClr val="tx1"/>
                </a:solidFill>
                <a:ea typeface="+mj-ea"/>
              </a:rPr>
              <a:t>Job Cost Sheets: Income Statement Reporting</a:t>
            </a:r>
          </a:p>
        </p:txBody>
      </p:sp>
      <p:sp>
        <p:nvSpPr>
          <p:cNvPr id="77827" name="TextBox 3"/>
          <p:cNvSpPr txBox="1">
            <a:spLocks noChangeArrowheads="1"/>
          </p:cNvSpPr>
          <p:nvPr/>
        </p:nvSpPr>
        <p:spPr bwMode="auto">
          <a:xfrm>
            <a:off x="1008063" y="1322388"/>
            <a:ext cx="740727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sz="2400" dirty="0">
                <a:solidFill>
                  <a:srgbClr val="000000"/>
                </a:solidFill>
                <a:latin typeface="Calibri" charset="0"/>
              </a:rPr>
              <a:t>The job costs sheets provide an underlying set of financial records that explain what specific jobs comprise the amounts reported in </a:t>
            </a:r>
            <a:r>
              <a:rPr lang="en-US" sz="2400" b="1" dirty="0">
                <a:solidFill>
                  <a:srgbClr val="000000"/>
                </a:solidFill>
                <a:latin typeface="Calibri" charset="0"/>
              </a:rPr>
              <a:t>Cost of Goods Sold</a:t>
            </a:r>
            <a:r>
              <a:rPr lang="en-US" sz="2400" dirty="0">
                <a:solidFill>
                  <a:srgbClr val="000000"/>
                </a:solidFill>
                <a:latin typeface="Calibri" charset="0"/>
              </a:rPr>
              <a:t> on the income statement.</a:t>
            </a:r>
            <a:endParaRPr lang="en-US" sz="2400" b="1" dirty="0">
              <a:solidFill>
                <a:srgbClr val="000000"/>
              </a:solidFill>
              <a:latin typeface="Calibri" charset="0"/>
            </a:endParaRPr>
          </a:p>
        </p:txBody>
      </p:sp>
      <p:grpSp>
        <p:nvGrpSpPr>
          <p:cNvPr id="77828" name="Group 4"/>
          <p:cNvGrpSpPr>
            <a:grpSpLocks/>
          </p:cNvGrpSpPr>
          <p:nvPr/>
        </p:nvGrpSpPr>
        <p:grpSpPr bwMode="auto">
          <a:xfrm>
            <a:off x="1905000" y="3276600"/>
            <a:ext cx="5480049" cy="2828925"/>
            <a:chOff x="822325" y="2438400"/>
            <a:chExt cx="6531344" cy="3663845"/>
          </a:xfrm>
        </p:grpSpPr>
        <p:graphicFrame>
          <p:nvGraphicFramePr>
            <p:cNvPr id="77829" name="Object 2"/>
            <p:cNvGraphicFramePr>
              <a:graphicFrameLocks/>
            </p:cNvGraphicFramePr>
            <p:nvPr/>
          </p:nvGraphicFramePr>
          <p:xfrm>
            <a:off x="822325" y="2438400"/>
            <a:ext cx="5776913" cy="29162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7959" name="Worksheet" r:id="rId3" imgW="4673600" imgH="2997200" progId="Excel.Sheet.8">
                    <p:embed/>
                  </p:oleObj>
                </mc:Choice>
                <mc:Fallback>
                  <p:oleObj name="Worksheet" r:id="rId3" imgW="4673600" imgH="2997200" progId="Excel.Sheet.8">
                    <p:embed/>
                    <p:pic>
                      <p:nvPicPr>
                        <p:cNvPr id="0" name="Object 2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lum bright="6000"/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22325" y="2438400"/>
                          <a:ext cx="5776913" cy="29162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7830" name="Object 3"/>
            <p:cNvGraphicFramePr>
              <a:graphicFrameLocks/>
            </p:cNvGraphicFramePr>
            <p:nvPr/>
          </p:nvGraphicFramePr>
          <p:xfrm>
            <a:off x="974725" y="2590800"/>
            <a:ext cx="5776913" cy="29162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7960" name="Worksheet" r:id="rId5" imgW="4673600" imgH="2997200" progId="Excel.Sheet.8">
                    <p:embed/>
                  </p:oleObj>
                </mc:Choice>
                <mc:Fallback>
                  <p:oleObj name="Worksheet" r:id="rId5" imgW="4673600" imgH="2997200" progId="Excel.Sheet.8">
                    <p:embed/>
                    <p:pic>
                      <p:nvPicPr>
                        <p:cNvPr id="0" name="Object 3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lum bright="6000"/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74725" y="2590800"/>
                          <a:ext cx="5776913" cy="29162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7831" name="Object 4"/>
            <p:cNvGraphicFramePr>
              <a:graphicFrameLocks/>
            </p:cNvGraphicFramePr>
            <p:nvPr/>
          </p:nvGraphicFramePr>
          <p:xfrm>
            <a:off x="1127125" y="2743200"/>
            <a:ext cx="5776913" cy="29162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7961" name="Worksheet" r:id="rId6" imgW="4673600" imgH="2997200" progId="Excel.Sheet.8">
                    <p:embed/>
                  </p:oleObj>
                </mc:Choice>
                <mc:Fallback>
                  <p:oleObj name="Worksheet" r:id="rId6" imgW="4673600" imgH="2997200" progId="Excel.Sheet.8">
                    <p:embed/>
                    <p:pic>
                      <p:nvPicPr>
                        <p:cNvPr id="0" name="Object 4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lum bright="6000"/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27125" y="2743200"/>
                          <a:ext cx="5776913" cy="29162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7832" name="Object 5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476675159"/>
                </p:ext>
              </p:extLst>
            </p:nvPr>
          </p:nvGraphicFramePr>
          <p:xfrm>
            <a:off x="1265679" y="2812204"/>
            <a:ext cx="5776913" cy="29162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7962" name="Worksheet" r:id="rId7" imgW="4673600" imgH="2997200" progId="Excel.Sheet.8">
                    <p:embed/>
                  </p:oleObj>
                </mc:Choice>
                <mc:Fallback>
                  <p:oleObj name="Worksheet" r:id="rId7" imgW="4673600" imgH="2997200" progId="Excel.Sheet.8">
                    <p:embed/>
                    <p:pic>
                      <p:nvPicPr>
                        <p:cNvPr id="0" name="Object 5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lum bright="6000"/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65679" y="2812204"/>
                          <a:ext cx="5776913" cy="29162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7833" name="Object 6"/>
            <p:cNvGraphicFramePr>
              <a:graphicFrameLocks/>
            </p:cNvGraphicFramePr>
            <p:nvPr/>
          </p:nvGraphicFramePr>
          <p:xfrm>
            <a:off x="1431925" y="3048000"/>
            <a:ext cx="5776913" cy="29162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7963" name="Worksheet" r:id="rId8" imgW="4673600" imgH="2997200" progId="Excel.Sheet.8">
                    <p:embed/>
                  </p:oleObj>
                </mc:Choice>
                <mc:Fallback>
                  <p:oleObj name="Worksheet" r:id="rId8" imgW="4673600" imgH="2997200" progId="Excel.Sheet.8">
                    <p:embed/>
                    <p:pic>
                      <p:nvPicPr>
                        <p:cNvPr id="0" name="Object 6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lum bright="6000"/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31925" y="3048000"/>
                          <a:ext cx="5776913" cy="29162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7834" name="Object 7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399031407"/>
                </p:ext>
              </p:extLst>
            </p:nvPr>
          </p:nvGraphicFramePr>
          <p:xfrm>
            <a:off x="1584820" y="3201188"/>
            <a:ext cx="5768849" cy="29010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7964" name="Worksheet" r:id="rId9" imgW="4667171" imgH="2981473" progId="Excel.Sheet.8">
                    <p:embed/>
                  </p:oleObj>
                </mc:Choice>
                <mc:Fallback>
                  <p:oleObj name="Worksheet" r:id="rId9" imgW="4667171" imgH="2981473" progId="Excel.Sheet.8">
                    <p:embed/>
                    <p:pic>
                      <p:nvPicPr>
                        <p:cNvPr id="0" name="Object 7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0">
                          <a:lum bright="6000"/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84820" y="3201188"/>
                          <a:ext cx="5768849" cy="290105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 spd="slow">
    <p:split orient="vert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>
                <a:solidFill>
                  <a:schemeClr val="tx1"/>
                </a:solidFill>
                <a:ea typeface="ＭＳ Ｐゴシック" charset="-128"/>
              </a:rPr>
              <a:t>Job-Order Costing in Service Companies</a:t>
            </a:r>
          </a:p>
        </p:txBody>
      </p:sp>
      <p:sp>
        <p:nvSpPr>
          <p:cNvPr id="425987" name="Text Box 3"/>
          <p:cNvSpPr txBox="1">
            <a:spLocks noChangeArrowheads="1"/>
          </p:cNvSpPr>
          <p:nvPr/>
        </p:nvSpPr>
        <p:spPr bwMode="auto">
          <a:xfrm>
            <a:off x="838200" y="2001838"/>
            <a:ext cx="7902575" cy="267811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7"/>
              </a:schemeClr>
            </a:outerShdw>
          </a:effec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00"/>
                </a:solidFill>
                <a:latin typeface="Calibri" charset="0"/>
              </a:rPr>
              <a:t>Although our attention has focused upon manufacturing applications, it bears re-emphasizing that job-order costing is also used in service industries. </a:t>
            </a:r>
            <a:r>
              <a:rPr lang="en-US" sz="2800" dirty="0">
                <a:solidFill>
                  <a:srgbClr val="000000"/>
                </a:solidFill>
                <a:latin typeface="Calibri" charset="0"/>
                <a:cs typeface="ＭＳ Ｐゴシック" charset="0"/>
              </a:rPr>
              <a:t>Job-order costing is used in many different types of service companies. For example, law firms, accounting firms, and medical treatment.</a:t>
            </a:r>
          </a:p>
        </p:txBody>
      </p:sp>
    </p:spTree>
  </p:cSld>
  <p:clrMapOvr>
    <a:masterClrMapping/>
  </p:clrMapOvr>
  <p:transition>
    <p:strips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7"/>
          <p:cNvSpPr>
            <a:spLocks noGrp="1" noChangeArrowheads="1"/>
          </p:cNvSpPr>
          <p:nvPr>
            <p:ph type="title"/>
          </p:nvPr>
        </p:nvSpPr>
        <p:spPr/>
        <p:txBody>
          <a:bodyPr wrap="square" lIns="90488" tIns="44450" rIns="90488" bIns="4445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  <a:latin typeface="Calibri Light" charset="0"/>
              </a:rPr>
              <a:t>Job-Order Costing – Cost Flow 1</a:t>
            </a: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4114800" y="2732088"/>
            <a:ext cx="1839913" cy="479425"/>
          </a:xfrm>
          <a:prstGeom prst="rect">
            <a:avLst/>
          </a:prstGeom>
          <a:solidFill>
            <a:srgbClr val="C8FEC8"/>
          </a:solidFill>
          <a:ln w="25400">
            <a:solidFill>
              <a:srgbClr val="000000"/>
            </a:solidFill>
            <a:miter lim="800000"/>
            <a:headEnd/>
            <a:tailEnd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</p:spPr>
        <p:txBody>
          <a:bodyPr lIns="90488" tIns="44450" rIns="90488" bIns="44450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000000"/>
                </a:solidFill>
                <a:ea typeface="ＭＳ Ｐゴシック" pitchFamily="34" charset="-128"/>
                <a:cs typeface="+mn-cs"/>
              </a:rPr>
              <a:t>Job No. 1</a:t>
            </a: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4114800" y="3722688"/>
            <a:ext cx="1839913" cy="479425"/>
          </a:xfrm>
          <a:prstGeom prst="rect">
            <a:avLst/>
          </a:prstGeom>
          <a:solidFill>
            <a:srgbClr val="C8FEC8"/>
          </a:solidFill>
          <a:ln w="25400">
            <a:solidFill>
              <a:srgbClr val="000000"/>
            </a:solidFill>
            <a:miter lim="800000"/>
            <a:headEnd/>
            <a:tailEnd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</p:spPr>
        <p:txBody>
          <a:bodyPr lIns="90488" tIns="44450" rIns="90488" bIns="44450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000000"/>
                </a:solidFill>
                <a:ea typeface="ＭＳ Ｐゴシック" pitchFamily="34" charset="-128"/>
                <a:cs typeface="+mn-cs"/>
              </a:rPr>
              <a:t>Job No. 2</a:t>
            </a: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4114800" y="4713288"/>
            <a:ext cx="1839913" cy="479425"/>
          </a:xfrm>
          <a:prstGeom prst="rect">
            <a:avLst/>
          </a:prstGeom>
          <a:solidFill>
            <a:srgbClr val="C8FEC8"/>
          </a:solidFill>
          <a:ln w="25400">
            <a:solidFill>
              <a:srgbClr val="000000"/>
            </a:solidFill>
            <a:miter lim="800000"/>
            <a:headEnd/>
            <a:tailEnd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</p:spPr>
        <p:txBody>
          <a:bodyPr lIns="90488" tIns="44450" rIns="90488" bIns="44450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000000"/>
                </a:solidFill>
                <a:ea typeface="ＭＳ Ｐゴシック" pitchFamily="34" charset="-128"/>
                <a:cs typeface="+mn-cs"/>
              </a:rPr>
              <a:t>Job No. 3</a:t>
            </a: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6183312" y="2101850"/>
            <a:ext cx="2808287" cy="3994150"/>
          </a:xfrm>
          <a:prstGeom prst="rect">
            <a:avLst/>
          </a:prstGeom>
          <a:solidFill>
            <a:srgbClr val="CCECFF"/>
          </a:solidFill>
          <a:ln w="25400">
            <a:solidFill>
              <a:srgbClr val="000000"/>
            </a:solidFill>
            <a:miter lim="800000"/>
            <a:headEnd/>
            <a:tailEnd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</p:spPr>
        <p:txBody>
          <a:bodyPr wrap="square" lIns="90488" tIns="44450" rIns="90488" bIns="44450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3200" dirty="0">
                <a:solidFill>
                  <a:srgbClr val="294349"/>
                </a:solidFill>
                <a:ea typeface="ＭＳ Ｐゴシック" pitchFamily="34" charset="-128"/>
                <a:cs typeface="+mn-cs"/>
              </a:rPr>
              <a:t>Charge direct material and direct labor costs to each job as work is performed.</a:t>
            </a:r>
          </a:p>
        </p:txBody>
      </p:sp>
      <p:cxnSp>
        <p:nvCxnSpPr>
          <p:cNvPr id="22" name="AutoShape 8"/>
          <p:cNvCxnSpPr>
            <a:cxnSpLocks noChangeShapeType="1"/>
          </p:cNvCxnSpPr>
          <p:nvPr/>
        </p:nvCxnSpPr>
        <p:spPr bwMode="auto">
          <a:xfrm>
            <a:off x="2978150" y="2590800"/>
            <a:ext cx="1123950" cy="3810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3" name="AutoShape 9"/>
          <p:cNvCxnSpPr>
            <a:cxnSpLocks noChangeShapeType="1"/>
          </p:cNvCxnSpPr>
          <p:nvPr/>
        </p:nvCxnSpPr>
        <p:spPr bwMode="auto">
          <a:xfrm>
            <a:off x="2978150" y="2590800"/>
            <a:ext cx="1123950" cy="1371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4" name="AutoShape 10"/>
          <p:cNvCxnSpPr>
            <a:cxnSpLocks noChangeShapeType="1"/>
          </p:cNvCxnSpPr>
          <p:nvPr/>
        </p:nvCxnSpPr>
        <p:spPr bwMode="auto">
          <a:xfrm>
            <a:off x="2978150" y="2590800"/>
            <a:ext cx="1123950" cy="23622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5" name="AutoShape 11"/>
          <p:cNvCxnSpPr>
            <a:cxnSpLocks noChangeShapeType="1"/>
          </p:cNvCxnSpPr>
          <p:nvPr/>
        </p:nvCxnSpPr>
        <p:spPr bwMode="auto">
          <a:xfrm flipV="1">
            <a:off x="2978150" y="2971800"/>
            <a:ext cx="1123950" cy="762000"/>
          </a:xfrm>
          <a:prstGeom prst="straightConnector1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6" name="AutoShape 12"/>
          <p:cNvCxnSpPr>
            <a:cxnSpLocks noChangeShapeType="1"/>
          </p:cNvCxnSpPr>
          <p:nvPr/>
        </p:nvCxnSpPr>
        <p:spPr bwMode="auto">
          <a:xfrm>
            <a:off x="2978150" y="3733800"/>
            <a:ext cx="1123950" cy="228600"/>
          </a:xfrm>
          <a:prstGeom prst="straightConnector1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7" name="AutoShape 13"/>
          <p:cNvCxnSpPr>
            <a:cxnSpLocks noChangeShapeType="1"/>
          </p:cNvCxnSpPr>
          <p:nvPr/>
        </p:nvCxnSpPr>
        <p:spPr bwMode="auto">
          <a:xfrm>
            <a:off x="2978150" y="3733800"/>
            <a:ext cx="1123950" cy="1219200"/>
          </a:xfrm>
          <a:prstGeom prst="straightConnector1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8" name="Rectangle 14"/>
          <p:cNvSpPr>
            <a:spLocks noChangeArrowheads="1"/>
          </p:cNvSpPr>
          <p:nvPr/>
        </p:nvSpPr>
        <p:spPr bwMode="auto">
          <a:xfrm>
            <a:off x="228600" y="2351088"/>
            <a:ext cx="2736850" cy="459100"/>
          </a:xfrm>
          <a:prstGeom prst="rect">
            <a:avLst/>
          </a:prstGeom>
          <a:solidFill>
            <a:srgbClr val="FCFEB9"/>
          </a:solidFill>
          <a:ln w="25400">
            <a:solidFill>
              <a:srgbClr val="000000"/>
            </a:solidFill>
            <a:miter lim="800000"/>
            <a:headEnd/>
            <a:tailEnd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</p:spPr>
        <p:txBody>
          <a:bodyPr wrap="square" lIns="90488" tIns="44450" rIns="90488" bIns="44450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000000"/>
                </a:solidFill>
                <a:ea typeface="ＭＳ Ｐゴシック" pitchFamily="34" charset="-128"/>
                <a:cs typeface="+mn-cs"/>
              </a:rPr>
              <a:t>Direct Materials</a:t>
            </a:r>
          </a:p>
        </p:txBody>
      </p:sp>
      <p:sp>
        <p:nvSpPr>
          <p:cNvPr id="29" name="Rectangle 15"/>
          <p:cNvSpPr>
            <a:spLocks noChangeArrowheads="1"/>
          </p:cNvSpPr>
          <p:nvPr/>
        </p:nvSpPr>
        <p:spPr bwMode="auto">
          <a:xfrm>
            <a:off x="381000" y="3494088"/>
            <a:ext cx="2584450" cy="479425"/>
          </a:xfrm>
          <a:prstGeom prst="rect">
            <a:avLst/>
          </a:prstGeom>
          <a:solidFill>
            <a:srgbClr val="FCFEB9"/>
          </a:solidFill>
          <a:ln w="25400">
            <a:solidFill>
              <a:srgbClr val="000000"/>
            </a:solidFill>
            <a:miter lim="800000"/>
            <a:headEnd/>
            <a:tailEnd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</p:spPr>
        <p:txBody>
          <a:bodyPr lIns="90488" tIns="44450" rIns="90488" bIns="44450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000000"/>
                </a:solidFill>
                <a:ea typeface="ＭＳ Ｐゴシック" pitchFamily="34" charset="-128"/>
                <a:cs typeface="+mn-cs"/>
              </a:rPr>
              <a:t>Direct Labor</a:t>
            </a:r>
          </a:p>
        </p:txBody>
      </p:sp>
      <p:sp>
        <p:nvSpPr>
          <p:cNvPr id="21518" name="TextBox 14"/>
          <p:cNvSpPr txBox="1">
            <a:spLocks noChangeArrowheads="1"/>
          </p:cNvSpPr>
          <p:nvPr/>
        </p:nvSpPr>
        <p:spPr bwMode="auto">
          <a:xfrm>
            <a:off x="304800" y="1676400"/>
            <a:ext cx="2667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/>
            <a:r>
              <a:rPr lang="en-US" sz="2400"/>
              <a:t>Direct Costs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 autoUpdateAnimBg="0"/>
      <p:bldP spid="28" grpId="0" animBg="1" autoUpdateAnimBg="0"/>
      <p:bldP spid="29" grpId="0" animBg="1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7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ea typeface="MS PGothic" charset="-128"/>
              </a:rPr>
              <a:t>End of Chapter 2</a:t>
            </a:r>
          </a:p>
        </p:txBody>
      </p:sp>
      <p:graphicFrame>
        <p:nvGraphicFramePr>
          <p:cNvPr id="3" name="Diagram 2"/>
          <p:cNvGraphicFramePr/>
          <p:nvPr/>
        </p:nvGraphicFramePr>
        <p:xfrm>
          <a:off x="1524000" y="2032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strips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3"/>
          <p:cNvSpPr>
            <a:spLocks noGrp="1" noChangeArrowheads="1"/>
          </p:cNvSpPr>
          <p:nvPr>
            <p:ph type="title"/>
          </p:nvPr>
        </p:nvSpPr>
        <p:spPr/>
        <p:txBody>
          <a:bodyPr wrap="square" lIns="90488" tIns="44450" rIns="90488" bIns="4445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>
                <a:solidFill>
                  <a:schemeClr val="tx1"/>
                </a:solidFill>
                <a:latin typeface="Calibri Light" charset="0"/>
              </a:rPr>
              <a:t>Job-Order Costing – Cost Flow 2</a:t>
            </a:r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6107113" y="1447800"/>
            <a:ext cx="2590800" cy="4799013"/>
          </a:xfrm>
          <a:prstGeom prst="rect">
            <a:avLst/>
          </a:prstGeom>
          <a:noFill/>
          <a:ln>
            <a:headEnd/>
            <a:tailEnd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90488" tIns="44450" rIns="90488" bIns="44450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2800" dirty="0">
                <a:solidFill>
                  <a:srgbClr val="000000"/>
                </a:solidFill>
              </a:rPr>
              <a:t>Manufacturing Overhead, including </a:t>
            </a:r>
            <a:r>
              <a:rPr lang="en-US" sz="2800" i="1" dirty="0">
                <a:solidFill>
                  <a:srgbClr val="FF0000"/>
                </a:solidFill>
              </a:rPr>
              <a:t>indirect materials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and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i="1" dirty="0">
                <a:solidFill>
                  <a:srgbClr val="FF0000"/>
                </a:solidFill>
              </a:rPr>
              <a:t>indirect labor</a:t>
            </a:r>
            <a:r>
              <a:rPr lang="en-US" sz="2800" i="1" dirty="0">
                <a:solidFill>
                  <a:schemeClr val="tx1"/>
                </a:solidFill>
              </a:rPr>
              <a:t>,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are allocated to all jobs rather than directly traced to each job.</a:t>
            </a: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381000" y="2351088"/>
            <a:ext cx="2971800" cy="459100"/>
          </a:xfrm>
          <a:prstGeom prst="rect">
            <a:avLst/>
          </a:prstGeom>
          <a:solidFill>
            <a:srgbClr val="FCFEB9"/>
          </a:solidFill>
          <a:ln w="25400">
            <a:solidFill>
              <a:srgbClr val="000000"/>
            </a:solidFill>
            <a:miter lim="800000"/>
            <a:headEnd/>
            <a:tailEnd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</p:spPr>
        <p:txBody>
          <a:bodyPr wrap="square" lIns="90488" tIns="44450" rIns="90488" bIns="44450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000000"/>
                </a:solidFill>
                <a:ea typeface="ＭＳ Ｐゴシック" pitchFamily="34" charset="-128"/>
                <a:cs typeface="+mn-cs"/>
              </a:rPr>
              <a:t>Direct Materials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381000" y="3494088"/>
            <a:ext cx="2584450" cy="479425"/>
          </a:xfrm>
          <a:prstGeom prst="rect">
            <a:avLst/>
          </a:prstGeom>
          <a:solidFill>
            <a:srgbClr val="FCFEB9"/>
          </a:solidFill>
          <a:ln w="25400">
            <a:solidFill>
              <a:srgbClr val="000000"/>
            </a:solidFill>
            <a:miter lim="800000"/>
            <a:headEnd/>
            <a:tailEnd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</p:spPr>
        <p:txBody>
          <a:bodyPr lIns="90488" tIns="44450" rIns="90488" bIns="44450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000000"/>
                </a:solidFill>
                <a:ea typeface="ＭＳ Ｐゴシック" pitchFamily="34" charset="-128"/>
                <a:cs typeface="+mn-cs"/>
              </a:rPr>
              <a:t>Direct Labor</a:t>
            </a:r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4114800" y="2732088"/>
            <a:ext cx="1839913" cy="479425"/>
          </a:xfrm>
          <a:prstGeom prst="rect">
            <a:avLst/>
          </a:prstGeom>
          <a:solidFill>
            <a:srgbClr val="C8FEC8"/>
          </a:solidFill>
          <a:ln w="25400">
            <a:solidFill>
              <a:srgbClr val="000000"/>
            </a:solidFill>
            <a:miter lim="800000"/>
            <a:headEnd/>
            <a:tailEnd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</p:spPr>
        <p:txBody>
          <a:bodyPr lIns="90488" tIns="44450" rIns="90488" bIns="44450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000000"/>
                </a:solidFill>
                <a:ea typeface="ＭＳ Ｐゴシック" pitchFamily="34" charset="-128"/>
                <a:cs typeface="+mn-cs"/>
              </a:rPr>
              <a:t>Job No. 1</a:t>
            </a:r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>
            <a:off x="4114800" y="3722688"/>
            <a:ext cx="1839913" cy="479425"/>
          </a:xfrm>
          <a:prstGeom prst="rect">
            <a:avLst/>
          </a:prstGeom>
          <a:solidFill>
            <a:srgbClr val="C8FEC8"/>
          </a:solidFill>
          <a:ln w="25400">
            <a:solidFill>
              <a:srgbClr val="000000"/>
            </a:solidFill>
            <a:miter lim="800000"/>
            <a:headEnd/>
            <a:tailEnd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</p:spPr>
        <p:txBody>
          <a:bodyPr lIns="90488" tIns="44450" rIns="90488" bIns="44450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000000"/>
                </a:solidFill>
                <a:ea typeface="ＭＳ Ｐゴシック" pitchFamily="34" charset="-128"/>
                <a:cs typeface="+mn-cs"/>
              </a:rPr>
              <a:t>Job No. 2</a:t>
            </a: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4114800" y="4713288"/>
            <a:ext cx="1839913" cy="479425"/>
          </a:xfrm>
          <a:prstGeom prst="rect">
            <a:avLst/>
          </a:prstGeom>
          <a:solidFill>
            <a:srgbClr val="C8FEC8"/>
          </a:solidFill>
          <a:ln w="25400">
            <a:solidFill>
              <a:srgbClr val="000000"/>
            </a:solidFill>
            <a:miter lim="800000"/>
            <a:headEnd/>
            <a:tailEnd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</p:spPr>
        <p:txBody>
          <a:bodyPr lIns="90488" tIns="44450" rIns="90488" bIns="44450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000000"/>
                </a:solidFill>
                <a:ea typeface="ＭＳ Ｐゴシック" pitchFamily="34" charset="-128"/>
                <a:cs typeface="+mn-cs"/>
              </a:rPr>
              <a:t>Job No. 3</a:t>
            </a:r>
          </a:p>
        </p:txBody>
      </p:sp>
      <p:cxnSp>
        <p:nvCxnSpPr>
          <p:cNvPr id="22" name="AutoShape 9"/>
          <p:cNvCxnSpPr>
            <a:cxnSpLocks noChangeShapeType="1"/>
          </p:cNvCxnSpPr>
          <p:nvPr/>
        </p:nvCxnSpPr>
        <p:spPr bwMode="auto">
          <a:xfrm flipV="1">
            <a:off x="2978150" y="2971800"/>
            <a:ext cx="1123950" cy="2087563"/>
          </a:xfrm>
          <a:prstGeom prst="straightConnector1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3" name="AutoShape 10"/>
          <p:cNvCxnSpPr>
            <a:cxnSpLocks noChangeShapeType="1"/>
          </p:cNvCxnSpPr>
          <p:nvPr/>
        </p:nvCxnSpPr>
        <p:spPr bwMode="auto">
          <a:xfrm flipV="1">
            <a:off x="2978150" y="3962400"/>
            <a:ext cx="1123950" cy="1096963"/>
          </a:xfrm>
          <a:prstGeom prst="straightConnector1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4" name="AutoShape 11"/>
          <p:cNvCxnSpPr>
            <a:cxnSpLocks noChangeShapeType="1"/>
          </p:cNvCxnSpPr>
          <p:nvPr/>
        </p:nvCxnSpPr>
        <p:spPr bwMode="auto">
          <a:xfrm flipV="1">
            <a:off x="2978150" y="4953000"/>
            <a:ext cx="1123950" cy="106363"/>
          </a:xfrm>
          <a:prstGeom prst="straightConnector1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5" name="Rectangle 12"/>
          <p:cNvSpPr>
            <a:spLocks noChangeArrowheads="1"/>
          </p:cNvSpPr>
          <p:nvPr/>
        </p:nvSpPr>
        <p:spPr bwMode="auto">
          <a:xfrm>
            <a:off x="381000" y="4637088"/>
            <a:ext cx="2584450" cy="844550"/>
          </a:xfrm>
          <a:prstGeom prst="rect">
            <a:avLst/>
          </a:prstGeom>
          <a:solidFill>
            <a:srgbClr val="FCFEB9"/>
          </a:solidFill>
          <a:ln w="25400">
            <a:solidFill>
              <a:srgbClr val="000000"/>
            </a:solidFill>
            <a:miter lim="800000"/>
            <a:headEnd/>
            <a:tailEnd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</p:spPr>
        <p:txBody>
          <a:bodyPr lIns="90488" tIns="44450" rIns="90488" bIns="44450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000000"/>
                </a:solidFill>
                <a:ea typeface="ＭＳ Ｐゴシック" pitchFamily="34" charset="-128"/>
                <a:cs typeface="+mn-cs"/>
              </a:rPr>
              <a:t>Manufacturing Overhead</a:t>
            </a:r>
          </a:p>
        </p:txBody>
      </p:sp>
      <p:sp>
        <p:nvSpPr>
          <p:cNvPr id="23564" name="TextBox 12"/>
          <p:cNvSpPr txBox="1">
            <a:spLocks noChangeArrowheads="1"/>
          </p:cNvSpPr>
          <p:nvPr/>
        </p:nvSpPr>
        <p:spPr bwMode="auto">
          <a:xfrm>
            <a:off x="304800" y="1676400"/>
            <a:ext cx="2667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/>
            <a:r>
              <a:rPr lang="en-US" sz="2400"/>
              <a:t>Direct Costs</a:t>
            </a:r>
          </a:p>
        </p:txBody>
      </p:sp>
      <p:sp>
        <p:nvSpPr>
          <p:cNvPr id="23565" name="TextBox 13"/>
          <p:cNvSpPr txBox="1">
            <a:spLocks noChangeArrowheads="1"/>
          </p:cNvSpPr>
          <p:nvPr/>
        </p:nvSpPr>
        <p:spPr bwMode="auto">
          <a:xfrm>
            <a:off x="304800" y="4144963"/>
            <a:ext cx="2667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/>
            <a:r>
              <a:rPr lang="en-US" sz="2400"/>
              <a:t>Indirect Costs</a:t>
            </a: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85800" y="1447800"/>
            <a:ext cx="7758113" cy="4837113"/>
            <a:chOff x="528" y="912"/>
            <a:chExt cx="4887" cy="3047"/>
          </a:xfrm>
        </p:grpSpPr>
        <p:grpSp>
          <p:nvGrpSpPr>
            <p:cNvPr id="25603" name="Group 3"/>
            <p:cNvGrpSpPr>
              <a:grpSpLocks/>
            </p:cNvGrpSpPr>
            <p:nvPr/>
          </p:nvGrpSpPr>
          <p:grpSpPr bwMode="auto">
            <a:xfrm>
              <a:off x="528" y="912"/>
              <a:ext cx="4887" cy="3047"/>
              <a:chOff x="528" y="912"/>
              <a:chExt cx="4887" cy="3047"/>
            </a:xfrm>
          </p:grpSpPr>
          <p:sp>
            <p:nvSpPr>
              <p:cNvPr id="25610" name="Rectangle 4"/>
              <p:cNvSpPr>
                <a:spLocks noChangeArrowheads="1"/>
              </p:cNvSpPr>
              <p:nvPr/>
            </p:nvSpPr>
            <p:spPr bwMode="auto">
              <a:xfrm>
                <a:off x="528" y="912"/>
                <a:ext cx="4887" cy="3047"/>
              </a:xfrm>
              <a:prstGeom prst="rect">
                <a:avLst/>
              </a:pr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5611" name="Rectangle 5"/>
              <p:cNvSpPr>
                <a:spLocks noChangeArrowheads="1"/>
              </p:cNvSpPr>
              <p:nvPr/>
            </p:nvSpPr>
            <p:spPr bwMode="auto">
              <a:xfrm>
                <a:off x="2243" y="1000"/>
                <a:ext cx="141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1" hangingPunct="1"/>
                <a:r>
                  <a:rPr lang="en-US" sz="1600" b="1" dirty="0" err="1">
                    <a:solidFill>
                      <a:srgbClr val="000000"/>
                    </a:solidFill>
                  </a:rPr>
                  <a:t>PearCo</a:t>
                </a:r>
                <a:r>
                  <a:rPr lang="en-US" sz="1600" b="1" dirty="0">
                    <a:solidFill>
                      <a:srgbClr val="000000"/>
                    </a:solidFill>
                  </a:rPr>
                  <a:t> Job Cost Sheet</a:t>
                </a:r>
                <a:endParaRPr lang="en-US" sz="2800" dirty="0">
                  <a:latin typeface="Times New Roman" charset="0"/>
                </a:endParaRPr>
              </a:p>
            </p:txBody>
          </p:sp>
          <p:sp>
            <p:nvSpPr>
              <p:cNvPr id="25612" name="Rectangle 6"/>
              <p:cNvSpPr>
                <a:spLocks noChangeArrowheads="1"/>
              </p:cNvSpPr>
              <p:nvPr/>
            </p:nvSpPr>
            <p:spPr bwMode="auto">
              <a:xfrm>
                <a:off x="747" y="1243"/>
                <a:ext cx="1307" cy="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1" hangingPunct="1"/>
                <a:r>
                  <a:rPr lang="en-US" sz="1600" b="1">
                    <a:solidFill>
                      <a:srgbClr val="000000"/>
                    </a:solidFill>
                  </a:rPr>
                  <a:t>Job Number   A - 143</a:t>
                </a:r>
                <a:endParaRPr lang="en-US" sz="2800">
                  <a:latin typeface="Times New Roman" charset="0"/>
                </a:endParaRPr>
              </a:p>
            </p:txBody>
          </p:sp>
          <p:sp>
            <p:nvSpPr>
              <p:cNvPr id="25613" name="Rectangle 7"/>
              <p:cNvSpPr>
                <a:spLocks noChangeArrowheads="1"/>
              </p:cNvSpPr>
              <p:nvPr/>
            </p:nvSpPr>
            <p:spPr bwMode="auto">
              <a:xfrm>
                <a:off x="2991" y="1243"/>
                <a:ext cx="1324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1" hangingPunct="1"/>
                <a:r>
                  <a:rPr lang="en-US" sz="1600" b="1" dirty="0">
                    <a:solidFill>
                      <a:srgbClr val="000000"/>
                    </a:solidFill>
                  </a:rPr>
                  <a:t>Date Initiated   3-4-XX</a:t>
                </a:r>
                <a:endParaRPr lang="en-US" sz="2800" dirty="0">
                  <a:latin typeface="Times New Roman" charset="0"/>
                </a:endParaRPr>
              </a:p>
            </p:txBody>
          </p:sp>
          <p:sp>
            <p:nvSpPr>
              <p:cNvPr id="25614" name="Rectangle 8"/>
              <p:cNvSpPr>
                <a:spLocks noChangeArrowheads="1"/>
              </p:cNvSpPr>
              <p:nvPr/>
            </p:nvSpPr>
            <p:spPr bwMode="auto">
              <a:xfrm>
                <a:off x="2991" y="1408"/>
                <a:ext cx="1017" cy="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1" hangingPunct="1"/>
                <a:r>
                  <a:rPr lang="en-US" sz="1600" b="1">
                    <a:solidFill>
                      <a:srgbClr val="000000"/>
                    </a:solidFill>
                  </a:rPr>
                  <a:t>Date Completed</a:t>
                </a:r>
                <a:endParaRPr lang="en-US" sz="2800">
                  <a:latin typeface="Times New Roman" charset="0"/>
                </a:endParaRPr>
              </a:p>
            </p:txBody>
          </p:sp>
          <p:sp>
            <p:nvSpPr>
              <p:cNvPr id="25615" name="Rectangle 9"/>
              <p:cNvSpPr>
                <a:spLocks noChangeArrowheads="1"/>
              </p:cNvSpPr>
              <p:nvPr/>
            </p:nvSpPr>
            <p:spPr bwMode="auto">
              <a:xfrm>
                <a:off x="747" y="1574"/>
                <a:ext cx="1027" cy="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1" hangingPunct="1"/>
                <a:r>
                  <a:rPr lang="en-US" sz="1600" b="1">
                    <a:solidFill>
                      <a:srgbClr val="000000"/>
                    </a:solidFill>
                  </a:rPr>
                  <a:t>Department   B3</a:t>
                </a:r>
                <a:endParaRPr lang="en-US" sz="2800">
                  <a:latin typeface="Times New Roman" charset="0"/>
                </a:endParaRPr>
              </a:p>
            </p:txBody>
          </p:sp>
          <p:sp>
            <p:nvSpPr>
              <p:cNvPr id="25616" name="Rectangle 10"/>
              <p:cNvSpPr>
                <a:spLocks noChangeArrowheads="1"/>
              </p:cNvSpPr>
              <p:nvPr/>
            </p:nvSpPr>
            <p:spPr bwMode="auto">
              <a:xfrm>
                <a:off x="2991" y="1574"/>
                <a:ext cx="1057" cy="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1" hangingPunct="1"/>
                <a:r>
                  <a:rPr lang="en-US" sz="1600" b="1" dirty="0">
                    <a:solidFill>
                      <a:srgbClr val="000000"/>
                    </a:solidFill>
                  </a:rPr>
                  <a:t>Units Completed</a:t>
                </a:r>
                <a:endParaRPr lang="en-US" sz="2800" dirty="0">
                  <a:latin typeface="Times New Roman" charset="0"/>
                </a:endParaRPr>
              </a:p>
            </p:txBody>
          </p:sp>
          <p:sp>
            <p:nvSpPr>
              <p:cNvPr id="25617" name="Rectangle 11"/>
              <p:cNvSpPr>
                <a:spLocks noChangeArrowheads="1"/>
              </p:cNvSpPr>
              <p:nvPr/>
            </p:nvSpPr>
            <p:spPr bwMode="auto">
              <a:xfrm>
                <a:off x="747" y="1739"/>
                <a:ext cx="1636" cy="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1" hangingPunct="1"/>
                <a:r>
                  <a:rPr lang="en-US" sz="1600" b="1">
                    <a:solidFill>
                      <a:srgbClr val="000000"/>
                    </a:solidFill>
                  </a:rPr>
                  <a:t>Item   Wooden cargo crate</a:t>
                </a:r>
                <a:endParaRPr lang="en-US" sz="2800">
                  <a:latin typeface="Times New Roman" charset="0"/>
                </a:endParaRPr>
              </a:p>
            </p:txBody>
          </p:sp>
          <p:sp>
            <p:nvSpPr>
              <p:cNvPr id="25618" name="Rectangle 12"/>
              <p:cNvSpPr>
                <a:spLocks noChangeArrowheads="1"/>
              </p:cNvSpPr>
              <p:nvPr/>
            </p:nvSpPr>
            <p:spPr bwMode="auto">
              <a:xfrm>
                <a:off x="817" y="1983"/>
                <a:ext cx="997" cy="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1" hangingPunct="1"/>
                <a:r>
                  <a:rPr lang="en-US" sz="1600" b="1">
                    <a:solidFill>
                      <a:srgbClr val="000000"/>
                    </a:solidFill>
                  </a:rPr>
                  <a:t>Direct Materials</a:t>
                </a:r>
                <a:endParaRPr lang="en-US" sz="2800">
                  <a:latin typeface="Times New Roman" charset="0"/>
                </a:endParaRPr>
              </a:p>
            </p:txBody>
          </p:sp>
          <p:sp>
            <p:nvSpPr>
              <p:cNvPr id="25619" name="Rectangle 13"/>
              <p:cNvSpPr>
                <a:spLocks noChangeArrowheads="1"/>
              </p:cNvSpPr>
              <p:nvPr/>
            </p:nvSpPr>
            <p:spPr bwMode="auto">
              <a:xfrm>
                <a:off x="2313" y="1983"/>
                <a:ext cx="798" cy="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1" hangingPunct="1"/>
                <a:r>
                  <a:rPr lang="en-US" sz="1600" b="1">
                    <a:solidFill>
                      <a:srgbClr val="000000"/>
                    </a:solidFill>
                  </a:rPr>
                  <a:t>Direct Labor</a:t>
                </a:r>
                <a:endParaRPr lang="en-US" sz="2800">
                  <a:latin typeface="Times New Roman" charset="0"/>
                </a:endParaRPr>
              </a:p>
            </p:txBody>
          </p:sp>
          <p:sp>
            <p:nvSpPr>
              <p:cNvPr id="25620" name="Rectangle 14"/>
              <p:cNvSpPr>
                <a:spLocks noChangeArrowheads="1"/>
              </p:cNvSpPr>
              <p:nvPr/>
            </p:nvSpPr>
            <p:spPr bwMode="auto">
              <a:xfrm>
                <a:off x="3590" y="1983"/>
                <a:ext cx="1536" cy="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1" hangingPunct="1"/>
                <a:r>
                  <a:rPr lang="en-US" sz="1600" b="1">
                    <a:solidFill>
                      <a:srgbClr val="000000"/>
                    </a:solidFill>
                  </a:rPr>
                  <a:t>Manufacturing Overhead</a:t>
                </a:r>
                <a:endParaRPr lang="en-US" sz="2800">
                  <a:latin typeface="Times New Roman" charset="0"/>
                </a:endParaRPr>
              </a:p>
            </p:txBody>
          </p:sp>
          <p:sp>
            <p:nvSpPr>
              <p:cNvPr id="25621" name="Rectangle 15"/>
              <p:cNvSpPr>
                <a:spLocks noChangeArrowheads="1"/>
              </p:cNvSpPr>
              <p:nvPr/>
            </p:nvSpPr>
            <p:spPr bwMode="auto">
              <a:xfrm>
                <a:off x="757" y="2148"/>
                <a:ext cx="519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1" hangingPunct="1"/>
                <a:r>
                  <a:rPr lang="en-US" sz="1600" b="1">
                    <a:solidFill>
                      <a:srgbClr val="000000"/>
                    </a:solidFill>
                  </a:rPr>
                  <a:t>Req. No.</a:t>
                </a:r>
                <a:endParaRPr lang="en-US" sz="2800">
                  <a:latin typeface="Times New Roman" charset="0"/>
                </a:endParaRPr>
              </a:p>
            </p:txBody>
          </p:sp>
          <p:sp>
            <p:nvSpPr>
              <p:cNvPr id="25622" name="Rectangle 16"/>
              <p:cNvSpPr>
                <a:spLocks noChangeArrowheads="1"/>
              </p:cNvSpPr>
              <p:nvPr/>
            </p:nvSpPr>
            <p:spPr bwMode="auto">
              <a:xfrm>
                <a:off x="1366" y="2148"/>
                <a:ext cx="529" cy="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1" hangingPunct="1"/>
                <a:r>
                  <a:rPr lang="en-US" sz="1600" b="1">
                    <a:solidFill>
                      <a:srgbClr val="000000"/>
                    </a:solidFill>
                  </a:rPr>
                  <a:t>Amount</a:t>
                </a:r>
                <a:endParaRPr lang="en-US" sz="2800">
                  <a:latin typeface="Times New Roman" charset="0"/>
                </a:endParaRPr>
              </a:p>
            </p:txBody>
          </p:sp>
          <p:sp>
            <p:nvSpPr>
              <p:cNvPr id="25623" name="Rectangle 17"/>
              <p:cNvSpPr>
                <a:spLocks noChangeArrowheads="1"/>
              </p:cNvSpPr>
              <p:nvPr/>
            </p:nvSpPr>
            <p:spPr bwMode="auto">
              <a:xfrm>
                <a:off x="1974" y="2148"/>
                <a:ext cx="419" cy="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1" hangingPunct="1"/>
                <a:r>
                  <a:rPr lang="en-US" sz="1600" b="1">
                    <a:solidFill>
                      <a:srgbClr val="000000"/>
                    </a:solidFill>
                  </a:rPr>
                  <a:t>Ticket</a:t>
                </a:r>
                <a:endParaRPr lang="en-US" sz="2800">
                  <a:latin typeface="Times New Roman" charset="0"/>
                </a:endParaRPr>
              </a:p>
            </p:txBody>
          </p:sp>
          <p:sp>
            <p:nvSpPr>
              <p:cNvPr id="25624" name="Rectangle 18"/>
              <p:cNvSpPr>
                <a:spLocks noChangeArrowheads="1"/>
              </p:cNvSpPr>
              <p:nvPr/>
            </p:nvSpPr>
            <p:spPr bwMode="auto">
              <a:xfrm>
                <a:off x="2523" y="2148"/>
                <a:ext cx="419" cy="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1" hangingPunct="1"/>
                <a:r>
                  <a:rPr lang="en-US" sz="1600" b="1">
                    <a:solidFill>
                      <a:srgbClr val="000000"/>
                    </a:solidFill>
                  </a:rPr>
                  <a:t>Hours</a:t>
                </a:r>
                <a:endParaRPr lang="en-US" sz="2800">
                  <a:latin typeface="Times New Roman" charset="0"/>
                </a:endParaRPr>
              </a:p>
            </p:txBody>
          </p:sp>
          <p:sp>
            <p:nvSpPr>
              <p:cNvPr id="25625" name="Rectangle 19"/>
              <p:cNvSpPr>
                <a:spLocks noChangeArrowheads="1"/>
              </p:cNvSpPr>
              <p:nvPr/>
            </p:nvSpPr>
            <p:spPr bwMode="auto">
              <a:xfrm>
                <a:off x="3001" y="2148"/>
                <a:ext cx="529" cy="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1" hangingPunct="1"/>
                <a:r>
                  <a:rPr lang="en-US" sz="1600" b="1">
                    <a:solidFill>
                      <a:srgbClr val="000000"/>
                    </a:solidFill>
                  </a:rPr>
                  <a:t>Amount</a:t>
                </a:r>
                <a:endParaRPr lang="en-US" sz="2800">
                  <a:latin typeface="Times New Roman" charset="0"/>
                </a:endParaRPr>
              </a:p>
            </p:txBody>
          </p:sp>
          <p:sp>
            <p:nvSpPr>
              <p:cNvPr id="25626" name="Rectangle 20"/>
              <p:cNvSpPr>
                <a:spLocks noChangeArrowheads="1"/>
              </p:cNvSpPr>
              <p:nvPr/>
            </p:nvSpPr>
            <p:spPr bwMode="auto">
              <a:xfrm>
                <a:off x="3620" y="2148"/>
                <a:ext cx="419" cy="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1" hangingPunct="1"/>
                <a:r>
                  <a:rPr lang="en-US" sz="1600" b="1">
                    <a:solidFill>
                      <a:srgbClr val="000000"/>
                    </a:solidFill>
                  </a:rPr>
                  <a:t>Hours</a:t>
                </a:r>
                <a:endParaRPr lang="en-US" sz="2800">
                  <a:latin typeface="Times New Roman" charset="0"/>
                </a:endParaRPr>
              </a:p>
            </p:txBody>
          </p:sp>
          <p:sp>
            <p:nvSpPr>
              <p:cNvPr id="25627" name="Rectangle 21"/>
              <p:cNvSpPr>
                <a:spLocks noChangeArrowheads="1"/>
              </p:cNvSpPr>
              <p:nvPr/>
            </p:nvSpPr>
            <p:spPr bwMode="auto">
              <a:xfrm>
                <a:off x="4208" y="2148"/>
                <a:ext cx="329" cy="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1" hangingPunct="1"/>
                <a:r>
                  <a:rPr lang="en-US" sz="1600" b="1">
                    <a:solidFill>
                      <a:srgbClr val="000000"/>
                    </a:solidFill>
                  </a:rPr>
                  <a:t>Rate</a:t>
                </a:r>
                <a:endParaRPr lang="en-US" sz="2800">
                  <a:latin typeface="Times New Roman" charset="0"/>
                </a:endParaRPr>
              </a:p>
            </p:txBody>
          </p:sp>
          <p:sp>
            <p:nvSpPr>
              <p:cNvPr id="25628" name="Rectangle 22"/>
              <p:cNvSpPr>
                <a:spLocks noChangeArrowheads="1"/>
              </p:cNvSpPr>
              <p:nvPr/>
            </p:nvSpPr>
            <p:spPr bwMode="auto">
              <a:xfrm>
                <a:off x="4687" y="2148"/>
                <a:ext cx="529" cy="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1" hangingPunct="1"/>
                <a:r>
                  <a:rPr lang="en-US" sz="1600" b="1">
                    <a:solidFill>
                      <a:srgbClr val="000000"/>
                    </a:solidFill>
                  </a:rPr>
                  <a:t>Amount</a:t>
                </a:r>
                <a:endParaRPr lang="en-US" sz="2800">
                  <a:latin typeface="Times New Roman" charset="0"/>
                </a:endParaRPr>
              </a:p>
            </p:txBody>
          </p:sp>
          <p:sp>
            <p:nvSpPr>
              <p:cNvPr id="25629" name="Rectangle 23"/>
              <p:cNvSpPr>
                <a:spLocks noChangeArrowheads="1"/>
              </p:cNvSpPr>
              <p:nvPr/>
            </p:nvSpPr>
            <p:spPr bwMode="auto">
              <a:xfrm>
                <a:off x="1665" y="2888"/>
                <a:ext cx="947" cy="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1" hangingPunct="1"/>
                <a:r>
                  <a:rPr lang="en-US" sz="1600" b="1">
                    <a:solidFill>
                      <a:srgbClr val="000000"/>
                    </a:solidFill>
                  </a:rPr>
                  <a:t>Cost Summary</a:t>
                </a:r>
                <a:endParaRPr lang="en-US" sz="2800">
                  <a:latin typeface="Times New Roman" charset="0"/>
                </a:endParaRPr>
              </a:p>
            </p:txBody>
          </p:sp>
          <p:sp>
            <p:nvSpPr>
              <p:cNvPr id="25630" name="Rectangle 24"/>
              <p:cNvSpPr>
                <a:spLocks noChangeArrowheads="1"/>
              </p:cNvSpPr>
              <p:nvPr/>
            </p:nvSpPr>
            <p:spPr bwMode="auto">
              <a:xfrm>
                <a:off x="3939" y="2888"/>
                <a:ext cx="908" cy="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1" hangingPunct="1"/>
                <a:r>
                  <a:rPr lang="en-US" sz="1600" b="1">
                    <a:solidFill>
                      <a:srgbClr val="000000"/>
                    </a:solidFill>
                  </a:rPr>
                  <a:t>Units Shipped</a:t>
                </a:r>
                <a:endParaRPr lang="en-US" sz="2800">
                  <a:latin typeface="Times New Roman" charset="0"/>
                </a:endParaRPr>
              </a:p>
            </p:txBody>
          </p:sp>
          <p:sp>
            <p:nvSpPr>
              <p:cNvPr id="25631" name="Rectangle 25"/>
              <p:cNvSpPr>
                <a:spLocks noChangeArrowheads="1"/>
              </p:cNvSpPr>
              <p:nvPr/>
            </p:nvSpPr>
            <p:spPr bwMode="auto">
              <a:xfrm>
                <a:off x="747" y="3053"/>
                <a:ext cx="997" cy="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1" hangingPunct="1"/>
                <a:r>
                  <a:rPr lang="en-US" sz="1600" b="1">
                    <a:solidFill>
                      <a:srgbClr val="000000"/>
                    </a:solidFill>
                  </a:rPr>
                  <a:t>Direct Materials</a:t>
                </a:r>
                <a:endParaRPr lang="en-US" sz="2800">
                  <a:latin typeface="Times New Roman" charset="0"/>
                </a:endParaRPr>
              </a:p>
            </p:txBody>
          </p:sp>
          <p:sp>
            <p:nvSpPr>
              <p:cNvPr id="25632" name="Rectangle 26"/>
              <p:cNvSpPr>
                <a:spLocks noChangeArrowheads="1"/>
              </p:cNvSpPr>
              <p:nvPr/>
            </p:nvSpPr>
            <p:spPr bwMode="auto">
              <a:xfrm>
                <a:off x="3650" y="3053"/>
                <a:ext cx="329" cy="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1" hangingPunct="1"/>
                <a:r>
                  <a:rPr lang="en-US" sz="1600" b="1">
                    <a:solidFill>
                      <a:srgbClr val="000000"/>
                    </a:solidFill>
                  </a:rPr>
                  <a:t>Date</a:t>
                </a:r>
                <a:endParaRPr lang="en-US" sz="2800">
                  <a:latin typeface="Times New Roman" charset="0"/>
                </a:endParaRPr>
              </a:p>
            </p:txBody>
          </p:sp>
          <p:sp>
            <p:nvSpPr>
              <p:cNvPr id="25633" name="Rectangle 27"/>
              <p:cNvSpPr>
                <a:spLocks noChangeArrowheads="1"/>
              </p:cNvSpPr>
              <p:nvPr/>
            </p:nvSpPr>
            <p:spPr bwMode="auto">
              <a:xfrm>
                <a:off x="4099" y="3053"/>
                <a:ext cx="539" cy="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1" hangingPunct="1"/>
                <a:r>
                  <a:rPr lang="en-US" sz="1600" b="1">
                    <a:solidFill>
                      <a:srgbClr val="000000"/>
                    </a:solidFill>
                  </a:rPr>
                  <a:t>Number</a:t>
                </a:r>
                <a:endParaRPr lang="en-US" sz="2800">
                  <a:latin typeface="Times New Roman" charset="0"/>
                </a:endParaRPr>
              </a:p>
            </p:txBody>
          </p:sp>
          <p:sp>
            <p:nvSpPr>
              <p:cNvPr id="25634" name="Rectangle 28"/>
              <p:cNvSpPr>
                <a:spLocks noChangeArrowheads="1"/>
              </p:cNvSpPr>
              <p:nvPr/>
            </p:nvSpPr>
            <p:spPr bwMode="auto">
              <a:xfrm>
                <a:off x="4667" y="3053"/>
                <a:ext cx="539" cy="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1" hangingPunct="1"/>
                <a:r>
                  <a:rPr lang="en-US" sz="1600" b="1">
                    <a:solidFill>
                      <a:srgbClr val="000000"/>
                    </a:solidFill>
                  </a:rPr>
                  <a:t>Balance</a:t>
                </a:r>
                <a:endParaRPr lang="en-US" sz="2800">
                  <a:latin typeface="Times New Roman" charset="0"/>
                </a:endParaRPr>
              </a:p>
            </p:txBody>
          </p:sp>
          <p:sp>
            <p:nvSpPr>
              <p:cNvPr id="25635" name="Rectangle 29"/>
              <p:cNvSpPr>
                <a:spLocks noChangeArrowheads="1"/>
              </p:cNvSpPr>
              <p:nvPr/>
            </p:nvSpPr>
            <p:spPr bwMode="auto">
              <a:xfrm>
                <a:off x="747" y="3219"/>
                <a:ext cx="798" cy="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1" hangingPunct="1"/>
                <a:r>
                  <a:rPr lang="en-US" sz="1600" b="1">
                    <a:solidFill>
                      <a:srgbClr val="000000"/>
                    </a:solidFill>
                  </a:rPr>
                  <a:t>Direct Labor</a:t>
                </a:r>
                <a:endParaRPr lang="en-US" sz="2800">
                  <a:latin typeface="Times New Roman" charset="0"/>
                </a:endParaRPr>
              </a:p>
            </p:txBody>
          </p:sp>
          <p:sp>
            <p:nvSpPr>
              <p:cNvPr id="25636" name="Rectangle 30"/>
              <p:cNvSpPr>
                <a:spLocks noChangeArrowheads="1"/>
              </p:cNvSpPr>
              <p:nvPr/>
            </p:nvSpPr>
            <p:spPr bwMode="auto">
              <a:xfrm>
                <a:off x="747" y="3384"/>
                <a:ext cx="1536" cy="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1" hangingPunct="1"/>
                <a:r>
                  <a:rPr lang="en-US" sz="1600" b="1">
                    <a:solidFill>
                      <a:srgbClr val="000000"/>
                    </a:solidFill>
                  </a:rPr>
                  <a:t>Manufacturing Overhead</a:t>
                </a:r>
                <a:endParaRPr lang="en-US" sz="2800">
                  <a:latin typeface="Times New Roman" charset="0"/>
                </a:endParaRPr>
              </a:p>
            </p:txBody>
          </p:sp>
          <p:sp>
            <p:nvSpPr>
              <p:cNvPr id="25637" name="Rectangle 31"/>
              <p:cNvSpPr>
                <a:spLocks noChangeArrowheads="1"/>
              </p:cNvSpPr>
              <p:nvPr/>
            </p:nvSpPr>
            <p:spPr bwMode="auto">
              <a:xfrm>
                <a:off x="747" y="3550"/>
                <a:ext cx="678" cy="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1" hangingPunct="1"/>
                <a:r>
                  <a:rPr lang="en-US" sz="1600" b="1">
                    <a:solidFill>
                      <a:srgbClr val="000000"/>
                    </a:solidFill>
                  </a:rPr>
                  <a:t>Total Cost</a:t>
                </a:r>
                <a:endParaRPr lang="en-US" sz="2800">
                  <a:latin typeface="Times New Roman" charset="0"/>
                </a:endParaRPr>
              </a:p>
            </p:txBody>
          </p:sp>
          <p:sp>
            <p:nvSpPr>
              <p:cNvPr id="25638" name="Rectangle 32"/>
              <p:cNvSpPr>
                <a:spLocks noChangeArrowheads="1"/>
              </p:cNvSpPr>
              <p:nvPr/>
            </p:nvSpPr>
            <p:spPr bwMode="auto">
              <a:xfrm>
                <a:off x="747" y="3715"/>
                <a:ext cx="1088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1" hangingPunct="1"/>
                <a:r>
                  <a:rPr lang="en-US" sz="1600" b="1">
                    <a:solidFill>
                      <a:srgbClr val="000000"/>
                    </a:solidFill>
                  </a:rPr>
                  <a:t>Unit Product Cost</a:t>
                </a:r>
                <a:endParaRPr lang="en-US" sz="2800">
                  <a:latin typeface="Times New Roman" charset="0"/>
                </a:endParaRPr>
              </a:p>
            </p:txBody>
          </p:sp>
          <p:sp>
            <p:nvSpPr>
              <p:cNvPr id="25639" name="Line 33"/>
              <p:cNvSpPr>
                <a:spLocks noChangeShapeType="1"/>
              </p:cNvSpPr>
              <p:nvPr/>
            </p:nvSpPr>
            <p:spPr bwMode="auto">
              <a:xfrm>
                <a:off x="727" y="2138"/>
                <a:ext cx="1147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40" name="Rectangle 34"/>
              <p:cNvSpPr>
                <a:spLocks noChangeArrowheads="1"/>
              </p:cNvSpPr>
              <p:nvPr/>
            </p:nvSpPr>
            <p:spPr bwMode="auto">
              <a:xfrm>
                <a:off x="727" y="2138"/>
                <a:ext cx="1147" cy="1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5641" name="Line 35"/>
              <p:cNvSpPr>
                <a:spLocks noChangeShapeType="1"/>
              </p:cNvSpPr>
              <p:nvPr/>
            </p:nvSpPr>
            <p:spPr bwMode="auto">
              <a:xfrm>
                <a:off x="1904" y="2138"/>
                <a:ext cx="160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42" name="Rectangle 36"/>
              <p:cNvSpPr>
                <a:spLocks noChangeArrowheads="1"/>
              </p:cNvSpPr>
              <p:nvPr/>
            </p:nvSpPr>
            <p:spPr bwMode="auto">
              <a:xfrm>
                <a:off x="1904" y="2138"/>
                <a:ext cx="1606" cy="1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5643" name="Line 37"/>
              <p:cNvSpPr>
                <a:spLocks noChangeShapeType="1"/>
              </p:cNvSpPr>
              <p:nvPr/>
            </p:nvSpPr>
            <p:spPr bwMode="auto">
              <a:xfrm>
                <a:off x="727" y="2304"/>
                <a:ext cx="1147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44" name="Rectangle 38"/>
              <p:cNvSpPr>
                <a:spLocks noChangeArrowheads="1"/>
              </p:cNvSpPr>
              <p:nvPr/>
            </p:nvSpPr>
            <p:spPr bwMode="auto">
              <a:xfrm>
                <a:off x="727" y="2304"/>
                <a:ext cx="1147" cy="1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5645" name="Line 39"/>
              <p:cNvSpPr>
                <a:spLocks noChangeShapeType="1"/>
              </p:cNvSpPr>
              <p:nvPr/>
            </p:nvSpPr>
            <p:spPr bwMode="auto">
              <a:xfrm>
                <a:off x="1904" y="2304"/>
                <a:ext cx="160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46" name="Rectangle 40"/>
              <p:cNvSpPr>
                <a:spLocks noChangeArrowheads="1"/>
              </p:cNvSpPr>
              <p:nvPr/>
            </p:nvSpPr>
            <p:spPr bwMode="auto">
              <a:xfrm>
                <a:off x="1904" y="2304"/>
                <a:ext cx="1606" cy="1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5647" name="Line 41"/>
              <p:cNvSpPr>
                <a:spLocks noChangeShapeType="1"/>
              </p:cNvSpPr>
              <p:nvPr/>
            </p:nvSpPr>
            <p:spPr bwMode="auto">
              <a:xfrm>
                <a:off x="717" y="1973"/>
                <a:ext cx="1" cy="83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48" name="Rectangle 42"/>
              <p:cNvSpPr>
                <a:spLocks noChangeArrowheads="1"/>
              </p:cNvSpPr>
              <p:nvPr/>
            </p:nvSpPr>
            <p:spPr bwMode="auto">
              <a:xfrm>
                <a:off x="717" y="1973"/>
                <a:ext cx="10" cy="83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5649" name="Line 43"/>
              <p:cNvSpPr>
                <a:spLocks noChangeShapeType="1"/>
              </p:cNvSpPr>
              <p:nvPr/>
            </p:nvSpPr>
            <p:spPr bwMode="auto">
              <a:xfrm>
                <a:off x="3510" y="1983"/>
                <a:ext cx="1" cy="8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50" name="Rectangle 44"/>
              <p:cNvSpPr>
                <a:spLocks noChangeArrowheads="1"/>
              </p:cNvSpPr>
              <p:nvPr/>
            </p:nvSpPr>
            <p:spPr bwMode="auto">
              <a:xfrm>
                <a:off x="3510" y="1983"/>
                <a:ext cx="10" cy="81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5651" name="Line 45"/>
              <p:cNvSpPr>
                <a:spLocks noChangeShapeType="1"/>
              </p:cNvSpPr>
              <p:nvPr/>
            </p:nvSpPr>
            <p:spPr bwMode="auto">
              <a:xfrm>
                <a:off x="3530" y="1983"/>
                <a:ext cx="1" cy="8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52" name="Rectangle 46"/>
              <p:cNvSpPr>
                <a:spLocks noChangeArrowheads="1"/>
              </p:cNvSpPr>
              <p:nvPr/>
            </p:nvSpPr>
            <p:spPr bwMode="auto">
              <a:xfrm>
                <a:off x="3530" y="1983"/>
                <a:ext cx="10" cy="81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5653" name="Line 47"/>
              <p:cNvSpPr>
                <a:spLocks noChangeShapeType="1"/>
              </p:cNvSpPr>
              <p:nvPr/>
            </p:nvSpPr>
            <p:spPr bwMode="auto">
              <a:xfrm>
                <a:off x="5216" y="1983"/>
                <a:ext cx="1" cy="8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54" name="Rectangle 48"/>
              <p:cNvSpPr>
                <a:spLocks noChangeArrowheads="1"/>
              </p:cNvSpPr>
              <p:nvPr/>
            </p:nvSpPr>
            <p:spPr bwMode="auto">
              <a:xfrm>
                <a:off x="5216" y="1983"/>
                <a:ext cx="10" cy="82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5655" name="Line 49"/>
              <p:cNvSpPr>
                <a:spLocks noChangeShapeType="1"/>
              </p:cNvSpPr>
              <p:nvPr/>
            </p:nvSpPr>
            <p:spPr bwMode="auto">
              <a:xfrm>
                <a:off x="727" y="3044"/>
                <a:ext cx="278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56" name="Rectangle 50"/>
              <p:cNvSpPr>
                <a:spLocks noChangeArrowheads="1"/>
              </p:cNvSpPr>
              <p:nvPr/>
            </p:nvSpPr>
            <p:spPr bwMode="auto">
              <a:xfrm>
                <a:off x="727" y="3044"/>
                <a:ext cx="2783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5657" name="Line 51"/>
              <p:cNvSpPr>
                <a:spLocks noChangeShapeType="1"/>
              </p:cNvSpPr>
              <p:nvPr/>
            </p:nvSpPr>
            <p:spPr bwMode="auto">
              <a:xfrm>
                <a:off x="4059" y="2148"/>
                <a:ext cx="1" cy="66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58" name="Rectangle 52"/>
              <p:cNvSpPr>
                <a:spLocks noChangeArrowheads="1"/>
              </p:cNvSpPr>
              <p:nvPr/>
            </p:nvSpPr>
            <p:spPr bwMode="auto">
              <a:xfrm>
                <a:off x="4059" y="2148"/>
                <a:ext cx="10" cy="66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5659" name="Line 53"/>
              <p:cNvSpPr>
                <a:spLocks noChangeShapeType="1"/>
              </p:cNvSpPr>
              <p:nvPr/>
            </p:nvSpPr>
            <p:spPr bwMode="auto">
              <a:xfrm>
                <a:off x="4627" y="2148"/>
                <a:ext cx="1" cy="66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60" name="Rectangle 54"/>
              <p:cNvSpPr>
                <a:spLocks noChangeArrowheads="1"/>
              </p:cNvSpPr>
              <p:nvPr/>
            </p:nvSpPr>
            <p:spPr bwMode="auto">
              <a:xfrm>
                <a:off x="4627" y="2148"/>
                <a:ext cx="10" cy="66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5661" name="Line 55"/>
              <p:cNvSpPr>
                <a:spLocks noChangeShapeType="1"/>
              </p:cNvSpPr>
              <p:nvPr/>
            </p:nvSpPr>
            <p:spPr bwMode="auto">
              <a:xfrm>
                <a:off x="727" y="3209"/>
                <a:ext cx="278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62" name="Rectangle 56"/>
              <p:cNvSpPr>
                <a:spLocks noChangeArrowheads="1"/>
              </p:cNvSpPr>
              <p:nvPr/>
            </p:nvSpPr>
            <p:spPr bwMode="auto">
              <a:xfrm>
                <a:off x="727" y="3209"/>
                <a:ext cx="2783" cy="1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5663" name="Line 57"/>
              <p:cNvSpPr>
                <a:spLocks noChangeShapeType="1"/>
              </p:cNvSpPr>
              <p:nvPr/>
            </p:nvSpPr>
            <p:spPr bwMode="auto">
              <a:xfrm>
                <a:off x="727" y="3375"/>
                <a:ext cx="278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64" name="Rectangle 58"/>
              <p:cNvSpPr>
                <a:spLocks noChangeArrowheads="1"/>
              </p:cNvSpPr>
              <p:nvPr/>
            </p:nvSpPr>
            <p:spPr bwMode="auto">
              <a:xfrm>
                <a:off x="727" y="3375"/>
                <a:ext cx="2783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5665" name="Line 59"/>
              <p:cNvSpPr>
                <a:spLocks noChangeShapeType="1"/>
              </p:cNvSpPr>
              <p:nvPr/>
            </p:nvSpPr>
            <p:spPr bwMode="auto">
              <a:xfrm>
                <a:off x="727" y="3540"/>
                <a:ext cx="278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66" name="Rectangle 60"/>
              <p:cNvSpPr>
                <a:spLocks noChangeArrowheads="1"/>
              </p:cNvSpPr>
              <p:nvPr/>
            </p:nvSpPr>
            <p:spPr bwMode="auto">
              <a:xfrm>
                <a:off x="727" y="3540"/>
                <a:ext cx="2783" cy="1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5667" name="Line 61"/>
              <p:cNvSpPr>
                <a:spLocks noChangeShapeType="1"/>
              </p:cNvSpPr>
              <p:nvPr/>
            </p:nvSpPr>
            <p:spPr bwMode="auto">
              <a:xfrm>
                <a:off x="727" y="3706"/>
                <a:ext cx="278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68" name="Rectangle 62"/>
              <p:cNvSpPr>
                <a:spLocks noChangeArrowheads="1"/>
              </p:cNvSpPr>
              <p:nvPr/>
            </p:nvSpPr>
            <p:spPr bwMode="auto">
              <a:xfrm>
                <a:off x="727" y="3706"/>
                <a:ext cx="2783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5669" name="Line 63"/>
              <p:cNvSpPr>
                <a:spLocks noChangeShapeType="1"/>
              </p:cNvSpPr>
              <p:nvPr/>
            </p:nvSpPr>
            <p:spPr bwMode="auto">
              <a:xfrm>
                <a:off x="528" y="912"/>
                <a:ext cx="1" cy="304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70" name="Rectangle 64"/>
              <p:cNvSpPr>
                <a:spLocks noChangeArrowheads="1"/>
              </p:cNvSpPr>
              <p:nvPr/>
            </p:nvSpPr>
            <p:spPr bwMode="auto">
              <a:xfrm>
                <a:off x="528" y="912"/>
                <a:ext cx="10" cy="304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5671" name="Line 65"/>
              <p:cNvSpPr>
                <a:spLocks noChangeShapeType="1"/>
              </p:cNvSpPr>
              <p:nvPr/>
            </p:nvSpPr>
            <p:spPr bwMode="auto">
              <a:xfrm>
                <a:off x="5405" y="922"/>
                <a:ext cx="1" cy="303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72" name="Rectangle 66"/>
              <p:cNvSpPr>
                <a:spLocks noChangeArrowheads="1"/>
              </p:cNvSpPr>
              <p:nvPr/>
            </p:nvSpPr>
            <p:spPr bwMode="auto">
              <a:xfrm>
                <a:off x="5405" y="922"/>
                <a:ext cx="10" cy="303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5673" name="Line 67"/>
              <p:cNvSpPr>
                <a:spLocks noChangeShapeType="1"/>
              </p:cNvSpPr>
              <p:nvPr/>
            </p:nvSpPr>
            <p:spPr bwMode="auto">
              <a:xfrm>
                <a:off x="717" y="2878"/>
                <a:ext cx="1" cy="100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74" name="Rectangle 68"/>
              <p:cNvSpPr>
                <a:spLocks noChangeArrowheads="1"/>
              </p:cNvSpPr>
              <p:nvPr/>
            </p:nvSpPr>
            <p:spPr bwMode="auto">
              <a:xfrm>
                <a:off x="717" y="2878"/>
                <a:ext cx="10" cy="100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5675" name="Line 69"/>
              <p:cNvSpPr>
                <a:spLocks noChangeShapeType="1"/>
              </p:cNvSpPr>
              <p:nvPr/>
            </p:nvSpPr>
            <p:spPr bwMode="auto">
              <a:xfrm>
                <a:off x="1874" y="1983"/>
                <a:ext cx="1" cy="8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76" name="Rectangle 70"/>
              <p:cNvSpPr>
                <a:spLocks noChangeArrowheads="1"/>
              </p:cNvSpPr>
              <p:nvPr/>
            </p:nvSpPr>
            <p:spPr bwMode="auto">
              <a:xfrm>
                <a:off x="1874" y="1983"/>
                <a:ext cx="10" cy="81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5677" name="Line 71"/>
              <p:cNvSpPr>
                <a:spLocks noChangeShapeType="1"/>
              </p:cNvSpPr>
              <p:nvPr/>
            </p:nvSpPr>
            <p:spPr bwMode="auto">
              <a:xfrm>
                <a:off x="1894" y="1983"/>
                <a:ext cx="1" cy="8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78" name="Rectangle 72"/>
              <p:cNvSpPr>
                <a:spLocks noChangeArrowheads="1"/>
              </p:cNvSpPr>
              <p:nvPr/>
            </p:nvSpPr>
            <p:spPr bwMode="auto">
              <a:xfrm>
                <a:off x="1894" y="1983"/>
                <a:ext cx="10" cy="81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5679" name="Line 73"/>
              <p:cNvSpPr>
                <a:spLocks noChangeShapeType="1"/>
              </p:cNvSpPr>
              <p:nvPr/>
            </p:nvSpPr>
            <p:spPr bwMode="auto">
              <a:xfrm>
                <a:off x="3510" y="2888"/>
                <a:ext cx="1" cy="98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80" name="Rectangle 74"/>
              <p:cNvSpPr>
                <a:spLocks noChangeArrowheads="1"/>
              </p:cNvSpPr>
              <p:nvPr/>
            </p:nvSpPr>
            <p:spPr bwMode="auto">
              <a:xfrm>
                <a:off x="3510" y="2888"/>
                <a:ext cx="10" cy="98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5681" name="Line 75"/>
              <p:cNvSpPr>
                <a:spLocks noChangeShapeType="1"/>
              </p:cNvSpPr>
              <p:nvPr/>
            </p:nvSpPr>
            <p:spPr bwMode="auto">
              <a:xfrm>
                <a:off x="3530" y="2888"/>
                <a:ext cx="1" cy="98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82" name="Rectangle 76"/>
              <p:cNvSpPr>
                <a:spLocks noChangeArrowheads="1"/>
              </p:cNvSpPr>
              <p:nvPr/>
            </p:nvSpPr>
            <p:spPr bwMode="auto">
              <a:xfrm>
                <a:off x="3530" y="2888"/>
                <a:ext cx="10" cy="98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5683" name="Line 77"/>
              <p:cNvSpPr>
                <a:spLocks noChangeShapeType="1"/>
              </p:cNvSpPr>
              <p:nvPr/>
            </p:nvSpPr>
            <p:spPr bwMode="auto">
              <a:xfrm>
                <a:off x="5216" y="2888"/>
                <a:ext cx="1" cy="99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84" name="Rectangle 78"/>
              <p:cNvSpPr>
                <a:spLocks noChangeArrowheads="1"/>
              </p:cNvSpPr>
              <p:nvPr/>
            </p:nvSpPr>
            <p:spPr bwMode="auto">
              <a:xfrm>
                <a:off x="5216" y="2888"/>
                <a:ext cx="10" cy="99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5685" name="Line 79"/>
              <p:cNvSpPr>
                <a:spLocks noChangeShapeType="1"/>
              </p:cNvSpPr>
              <p:nvPr/>
            </p:nvSpPr>
            <p:spPr bwMode="auto">
              <a:xfrm>
                <a:off x="1326" y="2148"/>
                <a:ext cx="1" cy="66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86" name="Rectangle 80"/>
              <p:cNvSpPr>
                <a:spLocks noChangeArrowheads="1"/>
              </p:cNvSpPr>
              <p:nvPr/>
            </p:nvSpPr>
            <p:spPr bwMode="auto">
              <a:xfrm>
                <a:off x="1326" y="2148"/>
                <a:ext cx="10" cy="66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5687" name="Line 81"/>
              <p:cNvSpPr>
                <a:spLocks noChangeShapeType="1"/>
              </p:cNvSpPr>
              <p:nvPr/>
            </p:nvSpPr>
            <p:spPr bwMode="auto">
              <a:xfrm>
                <a:off x="2423" y="2148"/>
                <a:ext cx="1" cy="66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88" name="Rectangle 82"/>
              <p:cNvSpPr>
                <a:spLocks noChangeArrowheads="1"/>
              </p:cNvSpPr>
              <p:nvPr/>
            </p:nvSpPr>
            <p:spPr bwMode="auto">
              <a:xfrm>
                <a:off x="2423" y="2148"/>
                <a:ext cx="10" cy="66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5689" name="Line 83"/>
              <p:cNvSpPr>
                <a:spLocks noChangeShapeType="1"/>
              </p:cNvSpPr>
              <p:nvPr/>
            </p:nvSpPr>
            <p:spPr bwMode="auto">
              <a:xfrm>
                <a:off x="2962" y="2148"/>
                <a:ext cx="1" cy="66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90" name="Rectangle 84"/>
              <p:cNvSpPr>
                <a:spLocks noChangeArrowheads="1"/>
              </p:cNvSpPr>
              <p:nvPr/>
            </p:nvSpPr>
            <p:spPr bwMode="auto">
              <a:xfrm>
                <a:off x="2962" y="2148"/>
                <a:ext cx="10" cy="66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5691" name="Line 85"/>
              <p:cNvSpPr>
                <a:spLocks noChangeShapeType="1"/>
              </p:cNvSpPr>
              <p:nvPr/>
            </p:nvSpPr>
            <p:spPr bwMode="auto">
              <a:xfrm>
                <a:off x="4059" y="3053"/>
                <a:ext cx="1" cy="82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92" name="Rectangle 86"/>
              <p:cNvSpPr>
                <a:spLocks noChangeArrowheads="1"/>
              </p:cNvSpPr>
              <p:nvPr/>
            </p:nvSpPr>
            <p:spPr bwMode="auto">
              <a:xfrm>
                <a:off x="4059" y="3053"/>
                <a:ext cx="10" cy="82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5693" name="Line 87"/>
              <p:cNvSpPr>
                <a:spLocks noChangeShapeType="1"/>
              </p:cNvSpPr>
              <p:nvPr/>
            </p:nvSpPr>
            <p:spPr bwMode="auto">
              <a:xfrm>
                <a:off x="4627" y="3053"/>
                <a:ext cx="1" cy="82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94" name="Rectangle 88"/>
              <p:cNvSpPr>
                <a:spLocks noChangeArrowheads="1"/>
              </p:cNvSpPr>
              <p:nvPr/>
            </p:nvSpPr>
            <p:spPr bwMode="auto">
              <a:xfrm>
                <a:off x="4627" y="3053"/>
                <a:ext cx="10" cy="82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5695" name="Line 89"/>
              <p:cNvSpPr>
                <a:spLocks noChangeShapeType="1"/>
              </p:cNvSpPr>
              <p:nvPr/>
            </p:nvSpPr>
            <p:spPr bwMode="auto">
              <a:xfrm>
                <a:off x="538" y="912"/>
                <a:ext cx="4877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96" name="Rectangle 90"/>
              <p:cNvSpPr>
                <a:spLocks noChangeArrowheads="1"/>
              </p:cNvSpPr>
              <p:nvPr/>
            </p:nvSpPr>
            <p:spPr bwMode="auto">
              <a:xfrm>
                <a:off x="538" y="912"/>
                <a:ext cx="4877" cy="1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5697" name="Line 91"/>
              <p:cNvSpPr>
                <a:spLocks noChangeShapeType="1"/>
              </p:cNvSpPr>
              <p:nvPr/>
            </p:nvSpPr>
            <p:spPr bwMode="auto">
              <a:xfrm>
                <a:off x="727" y="1973"/>
                <a:ext cx="449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98" name="Rectangle 92"/>
              <p:cNvSpPr>
                <a:spLocks noChangeArrowheads="1"/>
              </p:cNvSpPr>
              <p:nvPr/>
            </p:nvSpPr>
            <p:spPr bwMode="auto">
              <a:xfrm>
                <a:off x="727" y="1973"/>
                <a:ext cx="4499" cy="1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5699" name="Line 93"/>
              <p:cNvSpPr>
                <a:spLocks noChangeShapeType="1"/>
              </p:cNvSpPr>
              <p:nvPr/>
            </p:nvSpPr>
            <p:spPr bwMode="auto">
              <a:xfrm>
                <a:off x="3540" y="2138"/>
                <a:ext cx="168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00" name="Rectangle 94"/>
              <p:cNvSpPr>
                <a:spLocks noChangeArrowheads="1"/>
              </p:cNvSpPr>
              <p:nvPr/>
            </p:nvSpPr>
            <p:spPr bwMode="auto">
              <a:xfrm>
                <a:off x="3540" y="2138"/>
                <a:ext cx="1686" cy="1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5701" name="Line 95"/>
              <p:cNvSpPr>
                <a:spLocks noChangeShapeType="1"/>
              </p:cNvSpPr>
              <p:nvPr/>
            </p:nvSpPr>
            <p:spPr bwMode="auto">
              <a:xfrm>
                <a:off x="3540" y="2304"/>
                <a:ext cx="168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02" name="Rectangle 96"/>
              <p:cNvSpPr>
                <a:spLocks noChangeArrowheads="1"/>
              </p:cNvSpPr>
              <p:nvPr/>
            </p:nvSpPr>
            <p:spPr bwMode="auto">
              <a:xfrm>
                <a:off x="3540" y="2304"/>
                <a:ext cx="1686" cy="1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5703" name="Line 97"/>
              <p:cNvSpPr>
                <a:spLocks noChangeShapeType="1"/>
              </p:cNvSpPr>
              <p:nvPr/>
            </p:nvSpPr>
            <p:spPr bwMode="auto">
              <a:xfrm>
                <a:off x="727" y="2800"/>
                <a:ext cx="449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04" name="Rectangle 98"/>
              <p:cNvSpPr>
                <a:spLocks noChangeArrowheads="1"/>
              </p:cNvSpPr>
              <p:nvPr/>
            </p:nvSpPr>
            <p:spPr bwMode="auto">
              <a:xfrm>
                <a:off x="727" y="2800"/>
                <a:ext cx="4499" cy="1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5705" name="Line 99"/>
              <p:cNvSpPr>
                <a:spLocks noChangeShapeType="1"/>
              </p:cNvSpPr>
              <p:nvPr/>
            </p:nvSpPr>
            <p:spPr bwMode="auto">
              <a:xfrm>
                <a:off x="727" y="2878"/>
                <a:ext cx="449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06" name="Rectangle 100"/>
              <p:cNvSpPr>
                <a:spLocks noChangeArrowheads="1"/>
              </p:cNvSpPr>
              <p:nvPr/>
            </p:nvSpPr>
            <p:spPr bwMode="auto">
              <a:xfrm>
                <a:off x="727" y="2878"/>
                <a:ext cx="4499" cy="1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5707" name="Line 101"/>
              <p:cNvSpPr>
                <a:spLocks noChangeShapeType="1"/>
              </p:cNvSpPr>
              <p:nvPr/>
            </p:nvSpPr>
            <p:spPr bwMode="auto">
              <a:xfrm>
                <a:off x="3540" y="3044"/>
                <a:ext cx="168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08" name="Rectangle 102"/>
              <p:cNvSpPr>
                <a:spLocks noChangeArrowheads="1"/>
              </p:cNvSpPr>
              <p:nvPr/>
            </p:nvSpPr>
            <p:spPr bwMode="auto">
              <a:xfrm>
                <a:off x="3540" y="3044"/>
                <a:ext cx="1686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5709" name="Line 103"/>
              <p:cNvSpPr>
                <a:spLocks noChangeShapeType="1"/>
              </p:cNvSpPr>
              <p:nvPr/>
            </p:nvSpPr>
            <p:spPr bwMode="auto">
              <a:xfrm>
                <a:off x="3540" y="3209"/>
                <a:ext cx="168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10" name="Rectangle 104"/>
              <p:cNvSpPr>
                <a:spLocks noChangeArrowheads="1"/>
              </p:cNvSpPr>
              <p:nvPr/>
            </p:nvSpPr>
            <p:spPr bwMode="auto">
              <a:xfrm>
                <a:off x="3540" y="3209"/>
                <a:ext cx="1686" cy="1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5711" name="Line 105"/>
              <p:cNvSpPr>
                <a:spLocks noChangeShapeType="1"/>
              </p:cNvSpPr>
              <p:nvPr/>
            </p:nvSpPr>
            <p:spPr bwMode="auto">
              <a:xfrm>
                <a:off x="3540" y="3375"/>
                <a:ext cx="168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12" name="Rectangle 106"/>
              <p:cNvSpPr>
                <a:spLocks noChangeArrowheads="1"/>
              </p:cNvSpPr>
              <p:nvPr/>
            </p:nvSpPr>
            <p:spPr bwMode="auto">
              <a:xfrm>
                <a:off x="3540" y="3375"/>
                <a:ext cx="1686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5713" name="Line 107"/>
              <p:cNvSpPr>
                <a:spLocks noChangeShapeType="1"/>
              </p:cNvSpPr>
              <p:nvPr/>
            </p:nvSpPr>
            <p:spPr bwMode="auto">
              <a:xfrm>
                <a:off x="3540" y="3540"/>
                <a:ext cx="168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14" name="Rectangle 108"/>
              <p:cNvSpPr>
                <a:spLocks noChangeArrowheads="1"/>
              </p:cNvSpPr>
              <p:nvPr/>
            </p:nvSpPr>
            <p:spPr bwMode="auto">
              <a:xfrm>
                <a:off x="3540" y="3540"/>
                <a:ext cx="1686" cy="1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5715" name="Line 109"/>
              <p:cNvSpPr>
                <a:spLocks noChangeShapeType="1"/>
              </p:cNvSpPr>
              <p:nvPr/>
            </p:nvSpPr>
            <p:spPr bwMode="auto">
              <a:xfrm>
                <a:off x="3540" y="3706"/>
                <a:ext cx="168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16" name="Rectangle 110"/>
              <p:cNvSpPr>
                <a:spLocks noChangeArrowheads="1"/>
              </p:cNvSpPr>
              <p:nvPr/>
            </p:nvSpPr>
            <p:spPr bwMode="auto">
              <a:xfrm>
                <a:off x="3540" y="3706"/>
                <a:ext cx="1686" cy="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5717" name="Line 111"/>
              <p:cNvSpPr>
                <a:spLocks noChangeShapeType="1"/>
              </p:cNvSpPr>
              <p:nvPr/>
            </p:nvSpPr>
            <p:spPr bwMode="auto">
              <a:xfrm>
                <a:off x="727" y="3871"/>
                <a:ext cx="449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18" name="Rectangle 112"/>
              <p:cNvSpPr>
                <a:spLocks noChangeArrowheads="1"/>
              </p:cNvSpPr>
              <p:nvPr/>
            </p:nvSpPr>
            <p:spPr bwMode="auto">
              <a:xfrm>
                <a:off x="727" y="3871"/>
                <a:ext cx="4499" cy="1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5719" name="Line 113"/>
              <p:cNvSpPr>
                <a:spLocks noChangeShapeType="1"/>
              </p:cNvSpPr>
              <p:nvPr/>
            </p:nvSpPr>
            <p:spPr bwMode="auto">
              <a:xfrm>
                <a:off x="538" y="3949"/>
                <a:ext cx="4877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20" name="Rectangle 114"/>
              <p:cNvSpPr>
                <a:spLocks noChangeArrowheads="1"/>
              </p:cNvSpPr>
              <p:nvPr/>
            </p:nvSpPr>
            <p:spPr bwMode="auto">
              <a:xfrm>
                <a:off x="538" y="3949"/>
                <a:ext cx="4877" cy="1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/>
              </a:p>
            </p:txBody>
          </p:sp>
        </p:grpSp>
        <p:sp>
          <p:nvSpPr>
            <p:cNvPr id="25604" name="Line 115"/>
            <p:cNvSpPr>
              <a:spLocks noChangeShapeType="1"/>
            </p:cNvSpPr>
            <p:nvPr/>
          </p:nvSpPr>
          <p:spPr bwMode="auto">
            <a:xfrm>
              <a:off x="1540" y="1392"/>
              <a:ext cx="1096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5" name="Line 116"/>
            <p:cNvSpPr>
              <a:spLocks noChangeShapeType="1"/>
            </p:cNvSpPr>
            <p:nvPr/>
          </p:nvSpPr>
          <p:spPr bwMode="auto">
            <a:xfrm>
              <a:off x="1540" y="1715"/>
              <a:ext cx="1096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6" name="Line 117"/>
            <p:cNvSpPr>
              <a:spLocks noChangeShapeType="1"/>
            </p:cNvSpPr>
            <p:nvPr/>
          </p:nvSpPr>
          <p:spPr bwMode="auto">
            <a:xfrm>
              <a:off x="1060" y="1885"/>
              <a:ext cx="1576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7" name="Line 118"/>
            <p:cNvSpPr>
              <a:spLocks noChangeShapeType="1"/>
            </p:cNvSpPr>
            <p:nvPr/>
          </p:nvSpPr>
          <p:spPr bwMode="auto">
            <a:xfrm>
              <a:off x="3892" y="1383"/>
              <a:ext cx="1336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8" name="Line 119"/>
            <p:cNvSpPr>
              <a:spLocks noChangeShapeType="1"/>
            </p:cNvSpPr>
            <p:nvPr/>
          </p:nvSpPr>
          <p:spPr bwMode="auto">
            <a:xfrm>
              <a:off x="4036" y="1549"/>
              <a:ext cx="1192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9" name="Line 120"/>
            <p:cNvSpPr>
              <a:spLocks noChangeShapeType="1"/>
            </p:cNvSpPr>
            <p:nvPr/>
          </p:nvSpPr>
          <p:spPr bwMode="auto">
            <a:xfrm>
              <a:off x="4084" y="1715"/>
              <a:ext cx="114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195" name="Rectangle 121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altLang="en-US" dirty="0">
                <a:solidFill>
                  <a:schemeClr val="tx1"/>
                </a:solidFill>
                <a:ea typeface="+mj-ea"/>
              </a:rPr>
              <a:t>The Job Cost Sheet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lIns="90488" tIns="44450" rIns="90488" bIns="4445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600" dirty="0">
                <a:solidFill>
                  <a:schemeClr val="tx1"/>
                </a:solidFill>
                <a:latin typeface="Calibri Light" charset="0"/>
              </a:rPr>
              <a:t>Measuring Direct Materials Cost – Part 1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675855" y="1675954"/>
            <a:ext cx="6336452" cy="4378609"/>
            <a:chOff x="931" y="916"/>
            <a:chExt cx="4774" cy="3179"/>
          </a:xfrm>
        </p:grpSpPr>
        <p:graphicFrame>
          <p:nvGraphicFramePr>
            <p:cNvPr id="27651" name="Object 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218862140"/>
                </p:ext>
              </p:extLst>
            </p:nvPr>
          </p:nvGraphicFramePr>
          <p:xfrm>
            <a:off x="931" y="916"/>
            <a:ext cx="4774" cy="31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84" name="Worksheet" r:id="rId4" imgW="4562324" imgH="3066887" progId="Excel.Sheet.8">
                    <p:embed/>
                  </p:oleObj>
                </mc:Choice>
                <mc:Fallback>
                  <p:oleObj name="Worksheet" r:id="rId4" imgW="4562324" imgH="3066887" progId="Excel.Sheet.8">
                    <p:embed/>
                    <p:pic>
                      <p:nvPicPr>
                        <p:cNvPr id="0" name="Object 2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lum bright="12000"/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31" y="916"/>
                          <a:ext cx="4774" cy="3179"/>
                        </a:xfrm>
                        <a:prstGeom prst="rect">
                          <a:avLst/>
                        </a:prstGeom>
                        <a:noFill/>
                        <a:ln w="12700">
                          <a:solidFill>
                            <a:schemeClr val="bg2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chemeClr val="bg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blurRad="63500" dist="38099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652" name="Line 5"/>
            <p:cNvSpPr>
              <a:spLocks noChangeShapeType="1"/>
            </p:cNvSpPr>
            <p:nvPr/>
          </p:nvSpPr>
          <p:spPr bwMode="auto">
            <a:xfrm>
              <a:off x="1684" y="1557"/>
              <a:ext cx="124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3" name="Line 6"/>
            <p:cNvSpPr>
              <a:spLocks noChangeShapeType="1"/>
            </p:cNvSpPr>
            <p:nvPr/>
          </p:nvSpPr>
          <p:spPr bwMode="auto">
            <a:xfrm>
              <a:off x="1492" y="1866"/>
              <a:ext cx="1432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4" name="Line 7"/>
            <p:cNvSpPr>
              <a:spLocks noChangeShapeType="1"/>
            </p:cNvSpPr>
            <p:nvPr/>
          </p:nvSpPr>
          <p:spPr bwMode="auto">
            <a:xfrm>
              <a:off x="3460" y="1557"/>
              <a:ext cx="172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7655" name="Line 8"/>
            <p:cNvSpPr>
              <a:spLocks noChangeShapeType="1"/>
            </p:cNvSpPr>
            <p:nvPr/>
          </p:nvSpPr>
          <p:spPr bwMode="auto">
            <a:xfrm>
              <a:off x="1252" y="1722"/>
              <a:ext cx="1672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6" name="Line 9"/>
            <p:cNvSpPr>
              <a:spLocks noChangeShapeType="1"/>
            </p:cNvSpPr>
            <p:nvPr/>
          </p:nvSpPr>
          <p:spPr bwMode="auto">
            <a:xfrm>
              <a:off x="3652" y="1488"/>
              <a:ext cx="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7" name="Line 10"/>
            <p:cNvSpPr>
              <a:spLocks noChangeShapeType="1"/>
            </p:cNvSpPr>
            <p:nvPr/>
          </p:nvSpPr>
          <p:spPr bwMode="auto">
            <a:xfrm>
              <a:off x="2500" y="3929"/>
              <a:ext cx="234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8" name="Rectangle 11"/>
            <p:cNvSpPr>
              <a:spLocks noChangeArrowheads="1"/>
            </p:cNvSpPr>
            <p:nvPr/>
          </p:nvSpPr>
          <p:spPr bwMode="auto">
            <a:xfrm>
              <a:off x="2641" y="3720"/>
              <a:ext cx="1726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000">
                  <a:latin typeface="Brush Script MT" charset="0"/>
                </a:rPr>
                <a:t>Will E. Delite</a:t>
              </a:r>
            </a:p>
          </p:txBody>
        </p:sp>
      </p:grp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697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0601524"/>
              </p:ext>
            </p:extLst>
          </p:nvPr>
        </p:nvGraphicFramePr>
        <p:xfrm>
          <a:off x="1143000" y="1447800"/>
          <a:ext cx="7748587" cy="479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9" name="Worksheet" r:id="rId4" imgW="4667171" imgH="2981473" progId="Excel.Sheet.8">
                  <p:embed/>
                </p:oleObj>
              </mc:Choice>
              <mc:Fallback>
                <p:oleObj name="Worksheet" r:id="rId4" imgW="4667171" imgH="2981473" progId="Excel.Sheet.8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lum bright="6000"/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447800"/>
                        <a:ext cx="7748587" cy="4795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698" name="Line 3"/>
          <p:cNvSpPr>
            <a:spLocks noChangeShapeType="1"/>
          </p:cNvSpPr>
          <p:nvPr/>
        </p:nvSpPr>
        <p:spPr bwMode="auto">
          <a:xfrm>
            <a:off x="2244725" y="2230438"/>
            <a:ext cx="17399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699" name="Line 4"/>
          <p:cNvSpPr>
            <a:spLocks noChangeShapeType="1"/>
          </p:cNvSpPr>
          <p:nvPr/>
        </p:nvSpPr>
        <p:spPr bwMode="auto">
          <a:xfrm>
            <a:off x="2209800" y="2754313"/>
            <a:ext cx="17399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0" name="Line 5"/>
          <p:cNvSpPr>
            <a:spLocks noChangeShapeType="1"/>
          </p:cNvSpPr>
          <p:nvPr/>
        </p:nvSpPr>
        <p:spPr bwMode="auto">
          <a:xfrm>
            <a:off x="1470025" y="3001963"/>
            <a:ext cx="25019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Line 6"/>
          <p:cNvSpPr>
            <a:spLocks noChangeShapeType="1"/>
          </p:cNvSpPr>
          <p:nvPr/>
        </p:nvSpPr>
        <p:spPr bwMode="auto">
          <a:xfrm>
            <a:off x="6019800" y="2216150"/>
            <a:ext cx="21209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Line 7"/>
          <p:cNvSpPr>
            <a:spLocks noChangeShapeType="1"/>
          </p:cNvSpPr>
          <p:nvPr/>
        </p:nvSpPr>
        <p:spPr bwMode="auto">
          <a:xfrm>
            <a:off x="6248400" y="2468563"/>
            <a:ext cx="18923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Line 8"/>
          <p:cNvSpPr>
            <a:spLocks noChangeShapeType="1"/>
          </p:cNvSpPr>
          <p:nvPr/>
        </p:nvSpPr>
        <p:spPr bwMode="auto">
          <a:xfrm>
            <a:off x="6324600" y="2732088"/>
            <a:ext cx="18161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title"/>
          </p:nvPr>
        </p:nvSpPr>
        <p:spPr/>
        <p:txBody>
          <a:bodyPr wrap="square" lIns="90488" tIns="44450" rIns="90488" bIns="4445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600" dirty="0">
                <a:solidFill>
                  <a:schemeClr val="tx1"/>
                </a:solidFill>
                <a:latin typeface="Calibri Light" charset="0"/>
              </a:rPr>
              <a:t>Measuring Direct Materials Cost – Part 2</a:t>
            </a:r>
          </a:p>
        </p:txBody>
      </p:sp>
    </p:spTree>
  </p:cSld>
  <p:clrMapOvr>
    <a:masterClrMapping/>
  </p:clrMapOvr>
  <p:transition>
    <p:strips dir="r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altLang="en-US" dirty="0">
                <a:solidFill>
                  <a:schemeClr val="tx1"/>
                </a:solidFill>
                <a:ea typeface="+mj-ea"/>
              </a:rPr>
              <a:t>Measuring Direct Labor Costs</a:t>
            </a:r>
          </a:p>
        </p:txBody>
      </p:sp>
      <p:sp>
        <p:nvSpPr>
          <p:cNvPr id="3174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>
              <a:latin typeface="Calibri" charset="0"/>
            </a:endParaRPr>
          </a:p>
        </p:txBody>
      </p:sp>
      <p:graphicFrame>
        <p:nvGraphicFramePr>
          <p:cNvPr id="31747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7984872"/>
              </p:ext>
            </p:extLst>
          </p:nvPr>
        </p:nvGraphicFramePr>
        <p:xfrm>
          <a:off x="1049020" y="1306512"/>
          <a:ext cx="7664450" cy="500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6" name="Worksheet" r:id="rId4" imgW="4657907" imgH="3047859" progId="Excel.Sheet.8">
                  <p:embed/>
                </p:oleObj>
              </mc:Choice>
              <mc:Fallback>
                <p:oleObj name="Worksheet" r:id="rId4" imgW="4657907" imgH="3047859" progId="Excel.Sheet.8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lum bright="12000"/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9020" y="1306512"/>
                        <a:ext cx="7664450" cy="5006975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bg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48" name="Line 4"/>
          <p:cNvSpPr>
            <a:spLocks noChangeShapeType="1"/>
          </p:cNvSpPr>
          <p:nvPr/>
        </p:nvSpPr>
        <p:spPr bwMode="auto">
          <a:xfrm>
            <a:off x="2590800" y="2209800"/>
            <a:ext cx="1663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Line 5"/>
          <p:cNvSpPr>
            <a:spLocks noChangeShapeType="1"/>
          </p:cNvSpPr>
          <p:nvPr/>
        </p:nvSpPr>
        <p:spPr bwMode="auto">
          <a:xfrm>
            <a:off x="2057400" y="2590800"/>
            <a:ext cx="2197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>
            <a:off x="5410200" y="2209800"/>
            <a:ext cx="2654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>
            <a:off x="5486400" y="2590800"/>
            <a:ext cx="2501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trips dir="rd"/>
  </p:transition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1_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1667</Words>
  <Application>Microsoft Office PowerPoint</Application>
  <PresentationFormat>On-screen Show (4:3)</PresentationFormat>
  <Paragraphs>188</Paragraphs>
  <Slides>40</Slides>
  <Notes>26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51" baseType="lpstr">
      <vt:lpstr>Arial</vt:lpstr>
      <vt:lpstr>Brush Script MT</vt:lpstr>
      <vt:lpstr>calibri</vt:lpstr>
      <vt:lpstr>calibri</vt:lpstr>
      <vt:lpstr>Calibri Light</vt:lpstr>
      <vt:lpstr>Times</vt:lpstr>
      <vt:lpstr>Times New Roman</vt:lpstr>
      <vt:lpstr>Wingdings</vt:lpstr>
      <vt:lpstr>Retrospect</vt:lpstr>
      <vt:lpstr>1_Retrospect</vt:lpstr>
      <vt:lpstr>Worksheet</vt:lpstr>
      <vt:lpstr>Job-Order Costing:  Calculating Unit Product Costs</vt:lpstr>
      <vt:lpstr>Job-Order Costing: An Overview</vt:lpstr>
      <vt:lpstr>Job-Order Costing: Examples</vt:lpstr>
      <vt:lpstr>Job-Order Costing – Cost Flow 1</vt:lpstr>
      <vt:lpstr>Job-Order Costing – Cost Flow 2</vt:lpstr>
      <vt:lpstr>The Job Cost Sheet</vt:lpstr>
      <vt:lpstr>Measuring Direct Materials Cost – Part 1</vt:lpstr>
      <vt:lpstr>Measuring Direct Materials Cost – Part 2</vt:lpstr>
      <vt:lpstr>Measuring Direct Labor Costs</vt:lpstr>
      <vt:lpstr>Job-Order Cost Accounting</vt:lpstr>
      <vt:lpstr>Learning Objective 1</vt:lpstr>
      <vt:lpstr>Why Use an Allocation Base?</vt:lpstr>
      <vt:lpstr>Manufacturing Overhead Application</vt:lpstr>
      <vt:lpstr>The Need for a POHR</vt:lpstr>
      <vt:lpstr>Computing Predetermined Overhead Rates</vt:lpstr>
      <vt:lpstr>Learning Objective 2</vt:lpstr>
      <vt:lpstr>Overhead Application Rate</vt:lpstr>
      <vt:lpstr>Recording Manufacturing Overhead</vt:lpstr>
      <vt:lpstr>Learning Objective 3</vt:lpstr>
      <vt:lpstr>Calculating Total Cost of Job</vt:lpstr>
      <vt:lpstr>Calculating Unit Product Cost</vt:lpstr>
      <vt:lpstr>Quick Check 1</vt:lpstr>
      <vt:lpstr>Quick Check 1a</vt:lpstr>
      <vt:lpstr>Job-Order Costing – A Managerial Perspective – Part 1</vt:lpstr>
      <vt:lpstr>Job-Order Costing – A Managerial Perspective – Part 2</vt:lpstr>
      <vt:lpstr>Learning Objective 4</vt:lpstr>
      <vt:lpstr>Information to Calculate Multiple Predetermined Overhead Rates</vt:lpstr>
      <vt:lpstr>Step 1 – Calculate the Predetermined Overhead Cost for Each Department</vt:lpstr>
      <vt:lpstr>Step 2 – Calculate the Predetermined Overhead Rate for Each Department</vt:lpstr>
      <vt:lpstr>Step 3 – Calculate the Amount of Overhead Applied from Both Departments to a Job</vt:lpstr>
      <vt:lpstr>Step 4 – Calculate the Total Job Cost for Job 407</vt:lpstr>
      <vt:lpstr>Step 5 – Calculate the Selling Price for Job 407</vt:lpstr>
      <vt:lpstr>Multiple Predetermined Overhead Rates—An Activity-Based Approach</vt:lpstr>
      <vt:lpstr>Job-Order Costing for Financial Statements to External Parties</vt:lpstr>
      <vt:lpstr>Financial Adjust for Overhead Applied</vt:lpstr>
      <vt:lpstr>Job Cost Sheets: A Subsidiary Ledger</vt:lpstr>
      <vt:lpstr>Job Cost Sheets: Balance Sheet Reporting</vt:lpstr>
      <vt:lpstr>Job Cost Sheets: Income Statement Reporting</vt:lpstr>
      <vt:lpstr>Job-Order Costing in Service Companies</vt:lpstr>
      <vt:lpstr>End of Chapter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2019-11-18T17:35:03Z</dcterms:created>
  <dcterms:modified xsi:type="dcterms:W3CDTF">2020-01-08T18:26:34Z</dcterms:modified>
</cp:coreProperties>
</file>