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1" r:id="rId1"/>
    <p:sldMasterId id="2147484725" r:id="rId2"/>
    <p:sldMasterId id="2147484743" r:id="rId3"/>
  </p:sldMasterIdLst>
  <p:notesMasterIdLst>
    <p:notesMasterId r:id="rId69"/>
  </p:notesMasterIdLst>
  <p:handoutMasterIdLst>
    <p:handoutMasterId r:id="rId70"/>
  </p:handoutMasterIdLst>
  <p:sldIdLst>
    <p:sldId id="484" r:id="rId4"/>
    <p:sldId id="407" r:id="rId5"/>
    <p:sldId id="485" r:id="rId6"/>
    <p:sldId id="486" r:id="rId7"/>
    <p:sldId id="496" r:id="rId8"/>
    <p:sldId id="487" r:id="rId9"/>
    <p:sldId id="488" r:id="rId10"/>
    <p:sldId id="489" r:id="rId11"/>
    <p:sldId id="490" r:id="rId12"/>
    <p:sldId id="491" r:id="rId13"/>
    <p:sldId id="492" r:id="rId14"/>
    <p:sldId id="493" r:id="rId15"/>
    <p:sldId id="494" r:id="rId16"/>
    <p:sldId id="495"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8" r:id="rId34"/>
    <p:sldId id="513" r:id="rId35"/>
    <p:sldId id="514" r:id="rId36"/>
    <p:sldId id="515" r:id="rId37"/>
    <p:sldId id="516" r:id="rId38"/>
    <p:sldId id="517" r:id="rId39"/>
    <p:sldId id="519" r:id="rId40"/>
    <p:sldId id="520" r:id="rId41"/>
    <p:sldId id="521" r:id="rId42"/>
    <p:sldId id="522" r:id="rId43"/>
    <p:sldId id="523" r:id="rId44"/>
    <p:sldId id="524" r:id="rId45"/>
    <p:sldId id="525" r:id="rId46"/>
    <p:sldId id="526" r:id="rId47"/>
    <p:sldId id="527" r:id="rId48"/>
    <p:sldId id="528" r:id="rId49"/>
    <p:sldId id="549" r:id="rId50"/>
    <p:sldId id="550" r:id="rId51"/>
    <p:sldId id="551" r:id="rId52"/>
    <p:sldId id="552" r:id="rId53"/>
    <p:sldId id="553" r:id="rId54"/>
    <p:sldId id="534" r:id="rId55"/>
    <p:sldId id="535" r:id="rId56"/>
    <p:sldId id="554" r:id="rId57"/>
    <p:sldId id="537" r:id="rId58"/>
    <p:sldId id="556" r:id="rId59"/>
    <p:sldId id="540" r:id="rId60"/>
    <p:sldId id="541" r:id="rId61"/>
    <p:sldId id="555" r:id="rId62"/>
    <p:sldId id="542" r:id="rId63"/>
    <p:sldId id="543" r:id="rId64"/>
    <p:sldId id="544" r:id="rId65"/>
    <p:sldId id="545" r:id="rId66"/>
    <p:sldId id="546" r:id="rId67"/>
    <p:sldId id="547"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Main Content" id="{9752271D-ABA7-4EEF-B46F-D093953E2BFC}">
          <p14:sldIdLst>
            <p14:sldId id="484"/>
            <p14:sldId id="407"/>
            <p14:sldId id="485"/>
            <p14:sldId id="486"/>
            <p14:sldId id="496"/>
            <p14:sldId id="487"/>
            <p14:sldId id="488"/>
            <p14:sldId id="489"/>
            <p14:sldId id="490"/>
            <p14:sldId id="491"/>
            <p14:sldId id="492"/>
            <p14:sldId id="493"/>
            <p14:sldId id="494"/>
            <p14:sldId id="495"/>
            <p14:sldId id="497"/>
            <p14:sldId id="498"/>
            <p14:sldId id="499"/>
            <p14:sldId id="500"/>
            <p14:sldId id="501"/>
            <p14:sldId id="502"/>
            <p14:sldId id="503"/>
            <p14:sldId id="504"/>
            <p14:sldId id="505"/>
            <p14:sldId id="506"/>
            <p14:sldId id="507"/>
            <p14:sldId id="508"/>
            <p14:sldId id="509"/>
            <p14:sldId id="510"/>
            <p14:sldId id="511"/>
            <p14:sldId id="512"/>
            <p14:sldId id="518"/>
            <p14:sldId id="513"/>
            <p14:sldId id="514"/>
            <p14:sldId id="515"/>
            <p14:sldId id="516"/>
            <p14:sldId id="517"/>
            <p14:sldId id="519"/>
            <p14:sldId id="520"/>
            <p14:sldId id="521"/>
            <p14:sldId id="522"/>
            <p14:sldId id="523"/>
            <p14:sldId id="524"/>
            <p14:sldId id="525"/>
            <p14:sldId id="526"/>
            <p14:sldId id="527"/>
            <p14:sldId id="528"/>
            <p14:sldId id="549"/>
            <p14:sldId id="550"/>
            <p14:sldId id="551"/>
            <p14:sldId id="552"/>
            <p14:sldId id="553"/>
            <p14:sldId id="534"/>
            <p14:sldId id="535"/>
            <p14:sldId id="554"/>
            <p14:sldId id="537"/>
            <p14:sldId id="556"/>
          </p14:sldIdLst>
        </p14:section>
        <p14:section name="Appendix: Image Descriptions for Unsighted Students" id="{3EB90925-9F01-4259-BEA4-1D2198E6080F}">
          <p14:sldIdLst>
            <p14:sldId id="540"/>
            <p14:sldId id="541"/>
            <p14:sldId id="555"/>
            <p14:sldId id="542"/>
            <p14:sldId id="543"/>
            <p14:sldId id="544"/>
            <p14:sldId id="545"/>
            <p14:sldId id="546"/>
            <p14:sldId id="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1A4638"/>
    <a:srgbClr val="0000C0"/>
    <a:srgbClr val="72B4E4"/>
    <a:srgbClr val="B40078"/>
    <a:srgbClr val="000000"/>
    <a:srgbClr val="242D48"/>
    <a:srgbClr val="474747"/>
    <a:srgbClr val="323E6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2208" autoAdjust="0"/>
  </p:normalViewPr>
  <p:slideViewPr>
    <p:cSldViewPr>
      <p:cViewPr varScale="1">
        <p:scale>
          <a:sx n="63" d="100"/>
          <a:sy n="63" d="100"/>
        </p:scale>
        <p:origin x="864" y="60"/>
      </p:cViewPr>
      <p:guideLst>
        <p:guide orient="horz" pos="2160"/>
        <p:guide pos="2880"/>
      </p:guideLst>
    </p:cSldViewPr>
  </p:slideViewPr>
  <p:outlineViewPr>
    <p:cViewPr>
      <p:scale>
        <a:sx n="66" d="100"/>
        <a:sy n="66" d="100"/>
      </p:scale>
      <p:origin x="0" y="-123690"/>
    </p:cViewPr>
  </p:outlineViewPr>
  <p:notesTextViewPr>
    <p:cViewPr>
      <p:scale>
        <a:sx n="100" d="100"/>
        <a:sy n="100" d="100"/>
      </p:scale>
      <p:origin x="0" y="0"/>
    </p:cViewPr>
  </p:notesTextViewPr>
  <p:sorterViewPr>
    <p:cViewPr>
      <p:scale>
        <a:sx n="66" d="100"/>
        <a:sy n="66" d="100"/>
      </p:scale>
      <p:origin x="0" y="4576"/>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t>3-</a:t>
            </a:r>
            <a:fld id="{2C65E8A2-7177-104D-98C1-CCC8954DF9EA}" type="slidenum">
              <a:rPr lang="en-US" sz="1000"/>
              <a:pPr algn="r" eaLnBrk="1" hangingPunct="1"/>
              <a:t>‹#›</a:t>
            </a:fld>
            <a:endParaRPr lang="en-US" sz="1000" dirty="0"/>
          </a:p>
        </p:txBody>
      </p:sp>
    </p:spTree>
    <p:extLst>
      <p:ext uri="{BB962C8B-B14F-4D97-AF65-F5344CB8AC3E}">
        <p14:creationId xmlns:p14="http://schemas.microsoft.com/office/powerpoint/2010/main" val="23628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p:cNvSpPr txBox="1"/>
          <p:nvPr/>
        </p:nvSpPr>
        <p:spPr>
          <a:xfrm>
            <a:off x="6019800" y="0"/>
            <a:ext cx="838200" cy="261938"/>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100" dirty="0"/>
              <a:t>3-</a:t>
            </a:r>
            <a:fld id="{15E01404-1B8F-F74A-A9EF-453BD762E5F2}" type="slidenum">
              <a:rPr lang="en-US" sz="1100"/>
              <a:pPr algn="r" eaLnBrk="1" hangingPunct="1"/>
              <a:t>‹#›</a:t>
            </a:fld>
            <a:endParaRPr lang="en-US" sz="1100" dirty="0"/>
          </a:p>
        </p:txBody>
      </p:sp>
    </p:spTree>
    <p:extLst>
      <p:ext uri="{BB962C8B-B14F-4D97-AF65-F5344CB8AC3E}">
        <p14:creationId xmlns:p14="http://schemas.microsoft.com/office/powerpoint/2010/main" val="301510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051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spcBef>
                <a:spcPts val="1000"/>
              </a:spcBef>
              <a:buNone/>
              <a:defRPr/>
            </a:lvl1pPr>
            <a:lvl2pPr marL="200025" indent="0">
              <a:lnSpc>
                <a:spcPct val="100000"/>
              </a:lnSpc>
              <a:spcBef>
                <a:spcPts val="1000"/>
              </a:spcBef>
              <a:buNone/>
              <a:defRPr/>
            </a:lvl2pPr>
            <a:lvl3pPr marL="384175" indent="0">
              <a:lnSpc>
                <a:spcPct val="100000"/>
              </a:lnSpc>
              <a:spcBef>
                <a:spcPts val="1000"/>
              </a:spcBef>
              <a:buNone/>
              <a:defRPr/>
            </a:lvl3pPr>
            <a:lvl4pPr marL="566737" indent="0">
              <a:lnSpc>
                <a:spcPct val="100000"/>
              </a:lnSpc>
              <a:spcBef>
                <a:spcPts val="1000"/>
              </a:spcBef>
              <a:buNone/>
              <a:defRPr/>
            </a:lvl4pPr>
            <a:lvl5pPr marL="749300" indent="0">
              <a:lnSpc>
                <a:spcPct val="100000"/>
              </a:lnSpc>
              <a:spcBef>
                <a:spcPts val="10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CC3828C9-2E68-4F3C-8385-7E71655A77E8}"/>
              </a:ext>
            </a:extLst>
          </p:cNvPr>
          <p:cNvSpPr>
            <a:spLocks noGrp="1"/>
          </p:cNvSpPr>
          <p:nvPr>
            <p:ph sz="quarter" idx="10"/>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5" name="Straight Connector 4">
            <a:extLst>
              <a:ext uri="{FF2B5EF4-FFF2-40B4-BE49-F238E27FC236}">
                <a16:creationId xmlns:a16="http://schemas.microsoft.com/office/drawing/2014/main" id="{E75B482D-D884-4080-A8B7-5B2A62CEF1C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02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EA550642-3C44-2743-AA6E-58B9B7D3F0F5}" type="slidenum">
              <a:rPr lang="en-US"/>
              <a:pPr/>
              <a:t>‹#›</a:t>
            </a:fld>
            <a:endParaRPr lang="en-US" dirty="0"/>
          </a:p>
        </p:txBody>
      </p:sp>
    </p:spTree>
    <p:extLst>
      <p:ext uri="{BB962C8B-B14F-4D97-AF65-F5344CB8AC3E}">
        <p14:creationId xmlns:p14="http://schemas.microsoft.com/office/powerpoint/2010/main" val="35486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a:xfrm>
            <a:off x="822325" y="6459538"/>
            <a:ext cx="1854200" cy="365125"/>
          </a:xfrm>
          <a:prstGeom prst="rect">
            <a:avLst/>
          </a:prstGeom>
        </p:spPr>
        <p:txBody>
          <a:bodyPr/>
          <a:lstStyle>
            <a:lvl1pPr>
              <a:defRPr/>
            </a:lvl1pPr>
          </a:lstStyle>
          <a:p>
            <a:fld id="{2C6B7856-6EA9-0C43-84FF-1CCBE46B754C}" type="datetimeFigureOut">
              <a:rPr lang="en-US"/>
              <a:pPr/>
              <a:t>9/1/2020</a:t>
            </a:fld>
            <a:endParaRPr lang="en-US" dirty="0"/>
          </a:p>
        </p:txBody>
      </p:sp>
      <p:sp>
        <p:nvSpPr>
          <p:cNvPr id="5" name="Footer Placeholder 7"/>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F3901B8E-3B92-3B4A-AA35-14D612FB8998}" type="slidenum">
              <a:rPr lang="en-US"/>
              <a:pPr/>
              <a:t>‹#›</a:t>
            </a:fld>
            <a:endParaRPr lang="en-US" dirty="0"/>
          </a:p>
        </p:txBody>
      </p:sp>
    </p:spTree>
    <p:extLst>
      <p:ext uri="{BB962C8B-B14F-4D97-AF65-F5344CB8AC3E}">
        <p14:creationId xmlns:p14="http://schemas.microsoft.com/office/powerpoint/2010/main" val="216040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a:prstGeom prst="rect">
            <a:avLst/>
          </a:prstGeom>
        </p:spPr>
        <p:txBody>
          <a:bodyPr/>
          <a:lstStyle>
            <a:lvl1pPr>
              <a:defRPr/>
            </a:lvl1pPr>
          </a:lstStyle>
          <a:p>
            <a:fld id="{BAE46D11-F524-CF4C-A206-FECEF8E18EB0}"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a:prstGeom prst="rect">
            <a:avLst/>
          </a:prstGeo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F06D0678-4F98-A743-A619-160137E0AE23}" type="slidenum">
              <a:rPr lang="en-US"/>
              <a:pPr/>
              <a:t>‹#›</a:t>
            </a:fld>
            <a:endParaRPr lang="en-US" dirty="0"/>
          </a:p>
        </p:txBody>
      </p:sp>
    </p:spTree>
    <p:extLst>
      <p:ext uri="{BB962C8B-B14F-4D97-AF65-F5344CB8AC3E}">
        <p14:creationId xmlns:p14="http://schemas.microsoft.com/office/powerpoint/2010/main" val="330205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a:defRPr/>
            </a:lvl1pPr>
          </a:lstStyle>
          <a:p>
            <a:fld id="{A828CCE5-ADFF-8D43-A49A-9CD423E20D0B}" type="datetimeFigureOut">
              <a:rPr lang="en-US"/>
              <a:pPr/>
              <a:t>9/1/2020</a:t>
            </a:fld>
            <a:endParaRPr lang="en-US" dirty="0"/>
          </a:p>
        </p:txBody>
      </p:sp>
      <p:sp>
        <p:nvSpPr>
          <p:cNvPr id="8" name="Footer Placeholder 5"/>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2B5BC01E-0F27-5141-80B4-3A1A77C34374}" type="slidenum">
              <a:rPr lang="en-US"/>
              <a:pPr/>
              <a:t>‹#›</a:t>
            </a:fld>
            <a:endParaRPr lang="en-US" dirty="0"/>
          </a:p>
        </p:txBody>
      </p:sp>
    </p:spTree>
    <p:extLst>
      <p:ext uri="{BB962C8B-B14F-4D97-AF65-F5344CB8AC3E}">
        <p14:creationId xmlns:p14="http://schemas.microsoft.com/office/powerpoint/2010/main" val="308239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AFD8DC63-C499-C64B-84F7-60096CA98530}" type="datetimeFigureOut">
              <a:rPr lang="en-US"/>
              <a:pPr/>
              <a:t>9/1/2020</a:t>
            </a:fld>
            <a:endParaRPr lang="en-US" dirty="0"/>
          </a:p>
        </p:txBody>
      </p:sp>
      <p:sp>
        <p:nvSpPr>
          <p:cNvPr id="5"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AF1C60C-B52B-984B-B1B1-2C21209DDFF1}" type="slidenum">
              <a:rPr lang="en-US"/>
              <a:pPr/>
              <a:t>‹#›</a:t>
            </a:fld>
            <a:endParaRPr lang="en-US" dirty="0"/>
          </a:p>
        </p:txBody>
      </p:sp>
    </p:spTree>
    <p:extLst>
      <p:ext uri="{BB962C8B-B14F-4D97-AF65-F5344CB8AC3E}">
        <p14:creationId xmlns:p14="http://schemas.microsoft.com/office/powerpoint/2010/main" val="30300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49E4C7DA-8D5F-BE4E-8E99-8E32920F3BA9}" type="datetimeFigureOut">
              <a:rPr lang="en-US"/>
              <a:pPr/>
              <a:t>9/1/2020</a:t>
            </a:fld>
            <a:endParaRPr lang="en-US" dirty="0"/>
          </a:p>
        </p:txBody>
      </p:sp>
      <p:sp>
        <p:nvSpPr>
          <p:cNvPr id="7"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55BC69F3-378B-9F44-A642-42C28DA21FD0}" type="slidenum">
              <a:rPr lang="en-US"/>
              <a:pPr/>
              <a:t>‹#›</a:t>
            </a:fld>
            <a:endParaRPr lang="en-US" dirty="0"/>
          </a:p>
        </p:txBody>
      </p:sp>
    </p:spTree>
    <p:extLst>
      <p:ext uri="{BB962C8B-B14F-4D97-AF65-F5344CB8AC3E}">
        <p14:creationId xmlns:p14="http://schemas.microsoft.com/office/powerpoint/2010/main" val="283760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94396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1850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0300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ADDC687C-D396-E54C-803C-CFD0AE40D7DE}" type="datetimeFigureOut">
              <a:rPr lang="en-US"/>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CF2D25F6-A922-D84B-8AB3-8C39CCCCEABB}" type="slidenum">
              <a:rPr lang="en-US"/>
              <a:pPr/>
              <a:t>‹#›</a:t>
            </a:fld>
            <a:endParaRPr lang="en-US" dirty="0"/>
          </a:p>
        </p:txBody>
      </p:sp>
      <p:sp>
        <p:nvSpPr>
          <p:cNvPr id="7"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 Hill Education. All rights reserved. Authorized only for instructor use in the classroom. No reproduction or further distribution permitted without the prior written consent of McGraw Hill Education.</a:t>
            </a:r>
          </a:p>
        </p:txBody>
      </p:sp>
    </p:spTree>
    <p:extLst>
      <p:ext uri="{BB962C8B-B14F-4D97-AF65-F5344CB8AC3E}">
        <p14:creationId xmlns:p14="http://schemas.microsoft.com/office/powerpoint/2010/main" val="328703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1E175A01-70BD-446F-A091-2D8775868058}"/>
              </a:ext>
            </a:extLst>
          </p:cNvPr>
          <p:cNvSpPr>
            <a:spLocks noGrp="1"/>
          </p:cNvSpPr>
          <p:nvPr>
            <p:ph sz="quarter" idx="11"/>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7" name="Straight Connector 6">
            <a:extLst>
              <a:ext uri="{FF2B5EF4-FFF2-40B4-BE49-F238E27FC236}">
                <a16:creationId xmlns:a16="http://schemas.microsoft.com/office/drawing/2014/main" id="{BA7F8D7C-6F53-413B-B5DA-73F8087613DA}"/>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52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5C25DD8E-8DD8-9648-9771-51C968A399A0}" type="datetimeFigureOut">
              <a:rPr lang="en-US"/>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3DDB14BE-EFFF-744A-82FE-7477917266FB}" type="slidenum">
              <a:rPr lang="en-US"/>
              <a:pPr/>
              <a:t>‹#›</a:t>
            </a:fld>
            <a:endParaRPr lang="en-US" dirty="0"/>
          </a:p>
        </p:txBody>
      </p:sp>
    </p:spTree>
    <p:extLst>
      <p:ext uri="{BB962C8B-B14F-4D97-AF65-F5344CB8AC3E}">
        <p14:creationId xmlns:p14="http://schemas.microsoft.com/office/powerpoint/2010/main" val="227726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b="0">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90A5FDC-E08C-4644-AFEE-E8A0AC6C819C}" type="datetimeFigureOut">
              <a:rPr lang="en-US"/>
              <a:pPr/>
              <a:t>9/1/2020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DF2DAE00-2833-5F48-B962-1984A23D82EA}" type="slidenum">
              <a:rPr lang="en-US"/>
              <a:pPr/>
              <a:t>‹#›</a:t>
            </a:fld>
            <a:endParaRPr lang="en-US" dirty="0"/>
          </a:p>
        </p:txBody>
      </p:sp>
      <p:sp>
        <p:nvSpPr>
          <p:cNvPr id="9"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 Hill Education. All rights reserved. Authorized only for instructor use in the classroom.  No reproduction or further distribution permitted without the prior written consent of McGraw Hill Education.</a:t>
            </a:r>
          </a:p>
        </p:txBody>
      </p:sp>
    </p:spTree>
    <p:extLst>
      <p:ext uri="{BB962C8B-B14F-4D97-AF65-F5344CB8AC3E}">
        <p14:creationId xmlns:p14="http://schemas.microsoft.com/office/powerpoint/2010/main" val="3835952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122E53DC-39FB-E244-8CC2-27350A485D8D}" type="datetimeFigureOut">
              <a:rPr lang="en-US"/>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CCB3AAE2-3617-1646-B0C9-7E0E2D33249E}" type="slidenum">
              <a:rPr lang="en-US"/>
              <a:pPr/>
              <a:t>‹#›</a:t>
            </a:fld>
            <a:endParaRPr lang="en-US" dirty="0"/>
          </a:p>
        </p:txBody>
      </p:sp>
    </p:spTree>
    <p:extLst>
      <p:ext uri="{BB962C8B-B14F-4D97-AF65-F5344CB8AC3E}">
        <p14:creationId xmlns:p14="http://schemas.microsoft.com/office/powerpoint/2010/main" val="238659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fld id="{3AAF37AC-DEE8-724F-8CDC-CAC55992DE86}" type="datetimeFigureOut">
              <a:rPr lang="en-US"/>
              <a:pPr/>
              <a:t>9/1/2020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fld id="{83824506-281A-E349-AB6F-DCE90B2F934A}" type="slidenum">
              <a:rPr lang="en-US"/>
              <a:pPr/>
              <a:t>‹#›</a:t>
            </a:fld>
            <a:endParaRPr lang="en-US" dirty="0"/>
          </a:p>
        </p:txBody>
      </p:sp>
      <p:sp>
        <p:nvSpPr>
          <p:cNvPr id="6"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 Hill Education. All rights reserved. Authorized only for instructor use in the classroom.  No reproduction or further distribution permitted without the prior written consent of McGraw Hill Education.</a:t>
            </a:r>
          </a:p>
        </p:txBody>
      </p:sp>
    </p:spTree>
    <p:extLst>
      <p:ext uri="{BB962C8B-B14F-4D97-AF65-F5344CB8AC3E}">
        <p14:creationId xmlns:p14="http://schemas.microsoft.com/office/powerpoint/2010/main" val="156197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4DC81BE3-F598-DD47-89B5-06E29D4FA5A7}" type="datetimeFigureOut">
              <a:rPr lang="en-US"/>
              <a:pPr/>
              <a:t>9/1/2020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5C71FF56-C21B-504C-9B09-D4847C9C1742}" type="slidenum">
              <a:rPr lang="en-US"/>
              <a:pPr/>
              <a:t>‹#›</a:t>
            </a:fld>
            <a:endParaRPr lang="en-US" dirty="0"/>
          </a:p>
        </p:txBody>
      </p:sp>
    </p:spTree>
    <p:extLst>
      <p:ext uri="{BB962C8B-B14F-4D97-AF65-F5344CB8AC3E}">
        <p14:creationId xmlns:p14="http://schemas.microsoft.com/office/powerpoint/2010/main" val="1840987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fld id="{333A61F0-25B9-C144-B9BE-DBB6745199E8}"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79E7D76B-EA4C-E746-B965-0B82A2130E76}" type="slidenum">
              <a:rPr lang="en-US"/>
              <a:pPr/>
              <a:t>‹#›</a:t>
            </a:fld>
            <a:endParaRPr lang="en-US" dirty="0"/>
          </a:p>
        </p:txBody>
      </p:sp>
    </p:spTree>
    <p:extLst>
      <p:ext uri="{BB962C8B-B14F-4D97-AF65-F5344CB8AC3E}">
        <p14:creationId xmlns:p14="http://schemas.microsoft.com/office/powerpoint/2010/main" val="251854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43F9E24D-6109-4642-8B88-6B385130BC3F}" type="datetimeFigureOut">
              <a:rPr lang="en-US"/>
              <a:pPr/>
              <a:t>9/1/2020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FE4FB87E-EAD9-8D42-B4D1-CCE81651AB9E}" type="slidenum">
              <a:rPr lang="en-US"/>
              <a:pPr/>
              <a:t>‹#›</a:t>
            </a:fld>
            <a:endParaRPr lang="en-US" dirty="0"/>
          </a:p>
        </p:txBody>
      </p:sp>
    </p:spTree>
    <p:extLst>
      <p:ext uri="{BB962C8B-B14F-4D97-AF65-F5344CB8AC3E}">
        <p14:creationId xmlns:p14="http://schemas.microsoft.com/office/powerpoint/2010/main" val="3851773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AE73A5-B234-6144-9ADA-97DDC2BBE0B8}" type="datetimeFigureOut">
              <a:rPr lang="en-US"/>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547B416E-5363-5243-AA85-75CD79A0B604}" type="slidenum">
              <a:rPr lang="en-US"/>
              <a:pPr/>
              <a:t>‹#›</a:t>
            </a:fld>
            <a:endParaRPr lang="en-US" dirty="0"/>
          </a:p>
        </p:txBody>
      </p:sp>
    </p:spTree>
    <p:extLst>
      <p:ext uri="{BB962C8B-B14F-4D97-AF65-F5344CB8AC3E}">
        <p14:creationId xmlns:p14="http://schemas.microsoft.com/office/powerpoint/2010/main" val="146357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51057D88-D882-7A4A-9613-CE53F0F91D5A}" type="datetimeFigureOut">
              <a:rPr lang="en-US"/>
              <a:pPr/>
              <a:t>9/1/2020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3FE28B10-FD97-3740-94E2-4D530FEB04E5}" type="slidenum">
              <a:rPr lang="en-US"/>
              <a:pPr/>
              <a:t>‹#›</a:t>
            </a:fld>
            <a:endParaRPr lang="en-US" dirty="0"/>
          </a:p>
        </p:txBody>
      </p:sp>
    </p:spTree>
    <p:extLst>
      <p:ext uri="{BB962C8B-B14F-4D97-AF65-F5344CB8AC3E}">
        <p14:creationId xmlns:p14="http://schemas.microsoft.com/office/powerpoint/2010/main" val="406155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428229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1430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22323" y="4802038"/>
            <a:ext cx="7521575" cy="11430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8" name="Straight Connector 7">
            <a:extLst>
              <a:ext uri="{FF2B5EF4-FFF2-40B4-BE49-F238E27FC236}">
                <a16:creationId xmlns:a16="http://schemas.microsoft.com/office/drawing/2014/main" id="{1A232679-3CD2-4C37-8E52-2A35CF2ABCA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46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buNone/>
              <a:defRPr/>
            </a:lvl1pPr>
            <a:lvl2pPr marL="200025" indent="0">
              <a:lnSpc>
                <a:spcPct val="100000"/>
              </a:lnSpc>
              <a:buNone/>
              <a:defRPr/>
            </a:lvl2pPr>
            <a:lvl3pPr marL="384175" indent="0">
              <a:lnSpc>
                <a:spcPct val="100000"/>
              </a:lnSpc>
              <a:buNone/>
              <a:defRPr/>
            </a:lvl3pPr>
            <a:lvl4pPr marL="566737" indent="0">
              <a:lnSpc>
                <a:spcPct val="100000"/>
              </a:lnSpc>
              <a:buNone/>
              <a:defRPr/>
            </a:lvl4pPr>
            <a:lvl5pPr marL="749300" indent="0">
              <a:lnSpc>
                <a:spcPct val="100000"/>
              </a:lnSpc>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CC3828C9-2E68-4F3C-8385-7E71655A77E8}"/>
              </a:ext>
            </a:extLst>
          </p:cNvPr>
          <p:cNvSpPr>
            <a:spLocks noGrp="1"/>
          </p:cNvSpPr>
          <p:nvPr>
            <p:ph sz="quarter" idx="10"/>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5" name="Straight Connector 4">
            <a:extLst>
              <a:ext uri="{FF2B5EF4-FFF2-40B4-BE49-F238E27FC236}">
                <a16:creationId xmlns:a16="http://schemas.microsoft.com/office/drawing/2014/main" id="{E75B482D-D884-4080-A8B7-5B2A62CEF1C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402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1E175A01-70BD-446F-A091-2D8775868058}"/>
              </a:ext>
            </a:extLst>
          </p:cNvPr>
          <p:cNvSpPr>
            <a:spLocks noGrp="1"/>
          </p:cNvSpPr>
          <p:nvPr>
            <p:ph sz="quarter" idx="11"/>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7" name="Straight Connector 6">
            <a:extLst>
              <a:ext uri="{FF2B5EF4-FFF2-40B4-BE49-F238E27FC236}">
                <a16:creationId xmlns:a16="http://schemas.microsoft.com/office/drawing/2014/main" id="{BA7F8D7C-6F53-413B-B5DA-73F8087613DA}"/>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014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22323" y="4802038"/>
            <a:ext cx="7521575"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8" name="Straight Connector 7">
            <a:extLst>
              <a:ext uri="{FF2B5EF4-FFF2-40B4-BE49-F238E27FC236}">
                <a16:creationId xmlns:a16="http://schemas.microsoft.com/office/drawing/2014/main" id="{1A232679-3CD2-4C37-8E52-2A35CF2ABCA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145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403475"/>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2">
            <a:extLst>
              <a:ext uri="{FF2B5EF4-FFF2-40B4-BE49-F238E27FC236}">
                <a16:creationId xmlns:a16="http://schemas.microsoft.com/office/drawing/2014/main" id="{90298273-A341-4F66-9E56-E05C6373FA54}"/>
              </a:ext>
            </a:extLst>
          </p:cNvPr>
          <p:cNvSpPr>
            <a:spLocks noGrp="1"/>
          </p:cNvSpPr>
          <p:nvPr>
            <p:ph idx="13"/>
          </p:nvPr>
        </p:nvSpPr>
        <p:spPr>
          <a:xfrm>
            <a:off x="822325" y="3746509"/>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710A1282-63B9-4558-92D6-FAEA4310DE72}"/>
              </a:ext>
            </a:extLst>
          </p:cNvPr>
          <p:cNvSpPr>
            <a:spLocks noGrp="1"/>
          </p:cNvSpPr>
          <p:nvPr>
            <p:ph idx="14"/>
          </p:nvPr>
        </p:nvSpPr>
        <p:spPr>
          <a:xfrm>
            <a:off x="822323" y="4702184"/>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31B483D-B6F0-497C-A5A3-D18B09D2B128}"/>
              </a:ext>
            </a:extLst>
          </p:cNvPr>
          <p:cNvSpPr>
            <a:spLocks noGrp="1"/>
          </p:cNvSpPr>
          <p:nvPr>
            <p:ph idx="15"/>
          </p:nvPr>
        </p:nvSpPr>
        <p:spPr>
          <a:xfrm>
            <a:off x="818708" y="54784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F4DFD5A-1709-4576-A9F2-7239592EB06C}"/>
              </a:ext>
            </a:extLst>
          </p:cNvPr>
          <p:cNvSpPr>
            <a:spLocks noGrp="1"/>
          </p:cNvSpPr>
          <p:nvPr>
            <p:ph idx="16"/>
          </p:nvPr>
        </p:nvSpPr>
        <p:spPr>
          <a:xfrm>
            <a:off x="971108" y="56308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E779081-9FA8-4F3B-B98E-DFD9BCDDF362}"/>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910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1902483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2994572" y="1447800"/>
            <a:ext cx="3199306" cy="43156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031768"/>
            <a:ext cx="7521575" cy="1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12" name="Straight Connector 11">
            <a:extLst>
              <a:ext uri="{FF2B5EF4-FFF2-40B4-BE49-F238E27FC236}">
                <a16:creationId xmlns:a16="http://schemas.microsoft.com/office/drawing/2014/main" id="{BBD07CC5-5104-4888-A1B1-CBE905073A04}"/>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979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80B29623-CAC6-8C4C-B841-D4CB4D6BFB1A}" type="datetimeFigureOut">
              <a:rPr lang="en-US"/>
              <a:pPr/>
              <a:t>9/1/2020</a:t>
            </a:fld>
            <a:endParaRPr lang="en-US" dirty="0"/>
          </a:p>
        </p:txBody>
      </p:sp>
      <p:sp>
        <p:nvSpPr>
          <p:cNvPr id="8"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AF37E88C-9BDA-B641-98F3-43AC5AD44F4A}" type="slidenum">
              <a:rPr lang="en-US"/>
              <a:pPr/>
              <a:t>‹#›</a:t>
            </a:fld>
            <a:endParaRPr lang="en-US" dirty="0"/>
          </a:p>
        </p:txBody>
      </p:sp>
    </p:spTree>
    <p:extLst>
      <p:ext uri="{BB962C8B-B14F-4D97-AF65-F5344CB8AC3E}">
        <p14:creationId xmlns:p14="http://schemas.microsoft.com/office/powerpoint/2010/main" val="1612328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EFE90CCC-AEAC-9342-BE29-34BA8D58342E}" type="slidenum">
              <a:rPr lang="en-US"/>
              <a:pPr/>
              <a:t>‹#›</a:t>
            </a:fld>
            <a:endParaRPr lang="en-US" dirty="0"/>
          </a:p>
        </p:txBody>
      </p:sp>
    </p:spTree>
    <p:extLst>
      <p:ext uri="{BB962C8B-B14F-4D97-AF65-F5344CB8AC3E}">
        <p14:creationId xmlns:p14="http://schemas.microsoft.com/office/powerpoint/2010/main" val="1983493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51C004F-D33C-4241-B716-FD61B7447ECE}" type="slidenum">
              <a:rPr lang="en-US"/>
              <a:pPr/>
              <a:t>‹#›</a:t>
            </a:fld>
            <a:endParaRPr lang="en-US" dirty="0"/>
          </a:p>
        </p:txBody>
      </p:sp>
    </p:spTree>
    <p:extLst>
      <p:ext uri="{BB962C8B-B14F-4D97-AF65-F5344CB8AC3E}">
        <p14:creationId xmlns:p14="http://schemas.microsoft.com/office/powerpoint/2010/main" val="2962826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EA550642-3C44-2743-AA6E-58B9B7D3F0F5}" type="slidenum">
              <a:rPr lang="en-US"/>
              <a:pPr/>
              <a:t>‹#›</a:t>
            </a:fld>
            <a:endParaRPr lang="en-US" dirty="0"/>
          </a:p>
        </p:txBody>
      </p:sp>
    </p:spTree>
    <p:extLst>
      <p:ext uri="{BB962C8B-B14F-4D97-AF65-F5344CB8AC3E}">
        <p14:creationId xmlns:p14="http://schemas.microsoft.com/office/powerpoint/2010/main" val="89334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403475"/>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2">
            <a:extLst>
              <a:ext uri="{FF2B5EF4-FFF2-40B4-BE49-F238E27FC236}">
                <a16:creationId xmlns:a16="http://schemas.microsoft.com/office/drawing/2014/main" id="{90298273-A341-4F66-9E56-E05C6373FA54}"/>
              </a:ext>
            </a:extLst>
          </p:cNvPr>
          <p:cNvSpPr>
            <a:spLocks noGrp="1"/>
          </p:cNvSpPr>
          <p:nvPr>
            <p:ph idx="13"/>
          </p:nvPr>
        </p:nvSpPr>
        <p:spPr>
          <a:xfrm>
            <a:off x="822325" y="3746509"/>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710A1282-63B9-4558-92D6-FAEA4310DE72}"/>
              </a:ext>
            </a:extLst>
          </p:cNvPr>
          <p:cNvSpPr>
            <a:spLocks noGrp="1"/>
          </p:cNvSpPr>
          <p:nvPr>
            <p:ph idx="14"/>
          </p:nvPr>
        </p:nvSpPr>
        <p:spPr>
          <a:xfrm>
            <a:off x="822323" y="4702184"/>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31B483D-B6F0-497C-A5A3-D18B09D2B128}"/>
              </a:ext>
            </a:extLst>
          </p:cNvPr>
          <p:cNvSpPr>
            <a:spLocks noGrp="1"/>
          </p:cNvSpPr>
          <p:nvPr>
            <p:ph idx="15"/>
          </p:nvPr>
        </p:nvSpPr>
        <p:spPr>
          <a:xfrm>
            <a:off x="818708" y="54784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F4DFD5A-1709-4576-A9F2-7239592EB06C}"/>
              </a:ext>
            </a:extLst>
          </p:cNvPr>
          <p:cNvSpPr>
            <a:spLocks noGrp="1"/>
          </p:cNvSpPr>
          <p:nvPr>
            <p:ph idx="16"/>
          </p:nvPr>
        </p:nvSpPr>
        <p:spPr>
          <a:xfrm>
            <a:off x="971108" y="56308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E779081-9FA8-4F3B-B98E-DFD9BCDDF362}"/>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8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a:xfrm>
            <a:off x="822325" y="6459538"/>
            <a:ext cx="1854200" cy="365125"/>
          </a:xfrm>
          <a:prstGeom prst="rect">
            <a:avLst/>
          </a:prstGeom>
        </p:spPr>
        <p:txBody>
          <a:bodyPr/>
          <a:lstStyle>
            <a:lvl1pPr>
              <a:defRPr/>
            </a:lvl1pPr>
          </a:lstStyle>
          <a:p>
            <a:fld id="{2C6B7856-6EA9-0C43-84FF-1CCBE46B754C}" type="datetimeFigureOut">
              <a:rPr lang="en-US"/>
              <a:pPr/>
              <a:t>9/1/2020</a:t>
            </a:fld>
            <a:endParaRPr lang="en-US" dirty="0"/>
          </a:p>
        </p:txBody>
      </p:sp>
      <p:sp>
        <p:nvSpPr>
          <p:cNvPr id="5" name="Footer Placeholder 7"/>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F3901B8E-3B92-3B4A-AA35-14D612FB8998}" type="slidenum">
              <a:rPr lang="en-US"/>
              <a:pPr/>
              <a:t>‹#›</a:t>
            </a:fld>
            <a:endParaRPr lang="en-US" dirty="0"/>
          </a:p>
        </p:txBody>
      </p:sp>
    </p:spTree>
    <p:extLst>
      <p:ext uri="{BB962C8B-B14F-4D97-AF65-F5344CB8AC3E}">
        <p14:creationId xmlns:p14="http://schemas.microsoft.com/office/powerpoint/2010/main" val="725390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a:prstGeom prst="rect">
            <a:avLst/>
          </a:prstGeom>
        </p:spPr>
        <p:txBody>
          <a:bodyPr/>
          <a:lstStyle>
            <a:lvl1pPr>
              <a:defRPr/>
            </a:lvl1pPr>
          </a:lstStyle>
          <a:p>
            <a:fld id="{BAE46D11-F524-CF4C-A206-FECEF8E18EB0}"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a:prstGeom prst="rect">
            <a:avLst/>
          </a:prstGeo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F06D0678-4F98-A743-A619-160137E0AE23}" type="slidenum">
              <a:rPr lang="en-US"/>
              <a:pPr/>
              <a:t>‹#›</a:t>
            </a:fld>
            <a:endParaRPr lang="en-US" dirty="0"/>
          </a:p>
        </p:txBody>
      </p:sp>
    </p:spTree>
    <p:extLst>
      <p:ext uri="{BB962C8B-B14F-4D97-AF65-F5344CB8AC3E}">
        <p14:creationId xmlns:p14="http://schemas.microsoft.com/office/powerpoint/2010/main" val="748083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a:defRPr/>
            </a:lvl1pPr>
          </a:lstStyle>
          <a:p>
            <a:fld id="{A828CCE5-ADFF-8D43-A49A-9CD423E20D0B}" type="datetimeFigureOut">
              <a:rPr lang="en-US"/>
              <a:pPr/>
              <a:t>9/1/2020</a:t>
            </a:fld>
            <a:endParaRPr lang="en-US" dirty="0"/>
          </a:p>
        </p:txBody>
      </p:sp>
      <p:sp>
        <p:nvSpPr>
          <p:cNvPr id="8" name="Footer Placeholder 5"/>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2B5BC01E-0F27-5141-80B4-3A1A77C34374}" type="slidenum">
              <a:rPr lang="en-US"/>
              <a:pPr/>
              <a:t>‹#›</a:t>
            </a:fld>
            <a:endParaRPr lang="en-US" dirty="0"/>
          </a:p>
        </p:txBody>
      </p:sp>
    </p:spTree>
    <p:extLst>
      <p:ext uri="{BB962C8B-B14F-4D97-AF65-F5344CB8AC3E}">
        <p14:creationId xmlns:p14="http://schemas.microsoft.com/office/powerpoint/2010/main" val="1821579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AFD8DC63-C499-C64B-84F7-60096CA98530}" type="datetimeFigureOut">
              <a:rPr lang="en-US"/>
              <a:pPr/>
              <a:t>9/1/2020</a:t>
            </a:fld>
            <a:endParaRPr lang="en-US" dirty="0"/>
          </a:p>
        </p:txBody>
      </p:sp>
      <p:sp>
        <p:nvSpPr>
          <p:cNvPr id="5"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AF1C60C-B52B-984B-B1B1-2C21209DDFF1}" type="slidenum">
              <a:rPr lang="en-US"/>
              <a:pPr/>
              <a:t>‹#›</a:t>
            </a:fld>
            <a:endParaRPr lang="en-US" dirty="0"/>
          </a:p>
        </p:txBody>
      </p:sp>
    </p:spTree>
    <p:extLst>
      <p:ext uri="{BB962C8B-B14F-4D97-AF65-F5344CB8AC3E}">
        <p14:creationId xmlns:p14="http://schemas.microsoft.com/office/powerpoint/2010/main" val="2185608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49E4C7DA-8D5F-BE4E-8E99-8E32920F3BA9}" type="datetimeFigureOut">
              <a:rPr lang="en-US"/>
              <a:pPr/>
              <a:t>9/1/2020</a:t>
            </a:fld>
            <a:endParaRPr lang="en-US" dirty="0"/>
          </a:p>
        </p:txBody>
      </p:sp>
      <p:sp>
        <p:nvSpPr>
          <p:cNvPr id="7"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55BC69F3-378B-9F44-A642-42C28DA21FD0}" type="slidenum">
              <a:rPr lang="en-US"/>
              <a:pPr/>
              <a:t>‹#›</a:t>
            </a:fld>
            <a:endParaRPr lang="en-US" dirty="0"/>
          </a:p>
        </p:txBody>
      </p:sp>
    </p:spTree>
    <p:extLst>
      <p:ext uri="{BB962C8B-B14F-4D97-AF65-F5344CB8AC3E}">
        <p14:creationId xmlns:p14="http://schemas.microsoft.com/office/powerpoint/2010/main" val="1177236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53275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8054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2994572" y="1447800"/>
            <a:ext cx="3199306" cy="43156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031768"/>
            <a:ext cx="7521575" cy="1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12" name="Straight Connector 11">
            <a:extLst>
              <a:ext uri="{FF2B5EF4-FFF2-40B4-BE49-F238E27FC236}">
                <a16:creationId xmlns:a16="http://schemas.microsoft.com/office/drawing/2014/main" id="{BBD07CC5-5104-4888-A1B1-CBE905073A04}"/>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6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80B29623-CAC6-8C4C-B841-D4CB4D6BFB1A}" type="datetimeFigureOut">
              <a:rPr lang="en-US"/>
              <a:pPr/>
              <a:t>9/1/2020</a:t>
            </a:fld>
            <a:endParaRPr lang="en-US" dirty="0"/>
          </a:p>
        </p:txBody>
      </p:sp>
      <p:sp>
        <p:nvSpPr>
          <p:cNvPr id="8"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AF37E88C-9BDA-B641-98F3-43AC5AD44F4A}" type="slidenum">
              <a:rPr lang="en-US"/>
              <a:pPr/>
              <a:t>‹#›</a:t>
            </a:fld>
            <a:endParaRPr lang="en-US" dirty="0"/>
          </a:p>
        </p:txBody>
      </p:sp>
    </p:spTree>
    <p:extLst>
      <p:ext uri="{BB962C8B-B14F-4D97-AF65-F5344CB8AC3E}">
        <p14:creationId xmlns:p14="http://schemas.microsoft.com/office/powerpoint/2010/main" val="277034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EFE90CCC-AEAC-9342-BE29-34BA8D58342E}" type="slidenum">
              <a:rPr lang="en-US"/>
              <a:pPr/>
              <a:t>‹#›</a:t>
            </a:fld>
            <a:endParaRPr lang="en-US" dirty="0"/>
          </a:p>
        </p:txBody>
      </p:sp>
    </p:spTree>
    <p:extLst>
      <p:ext uri="{BB962C8B-B14F-4D97-AF65-F5344CB8AC3E}">
        <p14:creationId xmlns:p14="http://schemas.microsoft.com/office/powerpoint/2010/main" val="3340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51C004F-D33C-4241-B716-FD61B7447ECE}" type="slidenum">
              <a:rPr lang="en-US"/>
              <a:pPr/>
              <a:t>‹#›</a:t>
            </a:fld>
            <a:endParaRPr lang="en-US" dirty="0"/>
          </a:p>
        </p:txBody>
      </p:sp>
    </p:spTree>
    <p:extLst>
      <p:ext uri="{BB962C8B-B14F-4D97-AF65-F5344CB8AC3E}">
        <p14:creationId xmlns:p14="http://schemas.microsoft.com/office/powerpoint/2010/main" val="83886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1"/>
            <a:ext cx="7543800" cy="4276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latin typeface="Arial" panose="020B0604020202020204" pitchFamily="34" charset="0"/>
                <a:cs typeface="Arial" panose="020B0604020202020204" pitchFamily="34" charset="0"/>
              </a:defRPr>
            </a:lvl1pPr>
          </a:lstStyle>
          <a:p>
            <a:fld id="{93D5C46F-FDCC-EE45-9E50-CD2CFC809647}" type="slidenum">
              <a:rPr lang="en-US" smtClean="0"/>
              <a:pPr/>
              <a:t>‹#›</a:t>
            </a:fld>
            <a:endParaRPr lang="en-US" dirty="0"/>
          </a:p>
        </p:txBody>
      </p:sp>
      <p:sp>
        <p:nvSpPr>
          <p:cNvPr id="11" name="TextBox 10"/>
          <p:cNvSpPr txBox="1"/>
          <p:nvPr userDrawn="1"/>
        </p:nvSpPr>
        <p:spPr>
          <a:xfrm>
            <a:off x="7772400" y="6497637"/>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solidFill>
                  <a:schemeClr val="tx1"/>
                </a:solidFill>
                <a:latin typeface="+mn-lt"/>
                <a:cs typeface="Arial" panose="020B0604020202020204" pitchFamily="34" charset="0"/>
              </a:rPr>
              <a:t>4-</a:t>
            </a:r>
            <a:fld id="{27BBBF69-DB93-0642-ABE6-83332ACF7052}" type="slidenum">
              <a:rPr lang="en-US" sz="1000">
                <a:solidFill>
                  <a:schemeClr val="tx1"/>
                </a:solidFill>
                <a:latin typeface="+mn-lt"/>
                <a:cs typeface="Arial" panose="020B0604020202020204" pitchFamily="34" charset="0"/>
              </a:rPr>
              <a:pPr algn="r" eaLnBrk="1" hangingPunct="1"/>
              <a:t>‹#›</a:t>
            </a:fld>
            <a:endParaRPr lang="en-US" sz="1000" dirty="0">
              <a:solidFill>
                <a:schemeClr val="tx1"/>
              </a:solidFill>
              <a:latin typeface="+mn-lt"/>
              <a:cs typeface="Arial" panose="020B0604020202020204" pitchFamily="34" charset="0"/>
            </a:endParaRPr>
          </a:p>
        </p:txBody>
      </p:sp>
      <p:sp>
        <p:nvSpPr>
          <p:cNvPr id="13" name="Text Box 18"/>
          <p:cNvSpPr txBox="1">
            <a:spLocks noChangeArrowheads="1"/>
          </p:cNvSpPr>
          <p:nvPr userDrawn="1"/>
        </p:nvSpPr>
        <p:spPr bwMode="auto">
          <a:xfrm>
            <a:off x="228600" y="6457950"/>
            <a:ext cx="1066800" cy="2308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0" dirty="0">
                <a:solidFill>
                  <a:schemeClr val="tx1"/>
                </a:solidFill>
                <a:latin typeface="+mn-lt"/>
                <a:ea typeface="ＭＳ Ｐゴシック" charset="0"/>
                <a:cs typeface="Arial" panose="020B0604020202020204" pitchFamily="34" charset="0"/>
              </a:rPr>
              <a:t>© McGraw Hill</a:t>
            </a:r>
          </a:p>
        </p:txBody>
      </p:sp>
    </p:spTree>
  </p:cSld>
  <p:clrMap bg1="lt1" tx1="dk1" bg2="lt2" tx2="dk2" accent1="accent1" accent2="accent2" accent3="accent3" accent4="accent4" accent5="accent5" accent6="accent6" hlink="hlink" folHlink="folHlink"/>
  <p:sldLayoutIdLst>
    <p:sldLayoutId id="2147484713" r:id="rId1"/>
    <p:sldLayoutId id="2147484738" r:id="rId2"/>
    <p:sldLayoutId id="2147484739" r:id="rId3"/>
    <p:sldLayoutId id="2147484740" r:id="rId4"/>
    <p:sldLayoutId id="2147484741" r:id="rId5"/>
    <p:sldLayoutId id="2147484742" r:id="rId6"/>
    <p:sldLayoutId id="2147484719" r:id="rId7"/>
    <p:sldLayoutId id="2147484714" r:id="rId8"/>
    <p:sldLayoutId id="2147484715" r:id="rId9"/>
    <p:sldLayoutId id="2147484716" r:id="rId10"/>
    <p:sldLayoutId id="2147484720" r:id="rId11"/>
    <p:sldLayoutId id="2147484721" r:id="rId12"/>
    <p:sldLayoutId id="2147484722" r:id="rId13"/>
    <p:sldLayoutId id="2147484717" r:id="rId14"/>
    <p:sldLayoutId id="2147484723" r:id="rId15"/>
    <p:sldLayoutId id="2147484724" r:id="rId16"/>
    <p:sldLayoutId id="2147484760" r:id="rId17"/>
  </p:sldLayoutIdLst>
  <p:txStyles>
    <p:titleStyle>
      <a:lvl1pPr algn="l" rtl="0" eaLnBrk="0" fontAlgn="base" hangingPunct="0">
        <a:lnSpc>
          <a:spcPct val="85000"/>
        </a:lnSpc>
        <a:spcBef>
          <a:spcPct val="0"/>
        </a:spcBef>
        <a:spcAft>
          <a:spcPct val="0"/>
        </a:spcAft>
        <a:defRPr sz="4000" kern="1200" spc="-50">
          <a:solidFill>
            <a:schemeClr val="tx1"/>
          </a:solidFill>
          <a:latin typeface="+mj-lt"/>
          <a:ea typeface="ＭＳ Ｐゴシック" charset="0"/>
          <a:cs typeface="Arial" panose="020B0604020202020204" pitchFamily="34" charset="0"/>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0" indent="0" algn="l" rtl="0" eaLnBrk="0" fontAlgn="base" hangingPunct="0">
        <a:lnSpc>
          <a:spcPct val="100000"/>
        </a:lnSpc>
        <a:spcBef>
          <a:spcPts val="1200"/>
        </a:spcBef>
        <a:spcAft>
          <a:spcPts val="200"/>
        </a:spcAft>
        <a:buClr>
          <a:schemeClr val="accent1"/>
        </a:buClr>
        <a:buSzPct val="100000"/>
        <a:buFont typeface="Calibri" charset="0"/>
        <a:buNone/>
        <a:defRPr sz="2000" kern="1200">
          <a:solidFill>
            <a:schemeClr val="tx1"/>
          </a:solidFill>
          <a:latin typeface="+mn-lt"/>
          <a:ea typeface="ＭＳ Ｐゴシック" charset="0"/>
          <a:cs typeface="Arial" panose="020B0604020202020204" pitchFamily="34" charset="0"/>
        </a:defRPr>
      </a:lvl1pPr>
      <a:lvl2pPr marL="200025" indent="0" algn="l" rtl="0" eaLnBrk="0" fontAlgn="base" hangingPunct="0">
        <a:lnSpc>
          <a:spcPct val="100000"/>
        </a:lnSpc>
        <a:spcBef>
          <a:spcPts val="200"/>
        </a:spcBef>
        <a:spcAft>
          <a:spcPts val="400"/>
        </a:spcAft>
        <a:buClr>
          <a:schemeClr val="accent1"/>
        </a:buClr>
        <a:buFont typeface="Calibri" charset="0"/>
        <a:buNone/>
        <a:defRPr kern="1200">
          <a:solidFill>
            <a:schemeClr val="tx1"/>
          </a:solidFill>
          <a:latin typeface="+mn-lt"/>
          <a:ea typeface="ＭＳ Ｐゴシック" charset="0"/>
          <a:cs typeface="Arial" panose="020B0604020202020204" pitchFamily="34" charset="0"/>
        </a:defRPr>
      </a:lvl2pPr>
      <a:lvl3pPr marL="384175"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3pPr>
      <a:lvl4pPr marL="566737"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4pPr>
      <a:lvl5pPr marL="749300"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fld id="{76D20C4D-5179-C041-84FD-6B867395215B}" type="datetimeFigureOut">
              <a:rPr lang="en-US"/>
              <a:pPr/>
              <a:t>9/1/2020</a:t>
            </a:fld>
            <a:endParaRPr lang="en-US"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ea typeface="MS PGothic" pitchFamily="34" charset="-128"/>
                <a:cs typeface="+mn-cs"/>
              </a:defRPr>
            </a:lvl1pPr>
          </a:lstStyle>
          <a:p>
            <a:pPr>
              <a:defRPr/>
            </a:pPr>
            <a:endParaRPr lang="en-US" altLang="en-US" dirty="0"/>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F5CFD9FE-3DD1-C847-ACD9-B043AD2AA492}" type="slidenum">
              <a:rPr lang="en-US"/>
              <a:pPr/>
              <a:t>‹#›</a:t>
            </a:fld>
            <a:endParaRPr lang="en-US" dirty="0"/>
          </a:p>
        </p:txBody>
      </p:sp>
      <p:cxnSp>
        <p:nvCxnSpPr>
          <p:cNvPr id="10" name="Straight Connector 9"/>
          <p:cNvCxnSpPr/>
          <p:nvPr/>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772400" y="0"/>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t>5-</a:t>
            </a:r>
            <a:fld id="{FAB4660F-8364-B742-815B-0F1CDF3B9640}" type="slidenum">
              <a:rPr lang="en-US" sz="1000"/>
              <a:pPr algn="r" eaLnBrk="1" hangingPunct="1"/>
              <a:t>‹#›</a:t>
            </a:fld>
            <a:endParaRPr lang="en-US" sz="1000" dirty="0"/>
          </a:p>
        </p:txBody>
      </p:sp>
    </p:spTree>
    <p:extLst>
      <p:ext uri="{BB962C8B-B14F-4D97-AF65-F5344CB8AC3E}">
        <p14:creationId xmlns:p14="http://schemas.microsoft.com/office/powerpoint/2010/main" val="1239115196"/>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Lst>
  <p:txStyles>
    <p:titleStyle>
      <a:lvl1pPr algn="l" rtl="0" eaLnBrk="0" fontAlgn="base" hangingPunct="0">
        <a:lnSpc>
          <a:spcPct val="85000"/>
        </a:lnSpc>
        <a:spcBef>
          <a:spcPct val="0"/>
        </a:spcBef>
        <a:spcAft>
          <a:spcPct val="0"/>
        </a:spcAft>
        <a:defRPr sz="4000" kern="1200" spc="-50">
          <a:solidFill>
            <a:srgbClr val="40404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1"/>
            <a:ext cx="7543800" cy="4276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latin typeface="Arial" panose="020B0604020202020204" pitchFamily="34" charset="0"/>
                <a:cs typeface="Arial" panose="020B0604020202020204" pitchFamily="34" charset="0"/>
              </a:defRPr>
            </a:lvl1pPr>
          </a:lstStyle>
          <a:p>
            <a:fld id="{93D5C46F-FDCC-EE45-9E50-CD2CFC809647}" type="slidenum">
              <a:rPr lang="en-US" smtClean="0"/>
              <a:pPr/>
              <a:t>‹#›</a:t>
            </a:fld>
            <a:endParaRPr lang="en-US" dirty="0"/>
          </a:p>
        </p:txBody>
      </p:sp>
      <p:sp>
        <p:nvSpPr>
          <p:cNvPr id="11" name="TextBox 10"/>
          <p:cNvSpPr txBox="1"/>
          <p:nvPr userDrawn="1"/>
        </p:nvSpPr>
        <p:spPr>
          <a:xfrm>
            <a:off x="7772400" y="6497637"/>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solidFill>
                  <a:schemeClr val="tx1"/>
                </a:solidFill>
                <a:latin typeface="+mn-lt"/>
                <a:cs typeface="Arial" panose="020B0604020202020204" pitchFamily="34" charset="0"/>
              </a:rPr>
              <a:t>4-</a:t>
            </a:r>
            <a:fld id="{27BBBF69-DB93-0642-ABE6-83332ACF7052}" type="slidenum">
              <a:rPr lang="en-US" sz="1000" smtClean="0">
                <a:solidFill>
                  <a:schemeClr val="tx1"/>
                </a:solidFill>
                <a:latin typeface="+mn-lt"/>
                <a:cs typeface="Arial" panose="020B0604020202020204" pitchFamily="34" charset="0"/>
              </a:rPr>
              <a:pPr algn="r" eaLnBrk="1" hangingPunct="1"/>
              <a:t>‹#›</a:t>
            </a:fld>
            <a:endParaRPr lang="en-US" sz="1000" dirty="0">
              <a:solidFill>
                <a:schemeClr val="tx1"/>
              </a:solidFill>
              <a:latin typeface="+mn-lt"/>
              <a:cs typeface="Arial" panose="020B0604020202020204" pitchFamily="34" charset="0"/>
            </a:endParaRPr>
          </a:p>
        </p:txBody>
      </p:sp>
      <p:sp>
        <p:nvSpPr>
          <p:cNvPr id="13" name="Text Box 18"/>
          <p:cNvSpPr txBox="1">
            <a:spLocks noChangeArrowheads="1"/>
          </p:cNvSpPr>
          <p:nvPr userDrawn="1"/>
        </p:nvSpPr>
        <p:spPr bwMode="auto">
          <a:xfrm>
            <a:off x="228600" y="6457950"/>
            <a:ext cx="1066800" cy="2308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0" dirty="0">
                <a:solidFill>
                  <a:schemeClr val="tx1"/>
                </a:solidFill>
                <a:latin typeface="+mn-lt"/>
                <a:ea typeface="ＭＳ Ｐゴシック" charset="0"/>
                <a:cs typeface="Arial" panose="020B0604020202020204" pitchFamily="34" charset="0"/>
              </a:rPr>
              <a:t>© McGraw Hill</a:t>
            </a:r>
          </a:p>
        </p:txBody>
      </p:sp>
    </p:spTree>
    <p:extLst>
      <p:ext uri="{BB962C8B-B14F-4D97-AF65-F5344CB8AC3E}">
        <p14:creationId xmlns:p14="http://schemas.microsoft.com/office/powerpoint/2010/main" val="2634581139"/>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 id="2147484756" r:id="rId13"/>
    <p:sldLayoutId id="2147484757" r:id="rId14"/>
    <p:sldLayoutId id="2147484758" r:id="rId15"/>
    <p:sldLayoutId id="2147484759" r:id="rId16"/>
  </p:sldLayoutIdLst>
  <p:txStyles>
    <p:titleStyle>
      <a:lvl1pPr algn="l" rtl="0" eaLnBrk="0" fontAlgn="base" hangingPunct="0">
        <a:lnSpc>
          <a:spcPct val="85000"/>
        </a:lnSpc>
        <a:spcBef>
          <a:spcPct val="0"/>
        </a:spcBef>
        <a:spcAft>
          <a:spcPct val="0"/>
        </a:spcAft>
        <a:defRPr sz="4000" kern="1200" spc="-50">
          <a:solidFill>
            <a:schemeClr val="tx1"/>
          </a:solidFill>
          <a:latin typeface="+mj-lt"/>
          <a:ea typeface="ＭＳ Ｐゴシック" charset="0"/>
          <a:cs typeface="Arial" panose="020B0604020202020204" pitchFamily="34" charset="0"/>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0" indent="0" algn="l" rtl="0" eaLnBrk="0" fontAlgn="base" hangingPunct="0">
        <a:lnSpc>
          <a:spcPct val="100000"/>
        </a:lnSpc>
        <a:spcBef>
          <a:spcPts val="1200"/>
        </a:spcBef>
        <a:spcAft>
          <a:spcPts val="200"/>
        </a:spcAft>
        <a:buClr>
          <a:schemeClr val="accent1"/>
        </a:buClr>
        <a:buSzPct val="100000"/>
        <a:buFont typeface="Calibri" charset="0"/>
        <a:buNone/>
        <a:defRPr sz="2000" kern="1200">
          <a:solidFill>
            <a:schemeClr val="tx1"/>
          </a:solidFill>
          <a:latin typeface="+mn-lt"/>
          <a:ea typeface="ＭＳ Ｐゴシック" charset="0"/>
          <a:cs typeface="Arial" panose="020B0604020202020204" pitchFamily="34" charset="0"/>
        </a:defRPr>
      </a:lvl1pPr>
      <a:lvl2pPr marL="200025" indent="0" algn="l" rtl="0" eaLnBrk="0" fontAlgn="base" hangingPunct="0">
        <a:lnSpc>
          <a:spcPct val="100000"/>
        </a:lnSpc>
        <a:spcBef>
          <a:spcPts val="200"/>
        </a:spcBef>
        <a:spcAft>
          <a:spcPts val="400"/>
        </a:spcAft>
        <a:buClr>
          <a:schemeClr val="accent1"/>
        </a:buClr>
        <a:buFont typeface="Calibri" charset="0"/>
        <a:buNone/>
        <a:defRPr kern="1200">
          <a:solidFill>
            <a:schemeClr val="tx1"/>
          </a:solidFill>
          <a:latin typeface="+mn-lt"/>
          <a:ea typeface="ＭＳ Ｐゴシック" charset="0"/>
          <a:cs typeface="Arial" panose="020B0604020202020204" pitchFamily="34" charset="0"/>
        </a:defRPr>
      </a:lvl2pPr>
      <a:lvl3pPr marL="384175"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3pPr>
      <a:lvl4pPr marL="566737"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4pPr>
      <a:lvl5pPr marL="749300"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4.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6.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8.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7.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8.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9.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3" y="1066800"/>
            <a:ext cx="7543800" cy="1527549"/>
          </a:xfrm>
        </p:spPr>
        <p:txBody>
          <a:bodyPr lIns="90488" tIns="44450" rIns="90488" bIns="44450">
            <a:noAutofit/>
          </a:bodyPr>
          <a:lstStyle/>
          <a:p>
            <a:pPr eaLnBrk="1" hangingPunct="1">
              <a:defRPr/>
            </a:pPr>
            <a:r>
              <a:rPr lang="en-US" altLang="en-US" sz="4800" dirty="0">
                <a:solidFill>
                  <a:prstClr val="black"/>
                </a:solidFill>
              </a:rPr>
              <a:t>Process Costing</a:t>
            </a:r>
            <a:endParaRPr lang="en-US" altLang="en-US" sz="5000" noProof="0" dirty="0">
              <a:solidFill>
                <a:schemeClr val="tx1">
                  <a:lumMod val="85000"/>
                  <a:lumOff val="15000"/>
                </a:schemeClr>
              </a:solidFill>
              <a:ea typeface="MS PGothic" charset="-128"/>
            </a:endParaRPr>
          </a:p>
        </p:txBody>
      </p:sp>
      <p:sp>
        <p:nvSpPr>
          <p:cNvPr id="11" name="Subtitle 10">
            <a:extLst>
              <a:ext uri="{FF2B5EF4-FFF2-40B4-BE49-F238E27FC236}">
                <a16:creationId xmlns:a16="http://schemas.microsoft.com/office/drawing/2014/main" id="{3293C181-142F-49FD-B6A1-CE721C9C804B}"/>
              </a:ext>
            </a:extLst>
          </p:cNvPr>
          <p:cNvSpPr>
            <a:spLocks noGrp="1"/>
          </p:cNvSpPr>
          <p:nvPr>
            <p:ph type="subTitle" idx="1"/>
          </p:nvPr>
        </p:nvSpPr>
        <p:spPr/>
        <p:txBody>
          <a:bodyPr>
            <a:normAutofit/>
          </a:bodyPr>
          <a:lstStyle/>
          <a:p>
            <a:pPr lvl="0" eaLnBrk="1" fontAlgn="auto" hangingPunct="1">
              <a:spcAft>
                <a:spcPts val="0"/>
              </a:spcAft>
              <a:buClr>
                <a:srgbClr val="28C4CC"/>
              </a:buClr>
              <a:defRPr/>
            </a:pPr>
            <a:r>
              <a:rPr lang="en-US" noProof="0" dirty="0">
                <a:solidFill>
                  <a:schemeClr val="tx1"/>
                </a:solidFill>
                <a:ea typeface="ＭＳ Ｐゴシック" charset="-128"/>
              </a:rPr>
              <a:t>Chapter 4</a:t>
            </a:r>
          </a:p>
        </p:txBody>
      </p:sp>
      <p:sp>
        <p:nvSpPr>
          <p:cNvPr id="12" name="Content Placeholder 11">
            <a:extLst>
              <a:ext uri="{FF2B5EF4-FFF2-40B4-BE49-F238E27FC236}">
                <a16:creationId xmlns:a16="http://schemas.microsoft.com/office/drawing/2014/main" id="{B1BEB1BD-CE99-43BF-97B9-1807B8E77767}"/>
              </a:ext>
            </a:extLst>
          </p:cNvPr>
          <p:cNvSpPr>
            <a:spLocks noGrp="1"/>
          </p:cNvSpPr>
          <p:nvPr>
            <p:ph sz="quarter" idx="14"/>
          </p:nvPr>
        </p:nvSpPr>
        <p:spPr>
          <a:xfrm>
            <a:off x="540703" y="4038600"/>
            <a:ext cx="4640897" cy="1143000"/>
          </a:xfrm>
        </p:spPr>
        <p:txBody>
          <a:bodyPr/>
          <a:lstStyle/>
          <a:p>
            <a:pPr marL="0" lvl="0" indent="0">
              <a:lnSpc>
                <a:spcPct val="100000"/>
              </a:lnSpc>
              <a:spcBef>
                <a:spcPct val="0"/>
              </a:spcBef>
              <a:spcAft>
                <a:spcPct val="0"/>
              </a:spcAft>
              <a:buClrTx/>
              <a:buSzTx/>
              <a:buNone/>
              <a:defRPr/>
            </a:pPr>
            <a:r>
              <a:rPr lang="en-US" sz="3600" spc="-50" noProof="0" dirty="0">
                <a:solidFill>
                  <a:schemeClr val="tx1"/>
                </a:solidFill>
                <a:latin typeface="Calibri Light" panose="020F0302020204030204" pitchFamily="34" charset="0"/>
                <a:ea typeface="MS PGothic" charset="-128"/>
                <a:cs typeface="Calibri Light" panose="020F0302020204030204" pitchFamily="34" charset="0"/>
              </a:rPr>
              <a:t>Managerial Accounting</a:t>
            </a:r>
          </a:p>
          <a:p>
            <a:pPr marL="0" lvl="0" indent="0">
              <a:lnSpc>
                <a:spcPct val="100000"/>
              </a:lnSpc>
              <a:spcBef>
                <a:spcPct val="0"/>
              </a:spcBef>
              <a:spcAft>
                <a:spcPct val="0"/>
              </a:spcAft>
              <a:buClrTx/>
              <a:buSzTx/>
              <a:buNone/>
              <a:defRPr/>
            </a:pPr>
            <a:r>
              <a:rPr lang="en-US" sz="2400" spc="-50" noProof="0" dirty="0">
                <a:solidFill>
                  <a:schemeClr val="tx1"/>
                </a:solidFill>
                <a:latin typeface="Calibri Light" panose="020F0302020204030204" pitchFamily="34" charset="0"/>
                <a:ea typeface="MS PGothic" charset="-128"/>
                <a:cs typeface="Calibri Light" panose="020F0302020204030204" pitchFamily="34" charset="0"/>
              </a:rPr>
              <a:t>Seventeenth edition</a:t>
            </a:r>
          </a:p>
        </p:txBody>
      </p:sp>
      <p:pic>
        <p:nvPicPr>
          <p:cNvPr id="14" name="Picture 4" descr="Image of the textbook cover">
            <a:extLst>
              <a:ext uri="{FF2B5EF4-FFF2-40B4-BE49-F238E27FC236}">
                <a16:creationId xmlns:a16="http://schemas.microsoft.com/office/drawing/2014/main" id="{EC777E73-5697-475A-BDA6-21A05BF6E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577880" y="2864877"/>
            <a:ext cx="2797827" cy="33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Flow of Costs in a Process Costing System</a:t>
            </a:r>
          </a:p>
        </p:txBody>
      </p:sp>
      <p:pic>
        <p:nvPicPr>
          <p:cNvPr id="3" name="Picture 2" descr="Illustration shows that direct materials, direct labor, and manufacturing overhead costs are traced and applied to departments, rather than jobs, in a process costing system."/>
          <p:cNvPicPr>
            <a:picLocks noChangeAspect="1"/>
          </p:cNvPicPr>
          <p:nvPr/>
        </p:nvPicPr>
        <p:blipFill>
          <a:blip r:embed="rId2"/>
          <a:stretch>
            <a:fillRect/>
          </a:stretch>
        </p:blipFill>
        <p:spPr>
          <a:xfrm>
            <a:off x="661908" y="1414679"/>
            <a:ext cx="7820184" cy="4400585"/>
          </a:xfrm>
          <a:prstGeom prst="rect">
            <a:avLst/>
          </a:prstGeom>
        </p:spPr>
      </p:pic>
    </p:spTree>
    <p:extLst>
      <p:ext uri="{BB962C8B-B14F-4D97-AF65-F5344CB8AC3E}">
        <p14:creationId xmlns:p14="http://schemas.microsoft.com/office/powerpoint/2010/main" val="199889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Flow of Raw Material Costs</a:t>
            </a:r>
          </a:p>
        </p:txBody>
      </p:sp>
      <p:sp>
        <p:nvSpPr>
          <p:cNvPr id="6" name="Content Placeholder 5"/>
          <p:cNvSpPr>
            <a:spLocks noGrp="1"/>
          </p:cNvSpPr>
          <p:nvPr>
            <p:ph idx="1"/>
          </p:nvPr>
        </p:nvSpPr>
        <p:spPr/>
        <p:txBody>
          <a:bodyPr/>
          <a:lstStyle/>
          <a:p>
            <a:pPr algn="ctr" eaLnBrk="1" hangingPunct="1">
              <a:spcBef>
                <a:spcPct val="50000"/>
              </a:spcBef>
              <a:defRPr/>
            </a:pPr>
            <a:r>
              <a:rPr lang="en-US" sz="3600" dirty="0">
                <a:solidFill>
                  <a:srgbClr val="1A4638"/>
                </a:solidFill>
              </a:rPr>
              <a:t>For purposes of this example, assume there are two processing departments: Departments </a:t>
            </a:r>
            <a:r>
              <a:rPr lang="en-US" sz="3600" dirty="0">
                <a:solidFill>
                  <a:srgbClr val="C00000"/>
                </a:solidFill>
              </a:rPr>
              <a:t>A</a:t>
            </a:r>
            <a:r>
              <a:rPr lang="en-US" sz="3600" dirty="0">
                <a:solidFill>
                  <a:srgbClr val="1A4638"/>
                </a:solidFill>
              </a:rPr>
              <a:t> and </a:t>
            </a:r>
            <a:r>
              <a:rPr lang="en-US" sz="3600" dirty="0">
                <a:solidFill>
                  <a:srgbClr val="C00000"/>
                </a:solidFill>
              </a:rPr>
              <a:t>B.</a:t>
            </a:r>
            <a:br>
              <a:rPr lang="en-US" sz="3600" dirty="0">
                <a:solidFill>
                  <a:srgbClr val="1A4638"/>
                </a:solidFill>
              </a:rPr>
            </a:br>
            <a:r>
              <a:rPr lang="en-US" sz="3600" dirty="0">
                <a:solidFill>
                  <a:srgbClr val="1A4638"/>
                </a:solidFill>
              </a:rPr>
              <a:t> We will use T-accounts and journal entries.</a:t>
            </a:r>
          </a:p>
        </p:txBody>
      </p:sp>
    </p:spTree>
    <p:extLst>
      <p:ext uri="{BB962C8B-B14F-4D97-AF65-F5344CB8AC3E}">
        <p14:creationId xmlns:p14="http://schemas.microsoft.com/office/powerpoint/2010/main" val="161213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Flow of Raw Material Costs: T-Account Form</a:t>
            </a:r>
          </a:p>
        </p:txBody>
      </p:sp>
      <p:pic>
        <p:nvPicPr>
          <p:cNvPr id="3" name="Picture 2" descr="Three T-accounts illustrate the flow of raw materials costs."/>
          <p:cNvPicPr>
            <a:picLocks noChangeAspect="1"/>
          </p:cNvPicPr>
          <p:nvPr/>
        </p:nvPicPr>
        <p:blipFill>
          <a:blip r:embed="rId2"/>
          <a:stretch>
            <a:fillRect/>
          </a:stretch>
        </p:blipFill>
        <p:spPr>
          <a:xfrm>
            <a:off x="1299525" y="1447800"/>
            <a:ext cx="6544950" cy="4287724"/>
          </a:xfrm>
          <a:prstGeom prst="rect">
            <a:avLst/>
          </a:prstGeom>
        </p:spPr>
      </p:pic>
      <p:sp>
        <p:nvSpPr>
          <p:cNvPr id="7" name="Content Placeholder 6"/>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192702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Flow of Raw Material Costs: Journal Entry Form</a:t>
            </a:r>
            <a:endParaRPr lang="en-US" dirty="0"/>
          </a:p>
        </p:txBody>
      </p:sp>
      <p:sp>
        <p:nvSpPr>
          <p:cNvPr id="3" name="Content Placeholder 2"/>
          <p:cNvSpPr>
            <a:spLocks noGrp="1"/>
          </p:cNvSpPr>
          <p:nvPr>
            <p:ph idx="1"/>
          </p:nvPr>
        </p:nvSpPr>
        <p:spPr>
          <a:xfrm>
            <a:off x="822325" y="1447800"/>
            <a:ext cx="7543800" cy="1981200"/>
          </a:xfrm>
        </p:spPr>
        <p:txBody>
          <a:bodyPr/>
          <a:lstStyle/>
          <a:p>
            <a:pPr>
              <a:defRPr/>
            </a:pPr>
            <a:r>
              <a:rPr lang="en-US" sz="2400" dirty="0">
                <a:ea typeface="MS PGothic" pitchFamily="34" charset="-128"/>
              </a:rPr>
              <a:t>As in job-order costing, materials are drawn from the storeroom using a materials requisition form. Materials can be added in any processing department. Here is the journal entry to issue raw materials to processing Department A and Department B. </a:t>
            </a: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978754657"/>
              </p:ext>
            </p:extLst>
          </p:nvPr>
        </p:nvGraphicFramePr>
        <p:xfrm>
          <a:off x="822325" y="3962400"/>
          <a:ext cx="6950075" cy="1188720"/>
        </p:xfrm>
        <a:graphic>
          <a:graphicData uri="http://schemas.openxmlformats.org/drawingml/2006/table">
            <a:tbl>
              <a:tblPr firstRow="1" bandRow="1">
                <a:tableStyleId>{2D5ABB26-0587-4C30-8999-92F81FD0307C}</a:tableStyleId>
              </a:tblPr>
              <a:tblGrid>
                <a:gridCol w="3978275">
                  <a:extLst>
                    <a:ext uri="{9D8B030D-6E8A-4147-A177-3AD203B41FA5}">
                      <a16:colId xmlns:a16="http://schemas.microsoft.com/office/drawing/2014/main" val="516862615"/>
                    </a:ext>
                  </a:extLst>
                </a:gridCol>
                <a:gridCol w="1676400">
                  <a:extLst>
                    <a:ext uri="{9D8B030D-6E8A-4147-A177-3AD203B41FA5}">
                      <a16:colId xmlns:a16="http://schemas.microsoft.com/office/drawing/2014/main" val="2803088137"/>
                    </a:ext>
                  </a:extLst>
                </a:gridCol>
                <a:gridCol w="1295400">
                  <a:extLst>
                    <a:ext uri="{9D8B030D-6E8A-4147-A177-3AD203B41FA5}">
                      <a16:colId xmlns:a16="http://schemas.microsoft.com/office/drawing/2014/main" val="212019164"/>
                    </a:ext>
                  </a:extLst>
                </a:gridCol>
              </a:tblGrid>
              <a:tr h="381000">
                <a:tc>
                  <a:txBody>
                    <a:bodyPr/>
                    <a:lstStyle/>
                    <a:p>
                      <a:r>
                        <a:rPr lang="en-US" sz="2000" b="1" dirty="0"/>
                        <a:t>Work</a:t>
                      </a:r>
                      <a:r>
                        <a:rPr lang="en-US" sz="2000" b="1" baseline="0" dirty="0"/>
                        <a:t> in Process—Department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t>XXXXX</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0092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Work</a:t>
                      </a:r>
                      <a:r>
                        <a:rPr lang="en-US" sz="2000" b="1" baseline="0" dirty="0"/>
                        <a:t> in Process—Department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XXXXX</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95448"/>
                  </a:ext>
                </a:extLst>
              </a:tr>
              <a:tr h="381000">
                <a:tc>
                  <a:txBody>
                    <a:bodyPr/>
                    <a:lstStyle/>
                    <a:p>
                      <a:pPr algn="l"/>
                      <a:r>
                        <a:rPr lang="en-US" sz="2000" b="1" dirty="0"/>
                        <a:t>     Raw</a:t>
                      </a:r>
                      <a:r>
                        <a:rPr lang="en-US" sz="2000" b="1" baseline="0" dirty="0"/>
                        <a:t> Materials</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XXXXX</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31631"/>
                  </a:ext>
                </a:extLst>
              </a:tr>
            </a:tbl>
          </a:graphicData>
        </a:graphic>
      </p:graphicFrame>
    </p:spTree>
    <p:extLst>
      <p:ext uri="{BB962C8B-B14F-4D97-AF65-F5344CB8AC3E}">
        <p14:creationId xmlns:p14="http://schemas.microsoft.com/office/powerpoint/2010/main" val="201200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The Flow of Labor Costs: T-Account Form</a:t>
            </a:r>
          </a:p>
        </p:txBody>
      </p:sp>
      <p:pic>
        <p:nvPicPr>
          <p:cNvPr id="2" name="Picture 1" descr="Three T-accounts illustrate the flow of direct labor costs. "/>
          <p:cNvPicPr>
            <a:picLocks noChangeAspect="1"/>
          </p:cNvPicPr>
          <p:nvPr/>
        </p:nvPicPr>
        <p:blipFill>
          <a:blip r:embed="rId2"/>
          <a:stretch>
            <a:fillRect/>
          </a:stretch>
        </p:blipFill>
        <p:spPr>
          <a:xfrm>
            <a:off x="1304562" y="1519516"/>
            <a:ext cx="6534874" cy="4287724"/>
          </a:xfrm>
          <a:prstGeom prst="rect">
            <a:avLst/>
          </a:prstGeom>
        </p:spPr>
      </p:pic>
      <p:sp>
        <p:nvSpPr>
          <p:cNvPr id="9" name="Content Placeholder 8"/>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349179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The Flow of Labor Costs: Journal Entry Form</a:t>
            </a:r>
          </a:p>
        </p:txBody>
      </p:sp>
      <p:sp>
        <p:nvSpPr>
          <p:cNvPr id="8" name="Content Placeholder 7"/>
          <p:cNvSpPr>
            <a:spLocks noGrp="1"/>
          </p:cNvSpPr>
          <p:nvPr>
            <p:ph idx="1"/>
          </p:nvPr>
        </p:nvSpPr>
        <p:spPr>
          <a:xfrm>
            <a:off x="822325" y="1447801"/>
            <a:ext cx="7543800" cy="1600199"/>
          </a:xfrm>
        </p:spPr>
        <p:txBody>
          <a:bodyPr/>
          <a:lstStyle/>
          <a:p>
            <a:r>
              <a:rPr lang="en-US" altLang="en-US" sz="2400" dirty="0"/>
              <a:t>In process costing, labor costs are traced to departments—not to individual jobs. The following journal entry records the labor costs recorded to Department A and Department B. </a:t>
            </a:r>
          </a:p>
        </p:txBody>
      </p:sp>
      <p:graphicFrame>
        <p:nvGraphicFramePr>
          <p:cNvPr id="5" name="Content Placeholder 5"/>
          <p:cNvGraphicFramePr>
            <a:graphicFrameLocks noGrp="1"/>
          </p:cNvGraphicFramePr>
          <p:nvPr>
            <p:ph sz="quarter" idx="4294967295"/>
            <p:extLst>
              <p:ext uri="{D42A27DB-BD31-4B8C-83A1-F6EECF244321}">
                <p14:modId xmlns:p14="http://schemas.microsoft.com/office/powerpoint/2010/main" val="1808137699"/>
              </p:ext>
            </p:extLst>
          </p:nvPr>
        </p:nvGraphicFramePr>
        <p:xfrm>
          <a:off x="822325" y="3962400"/>
          <a:ext cx="6465126" cy="1188720"/>
        </p:xfrm>
        <a:graphic>
          <a:graphicData uri="http://schemas.openxmlformats.org/drawingml/2006/table">
            <a:tbl>
              <a:tblPr firstRow="1" bandRow="1">
                <a:tableStyleId>{2D5ABB26-0587-4C30-8999-92F81FD0307C}</a:tableStyleId>
              </a:tblPr>
              <a:tblGrid>
                <a:gridCol w="3749675">
                  <a:extLst>
                    <a:ext uri="{9D8B030D-6E8A-4147-A177-3AD203B41FA5}">
                      <a16:colId xmlns:a16="http://schemas.microsoft.com/office/drawing/2014/main" val="516862615"/>
                    </a:ext>
                  </a:extLst>
                </a:gridCol>
                <a:gridCol w="1420051">
                  <a:extLst>
                    <a:ext uri="{9D8B030D-6E8A-4147-A177-3AD203B41FA5}">
                      <a16:colId xmlns:a16="http://schemas.microsoft.com/office/drawing/2014/main" val="2803088137"/>
                    </a:ext>
                  </a:extLst>
                </a:gridCol>
                <a:gridCol w="1295400">
                  <a:extLst>
                    <a:ext uri="{9D8B030D-6E8A-4147-A177-3AD203B41FA5}">
                      <a16:colId xmlns:a16="http://schemas.microsoft.com/office/drawing/2014/main" val="212019164"/>
                    </a:ext>
                  </a:extLst>
                </a:gridCol>
              </a:tblGrid>
              <a:tr h="381000">
                <a:tc>
                  <a:txBody>
                    <a:bodyPr/>
                    <a:lstStyle/>
                    <a:p>
                      <a:r>
                        <a:rPr lang="en-US" sz="2000" b="1" dirty="0"/>
                        <a:t>Work</a:t>
                      </a:r>
                      <a:r>
                        <a:rPr lang="en-US" sz="2000" b="1" baseline="0" dirty="0"/>
                        <a:t> in Process—Department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t>XXXXX</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0092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Work</a:t>
                      </a:r>
                      <a:r>
                        <a:rPr lang="en-US" sz="2000" b="1" baseline="0" dirty="0"/>
                        <a:t> in Process—Department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XXXXX</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95448"/>
                  </a:ext>
                </a:extLst>
              </a:tr>
              <a:tr h="381000">
                <a:tc>
                  <a:txBody>
                    <a:bodyPr/>
                    <a:lstStyle/>
                    <a:p>
                      <a:pPr algn="l"/>
                      <a:r>
                        <a:rPr lang="en-US" sz="2000" b="1" dirty="0"/>
                        <a:t>     Salaries</a:t>
                      </a:r>
                      <a:r>
                        <a:rPr lang="en-US" sz="2000" b="1" baseline="0" dirty="0"/>
                        <a:t> and Wages Payable</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XXXXX</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31631"/>
                  </a:ext>
                </a:extLst>
              </a:tr>
            </a:tbl>
          </a:graphicData>
        </a:graphic>
      </p:graphicFrame>
    </p:spTree>
    <p:extLst>
      <p:ext uri="{BB962C8B-B14F-4D97-AF65-F5344CB8AC3E}">
        <p14:creationId xmlns:p14="http://schemas.microsoft.com/office/powerpoint/2010/main" val="308249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The Flow of Manufacturing Overhead Costs: T-Account Form</a:t>
            </a:r>
            <a:endParaRPr lang="en-US" dirty="0"/>
          </a:p>
        </p:txBody>
      </p:sp>
      <p:pic>
        <p:nvPicPr>
          <p:cNvPr id="3" name="Picture 2" descr="Three T-accounts illustrate the flow of manufacturing overhead costs. "/>
          <p:cNvPicPr>
            <a:picLocks noChangeAspect="1"/>
          </p:cNvPicPr>
          <p:nvPr/>
        </p:nvPicPr>
        <p:blipFill>
          <a:blip r:embed="rId2"/>
          <a:stretch>
            <a:fillRect/>
          </a:stretch>
        </p:blipFill>
        <p:spPr>
          <a:xfrm>
            <a:off x="1321750" y="1380523"/>
            <a:ext cx="6544950" cy="4403608"/>
          </a:xfrm>
          <a:prstGeom prst="rect">
            <a:avLst/>
          </a:prstGeom>
        </p:spPr>
      </p:pic>
      <p:sp>
        <p:nvSpPr>
          <p:cNvPr id="9" name="Content Placeholder 8"/>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315178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The Flow of Manufacturing Overhead Costs: Journal Entry Form</a:t>
            </a:r>
            <a:endParaRPr lang="en-US" dirty="0"/>
          </a:p>
        </p:txBody>
      </p:sp>
      <p:sp>
        <p:nvSpPr>
          <p:cNvPr id="8" name="Content Placeholder 7"/>
          <p:cNvSpPr>
            <a:spLocks noGrp="1"/>
          </p:cNvSpPr>
          <p:nvPr>
            <p:ph idx="1"/>
          </p:nvPr>
        </p:nvSpPr>
        <p:spPr>
          <a:xfrm>
            <a:off x="822325" y="1447801"/>
            <a:ext cx="7543800" cy="2362199"/>
          </a:xfrm>
        </p:spPr>
        <p:txBody>
          <a:bodyPr/>
          <a:lstStyle/>
          <a:p>
            <a:r>
              <a:rPr lang="en-US" altLang="en-US" sz="2400" dirty="0"/>
              <a:t>In process costing, as in job-order costing, predetermined overhead rates are usually used. Manufacturing overhead cost is applied according to the amount of the allocation base that is incurred in the department. The following journal entry records the overhead cost applied to Department A and Department B.</a:t>
            </a:r>
          </a:p>
        </p:txBody>
      </p:sp>
      <p:graphicFrame>
        <p:nvGraphicFramePr>
          <p:cNvPr id="5" name="Content Placeholder 5"/>
          <p:cNvGraphicFramePr>
            <a:graphicFrameLocks/>
          </p:cNvGraphicFramePr>
          <p:nvPr>
            <p:extLst>
              <p:ext uri="{D42A27DB-BD31-4B8C-83A1-F6EECF244321}">
                <p14:modId xmlns:p14="http://schemas.microsoft.com/office/powerpoint/2010/main" val="3374984696"/>
              </p:ext>
            </p:extLst>
          </p:nvPr>
        </p:nvGraphicFramePr>
        <p:xfrm>
          <a:off x="830346" y="4191000"/>
          <a:ext cx="6950075" cy="1188720"/>
        </p:xfrm>
        <a:graphic>
          <a:graphicData uri="http://schemas.openxmlformats.org/drawingml/2006/table">
            <a:tbl>
              <a:tblPr firstRow="1" bandRow="1">
                <a:tableStyleId>{2D5ABB26-0587-4C30-8999-92F81FD0307C}</a:tableStyleId>
              </a:tblPr>
              <a:tblGrid>
                <a:gridCol w="3978275">
                  <a:extLst>
                    <a:ext uri="{9D8B030D-6E8A-4147-A177-3AD203B41FA5}">
                      <a16:colId xmlns:a16="http://schemas.microsoft.com/office/drawing/2014/main" val="516862615"/>
                    </a:ext>
                  </a:extLst>
                </a:gridCol>
                <a:gridCol w="1676400">
                  <a:extLst>
                    <a:ext uri="{9D8B030D-6E8A-4147-A177-3AD203B41FA5}">
                      <a16:colId xmlns:a16="http://schemas.microsoft.com/office/drawing/2014/main" val="2803088137"/>
                    </a:ext>
                  </a:extLst>
                </a:gridCol>
                <a:gridCol w="1295400">
                  <a:extLst>
                    <a:ext uri="{9D8B030D-6E8A-4147-A177-3AD203B41FA5}">
                      <a16:colId xmlns:a16="http://schemas.microsoft.com/office/drawing/2014/main" val="212019164"/>
                    </a:ext>
                  </a:extLst>
                </a:gridCol>
              </a:tblGrid>
              <a:tr h="381000">
                <a:tc>
                  <a:txBody>
                    <a:bodyPr/>
                    <a:lstStyle/>
                    <a:p>
                      <a:r>
                        <a:rPr lang="en-US" sz="2000" b="1" dirty="0">
                          <a:solidFill>
                            <a:schemeClr val="tx1"/>
                          </a:solidFill>
                        </a:rPr>
                        <a:t>Work</a:t>
                      </a:r>
                      <a:r>
                        <a:rPr lang="en-US" sz="2000" b="1" baseline="0" dirty="0">
                          <a:solidFill>
                            <a:schemeClr val="tx1"/>
                          </a:solidFill>
                        </a:rPr>
                        <a:t> in Process—Department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0092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Work</a:t>
                      </a:r>
                      <a:r>
                        <a:rPr lang="en-US" sz="2000" b="1" baseline="0" dirty="0">
                          <a:solidFill>
                            <a:schemeClr val="tx1"/>
                          </a:solidFill>
                        </a:rPr>
                        <a:t> in Process—Department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95448"/>
                  </a:ext>
                </a:extLst>
              </a:tr>
              <a:tr h="381000">
                <a:tc>
                  <a:txBody>
                    <a:bodyPr/>
                    <a:lstStyle/>
                    <a:p>
                      <a:pPr algn="l"/>
                      <a:r>
                        <a:rPr lang="en-US" sz="2000" b="1" dirty="0">
                          <a:solidFill>
                            <a:schemeClr val="tx1"/>
                          </a:solidFill>
                        </a:rPr>
                        <a:t>     Manufacturing Overhead</a:t>
                      </a:r>
                      <a:r>
                        <a:rPr lang="en-US" sz="2000" b="1" baseline="0" dirty="0">
                          <a:solidFill>
                            <a:schemeClr val="tx1"/>
                          </a:solidFill>
                        </a:rPr>
                        <a:t> </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31631"/>
                  </a:ext>
                </a:extLst>
              </a:tr>
            </a:tbl>
          </a:graphicData>
        </a:graphic>
      </p:graphicFrame>
    </p:spTree>
    <p:extLst>
      <p:ext uri="{BB962C8B-B14F-4D97-AF65-F5344CB8AC3E}">
        <p14:creationId xmlns:p14="http://schemas.microsoft.com/office/powerpoint/2010/main" val="364196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altLang="en-US" sz="3400" dirty="0">
                <a:cs typeface="Arial" charset="0"/>
              </a:rPr>
              <a:t>Transfers from Work in Process—Dept. A to Work in Process—Dept. B: T-Account Form</a:t>
            </a:r>
            <a:endParaRPr lang="en-US" sz="3400" dirty="0"/>
          </a:p>
        </p:txBody>
      </p:sp>
      <p:pic>
        <p:nvPicPr>
          <p:cNvPr id="3" name="Picture 2" descr="Two T-accounts illustrate transfers between Work in Process accounts."/>
          <p:cNvPicPr>
            <a:picLocks noChangeAspect="1"/>
          </p:cNvPicPr>
          <p:nvPr/>
        </p:nvPicPr>
        <p:blipFill>
          <a:blip r:embed="rId2"/>
          <a:stretch>
            <a:fillRect/>
          </a:stretch>
        </p:blipFill>
        <p:spPr>
          <a:xfrm>
            <a:off x="816538" y="1358955"/>
            <a:ext cx="7510923" cy="3377477"/>
          </a:xfrm>
          <a:prstGeom prst="rect">
            <a:avLst/>
          </a:prstGeom>
        </p:spPr>
      </p:pic>
      <p:sp>
        <p:nvSpPr>
          <p:cNvPr id="8" name="Content Placeholder 7"/>
          <p:cNvSpPr>
            <a:spLocks noGrp="1"/>
          </p:cNvSpPr>
          <p:nvPr>
            <p:ph idx="1"/>
          </p:nvPr>
        </p:nvSpPr>
        <p:spPr>
          <a:xfrm>
            <a:off x="822325" y="4800599"/>
            <a:ext cx="7543800" cy="923927"/>
          </a:xfrm>
        </p:spPr>
        <p:txBody>
          <a:bodyPr/>
          <a:lstStyle/>
          <a:p>
            <a:r>
              <a:rPr lang="en-US" altLang="en-US" sz="2400" dirty="0"/>
              <a:t>The transferred-in costs from Department A are added to the manufacturing costs incurred in Department B.</a:t>
            </a:r>
          </a:p>
        </p:txBody>
      </p:sp>
      <p:sp>
        <p:nvSpPr>
          <p:cNvPr id="9" name="Content Placeholder 8"/>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41423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altLang="en-US" sz="3200" dirty="0">
                <a:cs typeface="Arial" charset="0"/>
              </a:rPr>
              <a:t>Transfers from Work in Process—Dept. A to Work in Process—Dept. B: Journal Entry Form</a:t>
            </a:r>
            <a:endParaRPr lang="en-US" sz="3200" dirty="0"/>
          </a:p>
        </p:txBody>
      </p:sp>
      <p:sp>
        <p:nvSpPr>
          <p:cNvPr id="8" name="Content Placeholder 7"/>
          <p:cNvSpPr>
            <a:spLocks noGrp="1"/>
          </p:cNvSpPr>
          <p:nvPr>
            <p:ph idx="1"/>
          </p:nvPr>
        </p:nvSpPr>
        <p:spPr>
          <a:xfrm>
            <a:off x="822325" y="1447801"/>
            <a:ext cx="7543800" cy="1295399"/>
          </a:xfrm>
        </p:spPr>
        <p:txBody>
          <a:bodyPr/>
          <a:lstStyle/>
          <a:p>
            <a:r>
              <a:rPr lang="en-US" altLang="en-US" sz="2400" dirty="0"/>
              <a:t>Once processing has been completed in a department, the units are transferred to the next department for further processing.</a:t>
            </a:r>
          </a:p>
        </p:txBody>
      </p:sp>
      <p:graphicFrame>
        <p:nvGraphicFramePr>
          <p:cNvPr id="5" name="Content Placeholder 5"/>
          <p:cNvGraphicFramePr>
            <a:graphicFrameLocks/>
          </p:cNvGraphicFramePr>
          <p:nvPr>
            <p:extLst>
              <p:ext uri="{D42A27DB-BD31-4B8C-83A1-F6EECF244321}">
                <p14:modId xmlns:p14="http://schemas.microsoft.com/office/powerpoint/2010/main" val="685549761"/>
              </p:ext>
            </p:extLst>
          </p:nvPr>
        </p:nvGraphicFramePr>
        <p:xfrm>
          <a:off x="810293" y="3352800"/>
          <a:ext cx="6885907" cy="1188720"/>
        </p:xfrm>
        <a:graphic>
          <a:graphicData uri="http://schemas.openxmlformats.org/drawingml/2006/table">
            <a:tbl>
              <a:tblPr firstRow="1" bandRow="1">
                <a:tableStyleId>{2D5ABB26-0587-4C30-8999-92F81FD0307C}</a:tableStyleId>
              </a:tblPr>
              <a:tblGrid>
                <a:gridCol w="3941545">
                  <a:extLst>
                    <a:ext uri="{9D8B030D-6E8A-4147-A177-3AD203B41FA5}">
                      <a16:colId xmlns:a16="http://schemas.microsoft.com/office/drawing/2014/main" val="516862615"/>
                    </a:ext>
                  </a:extLst>
                </a:gridCol>
                <a:gridCol w="1660922">
                  <a:extLst>
                    <a:ext uri="{9D8B030D-6E8A-4147-A177-3AD203B41FA5}">
                      <a16:colId xmlns:a16="http://schemas.microsoft.com/office/drawing/2014/main" val="2803088137"/>
                    </a:ext>
                  </a:extLst>
                </a:gridCol>
                <a:gridCol w="1283440">
                  <a:extLst>
                    <a:ext uri="{9D8B030D-6E8A-4147-A177-3AD203B41FA5}">
                      <a16:colId xmlns:a16="http://schemas.microsoft.com/office/drawing/2014/main" val="212019164"/>
                    </a:ext>
                  </a:extLst>
                </a:gridCol>
              </a:tblGrid>
              <a:tr h="279400">
                <a:tc>
                  <a:txBody>
                    <a:bodyPr/>
                    <a:lstStyle/>
                    <a:p>
                      <a:r>
                        <a:rPr lang="en-US" sz="2000" b="1" dirty="0">
                          <a:solidFill>
                            <a:schemeClr val="tx1"/>
                          </a:solidFill>
                        </a:rPr>
                        <a:t>Work</a:t>
                      </a:r>
                      <a:r>
                        <a:rPr lang="en-US" sz="2000" b="1" baseline="0" dirty="0">
                          <a:solidFill>
                            <a:schemeClr val="tx1"/>
                          </a:solidFill>
                        </a:rPr>
                        <a:t> in Process—Department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00921"/>
                  </a:ext>
                </a:extLst>
              </a:tr>
              <a:tr h="279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     Work</a:t>
                      </a:r>
                      <a:r>
                        <a:rPr lang="en-US" sz="2000" b="1" baseline="0" dirty="0">
                          <a:solidFill>
                            <a:schemeClr val="tx1"/>
                          </a:solidFill>
                        </a:rPr>
                        <a:t> in Process—Department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95448"/>
                  </a:ext>
                </a:extLst>
              </a:tr>
              <a:tr h="279400">
                <a:tc>
                  <a:txBody>
                    <a:bodyPr/>
                    <a:lstStyle/>
                    <a:p>
                      <a:pPr algn="ctr"/>
                      <a:r>
                        <a:rPr lang="en-US" sz="2000" b="1" baseline="0" dirty="0">
                          <a:solidFill>
                            <a:schemeClr val="tx1"/>
                          </a:solidFill>
                        </a:rPr>
                        <a:t> </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31631"/>
                  </a:ext>
                </a:extLst>
              </a:tr>
            </a:tbl>
          </a:graphicData>
        </a:graphic>
      </p:graphicFrame>
    </p:spTree>
    <p:extLst>
      <p:ext uri="{BB962C8B-B14F-4D97-AF65-F5344CB8AC3E}">
        <p14:creationId xmlns:p14="http://schemas.microsoft.com/office/powerpoint/2010/main" val="276460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wrap="square" numCol="1" anchorCtr="0" compatLnSpc="1">
            <a:prstTxWarp prst="textNoShape">
              <a:avLst/>
            </a:prstTxWarp>
            <a:noAutofit/>
          </a:bodyPr>
          <a:lstStyle/>
          <a:p>
            <a:r>
              <a:rPr lang="en-US" sz="3600" dirty="0"/>
              <a:t>Similarities Between Job-Order and Process Costing</a:t>
            </a:r>
            <a:endParaRPr lang="en-US" sz="3600" noProof="0" dirty="0"/>
          </a:p>
        </p:txBody>
      </p:sp>
      <p:sp>
        <p:nvSpPr>
          <p:cNvPr id="10243" name="Content Placeholder 2"/>
          <p:cNvSpPr>
            <a:spLocks noGrp="1"/>
          </p:cNvSpPr>
          <p:nvPr>
            <p:ph idx="1"/>
          </p:nvPr>
        </p:nvSpPr>
        <p:spPr>
          <a:xfrm>
            <a:off x="822325" y="1447800"/>
            <a:ext cx="7543800" cy="4114800"/>
          </a:xfrm>
          <a:ln w="12700">
            <a:solidFill>
              <a:schemeClr val="tx1"/>
            </a:solidFill>
          </a:ln>
        </p:spPr>
        <p:txBody>
          <a:bodyPr/>
          <a:lstStyle/>
          <a:p>
            <a:pPr marL="60325" eaLnBrk="1" hangingPunct="1">
              <a:spcAft>
                <a:spcPts val="0"/>
              </a:spcAft>
              <a:buClr>
                <a:srgbClr val="C00000"/>
              </a:buClr>
              <a:buSzPct val="95000"/>
              <a:defRPr/>
            </a:pPr>
            <a:r>
              <a:rPr lang="en-US" sz="2800" dirty="0"/>
              <a:t>Both systems assign material, labor, and overhead costs to products, and they provide a mechanism for computing unit product costs.</a:t>
            </a:r>
          </a:p>
          <a:p>
            <a:pPr marL="60325" eaLnBrk="1" hangingPunct="1">
              <a:spcAft>
                <a:spcPts val="0"/>
              </a:spcAft>
              <a:buClr>
                <a:srgbClr val="C00000"/>
              </a:buClr>
              <a:buSzPct val="95000"/>
              <a:defRPr/>
            </a:pPr>
            <a:r>
              <a:rPr lang="en-US" sz="2800" dirty="0"/>
              <a:t>Both systems use the same manufacturing accounts, including Manufacturing Overhead, Raw Materials, Work in Process, and Finished Goods.</a:t>
            </a:r>
          </a:p>
          <a:p>
            <a:pPr marL="60325" eaLnBrk="1" hangingPunct="1">
              <a:spcAft>
                <a:spcPts val="0"/>
              </a:spcAft>
              <a:buClr>
                <a:srgbClr val="C00000"/>
              </a:buClr>
              <a:buSzPct val="95000"/>
              <a:defRPr/>
            </a:pPr>
            <a:r>
              <a:rPr lang="en-US" sz="2800" dirty="0"/>
              <a:t>The flow of costs through the manufacturing accounts is basically the same in both 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Transfers from Work in Process—Dept. B to Finished Goods: T-Account Form</a:t>
            </a:r>
            <a:endParaRPr lang="en-US" dirty="0"/>
          </a:p>
        </p:txBody>
      </p:sp>
      <p:pic>
        <p:nvPicPr>
          <p:cNvPr id="3" name="Picture 2" descr="The T-account for Work in Process Department B shows Cost of Goods Manufactured in the right column. This same entry is in the left column of the T-account for Finished Goods."/>
          <p:cNvPicPr>
            <a:picLocks noChangeAspect="1"/>
          </p:cNvPicPr>
          <p:nvPr/>
        </p:nvPicPr>
        <p:blipFill>
          <a:blip r:embed="rId2"/>
          <a:stretch>
            <a:fillRect/>
          </a:stretch>
        </p:blipFill>
        <p:spPr>
          <a:xfrm>
            <a:off x="639739" y="1755503"/>
            <a:ext cx="7864522" cy="3346994"/>
          </a:xfrm>
          <a:prstGeom prst="rect">
            <a:avLst/>
          </a:prstGeom>
        </p:spPr>
      </p:pic>
    </p:spTree>
    <p:extLst>
      <p:ext uri="{BB962C8B-B14F-4D97-AF65-F5344CB8AC3E}">
        <p14:creationId xmlns:p14="http://schemas.microsoft.com/office/powerpoint/2010/main" val="15618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Transfers from Work in Process—Dept. B to Finished Goods: Journal Entry Form</a:t>
            </a:r>
            <a:endParaRPr lang="en-US" dirty="0"/>
          </a:p>
        </p:txBody>
      </p:sp>
      <p:sp>
        <p:nvSpPr>
          <p:cNvPr id="8" name="Content Placeholder 7"/>
          <p:cNvSpPr>
            <a:spLocks noGrp="1"/>
          </p:cNvSpPr>
          <p:nvPr>
            <p:ph idx="1"/>
          </p:nvPr>
        </p:nvSpPr>
        <p:spPr>
          <a:xfrm>
            <a:off x="822325" y="1447801"/>
            <a:ext cx="7543800" cy="1371599"/>
          </a:xfrm>
        </p:spPr>
        <p:txBody>
          <a:bodyPr/>
          <a:lstStyle/>
          <a:p>
            <a:pPr>
              <a:defRPr/>
            </a:pPr>
            <a:r>
              <a:rPr lang="en-US" sz="2400" dirty="0">
                <a:ea typeface="MS PGothic" pitchFamily="34" charset="-128"/>
              </a:rPr>
              <a:t>After processing has been finished in Department B, the costs of the completed units are transferred to the Finished Goods inventory account. </a:t>
            </a:r>
          </a:p>
        </p:txBody>
      </p:sp>
      <p:graphicFrame>
        <p:nvGraphicFramePr>
          <p:cNvPr id="5" name="Content Placeholder 5"/>
          <p:cNvGraphicFramePr>
            <a:graphicFrameLocks/>
          </p:cNvGraphicFramePr>
          <p:nvPr>
            <p:extLst>
              <p:ext uri="{D42A27DB-BD31-4B8C-83A1-F6EECF244321}">
                <p14:modId xmlns:p14="http://schemas.microsoft.com/office/powerpoint/2010/main" val="1475597529"/>
              </p:ext>
            </p:extLst>
          </p:nvPr>
        </p:nvGraphicFramePr>
        <p:xfrm>
          <a:off x="810293" y="3352800"/>
          <a:ext cx="6950075" cy="1188720"/>
        </p:xfrm>
        <a:graphic>
          <a:graphicData uri="http://schemas.openxmlformats.org/drawingml/2006/table">
            <a:tbl>
              <a:tblPr firstRow="1" bandRow="1">
                <a:tableStyleId>{2D5ABB26-0587-4C30-8999-92F81FD0307C}</a:tableStyleId>
              </a:tblPr>
              <a:tblGrid>
                <a:gridCol w="3978275">
                  <a:extLst>
                    <a:ext uri="{9D8B030D-6E8A-4147-A177-3AD203B41FA5}">
                      <a16:colId xmlns:a16="http://schemas.microsoft.com/office/drawing/2014/main" val="516862615"/>
                    </a:ext>
                  </a:extLst>
                </a:gridCol>
                <a:gridCol w="1676400">
                  <a:extLst>
                    <a:ext uri="{9D8B030D-6E8A-4147-A177-3AD203B41FA5}">
                      <a16:colId xmlns:a16="http://schemas.microsoft.com/office/drawing/2014/main" val="2803088137"/>
                    </a:ext>
                  </a:extLst>
                </a:gridCol>
                <a:gridCol w="1295400">
                  <a:extLst>
                    <a:ext uri="{9D8B030D-6E8A-4147-A177-3AD203B41FA5}">
                      <a16:colId xmlns:a16="http://schemas.microsoft.com/office/drawing/2014/main" val="212019164"/>
                    </a:ext>
                  </a:extLst>
                </a:gridCol>
              </a:tblGrid>
              <a:tr h="381000">
                <a:tc>
                  <a:txBody>
                    <a:bodyPr/>
                    <a:lstStyle/>
                    <a:p>
                      <a:r>
                        <a:rPr lang="en-US" sz="2000" b="1" dirty="0">
                          <a:solidFill>
                            <a:schemeClr val="tx1"/>
                          </a:solidFill>
                        </a:rPr>
                        <a:t>Finished Goods</a:t>
                      </a:r>
                      <a:endParaRPr lang="en-US" sz="2000"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0092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     Work</a:t>
                      </a:r>
                      <a:r>
                        <a:rPr lang="en-US" sz="2000" b="1" baseline="0" dirty="0">
                          <a:solidFill>
                            <a:schemeClr val="tx1"/>
                          </a:solidFill>
                        </a:rPr>
                        <a:t> in Process—Department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95448"/>
                  </a:ext>
                </a:extLst>
              </a:tr>
              <a:tr h="381000">
                <a:tc>
                  <a:txBody>
                    <a:bodyPr/>
                    <a:lstStyle/>
                    <a:p>
                      <a:pPr algn="ctr"/>
                      <a:r>
                        <a:rPr lang="en-US" sz="2000" b="1" baseline="0" dirty="0">
                          <a:solidFill>
                            <a:schemeClr val="tx1"/>
                          </a:solidFill>
                        </a:rPr>
                        <a:t> </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31631"/>
                  </a:ext>
                </a:extLst>
              </a:tr>
            </a:tbl>
          </a:graphicData>
        </a:graphic>
      </p:graphicFrame>
    </p:spTree>
    <p:extLst>
      <p:ext uri="{BB962C8B-B14F-4D97-AF65-F5344CB8AC3E}">
        <p14:creationId xmlns:p14="http://schemas.microsoft.com/office/powerpoint/2010/main" val="33699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Transfers from Finished Goods Inventory to Cost of Goods Sold: T-Account Form</a:t>
            </a:r>
            <a:endParaRPr lang="en-US" dirty="0"/>
          </a:p>
        </p:txBody>
      </p:sp>
      <p:pic>
        <p:nvPicPr>
          <p:cNvPr id="4" name="Picture 3" descr="Illustration shows that Cost of Goods Sold in the right column of the Finished Goods T-account flows to the left column of the Cost of Goods Sold T-account."/>
          <p:cNvPicPr>
            <a:picLocks noChangeAspect="1"/>
          </p:cNvPicPr>
          <p:nvPr/>
        </p:nvPicPr>
        <p:blipFill>
          <a:blip r:embed="rId2"/>
          <a:stretch>
            <a:fillRect/>
          </a:stretch>
        </p:blipFill>
        <p:spPr>
          <a:xfrm>
            <a:off x="934112" y="1690846"/>
            <a:ext cx="7320225" cy="4252754"/>
          </a:xfrm>
          <a:prstGeom prst="rect">
            <a:avLst/>
          </a:prstGeom>
        </p:spPr>
      </p:pic>
    </p:spTree>
    <p:extLst>
      <p:ext uri="{BB962C8B-B14F-4D97-AF65-F5344CB8AC3E}">
        <p14:creationId xmlns:p14="http://schemas.microsoft.com/office/powerpoint/2010/main" val="143748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Transfers from Finished Goods to Cost of Goods Sold: Journal Entry Form</a:t>
            </a:r>
            <a:endParaRPr lang="en-US" dirty="0"/>
          </a:p>
        </p:txBody>
      </p:sp>
      <p:sp>
        <p:nvSpPr>
          <p:cNvPr id="8" name="Content Placeholder 7"/>
          <p:cNvSpPr>
            <a:spLocks noGrp="1"/>
          </p:cNvSpPr>
          <p:nvPr>
            <p:ph idx="1"/>
          </p:nvPr>
        </p:nvSpPr>
        <p:spPr>
          <a:xfrm>
            <a:off x="822325" y="1447801"/>
            <a:ext cx="7543800" cy="914399"/>
          </a:xfrm>
        </p:spPr>
        <p:txBody>
          <a:bodyPr/>
          <a:lstStyle/>
          <a:p>
            <a:pPr>
              <a:defRPr/>
            </a:pPr>
            <a:r>
              <a:rPr lang="en-US" sz="2400" dirty="0">
                <a:ea typeface="MS PGothic" pitchFamily="34" charset="-128"/>
              </a:rPr>
              <a:t>Finally, when a customer’s order is filled and units are sold, the cost of the units is transferred to Cost of Goods Sold.</a:t>
            </a:r>
          </a:p>
        </p:txBody>
      </p:sp>
      <p:graphicFrame>
        <p:nvGraphicFramePr>
          <p:cNvPr id="5" name="Content Placeholder 5"/>
          <p:cNvGraphicFramePr>
            <a:graphicFrameLocks/>
          </p:cNvGraphicFramePr>
          <p:nvPr>
            <p:extLst>
              <p:ext uri="{D42A27DB-BD31-4B8C-83A1-F6EECF244321}">
                <p14:modId xmlns:p14="http://schemas.microsoft.com/office/powerpoint/2010/main" val="2365899686"/>
              </p:ext>
            </p:extLst>
          </p:nvPr>
        </p:nvGraphicFramePr>
        <p:xfrm>
          <a:off x="810293" y="2667000"/>
          <a:ext cx="6950075" cy="1188720"/>
        </p:xfrm>
        <a:graphic>
          <a:graphicData uri="http://schemas.openxmlformats.org/drawingml/2006/table">
            <a:tbl>
              <a:tblPr firstRow="1" bandRow="1">
                <a:tableStyleId>{2D5ABB26-0587-4C30-8999-92F81FD0307C}</a:tableStyleId>
              </a:tblPr>
              <a:tblGrid>
                <a:gridCol w="3978275">
                  <a:extLst>
                    <a:ext uri="{9D8B030D-6E8A-4147-A177-3AD203B41FA5}">
                      <a16:colId xmlns:a16="http://schemas.microsoft.com/office/drawing/2014/main" val="516862615"/>
                    </a:ext>
                  </a:extLst>
                </a:gridCol>
                <a:gridCol w="1676400">
                  <a:extLst>
                    <a:ext uri="{9D8B030D-6E8A-4147-A177-3AD203B41FA5}">
                      <a16:colId xmlns:a16="http://schemas.microsoft.com/office/drawing/2014/main" val="2803088137"/>
                    </a:ext>
                  </a:extLst>
                </a:gridCol>
                <a:gridCol w="1295400">
                  <a:extLst>
                    <a:ext uri="{9D8B030D-6E8A-4147-A177-3AD203B41FA5}">
                      <a16:colId xmlns:a16="http://schemas.microsoft.com/office/drawing/2014/main" val="212019164"/>
                    </a:ext>
                  </a:extLst>
                </a:gridCol>
              </a:tblGrid>
              <a:tr h="381000">
                <a:tc>
                  <a:txBody>
                    <a:bodyPr/>
                    <a:lstStyle/>
                    <a:p>
                      <a:r>
                        <a:rPr lang="en-US" sz="2000" b="1" dirty="0">
                          <a:solidFill>
                            <a:schemeClr val="tx1"/>
                          </a:solidFill>
                        </a:rPr>
                        <a:t>Cost of Goods Sold</a:t>
                      </a:r>
                      <a:endParaRPr lang="en-US" sz="2000"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00921"/>
                  </a:ext>
                </a:extLst>
              </a:tr>
              <a:tr h="381000">
                <a:tc>
                  <a:txBody>
                    <a:bodyPr/>
                    <a:lstStyle/>
                    <a:p>
                      <a:pPr marL="0" indent="0" algn="l"/>
                      <a:r>
                        <a:rPr lang="en-US" sz="2000" b="1" dirty="0">
                          <a:solidFill>
                            <a:schemeClr val="tx1"/>
                          </a:solidFill>
                        </a:rPr>
                        <a:t>     Finished Goods</a:t>
                      </a:r>
                      <a:endParaRPr lang="en-US" sz="2000"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XXXXX</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95448"/>
                  </a:ext>
                </a:extLst>
              </a:tr>
              <a:tr h="381000">
                <a:tc>
                  <a:txBody>
                    <a:bodyPr/>
                    <a:lstStyle/>
                    <a:p>
                      <a:pPr algn="ctr"/>
                      <a:r>
                        <a:rPr lang="en-US" sz="2000" b="1" baseline="0" dirty="0">
                          <a:solidFill>
                            <a:schemeClr val="tx1"/>
                          </a:solidFill>
                        </a:rPr>
                        <a:t> </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31631"/>
                  </a:ext>
                </a:extLst>
              </a:tr>
            </a:tbl>
          </a:graphicData>
        </a:graphic>
      </p:graphicFrame>
    </p:spTree>
    <p:extLst>
      <p:ext uri="{BB962C8B-B14F-4D97-AF65-F5344CB8AC3E}">
        <p14:creationId xmlns:p14="http://schemas.microsoft.com/office/powerpoint/2010/main" val="337648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Process Costing Computations: Three Key Concepts</a:t>
            </a:r>
            <a:r>
              <a:rPr lang="en-US" altLang="en-US" dirty="0"/>
              <a:t> </a:t>
            </a:r>
            <a:r>
              <a:rPr lang="en-US" altLang="en-US" sz="1100" dirty="0"/>
              <a:t>1</a:t>
            </a:r>
            <a:endParaRPr lang="en-US" sz="1100" dirty="0"/>
          </a:p>
        </p:txBody>
      </p:sp>
      <p:sp>
        <p:nvSpPr>
          <p:cNvPr id="2" name="Content Placeholder 1"/>
          <p:cNvSpPr>
            <a:spLocks noGrp="1"/>
          </p:cNvSpPr>
          <p:nvPr>
            <p:ph idx="1"/>
          </p:nvPr>
        </p:nvSpPr>
        <p:spPr>
          <a:xfrm>
            <a:off x="822324" y="1447800"/>
            <a:ext cx="7712075" cy="2057400"/>
          </a:xfrm>
          <a:ln w="19050">
            <a:solidFill>
              <a:schemeClr val="tx1"/>
            </a:solidFill>
          </a:ln>
        </p:spPr>
        <p:txBody>
          <a:bodyPr/>
          <a:lstStyle/>
          <a:p>
            <a:pPr marL="60325">
              <a:defRPr/>
            </a:pPr>
            <a:r>
              <a:rPr lang="en-US" sz="2200" dirty="0">
                <a:ea typeface="MS PGothic" pitchFamily="34" charset="-128"/>
              </a:rPr>
              <a:t>In process costing, each department needs to calculate two numbers for financial reporting purposes—the cost of its ending work in process inventory and the cost of its completed units that were transferred to the next stage of the production process. The key to deriving these two numbers is calculating </a:t>
            </a:r>
            <a:r>
              <a:rPr lang="en-US" sz="2200" i="1" dirty="0">
                <a:ea typeface="MS PGothic" pitchFamily="34" charset="-128"/>
              </a:rPr>
              <a:t>unit costs </a:t>
            </a:r>
            <a:r>
              <a:rPr lang="en-US" sz="2200" dirty="0">
                <a:ea typeface="MS PGothic" pitchFamily="34" charset="-128"/>
              </a:rPr>
              <a:t>within each department.</a:t>
            </a:r>
          </a:p>
        </p:txBody>
      </p:sp>
      <p:sp>
        <p:nvSpPr>
          <p:cNvPr id="3" name="Content Placeholder 2"/>
          <p:cNvSpPr>
            <a:spLocks noGrp="1"/>
          </p:cNvSpPr>
          <p:nvPr>
            <p:ph idx="10"/>
          </p:nvPr>
        </p:nvSpPr>
        <p:spPr>
          <a:xfrm>
            <a:off x="822324" y="3659455"/>
            <a:ext cx="7712075" cy="2360345"/>
          </a:xfrm>
        </p:spPr>
        <p:txBody>
          <a:bodyPr/>
          <a:lstStyle/>
          <a:p>
            <a:pPr>
              <a:defRPr/>
            </a:pPr>
            <a:r>
              <a:rPr lang="en-US" dirty="0">
                <a:solidFill>
                  <a:srgbClr val="C00000"/>
                </a:solidFill>
                <a:ea typeface="MS PGothic" pitchFamily="34" charset="-128"/>
              </a:rPr>
              <a:t>Key Concept #1:</a:t>
            </a:r>
            <a:r>
              <a:rPr lang="en-US" dirty="0">
                <a:solidFill>
                  <a:schemeClr val="accent5">
                    <a:lumMod val="75000"/>
                  </a:schemeClr>
                </a:solidFill>
                <a:ea typeface="MS PGothic" pitchFamily="34" charset="-128"/>
              </a:rPr>
              <a:t> </a:t>
            </a:r>
            <a:r>
              <a:rPr lang="en-US" dirty="0">
                <a:ea typeface="MS PGothic" pitchFamily="34" charset="-128"/>
              </a:rPr>
              <a:t>The two methods for performing the computations are the </a:t>
            </a:r>
            <a:r>
              <a:rPr lang="en-US" i="1" dirty="0">
                <a:ea typeface="MS PGothic" pitchFamily="34" charset="-128"/>
              </a:rPr>
              <a:t>weighted-average method </a:t>
            </a:r>
            <a:r>
              <a:rPr lang="en-US" dirty="0">
                <a:ea typeface="MS PGothic" pitchFamily="34" charset="-128"/>
              </a:rPr>
              <a:t>and the </a:t>
            </a:r>
            <a:r>
              <a:rPr lang="en-US" i="1" dirty="0">
                <a:ea typeface="MS PGothic" pitchFamily="34" charset="-128"/>
              </a:rPr>
              <a:t>FIFO method</a:t>
            </a:r>
            <a:r>
              <a:rPr lang="en-US" dirty="0">
                <a:ea typeface="MS PGothic" pitchFamily="34" charset="-128"/>
              </a:rPr>
              <a:t>. The </a:t>
            </a:r>
            <a:r>
              <a:rPr lang="en-US" b="1" dirty="0">
                <a:ea typeface="MS PGothic" pitchFamily="34" charset="-128"/>
              </a:rPr>
              <a:t>weighted-average method </a:t>
            </a:r>
            <a:r>
              <a:rPr lang="en-US" dirty="0">
                <a:ea typeface="MS PGothic" pitchFamily="34" charset="-128"/>
              </a:rPr>
              <a:t>of process costing calculates unit costs by combining costs and outputs from the current and prior periods. The </a:t>
            </a:r>
            <a:r>
              <a:rPr lang="en-US" b="1" dirty="0">
                <a:ea typeface="MS PGothic" pitchFamily="34" charset="-128"/>
              </a:rPr>
              <a:t>FIFO method </a:t>
            </a:r>
            <a:r>
              <a:rPr lang="en-US" dirty="0">
                <a:ea typeface="MS PGothic" pitchFamily="34" charset="-128"/>
              </a:rPr>
              <a:t>of process costing, which will be covered in Appendix 4A, calculates unit costs based solely on the costs and outputs from the current period. </a:t>
            </a:r>
          </a:p>
        </p:txBody>
      </p:sp>
    </p:spTree>
    <p:extLst>
      <p:ext uri="{BB962C8B-B14F-4D97-AF65-F5344CB8AC3E}">
        <p14:creationId xmlns:p14="http://schemas.microsoft.com/office/powerpoint/2010/main" val="46847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Process Costing Computations: Three Key Concepts</a:t>
            </a:r>
            <a:r>
              <a:rPr lang="en-US" altLang="en-US" dirty="0"/>
              <a:t> </a:t>
            </a:r>
            <a:r>
              <a:rPr lang="en-US" altLang="en-US" sz="1100" dirty="0"/>
              <a:t>2</a:t>
            </a:r>
            <a:endParaRPr lang="en-US" sz="1100" dirty="0"/>
          </a:p>
        </p:txBody>
      </p:sp>
      <p:sp>
        <p:nvSpPr>
          <p:cNvPr id="8" name="Content Placeholder 7"/>
          <p:cNvSpPr>
            <a:spLocks noGrp="1"/>
          </p:cNvSpPr>
          <p:nvPr>
            <p:ph idx="1"/>
          </p:nvPr>
        </p:nvSpPr>
        <p:spPr>
          <a:xfrm>
            <a:off x="822325" y="1447801"/>
            <a:ext cx="7543800" cy="2895599"/>
          </a:xfrm>
          <a:noFill/>
          <a:ln w="19050">
            <a:noFill/>
          </a:ln>
        </p:spPr>
        <p:txBody>
          <a:bodyPr/>
          <a:lstStyle/>
          <a:p>
            <a:pPr marL="60325">
              <a:defRPr/>
            </a:pPr>
            <a:r>
              <a:rPr lang="en-US" altLang="en-US" dirty="0"/>
              <a:t>Characteristics of the weighted-average method:</a:t>
            </a:r>
          </a:p>
          <a:p>
            <a:pPr marL="457200" indent="-457200">
              <a:defRPr/>
            </a:pPr>
            <a:r>
              <a:rPr lang="en-US" altLang="en-US" dirty="0"/>
              <a:t>1. 	This method makes no distinction between work done in the prior and current periods. It blends units and costs from the prior and current periods.</a:t>
            </a:r>
          </a:p>
          <a:p>
            <a:pPr marL="457200" indent="-457200">
              <a:defRPr/>
            </a:pPr>
            <a:r>
              <a:rPr lang="en-US" altLang="en-US" dirty="0"/>
              <a:t>2. 	The equivalent units of production for a department are the number of units transferred to the next department (or finished goods) plus the equivalent units in the department’s ending work in process inventory.</a:t>
            </a:r>
            <a:endParaRPr lang="en-US" altLang="en-US" dirty="0">
              <a:latin typeface="Calibri" pitchFamily="34" charset="0"/>
            </a:endParaRPr>
          </a:p>
        </p:txBody>
      </p:sp>
    </p:spTree>
    <p:extLst>
      <p:ext uri="{BB962C8B-B14F-4D97-AF65-F5344CB8AC3E}">
        <p14:creationId xmlns:p14="http://schemas.microsoft.com/office/powerpoint/2010/main" val="242656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Process Costing Computations: Three Key Concepts</a:t>
            </a:r>
            <a:r>
              <a:rPr lang="en-US" altLang="en-US" dirty="0"/>
              <a:t> </a:t>
            </a:r>
            <a:r>
              <a:rPr lang="en-US" altLang="en-US" sz="1100" dirty="0"/>
              <a:t>3</a:t>
            </a:r>
            <a:endParaRPr lang="en-US" sz="1100" dirty="0"/>
          </a:p>
        </p:txBody>
      </p:sp>
      <p:sp>
        <p:nvSpPr>
          <p:cNvPr id="8" name="Content Placeholder 7"/>
          <p:cNvSpPr>
            <a:spLocks noGrp="1"/>
          </p:cNvSpPr>
          <p:nvPr>
            <p:ph idx="1"/>
          </p:nvPr>
        </p:nvSpPr>
        <p:spPr/>
        <p:txBody>
          <a:bodyPr/>
          <a:lstStyle/>
          <a:p>
            <a:r>
              <a:rPr lang="en-US" altLang="en-US" sz="3200" dirty="0">
                <a:solidFill>
                  <a:srgbClr val="C00000"/>
                </a:solidFill>
              </a:rPr>
              <a:t>Key Concept #2: Conversion Costs</a:t>
            </a:r>
          </a:p>
          <a:p>
            <a:r>
              <a:rPr lang="en-US" altLang="en-US" sz="3200" dirty="0"/>
              <a:t>Direct labor costs are often small in comparison to the other product costs in process cost systems.</a:t>
            </a:r>
            <a:endParaRPr lang="en-US" altLang="en-US" sz="3200" dirty="0">
              <a:solidFill>
                <a:srgbClr val="2E663E"/>
              </a:solidFill>
            </a:endParaRPr>
          </a:p>
        </p:txBody>
      </p:sp>
    </p:spTree>
    <p:extLst>
      <p:ext uri="{BB962C8B-B14F-4D97-AF65-F5344CB8AC3E}">
        <p14:creationId xmlns:p14="http://schemas.microsoft.com/office/powerpoint/2010/main" val="107895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Process Costing Computations: Three Key Concepts</a:t>
            </a:r>
            <a:r>
              <a:rPr lang="en-US" altLang="en-US" dirty="0"/>
              <a:t> </a:t>
            </a:r>
            <a:r>
              <a:rPr lang="en-US" altLang="en-US" sz="1100" dirty="0"/>
              <a:t>4</a:t>
            </a:r>
            <a:endParaRPr lang="en-US" sz="1100" dirty="0"/>
          </a:p>
        </p:txBody>
      </p:sp>
      <p:sp>
        <p:nvSpPr>
          <p:cNvPr id="8" name="Content Placeholder 7"/>
          <p:cNvSpPr>
            <a:spLocks noGrp="1"/>
          </p:cNvSpPr>
          <p:nvPr>
            <p:ph idx="1"/>
          </p:nvPr>
        </p:nvSpPr>
        <p:spPr>
          <a:xfrm>
            <a:off x="822325" y="1447801"/>
            <a:ext cx="7543800" cy="1219199"/>
          </a:xfrm>
        </p:spPr>
        <p:txBody>
          <a:bodyPr/>
          <a:lstStyle/>
          <a:p>
            <a:pPr>
              <a:spcAft>
                <a:spcPts val="0"/>
              </a:spcAft>
            </a:pPr>
            <a:r>
              <a:rPr lang="en-US" altLang="en-US" dirty="0"/>
              <a:t>Therefore, direct labor and manufacturing overhead are often combined into one classification of product cost called conversion costs. </a:t>
            </a:r>
          </a:p>
          <a:p>
            <a:pPr>
              <a:spcAft>
                <a:spcPts val="0"/>
              </a:spcAft>
            </a:pPr>
            <a:r>
              <a:rPr lang="en-US" altLang="en-US" dirty="0"/>
              <a:t>The example combines these costs:</a:t>
            </a:r>
            <a:endParaRPr lang="en-US" altLang="en-US" sz="3600" dirty="0">
              <a:solidFill>
                <a:srgbClr val="2E663E"/>
              </a:solidFill>
              <a:latin typeface="Calibri" charset="0"/>
            </a:endParaRPr>
          </a:p>
        </p:txBody>
      </p:sp>
      <p:pic>
        <p:nvPicPr>
          <p:cNvPr id="5" name="Picture 4" descr="Bar graph with type of product cost on the x-axis and dollar amount on the y-axis. "/>
          <p:cNvPicPr>
            <a:picLocks noChangeAspect="1"/>
          </p:cNvPicPr>
          <p:nvPr/>
        </p:nvPicPr>
        <p:blipFill>
          <a:blip r:embed="rId2"/>
          <a:stretch>
            <a:fillRect/>
          </a:stretch>
        </p:blipFill>
        <p:spPr>
          <a:xfrm>
            <a:off x="2267816" y="2813743"/>
            <a:ext cx="4608368" cy="2980339"/>
          </a:xfrm>
          <a:prstGeom prst="rect">
            <a:avLst/>
          </a:prstGeom>
        </p:spPr>
      </p:pic>
      <p:sp>
        <p:nvSpPr>
          <p:cNvPr id="9" name="Content Placeholder 8"/>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2199239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cs typeface="Arial" charset="0"/>
              </a:rPr>
              <a:t>Process Costing Computations: Three Key Concepts</a:t>
            </a:r>
            <a:r>
              <a:rPr lang="en-US" altLang="en-US" dirty="0"/>
              <a:t> </a:t>
            </a:r>
            <a:r>
              <a:rPr lang="en-US" altLang="en-US" sz="1100" dirty="0"/>
              <a:t>5</a:t>
            </a:r>
            <a:endParaRPr lang="en-US" sz="1100" dirty="0"/>
          </a:p>
        </p:txBody>
      </p:sp>
      <p:sp>
        <p:nvSpPr>
          <p:cNvPr id="8" name="Content Placeholder 7"/>
          <p:cNvSpPr>
            <a:spLocks noGrp="1"/>
          </p:cNvSpPr>
          <p:nvPr>
            <p:ph idx="1"/>
          </p:nvPr>
        </p:nvSpPr>
        <p:spPr>
          <a:xfrm>
            <a:off x="822325" y="1447801"/>
            <a:ext cx="7543800" cy="3352799"/>
          </a:xfrm>
        </p:spPr>
        <p:txBody>
          <a:bodyPr/>
          <a:lstStyle/>
          <a:p>
            <a:pPr>
              <a:spcAft>
                <a:spcPts val="0"/>
              </a:spcAft>
            </a:pPr>
            <a:r>
              <a:rPr lang="en-US" altLang="en-US" sz="2400" dirty="0">
                <a:solidFill>
                  <a:srgbClr val="C00000"/>
                </a:solidFill>
                <a:latin typeface="Calibri" charset="0"/>
              </a:rPr>
              <a:t>Key Concept #3: Equivalent Units</a:t>
            </a:r>
          </a:p>
          <a:p>
            <a:pPr marL="457200" indent="-457200">
              <a:spcAft>
                <a:spcPts val="0"/>
              </a:spcAft>
            </a:pPr>
            <a:r>
              <a:rPr lang="en-US" altLang="en-US" dirty="0">
                <a:latin typeface="Calibri" charset="0"/>
              </a:rPr>
              <a:t>1. 	Equivalent units: Defined as the product of the number of partially completed units and the percentage completion of those units.</a:t>
            </a:r>
          </a:p>
          <a:p>
            <a:pPr marL="457200" indent="-457200">
              <a:spcAft>
                <a:spcPts val="0"/>
              </a:spcAft>
            </a:pPr>
            <a:r>
              <a:rPr lang="en-US" altLang="en-US" dirty="0">
                <a:latin typeface="Calibri" charset="0"/>
              </a:rPr>
              <a:t>2. 	Equivalent units need to be calculated because a department usually has some partially completed units in its beginning and ending inventories. These partially completed units complicate the determination of a department’s output for a given period and the unit cost that should be assigned to that output.</a:t>
            </a:r>
            <a:endParaRPr lang="en-US" altLang="en-US" sz="2400" dirty="0">
              <a:solidFill>
                <a:srgbClr val="2E663E"/>
              </a:solidFill>
              <a:latin typeface="Calibri" charset="0"/>
            </a:endParaRPr>
          </a:p>
        </p:txBody>
      </p:sp>
    </p:spTree>
    <p:extLst>
      <p:ext uri="{BB962C8B-B14F-4D97-AF65-F5344CB8AC3E}">
        <p14:creationId xmlns:p14="http://schemas.microsoft.com/office/powerpoint/2010/main" val="193868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t>Calculating Equivalent Units</a:t>
            </a:r>
            <a:endParaRPr lang="en-US" dirty="0"/>
          </a:p>
        </p:txBody>
      </p:sp>
      <p:sp>
        <p:nvSpPr>
          <p:cNvPr id="2" name="Content Placeholder 1"/>
          <p:cNvSpPr>
            <a:spLocks noGrp="1"/>
          </p:cNvSpPr>
          <p:nvPr>
            <p:ph idx="1"/>
          </p:nvPr>
        </p:nvSpPr>
        <p:spPr>
          <a:xfrm>
            <a:off x="822324" y="1447800"/>
            <a:ext cx="7864475" cy="381000"/>
          </a:xfrm>
          <a:ln w="19050">
            <a:solidFill>
              <a:schemeClr val="tx1"/>
            </a:solidFill>
          </a:ln>
        </p:spPr>
        <p:txBody>
          <a:bodyPr/>
          <a:lstStyle/>
          <a:p>
            <a:pPr marL="60325"/>
            <a:r>
              <a:rPr lang="en-US" sz="1800" dirty="0"/>
              <a:t>Equivalent units = Number of partially completed units × Percentage completion</a:t>
            </a:r>
          </a:p>
        </p:txBody>
      </p:sp>
      <p:sp>
        <p:nvSpPr>
          <p:cNvPr id="3" name="Content Placeholder 2"/>
          <p:cNvSpPr>
            <a:spLocks noGrp="1"/>
          </p:cNvSpPr>
          <p:nvPr>
            <p:ph idx="10"/>
          </p:nvPr>
        </p:nvSpPr>
        <p:spPr>
          <a:xfrm>
            <a:off x="822324" y="2098675"/>
            <a:ext cx="7864475" cy="1787525"/>
          </a:xfrm>
        </p:spPr>
        <p:txBody>
          <a:bodyPr/>
          <a:lstStyle/>
          <a:p>
            <a:pPr>
              <a:defRPr/>
            </a:pPr>
            <a:r>
              <a:rPr lang="en-US" sz="2200" b="1" dirty="0">
                <a:ea typeface="MS PGothic" pitchFamily="34" charset="-128"/>
              </a:rPr>
              <a:t>Equivalent units </a:t>
            </a:r>
            <a:r>
              <a:rPr lang="en-US" sz="2200" dirty="0">
                <a:ea typeface="MS PGothic" pitchFamily="34" charset="-128"/>
              </a:rPr>
              <a:t>is the product of the number of partially completed units and the percentage completion of those units with respect to the processing in the department. The equivalent units is the number of complete units that could have been obtained from the materials and effort that went into the partially complete units. </a:t>
            </a:r>
          </a:p>
        </p:txBody>
      </p:sp>
      <p:sp>
        <p:nvSpPr>
          <p:cNvPr id="4" name="Content Placeholder 3"/>
          <p:cNvSpPr>
            <a:spLocks noGrp="1"/>
          </p:cNvSpPr>
          <p:nvPr>
            <p:ph idx="11"/>
          </p:nvPr>
        </p:nvSpPr>
        <p:spPr>
          <a:xfrm>
            <a:off x="822323" y="3886200"/>
            <a:ext cx="7521575" cy="2058838"/>
          </a:xfrm>
          <a:ln w="19050">
            <a:solidFill>
              <a:srgbClr val="000000"/>
            </a:solidFill>
          </a:ln>
        </p:spPr>
        <p:txBody>
          <a:bodyPr/>
          <a:lstStyle/>
          <a:p>
            <a:pPr marL="60325">
              <a:defRPr/>
            </a:pPr>
            <a:r>
              <a:rPr lang="en-US" sz="2200" dirty="0"/>
              <a:t>Assume Department A has 500 units in its ending work in process inventory that are 60% complete with respect to processing in the department. These 500 partially complete units are equivalent to 300 fully complete units (500 × 60% = 300). Department A’s ending work in process inventory would contain 300 equivalent units for the period.</a:t>
            </a:r>
          </a:p>
        </p:txBody>
      </p:sp>
    </p:spTree>
    <p:extLst>
      <p:ext uri="{BB962C8B-B14F-4D97-AF65-F5344CB8AC3E}">
        <p14:creationId xmlns:p14="http://schemas.microsoft.com/office/powerpoint/2010/main" val="141045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Between Job-Order and Process Costing</a:t>
            </a: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4001055841"/>
              </p:ext>
            </p:extLst>
          </p:nvPr>
        </p:nvGraphicFramePr>
        <p:xfrm>
          <a:off x="822321" y="1371600"/>
          <a:ext cx="7788278" cy="4594204"/>
        </p:xfrm>
        <a:graphic>
          <a:graphicData uri="http://schemas.openxmlformats.org/drawingml/2006/table">
            <a:tbl>
              <a:tblPr firstRow="1" bandRow="1">
                <a:tableStyleId>{2D5ABB26-0587-4C30-8999-92F81FD0307C}</a:tableStyleId>
              </a:tblPr>
              <a:tblGrid>
                <a:gridCol w="3894139">
                  <a:extLst>
                    <a:ext uri="{9D8B030D-6E8A-4147-A177-3AD203B41FA5}">
                      <a16:colId xmlns:a16="http://schemas.microsoft.com/office/drawing/2014/main" val="116910285"/>
                    </a:ext>
                  </a:extLst>
                </a:gridCol>
                <a:gridCol w="3894139">
                  <a:extLst>
                    <a:ext uri="{9D8B030D-6E8A-4147-A177-3AD203B41FA5}">
                      <a16:colId xmlns:a16="http://schemas.microsoft.com/office/drawing/2014/main" val="201765173"/>
                    </a:ext>
                  </a:extLst>
                </a:gridCol>
              </a:tblGrid>
              <a:tr h="591164">
                <a:tc>
                  <a:txBody>
                    <a:bodyPr/>
                    <a:lstStyle/>
                    <a:p>
                      <a:r>
                        <a:rPr lang="en-IN" sz="2400" b="1" dirty="0"/>
                        <a:t>Job-Order Costing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1" dirty="0"/>
                        <a:t>Process Costing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503594"/>
                  </a:ext>
                </a:extLst>
              </a:tr>
              <a:tr h="3828436">
                <a:tc>
                  <a:txBody>
                    <a:bodyPr/>
                    <a:lstStyle/>
                    <a:p>
                      <a:pPr marL="403200" indent="-403200">
                        <a:spcBef>
                          <a:spcPts val="1000"/>
                        </a:spcBef>
                        <a:buFont typeface="+mj-lt"/>
                        <a:buAutoNum type="arabicPeriod"/>
                      </a:pPr>
                      <a:r>
                        <a:rPr lang="en-IN" sz="2400" dirty="0"/>
                        <a:t>Many different jobs are worked on during each period, with each job having unique production requirements.</a:t>
                      </a:r>
                    </a:p>
                    <a:p>
                      <a:pPr marL="403200" indent="-403200">
                        <a:spcBef>
                          <a:spcPts val="1000"/>
                        </a:spcBef>
                        <a:buFont typeface="+mj-lt"/>
                        <a:buAutoNum type="arabicPeriod"/>
                      </a:pPr>
                      <a:r>
                        <a:rPr lang="en-IN" sz="2400" dirty="0"/>
                        <a:t>Costs are accumulated by individual job.</a:t>
                      </a:r>
                    </a:p>
                    <a:p>
                      <a:pPr marL="403200" indent="-403200">
                        <a:spcBef>
                          <a:spcPts val="1000"/>
                        </a:spcBef>
                        <a:buFont typeface="+mj-lt"/>
                        <a:buAutoNum type="arabicPeriod"/>
                      </a:pPr>
                      <a:r>
                        <a:rPr lang="en-IN" sz="2400" dirty="0"/>
                        <a:t>Unit costs are computed </a:t>
                      </a:r>
                      <a:r>
                        <a:rPr lang="en-IN" sz="2400" i="1" dirty="0"/>
                        <a:t>by job</a:t>
                      </a:r>
                      <a:r>
                        <a:rPr lang="en-IN" sz="2400" dirty="0"/>
                        <a:t> on the job cost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3200" indent="-403200">
                        <a:spcBef>
                          <a:spcPts val="1000"/>
                        </a:spcBef>
                        <a:buFont typeface="+mj-lt"/>
                        <a:buAutoNum type="arabicPeriod"/>
                      </a:pPr>
                      <a:r>
                        <a:rPr lang="en-IN" sz="2400" dirty="0"/>
                        <a:t>A single product is produced either on a continuous basis or for long periods of time. All units of product are identical.</a:t>
                      </a:r>
                    </a:p>
                    <a:p>
                      <a:pPr marL="403200" indent="-403200">
                        <a:spcBef>
                          <a:spcPts val="1000"/>
                        </a:spcBef>
                        <a:buFont typeface="+mj-lt"/>
                        <a:buAutoNum type="arabicPeriod"/>
                      </a:pPr>
                      <a:r>
                        <a:rPr lang="en-IN" sz="2400" dirty="0"/>
                        <a:t>Costs are accumulated by department.</a:t>
                      </a:r>
                    </a:p>
                    <a:p>
                      <a:pPr marL="403200" indent="-403200">
                        <a:spcBef>
                          <a:spcPts val="1000"/>
                        </a:spcBef>
                        <a:buFont typeface="+mj-lt"/>
                        <a:buAutoNum type="arabicPeriod"/>
                      </a:pPr>
                      <a:r>
                        <a:rPr lang="en-IN" sz="2400" dirty="0"/>
                        <a:t>Unit costs are computed </a:t>
                      </a:r>
                      <a:r>
                        <a:rPr lang="en-IN" sz="2400" i="1" dirty="0"/>
                        <a:t>by department</a:t>
                      </a:r>
                      <a:r>
                        <a:rPr lang="en-IN" sz="2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049416"/>
                  </a:ext>
                </a:extLst>
              </a:tr>
            </a:tbl>
          </a:graphicData>
        </a:graphic>
      </p:graphicFrame>
    </p:spTree>
    <p:extLst>
      <p:ext uri="{BB962C8B-B14F-4D97-AF65-F5344CB8AC3E}">
        <p14:creationId xmlns:p14="http://schemas.microsoft.com/office/powerpoint/2010/main" val="1292597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t>Quick Check </a:t>
            </a:r>
            <a:r>
              <a:rPr lang="en-US" altLang="en-US" dirty="0">
                <a:sym typeface="Wingdings" panose="05000000000000000000" pitchFamily="2" charset="2"/>
              </a:rPr>
              <a:t>2</a:t>
            </a:r>
            <a:endParaRPr lang="en-US" dirty="0"/>
          </a:p>
        </p:txBody>
      </p:sp>
      <p:sp>
        <p:nvSpPr>
          <p:cNvPr id="8" name="Content Placeholder 7"/>
          <p:cNvSpPr>
            <a:spLocks noGrp="1"/>
          </p:cNvSpPr>
          <p:nvPr>
            <p:ph idx="1"/>
          </p:nvPr>
        </p:nvSpPr>
        <p:spPr>
          <a:ln w="19050">
            <a:noFill/>
          </a:ln>
        </p:spPr>
        <p:txBody>
          <a:bodyPr/>
          <a:lstStyle/>
          <a:p>
            <a:pPr eaLnBrk="1" hangingPunct="1">
              <a:spcBef>
                <a:spcPct val="20000"/>
              </a:spcBef>
              <a:defRPr/>
            </a:pPr>
            <a:r>
              <a:rPr lang="en-US" sz="2800" dirty="0">
                <a:ea typeface="MS PGothic" pitchFamily="34" charset="-128"/>
              </a:rPr>
              <a:t>For the current period, Jones started 15,000 units and completed 10,000 units, leaving 5,000 units in process 30% complete. How many equivalent units of production did Jones have for the period?</a:t>
            </a:r>
          </a:p>
          <a:p>
            <a:pPr eaLnBrk="1" hangingPunct="1">
              <a:spcBef>
                <a:spcPct val="20000"/>
              </a:spcBef>
              <a:defRPr/>
            </a:pPr>
            <a:r>
              <a:rPr lang="en-US" sz="2800" dirty="0">
                <a:ea typeface="MS PGothic" pitchFamily="34" charset="-128"/>
              </a:rPr>
              <a:t>a.  10,000.</a:t>
            </a:r>
          </a:p>
          <a:p>
            <a:pPr eaLnBrk="1" hangingPunct="1">
              <a:spcBef>
                <a:spcPct val="20000"/>
              </a:spcBef>
              <a:defRPr/>
            </a:pPr>
            <a:r>
              <a:rPr lang="en-US" sz="2800" dirty="0">
                <a:ea typeface="MS PGothic" pitchFamily="34" charset="-128"/>
              </a:rPr>
              <a:t>b.  11,500.</a:t>
            </a:r>
          </a:p>
          <a:p>
            <a:pPr eaLnBrk="1" hangingPunct="1">
              <a:spcBef>
                <a:spcPct val="20000"/>
              </a:spcBef>
              <a:defRPr/>
            </a:pPr>
            <a:r>
              <a:rPr lang="en-US" sz="2800" dirty="0">
                <a:ea typeface="MS PGothic" pitchFamily="34" charset="-128"/>
              </a:rPr>
              <a:t>c.  13,500.</a:t>
            </a:r>
          </a:p>
          <a:p>
            <a:pPr eaLnBrk="1" hangingPunct="1">
              <a:spcBef>
                <a:spcPct val="20000"/>
              </a:spcBef>
              <a:defRPr/>
            </a:pPr>
            <a:r>
              <a:rPr lang="en-US" sz="2800" dirty="0">
                <a:ea typeface="MS PGothic" pitchFamily="34" charset="-128"/>
              </a:rPr>
              <a:t>d.  15,000.</a:t>
            </a:r>
            <a:endParaRPr lang="en-US" sz="2800" dirty="0"/>
          </a:p>
        </p:txBody>
      </p:sp>
    </p:spTree>
    <p:extLst>
      <p:ext uri="{BB962C8B-B14F-4D97-AF65-F5344CB8AC3E}">
        <p14:creationId xmlns:p14="http://schemas.microsoft.com/office/powerpoint/2010/main" val="1508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t>Quick Check </a:t>
            </a:r>
            <a:r>
              <a:rPr lang="en-US" altLang="en-US" dirty="0">
                <a:sym typeface="Wingdings" panose="05000000000000000000" pitchFamily="2" charset="2"/>
              </a:rPr>
              <a:t>2a</a:t>
            </a:r>
            <a:endParaRPr lang="en-US" dirty="0"/>
          </a:p>
        </p:txBody>
      </p:sp>
      <p:sp>
        <p:nvSpPr>
          <p:cNvPr id="8" name="Content Placeholder 7"/>
          <p:cNvSpPr>
            <a:spLocks noGrp="1"/>
          </p:cNvSpPr>
          <p:nvPr>
            <p:ph idx="1"/>
          </p:nvPr>
        </p:nvSpPr>
        <p:spPr>
          <a:xfrm>
            <a:off x="822325" y="1447800"/>
            <a:ext cx="7543800" cy="2819400"/>
          </a:xfrm>
          <a:ln w="19050">
            <a:solidFill>
              <a:srgbClr val="000000"/>
            </a:solidFill>
          </a:ln>
        </p:spPr>
        <p:txBody>
          <a:bodyPr/>
          <a:lstStyle/>
          <a:p>
            <a:pPr marL="182563" eaLnBrk="1" hangingPunct="1">
              <a:spcBef>
                <a:spcPct val="20000"/>
              </a:spcBef>
              <a:defRPr/>
            </a:pPr>
            <a:r>
              <a:rPr lang="en-US" sz="2800" dirty="0">
                <a:ea typeface="MS PGothic" pitchFamily="34" charset="-128"/>
              </a:rPr>
              <a:t>For the current period, Jones started 15,000 units and completed 10,000 units, leaving 5,000 units in process 30% complete. How many equivalent units of production did Jones have for the period?</a:t>
            </a:r>
          </a:p>
          <a:p>
            <a:pPr marL="182563" eaLnBrk="1" hangingPunct="1">
              <a:spcBef>
                <a:spcPct val="20000"/>
              </a:spcBef>
              <a:defRPr/>
            </a:pPr>
            <a:r>
              <a:rPr lang="en-US" sz="2800" dirty="0">
                <a:ea typeface="MS PGothic" pitchFamily="34" charset="-128"/>
              </a:rPr>
              <a:t>a.  10,000.</a:t>
            </a:r>
          </a:p>
          <a:p>
            <a:pPr marL="182563" eaLnBrk="1" hangingPunct="1">
              <a:spcBef>
                <a:spcPct val="20000"/>
              </a:spcBef>
              <a:defRPr/>
            </a:pPr>
            <a:r>
              <a:rPr lang="en-US" sz="2800" dirty="0">
                <a:solidFill>
                  <a:srgbClr val="0000C0"/>
                </a:solidFill>
                <a:ea typeface="MS PGothic" pitchFamily="34" charset="-128"/>
              </a:rPr>
              <a:t>b.  Answer: 11,500.</a:t>
            </a:r>
          </a:p>
          <a:p>
            <a:pPr marL="342900" eaLnBrk="1" hangingPunct="1">
              <a:spcBef>
                <a:spcPct val="20000"/>
              </a:spcBef>
              <a:defRPr/>
            </a:pPr>
            <a:endParaRPr lang="en-US" sz="2800" dirty="0">
              <a:ea typeface="MS PGothic" pitchFamily="34" charset="-128"/>
            </a:endParaRPr>
          </a:p>
        </p:txBody>
      </p:sp>
      <p:sp>
        <p:nvSpPr>
          <p:cNvPr id="2" name="Content Placeholder 1">
            <a:extLst>
              <a:ext uri="{FF2B5EF4-FFF2-40B4-BE49-F238E27FC236}">
                <a16:creationId xmlns:a16="http://schemas.microsoft.com/office/drawing/2014/main" id="{851E880A-917F-4061-9A3F-163232177C2E}"/>
              </a:ext>
            </a:extLst>
          </p:cNvPr>
          <p:cNvSpPr>
            <a:spLocks noGrp="1"/>
          </p:cNvSpPr>
          <p:nvPr>
            <p:ph idx="10"/>
          </p:nvPr>
        </p:nvSpPr>
        <p:spPr>
          <a:xfrm>
            <a:off x="4233040" y="3589283"/>
            <a:ext cx="4133085" cy="685800"/>
          </a:xfrm>
          <a:ln w="6350">
            <a:solidFill>
              <a:schemeClr val="tx1"/>
            </a:solidFill>
          </a:ln>
        </p:spPr>
        <p:txBody>
          <a:bodyPr/>
          <a:lstStyle/>
          <a:p>
            <a:r>
              <a:rPr lang="en-US" b="1" dirty="0">
                <a:ea typeface="MS PGothic" pitchFamily="34" charset="-128"/>
              </a:rPr>
              <a:t> 10,000 units + (5,000 units × 0.30) </a:t>
            </a:r>
            <a:br>
              <a:rPr lang="en-US" b="1" dirty="0">
                <a:ea typeface="MS PGothic" pitchFamily="34" charset="-128"/>
              </a:rPr>
            </a:br>
            <a:r>
              <a:rPr lang="en-US" b="1" dirty="0">
                <a:ea typeface="MS PGothic" pitchFamily="34" charset="-128"/>
              </a:rPr>
              <a:t>  = 11,500 equivalent units</a:t>
            </a:r>
          </a:p>
        </p:txBody>
      </p:sp>
      <p:sp>
        <p:nvSpPr>
          <p:cNvPr id="3" name="Content Placeholder 2">
            <a:extLst>
              <a:ext uri="{FF2B5EF4-FFF2-40B4-BE49-F238E27FC236}">
                <a16:creationId xmlns:a16="http://schemas.microsoft.com/office/drawing/2014/main" id="{778D2D90-1029-4501-B4E8-86015EBB19CE}"/>
              </a:ext>
            </a:extLst>
          </p:cNvPr>
          <p:cNvSpPr>
            <a:spLocks noGrp="1"/>
          </p:cNvSpPr>
          <p:nvPr>
            <p:ph idx="11"/>
          </p:nvPr>
        </p:nvSpPr>
        <p:spPr>
          <a:xfrm>
            <a:off x="822323" y="4419600"/>
            <a:ext cx="7521575" cy="1143000"/>
          </a:xfrm>
          <a:ln w="12700">
            <a:solidFill>
              <a:schemeClr val="tx1"/>
            </a:solidFill>
          </a:ln>
        </p:spPr>
        <p:txBody>
          <a:bodyPr/>
          <a:lstStyle/>
          <a:p>
            <a:pPr indent="182563" eaLnBrk="1" hangingPunct="1">
              <a:spcBef>
                <a:spcPct val="20000"/>
              </a:spcBef>
              <a:tabLst>
                <a:tab pos="625475" algn="l"/>
              </a:tabLst>
              <a:defRPr/>
            </a:pPr>
            <a:r>
              <a:rPr lang="en-US" sz="2800" dirty="0">
                <a:ea typeface="MS PGothic" pitchFamily="34" charset="-128"/>
              </a:rPr>
              <a:t>c.  13,500.</a:t>
            </a:r>
          </a:p>
          <a:p>
            <a:pPr indent="182563" eaLnBrk="1" hangingPunct="1">
              <a:spcBef>
                <a:spcPct val="20000"/>
              </a:spcBef>
              <a:tabLst>
                <a:tab pos="625475" algn="l"/>
              </a:tabLst>
              <a:defRPr/>
            </a:pPr>
            <a:r>
              <a:rPr lang="en-US" sz="2800" dirty="0">
                <a:ea typeface="MS PGothic" pitchFamily="34" charset="-128"/>
              </a:rPr>
              <a:t>d.  15,000.</a:t>
            </a:r>
            <a:endParaRPr lang="en-US" sz="2800" dirty="0"/>
          </a:p>
        </p:txBody>
      </p:sp>
    </p:spTree>
    <p:extLst>
      <p:ext uri="{BB962C8B-B14F-4D97-AF65-F5344CB8AC3E}">
        <p14:creationId xmlns:p14="http://schemas.microsoft.com/office/powerpoint/2010/main" val="290001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t>Learning Objective 2</a:t>
            </a:r>
            <a:endParaRPr lang="en-US" dirty="0"/>
          </a:p>
        </p:txBody>
      </p:sp>
      <p:sp>
        <p:nvSpPr>
          <p:cNvPr id="8" name="Content Placeholder 7"/>
          <p:cNvSpPr>
            <a:spLocks noGrp="1"/>
          </p:cNvSpPr>
          <p:nvPr>
            <p:ph idx="1"/>
          </p:nvPr>
        </p:nvSpPr>
        <p:spPr>
          <a:xfrm>
            <a:off x="822325" y="1447801"/>
            <a:ext cx="7543800" cy="1752599"/>
          </a:xfrm>
          <a:ln w="19050">
            <a:solidFill>
              <a:schemeClr val="tx1"/>
            </a:solidFill>
          </a:ln>
        </p:spPr>
        <p:txBody>
          <a:bodyPr/>
          <a:lstStyle/>
          <a:p>
            <a:pPr algn="ctr" eaLnBrk="1" fontAlgn="auto" hangingPunct="1">
              <a:spcBef>
                <a:spcPct val="50000"/>
              </a:spcBef>
              <a:spcAft>
                <a:spcPts val="0"/>
              </a:spcAft>
              <a:defRPr/>
            </a:pPr>
            <a:r>
              <a:rPr lang="en-US" sz="3400" b="1" dirty="0">
                <a:solidFill>
                  <a:schemeClr val="accent6">
                    <a:lumMod val="50000"/>
                  </a:schemeClr>
                </a:solidFill>
                <a:ea typeface="MS PGothic" pitchFamily="34" charset="-128"/>
              </a:rPr>
              <a:t>Compute the equivalent units of production using the weighted-average method.</a:t>
            </a:r>
          </a:p>
        </p:txBody>
      </p:sp>
    </p:spTree>
    <p:extLst>
      <p:ext uri="{BB962C8B-B14F-4D97-AF65-F5344CB8AC3E}">
        <p14:creationId xmlns:p14="http://schemas.microsoft.com/office/powerpoint/2010/main" val="52485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t>Step 1: Compute the Equivalent Units of Production </a:t>
            </a:r>
            <a:r>
              <a:rPr lang="en-US" altLang="en-US" sz="1100" dirty="0"/>
              <a:t>1</a:t>
            </a:r>
            <a:r>
              <a:rPr lang="en-US" altLang="en-US" dirty="0"/>
              <a:t> </a:t>
            </a:r>
            <a:endParaRPr lang="en-US" dirty="0"/>
          </a:p>
        </p:txBody>
      </p:sp>
      <p:sp>
        <p:nvSpPr>
          <p:cNvPr id="8" name="Content Placeholder 7"/>
          <p:cNvSpPr>
            <a:spLocks noGrp="1"/>
          </p:cNvSpPr>
          <p:nvPr>
            <p:ph idx="1"/>
          </p:nvPr>
        </p:nvSpPr>
        <p:spPr>
          <a:xfrm>
            <a:off x="822325" y="1447801"/>
            <a:ext cx="7543800" cy="838199"/>
          </a:xfrm>
        </p:spPr>
        <p:txBody>
          <a:bodyPr/>
          <a:lstStyle/>
          <a:p>
            <a:pPr algn="ctr"/>
            <a:r>
              <a:rPr lang="en-US" altLang="en-US" sz="2600" dirty="0">
                <a:ea typeface="Arial" charset="0"/>
                <a:cs typeface="Arial" charset="0"/>
              </a:rPr>
              <a:t> Smith Company reported the following activity in the Assembly Department for the month of June:</a:t>
            </a:r>
          </a:p>
        </p:txBody>
      </p:sp>
      <p:graphicFrame>
        <p:nvGraphicFramePr>
          <p:cNvPr id="2" name="Table 1"/>
          <p:cNvGraphicFramePr>
            <a:graphicFrameLocks noGrp="1"/>
          </p:cNvGraphicFramePr>
          <p:nvPr>
            <p:extLst>
              <p:ext uri="{D42A27DB-BD31-4B8C-83A1-F6EECF244321}">
                <p14:modId xmlns:p14="http://schemas.microsoft.com/office/powerpoint/2010/main" val="3494383142"/>
              </p:ext>
            </p:extLst>
          </p:nvPr>
        </p:nvGraphicFramePr>
        <p:xfrm>
          <a:off x="609600" y="2555876"/>
          <a:ext cx="8000999" cy="3333749"/>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11336679"/>
                    </a:ext>
                  </a:extLst>
                </a:gridCol>
                <a:gridCol w="685800">
                  <a:extLst>
                    <a:ext uri="{9D8B030D-6E8A-4147-A177-3AD203B41FA5}">
                      <a16:colId xmlns:a16="http://schemas.microsoft.com/office/drawing/2014/main" val="917397791"/>
                    </a:ext>
                  </a:extLst>
                </a:gridCol>
                <a:gridCol w="1828800">
                  <a:extLst>
                    <a:ext uri="{9D8B030D-6E8A-4147-A177-3AD203B41FA5}">
                      <a16:colId xmlns:a16="http://schemas.microsoft.com/office/drawing/2014/main" val="2955769707"/>
                    </a:ext>
                  </a:extLst>
                </a:gridCol>
                <a:gridCol w="1828799">
                  <a:extLst>
                    <a:ext uri="{9D8B030D-6E8A-4147-A177-3AD203B41FA5}">
                      <a16:colId xmlns:a16="http://schemas.microsoft.com/office/drawing/2014/main" val="1804319710"/>
                    </a:ext>
                  </a:extLst>
                </a:gridCol>
              </a:tblGrid>
              <a:tr h="631825">
                <a:tc>
                  <a:txBody>
                    <a:bodyPr/>
                    <a:lstStyle/>
                    <a:p>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tx1"/>
                          </a:solidFill>
                        </a:rPr>
                        <a:t>Units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dirty="0">
                          <a:solidFill>
                            <a:schemeClr val="tx1"/>
                          </a:solidFill>
                        </a:rPr>
                        <a:t>Percent Completed Materials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dirty="0">
                          <a:solidFill>
                            <a:schemeClr val="tx1"/>
                          </a:solidFill>
                        </a:rPr>
                        <a:t>Percent Completed Conversion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0031073"/>
                  </a:ext>
                </a:extLst>
              </a:tr>
              <a:tr h="631825">
                <a:tc>
                  <a:txBody>
                    <a:bodyPr/>
                    <a:lstStyle/>
                    <a:p>
                      <a:r>
                        <a:rPr lang="en-IN" sz="1600" dirty="0">
                          <a:solidFill>
                            <a:schemeClr val="tx1"/>
                          </a:solidFill>
                        </a:rPr>
                        <a:t>Work in process, June 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   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9543"/>
                  </a:ext>
                </a:extLst>
              </a:tr>
              <a:tr h="600074">
                <a:tc>
                  <a:txBody>
                    <a:bodyPr/>
                    <a:lstStyle/>
                    <a:p>
                      <a:r>
                        <a:rPr lang="en-IN" sz="1600" dirty="0">
                          <a:solidFill>
                            <a:schemeClr val="tx1"/>
                          </a:solidFill>
                        </a:rPr>
                        <a:t>Units started into production in June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126223"/>
                  </a:ext>
                </a:extLst>
              </a:tr>
              <a:tr h="838200">
                <a:tc>
                  <a:txBody>
                    <a:bodyPr/>
                    <a:lstStyle/>
                    <a:p>
                      <a:r>
                        <a:rPr lang="en-IN" sz="1600" dirty="0">
                          <a:solidFill>
                            <a:schemeClr val="tx1"/>
                          </a:solidFill>
                        </a:rPr>
                        <a:t>Units completed and transferred out</a:t>
                      </a:r>
                      <a:r>
                        <a:rPr lang="en-IN" sz="1600" baseline="0" dirty="0">
                          <a:solidFill>
                            <a:schemeClr val="tx1"/>
                          </a:solidFill>
                        </a:rPr>
                        <a:t> </a:t>
                      </a:r>
                      <a:r>
                        <a:rPr lang="en-IN" sz="1600" dirty="0">
                          <a:solidFill>
                            <a:schemeClr val="tx1"/>
                          </a:solidFill>
                        </a:rPr>
                        <a:t>of </a:t>
                      </a:r>
                    </a:p>
                    <a:p>
                      <a:r>
                        <a:rPr lang="en-IN" sz="1600" dirty="0">
                          <a:solidFill>
                            <a:schemeClr val="tx1"/>
                          </a:solidFill>
                        </a:rPr>
                        <a:t>     Department A during June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solidFill>
                          <a:schemeClr val="tx1"/>
                        </a:solidFill>
                      </a:endParaRPr>
                    </a:p>
                    <a:p>
                      <a:pPr algn="ctr"/>
                      <a:r>
                        <a:rPr lang="en-IN" sz="1600" dirty="0">
                          <a:solidFill>
                            <a:schemeClr val="tx1"/>
                          </a:solidFill>
                        </a:rPr>
                        <a:t>5,400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3198253"/>
                  </a:ext>
                </a:extLst>
              </a:tr>
              <a:tr h="631825">
                <a:tc>
                  <a:txBody>
                    <a:bodyPr/>
                    <a:lstStyle/>
                    <a:p>
                      <a:r>
                        <a:rPr lang="en-IN" sz="1600" dirty="0">
                          <a:solidFill>
                            <a:schemeClr val="tx1"/>
                          </a:solidFill>
                        </a:rPr>
                        <a:t>Work in process, June 30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   900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solidFill>
                            <a:schemeClr val="tx1"/>
                          </a:solidFill>
                        </a:rPr>
                        <a:t>30%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08911"/>
                  </a:ext>
                </a:extLst>
              </a:tr>
            </a:tbl>
          </a:graphicData>
        </a:graphic>
      </p:graphicFrame>
    </p:spTree>
    <p:extLst>
      <p:ext uri="{BB962C8B-B14F-4D97-AF65-F5344CB8AC3E}">
        <p14:creationId xmlns:p14="http://schemas.microsoft.com/office/powerpoint/2010/main" val="75906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1: Compute the Equivalent Units of Production </a:t>
            </a:r>
            <a:r>
              <a:rPr lang="en-US" sz="1100" dirty="0"/>
              <a:t>2</a:t>
            </a:r>
          </a:p>
        </p:txBody>
      </p:sp>
      <p:sp>
        <p:nvSpPr>
          <p:cNvPr id="8" name="Content Placeholder 7"/>
          <p:cNvSpPr>
            <a:spLocks noGrp="1"/>
          </p:cNvSpPr>
          <p:nvPr>
            <p:ph idx="1"/>
          </p:nvPr>
        </p:nvSpPr>
        <p:spPr>
          <a:xfrm>
            <a:off x="822324" y="1447801"/>
            <a:ext cx="7712075" cy="1219199"/>
          </a:xfrm>
        </p:spPr>
        <p:txBody>
          <a:bodyPr/>
          <a:lstStyle/>
          <a:p>
            <a:pPr algn="ctr"/>
            <a:r>
              <a:rPr lang="en-US" altLang="en-US" sz="2400" dirty="0">
                <a:ea typeface="Arial" charset="0"/>
                <a:cs typeface="Arial" charset="0"/>
              </a:rPr>
              <a:t>Begin by calculating the equivalent units completed and transferred out of the Assembly Department in June (5,400 units).</a:t>
            </a:r>
          </a:p>
        </p:txBody>
      </p:sp>
      <p:graphicFrame>
        <p:nvGraphicFramePr>
          <p:cNvPr id="2" name="Table 1"/>
          <p:cNvGraphicFramePr>
            <a:graphicFrameLocks noGrp="1"/>
          </p:cNvGraphicFramePr>
          <p:nvPr>
            <p:extLst>
              <p:ext uri="{D42A27DB-BD31-4B8C-83A1-F6EECF244321}">
                <p14:modId xmlns:p14="http://schemas.microsoft.com/office/powerpoint/2010/main" val="1829653062"/>
              </p:ext>
            </p:extLst>
          </p:nvPr>
        </p:nvGraphicFramePr>
        <p:xfrm>
          <a:off x="822324" y="2921730"/>
          <a:ext cx="7543800" cy="1955070"/>
        </p:xfrm>
        <a:graphic>
          <a:graphicData uri="http://schemas.openxmlformats.org/drawingml/2006/table">
            <a:tbl>
              <a:tblPr firstRow="1" bandRow="1">
                <a:tableStyleId>{2D5ABB26-0587-4C30-8999-92F81FD0307C}</a:tableStyleId>
              </a:tblPr>
              <a:tblGrid>
                <a:gridCol w="4816476">
                  <a:extLst>
                    <a:ext uri="{9D8B030D-6E8A-4147-A177-3AD203B41FA5}">
                      <a16:colId xmlns:a16="http://schemas.microsoft.com/office/drawing/2014/main" val="1275539307"/>
                    </a:ext>
                  </a:extLst>
                </a:gridCol>
                <a:gridCol w="1143000">
                  <a:extLst>
                    <a:ext uri="{9D8B030D-6E8A-4147-A177-3AD203B41FA5}">
                      <a16:colId xmlns:a16="http://schemas.microsoft.com/office/drawing/2014/main" val="2859596149"/>
                    </a:ext>
                  </a:extLst>
                </a:gridCol>
                <a:gridCol w="304800">
                  <a:extLst>
                    <a:ext uri="{9D8B030D-6E8A-4147-A177-3AD203B41FA5}">
                      <a16:colId xmlns:a16="http://schemas.microsoft.com/office/drawing/2014/main" val="986757512"/>
                    </a:ext>
                  </a:extLst>
                </a:gridCol>
                <a:gridCol w="1279524">
                  <a:extLst>
                    <a:ext uri="{9D8B030D-6E8A-4147-A177-3AD203B41FA5}">
                      <a16:colId xmlns:a16="http://schemas.microsoft.com/office/drawing/2014/main" val="606099665"/>
                    </a:ext>
                  </a:extLst>
                </a:gridCol>
              </a:tblGrid>
              <a:tr h="397352">
                <a:tc>
                  <a:txBody>
                    <a:bodyPr/>
                    <a:lstStyle/>
                    <a:p>
                      <a:endParaRPr lang="en-IN" dirty="0">
                        <a:solidFill>
                          <a:srgbClr val="C0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b="1" dirty="0">
                          <a:solidFill>
                            <a:srgbClr val="C00000"/>
                          </a:solidFill>
                        </a:rPr>
                        <a:t>Materials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b="1" dirty="0">
                        <a:solidFill>
                          <a:srgbClr val="C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b="1" dirty="0">
                          <a:solidFill>
                            <a:srgbClr val="C00000"/>
                          </a:solidFill>
                        </a:rPr>
                        <a:t>Conversion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399086"/>
                  </a:ext>
                </a:extLst>
              </a:tr>
              <a:tr h="556293">
                <a:tc>
                  <a:txBody>
                    <a:bodyPr/>
                    <a:lstStyle/>
                    <a:p>
                      <a:r>
                        <a:rPr lang="en-IN" dirty="0">
                          <a:solidFill>
                            <a:srgbClr val="C00000"/>
                          </a:solidFill>
                        </a:rPr>
                        <a:t>Units completed and transferred out of the  </a:t>
                      </a:r>
                    </a:p>
                    <a:p>
                      <a:r>
                        <a:rPr lang="en-IN" dirty="0">
                          <a:solidFill>
                            <a:srgbClr val="C00000"/>
                          </a:solidFill>
                        </a:rPr>
                        <a:t>     department in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IN" u="sng" baseline="0" dirty="0">
                          <a:solidFill>
                            <a:srgbClr val="C00000"/>
                          </a:solidFill>
                          <a:uFill>
                            <a:solidFill>
                              <a:schemeClr val="tx1"/>
                            </a:solidFill>
                          </a:uFill>
                        </a:rPr>
                        <a:t>        5,400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dirty="0">
                        <a:solidFill>
                          <a:srgbClr val="C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IN" u="sng" baseline="0" dirty="0">
                          <a:solidFill>
                            <a:srgbClr val="C00000"/>
                          </a:solidFill>
                          <a:uFill>
                            <a:solidFill>
                              <a:schemeClr val="tx1"/>
                            </a:solidFill>
                          </a:uFill>
                        </a:rPr>
                        <a:t>          5,400</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6455900"/>
                  </a:ext>
                </a:extLst>
              </a:tr>
              <a:tr h="551878">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u="dbl" baseline="0" dirty="0">
                          <a:solidFill>
                            <a:schemeClr val="tx1"/>
                          </a:solidFill>
                        </a:rPr>
                        <a:t>                  </a:t>
                      </a:r>
                      <a:r>
                        <a:rPr lang="en-US" sz="100" u="dbl" baseline="0" dirty="0">
                          <a:solidFill>
                            <a:schemeClr val="tx1"/>
                          </a:solidFill>
                        </a:rPr>
                        <a:t>.</a:t>
                      </a:r>
                      <a:endParaRPr lang="en-IN" sz="100" u="dbl" baseline="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u="dbl" baseline="0" dirty="0">
                          <a:solidFill>
                            <a:schemeClr val="tx1"/>
                          </a:solidFill>
                        </a:rPr>
                        <a:t>                    </a:t>
                      </a:r>
                      <a:r>
                        <a:rPr lang="en-US" sz="100" u="dbl" baseline="0" dirty="0">
                          <a:solidFill>
                            <a:schemeClr val="tx1"/>
                          </a:solidFill>
                        </a:rPr>
                        <a:t>.</a:t>
                      </a:r>
                      <a:endParaRPr lang="en-IN"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83461720"/>
                  </a:ext>
                </a:extLst>
              </a:tr>
              <a:tr h="213359">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u="sng" dirty="0">
                          <a:solidFill>
                            <a:schemeClr val="tx1"/>
                          </a:solidFill>
                        </a:rPr>
                        <a:t>          </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504934"/>
                  </a:ext>
                </a:extLst>
              </a:tr>
            </a:tbl>
          </a:graphicData>
        </a:graphic>
      </p:graphicFrame>
    </p:spTree>
    <p:extLst>
      <p:ext uri="{BB962C8B-B14F-4D97-AF65-F5344CB8AC3E}">
        <p14:creationId xmlns:p14="http://schemas.microsoft.com/office/powerpoint/2010/main" val="552581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1: Compute the Equivalent Units of Production </a:t>
            </a:r>
            <a:r>
              <a:rPr lang="en-US" sz="1100" dirty="0"/>
              <a:t>3</a:t>
            </a:r>
          </a:p>
        </p:txBody>
      </p:sp>
      <p:sp>
        <p:nvSpPr>
          <p:cNvPr id="8" name="Content Placeholder 7"/>
          <p:cNvSpPr>
            <a:spLocks noGrp="1"/>
          </p:cNvSpPr>
          <p:nvPr>
            <p:ph idx="1"/>
          </p:nvPr>
        </p:nvSpPr>
        <p:spPr>
          <a:xfrm>
            <a:off x="822325" y="1447801"/>
            <a:ext cx="7543800" cy="1219199"/>
          </a:xfrm>
        </p:spPr>
        <p:txBody>
          <a:bodyPr/>
          <a:lstStyle/>
          <a:p>
            <a:pPr algn="ctr"/>
            <a:r>
              <a:rPr lang="en-US" altLang="en-US" sz="2400" dirty="0">
                <a:ea typeface="Arial" charset="0"/>
                <a:cs typeface="Arial" charset="0"/>
              </a:rPr>
              <a:t>Next, identify the </a:t>
            </a:r>
            <a:r>
              <a:rPr lang="en-US" altLang="en-US" sz="2400" i="1" dirty="0">
                <a:solidFill>
                  <a:srgbClr val="C00000"/>
                </a:solidFill>
                <a:ea typeface="Arial" charset="0"/>
                <a:cs typeface="Arial" charset="0"/>
              </a:rPr>
              <a:t>equivalent units</a:t>
            </a:r>
            <a:r>
              <a:rPr lang="en-US" altLang="en-US" sz="2400" dirty="0">
                <a:solidFill>
                  <a:srgbClr val="C00000"/>
                </a:solidFill>
                <a:ea typeface="Arial" charset="0"/>
                <a:cs typeface="Arial" charset="0"/>
              </a:rPr>
              <a:t> </a:t>
            </a:r>
            <a:r>
              <a:rPr lang="en-US" altLang="en-US" sz="2400" dirty="0">
                <a:ea typeface="Arial" charset="0"/>
                <a:cs typeface="Arial" charset="0"/>
              </a:rPr>
              <a:t>of production in </a:t>
            </a:r>
            <a:r>
              <a:rPr lang="en-US" altLang="en-US" sz="2400" i="1" dirty="0">
                <a:solidFill>
                  <a:srgbClr val="C00000"/>
                </a:solidFill>
                <a:ea typeface="Arial" charset="0"/>
                <a:cs typeface="Arial" charset="0"/>
              </a:rPr>
              <a:t>ending work in process</a:t>
            </a:r>
            <a:r>
              <a:rPr lang="en-US" altLang="en-US" sz="2400" dirty="0">
                <a:solidFill>
                  <a:srgbClr val="C00000"/>
                </a:solidFill>
                <a:ea typeface="Arial" charset="0"/>
                <a:cs typeface="Arial" charset="0"/>
              </a:rPr>
              <a:t> </a:t>
            </a:r>
            <a:r>
              <a:rPr lang="en-US" altLang="en-US" sz="2400" dirty="0">
                <a:ea typeface="Arial" charset="0"/>
                <a:cs typeface="Arial" charset="0"/>
              </a:rPr>
              <a:t>with respect to </a:t>
            </a:r>
            <a:r>
              <a:rPr lang="en-US" altLang="en-US" sz="2400" i="1" dirty="0">
                <a:solidFill>
                  <a:srgbClr val="C00000"/>
                </a:solidFill>
                <a:ea typeface="Arial" charset="0"/>
                <a:cs typeface="Arial" charset="0"/>
              </a:rPr>
              <a:t>materials</a:t>
            </a:r>
            <a:r>
              <a:rPr lang="en-US" altLang="en-US" sz="2400" dirty="0">
                <a:solidFill>
                  <a:srgbClr val="C00000"/>
                </a:solidFill>
                <a:ea typeface="Arial" charset="0"/>
                <a:cs typeface="Arial" charset="0"/>
              </a:rPr>
              <a:t> </a:t>
            </a:r>
            <a:r>
              <a:rPr lang="en-US" altLang="en-US" sz="2400" dirty="0">
                <a:ea typeface="Arial" charset="0"/>
                <a:cs typeface="Arial" charset="0"/>
              </a:rPr>
              <a:t>for the month (540 units) and add this to the 5,400 units from Step 1.</a:t>
            </a:r>
          </a:p>
        </p:txBody>
      </p:sp>
      <p:graphicFrame>
        <p:nvGraphicFramePr>
          <p:cNvPr id="5" name="Table 4"/>
          <p:cNvGraphicFramePr>
            <a:graphicFrameLocks noGrp="1"/>
          </p:cNvGraphicFramePr>
          <p:nvPr>
            <p:extLst>
              <p:ext uri="{D42A27DB-BD31-4B8C-83A1-F6EECF244321}">
                <p14:modId xmlns:p14="http://schemas.microsoft.com/office/powerpoint/2010/main" val="3089516937"/>
              </p:ext>
            </p:extLst>
          </p:nvPr>
        </p:nvGraphicFramePr>
        <p:xfrm>
          <a:off x="822324" y="2724388"/>
          <a:ext cx="7543800" cy="2953674"/>
        </p:xfrm>
        <a:graphic>
          <a:graphicData uri="http://schemas.openxmlformats.org/drawingml/2006/table">
            <a:tbl>
              <a:tblPr firstRow="1" bandRow="1">
                <a:tableStyleId>{2D5ABB26-0587-4C30-8999-92F81FD0307C}</a:tableStyleId>
              </a:tblPr>
              <a:tblGrid>
                <a:gridCol w="4816476">
                  <a:extLst>
                    <a:ext uri="{9D8B030D-6E8A-4147-A177-3AD203B41FA5}">
                      <a16:colId xmlns:a16="http://schemas.microsoft.com/office/drawing/2014/main" val="1275539307"/>
                    </a:ext>
                  </a:extLst>
                </a:gridCol>
                <a:gridCol w="1143000">
                  <a:extLst>
                    <a:ext uri="{9D8B030D-6E8A-4147-A177-3AD203B41FA5}">
                      <a16:colId xmlns:a16="http://schemas.microsoft.com/office/drawing/2014/main" val="2859596149"/>
                    </a:ext>
                  </a:extLst>
                </a:gridCol>
                <a:gridCol w="304800">
                  <a:extLst>
                    <a:ext uri="{9D8B030D-6E8A-4147-A177-3AD203B41FA5}">
                      <a16:colId xmlns:a16="http://schemas.microsoft.com/office/drawing/2014/main" val="986757512"/>
                    </a:ext>
                  </a:extLst>
                </a:gridCol>
                <a:gridCol w="1279524">
                  <a:extLst>
                    <a:ext uri="{9D8B030D-6E8A-4147-A177-3AD203B41FA5}">
                      <a16:colId xmlns:a16="http://schemas.microsoft.com/office/drawing/2014/main" val="606099665"/>
                    </a:ext>
                  </a:extLst>
                </a:gridCol>
              </a:tblGrid>
              <a:tr h="339118">
                <a:tc>
                  <a:txBody>
                    <a:bodyPr/>
                    <a:lstStyle/>
                    <a:p>
                      <a:endParaRPr lang="en-IN" dirty="0">
                        <a:solidFill>
                          <a:srgbClr val="AC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solidFill>
                            <a:srgbClr val="AC0000"/>
                          </a:solidFill>
                        </a:rPr>
                        <a:t>Materials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1"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solidFill>
                            <a:srgbClr val="AC0000"/>
                          </a:solidFill>
                        </a:rPr>
                        <a:t>Conversion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399086"/>
                  </a:ext>
                </a:extLst>
              </a:tr>
              <a:tr h="546272">
                <a:tc>
                  <a:txBody>
                    <a:bodyPr/>
                    <a:lstStyle/>
                    <a:p>
                      <a:r>
                        <a:rPr lang="en-IN" dirty="0">
                          <a:solidFill>
                            <a:srgbClr val="AC0000"/>
                          </a:solidFill>
                        </a:rPr>
                        <a:t>Units completed and transferred out of the </a:t>
                      </a:r>
                    </a:p>
                    <a:p>
                      <a:r>
                        <a:rPr lang="en-IN" dirty="0">
                          <a:solidFill>
                            <a:srgbClr val="AC0000"/>
                          </a:solidFill>
                        </a:rPr>
                        <a:t>     department in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IN" dirty="0">
                          <a:solidFill>
                            <a:srgbClr val="AC0000"/>
                          </a:solidFill>
                        </a:rPr>
                        <a:t>5,400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IN" dirty="0">
                          <a:solidFill>
                            <a:srgbClr val="AC0000"/>
                          </a:solidFill>
                        </a:rPr>
                        <a:t>5,400</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455900"/>
                  </a:ext>
                </a:extLst>
              </a:tr>
              <a:tr h="470997">
                <a:tc>
                  <a:txBody>
                    <a:bodyPr/>
                    <a:lstStyle/>
                    <a:p>
                      <a:r>
                        <a:rPr lang="en-IN" dirty="0">
                          <a:solidFill>
                            <a:srgbClr val="AC0000"/>
                          </a:solidFill>
                        </a:rPr>
                        <a:t>Work in process, June 30: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dirty="0">
                        <a:solidFill>
                          <a:srgbClr val="AC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461720"/>
                  </a:ext>
                </a:extLst>
              </a:tr>
              <a:tr h="470997">
                <a:tc>
                  <a:txBody>
                    <a:bodyPr/>
                    <a:lstStyle/>
                    <a:p>
                      <a:pPr marL="0" indent="0"/>
                      <a:r>
                        <a:rPr lang="en-IN" dirty="0">
                          <a:solidFill>
                            <a:srgbClr val="AC0000"/>
                          </a:solidFill>
                        </a:rPr>
                        <a:t>     </a:t>
                      </a:r>
                      <a:r>
                        <a:rPr lang="en-IN" b="1" dirty="0">
                          <a:solidFill>
                            <a:srgbClr val="AC0000"/>
                          </a:solidFill>
                        </a:rPr>
                        <a:t>900 units × 60%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u="sng" baseline="0" dirty="0">
                          <a:solidFill>
                            <a:srgbClr val="AC0000"/>
                          </a:solidFill>
                          <a:uFill>
                            <a:solidFill>
                              <a:schemeClr val="tx1"/>
                            </a:solidFill>
                          </a:uFill>
                        </a:rPr>
                        <a:t>    540</a:t>
                      </a:r>
                      <a:endParaRPr lang="en-IN" b="1"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baseline="0" dirty="0">
                          <a:solidFill>
                            <a:srgbClr val="AC0000"/>
                          </a:solidFill>
                          <a:uFill>
                            <a:solidFill>
                              <a:schemeClr val="tx1"/>
                            </a:solidFill>
                          </a:uFill>
                        </a:rPr>
                        <a:t>           </a:t>
                      </a:r>
                      <a:r>
                        <a:rPr lang="en-US" b="0" u="sng" baseline="0" dirty="0">
                          <a:solidFill>
                            <a:srgbClr val="AC0000"/>
                          </a:solidFill>
                          <a:uFill>
                            <a:solidFill>
                              <a:schemeClr val="tx1"/>
                            </a:solidFill>
                          </a:uFill>
                        </a:rPr>
                        <a:t> </a:t>
                      </a:r>
                      <a:r>
                        <a:rPr lang="en-US" sz="100" b="0" u="sng" baseline="0" dirty="0">
                          <a:solidFill>
                            <a:srgbClr val="AC0000"/>
                          </a:solidFill>
                          <a:uFill>
                            <a:solidFill>
                              <a:schemeClr val="tx1"/>
                            </a:solidFill>
                          </a:uFill>
                        </a:rPr>
                        <a:t>.</a:t>
                      </a:r>
                      <a:endParaRPr lang="en-IN"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846474"/>
                  </a:ext>
                </a:extLst>
              </a:tr>
              <a:tr h="546272">
                <a:tc>
                  <a:txBody>
                    <a:bodyPr/>
                    <a:lstStyle/>
                    <a:p>
                      <a:r>
                        <a:rPr lang="en-IN" dirty="0">
                          <a:solidFill>
                            <a:srgbClr val="AC0000"/>
                          </a:solidFill>
                        </a:rPr>
                        <a:t>Equivalent units of production in the department </a:t>
                      </a:r>
                    </a:p>
                    <a:p>
                      <a:r>
                        <a:rPr lang="en-IN" dirty="0">
                          <a:solidFill>
                            <a:srgbClr val="AC0000"/>
                          </a:solidFill>
                        </a:rPr>
                        <a:t>     during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dbl" baseline="0" dirty="0">
                          <a:solidFill>
                            <a:srgbClr val="AC0000"/>
                          </a:solidFill>
                          <a:uFill>
                            <a:solidFill>
                              <a:schemeClr val="tx1"/>
                            </a:solidFill>
                          </a:uFill>
                        </a:rPr>
                        <a:t>5,940</a:t>
                      </a:r>
                      <a:endParaRPr lang="en-IN" b="0"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rgbClr val="AC0000"/>
                          </a:solidFill>
                          <a:uFill>
                            <a:solidFill>
                              <a:schemeClr val="tx1"/>
                            </a:solidFill>
                          </a:uFill>
                        </a:rPr>
                        <a:t>            </a:t>
                      </a:r>
                      <a:r>
                        <a:rPr lang="en-US" sz="100" u="dbl" baseline="0" dirty="0">
                          <a:solidFill>
                            <a:srgbClr val="AC0000"/>
                          </a:solidFill>
                          <a:uFill>
                            <a:solidFill>
                              <a:schemeClr val="tx1"/>
                            </a:solidFill>
                          </a:uFill>
                        </a:rPr>
                        <a:t>.</a:t>
                      </a:r>
                      <a:endParaRPr lang="en-IN" sz="100"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5208434"/>
                  </a:ext>
                </a:extLst>
              </a:tr>
              <a:tr h="312156">
                <a:tc>
                  <a:txBody>
                    <a:bodyPr/>
                    <a:lstStyle/>
                    <a:p>
                      <a:endParaRPr lang="en-IN" dirty="0">
                        <a:solidFill>
                          <a:srgbClr val="AC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361065"/>
                  </a:ext>
                </a:extLst>
              </a:tr>
            </a:tbl>
          </a:graphicData>
        </a:graphic>
      </p:graphicFrame>
    </p:spTree>
    <p:extLst>
      <p:ext uri="{BB962C8B-B14F-4D97-AF65-F5344CB8AC3E}">
        <p14:creationId xmlns:p14="http://schemas.microsoft.com/office/powerpoint/2010/main" val="3268234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1: Compute the Equivalent Units of Production </a:t>
            </a:r>
            <a:r>
              <a:rPr lang="en-US" sz="1100" dirty="0"/>
              <a:t>4</a:t>
            </a:r>
          </a:p>
        </p:txBody>
      </p:sp>
      <p:sp>
        <p:nvSpPr>
          <p:cNvPr id="8" name="Content Placeholder 7"/>
          <p:cNvSpPr>
            <a:spLocks noGrp="1"/>
          </p:cNvSpPr>
          <p:nvPr>
            <p:ph idx="1"/>
          </p:nvPr>
        </p:nvSpPr>
        <p:spPr>
          <a:xfrm>
            <a:off x="822325" y="1371600"/>
            <a:ext cx="7543800" cy="1295399"/>
          </a:xfrm>
        </p:spPr>
        <p:txBody>
          <a:bodyPr/>
          <a:lstStyle/>
          <a:p>
            <a:pPr algn="ctr" eaLnBrk="1" hangingPunct="1">
              <a:spcBef>
                <a:spcPct val="20000"/>
              </a:spcBef>
            </a:pPr>
            <a:r>
              <a:rPr lang="en-US" altLang="en-US" sz="2400" dirty="0"/>
              <a:t>Finally, identify the </a:t>
            </a:r>
            <a:r>
              <a:rPr lang="en-US" altLang="en-US" sz="2400" i="1" dirty="0">
                <a:solidFill>
                  <a:srgbClr val="C00000"/>
                </a:solidFill>
              </a:rPr>
              <a:t>equivalent units</a:t>
            </a:r>
            <a:r>
              <a:rPr lang="en-US" altLang="en-US" sz="2400" dirty="0">
                <a:solidFill>
                  <a:srgbClr val="C00000"/>
                </a:solidFill>
              </a:rPr>
              <a:t> </a:t>
            </a:r>
            <a:r>
              <a:rPr lang="en-US" altLang="en-US" sz="2400" dirty="0"/>
              <a:t>of production in </a:t>
            </a:r>
            <a:r>
              <a:rPr lang="en-US" altLang="en-US" sz="2400" i="1" dirty="0">
                <a:solidFill>
                  <a:srgbClr val="C00000"/>
                </a:solidFill>
              </a:rPr>
              <a:t>ending work in process</a:t>
            </a:r>
            <a:r>
              <a:rPr lang="en-US" altLang="en-US" sz="2400" dirty="0">
                <a:solidFill>
                  <a:srgbClr val="C00000"/>
                </a:solidFill>
              </a:rPr>
              <a:t> </a:t>
            </a:r>
            <a:r>
              <a:rPr lang="en-US" altLang="en-US" sz="2400" dirty="0"/>
              <a:t>with respect to </a:t>
            </a:r>
            <a:r>
              <a:rPr lang="en-US" altLang="en-US" sz="2400" i="1" dirty="0">
                <a:solidFill>
                  <a:srgbClr val="C00000"/>
                </a:solidFill>
              </a:rPr>
              <a:t>conversion</a:t>
            </a:r>
            <a:r>
              <a:rPr lang="en-US" altLang="en-US" sz="2400" dirty="0"/>
              <a:t> for the month (270 units) and add this to the 5,400 units.</a:t>
            </a:r>
          </a:p>
        </p:txBody>
      </p:sp>
      <p:graphicFrame>
        <p:nvGraphicFramePr>
          <p:cNvPr id="5" name="Table 4"/>
          <p:cNvGraphicFramePr>
            <a:graphicFrameLocks noGrp="1"/>
          </p:cNvGraphicFramePr>
          <p:nvPr>
            <p:extLst>
              <p:ext uri="{D42A27DB-BD31-4B8C-83A1-F6EECF244321}">
                <p14:modId xmlns:p14="http://schemas.microsoft.com/office/powerpoint/2010/main" val="2579662079"/>
              </p:ext>
            </p:extLst>
          </p:nvPr>
        </p:nvGraphicFramePr>
        <p:xfrm>
          <a:off x="822324" y="3073056"/>
          <a:ext cx="7543800" cy="3108960"/>
        </p:xfrm>
        <a:graphic>
          <a:graphicData uri="http://schemas.openxmlformats.org/drawingml/2006/table">
            <a:tbl>
              <a:tblPr firstRow="1" bandRow="1">
                <a:tableStyleId>{2D5ABB26-0587-4C30-8999-92F81FD0307C}</a:tableStyleId>
              </a:tblPr>
              <a:tblGrid>
                <a:gridCol w="4816476">
                  <a:extLst>
                    <a:ext uri="{9D8B030D-6E8A-4147-A177-3AD203B41FA5}">
                      <a16:colId xmlns:a16="http://schemas.microsoft.com/office/drawing/2014/main" val="1275539307"/>
                    </a:ext>
                  </a:extLst>
                </a:gridCol>
                <a:gridCol w="1143000">
                  <a:extLst>
                    <a:ext uri="{9D8B030D-6E8A-4147-A177-3AD203B41FA5}">
                      <a16:colId xmlns:a16="http://schemas.microsoft.com/office/drawing/2014/main" val="2859596149"/>
                    </a:ext>
                  </a:extLst>
                </a:gridCol>
                <a:gridCol w="304800">
                  <a:extLst>
                    <a:ext uri="{9D8B030D-6E8A-4147-A177-3AD203B41FA5}">
                      <a16:colId xmlns:a16="http://schemas.microsoft.com/office/drawing/2014/main" val="986757512"/>
                    </a:ext>
                  </a:extLst>
                </a:gridCol>
                <a:gridCol w="1279524">
                  <a:extLst>
                    <a:ext uri="{9D8B030D-6E8A-4147-A177-3AD203B41FA5}">
                      <a16:colId xmlns:a16="http://schemas.microsoft.com/office/drawing/2014/main" val="606099665"/>
                    </a:ext>
                  </a:extLst>
                </a:gridCol>
              </a:tblGrid>
              <a:tr h="328746">
                <a:tc>
                  <a:txBody>
                    <a:bodyPr/>
                    <a:lstStyle/>
                    <a:p>
                      <a:endParaRPr lang="en-IN" dirty="0">
                        <a:solidFill>
                          <a:srgbClr val="AC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solidFill>
                            <a:srgbClr val="AC0000"/>
                          </a:solidFill>
                        </a:rPr>
                        <a:t>Materials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1"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solidFill>
                            <a:srgbClr val="AC0000"/>
                          </a:solidFill>
                        </a:rPr>
                        <a:t>Conversion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399086"/>
                  </a:ext>
                </a:extLst>
              </a:tr>
              <a:tr h="575306">
                <a:tc>
                  <a:txBody>
                    <a:bodyPr/>
                    <a:lstStyle/>
                    <a:p>
                      <a:r>
                        <a:rPr lang="en-IN" dirty="0">
                          <a:solidFill>
                            <a:srgbClr val="AC0000"/>
                          </a:solidFill>
                        </a:rPr>
                        <a:t>Units completed and transferred out of the </a:t>
                      </a:r>
                    </a:p>
                    <a:p>
                      <a:r>
                        <a:rPr lang="en-IN" dirty="0">
                          <a:solidFill>
                            <a:srgbClr val="AC0000"/>
                          </a:solidFill>
                        </a:rPr>
                        <a:t>     department in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IN" dirty="0">
                          <a:solidFill>
                            <a:srgbClr val="AC0000"/>
                          </a:solidFill>
                        </a:rPr>
                        <a:t>5,400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IN" dirty="0">
                          <a:solidFill>
                            <a:srgbClr val="AC0000"/>
                          </a:solidFill>
                        </a:rPr>
                        <a:t>5,400</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455900"/>
                  </a:ext>
                </a:extLst>
              </a:tr>
              <a:tr h="328746">
                <a:tc>
                  <a:txBody>
                    <a:bodyPr/>
                    <a:lstStyle/>
                    <a:p>
                      <a:r>
                        <a:rPr lang="en-IN" dirty="0">
                          <a:solidFill>
                            <a:srgbClr val="AC0000"/>
                          </a:solidFill>
                        </a:rPr>
                        <a:t>Work in process, June 30: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461720"/>
                  </a:ext>
                </a:extLst>
              </a:tr>
              <a:tr h="328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AC0000"/>
                          </a:solidFill>
                        </a:rPr>
                        <a:t>     900 units × 60%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none" dirty="0">
                          <a:solidFill>
                            <a:srgbClr val="AC0000"/>
                          </a:solidFill>
                        </a:rPr>
                        <a:t>540</a:t>
                      </a:r>
                      <a:endParaRPr lang="en-IN" b="0" u="none"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7194652"/>
                  </a:ext>
                </a:extLst>
              </a:tr>
              <a:tr h="328746">
                <a:tc>
                  <a:txBody>
                    <a:bodyPr/>
                    <a:lstStyle/>
                    <a:p>
                      <a:pPr marL="0" indent="0"/>
                      <a:r>
                        <a:rPr lang="en-IN" dirty="0">
                          <a:solidFill>
                            <a:srgbClr val="AC0000"/>
                          </a:solidFill>
                        </a:rPr>
                        <a:t> </a:t>
                      </a:r>
                      <a:r>
                        <a:rPr lang="en-IN" b="1" dirty="0">
                          <a:solidFill>
                            <a:srgbClr val="AC0000"/>
                          </a:solidFill>
                        </a:rPr>
                        <a:t>    900 units × 30%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sng" baseline="0" dirty="0">
                          <a:solidFill>
                            <a:srgbClr val="AC0000"/>
                          </a:solidFill>
                          <a:uFill>
                            <a:solidFill>
                              <a:schemeClr val="tx1"/>
                            </a:solidFill>
                          </a:uFill>
                        </a:rPr>
                        <a:t>           </a:t>
                      </a:r>
                      <a:r>
                        <a:rPr lang="en-US" sz="100" b="0" u="sng" baseline="0" dirty="0">
                          <a:solidFill>
                            <a:srgbClr val="AC0000"/>
                          </a:solidFill>
                          <a:uFill>
                            <a:solidFill>
                              <a:schemeClr val="tx1"/>
                            </a:solidFill>
                          </a:uFill>
                        </a:rPr>
                        <a:t>.</a:t>
                      </a:r>
                      <a:endParaRPr lang="en-IN" sz="100" b="0"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1"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u="sng" baseline="0" dirty="0">
                          <a:solidFill>
                            <a:srgbClr val="AC0000"/>
                          </a:solidFill>
                          <a:uFill>
                            <a:solidFill>
                              <a:schemeClr val="tx1"/>
                            </a:solidFill>
                          </a:uFill>
                        </a:rPr>
                        <a:t>    270</a:t>
                      </a:r>
                      <a:endParaRPr lang="en-IN" b="1"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846474"/>
                  </a:ext>
                </a:extLst>
              </a:tr>
              <a:tr h="575306">
                <a:tc>
                  <a:txBody>
                    <a:bodyPr/>
                    <a:lstStyle/>
                    <a:p>
                      <a:r>
                        <a:rPr lang="en-IN" dirty="0">
                          <a:solidFill>
                            <a:srgbClr val="AC0000"/>
                          </a:solidFill>
                        </a:rPr>
                        <a:t>Equivalent units of production in the department</a:t>
                      </a:r>
                    </a:p>
                    <a:p>
                      <a:r>
                        <a:rPr lang="en-IN" dirty="0">
                          <a:solidFill>
                            <a:srgbClr val="AC0000"/>
                          </a:solidFill>
                        </a:rPr>
                        <a:t>     during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dbl" baseline="0" dirty="0">
                          <a:solidFill>
                            <a:srgbClr val="AC0000"/>
                          </a:solidFill>
                          <a:uFill>
                            <a:solidFill>
                              <a:schemeClr val="tx1"/>
                            </a:solidFill>
                          </a:uFill>
                        </a:rPr>
                        <a:t>5,940</a:t>
                      </a:r>
                      <a:endParaRPr lang="en-IN" b="0"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rgbClr val="AC0000"/>
                          </a:solidFill>
                          <a:uFill>
                            <a:solidFill>
                              <a:schemeClr val="tx1"/>
                            </a:solidFill>
                          </a:uFill>
                        </a:rPr>
                        <a:t>5,670</a:t>
                      </a:r>
                      <a:endParaRPr lang="en-IN"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5208434"/>
                  </a:ext>
                </a:extLst>
              </a:tr>
              <a:tr h="328746">
                <a:tc>
                  <a:txBody>
                    <a:bodyPr/>
                    <a:lstStyle/>
                    <a:p>
                      <a:endParaRPr lang="en-IN" dirty="0">
                        <a:solidFill>
                          <a:srgbClr val="AC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361065"/>
                  </a:ext>
                </a:extLst>
              </a:tr>
            </a:tbl>
          </a:graphicData>
        </a:graphic>
      </p:graphicFrame>
    </p:spTree>
    <p:extLst>
      <p:ext uri="{BB962C8B-B14F-4D97-AF65-F5344CB8AC3E}">
        <p14:creationId xmlns:p14="http://schemas.microsoft.com/office/powerpoint/2010/main" val="2898604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1: Compute the Equivalent Units of Production </a:t>
            </a:r>
            <a:r>
              <a:rPr lang="en-US" sz="1100" dirty="0"/>
              <a:t>5</a:t>
            </a:r>
          </a:p>
        </p:txBody>
      </p:sp>
      <p:sp>
        <p:nvSpPr>
          <p:cNvPr id="8" name="Content Placeholder 7"/>
          <p:cNvSpPr>
            <a:spLocks noGrp="1"/>
          </p:cNvSpPr>
          <p:nvPr>
            <p:ph idx="1"/>
          </p:nvPr>
        </p:nvSpPr>
        <p:spPr>
          <a:xfrm>
            <a:off x="822325" y="1447801"/>
            <a:ext cx="6645275" cy="1295399"/>
          </a:xfrm>
          <a:ln w="19050">
            <a:solidFill>
              <a:schemeClr val="tx1"/>
            </a:solidFill>
          </a:ln>
        </p:spPr>
        <p:txBody>
          <a:bodyPr/>
          <a:lstStyle/>
          <a:p>
            <a:pPr indent="182563" eaLnBrk="1" hangingPunct="1">
              <a:lnSpc>
                <a:spcPct val="90000"/>
              </a:lnSpc>
              <a:spcBef>
                <a:spcPct val="20000"/>
              </a:spcBef>
              <a:defRPr/>
            </a:pPr>
            <a:r>
              <a:rPr lang="en-US" sz="2400" dirty="0">
                <a:solidFill>
                  <a:srgbClr val="0000CC"/>
                </a:solidFill>
                <a:ea typeface="MS PGothic" pitchFamily="34" charset="-128"/>
              </a:rPr>
              <a:t>Equivalent units of production </a:t>
            </a:r>
            <a:r>
              <a:rPr lang="en-US" sz="2400" i="1" dirty="0">
                <a:solidFill>
                  <a:srgbClr val="C00000"/>
                </a:solidFill>
                <a:ea typeface="MS PGothic" pitchFamily="34" charset="-128"/>
              </a:rPr>
              <a:t>always</a:t>
            </a:r>
            <a:r>
              <a:rPr lang="en-US" sz="2400" dirty="0">
                <a:solidFill>
                  <a:srgbClr val="0000CC"/>
                </a:solidFill>
                <a:ea typeface="MS PGothic" pitchFamily="34" charset="-128"/>
              </a:rPr>
              <a:t> equals:</a:t>
            </a:r>
          </a:p>
          <a:p>
            <a:pPr eaLnBrk="1" hangingPunct="1">
              <a:lnSpc>
                <a:spcPct val="90000"/>
              </a:lnSpc>
              <a:spcBef>
                <a:spcPct val="20000"/>
              </a:spcBef>
              <a:defRPr/>
            </a:pPr>
            <a:r>
              <a:rPr lang="en-US" sz="2400" dirty="0">
                <a:solidFill>
                  <a:srgbClr val="0000CC"/>
                </a:solidFill>
                <a:ea typeface="MS PGothic" pitchFamily="34" charset="-128"/>
              </a:rPr>
              <a:t>          Units completed and transferred</a:t>
            </a:r>
          </a:p>
          <a:p>
            <a:pPr eaLnBrk="1" hangingPunct="1">
              <a:lnSpc>
                <a:spcPct val="90000"/>
              </a:lnSpc>
              <a:spcBef>
                <a:spcPct val="20000"/>
              </a:spcBef>
              <a:defRPr/>
            </a:pPr>
            <a:r>
              <a:rPr lang="en-US" sz="2400" dirty="0">
                <a:solidFill>
                  <a:srgbClr val="0000CC"/>
                </a:solidFill>
                <a:ea typeface="MS PGothic" pitchFamily="34" charset="-128"/>
              </a:rPr>
              <a:t>      +  Equivalent units remaining in work in process</a:t>
            </a:r>
          </a:p>
        </p:txBody>
      </p:sp>
      <p:graphicFrame>
        <p:nvGraphicFramePr>
          <p:cNvPr id="5" name="Table 4"/>
          <p:cNvGraphicFramePr>
            <a:graphicFrameLocks noGrp="1"/>
          </p:cNvGraphicFramePr>
          <p:nvPr>
            <p:extLst>
              <p:ext uri="{D42A27DB-BD31-4B8C-83A1-F6EECF244321}">
                <p14:modId xmlns:p14="http://schemas.microsoft.com/office/powerpoint/2010/main" val="2208399341"/>
              </p:ext>
            </p:extLst>
          </p:nvPr>
        </p:nvGraphicFramePr>
        <p:xfrm>
          <a:off x="822324" y="2843464"/>
          <a:ext cx="7543800" cy="3175344"/>
        </p:xfrm>
        <a:graphic>
          <a:graphicData uri="http://schemas.openxmlformats.org/drawingml/2006/table">
            <a:tbl>
              <a:tblPr firstRow="1" bandRow="1">
                <a:tableStyleId>{2D5ABB26-0587-4C30-8999-92F81FD0307C}</a:tableStyleId>
              </a:tblPr>
              <a:tblGrid>
                <a:gridCol w="4816476">
                  <a:extLst>
                    <a:ext uri="{9D8B030D-6E8A-4147-A177-3AD203B41FA5}">
                      <a16:colId xmlns:a16="http://schemas.microsoft.com/office/drawing/2014/main" val="1275539307"/>
                    </a:ext>
                  </a:extLst>
                </a:gridCol>
                <a:gridCol w="1143000">
                  <a:extLst>
                    <a:ext uri="{9D8B030D-6E8A-4147-A177-3AD203B41FA5}">
                      <a16:colId xmlns:a16="http://schemas.microsoft.com/office/drawing/2014/main" val="2859596149"/>
                    </a:ext>
                  </a:extLst>
                </a:gridCol>
                <a:gridCol w="304800">
                  <a:extLst>
                    <a:ext uri="{9D8B030D-6E8A-4147-A177-3AD203B41FA5}">
                      <a16:colId xmlns:a16="http://schemas.microsoft.com/office/drawing/2014/main" val="986757512"/>
                    </a:ext>
                  </a:extLst>
                </a:gridCol>
                <a:gridCol w="1279524">
                  <a:extLst>
                    <a:ext uri="{9D8B030D-6E8A-4147-A177-3AD203B41FA5}">
                      <a16:colId xmlns:a16="http://schemas.microsoft.com/office/drawing/2014/main" val="606099665"/>
                    </a:ext>
                  </a:extLst>
                </a:gridCol>
              </a:tblGrid>
              <a:tr h="332172">
                <a:tc>
                  <a:txBody>
                    <a:bodyPr/>
                    <a:lstStyle/>
                    <a:p>
                      <a:endParaRPr lang="en-IN" dirty="0">
                        <a:solidFill>
                          <a:srgbClr val="AC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solidFill>
                            <a:srgbClr val="AC0000"/>
                          </a:solidFill>
                        </a:rPr>
                        <a:t>Materials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1"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solidFill>
                            <a:srgbClr val="AC0000"/>
                          </a:solidFill>
                        </a:rPr>
                        <a:t>Conversion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399086"/>
                  </a:ext>
                </a:extLst>
              </a:tr>
              <a:tr h="581301">
                <a:tc>
                  <a:txBody>
                    <a:bodyPr/>
                    <a:lstStyle/>
                    <a:p>
                      <a:r>
                        <a:rPr lang="en-IN" dirty="0">
                          <a:solidFill>
                            <a:srgbClr val="AC0000"/>
                          </a:solidFill>
                        </a:rPr>
                        <a:t>Units completed and transferred out of the </a:t>
                      </a:r>
                    </a:p>
                    <a:p>
                      <a:r>
                        <a:rPr lang="en-IN" dirty="0">
                          <a:solidFill>
                            <a:srgbClr val="AC0000"/>
                          </a:solidFill>
                        </a:rPr>
                        <a:t>     department in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IN" dirty="0">
                          <a:solidFill>
                            <a:srgbClr val="AC0000"/>
                          </a:solidFill>
                        </a:rPr>
                        <a:t>5,400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IN" dirty="0">
                          <a:solidFill>
                            <a:srgbClr val="AC0000"/>
                          </a:solidFill>
                        </a:rPr>
                        <a:t>5,400</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455900"/>
                  </a:ext>
                </a:extLst>
              </a:tr>
              <a:tr h="387888">
                <a:tc>
                  <a:txBody>
                    <a:bodyPr/>
                    <a:lstStyle/>
                    <a:p>
                      <a:r>
                        <a:rPr lang="en-IN" dirty="0">
                          <a:solidFill>
                            <a:srgbClr val="AC0000"/>
                          </a:solidFill>
                        </a:rPr>
                        <a:t>Work in process, June 30: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461720"/>
                  </a:ext>
                </a:extLst>
              </a:tr>
              <a:tr h="38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AC0000"/>
                          </a:solidFill>
                        </a:rPr>
                        <a:t>     900 units × 60%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none" dirty="0">
                          <a:solidFill>
                            <a:srgbClr val="AC0000"/>
                          </a:solidFill>
                        </a:rPr>
                        <a:t>540</a:t>
                      </a:r>
                      <a:endParaRPr lang="en-IN" b="0" u="none"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0"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0"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7194652"/>
                  </a:ext>
                </a:extLst>
              </a:tr>
              <a:tr h="387888">
                <a:tc>
                  <a:txBody>
                    <a:bodyPr/>
                    <a:lstStyle/>
                    <a:p>
                      <a:pPr marL="0" indent="0"/>
                      <a:r>
                        <a:rPr lang="en-IN" b="0" dirty="0">
                          <a:solidFill>
                            <a:srgbClr val="AC0000"/>
                          </a:solidFill>
                        </a:rPr>
                        <a:t>     900 units × 30%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sng" baseline="0" dirty="0">
                          <a:solidFill>
                            <a:srgbClr val="AC0000"/>
                          </a:solidFill>
                          <a:uFill>
                            <a:solidFill>
                              <a:schemeClr val="tx1"/>
                            </a:solidFill>
                          </a:uFill>
                        </a:rPr>
                        <a:t>           </a:t>
                      </a:r>
                      <a:r>
                        <a:rPr lang="en-US" sz="100" b="0" u="sng" baseline="0" dirty="0">
                          <a:solidFill>
                            <a:srgbClr val="AC0000"/>
                          </a:solidFill>
                          <a:uFill>
                            <a:solidFill>
                              <a:schemeClr val="tx1"/>
                            </a:solidFill>
                          </a:uFill>
                        </a:rPr>
                        <a:t>.</a:t>
                      </a:r>
                      <a:endParaRPr lang="en-IN" sz="100" b="0"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b="0"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sng" baseline="0" dirty="0">
                          <a:solidFill>
                            <a:srgbClr val="AC0000"/>
                          </a:solidFill>
                          <a:uFill>
                            <a:solidFill>
                              <a:schemeClr val="tx1"/>
                            </a:solidFill>
                          </a:uFill>
                        </a:rPr>
                        <a:t>   270</a:t>
                      </a:r>
                      <a:endParaRPr lang="en-IN" b="0" u="sng"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846474"/>
                  </a:ext>
                </a:extLst>
              </a:tr>
              <a:tr h="581301">
                <a:tc>
                  <a:txBody>
                    <a:bodyPr/>
                    <a:lstStyle/>
                    <a:p>
                      <a:r>
                        <a:rPr lang="en-IN" dirty="0">
                          <a:solidFill>
                            <a:srgbClr val="AC0000"/>
                          </a:solidFill>
                        </a:rPr>
                        <a:t>Equivalent units of production in the department </a:t>
                      </a:r>
                    </a:p>
                    <a:p>
                      <a:r>
                        <a:rPr lang="en-IN" dirty="0">
                          <a:solidFill>
                            <a:srgbClr val="AC0000"/>
                          </a:solidFill>
                        </a:rPr>
                        <a:t>     during June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0" u="dbl" baseline="0" dirty="0">
                          <a:solidFill>
                            <a:srgbClr val="AC0000"/>
                          </a:solidFill>
                          <a:uFill>
                            <a:solidFill>
                              <a:schemeClr val="tx1"/>
                            </a:solidFill>
                          </a:uFill>
                        </a:rPr>
                        <a:t>5,940</a:t>
                      </a:r>
                      <a:endParaRPr lang="en-IN" b="0"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rgbClr val="AC0000"/>
                          </a:solidFill>
                          <a:uFill>
                            <a:solidFill>
                              <a:schemeClr val="tx1"/>
                            </a:solidFill>
                          </a:uFill>
                        </a:rPr>
                        <a:t>5,670</a:t>
                      </a:r>
                      <a:endParaRPr lang="en-IN" u="dbl" baseline="0" dirty="0">
                        <a:solidFill>
                          <a:srgbClr val="AC0000"/>
                        </a:solidFill>
                        <a:uFill>
                          <a:solidFill>
                            <a:schemeClr val="tx1"/>
                          </a:solidFill>
                        </a:u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5208434"/>
                  </a:ext>
                </a:extLst>
              </a:tr>
              <a:tr h="332172">
                <a:tc>
                  <a:txBody>
                    <a:bodyPr/>
                    <a:lstStyle/>
                    <a:p>
                      <a:endParaRPr lang="en-IN" dirty="0">
                        <a:solidFill>
                          <a:srgbClr val="AC0000"/>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u="sng"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solidFill>
                          <a:srgbClr val="AC0000"/>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361065"/>
                  </a:ext>
                </a:extLst>
              </a:tr>
            </a:tbl>
          </a:graphicData>
        </a:graphic>
      </p:graphicFrame>
    </p:spTree>
    <p:extLst>
      <p:ext uri="{BB962C8B-B14F-4D97-AF65-F5344CB8AC3E}">
        <p14:creationId xmlns:p14="http://schemas.microsoft.com/office/powerpoint/2010/main" val="3174419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1: Compute the Equivalent Units of Production </a:t>
            </a:r>
            <a:r>
              <a:rPr lang="en-US" sz="1100" dirty="0"/>
              <a:t>6</a:t>
            </a:r>
          </a:p>
        </p:txBody>
      </p:sp>
      <p:sp>
        <p:nvSpPr>
          <p:cNvPr id="3" name="Content Placeholder 2">
            <a:extLst>
              <a:ext uri="{FF2B5EF4-FFF2-40B4-BE49-F238E27FC236}">
                <a16:creationId xmlns:a16="http://schemas.microsoft.com/office/drawing/2014/main" id="{EFA98449-2081-4277-BE5A-9E2ED4EAFD26}"/>
              </a:ext>
            </a:extLst>
          </p:cNvPr>
          <p:cNvSpPr>
            <a:spLocks noGrp="1"/>
          </p:cNvSpPr>
          <p:nvPr>
            <p:ph idx="1"/>
          </p:nvPr>
        </p:nvSpPr>
        <p:spPr>
          <a:xfrm>
            <a:off x="822325" y="1295400"/>
            <a:ext cx="7543800" cy="507038"/>
          </a:xfrm>
        </p:spPr>
        <p:txBody>
          <a:bodyPr/>
          <a:lstStyle/>
          <a:p>
            <a:r>
              <a:rPr lang="en-US" sz="2400" dirty="0"/>
              <a:t>Materials</a:t>
            </a:r>
          </a:p>
        </p:txBody>
      </p:sp>
      <p:pic>
        <p:nvPicPr>
          <p:cNvPr id="8" name="Picture 7" descr="Computation of equivalent units of production for materials.">
            <a:extLst>
              <a:ext uri="{FF2B5EF4-FFF2-40B4-BE49-F238E27FC236}">
                <a16:creationId xmlns:a16="http://schemas.microsoft.com/office/drawing/2014/main" id="{CCDA3DAA-8083-4A81-A21B-3BA3F82C8050}"/>
              </a:ext>
            </a:extLst>
          </p:cNvPr>
          <p:cNvPicPr>
            <a:picLocks noChangeAspect="1"/>
          </p:cNvPicPr>
          <p:nvPr/>
        </p:nvPicPr>
        <p:blipFill>
          <a:blip r:embed="rId2"/>
          <a:stretch>
            <a:fillRect/>
          </a:stretch>
        </p:blipFill>
        <p:spPr>
          <a:xfrm>
            <a:off x="1454671" y="1887542"/>
            <a:ext cx="6234658" cy="3864817"/>
          </a:xfrm>
          <a:prstGeom prst="rect">
            <a:avLst/>
          </a:prstGeom>
        </p:spPr>
      </p:pic>
      <p:sp>
        <p:nvSpPr>
          <p:cNvPr id="9" name="Content Placeholder 8"/>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3045422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1: Compute the Equivalent Units of Production </a:t>
            </a:r>
            <a:r>
              <a:rPr lang="en-US" sz="1100" dirty="0"/>
              <a:t>7</a:t>
            </a:r>
          </a:p>
        </p:txBody>
      </p:sp>
      <p:sp>
        <p:nvSpPr>
          <p:cNvPr id="3" name="Content Placeholder 2">
            <a:extLst>
              <a:ext uri="{FF2B5EF4-FFF2-40B4-BE49-F238E27FC236}">
                <a16:creationId xmlns:a16="http://schemas.microsoft.com/office/drawing/2014/main" id="{36464A1A-B962-443E-96C9-CA68DBFCBE8A}"/>
              </a:ext>
            </a:extLst>
          </p:cNvPr>
          <p:cNvSpPr>
            <a:spLocks noGrp="1"/>
          </p:cNvSpPr>
          <p:nvPr>
            <p:ph idx="1"/>
          </p:nvPr>
        </p:nvSpPr>
        <p:spPr>
          <a:xfrm>
            <a:off x="822325" y="1295399"/>
            <a:ext cx="7543800" cy="488391"/>
          </a:xfrm>
        </p:spPr>
        <p:txBody>
          <a:bodyPr/>
          <a:lstStyle/>
          <a:p>
            <a:r>
              <a:rPr lang="en-US" sz="2400" dirty="0"/>
              <a:t>Conversion</a:t>
            </a:r>
          </a:p>
        </p:txBody>
      </p:sp>
      <p:pic>
        <p:nvPicPr>
          <p:cNvPr id="5" name="Picture 4" descr="Computation of equivalent units of production for conversion.">
            <a:extLst>
              <a:ext uri="{FF2B5EF4-FFF2-40B4-BE49-F238E27FC236}">
                <a16:creationId xmlns:a16="http://schemas.microsoft.com/office/drawing/2014/main" id="{D6D86E0D-6803-4B32-825C-F7CBE8A77357}"/>
              </a:ext>
            </a:extLst>
          </p:cNvPr>
          <p:cNvPicPr>
            <a:picLocks noChangeAspect="1"/>
          </p:cNvPicPr>
          <p:nvPr/>
        </p:nvPicPr>
        <p:blipFill>
          <a:blip r:embed="rId2"/>
          <a:stretch>
            <a:fillRect/>
          </a:stretch>
        </p:blipFill>
        <p:spPr>
          <a:xfrm>
            <a:off x="1230867" y="1783791"/>
            <a:ext cx="6682266" cy="4083609"/>
          </a:xfrm>
          <a:prstGeom prst="rect">
            <a:avLst/>
          </a:prstGeom>
        </p:spPr>
      </p:pic>
      <p:sp>
        <p:nvSpPr>
          <p:cNvPr id="9" name="Content Placeholder 8"/>
          <p:cNvSpPr>
            <a:spLocks noGrp="1"/>
          </p:cNvSpPr>
          <p:nvPr>
            <p:ph sz="quarter" idx="10"/>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280483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Quick Check 1</a:t>
            </a:r>
            <a:endParaRPr lang="en-US" dirty="0"/>
          </a:p>
        </p:txBody>
      </p:sp>
      <p:sp>
        <p:nvSpPr>
          <p:cNvPr id="3" name="Content Placeholder 2"/>
          <p:cNvSpPr>
            <a:spLocks noGrp="1"/>
          </p:cNvSpPr>
          <p:nvPr>
            <p:ph idx="1"/>
          </p:nvPr>
        </p:nvSpPr>
        <p:spPr>
          <a:xfrm>
            <a:off x="822325" y="1447800"/>
            <a:ext cx="7543800" cy="2514600"/>
          </a:xfrm>
          <a:ln w="19050">
            <a:solidFill>
              <a:schemeClr val="tx1"/>
            </a:solidFill>
          </a:ln>
        </p:spPr>
        <p:txBody>
          <a:bodyPr/>
          <a:lstStyle/>
          <a:p>
            <a:pPr marL="60325" eaLnBrk="1" hangingPunct="1">
              <a:spcBef>
                <a:spcPct val="20000"/>
              </a:spcBef>
              <a:defRPr/>
            </a:pPr>
            <a:r>
              <a:rPr lang="en-US" sz="2400" dirty="0">
                <a:solidFill>
                  <a:schemeClr val="bg2">
                    <a:lumMod val="10000"/>
                  </a:schemeClr>
                </a:solidFill>
                <a:ea typeface="MS PGothic" pitchFamily="34" charset="-128"/>
              </a:rPr>
              <a:t>Process costing is used for products that are:</a:t>
            </a:r>
          </a:p>
          <a:p>
            <a:pPr marL="60325" eaLnBrk="1" hangingPunct="1">
              <a:spcAft>
                <a:spcPts val="0"/>
              </a:spcAft>
              <a:buClr>
                <a:srgbClr val="002060"/>
              </a:buClr>
              <a:defRPr/>
            </a:pPr>
            <a:r>
              <a:rPr lang="en-US" sz="2400" dirty="0">
                <a:solidFill>
                  <a:schemeClr val="bg2">
                    <a:lumMod val="10000"/>
                  </a:schemeClr>
                </a:solidFill>
                <a:ea typeface="MS PGothic" pitchFamily="34" charset="-128"/>
              </a:rPr>
              <a:t>a. Different and produced continuously.</a:t>
            </a:r>
          </a:p>
          <a:p>
            <a:pPr marL="60325" eaLnBrk="1" hangingPunct="1">
              <a:spcAft>
                <a:spcPts val="0"/>
              </a:spcAft>
              <a:buClr>
                <a:srgbClr val="002060"/>
              </a:buClr>
              <a:defRPr/>
            </a:pPr>
            <a:r>
              <a:rPr lang="en-US" sz="2400" dirty="0">
                <a:solidFill>
                  <a:schemeClr val="bg2">
                    <a:lumMod val="10000"/>
                  </a:schemeClr>
                </a:solidFill>
                <a:ea typeface="MS PGothic" pitchFamily="34" charset="-128"/>
              </a:rPr>
              <a:t>b. Similar and produced continuously.</a:t>
            </a:r>
          </a:p>
          <a:p>
            <a:pPr marL="60325" eaLnBrk="1" hangingPunct="1">
              <a:spcAft>
                <a:spcPts val="0"/>
              </a:spcAft>
              <a:buClr>
                <a:srgbClr val="002060"/>
              </a:buClr>
              <a:defRPr/>
            </a:pPr>
            <a:r>
              <a:rPr lang="en-US" sz="2400" dirty="0">
                <a:solidFill>
                  <a:schemeClr val="bg2">
                    <a:lumMod val="10000"/>
                  </a:schemeClr>
                </a:solidFill>
                <a:ea typeface="MS PGothic" pitchFamily="34" charset="-128"/>
              </a:rPr>
              <a:t>c. Individual units produced to customer specifications.</a:t>
            </a:r>
          </a:p>
          <a:p>
            <a:pPr marL="60325" eaLnBrk="1" hangingPunct="1">
              <a:spcAft>
                <a:spcPts val="0"/>
              </a:spcAft>
              <a:buClr>
                <a:srgbClr val="002060"/>
              </a:buClr>
              <a:defRPr/>
            </a:pPr>
            <a:r>
              <a:rPr lang="en-US" sz="2400" dirty="0">
                <a:solidFill>
                  <a:schemeClr val="bg2">
                    <a:lumMod val="10000"/>
                  </a:schemeClr>
                </a:solidFill>
                <a:ea typeface="MS PGothic" pitchFamily="34" charset="-128"/>
              </a:rPr>
              <a:t>d. Purchased from vendors.</a:t>
            </a:r>
          </a:p>
        </p:txBody>
      </p:sp>
    </p:spTree>
    <p:extLst>
      <p:ext uri="{BB962C8B-B14F-4D97-AF65-F5344CB8AC3E}">
        <p14:creationId xmlns:p14="http://schemas.microsoft.com/office/powerpoint/2010/main" val="258129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Learning Objective 3</a:t>
            </a:r>
            <a:endParaRPr lang="en-US" dirty="0"/>
          </a:p>
        </p:txBody>
      </p:sp>
      <p:sp>
        <p:nvSpPr>
          <p:cNvPr id="8" name="Content Placeholder 7"/>
          <p:cNvSpPr>
            <a:spLocks noGrp="1"/>
          </p:cNvSpPr>
          <p:nvPr>
            <p:ph idx="1"/>
          </p:nvPr>
        </p:nvSpPr>
        <p:spPr>
          <a:xfrm>
            <a:off x="822325" y="1447801"/>
            <a:ext cx="7543800" cy="1219199"/>
          </a:xfrm>
          <a:ln w="19050">
            <a:solidFill>
              <a:schemeClr val="tx1"/>
            </a:solidFill>
          </a:ln>
        </p:spPr>
        <p:txBody>
          <a:bodyPr/>
          <a:lstStyle/>
          <a:p>
            <a:pPr algn="ctr" eaLnBrk="1" fontAlgn="auto" hangingPunct="1">
              <a:spcBef>
                <a:spcPct val="50000"/>
              </a:spcBef>
              <a:spcAft>
                <a:spcPts val="0"/>
              </a:spcAft>
              <a:defRPr/>
            </a:pPr>
            <a:r>
              <a:rPr lang="en-US" sz="3400" b="1" dirty="0">
                <a:solidFill>
                  <a:schemeClr val="accent6">
                    <a:lumMod val="50000"/>
                  </a:schemeClr>
                </a:solidFill>
                <a:ea typeface="MS PGothic" pitchFamily="34" charset="-128"/>
              </a:rPr>
              <a:t>Compute the cost per equivalent unit using the weighted-average method.</a:t>
            </a:r>
          </a:p>
        </p:txBody>
      </p:sp>
    </p:spTree>
    <p:extLst>
      <p:ext uri="{BB962C8B-B14F-4D97-AF65-F5344CB8AC3E}">
        <p14:creationId xmlns:p14="http://schemas.microsoft.com/office/powerpoint/2010/main" val="1974586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t>Step 2: Compute the Cost per Equivalent Unit </a:t>
            </a:r>
            <a:r>
              <a:rPr lang="en-US" altLang="en-US" sz="1100" dirty="0"/>
              <a:t>1</a:t>
            </a:r>
            <a:r>
              <a:rPr lang="en-US" altLang="en-US" dirty="0"/>
              <a:t> </a:t>
            </a:r>
            <a:endParaRPr lang="en-US" dirty="0"/>
          </a:p>
        </p:txBody>
      </p:sp>
      <p:sp>
        <p:nvSpPr>
          <p:cNvPr id="8" name="Content Placeholder 7"/>
          <p:cNvSpPr>
            <a:spLocks noGrp="1"/>
          </p:cNvSpPr>
          <p:nvPr>
            <p:ph idx="1"/>
          </p:nvPr>
        </p:nvSpPr>
        <p:spPr>
          <a:xfrm>
            <a:off x="822325" y="1399672"/>
            <a:ext cx="7543800" cy="4843729"/>
          </a:xfrm>
          <a:ln w="19050">
            <a:solidFill>
              <a:schemeClr val="tx1"/>
            </a:solidFill>
          </a:ln>
        </p:spPr>
        <p:txBody>
          <a:bodyPr/>
          <a:lstStyle/>
          <a:p>
            <a:pPr marL="60325" eaLnBrk="1" hangingPunct="1">
              <a:spcBef>
                <a:spcPct val="5000"/>
              </a:spcBef>
              <a:defRPr/>
            </a:pPr>
            <a:r>
              <a:rPr lang="en-US" altLang="en-US" b="1" dirty="0">
                <a:cs typeface="Arial" charset="0"/>
              </a:rPr>
              <a:t>Beginning Work in Process Inventory:       300 units	  </a:t>
            </a:r>
          </a:p>
          <a:p>
            <a:pPr marL="60325" eaLnBrk="1" hangingPunct="1">
              <a:spcBef>
                <a:spcPct val="5000"/>
              </a:spcBef>
              <a:defRPr/>
            </a:pPr>
            <a:r>
              <a:rPr lang="en-US" altLang="en-US" b="1" dirty="0">
                <a:solidFill>
                  <a:srgbClr val="3333FF"/>
                </a:solidFill>
                <a:cs typeface="Arial" charset="0"/>
              </a:rPr>
              <a:t>Materials:     40% complete	    $6,119</a:t>
            </a:r>
          </a:p>
          <a:p>
            <a:pPr marL="60325" eaLnBrk="1" hangingPunct="1">
              <a:spcBef>
                <a:spcPct val="5000"/>
              </a:spcBef>
              <a:defRPr/>
            </a:pPr>
            <a:r>
              <a:rPr lang="en-US" altLang="en-US" b="1" dirty="0">
                <a:solidFill>
                  <a:srgbClr val="3333FF"/>
                </a:solidFill>
                <a:cs typeface="Arial" charset="0"/>
              </a:rPr>
              <a:t>Conversion: 20% complete	    $3,920</a:t>
            </a:r>
            <a:endParaRPr lang="en-US" altLang="en-US" b="1" dirty="0">
              <a:cs typeface="Arial" charset="0"/>
            </a:endParaRPr>
          </a:p>
          <a:p>
            <a:pPr marL="60325" eaLnBrk="1" hangingPunct="1">
              <a:spcBef>
                <a:spcPct val="5000"/>
              </a:spcBef>
              <a:defRPr/>
            </a:pPr>
            <a:endParaRPr lang="en-US" altLang="en-US" b="1" dirty="0">
              <a:cs typeface="Arial" charset="0"/>
            </a:endParaRPr>
          </a:p>
          <a:p>
            <a:pPr marL="60325" eaLnBrk="1" hangingPunct="1">
              <a:spcBef>
                <a:spcPct val="5000"/>
              </a:spcBef>
              <a:defRPr/>
            </a:pPr>
            <a:r>
              <a:rPr lang="en-US" altLang="en-US" b="1" dirty="0">
                <a:cs typeface="Arial" charset="0"/>
              </a:rPr>
              <a:t>Production started during June	    6,000 units</a:t>
            </a:r>
          </a:p>
          <a:p>
            <a:pPr marL="60325" eaLnBrk="1" hangingPunct="1">
              <a:spcBef>
                <a:spcPct val="5000"/>
              </a:spcBef>
              <a:defRPr/>
            </a:pPr>
            <a:r>
              <a:rPr lang="en-US" altLang="en-US" b="1" dirty="0">
                <a:cs typeface="Arial" charset="0"/>
              </a:rPr>
              <a:t>Production completed during June    5,400 units</a:t>
            </a:r>
          </a:p>
          <a:p>
            <a:pPr marL="60325" eaLnBrk="1" hangingPunct="1">
              <a:spcBef>
                <a:spcPct val="5000"/>
              </a:spcBef>
              <a:defRPr/>
            </a:pPr>
            <a:endParaRPr lang="en-US" altLang="en-US" b="1" dirty="0">
              <a:cs typeface="Arial" charset="0"/>
            </a:endParaRPr>
          </a:p>
          <a:p>
            <a:pPr marL="60325" eaLnBrk="1" hangingPunct="1">
              <a:spcBef>
                <a:spcPct val="5000"/>
              </a:spcBef>
              <a:defRPr/>
            </a:pPr>
            <a:r>
              <a:rPr lang="en-US" altLang="en-US" b="1" dirty="0">
                <a:cs typeface="Arial" charset="0"/>
              </a:rPr>
              <a:t>Costs added to production in June</a:t>
            </a:r>
          </a:p>
          <a:p>
            <a:pPr marL="60325" eaLnBrk="1" hangingPunct="1">
              <a:spcBef>
                <a:spcPct val="5000"/>
              </a:spcBef>
              <a:defRPr/>
            </a:pPr>
            <a:r>
              <a:rPr lang="en-US" altLang="en-US" b="1" dirty="0">
                <a:solidFill>
                  <a:srgbClr val="3333FF"/>
                </a:solidFill>
                <a:cs typeface="Arial" charset="0"/>
              </a:rPr>
              <a:t>Materials cost		 	$118,621</a:t>
            </a:r>
          </a:p>
          <a:p>
            <a:pPr marL="60325" eaLnBrk="1" hangingPunct="1">
              <a:spcBef>
                <a:spcPct val="5000"/>
              </a:spcBef>
              <a:defRPr/>
            </a:pPr>
            <a:r>
              <a:rPr lang="en-US" altLang="en-US" b="1" dirty="0">
                <a:solidFill>
                  <a:srgbClr val="3333FF"/>
                </a:solidFill>
                <a:cs typeface="Arial" charset="0"/>
              </a:rPr>
              <a:t>Conversion cost 			  $81,130</a:t>
            </a:r>
          </a:p>
          <a:p>
            <a:pPr marL="60325" eaLnBrk="1" hangingPunct="1">
              <a:spcBef>
                <a:spcPct val="5000"/>
              </a:spcBef>
              <a:defRPr/>
            </a:pPr>
            <a:endParaRPr lang="en-US" altLang="en-US" b="1" dirty="0">
              <a:cs typeface="Arial" charset="0"/>
            </a:endParaRPr>
          </a:p>
          <a:p>
            <a:pPr marL="60325" eaLnBrk="1" hangingPunct="1">
              <a:spcBef>
                <a:spcPct val="5000"/>
              </a:spcBef>
              <a:defRPr/>
            </a:pPr>
            <a:r>
              <a:rPr lang="en-US" altLang="en-US" b="1" dirty="0">
                <a:cs typeface="Arial" charset="0"/>
              </a:rPr>
              <a:t>Ending Work in Process Inventory:       900 units</a:t>
            </a:r>
          </a:p>
          <a:p>
            <a:pPr marL="60325" eaLnBrk="1" hangingPunct="1">
              <a:spcBef>
                <a:spcPct val="5000"/>
              </a:spcBef>
              <a:defRPr/>
            </a:pPr>
            <a:r>
              <a:rPr lang="en-US" altLang="en-US" b="1" dirty="0">
                <a:cs typeface="Arial" charset="0"/>
              </a:rPr>
              <a:t>Materials:	   60% complete</a:t>
            </a:r>
          </a:p>
          <a:p>
            <a:pPr marL="60325" eaLnBrk="1" hangingPunct="1">
              <a:spcBef>
                <a:spcPct val="5000"/>
              </a:spcBef>
              <a:defRPr/>
            </a:pPr>
            <a:r>
              <a:rPr lang="en-US" altLang="en-US" b="1" dirty="0">
                <a:cs typeface="Arial" charset="0"/>
              </a:rPr>
              <a:t>Conversion:   	   30% complete</a:t>
            </a:r>
          </a:p>
        </p:txBody>
      </p:sp>
    </p:spTree>
    <p:extLst>
      <p:ext uri="{BB962C8B-B14F-4D97-AF65-F5344CB8AC3E}">
        <p14:creationId xmlns:p14="http://schemas.microsoft.com/office/powerpoint/2010/main" val="2073929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2: Compute the Cost per Equivalent Unit </a:t>
            </a:r>
            <a:r>
              <a:rPr lang="en-US" sz="1100" dirty="0"/>
              <a:t>2</a:t>
            </a:r>
          </a:p>
        </p:txBody>
      </p:sp>
      <p:sp>
        <p:nvSpPr>
          <p:cNvPr id="8" name="Content Placeholder 7"/>
          <p:cNvSpPr>
            <a:spLocks noGrp="1"/>
          </p:cNvSpPr>
          <p:nvPr>
            <p:ph idx="1"/>
          </p:nvPr>
        </p:nvSpPr>
        <p:spPr>
          <a:xfrm>
            <a:off x="822325" y="1447800"/>
            <a:ext cx="7543800" cy="1025525"/>
          </a:xfrm>
        </p:spPr>
        <p:txBody>
          <a:bodyPr/>
          <a:lstStyle/>
          <a:p>
            <a:pPr algn="ctr" eaLnBrk="1" hangingPunct="1">
              <a:spcBef>
                <a:spcPct val="50000"/>
              </a:spcBef>
            </a:pPr>
            <a:r>
              <a:rPr lang="en-US" altLang="en-US" sz="2800" dirty="0"/>
              <a:t>The formula for computing the cost per equivalent unit is:</a:t>
            </a:r>
          </a:p>
        </p:txBody>
      </p:sp>
      <p:sp>
        <p:nvSpPr>
          <p:cNvPr id="9" name="Content Placeholder 8"/>
          <p:cNvSpPr>
            <a:spLocks noGrp="1"/>
          </p:cNvSpPr>
          <p:nvPr>
            <p:ph idx="10"/>
          </p:nvPr>
        </p:nvSpPr>
        <p:spPr>
          <a:xfrm>
            <a:off x="853033" y="2590800"/>
            <a:ext cx="7521575" cy="1295400"/>
          </a:xfrm>
        </p:spPr>
        <p:txBody>
          <a:bodyPr/>
          <a:lstStyle/>
          <a:p>
            <a:pPr algn="ctr"/>
            <a:r>
              <a:rPr lang="en-US" sz="2800" b="1" dirty="0">
                <a:solidFill>
                  <a:srgbClr val="B40078"/>
                </a:solidFill>
              </a:rPr>
              <a:t>Weighted-Average Method</a:t>
            </a:r>
          </a:p>
          <a:p>
            <a:pPr algn="ctr">
              <a:spcBef>
                <a:spcPts val="0"/>
              </a:spcBef>
              <a:spcAft>
                <a:spcPts val="0"/>
              </a:spcAft>
            </a:pPr>
            <a:r>
              <a:rPr lang="en-US" sz="2400" b="1" dirty="0">
                <a:solidFill>
                  <a:srgbClr val="B40078"/>
                </a:solidFill>
              </a:rPr>
              <a:t>(a separate calculation  is made for each cost category in each processing department)</a:t>
            </a:r>
          </a:p>
        </p:txBody>
      </p:sp>
      <p:graphicFrame>
        <p:nvGraphicFramePr>
          <p:cNvPr id="4" name="Object 3">
            <a:extLst>
              <a:ext uri="{FF2B5EF4-FFF2-40B4-BE49-F238E27FC236}">
                <a16:creationId xmlns:a16="http://schemas.microsoft.com/office/drawing/2014/main" id="{3058ECFE-26F8-44C5-A5F6-310150E3F0BD}"/>
              </a:ext>
            </a:extLst>
          </p:cNvPr>
          <p:cNvGraphicFramePr>
            <a:graphicFrameLocks noChangeAspect="1"/>
          </p:cNvGraphicFramePr>
          <p:nvPr>
            <p:extLst>
              <p:ext uri="{D42A27DB-BD31-4B8C-83A1-F6EECF244321}">
                <p14:modId xmlns:p14="http://schemas.microsoft.com/office/powerpoint/2010/main" val="3450230655"/>
              </p:ext>
            </p:extLst>
          </p:nvPr>
        </p:nvGraphicFramePr>
        <p:xfrm>
          <a:off x="655366" y="4265412"/>
          <a:ext cx="7802834" cy="1108477"/>
        </p:xfrm>
        <a:graphic>
          <a:graphicData uri="http://schemas.openxmlformats.org/presentationml/2006/ole">
            <mc:AlternateContent xmlns:mc="http://schemas.openxmlformats.org/markup-compatibility/2006">
              <mc:Choice xmlns:v="urn:schemas-microsoft-com:vml" Requires="v">
                <p:oleObj spid="_x0000_s1081" name="Equation" r:id="rId3" imgW="4559040" imgH="647640" progId="Equation.DSMT4">
                  <p:embed/>
                </p:oleObj>
              </mc:Choice>
              <mc:Fallback>
                <p:oleObj name="Equation" r:id="rId3" imgW="4559040" imgH="647640" progId="Equation.DSMT4">
                  <p:embed/>
                  <p:pic>
                    <p:nvPicPr>
                      <p:cNvPr id="0" name=""/>
                      <p:cNvPicPr/>
                      <p:nvPr/>
                    </p:nvPicPr>
                    <p:blipFill>
                      <a:blip r:embed="rId4"/>
                      <a:stretch>
                        <a:fillRect/>
                      </a:stretch>
                    </p:blipFill>
                    <p:spPr>
                      <a:xfrm>
                        <a:off x="655366" y="4265412"/>
                        <a:ext cx="7802834" cy="1108477"/>
                      </a:xfrm>
                      <a:prstGeom prst="rect">
                        <a:avLst/>
                      </a:prstGeom>
                    </p:spPr>
                  </p:pic>
                </p:oleObj>
              </mc:Fallback>
            </mc:AlternateContent>
          </a:graphicData>
        </a:graphic>
      </p:graphicFrame>
    </p:spTree>
    <p:extLst>
      <p:ext uri="{BB962C8B-B14F-4D97-AF65-F5344CB8AC3E}">
        <p14:creationId xmlns:p14="http://schemas.microsoft.com/office/powerpoint/2010/main" val="2960976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2: Compute the Cost per Equivalent Unit </a:t>
            </a:r>
            <a:r>
              <a:rPr lang="en-US" sz="1100" dirty="0"/>
              <a:t>3</a:t>
            </a:r>
          </a:p>
        </p:txBody>
      </p:sp>
      <p:sp>
        <p:nvSpPr>
          <p:cNvPr id="8" name="Content Placeholder 7"/>
          <p:cNvSpPr>
            <a:spLocks noGrp="1"/>
          </p:cNvSpPr>
          <p:nvPr>
            <p:ph idx="1"/>
          </p:nvPr>
        </p:nvSpPr>
        <p:spPr>
          <a:xfrm>
            <a:off x="822325" y="1447801"/>
            <a:ext cx="7543800" cy="914399"/>
          </a:xfrm>
        </p:spPr>
        <p:txBody>
          <a:bodyPr/>
          <a:lstStyle/>
          <a:p>
            <a:pPr algn="ctr" eaLnBrk="1" hangingPunct="1">
              <a:spcBef>
                <a:spcPct val="50000"/>
              </a:spcBef>
            </a:pPr>
            <a:r>
              <a:rPr lang="en-US" altLang="en-US" sz="2800" dirty="0"/>
              <a:t> Here is a schedule with the cost and equivalent unit information.</a:t>
            </a:r>
          </a:p>
        </p:txBody>
      </p:sp>
      <p:graphicFrame>
        <p:nvGraphicFramePr>
          <p:cNvPr id="2" name="Content Placeholder 1"/>
          <p:cNvGraphicFramePr>
            <a:graphicFrameLocks noGrp="1"/>
          </p:cNvGraphicFramePr>
          <p:nvPr>
            <p:ph sz="quarter" idx="10"/>
            <p:extLst>
              <p:ext uri="{D42A27DB-BD31-4B8C-83A1-F6EECF244321}">
                <p14:modId xmlns:p14="http://schemas.microsoft.com/office/powerpoint/2010/main" val="2030864096"/>
              </p:ext>
            </p:extLst>
          </p:nvPr>
        </p:nvGraphicFramePr>
        <p:xfrm>
          <a:off x="822323" y="2590800"/>
          <a:ext cx="7788276" cy="3017520"/>
        </p:xfrm>
        <a:graphic>
          <a:graphicData uri="http://schemas.openxmlformats.org/drawingml/2006/table">
            <a:tbl>
              <a:tblPr firstRow="1" bandRow="1">
                <a:tableStyleId>{2D5ABB26-0587-4C30-8999-92F81FD0307C}</a:tableStyleId>
              </a:tblPr>
              <a:tblGrid>
                <a:gridCol w="3978277">
                  <a:extLst>
                    <a:ext uri="{9D8B030D-6E8A-4147-A177-3AD203B41FA5}">
                      <a16:colId xmlns:a16="http://schemas.microsoft.com/office/drawing/2014/main" val="3352621292"/>
                    </a:ext>
                  </a:extLst>
                </a:gridCol>
                <a:gridCol w="1295400">
                  <a:extLst>
                    <a:ext uri="{9D8B030D-6E8A-4147-A177-3AD203B41FA5}">
                      <a16:colId xmlns:a16="http://schemas.microsoft.com/office/drawing/2014/main" val="2555728601"/>
                    </a:ext>
                  </a:extLst>
                </a:gridCol>
                <a:gridCol w="1219200">
                  <a:extLst>
                    <a:ext uri="{9D8B030D-6E8A-4147-A177-3AD203B41FA5}">
                      <a16:colId xmlns:a16="http://schemas.microsoft.com/office/drawing/2014/main" val="2147380902"/>
                    </a:ext>
                  </a:extLst>
                </a:gridCol>
                <a:gridCol w="1295399">
                  <a:extLst>
                    <a:ext uri="{9D8B030D-6E8A-4147-A177-3AD203B41FA5}">
                      <a16:colId xmlns:a16="http://schemas.microsoft.com/office/drawing/2014/main" val="1368271390"/>
                    </a:ext>
                  </a:extLst>
                </a:gridCol>
              </a:tblGrid>
              <a:tr h="502920">
                <a:tc>
                  <a:txBody>
                    <a:bodyPr/>
                    <a:lstStyle/>
                    <a:p>
                      <a:endParaRPr lang="en-IN"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b="1" dirty="0">
                          <a:solidFill>
                            <a:schemeClr val="tx1"/>
                          </a:solidFill>
                        </a:rPr>
                        <a:t>Total Cost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solidFill>
                            <a:schemeClr val="tx1"/>
                          </a:solidFill>
                        </a:rPr>
                        <a:t>Materials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1" dirty="0">
                          <a:solidFill>
                            <a:schemeClr val="tx1"/>
                          </a:solidFill>
                        </a:rPr>
                        <a:t>Conversion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627875"/>
                  </a:ext>
                </a:extLst>
              </a:tr>
              <a:tr h="502920">
                <a:tc>
                  <a:txBody>
                    <a:bodyPr/>
                    <a:lstStyle/>
                    <a:p>
                      <a:r>
                        <a:rPr lang="en-IN" dirty="0">
                          <a:solidFill>
                            <a:schemeClr val="tx1"/>
                          </a:solidFill>
                        </a:rPr>
                        <a:t>Cost to be accounted for: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29459844"/>
                  </a:ext>
                </a:extLst>
              </a:tr>
              <a:tr h="502920">
                <a:tc>
                  <a:txBody>
                    <a:bodyPr/>
                    <a:lstStyle/>
                    <a:p>
                      <a:pPr marL="265113" indent="0"/>
                      <a:r>
                        <a:rPr lang="en-IN" dirty="0">
                          <a:solidFill>
                            <a:schemeClr val="tx1"/>
                          </a:solidFill>
                        </a:rPr>
                        <a:t>Work in process, June 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  10,039</a:t>
                      </a:r>
                      <a:endParaRPr lang="en-IN"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     6,119</a:t>
                      </a:r>
                      <a:endParaRPr lang="en-IN"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solidFill>
                            <a:schemeClr val="tx1"/>
                          </a:solidFill>
                        </a:rPr>
                        <a:t>$   3,920</a:t>
                      </a:r>
                      <a:endParaRPr lang="en-IN"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26961465"/>
                  </a:ext>
                </a:extLst>
              </a:tr>
              <a:tr h="502920">
                <a:tc>
                  <a:txBody>
                    <a:bodyPr/>
                    <a:lstStyle/>
                    <a:p>
                      <a:pPr marL="265113" indent="0"/>
                      <a:r>
                        <a:rPr lang="en-IN" dirty="0">
                          <a:solidFill>
                            <a:schemeClr val="tx1"/>
                          </a:solidFill>
                        </a:rPr>
                        <a:t>Cost added in Assembly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u="sng" dirty="0">
                          <a:solidFill>
                            <a:schemeClr val="tx1"/>
                          </a:solidFill>
                        </a:rPr>
                        <a:t>  199,751</a:t>
                      </a:r>
                      <a:endParaRPr lang="en-IN" u="sng"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u="sng" dirty="0">
                          <a:solidFill>
                            <a:schemeClr val="tx1"/>
                          </a:solidFill>
                        </a:rPr>
                        <a:t>  118,621</a:t>
                      </a:r>
                      <a:endParaRPr lang="en-IN" u="sng"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u="sng" dirty="0">
                          <a:solidFill>
                            <a:schemeClr val="tx1"/>
                          </a:solidFill>
                        </a:rPr>
                        <a:t>  81,130</a:t>
                      </a:r>
                      <a:endParaRPr lang="en-IN" u="sng"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123479"/>
                  </a:ext>
                </a:extLst>
              </a:tr>
              <a:tr h="502920">
                <a:tc>
                  <a:txBody>
                    <a:bodyPr/>
                    <a:lstStyle/>
                    <a:p>
                      <a:pPr marL="265113" indent="0"/>
                      <a:r>
                        <a:rPr lang="en-IN" dirty="0">
                          <a:solidFill>
                            <a:schemeClr val="tx1"/>
                          </a:solidFill>
                        </a:rPr>
                        <a:t>Total cost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u="dbl" baseline="0" dirty="0">
                          <a:solidFill>
                            <a:schemeClr val="tx1"/>
                          </a:solidFill>
                        </a:rPr>
                        <a:t>$209,790</a:t>
                      </a:r>
                      <a:endParaRPr lang="en-IN" u="dbl" baseline="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u="dbl" baseline="0" dirty="0">
                          <a:solidFill>
                            <a:schemeClr val="tx1"/>
                          </a:solidFill>
                        </a:rPr>
                        <a:t>$124,740</a:t>
                      </a:r>
                      <a:endParaRPr lang="en-IN" u="dbl" baseline="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u="dbl" baseline="0" dirty="0">
                          <a:solidFill>
                            <a:schemeClr val="tx1"/>
                          </a:solidFill>
                        </a:rPr>
                        <a:t>$85,050</a:t>
                      </a:r>
                      <a:endParaRPr lang="en-IN" u="dbl" baseline="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12147789"/>
                  </a:ext>
                </a:extLst>
              </a:tr>
              <a:tr h="502920">
                <a:tc>
                  <a:txBody>
                    <a:bodyPr/>
                    <a:lstStyle/>
                    <a:p>
                      <a:r>
                        <a:rPr lang="en-IN" dirty="0">
                          <a:solidFill>
                            <a:schemeClr val="tx1"/>
                          </a:solidFill>
                        </a:rPr>
                        <a:t>Equivalent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5,940</a:t>
                      </a:r>
                      <a:endParaRPr lang="en-IN"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5,670</a:t>
                      </a:r>
                      <a:endParaRPr lang="en-IN"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564727"/>
                  </a:ext>
                </a:extLst>
              </a:tr>
            </a:tbl>
          </a:graphicData>
        </a:graphic>
      </p:graphicFrame>
    </p:spTree>
    <p:extLst>
      <p:ext uri="{BB962C8B-B14F-4D97-AF65-F5344CB8AC3E}">
        <p14:creationId xmlns:p14="http://schemas.microsoft.com/office/powerpoint/2010/main" val="4040790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2: Compute the Cost per Equivalent Unit </a:t>
            </a:r>
            <a:r>
              <a:rPr lang="en-US" sz="1100" dirty="0"/>
              <a:t>4</a:t>
            </a:r>
          </a:p>
        </p:txBody>
      </p:sp>
      <p:sp>
        <p:nvSpPr>
          <p:cNvPr id="8" name="Content Placeholder 7"/>
          <p:cNvSpPr>
            <a:spLocks noGrp="1"/>
          </p:cNvSpPr>
          <p:nvPr>
            <p:ph idx="1"/>
          </p:nvPr>
        </p:nvSpPr>
        <p:spPr>
          <a:xfrm>
            <a:off x="822325" y="1295400"/>
            <a:ext cx="7543800" cy="854992"/>
          </a:xfrm>
        </p:spPr>
        <p:txBody>
          <a:bodyPr/>
          <a:lstStyle/>
          <a:p>
            <a:pPr eaLnBrk="1" hangingPunct="1">
              <a:spcBef>
                <a:spcPct val="50000"/>
              </a:spcBef>
            </a:pPr>
            <a:r>
              <a:rPr lang="en-US" altLang="en-US" sz="2400" dirty="0"/>
              <a:t> Here is a schedule with the cost and equivalent unit information.</a:t>
            </a:r>
          </a:p>
        </p:txBody>
      </p:sp>
      <p:graphicFrame>
        <p:nvGraphicFramePr>
          <p:cNvPr id="12" name="Table 11">
            <a:extLst>
              <a:ext uri="{FF2B5EF4-FFF2-40B4-BE49-F238E27FC236}">
                <a16:creationId xmlns:a16="http://schemas.microsoft.com/office/drawing/2014/main" id="{B4C1EE48-C32F-44F7-8BC0-2254A1AE1660}"/>
              </a:ext>
            </a:extLst>
          </p:cNvPr>
          <p:cNvGraphicFramePr>
            <a:graphicFrameLocks noGrp="1"/>
          </p:cNvGraphicFramePr>
          <p:nvPr>
            <p:extLst>
              <p:ext uri="{D42A27DB-BD31-4B8C-83A1-F6EECF244321}">
                <p14:modId xmlns:p14="http://schemas.microsoft.com/office/powerpoint/2010/main" val="4277405241"/>
              </p:ext>
            </p:extLst>
          </p:nvPr>
        </p:nvGraphicFramePr>
        <p:xfrm>
          <a:off x="483552" y="2209800"/>
          <a:ext cx="8176895" cy="2560320"/>
        </p:xfrm>
        <a:graphic>
          <a:graphicData uri="http://schemas.openxmlformats.org/drawingml/2006/table">
            <a:tbl>
              <a:tblPr firstRow="1" bandRow="1">
                <a:tableStyleId>{5940675A-B579-460E-94D1-54222C63F5DA}</a:tableStyleId>
              </a:tblPr>
              <a:tblGrid>
                <a:gridCol w="2994343">
                  <a:extLst>
                    <a:ext uri="{9D8B030D-6E8A-4147-A177-3AD203B41FA5}">
                      <a16:colId xmlns:a16="http://schemas.microsoft.com/office/drawing/2014/main" val="20000"/>
                    </a:ext>
                  </a:extLst>
                </a:gridCol>
                <a:gridCol w="2170430">
                  <a:extLst>
                    <a:ext uri="{9D8B030D-6E8A-4147-A177-3AD203B41FA5}">
                      <a16:colId xmlns:a16="http://schemas.microsoft.com/office/drawing/2014/main" val="20001"/>
                    </a:ext>
                  </a:extLst>
                </a:gridCol>
                <a:gridCol w="1456055">
                  <a:extLst>
                    <a:ext uri="{9D8B030D-6E8A-4147-A177-3AD203B41FA5}">
                      <a16:colId xmlns:a16="http://schemas.microsoft.com/office/drawing/2014/main" val="20002"/>
                    </a:ext>
                  </a:extLst>
                </a:gridCol>
                <a:gridCol w="1556067">
                  <a:extLst>
                    <a:ext uri="{9D8B030D-6E8A-4147-A177-3AD203B41FA5}">
                      <a16:colId xmlns:a16="http://schemas.microsoft.com/office/drawing/2014/main" val="20003"/>
                    </a:ext>
                  </a:extLst>
                </a:gridCol>
              </a:tblGrid>
              <a:tr h="161925">
                <a:tc>
                  <a:txBody>
                    <a:bodyPr/>
                    <a:lstStyle/>
                    <a:p>
                      <a:pPr algn="ctr" fontAlgn="b"/>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solidFill>
                            <a:schemeClr val="tx1"/>
                          </a:solidFill>
                          <a:effectLst/>
                          <a:latin typeface="+mn-lt"/>
                          <a:ea typeface="Verdana" pitchFamily="34" charset="0"/>
                          <a:cs typeface="Verdana" pitchFamily="34" charset="0"/>
                        </a:rPr>
                        <a:t>Total</a:t>
                      </a:r>
                      <a:r>
                        <a:rPr lang="en-US" sz="1800" b="1" u="none" strike="noStrike" baseline="0" dirty="0">
                          <a:solidFill>
                            <a:schemeClr val="tx1"/>
                          </a:solidFill>
                          <a:effectLst/>
                          <a:latin typeface="+mn-lt"/>
                          <a:ea typeface="Verdana" pitchFamily="34" charset="0"/>
                          <a:cs typeface="Verdana" pitchFamily="34" charset="0"/>
                        </a:rPr>
                        <a:t> </a:t>
                      </a:r>
                      <a:r>
                        <a:rPr lang="en-US" sz="1800" b="1" u="none" strike="noStrike" dirty="0">
                          <a:solidFill>
                            <a:schemeClr val="tx1"/>
                          </a:solidFill>
                          <a:effectLst/>
                          <a:latin typeface="+mn-lt"/>
                          <a:ea typeface="Verdana" pitchFamily="34" charset="0"/>
                          <a:cs typeface="Verdana" pitchFamily="34" charset="0"/>
                        </a:rPr>
                        <a:t>Cost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619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solidFill>
                            <a:schemeClr val="tx1"/>
                          </a:solidFill>
                          <a:effectLst/>
                          <a:latin typeface="+mn-lt"/>
                          <a:ea typeface="Verdana" pitchFamily="34" charset="0"/>
                          <a:cs typeface="Verdana" pitchFamily="34" charset="0"/>
                        </a:rPr>
                        <a:t>Cost to be accounted for:</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0">
                <a:tc>
                  <a:txBody>
                    <a:bodyPr/>
                    <a:lstStyle/>
                    <a:p>
                      <a:pPr marL="292100" indent="0" algn="l" fontAlgn="b"/>
                      <a:r>
                        <a:rPr lang="en-US" sz="1800" u="none" strike="noStrike" dirty="0">
                          <a:solidFill>
                            <a:schemeClr val="tx1"/>
                          </a:solidFill>
                          <a:effectLst/>
                          <a:latin typeface="+mn-lt"/>
                          <a:ea typeface="Verdana" pitchFamily="34" charset="0"/>
                          <a:cs typeface="Verdana" pitchFamily="34" charset="0"/>
                        </a:rPr>
                        <a:t>Work in process, June 1</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r>
                        <a:rPr lang="en-US" sz="1800" u="none" strike="noStrike" baseline="0"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10,039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a:t>
                      </a:r>
                      <a:r>
                        <a:rPr lang="en-US" sz="1800" u="none" strike="noStrike" baseline="0"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6,119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 </a:t>
                      </a:r>
                      <a:r>
                        <a:rPr lang="en-US" sz="1800" u="none" strike="noStrike" baseline="0"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3,920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r h="161925">
                <a:tc>
                  <a:txBody>
                    <a:bodyPr/>
                    <a:lstStyle/>
                    <a:p>
                      <a:pPr marL="292100" indent="0" algn="l" fontAlgn="b"/>
                      <a:r>
                        <a:rPr lang="en-US" sz="1800" u="none" strike="noStrike" dirty="0">
                          <a:solidFill>
                            <a:schemeClr val="tx1"/>
                          </a:solidFill>
                          <a:effectLst/>
                          <a:latin typeface="+mn-lt"/>
                          <a:ea typeface="Verdana" pitchFamily="34" charset="0"/>
                          <a:cs typeface="Verdana" pitchFamily="34" charset="0"/>
                        </a:rPr>
                        <a:t>Cost added in Assembly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sng" strike="noStrike" dirty="0">
                          <a:solidFill>
                            <a:schemeClr val="tx1"/>
                          </a:solidFill>
                          <a:effectLst/>
                          <a:latin typeface="+mn-lt"/>
                          <a:ea typeface="Verdana" pitchFamily="34" charset="0"/>
                          <a:cs typeface="Verdana" pitchFamily="34" charset="0"/>
                        </a:rPr>
                        <a:t>  199,751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sng" strike="noStrike" dirty="0">
                          <a:solidFill>
                            <a:schemeClr val="tx1"/>
                          </a:solidFill>
                          <a:effectLst/>
                          <a:latin typeface="+mn-lt"/>
                          <a:ea typeface="Verdana" pitchFamily="34" charset="0"/>
                          <a:cs typeface="Verdana" pitchFamily="34" charset="0"/>
                        </a:rPr>
                        <a:t>  118,621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sng" strike="noStrike" dirty="0">
                          <a:solidFill>
                            <a:schemeClr val="tx1"/>
                          </a:solidFill>
                          <a:effectLst/>
                          <a:latin typeface="+mn-lt"/>
                          <a:ea typeface="Verdana" pitchFamily="34" charset="0"/>
                          <a:cs typeface="Verdana" pitchFamily="34" charset="0"/>
                        </a:rPr>
                        <a:t>   81,130 </a:t>
                      </a:r>
                      <a:endParaRPr lang="en-US" sz="1800" b="1" i="0" u="sng"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161925">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chemeClr val="tx1"/>
                          </a:solidFill>
                          <a:effectLst/>
                          <a:latin typeface="+mn-lt"/>
                          <a:ea typeface="Verdana" pitchFamily="34" charset="0"/>
                          <a:cs typeface="Verdana" pitchFamily="34" charset="0"/>
                        </a:rPr>
                        <a:t>Total cost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dbl" strike="noStrike" dirty="0">
                          <a:solidFill>
                            <a:schemeClr val="tx1"/>
                          </a:solidFill>
                          <a:effectLst/>
                          <a:latin typeface="+mn-lt"/>
                          <a:ea typeface="Verdana" pitchFamily="34" charset="0"/>
                          <a:cs typeface="Verdana" pitchFamily="34" charset="0"/>
                        </a:rPr>
                        <a:t>$209,790 </a:t>
                      </a:r>
                      <a:endParaRPr lang="en-US" sz="1800" b="1" i="0" u="dbl"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dbl" strike="noStrike" dirty="0">
                          <a:solidFill>
                            <a:schemeClr val="tx1"/>
                          </a:solidFill>
                          <a:effectLst/>
                          <a:latin typeface="+mn-lt"/>
                          <a:ea typeface="Verdana" pitchFamily="34" charset="0"/>
                          <a:cs typeface="Verdana" pitchFamily="34" charset="0"/>
                        </a:rPr>
                        <a:t>$124,740 </a:t>
                      </a:r>
                      <a:endParaRPr lang="en-US" sz="1800" b="1" i="0" u="dbl"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dbl" strike="noStrike" dirty="0">
                          <a:solidFill>
                            <a:schemeClr val="tx1"/>
                          </a:solidFill>
                          <a:effectLst/>
                          <a:latin typeface="+mn-lt"/>
                          <a:ea typeface="Verdana" pitchFamily="34" charset="0"/>
                          <a:cs typeface="Verdana" pitchFamily="34" charset="0"/>
                        </a:rPr>
                        <a:t>$85,050 </a:t>
                      </a:r>
                      <a:endParaRPr lang="en-US" sz="1800" b="1" i="0" u="dbl"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161925">
                <a:tc>
                  <a:txBody>
                    <a:bodyPr/>
                    <a:lstStyle/>
                    <a:p>
                      <a:pPr marL="292100" indent="0" algn="l" fontAlgn="b">
                        <a:tabLst/>
                      </a:pPr>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5,940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5,670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5"/>
                  </a:ext>
                </a:extLst>
              </a:tr>
              <a:tr h="161925">
                <a:tc>
                  <a:txBody>
                    <a:bodyPr/>
                    <a:lstStyle/>
                    <a:p>
                      <a:pPr algn="l" fontAlgn="b"/>
                      <a:r>
                        <a:rPr lang="en-US" sz="1800" b="0" i="0" u="none" strike="noStrike" dirty="0">
                          <a:solidFill>
                            <a:schemeClr val="tx1"/>
                          </a:solidFill>
                          <a:effectLst/>
                          <a:latin typeface="+mn-lt"/>
                          <a:ea typeface="Verdana" pitchFamily="34" charset="0"/>
                          <a:cs typeface="Verdana" pitchFamily="34" charset="0"/>
                        </a:rPr>
                        <a:t>Cost per equivalent</a:t>
                      </a:r>
                      <a:r>
                        <a:rPr lang="en-US" sz="1800" b="0" i="0" u="none" strike="noStrike" baseline="0" dirty="0">
                          <a:solidFill>
                            <a:schemeClr val="tx1"/>
                          </a:solidFill>
                          <a:effectLst/>
                          <a:latin typeface="+mn-lt"/>
                          <a:ea typeface="Verdana" pitchFamily="34" charset="0"/>
                          <a:cs typeface="Verdana" pitchFamily="34" charset="0"/>
                        </a:rPr>
                        <a:t> </a:t>
                      </a:r>
                      <a:r>
                        <a:rPr lang="en-US" sz="1800" b="0" i="0" u="none" strike="noStrike" dirty="0">
                          <a:solidFill>
                            <a:schemeClr val="tx1"/>
                          </a:solidFill>
                          <a:effectLst/>
                          <a:latin typeface="+mn-lt"/>
                          <a:ea typeface="Verdana" pitchFamily="34" charset="0"/>
                          <a:cs typeface="Verdana" pitchFamily="34" charset="0"/>
                        </a:rPr>
                        <a:t>unit</a:t>
                      </a:r>
                    </a:p>
                  </a:txBody>
                  <a:tcPr anchor="ctr"/>
                </a:tc>
                <a:tc>
                  <a:txBody>
                    <a:bodyPr/>
                    <a:lstStyle/>
                    <a:p>
                      <a:pPr algn="r" fontAlgn="b"/>
                      <a:endParaRPr lang="en-US" sz="1800" b="0"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b="1" i="0" u="none" strike="noStrike" dirty="0">
                          <a:solidFill>
                            <a:schemeClr val="tx1"/>
                          </a:solidFill>
                          <a:effectLst/>
                          <a:latin typeface="+mn-lt"/>
                          <a:ea typeface="Verdana" pitchFamily="34" charset="0"/>
                          <a:cs typeface="Verdana" pitchFamily="34" charset="0"/>
                        </a:rPr>
                        <a:t>$21.00*</a:t>
                      </a:r>
                    </a:p>
                  </a:txBody>
                  <a:tcPr anchor="ctr"/>
                </a:tc>
                <a:tc>
                  <a:txBody>
                    <a:bodyPr/>
                    <a:lstStyle/>
                    <a:p>
                      <a:pPr algn="r" fontAlgn="b"/>
                      <a:r>
                        <a:rPr lang="en-US" sz="1800" b="1" i="0" u="none" strike="noStrike" dirty="0">
                          <a:solidFill>
                            <a:schemeClr val="tx1"/>
                          </a:solidFill>
                          <a:effectLst/>
                          <a:latin typeface="+mn-lt"/>
                          <a:ea typeface="Verdana" pitchFamily="34" charset="0"/>
                          <a:cs typeface="Verdana" pitchFamily="34" charset="0"/>
                        </a:rPr>
                        <a:t>$15.00**</a:t>
                      </a:r>
                    </a:p>
                  </a:txBody>
                  <a:tcPr anchor="ctr"/>
                </a:tc>
                <a:extLst>
                  <a:ext uri="{0D108BD9-81ED-4DB2-BD59-A6C34878D82A}">
                    <a16:rowId xmlns:a16="http://schemas.microsoft.com/office/drawing/2014/main" val="10006"/>
                  </a:ext>
                </a:extLst>
              </a:tr>
            </a:tbl>
          </a:graphicData>
        </a:graphic>
      </p:graphicFrame>
      <p:sp>
        <p:nvSpPr>
          <p:cNvPr id="10" name="Content Placeholder 9">
            <a:extLst>
              <a:ext uri="{FF2B5EF4-FFF2-40B4-BE49-F238E27FC236}">
                <a16:creationId xmlns:a16="http://schemas.microsoft.com/office/drawing/2014/main" id="{E38CF3A4-84FB-4043-9B8B-4BBC0F52E2DD}"/>
              </a:ext>
            </a:extLst>
          </p:cNvPr>
          <p:cNvSpPr>
            <a:spLocks noGrp="1"/>
          </p:cNvSpPr>
          <p:nvPr>
            <p:ph idx="11"/>
          </p:nvPr>
        </p:nvSpPr>
        <p:spPr>
          <a:xfrm>
            <a:off x="822323" y="4953000"/>
            <a:ext cx="3597277" cy="457200"/>
          </a:xfrm>
        </p:spPr>
        <p:txBody>
          <a:bodyPr/>
          <a:lstStyle/>
          <a:p>
            <a:r>
              <a:rPr lang="en-US" altLang="en-US" b="1" dirty="0"/>
              <a:t>*$124,740 ÷ 5,940 units = $21.00</a:t>
            </a:r>
          </a:p>
        </p:txBody>
      </p:sp>
      <p:sp>
        <p:nvSpPr>
          <p:cNvPr id="11" name="Content Placeholder 10">
            <a:extLst>
              <a:ext uri="{FF2B5EF4-FFF2-40B4-BE49-F238E27FC236}">
                <a16:creationId xmlns:a16="http://schemas.microsoft.com/office/drawing/2014/main" id="{DA5F8BF7-D698-4C82-A23F-F7A1067173DF}"/>
              </a:ext>
            </a:extLst>
          </p:cNvPr>
          <p:cNvSpPr>
            <a:spLocks noGrp="1"/>
          </p:cNvSpPr>
          <p:nvPr>
            <p:ph sz="quarter" idx="12"/>
          </p:nvPr>
        </p:nvSpPr>
        <p:spPr>
          <a:xfrm>
            <a:off x="4708634" y="4953000"/>
            <a:ext cx="3597277" cy="337870"/>
          </a:xfrm>
        </p:spPr>
        <p:txBody>
          <a:bodyPr/>
          <a:lstStyle/>
          <a:p>
            <a:pPr algn="l"/>
            <a:r>
              <a:rPr lang="en-US" sz="2000" b="1" dirty="0">
                <a:ea typeface="MS PGothic" pitchFamily="34" charset="-128"/>
              </a:rPr>
              <a:t>**$85,050 ÷ 5,670 units = $15.00</a:t>
            </a:r>
          </a:p>
        </p:txBody>
      </p:sp>
      <p:sp>
        <p:nvSpPr>
          <p:cNvPr id="2" name="Content Placeholder 1"/>
          <p:cNvSpPr>
            <a:spLocks noGrp="1"/>
          </p:cNvSpPr>
          <p:nvPr>
            <p:ph idx="10"/>
          </p:nvPr>
        </p:nvSpPr>
        <p:spPr>
          <a:xfrm>
            <a:off x="822324" y="5486400"/>
            <a:ext cx="7521575" cy="457200"/>
          </a:xfrm>
          <a:ln w="19050">
            <a:solidFill>
              <a:schemeClr val="tx1"/>
            </a:solidFill>
          </a:ln>
        </p:spPr>
        <p:txBody>
          <a:bodyPr/>
          <a:lstStyle/>
          <a:p>
            <a:pPr indent="182563" eaLnBrk="1" hangingPunct="1">
              <a:defRPr/>
            </a:pPr>
            <a:r>
              <a:rPr lang="en-US" sz="2400" dirty="0">
                <a:ea typeface="MS PGothic" pitchFamily="34" charset="-128"/>
              </a:rPr>
              <a:t>Cost per equivalent unit = $21.00 + $15.00 = $36.00</a:t>
            </a:r>
          </a:p>
        </p:txBody>
      </p:sp>
    </p:spTree>
    <p:extLst>
      <p:ext uri="{BB962C8B-B14F-4D97-AF65-F5344CB8AC3E}">
        <p14:creationId xmlns:p14="http://schemas.microsoft.com/office/powerpoint/2010/main" val="3948622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Learning Objective 4</a:t>
            </a:r>
            <a:endParaRPr lang="en-US" dirty="0"/>
          </a:p>
        </p:txBody>
      </p:sp>
      <p:sp>
        <p:nvSpPr>
          <p:cNvPr id="8" name="Content Placeholder 7"/>
          <p:cNvSpPr>
            <a:spLocks noGrp="1"/>
          </p:cNvSpPr>
          <p:nvPr>
            <p:ph idx="1"/>
          </p:nvPr>
        </p:nvSpPr>
        <p:spPr>
          <a:xfrm>
            <a:off x="822325" y="1447801"/>
            <a:ext cx="7543800" cy="1295399"/>
          </a:xfrm>
          <a:ln w="28575">
            <a:solidFill>
              <a:schemeClr val="tx1"/>
            </a:solidFill>
          </a:ln>
        </p:spPr>
        <p:txBody>
          <a:bodyPr/>
          <a:lstStyle/>
          <a:p>
            <a:pPr algn="ctr" eaLnBrk="1" fontAlgn="auto" hangingPunct="1">
              <a:spcBef>
                <a:spcPct val="50000"/>
              </a:spcBef>
              <a:spcAft>
                <a:spcPts val="0"/>
              </a:spcAft>
              <a:defRPr/>
            </a:pPr>
            <a:r>
              <a:rPr lang="en-US" sz="3400" b="1" dirty="0">
                <a:solidFill>
                  <a:schemeClr val="accent6">
                    <a:lumMod val="50000"/>
                  </a:schemeClr>
                </a:solidFill>
                <a:ea typeface="MS PGothic" pitchFamily="34" charset="-128"/>
              </a:rPr>
              <a:t>Assign costs to units using the weighted-average method.</a:t>
            </a:r>
          </a:p>
        </p:txBody>
      </p:sp>
    </p:spTree>
    <p:extLst>
      <p:ext uri="{BB962C8B-B14F-4D97-AF65-F5344CB8AC3E}">
        <p14:creationId xmlns:p14="http://schemas.microsoft.com/office/powerpoint/2010/main" val="2824583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Assign Costs to Units </a:t>
            </a:r>
            <a:r>
              <a:rPr lang="en-US" sz="1000" dirty="0"/>
              <a:t>1</a:t>
            </a:r>
          </a:p>
        </p:txBody>
      </p:sp>
      <p:sp>
        <p:nvSpPr>
          <p:cNvPr id="3" name="Content Placeholder 2">
            <a:extLst>
              <a:ext uri="{FF2B5EF4-FFF2-40B4-BE49-F238E27FC236}">
                <a16:creationId xmlns:a16="http://schemas.microsoft.com/office/drawing/2014/main" id="{5A9D9D50-B8F4-44D3-A4FA-F238135DD294}"/>
              </a:ext>
            </a:extLst>
          </p:cNvPr>
          <p:cNvSpPr>
            <a:spLocks noGrp="1"/>
          </p:cNvSpPr>
          <p:nvPr>
            <p:ph idx="1"/>
          </p:nvPr>
        </p:nvSpPr>
        <p:spPr>
          <a:xfrm>
            <a:off x="822325" y="1447801"/>
            <a:ext cx="7543800" cy="761999"/>
          </a:xfrm>
        </p:spPr>
        <p:txBody>
          <a:bodyPr/>
          <a:lstStyle/>
          <a:p>
            <a:pPr algn="ctr">
              <a:spcBef>
                <a:spcPts val="0"/>
              </a:spcBef>
              <a:spcAft>
                <a:spcPts val="0"/>
              </a:spcAft>
            </a:pPr>
            <a:r>
              <a:rPr lang="en-US" sz="2400" dirty="0"/>
              <a:t>Assembly Department</a:t>
            </a:r>
          </a:p>
          <a:p>
            <a:pPr algn="ctr">
              <a:spcBef>
                <a:spcPts val="0"/>
              </a:spcBef>
              <a:spcAft>
                <a:spcPts val="0"/>
              </a:spcAft>
            </a:pPr>
            <a:r>
              <a:rPr lang="en-US" sz="2400" dirty="0"/>
              <a:t>Cost of Ending W</a:t>
            </a:r>
            <a:r>
              <a:rPr lang="en-US" sz="100" dirty="0"/>
              <a:t> </a:t>
            </a:r>
            <a:r>
              <a:rPr lang="en-US" sz="2400" dirty="0"/>
              <a:t>I</a:t>
            </a:r>
            <a:r>
              <a:rPr lang="en-US" sz="100" dirty="0"/>
              <a:t> </a:t>
            </a:r>
            <a:r>
              <a:rPr lang="en-US" sz="2400" dirty="0"/>
              <a:t>P Inventory and Units Transferred Out</a:t>
            </a:r>
          </a:p>
        </p:txBody>
      </p:sp>
      <p:graphicFrame>
        <p:nvGraphicFramePr>
          <p:cNvPr id="10" name="Table 9">
            <a:extLst>
              <a:ext uri="{FF2B5EF4-FFF2-40B4-BE49-F238E27FC236}">
                <a16:creationId xmlns:a16="http://schemas.microsoft.com/office/drawing/2014/main" id="{8D1B86E7-DA19-4B66-BF27-2951771661EA}"/>
              </a:ext>
            </a:extLst>
          </p:cNvPr>
          <p:cNvGraphicFramePr>
            <a:graphicFrameLocks noGrp="1"/>
          </p:cNvGraphicFramePr>
          <p:nvPr>
            <p:extLst>
              <p:ext uri="{D42A27DB-BD31-4B8C-83A1-F6EECF244321}">
                <p14:modId xmlns:p14="http://schemas.microsoft.com/office/powerpoint/2010/main" val="1249885759"/>
              </p:ext>
            </p:extLst>
          </p:nvPr>
        </p:nvGraphicFramePr>
        <p:xfrm>
          <a:off x="822325" y="2505952"/>
          <a:ext cx="7543799" cy="1097280"/>
        </p:xfrm>
        <a:graphic>
          <a:graphicData uri="http://schemas.openxmlformats.org/drawingml/2006/table">
            <a:tbl>
              <a:tblPr firstRow="1" bandRow="1">
                <a:tableStyleId>{5940675A-B579-460E-94D1-54222C63F5DA}</a:tableStyleId>
              </a:tblPr>
              <a:tblGrid>
                <a:gridCol w="3508299">
                  <a:extLst>
                    <a:ext uri="{9D8B030D-6E8A-4147-A177-3AD203B41FA5}">
                      <a16:colId xmlns:a16="http://schemas.microsoft.com/office/drawing/2014/main" val="20000"/>
                    </a:ext>
                  </a:extLst>
                </a:gridCol>
                <a:gridCol w="1356618">
                  <a:extLst>
                    <a:ext uri="{9D8B030D-6E8A-4147-A177-3AD203B41FA5}">
                      <a16:colId xmlns:a16="http://schemas.microsoft.com/office/drawing/2014/main" val="20001"/>
                    </a:ext>
                  </a:extLst>
                </a:gridCol>
                <a:gridCol w="1356618">
                  <a:extLst>
                    <a:ext uri="{9D8B030D-6E8A-4147-A177-3AD203B41FA5}">
                      <a16:colId xmlns:a16="http://schemas.microsoft.com/office/drawing/2014/main" val="20002"/>
                    </a:ext>
                  </a:extLst>
                </a:gridCol>
                <a:gridCol w="1322264">
                  <a:extLst>
                    <a:ext uri="{9D8B030D-6E8A-4147-A177-3AD203B41FA5}">
                      <a16:colId xmlns:a16="http://schemas.microsoft.com/office/drawing/2014/main" val="20003"/>
                    </a:ext>
                  </a:extLst>
                </a:gridCol>
              </a:tblGrid>
              <a:tr h="190500">
                <a:tc>
                  <a:txBody>
                    <a:bodyPr/>
                    <a:lstStyle/>
                    <a:p>
                      <a:pPr algn="ctr" fontAlgn="b"/>
                      <a:r>
                        <a:rPr lang="en-US" sz="1800" b="1"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Total</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540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270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6549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Assign Costs to Units </a:t>
            </a:r>
            <a:r>
              <a:rPr lang="en-US" sz="1000" dirty="0"/>
              <a:t>2</a:t>
            </a:r>
          </a:p>
        </p:txBody>
      </p:sp>
      <p:sp>
        <p:nvSpPr>
          <p:cNvPr id="3" name="Content Placeholder 2">
            <a:extLst>
              <a:ext uri="{FF2B5EF4-FFF2-40B4-BE49-F238E27FC236}">
                <a16:creationId xmlns:a16="http://schemas.microsoft.com/office/drawing/2014/main" id="{5A9D9D50-B8F4-44D3-A4FA-F238135DD294}"/>
              </a:ext>
            </a:extLst>
          </p:cNvPr>
          <p:cNvSpPr>
            <a:spLocks noGrp="1"/>
          </p:cNvSpPr>
          <p:nvPr>
            <p:ph idx="1"/>
          </p:nvPr>
        </p:nvSpPr>
        <p:spPr>
          <a:xfrm>
            <a:off x="822325" y="1447801"/>
            <a:ext cx="7543800" cy="761999"/>
          </a:xfrm>
        </p:spPr>
        <p:txBody>
          <a:bodyPr/>
          <a:lstStyle/>
          <a:p>
            <a:pPr algn="ctr">
              <a:spcBef>
                <a:spcPts val="0"/>
              </a:spcBef>
              <a:spcAft>
                <a:spcPts val="0"/>
              </a:spcAft>
            </a:pPr>
            <a:r>
              <a:rPr lang="en-US" sz="2400" dirty="0"/>
              <a:t>Assembly Department</a:t>
            </a:r>
          </a:p>
          <a:p>
            <a:pPr algn="ctr">
              <a:spcBef>
                <a:spcPts val="0"/>
              </a:spcBef>
              <a:spcAft>
                <a:spcPts val="0"/>
              </a:spcAft>
            </a:pPr>
            <a:r>
              <a:rPr lang="en-US" sz="2400" dirty="0"/>
              <a:t>Cost of Ending W</a:t>
            </a:r>
            <a:r>
              <a:rPr lang="en-US" sz="100" dirty="0"/>
              <a:t> </a:t>
            </a:r>
            <a:r>
              <a:rPr lang="en-US" sz="2400" dirty="0"/>
              <a:t>I</a:t>
            </a:r>
            <a:r>
              <a:rPr lang="en-US" sz="100" dirty="0"/>
              <a:t> </a:t>
            </a:r>
            <a:r>
              <a:rPr lang="en-US" sz="2400" dirty="0"/>
              <a:t>P Inventory and Units Transferred Out</a:t>
            </a:r>
          </a:p>
        </p:txBody>
      </p:sp>
      <p:graphicFrame>
        <p:nvGraphicFramePr>
          <p:cNvPr id="10" name="Table 9">
            <a:extLst>
              <a:ext uri="{FF2B5EF4-FFF2-40B4-BE49-F238E27FC236}">
                <a16:creationId xmlns:a16="http://schemas.microsoft.com/office/drawing/2014/main" id="{8D1B86E7-DA19-4B66-BF27-2951771661EA}"/>
              </a:ext>
            </a:extLst>
          </p:cNvPr>
          <p:cNvGraphicFramePr>
            <a:graphicFrameLocks noGrp="1"/>
          </p:cNvGraphicFramePr>
          <p:nvPr>
            <p:extLst>
              <p:ext uri="{D42A27DB-BD31-4B8C-83A1-F6EECF244321}">
                <p14:modId xmlns:p14="http://schemas.microsoft.com/office/powerpoint/2010/main" val="2050400736"/>
              </p:ext>
            </p:extLst>
          </p:nvPr>
        </p:nvGraphicFramePr>
        <p:xfrm>
          <a:off x="822325" y="2505952"/>
          <a:ext cx="7543799" cy="1463040"/>
        </p:xfrm>
        <a:graphic>
          <a:graphicData uri="http://schemas.openxmlformats.org/drawingml/2006/table">
            <a:tbl>
              <a:tblPr firstRow="1" bandRow="1">
                <a:tableStyleId>{5940675A-B579-460E-94D1-54222C63F5DA}</a:tableStyleId>
              </a:tblPr>
              <a:tblGrid>
                <a:gridCol w="3508299">
                  <a:extLst>
                    <a:ext uri="{9D8B030D-6E8A-4147-A177-3AD203B41FA5}">
                      <a16:colId xmlns:a16="http://schemas.microsoft.com/office/drawing/2014/main" val="20000"/>
                    </a:ext>
                  </a:extLst>
                </a:gridCol>
                <a:gridCol w="1356618">
                  <a:extLst>
                    <a:ext uri="{9D8B030D-6E8A-4147-A177-3AD203B41FA5}">
                      <a16:colId xmlns:a16="http://schemas.microsoft.com/office/drawing/2014/main" val="20001"/>
                    </a:ext>
                  </a:extLst>
                </a:gridCol>
                <a:gridCol w="1356618">
                  <a:extLst>
                    <a:ext uri="{9D8B030D-6E8A-4147-A177-3AD203B41FA5}">
                      <a16:colId xmlns:a16="http://schemas.microsoft.com/office/drawing/2014/main" val="20002"/>
                    </a:ext>
                  </a:extLst>
                </a:gridCol>
                <a:gridCol w="1322264">
                  <a:extLst>
                    <a:ext uri="{9D8B030D-6E8A-4147-A177-3AD203B41FA5}">
                      <a16:colId xmlns:a16="http://schemas.microsoft.com/office/drawing/2014/main" val="20003"/>
                    </a:ext>
                  </a:extLst>
                </a:gridCol>
              </a:tblGrid>
              <a:tr h="190500">
                <a:tc>
                  <a:txBody>
                    <a:bodyPr/>
                    <a:lstStyle/>
                    <a:p>
                      <a:pPr algn="ctr" fontAlgn="b"/>
                      <a:r>
                        <a:rPr lang="en-US" sz="1800" b="1"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Total</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270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$21.00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$15.00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9511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Assign Costs to Units </a:t>
            </a:r>
            <a:r>
              <a:rPr lang="en-US" sz="1000" dirty="0"/>
              <a:t>3</a:t>
            </a:r>
          </a:p>
        </p:txBody>
      </p:sp>
      <p:sp>
        <p:nvSpPr>
          <p:cNvPr id="3" name="Content Placeholder 2">
            <a:extLst>
              <a:ext uri="{FF2B5EF4-FFF2-40B4-BE49-F238E27FC236}">
                <a16:creationId xmlns:a16="http://schemas.microsoft.com/office/drawing/2014/main" id="{5A9D9D50-B8F4-44D3-A4FA-F238135DD294}"/>
              </a:ext>
            </a:extLst>
          </p:cNvPr>
          <p:cNvSpPr>
            <a:spLocks noGrp="1"/>
          </p:cNvSpPr>
          <p:nvPr>
            <p:ph idx="1"/>
          </p:nvPr>
        </p:nvSpPr>
        <p:spPr>
          <a:xfrm>
            <a:off x="822325" y="1447801"/>
            <a:ext cx="7543800" cy="761999"/>
          </a:xfrm>
        </p:spPr>
        <p:txBody>
          <a:bodyPr/>
          <a:lstStyle/>
          <a:p>
            <a:pPr algn="ctr">
              <a:spcBef>
                <a:spcPts val="0"/>
              </a:spcBef>
              <a:spcAft>
                <a:spcPts val="0"/>
              </a:spcAft>
            </a:pPr>
            <a:r>
              <a:rPr lang="en-US" sz="2400" dirty="0"/>
              <a:t>Assembly Department</a:t>
            </a:r>
          </a:p>
          <a:p>
            <a:pPr algn="ctr">
              <a:spcBef>
                <a:spcPts val="0"/>
              </a:spcBef>
              <a:spcAft>
                <a:spcPts val="0"/>
              </a:spcAft>
            </a:pPr>
            <a:r>
              <a:rPr lang="en-US" sz="2400" dirty="0"/>
              <a:t>Cost of Ending W</a:t>
            </a:r>
            <a:r>
              <a:rPr lang="en-US" sz="100" dirty="0"/>
              <a:t> </a:t>
            </a:r>
            <a:r>
              <a:rPr lang="en-US" sz="2400" dirty="0"/>
              <a:t>I</a:t>
            </a:r>
            <a:r>
              <a:rPr lang="en-US" sz="100" dirty="0"/>
              <a:t> </a:t>
            </a:r>
            <a:r>
              <a:rPr lang="en-US" sz="2400" dirty="0"/>
              <a:t>P Inventory and Units Transferred Out</a:t>
            </a:r>
          </a:p>
        </p:txBody>
      </p:sp>
      <p:graphicFrame>
        <p:nvGraphicFramePr>
          <p:cNvPr id="10" name="Table 9">
            <a:extLst>
              <a:ext uri="{FF2B5EF4-FFF2-40B4-BE49-F238E27FC236}">
                <a16:creationId xmlns:a16="http://schemas.microsoft.com/office/drawing/2014/main" id="{8D1B86E7-DA19-4B66-BF27-2951771661EA}"/>
              </a:ext>
            </a:extLst>
          </p:cNvPr>
          <p:cNvGraphicFramePr>
            <a:graphicFrameLocks noGrp="1"/>
          </p:cNvGraphicFramePr>
          <p:nvPr>
            <p:extLst>
              <p:ext uri="{D42A27DB-BD31-4B8C-83A1-F6EECF244321}">
                <p14:modId xmlns:p14="http://schemas.microsoft.com/office/powerpoint/2010/main" val="658113655"/>
              </p:ext>
            </p:extLst>
          </p:nvPr>
        </p:nvGraphicFramePr>
        <p:xfrm>
          <a:off x="822325" y="2505952"/>
          <a:ext cx="7543799" cy="1828800"/>
        </p:xfrm>
        <a:graphic>
          <a:graphicData uri="http://schemas.openxmlformats.org/drawingml/2006/table">
            <a:tbl>
              <a:tblPr firstRow="1" bandRow="1">
                <a:tableStyleId>{5940675A-B579-460E-94D1-54222C63F5DA}</a:tableStyleId>
              </a:tblPr>
              <a:tblGrid>
                <a:gridCol w="3508299">
                  <a:extLst>
                    <a:ext uri="{9D8B030D-6E8A-4147-A177-3AD203B41FA5}">
                      <a16:colId xmlns:a16="http://schemas.microsoft.com/office/drawing/2014/main" val="20000"/>
                    </a:ext>
                  </a:extLst>
                </a:gridCol>
                <a:gridCol w="1356618">
                  <a:extLst>
                    <a:ext uri="{9D8B030D-6E8A-4147-A177-3AD203B41FA5}">
                      <a16:colId xmlns:a16="http://schemas.microsoft.com/office/drawing/2014/main" val="20001"/>
                    </a:ext>
                  </a:extLst>
                </a:gridCol>
                <a:gridCol w="1356618">
                  <a:extLst>
                    <a:ext uri="{9D8B030D-6E8A-4147-A177-3AD203B41FA5}">
                      <a16:colId xmlns:a16="http://schemas.microsoft.com/office/drawing/2014/main" val="20002"/>
                    </a:ext>
                  </a:extLst>
                </a:gridCol>
                <a:gridCol w="1322264">
                  <a:extLst>
                    <a:ext uri="{9D8B030D-6E8A-4147-A177-3AD203B41FA5}">
                      <a16:colId xmlns:a16="http://schemas.microsoft.com/office/drawing/2014/main" val="20003"/>
                    </a:ext>
                  </a:extLst>
                </a:gridCol>
              </a:tblGrid>
              <a:tr h="190500">
                <a:tc>
                  <a:txBody>
                    <a:bodyPr/>
                    <a:lstStyle/>
                    <a:p>
                      <a:pPr algn="ctr" fontAlgn="b"/>
                      <a:r>
                        <a:rPr lang="en-US" sz="1800" b="1"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Total</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270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   $21.00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 $15.00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of 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$11,340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$4,050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$15,390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657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Step 3: Compute Cost of Units Transferred Out</a:t>
            </a:r>
          </a:p>
        </p:txBody>
      </p:sp>
      <p:sp>
        <p:nvSpPr>
          <p:cNvPr id="3" name="Content Placeholder 2">
            <a:extLst>
              <a:ext uri="{FF2B5EF4-FFF2-40B4-BE49-F238E27FC236}">
                <a16:creationId xmlns:a16="http://schemas.microsoft.com/office/drawing/2014/main" id="{5A9D9D50-B8F4-44D3-A4FA-F238135DD294}"/>
              </a:ext>
            </a:extLst>
          </p:cNvPr>
          <p:cNvSpPr>
            <a:spLocks noGrp="1"/>
          </p:cNvSpPr>
          <p:nvPr>
            <p:ph idx="1"/>
          </p:nvPr>
        </p:nvSpPr>
        <p:spPr>
          <a:xfrm>
            <a:off x="822325" y="1447801"/>
            <a:ext cx="7543800" cy="761999"/>
          </a:xfrm>
        </p:spPr>
        <p:txBody>
          <a:bodyPr/>
          <a:lstStyle/>
          <a:p>
            <a:pPr algn="ctr">
              <a:spcBef>
                <a:spcPts val="0"/>
              </a:spcBef>
              <a:spcAft>
                <a:spcPts val="0"/>
              </a:spcAft>
            </a:pPr>
            <a:r>
              <a:rPr lang="en-US" sz="2400" dirty="0"/>
              <a:t>Assembly Department</a:t>
            </a:r>
          </a:p>
          <a:p>
            <a:pPr algn="ctr">
              <a:spcBef>
                <a:spcPts val="0"/>
              </a:spcBef>
              <a:spcAft>
                <a:spcPts val="0"/>
              </a:spcAft>
            </a:pPr>
            <a:r>
              <a:rPr lang="en-US" sz="2400" dirty="0"/>
              <a:t>Cost of Ending W</a:t>
            </a:r>
            <a:r>
              <a:rPr lang="en-US" sz="100" dirty="0"/>
              <a:t> </a:t>
            </a:r>
            <a:r>
              <a:rPr lang="en-US" sz="2400" dirty="0"/>
              <a:t>I</a:t>
            </a:r>
            <a:r>
              <a:rPr lang="en-US" sz="100" dirty="0"/>
              <a:t> </a:t>
            </a:r>
            <a:r>
              <a:rPr lang="en-US" sz="2400" dirty="0"/>
              <a:t>P Inventory and Units Transferred Out</a:t>
            </a:r>
          </a:p>
        </p:txBody>
      </p:sp>
      <p:graphicFrame>
        <p:nvGraphicFramePr>
          <p:cNvPr id="10" name="Table 9">
            <a:extLst>
              <a:ext uri="{FF2B5EF4-FFF2-40B4-BE49-F238E27FC236}">
                <a16:creationId xmlns:a16="http://schemas.microsoft.com/office/drawing/2014/main" id="{8D1B86E7-DA19-4B66-BF27-2951771661EA}"/>
              </a:ext>
            </a:extLst>
          </p:cNvPr>
          <p:cNvGraphicFramePr>
            <a:graphicFrameLocks noGrp="1"/>
          </p:cNvGraphicFramePr>
          <p:nvPr>
            <p:extLst>
              <p:ext uri="{D42A27DB-BD31-4B8C-83A1-F6EECF244321}">
                <p14:modId xmlns:p14="http://schemas.microsoft.com/office/powerpoint/2010/main" val="26443863"/>
              </p:ext>
            </p:extLst>
          </p:nvPr>
        </p:nvGraphicFramePr>
        <p:xfrm>
          <a:off x="822325" y="2505952"/>
          <a:ext cx="7543799" cy="2834640"/>
        </p:xfrm>
        <a:graphic>
          <a:graphicData uri="http://schemas.openxmlformats.org/drawingml/2006/table">
            <a:tbl>
              <a:tblPr firstRow="1" bandRow="1">
                <a:tableStyleId>{5940675A-B579-460E-94D1-54222C63F5DA}</a:tableStyleId>
              </a:tblPr>
              <a:tblGrid>
                <a:gridCol w="3508299">
                  <a:extLst>
                    <a:ext uri="{9D8B030D-6E8A-4147-A177-3AD203B41FA5}">
                      <a16:colId xmlns:a16="http://schemas.microsoft.com/office/drawing/2014/main" val="20000"/>
                    </a:ext>
                  </a:extLst>
                </a:gridCol>
                <a:gridCol w="1356618">
                  <a:extLst>
                    <a:ext uri="{9D8B030D-6E8A-4147-A177-3AD203B41FA5}">
                      <a16:colId xmlns:a16="http://schemas.microsoft.com/office/drawing/2014/main" val="20001"/>
                    </a:ext>
                  </a:extLst>
                </a:gridCol>
                <a:gridCol w="1356618">
                  <a:extLst>
                    <a:ext uri="{9D8B030D-6E8A-4147-A177-3AD203B41FA5}">
                      <a16:colId xmlns:a16="http://schemas.microsoft.com/office/drawing/2014/main" val="20002"/>
                    </a:ext>
                  </a:extLst>
                </a:gridCol>
                <a:gridCol w="1322264">
                  <a:extLst>
                    <a:ext uri="{9D8B030D-6E8A-4147-A177-3AD203B41FA5}">
                      <a16:colId xmlns:a16="http://schemas.microsoft.com/office/drawing/2014/main" val="20003"/>
                    </a:ext>
                  </a:extLst>
                </a:gridCol>
              </a:tblGrid>
              <a:tr h="190500">
                <a:tc>
                  <a:txBody>
                    <a:bodyPr/>
                    <a:lstStyle/>
                    <a:p>
                      <a:pPr algn="ctr" fontAlgn="b"/>
                      <a:r>
                        <a:rPr lang="en-US" sz="1800" b="1"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Total</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270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   $21.00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$15.00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of 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$11,340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$4,050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$15,390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Units completed and transferred </a:t>
                      </a:r>
                    </a:p>
                    <a:p>
                      <a:pPr algn="l" fontAlgn="b"/>
                      <a:r>
                        <a:rPr lang="en-US" sz="1800" u="none" strike="noStrike" dirty="0">
                          <a:solidFill>
                            <a:schemeClr val="tx1"/>
                          </a:solidFill>
                          <a:effectLst/>
                          <a:latin typeface="+mn-lt"/>
                          <a:ea typeface="Verdana" pitchFamily="34" charset="0"/>
                          <a:cs typeface="Verdana" pitchFamily="34" charset="0"/>
                        </a:rPr>
                        <a:t>     out: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5"/>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Units transferred</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6596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Quick Check 1a</a:t>
            </a:r>
            <a:endParaRPr lang="en-US" dirty="0"/>
          </a:p>
        </p:txBody>
      </p:sp>
      <p:sp>
        <p:nvSpPr>
          <p:cNvPr id="3" name="Content Placeholder 2"/>
          <p:cNvSpPr>
            <a:spLocks noGrp="1"/>
          </p:cNvSpPr>
          <p:nvPr>
            <p:ph idx="1"/>
          </p:nvPr>
        </p:nvSpPr>
        <p:spPr>
          <a:xfrm>
            <a:off x="822325" y="1447800"/>
            <a:ext cx="7543800" cy="2514600"/>
          </a:xfrm>
          <a:ln w="19050">
            <a:solidFill>
              <a:schemeClr val="tx1"/>
            </a:solidFill>
          </a:ln>
        </p:spPr>
        <p:txBody>
          <a:bodyPr/>
          <a:lstStyle/>
          <a:p>
            <a:pPr marL="60325" eaLnBrk="1" hangingPunct="1">
              <a:spcBef>
                <a:spcPct val="20000"/>
              </a:spcBef>
              <a:defRPr/>
            </a:pPr>
            <a:r>
              <a:rPr lang="en-US" sz="2400" dirty="0">
                <a:solidFill>
                  <a:schemeClr val="bg2">
                    <a:lumMod val="10000"/>
                  </a:schemeClr>
                </a:solidFill>
                <a:ea typeface="MS PGothic" pitchFamily="34" charset="-128"/>
              </a:rPr>
              <a:t>Process costing is used for products that are:</a:t>
            </a:r>
          </a:p>
          <a:p>
            <a:pPr marL="60325" eaLnBrk="1" hangingPunct="1">
              <a:spcAft>
                <a:spcPts val="0"/>
              </a:spcAft>
              <a:buClr>
                <a:srgbClr val="002060"/>
              </a:buClr>
              <a:defRPr/>
            </a:pPr>
            <a:r>
              <a:rPr lang="en-US" sz="2400" dirty="0">
                <a:ea typeface="MS PGothic" pitchFamily="34" charset="-128"/>
              </a:rPr>
              <a:t>a. Different and produced continuously.</a:t>
            </a:r>
          </a:p>
          <a:p>
            <a:pPr marL="60325" eaLnBrk="1" hangingPunct="1">
              <a:spcAft>
                <a:spcPts val="0"/>
              </a:spcAft>
              <a:buClr>
                <a:srgbClr val="002060"/>
              </a:buClr>
              <a:defRPr/>
            </a:pPr>
            <a:r>
              <a:rPr lang="en-US" sz="2400" dirty="0">
                <a:solidFill>
                  <a:srgbClr val="0000C0"/>
                </a:solidFill>
                <a:ea typeface="MS PGothic" pitchFamily="34" charset="-128"/>
              </a:rPr>
              <a:t>b. Answer: Similar and produced continuously.</a:t>
            </a:r>
          </a:p>
          <a:p>
            <a:pPr marL="60325" eaLnBrk="1" hangingPunct="1">
              <a:spcAft>
                <a:spcPts val="0"/>
              </a:spcAft>
              <a:buClr>
                <a:srgbClr val="002060"/>
              </a:buClr>
              <a:defRPr/>
            </a:pPr>
            <a:r>
              <a:rPr lang="en-US" sz="2400" dirty="0">
                <a:ea typeface="MS PGothic" pitchFamily="34" charset="-128"/>
              </a:rPr>
              <a:t>c. Individual units produced to customer specifications.</a:t>
            </a:r>
          </a:p>
          <a:p>
            <a:pPr marL="60325" eaLnBrk="1" hangingPunct="1">
              <a:spcAft>
                <a:spcPts val="0"/>
              </a:spcAft>
              <a:buClr>
                <a:srgbClr val="002060"/>
              </a:buClr>
              <a:defRPr/>
            </a:pPr>
            <a:r>
              <a:rPr lang="en-US" sz="2400" dirty="0">
                <a:ea typeface="MS PGothic" pitchFamily="34" charset="-128"/>
              </a:rPr>
              <a:t>d. Purchased from vendors.</a:t>
            </a:r>
          </a:p>
        </p:txBody>
      </p:sp>
    </p:spTree>
    <p:extLst>
      <p:ext uri="{BB962C8B-B14F-4D97-AF65-F5344CB8AC3E}">
        <p14:creationId xmlns:p14="http://schemas.microsoft.com/office/powerpoint/2010/main" val="2174849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Assign Costs to Units </a:t>
            </a:r>
            <a:r>
              <a:rPr lang="en-US" sz="1000" dirty="0"/>
              <a:t>4</a:t>
            </a:r>
          </a:p>
        </p:txBody>
      </p:sp>
      <p:sp>
        <p:nvSpPr>
          <p:cNvPr id="3" name="Content Placeholder 2">
            <a:extLst>
              <a:ext uri="{FF2B5EF4-FFF2-40B4-BE49-F238E27FC236}">
                <a16:creationId xmlns:a16="http://schemas.microsoft.com/office/drawing/2014/main" id="{5A9D9D50-B8F4-44D3-A4FA-F238135DD294}"/>
              </a:ext>
            </a:extLst>
          </p:cNvPr>
          <p:cNvSpPr>
            <a:spLocks noGrp="1"/>
          </p:cNvSpPr>
          <p:nvPr>
            <p:ph idx="1"/>
          </p:nvPr>
        </p:nvSpPr>
        <p:spPr>
          <a:xfrm>
            <a:off x="822325" y="1447801"/>
            <a:ext cx="7543800" cy="761999"/>
          </a:xfrm>
        </p:spPr>
        <p:txBody>
          <a:bodyPr/>
          <a:lstStyle/>
          <a:p>
            <a:pPr algn="ctr">
              <a:spcBef>
                <a:spcPts val="0"/>
              </a:spcBef>
              <a:spcAft>
                <a:spcPts val="0"/>
              </a:spcAft>
            </a:pPr>
            <a:r>
              <a:rPr lang="en-US" sz="2400" dirty="0"/>
              <a:t>Assembly Department</a:t>
            </a:r>
          </a:p>
          <a:p>
            <a:pPr algn="ctr">
              <a:spcBef>
                <a:spcPts val="0"/>
              </a:spcBef>
              <a:spcAft>
                <a:spcPts val="0"/>
              </a:spcAft>
            </a:pPr>
            <a:r>
              <a:rPr lang="en-US" sz="2400" dirty="0"/>
              <a:t>Cost of Ending W</a:t>
            </a:r>
            <a:r>
              <a:rPr lang="en-US" sz="100" dirty="0"/>
              <a:t> </a:t>
            </a:r>
            <a:r>
              <a:rPr lang="en-US" sz="2400" dirty="0"/>
              <a:t>I</a:t>
            </a:r>
            <a:r>
              <a:rPr lang="en-US" sz="100" dirty="0"/>
              <a:t> </a:t>
            </a:r>
            <a:r>
              <a:rPr lang="en-US" sz="2400" dirty="0"/>
              <a:t>P Inventory and Units Transferred Out</a:t>
            </a:r>
          </a:p>
        </p:txBody>
      </p:sp>
      <p:graphicFrame>
        <p:nvGraphicFramePr>
          <p:cNvPr id="10" name="Table 9">
            <a:extLst>
              <a:ext uri="{FF2B5EF4-FFF2-40B4-BE49-F238E27FC236}">
                <a16:creationId xmlns:a16="http://schemas.microsoft.com/office/drawing/2014/main" id="{8D1B86E7-DA19-4B66-BF27-2951771661EA}"/>
              </a:ext>
            </a:extLst>
          </p:cNvPr>
          <p:cNvGraphicFramePr>
            <a:graphicFrameLocks noGrp="1"/>
          </p:cNvGraphicFramePr>
          <p:nvPr>
            <p:extLst>
              <p:ext uri="{D42A27DB-BD31-4B8C-83A1-F6EECF244321}">
                <p14:modId xmlns:p14="http://schemas.microsoft.com/office/powerpoint/2010/main" val="3116282518"/>
              </p:ext>
            </p:extLst>
          </p:nvPr>
        </p:nvGraphicFramePr>
        <p:xfrm>
          <a:off x="822325" y="2505952"/>
          <a:ext cx="7543799" cy="3200400"/>
        </p:xfrm>
        <a:graphic>
          <a:graphicData uri="http://schemas.openxmlformats.org/drawingml/2006/table">
            <a:tbl>
              <a:tblPr firstRow="1" bandRow="1">
                <a:tableStyleId>{5940675A-B579-460E-94D1-54222C63F5DA}</a:tableStyleId>
              </a:tblPr>
              <a:tblGrid>
                <a:gridCol w="3508299">
                  <a:extLst>
                    <a:ext uri="{9D8B030D-6E8A-4147-A177-3AD203B41FA5}">
                      <a16:colId xmlns:a16="http://schemas.microsoft.com/office/drawing/2014/main" val="20000"/>
                    </a:ext>
                  </a:extLst>
                </a:gridCol>
                <a:gridCol w="1356618">
                  <a:extLst>
                    <a:ext uri="{9D8B030D-6E8A-4147-A177-3AD203B41FA5}">
                      <a16:colId xmlns:a16="http://schemas.microsoft.com/office/drawing/2014/main" val="20001"/>
                    </a:ext>
                  </a:extLst>
                </a:gridCol>
                <a:gridCol w="1356618">
                  <a:extLst>
                    <a:ext uri="{9D8B030D-6E8A-4147-A177-3AD203B41FA5}">
                      <a16:colId xmlns:a16="http://schemas.microsoft.com/office/drawing/2014/main" val="20002"/>
                    </a:ext>
                  </a:extLst>
                </a:gridCol>
                <a:gridCol w="1322264">
                  <a:extLst>
                    <a:ext uri="{9D8B030D-6E8A-4147-A177-3AD203B41FA5}">
                      <a16:colId xmlns:a16="http://schemas.microsoft.com/office/drawing/2014/main" val="20003"/>
                    </a:ext>
                  </a:extLst>
                </a:gridCol>
              </a:tblGrid>
              <a:tr h="190500">
                <a:tc>
                  <a:txBody>
                    <a:bodyPr/>
                    <a:lstStyle/>
                    <a:p>
                      <a:pPr algn="ctr" fontAlgn="b"/>
                      <a:r>
                        <a:rPr lang="en-US" sz="1800" b="1"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Total</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270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  $21.00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 $15.00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of 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$11,340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$4,050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$15,390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Units completed and transferred </a:t>
                      </a:r>
                    </a:p>
                    <a:p>
                      <a:pPr algn="l" fontAlgn="b"/>
                      <a:r>
                        <a:rPr lang="en-US" sz="1800" u="none" strike="noStrike" dirty="0">
                          <a:solidFill>
                            <a:schemeClr val="tx1"/>
                          </a:solidFill>
                          <a:effectLst/>
                          <a:latin typeface="+mn-lt"/>
                          <a:ea typeface="Verdana" pitchFamily="34" charset="0"/>
                          <a:cs typeface="Verdana" pitchFamily="34" charset="0"/>
                        </a:rPr>
                        <a:t>     out: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5"/>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Units transferred</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6"/>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$21.00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$15.00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40790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Assign Costs to Units </a:t>
            </a:r>
            <a:r>
              <a:rPr lang="en-US" sz="1000" dirty="0"/>
              <a:t>5</a:t>
            </a:r>
          </a:p>
        </p:txBody>
      </p:sp>
      <p:sp>
        <p:nvSpPr>
          <p:cNvPr id="3" name="Content Placeholder 2">
            <a:extLst>
              <a:ext uri="{FF2B5EF4-FFF2-40B4-BE49-F238E27FC236}">
                <a16:creationId xmlns:a16="http://schemas.microsoft.com/office/drawing/2014/main" id="{5A9D9D50-B8F4-44D3-A4FA-F238135DD294}"/>
              </a:ext>
            </a:extLst>
          </p:cNvPr>
          <p:cNvSpPr>
            <a:spLocks noGrp="1"/>
          </p:cNvSpPr>
          <p:nvPr>
            <p:ph idx="1"/>
          </p:nvPr>
        </p:nvSpPr>
        <p:spPr>
          <a:xfrm>
            <a:off x="822325" y="1447801"/>
            <a:ext cx="7543800" cy="761999"/>
          </a:xfrm>
        </p:spPr>
        <p:txBody>
          <a:bodyPr/>
          <a:lstStyle/>
          <a:p>
            <a:pPr algn="ctr">
              <a:spcBef>
                <a:spcPts val="0"/>
              </a:spcBef>
              <a:spcAft>
                <a:spcPts val="0"/>
              </a:spcAft>
            </a:pPr>
            <a:r>
              <a:rPr lang="en-US" sz="2400" dirty="0"/>
              <a:t>Assembly Department</a:t>
            </a:r>
          </a:p>
          <a:p>
            <a:pPr algn="ctr">
              <a:spcBef>
                <a:spcPts val="0"/>
              </a:spcBef>
              <a:spcAft>
                <a:spcPts val="0"/>
              </a:spcAft>
            </a:pPr>
            <a:r>
              <a:rPr lang="en-US" sz="2400" dirty="0"/>
              <a:t>Cost of Ending W</a:t>
            </a:r>
            <a:r>
              <a:rPr lang="en-US" sz="100" dirty="0"/>
              <a:t> </a:t>
            </a:r>
            <a:r>
              <a:rPr lang="en-US" sz="2400" dirty="0"/>
              <a:t>I</a:t>
            </a:r>
            <a:r>
              <a:rPr lang="en-US" sz="100" dirty="0"/>
              <a:t> </a:t>
            </a:r>
            <a:r>
              <a:rPr lang="en-US" sz="2400" dirty="0"/>
              <a:t>P Inventory and Units Transferred Out</a:t>
            </a:r>
          </a:p>
        </p:txBody>
      </p:sp>
      <p:graphicFrame>
        <p:nvGraphicFramePr>
          <p:cNvPr id="10" name="Table 9">
            <a:extLst>
              <a:ext uri="{FF2B5EF4-FFF2-40B4-BE49-F238E27FC236}">
                <a16:creationId xmlns:a16="http://schemas.microsoft.com/office/drawing/2014/main" id="{8D1B86E7-DA19-4B66-BF27-2951771661EA}"/>
              </a:ext>
            </a:extLst>
          </p:cNvPr>
          <p:cNvGraphicFramePr>
            <a:graphicFrameLocks noGrp="1"/>
          </p:cNvGraphicFramePr>
          <p:nvPr>
            <p:extLst>
              <p:ext uri="{D42A27DB-BD31-4B8C-83A1-F6EECF244321}">
                <p14:modId xmlns:p14="http://schemas.microsoft.com/office/powerpoint/2010/main" val="2412083208"/>
              </p:ext>
            </p:extLst>
          </p:nvPr>
        </p:nvGraphicFramePr>
        <p:xfrm>
          <a:off x="822325" y="2505952"/>
          <a:ext cx="7543799" cy="3566160"/>
        </p:xfrm>
        <a:graphic>
          <a:graphicData uri="http://schemas.openxmlformats.org/drawingml/2006/table">
            <a:tbl>
              <a:tblPr firstRow="1" bandRow="1">
                <a:tableStyleId>{5940675A-B579-460E-94D1-54222C63F5DA}</a:tableStyleId>
              </a:tblPr>
              <a:tblGrid>
                <a:gridCol w="3508299">
                  <a:extLst>
                    <a:ext uri="{9D8B030D-6E8A-4147-A177-3AD203B41FA5}">
                      <a16:colId xmlns:a16="http://schemas.microsoft.com/office/drawing/2014/main" val="20000"/>
                    </a:ext>
                  </a:extLst>
                </a:gridCol>
                <a:gridCol w="1356618">
                  <a:extLst>
                    <a:ext uri="{9D8B030D-6E8A-4147-A177-3AD203B41FA5}">
                      <a16:colId xmlns:a16="http://schemas.microsoft.com/office/drawing/2014/main" val="20001"/>
                    </a:ext>
                  </a:extLst>
                </a:gridCol>
                <a:gridCol w="1356618">
                  <a:extLst>
                    <a:ext uri="{9D8B030D-6E8A-4147-A177-3AD203B41FA5}">
                      <a16:colId xmlns:a16="http://schemas.microsoft.com/office/drawing/2014/main" val="20002"/>
                    </a:ext>
                  </a:extLst>
                </a:gridCol>
                <a:gridCol w="1322264">
                  <a:extLst>
                    <a:ext uri="{9D8B030D-6E8A-4147-A177-3AD203B41FA5}">
                      <a16:colId xmlns:a16="http://schemas.microsoft.com/office/drawing/2014/main" val="20003"/>
                    </a:ext>
                  </a:extLst>
                </a:gridCol>
              </a:tblGrid>
              <a:tr h="190500">
                <a:tc>
                  <a:txBody>
                    <a:bodyPr/>
                    <a:lstStyle/>
                    <a:p>
                      <a:pPr algn="ctr" fontAlgn="b"/>
                      <a:r>
                        <a:rPr lang="en-US" sz="1800" b="1"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Materials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Conversion</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b="1" u="none" strike="noStrike" dirty="0">
                          <a:solidFill>
                            <a:schemeClr val="tx1"/>
                          </a:solidFill>
                          <a:effectLst/>
                          <a:latin typeface="+mn-lt"/>
                          <a:ea typeface="Verdana" pitchFamily="34" charset="0"/>
                          <a:cs typeface="Verdana" pitchFamily="34" charset="0"/>
                        </a:rPr>
                        <a:t>Total</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0"/>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1"/>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Equivalent units</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270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2"/>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r>
                        <a:rPr lang="en-US" sz="1800" u="sng" strike="noStrike" dirty="0">
                          <a:solidFill>
                            <a:schemeClr val="tx1"/>
                          </a:solidFill>
                          <a:effectLst/>
                          <a:latin typeface="+mn-lt"/>
                          <a:ea typeface="Verdana" pitchFamily="34" charset="0"/>
                          <a:cs typeface="Verdana" pitchFamily="34" charset="0"/>
                        </a:rPr>
                        <a:t>   $21.00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i="0" u="none" strike="noStrike" dirty="0">
                          <a:solidFill>
                            <a:schemeClr val="tx1"/>
                          </a:solidFill>
                          <a:effectLst/>
                          <a:latin typeface="+mn-lt"/>
                          <a:ea typeface="Verdana" pitchFamily="34" charset="0"/>
                          <a:cs typeface="Verdana" pitchFamily="34" charset="0"/>
                        </a:rPr>
                        <a:t>   </a:t>
                      </a:r>
                      <a:r>
                        <a:rPr lang="en-US" sz="1800" u="sng" strike="noStrike" dirty="0">
                          <a:solidFill>
                            <a:schemeClr val="tx1"/>
                          </a:solidFill>
                          <a:effectLst/>
                          <a:latin typeface="+mn-lt"/>
                          <a:ea typeface="Verdana" pitchFamily="34" charset="0"/>
                          <a:cs typeface="Verdana" pitchFamily="34" charset="0"/>
                        </a:rPr>
                        <a:t>$15.00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of Ending W</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I</a:t>
                      </a:r>
                      <a:r>
                        <a:rPr lang="en-US" sz="100" u="none" strike="noStrike" dirty="0">
                          <a:solidFill>
                            <a:schemeClr val="tx1"/>
                          </a:solidFill>
                          <a:effectLst/>
                          <a:latin typeface="+mn-lt"/>
                          <a:ea typeface="Verdana" pitchFamily="34" charset="0"/>
                          <a:cs typeface="Verdana" pitchFamily="34" charset="0"/>
                        </a:rPr>
                        <a:t> </a:t>
                      </a:r>
                      <a:r>
                        <a:rPr lang="en-US" sz="1800" u="none" strike="noStrike" dirty="0">
                          <a:solidFill>
                            <a:schemeClr val="tx1"/>
                          </a:solidFill>
                          <a:effectLst/>
                          <a:latin typeface="+mn-lt"/>
                          <a:ea typeface="Verdana" pitchFamily="34" charset="0"/>
                          <a:cs typeface="Verdana" pitchFamily="34" charset="0"/>
                        </a:rPr>
                        <a:t>P inventory</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r>
                        <a:rPr lang="en-US" sz="1800" u="sng" strike="noStrike" dirty="0">
                          <a:solidFill>
                            <a:schemeClr val="tx1"/>
                          </a:solidFill>
                          <a:effectLst/>
                          <a:latin typeface="+mn-lt"/>
                          <a:ea typeface="Verdana" pitchFamily="34" charset="0"/>
                          <a:cs typeface="Verdana" pitchFamily="34" charset="0"/>
                        </a:rPr>
                        <a:t>$11,340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r>
                        <a:rPr lang="en-US" sz="1800" u="sng" strike="noStrike" dirty="0">
                          <a:solidFill>
                            <a:schemeClr val="tx1"/>
                          </a:solidFill>
                          <a:effectLst/>
                          <a:latin typeface="+mn-lt"/>
                          <a:ea typeface="Verdana" pitchFamily="34" charset="0"/>
                          <a:cs typeface="Verdana" pitchFamily="34" charset="0"/>
                        </a:rPr>
                        <a:t>$4,050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  15,390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Units completed and transferred </a:t>
                      </a:r>
                    </a:p>
                    <a:p>
                      <a:pPr algn="l" fontAlgn="b"/>
                      <a:r>
                        <a:rPr lang="en-US" sz="1800" u="none" strike="noStrike" dirty="0">
                          <a:solidFill>
                            <a:schemeClr val="tx1"/>
                          </a:solidFill>
                          <a:effectLst/>
                          <a:latin typeface="+mn-lt"/>
                          <a:ea typeface="Verdana" pitchFamily="34" charset="0"/>
                          <a:cs typeface="Verdana" pitchFamily="34" charset="0"/>
                        </a:rPr>
                        <a:t>     out: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5"/>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Units transferred</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5,400 </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6"/>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per equivalent unit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r>
                        <a:rPr lang="en-US" sz="1800" u="sng" strike="noStrike" dirty="0">
                          <a:solidFill>
                            <a:schemeClr val="tx1"/>
                          </a:solidFill>
                          <a:effectLst/>
                          <a:latin typeface="+mn-lt"/>
                          <a:ea typeface="Verdana" pitchFamily="34" charset="0"/>
                          <a:cs typeface="Verdana" pitchFamily="34" charset="0"/>
                        </a:rPr>
                        <a:t>     $21.00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   $15.00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7"/>
                  </a:ext>
                </a:extLst>
              </a:tr>
              <a:tr h="190500">
                <a:tc>
                  <a:txBody>
                    <a:bodyPr/>
                    <a:lstStyle/>
                    <a:p>
                      <a:pPr algn="l" fontAlgn="b"/>
                      <a:r>
                        <a:rPr lang="en-US" sz="1800" u="none" strike="noStrike" dirty="0">
                          <a:solidFill>
                            <a:schemeClr val="tx1"/>
                          </a:solidFill>
                          <a:effectLst/>
                          <a:latin typeface="+mn-lt"/>
                          <a:ea typeface="Verdana" pitchFamily="34" charset="0"/>
                          <a:cs typeface="Verdana" pitchFamily="34" charset="0"/>
                        </a:rPr>
                        <a:t>Cost of units transferred out</a:t>
                      </a:r>
                      <a:endParaRPr lang="en-US" sz="1800" b="1" i="0" u="none"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a:t>
                      </a:r>
                      <a:r>
                        <a:rPr lang="en-US" sz="1800" u="sng" strike="noStrike" dirty="0">
                          <a:solidFill>
                            <a:schemeClr val="tx1"/>
                          </a:solidFill>
                          <a:effectLst/>
                          <a:latin typeface="+mn-lt"/>
                          <a:ea typeface="Verdana" pitchFamily="34" charset="0"/>
                          <a:cs typeface="Verdana" pitchFamily="34" charset="0"/>
                        </a:rPr>
                        <a:t>$113,400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sng" strike="noStrike" dirty="0">
                          <a:solidFill>
                            <a:schemeClr val="tx1"/>
                          </a:solidFill>
                          <a:effectLst/>
                          <a:latin typeface="+mn-lt"/>
                          <a:ea typeface="Verdana" pitchFamily="34" charset="0"/>
                          <a:cs typeface="Verdana" pitchFamily="34" charset="0"/>
                        </a:rPr>
                        <a:t>$81,000 </a:t>
                      </a:r>
                      <a:endParaRPr lang="en-US" sz="1800" b="1" i="0" u="sng" strike="noStrike" dirty="0">
                        <a:solidFill>
                          <a:schemeClr val="tx1"/>
                        </a:solidFill>
                        <a:effectLst/>
                        <a:latin typeface="+mn-lt"/>
                        <a:ea typeface="Verdana" pitchFamily="34" charset="0"/>
                        <a:cs typeface="Verdana" pitchFamily="34" charset="0"/>
                      </a:endParaRPr>
                    </a:p>
                  </a:txBody>
                  <a:tcPr anchor="ctr"/>
                </a:tc>
                <a:tc>
                  <a:txBody>
                    <a:bodyPr/>
                    <a:lstStyle/>
                    <a:p>
                      <a:pPr algn="ctr" fontAlgn="b"/>
                      <a:r>
                        <a:rPr lang="en-US" sz="1800" u="none" strike="noStrike" dirty="0">
                          <a:solidFill>
                            <a:schemeClr val="tx1"/>
                          </a:solidFill>
                          <a:effectLst/>
                          <a:latin typeface="+mn-lt"/>
                          <a:ea typeface="Verdana" pitchFamily="34" charset="0"/>
                          <a:cs typeface="Verdana" pitchFamily="34" charset="0"/>
                        </a:rPr>
                        <a:t> $194,400 </a:t>
                      </a:r>
                      <a:endParaRPr lang="en-US" sz="18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87861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Learning Objective 5</a:t>
            </a:r>
            <a:endParaRPr lang="en-US" dirty="0"/>
          </a:p>
        </p:txBody>
      </p:sp>
      <p:sp>
        <p:nvSpPr>
          <p:cNvPr id="8" name="Content Placeholder 7"/>
          <p:cNvSpPr>
            <a:spLocks noGrp="1"/>
          </p:cNvSpPr>
          <p:nvPr>
            <p:ph idx="1"/>
          </p:nvPr>
        </p:nvSpPr>
        <p:spPr>
          <a:xfrm>
            <a:off x="822325" y="1447801"/>
            <a:ext cx="7543800" cy="1295399"/>
          </a:xfrm>
          <a:ln w="19050">
            <a:solidFill>
              <a:schemeClr val="tx1"/>
            </a:solidFill>
          </a:ln>
        </p:spPr>
        <p:txBody>
          <a:bodyPr/>
          <a:lstStyle/>
          <a:p>
            <a:pPr algn="ctr" eaLnBrk="1" fontAlgn="auto" hangingPunct="1">
              <a:spcBef>
                <a:spcPct val="50000"/>
              </a:spcBef>
              <a:spcAft>
                <a:spcPts val="0"/>
              </a:spcAft>
              <a:defRPr/>
            </a:pPr>
            <a:r>
              <a:rPr lang="en-US" sz="3400" b="1" dirty="0">
                <a:solidFill>
                  <a:schemeClr val="accent6">
                    <a:lumMod val="50000"/>
                  </a:schemeClr>
                </a:solidFill>
                <a:ea typeface="MS PGothic" pitchFamily="34" charset="-128"/>
              </a:rPr>
              <a:t>Prepare a cost reconciliation report using the weighted-average method.</a:t>
            </a:r>
          </a:p>
        </p:txBody>
      </p:sp>
    </p:spTree>
    <p:extLst>
      <p:ext uri="{BB962C8B-B14F-4D97-AF65-F5344CB8AC3E}">
        <p14:creationId xmlns:p14="http://schemas.microsoft.com/office/powerpoint/2010/main" val="2724552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4: Prepare a Cost Reconciliation Report </a:t>
            </a:r>
            <a:r>
              <a:rPr lang="en-US" sz="1100" dirty="0"/>
              <a:t>1</a:t>
            </a:r>
          </a:p>
        </p:txBody>
      </p:sp>
      <p:sp>
        <p:nvSpPr>
          <p:cNvPr id="3" name="Content Placeholder 2">
            <a:extLst>
              <a:ext uri="{FF2B5EF4-FFF2-40B4-BE49-F238E27FC236}">
                <a16:creationId xmlns:a16="http://schemas.microsoft.com/office/drawing/2014/main" id="{B38ADE2B-610D-42A9-9EBE-64EAE7DDD967}"/>
              </a:ext>
            </a:extLst>
          </p:cNvPr>
          <p:cNvSpPr>
            <a:spLocks noGrp="1"/>
          </p:cNvSpPr>
          <p:nvPr>
            <p:ph idx="1"/>
          </p:nvPr>
        </p:nvSpPr>
        <p:spPr>
          <a:xfrm>
            <a:off x="822325" y="1447801"/>
            <a:ext cx="7543800" cy="1025525"/>
          </a:xfrm>
        </p:spPr>
        <p:txBody>
          <a:bodyPr/>
          <a:lstStyle/>
          <a:p>
            <a:pPr algn="ctr">
              <a:spcBef>
                <a:spcPts val="600"/>
              </a:spcBef>
            </a:pPr>
            <a:r>
              <a:rPr lang="en-US" sz="2400" dirty="0"/>
              <a:t>Assembly Department</a:t>
            </a:r>
          </a:p>
          <a:p>
            <a:pPr algn="ctr">
              <a:spcBef>
                <a:spcPts val="600"/>
              </a:spcBef>
            </a:pPr>
            <a:r>
              <a:rPr lang="en-US" sz="2400" dirty="0"/>
              <a:t>Cost Reconciliation</a:t>
            </a:r>
          </a:p>
        </p:txBody>
      </p:sp>
      <p:graphicFrame>
        <p:nvGraphicFramePr>
          <p:cNvPr id="8" name="Table 7">
            <a:extLst>
              <a:ext uri="{FF2B5EF4-FFF2-40B4-BE49-F238E27FC236}">
                <a16:creationId xmlns:a16="http://schemas.microsoft.com/office/drawing/2014/main" id="{B705904F-DA59-4CA6-87CE-4B3C410AE186}"/>
              </a:ext>
            </a:extLst>
          </p:cNvPr>
          <p:cNvGraphicFramePr>
            <a:graphicFrameLocks noGrp="1"/>
          </p:cNvGraphicFramePr>
          <p:nvPr>
            <p:extLst>
              <p:ext uri="{D42A27DB-BD31-4B8C-83A1-F6EECF244321}">
                <p14:modId xmlns:p14="http://schemas.microsoft.com/office/powerpoint/2010/main" val="1116951817"/>
              </p:ext>
            </p:extLst>
          </p:nvPr>
        </p:nvGraphicFramePr>
        <p:xfrm>
          <a:off x="822325" y="2660130"/>
          <a:ext cx="7543800" cy="1605641"/>
        </p:xfrm>
        <a:graphic>
          <a:graphicData uri="http://schemas.openxmlformats.org/drawingml/2006/table">
            <a:tbl>
              <a:tblPr firstRow="1" bandRow="1">
                <a:tableStyleId>{5940675A-B579-460E-94D1-54222C63F5DA}</a:tableStyleId>
              </a:tblPr>
              <a:tblGrid>
                <a:gridCol w="5654695">
                  <a:extLst>
                    <a:ext uri="{9D8B030D-6E8A-4147-A177-3AD203B41FA5}">
                      <a16:colId xmlns:a16="http://schemas.microsoft.com/office/drawing/2014/main" val="20000"/>
                    </a:ext>
                  </a:extLst>
                </a:gridCol>
                <a:gridCol w="1889105">
                  <a:extLst>
                    <a:ext uri="{9D8B030D-6E8A-4147-A177-3AD203B41FA5}">
                      <a16:colId xmlns:a16="http://schemas.microsoft.com/office/drawing/2014/main" val="20001"/>
                    </a:ext>
                  </a:extLst>
                </a:gridCol>
              </a:tblGrid>
              <a:tr h="358819">
                <a:tc>
                  <a:txBody>
                    <a:bodyPr/>
                    <a:lstStyle/>
                    <a:p>
                      <a:r>
                        <a:rPr lang="en-US" sz="2000" kern="1200" dirty="0">
                          <a:solidFill>
                            <a:schemeClr val="tx1"/>
                          </a:solidFill>
                          <a:effectLst/>
                          <a:latin typeface="+mn-lt"/>
                          <a:ea typeface="Verdana" pitchFamily="34" charset="0"/>
                          <a:cs typeface="Verdana" pitchFamily="34" charset="0"/>
                        </a:rPr>
                        <a:t>Costs to be accounted for:</a:t>
                      </a:r>
                      <a:endParaRPr lang="en-US" sz="2000" dirty="0">
                        <a:solidFill>
                          <a:schemeClr val="tx1"/>
                        </a:solidFill>
                        <a:latin typeface="+mn-lt"/>
                        <a:ea typeface="Verdana" pitchFamily="34" charset="0"/>
                        <a:cs typeface="Verdana" pitchFamily="34" charset="0"/>
                      </a:endParaRPr>
                    </a:p>
                  </a:txBody>
                  <a:tcPr/>
                </a:tc>
                <a:tc>
                  <a:txBody>
                    <a:bodyPr/>
                    <a:lstStyle/>
                    <a:p>
                      <a:endParaRPr lang="en-US" sz="2000" dirty="0">
                        <a:solidFill>
                          <a:schemeClr val="tx1"/>
                        </a:solidFill>
                        <a:latin typeface="+mn-lt"/>
                      </a:endParaRPr>
                    </a:p>
                  </a:txBody>
                  <a:tcPr/>
                </a:tc>
                <a:extLst>
                  <a:ext uri="{0D108BD9-81ED-4DB2-BD59-A6C34878D82A}">
                    <a16:rowId xmlns:a16="http://schemas.microsoft.com/office/drawing/2014/main" val="10000"/>
                  </a:ext>
                </a:extLst>
              </a:tr>
              <a:tr h="401002">
                <a:tc>
                  <a:txBody>
                    <a:bodyPr/>
                    <a:lstStyle/>
                    <a:p>
                      <a:pPr marL="365125" indent="0"/>
                      <a:r>
                        <a:rPr lang="en-US" sz="2000" kern="1200" dirty="0">
                          <a:solidFill>
                            <a:schemeClr val="tx1"/>
                          </a:solidFill>
                          <a:effectLst/>
                          <a:latin typeface="+mn-lt"/>
                          <a:ea typeface="Verdana" pitchFamily="34" charset="0"/>
                          <a:cs typeface="Verdana" pitchFamily="34" charset="0"/>
                        </a:rPr>
                        <a:t>Cost of beginning work in process inventory</a:t>
                      </a:r>
                      <a:endParaRPr lang="en-US" sz="2000" dirty="0">
                        <a:solidFill>
                          <a:schemeClr val="tx1"/>
                        </a:solidFill>
                        <a:latin typeface="+mn-lt"/>
                        <a:ea typeface="Verdana" pitchFamily="34" charset="0"/>
                        <a:cs typeface="Verdana" pitchFamily="34" charset="0"/>
                      </a:endParaRPr>
                    </a:p>
                  </a:txBody>
                  <a:tcPr/>
                </a:tc>
                <a:tc>
                  <a:txBody>
                    <a:bodyPr/>
                    <a:lstStyle/>
                    <a:p>
                      <a:pPr algn="r"/>
                      <a:r>
                        <a:rPr lang="en-US" sz="2000" kern="1200" dirty="0">
                          <a:solidFill>
                            <a:schemeClr val="tx1"/>
                          </a:solidFill>
                          <a:effectLst/>
                          <a:latin typeface="+mn-lt"/>
                          <a:ea typeface="Verdana" pitchFamily="34" charset="0"/>
                          <a:cs typeface="Verdana" pitchFamily="34" charset="0"/>
                        </a:rPr>
                        <a:t>$   10,039</a:t>
                      </a:r>
                      <a:endParaRPr lang="en-US" sz="2000" dirty="0">
                        <a:solidFill>
                          <a:schemeClr val="tx1"/>
                        </a:solidFill>
                        <a:latin typeface="+mn-lt"/>
                        <a:ea typeface="Verdana" pitchFamily="34" charset="0"/>
                        <a:cs typeface="Verdana" pitchFamily="34" charset="0"/>
                      </a:endParaRPr>
                    </a:p>
                  </a:txBody>
                  <a:tcPr/>
                </a:tc>
                <a:extLst>
                  <a:ext uri="{0D108BD9-81ED-4DB2-BD59-A6C34878D82A}">
                    <a16:rowId xmlns:a16="http://schemas.microsoft.com/office/drawing/2014/main" val="10001"/>
                  </a:ext>
                </a:extLst>
              </a:tr>
              <a:tr h="412159">
                <a:tc>
                  <a:txBody>
                    <a:bodyPr/>
                    <a:lstStyle/>
                    <a:p>
                      <a:pPr marL="365125" indent="0"/>
                      <a:r>
                        <a:rPr lang="en-US" sz="2000" kern="1200" dirty="0">
                          <a:solidFill>
                            <a:schemeClr val="tx1"/>
                          </a:solidFill>
                          <a:effectLst/>
                          <a:latin typeface="+mn-lt"/>
                          <a:ea typeface="Verdana" pitchFamily="34" charset="0"/>
                          <a:cs typeface="Verdana" pitchFamily="34" charset="0"/>
                        </a:rPr>
                        <a:t>Costs added to production during the period</a:t>
                      </a:r>
                      <a:endParaRPr lang="en-US" sz="2000" dirty="0">
                        <a:solidFill>
                          <a:schemeClr val="tx1"/>
                        </a:solidFill>
                        <a:latin typeface="+mn-lt"/>
                        <a:ea typeface="Verdana" pitchFamily="34" charset="0"/>
                        <a:cs typeface="Verdana" pitchFamily="34" charset="0"/>
                      </a:endParaRPr>
                    </a:p>
                  </a:txBody>
                  <a:tcPr/>
                </a:tc>
                <a:tc>
                  <a:txBody>
                    <a:bodyPr/>
                    <a:lstStyle/>
                    <a:p>
                      <a:pPr marL="0" marR="33655" algn="r">
                        <a:spcBef>
                          <a:spcPts val="0"/>
                        </a:spcBef>
                        <a:spcAft>
                          <a:spcPts val="0"/>
                        </a:spcAft>
                      </a:pPr>
                      <a:r>
                        <a:rPr lang="en-US" sz="2000" u="sng" spc="50" dirty="0">
                          <a:solidFill>
                            <a:schemeClr val="tx1"/>
                          </a:solidFill>
                          <a:effectLst/>
                          <a:latin typeface="+mn-lt"/>
                          <a:ea typeface="Verdana" pitchFamily="34" charset="0"/>
                          <a:cs typeface="Verdana" pitchFamily="34" charset="0"/>
                        </a:rPr>
                        <a:t>  199,751 </a:t>
                      </a:r>
                      <a:endParaRPr lang="en-US" sz="2000" u="sng" dirty="0">
                        <a:solidFill>
                          <a:schemeClr val="tx1"/>
                        </a:solidFill>
                        <a:effectLst/>
                        <a:latin typeface="+mn-lt"/>
                        <a:ea typeface="Verdana" pitchFamily="34" charset="0"/>
                        <a:cs typeface="Verdana" pitchFamily="34" charset="0"/>
                      </a:endParaRPr>
                    </a:p>
                  </a:txBody>
                  <a:tcPr marL="0" marR="0" marT="0" marB="0" anchor="ctr"/>
                </a:tc>
                <a:extLst>
                  <a:ext uri="{0D108BD9-81ED-4DB2-BD59-A6C34878D82A}">
                    <a16:rowId xmlns:a16="http://schemas.microsoft.com/office/drawing/2014/main" val="10002"/>
                  </a:ext>
                </a:extLst>
              </a:tr>
              <a:tr h="358819">
                <a:tc>
                  <a:txBody>
                    <a:bodyPr/>
                    <a:lstStyle/>
                    <a:p>
                      <a:pPr marL="365125" indent="0"/>
                      <a:r>
                        <a:rPr lang="en-US" sz="2000" kern="1200" dirty="0">
                          <a:solidFill>
                            <a:schemeClr val="tx1"/>
                          </a:solidFill>
                          <a:effectLst/>
                          <a:latin typeface="+mn-lt"/>
                          <a:ea typeface="Verdana" pitchFamily="34" charset="0"/>
                          <a:cs typeface="Verdana" pitchFamily="34" charset="0"/>
                        </a:rPr>
                        <a:t>Total cost to be accounted for</a:t>
                      </a:r>
                      <a:endParaRPr lang="en-US" sz="2000" dirty="0">
                        <a:solidFill>
                          <a:schemeClr val="tx1"/>
                        </a:solidFill>
                        <a:latin typeface="+mn-lt"/>
                        <a:ea typeface="Verdana" pitchFamily="34" charset="0"/>
                        <a:cs typeface="Verdana" pitchFamily="34" charset="0"/>
                      </a:endParaRPr>
                    </a:p>
                  </a:txBody>
                  <a:tcPr/>
                </a:tc>
                <a:tc>
                  <a:txBody>
                    <a:bodyPr/>
                    <a:lstStyle/>
                    <a:p>
                      <a:pPr algn="r"/>
                      <a:r>
                        <a:rPr lang="en-US" sz="2000" u="sng" kern="1200" dirty="0">
                          <a:solidFill>
                            <a:schemeClr val="tx1"/>
                          </a:solidFill>
                          <a:effectLst/>
                          <a:latin typeface="+mn-lt"/>
                          <a:ea typeface="Verdana" pitchFamily="34" charset="0"/>
                          <a:cs typeface="Verdana" pitchFamily="34" charset="0"/>
                        </a:rPr>
                        <a:t>$209,790</a:t>
                      </a:r>
                      <a:endParaRPr lang="en-US" sz="2000" u="sng" dirty="0">
                        <a:solidFill>
                          <a:schemeClr val="tx1"/>
                        </a:solidFill>
                        <a:latin typeface="+mn-lt"/>
                        <a:ea typeface="Verdana" pitchFamily="34" charset="0"/>
                        <a:cs typeface="Verdana"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833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Step 4: Prepare a Cost Reconciliation Report </a:t>
            </a:r>
            <a:r>
              <a:rPr lang="en-US" sz="1100" dirty="0"/>
              <a:t>2</a:t>
            </a:r>
          </a:p>
        </p:txBody>
      </p:sp>
      <p:sp>
        <p:nvSpPr>
          <p:cNvPr id="3" name="Content Placeholder 2">
            <a:extLst>
              <a:ext uri="{FF2B5EF4-FFF2-40B4-BE49-F238E27FC236}">
                <a16:creationId xmlns:a16="http://schemas.microsoft.com/office/drawing/2014/main" id="{B38ADE2B-610D-42A9-9EBE-64EAE7DDD967}"/>
              </a:ext>
            </a:extLst>
          </p:cNvPr>
          <p:cNvSpPr>
            <a:spLocks noGrp="1"/>
          </p:cNvSpPr>
          <p:nvPr>
            <p:ph idx="1"/>
          </p:nvPr>
        </p:nvSpPr>
        <p:spPr>
          <a:xfrm>
            <a:off x="822325" y="1447801"/>
            <a:ext cx="7543800" cy="1025525"/>
          </a:xfrm>
        </p:spPr>
        <p:txBody>
          <a:bodyPr/>
          <a:lstStyle/>
          <a:p>
            <a:pPr algn="ctr">
              <a:spcBef>
                <a:spcPts val="600"/>
              </a:spcBef>
            </a:pPr>
            <a:r>
              <a:rPr lang="en-US" sz="2400" dirty="0"/>
              <a:t>Assembly Department</a:t>
            </a:r>
          </a:p>
          <a:p>
            <a:pPr algn="ctr">
              <a:spcBef>
                <a:spcPts val="600"/>
              </a:spcBef>
            </a:pPr>
            <a:r>
              <a:rPr lang="en-US" sz="2400" dirty="0"/>
              <a:t>Cost Reconciliation</a:t>
            </a:r>
          </a:p>
        </p:txBody>
      </p:sp>
      <p:graphicFrame>
        <p:nvGraphicFramePr>
          <p:cNvPr id="8" name="Table 7">
            <a:extLst>
              <a:ext uri="{FF2B5EF4-FFF2-40B4-BE49-F238E27FC236}">
                <a16:creationId xmlns:a16="http://schemas.microsoft.com/office/drawing/2014/main" id="{B705904F-DA59-4CA6-87CE-4B3C410AE186}"/>
              </a:ext>
            </a:extLst>
          </p:cNvPr>
          <p:cNvGraphicFramePr>
            <a:graphicFrameLocks noGrp="1"/>
          </p:cNvGraphicFramePr>
          <p:nvPr>
            <p:extLst>
              <p:ext uri="{D42A27DB-BD31-4B8C-83A1-F6EECF244321}">
                <p14:modId xmlns:p14="http://schemas.microsoft.com/office/powerpoint/2010/main" val="507687799"/>
              </p:ext>
            </p:extLst>
          </p:nvPr>
        </p:nvGraphicFramePr>
        <p:xfrm>
          <a:off x="822325" y="2660130"/>
          <a:ext cx="7543800" cy="3190601"/>
        </p:xfrm>
        <a:graphic>
          <a:graphicData uri="http://schemas.openxmlformats.org/drawingml/2006/table">
            <a:tbl>
              <a:tblPr firstRow="1" bandRow="1">
                <a:tableStyleId>{5940675A-B579-460E-94D1-54222C63F5DA}</a:tableStyleId>
              </a:tblPr>
              <a:tblGrid>
                <a:gridCol w="5654695">
                  <a:extLst>
                    <a:ext uri="{9D8B030D-6E8A-4147-A177-3AD203B41FA5}">
                      <a16:colId xmlns:a16="http://schemas.microsoft.com/office/drawing/2014/main" val="20000"/>
                    </a:ext>
                  </a:extLst>
                </a:gridCol>
                <a:gridCol w="1889105">
                  <a:extLst>
                    <a:ext uri="{9D8B030D-6E8A-4147-A177-3AD203B41FA5}">
                      <a16:colId xmlns:a16="http://schemas.microsoft.com/office/drawing/2014/main" val="20001"/>
                    </a:ext>
                  </a:extLst>
                </a:gridCol>
              </a:tblGrid>
              <a:tr h="358819">
                <a:tc>
                  <a:txBody>
                    <a:bodyPr/>
                    <a:lstStyle/>
                    <a:p>
                      <a:r>
                        <a:rPr lang="en-US" sz="2000" kern="1200" dirty="0">
                          <a:solidFill>
                            <a:schemeClr val="tx1"/>
                          </a:solidFill>
                          <a:effectLst/>
                          <a:latin typeface="+mn-lt"/>
                          <a:ea typeface="Verdana" pitchFamily="34" charset="0"/>
                          <a:cs typeface="Verdana" pitchFamily="34" charset="0"/>
                        </a:rPr>
                        <a:t>Costs to be accounted for:</a:t>
                      </a:r>
                      <a:endParaRPr lang="en-US" sz="2000" dirty="0">
                        <a:solidFill>
                          <a:schemeClr val="tx1"/>
                        </a:solidFill>
                        <a:latin typeface="+mn-lt"/>
                        <a:ea typeface="Verdana" pitchFamily="34" charset="0"/>
                        <a:cs typeface="Verdana" pitchFamily="34" charset="0"/>
                      </a:endParaRPr>
                    </a:p>
                  </a:txBody>
                  <a:tcPr/>
                </a:tc>
                <a:tc>
                  <a:txBody>
                    <a:bodyPr/>
                    <a:lstStyle/>
                    <a:p>
                      <a:endParaRPr lang="en-US" sz="2000" dirty="0">
                        <a:solidFill>
                          <a:schemeClr val="tx1"/>
                        </a:solidFill>
                        <a:latin typeface="+mn-lt"/>
                      </a:endParaRPr>
                    </a:p>
                  </a:txBody>
                  <a:tcPr/>
                </a:tc>
                <a:extLst>
                  <a:ext uri="{0D108BD9-81ED-4DB2-BD59-A6C34878D82A}">
                    <a16:rowId xmlns:a16="http://schemas.microsoft.com/office/drawing/2014/main" val="10000"/>
                  </a:ext>
                </a:extLst>
              </a:tr>
              <a:tr h="401002">
                <a:tc>
                  <a:txBody>
                    <a:bodyPr/>
                    <a:lstStyle/>
                    <a:p>
                      <a:pPr marL="365125" indent="0"/>
                      <a:r>
                        <a:rPr lang="en-US" sz="2000" kern="1200" dirty="0">
                          <a:solidFill>
                            <a:schemeClr val="tx1"/>
                          </a:solidFill>
                          <a:effectLst/>
                          <a:latin typeface="+mn-lt"/>
                          <a:ea typeface="Verdana" pitchFamily="34" charset="0"/>
                          <a:cs typeface="Verdana" pitchFamily="34" charset="0"/>
                        </a:rPr>
                        <a:t>Cost of beginning work in process inventory</a:t>
                      </a:r>
                      <a:endParaRPr lang="en-US" sz="2000" dirty="0">
                        <a:solidFill>
                          <a:schemeClr val="tx1"/>
                        </a:solidFill>
                        <a:latin typeface="+mn-lt"/>
                        <a:ea typeface="Verdana" pitchFamily="34" charset="0"/>
                        <a:cs typeface="Verdana" pitchFamily="34" charset="0"/>
                      </a:endParaRPr>
                    </a:p>
                  </a:txBody>
                  <a:tcPr/>
                </a:tc>
                <a:tc>
                  <a:txBody>
                    <a:bodyPr/>
                    <a:lstStyle/>
                    <a:p>
                      <a:pPr algn="r"/>
                      <a:r>
                        <a:rPr lang="en-US" sz="2000" kern="1200" dirty="0">
                          <a:solidFill>
                            <a:schemeClr val="tx1"/>
                          </a:solidFill>
                          <a:effectLst/>
                          <a:latin typeface="+mn-lt"/>
                          <a:ea typeface="Verdana" pitchFamily="34" charset="0"/>
                          <a:cs typeface="Verdana" pitchFamily="34" charset="0"/>
                        </a:rPr>
                        <a:t>$   10,039</a:t>
                      </a:r>
                      <a:endParaRPr lang="en-US" sz="2000" dirty="0">
                        <a:solidFill>
                          <a:schemeClr val="tx1"/>
                        </a:solidFill>
                        <a:latin typeface="+mn-lt"/>
                        <a:ea typeface="Verdana" pitchFamily="34" charset="0"/>
                        <a:cs typeface="Verdana" pitchFamily="34" charset="0"/>
                      </a:endParaRPr>
                    </a:p>
                  </a:txBody>
                  <a:tcPr/>
                </a:tc>
                <a:extLst>
                  <a:ext uri="{0D108BD9-81ED-4DB2-BD59-A6C34878D82A}">
                    <a16:rowId xmlns:a16="http://schemas.microsoft.com/office/drawing/2014/main" val="10001"/>
                  </a:ext>
                </a:extLst>
              </a:tr>
              <a:tr h="412159">
                <a:tc>
                  <a:txBody>
                    <a:bodyPr/>
                    <a:lstStyle/>
                    <a:p>
                      <a:pPr marL="365125" indent="0"/>
                      <a:r>
                        <a:rPr lang="en-US" sz="2000" kern="1200" dirty="0">
                          <a:solidFill>
                            <a:schemeClr val="tx1"/>
                          </a:solidFill>
                          <a:effectLst/>
                          <a:latin typeface="+mn-lt"/>
                          <a:ea typeface="Verdana" pitchFamily="34" charset="0"/>
                          <a:cs typeface="Verdana" pitchFamily="34" charset="0"/>
                        </a:rPr>
                        <a:t>Costs added to production during the period</a:t>
                      </a:r>
                      <a:endParaRPr lang="en-US" sz="2000" dirty="0">
                        <a:solidFill>
                          <a:schemeClr val="tx1"/>
                        </a:solidFill>
                        <a:latin typeface="+mn-lt"/>
                        <a:ea typeface="Verdana" pitchFamily="34" charset="0"/>
                        <a:cs typeface="Verdana" pitchFamily="34" charset="0"/>
                      </a:endParaRPr>
                    </a:p>
                  </a:txBody>
                  <a:tcPr/>
                </a:tc>
                <a:tc>
                  <a:txBody>
                    <a:bodyPr/>
                    <a:lstStyle/>
                    <a:p>
                      <a:pPr marL="0" marR="33655" algn="r">
                        <a:spcBef>
                          <a:spcPts val="0"/>
                        </a:spcBef>
                        <a:spcAft>
                          <a:spcPts val="0"/>
                        </a:spcAft>
                      </a:pPr>
                      <a:r>
                        <a:rPr lang="en-US" sz="2000" u="sng" spc="50" dirty="0">
                          <a:solidFill>
                            <a:schemeClr val="tx1"/>
                          </a:solidFill>
                          <a:effectLst/>
                          <a:latin typeface="+mn-lt"/>
                          <a:ea typeface="Verdana" pitchFamily="34" charset="0"/>
                          <a:cs typeface="Verdana" pitchFamily="34" charset="0"/>
                        </a:rPr>
                        <a:t>  199,751</a:t>
                      </a:r>
                      <a:endParaRPr lang="en-US" sz="2000" u="sng" dirty="0">
                        <a:solidFill>
                          <a:schemeClr val="tx1"/>
                        </a:solidFill>
                        <a:effectLst/>
                        <a:latin typeface="+mn-lt"/>
                        <a:ea typeface="Verdana" pitchFamily="34" charset="0"/>
                        <a:cs typeface="Verdana" pitchFamily="34" charset="0"/>
                      </a:endParaRPr>
                    </a:p>
                  </a:txBody>
                  <a:tcPr marL="0" marR="0" marT="0" marB="0" anchor="ctr"/>
                </a:tc>
                <a:extLst>
                  <a:ext uri="{0D108BD9-81ED-4DB2-BD59-A6C34878D82A}">
                    <a16:rowId xmlns:a16="http://schemas.microsoft.com/office/drawing/2014/main" val="10002"/>
                  </a:ext>
                </a:extLst>
              </a:tr>
              <a:tr h="358819">
                <a:tc>
                  <a:txBody>
                    <a:bodyPr/>
                    <a:lstStyle/>
                    <a:p>
                      <a:pPr marL="365125" indent="0"/>
                      <a:r>
                        <a:rPr lang="en-US" sz="2000" kern="1200" dirty="0">
                          <a:solidFill>
                            <a:schemeClr val="tx1"/>
                          </a:solidFill>
                          <a:effectLst/>
                          <a:latin typeface="+mn-lt"/>
                          <a:ea typeface="Verdana" pitchFamily="34" charset="0"/>
                          <a:cs typeface="Verdana" pitchFamily="34" charset="0"/>
                        </a:rPr>
                        <a:t>Total cost to be accounted for</a:t>
                      </a:r>
                      <a:endParaRPr lang="en-US" sz="2000" dirty="0">
                        <a:solidFill>
                          <a:schemeClr val="tx1"/>
                        </a:solidFill>
                        <a:latin typeface="+mn-lt"/>
                        <a:ea typeface="Verdana" pitchFamily="34" charset="0"/>
                        <a:cs typeface="Verdana" pitchFamily="34" charset="0"/>
                      </a:endParaRPr>
                    </a:p>
                  </a:txBody>
                  <a:tcPr/>
                </a:tc>
                <a:tc>
                  <a:txBody>
                    <a:bodyPr/>
                    <a:lstStyle/>
                    <a:p>
                      <a:pPr algn="r"/>
                      <a:r>
                        <a:rPr lang="en-US" sz="2000" b="1" u="sng" kern="1200" baseline="0" dirty="0">
                          <a:solidFill>
                            <a:srgbClr val="AC0000"/>
                          </a:solidFill>
                          <a:effectLst/>
                          <a:uFill>
                            <a:solidFill>
                              <a:schemeClr val="tx1"/>
                            </a:solidFill>
                          </a:uFill>
                          <a:latin typeface="+mn-lt"/>
                          <a:ea typeface="Verdana" pitchFamily="34" charset="0"/>
                          <a:cs typeface="Verdana" pitchFamily="34" charset="0"/>
                        </a:rPr>
                        <a:t>$209,790</a:t>
                      </a:r>
                      <a:endParaRPr lang="en-US" sz="2000" b="1" u="sng" baseline="0" dirty="0">
                        <a:solidFill>
                          <a:srgbClr val="AC0000"/>
                        </a:solidFill>
                        <a:uFill>
                          <a:solidFill>
                            <a:schemeClr val="tx1"/>
                          </a:solidFill>
                        </a:uFill>
                        <a:latin typeface="+mn-lt"/>
                        <a:ea typeface="Verdana" pitchFamily="34" charset="0"/>
                        <a:cs typeface="Verdana" pitchFamily="34" charset="0"/>
                      </a:endParaRPr>
                    </a:p>
                  </a:txBody>
                  <a:tcPr/>
                </a:tc>
                <a:extLst>
                  <a:ext uri="{0D108BD9-81ED-4DB2-BD59-A6C34878D82A}">
                    <a16:rowId xmlns:a16="http://schemas.microsoft.com/office/drawing/2014/main" val="10003"/>
                  </a:ext>
                </a:extLst>
              </a:tr>
              <a:tr h="358819">
                <a:tc>
                  <a:txBody>
                    <a:bodyPr/>
                    <a:lstStyle/>
                    <a:p>
                      <a:pPr algn="l" fontAlgn="b"/>
                      <a:r>
                        <a:rPr lang="en-US" sz="2000" u="none" strike="noStrike" dirty="0">
                          <a:solidFill>
                            <a:schemeClr val="tx1"/>
                          </a:solidFill>
                          <a:effectLst/>
                          <a:latin typeface="+mn-lt"/>
                          <a:ea typeface="Verdana" pitchFamily="34" charset="0"/>
                          <a:cs typeface="Verdana" pitchFamily="34" charset="0"/>
                        </a:rPr>
                        <a:t> Cost accounted for as follows: </a:t>
                      </a:r>
                      <a:endParaRPr lang="en-US" sz="20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2000" u="none" strike="noStrike" dirty="0">
                          <a:solidFill>
                            <a:schemeClr val="tx1"/>
                          </a:solidFill>
                          <a:effectLst/>
                          <a:latin typeface="+mn-lt"/>
                          <a:ea typeface="Verdana" pitchFamily="34" charset="0"/>
                          <a:cs typeface="Verdana" pitchFamily="34" charset="0"/>
                        </a:rPr>
                        <a:t> </a:t>
                      </a:r>
                      <a:endParaRPr lang="en-US" sz="20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3787146943"/>
                  </a:ext>
                </a:extLst>
              </a:tr>
              <a:tr h="358819">
                <a:tc>
                  <a:txBody>
                    <a:bodyPr/>
                    <a:lstStyle/>
                    <a:p>
                      <a:pPr algn="l" fontAlgn="b"/>
                      <a:r>
                        <a:rPr lang="en-US" sz="2000" u="none" strike="noStrike" dirty="0">
                          <a:solidFill>
                            <a:schemeClr val="tx1"/>
                          </a:solidFill>
                          <a:effectLst/>
                          <a:latin typeface="+mn-lt"/>
                          <a:ea typeface="Verdana" pitchFamily="34" charset="0"/>
                          <a:cs typeface="Verdana" pitchFamily="34" charset="0"/>
                        </a:rPr>
                        <a:t>    Cost of ending work in process inventory </a:t>
                      </a:r>
                      <a:endParaRPr lang="en-US" sz="20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2000" u="none" strike="noStrike" dirty="0">
                          <a:solidFill>
                            <a:schemeClr val="tx1"/>
                          </a:solidFill>
                          <a:effectLst/>
                          <a:latin typeface="+mn-lt"/>
                          <a:ea typeface="Verdana" pitchFamily="34" charset="0"/>
                          <a:cs typeface="Verdana" pitchFamily="34" charset="0"/>
                        </a:rPr>
                        <a:t> $  15,390 </a:t>
                      </a:r>
                      <a:endParaRPr lang="en-US" sz="2000" b="1" i="0" u="none"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4035997171"/>
                  </a:ext>
                </a:extLst>
              </a:tr>
              <a:tr h="358819">
                <a:tc>
                  <a:txBody>
                    <a:bodyPr/>
                    <a:lstStyle/>
                    <a:p>
                      <a:pPr algn="l" fontAlgn="b"/>
                      <a:r>
                        <a:rPr lang="en-US" sz="2000" u="none" strike="noStrike" dirty="0">
                          <a:solidFill>
                            <a:schemeClr val="tx1"/>
                          </a:solidFill>
                          <a:effectLst/>
                          <a:latin typeface="+mn-lt"/>
                          <a:ea typeface="Verdana" pitchFamily="34" charset="0"/>
                          <a:cs typeface="Verdana" pitchFamily="34" charset="0"/>
                        </a:rPr>
                        <a:t>    Cost of units transferred out </a:t>
                      </a:r>
                      <a:endParaRPr lang="en-US" sz="20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2000" u="sng" strike="noStrike" dirty="0">
                          <a:solidFill>
                            <a:schemeClr val="tx1"/>
                          </a:solidFill>
                          <a:effectLst/>
                          <a:latin typeface="+mn-lt"/>
                          <a:ea typeface="Verdana" pitchFamily="34" charset="0"/>
                          <a:cs typeface="Verdana" pitchFamily="34" charset="0"/>
                        </a:rPr>
                        <a:t>  194,400 </a:t>
                      </a:r>
                      <a:endParaRPr lang="en-US" sz="2000" b="1" i="0" u="sng" strike="noStrike" dirty="0">
                        <a:solidFill>
                          <a:schemeClr val="tx1"/>
                        </a:solidFill>
                        <a:effectLst/>
                        <a:latin typeface="+mn-lt"/>
                        <a:ea typeface="Verdana" pitchFamily="34" charset="0"/>
                        <a:cs typeface="Verdana" pitchFamily="34" charset="0"/>
                      </a:endParaRPr>
                    </a:p>
                  </a:txBody>
                  <a:tcPr anchor="ctr"/>
                </a:tc>
                <a:extLst>
                  <a:ext uri="{0D108BD9-81ED-4DB2-BD59-A6C34878D82A}">
                    <a16:rowId xmlns:a16="http://schemas.microsoft.com/office/drawing/2014/main" val="1757527150"/>
                  </a:ext>
                </a:extLst>
              </a:tr>
              <a:tr h="358819">
                <a:tc>
                  <a:txBody>
                    <a:bodyPr/>
                    <a:lstStyle/>
                    <a:p>
                      <a:pPr algn="l" fontAlgn="b"/>
                      <a:r>
                        <a:rPr lang="en-US" sz="2000" u="none" strike="noStrike" dirty="0">
                          <a:solidFill>
                            <a:schemeClr val="tx1"/>
                          </a:solidFill>
                          <a:effectLst/>
                          <a:latin typeface="+mn-lt"/>
                          <a:ea typeface="Verdana" pitchFamily="34" charset="0"/>
                          <a:cs typeface="Verdana" pitchFamily="34" charset="0"/>
                        </a:rPr>
                        <a:t>    Total cost accounted for </a:t>
                      </a:r>
                      <a:endParaRPr lang="en-US" sz="2000" b="1" i="0" u="none" strike="noStrike" dirty="0">
                        <a:solidFill>
                          <a:schemeClr val="tx1"/>
                        </a:solidFill>
                        <a:effectLst/>
                        <a:latin typeface="+mn-lt"/>
                        <a:ea typeface="Verdana" pitchFamily="34" charset="0"/>
                        <a:cs typeface="Verdana" pitchFamily="34" charset="0"/>
                      </a:endParaRPr>
                    </a:p>
                  </a:txBody>
                  <a:tcPr anchor="ctr"/>
                </a:tc>
                <a:tc>
                  <a:txBody>
                    <a:bodyPr/>
                    <a:lstStyle/>
                    <a:p>
                      <a:pPr algn="r" fontAlgn="b"/>
                      <a:r>
                        <a:rPr lang="en-US" sz="2000" b="1" u="sng" strike="noStrike" baseline="0" dirty="0">
                          <a:solidFill>
                            <a:srgbClr val="AC0000"/>
                          </a:solidFill>
                          <a:effectLst/>
                          <a:uFill>
                            <a:solidFill>
                              <a:schemeClr val="tx1"/>
                            </a:solidFill>
                          </a:uFill>
                          <a:latin typeface="+mn-lt"/>
                          <a:ea typeface="Verdana" pitchFamily="34" charset="0"/>
                          <a:cs typeface="Verdana" pitchFamily="34" charset="0"/>
                        </a:rPr>
                        <a:t>$209,790 </a:t>
                      </a:r>
                      <a:endParaRPr lang="en-US" sz="2000" b="1" i="0" u="sng" strike="noStrike" baseline="0" dirty="0">
                        <a:solidFill>
                          <a:srgbClr val="AC0000"/>
                        </a:solidFill>
                        <a:effectLst/>
                        <a:uFill>
                          <a:solidFill>
                            <a:schemeClr val="tx1"/>
                          </a:solidFill>
                        </a:uFill>
                        <a:latin typeface="+mn-lt"/>
                        <a:ea typeface="Verdana" pitchFamily="34" charset="0"/>
                        <a:cs typeface="Verdana" pitchFamily="34" charset="0"/>
                      </a:endParaRPr>
                    </a:p>
                  </a:txBody>
                  <a:tcPr anchor="ctr"/>
                </a:tc>
                <a:extLst>
                  <a:ext uri="{0D108BD9-81ED-4DB2-BD59-A6C34878D82A}">
                    <a16:rowId xmlns:a16="http://schemas.microsoft.com/office/drawing/2014/main" val="2664562228"/>
                  </a:ext>
                </a:extLst>
              </a:tr>
            </a:tbl>
          </a:graphicData>
        </a:graphic>
      </p:graphicFrame>
    </p:spTree>
    <p:extLst>
      <p:ext uri="{BB962C8B-B14F-4D97-AF65-F5344CB8AC3E}">
        <p14:creationId xmlns:p14="http://schemas.microsoft.com/office/powerpoint/2010/main" val="1082366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Operation Costing</a:t>
            </a:r>
            <a:endParaRPr lang="en-US" dirty="0"/>
          </a:p>
        </p:txBody>
      </p:sp>
      <p:sp>
        <p:nvSpPr>
          <p:cNvPr id="2" name="Content Placeholder 1"/>
          <p:cNvSpPr>
            <a:spLocks noGrp="1"/>
          </p:cNvSpPr>
          <p:nvPr>
            <p:ph idx="1"/>
          </p:nvPr>
        </p:nvSpPr>
        <p:spPr/>
        <p:txBody>
          <a:bodyPr/>
          <a:lstStyle/>
          <a:p>
            <a:pPr algn="ctr" eaLnBrk="1" hangingPunct="1">
              <a:spcBef>
                <a:spcPct val="50000"/>
              </a:spcBef>
              <a:defRPr/>
            </a:pPr>
            <a:r>
              <a:rPr lang="en-US" altLang="en-US" sz="2800" dirty="0">
                <a:solidFill>
                  <a:srgbClr val="663300"/>
                </a:solidFill>
              </a:rPr>
              <a:t>Operation costing is a hybrid of job-order and process costing because it possesses attributes of both approaches.</a:t>
            </a:r>
          </a:p>
        </p:txBody>
      </p:sp>
      <p:sp>
        <p:nvSpPr>
          <p:cNvPr id="3" name="Content Placeholder 2"/>
          <p:cNvSpPr>
            <a:spLocks noGrp="1"/>
          </p:cNvSpPr>
          <p:nvPr>
            <p:ph idx="10"/>
          </p:nvPr>
        </p:nvSpPr>
        <p:spPr>
          <a:ln w="12700">
            <a:solidFill>
              <a:schemeClr val="tx1"/>
            </a:solidFill>
          </a:ln>
        </p:spPr>
        <p:txBody>
          <a:bodyPr/>
          <a:lstStyle/>
          <a:p>
            <a:pPr algn="ctr" eaLnBrk="1" hangingPunct="1">
              <a:spcBef>
                <a:spcPct val="50000"/>
              </a:spcBef>
              <a:defRPr/>
            </a:pPr>
            <a:r>
              <a:rPr lang="en-US" sz="2800" dirty="0">
                <a:solidFill>
                  <a:srgbClr val="0000C0"/>
                </a:solidFill>
                <a:ea typeface="MS PGothic" pitchFamily="34" charset="-128"/>
              </a:rPr>
              <a:t>Operation costing is commonly used when batches of many different products pass through the same processing department</a:t>
            </a:r>
            <a:r>
              <a:rPr lang="en-US" sz="2800" dirty="0">
                <a:ea typeface="MS PGothic" pitchFamily="34" charset="-128"/>
              </a:rPr>
              <a:t>.</a:t>
            </a:r>
          </a:p>
        </p:txBody>
      </p:sp>
    </p:spTree>
    <p:extLst>
      <p:ext uri="{BB962C8B-B14F-4D97-AF65-F5344CB8AC3E}">
        <p14:creationId xmlns:p14="http://schemas.microsoft.com/office/powerpoint/2010/main" val="2600772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2" y="1066800"/>
            <a:ext cx="7765097" cy="1527549"/>
          </a:xfrm>
        </p:spPr>
        <p:txBody>
          <a:bodyPr lIns="90488" tIns="44450" rIns="90488" bIns="44450">
            <a:noAutofit/>
          </a:bodyPr>
          <a:lstStyle/>
          <a:p>
            <a:pPr eaLnBrk="1" hangingPunct="1">
              <a:defRPr/>
            </a:pPr>
            <a:r>
              <a:rPr lang="en-US" altLang="en-US" sz="4800" dirty="0">
                <a:ea typeface="MS PGothic" charset="-128"/>
              </a:rPr>
              <a:t>End of Chapter 4</a:t>
            </a:r>
            <a:endParaRPr lang="en-US" altLang="en-US" sz="5000" noProof="0" dirty="0">
              <a:solidFill>
                <a:schemeClr val="tx1">
                  <a:lumMod val="85000"/>
                  <a:lumOff val="15000"/>
                </a:schemeClr>
              </a:solidFill>
              <a:ea typeface="MS PGothic" charset="-128"/>
            </a:endParaRPr>
          </a:p>
        </p:txBody>
      </p:sp>
      <p:pic>
        <p:nvPicPr>
          <p:cNvPr id="10" name="Picture 9">
            <a:extLst>
              <a:ext uri="{FF2B5EF4-FFF2-40B4-BE49-F238E27FC236}">
                <a16:creationId xmlns:a16="http://schemas.microsoft.com/office/drawing/2014/main" id="{34C703EF-2709-4124-BD3C-A8CBB79192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5847" y="2997624"/>
            <a:ext cx="3034806" cy="2971800"/>
          </a:xfrm>
          <a:prstGeom prst="rect">
            <a:avLst/>
          </a:prstGeom>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a:xfrm>
            <a:off x="304800" y="6387940"/>
            <a:ext cx="8480425" cy="365125"/>
          </a:xfrm>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3356355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4C99BE-BD42-4C84-8F23-484137F9F4F9}"/>
              </a:ext>
            </a:extLst>
          </p:cNvPr>
          <p:cNvSpPr>
            <a:spLocks noGrp="1"/>
          </p:cNvSpPr>
          <p:nvPr>
            <p:ph type="title"/>
          </p:nvPr>
        </p:nvSpPr>
        <p:spPr>
          <a:xfrm>
            <a:off x="822324" y="2412775"/>
            <a:ext cx="7940675" cy="1422850"/>
          </a:xfrm>
        </p:spPr>
        <p:txBody>
          <a:bodyPr anchor="ctr">
            <a:normAutofit/>
          </a:bodyPr>
          <a:lstStyle/>
          <a:p>
            <a:r>
              <a:rPr lang="en-US" sz="3000" noProof="0" dirty="0">
                <a:solidFill>
                  <a:schemeClr val="tx1"/>
                </a:solidFill>
              </a:rPr>
              <a:t>Accessibility Content: Text Alternatives for Images</a:t>
            </a:r>
          </a:p>
        </p:txBody>
      </p:sp>
    </p:spTree>
    <p:extLst>
      <p:ext uri="{BB962C8B-B14F-4D97-AF65-F5344CB8AC3E}">
        <p14:creationId xmlns:p14="http://schemas.microsoft.com/office/powerpoint/2010/main" val="1993930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The Flow of Materials, Labor, and Overhead Costs </a:t>
            </a:r>
            <a:r>
              <a:rPr lang="en-US" sz="1000" dirty="0"/>
              <a:t>1</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800" dirty="0"/>
              <a:t>From there, they are assigned to Finished Goods and then to Cost of Goods Sold. A Work in Process account is maintained for each department.</a:t>
            </a:r>
            <a:endParaRPr lang="en-US" sz="28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376817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Flow of Raw Material Costs: T-Account Form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Raw Materials T-account shows Direct Materials in the right column, which flows to Direct Materials in the left column for both the Work in Process Department A and Work in Process Department B T-accounts.</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26854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Processing Departments</a:t>
            </a:r>
            <a:endParaRPr lang="en-US" dirty="0"/>
          </a:p>
        </p:txBody>
      </p:sp>
      <p:sp>
        <p:nvSpPr>
          <p:cNvPr id="3" name="Content Placeholder 2"/>
          <p:cNvSpPr>
            <a:spLocks noGrp="1"/>
          </p:cNvSpPr>
          <p:nvPr>
            <p:ph idx="1"/>
          </p:nvPr>
        </p:nvSpPr>
        <p:spPr>
          <a:xfrm>
            <a:off x="822325" y="1447800"/>
            <a:ext cx="7543800" cy="990600"/>
          </a:xfrm>
        </p:spPr>
        <p:txBody>
          <a:bodyPr/>
          <a:lstStyle/>
          <a:p>
            <a:pPr eaLnBrk="1" hangingPunct="1">
              <a:spcBef>
                <a:spcPct val="50000"/>
              </a:spcBef>
            </a:pPr>
            <a:r>
              <a:rPr lang="en-US" altLang="en-US" sz="2800" dirty="0"/>
              <a:t>Any unit in an organization where materials, labor, or overhead are added to the product.</a:t>
            </a:r>
          </a:p>
        </p:txBody>
      </p:sp>
      <p:sp>
        <p:nvSpPr>
          <p:cNvPr id="4" name="Content Placeholder 3"/>
          <p:cNvSpPr>
            <a:spLocks noGrp="1"/>
          </p:cNvSpPr>
          <p:nvPr>
            <p:ph idx="10"/>
          </p:nvPr>
        </p:nvSpPr>
        <p:spPr>
          <a:xfrm>
            <a:off x="822324" y="2514600"/>
            <a:ext cx="7521575" cy="3124200"/>
          </a:xfrm>
          <a:ln w="19050">
            <a:solidFill>
              <a:schemeClr val="tx1"/>
            </a:solidFill>
          </a:ln>
        </p:spPr>
        <p:txBody>
          <a:bodyPr/>
          <a:lstStyle/>
          <a:p>
            <a:pPr marL="60325" eaLnBrk="1" hangingPunct="1">
              <a:defRPr/>
            </a:pPr>
            <a:r>
              <a:rPr lang="en-US" sz="2800" dirty="0">
                <a:ea typeface="MS PGothic" pitchFamily="34" charset="-128"/>
              </a:rPr>
              <a:t>The activities performed in a processing department are </a:t>
            </a:r>
            <a:r>
              <a:rPr lang="en-US" sz="2800" i="1" dirty="0">
                <a:solidFill>
                  <a:srgbClr val="0000C0"/>
                </a:solidFill>
                <a:ea typeface="MS PGothic" pitchFamily="34" charset="-128"/>
              </a:rPr>
              <a:t>performed uniformly</a:t>
            </a:r>
            <a:r>
              <a:rPr lang="en-US" sz="2800" dirty="0">
                <a:ea typeface="MS PGothic" pitchFamily="34" charset="-128"/>
              </a:rPr>
              <a:t> on all units of production. Furthermore, the output of a processing department must be </a:t>
            </a:r>
            <a:r>
              <a:rPr lang="en-US" sz="2800" i="1" dirty="0">
                <a:solidFill>
                  <a:srgbClr val="0000C0"/>
                </a:solidFill>
                <a:ea typeface="MS PGothic" pitchFamily="34" charset="-128"/>
              </a:rPr>
              <a:t>homogeneous</a:t>
            </a:r>
            <a:r>
              <a:rPr lang="en-US" sz="2800" dirty="0">
                <a:ea typeface="MS PGothic" pitchFamily="34" charset="-128"/>
              </a:rPr>
              <a:t>. </a:t>
            </a:r>
            <a:br>
              <a:rPr lang="en-US" sz="2800" dirty="0">
                <a:ea typeface="MS PGothic" pitchFamily="34" charset="-128"/>
              </a:rPr>
            </a:br>
            <a:r>
              <a:rPr lang="en-US" sz="2800" dirty="0">
                <a:ea typeface="MS PGothic" pitchFamily="34" charset="-128"/>
              </a:rPr>
              <a:t>Products in a process costing environment typically flow in a sequence from one department to another.</a:t>
            </a:r>
          </a:p>
        </p:txBody>
      </p:sp>
    </p:spTree>
    <p:extLst>
      <p:ext uri="{BB962C8B-B14F-4D97-AF65-F5344CB8AC3E}">
        <p14:creationId xmlns:p14="http://schemas.microsoft.com/office/powerpoint/2010/main" val="2994194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The Flow of Labor Costs: T-Account Form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Salaries and Wages Payable T-account shows Direct Labor in the right column, which flows to Direct Labor in the left column for both the Work in Process Department A and Work in Process Department B T-accounts. The Work in Process Department A and Work in Process Department B accounts also show Direct Materials in the left column.</a:t>
            </a:r>
          </a:p>
          <a:p>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247776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altLang="en-US" sz="3600" dirty="0">
                <a:cs typeface="Arial" charset="0"/>
              </a:rPr>
              <a:t>The Flow of Manufacturing Overhead Costs: T-Account Form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The Manufacturing Overhead T-account shows Actual Overhead in the left column and Overhead Applied to Work in Process in the right column. Overhead Applied to Work in Process is also shown in the left column of the T-accounts for Work in Process Department A and Work in Process Department B. The Work in Process Department A and Work in Process Department B accounts also show Direct Materials and Direct Labor in the left column.</a:t>
            </a:r>
          </a:p>
          <a:p>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2109988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429100" y="152400"/>
            <a:ext cx="8650923" cy="1025525"/>
          </a:xfrm>
        </p:spPr>
        <p:txBody>
          <a:bodyPr>
            <a:noAutofit/>
          </a:bodyPr>
          <a:lstStyle/>
          <a:p>
            <a:r>
              <a:rPr lang="en-US" altLang="en-US" sz="3200" dirty="0">
                <a:cs typeface="Arial" charset="0"/>
              </a:rPr>
              <a:t>Transfers from Work in Process—Dept. A to Work in Process—Dept. B: T-Account Form </a:t>
            </a:r>
            <a:r>
              <a:rPr lang="en-US" altLang="en-US" sz="3200" noProof="0" dirty="0"/>
              <a:t>– </a:t>
            </a:r>
            <a:r>
              <a:rPr lang="en-US" sz="32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Two T-accounts, one for Work in Process for Department A and one for Department B are shown. Both accounts show Direct Materials, Direct Labor, and Applied Overhead in the left column. In the right column of the Department A T-account is listed a transfer to Department B. The same transfer is listed in the left column of the T-account for Department B.</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298226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altLang="en-US" sz="3600" dirty="0">
                <a:cs typeface="Arial" charset="0"/>
              </a:rPr>
              <a:t>Process Costing Computations: Three Key Concepts</a:t>
            </a:r>
            <a:r>
              <a:rPr lang="en-US" altLang="en-US" sz="3600" dirty="0"/>
              <a:t> </a:t>
            </a:r>
            <a:r>
              <a:rPr lang="en-US" altLang="en-US" sz="1000" dirty="0"/>
              <a:t>4</a:t>
            </a:r>
            <a:r>
              <a:rPr lang="en-US" alt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Direct Labor is the lowest bar and then Conversion (which is the sum of manufacturing overhead and direct labor). The tallest bar is Direct materials. Direct Labor is shown as being combined with Manufacturing Overhead.</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524886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Step 1: Compute the Equivalent Units of Production </a:t>
            </a:r>
            <a:r>
              <a:rPr lang="en-US" sz="1000" dirty="0"/>
              <a:t>6</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Beginning work in process is 300 units, which are 40% complete. 5,100 units are started and completed. Together, this makes 5,400 (300 + 5,100) units completed. Ending work in process contains 900 units, which are 60% complete. So there are 540 equivalent units for a total of 5,940 (5,400 + 540) equivalent units of production.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428012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t>Step 1: Compute the Equivalent Units of Production </a:t>
            </a:r>
            <a:r>
              <a:rPr lang="en-US" sz="1000" dirty="0"/>
              <a:t>7 </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400" dirty="0"/>
              <a:t>Beginning work in process is 300 units, which are 20% complete. 5,100 units are started and completed. This is a total of 5,400 (300 + 5,100) units completed. Ending work in process is 900 units, which are 30% complete. So there are 270 equivalent units for a grand total of 5,670 (5,400 + 270) equivalent units of production.</a:t>
            </a:r>
            <a:endParaRPr lang="en-US" sz="2400" noProof="0" dirty="0"/>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61805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Learning Objective 1</a:t>
            </a:r>
            <a:endParaRPr lang="en-US" dirty="0"/>
          </a:p>
        </p:txBody>
      </p:sp>
      <p:sp>
        <p:nvSpPr>
          <p:cNvPr id="3" name="Content Placeholder 2"/>
          <p:cNvSpPr>
            <a:spLocks noGrp="1"/>
          </p:cNvSpPr>
          <p:nvPr>
            <p:ph idx="1"/>
          </p:nvPr>
        </p:nvSpPr>
        <p:spPr>
          <a:ln w="19050">
            <a:solidFill>
              <a:schemeClr val="tx1"/>
            </a:solidFill>
          </a:ln>
        </p:spPr>
        <p:txBody>
          <a:bodyPr/>
          <a:lstStyle/>
          <a:p>
            <a:pPr algn="ctr" eaLnBrk="1" fontAlgn="auto" hangingPunct="1">
              <a:spcBef>
                <a:spcPct val="50000"/>
              </a:spcBef>
              <a:spcAft>
                <a:spcPts val="0"/>
              </a:spcAft>
              <a:defRPr/>
            </a:pPr>
            <a:r>
              <a:rPr lang="en-US" sz="3400" b="1" dirty="0">
                <a:solidFill>
                  <a:schemeClr val="accent6">
                    <a:lumMod val="50000"/>
                  </a:schemeClr>
                </a:solidFill>
                <a:ea typeface="MS PGothic" pitchFamily="34" charset="-128"/>
              </a:rPr>
              <a:t>Record the flow of materials, labor, and overhead through a process costing system.</a:t>
            </a:r>
          </a:p>
        </p:txBody>
      </p:sp>
    </p:spTree>
    <p:extLst>
      <p:ext uri="{BB962C8B-B14F-4D97-AF65-F5344CB8AC3E}">
        <p14:creationId xmlns:p14="http://schemas.microsoft.com/office/powerpoint/2010/main" val="256553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Flow of Materials, Labor, and Overhead Costs </a:t>
            </a:r>
            <a:r>
              <a:rPr lang="en-US" sz="1100" dirty="0"/>
              <a:t>1</a:t>
            </a:r>
          </a:p>
        </p:txBody>
      </p:sp>
      <p:pic>
        <p:nvPicPr>
          <p:cNvPr id="3" name="Picture 2" descr="Illustration shows that in a process costing system, direct materials, direct labor, and manufacturing overhead costs flow into Work in Process. "/>
          <p:cNvPicPr>
            <a:picLocks noChangeAspect="1"/>
          </p:cNvPicPr>
          <p:nvPr/>
        </p:nvPicPr>
        <p:blipFill>
          <a:blip r:embed="rId2"/>
          <a:stretch>
            <a:fillRect/>
          </a:stretch>
        </p:blipFill>
        <p:spPr>
          <a:xfrm>
            <a:off x="583983" y="1591194"/>
            <a:ext cx="8020483" cy="4118627"/>
          </a:xfrm>
          <a:prstGeom prst="rect">
            <a:avLst/>
          </a:prstGeom>
        </p:spPr>
      </p:pic>
      <p:sp>
        <p:nvSpPr>
          <p:cNvPr id="5" name="Content Placeholder 4"/>
          <p:cNvSpPr>
            <a:spLocks noGrp="1"/>
          </p:cNvSpPr>
          <p:nvPr>
            <p:ph sz="quarter" idx="11"/>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39933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Flow of Materials, Labor, and Overhead Costs </a:t>
            </a:r>
            <a:r>
              <a:rPr lang="en-US" sz="1100" dirty="0"/>
              <a:t>2</a:t>
            </a:r>
          </a:p>
        </p:txBody>
      </p:sp>
      <p:pic>
        <p:nvPicPr>
          <p:cNvPr id="3" name="Picture 2" descr="Illustration shows that in a job-costing system rather than flowing direct materials, direct labor, and manufacturing overhead into a work in process account, they are applied to different jobs."/>
          <p:cNvPicPr>
            <a:picLocks noChangeAspect="1"/>
          </p:cNvPicPr>
          <p:nvPr/>
        </p:nvPicPr>
        <p:blipFill>
          <a:blip r:embed="rId2"/>
          <a:stretch>
            <a:fillRect/>
          </a:stretch>
        </p:blipFill>
        <p:spPr>
          <a:xfrm>
            <a:off x="718236" y="1466908"/>
            <a:ext cx="7707527" cy="4295722"/>
          </a:xfrm>
          <a:prstGeom prst="rect">
            <a:avLst/>
          </a:prstGeom>
        </p:spPr>
      </p:pic>
    </p:spTree>
    <p:extLst>
      <p:ext uri="{BB962C8B-B14F-4D97-AF65-F5344CB8AC3E}">
        <p14:creationId xmlns:p14="http://schemas.microsoft.com/office/powerpoint/2010/main" val="3858395314"/>
      </p:ext>
    </p:extLst>
  </p:cSld>
  <p:clrMapOvr>
    <a:masterClrMapping/>
  </p:clrMapOvr>
</p:sld>
</file>

<file path=ppt/theme/theme1.xml><?xml version="1.0" encoding="utf-8"?>
<a:theme xmlns:a="http://schemas.openxmlformats.org/drawingml/2006/main" name="Retrospect">
  <a:themeElements>
    <a:clrScheme name="Custom 23">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0000"/>
      </a:hlink>
      <a:folHlink>
        <a:srgbClr val="00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2_Retrospect">
  <a:themeElements>
    <a:clrScheme name="Custom 23">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0000"/>
      </a:hlink>
      <a:folHlink>
        <a:srgbClr val="00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3676</Words>
  <Application>Microsoft Office PowerPoint</Application>
  <PresentationFormat>On-screen Show (4:3)</PresentationFormat>
  <Paragraphs>529</Paragraphs>
  <Slides>65</Slides>
  <Notes>2</Notes>
  <HiddenSlides>9</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72" baseType="lpstr">
      <vt:lpstr>Arial</vt:lpstr>
      <vt:lpstr>Calibri</vt:lpstr>
      <vt:lpstr>Calibri Light</vt:lpstr>
      <vt:lpstr>Retrospect</vt:lpstr>
      <vt:lpstr>1_Retrospect</vt:lpstr>
      <vt:lpstr>2_Retrospect</vt:lpstr>
      <vt:lpstr>Equation</vt:lpstr>
      <vt:lpstr>Process Costing</vt:lpstr>
      <vt:lpstr>Similarities Between Job-Order and Process Costing</vt:lpstr>
      <vt:lpstr>Differences Between Job-Order and Process Costing</vt:lpstr>
      <vt:lpstr>Quick Check 1</vt:lpstr>
      <vt:lpstr>Quick Check 1a</vt:lpstr>
      <vt:lpstr>Processing Departments</vt:lpstr>
      <vt:lpstr>Learning Objective 1</vt:lpstr>
      <vt:lpstr>The Flow of Materials, Labor, and Overhead Costs 1</vt:lpstr>
      <vt:lpstr>The Flow of Materials, Labor, and Overhead Costs 2</vt:lpstr>
      <vt:lpstr>The Flow of Costs in a Process Costing System</vt:lpstr>
      <vt:lpstr>Flow of Raw Material Costs</vt:lpstr>
      <vt:lpstr>Flow of Raw Material Costs: T-Account Form</vt:lpstr>
      <vt:lpstr>Flow of Raw Material Costs: Journal Entry Form</vt:lpstr>
      <vt:lpstr>The Flow of Labor Costs: T-Account Form</vt:lpstr>
      <vt:lpstr>The Flow of Labor Costs: Journal Entry Form</vt:lpstr>
      <vt:lpstr>The Flow of Manufacturing Overhead Costs: T-Account Form</vt:lpstr>
      <vt:lpstr>The Flow of Manufacturing Overhead Costs: Journal Entry Form</vt:lpstr>
      <vt:lpstr>Transfers from Work in Process—Dept. A to Work in Process—Dept. B: T-Account Form</vt:lpstr>
      <vt:lpstr>Transfers from Work in Process—Dept. A to Work in Process—Dept. B: Journal Entry Form</vt:lpstr>
      <vt:lpstr>Transfers from Work in Process—Dept. B to Finished Goods: T-Account Form</vt:lpstr>
      <vt:lpstr>Transfers from Work in Process—Dept. B to Finished Goods: Journal Entry Form</vt:lpstr>
      <vt:lpstr>Transfers from Finished Goods Inventory to Cost of Goods Sold: T-Account Form</vt:lpstr>
      <vt:lpstr>Transfers from Finished Goods to Cost of Goods Sold: Journal Entry Form</vt:lpstr>
      <vt:lpstr>Process Costing Computations: Three Key Concepts 1</vt:lpstr>
      <vt:lpstr>Process Costing Computations: Three Key Concepts 2</vt:lpstr>
      <vt:lpstr>Process Costing Computations: Three Key Concepts 3</vt:lpstr>
      <vt:lpstr>Process Costing Computations: Three Key Concepts 4</vt:lpstr>
      <vt:lpstr>Process Costing Computations: Three Key Concepts 5</vt:lpstr>
      <vt:lpstr>Calculating Equivalent Units</vt:lpstr>
      <vt:lpstr>Quick Check 2</vt:lpstr>
      <vt:lpstr>Quick Check 2a</vt:lpstr>
      <vt:lpstr>Learning Objective 2</vt:lpstr>
      <vt:lpstr>Step 1: Compute the Equivalent Units of Production 1 </vt:lpstr>
      <vt:lpstr>Step 1: Compute the Equivalent Units of Production 2</vt:lpstr>
      <vt:lpstr>Step 1: Compute the Equivalent Units of Production 3</vt:lpstr>
      <vt:lpstr>Step 1: Compute the Equivalent Units of Production 4</vt:lpstr>
      <vt:lpstr>Step 1: Compute the Equivalent Units of Production 5</vt:lpstr>
      <vt:lpstr>Step 1: Compute the Equivalent Units of Production 6</vt:lpstr>
      <vt:lpstr>Step 1: Compute the Equivalent Units of Production 7</vt:lpstr>
      <vt:lpstr>Learning Objective 3</vt:lpstr>
      <vt:lpstr>Step 2: Compute the Cost per Equivalent Unit 1 </vt:lpstr>
      <vt:lpstr>Step 2: Compute the Cost per Equivalent Unit 2</vt:lpstr>
      <vt:lpstr>Step 2: Compute the Cost per Equivalent Unit 3</vt:lpstr>
      <vt:lpstr>Step 2: Compute the Cost per Equivalent Unit 4</vt:lpstr>
      <vt:lpstr>Learning Objective 4</vt:lpstr>
      <vt:lpstr>Step 3: Assign Costs to Units 1</vt:lpstr>
      <vt:lpstr>Step 3: Assign Costs to Units 2</vt:lpstr>
      <vt:lpstr>Step 3: Assign Costs to Units 3</vt:lpstr>
      <vt:lpstr>Step 3: Compute Cost of Units Transferred Out</vt:lpstr>
      <vt:lpstr>Step 3: Assign Costs to Units 4</vt:lpstr>
      <vt:lpstr>Step 3: Assign Costs to Units 5</vt:lpstr>
      <vt:lpstr>Learning Objective 5</vt:lpstr>
      <vt:lpstr>Step 4: Prepare a Cost Reconciliation Report 1</vt:lpstr>
      <vt:lpstr>Step 4: Prepare a Cost Reconciliation Report 2</vt:lpstr>
      <vt:lpstr>Operation Costing</vt:lpstr>
      <vt:lpstr>End of Chapter 4</vt:lpstr>
      <vt:lpstr>Accessibility Content: Text Alternatives for Images</vt:lpstr>
      <vt:lpstr>The Flow of Materials, Labor, and Overhead Costs 1 – Text Alternative</vt:lpstr>
      <vt:lpstr>Flow of Raw Material Costs: T-Account Form – Text Alternative</vt:lpstr>
      <vt:lpstr>The Flow of Labor Costs: T-Account Form – Text Alternative</vt:lpstr>
      <vt:lpstr>The Flow of Manufacturing Overhead Costs: T-Account Form – Text Alternative</vt:lpstr>
      <vt:lpstr>Transfers from Work in Process—Dept. A to Work in Process—Dept. B: T-Account Form – Text Alternative</vt:lpstr>
      <vt:lpstr>Process Costing Computations: Three Key Concepts 4 – Text Alternative</vt:lpstr>
      <vt:lpstr>Step 1: Compute the Equivalent Units of Production 6 – Text Alternative</vt:lpstr>
      <vt:lpstr>Step 1: Compute the Equivalent Units of Production 7  – Text Alternative</vt:lpstr>
    </vt:vector>
  </TitlesOfParts>
  <Manager/>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Costing</dc:title>
  <dc:creator/>
  <cp:lastModifiedBy>R, Nithiyanandhan</cp:lastModifiedBy>
  <cp:revision>3</cp:revision>
  <dcterms:created xsi:type="dcterms:W3CDTF">2019-11-18T17:41:37Z</dcterms:created>
  <dcterms:modified xsi:type="dcterms:W3CDTF">2020-09-01T04:51:36Z</dcterms:modified>
</cp:coreProperties>
</file>