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371" r:id="rId1"/>
    <p:sldMasterId id="2147484725" r:id="rId2"/>
  </p:sldMasterIdLst>
  <p:notesMasterIdLst>
    <p:notesMasterId r:id="rId104"/>
  </p:notesMasterIdLst>
  <p:handoutMasterIdLst>
    <p:handoutMasterId r:id="rId105"/>
  </p:handoutMasterIdLst>
  <p:sldIdLst>
    <p:sldId id="484" r:id="rId3"/>
    <p:sldId id="407" r:id="rId4"/>
    <p:sldId id="485" r:id="rId5"/>
    <p:sldId id="499" r:id="rId6"/>
    <p:sldId id="486" r:id="rId7"/>
    <p:sldId id="487" r:id="rId8"/>
    <p:sldId id="488" r:id="rId9"/>
    <p:sldId id="489" r:id="rId10"/>
    <p:sldId id="490" r:id="rId11"/>
    <p:sldId id="491" r:id="rId12"/>
    <p:sldId id="492" r:id="rId13"/>
    <p:sldId id="493" r:id="rId14"/>
    <p:sldId id="494" r:id="rId15"/>
    <p:sldId id="495" r:id="rId16"/>
    <p:sldId id="500" r:id="rId17"/>
    <p:sldId id="501" r:id="rId18"/>
    <p:sldId id="502" r:id="rId19"/>
    <p:sldId id="503" r:id="rId20"/>
    <p:sldId id="504" r:id="rId21"/>
    <p:sldId id="505" r:id="rId22"/>
    <p:sldId id="507" r:id="rId23"/>
    <p:sldId id="508" r:id="rId24"/>
    <p:sldId id="509" r:id="rId25"/>
    <p:sldId id="510" r:id="rId26"/>
    <p:sldId id="511" r:id="rId27"/>
    <p:sldId id="512" r:id="rId28"/>
    <p:sldId id="513" r:id="rId29"/>
    <p:sldId id="514" r:id="rId30"/>
    <p:sldId id="515" r:id="rId31"/>
    <p:sldId id="516" r:id="rId32"/>
    <p:sldId id="517" r:id="rId33"/>
    <p:sldId id="518" r:id="rId34"/>
    <p:sldId id="527" r:id="rId35"/>
    <p:sldId id="519" r:id="rId36"/>
    <p:sldId id="520" r:id="rId37"/>
    <p:sldId id="521" r:id="rId38"/>
    <p:sldId id="522" r:id="rId39"/>
    <p:sldId id="523" r:id="rId40"/>
    <p:sldId id="524" r:id="rId41"/>
    <p:sldId id="528" r:id="rId42"/>
    <p:sldId id="526" r:id="rId43"/>
    <p:sldId id="537" r:id="rId44"/>
    <p:sldId id="529" r:id="rId45"/>
    <p:sldId id="538" r:id="rId46"/>
    <p:sldId id="530" r:id="rId47"/>
    <p:sldId id="531" r:id="rId48"/>
    <p:sldId id="532" r:id="rId49"/>
    <p:sldId id="533" r:id="rId50"/>
    <p:sldId id="534" r:id="rId51"/>
    <p:sldId id="535" r:id="rId52"/>
    <p:sldId id="536" r:id="rId53"/>
    <p:sldId id="539" r:id="rId54"/>
    <p:sldId id="540" r:id="rId55"/>
    <p:sldId id="541" r:id="rId56"/>
    <p:sldId id="542" r:id="rId57"/>
    <p:sldId id="548" r:id="rId58"/>
    <p:sldId id="543" r:id="rId59"/>
    <p:sldId id="549" r:id="rId60"/>
    <p:sldId id="544" r:id="rId61"/>
    <p:sldId id="545" r:id="rId62"/>
    <p:sldId id="546" r:id="rId63"/>
    <p:sldId id="547" r:id="rId64"/>
    <p:sldId id="550" r:id="rId65"/>
    <p:sldId id="551" r:id="rId66"/>
    <p:sldId id="552" r:id="rId67"/>
    <p:sldId id="553" r:id="rId68"/>
    <p:sldId id="560" r:id="rId69"/>
    <p:sldId id="555" r:id="rId70"/>
    <p:sldId id="561" r:id="rId71"/>
    <p:sldId id="556" r:id="rId72"/>
    <p:sldId id="562" r:id="rId73"/>
    <p:sldId id="557" r:id="rId74"/>
    <p:sldId id="563" r:id="rId75"/>
    <p:sldId id="564" r:id="rId76"/>
    <p:sldId id="565" r:id="rId77"/>
    <p:sldId id="566" r:id="rId78"/>
    <p:sldId id="567" r:id="rId79"/>
    <p:sldId id="569" r:id="rId80"/>
    <p:sldId id="568" r:id="rId81"/>
    <p:sldId id="558" r:id="rId82"/>
    <p:sldId id="559" r:id="rId83"/>
    <p:sldId id="570" r:id="rId84"/>
    <p:sldId id="571" r:id="rId85"/>
    <p:sldId id="572" r:id="rId86"/>
    <p:sldId id="573" r:id="rId87"/>
    <p:sldId id="574" r:id="rId88"/>
    <p:sldId id="580" r:id="rId89"/>
    <p:sldId id="575" r:id="rId90"/>
    <p:sldId id="581" r:id="rId91"/>
    <p:sldId id="576" r:id="rId92"/>
    <p:sldId id="577" r:id="rId93"/>
    <p:sldId id="578" r:id="rId94"/>
    <p:sldId id="579" r:id="rId95"/>
    <p:sldId id="582" r:id="rId96"/>
    <p:sldId id="583" r:id="rId97"/>
    <p:sldId id="584" r:id="rId98"/>
    <p:sldId id="585" r:id="rId99"/>
    <p:sldId id="589" r:id="rId100"/>
    <p:sldId id="586" r:id="rId101"/>
    <p:sldId id="587" r:id="rId102"/>
    <p:sldId id="588" r:id="rId103"/>
  </p:sldIdLst>
  <p:sldSz cx="9144000" cy="6858000" type="screen4x3"/>
  <p:notesSz cx="6858000" cy="9144000"/>
  <p:embeddedFontLst>
    <p:embeddedFont>
      <p:font typeface="Calibri" panose="020F0502020204030204" pitchFamily="34" charset="0"/>
      <p:regular r:id="rId106"/>
      <p:bold r:id="rId107"/>
      <p:italic r:id="rId108"/>
      <p:boldItalic r:id="rId109"/>
    </p:embeddedFont>
    <p:embeddedFont>
      <p:font typeface="Calibri Light" panose="020F0302020204030204" pitchFamily="34" charset="0"/>
      <p:regular r:id="rId110"/>
      <p:italic r:id="rId111"/>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Main Content" id="{9752271D-ABA7-4EEF-B46F-D093953E2BFC}">
          <p14:sldIdLst>
            <p14:sldId id="484"/>
            <p14:sldId id="407"/>
            <p14:sldId id="485"/>
            <p14:sldId id="499"/>
            <p14:sldId id="486"/>
            <p14:sldId id="487"/>
            <p14:sldId id="488"/>
            <p14:sldId id="489"/>
            <p14:sldId id="490"/>
            <p14:sldId id="491"/>
            <p14:sldId id="492"/>
            <p14:sldId id="493"/>
            <p14:sldId id="494"/>
            <p14:sldId id="495"/>
            <p14:sldId id="500"/>
            <p14:sldId id="501"/>
            <p14:sldId id="502"/>
            <p14:sldId id="503"/>
            <p14:sldId id="504"/>
            <p14:sldId id="505"/>
            <p14:sldId id="507"/>
            <p14:sldId id="508"/>
            <p14:sldId id="509"/>
            <p14:sldId id="510"/>
            <p14:sldId id="511"/>
            <p14:sldId id="512"/>
            <p14:sldId id="513"/>
            <p14:sldId id="514"/>
            <p14:sldId id="515"/>
            <p14:sldId id="516"/>
            <p14:sldId id="517"/>
            <p14:sldId id="518"/>
            <p14:sldId id="527"/>
            <p14:sldId id="519"/>
            <p14:sldId id="520"/>
            <p14:sldId id="521"/>
            <p14:sldId id="522"/>
            <p14:sldId id="523"/>
            <p14:sldId id="524"/>
            <p14:sldId id="528"/>
            <p14:sldId id="526"/>
            <p14:sldId id="537"/>
            <p14:sldId id="529"/>
            <p14:sldId id="538"/>
            <p14:sldId id="530"/>
            <p14:sldId id="531"/>
            <p14:sldId id="532"/>
            <p14:sldId id="533"/>
            <p14:sldId id="534"/>
            <p14:sldId id="535"/>
            <p14:sldId id="536"/>
            <p14:sldId id="539"/>
            <p14:sldId id="540"/>
            <p14:sldId id="541"/>
            <p14:sldId id="542"/>
            <p14:sldId id="548"/>
            <p14:sldId id="543"/>
            <p14:sldId id="549"/>
            <p14:sldId id="544"/>
            <p14:sldId id="545"/>
            <p14:sldId id="546"/>
            <p14:sldId id="547"/>
            <p14:sldId id="550"/>
            <p14:sldId id="551"/>
            <p14:sldId id="552"/>
            <p14:sldId id="553"/>
            <p14:sldId id="560"/>
            <p14:sldId id="555"/>
            <p14:sldId id="561"/>
            <p14:sldId id="556"/>
            <p14:sldId id="562"/>
            <p14:sldId id="557"/>
            <p14:sldId id="563"/>
            <p14:sldId id="564"/>
            <p14:sldId id="565"/>
            <p14:sldId id="566"/>
            <p14:sldId id="567"/>
            <p14:sldId id="569"/>
            <p14:sldId id="568"/>
            <p14:sldId id="558"/>
            <p14:sldId id="559"/>
            <p14:sldId id="570"/>
            <p14:sldId id="571"/>
            <p14:sldId id="572"/>
            <p14:sldId id="573"/>
            <p14:sldId id="574"/>
            <p14:sldId id="580"/>
            <p14:sldId id="575"/>
            <p14:sldId id="581"/>
            <p14:sldId id="576"/>
            <p14:sldId id="577"/>
            <p14:sldId id="578"/>
            <p14:sldId id="579"/>
            <p14:sldId id="582"/>
            <p14:sldId id="583"/>
            <p14:sldId id="584"/>
            <p14:sldId id="585"/>
            <p14:sldId id="589"/>
          </p14:sldIdLst>
        </p14:section>
        <p14:section name="Appendix: Image Descriptions for Unsighted Students" id="{F3667D48-7730-42B3-AC07-91180A47C91F}">
          <p14:sldIdLst>
            <p14:sldId id="586"/>
            <p14:sldId id="587"/>
            <p14:sldId id="5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003B00"/>
    <a:srgbClr val="203E3C"/>
    <a:srgbClr val="003100"/>
    <a:srgbClr val="365A5C"/>
    <a:srgbClr val="B80000"/>
    <a:srgbClr val="0000C0"/>
    <a:srgbClr val="008000"/>
    <a:srgbClr val="72B4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8" autoAdjust="0"/>
    <p:restoredTop sz="86481" autoAdjust="0"/>
  </p:normalViewPr>
  <p:slideViewPr>
    <p:cSldViewPr>
      <p:cViewPr varScale="1">
        <p:scale>
          <a:sx n="59" d="100"/>
          <a:sy n="59" d="100"/>
        </p:scale>
        <p:origin x="360" y="72"/>
      </p:cViewPr>
      <p:guideLst>
        <p:guide orient="horz" pos="2160"/>
        <p:guide pos="2880"/>
      </p:guideLst>
    </p:cSldViewPr>
  </p:slideViewPr>
  <p:outlineViewPr>
    <p:cViewPr>
      <p:scale>
        <a:sx n="66" d="100"/>
        <a:sy n="66" d="100"/>
      </p:scale>
      <p:origin x="0" y="-329100"/>
    </p:cViewPr>
  </p:outlineViewPr>
  <p:notesTextViewPr>
    <p:cViewPr>
      <p:scale>
        <a:sx n="100" d="100"/>
        <a:sy n="100" d="100"/>
      </p:scale>
      <p:origin x="0" y="0"/>
    </p:cViewPr>
  </p:notesTextViewPr>
  <p:sorterViewPr>
    <p:cViewPr>
      <p:scale>
        <a:sx n="66" d="100"/>
        <a:sy n="66" d="100"/>
      </p:scale>
      <p:origin x="0" y="4576"/>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font" Target="fonts/font2.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font" Target="fonts/font3.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1.fntdata"/><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4.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5.fntdata"/><Relationship Id="rId115"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733800" y="0"/>
            <a:ext cx="3124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t>3-</a:t>
            </a:r>
            <a:fld id="{2C65E8A2-7177-104D-98C1-CCC8954DF9EA}" type="slidenum">
              <a:rPr lang="en-US" sz="1000"/>
              <a:pPr algn="r" eaLnBrk="1" hangingPunct="1"/>
              <a:t>‹#›</a:t>
            </a:fld>
            <a:endParaRPr lang="en-US" sz="1000" dirty="0"/>
          </a:p>
        </p:txBody>
      </p:sp>
    </p:spTree>
    <p:extLst>
      <p:ext uri="{BB962C8B-B14F-4D97-AF65-F5344CB8AC3E}">
        <p14:creationId xmlns:p14="http://schemas.microsoft.com/office/powerpoint/2010/main" val="236289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Box 7"/>
          <p:cNvSpPr txBox="1"/>
          <p:nvPr/>
        </p:nvSpPr>
        <p:spPr>
          <a:xfrm>
            <a:off x="6019800" y="0"/>
            <a:ext cx="838200" cy="261938"/>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100" dirty="0"/>
              <a:t>3-</a:t>
            </a:r>
            <a:fld id="{15E01404-1B8F-F74A-A9EF-453BD762E5F2}" type="slidenum">
              <a:rPr lang="en-US" sz="1100"/>
              <a:pPr algn="r" eaLnBrk="1" hangingPunct="1"/>
              <a:t>‹#›</a:t>
            </a:fld>
            <a:endParaRPr lang="en-US" sz="1100" dirty="0"/>
          </a:p>
        </p:txBody>
      </p:sp>
    </p:spTree>
    <p:extLst>
      <p:ext uri="{BB962C8B-B14F-4D97-AF65-F5344CB8AC3E}">
        <p14:creationId xmlns:p14="http://schemas.microsoft.com/office/powerpoint/2010/main" val="3015103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051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spcBef>
                <a:spcPts val="1000"/>
              </a:spcBef>
              <a:buNone/>
              <a:defRPr/>
            </a:lvl1pPr>
            <a:lvl2pPr marL="200025" indent="0">
              <a:lnSpc>
                <a:spcPct val="100000"/>
              </a:lnSpc>
              <a:spcBef>
                <a:spcPts val="1000"/>
              </a:spcBef>
              <a:buNone/>
              <a:defRPr/>
            </a:lvl2pPr>
            <a:lvl3pPr marL="384175" indent="0">
              <a:lnSpc>
                <a:spcPct val="100000"/>
              </a:lnSpc>
              <a:spcBef>
                <a:spcPts val="1000"/>
              </a:spcBef>
              <a:buNone/>
              <a:defRPr/>
            </a:lvl3pPr>
            <a:lvl4pPr marL="566737" indent="0">
              <a:lnSpc>
                <a:spcPct val="100000"/>
              </a:lnSpc>
              <a:spcBef>
                <a:spcPts val="1000"/>
              </a:spcBef>
              <a:buNone/>
              <a:defRPr/>
            </a:lvl4pPr>
            <a:lvl5pPr marL="749300" indent="0">
              <a:lnSpc>
                <a:spcPct val="100000"/>
              </a:lnSpc>
              <a:spcBef>
                <a:spcPts val="10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CC3828C9-2E68-4F3C-8385-7E71655A77E8}"/>
              </a:ext>
            </a:extLst>
          </p:cNvPr>
          <p:cNvSpPr>
            <a:spLocks noGrp="1"/>
          </p:cNvSpPr>
          <p:nvPr>
            <p:ph sz="quarter" idx="10"/>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5" name="Straight Connector 4">
            <a:extLst>
              <a:ext uri="{FF2B5EF4-FFF2-40B4-BE49-F238E27FC236}">
                <a16:creationId xmlns:a16="http://schemas.microsoft.com/office/drawing/2014/main" id="{E75B482D-D884-4080-A8B7-5B2A62CEF1C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02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EA550642-3C44-2743-AA6E-58B9B7D3F0F5}" type="slidenum">
              <a:rPr lang="en-US"/>
              <a:pPr/>
              <a:t>‹#›</a:t>
            </a:fld>
            <a:endParaRPr lang="en-US" dirty="0"/>
          </a:p>
        </p:txBody>
      </p:sp>
    </p:spTree>
    <p:extLst>
      <p:ext uri="{BB962C8B-B14F-4D97-AF65-F5344CB8AC3E}">
        <p14:creationId xmlns:p14="http://schemas.microsoft.com/office/powerpoint/2010/main" val="35486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a:xfrm>
            <a:off x="822325" y="6459538"/>
            <a:ext cx="1854200" cy="365125"/>
          </a:xfrm>
          <a:prstGeom prst="rect">
            <a:avLst/>
          </a:prstGeom>
        </p:spPr>
        <p:txBody>
          <a:bodyPr/>
          <a:lstStyle>
            <a:lvl1pPr>
              <a:defRPr/>
            </a:lvl1pPr>
          </a:lstStyle>
          <a:p>
            <a:fld id="{2C6B7856-6EA9-0C43-84FF-1CCBE46B754C}" type="datetimeFigureOut">
              <a:rPr lang="en-US"/>
              <a:pPr/>
              <a:t>9/1/2020</a:t>
            </a:fld>
            <a:endParaRPr lang="en-US" dirty="0"/>
          </a:p>
        </p:txBody>
      </p:sp>
      <p:sp>
        <p:nvSpPr>
          <p:cNvPr id="5" name="Footer Placeholder 7"/>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p:txBody>
          <a:bodyPr/>
          <a:lstStyle>
            <a:lvl1pPr>
              <a:defRPr/>
            </a:lvl1pPr>
          </a:lstStyle>
          <a:p>
            <a:fld id="{F3901B8E-3B92-3B4A-AA35-14D612FB8998}" type="slidenum">
              <a:rPr lang="en-US"/>
              <a:pPr/>
              <a:t>‹#›</a:t>
            </a:fld>
            <a:endParaRPr lang="en-US" dirty="0"/>
          </a:p>
        </p:txBody>
      </p:sp>
    </p:spTree>
    <p:extLst>
      <p:ext uri="{BB962C8B-B14F-4D97-AF65-F5344CB8AC3E}">
        <p14:creationId xmlns:p14="http://schemas.microsoft.com/office/powerpoint/2010/main" val="216040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a:prstGeom prst="rect">
            <a:avLst/>
          </a:prstGeom>
        </p:spPr>
        <p:txBody>
          <a:bodyPr/>
          <a:lstStyle>
            <a:lvl1pPr>
              <a:defRPr/>
            </a:lvl1pPr>
          </a:lstStyle>
          <a:p>
            <a:fld id="{BAE46D11-F524-CF4C-A206-FECEF8E18EB0}" type="datetimeFigureOut">
              <a:rPr lang="en-US"/>
              <a:pPr/>
              <a:t>9/1/2020</a:t>
            </a:fld>
            <a:endParaRPr lang="en-US" dirty="0"/>
          </a:p>
        </p:txBody>
      </p:sp>
      <p:sp>
        <p:nvSpPr>
          <p:cNvPr id="8" name="Footer Placeholder 5"/>
          <p:cNvSpPr>
            <a:spLocks noGrp="1"/>
          </p:cNvSpPr>
          <p:nvPr>
            <p:ph type="ftr" sz="quarter" idx="11"/>
          </p:nvPr>
        </p:nvSpPr>
        <p:spPr>
          <a:xfrm>
            <a:off x="3600450" y="6459538"/>
            <a:ext cx="3486150" cy="365125"/>
          </a:xfrm>
          <a:prstGeom prst="rect">
            <a:avLst/>
          </a:prstGeom>
        </p:spPr>
        <p:txBody>
          <a:bodyPr/>
          <a:lstStyle>
            <a:lvl1pPr algn="l">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F06D0678-4F98-A743-A619-160137E0AE23}" type="slidenum">
              <a:rPr lang="en-US"/>
              <a:pPr/>
              <a:t>‹#›</a:t>
            </a:fld>
            <a:endParaRPr lang="en-US" dirty="0"/>
          </a:p>
        </p:txBody>
      </p:sp>
    </p:spTree>
    <p:extLst>
      <p:ext uri="{BB962C8B-B14F-4D97-AF65-F5344CB8AC3E}">
        <p14:creationId xmlns:p14="http://schemas.microsoft.com/office/powerpoint/2010/main" val="330205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822325" y="6459538"/>
            <a:ext cx="1854200" cy="365125"/>
          </a:xfrm>
          <a:prstGeom prst="rect">
            <a:avLst/>
          </a:prstGeom>
        </p:spPr>
        <p:txBody>
          <a:bodyPr/>
          <a:lstStyle>
            <a:lvl1pPr>
              <a:defRPr/>
            </a:lvl1pPr>
          </a:lstStyle>
          <a:p>
            <a:fld id="{A828CCE5-ADFF-8D43-A49A-9CD423E20D0B}" type="datetimeFigureOut">
              <a:rPr lang="en-US"/>
              <a:pPr/>
              <a:t>9/1/2020</a:t>
            </a:fld>
            <a:endParaRPr lang="en-US" dirty="0"/>
          </a:p>
        </p:txBody>
      </p:sp>
      <p:sp>
        <p:nvSpPr>
          <p:cNvPr id="8" name="Footer Placeholder 5"/>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lvl1pPr>
          </a:lstStyle>
          <a:p>
            <a:fld id="{2B5BC01E-0F27-5141-80B4-3A1A77C34374}" type="slidenum">
              <a:rPr lang="en-US"/>
              <a:pPr/>
              <a:t>‹#›</a:t>
            </a:fld>
            <a:endParaRPr lang="en-US" dirty="0"/>
          </a:p>
        </p:txBody>
      </p:sp>
    </p:spTree>
    <p:extLst>
      <p:ext uri="{BB962C8B-B14F-4D97-AF65-F5344CB8AC3E}">
        <p14:creationId xmlns:p14="http://schemas.microsoft.com/office/powerpoint/2010/main" val="308239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AFD8DC63-C499-C64B-84F7-60096CA98530}" type="datetimeFigureOut">
              <a:rPr lang="en-US"/>
              <a:pPr/>
              <a:t>9/1/2020</a:t>
            </a:fld>
            <a:endParaRPr lang="en-US" dirty="0"/>
          </a:p>
        </p:txBody>
      </p:sp>
      <p:sp>
        <p:nvSpPr>
          <p:cNvPr id="5"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BAF1C60C-B52B-984B-B1B1-2C21209DDFF1}" type="slidenum">
              <a:rPr lang="en-US"/>
              <a:pPr/>
              <a:t>‹#›</a:t>
            </a:fld>
            <a:endParaRPr lang="en-US" dirty="0"/>
          </a:p>
        </p:txBody>
      </p:sp>
    </p:spTree>
    <p:extLst>
      <p:ext uri="{BB962C8B-B14F-4D97-AF65-F5344CB8AC3E}">
        <p14:creationId xmlns:p14="http://schemas.microsoft.com/office/powerpoint/2010/main" val="303005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49E4C7DA-8D5F-BE4E-8E99-8E32920F3BA9}" type="datetimeFigureOut">
              <a:rPr lang="en-US"/>
              <a:pPr/>
              <a:t>9/1/2020</a:t>
            </a:fld>
            <a:endParaRPr lang="en-US" dirty="0"/>
          </a:p>
        </p:txBody>
      </p:sp>
      <p:sp>
        <p:nvSpPr>
          <p:cNvPr id="7"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8" name="Slide Number Placeholder 5"/>
          <p:cNvSpPr>
            <a:spLocks noGrp="1"/>
          </p:cNvSpPr>
          <p:nvPr>
            <p:ph type="sldNum" sz="quarter" idx="12"/>
          </p:nvPr>
        </p:nvSpPr>
        <p:spPr/>
        <p:txBody>
          <a:bodyPr/>
          <a:lstStyle>
            <a:lvl1pPr>
              <a:defRPr/>
            </a:lvl1pPr>
          </a:lstStyle>
          <a:p>
            <a:fld id="{55BC69F3-378B-9F44-A642-42C28DA21FD0}" type="slidenum">
              <a:rPr lang="en-US"/>
              <a:pPr/>
              <a:t>‹#›</a:t>
            </a:fld>
            <a:endParaRPr lang="en-US" dirty="0"/>
          </a:p>
        </p:txBody>
      </p:sp>
    </p:spTree>
    <p:extLst>
      <p:ext uri="{BB962C8B-B14F-4D97-AF65-F5344CB8AC3E}">
        <p14:creationId xmlns:p14="http://schemas.microsoft.com/office/powerpoint/2010/main" val="2837609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194396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dirty="0"/>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7737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541338" y="2644775"/>
            <a:ext cx="82438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3175" y="6400800"/>
            <a:ext cx="9140825" cy="457200"/>
          </a:xfrm>
          <a:prstGeom prst="rect">
            <a:avLst/>
          </a:prstGeom>
          <a:solidFill>
            <a:srgbClr val="72B4E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40703" y="361190"/>
            <a:ext cx="7543800" cy="2233159"/>
          </a:xfrm>
        </p:spPr>
        <p:txBody>
          <a:bodyPr/>
          <a:lstStyle>
            <a:lvl1pPr algn="l">
              <a:lnSpc>
                <a:spcPct val="85000"/>
              </a:lnSpc>
              <a:defRPr sz="54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40703" y="2815466"/>
            <a:ext cx="4640897"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5" name="Slide Number Placeholder 5"/>
          <p:cNvSpPr>
            <a:spLocks noGrp="1"/>
          </p:cNvSpPr>
          <p:nvPr>
            <p:ph type="sldNum" sz="quarter" idx="12"/>
          </p:nvPr>
        </p:nvSpPr>
        <p:spPr/>
        <p:txBody>
          <a:bodyPr/>
          <a:lstStyle>
            <a:lvl1pPr>
              <a:defRPr/>
            </a:lvl1pPr>
          </a:lstStyle>
          <a:p>
            <a:fld id="{2C97AF3E-6632-8F4B-BB24-5266B1069BC7}" type="slidenum">
              <a:rPr lang="en-US"/>
              <a:pPr/>
              <a:t>‹#›</a:t>
            </a:fld>
            <a:endParaRPr lang="en-US" dirty="0"/>
          </a:p>
        </p:txBody>
      </p:sp>
      <p:sp>
        <p:nvSpPr>
          <p:cNvPr id="17" name="Content Placeholder 16">
            <a:extLst>
              <a:ext uri="{FF2B5EF4-FFF2-40B4-BE49-F238E27FC236}">
                <a16:creationId xmlns:a16="http://schemas.microsoft.com/office/drawing/2014/main" id="{7642C953-59EC-4E07-AD6B-DC838D6D74E9}"/>
              </a:ext>
            </a:extLst>
          </p:cNvPr>
          <p:cNvSpPr>
            <a:spLocks noGrp="1"/>
          </p:cNvSpPr>
          <p:nvPr>
            <p:ph sz="quarter" idx="13"/>
          </p:nvPr>
        </p:nvSpPr>
        <p:spPr>
          <a:xfrm>
            <a:off x="304800" y="6433660"/>
            <a:ext cx="8480425" cy="365125"/>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a:extLst>
              <a:ext uri="{FF2B5EF4-FFF2-40B4-BE49-F238E27FC236}">
                <a16:creationId xmlns:a16="http://schemas.microsoft.com/office/drawing/2014/main" id="{3FE393F3-3171-43A6-9F2B-508EDFB198EE}"/>
              </a:ext>
            </a:extLst>
          </p:cNvPr>
          <p:cNvSpPr>
            <a:spLocks noGrp="1"/>
          </p:cNvSpPr>
          <p:nvPr>
            <p:ph sz="quarter" idx="14"/>
          </p:nvPr>
        </p:nvSpPr>
        <p:spPr>
          <a:xfrm>
            <a:off x="540703" y="4572000"/>
            <a:ext cx="4640897"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0300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ADDC687C-D396-E54C-803C-CFD0AE40D7DE}" type="datetimeFigureOut">
              <a:rPr lang="en-US"/>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CF2D25F6-A922-D84B-8AB3-8C39CCCCEABB}" type="slidenum">
              <a:rPr lang="en-US"/>
              <a:pPr/>
              <a:t>‹#›</a:t>
            </a:fld>
            <a:endParaRPr lang="en-US" dirty="0"/>
          </a:p>
        </p:txBody>
      </p:sp>
      <p:sp>
        <p:nvSpPr>
          <p:cNvPr id="7"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28703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3429000"/>
            <a:ext cx="7521575" cy="17526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a:extLst>
              <a:ext uri="{FF2B5EF4-FFF2-40B4-BE49-F238E27FC236}">
                <a16:creationId xmlns:a16="http://schemas.microsoft.com/office/drawing/2014/main" id="{1E175A01-70BD-446F-A091-2D8775868058}"/>
              </a:ext>
            </a:extLst>
          </p:cNvPr>
          <p:cNvSpPr>
            <a:spLocks noGrp="1"/>
          </p:cNvSpPr>
          <p:nvPr>
            <p:ph sz="quarter" idx="11"/>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7" name="Straight Connector 6">
            <a:extLst>
              <a:ext uri="{FF2B5EF4-FFF2-40B4-BE49-F238E27FC236}">
                <a16:creationId xmlns:a16="http://schemas.microsoft.com/office/drawing/2014/main" id="{BA7F8D7C-6F53-413B-B5DA-73F8087613DA}"/>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527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5C25DD8E-8DD8-9648-9771-51C968A399A0}" type="datetimeFigureOut">
              <a:rPr lang="en-US"/>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3DDB14BE-EFFF-744A-82FE-7477917266FB}" type="slidenum">
              <a:rPr lang="en-US"/>
              <a:pPr/>
              <a:t>‹#›</a:t>
            </a:fld>
            <a:endParaRPr lang="en-US" dirty="0"/>
          </a:p>
        </p:txBody>
      </p:sp>
    </p:spTree>
    <p:extLst>
      <p:ext uri="{BB962C8B-B14F-4D97-AF65-F5344CB8AC3E}">
        <p14:creationId xmlns:p14="http://schemas.microsoft.com/office/powerpoint/2010/main" val="227726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b="0">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F90A5FDC-E08C-4644-AFEE-E8A0AC6C819C}" type="datetimeFigureOut">
              <a:rPr lang="en-US"/>
              <a:pPr/>
              <a:t>9/1/2020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DF2DAE00-2833-5F48-B962-1984A23D82EA}" type="slidenum">
              <a:rPr lang="en-US"/>
              <a:pPr/>
              <a:t>‹#›</a:t>
            </a:fld>
            <a:endParaRPr lang="en-US" dirty="0"/>
          </a:p>
        </p:txBody>
      </p:sp>
      <p:sp>
        <p:nvSpPr>
          <p:cNvPr id="9"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35952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122E53DC-39FB-E244-8CC2-27350A485D8D}" type="datetimeFigureOut">
              <a:rPr lang="en-US"/>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CCB3AAE2-3617-1646-B0C9-7E0E2D33249E}" type="slidenum">
              <a:rPr lang="en-US"/>
              <a:pPr/>
              <a:t>‹#›</a:t>
            </a:fld>
            <a:endParaRPr lang="en-US" dirty="0"/>
          </a:p>
        </p:txBody>
      </p:sp>
    </p:spTree>
    <p:extLst>
      <p:ext uri="{BB962C8B-B14F-4D97-AF65-F5344CB8AC3E}">
        <p14:creationId xmlns:p14="http://schemas.microsoft.com/office/powerpoint/2010/main" val="238659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fld id="{3AAF37AC-DEE8-724F-8CDC-CAC55992DE86}" type="datetimeFigureOut">
              <a:rPr lang="en-US"/>
              <a:pPr/>
              <a:t>9/1/2020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fld id="{83824506-281A-E349-AB6F-DCE90B2F934A}" type="slidenum">
              <a:rPr lang="en-US"/>
              <a:pPr/>
              <a:t>‹#›</a:t>
            </a:fld>
            <a:endParaRPr lang="en-US" dirty="0"/>
          </a:p>
        </p:txBody>
      </p:sp>
      <p:sp>
        <p:nvSpPr>
          <p:cNvPr id="6" name="Text Box 18"/>
          <p:cNvSpPr txBox="1">
            <a:spLocks noChangeArrowheads="1"/>
          </p:cNvSpPr>
          <p:nvPr userDrawn="1"/>
        </p:nvSpPr>
        <p:spPr bwMode="auto">
          <a:xfrm>
            <a:off x="3048000" y="6457950"/>
            <a:ext cx="6400800" cy="369332"/>
          </a:xfrm>
          <a:prstGeom prst="rect">
            <a:avLst/>
          </a:prstGeom>
          <a:noFill/>
          <a:ln>
            <a:noFill/>
          </a:ln>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1" dirty="0">
                <a:solidFill>
                  <a:schemeClr val="bg1"/>
                </a:solidFill>
                <a:ea typeface="ＭＳ Ｐゴシック" charset="0"/>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561976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4DC81BE3-F598-DD47-89B5-06E29D4FA5A7}" type="datetimeFigureOut">
              <a:rPr lang="en-US"/>
              <a:pPr/>
              <a:t>9/1/2020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p:txBody>
          <a:bodyPr/>
          <a:lstStyle>
            <a:lvl1pPr>
              <a:defRPr/>
            </a:lvl1pPr>
          </a:lstStyle>
          <a:p>
            <a:fld id="{5C71FF56-C21B-504C-9B09-D4847C9C1742}" type="slidenum">
              <a:rPr lang="en-US"/>
              <a:pPr/>
              <a:t>‹#›</a:t>
            </a:fld>
            <a:endParaRPr lang="en-US" dirty="0"/>
          </a:p>
        </p:txBody>
      </p:sp>
    </p:spTree>
    <p:extLst>
      <p:ext uri="{BB962C8B-B14F-4D97-AF65-F5344CB8AC3E}">
        <p14:creationId xmlns:p14="http://schemas.microsoft.com/office/powerpoint/2010/main" val="1840987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fld id="{333A61F0-25B9-C144-B9BE-DBB6745199E8}" type="datetimeFigureOut">
              <a:rPr lang="en-US"/>
              <a:pPr/>
              <a:t>9/1/2020</a:t>
            </a:fld>
            <a:endParaRPr lang="en-US" dirty="0"/>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79E7D76B-EA4C-E746-B965-0B82A2130E76}" type="slidenum">
              <a:rPr lang="en-US"/>
              <a:pPr/>
              <a:t>‹#›</a:t>
            </a:fld>
            <a:endParaRPr lang="en-US" dirty="0"/>
          </a:p>
        </p:txBody>
      </p:sp>
    </p:spTree>
    <p:extLst>
      <p:ext uri="{BB962C8B-B14F-4D97-AF65-F5344CB8AC3E}">
        <p14:creationId xmlns:p14="http://schemas.microsoft.com/office/powerpoint/2010/main" val="251854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43F9E24D-6109-4642-8B88-6B385130BC3F}" type="datetimeFigureOut">
              <a:rPr lang="en-US"/>
              <a:pPr/>
              <a:t>9/1/2020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ltLang="en-US" dirty="0"/>
          </a:p>
        </p:txBody>
      </p:sp>
      <p:sp>
        <p:nvSpPr>
          <p:cNvPr id="9" name="Slide Number Placeholder 6"/>
          <p:cNvSpPr>
            <a:spLocks noGrp="1"/>
          </p:cNvSpPr>
          <p:nvPr>
            <p:ph type="sldNum" sz="quarter" idx="12"/>
          </p:nvPr>
        </p:nvSpPr>
        <p:spPr/>
        <p:txBody>
          <a:bodyPr/>
          <a:lstStyle>
            <a:lvl1pPr>
              <a:defRPr/>
            </a:lvl1pPr>
          </a:lstStyle>
          <a:p>
            <a:fld id="{FE4FB87E-EAD9-8D42-B4D1-CCE81651AB9E}" type="slidenum">
              <a:rPr lang="en-US"/>
              <a:pPr/>
              <a:t>‹#›</a:t>
            </a:fld>
            <a:endParaRPr lang="en-US" dirty="0"/>
          </a:p>
        </p:txBody>
      </p:sp>
    </p:spTree>
    <p:extLst>
      <p:ext uri="{BB962C8B-B14F-4D97-AF65-F5344CB8AC3E}">
        <p14:creationId xmlns:p14="http://schemas.microsoft.com/office/powerpoint/2010/main" val="3851773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9AE73A5-B234-6144-9ADA-97DDC2BBE0B8}" type="datetimeFigureOut">
              <a:rPr lang="en-US"/>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547B416E-5363-5243-AA85-75CD79A0B604}" type="slidenum">
              <a:rPr lang="en-US"/>
              <a:pPr/>
              <a:t>‹#›</a:t>
            </a:fld>
            <a:endParaRPr lang="en-US" dirty="0"/>
          </a:p>
        </p:txBody>
      </p:sp>
    </p:spTree>
    <p:extLst>
      <p:ext uri="{BB962C8B-B14F-4D97-AF65-F5344CB8AC3E}">
        <p14:creationId xmlns:p14="http://schemas.microsoft.com/office/powerpoint/2010/main" val="1463578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51057D88-D882-7A4A-9613-CE53F0F91D5A}" type="datetimeFigureOut">
              <a:rPr lang="en-US"/>
              <a:pPr/>
              <a:t>9/1/2020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ltLang="en-US" dirty="0"/>
          </a:p>
        </p:txBody>
      </p:sp>
      <p:sp>
        <p:nvSpPr>
          <p:cNvPr id="8" name="Slide Number Placeholder 5"/>
          <p:cNvSpPr>
            <a:spLocks noGrp="1"/>
          </p:cNvSpPr>
          <p:nvPr>
            <p:ph type="sldNum" sz="quarter" idx="12"/>
          </p:nvPr>
        </p:nvSpPr>
        <p:spPr/>
        <p:txBody>
          <a:bodyPr/>
          <a:lstStyle>
            <a:lvl1pPr>
              <a:defRPr/>
            </a:lvl1pPr>
          </a:lstStyle>
          <a:p>
            <a:fld id="{3FE28B10-FD97-3740-94E2-4D530FEB04E5}" type="slidenum">
              <a:rPr lang="en-US"/>
              <a:pPr/>
              <a:t>‹#›</a:t>
            </a:fld>
            <a:endParaRPr lang="en-US" dirty="0"/>
          </a:p>
        </p:txBody>
      </p:sp>
    </p:spTree>
    <p:extLst>
      <p:ext uri="{BB962C8B-B14F-4D97-AF65-F5344CB8AC3E}">
        <p14:creationId xmlns:p14="http://schemas.microsoft.com/office/powerpoint/2010/main" val="406155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8229600" cy="9144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428229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8382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4" y="2555875"/>
            <a:ext cx="7521575" cy="644525"/>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22323" y="3352800"/>
            <a:ext cx="7521575" cy="762000"/>
          </a:xfrm>
        </p:spPr>
        <p:txBody>
          <a:bodyPr/>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8" name="Straight Connector 7">
            <a:extLst>
              <a:ext uri="{FF2B5EF4-FFF2-40B4-BE49-F238E27FC236}">
                <a16:creationId xmlns:a16="http://schemas.microsoft.com/office/drawing/2014/main" id="{1A232679-3CD2-4C37-8E52-2A35CF2ABCAB}"/>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p:nvPr>
        </p:nvSpPr>
        <p:spPr>
          <a:xfrm>
            <a:off x="822325" y="4267200"/>
            <a:ext cx="75438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4"/>
          </p:nvPr>
        </p:nvSpPr>
        <p:spPr>
          <a:xfrm>
            <a:off x="822325" y="5257800"/>
            <a:ext cx="75438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044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822325" y="1447800"/>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403475"/>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2">
            <a:extLst>
              <a:ext uri="{FF2B5EF4-FFF2-40B4-BE49-F238E27FC236}">
                <a16:creationId xmlns:a16="http://schemas.microsoft.com/office/drawing/2014/main" id="{90298273-A341-4F66-9E56-E05C6373FA54}"/>
              </a:ext>
            </a:extLst>
          </p:cNvPr>
          <p:cNvSpPr>
            <a:spLocks noGrp="1"/>
          </p:cNvSpPr>
          <p:nvPr>
            <p:ph idx="13"/>
          </p:nvPr>
        </p:nvSpPr>
        <p:spPr>
          <a:xfrm>
            <a:off x="822325" y="3746509"/>
            <a:ext cx="75438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710A1282-63B9-4558-92D6-FAEA4310DE72}"/>
              </a:ext>
            </a:extLst>
          </p:cNvPr>
          <p:cNvSpPr>
            <a:spLocks noGrp="1"/>
          </p:cNvSpPr>
          <p:nvPr>
            <p:ph idx="14"/>
          </p:nvPr>
        </p:nvSpPr>
        <p:spPr>
          <a:xfrm>
            <a:off x="822323" y="4702184"/>
            <a:ext cx="7521575" cy="646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31B483D-B6F0-497C-A5A3-D18B09D2B128}"/>
              </a:ext>
            </a:extLst>
          </p:cNvPr>
          <p:cNvSpPr>
            <a:spLocks noGrp="1"/>
          </p:cNvSpPr>
          <p:nvPr>
            <p:ph idx="15"/>
          </p:nvPr>
        </p:nvSpPr>
        <p:spPr>
          <a:xfrm>
            <a:off x="818708" y="54784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F4DFD5A-1709-4576-A9F2-7239592EB06C}"/>
              </a:ext>
            </a:extLst>
          </p:cNvPr>
          <p:cNvSpPr>
            <a:spLocks noGrp="1"/>
          </p:cNvSpPr>
          <p:nvPr>
            <p:ph idx="16"/>
          </p:nvPr>
        </p:nvSpPr>
        <p:spPr>
          <a:xfrm>
            <a:off x="971108" y="5630844"/>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E779081-9FA8-4F3B-B98E-DFD9BCDDF362}"/>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8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8054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2994572" y="1447800"/>
            <a:ext cx="3199306" cy="43156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880C364-82B5-4A29-93B3-152770082C3E}"/>
              </a:ext>
            </a:extLst>
          </p:cNvPr>
          <p:cNvSpPr>
            <a:spLocks noGrp="1"/>
          </p:cNvSpPr>
          <p:nvPr>
            <p:ph idx="10"/>
          </p:nvPr>
        </p:nvSpPr>
        <p:spPr>
          <a:xfrm>
            <a:off x="822323" y="2031768"/>
            <a:ext cx="7521575" cy="1018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6E81D44-F56C-44D6-B646-4EF23EAA3118}"/>
              </a:ext>
            </a:extLst>
          </p:cNvPr>
          <p:cNvSpPr>
            <a:spLocks noGrp="1"/>
          </p:cNvSpPr>
          <p:nvPr>
            <p:ph idx="11"/>
          </p:nvPr>
        </p:nvSpPr>
        <p:spPr>
          <a:xfrm>
            <a:off x="818708" y="3179735"/>
            <a:ext cx="7547418" cy="431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a:extLst>
              <a:ext uri="{FF2B5EF4-FFF2-40B4-BE49-F238E27FC236}">
                <a16:creationId xmlns:a16="http://schemas.microsoft.com/office/drawing/2014/main" id="{E6CE470C-C898-4666-A7CE-5BCEC1F5962E}"/>
              </a:ext>
            </a:extLst>
          </p:cNvPr>
          <p:cNvSpPr>
            <a:spLocks noGrp="1"/>
          </p:cNvSpPr>
          <p:nvPr>
            <p:ph sz="quarter" idx="12"/>
          </p:nvPr>
        </p:nvSpPr>
        <p:spPr>
          <a:xfrm>
            <a:off x="2994572" y="5986730"/>
            <a:ext cx="3199306" cy="30480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12" name="Straight Connector 11">
            <a:extLst>
              <a:ext uri="{FF2B5EF4-FFF2-40B4-BE49-F238E27FC236}">
                <a16:creationId xmlns:a16="http://schemas.microsoft.com/office/drawing/2014/main" id="{BBD07CC5-5104-4888-A1B1-CBE905073A04}"/>
              </a:ext>
            </a:extLst>
          </p:cNvPr>
          <p:cNvCxnSpPr/>
          <p:nvPr userDrawn="1"/>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6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822325" y="6459538"/>
            <a:ext cx="1854200" cy="365125"/>
          </a:xfrm>
          <a:prstGeom prst="rect">
            <a:avLst/>
          </a:prstGeom>
        </p:spPr>
        <p:txBody>
          <a:bodyPr/>
          <a:lstStyle>
            <a:lvl1pPr>
              <a:defRPr/>
            </a:lvl1pPr>
          </a:lstStyle>
          <a:p>
            <a:fld id="{80B29623-CAC6-8C4C-B841-D4CB4D6BFB1A}" type="datetimeFigureOut">
              <a:rPr lang="en-US"/>
              <a:pPr/>
              <a:t>9/1/2020</a:t>
            </a:fld>
            <a:endParaRPr lang="en-US" dirty="0"/>
          </a:p>
        </p:txBody>
      </p:sp>
      <p:sp>
        <p:nvSpPr>
          <p:cNvPr id="8" name="Footer Placeholder 4"/>
          <p:cNvSpPr>
            <a:spLocks noGrp="1"/>
          </p:cNvSpPr>
          <p:nvPr>
            <p:ph type="ftr" sz="quarter" idx="11"/>
          </p:nvPr>
        </p:nvSpPr>
        <p:spPr>
          <a:xfrm>
            <a:off x="2765425" y="6459538"/>
            <a:ext cx="3616325" cy="365125"/>
          </a:xfrm>
          <a:prstGeom prst="rect">
            <a:avLst/>
          </a:prstGeom>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AF37E88C-9BDA-B641-98F3-43AC5AD44F4A}" type="slidenum">
              <a:rPr lang="en-US"/>
              <a:pPr/>
              <a:t>‹#›</a:t>
            </a:fld>
            <a:endParaRPr lang="en-US" dirty="0"/>
          </a:p>
        </p:txBody>
      </p:sp>
    </p:spTree>
    <p:extLst>
      <p:ext uri="{BB962C8B-B14F-4D97-AF65-F5344CB8AC3E}">
        <p14:creationId xmlns:p14="http://schemas.microsoft.com/office/powerpoint/2010/main" val="277034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65584"/>
            <a:ext cx="7543800" cy="989708"/>
          </a:xfrm>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sz="half" idx="1"/>
          </p:nvPr>
        </p:nvSpPr>
        <p:spPr>
          <a:xfrm>
            <a:off x="82296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24001"/>
            <a:ext cx="3703320" cy="4345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EFE90CCC-AEAC-9342-BE29-34BA8D58342E}" type="slidenum">
              <a:rPr lang="en-US"/>
              <a:pPr/>
              <a:t>‹#›</a:t>
            </a:fld>
            <a:endParaRPr lang="en-US" dirty="0"/>
          </a:p>
        </p:txBody>
      </p:sp>
    </p:spTree>
    <p:extLst>
      <p:ext uri="{BB962C8B-B14F-4D97-AF65-F5344CB8AC3E}">
        <p14:creationId xmlns:p14="http://schemas.microsoft.com/office/powerpoint/2010/main" val="33400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97318"/>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71600"/>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09800"/>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51C004F-D33C-4241-B716-FD61B7447ECE}" type="slidenum">
              <a:rPr lang="en-US"/>
              <a:pPr/>
              <a:t>‹#›</a:t>
            </a:fld>
            <a:endParaRPr lang="en-US" dirty="0"/>
          </a:p>
        </p:txBody>
      </p:sp>
    </p:spTree>
    <p:extLst>
      <p:ext uri="{BB962C8B-B14F-4D97-AF65-F5344CB8AC3E}">
        <p14:creationId xmlns:p14="http://schemas.microsoft.com/office/powerpoint/2010/main" val="83886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rgbClr val="72B4E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1"/>
            <a:ext cx="7543800" cy="4276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latin typeface="Arial" panose="020B0604020202020204" pitchFamily="34" charset="0"/>
                <a:cs typeface="Arial" panose="020B0604020202020204" pitchFamily="34" charset="0"/>
              </a:defRPr>
            </a:lvl1pPr>
          </a:lstStyle>
          <a:p>
            <a:fld id="{93D5C46F-FDCC-EE45-9E50-CD2CFC809647}" type="slidenum">
              <a:rPr lang="en-US" smtClean="0"/>
              <a:pPr/>
              <a:t>‹#›</a:t>
            </a:fld>
            <a:endParaRPr lang="en-US" dirty="0"/>
          </a:p>
        </p:txBody>
      </p:sp>
      <p:sp>
        <p:nvSpPr>
          <p:cNvPr id="11" name="TextBox 10"/>
          <p:cNvSpPr txBox="1"/>
          <p:nvPr userDrawn="1"/>
        </p:nvSpPr>
        <p:spPr>
          <a:xfrm>
            <a:off x="7772400" y="6497637"/>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solidFill>
                  <a:schemeClr val="tx1"/>
                </a:solidFill>
                <a:latin typeface="+mn-lt"/>
                <a:cs typeface="Arial" panose="020B0604020202020204" pitchFamily="34" charset="0"/>
              </a:rPr>
              <a:t>5-</a:t>
            </a:r>
            <a:fld id="{27BBBF69-DB93-0642-ABE6-83332ACF7052}" type="slidenum">
              <a:rPr lang="en-US" sz="1000">
                <a:solidFill>
                  <a:schemeClr val="tx1"/>
                </a:solidFill>
                <a:latin typeface="+mn-lt"/>
                <a:cs typeface="Arial" panose="020B0604020202020204" pitchFamily="34" charset="0"/>
              </a:rPr>
              <a:pPr algn="r" eaLnBrk="1" hangingPunct="1"/>
              <a:t>‹#›</a:t>
            </a:fld>
            <a:endParaRPr lang="en-US" sz="1000" dirty="0">
              <a:solidFill>
                <a:schemeClr val="tx1"/>
              </a:solidFill>
              <a:latin typeface="+mn-lt"/>
              <a:cs typeface="Arial" panose="020B0604020202020204" pitchFamily="34" charset="0"/>
            </a:endParaRPr>
          </a:p>
        </p:txBody>
      </p:sp>
      <p:sp>
        <p:nvSpPr>
          <p:cNvPr id="13" name="Text Box 18"/>
          <p:cNvSpPr txBox="1">
            <a:spLocks noChangeArrowheads="1"/>
          </p:cNvSpPr>
          <p:nvPr userDrawn="1"/>
        </p:nvSpPr>
        <p:spPr bwMode="auto">
          <a:xfrm>
            <a:off x="228600" y="6457950"/>
            <a:ext cx="1066800" cy="230832"/>
          </a:xfrm>
          <a:prstGeom prst="rect">
            <a:avLst/>
          </a:prstGeom>
          <a:no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900" i="0" dirty="0">
                <a:solidFill>
                  <a:schemeClr val="tx1"/>
                </a:solidFill>
                <a:latin typeface="+mn-lt"/>
                <a:ea typeface="ＭＳ Ｐゴシック" charset="0"/>
                <a:cs typeface="Arial" panose="020B0604020202020204" pitchFamily="34" charset="0"/>
              </a:rPr>
              <a:t>© McGraw Hill</a:t>
            </a:r>
          </a:p>
        </p:txBody>
      </p:sp>
    </p:spTree>
  </p:cSld>
  <p:clrMap bg1="lt1" tx1="dk1" bg2="lt2" tx2="dk2" accent1="accent1" accent2="accent2" accent3="accent3" accent4="accent4" accent5="accent5" accent6="accent6" hlink="hlink" folHlink="folHlink"/>
  <p:sldLayoutIdLst>
    <p:sldLayoutId id="2147484713" r:id="rId1"/>
    <p:sldLayoutId id="2147484738" r:id="rId2"/>
    <p:sldLayoutId id="2147484739" r:id="rId3"/>
    <p:sldLayoutId id="2147484740" r:id="rId4"/>
    <p:sldLayoutId id="2147484741" r:id="rId5"/>
    <p:sldLayoutId id="2147484742" r:id="rId6"/>
    <p:sldLayoutId id="2147484719" r:id="rId7"/>
    <p:sldLayoutId id="2147484714" r:id="rId8"/>
    <p:sldLayoutId id="2147484715" r:id="rId9"/>
    <p:sldLayoutId id="2147484716" r:id="rId10"/>
    <p:sldLayoutId id="2147484720" r:id="rId11"/>
    <p:sldLayoutId id="2147484721" r:id="rId12"/>
    <p:sldLayoutId id="2147484722" r:id="rId13"/>
    <p:sldLayoutId id="2147484717" r:id="rId14"/>
    <p:sldLayoutId id="2147484723" r:id="rId15"/>
    <p:sldLayoutId id="2147484724" r:id="rId16"/>
    <p:sldLayoutId id="2147484743" r:id="rId17"/>
  </p:sldLayoutIdLst>
  <p:txStyles>
    <p:titleStyle>
      <a:lvl1pPr algn="l" rtl="0" eaLnBrk="0" fontAlgn="base" hangingPunct="0">
        <a:lnSpc>
          <a:spcPct val="85000"/>
        </a:lnSpc>
        <a:spcBef>
          <a:spcPct val="0"/>
        </a:spcBef>
        <a:spcAft>
          <a:spcPct val="0"/>
        </a:spcAft>
        <a:defRPr sz="4000" kern="1200" spc="-50">
          <a:solidFill>
            <a:schemeClr val="tx1"/>
          </a:solidFill>
          <a:latin typeface="+mj-lt"/>
          <a:ea typeface="ＭＳ Ｐゴシック" charset="0"/>
          <a:cs typeface="Arial" panose="020B0604020202020204" pitchFamily="34" charset="0"/>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0" indent="0" algn="l" rtl="0" eaLnBrk="0" fontAlgn="base" hangingPunct="0">
        <a:lnSpc>
          <a:spcPct val="100000"/>
        </a:lnSpc>
        <a:spcBef>
          <a:spcPts val="1200"/>
        </a:spcBef>
        <a:spcAft>
          <a:spcPts val="200"/>
        </a:spcAft>
        <a:buClr>
          <a:schemeClr val="accent1"/>
        </a:buClr>
        <a:buSzPct val="100000"/>
        <a:buFont typeface="Calibri" charset="0"/>
        <a:buNone/>
        <a:defRPr sz="2000" kern="1200">
          <a:solidFill>
            <a:schemeClr val="tx1"/>
          </a:solidFill>
          <a:latin typeface="+mn-lt"/>
          <a:ea typeface="ＭＳ Ｐゴシック" charset="0"/>
          <a:cs typeface="Arial" panose="020B0604020202020204" pitchFamily="34" charset="0"/>
        </a:defRPr>
      </a:lvl1pPr>
      <a:lvl2pPr marL="200025" indent="0" algn="l" rtl="0" eaLnBrk="0" fontAlgn="base" hangingPunct="0">
        <a:lnSpc>
          <a:spcPct val="100000"/>
        </a:lnSpc>
        <a:spcBef>
          <a:spcPts val="200"/>
        </a:spcBef>
        <a:spcAft>
          <a:spcPts val="400"/>
        </a:spcAft>
        <a:buClr>
          <a:schemeClr val="accent1"/>
        </a:buClr>
        <a:buFont typeface="Calibri" charset="0"/>
        <a:buNone/>
        <a:defRPr kern="1200">
          <a:solidFill>
            <a:schemeClr val="tx1"/>
          </a:solidFill>
          <a:latin typeface="+mn-lt"/>
          <a:ea typeface="ＭＳ Ｐゴシック" charset="0"/>
          <a:cs typeface="Arial" panose="020B0604020202020204" pitchFamily="34" charset="0"/>
        </a:defRPr>
      </a:lvl2pPr>
      <a:lvl3pPr marL="384175"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3pPr>
      <a:lvl4pPr marL="566737"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4pPr>
      <a:lvl5pPr marL="749300" indent="0" algn="l" rtl="0" eaLnBrk="0" fontAlgn="base" hangingPunct="0">
        <a:lnSpc>
          <a:spcPct val="100000"/>
        </a:lnSpc>
        <a:spcBef>
          <a:spcPts val="2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152400"/>
            <a:ext cx="7543800" cy="102552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822325" y="14478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defRPr>
            </a:lvl1pPr>
          </a:lstStyle>
          <a:p>
            <a:fld id="{76D20C4D-5179-C041-84FD-6B867395215B}" type="datetimeFigureOut">
              <a:rPr lang="en-US"/>
              <a:pPr/>
              <a:t>9/1/2020</a:t>
            </a:fld>
            <a:endParaRPr lang="en-US" dirty="0"/>
          </a:p>
        </p:txBody>
      </p:sp>
      <p:sp>
        <p:nvSpPr>
          <p:cNvPr id="5" name="Footer Placeholder 4"/>
          <p:cNvSpPr>
            <a:spLocks noGrp="1"/>
          </p:cNvSpPr>
          <p:nvPr>
            <p:ph type="ftr" sz="quarter" idx="3"/>
          </p:nvPr>
        </p:nvSpPr>
        <p:spPr>
          <a:xfrm>
            <a:off x="2765425" y="6459538"/>
            <a:ext cx="36163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ea typeface="MS PGothic" pitchFamily="34" charset="-128"/>
                <a:cs typeface="+mn-cs"/>
              </a:defRPr>
            </a:lvl1pPr>
          </a:lstStyle>
          <a:p>
            <a:pPr>
              <a:defRPr/>
            </a:pPr>
            <a:endParaRPr lang="en-US" altLang="en-US" dirty="0"/>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F5CFD9FE-3DD1-C847-ACD9-B043AD2AA492}" type="slidenum">
              <a:rPr lang="en-US"/>
              <a:pPr/>
              <a:t>‹#›</a:t>
            </a:fld>
            <a:endParaRPr lang="en-US" dirty="0"/>
          </a:p>
        </p:txBody>
      </p:sp>
      <p:cxnSp>
        <p:nvCxnSpPr>
          <p:cNvPr id="10" name="Straight Connector 9"/>
          <p:cNvCxnSpPr/>
          <p:nvPr/>
        </p:nvCxnSpPr>
        <p:spPr>
          <a:xfrm>
            <a:off x="895350" y="1219200"/>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772400" y="0"/>
            <a:ext cx="1219200" cy="246063"/>
          </a:xfrm>
          <a:prstGeom prst="rect">
            <a:avLst/>
          </a:prstGeom>
          <a:no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en-US" sz="1000" dirty="0"/>
              <a:t>5-</a:t>
            </a:r>
            <a:fld id="{FAB4660F-8364-B742-815B-0F1CDF3B9640}" type="slidenum">
              <a:rPr lang="en-US" sz="1000"/>
              <a:pPr algn="r" eaLnBrk="1" hangingPunct="1"/>
              <a:t>‹#›</a:t>
            </a:fld>
            <a:endParaRPr lang="en-US" sz="1000" dirty="0"/>
          </a:p>
        </p:txBody>
      </p:sp>
    </p:spTree>
    <p:extLst>
      <p:ext uri="{BB962C8B-B14F-4D97-AF65-F5344CB8AC3E}">
        <p14:creationId xmlns:p14="http://schemas.microsoft.com/office/powerpoint/2010/main" val="1239115196"/>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Lst>
  <p:txStyles>
    <p:titleStyle>
      <a:lvl1pPr algn="l" rtl="0" eaLnBrk="0" fontAlgn="base" hangingPunct="0">
        <a:lnSpc>
          <a:spcPct val="85000"/>
        </a:lnSpc>
        <a:spcBef>
          <a:spcPct val="0"/>
        </a:spcBef>
        <a:spcAft>
          <a:spcPct val="0"/>
        </a:spcAft>
        <a:defRPr sz="4000" kern="1200" spc="-50">
          <a:solidFill>
            <a:srgbClr val="404040"/>
          </a:solidFill>
          <a:latin typeface="+mj-lt"/>
          <a:ea typeface="ＭＳ Ｐゴシック" charset="0"/>
          <a:cs typeface="+mj-cs"/>
        </a:defRPr>
      </a:lvl1pPr>
      <a:lvl2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2pPr>
      <a:lvl3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3pPr>
      <a:lvl4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4pPr>
      <a:lvl5pPr algn="l" rtl="0" eaLnBrk="0" fontAlgn="base" hangingPunct="0">
        <a:lnSpc>
          <a:spcPct val="85000"/>
        </a:lnSpc>
        <a:spcBef>
          <a:spcPct val="0"/>
        </a:spcBef>
        <a:spcAft>
          <a:spcPct val="0"/>
        </a:spcAft>
        <a:defRPr sz="4000">
          <a:solidFill>
            <a:srgbClr val="404040"/>
          </a:solidFill>
          <a:latin typeface="Calibri Light" panose="020F0302020204030204" pitchFamily="34" charset="0"/>
          <a:ea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mn-cs"/>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0.bin"/><Relationship Id="rId14"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image" Target="../media/image2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2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1.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25.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7.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3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30.bin"/><Relationship Id="rId4" Type="http://schemas.openxmlformats.org/officeDocument/2006/relationships/image" Target="../media/image3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2.wmf"/><Relationship Id="rId5" Type="http://schemas.openxmlformats.org/officeDocument/2006/relationships/oleObject" Target="../embeddings/oleObject32.bin"/><Relationship Id="rId4" Type="http://schemas.openxmlformats.org/officeDocument/2006/relationships/image" Target="../media/image41.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34.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48.wmf"/><Relationship Id="rId5" Type="http://schemas.openxmlformats.org/officeDocument/2006/relationships/oleObject" Target="../embeddings/oleObject38.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0.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51.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52.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53.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45.bin"/><Relationship Id="rId4" Type="http://schemas.openxmlformats.org/officeDocument/2006/relationships/image" Target="../media/image54.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56.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58.wmf"/><Relationship Id="rId5" Type="http://schemas.openxmlformats.org/officeDocument/2006/relationships/oleObject" Target="../embeddings/oleObject48.bin"/><Relationship Id="rId4" Type="http://schemas.openxmlformats.org/officeDocument/2006/relationships/image" Target="../media/image57.wmf"/></Relationships>
</file>

<file path=ppt/slides/_rels/slide9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3" y="1066800"/>
            <a:ext cx="7543800" cy="1527549"/>
          </a:xfrm>
        </p:spPr>
        <p:txBody>
          <a:bodyPr lIns="90488" tIns="44450" rIns="90488" bIns="44450">
            <a:noAutofit/>
          </a:bodyPr>
          <a:lstStyle/>
          <a:p>
            <a:pPr eaLnBrk="1" hangingPunct="1">
              <a:defRPr/>
            </a:pPr>
            <a:r>
              <a:rPr lang="en-US" altLang="en-US" sz="5000" noProof="0" dirty="0">
                <a:ea typeface="MS PGothic" charset="-128"/>
              </a:rPr>
              <a:t>Cost-Volume-Profit Relationships</a:t>
            </a:r>
            <a:endParaRPr lang="en-US" altLang="en-US" sz="5000" noProof="0" dirty="0">
              <a:solidFill>
                <a:schemeClr val="tx1">
                  <a:lumMod val="85000"/>
                  <a:lumOff val="15000"/>
                </a:schemeClr>
              </a:solidFill>
              <a:ea typeface="MS PGothic" charset="-128"/>
            </a:endParaRPr>
          </a:p>
        </p:txBody>
      </p:sp>
      <p:sp>
        <p:nvSpPr>
          <p:cNvPr id="11" name="Subtitle 10">
            <a:extLst>
              <a:ext uri="{FF2B5EF4-FFF2-40B4-BE49-F238E27FC236}">
                <a16:creationId xmlns:a16="http://schemas.microsoft.com/office/drawing/2014/main" id="{3293C181-142F-49FD-B6A1-CE721C9C804B}"/>
              </a:ext>
            </a:extLst>
          </p:cNvPr>
          <p:cNvSpPr>
            <a:spLocks noGrp="1"/>
          </p:cNvSpPr>
          <p:nvPr>
            <p:ph type="subTitle" idx="1"/>
          </p:nvPr>
        </p:nvSpPr>
        <p:spPr/>
        <p:txBody>
          <a:bodyPr>
            <a:normAutofit/>
          </a:bodyPr>
          <a:lstStyle/>
          <a:p>
            <a:pPr lvl="0" eaLnBrk="1" fontAlgn="auto" hangingPunct="1">
              <a:spcAft>
                <a:spcPts val="0"/>
              </a:spcAft>
              <a:buClr>
                <a:srgbClr val="28C4CC"/>
              </a:buClr>
              <a:defRPr/>
            </a:pPr>
            <a:r>
              <a:rPr lang="en-US" noProof="0" dirty="0">
                <a:solidFill>
                  <a:schemeClr val="tx1"/>
                </a:solidFill>
                <a:ea typeface="ＭＳ Ｐゴシック" charset="-128"/>
              </a:rPr>
              <a:t>Chapter 5</a:t>
            </a:r>
          </a:p>
        </p:txBody>
      </p:sp>
      <p:sp>
        <p:nvSpPr>
          <p:cNvPr id="12" name="Content Placeholder 11">
            <a:extLst>
              <a:ext uri="{FF2B5EF4-FFF2-40B4-BE49-F238E27FC236}">
                <a16:creationId xmlns:a16="http://schemas.microsoft.com/office/drawing/2014/main" id="{B1BEB1BD-CE99-43BF-97B9-1807B8E77767}"/>
              </a:ext>
            </a:extLst>
          </p:cNvPr>
          <p:cNvSpPr>
            <a:spLocks noGrp="1"/>
          </p:cNvSpPr>
          <p:nvPr>
            <p:ph sz="quarter" idx="14"/>
          </p:nvPr>
        </p:nvSpPr>
        <p:spPr>
          <a:xfrm>
            <a:off x="540703" y="4038600"/>
            <a:ext cx="4640897" cy="1143000"/>
          </a:xfrm>
        </p:spPr>
        <p:txBody>
          <a:bodyPr/>
          <a:lstStyle/>
          <a:p>
            <a:pPr marL="0" lvl="0" indent="0">
              <a:lnSpc>
                <a:spcPct val="100000"/>
              </a:lnSpc>
              <a:spcBef>
                <a:spcPct val="0"/>
              </a:spcBef>
              <a:spcAft>
                <a:spcPct val="0"/>
              </a:spcAft>
              <a:buClrTx/>
              <a:buSzTx/>
              <a:buNone/>
              <a:defRPr/>
            </a:pPr>
            <a:r>
              <a:rPr lang="en-US" sz="3600" spc="-50" noProof="0" dirty="0">
                <a:solidFill>
                  <a:schemeClr val="tx1"/>
                </a:solidFill>
                <a:latin typeface="Calibri Light" panose="020F0302020204030204" pitchFamily="34" charset="0"/>
                <a:ea typeface="MS PGothic" charset="-128"/>
                <a:cs typeface="Calibri Light" panose="020F0302020204030204" pitchFamily="34" charset="0"/>
              </a:rPr>
              <a:t>Managerial Accounting</a:t>
            </a:r>
          </a:p>
          <a:p>
            <a:pPr marL="0" lvl="0" indent="0">
              <a:lnSpc>
                <a:spcPct val="100000"/>
              </a:lnSpc>
              <a:spcBef>
                <a:spcPct val="0"/>
              </a:spcBef>
              <a:spcAft>
                <a:spcPct val="0"/>
              </a:spcAft>
              <a:buClrTx/>
              <a:buSzTx/>
              <a:buNone/>
              <a:defRPr/>
            </a:pPr>
            <a:r>
              <a:rPr lang="en-US" sz="2400" spc="-50" noProof="0" dirty="0">
                <a:solidFill>
                  <a:schemeClr val="tx1"/>
                </a:solidFill>
                <a:latin typeface="Calibri Light" panose="020F0302020204030204" pitchFamily="34" charset="0"/>
                <a:ea typeface="MS PGothic" charset="-128"/>
                <a:cs typeface="Calibri Light" panose="020F0302020204030204" pitchFamily="34" charset="0"/>
              </a:rPr>
              <a:t>Seventeenth edition</a:t>
            </a:r>
          </a:p>
        </p:txBody>
      </p:sp>
      <p:pic>
        <p:nvPicPr>
          <p:cNvPr id="14" name="Picture 4" descr="Image of the textbook cover">
            <a:extLst>
              <a:ext uri="{FF2B5EF4-FFF2-40B4-BE49-F238E27FC236}">
                <a16:creationId xmlns:a16="http://schemas.microsoft.com/office/drawing/2014/main" id="{EC777E73-5697-475A-BDA6-21A05BF6E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577880" y="2864877"/>
            <a:ext cx="2797827" cy="333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Contribution Approach </a:t>
            </a:r>
            <a:r>
              <a:rPr lang="en-US" sz="1000" noProof="0" dirty="0">
                <a:cs typeface="Arial" charset="0"/>
              </a:rPr>
              <a:t>5</a:t>
            </a:r>
            <a:endParaRPr lang="en-US" sz="1000" noProof="0" dirty="0"/>
          </a:p>
        </p:txBody>
      </p:sp>
      <p:sp>
        <p:nvSpPr>
          <p:cNvPr id="2" name="Content Placeholder 1"/>
          <p:cNvSpPr>
            <a:spLocks noGrp="1"/>
          </p:cNvSpPr>
          <p:nvPr>
            <p:ph idx="1"/>
          </p:nvPr>
        </p:nvSpPr>
        <p:spPr/>
        <p:txBody>
          <a:bodyPr/>
          <a:lstStyle/>
          <a:p>
            <a:pPr eaLnBrk="1" hangingPunct="1">
              <a:spcAft>
                <a:spcPts val="0"/>
              </a:spcAft>
            </a:pPr>
            <a:r>
              <a:rPr lang="en-US" sz="2800" noProof="0" dirty="0"/>
              <a:t>We do not need to prepare an income statement to estimate profits at a particular sales volume. Simply multiply the number of units sold above break-even by the contribution margin per unit.</a:t>
            </a:r>
          </a:p>
        </p:txBody>
      </p:sp>
      <p:sp>
        <p:nvSpPr>
          <p:cNvPr id="3" name="Content Placeholder 2"/>
          <p:cNvSpPr>
            <a:spLocks noGrp="1"/>
          </p:cNvSpPr>
          <p:nvPr>
            <p:ph idx="10"/>
          </p:nvPr>
        </p:nvSpPr>
        <p:spPr>
          <a:xfrm>
            <a:off x="1957387" y="3717265"/>
            <a:ext cx="5273676" cy="1752600"/>
          </a:xfrm>
          <a:ln w="19050">
            <a:solidFill>
              <a:schemeClr val="tx1"/>
            </a:solidFill>
          </a:ln>
        </p:spPr>
        <p:txBody>
          <a:bodyPr/>
          <a:lstStyle/>
          <a:p>
            <a:pPr algn="ctr"/>
            <a:r>
              <a:rPr lang="en-US" sz="2800" noProof="0" dirty="0">
                <a:cs typeface="Calibri" panose="020F0502020204030204" pitchFamily="34" charset="0"/>
              </a:rPr>
              <a:t>If R</a:t>
            </a:r>
            <a:r>
              <a:rPr lang="en-US" sz="100" noProof="0" dirty="0">
                <a:cs typeface="Calibri" panose="020F0502020204030204" pitchFamily="34" charset="0"/>
              </a:rPr>
              <a:t> </a:t>
            </a:r>
            <a:r>
              <a:rPr lang="en-US" sz="2800" noProof="0" dirty="0">
                <a:cs typeface="Calibri" panose="020F0502020204030204" pitchFamily="34" charset="0"/>
              </a:rPr>
              <a:t>B</a:t>
            </a:r>
            <a:r>
              <a:rPr lang="en-US" sz="100" noProof="0" dirty="0">
                <a:cs typeface="Calibri" panose="020F0502020204030204" pitchFamily="34" charset="0"/>
              </a:rPr>
              <a:t> </a:t>
            </a:r>
            <a:r>
              <a:rPr lang="en-US" sz="2800" noProof="0" dirty="0">
                <a:cs typeface="Calibri" panose="020F0502020204030204" pitchFamily="34" charset="0"/>
              </a:rPr>
              <a:t>C sells 430 bikes, its net operating income will be </a:t>
            </a:r>
            <a:r>
              <a:rPr lang="en-US" sz="2800" noProof="0" dirty="0">
                <a:solidFill>
                  <a:srgbClr val="C00000"/>
                </a:solidFill>
                <a:cs typeface="Calibri" panose="020F0502020204030204" pitchFamily="34" charset="0"/>
              </a:rPr>
              <a:t>$6,000 </a:t>
            </a:r>
          </a:p>
          <a:p>
            <a:pPr algn="ctr"/>
            <a:r>
              <a:rPr lang="en-US" sz="2800" noProof="0" dirty="0">
                <a:cs typeface="Calibri" panose="020F0502020204030204" pitchFamily="34" charset="0"/>
              </a:rPr>
              <a:t>(30 units × $200 per unit).</a:t>
            </a:r>
          </a:p>
        </p:txBody>
      </p:sp>
    </p:spTree>
    <p:extLst>
      <p:ext uri="{BB962C8B-B14F-4D97-AF65-F5344CB8AC3E}">
        <p14:creationId xmlns:p14="http://schemas.microsoft.com/office/powerpoint/2010/main" val="13844251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cs typeface="Arial" charset="0"/>
              </a:rPr>
              <a:t>C</a:t>
            </a:r>
            <a:r>
              <a:rPr lang="en-US" sz="100" dirty="0">
                <a:cs typeface="Arial" charset="0"/>
              </a:rPr>
              <a:t> </a:t>
            </a:r>
            <a:r>
              <a:rPr lang="en-US" sz="3600" dirty="0">
                <a:cs typeface="Arial" charset="0"/>
              </a:rPr>
              <a:t>V</a:t>
            </a:r>
            <a:r>
              <a:rPr lang="en-US" sz="100" dirty="0">
                <a:cs typeface="Arial" charset="0"/>
              </a:rPr>
              <a:t> </a:t>
            </a:r>
            <a:r>
              <a:rPr lang="en-US" sz="3600" dirty="0">
                <a:cs typeface="Arial" charset="0"/>
              </a:rPr>
              <a:t>P Relationships in Equation Form – Example</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800" dirty="0"/>
              <a:t>The equation for profit is Profit equals the quantity Sales minus Variable expenses minus Fixed expenses. The data to input for Sales are 401 units times $500. The data to input for Variable expenses are 401 units times $300. The number to input for Fixed expenses is $80,000.</a:t>
            </a:r>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33768179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A4C802-594A-4844-8242-BC7C1F2A26C5}"/>
              </a:ext>
            </a:extLst>
          </p:cNvPr>
          <p:cNvSpPr>
            <a:spLocks noGrp="1"/>
          </p:cNvSpPr>
          <p:nvPr>
            <p:ph type="title"/>
          </p:nvPr>
        </p:nvSpPr>
        <p:spPr>
          <a:xfrm>
            <a:off x="822324" y="152400"/>
            <a:ext cx="7864475" cy="1025525"/>
          </a:xfrm>
        </p:spPr>
        <p:txBody>
          <a:bodyPr>
            <a:noAutofit/>
          </a:bodyPr>
          <a:lstStyle/>
          <a:p>
            <a:r>
              <a:rPr lang="en-US" sz="3600" dirty="0">
                <a:cs typeface="Arial" charset="0"/>
              </a:rPr>
              <a:t>C</a:t>
            </a:r>
            <a:r>
              <a:rPr lang="en-US" sz="100" dirty="0">
                <a:cs typeface="Arial" charset="0"/>
              </a:rPr>
              <a:t> </a:t>
            </a:r>
            <a:r>
              <a:rPr lang="en-US" sz="3600" dirty="0">
                <a:cs typeface="Arial" charset="0"/>
              </a:rPr>
              <a:t>V</a:t>
            </a:r>
            <a:r>
              <a:rPr lang="en-US" sz="100" dirty="0">
                <a:cs typeface="Arial" charset="0"/>
              </a:rPr>
              <a:t> </a:t>
            </a:r>
            <a:r>
              <a:rPr lang="en-US" sz="3600" dirty="0">
                <a:cs typeface="Arial" charset="0"/>
              </a:rPr>
              <a:t>P Relationships in Equation Form – Detail Breakdown</a:t>
            </a:r>
            <a:r>
              <a:rPr lang="en-US" sz="3600" dirty="0"/>
              <a:t> </a:t>
            </a:r>
            <a:r>
              <a:rPr lang="en-US" altLang="en-US" sz="3600" noProof="0" dirty="0"/>
              <a:t>– </a:t>
            </a:r>
            <a:r>
              <a:rPr lang="en-US" sz="3600" noProof="0" dirty="0"/>
              <a:t>Text Alternative</a:t>
            </a:r>
          </a:p>
        </p:txBody>
      </p:sp>
      <p:sp>
        <p:nvSpPr>
          <p:cNvPr id="12" name="Content Placeholder 11">
            <a:extLst>
              <a:ext uri="{FF2B5EF4-FFF2-40B4-BE49-F238E27FC236}">
                <a16:creationId xmlns:a16="http://schemas.microsoft.com/office/drawing/2014/main" id="{E66B06FA-D177-44E8-A5C6-2869F1F9BBF1}"/>
              </a:ext>
            </a:extLst>
          </p:cNvPr>
          <p:cNvSpPr>
            <a:spLocks noGrp="1"/>
          </p:cNvSpPr>
          <p:nvPr>
            <p:ph idx="1"/>
          </p:nvPr>
        </p:nvSpPr>
        <p:spPr>
          <a:xfrm>
            <a:off x="2994572" y="1447800"/>
            <a:ext cx="3199306" cy="304800"/>
          </a:xfrm>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
        <p:nvSpPr>
          <p:cNvPr id="13" name="Content Placeholder 12">
            <a:extLst>
              <a:ext uri="{FF2B5EF4-FFF2-40B4-BE49-F238E27FC236}">
                <a16:creationId xmlns:a16="http://schemas.microsoft.com/office/drawing/2014/main" id="{2822CDC8-8F10-493B-84A6-4AF612828F7D}"/>
              </a:ext>
            </a:extLst>
          </p:cNvPr>
          <p:cNvSpPr>
            <a:spLocks noGrp="1"/>
          </p:cNvSpPr>
          <p:nvPr>
            <p:ph idx="10"/>
          </p:nvPr>
        </p:nvSpPr>
        <p:spPr>
          <a:xfrm>
            <a:off x="822323" y="1879368"/>
            <a:ext cx="8093077" cy="3988032"/>
          </a:xfrm>
        </p:spPr>
        <p:txBody>
          <a:bodyPr/>
          <a:lstStyle/>
          <a:p>
            <a:r>
              <a:rPr lang="en-US" sz="2800" dirty="0"/>
              <a:t>The equation for profit is Profit equals the quantity Sales minus Variable expenses minus Fixed expenses. Additional equations are shown below this. The equation on the left is for Sales: Quantity sold (Q) times Selling price per unit (P) equals Sales (Q times P). The equation on the right is for Variable expenses: Quantity sold (Q) times Variable expenses per unit (V) equals Variable expenses (Q times V).</a:t>
            </a:r>
          </a:p>
        </p:txBody>
      </p:sp>
      <p:sp>
        <p:nvSpPr>
          <p:cNvPr id="15" name="Content Placeholder 14">
            <a:extLst>
              <a:ext uri="{FF2B5EF4-FFF2-40B4-BE49-F238E27FC236}">
                <a16:creationId xmlns:a16="http://schemas.microsoft.com/office/drawing/2014/main" id="{1EBE39B0-622B-4E34-B8A1-2AC5723C3627}"/>
              </a:ext>
            </a:extLst>
          </p:cNvPr>
          <p:cNvSpPr>
            <a:spLocks noGrp="1"/>
          </p:cNvSpPr>
          <p:nvPr>
            <p:ph sz="quarter" idx="12"/>
          </p:nvPr>
        </p:nvSpPr>
        <p:spPr/>
        <p:txBody>
          <a:bodyPr/>
          <a:lstStyle/>
          <a:p>
            <a:r>
              <a:rPr lang="en-US" noProof="0" dirty="0">
                <a:hlinkClick r:id="rId2" action="ppaction://hlinksldjump"/>
              </a:rPr>
              <a:t>Return to parent-slide containing images.</a:t>
            </a:r>
            <a:endParaRPr lang="en-US" noProof="0" dirty="0">
              <a:hlinkClick r:id="rId3" action="ppaction://hlinksldjump"/>
            </a:endParaRPr>
          </a:p>
        </p:txBody>
      </p:sp>
    </p:spTree>
    <p:extLst>
      <p:ext uri="{BB962C8B-B14F-4D97-AF65-F5344CB8AC3E}">
        <p14:creationId xmlns:p14="http://schemas.microsoft.com/office/powerpoint/2010/main" val="130784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Relationships in Equation Form</a:t>
            </a:r>
            <a:endParaRPr lang="en-US" noProof="0" dirty="0"/>
          </a:p>
        </p:txBody>
      </p:sp>
      <p:sp>
        <p:nvSpPr>
          <p:cNvPr id="2" name="Content Placeholder 1"/>
          <p:cNvSpPr>
            <a:spLocks noGrp="1"/>
          </p:cNvSpPr>
          <p:nvPr>
            <p:ph idx="1"/>
          </p:nvPr>
        </p:nvSpPr>
        <p:spPr>
          <a:xfrm>
            <a:off x="822325" y="1447800"/>
            <a:ext cx="7543800" cy="838200"/>
          </a:xfrm>
        </p:spPr>
        <p:txBody>
          <a:bodyPr/>
          <a:lstStyle/>
          <a:p>
            <a:pPr eaLnBrk="1" hangingPunct="1">
              <a:spcAft>
                <a:spcPts val="0"/>
              </a:spcAft>
              <a:defRPr/>
            </a:pPr>
            <a:r>
              <a:rPr lang="en-US" altLang="en-US" sz="2400" noProof="0" dirty="0"/>
              <a:t>The contribution format income statement can be expressed in the following equation:</a:t>
            </a:r>
          </a:p>
        </p:txBody>
      </p:sp>
      <p:sp>
        <p:nvSpPr>
          <p:cNvPr id="3" name="Content Placeholder 2"/>
          <p:cNvSpPr>
            <a:spLocks noGrp="1"/>
          </p:cNvSpPr>
          <p:nvPr>
            <p:ph idx="10"/>
          </p:nvPr>
        </p:nvSpPr>
        <p:spPr>
          <a:xfrm>
            <a:off x="1004887" y="2438400"/>
            <a:ext cx="7178676" cy="568325"/>
          </a:xfrm>
          <a:ln w="19050">
            <a:solidFill>
              <a:schemeClr val="tx1"/>
            </a:solidFill>
          </a:ln>
        </p:spPr>
        <p:txBody>
          <a:bodyPr/>
          <a:lstStyle/>
          <a:p>
            <a:pPr algn="ctr">
              <a:spcAft>
                <a:spcPts val="0"/>
              </a:spcAft>
            </a:pPr>
            <a:r>
              <a:rPr lang="en-US" sz="2600" noProof="0" dirty="0"/>
              <a:t>Profit = (Sales − Variable expenses) − Fixed expenses</a:t>
            </a:r>
          </a:p>
        </p:txBody>
      </p:sp>
      <p:sp>
        <p:nvSpPr>
          <p:cNvPr id="9" name="Content Placeholder 4">
            <a:extLst>
              <a:ext uri="{FF2B5EF4-FFF2-40B4-BE49-F238E27FC236}">
                <a16:creationId xmlns:a16="http://schemas.microsoft.com/office/drawing/2014/main" id="{90619061-78C0-4DF5-A462-35FC07D9AF04}"/>
              </a:ext>
            </a:extLst>
          </p:cNvPr>
          <p:cNvSpPr txBox="1">
            <a:spLocks/>
          </p:cNvSpPr>
          <p:nvPr/>
        </p:nvSpPr>
        <p:spPr bwMode="auto">
          <a:xfrm>
            <a:off x="1535110" y="3162551"/>
            <a:ext cx="5627690" cy="944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lvl1pPr marL="0" indent="0" algn="l" rtl="0" eaLnBrk="0" fontAlgn="base" hangingPunct="0">
              <a:lnSpc>
                <a:spcPct val="100000"/>
              </a:lnSpc>
              <a:spcBef>
                <a:spcPts val="1000"/>
              </a:spcBef>
              <a:spcAft>
                <a:spcPts val="200"/>
              </a:spcAft>
              <a:buClr>
                <a:schemeClr val="accent1"/>
              </a:buClr>
              <a:buSzPct val="100000"/>
              <a:buFont typeface="Calibri" charset="0"/>
              <a:buNone/>
              <a:defRPr sz="2000" kern="1200">
                <a:solidFill>
                  <a:schemeClr val="tx1"/>
                </a:solidFill>
                <a:latin typeface="+mn-lt"/>
                <a:ea typeface="ＭＳ Ｐゴシック" charset="0"/>
                <a:cs typeface="Arial" panose="020B0604020202020204" pitchFamily="34" charset="0"/>
              </a:defRPr>
            </a:lvl1pPr>
            <a:lvl2pPr marL="200025" indent="0" algn="l" rtl="0" eaLnBrk="0" fontAlgn="base" hangingPunct="0">
              <a:lnSpc>
                <a:spcPct val="100000"/>
              </a:lnSpc>
              <a:spcBef>
                <a:spcPts val="1000"/>
              </a:spcBef>
              <a:spcAft>
                <a:spcPts val="400"/>
              </a:spcAft>
              <a:buClr>
                <a:schemeClr val="accent1"/>
              </a:buClr>
              <a:buFont typeface="Calibri" charset="0"/>
              <a:buNone/>
              <a:defRPr kern="1200">
                <a:solidFill>
                  <a:schemeClr val="tx1"/>
                </a:solidFill>
                <a:latin typeface="+mn-lt"/>
                <a:ea typeface="ＭＳ Ｐゴシック" charset="0"/>
                <a:cs typeface="Arial" panose="020B0604020202020204" pitchFamily="34" charset="0"/>
              </a:defRPr>
            </a:lvl2pPr>
            <a:lvl3pPr marL="384175" indent="0" algn="l" rtl="0" eaLnBrk="0" fontAlgn="base" hangingPunct="0">
              <a:lnSpc>
                <a:spcPct val="100000"/>
              </a:lnSpc>
              <a:spcBef>
                <a:spcPts val="10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3pPr>
            <a:lvl4pPr marL="566737" indent="0" algn="l" rtl="0" eaLnBrk="0" fontAlgn="base" hangingPunct="0">
              <a:lnSpc>
                <a:spcPct val="100000"/>
              </a:lnSpc>
              <a:spcBef>
                <a:spcPts val="10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4pPr>
            <a:lvl5pPr marL="749300" indent="0" algn="l" rtl="0" eaLnBrk="0" fontAlgn="base" hangingPunct="0">
              <a:lnSpc>
                <a:spcPct val="100000"/>
              </a:lnSpc>
              <a:spcBef>
                <a:spcPts val="1000"/>
              </a:spcBef>
              <a:spcAft>
                <a:spcPts val="400"/>
              </a:spcAft>
              <a:buClr>
                <a:schemeClr val="accent1"/>
              </a:buClr>
              <a:buFont typeface="Calibri" charset="0"/>
              <a:buNone/>
              <a:defRPr sz="1400" kern="1200">
                <a:solidFill>
                  <a:schemeClr val="tx1"/>
                </a:solidFill>
                <a:latin typeface="+mn-lt"/>
                <a:ea typeface="ＭＳ Ｐゴシック" charset="0"/>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500"/>
              </a:spcBef>
              <a:spcAft>
                <a:spcPts val="0"/>
              </a:spcAft>
            </a:pPr>
            <a:r>
              <a:rPr lang="en-US" sz="1600" b="1" dirty="0"/>
              <a:t>Racing Bicycle Company</a:t>
            </a:r>
          </a:p>
          <a:p>
            <a:pPr algn="ctr">
              <a:spcBef>
                <a:spcPts val="500"/>
              </a:spcBef>
              <a:spcAft>
                <a:spcPts val="0"/>
              </a:spcAft>
            </a:pPr>
            <a:r>
              <a:rPr lang="en-US" sz="1600" b="1" dirty="0"/>
              <a:t>Contribution Income Statement</a:t>
            </a:r>
          </a:p>
          <a:p>
            <a:pPr algn="ctr">
              <a:spcBef>
                <a:spcPts val="500"/>
              </a:spcBef>
              <a:spcAft>
                <a:spcPts val="0"/>
              </a:spcAft>
            </a:pPr>
            <a:r>
              <a:rPr lang="en-US" sz="1600" b="1" dirty="0"/>
              <a:t>For the Month of June</a:t>
            </a:r>
          </a:p>
        </p:txBody>
      </p:sp>
      <p:graphicFrame>
        <p:nvGraphicFramePr>
          <p:cNvPr id="10" name="Table 10">
            <a:extLst>
              <a:ext uri="{FF2B5EF4-FFF2-40B4-BE49-F238E27FC236}">
                <a16:creationId xmlns:a16="http://schemas.microsoft.com/office/drawing/2014/main" id="{D1C0EA98-6094-4B61-9B50-16C15AFBEE84}"/>
              </a:ext>
            </a:extLst>
          </p:cNvPr>
          <p:cNvGraphicFramePr>
            <a:graphicFrameLocks noGrp="1"/>
          </p:cNvGraphicFramePr>
          <p:nvPr>
            <p:extLst>
              <p:ext uri="{D42A27DB-BD31-4B8C-83A1-F6EECF244321}">
                <p14:modId xmlns:p14="http://schemas.microsoft.com/office/powerpoint/2010/main" val="2502511304"/>
              </p:ext>
            </p:extLst>
          </p:nvPr>
        </p:nvGraphicFramePr>
        <p:xfrm>
          <a:off x="1535110" y="4152900"/>
          <a:ext cx="5627690" cy="2011680"/>
        </p:xfrm>
        <a:graphic>
          <a:graphicData uri="http://schemas.openxmlformats.org/drawingml/2006/table">
            <a:tbl>
              <a:tblPr firstRow="1" bandRow="1">
                <a:tableStyleId>{5C22544A-7EE6-4342-B048-85BDC9FD1C3A}</a:tableStyleId>
              </a:tblPr>
              <a:tblGrid>
                <a:gridCol w="2755012">
                  <a:extLst>
                    <a:ext uri="{9D8B030D-6E8A-4147-A177-3AD203B41FA5}">
                      <a16:colId xmlns:a16="http://schemas.microsoft.com/office/drawing/2014/main" val="3867931200"/>
                    </a:ext>
                  </a:extLst>
                </a:gridCol>
                <a:gridCol w="1436339">
                  <a:extLst>
                    <a:ext uri="{9D8B030D-6E8A-4147-A177-3AD203B41FA5}">
                      <a16:colId xmlns:a16="http://schemas.microsoft.com/office/drawing/2014/main" val="3371366454"/>
                    </a:ext>
                  </a:extLst>
                </a:gridCol>
                <a:gridCol w="1436339">
                  <a:extLst>
                    <a:ext uri="{9D8B030D-6E8A-4147-A177-3AD203B41FA5}">
                      <a16:colId xmlns:a16="http://schemas.microsoft.com/office/drawing/2014/main" val="2062514005"/>
                    </a:ext>
                  </a:extLst>
                </a:gridCol>
              </a:tblGrid>
              <a:tr h="311150">
                <a:tc>
                  <a:txBody>
                    <a:bodyPr/>
                    <a:lstStyle/>
                    <a:p>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sng" dirty="0">
                          <a:solidFill>
                            <a:schemeClr val="tx1"/>
                          </a:solidFill>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sng" dirty="0">
                          <a:solidFill>
                            <a:schemeClr val="tx1"/>
                          </a:solidFill>
                        </a:rPr>
                        <a:t>Per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311150">
                <a:tc>
                  <a:txBody>
                    <a:bodyPr/>
                    <a:lstStyle/>
                    <a:p>
                      <a:r>
                        <a:rPr lang="en-US" sz="1600" b="0" dirty="0">
                          <a:solidFill>
                            <a:schemeClr val="tx1"/>
                          </a:solidFill>
                        </a:rPr>
                        <a:t>Sales (</a:t>
                      </a:r>
                      <a:r>
                        <a:rPr lang="en-US" sz="1600" b="1" dirty="0">
                          <a:solidFill>
                            <a:srgbClr val="AC0000"/>
                          </a:solidFill>
                        </a:rPr>
                        <a:t>401</a:t>
                      </a:r>
                      <a:r>
                        <a:rPr lang="en-US" sz="1600" b="0" dirty="0">
                          <a:solidFill>
                            <a:schemeClr val="tx1"/>
                          </a:solidFill>
                        </a:rPr>
                        <a:t> bicycles)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tx1"/>
                          </a:solidFill>
                        </a:rPr>
                        <a:t>$     200,500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tx1"/>
                          </a:solidFill>
                        </a:rPr>
                        <a:t>$    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311150">
                <a:tc>
                  <a:txBody>
                    <a:bodyPr/>
                    <a:lstStyle/>
                    <a:p>
                      <a:r>
                        <a:rPr lang="en-US" sz="1600" dirty="0">
                          <a:solidFill>
                            <a:schemeClr val="tx1"/>
                          </a:solidFill>
                        </a:rPr>
                        <a:t>Less: Variable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120,300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311150">
                <a:tc>
                  <a:txBody>
                    <a:bodyPr/>
                    <a:lstStyle/>
                    <a:p>
                      <a:r>
                        <a:rPr lang="en-US" sz="16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dirty="0">
                          <a:solidFill>
                            <a:schemeClr val="tx1"/>
                          </a:solidFill>
                        </a:rPr>
                        <a:t>80,200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dbl" baseline="0" dirty="0">
                          <a:solidFill>
                            <a:schemeClr val="tx1"/>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311150">
                <a:tc>
                  <a:txBody>
                    <a:bodyPr/>
                    <a:lstStyle/>
                    <a:p>
                      <a:r>
                        <a:rPr lang="en-US" sz="16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r h="311150">
                <a:tc>
                  <a:txBody>
                    <a:bodyPr/>
                    <a:lstStyle/>
                    <a:p>
                      <a:r>
                        <a:rPr lang="en-US" sz="16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dbl" baseline="0" dirty="0">
                          <a:solidFill>
                            <a:schemeClr val="tx1"/>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00259"/>
                  </a:ext>
                </a:extLst>
              </a:tr>
            </a:tbl>
          </a:graphicData>
        </a:graphic>
      </p:graphicFrame>
    </p:spTree>
    <p:extLst>
      <p:ext uri="{BB962C8B-B14F-4D97-AF65-F5344CB8AC3E}">
        <p14:creationId xmlns:p14="http://schemas.microsoft.com/office/powerpoint/2010/main" val="217304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cs typeface="Arial" charset="0"/>
              </a:rPr>
              <a:t>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Relationships in Equation Form – Example</a:t>
            </a:r>
            <a:endParaRPr lang="en-US" noProof="0" dirty="0"/>
          </a:p>
        </p:txBody>
      </p:sp>
      <p:sp>
        <p:nvSpPr>
          <p:cNvPr id="7" name="Content Placeholder 6"/>
          <p:cNvSpPr>
            <a:spLocks noGrp="1"/>
          </p:cNvSpPr>
          <p:nvPr>
            <p:ph idx="1"/>
          </p:nvPr>
        </p:nvSpPr>
        <p:spPr>
          <a:xfrm>
            <a:off x="822325" y="1447800"/>
            <a:ext cx="7543800" cy="1162532"/>
          </a:xfrm>
        </p:spPr>
        <p:txBody>
          <a:bodyPr/>
          <a:lstStyle/>
          <a:p>
            <a:pPr eaLnBrk="1" hangingPunct="1">
              <a:spcAft>
                <a:spcPts val="0"/>
              </a:spcAft>
              <a:defRPr/>
            </a:pPr>
            <a:r>
              <a:rPr lang="en-US" altLang="en-US" sz="2400" noProof="0" dirty="0"/>
              <a:t>This equation can be used to show the profit R</a:t>
            </a:r>
            <a:r>
              <a:rPr lang="en-US" altLang="en-US" sz="100" noProof="0" dirty="0"/>
              <a:t> </a:t>
            </a:r>
            <a:r>
              <a:rPr lang="en-US" altLang="en-US" sz="2400" noProof="0" dirty="0"/>
              <a:t>B</a:t>
            </a:r>
            <a:r>
              <a:rPr lang="en-US" altLang="en-US" sz="100" noProof="0" dirty="0"/>
              <a:t> </a:t>
            </a:r>
            <a:r>
              <a:rPr lang="en-US" altLang="en-US" sz="2400" noProof="0" dirty="0"/>
              <a:t>C earns if it sells 401. Notice that the answer of $200 mirrors our earlier solution.</a:t>
            </a:r>
          </a:p>
        </p:txBody>
      </p:sp>
      <p:pic>
        <p:nvPicPr>
          <p:cNvPr id="9" name="Picture 8" descr="Equation for profit with numbers to plug into it."/>
          <p:cNvPicPr>
            <a:picLocks noChangeAspect="1"/>
          </p:cNvPicPr>
          <p:nvPr/>
        </p:nvPicPr>
        <p:blipFill>
          <a:blip r:embed="rId2"/>
          <a:stretch>
            <a:fillRect/>
          </a:stretch>
        </p:blipFill>
        <p:spPr>
          <a:xfrm>
            <a:off x="822323" y="2729661"/>
            <a:ext cx="7670541" cy="2067277"/>
          </a:xfrm>
          <a:prstGeom prst="rect">
            <a:avLst/>
          </a:prstGeom>
        </p:spPr>
      </p:pic>
      <p:sp>
        <p:nvSpPr>
          <p:cNvPr id="2" name="Content Placeholder 1"/>
          <p:cNvSpPr>
            <a:spLocks noGrp="1"/>
          </p:cNvSpPr>
          <p:nvPr>
            <p:ph idx="10"/>
          </p:nvPr>
        </p:nvSpPr>
        <p:spPr>
          <a:xfrm>
            <a:off x="822323" y="4876800"/>
            <a:ext cx="7521575" cy="457201"/>
          </a:xfrm>
        </p:spPr>
        <p:txBody>
          <a:bodyPr/>
          <a:lstStyle/>
          <a:p>
            <a:pPr eaLnBrk="1" hangingPunct="1">
              <a:spcAft>
                <a:spcPts val="0"/>
              </a:spcAft>
            </a:pPr>
            <a:r>
              <a:rPr lang="en-US" sz="2200" noProof="0" dirty="0"/>
              <a:t>Profit = ($200,500 − $120,300) − $80,000</a:t>
            </a:r>
          </a:p>
        </p:txBody>
      </p:sp>
      <p:sp>
        <p:nvSpPr>
          <p:cNvPr id="4" name="Content Placeholder 3"/>
          <p:cNvSpPr>
            <a:spLocks noGrp="1"/>
          </p:cNvSpPr>
          <p:nvPr>
            <p:ph idx="11"/>
          </p:nvPr>
        </p:nvSpPr>
        <p:spPr>
          <a:xfrm>
            <a:off x="822323" y="5410201"/>
            <a:ext cx="7521575" cy="457200"/>
          </a:xfrm>
        </p:spPr>
        <p:txBody>
          <a:bodyPr/>
          <a:lstStyle/>
          <a:p>
            <a:pPr eaLnBrk="1" hangingPunct="1">
              <a:spcAft>
                <a:spcPts val="0"/>
              </a:spcAft>
            </a:pPr>
            <a:r>
              <a:rPr lang="en-US" sz="2200" noProof="0" dirty="0">
                <a:solidFill>
                  <a:srgbClr val="B80000"/>
                </a:solidFill>
              </a:rPr>
              <a:t>$200 </a:t>
            </a:r>
            <a:r>
              <a:rPr lang="en-US" sz="2200" noProof="0" dirty="0"/>
              <a:t>= ($200,500 − $120,300) − $80,000</a:t>
            </a:r>
          </a:p>
        </p:txBody>
      </p:sp>
      <p:sp>
        <p:nvSpPr>
          <p:cNvPr id="3" name="Content Placeholder 2">
            <a:extLst>
              <a:ext uri="{FF2B5EF4-FFF2-40B4-BE49-F238E27FC236}">
                <a16:creationId xmlns:a16="http://schemas.microsoft.com/office/drawing/2014/main" id="{7F201AB8-C473-49DF-AD29-A2A439FAA06E}"/>
              </a:ext>
            </a:extLst>
          </p:cNvPr>
          <p:cNvSpPr>
            <a:spLocks noGrp="1"/>
          </p:cNvSpPr>
          <p:nvPr>
            <p:ph sz="quarter" idx="12"/>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81168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cs typeface="Arial" charset="0"/>
              </a:rPr>
              <a:t>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Relationships in Equation Form – Detail Breakdown</a:t>
            </a:r>
            <a:endParaRPr lang="en-US" noProof="0" dirty="0"/>
          </a:p>
        </p:txBody>
      </p:sp>
      <p:sp>
        <p:nvSpPr>
          <p:cNvPr id="2" name="Content Placeholder 1"/>
          <p:cNvSpPr>
            <a:spLocks noGrp="1"/>
          </p:cNvSpPr>
          <p:nvPr>
            <p:ph idx="1"/>
          </p:nvPr>
        </p:nvSpPr>
        <p:spPr>
          <a:xfrm>
            <a:off x="822325" y="1447800"/>
            <a:ext cx="7543800" cy="838200"/>
          </a:xfrm>
        </p:spPr>
        <p:txBody>
          <a:bodyPr/>
          <a:lstStyle/>
          <a:p>
            <a:pPr eaLnBrk="1" hangingPunct="1">
              <a:spcAft>
                <a:spcPts val="0"/>
              </a:spcAft>
            </a:pPr>
            <a:r>
              <a:rPr lang="en-US" sz="2400" noProof="0" dirty="0"/>
              <a:t>When a company has only one product, we can further refine this equation as shown on this slide. </a:t>
            </a:r>
          </a:p>
        </p:txBody>
      </p:sp>
      <p:pic>
        <p:nvPicPr>
          <p:cNvPr id="5" name="Picture 4" descr="Detail breakdown for cost-volume-profit relationships in equation form."/>
          <p:cNvPicPr>
            <a:picLocks noChangeAspect="1"/>
          </p:cNvPicPr>
          <p:nvPr/>
        </p:nvPicPr>
        <p:blipFill>
          <a:blip r:embed="rId2"/>
          <a:stretch>
            <a:fillRect/>
          </a:stretch>
        </p:blipFill>
        <p:spPr>
          <a:xfrm>
            <a:off x="830729" y="2590800"/>
            <a:ext cx="7815041" cy="2130416"/>
          </a:xfrm>
          <a:prstGeom prst="rect">
            <a:avLst/>
          </a:prstGeom>
        </p:spPr>
      </p:pic>
      <p:sp>
        <p:nvSpPr>
          <p:cNvPr id="3" name="Content Placeholder 2"/>
          <p:cNvSpPr>
            <a:spLocks noGrp="1"/>
          </p:cNvSpPr>
          <p:nvPr>
            <p:ph idx="10"/>
          </p:nvPr>
        </p:nvSpPr>
        <p:spPr>
          <a:xfrm>
            <a:off x="822324" y="5108584"/>
            <a:ext cx="7521575" cy="606416"/>
          </a:xfrm>
          <a:ln>
            <a:noFill/>
          </a:ln>
        </p:spPr>
        <p:txBody>
          <a:bodyPr/>
          <a:lstStyle/>
          <a:p>
            <a:pPr algn="ctr" eaLnBrk="1" hangingPunct="1">
              <a:spcAft>
                <a:spcPts val="0"/>
              </a:spcAft>
            </a:pPr>
            <a:r>
              <a:rPr lang="en-US" sz="3200" noProof="0" dirty="0"/>
              <a:t>Profit = (P×Q − V×Q) − Fixed expenses</a:t>
            </a:r>
          </a:p>
        </p:txBody>
      </p:sp>
      <p:sp>
        <p:nvSpPr>
          <p:cNvPr id="4" name="Content Placeholder 3">
            <a:extLst>
              <a:ext uri="{FF2B5EF4-FFF2-40B4-BE49-F238E27FC236}">
                <a16:creationId xmlns:a16="http://schemas.microsoft.com/office/drawing/2014/main" id="{B69246F3-1673-4303-9D81-63067F3DEBAF}"/>
              </a:ext>
            </a:extLst>
          </p:cNvPr>
          <p:cNvSpPr>
            <a:spLocks noGrp="1"/>
          </p:cNvSpPr>
          <p:nvPr>
            <p:ph sz="quarter" idx="11"/>
          </p:nvPr>
        </p:nvSpPr>
        <p:spPr/>
        <p:txBody>
          <a:bodyPr/>
          <a:lstStyle/>
          <a:p>
            <a:r>
              <a:rPr lang="en-US" dirty="0">
                <a:hlinkClick r:id="rId3" action="ppaction://hlinksldjump"/>
              </a:rPr>
              <a:t>Access the text alternative for slide images.</a:t>
            </a:r>
            <a:endParaRPr lang="en-US" dirty="0"/>
          </a:p>
        </p:txBody>
      </p:sp>
    </p:spTree>
    <p:extLst>
      <p:ext uri="{BB962C8B-B14F-4D97-AF65-F5344CB8AC3E}">
        <p14:creationId xmlns:p14="http://schemas.microsoft.com/office/powerpoint/2010/main" val="186351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0000"/>
              </a:lnSpc>
            </a:pPr>
            <a:r>
              <a:rPr lang="en-US" noProof="0" dirty="0">
                <a:cs typeface="Arial" charset="0"/>
              </a:rPr>
              <a:t>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Relationships in Equation Form – Example Showing Detail </a:t>
            </a:r>
            <a:endParaRPr lang="en-US" noProof="0" dirty="0"/>
          </a:p>
        </p:txBody>
      </p:sp>
      <p:sp>
        <p:nvSpPr>
          <p:cNvPr id="5" name="Content Placeholder 4"/>
          <p:cNvSpPr>
            <a:spLocks noGrp="1"/>
          </p:cNvSpPr>
          <p:nvPr>
            <p:ph idx="1"/>
          </p:nvPr>
        </p:nvSpPr>
        <p:spPr/>
        <p:txBody>
          <a:bodyPr/>
          <a:lstStyle/>
          <a:p>
            <a:pPr algn="ctr" eaLnBrk="1" hangingPunct="1">
              <a:spcBef>
                <a:spcPts val="1000"/>
              </a:spcBef>
              <a:spcAft>
                <a:spcPts val="0"/>
              </a:spcAft>
            </a:pPr>
            <a:r>
              <a:rPr lang="en-US" sz="2400" noProof="0" dirty="0"/>
              <a:t>This equation can also be used to show the $200 profit R</a:t>
            </a:r>
            <a:r>
              <a:rPr lang="en-US" sz="100" noProof="0" dirty="0"/>
              <a:t> </a:t>
            </a:r>
            <a:r>
              <a:rPr lang="en-US" sz="2400" noProof="0" dirty="0"/>
              <a:t>B</a:t>
            </a:r>
            <a:r>
              <a:rPr lang="en-US" sz="100" noProof="0" dirty="0"/>
              <a:t> </a:t>
            </a:r>
            <a:r>
              <a:rPr lang="en-US" sz="2400" noProof="0" dirty="0"/>
              <a:t>C earns if it sells 401 bikes.</a:t>
            </a:r>
          </a:p>
        </p:txBody>
      </p:sp>
      <p:sp>
        <p:nvSpPr>
          <p:cNvPr id="15" name="Content Placeholder 14"/>
          <p:cNvSpPr>
            <a:spLocks noGrp="1"/>
          </p:cNvSpPr>
          <p:nvPr>
            <p:ph idx="10"/>
          </p:nvPr>
        </p:nvSpPr>
        <p:spPr>
          <a:xfrm>
            <a:off x="1208707" y="2555875"/>
            <a:ext cx="7085663" cy="492125"/>
          </a:xfrm>
          <a:ln>
            <a:solidFill>
              <a:schemeClr val="tx1"/>
            </a:solidFill>
          </a:ln>
        </p:spPr>
        <p:txBody>
          <a:bodyPr/>
          <a:lstStyle/>
          <a:p>
            <a:pPr algn="ctr">
              <a:spcBef>
                <a:spcPts val="1000"/>
              </a:spcBef>
              <a:spcAft>
                <a:spcPts val="0"/>
              </a:spcAft>
            </a:pPr>
            <a:r>
              <a:rPr lang="en-US" sz="2600" noProof="0" dirty="0"/>
              <a:t>Profit = (Sales − Variable expenses) − Fixed expenses</a:t>
            </a:r>
          </a:p>
        </p:txBody>
      </p:sp>
      <p:sp>
        <p:nvSpPr>
          <p:cNvPr id="9" name="Content Placeholder 8"/>
          <p:cNvSpPr>
            <a:spLocks noGrp="1"/>
          </p:cNvSpPr>
          <p:nvPr>
            <p:ph idx="11"/>
          </p:nvPr>
        </p:nvSpPr>
        <p:spPr>
          <a:xfrm>
            <a:off x="1355110" y="3429000"/>
            <a:ext cx="6832580" cy="663335"/>
          </a:xfrm>
        </p:spPr>
        <p:txBody>
          <a:bodyPr/>
          <a:lstStyle/>
          <a:p>
            <a:pPr algn="ctr" eaLnBrk="1" hangingPunct="1">
              <a:spcBef>
                <a:spcPts val="1000"/>
              </a:spcBef>
              <a:spcAft>
                <a:spcPts val="0"/>
              </a:spcAft>
            </a:pPr>
            <a:r>
              <a:rPr lang="en-US" sz="3200" noProof="0" dirty="0"/>
              <a:t>Profit = (P×Q − V×Q) − Fixed expenses</a:t>
            </a:r>
          </a:p>
        </p:txBody>
      </p:sp>
      <p:sp>
        <p:nvSpPr>
          <p:cNvPr id="11" name="Content Placeholder 10"/>
          <p:cNvSpPr>
            <a:spLocks noGrp="1"/>
          </p:cNvSpPr>
          <p:nvPr>
            <p:ph idx="13"/>
          </p:nvPr>
        </p:nvSpPr>
        <p:spPr>
          <a:xfrm>
            <a:off x="823746" y="4495800"/>
            <a:ext cx="7865635" cy="609600"/>
          </a:xfrm>
          <a:ln>
            <a:solidFill>
              <a:schemeClr val="tx1"/>
            </a:solidFill>
          </a:ln>
        </p:spPr>
        <p:txBody>
          <a:bodyPr/>
          <a:lstStyle/>
          <a:p>
            <a:pPr algn="ctr">
              <a:spcBef>
                <a:spcPts val="1000"/>
              </a:spcBef>
              <a:spcAft>
                <a:spcPts val="0"/>
              </a:spcAft>
            </a:pPr>
            <a:r>
              <a:rPr lang="en-US" sz="3200" noProof="0" dirty="0"/>
              <a:t>$200</a:t>
            </a:r>
            <a:r>
              <a:rPr lang="en-US" sz="3200" noProof="0" dirty="0">
                <a:effectLst>
                  <a:outerShdw blurRad="38100" dist="38100" dir="2700000" algn="tl">
                    <a:srgbClr val="000000"/>
                  </a:outerShdw>
                </a:effectLst>
              </a:rPr>
              <a:t> </a:t>
            </a:r>
            <a:r>
              <a:rPr lang="en-US" sz="3200" noProof="0" dirty="0">
                <a:solidFill>
                  <a:srgbClr val="0000C0"/>
                </a:solidFill>
              </a:rPr>
              <a:t>= ($500 × 401 − $300 × 401) − $80,000</a:t>
            </a:r>
          </a:p>
        </p:txBody>
      </p:sp>
    </p:spTree>
    <p:extLst>
      <p:ext uri="{BB962C8B-B14F-4D97-AF65-F5344CB8AC3E}">
        <p14:creationId xmlns:p14="http://schemas.microsoft.com/office/powerpoint/2010/main" val="415019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0000"/>
              </a:lnSpc>
            </a:pPr>
            <a:r>
              <a:rPr lang="en-US" noProof="0" dirty="0">
                <a:cs typeface="Arial" charset="0"/>
              </a:rPr>
              <a:t>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Relationships in Equation Form –Using Unit Contribution Margin</a:t>
            </a:r>
            <a:endParaRPr lang="en-US" noProof="0" dirty="0"/>
          </a:p>
        </p:txBody>
      </p:sp>
      <p:sp>
        <p:nvSpPr>
          <p:cNvPr id="9" name="Content Placeholder 8"/>
          <p:cNvSpPr>
            <a:spLocks noGrp="1"/>
          </p:cNvSpPr>
          <p:nvPr>
            <p:ph idx="1"/>
          </p:nvPr>
        </p:nvSpPr>
        <p:spPr/>
        <p:txBody>
          <a:bodyPr/>
          <a:lstStyle/>
          <a:p>
            <a:pPr eaLnBrk="1" hangingPunct="1">
              <a:spcAft>
                <a:spcPts val="0"/>
              </a:spcAft>
            </a:pPr>
            <a:r>
              <a:rPr lang="en-US" sz="2400" b="1" noProof="0" dirty="0">
                <a:solidFill>
                  <a:srgbClr val="AC0000"/>
                </a:solidFill>
              </a:rPr>
              <a:t>It is often useful to express the simple profit equation in terms of the unit contribution margin (Unit C</a:t>
            </a:r>
            <a:r>
              <a:rPr lang="en-US" sz="100" b="1" noProof="0" dirty="0">
                <a:solidFill>
                  <a:srgbClr val="AC0000"/>
                </a:solidFill>
              </a:rPr>
              <a:t> </a:t>
            </a:r>
            <a:r>
              <a:rPr lang="en-US" sz="2400" b="1" noProof="0" dirty="0">
                <a:solidFill>
                  <a:srgbClr val="AC0000"/>
                </a:solidFill>
              </a:rPr>
              <a:t>M) as follows:</a:t>
            </a:r>
          </a:p>
        </p:txBody>
      </p:sp>
      <p:sp>
        <p:nvSpPr>
          <p:cNvPr id="8" name="Content Placeholder 7"/>
          <p:cNvSpPr>
            <a:spLocks noGrp="1"/>
          </p:cNvSpPr>
          <p:nvPr>
            <p:ph idx="10"/>
          </p:nvPr>
        </p:nvSpPr>
        <p:spPr>
          <a:xfrm>
            <a:off x="822324" y="2555875"/>
            <a:ext cx="7521575" cy="415925"/>
          </a:xfrm>
        </p:spPr>
        <p:txBody>
          <a:bodyPr/>
          <a:lstStyle/>
          <a:p>
            <a:pPr eaLnBrk="1" hangingPunct="1">
              <a:spcAft>
                <a:spcPts val="0"/>
              </a:spcAft>
            </a:pPr>
            <a:r>
              <a:rPr lang="en-US" sz="2400" noProof="0" dirty="0">
                <a:solidFill>
                  <a:srgbClr val="0000FF"/>
                </a:solidFill>
              </a:rPr>
              <a:t>Unit C</a:t>
            </a:r>
            <a:r>
              <a:rPr lang="en-US" sz="100" noProof="0" dirty="0">
                <a:solidFill>
                  <a:srgbClr val="0000FF"/>
                </a:solidFill>
              </a:rPr>
              <a:t> </a:t>
            </a:r>
            <a:r>
              <a:rPr lang="en-US" sz="2400" noProof="0" dirty="0">
                <a:solidFill>
                  <a:srgbClr val="0000FF"/>
                </a:solidFill>
              </a:rPr>
              <a:t>M </a:t>
            </a:r>
            <a:r>
              <a:rPr lang="en-US" sz="2400" noProof="0" dirty="0"/>
              <a:t>= Selling price per unit – Variable expenses per unit</a:t>
            </a:r>
          </a:p>
        </p:txBody>
      </p:sp>
      <p:sp>
        <p:nvSpPr>
          <p:cNvPr id="10" name="Content Placeholder 9"/>
          <p:cNvSpPr>
            <a:spLocks noGrp="1"/>
          </p:cNvSpPr>
          <p:nvPr>
            <p:ph idx="11"/>
          </p:nvPr>
        </p:nvSpPr>
        <p:spPr>
          <a:xfrm>
            <a:off x="822323" y="3157453"/>
            <a:ext cx="7521575" cy="506497"/>
          </a:xfrm>
        </p:spPr>
        <p:txBody>
          <a:bodyPr/>
          <a:lstStyle/>
          <a:p>
            <a:pPr eaLnBrk="1" hangingPunct="1">
              <a:spcAft>
                <a:spcPts val="0"/>
              </a:spcAft>
            </a:pPr>
            <a:r>
              <a:rPr lang="en-US" sz="2400" noProof="0" dirty="0">
                <a:solidFill>
                  <a:srgbClr val="0000FF"/>
                </a:solidFill>
              </a:rPr>
              <a:t>Unit C</a:t>
            </a:r>
            <a:r>
              <a:rPr lang="en-US" sz="100" noProof="0" dirty="0">
                <a:solidFill>
                  <a:srgbClr val="0000FF"/>
                </a:solidFill>
              </a:rPr>
              <a:t> </a:t>
            </a:r>
            <a:r>
              <a:rPr lang="en-US" sz="2400" noProof="0" dirty="0">
                <a:solidFill>
                  <a:srgbClr val="0000FF"/>
                </a:solidFill>
              </a:rPr>
              <a:t>M </a:t>
            </a:r>
            <a:r>
              <a:rPr lang="en-US" sz="2400" noProof="0" dirty="0"/>
              <a:t>= P </a:t>
            </a:r>
            <a:r>
              <a:rPr lang="en-US" sz="2400" noProof="0" dirty="0">
                <a:latin typeface="Arial" panose="020B0604020202020204" pitchFamily="34" charset="0"/>
              </a:rPr>
              <a:t>−</a:t>
            </a:r>
            <a:r>
              <a:rPr lang="en-US" sz="2400" noProof="0" dirty="0"/>
              <a:t> V</a:t>
            </a:r>
          </a:p>
        </p:txBody>
      </p:sp>
      <p:sp>
        <p:nvSpPr>
          <p:cNvPr id="12" name="Content Placeholder 11"/>
          <p:cNvSpPr>
            <a:spLocks noGrp="1"/>
          </p:cNvSpPr>
          <p:nvPr>
            <p:ph sz="quarter" idx="13"/>
          </p:nvPr>
        </p:nvSpPr>
        <p:spPr>
          <a:xfrm>
            <a:off x="822325" y="3843253"/>
            <a:ext cx="6873875" cy="1719347"/>
          </a:xfrm>
          <a:ln w="19050">
            <a:solidFill>
              <a:schemeClr val="tx1"/>
            </a:solidFill>
          </a:ln>
        </p:spPr>
        <p:txBody>
          <a:bodyPr/>
          <a:lstStyle/>
          <a:p>
            <a:pPr indent="95250">
              <a:spcBef>
                <a:spcPts val="1000"/>
              </a:spcBef>
              <a:spcAft>
                <a:spcPts val="0"/>
              </a:spcAft>
            </a:pPr>
            <a:r>
              <a:rPr lang="en-US" sz="2800" noProof="0" dirty="0"/>
              <a:t>Profit = (P × Q − V × Q) − Fixed expenses</a:t>
            </a:r>
          </a:p>
          <a:p>
            <a:pPr indent="95250">
              <a:spcBef>
                <a:spcPts val="1000"/>
              </a:spcBef>
              <a:spcAft>
                <a:spcPts val="0"/>
              </a:spcAft>
            </a:pPr>
            <a:r>
              <a:rPr lang="en-US" sz="2800" noProof="0" dirty="0"/>
              <a:t>Profit = (P − V) × Q − Fixed expenses</a:t>
            </a:r>
          </a:p>
          <a:p>
            <a:pPr indent="95250">
              <a:spcBef>
                <a:spcPts val="1000"/>
              </a:spcBef>
              <a:spcAft>
                <a:spcPts val="0"/>
              </a:spcAft>
            </a:pPr>
            <a:r>
              <a:rPr lang="en-US" sz="2800" noProof="0" dirty="0"/>
              <a:t>Profit = </a:t>
            </a:r>
            <a:r>
              <a:rPr lang="en-US" sz="2800" noProof="0" dirty="0">
                <a:solidFill>
                  <a:srgbClr val="0000FF"/>
                </a:solidFill>
              </a:rPr>
              <a:t>Unit C</a:t>
            </a:r>
            <a:r>
              <a:rPr lang="en-US" sz="100" noProof="0" dirty="0">
                <a:solidFill>
                  <a:srgbClr val="0000FF"/>
                </a:solidFill>
              </a:rPr>
              <a:t> </a:t>
            </a:r>
            <a:r>
              <a:rPr lang="en-US" sz="2800" noProof="0" dirty="0">
                <a:solidFill>
                  <a:srgbClr val="0000FF"/>
                </a:solidFill>
              </a:rPr>
              <a:t>M </a:t>
            </a:r>
            <a:r>
              <a:rPr lang="en-US" sz="2800" noProof="0" dirty="0"/>
              <a:t>× Q − Fixed expenses</a:t>
            </a:r>
          </a:p>
        </p:txBody>
      </p:sp>
    </p:spTree>
    <p:extLst>
      <p:ext uri="{BB962C8B-B14F-4D97-AF65-F5344CB8AC3E}">
        <p14:creationId xmlns:p14="http://schemas.microsoft.com/office/powerpoint/2010/main" val="230556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0000"/>
              </a:lnSpc>
            </a:pPr>
            <a:r>
              <a:rPr lang="en-US" noProof="0" dirty="0">
                <a:cs typeface="Arial" charset="0"/>
              </a:rPr>
              <a:t>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Relationships in Equation Form – Example Using Unit C</a:t>
            </a:r>
            <a:r>
              <a:rPr lang="en-US" sz="100" noProof="0" dirty="0">
                <a:cs typeface="Arial" charset="0"/>
              </a:rPr>
              <a:t> </a:t>
            </a:r>
            <a:r>
              <a:rPr lang="en-US" noProof="0" dirty="0">
                <a:cs typeface="Arial" charset="0"/>
              </a:rPr>
              <a:t>M</a:t>
            </a:r>
            <a:endParaRPr lang="en-US" noProof="0" dirty="0"/>
          </a:p>
        </p:txBody>
      </p:sp>
      <p:sp>
        <p:nvSpPr>
          <p:cNvPr id="2" name="Content Placeholder 1"/>
          <p:cNvSpPr>
            <a:spLocks noGrp="1"/>
          </p:cNvSpPr>
          <p:nvPr>
            <p:ph idx="1"/>
          </p:nvPr>
        </p:nvSpPr>
        <p:spPr>
          <a:xfrm>
            <a:off x="822325" y="1447800"/>
            <a:ext cx="6340475" cy="1600200"/>
          </a:xfrm>
          <a:ln>
            <a:solidFill>
              <a:schemeClr val="tx1"/>
            </a:solidFill>
          </a:ln>
        </p:spPr>
        <p:txBody>
          <a:bodyPr/>
          <a:lstStyle/>
          <a:p>
            <a:pPr indent="95250">
              <a:spcAft>
                <a:spcPts val="0"/>
              </a:spcAft>
            </a:pPr>
            <a:r>
              <a:rPr lang="en-US" sz="2800" noProof="0" dirty="0"/>
              <a:t>Profit = (P × Q − V × Q) – Fixed expenses</a:t>
            </a:r>
          </a:p>
          <a:p>
            <a:pPr indent="95250">
              <a:spcAft>
                <a:spcPts val="0"/>
              </a:spcAft>
            </a:pPr>
            <a:r>
              <a:rPr lang="en-US" sz="2800" noProof="0" dirty="0"/>
              <a:t>Profit = (P − V) × Q − Fixed expenses</a:t>
            </a:r>
          </a:p>
          <a:p>
            <a:pPr indent="95250">
              <a:spcAft>
                <a:spcPts val="0"/>
              </a:spcAft>
            </a:pPr>
            <a:r>
              <a:rPr lang="en-US" sz="2800" noProof="0" dirty="0"/>
              <a:t>Profit = </a:t>
            </a:r>
            <a:r>
              <a:rPr lang="en-US" sz="2800" noProof="0" dirty="0">
                <a:solidFill>
                  <a:srgbClr val="0000FF"/>
                </a:solidFill>
              </a:rPr>
              <a:t>Unit C</a:t>
            </a:r>
            <a:r>
              <a:rPr lang="en-US" sz="100" noProof="0" dirty="0">
                <a:solidFill>
                  <a:srgbClr val="0000FF"/>
                </a:solidFill>
              </a:rPr>
              <a:t> </a:t>
            </a:r>
            <a:r>
              <a:rPr lang="en-US" sz="2800" noProof="0" dirty="0">
                <a:solidFill>
                  <a:srgbClr val="0000FF"/>
                </a:solidFill>
              </a:rPr>
              <a:t>M </a:t>
            </a:r>
            <a:r>
              <a:rPr lang="en-US" sz="2800" noProof="0" dirty="0"/>
              <a:t>× Q − Fixed expenses</a:t>
            </a:r>
          </a:p>
        </p:txBody>
      </p:sp>
      <p:sp>
        <p:nvSpPr>
          <p:cNvPr id="8" name="Content Placeholder 7"/>
          <p:cNvSpPr>
            <a:spLocks noGrp="1"/>
          </p:cNvSpPr>
          <p:nvPr>
            <p:ph idx="10"/>
          </p:nvPr>
        </p:nvSpPr>
        <p:spPr>
          <a:xfrm>
            <a:off x="822325" y="3319730"/>
            <a:ext cx="6340476" cy="2166670"/>
          </a:xfrm>
        </p:spPr>
        <p:txBody>
          <a:bodyPr/>
          <a:lstStyle/>
          <a:p>
            <a:pPr eaLnBrk="1" hangingPunct="1">
              <a:spcAft>
                <a:spcPts val="0"/>
              </a:spcAft>
            </a:pPr>
            <a:r>
              <a:rPr lang="en-US" sz="2800" noProof="0" dirty="0"/>
              <a:t>Profit = ($500 − $300) × 401 − $80,000</a:t>
            </a:r>
          </a:p>
          <a:p>
            <a:pPr eaLnBrk="1" hangingPunct="1">
              <a:spcAft>
                <a:spcPts val="0"/>
              </a:spcAft>
            </a:pPr>
            <a:r>
              <a:rPr lang="en-US" sz="2800" noProof="0" dirty="0"/>
              <a:t>Profit = $200 × 401 − $80,000</a:t>
            </a:r>
          </a:p>
          <a:p>
            <a:pPr eaLnBrk="1" hangingPunct="1">
              <a:spcAft>
                <a:spcPts val="0"/>
              </a:spcAft>
            </a:pPr>
            <a:r>
              <a:rPr lang="en-US" sz="2800" noProof="0" dirty="0"/>
              <a:t>Profit = $80,200 − $80,000</a:t>
            </a:r>
          </a:p>
          <a:p>
            <a:pPr eaLnBrk="1" hangingPunct="1">
              <a:spcAft>
                <a:spcPts val="0"/>
              </a:spcAft>
            </a:pPr>
            <a:r>
              <a:rPr lang="en-US" sz="2800" noProof="0" dirty="0"/>
              <a:t>Profit = </a:t>
            </a:r>
            <a:r>
              <a:rPr lang="en-US" sz="2800" noProof="0" dirty="0">
                <a:solidFill>
                  <a:srgbClr val="B80000"/>
                </a:solidFill>
              </a:rPr>
              <a:t>$200</a:t>
            </a:r>
          </a:p>
        </p:txBody>
      </p:sp>
      <p:sp>
        <p:nvSpPr>
          <p:cNvPr id="3" name="Content Placeholder 2"/>
          <p:cNvSpPr>
            <a:spLocks noGrp="1"/>
          </p:cNvSpPr>
          <p:nvPr>
            <p:ph idx="11"/>
          </p:nvPr>
        </p:nvSpPr>
        <p:spPr>
          <a:xfrm>
            <a:off x="6324600" y="4512335"/>
            <a:ext cx="2476498" cy="1795730"/>
          </a:xfrm>
        </p:spPr>
        <p:txBody>
          <a:bodyPr/>
          <a:lstStyle/>
          <a:p>
            <a:pPr algn="ctr" eaLnBrk="1" hangingPunct="1">
              <a:spcAft>
                <a:spcPts val="0"/>
              </a:spcAft>
            </a:pPr>
            <a:r>
              <a:rPr lang="en-US" sz="2200" b="1" noProof="0" dirty="0">
                <a:solidFill>
                  <a:srgbClr val="AC0000"/>
                </a:solidFill>
              </a:rPr>
              <a:t>This equation can also be used to compute R</a:t>
            </a:r>
            <a:r>
              <a:rPr lang="en-US" sz="100" b="1" noProof="0" dirty="0">
                <a:solidFill>
                  <a:srgbClr val="AC0000"/>
                </a:solidFill>
              </a:rPr>
              <a:t> </a:t>
            </a:r>
            <a:r>
              <a:rPr lang="en-US" sz="2200" b="1" noProof="0" dirty="0">
                <a:solidFill>
                  <a:srgbClr val="AC0000"/>
                </a:solidFill>
              </a:rPr>
              <a:t>B</a:t>
            </a:r>
            <a:r>
              <a:rPr lang="en-US" sz="100" b="1" noProof="0" dirty="0">
                <a:solidFill>
                  <a:srgbClr val="AC0000"/>
                </a:solidFill>
              </a:rPr>
              <a:t> </a:t>
            </a:r>
            <a:r>
              <a:rPr lang="en-US" sz="2200" b="1" noProof="0" dirty="0">
                <a:solidFill>
                  <a:srgbClr val="AC0000"/>
                </a:solidFill>
              </a:rPr>
              <a:t>C’s $200 profit if it sells 401 bikes.</a:t>
            </a:r>
          </a:p>
        </p:txBody>
      </p:sp>
    </p:spTree>
    <p:extLst>
      <p:ext uri="{BB962C8B-B14F-4D97-AF65-F5344CB8AC3E}">
        <p14:creationId xmlns:p14="http://schemas.microsoft.com/office/powerpoint/2010/main" val="376971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2</a:t>
            </a:r>
            <a:endParaRPr lang="en-US" noProof="0" dirty="0"/>
          </a:p>
        </p:txBody>
      </p:sp>
      <p:sp>
        <p:nvSpPr>
          <p:cNvPr id="7" name="Content Placeholder 6"/>
          <p:cNvSpPr>
            <a:spLocks noGrp="1"/>
          </p:cNvSpPr>
          <p:nvPr>
            <p:ph idx="1"/>
          </p:nvPr>
        </p:nvSpPr>
        <p:spPr>
          <a:xfrm>
            <a:off x="822325" y="1447801"/>
            <a:ext cx="7543800" cy="1142999"/>
          </a:xfrm>
          <a:ln w="19050">
            <a:solidFill>
              <a:schemeClr val="tx1"/>
            </a:solidFill>
          </a:ln>
        </p:spPr>
        <p:txBody>
          <a:bodyPr/>
          <a:lstStyle/>
          <a:p>
            <a:pPr algn="ctr" fontAlgn="auto">
              <a:spcAft>
                <a:spcPts val="0"/>
              </a:spcAft>
              <a:defRPr/>
            </a:pPr>
            <a:r>
              <a:rPr lang="en-US" sz="3400" b="1" noProof="0" dirty="0">
                <a:solidFill>
                  <a:srgbClr val="365A5C"/>
                </a:solidFill>
                <a:ea typeface="MS PGothic" pitchFamily="34" charset="-128"/>
              </a:rPr>
              <a:t>Prepare and interpret a cost-volume-profit (C</a:t>
            </a:r>
            <a:r>
              <a:rPr lang="en-US" sz="100" b="1" noProof="0" dirty="0">
                <a:solidFill>
                  <a:srgbClr val="365A5C"/>
                </a:solidFill>
                <a:ea typeface="MS PGothic" pitchFamily="34" charset="-128"/>
              </a:rPr>
              <a:t> </a:t>
            </a:r>
            <a:r>
              <a:rPr lang="en-US" sz="3400" b="1" noProof="0" dirty="0">
                <a:solidFill>
                  <a:srgbClr val="365A5C"/>
                </a:solidFill>
                <a:ea typeface="MS PGothic" pitchFamily="34" charset="-128"/>
              </a:rPr>
              <a:t>V</a:t>
            </a:r>
            <a:r>
              <a:rPr lang="en-US" sz="100" b="1" noProof="0" dirty="0">
                <a:solidFill>
                  <a:srgbClr val="365A5C"/>
                </a:solidFill>
                <a:ea typeface="MS PGothic" pitchFamily="34" charset="-128"/>
              </a:rPr>
              <a:t> </a:t>
            </a:r>
            <a:r>
              <a:rPr lang="en-US" sz="3400" b="1" noProof="0" dirty="0">
                <a:solidFill>
                  <a:srgbClr val="365A5C"/>
                </a:solidFill>
                <a:ea typeface="MS PGothic" pitchFamily="34" charset="-128"/>
              </a:rPr>
              <a:t>P) graph and a profit graph.</a:t>
            </a:r>
          </a:p>
        </p:txBody>
      </p:sp>
    </p:spTree>
    <p:extLst>
      <p:ext uri="{BB962C8B-B14F-4D97-AF65-F5344CB8AC3E}">
        <p14:creationId xmlns:p14="http://schemas.microsoft.com/office/powerpoint/2010/main" val="46474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C</a:t>
            </a:r>
            <a:r>
              <a:rPr lang="en-US" altLang="en-US" sz="100" noProof="0" dirty="0"/>
              <a:t> </a:t>
            </a:r>
            <a:r>
              <a:rPr lang="en-US" altLang="en-US" noProof="0" dirty="0"/>
              <a:t>V</a:t>
            </a:r>
            <a:r>
              <a:rPr lang="en-US" altLang="en-US" sz="100" noProof="0" dirty="0"/>
              <a:t> </a:t>
            </a:r>
            <a:r>
              <a:rPr lang="en-US" altLang="en-US" noProof="0" dirty="0"/>
              <a:t>P Relationships in Graphic Form</a:t>
            </a:r>
            <a:endParaRPr lang="en-US" noProof="0" dirty="0"/>
          </a:p>
        </p:txBody>
      </p:sp>
      <p:sp>
        <p:nvSpPr>
          <p:cNvPr id="7" name="Content Placeholder 6"/>
          <p:cNvSpPr>
            <a:spLocks noGrp="1"/>
          </p:cNvSpPr>
          <p:nvPr>
            <p:ph idx="1"/>
          </p:nvPr>
        </p:nvSpPr>
        <p:spPr>
          <a:xfrm>
            <a:off x="822325" y="1447801"/>
            <a:ext cx="7543800" cy="1981199"/>
          </a:xfrm>
        </p:spPr>
        <p:txBody>
          <a:bodyPr/>
          <a:lstStyle/>
          <a:p>
            <a:pPr eaLnBrk="1" hangingPunct="1">
              <a:spcAft>
                <a:spcPts val="0"/>
              </a:spcAft>
            </a:pPr>
            <a:r>
              <a:rPr lang="en-US" sz="2400" noProof="0" dirty="0">
                <a:cs typeface="Arial" charset="0"/>
              </a:rPr>
              <a:t>The relationships among revenue, cost, profit, and volume can be expressed graphically by preparing a C</a:t>
            </a:r>
            <a:r>
              <a:rPr lang="en-US" sz="100" noProof="0" dirty="0">
                <a:cs typeface="Arial" charset="0"/>
              </a:rPr>
              <a:t> </a:t>
            </a:r>
            <a:r>
              <a:rPr lang="en-US" sz="2400" noProof="0" dirty="0">
                <a:cs typeface="Arial" charset="0"/>
              </a:rPr>
              <a:t>V</a:t>
            </a:r>
            <a:r>
              <a:rPr lang="en-US" sz="100" noProof="0" dirty="0">
                <a:cs typeface="Arial" charset="0"/>
              </a:rPr>
              <a:t> </a:t>
            </a:r>
            <a:r>
              <a:rPr lang="en-US" sz="2400" noProof="0" dirty="0">
                <a:cs typeface="Arial" charset="0"/>
              </a:rPr>
              <a:t>P graph. Racing Bicycle developed contribution margin income statements at 0, 200, 400, and 600 units sold. We will use this information to prepare the C</a:t>
            </a:r>
            <a:r>
              <a:rPr lang="en-US" sz="100" noProof="0" dirty="0">
                <a:cs typeface="Arial" charset="0"/>
              </a:rPr>
              <a:t> </a:t>
            </a:r>
            <a:r>
              <a:rPr lang="en-US" sz="2400" noProof="0" dirty="0">
                <a:cs typeface="Arial" charset="0"/>
              </a:rPr>
              <a:t>V</a:t>
            </a:r>
            <a:r>
              <a:rPr lang="en-US" sz="100" noProof="0" dirty="0">
                <a:cs typeface="Arial" charset="0"/>
              </a:rPr>
              <a:t> </a:t>
            </a:r>
            <a:r>
              <a:rPr lang="en-US" sz="2400" noProof="0" dirty="0">
                <a:cs typeface="Arial" charset="0"/>
              </a:rPr>
              <a:t>P graph.</a:t>
            </a:r>
          </a:p>
        </p:txBody>
      </p:sp>
      <p:graphicFrame>
        <p:nvGraphicFramePr>
          <p:cNvPr id="9" name="Table 8">
            <a:extLst>
              <a:ext uri="{FF2B5EF4-FFF2-40B4-BE49-F238E27FC236}">
                <a16:creationId xmlns:a16="http://schemas.microsoft.com/office/drawing/2014/main" id="{BED57775-CA1B-4426-BC27-7E1571D44395}"/>
              </a:ext>
            </a:extLst>
          </p:cNvPr>
          <p:cNvGraphicFramePr>
            <a:graphicFrameLocks noGrp="1"/>
          </p:cNvGraphicFramePr>
          <p:nvPr>
            <p:extLst>
              <p:ext uri="{D42A27DB-BD31-4B8C-83A1-F6EECF244321}">
                <p14:modId xmlns:p14="http://schemas.microsoft.com/office/powerpoint/2010/main" val="2351919076"/>
              </p:ext>
            </p:extLst>
          </p:nvPr>
        </p:nvGraphicFramePr>
        <p:xfrm>
          <a:off x="868045" y="3695700"/>
          <a:ext cx="7924800" cy="182880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247650">
                <a:tc>
                  <a:txBody>
                    <a:bodyPr/>
                    <a:lstStyle/>
                    <a:p>
                      <a:pPr algn="l" fontAlgn="b"/>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1" u="sng" strike="noStrike" dirty="0">
                          <a:solidFill>
                            <a:schemeClr val="tx1"/>
                          </a:solidFill>
                          <a:effectLst/>
                          <a:latin typeface="+mn-lt"/>
                          <a:ea typeface="Verdana" pitchFamily="34" charset="0"/>
                          <a:cs typeface="Verdana" pitchFamily="34" charset="0"/>
                        </a:rPr>
                        <a:t>Units Sold: 0</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1" u="sng" strike="noStrike" dirty="0">
                          <a:solidFill>
                            <a:schemeClr val="tx1"/>
                          </a:solidFill>
                          <a:effectLst/>
                          <a:latin typeface="+mn-lt"/>
                          <a:ea typeface="Verdana" pitchFamily="34" charset="0"/>
                          <a:cs typeface="Verdana" pitchFamily="34" charset="0"/>
                        </a:rPr>
                        <a:t>Units Sold: 200</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1" u="sng" strike="noStrike" dirty="0">
                          <a:solidFill>
                            <a:schemeClr val="tx1"/>
                          </a:solidFill>
                          <a:effectLst/>
                          <a:latin typeface="+mn-lt"/>
                          <a:ea typeface="Verdana" pitchFamily="34" charset="0"/>
                          <a:cs typeface="Verdana" pitchFamily="34" charset="0"/>
                        </a:rPr>
                        <a:t>Units Sold: 400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1" u="sng" strike="noStrike" dirty="0">
                          <a:solidFill>
                            <a:schemeClr val="tx1"/>
                          </a:solidFill>
                          <a:effectLst/>
                          <a:latin typeface="+mn-lt"/>
                          <a:ea typeface="Verdana" pitchFamily="34" charset="0"/>
                          <a:cs typeface="Verdana" pitchFamily="34" charset="0"/>
                        </a:rPr>
                        <a:t>Units Sold</a:t>
                      </a:r>
                      <a:r>
                        <a:rPr lang="en-US" sz="1400" b="1" u="sng" strike="noStrike" baseline="0" dirty="0">
                          <a:solidFill>
                            <a:schemeClr val="tx1"/>
                          </a:solidFill>
                          <a:effectLst/>
                          <a:latin typeface="+mn-lt"/>
                          <a:ea typeface="Verdana" pitchFamily="34" charset="0"/>
                          <a:cs typeface="Verdana" pitchFamily="34" charset="0"/>
                        </a:rPr>
                        <a:t>: </a:t>
                      </a:r>
                      <a:r>
                        <a:rPr lang="en-US" sz="1400" b="1" u="sng" strike="noStrike" dirty="0">
                          <a:solidFill>
                            <a:schemeClr val="tx1"/>
                          </a:solidFill>
                          <a:effectLst/>
                          <a:latin typeface="+mn-lt"/>
                          <a:ea typeface="Verdana" pitchFamily="34" charset="0"/>
                          <a:cs typeface="Verdana" pitchFamily="34" charset="0"/>
                        </a:rPr>
                        <a:t>600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7650">
                <a:tc>
                  <a:txBody>
                    <a:bodyPr/>
                    <a:lstStyle/>
                    <a:p>
                      <a:pPr algn="l" fontAlgn="b"/>
                      <a:r>
                        <a:rPr lang="en-US" sz="1400" b="0" u="none" strike="noStrike" dirty="0">
                          <a:solidFill>
                            <a:schemeClr val="tx1"/>
                          </a:solidFill>
                          <a:effectLst/>
                          <a:latin typeface="+mn-lt"/>
                          <a:ea typeface="Verdana" pitchFamily="34" charset="0"/>
                          <a:cs typeface="Verdana" pitchFamily="34" charset="0"/>
                        </a:rPr>
                        <a:t>Sales</a:t>
                      </a:r>
                      <a:endParaRPr lang="en-US" sz="1400" b="0"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solidFill>
                            <a:schemeClr val="tx1"/>
                          </a:solidFill>
                          <a:effectLst/>
                          <a:latin typeface="+mn-lt"/>
                          <a:ea typeface="Verdana" pitchFamily="34" charset="0"/>
                          <a:cs typeface="Verdana" pitchFamily="34" charset="0"/>
                        </a:rPr>
                        <a:t>$                  -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solidFill>
                            <a:schemeClr val="tx1"/>
                          </a:solidFill>
                          <a:effectLst/>
                          <a:latin typeface="+mn-lt"/>
                          <a:ea typeface="Verdana" pitchFamily="34" charset="0"/>
                          <a:cs typeface="Verdana" pitchFamily="34" charset="0"/>
                        </a:rPr>
                        <a:t>$    100,000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solidFill>
                            <a:schemeClr val="tx1"/>
                          </a:solidFill>
                          <a:effectLst/>
                          <a:latin typeface="+mn-lt"/>
                          <a:ea typeface="Verdana" pitchFamily="34" charset="0"/>
                          <a:cs typeface="Verdana" pitchFamily="34" charset="0"/>
                        </a:rPr>
                        <a:t>$    200,000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solidFill>
                            <a:schemeClr val="tx1"/>
                          </a:solidFill>
                          <a:effectLst/>
                          <a:latin typeface="+mn-lt"/>
                          <a:ea typeface="Verdana" pitchFamily="34" charset="0"/>
                          <a:cs typeface="Verdana" pitchFamily="34" charset="0"/>
                        </a:rPr>
                        <a:t>$   </a:t>
                      </a:r>
                      <a:r>
                        <a:rPr lang="en-US" sz="1400" u="none" strike="noStrike" baseline="0" dirty="0">
                          <a:solidFill>
                            <a:schemeClr val="tx1"/>
                          </a:solidFill>
                          <a:effectLst/>
                          <a:latin typeface="+mn-lt"/>
                          <a:ea typeface="Verdana" pitchFamily="34" charset="0"/>
                          <a:cs typeface="Verdana" pitchFamily="34" charset="0"/>
                        </a:rPr>
                        <a:t> </a:t>
                      </a:r>
                      <a:r>
                        <a:rPr lang="en-US" sz="1400" u="none" strike="noStrike" dirty="0">
                          <a:solidFill>
                            <a:schemeClr val="tx1"/>
                          </a:solidFill>
                          <a:effectLst/>
                          <a:latin typeface="+mn-lt"/>
                          <a:ea typeface="Verdana" pitchFamily="34" charset="0"/>
                          <a:cs typeface="Verdana" pitchFamily="34" charset="0"/>
                        </a:rPr>
                        <a:t>300,000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7650">
                <a:tc>
                  <a:txBody>
                    <a:bodyPr/>
                    <a:lstStyle/>
                    <a:p>
                      <a:pPr algn="l" fontAlgn="b"/>
                      <a:r>
                        <a:rPr lang="en-US" sz="1400" b="0" u="none" strike="noStrike" dirty="0">
                          <a:solidFill>
                            <a:schemeClr val="tx1"/>
                          </a:solidFill>
                          <a:effectLst/>
                          <a:latin typeface="+mn-lt"/>
                          <a:ea typeface="Verdana" pitchFamily="34" charset="0"/>
                          <a:cs typeface="Verdana" pitchFamily="34" charset="0"/>
                        </a:rPr>
                        <a:t>Total variable expenses</a:t>
                      </a:r>
                      <a:endParaRPr lang="en-US" sz="1400" b="0"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176213" algn="r" fontAlgn="b"/>
                      <a:r>
                        <a:rPr lang="en-US" sz="1400" u="sng" strike="noStrike" dirty="0">
                          <a:solidFill>
                            <a:schemeClr val="tx1"/>
                          </a:solidFill>
                          <a:effectLst/>
                          <a:latin typeface="+mn-lt"/>
                          <a:ea typeface="Verdana" pitchFamily="34" charset="0"/>
                          <a:cs typeface="Verdana" pitchFamily="34" charset="0"/>
                        </a:rPr>
                        <a:t>                     -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288925" algn="r" fontAlgn="b"/>
                      <a:r>
                        <a:rPr lang="en-US" sz="1400" u="sng" strike="noStrike" dirty="0">
                          <a:solidFill>
                            <a:schemeClr val="tx1"/>
                          </a:solidFill>
                          <a:effectLst/>
                          <a:latin typeface="+mn-lt"/>
                          <a:ea typeface="Verdana" pitchFamily="34" charset="0"/>
                          <a:cs typeface="Verdana" pitchFamily="34" charset="0"/>
                        </a:rPr>
                        <a:t>        60,000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176213" algn="r" fontAlgn="b"/>
                      <a:r>
                        <a:rPr lang="en-US" sz="1400" u="sng" strike="noStrike" dirty="0">
                          <a:solidFill>
                            <a:schemeClr val="tx1"/>
                          </a:solidFill>
                          <a:effectLst/>
                          <a:latin typeface="+mn-lt"/>
                          <a:ea typeface="Verdana" pitchFamily="34" charset="0"/>
                          <a:cs typeface="Verdana" pitchFamily="34" charset="0"/>
                        </a:rPr>
                        <a:t>      120,000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112713" algn="r" fontAlgn="b"/>
                      <a:r>
                        <a:rPr lang="en-US" sz="1400" u="sng" strike="noStrike" dirty="0">
                          <a:solidFill>
                            <a:schemeClr val="tx1"/>
                          </a:solidFill>
                          <a:effectLst/>
                          <a:latin typeface="+mn-lt"/>
                          <a:ea typeface="Verdana" pitchFamily="34" charset="0"/>
                          <a:cs typeface="Verdana" pitchFamily="34" charset="0"/>
                        </a:rPr>
                        <a:t>      180,000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7650">
                <a:tc>
                  <a:txBody>
                    <a:bodyPr/>
                    <a:lstStyle/>
                    <a:p>
                      <a:pPr algn="l" fontAlgn="b"/>
                      <a:r>
                        <a:rPr lang="en-US" sz="1400" b="0" u="none" strike="noStrike" dirty="0">
                          <a:solidFill>
                            <a:schemeClr val="tx1"/>
                          </a:solidFill>
                          <a:effectLst/>
                          <a:latin typeface="+mn-lt"/>
                          <a:ea typeface="Verdana" pitchFamily="34" charset="0"/>
                          <a:cs typeface="Verdana" pitchFamily="34" charset="0"/>
                        </a:rPr>
                        <a:t>Contribution margin</a:t>
                      </a:r>
                      <a:endParaRPr lang="en-US" sz="1400" b="0"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176213" algn="r" fontAlgn="b"/>
                      <a:r>
                        <a:rPr lang="en-US" sz="1400" u="none" strike="noStrike" dirty="0">
                          <a:solidFill>
                            <a:schemeClr val="tx1"/>
                          </a:solidFill>
                          <a:effectLst/>
                          <a:latin typeface="+mn-lt"/>
                          <a:ea typeface="Verdana" pitchFamily="34" charset="0"/>
                          <a:cs typeface="Verdana" pitchFamily="34" charset="0"/>
                        </a:rPr>
                        <a:t>-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288925" algn="r" fontAlgn="b"/>
                      <a:r>
                        <a:rPr lang="en-US" sz="1400" u="none" strike="noStrike" dirty="0">
                          <a:solidFill>
                            <a:schemeClr val="tx1"/>
                          </a:solidFill>
                          <a:effectLst/>
                          <a:latin typeface="+mn-lt"/>
                          <a:ea typeface="Verdana" pitchFamily="34" charset="0"/>
                          <a:cs typeface="Verdana" pitchFamily="34" charset="0"/>
                        </a:rPr>
                        <a:t>40,000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288925" algn="r" fontAlgn="b"/>
                      <a:r>
                        <a:rPr lang="en-US" sz="1400" u="none" strike="noStrike" dirty="0">
                          <a:solidFill>
                            <a:schemeClr val="tx1"/>
                          </a:solidFill>
                          <a:effectLst/>
                          <a:latin typeface="+mn-lt"/>
                          <a:ea typeface="Verdana" pitchFamily="34" charset="0"/>
                          <a:cs typeface="Verdana" pitchFamily="34" charset="0"/>
                        </a:rPr>
                        <a:t>80,000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112713" algn="r" fontAlgn="b"/>
                      <a:r>
                        <a:rPr lang="en-US" sz="1400" u="none" strike="noStrike" dirty="0">
                          <a:solidFill>
                            <a:schemeClr val="tx1"/>
                          </a:solidFill>
                          <a:effectLst/>
                          <a:latin typeface="+mn-lt"/>
                          <a:ea typeface="Verdana" pitchFamily="34" charset="0"/>
                          <a:cs typeface="Verdana" pitchFamily="34" charset="0"/>
                        </a:rPr>
                        <a:t>120,000 </a:t>
                      </a:r>
                      <a:endParaRPr lang="en-US" sz="1400" b="1"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7650">
                <a:tc>
                  <a:txBody>
                    <a:bodyPr/>
                    <a:lstStyle/>
                    <a:p>
                      <a:pPr algn="l" fontAlgn="b"/>
                      <a:r>
                        <a:rPr lang="en-US" sz="1400" b="0" u="none" strike="noStrike" dirty="0">
                          <a:solidFill>
                            <a:schemeClr val="tx1"/>
                          </a:solidFill>
                          <a:effectLst/>
                          <a:latin typeface="+mn-lt"/>
                          <a:ea typeface="Verdana" pitchFamily="34" charset="0"/>
                          <a:cs typeface="Verdana" pitchFamily="34" charset="0"/>
                        </a:rPr>
                        <a:t>Fixed expenses</a:t>
                      </a:r>
                      <a:endParaRPr lang="en-US" sz="1400" b="0"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176213" algn="r" fontAlgn="b"/>
                      <a:r>
                        <a:rPr lang="en-US" sz="1400" u="sng" strike="noStrike" dirty="0">
                          <a:solidFill>
                            <a:schemeClr val="tx1"/>
                          </a:solidFill>
                          <a:effectLst/>
                          <a:latin typeface="+mn-lt"/>
                          <a:ea typeface="Verdana" pitchFamily="34" charset="0"/>
                          <a:cs typeface="Verdana" pitchFamily="34" charset="0"/>
                        </a:rPr>
                        <a:t>          80,000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288925" algn="r" fontAlgn="b"/>
                      <a:r>
                        <a:rPr lang="en-US" sz="1400" u="sng" strike="noStrike" dirty="0">
                          <a:solidFill>
                            <a:schemeClr val="tx1"/>
                          </a:solidFill>
                          <a:effectLst/>
                          <a:latin typeface="+mn-lt"/>
                          <a:ea typeface="Verdana" pitchFamily="34" charset="0"/>
                          <a:cs typeface="Verdana" pitchFamily="34" charset="0"/>
                        </a:rPr>
                        <a:t>         80,000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288925" algn="r" fontAlgn="b"/>
                      <a:r>
                        <a:rPr lang="en-US" sz="1400" u="sng" strike="noStrike" dirty="0">
                          <a:solidFill>
                            <a:schemeClr val="tx1"/>
                          </a:solidFill>
                          <a:effectLst/>
                          <a:latin typeface="+mn-lt"/>
                          <a:ea typeface="Verdana" pitchFamily="34" charset="0"/>
                          <a:cs typeface="Verdana" pitchFamily="34" charset="0"/>
                        </a:rPr>
                        <a:t>        80,000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223838" algn="r" fontAlgn="b"/>
                      <a:r>
                        <a:rPr lang="en-US" sz="1400" u="sng" strike="noStrike" dirty="0">
                          <a:solidFill>
                            <a:schemeClr val="tx1"/>
                          </a:solidFill>
                          <a:effectLst/>
                          <a:latin typeface="+mn-lt"/>
                          <a:ea typeface="Verdana" pitchFamily="34" charset="0"/>
                          <a:cs typeface="Verdana" pitchFamily="34" charset="0"/>
                        </a:rPr>
                        <a:t>        80,000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7650">
                <a:tc>
                  <a:txBody>
                    <a:bodyPr/>
                    <a:lstStyle/>
                    <a:p>
                      <a:pPr algn="l" fontAlgn="b"/>
                      <a:r>
                        <a:rPr lang="en-US" sz="1400" b="0" u="none" strike="noStrike" dirty="0">
                          <a:solidFill>
                            <a:schemeClr val="tx1"/>
                          </a:solidFill>
                          <a:effectLst/>
                          <a:latin typeface="+mn-lt"/>
                          <a:ea typeface="Verdana" pitchFamily="34" charset="0"/>
                          <a:cs typeface="Verdana" pitchFamily="34" charset="0"/>
                        </a:rPr>
                        <a:t>Net operating income</a:t>
                      </a:r>
                      <a:r>
                        <a:rPr lang="en-US" sz="1400" b="0" u="none" strike="noStrike" baseline="0" dirty="0">
                          <a:solidFill>
                            <a:schemeClr val="tx1"/>
                          </a:solidFill>
                          <a:effectLst/>
                          <a:latin typeface="+mn-lt"/>
                          <a:ea typeface="Verdana" pitchFamily="34" charset="0"/>
                          <a:cs typeface="Verdana" pitchFamily="34" charset="0"/>
                        </a:rPr>
                        <a:t> </a:t>
                      </a:r>
                      <a:r>
                        <a:rPr lang="en-US" sz="1400" b="0" u="none" strike="noStrike" dirty="0">
                          <a:solidFill>
                            <a:schemeClr val="tx1"/>
                          </a:solidFill>
                          <a:effectLst/>
                          <a:latin typeface="+mn-lt"/>
                          <a:ea typeface="Verdana" pitchFamily="34" charset="0"/>
                          <a:cs typeface="Verdana" pitchFamily="34" charset="0"/>
                        </a:rPr>
                        <a:t>(loss)</a:t>
                      </a:r>
                      <a:endParaRPr lang="en-US" sz="1400" b="0" i="0" u="none"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dbl" strike="noStrike" baseline="0" dirty="0">
                          <a:solidFill>
                            <a:schemeClr val="tx1"/>
                          </a:solidFill>
                          <a:effectLst/>
                          <a:latin typeface="+mn-lt"/>
                          <a:ea typeface="Verdana" pitchFamily="34" charset="0"/>
                          <a:cs typeface="Verdana" pitchFamily="34" charset="0"/>
                        </a:rPr>
                        <a:t>$     (80,000)</a:t>
                      </a:r>
                      <a:endParaRPr lang="en-US" sz="1400" b="1" i="0" u="dbl" strike="noStrike" baseline="0"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dbl" strike="noStrike" baseline="0" dirty="0">
                          <a:solidFill>
                            <a:schemeClr val="tx1"/>
                          </a:solidFill>
                          <a:effectLst/>
                          <a:latin typeface="+mn-lt"/>
                          <a:ea typeface="Verdana" pitchFamily="34" charset="0"/>
                          <a:cs typeface="Verdana" pitchFamily="34" charset="0"/>
                        </a:rPr>
                        <a:t>$    (40,000)</a:t>
                      </a:r>
                      <a:endParaRPr lang="en-US" sz="1400" b="1" i="0" u="dbl" strike="noStrike" baseline="0"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dbl" strike="noStrike" baseline="0" dirty="0">
                          <a:solidFill>
                            <a:schemeClr val="tx1"/>
                          </a:solidFill>
                          <a:effectLst/>
                          <a:latin typeface="+mn-lt"/>
                          <a:ea typeface="Verdana" pitchFamily="34" charset="0"/>
                          <a:cs typeface="Verdana" pitchFamily="34" charset="0"/>
                        </a:rPr>
                        <a:t>$                 -</a:t>
                      </a:r>
                      <a:r>
                        <a:rPr lang="en-US" sz="1400" u="sng" strike="noStrike" dirty="0">
                          <a:solidFill>
                            <a:schemeClr val="tx1"/>
                          </a:solidFill>
                          <a:effectLst/>
                          <a:latin typeface="+mn-lt"/>
                          <a:ea typeface="Verdana" pitchFamily="34" charset="0"/>
                          <a:cs typeface="Verdana" pitchFamily="34" charset="0"/>
                        </a:rPr>
                        <a:t>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dbl" strike="noStrike" baseline="0" dirty="0">
                          <a:solidFill>
                            <a:schemeClr val="tx1"/>
                          </a:solidFill>
                          <a:effectLst/>
                          <a:latin typeface="+mn-lt"/>
                          <a:ea typeface="Verdana" pitchFamily="34" charset="0"/>
                          <a:cs typeface="Verdana" pitchFamily="34" charset="0"/>
                        </a:rPr>
                        <a:t>$      40,000</a:t>
                      </a:r>
                      <a:r>
                        <a:rPr lang="en-US" sz="1400" u="sng" strike="noStrike" dirty="0">
                          <a:solidFill>
                            <a:schemeClr val="tx1"/>
                          </a:solidFill>
                          <a:effectLst/>
                          <a:latin typeface="+mn-lt"/>
                          <a:ea typeface="Verdana" pitchFamily="34" charset="0"/>
                          <a:cs typeface="Verdana" pitchFamily="34" charset="0"/>
                        </a:rPr>
                        <a:t> </a:t>
                      </a:r>
                      <a:endParaRPr lang="en-US" sz="1400" b="1" i="0" u="sng" strike="noStrike" dirty="0">
                        <a:solidFill>
                          <a:schemeClr val="tx1"/>
                        </a:solidFill>
                        <a:effectLst/>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730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100000"/>
              </a:lnSpc>
            </a:pPr>
            <a:r>
              <a:rPr lang="en-US" altLang="en-US" noProof="0" dirty="0"/>
              <a:t>Preparing the C</a:t>
            </a:r>
            <a:r>
              <a:rPr lang="en-US" altLang="en-US" sz="100" noProof="0" dirty="0"/>
              <a:t> </a:t>
            </a:r>
            <a:r>
              <a:rPr lang="en-US" altLang="en-US" noProof="0" dirty="0"/>
              <a:t>V</a:t>
            </a:r>
            <a:r>
              <a:rPr lang="en-US" altLang="en-US" sz="100" noProof="0" dirty="0"/>
              <a:t> </a:t>
            </a:r>
            <a:r>
              <a:rPr lang="en-US" altLang="en-US" noProof="0" dirty="0"/>
              <a:t>P Graph – Step 1</a:t>
            </a:r>
            <a:endParaRPr lang="en-US" noProof="0" dirty="0"/>
          </a:p>
        </p:txBody>
      </p:sp>
      <p:pic>
        <p:nvPicPr>
          <p:cNvPr id="2" name="Picture 1" descr="Line graph shows that regardless of the number of units the dollar amount remains the same."/>
          <p:cNvPicPr>
            <a:picLocks noChangeAspect="1"/>
          </p:cNvPicPr>
          <p:nvPr/>
        </p:nvPicPr>
        <p:blipFill>
          <a:blip r:embed="rId2"/>
          <a:stretch>
            <a:fillRect/>
          </a:stretch>
        </p:blipFill>
        <p:spPr>
          <a:xfrm>
            <a:off x="2048549" y="1603032"/>
            <a:ext cx="5097071" cy="3510846"/>
          </a:xfrm>
          <a:prstGeom prst="rect">
            <a:avLst/>
          </a:prstGeom>
        </p:spPr>
      </p:pic>
      <p:sp>
        <p:nvSpPr>
          <p:cNvPr id="7" name="Content Placeholder 6"/>
          <p:cNvSpPr>
            <a:spLocks noGrp="1"/>
          </p:cNvSpPr>
          <p:nvPr>
            <p:ph idx="1"/>
          </p:nvPr>
        </p:nvSpPr>
        <p:spPr>
          <a:xfrm>
            <a:off x="822324" y="5212644"/>
            <a:ext cx="7864475" cy="838200"/>
          </a:xfrm>
        </p:spPr>
        <p:txBody>
          <a:bodyPr/>
          <a:lstStyle/>
          <a:p>
            <a:pPr>
              <a:spcAft>
                <a:spcPts val="0"/>
              </a:spcAft>
              <a:defRPr/>
            </a:pPr>
            <a:r>
              <a:rPr lang="en-US" altLang="en-US" sz="2400" noProof="0" dirty="0"/>
              <a:t>In a C</a:t>
            </a:r>
            <a:r>
              <a:rPr lang="en-US" altLang="en-US" sz="100" noProof="0" dirty="0"/>
              <a:t> </a:t>
            </a:r>
            <a:r>
              <a:rPr lang="en-US" altLang="en-US" sz="2400" noProof="0" dirty="0"/>
              <a:t>V</a:t>
            </a:r>
            <a:r>
              <a:rPr lang="en-US" altLang="en-US" sz="100" noProof="0" dirty="0"/>
              <a:t> </a:t>
            </a:r>
            <a:r>
              <a:rPr lang="en-US" altLang="en-US" sz="2400" noProof="0" dirty="0"/>
              <a:t>P graph, unit volume is usually represented on the horizontal </a:t>
            </a:r>
            <a:r>
              <a:rPr lang="en-US" altLang="en-US" sz="2400" dirty="0"/>
              <a:t>(x</a:t>
            </a:r>
            <a:r>
              <a:rPr lang="en-US" altLang="en-US" sz="2400" noProof="0" dirty="0"/>
              <a:t>) axis and dollars on the vertical (y) axis. </a:t>
            </a:r>
          </a:p>
        </p:txBody>
      </p:sp>
    </p:spTree>
    <p:extLst>
      <p:ext uri="{BB962C8B-B14F-4D97-AF65-F5344CB8AC3E}">
        <p14:creationId xmlns:p14="http://schemas.microsoft.com/office/powerpoint/2010/main" val="31066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wrap="square" numCol="1" anchorCtr="0" compatLnSpc="1">
            <a:prstTxWarp prst="textNoShape">
              <a:avLst/>
            </a:prstTxWarp>
            <a:noAutofit/>
          </a:bodyPr>
          <a:lstStyle/>
          <a:p>
            <a:r>
              <a:rPr lang="en-US" altLang="en-US" sz="3800" noProof="0" dirty="0"/>
              <a:t>Cost-Volume-Profit Analysis: Key Assumptions</a:t>
            </a:r>
            <a:endParaRPr lang="en-US" sz="3800" noProof="0" dirty="0"/>
          </a:p>
        </p:txBody>
      </p:sp>
      <p:sp>
        <p:nvSpPr>
          <p:cNvPr id="10243" name="Content Placeholder 2"/>
          <p:cNvSpPr>
            <a:spLocks noGrp="1"/>
          </p:cNvSpPr>
          <p:nvPr>
            <p:ph idx="1"/>
          </p:nvPr>
        </p:nvSpPr>
        <p:spPr/>
        <p:txBody>
          <a:bodyPr/>
          <a:lstStyle/>
          <a:p>
            <a:pPr>
              <a:spcAft>
                <a:spcPts val="0"/>
              </a:spcAft>
              <a:defRPr/>
            </a:pPr>
            <a:r>
              <a:rPr lang="en-US" sz="2400" noProof="0" dirty="0">
                <a:ea typeface="MS PGothic" pitchFamily="34" charset="-128"/>
              </a:rPr>
              <a:t>To simplify C</a:t>
            </a:r>
            <a:r>
              <a:rPr lang="en-US" sz="100" noProof="0" dirty="0">
                <a:ea typeface="MS PGothic" pitchFamily="34" charset="-128"/>
              </a:rPr>
              <a:t> </a:t>
            </a:r>
            <a:r>
              <a:rPr lang="en-US" sz="2400" noProof="0" dirty="0">
                <a:ea typeface="MS PGothic" pitchFamily="34" charset="-128"/>
              </a:rPr>
              <a:t>V</a:t>
            </a:r>
            <a:r>
              <a:rPr lang="en-US" sz="100" noProof="0" dirty="0">
                <a:ea typeface="MS PGothic" pitchFamily="34" charset="-128"/>
              </a:rPr>
              <a:t> </a:t>
            </a:r>
            <a:r>
              <a:rPr lang="en-US" sz="2400" noProof="0" dirty="0">
                <a:ea typeface="MS PGothic" pitchFamily="34" charset="-128"/>
              </a:rPr>
              <a:t>P calculations, managers typically adopt the following assumptions with respect to these factors: </a:t>
            </a:r>
          </a:p>
          <a:p>
            <a:pPr marL="403200" indent="-403200">
              <a:spcAft>
                <a:spcPts val="0"/>
              </a:spcAft>
              <a:buClr>
                <a:schemeClr val="tx1"/>
              </a:buClr>
              <a:buFontTx/>
              <a:buAutoNum type="arabicPeriod"/>
              <a:defRPr/>
            </a:pPr>
            <a:r>
              <a:rPr lang="en-US" sz="2400" noProof="0" dirty="0">
                <a:ea typeface="MS PGothic" pitchFamily="34" charset="-128"/>
              </a:rPr>
              <a:t>Selling price is constant. The price of a product or service will not change as volume changes.</a:t>
            </a:r>
          </a:p>
          <a:p>
            <a:pPr marL="403200" indent="-403200">
              <a:spcAft>
                <a:spcPts val="0"/>
              </a:spcAft>
              <a:buClr>
                <a:schemeClr val="tx1"/>
              </a:buClr>
              <a:buFontTx/>
              <a:buAutoNum type="arabicPeriod"/>
              <a:defRPr/>
            </a:pPr>
            <a:r>
              <a:rPr lang="en-US" sz="2400" noProof="0" dirty="0">
                <a:ea typeface="MS PGothic" pitchFamily="34" charset="-128"/>
              </a:rPr>
              <a:t>Costs are linear and can be accurately divided into variable and fixed components. The variable costs are constant per unit and the fixed costs are constant in total over the entire relevant range.</a:t>
            </a:r>
          </a:p>
          <a:p>
            <a:pPr marL="403200" indent="-403200">
              <a:spcAft>
                <a:spcPts val="0"/>
              </a:spcAft>
              <a:buClr>
                <a:schemeClr val="tx1"/>
              </a:buClr>
              <a:buFontTx/>
              <a:buAutoNum type="arabicPeriod"/>
              <a:defRPr/>
            </a:pPr>
            <a:r>
              <a:rPr lang="en-US" sz="2400" noProof="0" dirty="0">
                <a:ea typeface="MS PGothic" pitchFamily="34" charset="-128"/>
              </a:rPr>
              <a:t>In multiproduct companies, the mix of products sold remains constant.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Preparing the 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Graph – Step 2</a:t>
            </a:r>
            <a:endParaRPr lang="en-US" noProof="0" dirty="0"/>
          </a:p>
        </p:txBody>
      </p:sp>
      <p:sp>
        <p:nvSpPr>
          <p:cNvPr id="7" name="Content Placeholder 6"/>
          <p:cNvSpPr>
            <a:spLocks noGrp="1"/>
          </p:cNvSpPr>
          <p:nvPr>
            <p:ph idx="1"/>
          </p:nvPr>
        </p:nvSpPr>
        <p:spPr>
          <a:xfrm>
            <a:off x="822325" y="1447801"/>
            <a:ext cx="7543800" cy="838199"/>
          </a:xfrm>
          <a:ln>
            <a:noFill/>
          </a:ln>
        </p:spPr>
        <p:txBody>
          <a:bodyPr/>
          <a:lstStyle/>
          <a:p>
            <a:pPr>
              <a:spcAft>
                <a:spcPts val="0"/>
              </a:spcAft>
              <a:defRPr/>
            </a:pPr>
            <a:r>
              <a:rPr lang="en-US" altLang="en-US" sz="2400" noProof="0" dirty="0"/>
              <a:t>Draw a line parallel to the volume axis to represent total fixed expenses.</a:t>
            </a:r>
          </a:p>
        </p:txBody>
      </p:sp>
      <p:pic>
        <p:nvPicPr>
          <p:cNvPr id="2" name="Picture 1" descr="Same graph as on the previous slide  only the line is labeled Fixed expenses."/>
          <p:cNvPicPr>
            <a:picLocks noChangeAspect="1"/>
          </p:cNvPicPr>
          <p:nvPr/>
        </p:nvPicPr>
        <p:blipFill>
          <a:blip r:embed="rId2"/>
          <a:stretch>
            <a:fillRect/>
          </a:stretch>
        </p:blipFill>
        <p:spPr>
          <a:xfrm>
            <a:off x="1847122" y="2394923"/>
            <a:ext cx="5473506" cy="3722342"/>
          </a:xfrm>
          <a:prstGeom prst="rect">
            <a:avLst/>
          </a:prstGeom>
        </p:spPr>
      </p:pic>
    </p:spTree>
    <p:extLst>
      <p:ext uri="{BB962C8B-B14F-4D97-AF65-F5344CB8AC3E}">
        <p14:creationId xmlns:p14="http://schemas.microsoft.com/office/powerpoint/2010/main" val="292627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100000"/>
              </a:lnSpc>
            </a:pPr>
            <a:r>
              <a:rPr lang="en-US" noProof="0" dirty="0">
                <a:latin typeface="Calibri Light" charset="0"/>
                <a:cs typeface="Arial" charset="0"/>
              </a:rPr>
              <a:t>Preparing the C</a:t>
            </a:r>
            <a:r>
              <a:rPr lang="en-US" sz="100" noProof="0" dirty="0">
                <a:latin typeface="Calibri Light" charset="0"/>
                <a:cs typeface="Arial" charset="0"/>
              </a:rPr>
              <a:t> </a:t>
            </a:r>
            <a:r>
              <a:rPr lang="en-US" noProof="0" dirty="0">
                <a:latin typeface="Calibri Light" charset="0"/>
                <a:cs typeface="Arial" charset="0"/>
              </a:rPr>
              <a:t>V</a:t>
            </a:r>
            <a:r>
              <a:rPr lang="en-US" sz="100" noProof="0" dirty="0">
                <a:latin typeface="Calibri Light" charset="0"/>
                <a:cs typeface="Arial" charset="0"/>
              </a:rPr>
              <a:t> </a:t>
            </a:r>
            <a:r>
              <a:rPr lang="en-US" noProof="0" dirty="0">
                <a:latin typeface="Calibri Light" charset="0"/>
                <a:cs typeface="Arial" charset="0"/>
              </a:rPr>
              <a:t>P Graph – Step 3</a:t>
            </a:r>
            <a:endParaRPr lang="en-US" noProof="0" dirty="0"/>
          </a:p>
        </p:txBody>
      </p:sp>
      <p:sp>
        <p:nvSpPr>
          <p:cNvPr id="7" name="Content Placeholder 6"/>
          <p:cNvSpPr>
            <a:spLocks noGrp="1"/>
          </p:cNvSpPr>
          <p:nvPr>
            <p:ph idx="1"/>
          </p:nvPr>
        </p:nvSpPr>
        <p:spPr>
          <a:xfrm>
            <a:off x="822324" y="1447801"/>
            <a:ext cx="7864476" cy="1371599"/>
          </a:xfrm>
          <a:ln>
            <a:noFill/>
          </a:ln>
        </p:spPr>
        <p:txBody>
          <a:bodyPr/>
          <a:lstStyle/>
          <a:p>
            <a:pPr>
              <a:spcAft>
                <a:spcPts val="0"/>
              </a:spcAft>
            </a:pPr>
            <a:r>
              <a:rPr lang="en-US" sz="2200" noProof="0" dirty="0"/>
              <a:t>Choose some sales volume, say 400 units, and plot the point representing total expenses (fixed and variable). Draw a line through the data point back to where the fixed expenses line intersects the dollar axis.</a:t>
            </a:r>
          </a:p>
        </p:txBody>
      </p:sp>
      <p:pic>
        <p:nvPicPr>
          <p:cNvPr id="2" name="Picture 1" descr="Same graph as on previous slide only this time the total expense are also displayed. The Total expense line  increases as the number of units increases."/>
          <p:cNvPicPr>
            <a:picLocks noChangeAspect="1"/>
          </p:cNvPicPr>
          <p:nvPr/>
        </p:nvPicPr>
        <p:blipFill>
          <a:blip r:embed="rId2"/>
          <a:stretch>
            <a:fillRect/>
          </a:stretch>
        </p:blipFill>
        <p:spPr>
          <a:xfrm>
            <a:off x="2329908" y="2911947"/>
            <a:ext cx="4801848" cy="3269510"/>
          </a:xfrm>
          <a:prstGeom prst="rect">
            <a:avLst/>
          </a:prstGeom>
        </p:spPr>
      </p:pic>
    </p:spTree>
    <p:extLst>
      <p:ext uri="{BB962C8B-B14F-4D97-AF65-F5344CB8AC3E}">
        <p14:creationId xmlns:p14="http://schemas.microsoft.com/office/powerpoint/2010/main" val="307444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Preparing the 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Graph – Step 4</a:t>
            </a:r>
            <a:endParaRPr lang="en-US" noProof="0" dirty="0"/>
          </a:p>
        </p:txBody>
      </p:sp>
      <p:sp>
        <p:nvSpPr>
          <p:cNvPr id="7" name="Content Placeholder 6"/>
          <p:cNvSpPr>
            <a:spLocks noGrp="1"/>
          </p:cNvSpPr>
          <p:nvPr>
            <p:ph idx="1"/>
          </p:nvPr>
        </p:nvSpPr>
        <p:spPr>
          <a:xfrm>
            <a:off x="822325" y="1447801"/>
            <a:ext cx="7543800" cy="1142999"/>
          </a:xfrm>
          <a:ln>
            <a:noFill/>
          </a:ln>
        </p:spPr>
        <p:txBody>
          <a:bodyPr/>
          <a:lstStyle/>
          <a:p>
            <a:pPr>
              <a:spcAft>
                <a:spcPts val="0"/>
              </a:spcAft>
            </a:pPr>
            <a:r>
              <a:rPr lang="en-US" sz="2200" noProof="0" dirty="0"/>
              <a:t>Choose some sales volume, say 400 units, and plot the point representing total sales. Draw a line through the data point back to the point of origin.</a:t>
            </a:r>
          </a:p>
        </p:txBody>
      </p:sp>
      <p:pic>
        <p:nvPicPr>
          <p:cNvPr id="2" name="Picture 1" descr="Same graph as on the previous slide only this time a line for Sales is added. The break-even point is 400 units. Beyond that, a profit is realized."/>
          <p:cNvPicPr>
            <a:picLocks noChangeAspect="1"/>
          </p:cNvPicPr>
          <p:nvPr/>
        </p:nvPicPr>
        <p:blipFill>
          <a:blip r:embed="rId2"/>
          <a:stretch>
            <a:fillRect/>
          </a:stretch>
        </p:blipFill>
        <p:spPr>
          <a:xfrm>
            <a:off x="2182506" y="2750290"/>
            <a:ext cx="4801848" cy="3269510"/>
          </a:xfrm>
          <a:prstGeom prst="rect">
            <a:avLst/>
          </a:prstGeom>
        </p:spPr>
      </p:pic>
    </p:spTree>
    <p:extLst>
      <p:ext uri="{BB962C8B-B14F-4D97-AF65-F5344CB8AC3E}">
        <p14:creationId xmlns:p14="http://schemas.microsoft.com/office/powerpoint/2010/main" val="50872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cs typeface="Arial" charset="0"/>
              </a:rPr>
              <a:t>Preparing the C</a:t>
            </a:r>
            <a:r>
              <a:rPr lang="en-US" sz="100" noProof="0" dirty="0">
                <a:cs typeface="Arial" charset="0"/>
              </a:rPr>
              <a:t> </a:t>
            </a:r>
            <a:r>
              <a:rPr lang="en-US" noProof="0" dirty="0">
                <a:cs typeface="Arial" charset="0"/>
              </a:rPr>
              <a:t>V</a:t>
            </a:r>
            <a:r>
              <a:rPr lang="en-US" sz="100" noProof="0" dirty="0">
                <a:cs typeface="Arial" charset="0"/>
              </a:rPr>
              <a:t> </a:t>
            </a:r>
            <a:r>
              <a:rPr lang="en-US" noProof="0" dirty="0">
                <a:cs typeface="Arial" charset="0"/>
              </a:rPr>
              <a:t>P Graph – Break-Even Point </a:t>
            </a:r>
            <a:endParaRPr lang="en-US" noProof="0" dirty="0"/>
          </a:p>
        </p:txBody>
      </p:sp>
      <p:sp>
        <p:nvSpPr>
          <p:cNvPr id="7" name="Content Placeholder 6"/>
          <p:cNvSpPr>
            <a:spLocks noGrp="1"/>
          </p:cNvSpPr>
          <p:nvPr>
            <p:ph idx="1"/>
          </p:nvPr>
        </p:nvSpPr>
        <p:spPr>
          <a:xfrm>
            <a:off x="822325" y="1295401"/>
            <a:ext cx="6843713" cy="457199"/>
          </a:xfrm>
          <a:ln>
            <a:noFill/>
          </a:ln>
        </p:spPr>
        <p:txBody>
          <a:bodyPr/>
          <a:lstStyle/>
          <a:p>
            <a:pPr>
              <a:spcAft>
                <a:spcPts val="0"/>
              </a:spcAft>
            </a:pPr>
            <a:r>
              <a:rPr lang="en-US" sz="2400" noProof="0" dirty="0"/>
              <a:t>Break-even point (400 units or $200,000 in sales)</a:t>
            </a:r>
          </a:p>
        </p:txBody>
      </p:sp>
      <p:pic>
        <p:nvPicPr>
          <p:cNvPr id="2" name="Picture 1" descr="Same graph as on the previous slide only this time the graph is labeled with Profit Area (for over 400 units sold) and Loss Area (when less than 400 units are sold)."/>
          <p:cNvPicPr>
            <a:picLocks noChangeAspect="1"/>
          </p:cNvPicPr>
          <p:nvPr/>
        </p:nvPicPr>
        <p:blipFill>
          <a:blip r:embed="rId2"/>
          <a:stretch>
            <a:fillRect/>
          </a:stretch>
        </p:blipFill>
        <p:spPr>
          <a:xfrm>
            <a:off x="1390654" y="2096972"/>
            <a:ext cx="6362691" cy="3922828"/>
          </a:xfrm>
          <a:prstGeom prst="rect">
            <a:avLst/>
          </a:prstGeom>
        </p:spPr>
      </p:pic>
    </p:spTree>
    <p:extLst>
      <p:ext uri="{BB962C8B-B14F-4D97-AF65-F5344CB8AC3E}">
        <p14:creationId xmlns:p14="http://schemas.microsoft.com/office/powerpoint/2010/main" val="291280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cs typeface="Arial" charset="0"/>
              </a:rPr>
              <a:t>Preparing the Profit Graph – Simple Form</a:t>
            </a:r>
            <a:endParaRPr lang="en-US" noProof="0" dirty="0"/>
          </a:p>
        </p:txBody>
      </p:sp>
      <p:pic>
        <p:nvPicPr>
          <p:cNvPr id="2" name="Picture 1" descr="Line graph of number of bicycles sold and profit. As the number sold increases, so does the profit. The line crosses the value $0 when x = 400 bicycles sold."/>
          <p:cNvPicPr>
            <a:picLocks noChangeAspect="1"/>
          </p:cNvPicPr>
          <p:nvPr/>
        </p:nvPicPr>
        <p:blipFill>
          <a:blip r:embed="rId2"/>
          <a:stretch>
            <a:fillRect/>
          </a:stretch>
        </p:blipFill>
        <p:spPr>
          <a:xfrm>
            <a:off x="1605614" y="1586013"/>
            <a:ext cx="6186541" cy="3739521"/>
          </a:xfrm>
          <a:prstGeom prst="rect">
            <a:avLst/>
          </a:prstGeom>
        </p:spPr>
      </p:pic>
      <p:sp>
        <p:nvSpPr>
          <p:cNvPr id="7" name="Content Placeholder 6"/>
          <p:cNvSpPr>
            <a:spLocks noGrp="1"/>
          </p:cNvSpPr>
          <p:nvPr>
            <p:ph idx="1"/>
          </p:nvPr>
        </p:nvSpPr>
        <p:spPr>
          <a:xfrm>
            <a:off x="822325" y="5555121"/>
            <a:ext cx="7788274" cy="464679"/>
          </a:xfrm>
          <a:ln>
            <a:noFill/>
          </a:ln>
        </p:spPr>
        <p:txBody>
          <a:bodyPr/>
          <a:lstStyle/>
          <a:p>
            <a:pPr>
              <a:spcAft>
                <a:spcPts val="0"/>
              </a:spcAft>
            </a:pPr>
            <a:r>
              <a:rPr lang="en-US" sz="2200" noProof="0" dirty="0">
                <a:solidFill>
                  <a:schemeClr val="accent2">
                    <a:lumMod val="50000"/>
                  </a:schemeClr>
                </a:solidFill>
                <a:ea typeface="MS PGothic" pitchFamily="34" charset="-128"/>
                <a:cs typeface="Arial" charset="0"/>
              </a:rPr>
              <a:t>An even simpler form of the C</a:t>
            </a:r>
            <a:r>
              <a:rPr lang="en-US" sz="100" noProof="0" dirty="0">
                <a:solidFill>
                  <a:schemeClr val="accent2">
                    <a:lumMod val="50000"/>
                  </a:schemeClr>
                </a:solidFill>
                <a:ea typeface="MS PGothic" pitchFamily="34" charset="-128"/>
                <a:cs typeface="Arial" charset="0"/>
              </a:rPr>
              <a:t> </a:t>
            </a:r>
            <a:r>
              <a:rPr lang="en-US" sz="2200" noProof="0" dirty="0">
                <a:solidFill>
                  <a:schemeClr val="accent2">
                    <a:lumMod val="50000"/>
                  </a:schemeClr>
                </a:solidFill>
                <a:ea typeface="MS PGothic" pitchFamily="34" charset="-128"/>
                <a:cs typeface="Arial" charset="0"/>
              </a:rPr>
              <a:t>V</a:t>
            </a:r>
            <a:r>
              <a:rPr lang="en-US" sz="100" noProof="0" dirty="0">
                <a:solidFill>
                  <a:schemeClr val="accent2">
                    <a:lumMod val="50000"/>
                  </a:schemeClr>
                </a:solidFill>
                <a:ea typeface="MS PGothic" pitchFamily="34" charset="-128"/>
                <a:cs typeface="Arial" charset="0"/>
              </a:rPr>
              <a:t> </a:t>
            </a:r>
            <a:r>
              <a:rPr lang="en-US" sz="2200" noProof="0" dirty="0">
                <a:solidFill>
                  <a:schemeClr val="accent2">
                    <a:lumMod val="50000"/>
                  </a:schemeClr>
                </a:solidFill>
                <a:ea typeface="MS PGothic" pitchFamily="34" charset="-128"/>
                <a:cs typeface="Arial" charset="0"/>
              </a:rPr>
              <a:t>P graph is called the profit graph. </a:t>
            </a:r>
            <a:endParaRPr lang="en-US" sz="2200" noProof="0" dirty="0"/>
          </a:p>
        </p:txBody>
      </p:sp>
    </p:spTree>
    <p:extLst>
      <p:ext uri="{BB962C8B-B14F-4D97-AF65-F5344CB8AC3E}">
        <p14:creationId xmlns:p14="http://schemas.microsoft.com/office/powerpoint/2010/main" val="1482034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cs typeface="Arial" charset="0"/>
              </a:rPr>
              <a:t>Preparing the Profit Graph – Showing Break-Even Point</a:t>
            </a:r>
            <a:endParaRPr lang="en-US" noProof="0" dirty="0"/>
          </a:p>
        </p:txBody>
      </p:sp>
      <p:pic>
        <p:nvPicPr>
          <p:cNvPr id="2" name="Picture 1" descr="Same graph as on the previous slide showing that profit is $0 when 400 bicycles are sold."/>
          <p:cNvPicPr>
            <a:picLocks noChangeAspect="1"/>
          </p:cNvPicPr>
          <p:nvPr/>
        </p:nvPicPr>
        <p:blipFill>
          <a:blip r:embed="rId2"/>
          <a:stretch>
            <a:fillRect/>
          </a:stretch>
        </p:blipFill>
        <p:spPr>
          <a:xfrm>
            <a:off x="1197681" y="1643201"/>
            <a:ext cx="7188276" cy="4278737"/>
          </a:xfrm>
          <a:prstGeom prst="rect">
            <a:avLst/>
          </a:prstGeom>
        </p:spPr>
      </p:pic>
    </p:spTree>
    <p:extLst>
      <p:ext uri="{BB962C8B-B14F-4D97-AF65-F5344CB8AC3E}">
        <p14:creationId xmlns:p14="http://schemas.microsoft.com/office/powerpoint/2010/main" val="3320331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3</a:t>
            </a:r>
            <a:endParaRPr lang="en-US" noProof="0" dirty="0"/>
          </a:p>
        </p:txBody>
      </p:sp>
      <p:sp>
        <p:nvSpPr>
          <p:cNvPr id="7" name="Content Placeholder 6"/>
          <p:cNvSpPr>
            <a:spLocks noGrp="1"/>
          </p:cNvSpPr>
          <p:nvPr>
            <p:ph idx="1"/>
          </p:nvPr>
        </p:nvSpPr>
        <p:spPr>
          <a:xfrm>
            <a:off x="822325" y="1447801"/>
            <a:ext cx="7543800" cy="2209799"/>
          </a:xfrm>
          <a:ln w="19050">
            <a:solidFill>
              <a:schemeClr val="tx1"/>
            </a:solidFill>
          </a:ln>
        </p:spPr>
        <p:txBody>
          <a:bodyPr/>
          <a:lstStyle/>
          <a:p>
            <a:pPr algn="ctr" fontAlgn="auto">
              <a:spcAft>
                <a:spcPts val="0"/>
              </a:spcAft>
              <a:defRPr/>
            </a:pPr>
            <a:r>
              <a:rPr lang="en-US" sz="3400" b="1" noProof="0" dirty="0">
                <a:solidFill>
                  <a:srgbClr val="365A5C"/>
                </a:solidFill>
                <a:ea typeface="MS PGothic" pitchFamily="34" charset="-128"/>
              </a:rPr>
              <a:t>Use the contribution margin ratio (C</a:t>
            </a:r>
            <a:r>
              <a:rPr lang="en-US" sz="100" b="1" noProof="0" dirty="0">
                <a:solidFill>
                  <a:srgbClr val="365A5C"/>
                </a:solidFill>
                <a:ea typeface="MS PGothic" pitchFamily="34" charset="-128"/>
              </a:rPr>
              <a:t> </a:t>
            </a:r>
            <a:r>
              <a:rPr lang="en-US" sz="3400" b="1" noProof="0" dirty="0">
                <a:solidFill>
                  <a:srgbClr val="365A5C"/>
                </a:solidFill>
                <a:ea typeface="MS PGothic" pitchFamily="34" charset="-128"/>
              </a:rPr>
              <a:t>M ratio) to compute changes in contribution margin and net operating income resulting from changes in sales volume.</a:t>
            </a:r>
          </a:p>
        </p:txBody>
      </p:sp>
    </p:spTree>
    <p:extLst>
      <p:ext uri="{BB962C8B-B14F-4D97-AF65-F5344CB8AC3E}">
        <p14:creationId xmlns:p14="http://schemas.microsoft.com/office/powerpoint/2010/main" val="4254907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Contribution Margin Ratio (C</a:t>
            </a:r>
            <a:r>
              <a:rPr lang="en-US" sz="100" noProof="0" dirty="0"/>
              <a:t> </a:t>
            </a:r>
            <a:r>
              <a:rPr lang="en-US" noProof="0" dirty="0"/>
              <a:t>M Ratio) and the Variable Expense Ratio – Step 1 </a:t>
            </a:r>
          </a:p>
        </p:txBody>
      </p:sp>
      <p:sp>
        <p:nvSpPr>
          <p:cNvPr id="7" name="Content Placeholder 6"/>
          <p:cNvSpPr>
            <a:spLocks noGrp="1"/>
          </p:cNvSpPr>
          <p:nvPr>
            <p:ph idx="1"/>
          </p:nvPr>
        </p:nvSpPr>
        <p:spPr>
          <a:xfrm>
            <a:off x="822325" y="1447800"/>
            <a:ext cx="7543800" cy="762000"/>
          </a:xfrm>
        </p:spPr>
        <p:txBody>
          <a:bodyPr/>
          <a:lstStyle/>
          <a:p>
            <a:pPr>
              <a:spcAft>
                <a:spcPts val="0"/>
              </a:spcAft>
              <a:defRPr/>
            </a:pPr>
            <a:r>
              <a:rPr lang="en-US" noProof="0" dirty="0">
                <a:ea typeface="MS PGothic" charset="-128"/>
              </a:rPr>
              <a:t>The contribution margin as a percentage of sales is referred to as the contribution margin ratio (C</a:t>
            </a:r>
            <a:r>
              <a:rPr lang="en-US" sz="100" noProof="0" dirty="0">
                <a:ea typeface="MS PGothic" charset="-128"/>
              </a:rPr>
              <a:t> </a:t>
            </a:r>
            <a:r>
              <a:rPr lang="en-US" noProof="0" dirty="0">
                <a:ea typeface="MS PGothic" charset="-128"/>
              </a:rPr>
              <a:t>M ratio). This ratio is computed as follows: </a:t>
            </a:r>
          </a:p>
        </p:txBody>
      </p:sp>
      <p:graphicFrame>
        <p:nvGraphicFramePr>
          <p:cNvPr id="16" name="Object 15"/>
          <p:cNvGraphicFramePr>
            <a:graphicFrameLocks noChangeAspect="1"/>
          </p:cNvGraphicFramePr>
          <p:nvPr>
            <p:extLst>
              <p:ext uri="{D42A27DB-BD31-4B8C-83A1-F6EECF244321}">
                <p14:modId xmlns:p14="http://schemas.microsoft.com/office/powerpoint/2010/main" val="2004521643"/>
              </p:ext>
            </p:extLst>
          </p:nvPr>
        </p:nvGraphicFramePr>
        <p:xfrm>
          <a:off x="2895600" y="2362200"/>
          <a:ext cx="3292475" cy="633412"/>
        </p:xfrm>
        <a:graphic>
          <a:graphicData uri="http://schemas.openxmlformats.org/presentationml/2006/ole">
            <mc:AlternateContent xmlns:mc="http://schemas.openxmlformats.org/markup-compatibility/2006">
              <mc:Choice xmlns:v="urn:schemas-microsoft-com:vml" Requires="v">
                <p:oleObj spid="_x0000_s1322" name="Equation" r:id="rId3" imgW="2044440" imgH="393480" progId="Equation.DSMT4">
                  <p:embed/>
                </p:oleObj>
              </mc:Choice>
              <mc:Fallback>
                <p:oleObj name="Equation" r:id="rId3" imgW="2044440" imgH="393480" progId="Equation.DSMT4">
                  <p:embed/>
                  <p:pic>
                    <p:nvPicPr>
                      <p:cNvPr id="14" name="Object 13"/>
                      <p:cNvPicPr/>
                      <p:nvPr/>
                    </p:nvPicPr>
                    <p:blipFill>
                      <a:blip r:embed="rId4"/>
                      <a:stretch>
                        <a:fillRect/>
                      </a:stretch>
                    </p:blipFill>
                    <p:spPr>
                      <a:xfrm>
                        <a:off x="2895600" y="2362200"/>
                        <a:ext cx="3292475" cy="633412"/>
                      </a:xfrm>
                      <a:prstGeom prst="rect">
                        <a:avLst/>
                      </a:prstGeom>
                    </p:spPr>
                  </p:pic>
                </p:oleObj>
              </mc:Fallback>
            </mc:AlternateContent>
          </a:graphicData>
        </a:graphic>
      </p:graphicFrame>
      <p:sp>
        <p:nvSpPr>
          <p:cNvPr id="9" name="Content Placeholder 8"/>
          <p:cNvSpPr>
            <a:spLocks noGrp="1"/>
          </p:cNvSpPr>
          <p:nvPr>
            <p:ph idx="10"/>
          </p:nvPr>
        </p:nvSpPr>
        <p:spPr>
          <a:xfrm>
            <a:off x="822324" y="3485515"/>
            <a:ext cx="7521575" cy="415925"/>
          </a:xfrm>
        </p:spPr>
        <p:txBody>
          <a:bodyPr/>
          <a:lstStyle/>
          <a:p>
            <a:pPr>
              <a:spcAft>
                <a:spcPts val="0"/>
              </a:spcAft>
            </a:pPr>
            <a:r>
              <a:rPr lang="en-US" noProof="0" dirty="0">
                <a:cs typeface="Arial" charset="0"/>
              </a:rPr>
              <a:t>For R</a:t>
            </a:r>
            <a:r>
              <a:rPr lang="en-US" sz="100" noProof="0" dirty="0">
                <a:cs typeface="Arial" charset="0"/>
              </a:rPr>
              <a:t> </a:t>
            </a:r>
            <a:r>
              <a:rPr lang="en-US" noProof="0" dirty="0">
                <a:cs typeface="Arial" charset="0"/>
              </a:rPr>
              <a:t>B</a:t>
            </a:r>
            <a:r>
              <a:rPr lang="en-US" sz="100" noProof="0" dirty="0">
                <a:cs typeface="Arial" charset="0"/>
              </a:rPr>
              <a:t> </a:t>
            </a:r>
            <a:r>
              <a:rPr lang="en-US" noProof="0" dirty="0">
                <a:cs typeface="Arial" charset="0"/>
              </a:rPr>
              <a:t>C, the contribution margin ratio is calculated as follows:</a:t>
            </a:r>
            <a:endParaRPr lang="en-US" noProof="0" dirty="0"/>
          </a:p>
        </p:txBody>
      </p:sp>
      <p:graphicFrame>
        <p:nvGraphicFramePr>
          <p:cNvPr id="14" name="Object 13"/>
          <p:cNvGraphicFramePr>
            <a:graphicFrameLocks noChangeAspect="1"/>
          </p:cNvGraphicFramePr>
          <p:nvPr>
            <p:extLst>
              <p:ext uri="{D42A27DB-BD31-4B8C-83A1-F6EECF244321}">
                <p14:modId xmlns:p14="http://schemas.microsoft.com/office/powerpoint/2010/main" val="2926791620"/>
              </p:ext>
            </p:extLst>
          </p:nvPr>
        </p:nvGraphicFramePr>
        <p:xfrm>
          <a:off x="2859088" y="4054475"/>
          <a:ext cx="2882900" cy="676275"/>
        </p:xfrm>
        <a:graphic>
          <a:graphicData uri="http://schemas.openxmlformats.org/presentationml/2006/ole">
            <mc:AlternateContent xmlns:mc="http://schemas.openxmlformats.org/markup-compatibility/2006">
              <mc:Choice xmlns:v="urn:schemas-microsoft-com:vml" Requires="v">
                <p:oleObj spid="_x0000_s1323" name="Equation" r:id="rId5" imgW="1790640" imgH="419040" progId="Equation.DSMT4">
                  <p:embed/>
                </p:oleObj>
              </mc:Choice>
              <mc:Fallback>
                <p:oleObj name="Equation" r:id="rId5" imgW="1790640" imgH="419040" progId="Equation.DSMT4">
                  <p:embed/>
                  <p:pic>
                    <p:nvPicPr>
                      <p:cNvPr id="0" name=""/>
                      <p:cNvPicPr/>
                      <p:nvPr/>
                    </p:nvPicPr>
                    <p:blipFill>
                      <a:blip r:embed="rId6"/>
                      <a:stretch>
                        <a:fillRect/>
                      </a:stretch>
                    </p:blipFill>
                    <p:spPr>
                      <a:xfrm>
                        <a:off x="2859088" y="4054475"/>
                        <a:ext cx="2882900" cy="676275"/>
                      </a:xfrm>
                      <a:prstGeom prst="rect">
                        <a:avLst/>
                      </a:prstGeom>
                    </p:spPr>
                  </p:pic>
                </p:oleObj>
              </mc:Fallback>
            </mc:AlternateContent>
          </a:graphicData>
        </a:graphic>
      </p:graphicFrame>
      <p:sp>
        <p:nvSpPr>
          <p:cNvPr id="5" name="Content Placeholder 4"/>
          <p:cNvSpPr>
            <a:spLocks noGrp="1"/>
          </p:cNvSpPr>
          <p:nvPr>
            <p:ph sz="quarter" idx="14"/>
          </p:nvPr>
        </p:nvSpPr>
        <p:spPr>
          <a:xfrm>
            <a:off x="822324" y="5214670"/>
            <a:ext cx="7543801" cy="728930"/>
          </a:xfrm>
          <a:ln>
            <a:noFill/>
          </a:ln>
        </p:spPr>
        <p:txBody>
          <a:bodyPr/>
          <a:lstStyle/>
          <a:p>
            <a:pPr>
              <a:spcBef>
                <a:spcPts val="1000"/>
              </a:spcBef>
              <a:spcAft>
                <a:spcPts val="0"/>
              </a:spcAft>
            </a:pPr>
            <a:r>
              <a:rPr lang="en-US" dirty="0"/>
              <a:t>E</a:t>
            </a:r>
            <a:r>
              <a:rPr lang="en-US" noProof="0" dirty="0"/>
              <a:t>ach $1.00 increase in sales results in a total contribution margin increase of 40¢.</a:t>
            </a:r>
          </a:p>
        </p:txBody>
      </p:sp>
    </p:spTree>
    <p:extLst>
      <p:ext uri="{BB962C8B-B14F-4D97-AF65-F5344CB8AC3E}">
        <p14:creationId xmlns:p14="http://schemas.microsoft.com/office/powerpoint/2010/main" val="565480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Contribution Margin Ratio (C</a:t>
            </a:r>
            <a:r>
              <a:rPr lang="en-US" sz="100" noProof="0" dirty="0"/>
              <a:t> </a:t>
            </a:r>
            <a:r>
              <a:rPr lang="en-US" noProof="0" dirty="0"/>
              <a:t>M Ratio) and the Variable Expense Ratio – Step 2 </a:t>
            </a:r>
          </a:p>
        </p:txBody>
      </p:sp>
      <p:sp>
        <p:nvSpPr>
          <p:cNvPr id="7" name="Content Placeholder 6"/>
          <p:cNvSpPr>
            <a:spLocks noGrp="1"/>
          </p:cNvSpPr>
          <p:nvPr>
            <p:ph idx="1"/>
          </p:nvPr>
        </p:nvSpPr>
        <p:spPr>
          <a:xfrm>
            <a:off x="822325" y="1447801"/>
            <a:ext cx="7543800" cy="914399"/>
          </a:xfrm>
        </p:spPr>
        <p:txBody>
          <a:bodyPr/>
          <a:lstStyle/>
          <a:p>
            <a:pPr>
              <a:spcAft>
                <a:spcPts val="0"/>
              </a:spcAft>
              <a:defRPr/>
            </a:pPr>
            <a:r>
              <a:rPr lang="en-US" sz="2400" noProof="0" dirty="0">
                <a:ea typeface="MS PGothic" pitchFamily="34" charset="-128"/>
              </a:rPr>
              <a:t>The C</a:t>
            </a:r>
            <a:r>
              <a:rPr lang="en-US" sz="100" noProof="0" dirty="0">
                <a:ea typeface="MS PGothic" pitchFamily="34" charset="-128"/>
              </a:rPr>
              <a:t> </a:t>
            </a:r>
            <a:r>
              <a:rPr lang="en-US" sz="2400" noProof="0" dirty="0">
                <a:ea typeface="MS PGothic" pitchFamily="34" charset="-128"/>
              </a:rPr>
              <a:t>M ratio can also be calculated by dividing the contribution margin </a:t>
            </a:r>
            <a:r>
              <a:rPr lang="en-US" sz="2400" b="1" noProof="0" dirty="0">
                <a:ea typeface="MS PGothic" pitchFamily="34" charset="-128"/>
              </a:rPr>
              <a:t>per unit</a:t>
            </a:r>
            <a:r>
              <a:rPr lang="en-US" sz="2400" noProof="0" dirty="0">
                <a:ea typeface="MS PGothic" pitchFamily="34" charset="-128"/>
              </a:rPr>
              <a:t> by the selling price </a:t>
            </a:r>
            <a:r>
              <a:rPr lang="en-US" sz="2400" b="1" noProof="0" dirty="0">
                <a:ea typeface="MS PGothic" pitchFamily="34" charset="-128"/>
              </a:rPr>
              <a:t>per unit</a:t>
            </a:r>
            <a:r>
              <a:rPr lang="en-US" sz="2400" noProof="0" dirty="0">
                <a:ea typeface="MS PGothic" pitchFamily="34" charset="-128"/>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851231056"/>
              </p:ext>
            </p:extLst>
          </p:nvPr>
        </p:nvGraphicFramePr>
        <p:xfrm>
          <a:off x="2001838" y="2514600"/>
          <a:ext cx="4389437" cy="733425"/>
        </p:xfrm>
        <a:graphic>
          <a:graphicData uri="http://schemas.openxmlformats.org/presentationml/2006/ole">
            <mc:AlternateContent xmlns:mc="http://schemas.openxmlformats.org/markup-compatibility/2006">
              <mc:Choice xmlns:v="urn:schemas-microsoft-com:vml" Requires="v">
                <p:oleObj spid="_x0000_s2346" name="Equation" r:id="rId3" imgW="2577960" imgH="431640" progId="Equation.DSMT4">
                  <p:embed/>
                </p:oleObj>
              </mc:Choice>
              <mc:Fallback>
                <p:oleObj name="Equation" r:id="rId3" imgW="2577960" imgH="431640" progId="Equation.DSMT4">
                  <p:embed/>
                  <p:pic>
                    <p:nvPicPr>
                      <p:cNvPr id="14" name="Object 13"/>
                      <p:cNvPicPr/>
                      <p:nvPr/>
                    </p:nvPicPr>
                    <p:blipFill>
                      <a:blip r:embed="rId4"/>
                      <a:stretch>
                        <a:fillRect/>
                      </a:stretch>
                    </p:blipFill>
                    <p:spPr>
                      <a:xfrm>
                        <a:off x="2001838" y="2514600"/>
                        <a:ext cx="4389437" cy="7334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55594297"/>
              </p:ext>
            </p:extLst>
          </p:nvPr>
        </p:nvGraphicFramePr>
        <p:xfrm>
          <a:off x="1957388" y="3525838"/>
          <a:ext cx="2597150" cy="692150"/>
        </p:xfrm>
        <a:graphic>
          <a:graphicData uri="http://schemas.openxmlformats.org/presentationml/2006/ole">
            <mc:AlternateContent xmlns:mc="http://schemas.openxmlformats.org/markup-compatibility/2006">
              <mc:Choice xmlns:v="urn:schemas-microsoft-com:vml" Requires="v">
                <p:oleObj spid="_x0000_s2347" name="Equation" r:id="rId5" imgW="1523880" imgH="406080" progId="Equation.DSMT4">
                  <p:embed/>
                </p:oleObj>
              </mc:Choice>
              <mc:Fallback>
                <p:oleObj name="Equation" r:id="rId5" imgW="1523880" imgH="406080" progId="Equation.DSMT4">
                  <p:embed/>
                  <p:pic>
                    <p:nvPicPr>
                      <p:cNvPr id="5" name="Object 4"/>
                      <p:cNvPicPr/>
                      <p:nvPr/>
                    </p:nvPicPr>
                    <p:blipFill>
                      <a:blip r:embed="rId6"/>
                      <a:stretch>
                        <a:fillRect/>
                      </a:stretch>
                    </p:blipFill>
                    <p:spPr>
                      <a:xfrm>
                        <a:off x="1957388" y="3525838"/>
                        <a:ext cx="2597150" cy="692150"/>
                      </a:xfrm>
                      <a:prstGeom prst="rect">
                        <a:avLst/>
                      </a:prstGeom>
                    </p:spPr>
                  </p:pic>
                </p:oleObj>
              </mc:Fallback>
            </mc:AlternateContent>
          </a:graphicData>
        </a:graphic>
      </p:graphicFrame>
    </p:spTree>
    <p:extLst>
      <p:ext uri="{BB962C8B-B14F-4D97-AF65-F5344CB8AC3E}">
        <p14:creationId xmlns:p14="http://schemas.microsoft.com/office/powerpoint/2010/main" val="371649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Contribution Margin Ratio (C</a:t>
            </a:r>
            <a:r>
              <a:rPr lang="en-US" sz="100" noProof="0" dirty="0"/>
              <a:t> </a:t>
            </a:r>
            <a:r>
              <a:rPr lang="en-US" noProof="0" dirty="0"/>
              <a:t>M Ratio) and the Variable Expense Ratio – Step 3</a:t>
            </a:r>
          </a:p>
        </p:txBody>
      </p:sp>
      <p:sp>
        <p:nvSpPr>
          <p:cNvPr id="2" name="Content Placeholder 1"/>
          <p:cNvSpPr>
            <a:spLocks noGrp="1"/>
          </p:cNvSpPr>
          <p:nvPr>
            <p:ph idx="1"/>
          </p:nvPr>
        </p:nvSpPr>
        <p:spPr>
          <a:xfrm>
            <a:off x="822325" y="1447800"/>
            <a:ext cx="7543800" cy="685800"/>
          </a:xfrm>
        </p:spPr>
        <p:txBody>
          <a:bodyPr/>
          <a:lstStyle/>
          <a:p>
            <a:pPr>
              <a:spcAft>
                <a:spcPts val="0"/>
              </a:spcAft>
            </a:pPr>
            <a:r>
              <a:rPr lang="en-US" noProof="0" dirty="0"/>
              <a:t>The variable expenses as a percentage of sales is referred to as the variable expense ratio. This ratio is computed as follows: </a:t>
            </a:r>
            <a:endParaRPr lang="en-US" noProof="0" dirty="0">
              <a:latin typeface="Calibri"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697917976"/>
              </p:ext>
            </p:extLst>
          </p:nvPr>
        </p:nvGraphicFramePr>
        <p:xfrm>
          <a:off x="2331664" y="2438400"/>
          <a:ext cx="3942511" cy="577273"/>
        </p:xfrm>
        <a:graphic>
          <a:graphicData uri="http://schemas.openxmlformats.org/presentationml/2006/ole">
            <mc:AlternateContent xmlns:mc="http://schemas.openxmlformats.org/markup-compatibility/2006">
              <mc:Choice xmlns:v="urn:schemas-microsoft-com:vml" Requires="v">
                <p:oleObj spid="_x0000_s3372" name="Equation" r:id="rId3" imgW="2692080" imgH="393480" progId="Equation.DSMT4">
                  <p:embed/>
                </p:oleObj>
              </mc:Choice>
              <mc:Fallback>
                <p:oleObj name="Equation" r:id="rId3" imgW="2692080" imgH="393480" progId="Equation.DSMT4">
                  <p:embed/>
                  <p:pic>
                    <p:nvPicPr>
                      <p:cNvPr id="9" name="Object 8"/>
                      <p:cNvPicPr/>
                      <p:nvPr/>
                    </p:nvPicPr>
                    <p:blipFill>
                      <a:blip r:embed="rId4"/>
                      <a:stretch>
                        <a:fillRect/>
                      </a:stretch>
                    </p:blipFill>
                    <p:spPr>
                      <a:xfrm>
                        <a:off x="2331664" y="2438400"/>
                        <a:ext cx="3942511" cy="577273"/>
                      </a:xfrm>
                      <a:prstGeom prst="rect">
                        <a:avLst/>
                      </a:prstGeom>
                    </p:spPr>
                  </p:pic>
                </p:oleObj>
              </mc:Fallback>
            </mc:AlternateContent>
          </a:graphicData>
        </a:graphic>
      </p:graphicFrame>
      <p:sp>
        <p:nvSpPr>
          <p:cNvPr id="8" name="Content Placeholder 7"/>
          <p:cNvSpPr>
            <a:spLocks noGrp="1"/>
          </p:cNvSpPr>
          <p:nvPr>
            <p:ph idx="10"/>
          </p:nvPr>
        </p:nvSpPr>
        <p:spPr>
          <a:xfrm>
            <a:off x="822325" y="3581400"/>
            <a:ext cx="7521574" cy="457200"/>
          </a:xfrm>
        </p:spPr>
        <p:txBody>
          <a:bodyPr/>
          <a:lstStyle/>
          <a:p>
            <a:pPr>
              <a:spcAft>
                <a:spcPts val="0"/>
              </a:spcAft>
            </a:pPr>
            <a:r>
              <a:rPr lang="en-US" noProof="0" dirty="0">
                <a:cs typeface="Arial" charset="0"/>
              </a:rPr>
              <a:t> For R</a:t>
            </a:r>
            <a:r>
              <a:rPr lang="en-US" sz="100" noProof="0" dirty="0">
                <a:cs typeface="Arial" charset="0"/>
              </a:rPr>
              <a:t> </a:t>
            </a:r>
            <a:r>
              <a:rPr lang="en-US" noProof="0" dirty="0">
                <a:cs typeface="Arial" charset="0"/>
              </a:rPr>
              <a:t>B</a:t>
            </a:r>
            <a:r>
              <a:rPr lang="en-US" sz="100" noProof="0" dirty="0">
                <a:cs typeface="Arial" charset="0"/>
              </a:rPr>
              <a:t> </a:t>
            </a:r>
            <a:r>
              <a:rPr lang="en-US" noProof="0" dirty="0">
                <a:cs typeface="Arial" charset="0"/>
              </a:rPr>
              <a:t>C, the variable expense ratio is calculated as follows:</a:t>
            </a:r>
            <a:endParaRPr lang="en-US" noProof="0" dirty="0"/>
          </a:p>
        </p:txBody>
      </p:sp>
      <p:graphicFrame>
        <p:nvGraphicFramePr>
          <p:cNvPr id="10" name="Object 9"/>
          <p:cNvGraphicFramePr>
            <a:graphicFrameLocks noChangeAspect="1"/>
          </p:cNvGraphicFramePr>
          <p:nvPr>
            <p:extLst>
              <p:ext uri="{D42A27DB-BD31-4B8C-83A1-F6EECF244321}">
                <p14:modId xmlns:p14="http://schemas.microsoft.com/office/powerpoint/2010/main" val="4271072739"/>
              </p:ext>
            </p:extLst>
          </p:nvPr>
        </p:nvGraphicFramePr>
        <p:xfrm>
          <a:off x="2387600" y="4186238"/>
          <a:ext cx="3813175" cy="614362"/>
        </p:xfrm>
        <a:graphic>
          <a:graphicData uri="http://schemas.openxmlformats.org/presentationml/2006/ole">
            <mc:AlternateContent xmlns:mc="http://schemas.openxmlformats.org/markup-compatibility/2006">
              <mc:Choice xmlns:v="urn:schemas-microsoft-com:vml" Requires="v">
                <p:oleObj spid="_x0000_s3373" name="Equation" r:id="rId5" imgW="2603160" imgH="419040" progId="Equation.DSMT4">
                  <p:embed/>
                </p:oleObj>
              </mc:Choice>
              <mc:Fallback>
                <p:oleObj name="Equation" r:id="rId5" imgW="2603160" imgH="419040" progId="Equation.DSMT4">
                  <p:embed/>
                  <p:pic>
                    <p:nvPicPr>
                      <p:cNvPr id="9" name="Object 8"/>
                      <p:cNvPicPr/>
                      <p:nvPr/>
                    </p:nvPicPr>
                    <p:blipFill>
                      <a:blip r:embed="rId6"/>
                      <a:stretch>
                        <a:fillRect/>
                      </a:stretch>
                    </p:blipFill>
                    <p:spPr>
                      <a:xfrm>
                        <a:off x="2387600" y="4186238"/>
                        <a:ext cx="3813175" cy="614362"/>
                      </a:xfrm>
                      <a:prstGeom prst="rect">
                        <a:avLst/>
                      </a:prstGeom>
                    </p:spPr>
                  </p:pic>
                </p:oleObj>
              </mc:Fallback>
            </mc:AlternateContent>
          </a:graphicData>
        </a:graphic>
      </p:graphicFrame>
    </p:spTree>
    <p:extLst>
      <p:ext uri="{BB962C8B-B14F-4D97-AF65-F5344CB8AC3E}">
        <p14:creationId xmlns:p14="http://schemas.microsoft.com/office/powerpoint/2010/main" val="291599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1</a:t>
            </a:r>
            <a:endParaRPr lang="en-US" noProof="0" dirty="0"/>
          </a:p>
        </p:txBody>
      </p:sp>
      <p:sp>
        <p:nvSpPr>
          <p:cNvPr id="7" name="Content Placeholder 6"/>
          <p:cNvSpPr>
            <a:spLocks noGrp="1"/>
          </p:cNvSpPr>
          <p:nvPr>
            <p:ph idx="1"/>
          </p:nvPr>
        </p:nvSpPr>
        <p:spPr>
          <a:xfrm>
            <a:off x="822325" y="1447801"/>
            <a:ext cx="7543800" cy="1752599"/>
          </a:xfrm>
          <a:ln w="19050">
            <a:solidFill>
              <a:schemeClr val="tx1"/>
            </a:solidFill>
          </a:ln>
        </p:spPr>
        <p:txBody>
          <a:bodyPr/>
          <a:lstStyle/>
          <a:p>
            <a:pPr algn="ctr" fontAlgn="auto">
              <a:spcAft>
                <a:spcPts val="0"/>
              </a:spcAft>
              <a:defRPr/>
            </a:pPr>
            <a:r>
              <a:rPr lang="en-US" sz="3400" b="1" noProof="0" dirty="0">
                <a:solidFill>
                  <a:srgbClr val="365A5C"/>
                </a:solidFill>
                <a:ea typeface="MS PGothic" pitchFamily="34" charset="-128"/>
              </a:rPr>
              <a:t>Explain how changes in sales volume affect contribution margin and net operating income.</a:t>
            </a:r>
          </a:p>
        </p:txBody>
      </p:sp>
    </p:spTree>
    <p:extLst>
      <p:ext uri="{BB962C8B-B14F-4D97-AF65-F5344CB8AC3E}">
        <p14:creationId xmlns:p14="http://schemas.microsoft.com/office/powerpoint/2010/main" val="282980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Contribution Margin Ratio (C</a:t>
            </a:r>
            <a:r>
              <a:rPr lang="en-US" sz="100" noProof="0" dirty="0"/>
              <a:t> </a:t>
            </a:r>
            <a:r>
              <a:rPr lang="en-US" noProof="0" dirty="0"/>
              <a:t>M Ratio) and the Variable Expense Ratio – Step 4</a:t>
            </a:r>
          </a:p>
        </p:txBody>
      </p:sp>
      <p:sp>
        <p:nvSpPr>
          <p:cNvPr id="7" name="Content Placeholder 6"/>
          <p:cNvSpPr>
            <a:spLocks noGrp="1"/>
          </p:cNvSpPr>
          <p:nvPr>
            <p:ph idx="1"/>
          </p:nvPr>
        </p:nvSpPr>
        <p:spPr>
          <a:xfrm>
            <a:off x="822325" y="1447801"/>
            <a:ext cx="7543800" cy="990599"/>
          </a:xfrm>
        </p:spPr>
        <p:txBody>
          <a:bodyPr/>
          <a:lstStyle/>
          <a:p>
            <a:pPr>
              <a:spcAft>
                <a:spcPts val="0"/>
              </a:spcAft>
              <a:defRPr/>
            </a:pPr>
            <a:r>
              <a:rPr lang="en-US" noProof="0" dirty="0">
                <a:ea typeface="MS PGothic" charset="-128"/>
              </a:rPr>
              <a:t>Having defined the two terms, it bears emphasizing that the contribution margin ratio and the variable expense ratio can be mathematically related to one another: </a:t>
            </a:r>
          </a:p>
        </p:txBody>
      </p:sp>
      <p:graphicFrame>
        <p:nvGraphicFramePr>
          <p:cNvPr id="5" name="Object 4"/>
          <p:cNvGraphicFramePr>
            <a:graphicFrameLocks noChangeAspect="1"/>
          </p:cNvGraphicFramePr>
          <p:nvPr>
            <p:extLst>
              <p:ext uri="{D42A27DB-BD31-4B8C-83A1-F6EECF244321}">
                <p14:modId xmlns:p14="http://schemas.microsoft.com/office/powerpoint/2010/main" val="4043470452"/>
              </p:ext>
            </p:extLst>
          </p:nvPr>
        </p:nvGraphicFramePr>
        <p:xfrm>
          <a:off x="1908103" y="2702460"/>
          <a:ext cx="2974398" cy="577273"/>
        </p:xfrm>
        <a:graphic>
          <a:graphicData uri="http://schemas.openxmlformats.org/presentationml/2006/ole">
            <mc:AlternateContent xmlns:mc="http://schemas.openxmlformats.org/markup-compatibility/2006">
              <mc:Choice xmlns:v="urn:schemas-microsoft-com:vml" Requires="v">
                <p:oleObj spid="_x0000_s4986" name="Equation" r:id="rId3" imgW="2031840" imgH="393480" progId="Equation.DSMT4">
                  <p:embed/>
                </p:oleObj>
              </mc:Choice>
              <mc:Fallback>
                <p:oleObj name="Equation" r:id="rId3" imgW="2031840" imgH="393480" progId="Equation.DSMT4">
                  <p:embed/>
                  <p:pic>
                    <p:nvPicPr>
                      <p:cNvPr id="10" name="Object 9"/>
                      <p:cNvPicPr/>
                      <p:nvPr/>
                    </p:nvPicPr>
                    <p:blipFill>
                      <a:blip r:embed="rId4"/>
                      <a:stretch>
                        <a:fillRect/>
                      </a:stretch>
                    </p:blipFill>
                    <p:spPr>
                      <a:xfrm>
                        <a:off x="1908103" y="2702460"/>
                        <a:ext cx="2974398" cy="57727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99117591"/>
              </p:ext>
            </p:extLst>
          </p:nvPr>
        </p:nvGraphicFramePr>
        <p:xfrm>
          <a:off x="1906587" y="3384417"/>
          <a:ext cx="3523980" cy="594765"/>
        </p:xfrm>
        <a:graphic>
          <a:graphicData uri="http://schemas.openxmlformats.org/presentationml/2006/ole">
            <mc:AlternateContent xmlns:mc="http://schemas.openxmlformats.org/markup-compatibility/2006">
              <mc:Choice xmlns:v="urn:schemas-microsoft-com:vml" Requires="v">
                <p:oleObj spid="_x0000_s4987" name="Equation" r:id="rId5" imgW="2336760" imgH="393480" progId="Equation.DSMT4">
                  <p:embed/>
                </p:oleObj>
              </mc:Choice>
              <mc:Fallback>
                <p:oleObj name="Equation" r:id="rId5" imgW="2336760" imgH="393480" progId="Equation.DSMT4">
                  <p:embed/>
                  <p:pic>
                    <p:nvPicPr>
                      <p:cNvPr id="5" name="Object 4"/>
                      <p:cNvPicPr/>
                      <p:nvPr/>
                    </p:nvPicPr>
                    <p:blipFill>
                      <a:blip r:embed="rId6"/>
                      <a:stretch>
                        <a:fillRect/>
                      </a:stretch>
                    </p:blipFill>
                    <p:spPr>
                      <a:xfrm>
                        <a:off x="1906587" y="3384417"/>
                        <a:ext cx="3523980" cy="59476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08634663"/>
              </p:ext>
            </p:extLst>
          </p:nvPr>
        </p:nvGraphicFramePr>
        <p:xfrm>
          <a:off x="1906587" y="4237243"/>
          <a:ext cx="3381375" cy="297295"/>
        </p:xfrm>
        <a:graphic>
          <a:graphicData uri="http://schemas.openxmlformats.org/presentationml/2006/ole">
            <mc:AlternateContent xmlns:mc="http://schemas.openxmlformats.org/markup-compatibility/2006">
              <mc:Choice xmlns:v="urn:schemas-microsoft-com:vml" Requires="v">
                <p:oleObj spid="_x0000_s4988" name="Equation" r:id="rId7" imgW="2311200" imgH="203040" progId="Equation.DSMT4">
                  <p:embed/>
                </p:oleObj>
              </mc:Choice>
              <mc:Fallback>
                <p:oleObj name="Equation" r:id="rId7" imgW="2311200" imgH="203040" progId="Equation.DSMT4">
                  <p:embed/>
                  <p:pic>
                    <p:nvPicPr>
                      <p:cNvPr id="9" name="Object 8"/>
                      <p:cNvPicPr/>
                      <p:nvPr/>
                    </p:nvPicPr>
                    <p:blipFill>
                      <a:blip r:embed="rId8"/>
                      <a:stretch>
                        <a:fillRect/>
                      </a:stretch>
                    </p:blipFill>
                    <p:spPr>
                      <a:xfrm>
                        <a:off x="1906587" y="4237243"/>
                        <a:ext cx="3381375" cy="29729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90613493"/>
              </p:ext>
            </p:extLst>
          </p:nvPr>
        </p:nvGraphicFramePr>
        <p:xfrm>
          <a:off x="1905000" y="4747032"/>
          <a:ext cx="3382962" cy="296862"/>
        </p:xfrm>
        <a:graphic>
          <a:graphicData uri="http://schemas.openxmlformats.org/presentationml/2006/ole">
            <mc:AlternateContent xmlns:mc="http://schemas.openxmlformats.org/markup-compatibility/2006">
              <mc:Choice xmlns:v="urn:schemas-microsoft-com:vml" Requires="v">
                <p:oleObj spid="_x0000_s4989" name="Equation" r:id="rId9" imgW="2311200" imgH="203040" progId="Equation.DSMT4">
                  <p:embed/>
                </p:oleObj>
              </mc:Choice>
              <mc:Fallback>
                <p:oleObj name="Equation" r:id="rId9" imgW="2311200" imgH="203040" progId="Equation.DSMT4">
                  <p:embed/>
                  <p:pic>
                    <p:nvPicPr>
                      <p:cNvPr id="10" name="Object 9"/>
                      <p:cNvPicPr/>
                      <p:nvPr/>
                    </p:nvPicPr>
                    <p:blipFill>
                      <a:blip r:embed="rId10"/>
                      <a:stretch>
                        <a:fillRect/>
                      </a:stretch>
                    </p:blipFill>
                    <p:spPr>
                      <a:xfrm>
                        <a:off x="1905000" y="4747032"/>
                        <a:ext cx="3382962" cy="29686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45834185"/>
              </p:ext>
            </p:extLst>
          </p:nvPr>
        </p:nvGraphicFramePr>
        <p:xfrm>
          <a:off x="2768600" y="5189538"/>
          <a:ext cx="911225" cy="258762"/>
        </p:xfrm>
        <a:graphic>
          <a:graphicData uri="http://schemas.openxmlformats.org/presentationml/2006/ole">
            <mc:AlternateContent xmlns:mc="http://schemas.openxmlformats.org/markup-compatibility/2006">
              <mc:Choice xmlns:v="urn:schemas-microsoft-com:vml" Requires="v">
                <p:oleObj spid="_x0000_s4990" name="Equation" r:id="rId11" imgW="622080" imgH="177480" progId="Equation.DSMT4">
                  <p:embed/>
                </p:oleObj>
              </mc:Choice>
              <mc:Fallback>
                <p:oleObj name="Equation" r:id="rId11" imgW="622080" imgH="177480" progId="Equation.DSMT4">
                  <p:embed/>
                  <p:pic>
                    <p:nvPicPr>
                      <p:cNvPr id="11" name="Object 10"/>
                      <p:cNvPicPr/>
                      <p:nvPr/>
                    </p:nvPicPr>
                    <p:blipFill>
                      <a:blip r:embed="rId12"/>
                      <a:stretch>
                        <a:fillRect/>
                      </a:stretch>
                    </p:blipFill>
                    <p:spPr>
                      <a:xfrm>
                        <a:off x="2768600" y="5189538"/>
                        <a:ext cx="911225" cy="2587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3777355"/>
              </p:ext>
            </p:extLst>
          </p:nvPr>
        </p:nvGraphicFramePr>
        <p:xfrm>
          <a:off x="2767013" y="5619750"/>
          <a:ext cx="627062" cy="247650"/>
        </p:xfrm>
        <a:graphic>
          <a:graphicData uri="http://schemas.openxmlformats.org/presentationml/2006/ole">
            <mc:AlternateContent xmlns:mc="http://schemas.openxmlformats.org/markup-compatibility/2006">
              <mc:Choice xmlns:v="urn:schemas-microsoft-com:vml" Requires="v">
                <p:oleObj spid="_x0000_s4991" name="Equation" r:id="rId13" imgW="444240" imgH="177480" progId="Equation.DSMT4">
                  <p:embed/>
                </p:oleObj>
              </mc:Choice>
              <mc:Fallback>
                <p:oleObj name="Equation" r:id="rId13" imgW="444240" imgH="177480" progId="Equation.DSMT4">
                  <p:embed/>
                  <p:pic>
                    <p:nvPicPr>
                      <p:cNvPr id="12" name="Object 11"/>
                      <p:cNvPicPr/>
                      <p:nvPr/>
                    </p:nvPicPr>
                    <p:blipFill>
                      <a:blip r:embed="rId14"/>
                      <a:stretch>
                        <a:fillRect/>
                      </a:stretch>
                    </p:blipFill>
                    <p:spPr>
                      <a:xfrm>
                        <a:off x="2767013" y="5619750"/>
                        <a:ext cx="627062" cy="247650"/>
                      </a:xfrm>
                      <a:prstGeom prst="rect">
                        <a:avLst/>
                      </a:prstGeom>
                    </p:spPr>
                  </p:pic>
                </p:oleObj>
              </mc:Fallback>
            </mc:AlternateContent>
          </a:graphicData>
        </a:graphic>
      </p:graphicFrame>
    </p:spTree>
    <p:extLst>
      <p:ext uri="{BB962C8B-B14F-4D97-AF65-F5344CB8AC3E}">
        <p14:creationId xmlns:p14="http://schemas.microsoft.com/office/powerpoint/2010/main" val="404291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Applications of Contribution Ratio</a:t>
            </a:r>
            <a:endParaRPr lang="en-US" noProof="0" dirty="0"/>
          </a:p>
        </p:txBody>
      </p:sp>
      <p:sp>
        <p:nvSpPr>
          <p:cNvPr id="2" name="Content Placeholder 1"/>
          <p:cNvSpPr>
            <a:spLocks noGrp="1"/>
          </p:cNvSpPr>
          <p:nvPr>
            <p:ph idx="1"/>
          </p:nvPr>
        </p:nvSpPr>
        <p:spPr>
          <a:xfrm>
            <a:off x="822325" y="1447800"/>
            <a:ext cx="7543800" cy="838200"/>
          </a:xfrm>
        </p:spPr>
        <p:txBody>
          <a:bodyPr/>
          <a:lstStyle/>
          <a:p>
            <a:pPr eaLnBrk="1" hangingPunct="1">
              <a:spcAft>
                <a:spcPts val="0"/>
              </a:spcAft>
            </a:pPr>
            <a:r>
              <a:rPr lang="en-US" noProof="0" dirty="0"/>
              <a:t>If R</a:t>
            </a:r>
            <a:r>
              <a:rPr lang="en-US" sz="100" noProof="0" dirty="0"/>
              <a:t> </a:t>
            </a:r>
            <a:r>
              <a:rPr lang="en-US" noProof="0" dirty="0"/>
              <a:t>B</a:t>
            </a:r>
            <a:r>
              <a:rPr lang="en-US" sz="100" noProof="0" dirty="0"/>
              <a:t> </a:t>
            </a:r>
            <a:r>
              <a:rPr lang="en-US" noProof="0" dirty="0"/>
              <a:t>C increases sales from 400 to 500 bikes ($50,000), contribution margin will increase by $20,000 ($50,000 × 40%). Here is the proof:</a:t>
            </a:r>
          </a:p>
        </p:txBody>
      </p:sp>
      <p:graphicFrame>
        <p:nvGraphicFramePr>
          <p:cNvPr id="13" name="Table 12"/>
          <p:cNvGraphicFramePr>
            <a:graphicFrameLocks noGrp="1"/>
          </p:cNvGraphicFramePr>
          <p:nvPr>
            <p:extLst>
              <p:ext uri="{D42A27DB-BD31-4B8C-83A1-F6EECF244321}">
                <p14:modId xmlns:p14="http://schemas.microsoft.com/office/powerpoint/2010/main" val="4119812522"/>
              </p:ext>
            </p:extLst>
          </p:nvPr>
        </p:nvGraphicFramePr>
        <p:xfrm>
          <a:off x="1088860" y="2575560"/>
          <a:ext cx="6858000" cy="2377440"/>
        </p:xfrm>
        <a:graphic>
          <a:graphicData uri="http://schemas.openxmlformats.org/drawingml/2006/table">
            <a:tbl>
              <a:tblPr firstRow="1" bandRow="1">
                <a:tableStyleId>{2D5ABB26-0587-4C30-8999-92F81FD0307C}</a:tableStyleId>
              </a:tblPr>
              <a:tblGrid>
                <a:gridCol w="3559340">
                  <a:extLst>
                    <a:ext uri="{9D8B030D-6E8A-4147-A177-3AD203B41FA5}">
                      <a16:colId xmlns:a16="http://schemas.microsoft.com/office/drawing/2014/main" val="2188627799"/>
                    </a:ext>
                  </a:extLst>
                </a:gridCol>
                <a:gridCol w="1447800">
                  <a:extLst>
                    <a:ext uri="{9D8B030D-6E8A-4147-A177-3AD203B41FA5}">
                      <a16:colId xmlns:a16="http://schemas.microsoft.com/office/drawing/2014/main" val="3580386108"/>
                    </a:ext>
                  </a:extLst>
                </a:gridCol>
                <a:gridCol w="1850860">
                  <a:extLst>
                    <a:ext uri="{9D8B030D-6E8A-4147-A177-3AD203B41FA5}">
                      <a16:colId xmlns:a16="http://schemas.microsoft.com/office/drawing/2014/main" val="2421035959"/>
                    </a:ext>
                  </a:extLst>
                </a:gridCol>
              </a:tblGrid>
              <a:tr h="273006">
                <a:tc>
                  <a:txBody>
                    <a:bodyPr/>
                    <a:lstStyle/>
                    <a:p>
                      <a:endParaRPr lang="en-IN" sz="2000"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b="1" u="sng" dirty="0">
                          <a:solidFill>
                            <a:schemeClr val="tx1"/>
                          </a:solidFill>
                        </a:rPr>
                        <a:t>400 Units</a:t>
                      </a:r>
                      <a:endParaRPr lang="en-IN" sz="2000"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u="sng" dirty="0">
                          <a:solidFill>
                            <a:schemeClr val="tx1"/>
                          </a:solidFill>
                        </a:rPr>
                        <a:t>500 Units</a:t>
                      </a:r>
                      <a:endParaRPr lang="en-IN" sz="2000"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273006">
                <a:tc>
                  <a:txBody>
                    <a:bodyPr/>
                    <a:lstStyle/>
                    <a:p>
                      <a:r>
                        <a:rPr lang="en-US" sz="2000" dirty="0">
                          <a:solidFill>
                            <a:schemeClr val="tx1"/>
                          </a:solidFill>
                        </a:rPr>
                        <a:t>Sales</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rgbClr val="AC0000"/>
                          </a:solidFill>
                        </a:rPr>
                        <a:t>$   200,000</a:t>
                      </a:r>
                      <a:endParaRPr lang="en-IN" sz="2000" dirty="0">
                        <a:solidFill>
                          <a:srgbClr val="AC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rgbClr val="AC0000"/>
                          </a:solidFill>
                        </a:rPr>
                        <a:t>$   250,000</a:t>
                      </a:r>
                      <a:endParaRPr lang="en-IN" sz="2000" dirty="0">
                        <a:solidFill>
                          <a:srgbClr val="AC0000"/>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273006">
                <a:tc>
                  <a:txBody>
                    <a:bodyPr/>
                    <a:lstStyle/>
                    <a:p>
                      <a:r>
                        <a:rPr lang="en-US" sz="2000" dirty="0">
                          <a:solidFill>
                            <a:schemeClr val="tx1"/>
                          </a:solidFill>
                        </a:rPr>
                        <a:t>Less: Variable expenses</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120,000</a:t>
                      </a:r>
                      <a:endParaRPr lang="en-IN" sz="2000"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sng" dirty="0">
                          <a:solidFill>
                            <a:schemeClr val="tx1"/>
                          </a:solidFill>
                        </a:rPr>
                        <a:t>     150,000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273006">
                <a:tc>
                  <a:txBody>
                    <a:bodyPr/>
                    <a:lstStyle/>
                    <a:p>
                      <a:r>
                        <a:rPr lang="en-US" sz="2000" dirty="0">
                          <a:solidFill>
                            <a:schemeClr val="tx1"/>
                          </a:solidFill>
                        </a:rPr>
                        <a:t>Contribution margin</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80,000</a:t>
                      </a:r>
                      <a:endParaRPr lang="en-IN" sz="20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100,000</a:t>
                      </a:r>
                      <a:endParaRPr lang="en-IN" sz="20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273006">
                <a:tc>
                  <a:txBody>
                    <a:bodyPr/>
                    <a:lstStyle/>
                    <a:p>
                      <a:r>
                        <a:rPr lang="en-US" sz="2000" dirty="0">
                          <a:solidFill>
                            <a:schemeClr val="tx1"/>
                          </a:solidFill>
                        </a:rPr>
                        <a:t>Less: Fixed expenses </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80,000</a:t>
                      </a:r>
                      <a:endParaRPr lang="en-IN" sz="2000"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sng" dirty="0">
                          <a:solidFill>
                            <a:schemeClr val="tx1"/>
                          </a:solidFill>
                        </a:rPr>
                        <a:t>       80,000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273006">
                <a:tc>
                  <a:txBody>
                    <a:bodyPr/>
                    <a:lstStyle/>
                    <a:p>
                      <a:r>
                        <a:rPr lang="en-US" sz="2000" dirty="0">
                          <a:solidFill>
                            <a:schemeClr val="tx1"/>
                          </a:solidFill>
                        </a:rPr>
                        <a:t>Net operating</a:t>
                      </a:r>
                      <a:r>
                        <a:rPr lang="en-US" sz="2000" baseline="0" dirty="0">
                          <a:solidFill>
                            <a:schemeClr val="tx1"/>
                          </a:solidFill>
                        </a:rPr>
                        <a:t> income</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dbl" baseline="0" dirty="0">
                          <a:solidFill>
                            <a:srgbClr val="AC0000"/>
                          </a:solidFill>
                          <a:uFill>
                            <a:solidFill>
                              <a:schemeClr val="tx1"/>
                            </a:solidFill>
                          </a:uFill>
                        </a:rPr>
                        <a:t>$                -        </a:t>
                      </a:r>
                      <a:endParaRPr lang="en-IN" sz="2000" u="dbl" baseline="0" dirty="0">
                        <a:solidFill>
                          <a:srgbClr val="AC0000"/>
                        </a:solidFill>
                        <a:uFill>
                          <a:solidFill>
                            <a:schemeClr val="tx1"/>
                          </a:solidFill>
                        </a:u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dbl" baseline="0" dirty="0">
                          <a:solidFill>
                            <a:srgbClr val="AC0000"/>
                          </a:solidFill>
                          <a:uFill>
                            <a:solidFill>
                              <a:schemeClr val="tx1"/>
                            </a:solidFill>
                          </a:uFill>
                        </a:rPr>
                        <a:t>$     20,000</a:t>
                      </a:r>
                      <a:endParaRPr lang="en-IN" sz="2000" u="dbl" baseline="0" dirty="0">
                        <a:solidFill>
                          <a:srgbClr val="AC0000"/>
                        </a:solidFill>
                        <a:uFill>
                          <a:solidFill>
                            <a:schemeClr val="tx1"/>
                          </a:solidFill>
                        </a:u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
        <p:nvSpPr>
          <p:cNvPr id="8" name="Content Placeholder 7"/>
          <p:cNvSpPr>
            <a:spLocks noGrp="1"/>
          </p:cNvSpPr>
          <p:nvPr>
            <p:ph idx="10"/>
          </p:nvPr>
        </p:nvSpPr>
        <p:spPr>
          <a:xfrm>
            <a:off x="800100" y="5334000"/>
            <a:ext cx="7543799" cy="838200"/>
          </a:xfrm>
          <a:ln>
            <a:noFill/>
          </a:ln>
        </p:spPr>
        <p:txBody>
          <a:bodyPr/>
          <a:lstStyle/>
          <a:p>
            <a:pPr>
              <a:defRPr/>
            </a:pPr>
            <a:r>
              <a:rPr lang="en-US" altLang="en-US" sz="2400" noProof="0" dirty="0"/>
              <a:t>A $50,000 increase in sales revenue results in a $20,000 increase in C</a:t>
            </a:r>
            <a:r>
              <a:rPr lang="en-US" altLang="en-US" sz="100" noProof="0" dirty="0"/>
              <a:t> </a:t>
            </a:r>
            <a:r>
              <a:rPr lang="en-US" altLang="en-US" sz="2400" noProof="0" dirty="0"/>
              <a:t>M ($50,000 × 40% = $20,000).</a:t>
            </a:r>
          </a:p>
        </p:txBody>
      </p:sp>
    </p:spTree>
    <p:extLst>
      <p:ext uri="{BB962C8B-B14F-4D97-AF65-F5344CB8AC3E}">
        <p14:creationId xmlns:p14="http://schemas.microsoft.com/office/powerpoint/2010/main" val="2054274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1</a:t>
            </a:r>
            <a:endParaRPr lang="en-US" noProof="0" dirty="0"/>
          </a:p>
        </p:txBody>
      </p:sp>
      <p:sp>
        <p:nvSpPr>
          <p:cNvPr id="7" name="Content Placeholder 6"/>
          <p:cNvSpPr>
            <a:spLocks noGrp="1"/>
          </p:cNvSpPr>
          <p:nvPr>
            <p:ph idx="1"/>
          </p:nvPr>
        </p:nvSpPr>
        <p:spPr>
          <a:xfrm>
            <a:off x="822325" y="1447801"/>
            <a:ext cx="7543800" cy="3505199"/>
          </a:xfrm>
          <a:ln>
            <a:noFill/>
          </a:ln>
        </p:spPr>
        <p:txBody>
          <a:bodyPr/>
          <a:lstStyle/>
          <a:p>
            <a:pPr eaLnBrk="1" hangingPunct="1"/>
            <a:r>
              <a:rPr lang="en-US"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C</a:t>
            </a:r>
            <a:r>
              <a:rPr lang="en-US" sz="100" noProof="0" dirty="0">
                <a:cs typeface="Arial" charset="0"/>
              </a:rPr>
              <a:t> </a:t>
            </a:r>
            <a:r>
              <a:rPr lang="en-US" noProof="0" dirty="0">
                <a:cs typeface="Arial" charset="0"/>
              </a:rPr>
              <a:t>M ratio for Coffee Klatch?</a:t>
            </a:r>
          </a:p>
          <a:p>
            <a:pPr lvl="1" eaLnBrk="1" hangingPunct="1">
              <a:spcAft>
                <a:spcPts val="0"/>
              </a:spcAft>
            </a:pPr>
            <a:r>
              <a:rPr lang="en-US" sz="2000" noProof="0" dirty="0">
                <a:cs typeface="Arial" charset="0"/>
              </a:rPr>
              <a:t>a. 1.319.</a:t>
            </a:r>
          </a:p>
          <a:p>
            <a:pPr lvl="1" eaLnBrk="1" hangingPunct="1">
              <a:spcAft>
                <a:spcPts val="0"/>
              </a:spcAft>
            </a:pPr>
            <a:r>
              <a:rPr lang="en-US" sz="2000" noProof="0" dirty="0">
                <a:cs typeface="Arial" charset="0"/>
              </a:rPr>
              <a:t>b. 0.758.</a:t>
            </a:r>
          </a:p>
          <a:p>
            <a:pPr lvl="1" eaLnBrk="1" hangingPunct="1">
              <a:spcAft>
                <a:spcPts val="0"/>
              </a:spcAft>
            </a:pPr>
            <a:r>
              <a:rPr lang="en-US" sz="2000" noProof="0" dirty="0">
                <a:cs typeface="Arial" charset="0"/>
              </a:rPr>
              <a:t>c. 0.242.</a:t>
            </a:r>
          </a:p>
          <a:p>
            <a:pPr lvl="1" eaLnBrk="1" hangingPunct="1">
              <a:spcAft>
                <a:spcPts val="0"/>
              </a:spcAft>
            </a:pPr>
            <a:r>
              <a:rPr lang="en-US" sz="2000" noProof="0" dirty="0">
                <a:cs typeface="Arial" charset="0"/>
              </a:rPr>
              <a:t>d. 4.139.</a:t>
            </a:r>
          </a:p>
        </p:txBody>
      </p:sp>
    </p:spTree>
    <p:extLst>
      <p:ext uri="{BB962C8B-B14F-4D97-AF65-F5344CB8AC3E}">
        <p14:creationId xmlns:p14="http://schemas.microsoft.com/office/powerpoint/2010/main" val="3649008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1a</a:t>
            </a:r>
            <a:endParaRPr lang="en-US" noProof="0" dirty="0"/>
          </a:p>
        </p:txBody>
      </p:sp>
      <p:sp>
        <p:nvSpPr>
          <p:cNvPr id="7" name="Content Placeholder 6"/>
          <p:cNvSpPr>
            <a:spLocks noGrp="1"/>
          </p:cNvSpPr>
          <p:nvPr>
            <p:ph idx="1"/>
          </p:nvPr>
        </p:nvSpPr>
        <p:spPr>
          <a:xfrm>
            <a:off x="822325" y="1447801"/>
            <a:ext cx="7543800" cy="3505199"/>
          </a:xfrm>
          <a:ln>
            <a:noFill/>
          </a:ln>
        </p:spPr>
        <p:txBody>
          <a:bodyPr/>
          <a:lstStyle/>
          <a:p>
            <a:pPr eaLnBrk="1" hangingPunct="1"/>
            <a:r>
              <a:rPr lang="en-US"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C</a:t>
            </a:r>
            <a:r>
              <a:rPr lang="en-US" sz="100" noProof="0" dirty="0">
                <a:cs typeface="Arial" charset="0"/>
              </a:rPr>
              <a:t> </a:t>
            </a:r>
            <a:r>
              <a:rPr lang="en-US" noProof="0" dirty="0">
                <a:cs typeface="Arial" charset="0"/>
              </a:rPr>
              <a:t>M ratio for Coffee Klatch?</a:t>
            </a:r>
          </a:p>
          <a:p>
            <a:pPr lvl="1" eaLnBrk="1" hangingPunct="1">
              <a:spcAft>
                <a:spcPts val="0"/>
              </a:spcAft>
            </a:pPr>
            <a:r>
              <a:rPr lang="en-US" sz="2000" noProof="0" dirty="0">
                <a:cs typeface="Arial" charset="0"/>
              </a:rPr>
              <a:t>a. 1.319.</a:t>
            </a:r>
          </a:p>
          <a:p>
            <a:pPr lvl="1" eaLnBrk="1" hangingPunct="1">
              <a:spcAft>
                <a:spcPts val="0"/>
              </a:spcAft>
            </a:pPr>
            <a:r>
              <a:rPr lang="en-US" sz="2000" noProof="0" dirty="0">
                <a:solidFill>
                  <a:srgbClr val="0000C0"/>
                </a:solidFill>
                <a:cs typeface="Arial" charset="0"/>
              </a:rPr>
              <a:t>b. Answer: 0.758.</a:t>
            </a:r>
          </a:p>
          <a:p>
            <a:pPr lvl="1" eaLnBrk="1" hangingPunct="1">
              <a:spcAft>
                <a:spcPts val="0"/>
              </a:spcAft>
            </a:pPr>
            <a:r>
              <a:rPr lang="en-US" sz="2000" noProof="0" dirty="0">
                <a:cs typeface="Arial" charset="0"/>
              </a:rPr>
              <a:t>c. 0.242.</a:t>
            </a:r>
          </a:p>
          <a:p>
            <a:pPr lvl="1" eaLnBrk="1" hangingPunct="1">
              <a:spcAft>
                <a:spcPts val="0"/>
              </a:spcAft>
            </a:pPr>
            <a:r>
              <a:rPr lang="en-US" sz="2000" noProof="0" dirty="0">
                <a:cs typeface="Arial" charset="0"/>
              </a:rPr>
              <a:t>d. 4.139.</a:t>
            </a:r>
          </a:p>
        </p:txBody>
      </p:sp>
      <p:graphicFrame>
        <p:nvGraphicFramePr>
          <p:cNvPr id="5" name="Object 4"/>
          <p:cNvGraphicFramePr>
            <a:graphicFrameLocks noChangeAspect="1"/>
          </p:cNvGraphicFramePr>
          <p:nvPr>
            <p:extLst>
              <p:ext uri="{D42A27DB-BD31-4B8C-83A1-F6EECF244321}">
                <p14:modId xmlns:p14="http://schemas.microsoft.com/office/powerpoint/2010/main" val="2298289080"/>
              </p:ext>
            </p:extLst>
          </p:nvPr>
        </p:nvGraphicFramePr>
        <p:xfrm>
          <a:off x="3933825" y="3627438"/>
          <a:ext cx="3721100" cy="693737"/>
        </p:xfrm>
        <a:graphic>
          <a:graphicData uri="http://schemas.openxmlformats.org/presentationml/2006/ole">
            <mc:AlternateContent xmlns:mc="http://schemas.openxmlformats.org/markup-compatibility/2006">
              <mc:Choice xmlns:v="urn:schemas-microsoft-com:vml" Requires="v">
                <p:oleObj spid="_x0000_s5566" name="Equation" r:id="rId3" imgW="2311200" imgH="431640" progId="Equation.DSMT4">
                  <p:embed/>
                </p:oleObj>
              </mc:Choice>
              <mc:Fallback>
                <p:oleObj name="Equation" r:id="rId3" imgW="2311200" imgH="431640" progId="Equation.DSMT4">
                  <p:embed/>
                  <p:pic>
                    <p:nvPicPr>
                      <p:cNvPr id="11" name="Object 10"/>
                      <p:cNvPicPr/>
                      <p:nvPr/>
                    </p:nvPicPr>
                    <p:blipFill>
                      <a:blip r:embed="rId4"/>
                      <a:stretch>
                        <a:fillRect/>
                      </a:stretch>
                    </p:blipFill>
                    <p:spPr>
                      <a:xfrm>
                        <a:off x="3933825" y="3627438"/>
                        <a:ext cx="3721100" cy="6937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2016548"/>
              </p:ext>
            </p:extLst>
          </p:nvPr>
        </p:nvGraphicFramePr>
        <p:xfrm>
          <a:off x="5072063" y="4468495"/>
          <a:ext cx="1616075" cy="696912"/>
        </p:xfrm>
        <a:graphic>
          <a:graphicData uri="http://schemas.openxmlformats.org/presentationml/2006/ole">
            <mc:AlternateContent xmlns:mc="http://schemas.openxmlformats.org/markup-compatibility/2006">
              <mc:Choice xmlns:v="urn:schemas-microsoft-com:vml" Requires="v">
                <p:oleObj spid="_x0000_s5567" name="Equation" r:id="rId5" imgW="1002960" imgH="431640" progId="Equation.DSMT4">
                  <p:embed/>
                </p:oleObj>
              </mc:Choice>
              <mc:Fallback>
                <p:oleObj name="Equation" r:id="rId5" imgW="1002960" imgH="431640" progId="Equation.DSMT4">
                  <p:embed/>
                  <p:pic>
                    <p:nvPicPr>
                      <p:cNvPr id="5" name="Object 4"/>
                      <p:cNvPicPr/>
                      <p:nvPr/>
                    </p:nvPicPr>
                    <p:blipFill>
                      <a:blip r:embed="rId6"/>
                      <a:stretch>
                        <a:fillRect/>
                      </a:stretch>
                    </p:blipFill>
                    <p:spPr>
                      <a:xfrm>
                        <a:off x="5072063" y="4468495"/>
                        <a:ext cx="1616075" cy="69691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28896293"/>
              </p:ext>
            </p:extLst>
          </p:nvPr>
        </p:nvGraphicFramePr>
        <p:xfrm>
          <a:off x="5133975" y="5276532"/>
          <a:ext cx="1452563" cy="654050"/>
        </p:xfrm>
        <a:graphic>
          <a:graphicData uri="http://schemas.openxmlformats.org/presentationml/2006/ole">
            <mc:AlternateContent xmlns:mc="http://schemas.openxmlformats.org/markup-compatibility/2006">
              <mc:Choice xmlns:v="urn:schemas-microsoft-com:vml" Requires="v">
                <p:oleObj spid="_x0000_s5568" name="Equation" r:id="rId7" imgW="901440" imgH="406080" progId="Equation.DSMT4">
                  <p:embed/>
                </p:oleObj>
              </mc:Choice>
              <mc:Fallback>
                <p:oleObj name="Equation" r:id="rId7" imgW="901440" imgH="406080" progId="Equation.DSMT4">
                  <p:embed/>
                  <p:pic>
                    <p:nvPicPr>
                      <p:cNvPr id="9" name="Object 8"/>
                      <p:cNvPicPr/>
                      <p:nvPr/>
                    </p:nvPicPr>
                    <p:blipFill>
                      <a:blip r:embed="rId8"/>
                      <a:stretch>
                        <a:fillRect/>
                      </a:stretch>
                    </p:blipFill>
                    <p:spPr>
                      <a:xfrm>
                        <a:off x="5133975" y="5276532"/>
                        <a:ext cx="1452563" cy="654050"/>
                      </a:xfrm>
                      <a:prstGeom prst="rect">
                        <a:avLst/>
                      </a:prstGeom>
                    </p:spPr>
                  </p:pic>
                </p:oleObj>
              </mc:Fallback>
            </mc:AlternateContent>
          </a:graphicData>
        </a:graphic>
      </p:graphicFrame>
    </p:spTree>
    <p:extLst>
      <p:ext uri="{BB962C8B-B14F-4D97-AF65-F5344CB8AC3E}">
        <p14:creationId xmlns:p14="http://schemas.microsoft.com/office/powerpoint/2010/main" val="93921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cs typeface="Arial" charset="0"/>
              </a:rPr>
              <a:t>Applications of Contribution Ratio – Increase in Sales Volume</a:t>
            </a:r>
            <a:endParaRPr lang="en-US" noProof="0" dirty="0"/>
          </a:p>
        </p:txBody>
      </p:sp>
      <p:sp>
        <p:nvSpPr>
          <p:cNvPr id="7" name="Content Placeholder 6"/>
          <p:cNvSpPr>
            <a:spLocks noGrp="1"/>
          </p:cNvSpPr>
          <p:nvPr>
            <p:ph idx="1"/>
          </p:nvPr>
        </p:nvSpPr>
        <p:spPr/>
        <p:txBody>
          <a:bodyPr/>
          <a:lstStyle/>
          <a:p>
            <a:pPr eaLnBrk="1" hangingPunct="1">
              <a:spcAft>
                <a:spcPts val="0"/>
              </a:spcAft>
              <a:defRPr/>
            </a:pPr>
            <a:r>
              <a:rPr lang="en-US" altLang="en-US" sz="2400" noProof="0" dirty="0"/>
              <a:t>The relationship between profit and the C</a:t>
            </a:r>
            <a:r>
              <a:rPr lang="en-US" altLang="en-US" sz="100" noProof="0" dirty="0"/>
              <a:t> </a:t>
            </a:r>
            <a:r>
              <a:rPr lang="en-US" altLang="en-US" sz="2400" noProof="0" dirty="0"/>
              <a:t>M ratio can be expressed using the following equation:</a:t>
            </a:r>
          </a:p>
        </p:txBody>
      </p:sp>
      <p:sp>
        <p:nvSpPr>
          <p:cNvPr id="8" name="Content Placeholder 7"/>
          <p:cNvSpPr>
            <a:spLocks noGrp="1"/>
          </p:cNvSpPr>
          <p:nvPr>
            <p:ph idx="10"/>
          </p:nvPr>
        </p:nvSpPr>
        <p:spPr>
          <a:xfrm>
            <a:off x="982345" y="2460802"/>
            <a:ext cx="7521575" cy="533858"/>
          </a:xfrm>
          <a:ln w="19050">
            <a:solidFill>
              <a:schemeClr val="tx1"/>
            </a:solidFill>
          </a:ln>
        </p:spPr>
        <p:txBody>
          <a:bodyPr/>
          <a:lstStyle/>
          <a:p>
            <a:pPr algn="ctr">
              <a:spcAft>
                <a:spcPts val="0"/>
              </a:spcAft>
            </a:pPr>
            <a:r>
              <a:rPr lang="en-US" sz="3200" noProof="0" dirty="0">
                <a:solidFill>
                  <a:srgbClr val="003B00"/>
                </a:solidFill>
              </a:rPr>
              <a:t>Profit = (C</a:t>
            </a:r>
            <a:r>
              <a:rPr lang="en-US" sz="100" noProof="0" dirty="0">
                <a:solidFill>
                  <a:srgbClr val="003B00"/>
                </a:solidFill>
              </a:rPr>
              <a:t> </a:t>
            </a:r>
            <a:r>
              <a:rPr lang="en-US" sz="3200" noProof="0" dirty="0">
                <a:solidFill>
                  <a:srgbClr val="003B00"/>
                </a:solidFill>
              </a:rPr>
              <a:t>M ratio × Sales) − Fixed expenses</a:t>
            </a:r>
          </a:p>
        </p:txBody>
      </p:sp>
      <p:sp>
        <p:nvSpPr>
          <p:cNvPr id="2" name="Content Placeholder 1"/>
          <p:cNvSpPr>
            <a:spLocks noGrp="1"/>
          </p:cNvSpPr>
          <p:nvPr>
            <p:ph idx="11"/>
          </p:nvPr>
        </p:nvSpPr>
        <p:spPr>
          <a:xfrm>
            <a:off x="822323" y="3159125"/>
            <a:ext cx="7521575" cy="727075"/>
          </a:xfrm>
          <a:ln w="19050">
            <a:solidFill>
              <a:schemeClr val="tx1"/>
            </a:solidFill>
          </a:ln>
        </p:spPr>
        <p:txBody>
          <a:bodyPr/>
          <a:lstStyle/>
          <a:p>
            <a:pPr marL="95250">
              <a:spcAft>
                <a:spcPts val="0"/>
              </a:spcAft>
              <a:defRPr/>
            </a:pPr>
            <a:r>
              <a:rPr lang="en-US" noProof="0" dirty="0">
                <a:ea typeface="MS PGothic" pitchFamily="34" charset="-128"/>
              </a:rPr>
              <a:t>If R</a:t>
            </a:r>
            <a:r>
              <a:rPr lang="en-US" sz="100" noProof="0" dirty="0">
                <a:ea typeface="MS PGothic" pitchFamily="34" charset="-128"/>
              </a:rPr>
              <a:t> </a:t>
            </a:r>
            <a:r>
              <a:rPr lang="en-US" noProof="0" dirty="0">
                <a:ea typeface="MS PGothic" pitchFamily="34" charset="-128"/>
              </a:rPr>
              <a:t>B</a:t>
            </a:r>
            <a:r>
              <a:rPr lang="en-US" sz="100" noProof="0" dirty="0">
                <a:ea typeface="MS PGothic" pitchFamily="34" charset="-128"/>
              </a:rPr>
              <a:t> </a:t>
            </a:r>
            <a:r>
              <a:rPr lang="en-US" noProof="0" dirty="0">
                <a:ea typeface="MS PGothic" pitchFamily="34" charset="-128"/>
              </a:rPr>
              <a:t>C increased its sales volume to 500 bikes, what would management expect profit or net operating income to be?</a:t>
            </a:r>
          </a:p>
        </p:txBody>
      </p:sp>
      <p:sp>
        <p:nvSpPr>
          <p:cNvPr id="4" name="Content Placeholder 3"/>
          <p:cNvSpPr>
            <a:spLocks noGrp="1"/>
          </p:cNvSpPr>
          <p:nvPr>
            <p:ph sz="quarter" idx="13"/>
          </p:nvPr>
        </p:nvSpPr>
        <p:spPr>
          <a:xfrm>
            <a:off x="822325" y="4038600"/>
            <a:ext cx="7543800" cy="1676400"/>
          </a:xfrm>
        </p:spPr>
        <p:txBody>
          <a:bodyPr/>
          <a:lstStyle/>
          <a:p>
            <a:pPr eaLnBrk="1" hangingPunct="1">
              <a:spcBef>
                <a:spcPts val="1000"/>
              </a:spcBef>
              <a:spcAft>
                <a:spcPts val="0"/>
              </a:spcAft>
            </a:pPr>
            <a:r>
              <a:rPr lang="en-US" sz="2800" noProof="0" dirty="0"/>
              <a:t>Profit = (40% × </a:t>
            </a:r>
            <a:r>
              <a:rPr lang="en-US" sz="2800" noProof="0" dirty="0">
                <a:solidFill>
                  <a:srgbClr val="AC0000"/>
                </a:solidFill>
              </a:rPr>
              <a:t>$250,000) </a:t>
            </a:r>
            <a:r>
              <a:rPr lang="en-US" sz="2800" noProof="0" dirty="0"/>
              <a:t>− $80,000</a:t>
            </a:r>
          </a:p>
          <a:p>
            <a:pPr eaLnBrk="1" hangingPunct="1">
              <a:spcBef>
                <a:spcPts val="1000"/>
              </a:spcBef>
              <a:spcAft>
                <a:spcPts val="0"/>
              </a:spcAft>
            </a:pPr>
            <a:r>
              <a:rPr lang="en-US" sz="2800" noProof="0" dirty="0"/>
              <a:t>Profit = $100,000 − $80,000</a:t>
            </a:r>
          </a:p>
          <a:p>
            <a:pPr eaLnBrk="1" hangingPunct="1">
              <a:spcBef>
                <a:spcPts val="1000"/>
              </a:spcBef>
              <a:spcAft>
                <a:spcPts val="0"/>
              </a:spcAft>
            </a:pPr>
            <a:r>
              <a:rPr lang="en-US" sz="2800" noProof="0" dirty="0"/>
              <a:t>Profit = </a:t>
            </a:r>
            <a:r>
              <a:rPr lang="en-US" sz="2800" noProof="0" dirty="0">
                <a:solidFill>
                  <a:srgbClr val="AC0000"/>
                </a:solidFill>
              </a:rPr>
              <a:t>$20,000</a:t>
            </a:r>
          </a:p>
        </p:txBody>
      </p:sp>
    </p:spTree>
    <p:extLst>
      <p:ext uri="{BB962C8B-B14F-4D97-AF65-F5344CB8AC3E}">
        <p14:creationId xmlns:p14="http://schemas.microsoft.com/office/powerpoint/2010/main" val="3096955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4</a:t>
            </a:r>
            <a:endParaRPr lang="en-US" noProof="0" dirty="0"/>
          </a:p>
        </p:txBody>
      </p:sp>
      <p:sp>
        <p:nvSpPr>
          <p:cNvPr id="7" name="Content Placeholder 6"/>
          <p:cNvSpPr>
            <a:spLocks noGrp="1"/>
          </p:cNvSpPr>
          <p:nvPr>
            <p:ph idx="1"/>
          </p:nvPr>
        </p:nvSpPr>
        <p:spPr>
          <a:xfrm>
            <a:off x="822325" y="1447801"/>
            <a:ext cx="7543800" cy="1676399"/>
          </a:xfrm>
          <a:ln w="19050">
            <a:solidFill>
              <a:schemeClr val="tx1"/>
            </a:solidFill>
          </a:ln>
        </p:spPr>
        <p:txBody>
          <a:bodyPr/>
          <a:lstStyle/>
          <a:p>
            <a:pPr indent="95250" algn="ctr" fontAlgn="auto">
              <a:spcAft>
                <a:spcPts val="0"/>
              </a:spcAft>
              <a:defRPr/>
            </a:pPr>
            <a:r>
              <a:rPr lang="en-US" sz="3400" b="1" noProof="0" dirty="0">
                <a:solidFill>
                  <a:srgbClr val="365A5C"/>
                </a:solidFill>
                <a:ea typeface="MS PGothic" pitchFamily="34" charset="-128"/>
              </a:rPr>
              <a:t>Show the effects on net operating income of changes in variable costs, fixed costs, selling price, and sales volume.</a:t>
            </a:r>
          </a:p>
        </p:txBody>
      </p:sp>
    </p:spTree>
    <p:extLst>
      <p:ext uri="{BB962C8B-B14F-4D97-AF65-F5344CB8AC3E}">
        <p14:creationId xmlns:p14="http://schemas.microsoft.com/office/powerpoint/2010/main" val="2860464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0000"/>
              </a:lnSpc>
            </a:pPr>
            <a:r>
              <a:rPr lang="en-US" noProof="0" dirty="0"/>
              <a:t>Additional Applications of C</a:t>
            </a:r>
            <a:r>
              <a:rPr lang="en-US" sz="100" noProof="0" dirty="0"/>
              <a:t> </a:t>
            </a:r>
            <a:r>
              <a:rPr lang="en-US" noProof="0" dirty="0"/>
              <a:t>V</a:t>
            </a:r>
            <a:r>
              <a:rPr lang="en-US" sz="100" noProof="0" dirty="0"/>
              <a:t> </a:t>
            </a:r>
            <a:r>
              <a:rPr lang="en-US" noProof="0" dirty="0"/>
              <a:t>P Concepts – Example 1</a:t>
            </a:r>
          </a:p>
        </p:txBody>
      </p:sp>
      <p:sp>
        <p:nvSpPr>
          <p:cNvPr id="2" name="Content Placeholder 1"/>
          <p:cNvSpPr>
            <a:spLocks noGrp="1"/>
          </p:cNvSpPr>
          <p:nvPr>
            <p:ph idx="1"/>
          </p:nvPr>
        </p:nvSpPr>
        <p:spPr>
          <a:xfrm>
            <a:off x="822325" y="1447800"/>
            <a:ext cx="7543800" cy="535255"/>
          </a:xfrm>
        </p:spPr>
        <p:txBody>
          <a:bodyPr/>
          <a:lstStyle/>
          <a:p>
            <a:pPr>
              <a:spcAft>
                <a:spcPts val="0"/>
              </a:spcAft>
              <a:defRPr/>
            </a:pPr>
            <a:r>
              <a:rPr lang="en-US" sz="2800" noProof="0" dirty="0">
                <a:ea typeface="MS PGothic" charset="-128"/>
              </a:rPr>
              <a:t>Example 1: Change in Fixed Cost and Sales Volume </a:t>
            </a:r>
          </a:p>
        </p:txBody>
      </p:sp>
      <p:sp>
        <p:nvSpPr>
          <p:cNvPr id="8" name="Content Placeholder 7"/>
          <p:cNvSpPr>
            <a:spLocks noGrp="1"/>
          </p:cNvSpPr>
          <p:nvPr>
            <p:ph idx="10"/>
          </p:nvPr>
        </p:nvSpPr>
        <p:spPr>
          <a:xfrm>
            <a:off x="822324" y="2438400"/>
            <a:ext cx="7521575" cy="1600200"/>
          </a:xfrm>
          <a:ln w="19050">
            <a:solidFill>
              <a:schemeClr val="tx1"/>
            </a:solidFill>
          </a:ln>
        </p:spPr>
        <p:txBody>
          <a:bodyPr/>
          <a:lstStyle/>
          <a:p>
            <a:pPr algn="ctr" eaLnBrk="1" hangingPunct="1">
              <a:spcAft>
                <a:spcPts val="0"/>
              </a:spcAft>
            </a:pPr>
            <a:r>
              <a:rPr lang="en-US" sz="3200" noProof="0" dirty="0">
                <a:cs typeface="Arial" charset="0"/>
              </a:rPr>
              <a:t>What is the profit impact if R</a:t>
            </a:r>
            <a:r>
              <a:rPr lang="en-US" sz="100" noProof="0" dirty="0">
                <a:cs typeface="Arial" charset="0"/>
              </a:rPr>
              <a:t> </a:t>
            </a:r>
            <a:r>
              <a:rPr lang="en-US" sz="3200" noProof="0" dirty="0">
                <a:cs typeface="Arial" charset="0"/>
              </a:rPr>
              <a:t>B</a:t>
            </a:r>
            <a:r>
              <a:rPr lang="en-US" sz="100" noProof="0" dirty="0">
                <a:cs typeface="Arial" charset="0"/>
              </a:rPr>
              <a:t> </a:t>
            </a:r>
            <a:r>
              <a:rPr lang="en-US" sz="3200" noProof="0" dirty="0">
                <a:cs typeface="Arial" charset="0"/>
              </a:rPr>
              <a:t>C can increase unit sales from 500 to 540 by increasing the monthly advertising budget by $10,000?</a:t>
            </a:r>
          </a:p>
        </p:txBody>
      </p:sp>
    </p:spTree>
    <p:extLst>
      <p:ext uri="{BB962C8B-B14F-4D97-AF65-F5344CB8AC3E}">
        <p14:creationId xmlns:p14="http://schemas.microsoft.com/office/powerpoint/2010/main" val="2248479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635875" cy="1025525"/>
          </a:xfrm>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Solution to Example 1</a:t>
            </a:r>
          </a:p>
        </p:txBody>
      </p:sp>
      <p:sp>
        <p:nvSpPr>
          <p:cNvPr id="2" name="Content Placeholder 1"/>
          <p:cNvSpPr>
            <a:spLocks noGrp="1"/>
          </p:cNvSpPr>
          <p:nvPr>
            <p:ph idx="1"/>
          </p:nvPr>
        </p:nvSpPr>
        <p:spPr>
          <a:xfrm>
            <a:off x="822325" y="1431760"/>
            <a:ext cx="7543800" cy="533400"/>
          </a:xfrm>
        </p:spPr>
        <p:txBody>
          <a:bodyPr/>
          <a:lstStyle/>
          <a:p>
            <a:pPr>
              <a:spcAft>
                <a:spcPts val="0"/>
              </a:spcAft>
              <a:defRPr/>
            </a:pPr>
            <a:r>
              <a:rPr lang="en-US" sz="2800" noProof="0" dirty="0">
                <a:ea typeface="MS PGothic" charset="-128"/>
              </a:rPr>
              <a:t>Example 1: Change in Fixed Cost and Sales Volume </a:t>
            </a:r>
          </a:p>
        </p:txBody>
      </p:sp>
      <p:sp>
        <p:nvSpPr>
          <p:cNvPr id="8" name="Content Placeholder 7"/>
          <p:cNvSpPr>
            <a:spLocks noGrp="1"/>
          </p:cNvSpPr>
          <p:nvPr>
            <p:ph idx="10"/>
          </p:nvPr>
        </p:nvSpPr>
        <p:spPr>
          <a:xfrm>
            <a:off x="909955" y="2098676"/>
            <a:ext cx="5486400" cy="492124"/>
          </a:xfrm>
          <a:ln w="19050">
            <a:solidFill>
              <a:schemeClr val="tx1"/>
            </a:solidFill>
          </a:ln>
        </p:spPr>
        <p:txBody>
          <a:bodyPr/>
          <a:lstStyle/>
          <a:p>
            <a:pPr indent="173038">
              <a:spcAft>
                <a:spcPts val="0"/>
              </a:spcAft>
            </a:pPr>
            <a:r>
              <a:rPr lang="en-US" sz="2400" noProof="0" dirty="0"/>
              <a:t>$80,000 + $10,000 advertising = $90,000</a:t>
            </a:r>
          </a:p>
        </p:txBody>
      </p:sp>
      <p:graphicFrame>
        <p:nvGraphicFramePr>
          <p:cNvPr id="10" name="Table 9"/>
          <p:cNvGraphicFramePr>
            <a:graphicFrameLocks noGrp="1"/>
          </p:cNvGraphicFramePr>
          <p:nvPr>
            <p:extLst>
              <p:ext uri="{D42A27DB-BD31-4B8C-83A1-F6EECF244321}">
                <p14:modId xmlns:p14="http://schemas.microsoft.com/office/powerpoint/2010/main" val="1230488304"/>
              </p:ext>
            </p:extLst>
          </p:nvPr>
        </p:nvGraphicFramePr>
        <p:xfrm>
          <a:off x="1600200" y="2846705"/>
          <a:ext cx="5486400" cy="219456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188627799"/>
                    </a:ext>
                  </a:extLst>
                </a:gridCol>
                <a:gridCol w="1371600">
                  <a:extLst>
                    <a:ext uri="{9D8B030D-6E8A-4147-A177-3AD203B41FA5}">
                      <a16:colId xmlns:a16="http://schemas.microsoft.com/office/drawing/2014/main" val="3580386108"/>
                    </a:ext>
                  </a:extLst>
                </a:gridCol>
                <a:gridCol w="1447800">
                  <a:extLst>
                    <a:ext uri="{9D8B030D-6E8A-4147-A177-3AD203B41FA5}">
                      <a16:colId xmlns:a16="http://schemas.microsoft.com/office/drawing/2014/main" val="2421035959"/>
                    </a:ext>
                  </a:extLst>
                </a:gridCol>
              </a:tblGrid>
              <a:tr h="340227">
                <a:tc>
                  <a:txBody>
                    <a:bodyPr/>
                    <a:lstStyle/>
                    <a:p>
                      <a:endParaRPr lang="en-IN"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b="1" u="sng" dirty="0">
                          <a:solidFill>
                            <a:schemeClr val="tx1"/>
                          </a:solidFill>
                        </a:rPr>
                        <a:t>500 Units</a:t>
                      </a:r>
                      <a:endParaRPr lang="en-IN"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u="sng" dirty="0">
                          <a:solidFill>
                            <a:schemeClr val="tx1"/>
                          </a:solidFill>
                        </a:rPr>
                        <a:t>540 Units</a:t>
                      </a:r>
                      <a:endParaRPr lang="en-IN"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340227">
                <a:tc>
                  <a:txBody>
                    <a:bodyPr/>
                    <a:lstStyle/>
                    <a:p>
                      <a:r>
                        <a:rPr lang="en-US" dirty="0">
                          <a:solidFill>
                            <a:schemeClr val="tx1"/>
                          </a:solidFill>
                        </a:rPr>
                        <a:t>Sales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   250,000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rgbClr val="AC0000"/>
                          </a:solidFill>
                        </a:rPr>
                        <a:t>$   270,000</a:t>
                      </a:r>
                      <a:endParaRPr lang="en-IN" dirty="0">
                        <a:solidFill>
                          <a:srgbClr val="AC0000"/>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340227">
                <a:tc>
                  <a:txBody>
                    <a:bodyPr/>
                    <a:lstStyle/>
                    <a:p>
                      <a:r>
                        <a:rPr lang="en-US" dirty="0">
                          <a:solidFill>
                            <a:schemeClr val="tx1"/>
                          </a:solidFill>
                        </a:rPr>
                        <a:t>Less: Variable expenses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150,000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162,000</a:t>
                      </a:r>
                      <a:endParaRPr lang="en-IN"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340227">
                <a:tc>
                  <a:txBody>
                    <a:bodyPr/>
                    <a:lstStyle/>
                    <a:p>
                      <a:r>
                        <a:rPr lang="en-US" dirty="0">
                          <a:solidFill>
                            <a:schemeClr val="tx1"/>
                          </a:solidFill>
                        </a:rPr>
                        <a:t>Contribution margin</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100,000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chemeClr val="tx1"/>
                          </a:solidFill>
                        </a:rPr>
                        <a:t>108,000</a:t>
                      </a:r>
                      <a:endParaRPr lang="en-IN"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340227">
                <a:tc>
                  <a:txBody>
                    <a:bodyPr/>
                    <a:lstStyle/>
                    <a:p>
                      <a:r>
                        <a:rPr lang="en-US" dirty="0">
                          <a:solidFill>
                            <a:schemeClr val="tx1"/>
                          </a:solidFill>
                        </a:rPr>
                        <a:t>Less: Fixed expenses </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80,000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90,000</a:t>
                      </a:r>
                      <a:endParaRPr lang="en-IN"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340227">
                <a:tc>
                  <a:txBody>
                    <a:bodyPr/>
                    <a:lstStyle/>
                    <a:p>
                      <a:r>
                        <a:rPr lang="en-US" dirty="0">
                          <a:solidFill>
                            <a:schemeClr val="tx1"/>
                          </a:solidFill>
                        </a:rPr>
                        <a:t>Net operating</a:t>
                      </a:r>
                      <a:r>
                        <a:rPr lang="en-US" baseline="0" dirty="0">
                          <a:solidFill>
                            <a:schemeClr val="tx1"/>
                          </a:solidFill>
                        </a:rPr>
                        <a:t> income</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dbl" dirty="0">
                          <a:solidFill>
                            <a:schemeClr val="tx1"/>
                          </a:solidFill>
                          <a:uFill>
                            <a:solidFill>
                              <a:schemeClr val="tx1"/>
                            </a:solidFill>
                          </a:uFill>
                        </a:rPr>
                        <a:t>$    20,</a:t>
                      </a:r>
                      <a:r>
                        <a:rPr lang="en-US" u="dbl" baseline="0" dirty="0">
                          <a:solidFill>
                            <a:schemeClr val="tx1"/>
                          </a:solidFill>
                          <a:uFill>
                            <a:solidFill>
                              <a:schemeClr val="tx1"/>
                            </a:solidFill>
                          </a:uFill>
                        </a:rPr>
                        <a:t>000</a:t>
                      </a:r>
                      <a:r>
                        <a:rPr lang="en-US" u="dbl" dirty="0">
                          <a:solidFill>
                            <a:schemeClr val="tx1"/>
                          </a:solidFill>
                          <a:uFill>
                            <a:solidFill>
                              <a:schemeClr val="tx1"/>
                            </a:solidFill>
                          </a:uFill>
                        </a:rPr>
                        <a:t>        </a:t>
                      </a:r>
                      <a:endParaRPr lang="en-IN" u="dbl" dirty="0">
                        <a:solidFill>
                          <a:schemeClr val="tx1"/>
                        </a:solidFill>
                        <a:uFill>
                          <a:solidFill>
                            <a:schemeClr val="tx1"/>
                          </a:solidFill>
                        </a:u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dirty="0">
                          <a:solidFill>
                            <a:srgbClr val="AC0000"/>
                          </a:solidFill>
                          <a:uFill>
                            <a:solidFill>
                              <a:schemeClr val="tx1"/>
                            </a:solidFill>
                          </a:uFill>
                        </a:rPr>
                        <a:t>$      18,000</a:t>
                      </a:r>
                      <a:endParaRPr lang="en-IN" u="dbl" dirty="0">
                        <a:solidFill>
                          <a:srgbClr val="AC0000"/>
                        </a:solidFill>
                        <a:uFill>
                          <a:solidFill>
                            <a:schemeClr val="tx1"/>
                          </a:solidFill>
                        </a:u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
        <p:nvSpPr>
          <p:cNvPr id="9" name="Content Placeholder 8"/>
          <p:cNvSpPr>
            <a:spLocks noGrp="1"/>
          </p:cNvSpPr>
          <p:nvPr>
            <p:ph sz="quarter" idx="14"/>
          </p:nvPr>
        </p:nvSpPr>
        <p:spPr>
          <a:xfrm>
            <a:off x="822325" y="5334000"/>
            <a:ext cx="7543800" cy="838200"/>
          </a:xfrm>
          <a:ln w="19050">
            <a:solidFill>
              <a:schemeClr val="tx1"/>
            </a:solidFill>
          </a:ln>
        </p:spPr>
        <p:txBody>
          <a:bodyPr/>
          <a:lstStyle/>
          <a:p>
            <a:pPr algn="ctr">
              <a:spcBef>
                <a:spcPts val="1000"/>
              </a:spcBef>
              <a:spcAft>
                <a:spcPts val="0"/>
              </a:spcAft>
              <a:defRPr/>
            </a:pPr>
            <a:r>
              <a:rPr lang="en-US" sz="2400" noProof="0" dirty="0">
                <a:ea typeface="MS PGothic" pitchFamily="34" charset="-128"/>
              </a:rPr>
              <a:t>Sales</a:t>
            </a:r>
            <a:r>
              <a:rPr lang="en-US" sz="2400" noProof="0" dirty="0">
                <a:solidFill>
                  <a:srgbClr val="FFFFFF"/>
                </a:solidFill>
                <a:ea typeface="MS PGothic" pitchFamily="34" charset="-128"/>
              </a:rPr>
              <a:t> </a:t>
            </a:r>
            <a:r>
              <a:rPr lang="en-US" sz="2400" i="1" noProof="0" dirty="0">
                <a:solidFill>
                  <a:srgbClr val="003B00"/>
                </a:solidFill>
                <a:ea typeface="MS PGothic" pitchFamily="34" charset="-128"/>
              </a:rPr>
              <a:t>increased</a:t>
            </a:r>
            <a:r>
              <a:rPr lang="en-US" sz="2400" noProof="0" dirty="0">
                <a:solidFill>
                  <a:schemeClr val="accent4">
                    <a:lumMod val="75000"/>
                  </a:schemeClr>
                </a:solidFill>
                <a:ea typeface="MS PGothic" pitchFamily="34" charset="-128"/>
              </a:rPr>
              <a:t> </a:t>
            </a:r>
            <a:r>
              <a:rPr lang="en-US" sz="2400" noProof="0" dirty="0">
                <a:ea typeface="MS PGothic" pitchFamily="34" charset="-128"/>
              </a:rPr>
              <a:t>by $20,000, but net operating income </a:t>
            </a:r>
            <a:r>
              <a:rPr lang="en-US" sz="2400" i="1" noProof="0" dirty="0">
                <a:solidFill>
                  <a:srgbClr val="C00000"/>
                </a:solidFill>
                <a:ea typeface="MS PGothic" pitchFamily="34" charset="-128"/>
              </a:rPr>
              <a:t>decreased</a:t>
            </a:r>
            <a:r>
              <a:rPr lang="en-US" sz="2400" noProof="0" dirty="0">
                <a:solidFill>
                  <a:srgbClr val="FFFFFF"/>
                </a:solidFill>
                <a:ea typeface="MS PGothic" pitchFamily="34" charset="-128"/>
              </a:rPr>
              <a:t> </a:t>
            </a:r>
            <a:r>
              <a:rPr lang="en-US" sz="2400" noProof="0" dirty="0">
                <a:ea typeface="MS PGothic" pitchFamily="34" charset="-128"/>
              </a:rPr>
              <a:t>by $2,000.</a:t>
            </a:r>
          </a:p>
        </p:txBody>
      </p:sp>
    </p:spTree>
    <p:extLst>
      <p:ext uri="{BB962C8B-B14F-4D97-AF65-F5344CB8AC3E}">
        <p14:creationId xmlns:p14="http://schemas.microsoft.com/office/powerpoint/2010/main" val="2154198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A Shortcut </a:t>
            </a:r>
          </a:p>
        </p:txBody>
      </p:sp>
      <p:sp>
        <p:nvSpPr>
          <p:cNvPr id="7" name="Content Placeholder 6"/>
          <p:cNvSpPr>
            <a:spLocks noGrp="1"/>
          </p:cNvSpPr>
          <p:nvPr>
            <p:ph idx="1"/>
          </p:nvPr>
        </p:nvSpPr>
        <p:spPr>
          <a:xfrm>
            <a:off x="822325" y="1447800"/>
            <a:ext cx="7543800" cy="535255"/>
          </a:xfrm>
        </p:spPr>
        <p:txBody>
          <a:bodyPr/>
          <a:lstStyle/>
          <a:p>
            <a:pPr>
              <a:spcAft>
                <a:spcPts val="0"/>
              </a:spcAft>
              <a:defRPr/>
            </a:pPr>
            <a:r>
              <a:rPr lang="en-US" sz="2800" noProof="0" dirty="0">
                <a:ea typeface="MS PGothic" charset="-128"/>
              </a:rPr>
              <a:t>Example 1: Change in Fixed Cost and Sales Volume </a:t>
            </a:r>
          </a:p>
        </p:txBody>
      </p:sp>
      <p:sp>
        <p:nvSpPr>
          <p:cNvPr id="8" name="Content Placeholder 7"/>
          <p:cNvSpPr>
            <a:spLocks noGrp="1"/>
          </p:cNvSpPr>
          <p:nvPr>
            <p:ph idx="10"/>
          </p:nvPr>
        </p:nvSpPr>
        <p:spPr>
          <a:xfrm>
            <a:off x="822324" y="2252930"/>
            <a:ext cx="7788276" cy="795070"/>
          </a:xfrm>
          <a:ln w="19050">
            <a:noFill/>
          </a:ln>
        </p:spPr>
        <p:txBody>
          <a:bodyPr/>
          <a:lstStyle/>
          <a:p>
            <a:pPr eaLnBrk="1" hangingPunct="1">
              <a:spcAft>
                <a:spcPts val="0"/>
              </a:spcAft>
              <a:defRPr/>
            </a:pPr>
            <a:r>
              <a:rPr lang="en-US" sz="3200" noProof="0" dirty="0">
                <a:solidFill>
                  <a:schemeClr val="tx1">
                    <a:lumMod val="65000"/>
                    <a:lumOff val="35000"/>
                  </a:schemeClr>
                </a:solidFill>
              </a:rPr>
              <a:t>A shortcut solution using incremental analysis:</a:t>
            </a:r>
          </a:p>
        </p:txBody>
      </p:sp>
      <p:graphicFrame>
        <p:nvGraphicFramePr>
          <p:cNvPr id="3" name="Table 2"/>
          <p:cNvGraphicFramePr>
            <a:graphicFrameLocks noGrp="1"/>
          </p:cNvGraphicFramePr>
          <p:nvPr>
            <p:extLst>
              <p:ext uri="{D42A27DB-BD31-4B8C-83A1-F6EECF244321}">
                <p14:modId xmlns:p14="http://schemas.microsoft.com/office/powerpoint/2010/main" val="712771043"/>
              </p:ext>
            </p:extLst>
          </p:nvPr>
        </p:nvGraphicFramePr>
        <p:xfrm>
          <a:off x="822324" y="3417570"/>
          <a:ext cx="6340476" cy="1371600"/>
        </p:xfrm>
        <a:graphic>
          <a:graphicData uri="http://schemas.openxmlformats.org/drawingml/2006/table">
            <a:tbl>
              <a:tblPr firstRow="1" bandRow="1">
                <a:tableStyleId>{2D5ABB26-0587-4C30-8999-92F81FD0307C}</a:tableStyleId>
              </a:tblPr>
              <a:tblGrid>
                <a:gridCol w="4740276">
                  <a:extLst>
                    <a:ext uri="{9D8B030D-6E8A-4147-A177-3AD203B41FA5}">
                      <a16:colId xmlns:a16="http://schemas.microsoft.com/office/drawing/2014/main" val="1321205917"/>
                    </a:ext>
                  </a:extLst>
                </a:gridCol>
                <a:gridCol w="1600200">
                  <a:extLst>
                    <a:ext uri="{9D8B030D-6E8A-4147-A177-3AD203B41FA5}">
                      <a16:colId xmlns:a16="http://schemas.microsoft.com/office/drawing/2014/main" val="2634429269"/>
                    </a:ext>
                  </a:extLst>
                </a:gridCol>
              </a:tblGrid>
              <a:tr h="177800">
                <a:tc>
                  <a:txBody>
                    <a:bodyPr/>
                    <a:lstStyle/>
                    <a:p>
                      <a:r>
                        <a:rPr lang="en-IN" sz="2400" dirty="0">
                          <a:solidFill>
                            <a:schemeClr val="tx1"/>
                          </a:solidFill>
                        </a:rPr>
                        <a:t>Increase in C</a:t>
                      </a:r>
                      <a:r>
                        <a:rPr lang="en-IN" sz="100" dirty="0">
                          <a:solidFill>
                            <a:schemeClr val="tx1"/>
                          </a:solidFill>
                        </a:rPr>
                        <a:t> </a:t>
                      </a:r>
                      <a:r>
                        <a:rPr lang="en-IN" sz="2400" dirty="0">
                          <a:solidFill>
                            <a:schemeClr val="tx1"/>
                          </a:solidFill>
                        </a:rPr>
                        <a:t>M (40 units × $200)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solidFill>
                            <a:schemeClr val="tx1"/>
                          </a:solidFill>
                        </a:rPr>
                        <a:t>  $   8,000</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1006471"/>
                  </a:ext>
                </a:extLst>
              </a:tr>
              <a:tr h="177800">
                <a:tc>
                  <a:txBody>
                    <a:bodyPr/>
                    <a:lstStyle/>
                    <a:p>
                      <a:r>
                        <a:rPr lang="en-IN" sz="2400" dirty="0">
                          <a:solidFill>
                            <a:schemeClr val="tx1"/>
                          </a:solidFill>
                        </a:rPr>
                        <a:t>Increase in advertising expenses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u="none" dirty="0">
                          <a:solidFill>
                            <a:schemeClr val="tx1"/>
                          </a:solidFill>
                        </a:rPr>
                        <a:t>  </a:t>
                      </a:r>
                      <a:r>
                        <a:rPr lang="en-US" sz="2400" u="sng" dirty="0">
                          <a:solidFill>
                            <a:schemeClr val="tx1"/>
                          </a:solidFill>
                        </a:rPr>
                        <a:t>   10,000</a:t>
                      </a:r>
                      <a:endParaRPr lang="en-IN" sz="240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42991"/>
                  </a:ext>
                </a:extLst>
              </a:tr>
              <a:tr h="177800">
                <a:tc>
                  <a:txBody>
                    <a:bodyPr/>
                    <a:lstStyle/>
                    <a:p>
                      <a:r>
                        <a:rPr lang="en-IN" sz="2400" dirty="0">
                          <a:solidFill>
                            <a:schemeClr val="tx1"/>
                          </a:solidFill>
                        </a:rPr>
                        <a:t>Decrease in net operating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u="none" baseline="0" dirty="0">
                          <a:solidFill>
                            <a:schemeClr val="tx1"/>
                          </a:solidFill>
                        </a:rPr>
                        <a:t>  </a:t>
                      </a:r>
                      <a:r>
                        <a:rPr lang="en-US" sz="2400" u="dbl" baseline="0" dirty="0">
                          <a:solidFill>
                            <a:schemeClr val="tx1"/>
                          </a:solidFill>
                        </a:rPr>
                        <a:t>$ (2,000</a:t>
                      </a:r>
                      <a:r>
                        <a:rPr lang="en-US" sz="2400" u="none" baseline="0" dirty="0">
                          <a:solidFill>
                            <a:schemeClr val="tx1"/>
                          </a:solidFill>
                        </a:rPr>
                        <a:t>)</a:t>
                      </a:r>
                      <a:endParaRPr lang="en-IN" sz="2400" u="none"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456039"/>
                  </a:ext>
                </a:extLst>
              </a:tr>
            </a:tbl>
          </a:graphicData>
        </a:graphic>
      </p:graphicFrame>
    </p:spTree>
    <p:extLst>
      <p:ext uri="{BB962C8B-B14F-4D97-AF65-F5344CB8AC3E}">
        <p14:creationId xmlns:p14="http://schemas.microsoft.com/office/powerpoint/2010/main" val="1608223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Example 2</a:t>
            </a:r>
          </a:p>
        </p:txBody>
      </p:sp>
      <p:sp>
        <p:nvSpPr>
          <p:cNvPr id="7" name="Content Placeholder 6"/>
          <p:cNvSpPr>
            <a:spLocks noGrp="1"/>
          </p:cNvSpPr>
          <p:nvPr>
            <p:ph idx="1"/>
          </p:nvPr>
        </p:nvSpPr>
        <p:spPr>
          <a:xfrm>
            <a:off x="822324" y="1447800"/>
            <a:ext cx="7940675" cy="535255"/>
          </a:xfrm>
        </p:spPr>
        <p:txBody>
          <a:bodyPr/>
          <a:lstStyle/>
          <a:p>
            <a:pPr algn="ctr">
              <a:spcAft>
                <a:spcPts val="0"/>
              </a:spcAft>
              <a:defRPr/>
            </a:pPr>
            <a:r>
              <a:rPr lang="en-US" sz="2800" noProof="0" dirty="0">
                <a:ea typeface="MS PGothic" charset="-128"/>
              </a:rPr>
              <a:t>Example 2: Change in Variable Costs and Sales Volume</a:t>
            </a:r>
          </a:p>
        </p:txBody>
      </p:sp>
      <p:sp>
        <p:nvSpPr>
          <p:cNvPr id="8" name="Content Placeholder 7"/>
          <p:cNvSpPr>
            <a:spLocks noGrp="1"/>
          </p:cNvSpPr>
          <p:nvPr>
            <p:ph idx="10"/>
          </p:nvPr>
        </p:nvSpPr>
        <p:spPr>
          <a:xfrm>
            <a:off x="811212" y="2590800"/>
            <a:ext cx="7521575" cy="2057400"/>
          </a:xfrm>
          <a:ln w="19050">
            <a:noFill/>
          </a:ln>
        </p:spPr>
        <p:txBody>
          <a:bodyPr/>
          <a:lstStyle/>
          <a:p>
            <a:pPr eaLnBrk="1" hangingPunct="1">
              <a:spcAft>
                <a:spcPts val="0"/>
              </a:spcAft>
              <a:defRPr/>
            </a:pPr>
            <a:r>
              <a:rPr lang="en-US" altLang="en-US" sz="3200" noProof="0" dirty="0">
                <a:solidFill>
                  <a:srgbClr val="003B00"/>
                </a:solidFill>
              </a:rPr>
              <a:t>What is the profit impact if R</a:t>
            </a:r>
            <a:r>
              <a:rPr lang="en-US" altLang="en-US" sz="100" noProof="0" dirty="0">
                <a:solidFill>
                  <a:srgbClr val="003B00"/>
                </a:solidFill>
              </a:rPr>
              <a:t> </a:t>
            </a:r>
            <a:r>
              <a:rPr lang="en-US" altLang="en-US" sz="3200" noProof="0" dirty="0">
                <a:solidFill>
                  <a:srgbClr val="003B00"/>
                </a:solidFill>
              </a:rPr>
              <a:t>B</a:t>
            </a:r>
            <a:r>
              <a:rPr lang="en-US" altLang="en-US" sz="100" noProof="0" dirty="0">
                <a:solidFill>
                  <a:srgbClr val="003B00"/>
                </a:solidFill>
              </a:rPr>
              <a:t> </a:t>
            </a:r>
            <a:r>
              <a:rPr lang="en-US" altLang="en-US" sz="3200" noProof="0" dirty="0">
                <a:solidFill>
                  <a:srgbClr val="003B00"/>
                </a:solidFill>
              </a:rPr>
              <a:t>C can use higher-quality raw materials, thus increasing variable costs per unit by $10, to generate an increase in unit sales from 500 to 580?</a:t>
            </a:r>
          </a:p>
        </p:txBody>
      </p:sp>
    </p:spTree>
    <p:extLst>
      <p:ext uri="{BB962C8B-B14F-4D97-AF65-F5344CB8AC3E}">
        <p14:creationId xmlns:p14="http://schemas.microsoft.com/office/powerpoint/2010/main" val="38591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635875" cy="1066800"/>
          </a:xfrm>
        </p:spPr>
        <p:txBody>
          <a:bodyPr>
            <a:normAutofit/>
          </a:bodyPr>
          <a:lstStyle/>
          <a:p>
            <a:r>
              <a:rPr lang="en-US" noProof="0" dirty="0">
                <a:cs typeface="Arial" charset="0"/>
              </a:rPr>
              <a:t>Basics of Cost-Volume-Profit Analysis </a:t>
            </a:r>
            <a:r>
              <a:rPr lang="en-US" sz="1100" noProof="0" dirty="0">
                <a:cs typeface="Arial" charset="0"/>
              </a:rPr>
              <a:t>1</a:t>
            </a:r>
            <a:endParaRPr lang="en-US" sz="1100" noProof="0" dirty="0"/>
          </a:p>
        </p:txBody>
      </p:sp>
      <p:sp>
        <p:nvSpPr>
          <p:cNvPr id="2" name="Content Placeholder 1"/>
          <p:cNvSpPr>
            <a:spLocks noGrp="1"/>
          </p:cNvSpPr>
          <p:nvPr>
            <p:ph idx="1"/>
          </p:nvPr>
        </p:nvSpPr>
        <p:spPr>
          <a:xfrm>
            <a:off x="822324" y="1318550"/>
            <a:ext cx="7788275" cy="944300"/>
          </a:xfrm>
          <a:ln w="19050">
            <a:solidFill>
              <a:schemeClr val="tx1"/>
            </a:solidFill>
          </a:ln>
        </p:spPr>
        <p:txBody>
          <a:bodyPr/>
          <a:lstStyle/>
          <a:p>
            <a:pPr marL="95250">
              <a:spcAft>
                <a:spcPts val="0"/>
              </a:spcAft>
              <a:defRPr/>
            </a:pPr>
            <a:r>
              <a:rPr lang="en-US" sz="1800" noProof="0" dirty="0">
                <a:ea typeface="MS PGothic" pitchFamily="34" charset="-128"/>
              </a:rPr>
              <a:t>The contribution income statement is helpful to managers in judging the impact on profits of changes in selling price, cost, or volume. The emphasis is on cost behavior.</a:t>
            </a:r>
          </a:p>
        </p:txBody>
      </p:sp>
      <p:sp>
        <p:nvSpPr>
          <p:cNvPr id="11" name="Content Placeholder 10">
            <a:extLst>
              <a:ext uri="{FF2B5EF4-FFF2-40B4-BE49-F238E27FC236}">
                <a16:creationId xmlns:a16="http://schemas.microsoft.com/office/drawing/2014/main" id="{B96E38C7-0E36-4913-B43B-8593960DF367}"/>
              </a:ext>
            </a:extLst>
          </p:cNvPr>
          <p:cNvSpPr>
            <a:spLocks noGrp="1"/>
          </p:cNvSpPr>
          <p:nvPr>
            <p:ph sz="quarter" idx="11"/>
          </p:nvPr>
        </p:nvSpPr>
        <p:spPr>
          <a:xfrm>
            <a:off x="2057400" y="2491450"/>
            <a:ext cx="3808906" cy="990600"/>
          </a:xfrm>
        </p:spPr>
        <p:txBody>
          <a:bodyPr/>
          <a:lstStyle/>
          <a:p>
            <a:pPr>
              <a:spcBef>
                <a:spcPts val="500"/>
              </a:spcBef>
              <a:spcAft>
                <a:spcPts val="0"/>
              </a:spcAft>
            </a:pPr>
            <a:r>
              <a:rPr lang="en-US" sz="1600" b="1" noProof="0" dirty="0"/>
              <a:t>Racing Bicycle Company</a:t>
            </a:r>
          </a:p>
          <a:p>
            <a:pPr>
              <a:spcBef>
                <a:spcPts val="500"/>
              </a:spcBef>
              <a:spcAft>
                <a:spcPts val="0"/>
              </a:spcAft>
            </a:pPr>
            <a:r>
              <a:rPr lang="en-US" sz="1600" b="1" noProof="0" dirty="0"/>
              <a:t>Contribution Income Statement</a:t>
            </a:r>
          </a:p>
          <a:p>
            <a:pPr>
              <a:spcBef>
                <a:spcPts val="500"/>
              </a:spcBef>
              <a:spcAft>
                <a:spcPts val="0"/>
              </a:spcAft>
            </a:pPr>
            <a:r>
              <a:rPr lang="en-US" sz="1600" b="1" noProof="0" dirty="0"/>
              <a:t>For the Month of June</a:t>
            </a:r>
          </a:p>
        </p:txBody>
      </p:sp>
      <p:graphicFrame>
        <p:nvGraphicFramePr>
          <p:cNvPr id="12" name="Table 10">
            <a:extLst>
              <a:ext uri="{FF2B5EF4-FFF2-40B4-BE49-F238E27FC236}">
                <a16:creationId xmlns:a16="http://schemas.microsoft.com/office/drawing/2014/main" id="{1A5D17C2-7047-4EC9-BB4B-10C33D4C31E7}"/>
              </a:ext>
            </a:extLst>
          </p:cNvPr>
          <p:cNvGraphicFramePr>
            <a:graphicFrameLocks noGrp="1"/>
          </p:cNvGraphicFramePr>
          <p:nvPr>
            <p:extLst>
              <p:ext uri="{D42A27DB-BD31-4B8C-83A1-F6EECF244321}">
                <p14:modId xmlns:p14="http://schemas.microsoft.com/office/powerpoint/2010/main" val="2701533051"/>
              </p:ext>
            </p:extLst>
          </p:nvPr>
        </p:nvGraphicFramePr>
        <p:xfrm>
          <a:off x="2057401" y="3581400"/>
          <a:ext cx="3808906" cy="1676400"/>
        </p:xfrm>
        <a:graphic>
          <a:graphicData uri="http://schemas.openxmlformats.org/drawingml/2006/table">
            <a:tbl>
              <a:tblPr firstRow="1" bandRow="1">
                <a:tableStyleId>{5C22544A-7EE6-4342-B048-85BDC9FD1C3A}</a:tableStyleId>
              </a:tblPr>
              <a:tblGrid>
                <a:gridCol w="2503628">
                  <a:extLst>
                    <a:ext uri="{9D8B030D-6E8A-4147-A177-3AD203B41FA5}">
                      <a16:colId xmlns:a16="http://schemas.microsoft.com/office/drawing/2014/main" val="3867931200"/>
                    </a:ext>
                  </a:extLst>
                </a:gridCol>
                <a:gridCol w="1305278">
                  <a:extLst>
                    <a:ext uri="{9D8B030D-6E8A-4147-A177-3AD203B41FA5}">
                      <a16:colId xmlns:a16="http://schemas.microsoft.com/office/drawing/2014/main" val="3371366454"/>
                    </a:ext>
                  </a:extLst>
                </a:gridCol>
              </a:tblGrid>
              <a:tr h="205740">
                <a:tc>
                  <a:txBody>
                    <a:bodyPr/>
                    <a:lstStyle/>
                    <a:p>
                      <a:r>
                        <a:rPr lang="en-US" sz="1600" b="0" dirty="0">
                          <a:solidFill>
                            <a:schemeClr val="tx1"/>
                          </a:solidFill>
                        </a:rPr>
                        <a:t>Sales (500 bicycles)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600" b="0" dirty="0">
                          <a:solidFill>
                            <a:schemeClr val="tx1"/>
                          </a:solidFill>
                        </a:rPr>
                        <a:t>$     250,000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205740">
                <a:tc>
                  <a:txBody>
                    <a:bodyPr/>
                    <a:lstStyle/>
                    <a:p>
                      <a:r>
                        <a:rPr lang="en-US" sz="1600" dirty="0">
                          <a:solidFill>
                            <a:schemeClr val="tx1"/>
                          </a:solidFill>
                        </a:rPr>
                        <a:t>Less: Variable expenses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150,000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205740">
                <a:tc>
                  <a:txBody>
                    <a:bodyPr/>
                    <a:lstStyle/>
                    <a:p>
                      <a:r>
                        <a:rPr lang="en-US" sz="16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dirty="0">
                          <a:solidFill>
                            <a:schemeClr val="tx1"/>
                          </a:solidFill>
                        </a:rPr>
                        <a:t>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205740">
                <a:tc>
                  <a:txBody>
                    <a:bodyPr/>
                    <a:lstStyle/>
                    <a:p>
                      <a:r>
                        <a:rPr lang="en-US" sz="16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205740">
                <a:tc>
                  <a:txBody>
                    <a:bodyPr/>
                    <a:lstStyle/>
                    <a:p>
                      <a:r>
                        <a:rPr lang="en-US" sz="16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dbl" baseline="0" dirty="0">
                          <a:solidFill>
                            <a:schemeClr val="tx1"/>
                          </a:solidFill>
                        </a:rPr>
                        <a:t>$       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bl>
          </a:graphicData>
        </a:graphic>
      </p:graphicFrame>
      <p:sp>
        <p:nvSpPr>
          <p:cNvPr id="3" name="Content Placeholder 2"/>
          <p:cNvSpPr>
            <a:spLocks noGrp="1"/>
          </p:cNvSpPr>
          <p:nvPr>
            <p:ph idx="10"/>
          </p:nvPr>
        </p:nvSpPr>
        <p:spPr>
          <a:xfrm>
            <a:off x="822324" y="5410200"/>
            <a:ext cx="7504908" cy="685800"/>
          </a:xfrm>
          <a:ln w="19050">
            <a:solidFill>
              <a:schemeClr val="tx1"/>
            </a:solidFill>
          </a:ln>
        </p:spPr>
        <p:txBody>
          <a:bodyPr/>
          <a:lstStyle/>
          <a:p>
            <a:pPr marL="95250">
              <a:spcAft>
                <a:spcPts val="0"/>
              </a:spcAft>
              <a:defRPr/>
            </a:pPr>
            <a:r>
              <a:rPr lang="en-US" sz="1800" noProof="0" dirty="0">
                <a:ea typeface="MS PGothic" pitchFamily="34" charset="-128"/>
              </a:rPr>
              <a:t>Contribution margin (C</a:t>
            </a:r>
            <a:r>
              <a:rPr lang="en-US" sz="100" noProof="0" dirty="0">
                <a:ea typeface="MS PGothic" pitchFamily="34" charset="-128"/>
              </a:rPr>
              <a:t> </a:t>
            </a:r>
            <a:r>
              <a:rPr lang="en-US" sz="1800" noProof="0" dirty="0">
                <a:ea typeface="MS PGothic" pitchFamily="34" charset="-128"/>
              </a:rPr>
              <a:t>M) is the amount remaining from sales revenue after variable expenses have been deducted.</a:t>
            </a:r>
          </a:p>
        </p:txBody>
      </p:sp>
    </p:spTree>
    <p:extLst>
      <p:ext uri="{BB962C8B-B14F-4D97-AF65-F5344CB8AC3E}">
        <p14:creationId xmlns:p14="http://schemas.microsoft.com/office/powerpoint/2010/main" val="2452175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Solution to Example 2 </a:t>
            </a:r>
          </a:p>
        </p:txBody>
      </p:sp>
      <p:sp>
        <p:nvSpPr>
          <p:cNvPr id="2" name="Content Placeholder 1"/>
          <p:cNvSpPr>
            <a:spLocks noGrp="1"/>
          </p:cNvSpPr>
          <p:nvPr>
            <p:ph idx="1"/>
          </p:nvPr>
        </p:nvSpPr>
        <p:spPr>
          <a:xfrm>
            <a:off x="822324" y="1431760"/>
            <a:ext cx="7940675" cy="533400"/>
          </a:xfrm>
        </p:spPr>
        <p:txBody>
          <a:bodyPr/>
          <a:lstStyle/>
          <a:p>
            <a:pPr>
              <a:spcAft>
                <a:spcPts val="0"/>
              </a:spcAft>
              <a:defRPr/>
            </a:pPr>
            <a:r>
              <a:rPr lang="en-US" sz="2800" noProof="0" dirty="0">
                <a:ea typeface="MS PGothic" charset="-128"/>
              </a:rPr>
              <a:t>Example 2: Change in Variable Costs and Sales Volume </a:t>
            </a:r>
          </a:p>
        </p:txBody>
      </p:sp>
      <p:sp>
        <p:nvSpPr>
          <p:cNvPr id="8" name="Content Placeholder 7"/>
          <p:cNvSpPr>
            <a:spLocks noGrp="1"/>
          </p:cNvSpPr>
          <p:nvPr>
            <p:ph idx="10"/>
          </p:nvPr>
        </p:nvSpPr>
        <p:spPr>
          <a:xfrm>
            <a:off x="898525" y="2108771"/>
            <a:ext cx="6035675" cy="492124"/>
          </a:xfrm>
          <a:ln w="19050">
            <a:solidFill>
              <a:schemeClr val="tx1"/>
            </a:solidFill>
          </a:ln>
        </p:spPr>
        <p:txBody>
          <a:bodyPr/>
          <a:lstStyle/>
          <a:p>
            <a:pPr indent="95250">
              <a:spcAft>
                <a:spcPts val="0"/>
              </a:spcAft>
            </a:pPr>
            <a:r>
              <a:rPr lang="en-US" sz="2400" noProof="0" dirty="0"/>
              <a:t>580 units × $310 variable cost/unit = $179,800</a:t>
            </a:r>
          </a:p>
        </p:txBody>
      </p:sp>
      <p:graphicFrame>
        <p:nvGraphicFramePr>
          <p:cNvPr id="10" name="Table 9"/>
          <p:cNvGraphicFramePr>
            <a:graphicFrameLocks noGrp="1"/>
          </p:cNvGraphicFramePr>
          <p:nvPr>
            <p:extLst>
              <p:ext uri="{D42A27DB-BD31-4B8C-83A1-F6EECF244321}">
                <p14:modId xmlns:p14="http://schemas.microsoft.com/office/powerpoint/2010/main" val="3297438121"/>
              </p:ext>
            </p:extLst>
          </p:nvPr>
        </p:nvGraphicFramePr>
        <p:xfrm>
          <a:off x="1676400" y="2804160"/>
          <a:ext cx="5432260" cy="2194560"/>
        </p:xfrm>
        <a:graphic>
          <a:graphicData uri="http://schemas.openxmlformats.org/drawingml/2006/table">
            <a:tbl>
              <a:tblPr firstRow="1" bandRow="1">
                <a:tableStyleId>{2D5ABB26-0587-4C30-8999-92F81FD0307C}</a:tableStyleId>
              </a:tblPr>
              <a:tblGrid>
                <a:gridCol w="2765260">
                  <a:extLst>
                    <a:ext uri="{9D8B030D-6E8A-4147-A177-3AD203B41FA5}">
                      <a16:colId xmlns:a16="http://schemas.microsoft.com/office/drawing/2014/main" val="2188627799"/>
                    </a:ext>
                  </a:extLst>
                </a:gridCol>
                <a:gridCol w="1295400">
                  <a:extLst>
                    <a:ext uri="{9D8B030D-6E8A-4147-A177-3AD203B41FA5}">
                      <a16:colId xmlns:a16="http://schemas.microsoft.com/office/drawing/2014/main" val="3580386108"/>
                    </a:ext>
                  </a:extLst>
                </a:gridCol>
                <a:gridCol w="1371600">
                  <a:extLst>
                    <a:ext uri="{9D8B030D-6E8A-4147-A177-3AD203B41FA5}">
                      <a16:colId xmlns:a16="http://schemas.microsoft.com/office/drawing/2014/main" val="2421035959"/>
                    </a:ext>
                  </a:extLst>
                </a:gridCol>
              </a:tblGrid>
              <a:tr h="218440">
                <a:tc>
                  <a:txBody>
                    <a:bodyPr/>
                    <a:lstStyle/>
                    <a:p>
                      <a:endParaRPr lang="en-IN"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b="1" u="sng" dirty="0">
                          <a:solidFill>
                            <a:schemeClr val="tx1"/>
                          </a:solidFill>
                        </a:rPr>
                        <a:t>500 Units</a:t>
                      </a:r>
                      <a:endParaRPr lang="en-IN"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u="sng" dirty="0">
                          <a:solidFill>
                            <a:schemeClr val="tx1"/>
                          </a:solidFill>
                        </a:rPr>
                        <a:t>580 Units</a:t>
                      </a:r>
                      <a:endParaRPr lang="en-IN"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218440">
                <a:tc>
                  <a:txBody>
                    <a:bodyPr/>
                    <a:lstStyle/>
                    <a:p>
                      <a:r>
                        <a:rPr lang="en-US" dirty="0">
                          <a:solidFill>
                            <a:schemeClr val="tx1"/>
                          </a:solidFill>
                        </a:rPr>
                        <a:t>Sales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   250,000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rgbClr val="AC0000"/>
                          </a:solidFill>
                        </a:rPr>
                        <a:t>$   290,000</a:t>
                      </a:r>
                      <a:endParaRPr lang="en-IN" dirty="0">
                        <a:solidFill>
                          <a:srgbClr val="AC0000"/>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218440">
                <a:tc>
                  <a:txBody>
                    <a:bodyPr/>
                    <a:lstStyle/>
                    <a:p>
                      <a:r>
                        <a:rPr lang="en-US" dirty="0">
                          <a:solidFill>
                            <a:schemeClr val="tx1"/>
                          </a:solidFill>
                        </a:rPr>
                        <a:t>Less: Variable expenses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150,000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rgbClr val="AC0000"/>
                          </a:solidFill>
                        </a:rPr>
                        <a:t>     179,800</a:t>
                      </a:r>
                      <a:endParaRPr lang="en-IN" u="sng" dirty="0">
                        <a:solidFill>
                          <a:srgbClr val="AC0000"/>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218440">
                <a:tc>
                  <a:txBody>
                    <a:bodyPr/>
                    <a:lstStyle/>
                    <a:p>
                      <a:r>
                        <a:rPr lang="en-US" dirty="0">
                          <a:solidFill>
                            <a:schemeClr val="tx1"/>
                          </a:solidFill>
                        </a:rPr>
                        <a:t>Contribution margin</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100,000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chemeClr val="tx1"/>
                          </a:solidFill>
                        </a:rPr>
                        <a:t>110,200</a:t>
                      </a:r>
                      <a:endParaRPr lang="en-IN"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218440">
                <a:tc>
                  <a:txBody>
                    <a:bodyPr/>
                    <a:lstStyle/>
                    <a:p>
                      <a:r>
                        <a:rPr lang="en-US" dirty="0">
                          <a:solidFill>
                            <a:schemeClr val="tx1"/>
                          </a:solidFill>
                        </a:rPr>
                        <a:t>Less: Fixed expenses </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80,000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80,000</a:t>
                      </a:r>
                      <a:endParaRPr lang="en-IN"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218440">
                <a:tc>
                  <a:txBody>
                    <a:bodyPr/>
                    <a:lstStyle/>
                    <a:p>
                      <a:r>
                        <a:rPr lang="en-US" dirty="0">
                          <a:solidFill>
                            <a:schemeClr val="tx1"/>
                          </a:solidFill>
                        </a:rPr>
                        <a:t>Net operating</a:t>
                      </a:r>
                      <a:r>
                        <a:rPr lang="en-US" baseline="0" dirty="0">
                          <a:solidFill>
                            <a:schemeClr val="tx1"/>
                          </a:solidFill>
                        </a:rPr>
                        <a:t> income</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dbl" baseline="0" dirty="0">
                          <a:solidFill>
                            <a:schemeClr val="tx1"/>
                          </a:solidFill>
                          <a:uFill>
                            <a:solidFill>
                              <a:schemeClr val="tx1"/>
                            </a:solidFill>
                          </a:uFill>
                        </a:rPr>
                        <a:t>$     20,000                     </a:t>
                      </a:r>
                      <a:endParaRPr lang="en-IN" u="dbl" baseline="0" dirty="0">
                        <a:solidFill>
                          <a:schemeClr val="tx1"/>
                        </a:solidFill>
                        <a:uFill>
                          <a:solidFill>
                            <a:schemeClr val="tx1"/>
                          </a:solidFill>
                        </a:u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rgbClr val="AC0000"/>
                          </a:solidFill>
                          <a:uFill>
                            <a:solidFill>
                              <a:schemeClr val="tx1"/>
                            </a:solidFill>
                          </a:uFill>
                        </a:rPr>
                        <a:t>$     30,200</a:t>
                      </a:r>
                      <a:endParaRPr lang="en-IN" u="dbl" baseline="0" dirty="0">
                        <a:solidFill>
                          <a:srgbClr val="AC0000"/>
                        </a:solidFill>
                        <a:uFill>
                          <a:solidFill>
                            <a:schemeClr val="tx1"/>
                          </a:solidFill>
                        </a:u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
        <p:nvSpPr>
          <p:cNvPr id="9" name="Content Placeholder 8"/>
          <p:cNvSpPr>
            <a:spLocks noGrp="1"/>
          </p:cNvSpPr>
          <p:nvPr>
            <p:ph sz="quarter" idx="14"/>
          </p:nvPr>
        </p:nvSpPr>
        <p:spPr>
          <a:xfrm>
            <a:off x="1179573" y="5334000"/>
            <a:ext cx="6829304" cy="762000"/>
          </a:xfrm>
          <a:ln w="19050">
            <a:solidFill>
              <a:schemeClr val="tx1"/>
            </a:solidFill>
          </a:ln>
        </p:spPr>
        <p:txBody>
          <a:bodyPr/>
          <a:lstStyle/>
          <a:p>
            <a:pPr algn="ctr">
              <a:spcBef>
                <a:spcPts val="1000"/>
              </a:spcBef>
              <a:spcAft>
                <a:spcPts val="0"/>
              </a:spcAft>
              <a:defRPr/>
            </a:pPr>
            <a:r>
              <a:rPr lang="en-US" sz="2400" noProof="0" dirty="0">
                <a:ea typeface="MS PGothic" panose="020B0600070205080204" pitchFamily="34" charset="-128"/>
              </a:rPr>
              <a:t>Sales</a:t>
            </a:r>
            <a:r>
              <a:rPr lang="en-US" sz="2400" noProof="0" dirty="0">
                <a:solidFill>
                  <a:schemeClr val="accent5">
                    <a:lumMod val="75000"/>
                  </a:schemeClr>
                </a:solidFill>
                <a:ea typeface="MS PGothic" panose="020B0600070205080204" pitchFamily="34" charset="-128"/>
              </a:rPr>
              <a:t> </a:t>
            </a:r>
            <a:r>
              <a:rPr lang="en-US" sz="2400" i="1" noProof="0" dirty="0">
                <a:solidFill>
                  <a:srgbClr val="003B00"/>
                </a:solidFill>
                <a:ea typeface="MS PGothic" panose="020B0600070205080204" pitchFamily="34" charset="-128"/>
              </a:rPr>
              <a:t>increase</a:t>
            </a:r>
            <a:r>
              <a:rPr lang="en-US" sz="2400" noProof="0" dirty="0">
                <a:solidFill>
                  <a:schemeClr val="accent5">
                    <a:lumMod val="75000"/>
                  </a:schemeClr>
                </a:solidFill>
                <a:ea typeface="MS PGothic" panose="020B0600070205080204" pitchFamily="34" charset="-128"/>
              </a:rPr>
              <a:t> </a:t>
            </a:r>
            <a:r>
              <a:rPr lang="en-US" sz="2400" noProof="0" dirty="0">
                <a:ea typeface="MS PGothic" panose="020B0600070205080204" pitchFamily="34" charset="-128"/>
              </a:rPr>
              <a:t>by $40,000 and net operating income</a:t>
            </a:r>
            <a:r>
              <a:rPr lang="en-US" sz="2400" noProof="0" dirty="0">
                <a:solidFill>
                  <a:schemeClr val="accent5">
                    <a:lumMod val="75000"/>
                  </a:schemeClr>
                </a:solidFill>
                <a:ea typeface="MS PGothic" panose="020B0600070205080204" pitchFamily="34" charset="-128"/>
              </a:rPr>
              <a:t> </a:t>
            </a:r>
            <a:r>
              <a:rPr lang="en-US" sz="2400" i="1" noProof="0" dirty="0">
                <a:solidFill>
                  <a:srgbClr val="003B00"/>
                </a:solidFill>
                <a:ea typeface="MS PGothic" panose="020B0600070205080204" pitchFamily="34" charset="-128"/>
              </a:rPr>
              <a:t>increases</a:t>
            </a:r>
            <a:r>
              <a:rPr lang="en-US" sz="2400" noProof="0" dirty="0">
                <a:solidFill>
                  <a:srgbClr val="003B00"/>
                </a:solidFill>
                <a:ea typeface="MS PGothic" panose="020B0600070205080204" pitchFamily="34" charset="-128"/>
              </a:rPr>
              <a:t> by $10,200.</a:t>
            </a:r>
          </a:p>
        </p:txBody>
      </p:sp>
    </p:spTree>
    <p:extLst>
      <p:ext uri="{BB962C8B-B14F-4D97-AF65-F5344CB8AC3E}">
        <p14:creationId xmlns:p14="http://schemas.microsoft.com/office/powerpoint/2010/main" val="90150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Example 3</a:t>
            </a:r>
          </a:p>
        </p:txBody>
      </p:sp>
      <p:sp>
        <p:nvSpPr>
          <p:cNvPr id="3" name="Content Placeholder 2"/>
          <p:cNvSpPr>
            <a:spLocks noGrp="1"/>
          </p:cNvSpPr>
          <p:nvPr>
            <p:ph idx="1"/>
          </p:nvPr>
        </p:nvSpPr>
        <p:spPr>
          <a:xfrm>
            <a:off x="822324" y="1447800"/>
            <a:ext cx="8016875" cy="457200"/>
          </a:xfrm>
        </p:spPr>
        <p:txBody>
          <a:bodyPr/>
          <a:lstStyle/>
          <a:p>
            <a:pPr>
              <a:spcAft>
                <a:spcPts val="0"/>
              </a:spcAft>
              <a:defRPr/>
            </a:pPr>
            <a:r>
              <a:rPr lang="en-US" sz="2400" noProof="0" dirty="0">
                <a:ea typeface="MS PGothic" charset="-128"/>
              </a:rPr>
              <a:t>Example 3: Change in Fixed Cost, Selling Price, and Sales Volume </a:t>
            </a:r>
          </a:p>
        </p:txBody>
      </p:sp>
      <p:sp>
        <p:nvSpPr>
          <p:cNvPr id="4" name="Content Placeholder 3"/>
          <p:cNvSpPr>
            <a:spLocks noGrp="1"/>
          </p:cNvSpPr>
          <p:nvPr>
            <p:ph idx="10"/>
          </p:nvPr>
        </p:nvSpPr>
        <p:spPr>
          <a:xfrm>
            <a:off x="800100" y="2209800"/>
            <a:ext cx="7543799" cy="3352800"/>
          </a:xfrm>
          <a:ln>
            <a:solidFill>
              <a:schemeClr val="tx1"/>
            </a:solidFill>
          </a:ln>
        </p:spPr>
        <p:txBody>
          <a:bodyPr/>
          <a:lstStyle/>
          <a:p>
            <a:pPr indent="173038" eaLnBrk="1" hangingPunct="1">
              <a:spcAft>
                <a:spcPts val="0"/>
              </a:spcAft>
              <a:defRPr/>
            </a:pPr>
            <a:r>
              <a:rPr lang="en-US" altLang="en-US" sz="3000" noProof="0" dirty="0"/>
              <a:t>What is the profit impact if R</a:t>
            </a:r>
            <a:r>
              <a:rPr lang="en-US" altLang="en-US" sz="100" noProof="0" dirty="0"/>
              <a:t> </a:t>
            </a:r>
            <a:r>
              <a:rPr lang="en-US" altLang="en-US" sz="3000" noProof="0" dirty="0"/>
              <a:t>B</a:t>
            </a:r>
            <a:r>
              <a:rPr lang="en-US" altLang="en-US" sz="100" noProof="0" dirty="0"/>
              <a:t> </a:t>
            </a:r>
            <a:r>
              <a:rPr lang="en-US" altLang="en-US" sz="3000" noProof="0" dirty="0"/>
              <a:t>C:</a:t>
            </a:r>
          </a:p>
          <a:p>
            <a:pPr marL="536575" indent="-441325" eaLnBrk="1" hangingPunct="1">
              <a:spcAft>
                <a:spcPts val="0"/>
              </a:spcAft>
              <a:buClrTx/>
              <a:buFont typeface="+mj-lt"/>
              <a:buAutoNum type="arabicPeriod"/>
              <a:defRPr/>
            </a:pPr>
            <a:r>
              <a:rPr lang="en-US" altLang="en-US" sz="3000" noProof="0" dirty="0"/>
              <a:t>Cuts its selling price $20 per unit,</a:t>
            </a:r>
          </a:p>
          <a:p>
            <a:pPr marL="536575" indent="-441325" eaLnBrk="1" hangingPunct="1">
              <a:spcAft>
                <a:spcPts val="0"/>
              </a:spcAft>
              <a:buClrTx/>
              <a:buFont typeface="+mj-lt"/>
              <a:buAutoNum type="arabicPeriod"/>
              <a:defRPr/>
            </a:pPr>
            <a:r>
              <a:rPr lang="en-US" altLang="en-US" sz="3000" noProof="0" dirty="0"/>
              <a:t>Increases its advertising budget by $15,000 per month, and</a:t>
            </a:r>
          </a:p>
          <a:p>
            <a:pPr marL="536575" indent="-441325" eaLnBrk="1" hangingPunct="1">
              <a:spcAft>
                <a:spcPts val="0"/>
              </a:spcAft>
              <a:buClrTx/>
              <a:buFont typeface="+mj-lt"/>
              <a:buAutoNum type="arabicPeriod"/>
              <a:defRPr/>
            </a:pPr>
            <a:r>
              <a:rPr lang="en-US" altLang="en-US" sz="3000" noProof="0" dirty="0"/>
              <a:t>Increases sales from 500 to 650 units per month? </a:t>
            </a:r>
          </a:p>
        </p:txBody>
      </p:sp>
    </p:spTree>
    <p:extLst>
      <p:ext uri="{BB962C8B-B14F-4D97-AF65-F5344CB8AC3E}">
        <p14:creationId xmlns:p14="http://schemas.microsoft.com/office/powerpoint/2010/main" val="137090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Solution to Example 3 </a:t>
            </a:r>
          </a:p>
        </p:txBody>
      </p:sp>
      <p:sp>
        <p:nvSpPr>
          <p:cNvPr id="2" name="Content Placeholder 1"/>
          <p:cNvSpPr>
            <a:spLocks noGrp="1"/>
          </p:cNvSpPr>
          <p:nvPr>
            <p:ph idx="1"/>
          </p:nvPr>
        </p:nvSpPr>
        <p:spPr>
          <a:xfrm>
            <a:off x="822324" y="1431760"/>
            <a:ext cx="7940675" cy="492124"/>
          </a:xfrm>
        </p:spPr>
        <p:txBody>
          <a:bodyPr/>
          <a:lstStyle/>
          <a:p>
            <a:pPr>
              <a:spcAft>
                <a:spcPts val="0"/>
              </a:spcAft>
              <a:defRPr/>
            </a:pPr>
            <a:r>
              <a:rPr lang="en-US" sz="2400" noProof="0" dirty="0">
                <a:ea typeface="MS PGothic" charset="-128"/>
              </a:rPr>
              <a:t>Example 3: Change in Fixed Cost, Selling Price, and Sales Volume </a:t>
            </a:r>
          </a:p>
        </p:txBody>
      </p:sp>
      <p:sp>
        <p:nvSpPr>
          <p:cNvPr id="8" name="Content Placeholder 7"/>
          <p:cNvSpPr>
            <a:spLocks noGrp="1"/>
          </p:cNvSpPr>
          <p:nvPr>
            <p:ph idx="10"/>
          </p:nvPr>
        </p:nvSpPr>
        <p:spPr>
          <a:xfrm>
            <a:off x="822325" y="2098676"/>
            <a:ext cx="4054475" cy="492124"/>
          </a:xfrm>
          <a:ln w="19050">
            <a:solidFill>
              <a:schemeClr val="tx1"/>
            </a:solidFill>
          </a:ln>
        </p:spPr>
        <p:txBody>
          <a:bodyPr/>
          <a:lstStyle/>
          <a:p>
            <a:pPr indent="95250">
              <a:spcAft>
                <a:spcPts val="0"/>
              </a:spcAft>
            </a:pPr>
            <a:r>
              <a:rPr lang="en-US" sz="2400" noProof="0" dirty="0"/>
              <a:t>650 units × $480 = $312,000</a:t>
            </a:r>
          </a:p>
        </p:txBody>
      </p:sp>
      <p:graphicFrame>
        <p:nvGraphicFramePr>
          <p:cNvPr id="10" name="Table 9"/>
          <p:cNvGraphicFramePr>
            <a:graphicFrameLocks noGrp="1"/>
          </p:cNvGraphicFramePr>
          <p:nvPr>
            <p:extLst>
              <p:ext uri="{D42A27DB-BD31-4B8C-83A1-F6EECF244321}">
                <p14:modId xmlns:p14="http://schemas.microsoft.com/office/powerpoint/2010/main" val="3570542768"/>
              </p:ext>
            </p:extLst>
          </p:nvPr>
        </p:nvGraphicFramePr>
        <p:xfrm>
          <a:off x="1088860" y="2807970"/>
          <a:ext cx="5921540" cy="2194560"/>
        </p:xfrm>
        <a:graphic>
          <a:graphicData uri="http://schemas.openxmlformats.org/drawingml/2006/table">
            <a:tbl>
              <a:tblPr firstRow="1" bandRow="1">
                <a:tableStyleId>{2D5ABB26-0587-4C30-8999-92F81FD0307C}</a:tableStyleId>
              </a:tblPr>
              <a:tblGrid>
                <a:gridCol w="2949740">
                  <a:extLst>
                    <a:ext uri="{9D8B030D-6E8A-4147-A177-3AD203B41FA5}">
                      <a16:colId xmlns:a16="http://schemas.microsoft.com/office/drawing/2014/main" val="2188627799"/>
                    </a:ext>
                  </a:extLst>
                </a:gridCol>
                <a:gridCol w="1447800">
                  <a:extLst>
                    <a:ext uri="{9D8B030D-6E8A-4147-A177-3AD203B41FA5}">
                      <a16:colId xmlns:a16="http://schemas.microsoft.com/office/drawing/2014/main" val="3580386108"/>
                    </a:ext>
                  </a:extLst>
                </a:gridCol>
                <a:gridCol w="1524000">
                  <a:extLst>
                    <a:ext uri="{9D8B030D-6E8A-4147-A177-3AD203B41FA5}">
                      <a16:colId xmlns:a16="http://schemas.microsoft.com/office/drawing/2014/main" val="2421035959"/>
                    </a:ext>
                  </a:extLst>
                </a:gridCol>
              </a:tblGrid>
              <a:tr h="355600">
                <a:tc>
                  <a:txBody>
                    <a:bodyPr/>
                    <a:lstStyle/>
                    <a:p>
                      <a:endParaRPr lang="en-IN"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b="1" u="sng" dirty="0">
                          <a:solidFill>
                            <a:schemeClr val="tx1"/>
                          </a:solidFill>
                        </a:rPr>
                        <a:t>500 Units</a:t>
                      </a:r>
                      <a:endParaRPr lang="en-IN"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u="sng" dirty="0">
                          <a:solidFill>
                            <a:schemeClr val="tx1"/>
                          </a:solidFill>
                        </a:rPr>
                        <a:t>650 Units</a:t>
                      </a:r>
                      <a:endParaRPr lang="en-IN"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355600">
                <a:tc>
                  <a:txBody>
                    <a:bodyPr/>
                    <a:lstStyle/>
                    <a:p>
                      <a:r>
                        <a:rPr lang="en-US" dirty="0">
                          <a:solidFill>
                            <a:schemeClr val="tx1"/>
                          </a:solidFill>
                        </a:rPr>
                        <a:t>Sales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   250,000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rgbClr val="AC0000"/>
                          </a:solidFill>
                        </a:rPr>
                        <a:t>$   312,000</a:t>
                      </a:r>
                      <a:endParaRPr lang="en-IN" dirty="0">
                        <a:solidFill>
                          <a:srgbClr val="AC0000"/>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355600">
                <a:tc>
                  <a:txBody>
                    <a:bodyPr/>
                    <a:lstStyle/>
                    <a:p>
                      <a:r>
                        <a:rPr lang="en-US" dirty="0">
                          <a:solidFill>
                            <a:schemeClr val="tx1"/>
                          </a:solidFill>
                        </a:rPr>
                        <a:t>Less: Variable expenses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150,000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baseline="0" dirty="0">
                          <a:solidFill>
                            <a:schemeClr val="tx1"/>
                          </a:solidFill>
                          <a:uFill>
                            <a:solidFill>
                              <a:schemeClr val="tx1"/>
                            </a:solidFill>
                          </a:uFill>
                        </a:rPr>
                        <a:t>     195,000</a:t>
                      </a:r>
                      <a:endParaRPr lang="en-IN" u="sng" baseline="0" dirty="0">
                        <a:solidFill>
                          <a:schemeClr val="tx1"/>
                        </a:solidFill>
                        <a:uFill>
                          <a:solidFill>
                            <a:schemeClr val="tx1"/>
                          </a:solidFill>
                        </a:u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355600">
                <a:tc>
                  <a:txBody>
                    <a:bodyPr/>
                    <a:lstStyle/>
                    <a:p>
                      <a:r>
                        <a:rPr lang="en-US" dirty="0">
                          <a:solidFill>
                            <a:schemeClr val="tx1"/>
                          </a:solidFill>
                        </a:rPr>
                        <a:t>Contribution margin</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100,000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chemeClr val="tx1"/>
                          </a:solidFill>
                        </a:rPr>
                        <a:t>117,000</a:t>
                      </a:r>
                      <a:endParaRPr lang="en-IN"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355600">
                <a:tc>
                  <a:txBody>
                    <a:bodyPr/>
                    <a:lstStyle/>
                    <a:p>
                      <a:r>
                        <a:rPr lang="en-US" dirty="0">
                          <a:solidFill>
                            <a:schemeClr val="tx1"/>
                          </a:solidFill>
                        </a:rPr>
                        <a:t>Less: Fixed expenses </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80,000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rgbClr val="AC0000"/>
                          </a:solidFill>
                        </a:rPr>
                        <a:t>       95,000</a:t>
                      </a:r>
                      <a:endParaRPr lang="en-IN" u="sng" dirty="0">
                        <a:solidFill>
                          <a:srgbClr val="AC0000"/>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355600">
                <a:tc>
                  <a:txBody>
                    <a:bodyPr/>
                    <a:lstStyle/>
                    <a:p>
                      <a:r>
                        <a:rPr lang="en-US" dirty="0">
                          <a:solidFill>
                            <a:schemeClr val="tx1"/>
                          </a:solidFill>
                        </a:rPr>
                        <a:t>Net operating</a:t>
                      </a:r>
                      <a:r>
                        <a:rPr lang="en-US" baseline="0" dirty="0">
                          <a:solidFill>
                            <a:schemeClr val="tx1"/>
                          </a:solidFill>
                        </a:rPr>
                        <a:t> income</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dbl" baseline="0" dirty="0">
                          <a:solidFill>
                            <a:schemeClr val="tx1"/>
                          </a:solidFill>
                          <a:uFill>
                            <a:solidFill>
                              <a:schemeClr val="tx1"/>
                            </a:solidFill>
                          </a:uFill>
                        </a:rPr>
                        <a:t>$     20,000                     </a:t>
                      </a:r>
                      <a:endParaRPr lang="en-IN" u="dbl" baseline="0" dirty="0">
                        <a:solidFill>
                          <a:schemeClr val="tx1"/>
                        </a:solidFill>
                        <a:uFill>
                          <a:solidFill>
                            <a:schemeClr val="tx1"/>
                          </a:solidFill>
                        </a:u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rgbClr val="AC0000"/>
                          </a:solidFill>
                          <a:uFill>
                            <a:solidFill>
                              <a:schemeClr val="tx1"/>
                            </a:solidFill>
                          </a:uFill>
                        </a:rPr>
                        <a:t>$     22,000</a:t>
                      </a:r>
                      <a:endParaRPr lang="en-IN" u="dbl" baseline="0" dirty="0">
                        <a:solidFill>
                          <a:srgbClr val="AC0000"/>
                        </a:solidFill>
                        <a:uFill>
                          <a:solidFill>
                            <a:schemeClr val="tx1"/>
                          </a:solidFill>
                        </a:u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
        <p:nvSpPr>
          <p:cNvPr id="9" name="Content Placeholder 8"/>
          <p:cNvSpPr>
            <a:spLocks noGrp="1"/>
          </p:cNvSpPr>
          <p:nvPr>
            <p:ph sz="quarter" idx="14"/>
          </p:nvPr>
        </p:nvSpPr>
        <p:spPr>
          <a:xfrm>
            <a:off x="822325" y="5310250"/>
            <a:ext cx="7543800" cy="861950"/>
          </a:xfrm>
          <a:ln w="19050">
            <a:solidFill>
              <a:schemeClr val="tx1"/>
            </a:solidFill>
          </a:ln>
        </p:spPr>
        <p:txBody>
          <a:bodyPr/>
          <a:lstStyle/>
          <a:p>
            <a:pPr algn="ctr">
              <a:spcBef>
                <a:spcPts val="1000"/>
              </a:spcBef>
              <a:spcAft>
                <a:spcPts val="0"/>
              </a:spcAft>
              <a:defRPr/>
            </a:pPr>
            <a:r>
              <a:rPr lang="en-US" sz="2400" noProof="0" dirty="0">
                <a:ea typeface="MS PGothic" pitchFamily="34" charset="-128"/>
              </a:rPr>
              <a:t>Sales </a:t>
            </a:r>
            <a:r>
              <a:rPr lang="en-US" sz="2400" noProof="0" dirty="0">
                <a:solidFill>
                  <a:srgbClr val="003100"/>
                </a:solidFill>
                <a:ea typeface="MS PGothic" pitchFamily="34" charset="-128"/>
              </a:rPr>
              <a:t>increase</a:t>
            </a:r>
            <a:r>
              <a:rPr lang="en-US" sz="2400" noProof="0" dirty="0">
                <a:ea typeface="MS PGothic" pitchFamily="34" charset="-128"/>
              </a:rPr>
              <a:t> by $62,000,  fixed costs </a:t>
            </a:r>
            <a:r>
              <a:rPr lang="en-US" sz="2400" noProof="0" dirty="0">
                <a:solidFill>
                  <a:srgbClr val="003100"/>
                </a:solidFill>
                <a:ea typeface="MS PGothic" pitchFamily="34" charset="-128"/>
              </a:rPr>
              <a:t>increase </a:t>
            </a:r>
            <a:r>
              <a:rPr lang="en-US" sz="2400" noProof="0" dirty="0">
                <a:ea typeface="MS PGothic" pitchFamily="34" charset="-128"/>
              </a:rPr>
              <a:t>by $15,000, and net operating income </a:t>
            </a:r>
            <a:r>
              <a:rPr lang="en-US" sz="2400" noProof="0" dirty="0">
                <a:solidFill>
                  <a:srgbClr val="003100"/>
                </a:solidFill>
                <a:ea typeface="MS PGothic" pitchFamily="34" charset="-128"/>
              </a:rPr>
              <a:t>increases</a:t>
            </a:r>
            <a:r>
              <a:rPr lang="en-US" sz="2400" noProof="0" dirty="0">
                <a:ea typeface="MS PGothic" pitchFamily="34" charset="-128"/>
              </a:rPr>
              <a:t> by $2,000.</a:t>
            </a:r>
          </a:p>
        </p:txBody>
      </p:sp>
    </p:spTree>
    <p:extLst>
      <p:ext uri="{BB962C8B-B14F-4D97-AF65-F5344CB8AC3E}">
        <p14:creationId xmlns:p14="http://schemas.microsoft.com/office/powerpoint/2010/main" val="483664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Example 4 </a:t>
            </a:r>
          </a:p>
        </p:txBody>
      </p:sp>
      <p:sp>
        <p:nvSpPr>
          <p:cNvPr id="7" name="Content Placeholder 6"/>
          <p:cNvSpPr>
            <a:spLocks noGrp="1"/>
          </p:cNvSpPr>
          <p:nvPr>
            <p:ph idx="1"/>
          </p:nvPr>
        </p:nvSpPr>
        <p:spPr>
          <a:xfrm>
            <a:off x="822325" y="1447800"/>
            <a:ext cx="7543800" cy="381000"/>
          </a:xfrm>
        </p:spPr>
        <p:txBody>
          <a:bodyPr/>
          <a:lstStyle/>
          <a:p>
            <a:r>
              <a:rPr lang="en-US" noProof="0" dirty="0">
                <a:solidFill>
                  <a:srgbClr val="000000"/>
                </a:solidFill>
              </a:rPr>
              <a:t>Example 4: Change in Variable Cost, Fixed Cost, and Sales Volume </a:t>
            </a:r>
            <a:endParaRPr lang="en-US" noProof="0" dirty="0"/>
          </a:p>
        </p:txBody>
      </p:sp>
      <p:sp>
        <p:nvSpPr>
          <p:cNvPr id="3" name="Content Placeholder 2"/>
          <p:cNvSpPr>
            <a:spLocks noGrp="1"/>
          </p:cNvSpPr>
          <p:nvPr>
            <p:ph idx="10"/>
          </p:nvPr>
        </p:nvSpPr>
        <p:spPr>
          <a:xfrm>
            <a:off x="857949" y="2326575"/>
            <a:ext cx="7521575" cy="2743200"/>
          </a:xfrm>
          <a:ln>
            <a:solidFill>
              <a:schemeClr val="tx1"/>
            </a:solidFill>
          </a:ln>
        </p:spPr>
        <p:txBody>
          <a:bodyPr/>
          <a:lstStyle/>
          <a:p>
            <a:pPr indent="95250" eaLnBrk="1" hangingPunct="1">
              <a:spcAft>
                <a:spcPts val="0"/>
              </a:spcAft>
              <a:defRPr/>
            </a:pPr>
            <a:r>
              <a:rPr lang="en-US" altLang="en-US" sz="3000" noProof="0" dirty="0"/>
              <a:t>What is the profit impact if R</a:t>
            </a:r>
            <a:r>
              <a:rPr lang="en-US" altLang="en-US" sz="100" noProof="0" dirty="0"/>
              <a:t> </a:t>
            </a:r>
            <a:r>
              <a:rPr lang="en-US" altLang="en-US" sz="3000" noProof="0" dirty="0"/>
              <a:t>B</a:t>
            </a:r>
            <a:r>
              <a:rPr lang="en-US" altLang="en-US" sz="100" noProof="0" dirty="0"/>
              <a:t> </a:t>
            </a:r>
            <a:r>
              <a:rPr lang="en-US" altLang="en-US" sz="3000" noProof="0" dirty="0"/>
              <a:t>C: </a:t>
            </a:r>
          </a:p>
          <a:p>
            <a:pPr marL="536575" indent="-441325" eaLnBrk="1" hangingPunct="1">
              <a:spcAft>
                <a:spcPts val="0"/>
              </a:spcAft>
              <a:buClrTx/>
              <a:buFont typeface="+mj-lt"/>
              <a:buAutoNum type="arabicPeriod"/>
              <a:defRPr/>
            </a:pPr>
            <a:r>
              <a:rPr lang="en-US" altLang="en-US" sz="3000" dirty="0"/>
              <a:t>P</a:t>
            </a:r>
            <a:r>
              <a:rPr lang="en-US" altLang="en-US" sz="3000" noProof="0" dirty="0"/>
              <a:t>ays a $15 sales commission per bike sold instead of paying salespersons flat salaries that currently total $6,000 per month, and</a:t>
            </a:r>
          </a:p>
          <a:p>
            <a:pPr marL="536575" indent="-441325" eaLnBrk="1" hangingPunct="1">
              <a:spcAft>
                <a:spcPts val="0"/>
              </a:spcAft>
              <a:buClrTx/>
              <a:buFont typeface="+mj-lt"/>
              <a:buAutoNum type="arabicPeriod"/>
              <a:defRPr/>
            </a:pPr>
            <a:r>
              <a:rPr lang="en-US" altLang="en-US" sz="3000" dirty="0"/>
              <a:t>I</a:t>
            </a:r>
            <a:r>
              <a:rPr lang="en-US" altLang="en-US" sz="3000" noProof="0" dirty="0"/>
              <a:t>ncreases unit sales from 500 to 575 bikes?</a:t>
            </a:r>
          </a:p>
        </p:txBody>
      </p:sp>
    </p:spTree>
    <p:extLst>
      <p:ext uri="{BB962C8B-B14F-4D97-AF65-F5344CB8AC3E}">
        <p14:creationId xmlns:p14="http://schemas.microsoft.com/office/powerpoint/2010/main" val="1544561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5" y="152400"/>
            <a:ext cx="7543800" cy="1025525"/>
          </a:xfrm>
        </p:spPr>
        <p:txBody>
          <a:bodyPr>
            <a:normAutofit fontScale="90000"/>
          </a:bodyPr>
          <a:lstStyle/>
          <a:p>
            <a:r>
              <a:rPr lang="en-US" noProof="0" dirty="0"/>
              <a:t>Additional Applications of CVP Concepts – Solution to Example 4 </a:t>
            </a:r>
          </a:p>
        </p:txBody>
      </p:sp>
      <p:sp>
        <p:nvSpPr>
          <p:cNvPr id="2" name="Content Placeholder 1"/>
          <p:cNvSpPr>
            <a:spLocks noGrp="1"/>
          </p:cNvSpPr>
          <p:nvPr>
            <p:ph idx="1"/>
          </p:nvPr>
        </p:nvSpPr>
        <p:spPr>
          <a:xfrm>
            <a:off x="822324" y="1431760"/>
            <a:ext cx="7940675" cy="397040"/>
          </a:xfrm>
        </p:spPr>
        <p:txBody>
          <a:bodyPr/>
          <a:lstStyle/>
          <a:p>
            <a:pPr>
              <a:spcAft>
                <a:spcPts val="0"/>
              </a:spcAft>
            </a:pPr>
            <a:r>
              <a:rPr lang="en-US" noProof="0" dirty="0">
                <a:solidFill>
                  <a:srgbClr val="000000"/>
                </a:solidFill>
              </a:rPr>
              <a:t>Example 4: Change in Variable Cost, Fixed Cost, and Sales Volume </a:t>
            </a:r>
            <a:endParaRPr lang="en-US" noProof="0" dirty="0"/>
          </a:p>
        </p:txBody>
      </p:sp>
      <p:sp>
        <p:nvSpPr>
          <p:cNvPr id="8" name="Content Placeholder 7"/>
          <p:cNvSpPr>
            <a:spLocks noGrp="1"/>
          </p:cNvSpPr>
          <p:nvPr>
            <p:ph idx="10"/>
          </p:nvPr>
        </p:nvSpPr>
        <p:spPr>
          <a:xfrm>
            <a:off x="914400" y="2026484"/>
            <a:ext cx="3810000" cy="492124"/>
          </a:xfrm>
          <a:ln w="19050">
            <a:solidFill>
              <a:schemeClr val="tx1"/>
            </a:solidFill>
          </a:ln>
        </p:spPr>
        <p:txBody>
          <a:bodyPr/>
          <a:lstStyle/>
          <a:p>
            <a:pPr algn="ctr">
              <a:spcAft>
                <a:spcPts val="0"/>
              </a:spcAft>
            </a:pPr>
            <a:r>
              <a:rPr lang="en-US" sz="2400" noProof="0" dirty="0"/>
              <a:t>575 units × $315 = $181,125</a:t>
            </a:r>
          </a:p>
        </p:txBody>
      </p:sp>
      <p:graphicFrame>
        <p:nvGraphicFramePr>
          <p:cNvPr id="10" name="Table 9"/>
          <p:cNvGraphicFramePr>
            <a:graphicFrameLocks noGrp="1"/>
          </p:cNvGraphicFramePr>
          <p:nvPr>
            <p:extLst>
              <p:ext uri="{D42A27DB-BD31-4B8C-83A1-F6EECF244321}">
                <p14:modId xmlns:p14="http://schemas.microsoft.com/office/powerpoint/2010/main" val="3551254621"/>
              </p:ext>
            </p:extLst>
          </p:nvPr>
        </p:nvGraphicFramePr>
        <p:xfrm>
          <a:off x="1295400" y="2895600"/>
          <a:ext cx="5943600" cy="219456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188627799"/>
                    </a:ext>
                  </a:extLst>
                </a:gridCol>
                <a:gridCol w="1524000">
                  <a:extLst>
                    <a:ext uri="{9D8B030D-6E8A-4147-A177-3AD203B41FA5}">
                      <a16:colId xmlns:a16="http://schemas.microsoft.com/office/drawing/2014/main" val="3580386108"/>
                    </a:ext>
                  </a:extLst>
                </a:gridCol>
                <a:gridCol w="1600200">
                  <a:extLst>
                    <a:ext uri="{9D8B030D-6E8A-4147-A177-3AD203B41FA5}">
                      <a16:colId xmlns:a16="http://schemas.microsoft.com/office/drawing/2014/main" val="2421035959"/>
                    </a:ext>
                  </a:extLst>
                </a:gridCol>
              </a:tblGrid>
              <a:tr h="203200">
                <a:tc>
                  <a:txBody>
                    <a:bodyPr/>
                    <a:lstStyle/>
                    <a:p>
                      <a:endParaRPr lang="en-IN"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b="1" u="sng" dirty="0">
                          <a:solidFill>
                            <a:schemeClr val="tx1"/>
                          </a:solidFill>
                        </a:rPr>
                        <a:t>500 Units</a:t>
                      </a:r>
                      <a:endParaRPr lang="en-IN"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1" u="sng" dirty="0">
                          <a:solidFill>
                            <a:schemeClr val="tx1"/>
                          </a:solidFill>
                        </a:rPr>
                        <a:t>575 Units</a:t>
                      </a:r>
                      <a:endParaRPr lang="en-IN"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203200">
                <a:tc>
                  <a:txBody>
                    <a:bodyPr/>
                    <a:lstStyle/>
                    <a:p>
                      <a:r>
                        <a:rPr lang="en-US" dirty="0">
                          <a:solidFill>
                            <a:schemeClr val="tx1"/>
                          </a:solidFill>
                        </a:rPr>
                        <a:t>Sales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   250,000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chemeClr val="tx1"/>
                          </a:solidFill>
                        </a:rPr>
                        <a:t>$   287,500</a:t>
                      </a:r>
                      <a:endParaRPr lang="en-IN"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203200">
                <a:tc>
                  <a:txBody>
                    <a:bodyPr/>
                    <a:lstStyle/>
                    <a:p>
                      <a:r>
                        <a:rPr lang="en-US" dirty="0">
                          <a:solidFill>
                            <a:schemeClr val="tx1"/>
                          </a:solidFill>
                        </a:rPr>
                        <a:t>Less: Variable expenses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150,000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rgbClr val="AC0000"/>
                          </a:solidFill>
                        </a:rPr>
                        <a:t>    181,125</a:t>
                      </a:r>
                      <a:endParaRPr lang="en-IN" u="sng" dirty="0">
                        <a:solidFill>
                          <a:srgbClr val="AC0000"/>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203200">
                <a:tc>
                  <a:txBody>
                    <a:bodyPr/>
                    <a:lstStyle/>
                    <a:p>
                      <a:r>
                        <a:rPr lang="en-US" dirty="0">
                          <a:solidFill>
                            <a:schemeClr val="tx1"/>
                          </a:solidFill>
                        </a:rPr>
                        <a:t>Contribution margin</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100,000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chemeClr val="tx1"/>
                          </a:solidFill>
                        </a:rPr>
                        <a:t>106,375</a:t>
                      </a:r>
                      <a:endParaRPr lang="en-IN"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203200">
                <a:tc>
                  <a:txBody>
                    <a:bodyPr/>
                    <a:lstStyle/>
                    <a:p>
                      <a:r>
                        <a:rPr lang="en-US" dirty="0">
                          <a:solidFill>
                            <a:schemeClr val="tx1"/>
                          </a:solidFill>
                        </a:rPr>
                        <a:t>Less: Fixed expenses </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80,000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rgbClr val="AC0000"/>
                          </a:solidFill>
                        </a:rPr>
                        <a:t>      74,000</a:t>
                      </a:r>
                      <a:endParaRPr lang="en-IN" u="sng" dirty="0">
                        <a:solidFill>
                          <a:srgbClr val="AC0000"/>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203200">
                <a:tc>
                  <a:txBody>
                    <a:bodyPr/>
                    <a:lstStyle/>
                    <a:p>
                      <a:r>
                        <a:rPr lang="en-US" dirty="0">
                          <a:solidFill>
                            <a:schemeClr val="tx1"/>
                          </a:solidFill>
                        </a:rPr>
                        <a:t>Net operating</a:t>
                      </a:r>
                      <a:r>
                        <a:rPr lang="en-US" baseline="0" dirty="0">
                          <a:solidFill>
                            <a:schemeClr val="tx1"/>
                          </a:solidFill>
                        </a:rPr>
                        <a:t> income</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dbl" baseline="0" dirty="0">
                          <a:solidFill>
                            <a:schemeClr val="tx1"/>
                          </a:solidFill>
                          <a:uFill>
                            <a:solidFill>
                              <a:schemeClr val="tx1"/>
                            </a:solidFill>
                          </a:uFill>
                        </a:rPr>
                        <a:t>$     20,000                     </a:t>
                      </a:r>
                      <a:endParaRPr lang="en-IN" u="dbl" baseline="0" dirty="0">
                        <a:solidFill>
                          <a:schemeClr val="tx1"/>
                        </a:solidFill>
                        <a:uFill>
                          <a:solidFill>
                            <a:schemeClr val="tx1"/>
                          </a:solidFill>
                        </a:u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baseline="0" dirty="0">
                          <a:solidFill>
                            <a:schemeClr val="tx1"/>
                          </a:solidFill>
                          <a:uFill>
                            <a:solidFill>
                              <a:schemeClr val="tx1"/>
                            </a:solidFill>
                          </a:uFill>
                        </a:rPr>
                        <a:t>$    32,375</a:t>
                      </a:r>
                      <a:endParaRPr lang="en-IN" u="dbl" baseline="0" dirty="0">
                        <a:solidFill>
                          <a:schemeClr val="tx1"/>
                        </a:solidFill>
                        <a:uFill>
                          <a:solidFill>
                            <a:schemeClr val="tx1"/>
                          </a:solidFill>
                        </a:u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
        <p:nvSpPr>
          <p:cNvPr id="9" name="Content Placeholder 8"/>
          <p:cNvSpPr>
            <a:spLocks noGrp="1"/>
          </p:cNvSpPr>
          <p:nvPr>
            <p:ph sz="quarter" idx="14"/>
          </p:nvPr>
        </p:nvSpPr>
        <p:spPr>
          <a:xfrm>
            <a:off x="822325" y="5322456"/>
            <a:ext cx="7543800" cy="849744"/>
          </a:xfrm>
          <a:ln w="19050">
            <a:solidFill>
              <a:schemeClr val="tx1"/>
            </a:solidFill>
          </a:ln>
        </p:spPr>
        <p:txBody>
          <a:bodyPr/>
          <a:lstStyle/>
          <a:p>
            <a:pPr algn="ctr">
              <a:spcAft>
                <a:spcPts val="0"/>
              </a:spcAft>
              <a:defRPr/>
            </a:pPr>
            <a:r>
              <a:rPr lang="en-US" sz="2400" noProof="0" dirty="0">
                <a:ea typeface="MS PGothic" pitchFamily="34" charset="-128"/>
              </a:rPr>
              <a:t>Sales </a:t>
            </a:r>
            <a:r>
              <a:rPr lang="en-US" sz="2400" i="1" noProof="0" dirty="0">
                <a:solidFill>
                  <a:srgbClr val="003B00"/>
                </a:solidFill>
                <a:ea typeface="MS PGothic" pitchFamily="34" charset="-128"/>
              </a:rPr>
              <a:t>increase</a:t>
            </a:r>
            <a:r>
              <a:rPr lang="en-US" sz="2400" noProof="0" dirty="0">
                <a:ea typeface="MS PGothic" pitchFamily="34" charset="-128"/>
              </a:rPr>
              <a:t> by $37,500, fixed expenses </a:t>
            </a:r>
            <a:r>
              <a:rPr lang="en-US" sz="2400" i="1" noProof="0" dirty="0">
                <a:solidFill>
                  <a:srgbClr val="AC0000"/>
                </a:solidFill>
                <a:ea typeface="MS PGothic" pitchFamily="34" charset="-128"/>
              </a:rPr>
              <a:t>decrease</a:t>
            </a:r>
            <a:r>
              <a:rPr lang="en-US" sz="2400" noProof="0" dirty="0">
                <a:ea typeface="MS PGothic" pitchFamily="34" charset="-128"/>
              </a:rPr>
              <a:t> by $6,000, and net operating income </a:t>
            </a:r>
            <a:r>
              <a:rPr lang="en-US" sz="2400" i="1" noProof="0" dirty="0">
                <a:solidFill>
                  <a:srgbClr val="003100"/>
                </a:solidFill>
                <a:ea typeface="MS PGothic" pitchFamily="34" charset="-128"/>
              </a:rPr>
              <a:t>increases</a:t>
            </a:r>
            <a:r>
              <a:rPr lang="en-US" sz="2400" noProof="0" dirty="0">
                <a:ea typeface="MS PGothic" pitchFamily="34" charset="-128"/>
              </a:rPr>
              <a:t> by $12,375.</a:t>
            </a:r>
          </a:p>
        </p:txBody>
      </p:sp>
    </p:spTree>
    <p:extLst>
      <p:ext uri="{BB962C8B-B14F-4D97-AF65-F5344CB8AC3E}">
        <p14:creationId xmlns:p14="http://schemas.microsoft.com/office/powerpoint/2010/main" val="3867332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Example 5 </a:t>
            </a:r>
          </a:p>
        </p:txBody>
      </p:sp>
      <p:sp>
        <p:nvSpPr>
          <p:cNvPr id="3" name="Content Placeholder 2"/>
          <p:cNvSpPr>
            <a:spLocks noGrp="1"/>
          </p:cNvSpPr>
          <p:nvPr>
            <p:ph idx="1"/>
          </p:nvPr>
        </p:nvSpPr>
        <p:spPr>
          <a:xfrm>
            <a:off x="822325" y="1447800"/>
            <a:ext cx="7543800" cy="457200"/>
          </a:xfrm>
        </p:spPr>
        <p:txBody>
          <a:bodyPr/>
          <a:lstStyle/>
          <a:p>
            <a:pPr algn="ctr">
              <a:spcAft>
                <a:spcPts val="0"/>
              </a:spcAft>
            </a:pPr>
            <a:r>
              <a:rPr lang="en-US" sz="2400" noProof="0" dirty="0">
                <a:solidFill>
                  <a:srgbClr val="000000"/>
                </a:solidFill>
              </a:rPr>
              <a:t>Example 5: Change in Selling Price</a:t>
            </a:r>
            <a:endParaRPr lang="en-US" sz="2400" noProof="0" dirty="0"/>
          </a:p>
        </p:txBody>
      </p:sp>
      <p:sp>
        <p:nvSpPr>
          <p:cNvPr id="4" name="Content Placeholder 3"/>
          <p:cNvSpPr>
            <a:spLocks noGrp="1"/>
          </p:cNvSpPr>
          <p:nvPr>
            <p:ph idx="10"/>
          </p:nvPr>
        </p:nvSpPr>
        <p:spPr>
          <a:xfrm>
            <a:off x="898524" y="2174875"/>
            <a:ext cx="7712076" cy="2625725"/>
          </a:xfrm>
          <a:ln w="19050">
            <a:solidFill>
              <a:schemeClr val="tx1"/>
            </a:solidFill>
          </a:ln>
        </p:spPr>
        <p:txBody>
          <a:bodyPr/>
          <a:lstStyle/>
          <a:p>
            <a:pPr indent="95250" algn="ctr" eaLnBrk="1" hangingPunct="1">
              <a:spcAft>
                <a:spcPts val="0"/>
              </a:spcAft>
              <a:defRPr/>
            </a:pPr>
            <a:r>
              <a:rPr lang="en-US" altLang="en-US" sz="3200" noProof="0" dirty="0"/>
              <a:t>If R</a:t>
            </a:r>
            <a:r>
              <a:rPr lang="en-US" altLang="en-US" sz="100" noProof="0" dirty="0"/>
              <a:t> </a:t>
            </a:r>
            <a:r>
              <a:rPr lang="en-US" altLang="en-US" sz="3200" noProof="0" dirty="0"/>
              <a:t>B</a:t>
            </a:r>
            <a:r>
              <a:rPr lang="en-US" altLang="en-US" sz="100" noProof="0" dirty="0"/>
              <a:t> </a:t>
            </a:r>
            <a:r>
              <a:rPr lang="en-US" altLang="en-US" sz="3200" noProof="0" dirty="0"/>
              <a:t>C has an opportunity to sell 150 bikes to a wholesaler without disturbing sales to other customers or fixed expenses, what price would it quote to the wholesaler if it wants to increase monthly profits by $3,000? </a:t>
            </a:r>
          </a:p>
        </p:txBody>
      </p:sp>
    </p:spTree>
    <p:extLst>
      <p:ext uri="{BB962C8B-B14F-4D97-AF65-F5344CB8AC3E}">
        <p14:creationId xmlns:p14="http://schemas.microsoft.com/office/powerpoint/2010/main" val="3038768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Additional Applications of C</a:t>
            </a:r>
            <a:r>
              <a:rPr lang="en-US" sz="100" noProof="0" dirty="0"/>
              <a:t> </a:t>
            </a:r>
            <a:r>
              <a:rPr lang="en-US" noProof="0" dirty="0"/>
              <a:t>V</a:t>
            </a:r>
            <a:r>
              <a:rPr lang="en-US" sz="100" noProof="0" dirty="0"/>
              <a:t> </a:t>
            </a:r>
            <a:r>
              <a:rPr lang="en-US" noProof="0" dirty="0"/>
              <a:t>P Concepts – Solution to Example 5 </a:t>
            </a:r>
          </a:p>
        </p:txBody>
      </p:sp>
      <p:sp>
        <p:nvSpPr>
          <p:cNvPr id="7" name="Content Placeholder 6"/>
          <p:cNvSpPr>
            <a:spLocks noGrp="1"/>
          </p:cNvSpPr>
          <p:nvPr>
            <p:ph idx="1"/>
          </p:nvPr>
        </p:nvSpPr>
        <p:spPr>
          <a:xfrm>
            <a:off x="822325" y="1447801"/>
            <a:ext cx="6188075" cy="457199"/>
          </a:xfrm>
        </p:spPr>
        <p:txBody>
          <a:bodyPr/>
          <a:lstStyle/>
          <a:p>
            <a:pPr>
              <a:spcAft>
                <a:spcPts val="0"/>
              </a:spcAft>
            </a:pPr>
            <a:r>
              <a:rPr lang="en-US" sz="2400" noProof="0" dirty="0">
                <a:solidFill>
                  <a:srgbClr val="000000"/>
                </a:solidFill>
              </a:rPr>
              <a:t>Example 5: Change in Selling Price</a:t>
            </a:r>
            <a:endParaRPr lang="en-US" sz="2400" noProof="0" dirty="0"/>
          </a:p>
        </p:txBody>
      </p:sp>
      <p:graphicFrame>
        <p:nvGraphicFramePr>
          <p:cNvPr id="3" name="Table 2"/>
          <p:cNvGraphicFramePr>
            <a:graphicFrameLocks noGrp="1"/>
          </p:cNvGraphicFramePr>
          <p:nvPr>
            <p:extLst>
              <p:ext uri="{D42A27DB-BD31-4B8C-83A1-F6EECF244321}">
                <p14:modId xmlns:p14="http://schemas.microsoft.com/office/powerpoint/2010/main" val="1027487714"/>
              </p:ext>
            </p:extLst>
          </p:nvPr>
        </p:nvGraphicFramePr>
        <p:xfrm>
          <a:off x="990600" y="2152400"/>
          <a:ext cx="6384924" cy="13716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593330314"/>
                    </a:ext>
                  </a:extLst>
                </a:gridCol>
                <a:gridCol w="609600">
                  <a:extLst>
                    <a:ext uri="{9D8B030D-6E8A-4147-A177-3AD203B41FA5}">
                      <a16:colId xmlns:a16="http://schemas.microsoft.com/office/drawing/2014/main" val="146933306"/>
                    </a:ext>
                  </a:extLst>
                </a:gridCol>
                <a:gridCol w="1066800">
                  <a:extLst>
                    <a:ext uri="{9D8B030D-6E8A-4147-A177-3AD203B41FA5}">
                      <a16:colId xmlns:a16="http://schemas.microsoft.com/office/drawing/2014/main" val="363564489"/>
                    </a:ext>
                  </a:extLst>
                </a:gridCol>
                <a:gridCol w="1508124">
                  <a:extLst>
                    <a:ext uri="{9D8B030D-6E8A-4147-A177-3AD203B41FA5}">
                      <a16:colId xmlns:a16="http://schemas.microsoft.com/office/drawing/2014/main" val="1053486070"/>
                    </a:ext>
                  </a:extLst>
                </a:gridCol>
              </a:tblGrid>
              <a:tr h="0">
                <a:tc>
                  <a:txBody>
                    <a:bodyPr/>
                    <a:lstStyle/>
                    <a:p>
                      <a:r>
                        <a:rPr lang="en-US" sz="2400" dirty="0">
                          <a:solidFill>
                            <a:schemeClr val="tx1"/>
                          </a:solidFill>
                          <a:latin typeface="+mn-lt"/>
                        </a:rPr>
                        <a:t>$ 300 </a:t>
                      </a:r>
                      <a:r>
                        <a:rPr lang="en-IN" sz="2400" dirty="0">
                          <a:solidFill>
                            <a:schemeClr val="tx1"/>
                          </a:solidFill>
                          <a:latin typeface="+mn-lt"/>
                        </a:rPr>
                        <a:t>÷ 150 bikes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latin typeface="+mn-lt"/>
                        </a:rPr>
                        <a:t>=</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solidFill>
                            <a:schemeClr val="tx1"/>
                          </a:solidFill>
                          <a:latin typeface="+mn-lt"/>
                        </a:rPr>
                        <a:t>$    20</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tx1"/>
                          </a:solidFill>
                          <a:latin typeface="+mn-lt"/>
                        </a:rPr>
                        <a:t>per bike</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3464345"/>
                  </a:ext>
                </a:extLst>
              </a:tr>
              <a:tr h="0">
                <a:tc>
                  <a:txBody>
                    <a:bodyPr/>
                    <a:lstStyle/>
                    <a:p>
                      <a:r>
                        <a:rPr lang="en-US" sz="2400" dirty="0">
                          <a:solidFill>
                            <a:schemeClr val="tx1"/>
                          </a:solidFill>
                          <a:latin typeface="+mn-lt"/>
                        </a:rPr>
                        <a:t>Variable cost per bike</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2400" b="0" i="0" u="none" strike="noStrike" kern="1200" cap="none" spc="0" normalizeH="0" baseline="0" noProof="0" dirty="0">
                          <a:ln>
                            <a:noFill/>
                          </a:ln>
                          <a:solidFill>
                            <a:schemeClr val="tx1"/>
                          </a:solidFill>
                          <a:effectLst/>
                          <a:uLnTx/>
                          <a:uFillTx/>
                          <a:latin typeface="+mn-lt"/>
                          <a:ea typeface="+mn-ea"/>
                          <a:cs typeface="+mn-cs"/>
                        </a:rPr>
                        <a:t>=</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u="sng" dirty="0">
                          <a:solidFill>
                            <a:schemeClr val="tx1"/>
                          </a:solidFill>
                          <a:latin typeface="+mn-lt"/>
                        </a:rPr>
                        <a:t>     300</a:t>
                      </a:r>
                      <a:endParaRPr lang="en-IN" sz="2400" u="sng"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2400" b="0" i="0" u="none" strike="noStrike" kern="1200" cap="none" spc="0" normalizeH="0" baseline="0" noProof="0" dirty="0">
                          <a:ln>
                            <a:noFill/>
                          </a:ln>
                          <a:solidFill>
                            <a:schemeClr val="tx1"/>
                          </a:solidFill>
                          <a:effectLst/>
                          <a:uLnTx/>
                          <a:uFillTx/>
                          <a:latin typeface="+mn-lt"/>
                          <a:ea typeface="+mn-ea"/>
                          <a:cs typeface="+mn-cs"/>
                        </a:rPr>
                        <a:t>per bike</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2174064"/>
                  </a:ext>
                </a:extLst>
              </a:tr>
              <a:tr h="0">
                <a:tc>
                  <a:txBody>
                    <a:bodyPr/>
                    <a:lstStyle/>
                    <a:p>
                      <a:r>
                        <a:rPr lang="en-US" sz="2400" dirty="0">
                          <a:solidFill>
                            <a:schemeClr val="tx1"/>
                          </a:solidFill>
                          <a:latin typeface="+mn-lt"/>
                        </a:rPr>
                        <a:t>Selling</a:t>
                      </a:r>
                      <a:r>
                        <a:rPr lang="en-US" sz="2400" baseline="0" dirty="0">
                          <a:solidFill>
                            <a:schemeClr val="tx1"/>
                          </a:solidFill>
                          <a:latin typeface="+mn-lt"/>
                        </a:rPr>
                        <a:t> price required</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2400" b="0" i="0" u="none" strike="noStrike" kern="1200" cap="none" spc="0" normalizeH="0" baseline="0" noProof="0" dirty="0">
                          <a:ln>
                            <a:noFill/>
                          </a:ln>
                          <a:solidFill>
                            <a:schemeClr val="tx1"/>
                          </a:solidFill>
                          <a:effectLst/>
                          <a:uLnTx/>
                          <a:uFillTx/>
                          <a:latin typeface="+mn-lt"/>
                          <a:ea typeface="+mn-ea"/>
                          <a:cs typeface="+mn-cs"/>
                        </a:rPr>
                        <a:t>=</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u="dbl" baseline="0" dirty="0">
                          <a:solidFill>
                            <a:schemeClr val="tx1"/>
                          </a:solidFill>
                          <a:latin typeface="+mn-lt"/>
                        </a:rPr>
                        <a:t> </a:t>
                      </a:r>
                      <a:r>
                        <a:rPr lang="en-US" sz="2400" u="dbl" baseline="0" dirty="0">
                          <a:solidFill>
                            <a:schemeClr val="tx1"/>
                          </a:solidFill>
                          <a:uFill>
                            <a:solidFill>
                              <a:schemeClr val="tx1"/>
                            </a:solidFill>
                          </a:uFill>
                          <a:latin typeface="+mn-lt"/>
                        </a:rPr>
                        <a:t>$  320</a:t>
                      </a:r>
                      <a:endParaRPr lang="en-IN" sz="2400" u="dbl" baseline="0" dirty="0">
                        <a:solidFill>
                          <a:schemeClr val="tx1"/>
                        </a:solidFill>
                        <a:uFill>
                          <a:solidFill>
                            <a:schemeClr val="tx1"/>
                          </a:solidFill>
                        </a:u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2400" b="0" i="0" u="none" strike="noStrike" kern="1200" cap="none" spc="0" normalizeH="0" baseline="0" noProof="0" dirty="0">
                          <a:ln>
                            <a:noFill/>
                          </a:ln>
                          <a:solidFill>
                            <a:schemeClr val="tx1"/>
                          </a:solidFill>
                          <a:effectLst/>
                          <a:uLnTx/>
                          <a:uFillTx/>
                          <a:latin typeface="+mn-lt"/>
                          <a:ea typeface="+mn-ea"/>
                          <a:cs typeface="+mn-cs"/>
                        </a:rPr>
                        <a:t>per bike</a:t>
                      </a:r>
                      <a:endParaRPr lang="en-IN" sz="24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210061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50997944"/>
              </p:ext>
            </p:extLst>
          </p:nvPr>
        </p:nvGraphicFramePr>
        <p:xfrm>
          <a:off x="808364" y="4038599"/>
          <a:ext cx="6652882" cy="1371600"/>
        </p:xfrm>
        <a:graphic>
          <a:graphicData uri="http://schemas.openxmlformats.org/drawingml/2006/table">
            <a:tbl>
              <a:tblPr firstRow="1" bandRow="1">
                <a:tableStyleId>{2D5ABB26-0587-4C30-8999-92F81FD0307C}</a:tableStyleId>
              </a:tblPr>
              <a:tblGrid>
                <a:gridCol w="4892929">
                  <a:extLst>
                    <a:ext uri="{9D8B030D-6E8A-4147-A177-3AD203B41FA5}">
                      <a16:colId xmlns:a16="http://schemas.microsoft.com/office/drawing/2014/main" val="2282136287"/>
                    </a:ext>
                  </a:extLst>
                </a:gridCol>
                <a:gridCol w="487601">
                  <a:extLst>
                    <a:ext uri="{9D8B030D-6E8A-4147-A177-3AD203B41FA5}">
                      <a16:colId xmlns:a16="http://schemas.microsoft.com/office/drawing/2014/main" val="453597451"/>
                    </a:ext>
                  </a:extLst>
                </a:gridCol>
                <a:gridCol w="1272352">
                  <a:extLst>
                    <a:ext uri="{9D8B030D-6E8A-4147-A177-3AD203B41FA5}">
                      <a16:colId xmlns:a16="http://schemas.microsoft.com/office/drawing/2014/main" val="1232290401"/>
                    </a:ext>
                  </a:extLst>
                </a:gridCol>
              </a:tblGrid>
              <a:tr h="381000">
                <a:tc>
                  <a:txBody>
                    <a:bodyPr/>
                    <a:lstStyle/>
                    <a:p>
                      <a:r>
                        <a:rPr lang="en-US" sz="2400" dirty="0">
                          <a:solidFill>
                            <a:schemeClr val="tx1"/>
                          </a:solidFill>
                        </a:rPr>
                        <a:t>150 bikes × $320 per bike</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rPr>
                        <a:t>=</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solidFill>
                            <a:schemeClr val="tx1"/>
                          </a:solidFill>
                        </a:rPr>
                        <a:t>$ 48,000</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716875"/>
                  </a:ext>
                </a:extLst>
              </a:tr>
              <a:tr h="381000">
                <a:tc>
                  <a:txBody>
                    <a:bodyPr/>
                    <a:lstStyle/>
                    <a:p>
                      <a:r>
                        <a:rPr lang="en-US" sz="2400" dirty="0">
                          <a:solidFill>
                            <a:schemeClr val="tx1"/>
                          </a:solidFill>
                        </a:rPr>
                        <a:t>Total variable costs</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2400" b="0" i="0" u="none" strike="noStrike" kern="1200" cap="none" spc="0" normalizeH="0" baseline="0" noProof="0" dirty="0">
                          <a:ln>
                            <a:noFill/>
                          </a:ln>
                          <a:solidFill>
                            <a:schemeClr val="tx1"/>
                          </a:solidFill>
                          <a:effectLst/>
                          <a:uLnTx/>
                          <a:uFillTx/>
                          <a:latin typeface="Calibri"/>
                          <a:ea typeface="+mn-ea"/>
                          <a:cs typeface="+mn-cs"/>
                        </a:rPr>
                        <a:t>=</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u="sng" dirty="0">
                          <a:solidFill>
                            <a:schemeClr val="tx1"/>
                          </a:solidFill>
                        </a:rPr>
                        <a:t>   45,000</a:t>
                      </a:r>
                      <a:endParaRPr lang="en-IN" sz="240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16879"/>
                  </a:ext>
                </a:extLst>
              </a:tr>
              <a:tr h="381000">
                <a:tc>
                  <a:txBody>
                    <a:bodyPr/>
                    <a:lstStyle/>
                    <a:p>
                      <a:r>
                        <a:rPr lang="en-US" sz="2400" dirty="0">
                          <a:solidFill>
                            <a:schemeClr val="tx1"/>
                          </a:solidFill>
                        </a:rPr>
                        <a:t>Increase in net operating income</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2400" b="0" i="0" u="none" strike="noStrike" kern="1200" cap="none" spc="0" normalizeH="0" baseline="0" noProof="0" dirty="0">
                          <a:ln>
                            <a:noFill/>
                          </a:ln>
                          <a:solidFill>
                            <a:schemeClr val="tx1"/>
                          </a:solidFill>
                          <a:effectLst/>
                          <a:uLnTx/>
                          <a:uFillTx/>
                          <a:latin typeface="Calibri"/>
                          <a:ea typeface="+mn-ea"/>
                          <a:cs typeface="+mn-cs"/>
                        </a:rPr>
                        <a:t>=</a:t>
                      </a:r>
                      <a:endParaRPr lang="en-IN"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u="dbl" baseline="0" dirty="0">
                          <a:solidFill>
                            <a:schemeClr val="tx1"/>
                          </a:solidFill>
                        </a:rPr>
                        <a:t>$   3,000</a:t>
                      </a:r>
                      <a:endParaRPr lang="en-IN" sz="2400" u="dbl"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5574278"/>
                  </a:ext>
                </a:extLst>
              </a:tr>
            </a:tbl>
          </a:graphicData>
        </a:graphic>
      </p:graphicFrame>
    </p:spTree>
    <p:extLst>
      <p:ext uri="{BB962C8B-B14F-4D97-AF65-F5344CB8AC3E}">
        <p14:creationId xmlns:p14="http://schemas.microsoft.com/office/powerpoint/2010/main" val="4267011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5</a:t>
            </a:r>
            <a:endParaRPr lang="en-US" noProof="0" dirty="0"/>
          </a:p>
        </p:txBody>
      </p:sp>
      <p:sp>
        <p:nvSpPr>
          <p:cNvPr id="7" name="Content Placeholder 6"/>
          <p:cNvSpPr>
            <a:spLocks noGrp="1"/>
          </p:cNvSpPr>
          <p:nvPr>
            <p:ph idx="1"/>
          </p:nvPr>
        </p:nvSpPr>
        <p:spPr>
          <a:xfrm>
            <a:off x="822325" y="1752601"/>
            <a:ext cx="7543800" cy="762000"/>
          </a:xfrm>
          <a:ln w="19050">
            <a:solidFill>
              <a:schemeClr val="tx1"/>
            </a:solidFill>
          </a:ln>
        </p:spPr>
        <p:txBody>
          <a:bodyPr/>
          <a:lstStyle/>
          <a:p>
            <a:pPr algn="ctr" fontAlgn="auto">
              <a:spcAft>
                <a:spcPts val="0"/>
              </a:spcAft>
              <a:defRPr/>
            </a:pPr>
            <a:r>
              <a:rPr lang="en-US" sz="3400" b="1" noProof="0" dirty="0">
                <a:solidFill>
                  <a:srgbClr val="365A5C"/>
                </a:solidFill>
                <a:ea typeface="MS PGothic" pitchFamily="34" charset="-128"/>
              </a:rPr>
              <a:t>Determine the break-even point.</a:t>
            </a:r>
          </a:p>
        </p:txBody>
      </p:sp>
    </p:spTree>
    <p:extLst>
      <p:ext uri="{BB962C8B-B14F-4D97-AF65-F5344CB8AC3E}">
        <p14:creationId xmlns:p14="http://schemas.microsoft.com/office/powerpoint/2010/main" val="2949590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Break-Even Analysis</a:t>
            </a:r>
            <a:endParaRPr lang="en-US" noProof="0" dirty="0"/>
          </a:p>
        </p:txBody>
      </p:sp>
      <p:sp>
        <p:nvSpPr>
          <p:cNvPr id="7" name="Content Placeholder 6"/>
          <p:cNvSpPr>
            <a:spLocks noGrp="1"/>
          </p:cNvSpPr>
          <p:nvPr>
            <p:ph idx="1"/>
          </p:nvPr>
        </p:nvSpPr>
        <p:spPr>
          <a:xfrm>
            <a:off x="822324" y="1447801"/>
            <a:ext cx="7864475" cy="1143001"/>
          </a:xfrm>
        </p:spPr>
        <p:txBody>
          <a:bodyPr/>
          <a:lstStyle/>
          <a:p>
            <a:pPr eaLnBrk="1" hangingPunct="1"/>
            <a:r>
              <a:rPr lang="en-US" sz="2200" noProof="0" dirty="0"/>
              <a:t>The equation and formula methods can be used to determine the unit sales and dollar sales needed to achieve a target profit of zero. Let’s use the R</a:t>
            </a:r>
            <a:r>
              <a:rPr lang="en-US" sz="100" noProof="0" dirty="0"/>
              <a:t> </a:t>
            </a:r>
            <a:r>
              <a:rPr lang="en-US" sz="2200" noProof="0" dirty="0"/>
              <a:t>B</a:t>
            </a:r>
            <a:r>
              <a:rPr lang="en-US" sz="100" noProof="0" dirty="0"/>
              <a:t> </a:t>
            </a:r>
            <a:r>
              <a:rPr lang="en-US" sz="2200" noProof="0" dirty="0"/>
              <a:t>C information to complete the break-even analysis.</a:t>
            </a:r>
          </a:p>
        </p:txBody>
      </p:sp>
      <p:sp>
        <p:nvSpPr>
          <p:cNvPr id="10" name="Content Placeholder 4">
            <a:extLst>
              <a:ext uri="{FF2B5EF4-FFF2-40B4-BE49-F238E27FC236}">
                <a16:creationId xmlns:a16="http://schemas.microsoft.com/office/drawing/2014/main" id="{EC6D684C-664A-4A7B-8B9B-0116D5300705}"/>
              </a:ext>
            </a:extLst>
          </p:cNvPr>
          <p:cNvSpPr>
            <a:spLocks noGrp="1"/>
          </p:cNvSpPr>
          <p:nvPr>
            <p:ph idx="10"/>
          </p:nvPr>
        </p:nvSpPr>
        <p:spPr>
          <a:xfrm>
            <a:off x="1535110" y="2804161"/>
            <a:ext cx="6084888" cy="929640"/>
          </a:xfrm>
        </p:spPr>
        <p:txBody>
          <a:bodyPr/>
          <a:lstStyle/>
          <a:p>
            <a:pPr algn="ctr">
              <a:spcBef>
                <a:spcPts val="500"/>
              </a:spcBef>
              <a:spcAft>
                <a:spcPts val="0"/>
              </a:spcAft>
            </a:pPr>
            <a:r>
              <a:rPr lang="en-US" sz="1600" b="1" noProof="0" dirty="0"/>
              <a:t>Racing Bicycle Company</a:t>
            </a:r>
          </a:p>
          <a:p>
            <a:pPr algn="ctr">
              <a:spcBef>
                <a:spcPts val="500"/>
              </a:spcBef>
              <a:spcAft>
                <a:spcPts val="0"/>
              </a:spcAft>
            </a:pPr>
            <a:r>
              <a:rPr lang="en-US" sz="1600" b="1" noProof="0" dirty="0"/>
              <a:t>Contribution Income Statement</a:t>
            </a:r>
          </a:p>
          <a:p>
            <a:pPr algn="ctr">
              <a:spcBef>
                <a:spcPts val="500"/>
              </a:spcBef>
              <a:spcAft>
                <a:spcPts val="0"/>
              </a:spcAft>
            </a:pPr>
            <a:r>
              <a:rPr lang="en-US" sz="1600" b="1" noProof="0" dirty="0"/>
              <a:t>For the Month of June</a:t>
            </a:r>
          </a:p>
        </p:txBody>
      </p:sp>
      <p:graphicFrame>
        <p:nvGraphicFramePr>
          <p:cNvPr id="9" name="Table 10">
            <a:extLst>
              <a:ext uri="{FF2B5EF4-FFF2-40B4-BE49-F238E27FC236}">
                <a16:creationId xmlns:a16="http://schemas.microsoft.com/office/drawing/2014/main" id="{11FF3C45-227A-4508-8EE7-547EA9065EF7}"/>
              </a:ext>
            </a:extLst>
          </p:cNvPr>
          <p:cNvGraphicFramePr>
            <a:graphicFrameLocks noGrp="1"/>
          </p:cNvGraphicFramePr>
          <p:nvPr>
            <p:extLst>
              <p:ext uri="{D42A27DB-BD31-4B8C-83A1-F6EECF244321}">
                <p14:modId xmlns:p14="http://schemas.microsoft.com/office/powerpoint/2010/main" val="1365756076"/>
              </p:ext>
            </p:extLst>
          </p:nvPr>
        </p:nvGraphicFramePr>
        <p:xfrm>
          <a:off x="1512248" y="3947161"/>
          <a:ext cx="6107750" cy="2011680"/>
        </p:xfrm>
        <a:graphic>
          <a:graphicData uri="http://schemas.openxmlformats.org/drawingml/2006/table">
            <a:tbl>
              <a:tblPr firstRow="1" bandRow="1">
                <a:tableStyleId>{5C22544A-7EE6-4342-B048-85BDC9FD1C3A}</a:tableStyleId>
              </a:tblPr>
              <a:tblGrid>
                <a:gridCol w="2382059">
                  <a:extLst>
                    <a:ext uri="{9D8B030D-6E8A-4147-A177-3AD203B41FA5}">
                      <a16:colId xmlns:a16="http://schemas.microsoft.com/office/drawing/2014/main" val="3867931200"/>
                    </a:ext>
                  </a:extLst>
                </a:gridCol>
                <a:gridCol w="1241897">
                  <a:extLst>
                    <a:ext uri="{9D8B030D-6E8A-4147-A177-3AD203B41FA5}">
                      <a16:colId xmlns:a16="http://schemas.microsoft.com/office/drawing/2014/main" val="3371366454"/>
                    </a:ext>
                  </a:extLst>
                </a:gridCol>
                <a:gridCol w="1241897">
                  <a:extLst>
                    <a:ext uri="{9D8B030D-6E8A-4147-A177-3AD203B41FA5}">
                      <a16:colId xmlns:a16="http://schemas.microsoft.com/office/drawing/2014/main" val="2062514005"/>
                    </a:ext>
                  </a:extLst>
                </a:gridCol>
                <a:gridCol w="1241897">
                  <a:extLst>
                    <a:ext uri="{9D8B030D-6E8A-4147-A177-3AD203B41FA5}">
                      <a16:colId xmlns:a16="http://schemas.microsoft.com/office/drawing/2014/main" val="1906257737"/>
                    </a:ext>
                  </a:extLst>
                </a:gridCol>
              </a:tblGrid>
              <a:tr h="269240">
                <a:tc>
                  <a:txBody>
                    <a:bodyPr/>
                    <a:lstStyle/>
                    <a:p>
                      <a:r>
                        <a:rPr lang="en-US" sz="16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sng" dirty="0">
                          <a:solidFill>
                            <a:schemeClr val="tx1"/>
                          </a:solidFill>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sng" dirty="0">
                          <a:solidFill>
                            <a:schemeClr val="tx1"/>
                          </a:solidFill>
                        </a:rPr>
                        <a:t>Per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sng" dirty="0">
                          <a:solidFill>
                            <a:schemeClr val="tx1"/>
                          </a:solidFill>
                        </a:rPr>
                        <a:t>C</a:t>
                      </a:r>
                      <a:r>
                        <a:rPr lang="en-US" sz="100" u="sng" dirty="0">
                          <a:solidFill>
                            <a:schemeClr val="tx1"/>
                          </a:solidFill>
                        </a:rPr>
                        <a:t> </a:t>
                      </a:r>
                      <a:r>
                        <a:rPr lang="en-US" sz="1600" u="sng" dirty="0">
                          <a:solidFill>
                            <a:schemeClr val="tx1"/>
                          </a:solidFill>
                        </a:rPr>
                        <a:t>M Ratio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269240">
                <a:tc>
                  <a:txBody>
                    <a:bodyPr/>
                    <a:lstStyle/>
                    <a:p>
                      <a:r>
                        <a:rPr lang="en-US" sz="1600" b="0" dirty="0">
                          <a:solidFill>
                            <a:schemeClr val="tx1"/>
                          </a:solidFill>
                        </a:rPr>
                        <a:t>Sales (500 bicycles)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tx1"/>
                          </a:solidFill>
                        </a:rPr>
                        <a:t>$     250,000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tx1"/>
                          </a:solidFill>
                        </a:rPr>
                        <a:t>$    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tx1"/>
                          </a:solidFill>
                        </a:rPr>
                        <a:t>100%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269240">
                <a:tc>
                  <a:txBody>
                    <a:bodyPr/>
                    <a:lstStyle/>
                    <a:p>
                      <a:r>
                        <a:rPr lang="en-US" sz="1600" dirty="0">
                          <a:solidFill>
                            <a:schemeClr val="tx1"/>
                          </a:solidFill>
                        </a:rPr>
                        <a:t>Less: Variable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150,000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269240">
                <a:tc>
                  <a:txBody>
                    <a:bodyPr/>
                    <a:lstStyle/>
                    <a:p>
                      <a:r>
                        <a:rPr lang="en-US" sz="16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dirty="0">
                          <a:solidFill>
                            <a:schemeClr val="tx1"/>
                          </a:solidFill>
                        </a:rPr>
                        <a:t>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dbl" baseline="0" dirty="0">
                          <a:solidFill>
                            <a:schemeClr val="tx1"/>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dbl" baseline="0" dirty="0">
                          <a:solidFill>
                            <a:schemeClr val="tx1"/>
                          </a:solidFill>
                        </a:rPr>
                        <a:t>  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269240">
                <a:tc>
                  <a:txBody>
                    <a:bodyPr/>
                    <a:lstStyle/>
                    <a:p>
                      <a:r>
                        <a:rPr lang="en-US" sz="16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sng" dirty="0">
                          <a:solidFill>
                            <a:schemeClr val="tx1"/>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r h="269240">
                <a:tc>
                  <a:txBody>
                    <a:bodyPr/>
                    <a:lstStyle/>
                    <a:p>
                      <a:r>
                        <a:rPr lang="en-US" sz="16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u="dbl" baseline="0" dirty="0">
                          <a:solidFill>
                            <a:schemeClr val="tx1"/>
                          </a:solidFill>
                        </a:rPr>
                        <a:t>$       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00259"/>
                  </a:ext>
                </a:extLst>
              </a:tr>
            </a:tbl>
          </a:graphicData>
        </a:graphic>
      </p:graphicFrame>
    </p:spTree>
    <p:extLst>
      <p:ext uri="{BB962C8B-B14F-4D97-AF65-F5344CB8AC3E}">
        <p14:creationId xmlns:p14="http://schemas.microsoft.com/office/powerpoint/2010/main" val="1547973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Break-Even Analysis: Equation Method </a:t>
            </a:r>
            <a:r>
              <a:rPr lang="en-US" sz="1100" noProof="0" dirty="0"/>
              <a:t>1</a:t>
            </a:r>
          </a:p>
        </p:txBody>
      </p:sp>
      <p:sp>
        <p:nvSpPr>
          <p:cNvPr id="3" name="Content Placeholder 2"/>
          <p:cNvSpPr>
            <a:spLocks noGrp="1"/>
          </p:cNvSpPr>
          <p:nvPr>
            <p:ph idx="1"/>
          </p:nvPr>
        </p:nvSpPr>
        <p:spPr>
          <a:xfrm>
            <a:off x="822325" y="1447800"/>
            <a:ext cx="7543800" cy="2057400"/>
          </a:xfrm>
        </p:spPr>
        <p:txBody>
          <a:bodyPr/>
          <a:lstStyle/>
          <a:p>
            <a:pPr>
              <a:spcAft>
                <a:spcPts val="0"/>
              </a:spcAft>
            </a:pPr>
            <a:r>
              <a:rPr lang="en-US" sz="2400" noProof="0" dirty="0"/>
              <a:t>The equation method relies on the basic profit equation introduced earlier in the chapter. Because Racing Bicycle has only one product, we’ll use the contribution margin form of this equation to perform the break-even calculations. We calculate break-even by solving the equation below.</a:t>
            </a:r>
          </a:p>
        </p:txBody>
      </p:sp>
      <p:sp>
        <p:nvSpPr>
          <p:cNvPr id="4" name="Content Placeholder 3"/>
          <p:cNvSpPr>
            <a:spLocks noGrp="1"/>
          </p:cNvSpPr>
          <p:nvPr>
            <p:ph idx="10"/>
          </p:nvPr>
        </p:nvSpPr>
        <p:spPr>
          <a:xfrm>
            <a:off x="2049462" y="3775074"/>
            <a:ext cx="5045076" cy="1025526"/>
          </a:xfrm>
          <a:ln w="19050">
            <a:solidFill>
              <a:schemeClr val="tx1"/>
            </a:solidFill>
          </a:ln>
        </p:spPr>
        <p:txBody>
          <a:bodyPr/>
          <a:lstStyle/>
          <a:p>
            <a:pPr marL="60325">
              <a:spcAft>
                <a:spcPts val="0"/>
              </a:spcAft>
            </a:pPr>
            <a:r>
              <a:rPr lang="en-US" sz="2400" noProof="0" dirty="0"/>
              <a:t>Profit = Unit C</a:t>
            </a:r>
            <a:r>
              <a:rPr lang="en-US" sz="100" noProof="0" dirty="0"/>
              <a:t> </a:t>
            </a:r>
            <a:r>
              <a:rPr lang="en-US" sz="2400" noProof="0" dirty="0"/>
              <a:t>M × Q − Fixed expenses</a:t>
            </a:r>
          </a:p>
          <a:p>
            <a:pPr marL="60325">
              <a:spcAft>
                <a:spcPts val="0"/>
              </a:spcAft>
            </a:pPr>
            <a:r>
              <a:rPr lang="en-US" sz="2400" noProof="0" dirty="0"/>
              <a:t>$0 = $200 × Q − Fixed expenses</a:t>
            </a:r>
          </a:p>
        </p:txBody>
      </p:sp>
    </p:spTree>
    <p:extLst>
      <p:ext uri="{BB962C8B-B14F-4D97-AF65-F5344CB8AC3E}">
        <p14:creationId xmlns:p14="http://schemas.microsoft.com/office/powerpoint/2010/main" val="133414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864476" cy="1025525"/>
          </a:xfrm>
        </p:spPr>
        <p:txBody>
          <a:bodyPr>
            <a:normAutofit/>
          </a:bodyPr>
          <a:lstStyle/>
          <a:p>
            <a:r>
              <a:rPr lang="en-US" noProof="0" dirty="0">
                <a:cs typeface="Arial" charset="0"/>
              </a:rPr>
              <a:t>Basics of Cost-Volume-Profit Analysis </a:t>
            </a:r>
            <a:r>
              <a:rPr lang="en-US" sz="1100" noProof="0" dirty="0">
                <a:cs typeface="Arial" charset="0"/>
              </a:rPr>
              <a:t>2</a:t>
            </a:r>
            <a:endParaRPr lang="en-US" sz="1100" noProof="0" dirty="0"/>
          </a:p>
        </p:txBody>
      </p:sp>
      <p:sp>
        <p:nvSpPr>
          <p:cNvPr id="7" name="Content Placeholder 6"/>
          <p:cNvSpPr>
            <a:spLocks noGrp="1"/>
          </p:cNvSpPr>
          <p:nvPr>
            <p:ph idx="1"/>
          </p:nvPr>
        </p:nvSpPr>
        <p:spPr>
          <a:xfrm>
            <a:off x="822325" y="1447800"/>
            <a:ext cx="7543800" cy="1025525"/>
          </a:xfrm>
        </p:spPr>
        <p:txBody>
          <a:bodyPr/>
          <a:lstStyle/>
          <a:p>
            <a:pPr>
              <a:spcAft>
                <a:spcPts val="0"/>
              </a:spcAft>
              <a:defRPr/>
            </a:pPr>
            <a:r>
              <a:rPr lang="en-US" sz="2400" noProof="0" dirty="0">
                <a:ea typeface="MS PGothic" pitchFamily="34" charset="-128"/>
              </a:rPr>
              <a:t>C</a:t>
            </a:r>
            <a:r>
              <a:rPr lang="en-US" sz="100" noProof="0" dirty="0">
                <a:ea typeface="MS PGothic" pitchFamily="34" charset="-128"/>
              </a:rPr>
              <a:t> </a:t>
            </a:r>
            <a:r>
              <a:rPr lang="en-US" sz="2400" noProof="0" dirty="0">
                <a:ea typeface="MS PGothic" pitchFamily="34" charset="-128"/>
              </a:rPr>
              <a:t>M is used first to cover fixed expenses.</a:t>
            </a:r>
          </a:p>
          <a:p>
            <a:pPr>
              <a:spcAft>
                <a:spcPts val="0"/>
              </a:spcAft>
              <a:defRPr/>
            </a:pPr>
            <a:r>
              <a:rPr lang="en-US" sz="2400" noProof="0" dirty="0">
                <a:ea typeface="MS PGothic" pitchFamily="34" charset="-128"/>
              </a:rPr>
              <a:t>Any remaining C</a:t>
            </a:r>
            <a:r>
              <a:rPr lang="en-US" sz="100" noProof="0" dirty="0">
                <a:ea typeface="MS PGothic" pitchFamily="34" charset="-128"/>
              </a:rPr>
              <a:t> </a:t>
            </a:r>
            <a:r>
              <a:rPr lang="en-US" sz="2400" noProof="0" dirty="0">
                <a:ea typeface="MS PGothic" pitchFamily="34" charset="-128"/>
              </a:rPr>
              <a:t>M contributes to net operating income.</a:t>
            </a:r>
          </a:p>
        </p:txBody>
      </p:sp>
      <p:sp>
        <p:nvSpPr>
          <p:cNvPr id="5" name="Content Placeholder 4">
            <a:extLst>
              <a:ext uri="{FF2B5EF4-FFF2-40B4-BE49-F238E27FC236}">
                <a16:creationId xmlns:a16="http://schemas.microsoft.com/office/drawing/2014/main" id="{F84530F0-D6A2-406E-991E-2D5F78726319}"/>
              </a:ext>
            </a:extLst>
          </p:cNvPr>
          <p:cNvSpPr>
            <a:spLocks noGrp="1"/>
          </p:cNvSpPr>
          <p:nvPr>
            <p:ph idx="10"/>
          </p:nvPr>
        </p:nvSpPr>
        <p:spPr>
          <a:xfrm>
            <a:off x="1535111" y="2590800"/>
            <a:ext cx="4637090" cy="1219200"/>
          </a:xfrm>
        </p:spPr>
        <p:txBody>
          <a:bodyPr/>
          <a:lstStyle/>
          <a:p>
            <a:pPr algn="ctr">
              <a:spcBef>
                <a:spcPts val="500"/>
              </a:spcBef>
              <a:spcAft>
                <a:spcPts val="0"/>
              </a:spcAft>
            </a:pPr>
            <a:r>
              <a:rPr lang="en-US" sz="2200" b="1" noProof="0" dirty="0"/>
              <a:t>Racing Bicycle Company</a:t>
            </a:r>
          </a:p>
          <a:p>
            <a:pPr algn="ctr">
              <a:spcBef>
                <a:spcPts val="500"/>
              </a:spcBef>
              <a:spcAft>
                <a:spcPts val="0"/>
              </a:spcAft>
            </a:pPr>
            <a:r>
              <a:rPr lang="en-US" sz="2200" b="1" noProof="0" dirty="0"/>
              <a:t>Contribution Income Statement</a:t>
            </a:r>
          </a:p>
          <a:p>
            <a:pPr algn="ctr">
              <a:spcBef>
                <a:spcPts val="500"/>
              </a:spcBef>
              <a:spcAft>
                <a:spcPts val="0"/>
              </a:spcAft>
            </a:pPr>
            <a:r>
              <a:rPr lang="en-US" sz="2200" b="1" noProof="0" dirty="0"/>
              <a:t>For the Month of June</a:t>
            </a:r>
          </a:p>
        </p:txBody>
      </p:sp>
      <p:graphicFrame>
        <p:nvGraphicFramePr>
          <p:cNvPr id="10" name="Table 10">
            <a:extLst>
              <a:ext uri="{FF2B5EF4-FFF2-40B4-BE49-F238E27FC236}">
                <a16:creationId xmlns:a16="http://schemas.microsoft.com/office/drawing/2014/main" id="{94127091-C157-4519-AB4F-C5ACC280B632}"/>
              </a:ext>
            </a:extLst>
          </p:cNvPr>
          <p:cNvGraphicFramePr>
            <a:graphicFrameLocks noGrp="1"/>
          </p:cNvGraphicFramePr>
          <p:nvPr>
            <p:extLst>
              <p:ext uri="{D42A27DB-BD31-4B8C-83A1-F6EECF244321}">
                <p14:modId xmlns:p14="http://schemas.microsoft.com/office/powerpoint/2010/main" val="4248539505"/>
              </p:ext>
            </p:extLst>
          </p:nvPr>
        </p:nvGraphicFramePr>
        <p:xfrm>
          <a:off x="1535111" y="3973975"/>
          <a:ext cx="4637089" cy="2133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67931200"/>
                    </a:ext>
                  </a:extLst>
                </a:gridCol>
                <a:gridCol w="1589089">
                  <a:extLst>
                    <a:ext uri="{9D8B030D-6E8A-4147-A177-3AD203B41FA5}">
                      <a16:colId xmlns:a16="http://schemas.microsoft.com/office/drawing/2014/main" val="3371366454"/>
                    </a:ext>
                  </a:extLst>
                </a:gridCol>
              </a:tblGrid>
              <a:tr h="370840">
                <a:tc>
                  <a:txBody>
                    <a:bodyPr/>
                    <a:lstStyle/>
                    <a:p>
                      <a:r>
                        <a:rPr lang="en-US" sz="2200" b="0" dirty="0">
                          <a:solidFill>
                            <a:schemeClr val="tx1"/>
                          </a:solidFill>
                        </a:rPr>
                        <a:t>Sales (500 bicycles)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200" b="0" dirty="0">
                          <a:solidFill>
                            <a:schemeClr val="tx1"/>
                          </a:solidFill>
                        </a:rPr>
                        <a:t>$     250,000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370840">
                <a:tc>
                  <a:txBody>
                    <a:bodyPr/>
                    <a:lstStyle/>
                    <a:p>
                      <a:r>
                        <a:rPr lang="en-US" sz="2200" dirty="0">
                          <a:solidFill>
                            <a:schemeClr val="tx1"/>
                          </a:solidFill>
                        </a:rPr>
                        <a:t>Less: Variable expenses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200" u="sng" dirty="0">
                          <a:solidFill>
                            <a:schemeClr val="tx1"/>
                          </a:solidFill>
                        </a:rPr>
                        <a:t>       150,000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370840">
                <a:tc>
                  <a:txBody>
                    <a:bodyPr/>
                    <a:lstStyle/>
                    <a:p>
                      <a:r>
                        <a:rPr lang="en-US" sz="22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200" dirty="0">
                          <a:solidFill>
                            <a:schemeClr val="tx1"/>
                          </a:solidFill>
                        </a:rPr>
                        <a:t>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370840">
                <a:tc>
                  <a:txBody>
                    <a:bodyPr/>
                    <a:lstStyle/>
                    <a:p>
                      <a:r>
                        <a:rPr lang="en-US" sz="22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200" u="sng" dirty="0">
                          <a:solidFill>
                            <a:schemeClr val="tx1"/>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370840">
                <a:tc>
                  <a:txBody>
                    <a:bodyPr/>
                    <a:lstStyle/>
                    <a:p>
                      <a:r>
                        <a:rPr lang="en-US" sz="22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200" u="dbl" baseline="0" dirty="0">
                          <a:solidFill>
                            <a:schemeClr val="tx1"/>
                          </a:solidFill>
                        </a:rPr>
                        <a:t>$       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bl>
          </a:graphicData>
        </a:graphic>
      </p:graphicFrame>
    </p:spTree>
    <p:extLst>
      <p:ext uri="{BB962C8B-B14F-4D97-AF65-F5344CB8AC3E}">
        <p14:creationId xmlns:p14="http://schemas.microsoft.com/office/powerpoint/2010/main" val="2234636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Break-Even Analysis: Equation Method </a:t>
            </a:r>
            <a:r>
              <a:rPr lang="en-US" sz="1100" noProof="0" dirty="0"/>
              <a:t>2</a:t>
            </a:r>
          </a:p>
        </p:txBody>
      </p:sp>
      <p:sp>
        <p:nvSpPr>
          <p:cNvPr id="3" name="Content Placeholder 2"/>
          <p:cNvSpPr>
            <a:spLocks noGrp="1"/>
          </p:cNvSpPr>
          <p:nvPr>
            <p:ph idx="1"/>
          </p:nvPr>
        </p:nvSpPr>
        <p:spPr>
          <a:xfrm>
            <a:off x="822325" y="1447800"/>
            <a:ext cx="7543800" cy="1025524"/>
          </a:xfrm>
        </p:spPr>
        <p:txBody>
          <a:bodyPr/>
          <a:lstStyle/>
          <a:p>
            <a:pPr>
              <a:spcAft>
                <a:spcPts val="0"/>
              </a:spcAft>
              <a:defRPr/>
            </a:pPr>
            <a:r>
              <a:rPr lang="en-US" sz="2800" noProof="0" dirty="0">
                <a:ea typeface="MS PGothic" charset="-128"/>
              </a:rPr>
              <a:t>In a single product situation, the equation method for computing the unit sales at break-even is:</a:t>
            </a:r>
          </a:p>
        </p:txBody>
      </p:sp>
      <p:sp>
        <p:nvSpPr>
          <p:cNvPr id="4" name="Content Placeholder 3"/>
          <p:cNvSpPr>
            <a:spLocks noGrp="1"/>
          </p:cNvSpPr>
          <p:nvPr>
            <p:ph idx="10"/>
          </p:nvPr>
        </p:nvSpPr>
        <p:spPr>
          <a:xfrm>
            <a:off x="1676400" y="2911145"/>
            <a:ext cx="5121275" cy="2473325"/>
          </a:xfrm>
          <a:ln w="19050">
            <a:solidFill>
              <a:schemeClr val="tx1"/>
            </a:solidFill>
          </a:ln>
        </p:spPr>
        <p:txBody>
          <a:bodyPr/>
          <a:lstStyle/>
          <a:p>
            <a:pPr marL="112713">
              <a:spcAft>
                <a:spcPts val="0"/>
              </a:spcAft>
            </a:pPr>
            <a:r>
              <a:rPr lang="en-US" sz="2400" noProof="0" dirty="0"/>
              <a:t>Profit = Unit C</a:t>
            </a:r>
            <a:r>
              <a:rPr lang="en-US" sz="100" noProof="0" dirty="0"/>
              <a:t> </a:t>
            </a:r>
            <a:r>
              <a:rPr lang="en-US" sz="2400" noProof="0" dirty="0"/>
              <a:t>M × Q − Fixed expenses</a:t>
            </a:r>
          </a:p>
          <a:p>
            <a:pPr marL="112713">
              <a:spcAft>
                <a:spcPts val="0"/>
              </a:spcAft>
            </a:pPr>
            <a:r>
              <a:rPr lang="en-US" sz="2400" noProof="0" dirty="0"/>
              <a:t>$0 = $200 × Q − Fixed expenses</a:t>
            </a:r>
          </a:p>
          <a:p>
            <a:pPr marL="112713">
              <a:spcAft>
                <a:spcPts val="0"/>
              </a:spcAft>
            </a:pPr>
            <a:r>
              <a:rPr lang="en-US" sz="2400" noProof="0" dirty="0"/>
              <a:t>$200 × Q = $0 + $80,000</a:t>
            </a:r>
          </a:p>
          <a:p>
            <a:pPr marL="112713">
              <a:spcAft>
                <a:spcPts val="0"/>
              </a:spcAft>
            </a:pPr>
            <a:r>
              <a:rPr lang="en-US" sz="2400" noProof="0" dirty="0"/>
              <a:t>Q = $80,000 ÷ $200</a:t>
            </a:r>
          </a:p>
          <a:p>
            <a:pPr marL="112713">
              <a:spcAft>
                <a:spcPts val="0"/>
              </a:spcAft>
            </a:pPr>
            <a:r>
              <a:rPr lang="en-US" sz="2400" noProof="0" dirty="0"/>
              <a:t>Q = 400 units</a:t>
            </a:r>
          </a:p>
        </p:txBody>
      </p:sp>
    </p:spTree>
    <p:extLst>
      <p:ext uri="{BB962C8B-B14F-4D97-AF65-F5344CB8AC3E}">
        <p14:creationId xmlns:p14="http://schemas.microsoft.com/office/powerpoint/2010/main" val="2769360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t>Break-Even Analysis: Formula Method</a:t>
            </a:r>
          </a:p>
        </p:txBody>
      </p:sp>
      <p:sp>
        <p:nvSpPr>
          <p:cNvPr id="7" name="Content Placeholder 6"/>
          <p:cNvSpPr>
            <a:spLocks noGrp="1"/>
          </p:cNvSpPr>
          <p:nvPr>
            <p:ph idx="1"/>
          </p:nvPr>
        </p:nvSpPr>
        <p:spPr>
          <a:xfrm>
            <a:off x="822325" y="1447801"/>
            <a:ext cx="7543800" cy="1981199"/>
          </a:xfrm>
        </p:spPr>
        <p:txBody>
          <a:bodyPr/>
          <a:lstStyle/>
          <a:p>
            <a:pPr>
              <a:spcAft>
                <a:spcPts val="0"/>
              </a:spcAft>
              <a:defRPr/>
            </a:pPr>
            <a:r>
              <a:rPr lang="en-US" sz="2400" noProof="0" dirty="0">
                <a:ea typeface="MS PGothic" charset="-128"/>
              </a:rPr>
              <a:t>The formula method is a shortcut version of the equation method. It centers on the idea discussed earlier in the chapter that each unit sold provides a certain amount of contribution margin that goes toward covering fixed expenses.</a:t>
            </a:r>
          </a:p>
        </p:txBody>
      </p:sp>
      <p:graphicFrame>
        <p:nvGraphicFramePr>
          <p:cNvPr id="3" name="Object 2"/>
          <p:cNvGraphicFramePr>
            <a:graphicFrameLocks noChangeAspect="1"/>
          </p:cNvGraphicFramePr>
          <p:nvPr>
            <p:extLst>
              <p:ext uri="{D42A27DB-BD31-4B8C-83A1-F6EECF244321}">
                <p14:modId xmlns:p14="http://schemas.microsoft.com/office/powerpoint/2010/main" val="1540188677"/>
              </p:ext>
            </p:extLst>
          </p:nvPr>
        </p:nvGraphicFramePr>
        <p:xfrm>
          <a:off x="1827213" y="3679825"/>
          <a:ext cx="5097462" cy="765175"/>
        </p:xfrm>
        <a:graphic>
          <a:graphicData uri="http://schemas.openxmlformats.org/presentationml/2006/ole">
            <mc:AlternateContent xmlns:mc="http://schemas.openxmlformats.org/markup-compatibility/2006">
              <mc:Choice xmlns:v="urn:schemas-microsoft-com:vml" Requires="v">
                <p:oleObj spid="_x0000_s6572" name="Equation" r:id="rId3" imgW="2616120" imgH="393480" progId="Equation.DSMT4">
                  <p:embed/>
                </p:oleObj>
              </mc:Choice>
              <mc:Fallback>
                <p:oleObj name="Equation" r:id="rId3" imgW="2616120" imgH="393480" progId="Equation.DSMT4">
                  <p:embed/>
                  <p:pic>
                    <p:nvPicPr>
                      <p:cNvPr id="0" name=""/>
                      <p:cNvPicPr/>
                      <p:nvPr/>
                    </p:nvPicPr>
                    <p:blipFill>
                      <a:blip r:embed="rId4"/>
                      <a:stretch>
                        <a:fillRect/>
                      </a:stretch>
                    </p:blipFill>
                    <p:spPr>
                      <a:xfrm>
                        <a:off x="1827213" y="3679825"/>
                        <a:ext cx="5097462" cy="7651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89730776"/>
              </p:ext>
            </p:extLst>
          </p:nvPr>
        </p:nvGraphicFramePr>
        <p:xfrm>
          <a:off x="4814250" y="4597275"/>
          <a:ext cx="1360488" cy="793750"/>
        </p:xfrm>
        <a:graphic>
          <a:graphicData uri="http://schemas.openxmlformats.org/presentationml/2006/ole">
            <mc:AlternateContent xmlns:mc="http://schemas.openxmlformats.org/markup-compatibility/2006">
              <mc:Choice xmlns:v="urn:schemas-microsoft-com:vml" Requires="v">
                <p:oleObj spid="_x0000_s6573" name="Equation" r:id="rId5" imgW="698400" imgH="406080" progId="Equation.DSMT4">
                  <p:embed/>
                </p:oleObj>
              </mc:Choice>
              <mc:Fallback>
                <p:oleObj name="Equation" r:id="rId5" imgW="698400" imgH="406080" progId="Equation.DSMT4">
                  <p:embed/>
                  <p:pic>
                    <p:nvPicPr>
                      <p:cNvPr id="3" name="Object 2"/>
                      <p:cNvPicPr/>
                      <p:nvPr/>
                    </p:nvPicPr>
                    <p:blipFill>
                      <a:blip r:embed="rId6"/>
                      <a:stretch>
                        <a:fillRect/>
                      </a:stretch>
                    </p:blipFill>
                    <p:spPr>
                      <a:xfrm>
                        <a:off x="4814250" y="4597275"/>
                        <a:ext cx="1360488" cy="7937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95218916"/>
              </p:ext>
            </p:extLst>
          </p:nvPr>
        </p:nvGraphicFramePr>
        <p:xfrm>
          <a:off x="4840288" y="5541963"/>
          <a:ext cx="1433512" cy="396875"/>
        </p:xfrm>
        <a:graphic>
          <a:graphicData uri="http://schemas.openxmlformats.org/presentationml/2006/ole">
            <mc:AlternateContent xmlns:mc="http://schemas.openxmlformats.org/markup-compatibility/2006">
              <mc:Choice xmlns:v="urn:schemas-microsoft-com:vml" Requires="v">
                <p:oleObj spid="_x0000_s6574" name="Equation" r:id="rId7" imgW="736560" imgH="203040" progId="Equation.DSMT4">
                  <p:embed/>
                </p:oleObj>
              </mc:Choice>
              <mc:Fallback>
                <p:oleObj name="Equation" r:id="rId7" imgW="736560" imgH="203040" progId="Equation.DSMT4">
                  <p:embed/>
                  <p:pic>
                    <p:nvPicPr>
                      <p:cNvPr id="8" name="Object 7"/>
                      <p:cNvPicPr/>
                      <p:nvPr/>
                    </p:nvPicPr>
                    <p:blipFill>
                      <a:blip r:embed="rId8"/>
                      <a:stretch>
                        <a:fillRect/>
                      </a:stretch>
                    </p:blipFill>
                    <p:spPr>
                      <a:xfrm>
                        <a:off x="4840288" y="5541963"/>
                        <a:ext cx="1433512" cy="396875"/>
                      </a:xfrm>
                      <a:prstGeom prst="rect">
                        <a:avLst/>
                      </a:prstGeom>
                    </p:spPr>
                  </p:pic>
                </p:oleObj>
              </mc:Fallback>
            </mc:AlternateContent>
          </a:graphicData>
        </a:graphic>
      </p:graphicFrame>
    </p:spTree>
    <p:extLst>
      <p:ext uri="{BB962C8B-B14F-4D97-AF65-F5344CB8AC3E}">
        <p14:creationId xmlns:p14="http://schemas.microsoft.com/office/powerpoint/2010/main" val="1658020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Break-Even Analysis: Dollar Sales</a:t>
            </a:r>
            <a:endParaRPr lang="en-US" noProof="0" dirty="0"/>
          </a:p>
        </p:txBody>
      </p:sp>
      <p:sp>
        <p:nvSpPr>
          <p:cNvPr id="7" name="Content Placeholder 6"/>
          <p:cNvSpPr>
            <a:spLocks noGrp="1"/>
          </p:cNvSpPr>
          <p:nvPr>
            <p:ph idx="1"/>
          </p:nvPr>
        </p:nvSpPr>
        <p:spPr>
          <a:xfrm>
            <a:off x="822325" y="1447801"/>
            <a:ext cx="7543800" cy="2057399"/>
          </a:xfrm>
        </p:spPr>
        <p:txBody>
          <a:bodyPr/>
          <a:lstStyle/>
          <a:p>
            <a:pPr eaLnBrk="1" hangingPunct="1">
              <a:spcAft>
                <a:spcPts val="0"/>
              </a:spcAft>
            </a:pPr>
            <a:r>
              <a:rPr lang="en-US" sz="2800" noProof="0" dirty="0"/>
              <a:t>Suppose R</a:t>
            </a:r>
            <a:r>
              <a:rPr lang="en-US" sz="100" noProof="0" dirty="0"/>
              <a:t> </a:t>
            </a:r>
            <a:r>
              <a:rPr lang="en-US" sz="2800" noProof="0" dirty="0"/>
              <a:t>B</a:t>
            </a:r>
            <a:r>
              <a:rPr lang="en-US" sz="100" noProof="0" dirty="0"/>
              <a:t> </a:t>
            </a:r>
            <a:r>
              <a:rPr lang="en-US" sz="2800" noProof="0" dirty="0"/>
              <a:t>C wants to compute the sales dollars required to break even (earn a target profit of $0). Let’s use the </a:t>
            </a:r>
            <a:r>
              <a:rPr lang="en-US" sz="2800" i="1" noProof="0" dirty="0">
                <a:solidFill>
                  <a:srgbClr val="003B00"/>
                </a:solidFill>
              </a:rPr>
              <a:t>equation method </a:t>
            </a:r>
            <a:r>
              <a:rPr lang="en-US" sz="2800" noProof="0" dirty="0"/>
              <a:t>and the</a:t>
            </a:r>
            <a:r>
              <a:rPr lang="en-US" sz="2800" noProof="0" dirty="0">
                <a:solidFill>
                  <a:srgbClr val="0000C0"/>
                </a:solidFill>
              </a:rPr>
              <a:t> </a:t>
            </a:r>
            <a:r>
              <a:rPr lang="en-US" sz="2800" i="1" noProof="0" dirty="0">
                <a:solidFill>
                  <a:srgbClr val="003B00"/>
                </a:solidFill>
              </a:rPr>
              <a:t>formula method</a:t>
            </a:r>
            <a:r>
              <a:rPr lang="en-US" sz="2800" i="1" noProof="0" dirty="0">
                <a:solidFill>
                  <a:srgbClr val="008000"/>
                </a:solidFill>
              </a:rPr>
              <a:t> </a:t>
            </a:r>
            <a:r>
              <a:rPr lang="en-US" sz="2800" noProof="0" dirty="0"/>
              <a:t>to solve this problem.</a:t>
            </a:r>
          </a:p>
        </p:txBody>
      </p:sp>
    </p:spTree>
    <p:extLst>
      <p:ext uri="{BB962C8B-B14F-4D97-AF65-F5344CB8AC3E}">
        <p14:creationId xmlns:p14="http://schemas.microsoft.com/office/powerpoint/2010/main" val="3416887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noProof="0" dirty="0">
                <a:cs typeface="Arial" charset="0"/>
              </a:rPr>
              <a:t>Break-Even Analysis: Dollar Sales Using Equation Method</a:t>
            </a:r>
            <a:endParaRPr lang="en-US" noProof="0" dirty="0"/>
          </a:p>
        </p:txBody>
      </p:sp>
      <p:sp>
        <p:nvSpPr>
          <p:cNvPr id="3" name="Content Placeholder 2"/>
          <p:cNvSpPr>
            <a:spLocks noGrp="1"/>
          </p:cNvSpPr>
          <p:nvPr>
            <p:ph idx="1"/>
          </p:nvPr>
        </p:nvSpPr>
        <p:spPr>
          <a:xfrm>
            <a:off x="822325" y="1447800"/>
            <a:ext cx="7543800" cy="457200"/>
          </a:xfrm>
        </p:spPr>
        <p:txBody>
          <a:bodyPr/>
          <a:lstStyle/>
          <a:p>
            <a:pPr>
              <a:spcBef>
                <a:spcPts val="1000"/>
              </a:spcBef>
              <a:spcAft>
                <a:spcPts val="0"/>
              </a:spcAft>
              <a:defRPr/>
            </a:pPr>
            <a:r>
              <a:rPr lang="en-US" sz="2800" noProof="0" dirty="0">
                <a:ea typeface="MS PGothic" pitchFamily="34" charset="-128"/>
              </a:rPr>
              <a:t>The equation method is shown on this slide:</a:t>
            </a:r>
          </a:p>
        </p:txBody>
      </p:sp>
      <p:sp>
        <p:nvSpPr>
          <p:cNvPr id="4" name="Content Placeholder 3"/>
          <p:cNvSpPr>
            <a:spLocks noGrp="1"/>
          </p:cNvSpPr>
          <p:nvPr>
            <p:ph idx="10"/>
          </p:nvPr>
        </p:nvSpPr>
        <p:spPr>
          <a:xfrm>
            <a:off x="822323" y="2022475"/>
            <a:ext cx="7521575" cy="492125"/>
          </a:xfrm>
        </p:spPr>
        <p:txBody>
          <a:bodyPr/>
          <a:lstStyle/>
          <a:p>
            <a:pPr eaLnBrk="1" hangingPunct="1">
              <a:spcBef>
                <a:spcPts val="1000"/>
              </a:spcBef>
              <a:spcAft>
                <a:spcPts val="0"/>
              </a:spcAft>
            </a:pPr>
            <a:r>
              <a:rPr lang="en-US" sz="3000" noProof="0" dirty="0"/>
              <a:t>Profit  =  </a:t>
            </a:r>
            <a:r>
              <a:rPr lang="en-US" sz="3000" noProof="0" dirty="0">
                <a:solidFill>
                  <a:srgbClr val="AC0000"/>
                </a:solidFill>
              </a:rPr>
              <a:t>C</a:t>
            </a:r>
            <a:r>
              <a:rPr lang="en-US" sz="100" noProof="0" dirty="0">
                <a:solidFill>
                  <a:srgbClr val="AC0000"/>
                </a:solidFill>
              </a:rPr>
              <a:t> </a:t>
            </a:r>
            <a:r>
              <a:rPr lang="en-US" sz="3000" noProof="0" dirty="0">
                <a:solidFill>
                  <a:srgbClr val="AC0000"/>
                </a:solidFill>
              </a:rPr>
              <a:t>M ratio </a:t>
            </a:r>
            <a:r>
              <a:rPr lang="en-US" sz="3000" noProof="0" dirty="0"/>
              <a:t>× </a:t>
            </a:r>
            <a:r>
              <a:rPr lang="en-US" sz="3000" noProof="0" dirty="0">
                <a:solidFill>
                  <a:srgbClr val="AC0000"/>
                </a:solidFill>
              </a:rPr>
              <a:t>Sales</a:t>
            </a:r>
            <a:r>
              <a:rPr lang="en-US" sz="3000" noProof="0" dirty="0"/>
              <a:t> </a:t>
            </a:r>
            <a:r>
              <a:rPr lang="en-US" sz="2800" noProof="0" dirty="0"/>
              <a:t>−</a:t>
            </a:r>
            <a:r>
              <a:rPr lang="en-US" sz="3000" noProof="0" dirty="0"/>
              <a:t> Fixed expenses</a:t>
            </a:r>
          </a:p>
        </p:txBody>
      </p:sp>
      <p:sp>
        <p:nvSpPr>
          <p:cNvPr id="5" name="Content Placeholder 4"/>
          <p:cNvSpPr>
            <a:spLocks noGrp="1"/>
          </p:cNvSpPr>
          <p:nvPr>
            <p:ph idx="11"/>
          </p:nvPr>
        </p:nvSpPr>
        <p:spPr>
          <a:xfrm>
            <a:off x="999183" y="2591308"/>
            <a:ext cx="7547418" cy="545601"/>
          </a:xfrm>
        </p:spPr>
        <p:txBody>
          <a:bodyPr/>
          <a:lstStyle/>
          <a:p>
            <a:pPr eaLnBrk="1" hangingPunct="1">
              <a:spcBef>
                <a:spcPts val="1000"/>
              </a:spcBef>
              <a:spcAft>
                <a:spcPts val="0"/>
              </a:spcAft>
            </a:pPr>
            <a:r>
              <a:rPr lang="en-US" sz="3000" noProof="0" dirty="0"/>
              <a:t>$0  =  40% × Sales − $80,000</a:t>
            </a:r>
          </a:p>
        </p:txBody>
      </p:sp>
      <p:sp>
        <p:nvSpPr>
          <p:cNvPr id="9" name="Content Placeholder 8"/>
          <p:cNvSpPr>
            <a:spLocks noGrp="1"/>
          </p:cNvSpPr>
          <p:nvPr>
            <p:ph idx="13"/>
          </p:nvPr>
        </p:nvSpPr>
        <p:spPr>
          <a:xfrm>
            <a:off x="1002800" y="3200909"/>
            <a:ext cx="7543800" cy="470952"/>
          </a:xfrm>
        </p:spPr>
        <p:txBody>
          <a:bodyPr/>
          <a:lstStyle/>
          <a:p>
            <a:pPr eaLnBrk="1" hangingPunct="1">
              <a:spcBef>
                <a:spcPts val="1000"/>
              </a:spcBef>
              <a:spcAft>
                <a:spcPts val="0"/>
              </a:spcAft>
            </a:pPr>
            <a:r>
              <a:rPr lang="en-US" sz="3000" noProof="0" dirty="0"/>
              <a:t>40% × Sales = $80,000</a:t>
            </a:r>
          </a:p>
        </p:txBody>
      </p:sp>
      <p:sp>
        <p:nvSpPr>
          <p:cNvPr id="10" name="Content Placeholder 9"/>
          <p:cNvSpPr>
            <a:spLocks noGrp="1"/>
          </p:cNvSpPr>
          <p:nvPr>
            <p:ph idx="14"/>
          </p:nvPr>
        </p:nvSpPr>
        <p:spPr>
          <a:xfrm>
            <a:off x="1002798" y="3748570"/>
            <a:ext cx="7521575" cy="572614"/>
          </a:xfrm>
        </p:spPr>
        <p:txBody>
          <a:bodyPr/>
          <a:lstStyle/>
          <a:p>
            <a:pPr eaLnBrk="1" hangingPunct="1">
              <a:spcBef>
                <a:spcPts val="1000"/>
              </a:spcBef>
              <a:spcAft>
                <a:spcPts val="0"/>
              </a:spcAft>
            </a:pPr>
            <a:r>
              <a:rPr lang="en-US" sz="3000" noProof="0" dirty="0"/>
              <a:t>Sales = $80,000 ÷ 40%</a:t>
            </a:r>
          </a:p>
        </p:txBody>
      </p:sp>
      <p:sp>
        <p:nvSpPr>
          <p:cNvPr id="11" name="Content Placeholder 10"/>
          <p:cNvSpPr>
            <a:spLocks noGrp="1"/>
          </p:cNvSpPr>
          <p:nvPr>
            <p:ph idx="15"/>
          </p:nvPr>
        </p:nvSpPr>
        <p:spPr>
          <a:xfrm>
            <a:off x="999183" y="4397894"/>
            <a:ext cx="7547418" cy="534952"/>
          </a:xfrm>
        </p:spPr>
        <p:txBody>
          <a:bodyPr/>
          <a:lstStyle/>
          <a:p>
            <a:pPr eaLnBrk="1" hangingPunct="1">
              <a:spcBef>
                <a:spcPts val="1000"/>
              </a:spcBef>
              <a:spcAft>
                <a:spcPts val="0"/>
              </a:spcAft>
            </a:pPr>
            <a:r>
              <a:rPr lang="en-US" sz="3000" noProof="0" dirty="0"/>
              <a:t>Sales = </a:t>
            </a:r>
            <a:r>
              <a:rPr lang="en-US" sz="3000" noProof="0" dirty="0">
                <a:solidFill>
                  <a:srgbClr val="AC0000"/>
                </a:solidFill>
              </a:rPr>
              <a:t>$200,000</a:t>
            </a:r>
          </a:p>
        </p:txBody>
      </p:sp>
    </p:spTree>
    <p:extLst>
      <p:ext uri="{BB962C8B-B14F-4D97-AF65-F5344CB8AC3E}">
        <p14:creationId xmlns:p14="http://schemas.microsoft.com/office/powerpoint/2010/main" val="1585401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788275" cy="1025525"/>
          </a:xfrm>
        </p:spPr>
        <p:txBody>
          <a:bodyPr>
            <a:normAutofit fontScale="90000"/>
          </a:bodyPr>
          <a:lstStyle/>
          <a:p>
            <a:r>
              <a:rPr lang="en-US" noProof="0" dirty="0">
                <a:cs typeface="Arial" charset="0"/>
              </a:rPr>
              <a:t>Break-Even Analysis: Dollar Sales Using C</a:t>
            </a:r>
            <a:r>
              <a:rPr lang="en-US" sz="100" noProof="0" dirty="0">
                <a:cs typeface="Arial" charset="0"/>
              </a:rPr>
              <a:t> </a:t>
            </a:r>
            <a:r>
              <a:rPr lang="en-US" noProof="0" dirty="0">
                <a:cs typeface="Arial" charset="0"/>
              </a:rPr>
              <a:t>M Ratio</a:t>
            </a:r>
            <a:endParaRPr lang="en-US" noProof="0" dirty="0"/>
          </a:p>
        </p:txBody>
      </p:sp>
      <p:sp>
        <p:nvSpPr>
          <p:cNvPr id="7" name="Content Placeholder 6"/>
          <p:cNvSpPr>
            <a:spLocks noGrp="1"/>
          </p:cNvSpPr>
          <p:nvPr>
            <p:ph idx="1"/>
          </p:nvPr>
        </p:nvSpPr>
        <p:spPr>
          <a:xfrm>
            <a:off x="822325" y="1447800"/>
            <a:ext cx="7543800" cy="979488"/>
          </a:xfrm>
        </p:spPr>
        <p:txBody>
          <a:bodyPr/>
          <a:lstStyle/>
          <a:p>
            <a:pPr eaLnBrk="1" hangingPunct="1">
              <a:spcAft>
                <a:spcPts val="0"/>
              </a:spcAft>
            </a:pPr>
            <a:r>
              <a:rPr lang="en-US" sz="2800" noProof="0" dirty="0"/>
              <a:t>Now let’s use the</a:t>
            </a:r>
            <a:r>
              <a:rPr lang="en-US" sz="2800" noProof="0" dirty="0">
                <a:solidFill>
                  <a:srgbClr val="0000C0"/>
                </a:solidFill>
              </a:rPr>
              <a:t> </a:t>
            </a:r>
            <a:r>
              <a:rPr lang="en-US" sz="2800" i="1" noProof="0" dirty="0">
                <a:solidFill>
                  <a:srgbClr val="003B00"/>
                </a:solidFill>
              </a:rPr>
              <a:t>formula</a:t>
            </a:r>
            <a:r>
              <a:rPr lang="en-US" sz="2800" noProof="0" dirty="0"/>
              <a:t> method to calculate the dollar sales at the break-even point:</a:t>
            </a:r>
          </a:p>
        </p:txBody>
      </p:sp>
      <p:graphicFrame>
        <p:nvGraphicFramePr>
          <p:cNvPr id="8" name="Object 7"/>
          <p:cNvGraphicFramePr>
            <a:graphicFrameLocks noChangeAspect="1"/>
          </p:cNvGraphicFramePr>
          <p:nvPr>
            <p:extLst>
              <p:ext uri="{D42A27DB-BD31-4B8C-83A1-F6EECF244321}">
                <p14:modId xmlns:p14="http://schemas.microsoft.com/office/powerpoint/2010/main" val="3674678149"/>
              </p:ext>
            </p:extLst>
          </p:nvPr>
        </p:nvGraphicFramePr>
        <p:xfrm>
          <a:off x="1371600" y="2770426"/>
          <a:ext cx="5854700" cy="842963"/>
        </p:xfrm>
        <a:graphic>
          <a:graphicData uri="http://schemas.openxmlformats.org/presentationml/2006/ole">
            <mc:AlternateContent xmlns:mc="http://schemas.openxmlformats.org/markup-compatibility/2006">
              <mc:Choice xmlns:v="urn:schemas-microsoft-com:vml" Requires="v">
                <p:oleObj spid="_x0000_s7454" name="Equation" r:id="rId3" imgW="2730240" imgH="393480" progId="Equation.DSMT4">
                  <p:embed/>
                </p:oleObj>
              </mc:Choice>
              <mc:Fallback>
                <p:oleObj name="Equation" r:id="rId3" imgW="2730240" imgH="393480" progId="Equation.DSMT4">
                  <p:embed/>
                  <p:pic>
                    <p:nvPicPr>
                      <p:cNvPr id="3" name="Object 2"/>
                      <p:cNvPicPr/>
                      <p:nvPr/>
                    </p:nvPicPr>
                    <p:blipFill>
                      <a:blip r:embed="rId4"/>
                      <a:stretch>
                        <a:fillRect/>
                      </a:stretch>
                    </p:blipFill>
                    <p:spPr>
                      <a:xfrm>
                        <a:off x="1371600" y="2770426"/>
                        <a:ext cx="5854700" cy="8429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0272275"/>
              </p:ext>
            </p:extLst>
          </p:nvPr>
        </p:nvGraphicFramePr>
        <p:xfrm>
          <a:off x="1371600" y="3755787"/>
          <a:ext cx="3074987" cy="842962"/>
        </p:xfrm>
        <a:graphic>
          <a:graphicData uri="http://schemas.openxmlformats.org/presentationml/2006/ole">
            <mc:AlternateContent xmlns:mc="http://schemas.openxmlformats.org/markup-compatibility/2006">
              <mc:Choice xmlns:v="urn:schemas-microsoft-com:vml" Requires="v">
                <p:oleObj spid="_x0000_s7455" name="Equation" r:id="rId5" imgW="1434960" imgH="393480" progId="Equation.DSMT4">
                  <p:embed/>
                </p:oleObj>
              </mc:Choice>
              <mc:Fallback>
                <p:oleObj name="Equation" r:id="rId5" imgW="1434960" imgH="393480" progId="Equation.DSMT4">
                  <p:embed/>
                  <p:pic>
                    <p:nvPicPr>
                      <p:cNvPr id="8" name="Object 7"/>
                      <p:cNvPicPr/>
                      <p:nvPr/>
                    </p:nvPicPr>
                    <p:blipFill>
                      <a:blip r:embed="rId6"/>
                      <a:stretch>
                        <a:fillRect/>
                      </a:stretch>
                    </p:blipFill>
                    <p:spPr>
                      <a:xfrm>
                        <a:off x="1371600" y="3755787"/>
                        <a:ext cx="3074987" cy="842962"/>
                      </a:xfrm>
                      <a:prstGeom prst="rect">
                        <a:avLst/>
                      </a:prstGeom>
                    </p:spPr>
                  </p:pic>
                </p:oleObj>
              </mc:Fallback>
            </mc:AlternateContent>
          </a:graphicData>
        </a:graphic>
      </p:graphicFrame>
      <p:sp>
        <p:nvSpPr>
          <p:cNvPr id="3" name="Content Placeholder 2"/>
          <p:cNvSpPr>
            <a:spLocks noGrp="1"/>
          </p:cNvSpPr>
          <p:nvPr>
            <p:ph idx="10"/>
          </p:nvPr>
        </p:nvSpPr>
        <p:spPr>
          <a:xfrm>
            <a:off x="1371601" y="4876800"/>
            <a:ext cx="4106864" cy="457200"/>
          </a:xfrm>
        </p:spPr>
        <p:txBody>
          <a:bodyPr/>
          <a:lstStyle/>
          <a:p>
            <a:pPr eaLnBrk="1" hangingPunct="1">
              <a:spcAft>
                <a:spcPts val="0"/>
              </a:spcAft>
              <a:defRPr/>
            </a:pPr>
            <a:r>
              <a:rPr lang="en-US" altLang="en-US" sz="2600" noProof="0" dirty="0"/>
              <a:t>Dollar sales = </a:t>
            </a:r>
            <a:r>
              <a:rPr lang="en-US" altLang="en-US" sz="2600" noProof="0" dirty="0">
                <a:solidFill>
                  <a:srgbClr val="AC0000"/>
                </a:solidFill>
              </a:rPr>
              <a:t>$200,000</a:t>
            </a:r>
          </a:p>
        </p:txBody>
      </p:sp>
    </p:spTree>
    <p:extLst>
      <p:ext uri="{BB962C8B-B14F-4D97-AF65-F5344CB8AC3E}">
        <p14:creationId xmlns:p14="http://schemas.microsoft.com/office/powerpoint/2010/main" val="2038939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2</a:t>
            </a:r>
            <a:endParaRPr lang="en-US" noProof="0" dirty="0"/>
          </a:p>
        </p:txBody>
      </p:sp>
      <p:sp>
        <p:nvSpPr>
          <p:cNvPr id="7" name="Content Placeholder 6"/>
          <p:cNvSpPr>
            <a:spLocks noGrp="1"/>
          </p:cNvSpPr>
          <p:nvPr>
            <p:ph idx="1"/>
          </p:nvPr>
        </p:nvSpPr>
        <p:spPr>
          <a:xfrm>
            <a:off x="822325" y="1447801"/>
            <a:ext cx="7543800" cy="3505199"/>
          </a:xfrm>
          <a:ln>
            <a:noFill/>
          </a:ln>
        </p:spPr>
        <p:txBody>
          <a:bodyPr/>
          <a:lstStyle/>
          <a:p>
            <a:pPr>
              <a:spcAft>
                <a:spcPts val="0"/>
              </a:spcAft>
              <a:buSzPct val="76000"/>
            </a:pPr>
            <a:r>
              <a:rPr lang="en-US" sz="2200" noProof="0" dirty="0"/>
              <a:t>Coffee Klatch is an espresso stand in a downtown office building. The average selling price of a cup of coffee is $1.49, and the average variable expense per cup is $0.36. The average fixed expense per month is $1,300. An average of 2,100 cups are sold each month. What is the break-even sales dollars?</a:t>
            </a:r>
          </a:p>
          <a:p>
            <a:pPr lvl="1">
              <a:spcAft>
                <a:spcPts val="0"/>
              </a:spcAft>
              <a:buClr>
                <a:schemeClr val="accent2"/>
              </a:buClr>
              <a:buSzPct val="76000"/>
            </a:pPr>
            <a:r>
              <a:rPr lang="en-US" sz="2200" noProof="0" dirty="0"/>
              <a:t>a. $1,300.</a:t>
            </a:r>
          </a:p>
          <a:p>
            <a:pPr lvl="1">
              <a:spcAft>
                <a:spcPts val="0"/>
              </a:spcAft>
              <a:buClr>
                <a:schemeClr val="accent2"/>
              </a:buClr>
              <a:buSzPct val="76000"/>
            </a:pPr>
            <a:r>
              <a:rPr lang="en-US" sz="2200" noProof="0" dirty="0"/>
              <a:t>b. $1,715.</a:t>
            </a:r>
          </a:p>
          <a:p>
            <a:pPr lvl="1">
              <a:spcAft>
                <a:spcPts val="0"/>
              </a:spcAft>
              <a:buClr>
                <a:schemeClr val="accent2"/>
              </a:buClr>
              <a:buSzPct val="76000"/>
            </a:pPr>
            <a:r>
              <a:rPr lang="en-US" sz="2200" noProof="0" dirty="0"/>
              <a:t>c. $1,788.</a:t>
            </a:r>
          </a:p>
          <a:p>
            <a:pPr lvl="1">
              <a:spcAft>
                <a:spcPts val="0"/>
              </a:spcAft>
              <a:buClr>
                <a:schemeClr val="accent2"/>
              </a:buClr>
              <a:buSzPct val="76000"/>
            </a:pPr>
            <a:r>
              <a:rPr lang="en-US" sz="2200" noProof="0" dirty="0"/>
              <a:t>d. $3,129.</a:t>
            </a:r>
          </a:p>
        </p:txBody>
      </p:sp>
    </p:spTree>
    <p:extLst>
      <p:ext uri="{BB962C8B-B14F-4D97-AF65-F5344CB8AC3E}">
        <p14:creationId xmlns:p14="http://schemas.microsoft.com/office/powerpoint/2010/main" val="312013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2a</a:t>
            </a:r>
            <a:endParaRPr lang="en-US" noProof="0" dirty="0"/>
          </a:p>
        </p:txBody>
      </p:sp>
      <p:sp>
        <p:nvSpPr>
          <p:cNvPr id="7" name="Content Placeholder 6"/>
          <p:cNvSpPr>
            <a:spLocks noGrp="1"/>
          </p:cNvSpPr>
          <p:nvPr>
            <p:ph idx="1"/>
          </p:nvPr>
        </p:nvSpPr>
        <p:spPr>
          <a:xfrm>
            <a:off x="822325" y="1447801"/>
            <a:ext cx="7543800" cy="3809999"/>
          </a:xfrm>
          <a:ln>
            <a:noFill/>
          </a:ln>
        </p:spPr>
        <p:txBody>
          <a:bodyPr/>
          <a:lstStyle/>
          <a:p>
            <a:pPr>
              <a:spcAft>
                <a:spcPts val="0"/>
              </a:spcAft>
              <a:buSzPct val="76000"/>
            </a:pPr>
            <a:r>
              <a:rPr lang="en-US" sz="2200" noProof="0" dirty="0"/>
              <a:t>Coffee Klatch is an espresso stand in a downtown office building. The average selling price of a cup of coffee is $1.49, and the average variable expense per cup is $0.36. The average fixed expense per month is $1,300. An average of 2,100 cups are sold each month. What is the break-even sales dollars?</a:t>
            </a:r>
          </a:p>
          <a:p>
            <a:pPr lvl="1">
              <a:spcAft>
                <a:spcPts val="0"/>
              </a:spcAft>
              <a:buClr>
                <a:schemeClr val="accent2"/>
              </a:buClr>
              <a:buSzPct val="76000"/>
            </a:pPr>
            <a:r>
              <a:rPr lang="en-US" sz="2200" noProof="0" dirty="0"/>
              <a:t>a. $1,300.</a:t>
            </a:r>
          </a:p>
          <a:p>
            <a:pPr lvl="1">
              <a:spcAft>
                <a:spcPts val="0"/>
              </a:spcAft>
              <a:buClr>
                <a:schemeClr val="accent2"/>
              </a:buClr>
              <a:buSzPct val="76000"/>
            </a:pPr>
            <a:r>
              <a:rPr lang="en-US" sz="2200" noProof="0" dirty="0">
                <a:solidFill>
                  <a:srgbClr val="0000C0"/>
                </a:solidFill>
              </a:rPr>
              <a:t>b. Answer: $1,715.</a:t>
            </a:r>
          </a:p>
          <a:p>
            <a:pPr lvl="1">
              <a:spcAft>
                <a:spcPts val="0"/>
              </a:spcAft>
              <a:buClr>
                <a:schemeClr val="accent2"/>
              </a:buClr>
              <a:buSzPct val="76000"/>
            </a:pPr>
            <a:r>
              <a:rPr lang="en-US" sz="2200" noProof="0" dirty="0"/>
              <a:t>c. $1,788.</a:t>
            </a:r>
          </a:p>
          <a:p>
            <a:pPr lvl="1">
              <a:spcAft>
                <a:spcPts val="0"/>
              </a:spcAft>
              <a:buClr>
                <a:schemeClr val="accent2"/>
              </a:buClr>
              <a:buSzPct val="76000"/>
            </a:pPr>
            <a:r>
              <a:rPr lang="en-US" sz="2200" noProof="0" dirty="0"/>
              <a:t>d. $3,129.</a:t>
            </a:r>
          </a:p>
        </p:txBody>
      </p:sp>
      <p:graphicFrame>
        <p:nvGraphicFramePr>
          <p:cNvPr id="5" name="Object 4"/>
          <p:cNvGraphicFramePr>
            <a:graphicFrameLocks noChangeAspect="1"/>
          </p:cNvGraphicFramePr>
          <p:nvPr>
            <p:extLst>
              <p:ext uri="{D42A27DB-BD31-4B8C-83A1-F6EECF244321}">
                <p14:modId xmlns:p14="http://schemas.microsoft.com/office/powerpoint/2010/main" val="3304555493"/>
              </p:ext>
            </p:extLst>
          </p:nvPr>
        </p:nvGraphicFramePr>
        <p:xfrm>
          <a:off x="4453948" y="4114800"/>
          <a:ext cx="3867727" cy="697057"/>
        </p:xfrm>
        <a:graphic>
          <a:graphicData uri="http://schemas.openxmlformats.org/presentationml/2006/ole">
            <mc:AlternateContent xmlns:mc="http://schemas.openxmlformats.org/markup-compatibility/2006">
              <mc:Choice xmlns:v="urn:schemas-microsoft-com:vml" Requires="v">
                <p:oleObj spid="_x0000_s8620" name="Equation" r:id="rId3" imgW="2184120" imgH="393480" progId="Equation.DSMT4">
                  <p:embed/>
                </p:oleObj>
              </mc:Choice>
              <mc:Fallback>
                <p:oleObj name="Equation" r:id="rId3" imgW="2184120" imgH="393480" progId="Equation.DSMT4">
                  <p:embed/>
                  <p:pic>
                    <p:nvPicPr>
                      <p:cNvPr id="9" name="Object 8"/>
                      <p:cNvPicPr/>
                      <p:nvPr/>
                    </p:nvPicPr>
                    <p:blipFill>
                      <a:blip r:embed="rId4"/>
                      <a:stretch>
                        <a:fillRect/>
                      </a:stretch>
                    </p:blipFill>
                    <p:spPr>
                      <a:xfrm>
                        <a:off x="4453948" y="4114800"/>
                        <a:ext cx="3867727" cy="69705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1184109"/>
              </p:ext>
            </p:extLst>
          </p:nvPr>
        </p:nvGraphicFramePr>
        <p:xfrm>
          <a:off x="6387811" y="4941165"/>
          <a:ext cx="1236663" cy="766763"/>
        </p:xfrm>
        <a:graphic>
          <a:graphicData uri="http://schemas.openxmlformats.org/presentationml/2006/ole">
            <mc:AlternateContent xmlns:mc="http://schemas.openxmlformats.org/markup-compatibility/2006">
              <mc:Choice xmlns:v="urn:schemas-microsoft-com:vml" Requires="v">
                <p:oleObj spid="_x0000_s8621" name="Equation" r:id="rId5" imgW="634680" imgH="393480" progId="Equation.DSMT4">
                  <p:embed/>
                </p:oleObj>
              </mc:Choice>
              <mc:Fallback>
                <p:oleObj name="Equation" r:id="rId5" imgW="634680" imgH="393480" progId="Equation.DSMT4">
                  <p:embed/>
                  <p:pic>
                    <p:nvPicPr>
                      <p:cNvPr id="5" name="Object 4"/>
                      <p:cNvPicPr/>
                      <p:nvPr/>
                    </p:nvPicPr>
                    <p:blipFill>
                      <a:blip r:embed="rId6"/>
                      <a:stretch>
                        <a:fillRect/>
                      </a:stretch>
                    </p:blipFill>
                    <p:spPr>
                      <a:xfrm>
                        <a:off x="6387811" y="4941165"/>
                        <a:ext cx="1236663" cy="7667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63952953"/>
              </p:ext>
            </p:extLst>
          </p:nvPr>
        </p:nvGraphicFramePr>
        <p:xfrm>
          <a:off x="6481474" y="5833817"/>
          <a:ext cx="1149350" cy="373063"/>
        </p:xfrm>
        <a:graphic>
          <a:graphicData uri="http://schemas.openxmlformats.org/presentationml/2006/ole">
            <mc:AlternateContent xmlns:mc="http://schemas.openxmlformats.org/markup-compatibility/2006">
              <mc:Choice xmlns:v="urn:schemas-microsoft-com:vml" Requires="v">
                <p:oleObj spid="_x0000_s8622" name="Equation" r:id="rId7" imgW="583920" imgH="190440" progId="Equation.DSMT4">
                  <p:embed/>
                </p:oleObj>
              </mc:Choice>
              <mc:Fallback>
                <p:oleObj name="Equation" r:id="rId7" imgW="583920" imgH="190440" progId="Equation.DSMT4">
                  <p:embed/>
                  <p:pic>
                    <p:nvPicPr>
                      <p:cNvPr id="8" name="Object 7"/>
                      <p:cNvPicPr/>
                      <p:nvPr/>
                    </p:nvPicPr>
                    <p:blipFill>
                      <a:blip r:embed="rId8"/>
                      <a:stretch>
                        <a:fillRect/>
                      </a:stretch>
                    </p:blipFill>
                    <p:spPr>
                      <a:xfrm>
                        <a:off x="6481474" y="5833817"/>
                        <a:ext cx="1149350" cy="373063"/>
                      </a:xfrm>
                      <a:prstGeom prst="rect">
                        <a:avLst/>
                      </a:prstGeom>
                    </p:spPr>
                  </p:pic>
                </p:oleObj>
              </mc:Fallback>
            </mc:AlternateContent>
          </a:graphicData>
        </a:graphic>
      </p:graphicFrame>
    </p:spTree>
    <p:extLst>
      <p:ext uri="{BB962C8B-B14F-4D97-AF65-F5344CB8AC3E}">
        <p14:creationId xmlns:p14="http://schemas.microsoft.com/office/powerpoint/2010/main" val="3364421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3</a:t>
            </a:r>
            <a:endParaRPr lang="en-US" noProof="0" dirty="0"/>
          </a:p>
        </p:txBody>
      </p:sp>
      <p:sp>
        <p:nvSpPr>
          <p:cNvPr id="7" name="Content Placeholder 6"/>
          <p:cNvSpPr>
            <a:spLocks noGrp="1"/>
          </p:cNvSpPr>
          <p:nvPr>
            <p:ph idx="1"/>
          </p:nvPr>
        </p:nvSpPr>
        <p:spPr>
          <a:xfrm>
            <a:off x="822325" y="1447801"/>
            <a:ext cx="7543800" cy="3809999"/>
          </a:xfrm>
        </p:spPr>
        <p:txBody>
          <a:bodyPr/>
          <a:lstStyle/>
          <a:p>
            <a:pPr eaLnBrk="1" hangingPunct="1">
              <a:spcAft>
                <a:spcPts val="0"/>
              </a:spcAft>
            </a:pPr>
            <a:r>
              <a:rPr lang="en-US" sz="2200"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break-even sales in units?</a:t>
            </a:r>
          </a:p>
          <a:p>
            <a:pPr marL="201600" eaLnBrk="1" hangingPunct="1">
              <a:spcAft>
                <a:spcPts val="0"/>
              </a:spcAft>
            </a:pPr>
            <a:r>
              <a:rPr lang="en-US" sz="2200" noProof="0" dirty="0">
                <a:cs typeface="Arial" charset="0"/>
              </a:rPr>
              <a:t> a. 872 cups.</a:t>
            </a:r>
          </a:p>
          <a:p>
            <a:pPr marL="201600" eaLnBrk="1" hangingPunct="1">
              <a:spcAft>
                <a:spcPts val="0"/>
              </a:spcAft>
            </a:pPr>
            <a:r>
              <a:rPr lang="en-US" sz="2200" noProof="0" dirty="0">
                <a:cs typeface="Arial" charset="0"/>
              </a:rPr>
              <a:t> b. 3,611 cups.</a:t>
            </a:r>
          </a:p>
          <a:p>
            <a:pPr marL="201600" eaLnBrk="1" hangingPunct="1">
              <a:spcAft>
                <a:spcPts val="0"/>
              </a:spcAft>
            </a:pPr>
            <a:r>
              <a:rPr lang="en-US" sz="2200" noProof="0" dirty="0">
                <a:cs typeface="Arial" charset="0"/>
              </a:rPr>
              <a:t> c. 1,200 cups.</a:t>
            </a:r>
          </a:p>
          <a:p>
            <a:pPr marL="201600" eaLnBrk="1" hangingPunct="1">
              <a:spcAft>
                <a:spcPts val="0"/>
              </a:spcAft>
            </a:pPr>
            <a:r>
              <a:rPr lang="en-US" sz="2200" noProof="0" dirty="0">
                <a:cs typeface="Arial" charset="0"/>
              </a:rPr>
              <a:t> d. 1,150 cups.</a:t>
            </a:r>
          </a:p>
        </p:txBody>
      </p:sp>
    </p:spTree>
    <p:extLst>
      <p:ext uri="{BB962C8B-B14F-4D97-AF65-F5344CB8AC3E}">
        <p14:creationId xmlns:p14="http://schemas.microsoft.com/office/powerpoint/2010/main" val="4195468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3a</a:t>
            </a:r>
            <a:endParaRPr lang="en-US" noProof="0" dirty="0"/>
          </a:p>
        </p:txBody>
      </p:sp>
      <p:sp>
        <p:nvSpPr>
          <p:cNvPr id="7" name="Content Placeholder 6"/>
          <p:cNvSpPr>
            <a:spLocks noGrp="1"/>
          </p:cNvSpPr>
          <p:nvPr>
            <p:ph idx="1"/>
          </p:nvPr>
        </p:nvSpPr>
        <p:spPr>
          <a:xfrm>
            <a:off x="822325" y="1447801"/>
            <a:ext cx="7543800" cy="3733799"/>
          </a:xfrm>
        </p:spPr>
        <p:txBody>
          <a:bodyPr/>
          <a:lstStyle/>
          <a:p>
            <a:pPr eaLnBrk="1" hangingPunct="1">
              <a:spcAft>
                <a:spcPts val="0"/>
              </a:spcAft>
            </a:pPr>
            <a:r>
              <a:rPr lang="en-US" sz="2200"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break-even sales in units?</a:t>
            </a:r>
          </a:p>
          <a:p>
            <a:pPr marL="201600" eaLnBrk="1" hangingPunct="1">
              <a:spcAft>
                <a:spcPts val="0"/>
              </a:spcAft>
            </a:pPr>
            <a:r>
              <a:rPr lang="en-US" sz="2200" noProof="0" dirty="0">
                <a:solidFill>
                  <a:srgbClr val="0000C0"/>
                </a:solidFill>
                <a:cs typeface="Arial" charset="0"/>
              </a:rPr>
              <a:t> </a:t>
            </a:r>
            <a:r>
              <a:rPr lang="en-US" sz="2200" noProof="0" dirty="0">
                <a:cs typeface="Arial" charset="0"/>
              </a:rPr>
              <a:t>a. 872 cups.</a:t>
            </a:r>
          </a:p>
          <a:p>
            <a:pPr marL="201600" eaLnBrk="1" hangingPunct="1">
              <a:spcAft>
                <a:spcPts val="0"/>
              </a:spcAft>
            </a:pPr>
            <a:r>
              <a:rPr lang="en-US" sz="2200" noProof="0" dirty="0">
                <a:cs typeface="Arial" charset="0"/>
              </a:rPr>
              <a:t> b. 3,611 cups.</a:t>
            </a:r>
          </a:p>
          <a:p>
            <a:pPr marL="201600" eaLnBrk="1" hangingPunct="1">
              <a:spcAft>
                <a:spcPts val="0"/>
              </a:spcAft>
            </a:pPr>
            <a:r>
              <a:rPr lang="en-US" sz="2200" noProof="0" dirty="0">
                <a:cs typeface="Arial" charset="0"/>
              </a:rPr>
              <a:t> c. 1,200 cups.</a:t>
            </a:r>
          </a:p>
          <a:p>
            <a:pPr marL="201600" eaLnBrk="1" hangingPunct="1">
              <a:spcAft>
                <a:spcPts val="0"/>
              </a:spcAft>
            </a:pPr>
            <a:r>
              <a:rPr lang="en-US" sz="2200" noProof="0" dirty="0">
                <a:cs typeface="Arial" charset="0"/>
              </a:rPr>
              <a:t> </a:t>
            </a:r>
            <a:r>
              <a:rPr lang="en-US" sz="2200" noProof="0" dirty="0">
                <a:solidFill>
                  <a:srgbClr val="0000C0"/>
                </a:solidFill>
                <a:cs typeface="Arial" charset="0"/>
              </a:rPr>
              <a:t>d. Answer: 1,150 cups.</a:t>
            </a:r>
          </a:p>
        </p:txBody>
      </p:sp>
      <p:graphicFrame>
        <p:nvGraphicFramePr>
          <p:cNvPr id="5" name="Object 4"/>
          <p:cNvGraphicFramePr>
            <a:graphicFrameLocks noChangeAspect="1"/>
          </p:cNvGraphicFramePr>
          <p:nvPr>
            <p:extLst>
              <p:ext uri="{D42A27DB-BD31-4B8C-83A1-F6EECF244321}">
                <p14:modId xmlns:p14="http://schemas.microsoft.com/office/powerpoint/2010/main" val="2571443982"/>
              </p:ext>
            </p:extLst>
          </p:nvPr>
        </p:nvGraphicFramePr>
        <p:xfrm>
          <a:off x="4424363" y="3352800"/>
          <a:ext cx="2981325" cy="674688"/>
        </p:xfrm>
        <a:graphic>
          <a:graphicData uri="http://schemas.openxmlformats.org/presentationml/2006/ole">
            <mc:AlternateContent xmlns:mc="http://schemas.openxmlformats.org/markup-compatibility/2006">
              <mc:Choice xmlns:v="urn:schemas-microsoft-com:vml" Requires="v">
                <p:oleObj spid="_x0000_s9790" name="Equation" r:id="rId3" imgW="1854000" imgH="419040" progId="Equation.DSMT4">
                  <p:embed/>
                </p:oleObj>
              </mc:Choice>
              <mc:Fallback>
                <p:oleObj name="Equation" r:id="rId3" imgW="1854000" imgH="419040" progId="Equation.DSMT4">
                  <p:embed/>
                  <p:pic>
                    <p:nvPicPr>
                      <p:cNvPr id="5" name="Object 4"/>
                      <p:cNvPicPr/>
                      <p:nvPr/>
                    </p:nvPicPr>
                    <p:blipFill>
                      <a:blip r:embed="rId4"/>
                      <a:stretch>
                        <a:fillRect/>
                      </a:stretch>
                    </p:blipFill>
                    <p:spPr>
                      <a:xfrm>
                        <a:off x="4424363" y="3352800"/>
                        <a:ext cx="2981325" cy="6746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57361423"/>
              </p:ext>
            </p:extLst>
          </p:nvPr>
        </p:nvGraphicFramePr>
        <p:xfrm>
          <a:off x="5562600" y="4110903"/>
          <a:ext cx="2679988" cy="673965"/>
        </p:xfrm>
        <a:graphic>
          <a:graphicData uri="http://schemas.openxmlformats.org/presentationml/2006/ole">
            <mc:AlternateContent xmlns:mc="http://schemas.openxmlformats.org/markup-compatibility/2006">
              <mc:Choice xmlns:v="urn:schemas-microsoft-com:vml" Requires="v">
                <p:oleObj spid="_x0000_s9791" name="Equation" r:id="rId5" imgW="1663560" imgH="419040" progId="Equation.DSMT4">
                  <p:embed/>
                </p:oleObj>
              </mc:Choice>
              <mc:Fallback>
                <p:oleObj name="Equation" r:id="rId5" imgW="1663560" imgH="419040" progId="Equation.DSMT4">
                  <p:embed/>
                  <p:pic>
                    <p:nvPicPr>
                      <p:cNvPr id="8" name="Object 7"/>
                      <p:cNvPicPr/>
                      <p:nvPr/>
                    </p:nvPicPr>
                    <p:blipFill>
                      <a:blip r:embed="rId6"/>
                      <a:stretch>
                        <a:fillRect/>
                      </a:stretch>
                    </p:blipFill>
                    <p:spPr>
                      <a:xfrm>
                        <a:off x="5562600" y="4110903"/>
                        <a:ext cx="2679988" cy="67396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00022639"/>
              </p:ext>
            </p:extLst>
          </p:nvPr>
        </p:nvGraphicFramePr>
        <p:xfrm>
          <a:off x="5856606" y="4927310"/>
          <a:ext cx="1166091" cy="675409"/>
        </p:xfrm>
        <a:graphic>
          <a:graphicData uri="http://schemas.openxmlformats.org/presentationml/2006/ole">
            <mc:AlternateContent xmlns:mc="http://schemas.openxmlformats.org/markup-compatibility/2006">
              <mc:Choice xmlns:v="urn:schemas-microsoft-com:vml" Requires="v">
                <p:oleObj spid="_x0000_s9792" name="Equation" r:id="rId7" imgW="723600" imgH="419040" progId="Equation.DSMT4">
                  <p:embed/>
                </p:oleObj>
              </mc:Choice>
              <mc:Fallback>
                <p:oleObj name="Equation" r:id="rId7" imgW="723600" imgH="419040" progId="Equation.DSMT4">
                  <p:embed/>
                  <p:pic>
                    <p:nvPicPr>
                      <p:cNvPr id="8" name="Object 7"/>
                      <p:cNvPicPr/>
                      <p:nvPr/>
                    </p:nvPicPr>
                    <p:blipFill>
                      <a:blip r:embed="rId8"/>
                      <a:stretch>
                        <a:fillRect/>
                      </a:stretch>
                    </p:blipFill>
                    <p:spPr>
                      <a:xfrm>
                        <a:off x="5856606" y="4927310"/>
                        <a:ext cx="1166091" cy="67540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04607925"/>
              </p:ext>
            </p:extLst>
          </p:nvPr>
        </p:nvGraphicFramePr>
        <p:xfrm>
          <a:off x="5647576" y="5768021"/>
          <a:ext cx="1352261" cy="327603"/>
        </p:xfrm>
        <a:graphic>
          <a:graphicData uri="http://schemas.openxmlformats.org/presentationml/2006/ole">
            <mc:AlternateContent xmlns:mc="http://schemas.openxmlformats.org/markup-compatibility/2006">
              <mc:Choice xmlns:v="urn:schemas-microsoft-com:vml" Requires="v">
                <p:oleObj spid="_x0000_s9793" name="Equation" r:id="rId9" imgW="838080" imgH="203040" progId="Equation.DSMT4">
                  <p:embed/>
                </p:oleObj>
              </mc:Choice>
              <mc:Fallback>
                <p:oleObj name="Equation" r:id="rId9" imgW="838080" imgH="203040" progId="Equation.DSMT4">
                  <p:embed/>
                  <p:pic>
                    <p:nvPicPr>
                      <p:cNvPr id="9" name="Object 8"/>
                      <p:cNvPicPr/>
                      <p:nvPr/>
                    </p:nvPicPr>
                    <p:blipFill>
                      <a:blip r:embed="rId10"/>
                      <a:stretch>
                        <a:fillRect/>
                      </a:stretch>
                    </p:blipFill>
                    <p:spPr>
                      <a:xfrm>
                        <a:off x="5647576" y="5768021"/>
                        <a:ext cx="1352261" cy="327603"/>
                      </a:xfrm>
                      <a:prstGeom prst="rect">
                        <a:avLst/>
                      </a:prstGeom>
                    </p:spPr>
                  </p:pic>
                </p:oleObj>
              </mc:Fallback>
            </mc:AlternateContent>
          </a:graphicData>
        </a:graphic>
      </p:graphicFrame>
    </p:spTree>
    <p:extLst>
      <p:ext uri="{BB962C8B-B14F-4D97-AF65-F5344CB8AC3E}">
        <p14:creationId xmlns:p14="http://schemas.microsoft.com/office/powerpoint/2010/main" val="1934110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6</a:t>
            </a:r>
            <a:endParaRPr lang="en-US" noProof="0" dirty="0"/>
          </a:p>
        </p:txBody>
      </p:sp>
      <p:sp>
        <p:nvSpPr>
          <p:cNvPr id="7" name="Content Placeholder 6"/>
          <p:cNvSpPr>
            <a:spLocks noGrp="1"/>
          </p:cNvSpPr>
          <p:nvPr>
            <p:ph idx="1"/>
          </p:nvPr>
        </p:nvSpPr>
        <p:spPr>
          <a:xfrm>
            <a:off x="822325" y="1447801"/>
            <a:ext cx="7543800" cy="1142999"/>
          </a:xfrm>
          <a:ln w="19050">
            <a:solidFill>
              <a:schemeClr val="tx1"/>
            </a:solidFill>
          </a:ln>
        </p:spPr>
        <p:txBody>
          <a:bodyPr/>
          <a:lstStyle/>
          <a:p>
            <a:pPr algn="ctr" fontAlgn="auto">
              <a:spcAft>
                <a:spcPts val="0"/>
              </a:spcAft>
              <a:defRPr/>
            </a:pPr>
            <a:r>
              <a:rPr lang="en-US" sz="3400" b="1" noProof="0" dirty="0">
                <a:solidFill>
                  <a:srgbClr val="365A5C"/>
                </a:solidFill>
                <a:ea typeface="MS PGothic" pitchFamily="34" charset="-128"/>
              </a:rPr>
              <a:t>Determine the level of sales needed to achieve a desired target profit.</a:t>
            </a:r>
          </a:p>
        </p:txBody>
      </p:sp>
    </p:spTree>
    <p:extLst>
      <p:ext uri="{BB962C8B-B14F-4D97-AF65-F5344CB8AC3E}">
        <p14:creationId xmlns:p14="http://schemas.microsoft.com/office/powerpoint/2010/main" val="113917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Contribution Approach </a:t>
            </a:r>
            <a:r>
              <a:rPr lang="en-US" sz="1000" noProof="0" dirty="0">
                <a:cs typeface="Arial" charset="0"/>
              </a:rPr>
              <a:t>1</a:t>
            </a:r>
            <a:endParaRPr lang="en-US" sz="1000" noProof="0" dirty="0"/>
          </a:p>
        </p:txBody>
      </p:sp>
      <p:sp>
        <p:nvSpPr>
          <p:cNvPr id="7" name="Content Placeholder 6"/>
          <p:cNvSpPr>
            <a:spLocks noGrp="1"/>
          </p:cNvSpPr>
          <p:nvPr>
            <p:ph idx="1"/>
          </p:nvPr>
        </p:nvSpPr>
        <p:spPr>
          <a:xfrm>
            <a:off x="822324" y="1447801"/>
            <a:ext cx="7712075" cy="1066799"/>
          </a:xfrm>
        </p:spPr>
        <p:txBody>
          <a:bodyPr/>
          <a:lstStyle/>
          <a:p>
            <a:pPr eaLnBrk="1" hangingPunct="1">
              <a:spcAft>
                <a:spcPts val="0"/>
              </a:spcAft>
              <a:defRPr/>
            </a:pPr>
            <a:r>
              <a:rPr lang="en-US" altLang="en-US" noProof="0" dirty="0"/>
              <a:t>Sales, variable expenses, and contribution margin can also be expressed on a per-unit basis. If Racing sells an additional bicycle,</a:t>
            </a:r>
            <a:r>
              <a:rPr lang="en-US" altLang="en-US" noProof="0" dirty="0">
                <a:solidFill>
                  <a:srgbClr val="AC0000"/>
                </a:solidFill>
              </a:rPr>
              <a:t> </a:t>
            </a:r>
            <a:r>
              <a:rPr lang="en-US" altLang="en-US" b="1" noProof="0" dirty="0">
                <a:solidFill>
                  <a:srgbClr val="AC0000"/>
                </a:solidFill>
              </a:rPr>
              <a:t>$200</a:t>
            </a:r>
            <a:r>
              <a:rPr lang="en-US" altLang="en-US" noProof="0" dirty="0"/>
              <a:t> additional </a:t>
            </a:r>
            <a:br>
              <a:rPr lang="en-US" altLang="en-US" noProof="0" dirty="0"/>
            </a:br>
            <a:r>
              <a:rPr lang="en-US" altLang="en-US" noProof="0" dirty="0"/>
              <a:t>C</a:t>
            </a:r>
            <a:r>
              <a:rPr lang="en-US" altLang="en-US" sz="100" noProof="0" dirty="0"/>
              <a:t> </a:t>
            </a:r>
            <a:r>
              <a:rPr lang="en-US" altLang="en-US" noProof="0" dirty="0"/>
              <a:t>M will be generated to cover fixed expenses and profit.</a:t>
            </a:r>
          </a:p>
        </p:txBody>
      </p:sp>
      <p:sp>
        <p:nvSpPr>
          <p:cNvPr id="12" name="Content Placeholder 4">
            <a:extLst>
              <a:ext uri="{FF2B5EF4-FFF2-40B4-BE49-F238E27FC236}">
                <a16:creationId xmlns:a16="http://schemas.microsoft.com/office/drawing/2014/main" id="{F3042C4B-E95E-4F2F-91AE-AB41368B6D46}"/>
              </a:ext>
            </a:extLst>
          </p:cNvPr>
          <p:cNvSpPr>
            <a:spLocks noGrp="1"/>
          </p:cNvSpPr>
          <p:nvPr>
            <p:ph idx="10"/>
          </p:nvPr>
        </p:nvSpPr>
        <p:spPr>
          <a:xfrm>
            <a:off x="1535110" y="2590799"/>
            <a:ext cx="5627689" cy="1143001"/>
          </a:xfrm>
        </p:spPr>
        <p:txBody>
          <a:bodyPr/>
          <a:lstStyle/>
          <a:p>
            <a:pPr algn="ctr">
              <a:spcBef>
                <a:spcPts val="500"/>
              </a:spcBef>
              <a:spcAft>
                <a:spcPts val="0"/>
              </a:spcAft>
            </a:pPr>
            <a:r>
              <a:rPr lang="en-US" sz="2000" b="1" noProof="0" dirty="0"/>
              <a:t>Racing Bicycle Company</a:t>
            </a:r>
          </a:p>
          <a:p>
            <a:pPr algn="ctr">
              <a:spcBef>
                <a:spcPts val="500"/>
              </a:spcBef>
              <a:spcAft>
                <a:spcPts val="0"/>
              </a:spcAft>
            </a:pPr>
            <a:r>
              <a:rPr lang="en-US" sz="2000" b="1" noProof="0" dirty="0"/>
              <a:t>Contribution Income Statement</a:t>
            </a:r>
          </a:p>
          <a:p>
            <a:pPr algn="ctr">
              <a:spcBef>
                <a:spcPts val="500"/>
              </a:spcBef>
              <a:spcAft>
                <a:spcPts val="0"/>
              </a:spcAft>
            </a:pPr>
            <a:r>
              <a:rPr lang="en-US" sz="2000" b="1" noProof="0" dirty="0"/>
              <a:t>For the Month of June</a:t>
            </a:r>
          </a:p>
        </p:txBody>
      </p:sp>
      <p:graphicFrame>
        <p:nvGraphicFramePr>
          <p:cNvPr id="13" name="Table 10">
            <a:extLst>
              <a:ext uri="{FF2B5EF4-FFF2-40B4-BE49-F238E27FC236}">
                <a16:creationId xmlns:a16="http://schemas.microsoft.com/office/drawing/2014/main" id="{9C9D2E79-8450-46C0-A67B-C4A6FB44F21A}"/>
              </a:ext>
            </a:extLst>
          </p:cNvPr>
          <p:cNvGraphicFramePr>
            <a:graphicFrameLocks noGrp="1"/>
          </p:cNvGraphicFramePr>
          <p:nvPr>
            <p:extLst>
              <p:ext uri="{D42A27DB-BD31-4B8C-83A1-F6EECF244321}">
                <p14:modId xmlns:p14="http://schemas.microsoft.com/office/powerpoint/2010/main" val="32431654"/>
              </p:ext>
            </p:extLst>
          </p:nvPr>
        </p:nvGraphicFramePr>
        <p:xfrm>
          <a:off x="1535110" y="3810000"/>
          <a:ext cx="5627690" cy="2377440"/>
        </p:xfrm>
        <a:graphic>
          <a:graphicData uri="http://schemas.openxmlformats.org/drawingml/2006/table">
            <a:tbl>
              <a:tblPr firstRow="1" bandRow="1">
                <a:tableStyleId>{5C22544A-7EE6-4342-B048-85BDC9FD1C3A}</a:tableStyleId>
              </a:tblPr>
              <a:tblGrid>
                <a:gridCol w="2755012">
                  <a:extLst>
                    <a:ext uri="{9D8B030D-6E8A-4147-A177-3AD203B41FA5}">
                      <a16:colId xmlns:a16="http://schemas.microsoft.com/office/drawing/2014/main" val="3867931200"/>
                    </a:ext>
                  </a:extLst>
                </a:gridCol>
                <a:gridCol w="1436339">
                  <a:extLst>
                    <a:ext uri="{9D8B030D-6E8A-4147-A177-3AD203B41FA5}">
                      <a16:colId xmlns:a16="http://schemas.microsoft.com/office/drawing/2014/main" val="3371366454"/>
                    </a:ext>
                  </a:extLst>
                </a:gridCol>
                <a:gridCol w="1436339">
                  <a:extLst>
                    <a:ext uri="{9D8B030D-6E8A-4147-A177-3AD203B41FA5}">
                      <a16:colId xmlns:a16="http://schemas.microsoft.com/office/drawing/2014/main" val="2062514005"/>
                    </a:ext>
                  </a:extLst>
                </a:gridCol>
              </a:tblGrid>
              <a:tr h="213756">
                <a:tc>
                  <a:txBody>
                    <a:bodyPr/>
                    <a:lstStyle/>
                    <a:p>
                      <a:endParaRPr 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Per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231569">
                <a:tc>
                  <a:txBody>
                    <a:bodyPr/>
                    <a:lstStyle/>
                    <a:p>
                      <a:r>
                        <a:rPr lang="en-US" sz="2000" b="0" dirty="0">
                          <a:solidFill>
                            <a:schemeClr val="tx1"/>
                          </a:solidFill>
                        </a:rPr>
                        <a:t>Sales (500 bicycles)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250,000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231569">
                <a:tc>
                  <a:txBody>
                    <a:bodyPr/>
                    <a:lstStyle/>
                    <a:p>
                      <a:r>
                        <a:rPr lang="en-US" sz="2000" dirty="0">
                          <a:solidFill>
                            <a:schemeClr val="tx1"/>
                          </a:solidFill>
                        </a:rPr>
                        <a:t>Less: Variable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150,000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231569">
                <a:tc>
                  <a:txBody>
                    <a:bodyPr/>
                    <a:lstStyle/>
                    <a:p>
                      <a:r>
                        <a:rPr lang="en-US" sz="20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tx1"/>
                          </a:solidFill>
                        </a:rPr>
                        <a:t>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1" u="dbl" baseline="0" dirty="0">
                          <a:solidFill>
                            <a:srgbClr val="C00000"/>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231569">
                <a:tc>
                  <a:txBody>
                    <a:bodyPr/>
                    <a:lstStyle/>
                    <a:p>
                      <a:r>
                        <a:rPr lang="en-US" sz="20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r h="231569">
                <a:tc>
                  <a:txBody>
                    <a:bodyPr/>
                    <a:lstStyle/>
                    <a:p>
                      <a:r>
                        <a:rPr lang="en-US" sz="20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dbl" baseline="0" dirty="0">
                          <a:solidFill>
                            <a:schemeClr val="tx1"/>
                          </a:solidFill>
                        </a:rPr>
                        <a:t>$       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00259"/>
                  </a:ext>
                </a:extLst>
              </a:tr>
            </a:tbl>
          </a:graphicData>
        </a:graphic>
      </p:graphicFrame>
    </p:spTree>
    <p:extLst>
      <p:ext uri="{BB962C8B-B14F-4D97-AF65-F5344CB8AC3E}">
        <p14:creationId xmlns:p14="http://schemas.microsoft.com/office/powerpoint/2010/main" val="3730897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Target Profit Analysis</a:t>
            </a:r>
            <a:endParaRPr lang="en-US" noProof="0" dirty="0"/>
          </a:p>
        </p:txBody>
      </p:sp>
      <p:sp>
        <p:nvSpPr>
          <p:cNvPr id="7" name="Content Placeholder 6"/>
          <p:cNvSpPr>
            <a:spLocks noGrp="1"/>
          </p:cNvSpPr>
          <p:nvPr>
            <p:ph idx="1"/>
          </p:nvPr>
        </p:nvSpPr>
        <p:spPr>
          <a:xfrm>
            <a:off x="822325" y="1447801"/>
            <a:ext cx="7543800" cy="3352799"/>
          </a:xfrm>
        </p:spPr>
        <p:txBody>
          <a:bodyPr/>
          <a:lstStyle/>
          <a:p>
            <a:pPr>
              <a:spcAft>
                <a:spcPts val="0"/>
              </a:spcAft>
            </a:pPr>
            <a:r>
              <a:rPr lang="en-US" sz="2800" noProof="0" dirty="0"/>
              <a:t>In target profit analysis, we estimate what sales volume is needed to achieve a specific target profit. </a:t>
            </a:r>
          </a:p>
          <a:p>
            <a:pPr>
              <a:spcAft>
                <a:spcPts val="0"/>
              </a:spcAft>
            </a:pPr>
            <a:r>
              <a:rPr lang="en-US" sz="2800" noProof="0" dirty="0"/>
              <a:t>We can compute the number of units that must be sold to attain a target profit using either the:</a:t>
            </a:r>
          </a:p>
          <a:p>
            <a:pPr marL="291600" lvl="1" indent="-291600">
              <a:spcAft>
                <a:spcPts val="0"/>
              </a:spcAft>
              <a:buClrTx/>
              <a:buFont typeface="Arial" panose="020B0604020202020204" pitchFamily="34" charset="0"/>
              <a:buChar char="•"/>
            </a:pPr>
            <a:r>
              <a:rPr lang="en-US" sz="2400" noProof="0" dirty="0"/>
              <a:t>Equation method, or</a:t>
            </a:r>
          </a:p>
          <a:p>
            <a:pPr marL="291600" lvl="1" indent="-291600">
              <a:spcAft>
                <a:spcPts val="0"/>
              </a:spcAft>
              <a:buClrTx/>
              <a:buFont typeface="Arial" panose="020B0604020202020204" pitchFamily="34" charset="0"/>
              <a:buChar char="•"/>
            </a:pPr>
            <a:r>
              <a:rPr lang="en-US" sz="2400" noProof="0" dirty="0"/>
              <a:t>Formula method.</a:t>
            </a:r>
          </a:p>
        </p:txBody>
      </p:sp>
    </p:spTree>
    <p:extLst>
      <p:ext uri="{BB962C8B-B14F-4D97-AF65-F5344CB8AC3E}">
        <p14:creationId xmlns:p14="http://schemas.microsoft.com/office/powerpoint/2010/main" val="1826415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Target Profit Analysis – Equation Method</a:t>
            </a:r>
            <a:endParaRPr lang="en-US" noProof="0" dirty="0"/>
          </a:p>
        </p:txBody>
      </p:sp>
      <p:sp>
        <p:nvSpPr>
          <p:cNvPr id="3" name="Content Placeholder 2"/>
          <p:cNvSpPr>
            <a:spLocks noGrp="1"/>
          </p:cNvSpPr>
          <p:nvPr>
            <p:ph idx="1"/>
          </p:nvPr>
        </p:nvSpPr>
        <p:spPr>
          <a:xfrm>
            <a:off x="822325" y="1447800"/>
            <a:ext cx="7543800" cy="609600"/>
          </a:xfrm>
        </p:spPr>
        <p:txBody>
          <a:bodyPr/>
          <a:lstStyle/>
          <a:p>
            <a:pPr eaLnBrk="1" hangingPunct="1"/>
            <a:r>
              <a:rPr lang="en-US" sz="3200" noProof="0" dirty="0"/>
              <a:t>Profit  =  Unit C</a:t>
            </a:r>
            <a:r>
              <a:rPr lang="en-US" sz="100" noProof="0" dirty="0"/>
              <a:t> </a:t>
            </a:r>
            <a:r>
              <a:rPr lang="en-US" sz="3200" noProof="0" dirty="0"/>
              <a:t>M × Q − Fixed expenses</a:t>
            </a:r>
          </a:p>
        </p:txBody>
      </p:sp>
      <p:sp>
        <p:nvSpPr>
          <p:cNvPr id="4" name="Content Placeholder 3"/>
          <p:cNvSpPr>
            <a:spLocks noGrp="1"/>
          </p:cNvSpPr>
          <p:nvPr>
            <p:ph idx="10"/>
          </p:nvPr>
        </p:nvSpPr>
        <p:spPr>
          <a:xfrm>
            <a:off x="822324" y="2327275"/>
            <a:ext cx="7521575" cy="1406525"/>
          </a:xfrm>
          <a:ln>
            <a:solidFill>
              <a:schemeClr val="tx1"/>
            </a:solidFill>
          </a:ln>
        </p:spPr>
        <p:txBody>
          <a:bodyPr/>
          <a:lstStyle/>
          <a:p>
            <a:pPr algn="ctr"/>
            <a:r>
              <a:rPr lang="en-US" sz="2800" noProof="0" dirty="0"/>
              <a:t>Our goal is to solve for the unknown </a:t>
            </a:r>
            <a:r>
              <a:rPr lang="en-US" altLang="ja-JP" sz="2800" noProof="0" dirty="0"/>
              <a:t>“</a:t>
            </a:r>
            <a:r>
              <a:rPr lang="en-US" sz="2800" noProof="0" dirty="0"/>
              <a:t>Q</a:t>
            </a:r>
            <a:r>
              <a:rPr lang="en-US" altLang="ja-JP" sz="2800" noProof="0" dirty="0"/>
              <a:t>”</a:t>
            </a:r>
            <a:r>
              <a:rPr lang="en-US" sz="2800" noProof="0" dirty="0"/>
              <a:t> which represents the quantity of units that must be sold to attain the target profit.</a:t>
            </a:r>
          </a:p>
        </p:txBody>
      </p:sp>
    </p:spTree>
    <p:extLst>
      <p:ext uri="{BB962C8B-B14F-4D97-AF65-F5344CB8AC3E}">
        <p14:creationId xmlns:p14="http://schemas.microsoft.com/office/powerpoint/2010/main" val="582793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Target Profit Analysis – Equation Method Solution</a:t>
            </a:r>
            <a:endParaRPr lang="en-US" noProof="0" dirty="0"/>
          </a:p>
        </p:txBody>
      </p:sp>
      <p:sp>
        <p:nvSpPr>
          <p:cNvPr id="3" name="Content Placeholder 2"/>
          <p:cNvSpPr>
            <a:spLocks noGrp="1"/>
          </p:cNvSpPr>
          <p:nvPr>
            <p:ph idx="1"/>
          </p:nvPr>
        </p:nvSpPr>
        <p:spPr>
          <a:xfrm>
            <a:off x="822324" y="1447800"/>
            <a:ext cx="7696201" cy="1371600"/>
          </a:xfrm>
          <a:ln w="19050">
            <a:solidFill>
              <a:schemeClr val="tx1"/>
            </a:solidFill>
          </a:ln>
        </p:spPr>
        <p:txBody>
          <a:bodyPr/>
          <a:lstStyle/>
          <a:p>
            <a:pPr algn="ctr" eaLnBrk="1" hangingPunct="1">
              <a:spcBef>
                <a:spcPts val="1000"/>
              </a:spcBef>
              <a:spcAft>
                <a:spcPts val="0"/>
              </a:spcAft>
            </a:pPr>
            <a:r>
              <a:rPr lang="en-US" sz="2800" noProof="0" dirty="0">
                <a:cs typeface="Arial" charset="0"/>
              </a:rPr>
              <a:t>Suppose R</a:t>
            </a:r>
            <a:r>
              <a:rPr lang="en-US" sz="100" noProof="0" dirty="0">
                <a:cs typeface="Arial" charset="0"/>
              </a:rPr>
              <a:t> </a:t>
            </a:r>
            <a:r>
              <a:rPr lang="en-US" sz="2800" noProof="0" dirty="0">
                <a:cs typeface="Arial" charset="0"/>
              </a:rPr>
              <a:t>B</a:t>
            </a:r>
            <a:r>
              <a:rPr lang="en-US" sz="100" noProof="0" dirty="0">
                <a:cs typeface="Arial" charset="0"/>
              </a:rPr>
              <a:t> </a:t>
            </a:r>
            <a:r>
              <a:rPr lang="en-US" sz="2800" noProof="0" dirty="0">
                <a:cs typeface="Arial" charset="0"/>
              </a:rPr>
              <a:t>C’s management wants to know how many bikes must be sold to earn a target profit of $100,000.</a:t>
            </a:r>
          </a:p>
        </p:txBody>
      </p:sp>
      <p:sp>
        <p:nvSpPr>
          <p:cNvPr id="4" name="Content Placeholder 3"/>
          <p:cNvSpPr>
            <a:spLocks noGrp="1"/>
          </p:cNvSpPr>
          <p:nvPr>
            <p:ph idx="10"/>
          </p:nvPr>
        </p:nvSpPr>
        <p:spPr>
          <a:xfrm>
            <a:off x="822323" y="2971801"/>
            <a:ext cx="7521575" cy="533400"/>
          </a:xfrm>
        </p:spPr>
        <p:txBody>
          <a:bodyPr/>
          <a:lstStyle/>
          <a:p>
            <a:pPr eaLnBrk="1" hangingPunct="1"/>
            <a:r>
              <a:rPr lang="en-US" sz="3200" noProof="0" dirty="0"/>
              <a:t>Profit  =  Unit C</a:t>
            </a:r>
            <a:r>
              <a:rPr lang="en-US" sz="100" noProof="0" dirty="0"/>
              <a:t> </a:t>
            </a:r>
            <a:r>
              <a:rPr lang="en-US" sz="3200" noProof="0" dirty="0"/>
              <a:t>M × Q − Fixed expenses</a:t>
            </a:r>
          </a:p>
        </p:txBody>
      </p:sp>
      <p:sp>
        <p:nvSpPr>
          <p:cNvPr id="5" name="Content Placeholder 4"/>
          <p:cNvSpPr>
            <a:spLocks noGrp="1"/>
          </p:cNvSpPr>
          <p:nvPr>
            <p:ph idx="11"/>
          </p:nvPr>
        </p:nvSpPr>
        <p:spPr>
          <a:xfrm>
            <a:off x="951059" y="3577392"/>
            <a:ext cx="7547418" cy="609599"/>
          </a:xfrm>
        </p:spPr>
        <p:txBody>
          <a:bodyPr/>
          <a:lstStyle/>
          <a:p>
            <a:pPr eaLnBrk="1" hangingPunct="1">
              <a:spcBef>
                <a:spcPts val="1000"/>
              </a:spcBef>
              <a:spcAft>
                <a:spcPts val="0"/>
              </a:spcAft>
            </a:pPr>
            <a:r>
              <a:rPr lang="en-US" sz="3200" noProof="0" dirty="0"/>
              <a:t>$100,000  =  $200 × </a:t>
            </a:r>
            <a:r>
              <a:rPr lang="en-US" sz="3200" noProof="0" dirty="0">
                <a:solidFill>
                  <a:srgbClr val="AC0000"/>
                </a:solidFill>
              </a:rPr>
              <a:t>Q</a:t>
            </a:r>
            <a:r>
              <a:rPr lang="en-US" sz="3200" noProof="0" dirty="0"/>
              <a:t> − $80,000</a:t>
            </a:r>
          </a:p>
        </p:txBody>
      </p:sp>
      <p:sp>
        <p:nvSpPr>
          <p:cNvPr id="9" name="Content Placeholder 8"/>
          <p:cNvSpPr>
            <a:spLocks noGrp="1"/>
          </p:cNvSpPr>
          <p:nvPr>
            <p:ph idx="13"/>
          </p:nvPr>
        </p:nvSpPr>
        <p:spPr>
          <a:xfrm>
            <a:off x="954676" y="4259183"/>
            <a:ext cx="7543800" cy="541418"/>
          </a:xfrm>
        </p:spPr>
        <p:txBody>
          <a:bodyPr/>
          <a:lstStyle/>
          <a:p>
            <a:pPr eaLnBrk="1" hangingPunct="1">
              <a:spcBef>
                <a:spcPts val="1000"/>
              </a:spcBef>
              <a:spcAft>
                <a:spcPts val="0"/>
              </a:spcAft>
            </a:pPr>
            <a:r>
              <a:rPr lang="en-US" sz="3200" noProof="0" dirty="0"/>
              <a:t>$200 × </a:t>
            </a:r>
            <a:r>
              <a:rPr lang="en-US" sz="3200" noProof="0" dirty="0">
                <a:solidFill>
                  <a:srgbClr val="C00000"/>
                </a:solidFill>
              </a:rPr>
              <a:t>Q</a:t>
            </a:r>
            <a:r>
              <a:rPr lang="en-US" sz="3200" noProof="0" dirty="0"/>
              <a:t>  =  $100,000 + $80,000</a:t>
            </a:r>
          </a:p>
        </p:txBody>
      </p:sp>
      <p:sp>
        <p:nvSpPr>
          <p:cNvPr id="10" name="Content Placeholder 9"/>
          <p:cNvSpPr>
            <a:spLocks noGrp="1"/>
          </p:cNvSpPr>
          <p:nvPr>
            <p:ph idx="14"/>
          </p:nvPr>
        </p:nvSpPr>
        <p:spPr>
          <a:xfrm>
            <a:off x="954674" y="4872793"/>
            <a:ext cx="7521575" cy="537408"/>
          </a:xfrm>
        </p:spPr>
        <p:txBody>
          <a:bodyPr/>
          <a:lstStyle/>
          <a:p>
            <a:pPr eaLnBrk="1" hangingPunct="1">
              <a:spcBef>
                <a:spcPts val="1000"/>
              </a:spcBef>
              <a:spcAft>
                <a:spcPts val="0"/>
              </a:spcAft>
            </a:pPr>
            <a:r>
              <a:rPr lang="en-US" sz="3200" noProof="0" dirty="0">
                <a:solidFill>
                  <a:srgbClr val="AC0000"/>
                </a:solidFill>
              </a:rPr>
              <a:t>Q</a:t>
            </a:r>
            <a:r>
              <a:rPr lang="en-US" sz="3200" noProof="0" dirty="0"/>
              <a:t>  =  ($100,000 + $80,000) ÷ $200</a:t>
            </a:r>
          </a:p>
        </p:txBody>
      </p:sp>
      <p:sp>
        <p:nvSpPr>
          <p:cNvPr id="11" name="Content Placeholder 10"/>
          <p:cNvSpPr>
            <a:spLocks noGrp="1"/>
          </p:cNvSpPr>
          <p:nvPr>
            <p:ph idx="15"/>
          </p:nvPr>
        </p:nvSpPr>
        <p:spPr>
          <a:xfrm>
            <a:off x="951059" y="5478444"/>
            <a:ext cx="7547418" cy="541356"/>
          </a:xfrm>
        </p:spPr>
        <p:txBody>
          <a:bodyPr/>
          <a:lstStyle/>
          <a:p>
            <a:pPr eaLnBrk="1" hangingPunct="1">
              <a:spcBef>
                <a:spcPts val="1000"/>
              </a:spcBef>
              <a:spcAft>
                <a:spcPts val="0"/>
              </a:spcAft>
              <a:defRPr/>
            </a:pPr>
            <a:r>
              <a:rPr lang="en-US" altLang="en-US" sz="3200" noProof="0" dirty="0">
                <a:solidFill>
                  <a:srgbClr val="AC0000"/>
                </a:solidFill>
              </a:rPr>
              <a:t>Q</a:t>
            </a:r>
            <a:r>
              <a:rPr lang="en-US" altLang="en-US" sz="3200" noProof="0" dirty="0"/>
              <a:t>  =  900 units</a:t>
            </a:r>
          </a:p>
        </p:txBody>
      </p:sp>
      <p:sp>
        <p:nvSpPr>
          <p:cNvPr id="12" name="Content Placeholder 11" hidden="1"/>
          <p:cNvSpPr>
            <a:spLocks noGrp="1"/>
          </p:cNvSpPr>
          <p:nvPr>
            <p:ph idx="16"/>
          </p:nvPr>
        </p:nvSpPr>
        <p:spPr/>
        <p:txBody>
          <a:bodyPr/>
          <a:lstStyle/>
          <a:p>
            <a:endParaRPr lang="en-IN" dirty="0"/>
          </a:p>
        </p:txBody>
      </p:sp>
    </p:spTree>
    <p:extLst>
      <p:ext uri="{BB962C8B-B14F-4D97-AF65-F5344CB8AC3E}">
        <p14:creationId xmlns:p14="http://schemas.microsoft.com/office/powerpoint/2010/main" val="1026932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Target Profit Analysis – Formula Method</a:t>
            </a:r>
            <a:endParaRPr lang="en-US" noProof="0" dirty="0"/>
          </a:p>
        </p:txBody>
      </p:sp>
      <p:sp>
        <p:nvSpPr>
          <p:cNvPr id="7" name="Content Placeholder 6"/>
          <p:cNvSpPr>
            <a:spLocks noGrp="1"/>
          </p:cNvSpPr>
          <p:nvPr>
            <p:ph idx="1"/>
          </p:nvPr>
        </p:nvSpPr>
        <p:spPr>
          <a:xfrm>
            <a:off x="822324" y="1447801"/>
            <a:ext cx="8093075" cy="609599"/>
          </a:xfrm>
        </p:spPr>
        <p:txBody>
          <a:bodyPr/>
          <a:lstStyle/>
          <a:p>
            <a:pPr algn="ctr" eaLnBrk="1" hangingPunct="1"/>
            <a:r>
              <a:rPr lang="en-US" sz="3200" noProof="0" dirty="0">
                <a:latin typeface="+mj-lt"/>
                <a:cs typeface="Arial" charset="0"/>
              </a:rPr>
              <a:t>The formula method uses the following equation:</a:t>
            </a:r>
          </a:p>
        </p:txBody>
      </p:sp>
      <p:graphicFrame>
        <p:nvGraphicFramePr>
          <p:cNvPr id="5" name="Object 4"/>
          <p:cNvGraphicFramePr>
            <a:graphicFrameLocks noChangeAspect="1"/>
          </p:cNvGraphicFramePr>
          <p:nvPr>
            <p:extLst>
              <p:ext uri="{D42A27DB-BD31-4B8C-83A1-F6EECF244321}">
                <p14:modId xmlns:p14="http://schemas.microsoft.com/office/powerpoint/2010/main" val="718579210"/>
              </p:ext>
            </p:extLst>
          </p:nvPr>
        </p:nvGraphicFramePr>
        <p:xfrm>
          <a:off x="883250" y="2557758"/>
          <a:ext cx="7786440" cy="776966"/>
        </p:xfrm>
        <a:graphic>
          <a:graphicData uri="http://schemas.openxmlformats.org/presentationml/2006/ole">
            <mc:AlternateContent xmlns:mc="http://schemas.openxmlformats.org/markup-compatibility/2006">
              <mc:Choice xmlns:v="urn:schemas-microsoft-com:vml" Requires="v">
                <p:oleObj spid="_x0000_s10382" name="Equation" r:id="rId3" imgW="4203360" imgH="419040" progId="Equation.DSMT4">
                  <p:embed/>
                </p:oleObj>
              </mc:Choice>
              <mc:Fallback>
                <p:oleObj name="Equation" r:id="rId3" imgW="4203360" imgH="419040" progId="Equation.DSMT4">
                  <p:embed/>
                  <p:pic>
                    <p:nvPicPr>
                      <p:cNvPr id="5" name="Object 4"/>
                      <p:cNvPicPr/>
                      <p:nvPr/>
                    </p:nvPicPr>
                    <p:blipFill>
                      <a:blip r:embed="rId4"/>
                      <a:stretch>
                        <a:fillRect/>
                      </a:stretch>
                    </p:blipFill>
                    <p:spPr>
                      <a:xfrm>
                        <a:off x="883250" y="2557758"/>
                        <a:ext cx="7786440" cy="776966"/>
                      </a:xfrm>
                      <a:prstGeom prst="rect">
                        <a:avLst/>
                      </a:prstGeom>
                    </p:spPr>
                  </p:pic>
                </p:oleObj>
              </mc:Fallback>
            </mc:AlternateContent>
          </a:graphicData>
        </a:graphic>
      </p:graphicFrame>
    </p:spTree>
    <p:extLst>
      <p:ext uri="{BB962C8B-B14F-4D97-AF65-F5344CB8AC3E}">
        <p14:creationId xmlns:p14="http://schemas.microsoft.com/office/powerpoint/2010/main" val="4205889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ea typeface="Arial" charset="0"/>
                <a:cs typeface="Arial" charset="0"/>
              </a:rPr>
              <a:t>Target Profit Analysis – Formula Method Solution</a:t>
            </a:r>
            <a:endParaRPr lang="en-US" noProof="0" dirty="0"/>
          </a:p>
        </p:txBody>
      </p:sp>
      <p:sp>
        <p:nvSpPr>
          <p:cNvPr id="3" name="Content Placeholder 2"/>
          <p:cNvSpPr>
            <a:spLocks noGrp="1"/>
          </p:cNvSpPr>
          <p:nvPr>
            <p:ph idx="1"/>
          </p:nvPr>
        </p:nvSpPr>
        <p:spPr>
          <a:xfrm>
            <a:off x="822325" y="1447800"/>
            <a:ext cx="7543800" cy="1066800"/>
          </a:xfrm>
        </p:spPr>
        <p:txBody>
          <a:bodyPr/>
          <a:lstStyle/>
          <a:p>
            <a:pPr eaLnBrk="1" hangingPunct="1"/>
            <a:r>
              <a:rPr lang="en-US" sz="3200" noProof="0" dirty="0">
                <a:solidFill>
                  <a:srgbClr val="003B00"/>
                </a:solidFill>
                <a:cs typeface="Arial" charset="0"/>
              </a:rPr>
              <a:t>Suppose R</a:t>
            </a:r>
            <a:r>
              <a:rPr lang="en-US" sz="100" noProof="0" dirty="0">
                <a:solidFill>
                  <a:srgbClr val="003B00"/>
                </a:solidFill>
                <a:cs typeface="Arial" charset="0"/>
              </a:rPr>
              <a:t> </a:t>
            </a:r>
            <a:r>
              <a:rPr lang="en-US" sz="3200" noProof="0" dirty="0">
                <a:solidFill>
                  <a:srgbClr val="003B00"/>
                </a:solidFill>
                <a:cs typeface="Arial" charset="0"/>
              </a:rPr>
              <a:t>B</a:t>
            </a:r>
            <a:r>
              <a:rPr lang="en-US" sz="100" noProof="0" dirty="0">
                <a:solidFill>
                  <a:srgbClr val="003B00"/>
                </a:solidFill>
                <a:cs typeface="Arial" charset="0"/>
              </a:rPr>
              <a:t> </a:t>
            </a:r>
            <a:r>
              <a:rPr lang="en-US" sz="3200" noProof="0" dirty="0">
                <a:solidFill>
                  <a:srgbClr val="003B00"/>
                </a:solidFill>
                <a:cs typeface="Arial" charset="0"/>
              </a:rPr>
              <a:t>C wants to know how many bikes must be sold to earn a profit of $100,000.</a:t>
            </a:r>
          </a:p>
        </p:txBody>
      </p:sp>
      <p:graphicFrame>
        <p:nvGraphicFramePr>
          <p:cNvPr id="8" name="Object 7"/>
          <p:cNvGraphicFramePr>
            <a:graphicFrameLocks noChangeAspect="1"/>
          </p:cNvGraphicFramePr>
          <p:nvPr>
            <p:extLst>
              <p:ext uri="{D42A27DB-BD31-4B8C-83A1-F6EECF244321}">
                <p14:modId xmlns:p14="http://schemas.microsoft.com/office/powerpoint/2010/main" val="2775649065"/>
              </p:ext>
            </p:extLst>
          </p:nvPr>
        </p:nvGraphicFramePr>
        <p:xfrm>
          <a:off x="803360" y="2861831"/>
          <a:ext cx="7896691" cy="785089"/>
        </p:xfrm>
        <a:graphic>
          <a:graphicData uri="http://schemas.openxmlformats.org/presentationml/2006/ole">
            <mc:AlternateContent xmlns:mc="http://schemas.openxmlformats.org/markup-compatibility/2006">
              <mc:Choice xmlns:v="urn:schemas-microsoft-com:vml" Requires="v">
                <p:oleObj spid="_x0000_s11542" name="Equation" r:id="rId3" imgW="4203360" imgH="419040" progId="Equation.DSMT4">
                  <p:embed/>
                </p:oleObj>
              </mc:Choice>
              <mc:Fallback>
                <p:oleObj name="Equation" r:id="rId3" imgW="4203360" imgH="419040" progId="Equation.DSMT4">
                  <p:embed/>
                  <p:pic>
                    <p:nvPicPr>
                      <p:cNvPr id="5" name="Object 4"/>
                      <p:cNvPicPr/>
                      <p:nvPr/>
                    </p:nvPicPr>
                    <p:blipFill>
                      <a:blip r:embed="rId4"/>
                      <a:stretch>
                        <a:fillRect/>
                      </a:stretch>
                    </p:blipFill>
                    <p:spPr>
                      <a:xfrm>
                        <a:off x="803360" y="2861831"/>
                        <a:ext cx="7896691" cy="78508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24750482"/>
              </p:ext>
            </p:extLst>
          </p:nvPr>
        </p:nvGraphicFramePr>
        <p:xfrm>
          <a:off x="3668653" y="3994151"/>
          <a:ext cx="3752850" cy="741362"/>
        </p:xfrm>
        <a:graphic>
          <a:graphicData uri="http://schemas.openxmlformats.org/presentationml/2006/ole">
            <mc:AlternateContent xmlns:mc="http://schemas.openxmlformats.org/markup-compatibility/2006">
              <mc:Choice xmlns:v="urn:schemas-microsoft-com:vml" Requires="v">
                <p:oleObj spid="_x0000_s11543" name="Equation" r:id="rId5" imgW="2057400" imgH="406080" progId="Equation.DSMT4">
                  <p:embed/>
                </p:oleObj>
              </mc:Choice>
              <mc:Fallback>
                <p:oleObj name="Equation" r:id="rId5" imgW="2057400" imgH="406080" progId="Equation.DSMT4">
                  <p:embed/>
                  <p:pic>
                    <p:nvPicPr>
                      <p:cNvPr id="8" name="Object 7"/>
                      <p:cNvPicPr/>
                      <p:nvPr/>
                    </p:nvPicPr>
                    <p:blipFill>
                      <a:blip r:embed="rId6"/>
                      <a:stretch>
                        <a:fillRect/>
                      </a:stretch>
                    </p:blipFill>
                    <p:spPr>
                      <a:xfrm>
                        <a:off x="3668653" y="3994151"/>
                        <a:ext cx="3752850" cy="741362"/>
                      </a:xfrm>
                      <a:prstGeom prst="rect">
                        <a:avLst/>
                      </a:prstGeom>
                    </p:spPr>
                  </p:pic>
                </p:oleObj>
              </mc:Fallback>
            </mc:AlternateContent>
          </a:graphicData>
        </a:graphic>
      </p:graphicFrame>
      <p:sp>
        <p:nvSpPr>
          <p:cNvPr id="4" name="Content Placeholder 3"/>
          <p:cNvSpPr>
            <a:spLocks noGrp="1"/>
          </p:cNvSpPr>
          <p:nvPr>
            <p:ph idx="10"/>
          </p:nvPr>
        </p:nvSpPr>
        <p:spPr>
          <a:xfrm>
            <a:off x="3717924" y="4876800"/>
            <a:ext cx="3444876" cy="533400"/>
          </a:xfrm>
        </p:spPr>
        <p:txBody>
          <a:bodyPr/>
          <a:lstStyle/>
          <a:p>
            <a:pPr eaLnBrk="1" hangingPunct="1">
              <a:defRPr/>
            </a:pPr>
            <a:r>
              <a:rPr lang="en-US" altLang="en-US" sz="2200" noProof="0" dirty="0"/>
              <a:t>Unit sales = </a:t>
            </a:r>
            <a:r>
              <a:rPr lang="en-US" altLang="en-US" sz="2200" noProof="0" dirty="0">
                <a:solidFill>
                  <a:srgbClr val="AC0000"/>
                </a:solidFill>
              </a:rPr>
              <a:t>900</a:t>
            </a:r>
            <a:r>
              <a:rPr lang="en-US" altLang="en-US" sz="2200" noProof="0" dirty="0">
                <a:solidFill>
                  <a:srgbClr val="C00000"/>
                </a:solidFill>
              </a:rPr>
              <a:t> </a:t>
            </a:r>
            <a:r>
              <a:rPr lang="en-US" altLang="en-US" sz="2200" noProof="0" dirty="0"/>
              <a:t>units</a:t>
            </a:r>
          </a:p>
        </p:txBody>
      </p:sp>
    </p:spTree>
    <p:extLst>
      <p:ext uri="{BB962C8B-B14F-4D97-AF65-F5344CB8AC3E}">
        <p14:creationId xmlns:p14="http://schemas.microsoft.com/office/powerpoint/2010/main" val="3491584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ea typeface="Arial" charset="0"/>
                <a:cs typeface="Arial" charset="0"/>
              </a:rPr>
              <a:t>Target Profit Analysis – Formula Method Sales Dollars</a:t>
            </a:r>
            <a:endParaRPr lang="en-US" noProof="0" dirty="0"/>
          </a:p>
        </p:txBody>
      </p:sp>
      <p:sp>
        <p:nvSpPr>
          <p:cNvPr id="7" name="Content Placeholder 6"/>
          <p:cNvSpPr>
            <a:spLocks noGrp="1"/>
          </p:cNvSpPr>
          <p:nvPr>
            <p:ph idx="1"/>
          </p:nvPr>
        </p:nvSpPr>
        <p:spPr>
          <a:xfrm>
            <a:off x="822325" y="1447801"/>
            <a:ext cx="7543800" cy="1600199"/>
          </a:xfrm>
          <a:ln w="19050">
            <a:solidFill>
              <a:schemeClr val="tx1"/>
            </a:solidFill>
          </a:ln>
        </p:spPr>
        <p:txBody>
          <a:bodyPr/>
          <a:lstStyle/>
          <a:p>
            <a:pPr algn="ctr" eaLnBrk="1" hangingPunct="1">
              <a:spcAft>
                <a:spcPts val="0"/>
              </a:spcAft>
              <a:defRPr/>
            </a:pPr>
            <a:r>
              <a:rPr lang="en-US" altLang="en-US" sz="3200" noProof="0" dirty="0">
                <a:cs typeface="Arial" charset="0"/>
              </a:rPr>
              <a:t> </a:t>
            </a:r>
            <a:r>
              <a:rPr lang="en-US" altLang="en-US" sz="3200" noProof="0" dirty="0"/>
              <a:t>We can also compute the target profit in terms of </a:t>
            </a:r>
            <a:r>
              <a:rPr lang="en-US" altLang="en-US" sz="3200" noProof="0" dirty="0">
                <a:solidFill>
                  <a:srgbClr val="0000C0"/>
                </a:solidFill>
              </a:rPr>
              <a:t>sales dollars</a:t>
            </a:r>
            <a:r>
              <a:rPr lang="en-US" altLang="en-US" sz="3200" noProof="0" dirty="0"/>
              <a:t> using either the equation method or the formula method.</a:t>
            </a:r>
            <a:endParaRPr lang="en-US" altLang="en-US" sz="3200" noProof="0" dirty="0">
              <a:cs typeface="Arial" charset="0"/>
            </a:endParaRPr>
          </a:p>
        </p:txBody>
      </p:sp>
    </p:spTree>
    <p:extLst>
      <p:ext uri="{BB962C8B-B14F-4D97-AF65-F5344CB8AC3E}">
        <p14:creationId xmlns:p14="http://schemas.microsoft.com/office/powerpoint/2010/main" val="3956305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Target Profit Analysis – Equation Method Sales Dollars Solution</a:t>
            </a:r>
            <a:endParaRPr lang="en-US" noProof="0" dirty="0"/>
          </a:p>
        </p:txBody>
      </p:sp>
      <p:sp>
        <p:nvSpPr>
          <p:cNvPr id="3" name="Content Placeholder 2"/>
          <p:cNvSpPr>
            <a:spLocks noGrp="1"/>
          </p:cNvSpPr>
          <p:nvPr>
            <p:ph idx="1"/>
          </p:nvPr>
        </p:nvSpPr>
        <p:spPr>
          <a:xfrm>
            <a:off x="822324" y="1447800"/>
            <a:ext cx="7696201" cy="1371600"/>
          </a:xfrm>
          <a:ln w="19050">
            <a:solidFill>
              <a:schemeClr val="tx1"/>
            </a:solidFill>
          </a:ln>
        </p:spPr>
        <p:txBody>
          <a:bodyPr/>
          <a:lstStyle/>
          <a:p>
            <a:pPr algn="ctr">
              <a:spcBef>
                <a:spcPts val="1000"/>
              </a:spcBef>
              <a:spcAft>
                <a:spcPts val="0"/>
              </a:spcAft>
              <a:buSzPct val="76000"/>
              <a:defRPr/>
            </a:pPr>
            <a:r>
              <a:rPr lang="en-US" sz="2800" noProof="0" dirty="0">
                <a:ea typeface="MS PGothic" pitchFamily="34" charset="-128"/>
              </a:rPr>
              <a:t>Suppose R</a:t>
            </a:r>
            <a:r>
              <a:rPr lang="en-US" sz="100" noProof="0" dirty="0">
                <a:ea typeface="MS PGothic" pitchFamily="34" charset="-128"/>
              </a:rPr>
              <a:t> </a:t>
            </a:r>
            <a:r>
              <a:rPr lang="en-US" sz="2800" noProof="0" dirty="0">
                <a:ea typeface="MS PGothic" pitchFamily="34" charset="-128"/>
              </a:rPr>
              <a:t>B</a:t>
            </a:r>
            <a:r>
              <a:rPr lang="en-US" sz="100" noProof="0" dirty="0">
                <a:ea typeface="MS PGothic" pitchFamily="34" charset="-128"/>
              </a:rPr>
              <a:t> </a:t>
            </a:r>
            <a:r>
              <a:rPr lang="en-US" sz="2800" noProof="0" dirty="0">
                <a:ea typeface="MS PGothic" pitchFamily="34" charset="-128"/>
              </a:rPr>
              <a:t>C management wants to know the sales volume that must be generated to earn a target profit of $100,000.</a:t>
            </a:r>
          </a:p>
        </p:txBody>
      </p:sp>
      <p:sp>
        <p:nvSpPr>
          <p:cNvPr id="4" name="Content Placeholder 3"/>
          <p:cNvSpPr>
            <a:spLocks noGrp="1"/>
          </p:cNvSpPr>
          <p:nvPr>
            <p:ph idx="10"/>
          </p:nvPr>
        </p:nvSpPr>
        <p:spPr>
          <a:xfrm>
            <a:off x="822323" y="3048001"/>
            <a:ext cx="7521575" cy="533400"/>
          </a:xfrm>
        </p:spPr>
        <p:txBody>
          <a:bodyPr/>
          <a:lstStyle/>
          <a:p>
            <a:pPr eaLnBrk="1" hangingPunct="1">
              <a:spcBef>
                <a:spcPts val="1000"/>
              </a:spcBef>
              <a:spcAft>
                <a:spcPts val="0"/>
              </a:spcAft>
            </a:pPr>
            <a:r>
              <a:rPr lang="en-US" sz="2800" noProof="0" dirty="0"/>
              <a:t>Profit  =  C</a:t>
            </a:r>
            <a:r>
              <a:rPr lang="en-US" sz="100" noProof="0" dirty="0"/>
              <a:t> </a:t>
            </a:r>
            <a:r>
              <a:rPr lang="en-US" sz="2800" noProof="0" dirty="0"/>
              <a:t>M ratio × Sales – Fixed expenses</a:t>
            </a:r>
          </a:p>
        </p:txBody>
      </p:sp>
      <p:sp>
        <p:nvSpPr>
          <p:cNvPr id="5" name="Content Placeholder 4"/>
          <p:cNvSpPr>
            <a:spLocks noGrp="1"/>
          </p:cNvSpPr>
          <p:nvPr>
            <p:ph idx="11"/>
          </p:nvPr>
        </p:nvSpPr>
        <p:spPr>
          <a:xfrm>
            <a:off x="1672782" y="3657603"/>
            <a:ext cx="6175161" cy="457198"/>
          </a:xfrm>
        </p:spPr>
        <p:txBody>
          <a:bodyPr/>
          <a:lstStyle/>
          <a:p>
            <a:pPr eaLnBrk="1" hangingPunct="1">
              <a:spcBef>
                <a:spcPts val="1000"/>
              </a:spcBef>
              <a:spcAft>
                <a:spcPts val="0"/>
              </a:spcAft>
            </a:pPr>
            <a:r>
              <a:rPr lang="en-US" sz="2400" noProof="0" dirty="0"/>
              <a:t>$100,000  =  40% × Sales – $80,000</a:t>
            </a:r>
          </a:p>
        </p:txBody>
      </p:sp>
      <p:sp>
        <p:nvSpPr>
          <p:cNvPr id="9" name="Content Placeholder 8"/>
          <p:cNvSpPr>
            <a:spLocks noGrp="1"/>
          </p:cNvSpPr>
          <p:nvPr>
            <p:ph idx="13"/>
          </p:nvPr>
        </p:nvSpPr>
        <p:spPr>
          <a:xfrm>
            <a:off x="1676399" y="4191003"/>
            <a:ext cx="6172201" cy="498473"/>
          </a:xfrm>
        </p:spPr>
        <p:txBody>
          <a:bodyPr/>
          <a:lstStyle/>
          <a:p>
            <a:pPr eaLnBrk="1" hangingPunct="1">
              <a:spcBef>
                <a:spcPts val="1000"/>
              </a:spcBef>
              <a:spcAft>
                <a:spcPts val="0"/>
              </a:spcAft>
            </a:pPr>
            <a:r>
              <a:rPr lang="en-US" sz="2400" noProof="0" dirty="0"/>
              <a:t>40% × Sales = $100,000 + $80,000</a:t>
            </a:r>
          </a:p>
        </p:txBody>
      </p:sp>
      <p:sp>
        <p:nvSpPr>
          <p:cNvPr id="10" name="Content Placeholder 9"/>
          <p:cNvSpPr>
            <a:spLocks noGrp="1"/>
          </p:cNvSpPr>
          <p:nvPr>
            <p:ph idx="14"/>
          </p:nvPr>
        </p:nvSpPr>
        <p:spPr>
          <a:xfrm>
            <a:off x="1676397" y="4765678"/>
            <a:ext cx="6154017" cy="1025522"/>
          </a:xfrm>
        </p:spPr>
        <p:txBody>
          <a:bodyPr/>
          <a:lstStyle/>
          <a:p>
            <a:pPr eaLnBrk="1" hangingPunct="1">
              <a:spcBef>
                <a:spcPts val="1000"/>
              </a:spcBef>
              <a:spcAft>
                <a:spcPts val="0"/>
              </a:spcAft>
            </a:pPr>
            <a:r>
              <a:rPr lang="en-US" sz="2400" noProof="0" dirty="0"/>
              <a:t>Sales = ($100,000 + $80,000) ÷ 40%</a:t>
            </a:r>
          </a:p>
          <a:p>
            <a:pPr eaLnBrk="1" hangingPunct="1">
              <a:spcBef>
                <a:spcPts val="1000"/>
              </a:spcBef>
              <a:spcAft>
                <a:spcPts val="0"/>
              </a:spcAft>
            </a:pPr>
            <a:r>
              <a:rPr lang="en-US" sz="2400" noProof="0" dirty="0"/>
              <a:t>Sales = </a:t>
            </a:r>
            <a:r>
              <a:rPr lang="en-US" sz="2400" noProof="0" dirty="0">
                <a:solidFill>
                  <a:srgbClr val="C00000"/>
                </a:solidFill>
              </a:rPr>
              <a:t>$450,000</a:t>
            </a:r>
          </a:p>
        </p:txBody>
      </p:sp>
      <p:sp>
        <p:nvSpPr>
          <p:cNvPr id="11" name="Content Placeholder 10" hidden="1"/>
          <p:cNvSpPr>
            <a:spLocks noGrp="1"/>
          </p:cNvSpPr>
          <p:nvPr>
            <p:ph idx="15"/>
          </p:nvPr>
        </p:nvSpPr>
        <p:spPr/>
        <p:txBody>
          <a:bodyPr/>
          <a:lstStyle/>
          <a:p>
            <a:endParaRPr lang="en-IN" dirty="0"/>
          </a:p>
        </p:txBody>
      </p:sp>
      <p:sp>
        <p:nvSpPr>
          <p:cNvPr id="12" name="Content Placeholder 11" hidden="1"/>
          <p:cNvSpPr>
            <a:spLocks noGrp="1"/>
          </p:cNvSpPr>
          <p:nvPr>
            <p:ph idx="16"/>
          </p:nvPr>
        </p:nvSpPr>
        <p:spPr/>
        <p:txBody>
          <a:bodyPr/>
          <a:lstStyle/>
          <a:p>
            <a:endParaRPr lang="en-IN" dirty="0"/>
          </a:p>
        </p:txBody>
      </p:sp>
    </p:spTree>
    <p:extLst>
      <p:ext uri="{BB962C8B-B14F-4D97-AF65-F5344CB8AC3E}">
        <p14:creationId xmlns:p14="http://schemas.microsoft.com/office/powerpoint/2010/main" val="762971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Target Profit Analysis – Formula Method Sales Dollars Solution</a:t>
            </a:r>
            <a:endParaRPr lang="en-US" noProof="0" dirty="0"/>
          </a:p>
        </p:txBody>
      </p:sp>
      <p:graphicFrame>
        <p:nvGraphicFramePr>
          <p:cNvPr id="8" name="Object 7"/>
          <p:cNvGraphicFramePr>
            <a:graphicFrameLocks noChangeAspect="1"/>
          </p:cNvGraphicFramePr>
          <p:nvPr>
            <p:extLst>
              <p:ext uri="{D42A27DB-BD31-4B8C-83A1-F6EECF244321}">
                <p14:modId xmlns:p14="http://schemas.microsoft.com/office/powerpoint/2010/main" val="2353063504"/>
              </p:ext>
            </p:extLst>
          </p:nvPr>
        </p:nvGraphicFramePr>
        <p:xfrm>
          <a:off x="890270" y="1768475"/>
          <a:ext cx="7829550" cy="717550"/>
        </p:xfrm>
        <a:graphic>
          <a:graphicData uri="http://schemas.openxmlformats.org/presentationml/2006/ole">
            <mc:AlternateContent xmlns:mc="http://schemas.openxmlformats.org/markup-compatibility/2006">
              <mc:Choice xmlns:v="urn:schemas-microsoft-com:vml" Requires="v">
                <p:oleObj spid="_x0000_s12580" name="Equation" r:id="rId3" imgW="4292280" imgH="393480" progId="Equation.DSMT4">
                  <p:embed/>
                </p:oleObj>
              </mc:Choice>
              <mc:Fallback>
                <p:oleObj name="Equation" r:id="rId3" imgW="4292280" imgH="393480" progId="Equation.DSMT4">
                  <p:embed/>
                  <p:pic>
                    <p:nvPicPr>
                      <p:cNvPr id="8" name="Object 7"/>
                      <p:cNvPicPr/>
                      <p:nvPr/>
                    </p:nvPicPr>
                    <p:blipFill>
                      <a:blip r:embed="rId4"/>
                      <a:stretch>
                        <a:fillRect/>
                      </a:stretch>
                    </p:blipFill>
                    <p:spPr>
                      <a:xfrm>
                        <a:off x="890270" y="1768475"/>
                        <a:ext cx="7829550" cy="7175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36230424"/>
              </p:ext>
            </p:extLst>
          </p:nvPr>
        </p:nvGraphicFramePr>
        <p:xfrm>
          <a:off x="3619583" y="2768183"/>
          <a:ext cx="3935556" cy="718705"/>
        </p:xfrm>
        <a:graphic>
          <a:graphicData uri="http://schemas.openxmlformats.org/presentationml/2006/ole">
            <mc:AlternateContent xmlns:mc="http://schemas.openxmlformats.org/markup-compatibility/2006">
              <mc:Choice xmlns:v="urn:schemas-microsoft-com:vml" Requires="v">
                <p:oleObj spid="_x0000_s12581" name="Equation" r:id="rId5" imgW="2158920" imgH="393480" progId="Equation.DSMT4">
                  <p:embed/>
                </p:oleObj>
              </mc:Choice>
              <mc:Fallback>
                <p:oleObj name="Equation" r:id="rId5" imgW="2158920" imgH="393480" progId="Equation.DSMT4">
                  <p:embed/>
                  <p:pic>
                    <p:nvPicPr>
                      <p:cNvPr id="9" name="Object 8"/>
                      <p:cNvPicPr/>
                      <p:nvPr/>
                    </p:nvPicPr>
                    <p:blipFill>
                      <a:blip r:embed="rId6"/>
                      <a:stretch>
                        <a:fillRect/>
                      </a:stretch>
                    </p:blipFill>
                    <p:spPr>
                      <a:xfrm>
                        <a:off x="3619583" y="2768183"/>
                        <a:ext cx="3935556" cy="718705"/>
                      </a:xfrm>
                      <a:prstGeom prst="rect">
                        <a:avLst/>
                      </a:prstGeom>
                    </p:spPr>
                  </p:pic>
                </p:oleObj>
              </mc:Fallback>
            </mc:AlternateContent>
          </a:graphicData>
        </a:graphic>
      </p:graphicFrame>
      <p:sp>
        <p:nvSpPr>
          <p:cNvPr id="4" name="Content Placeholder 3"/>
          <p:cNvSpPr>
            <a:spLocks noGrp="1"/>
          </p:cNvSpPr>
          <p:nvPr>
            <p:ph idx="10"/>
          </p:nvPr>
        </p:nvSpPr>
        <p:spPr>
          <a:xfrm>
            <a:off x="3550920" y="3749996"/>
            <a:ext cx="3695534" cy="533400"/>
          </a:xfrm>
        </p:spPr>
        <p:txBody>
          <a:bodyPr/>
          <a:lstStyle/>
          <a:p>
            <a:pPr eaLnBrk="1" hangingPunct="1">
              <a:spcAft>
                <a:spcPts val="0"/>
              </a:spcAft>
              <a:defRPr/>
            </a:pPr>
            <a:r>
              <a:rPr lang="en-US" altLang="en-US" sz="2400" noProof="0" dirty="0"/>
              <a:t>Dollar sales =  </a:t>
            </a:r>
            <a:r>
              <a:rPr lang="en-US" altLang="en-US" sz="2400" noProof="0" dirty="0">
                <a:solidFill>
                  <a:srgbClr val="C00000"/>
                </a:solidFill>
              </a:rPr>
              <a:t>$450,000</a:t>
            </a:r>
          </a:p>
        </p:txBody>
      </p:sp>
    </p:spTree>
    <p:extLst>
      <p:ext uri="{BB962C8B-B14F-4D97-AF65-F5344CB8AC3E}">
        <p14:creationId xmlns:p14="http://schemas.microsoft.com/office/powerpoint/2010/main" val="3935122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4</a:t>
            </a:r>
            <a:endParaRPr lang="en-US" noProof="0" dirty="0"/>
          </a:p>
        </p:txBody>
      </p:sp>
      <p:sp>
        <p:nvSpPr>
          <p:cNvPr id="7" name="Content Placeholder 6"/>
          <p:cNvSpPr>
            <a:spLocks noGrp="1"/>
          </p:cNvSpPr>
          <p:nvPr>
            <p:ph idx="1"/>
          </p:nvPr>
        </p:nvSpPr>
        <p:spPr>
          <a:xfrm>
            <a:off x="822325" y="1447801"/>
            <a:ext cx="7543800" cy="3352799"/>
          </a:xfrm>
          <a:ln>
            <a:noFill/>
          </a:ln>
        </p:spPr>
        <p:txBody>
          <a:bodyPr/>
          <a:lstStyle/>
          <a:p>
            <a:pPr eaLnBrk="1" hangingPunct="1">
              <a:spcAft>
                <a:spcPts val="0"/>
              </a:spcAft>
              <a:defRPr/>
            </a:pPr>
            <a:r>
              <a:rPr lang="en-US" noProof="0" dirty="0"/>
              <a:t>Coffee Klatch is an espresso stand in a downtown office building. The average selling price of a cup of coffee is $1.49, and the average variable expense per cup is $0.36. The average fixed expense per month is $1,300. Use the </a:t>
            </a:r>
            <a:r>
              <a:rPr lang="en-US" i="1" noProof="0" dirty="0">
                <a:solidFill>
                  <a:srgbClr val="C00000"/>
                </a:solidFill>
              </a:rPr>
              <a:t>formula method </a:t>
            </a:r>
            <a:r>
              <a:rPr lang="en-US" noProof="0" dirty="0"/>
              <a:t>to determine </a:t>
            </a:r>
            <a:r>
              <a:rPr lang="en-US" noProof="0" dirty="0">
                <a:solidFill>
                  <a:srgbClr val="0000FF"/>
                </a:solidFill>
              </a:rPr>
              <a:t>how many cups </a:t>
            </a:r>
            <a:r>
              <a:rPr lang="en-US" noProof="0" dirty="0"/>
              <a:t>of coffee would have to be sold to attain a target profit of $2,500 per month.</a:t>
            </a:r>
          </a:p>
          <a:p>
            <a:pPr lvl="1" eaLnBrk="1" hangingPunct="1">
              <a:spcAft>
                <a:spcPts val="0"/>
              </a:spcAft>
              <a:defRPr/>
            </a:pPr>
            <a:r>
              <a:rPr lang="en-US" sz="2000" noProof="0" dirty="0"/>
              <a:t>a. 3,363 cups.</a:t>
            </a:r>
          </a:p>
          <a:p>
            <a:pPr lvl="1" eaLnBrk="1" hangingPunct="1">
              <a:spcAft>
                <a:spcPts val="0"/>
              </a:spcAft>
              <a:defRPr/>
            </a:pPr>
            <a:r>
              <a:rPr lang="en-US" sz="2000" noProof="0" dirty="0"/>
              <a:t>b. 2,212 cups.</a:t>
            </a:r>
          </a:p>
          <a:p>
            <a:pPr lvl="1" eaLnBrk="1" hangingPunct="1">
              <a:spcAft>
                <a:spcPts val="0"/>
              </a:spcAft>
              <a:defRPr/>
            </a:pPr>
            <a:r>
              <a:rPr lang="en-US" sz="2000" noProof="0" dirty="0"/>
              <a:t>c. 1,150 cups.</a:t>
            </a:r>
          </a:p>
          <a:p>
            <a:pPr lvl="1" eaLnBrk="1" hangingPunct="1">
              <a:spcAft>
                <a:spcPts val="0"/>
              </a:spcAft>
              <a:defRPr/>
            </a:pPr>
            <a:r>
              <a:rPr lang="en-US" sz="2000" noProof="0" dirty="0"/>
              <a:t>d. 4,200 cups.</a:t>
            </a:r>
          </a:p>
        </p:txBody>
      </p:sp>
    </p:spTree>
    <p:extLst>
      <p:ext uri="{BB962C8B-B14F-4D97-AF65-F5344CB8AC3E}">
        <p14:creationId xmlns:p14="http://schemas.microsoft.com/office/powerpoint/2010/main" val="1083693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4a</a:t>
            </a:r>
            <a:endParaRPr lang="en-US" noProof="0" dirty="0"/>
          </a:p>
        </p:txBody>
      </p:sp>
      <p:sp>
        <p:nvSpPr>
          <p:cNvPr id="7" name="Content Placeholder 6"/>
          <p:cNvSpPr>
            <a:spLocks noGrp="1"/>
          </p:cNvSpPr>
          <p:nvPr>
            <p:ph idx="1"/>
          </p:nvPr>
        </p:nvSpPr>
        <p:spPr>
          <a:xfrm>
            <a:off x="822325" y="1447801"/>
            <a:ext cx="7543800" cy="3352799"/>
          </a:xfrm>
          <a:ln>
            <a:noFill/>
          </a:ln>
        </p:spPr>
        <p:txBody>
          <a:bodyPr/>
          <a:lstStyle/>
          <a:p>
            <a:pPr eaLnBrk="1" hangingPunct="1">
              <a:spcAft>
                <a:spcPts val="0"/>
              </a:spcAft>
              <a:defRPr/>
            </a:pPr>
            <a:r>
              <a:rPr lang="en-US" noProof="0" dirty="0"/>
              <a:t>Coffee Klatch is an espresso stand in a downtown office building. The average selling price of a cup of coffee is $1.49, and the average variable expense per cup is $0.36. The average fixed expense per month is $1,300. Use the </a:t>
            </a:r>
            <a:r>
              <a:rPr lang="en-US" i="1" noProof="0" dirty="0">
                <a:solidFill>
                  <a:srgbClr val="C00000"/>
                </a:solidFill>
              </a:rPr>
              <a:t>formula method </a:t>
            </a:r>
            <a:r>
              <a:rPr lang="en-US" noProof="0" dirty="0"/>
              <a:t>to determine </a:t>
            </a:r>
            <a:r>
              <a:rPr lang="en-US" noProof="0" dirty="0">
                <a:solidFill>
                  <a:srgbClr val="0000FF"/>
                </a:solidFill>
              </a:rPr>
              <a:t>how many cups </a:t>
            </a:r>
            <a:r>
              <a:rPr lang="en-US" noProof="0" dirty="0"/>
              <a:t>of coffee would have to be sold to attain a target profit of $2,500 per month.</a:t>
            </a:r>
          </a:p>
          <a:p>
            <a:pPr lvl="1" eaLnBrk="1" hangingPunct="1">
              <a:spcAft>
                <a:spcPts val="0"/>
              </a:spcAft>
              <a:defRPr/>
            </a:pPr>
            <a:r>
              <a:rPr lang="en-US" sz="2000" noProof="0" dirty="0">
                <a:solidFill>
                  <a:srgbClr val="0000C0"/>
                </a:solidFill>
              </a:rPr>
              <a:t>a. Answer: 3,363 cups.</a:t>
            </a:r>
          </a:p>
          <a:p>
            <a:pPr lvl="1" eaLnBrk="1" hangingPunct="1">
              <a:spcAft>
                <a:spcPts val="0"/>
              </a:spcAft>
              <a:defRPr/>
            </a:pPr>
            <a:r>
              <a:rPr lang="en-US" sz="2000" noProof="0" dirty="0"/>
              <a:t>b. 2,212 cups.</a:t>
            </a:r>
          </a:p>
          <a:p>
            <a:pPr lvl="1" eaLnBrk="1" hangingPunct="1">
              <a:spcAft>
                <a:spcPts val="0"/>
              </a:spcAft>
              <a:defRPr/>
            </a:pPr>
            <a:r>
              <a:rPr lang="en-US" sz="2000" noProof="0" dirty="0"/>
              <a:t>c. 1,150 cups.</a:t>
            </a:r>
          </a:p>
          <a:p>
            <a:pPr lvl="1" eaLnBrk="1" hangingPunct="1">
              <a:spcAft>
                <a:spcPts val="0"/>
              </a:spcAft>
              <a:defRPr/>
            </a:pPr>
            <a:r>
              <a:rPr lang="en-US" sz="2000" noProof="0" dirty="0"/>
              <a:t>d. 4,200 cups.</a:t>
            </a:r>
          </a:p>
        </p:txBody>
      </p:sp>
      <p:graphicFrame>
        <p:nvGraphicFramePr>
          <p:cNvPr id="3" name="Object 2">
            <a:extLst>
              <a:ext uri="{FF2B5EF4-FFF2-40B4-BE49-F238E27FC236}">
                <a16:creationId xmlns:a16="http://schemas.microsoft.com/office/drawing/2014/main" id="{D1DD391D-88AE-422F-B45A-DA0645C215BD}"/>
              </a:ext>
            </a:extLst>
          </p:cNvPr>
          <p:cNvGraphicFramePr>
            <a:graphicFrameLocks noChangeAspect="1"/>
          </p:cNvGraphicFramePr>
          <p:nvPr>
            <p:extLst>
              <p:ext uri="{D42A27DB-BD31-4B8C-83A1-F6EECF244321}">
                <p14:modId xmlns:p14="http://schemas.microsoft.com/office/powerpoint/2010/main" val="3116084478"/>
              </p:ext>
            </p:extLst>
          </p:nvPr>
        </p:nvGraphicFramePr>
        <p:xfrm>
          <a:off x="3935413" y="3284538"/>
          <a:ext cx="4249737" cy="985837"/>
        </p:xfrm>
        <a:graphic>
          <a:graphicData uri="http://schemas.openxmlformats.org/presentationml/2006/ole">
            <mc:AlternateContent xmlns:mc="http://schemas.openxmlformats.org/markup-compatibility/2006">
              <mc:Choice xmlns:v="urn:schemas-microsoft-com:vml" Requires="v">
                <p:oleObj spid="_x0000_s13876" name="Equation" r:id="rId3" imgW="5092560" imgH="1180800" progId="Equation.DSMT4">
                  <p:embed/>
                </p:oleObj>
              </mc:Choice>
              <mc:Fallback>
                <p:oleObj name="Equation" r:id="rId3" imgW="5092560" imgH="1180800" progId="Equation.DSMT4">
                  <p:embed/>
                  <p:pic>
                    <p:nvPicPr>
                      <p:cNvPr id="0" name=""/>
                      <p:cNvPicPr/>
                      <p:nvPr/>
                    </p:nvPicPr>
                    <p:blipFill>
                      <a:blip r:embed="rId4"/>
                      <a:stretch>
                        <a:fillRect/>
                      </a:stretch>
                    </p:blipFill>
                    <p:spPr>
                      <a:xfrm>
                        <a:off x="3935413" y="3284538"/>
                        <a:ext cx="4249737" cy="9858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9038456"/>
              </p:ext>
            </p:extLst>
          </p:nvPr>
        </p:nvGraphicFramePr>
        <p:xfrm>
          <a:off x="5121468" y="4382145"/>
          <a:ext cx="1879790" cy="654845"/>
        </p:xfrm>
        <a:graphic>
          <a:graphicData uri="http://schemas.openxmlformats.org/presentationml/2006/ole">
            <mc:AlternateContent xmlns:mc="http://schemas.openxmlformats.org/markup-compatibility/2006">
              <mc:Choice xmlns:v="urn:schemas-microsoft-com:vml" Requires="v">
                <p:oleObj spid="_x0000_s13877" name="Equation" r:id="rId5" imgW="1168200" imgH="406080" progId="Equation.DSMT4">
                  <p:embed/>
                </p:oleObj>
              </mc:Choice>
              <mc:Fallback>
                <p:oleObj name="Equation" r:id="rId5" imgW="1168200" imgH="406080" progId="Equation.DSMT4">
                  <p:embed/>
                  <p:pic>
                    <p:nvPicPr>
                      <p:cNvPr id="5" name="Object 4"/>
                      <p:cNvPicPr/>
                      <p:nvPr/>
                    </p:nvPicPr>
                    <p:blipFill>
                      <a:blip r:embed="rId6"/>
                      <a:stretch>
                        <a:fillRect/>
                      </a:stretch>
                    </p:blipFill>
                    <p:spPr>
                      <a:xfrm>
                        <a:off x="5121468" y="4382145"/>
                        <a:ext cx="1879790" cy="65484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73421882"/>
              </p:ext>
            </p:extLst>
          </p:nvPr>
        </p:nvGraphicFramePr>
        <p:xfrm>
          <a:off x="5128395" y="5150860"/>
          <a:ext cx="981498" cy="654846"/>
        </p:xfrm>
        <a:graphic>
          <a:graphicData uri="http://schemas.openxmlformats.org/presentationml/2006/ole">
            <mc:AlternateContent xmlns:mc="http://schemas.openxmlformats.org/markup-compatibility/2006">
              <mc:Choice xmlns:v="urn:schemas-microsoft-com:vml" Requires="v">
                <p:oleObj spid="_x0000_s13878" name="Equation" r:id="rId7" imgW="609480" imgH="406080" progId="Equation.DSMT4">
                  <p:embed/>
                </p:oleObj>
              </mc:Choice>
              <mc:Fallback>
                <p:oleObj name="Equation" r:id="rId7" imgW="609480" imgH="406080" progId="Equation.DSMT4">
                  <p:embed/>
                  <p:pic>
                    <p:nvPicPr>
                      <p:cNvPr id="8" name="Object 7"/>
                      <p:cNvPicPr/>
                      <p:nvPr/>
                    </p:nvPicPr>
                    <p:blipFill>
                      <a:blip r:embed="rId8"/>
                      <a:stretch>
                        <a:fillRect/>
                      </a:stretch>
                    </p:blipFill>
                    <p:spPr>
                      <a:xfrm>
                        <a:off x="5128395" y="5150860"/>
                        <a:ext cx="981498" cy="65484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37200116"/>
              </p:ext>
            </p:extLst>
          </p:nvPr>
        </p:nvGraphicFramePr>
        <p:xfrm>
          <a:off x="5097971" y="5901962"/>
          <a:ext cx="1418208" cy="342038"/>
        </p:xfrm>
        <a:graphic>
          <a:graphicData uri="http://schemas.openxmlformats.org/presentationml/2006/ole">
            <mc:AlternateContent xmlns:mc="http://schemas.openxmlformats.org/markup-compatibility/2006">
              <mc:Choice xmlns:v="urn:schemas-microsoft-com:vml" Requires="v">
                <p:oleObj spid="_x0000_s13879" name="Equation" r:id="rId9" imgW="838080" imgH="203040" progId="Equation.DSMT4">
                  <p:embed/>
                </p:oleObj>
              </mc:Choice>
              <mc:Fallback>
                <p:oleObj name="Equation" r:id="rId9" imgW="838080" imgH="203040" progId="Equation.DSMT4">
                  <p:embed/>
                  <p:pic>
                    <p:nvPicPr>
                      <p:cNvPr id="9" name="Object 8"/>
                      <p:cNvPicPr/>
                      <p:nvPr/>
                    </p:nvPicPr>
                    <p:blipFill>
                      <a:blip r:embed="rId10"/>
                      <a:stretch>
                        <a:fillRect/>
                      </a:stretch>
                    </p:blipFill>
                    <p:spPr>
                      <a:xfrm>
                        <a:off x="5097971" y="5901962"/>
                        <a:ext cx="1418208" cy="342038"/>
                      </a:xfrm>
                      <a:prstGeom prst="rect">
                        <a:avLst/>
                      </a:prstGeom>
                    </p:spPr>
                  </p:pic>
                </p:oleObj>
              </mc:Fallback>
            </mc:AlternateContent>
          </a:graphicData>
        </a:graphic>
      </p:graphicFrame>
    </p:spTree>
    <p:extLst>
      <p:ext uri="{BB962C8B-B14F-4D97-AF65-F5344CB8AC3E}">
        <p14:creationId xmlns:p14="http://schemas.microsoft.com/office/powerpoint/2010/main" val="292186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Contribution Approach </a:t>
            </a:r>
            <a:r>
              <a:rPr lang="en-US" sz="1000" noProof="0" dirty="0">
                <a:cs typeface="Arial" charset="0"/>
              </a:rPr>
              <a:t>2</a:t>
            </a:r>
            <a:endParaRPr lang="en-US" sz="1000" noProof="0" dirty="0"/>
          </a:p>
        </p:txBody>
      </p:sp>
      <p:sp>
        <p:nvSpPr>
          <p:cNvPr id="7" name="Content Placeholder 6"/>
          <p:cNvSpPr>
            <a:spLocks noGrp="1"/>
          </p:cNvSpPr>
          <p:nvPr>
            <p:ph idx="1"/>
          </p:nvPr>
        </p:nvSpPr>
        <p:spPr>
          <a:xfrm>
            <a:off x="822325" y="1447801"/>
            <a:ext cx="7543800" cy="761999"/>
          </a:xfrm>
        </p:spPr>
        <p:txBody>
          <a:bodyPr/>
          <a:lstStyle/>
          <a:p>
            <a:pPr eaLnBrk="1" hangingPunct="1">
              <a:spcAft>
                <a:spcPts val="0"/>
              </a:spcAft>
            </a:pPr>
            <a:r>
              <a:rPr lang="en-US" noProof="0" dirty="0">
                <a:cs typeface="Arial" charset="0"/>
              </a:rPr>
              <a:t>Each month, R</a:t>
            </a:r>
            <a:r>
              <a:rPr lang="en-US" sz="100" noProof="0" dirty="0">
                <a:cs typeface="Arial" charset="0"/>
              </a:rPr>
              <a:t> </a:t>
            </a:r>
            <a:r>
              <a:rPr lang="en-US" noProof="0" dirty="0">
                <a:cs typeface="Arial" charset="0"/>
              </a:rPr>
              <a:t>B</a:t>
            </a:r>
            <a:r>
              <a:rPr lang="en-US" sz="100" noProof="0" dirty="0">
                <a:cs typeface="Arial" charset="0"/>
              </a:rPr>
              <a:t> </a:t>
            </a:r>
            <a:r>
              <a:rPr lang="en-US" noProof="0" dirty="0">
                <a:cs typeface="Arial" charset="0"/>
              </a:rPr>
              <a:t>C must generate at least </a:t>
            </a:r>
            <a:r>
              <a:rPr lang="en-US" b="1" noProof="0" dirty="0">
                <a:solidFill>
                  <a:srgbClr val="B80000"/>
                </a:solidFill>
                <a:cs typeface="Arial" charset="0"/>
              </a:rPr>
              <a:t>$80,000</a:t>
            </a:r>
            <a:r>
              <a:rPr lang="en-US" noProof="0" dirty="0">
                <a:solidFill>
                  <a:srgbClr val="B80000"/>
                </a:solidFill>
                <a:cs typeface="Arial" charset="0"/>
              </a:rPr>
              <a:t> </a:t>
            </a:r>
            <a:r>
              <a:rPr lang="en-US" noProof="0" dirty="0">
                <a:cs typeface="Arial" charset="0"/>
              </a:rPr>
              <a:t>in total contribution margin to break even (which is the level of sales at which profit is zero).</a:t>
            </a:r>
          </a:p>
        </p:txBody>
      </p:sp>
      <p:sp>
        <p:nvSpPr>
          <p:cNvPr id="12" name="Content Placeholder 4">
            <a:extLst>
              <a:ext uri="{FF2B5EF4-FFF2-40B4-BE49-F238E27FC236}">
                <a16:creationId xmlns:a16="http://schemas.microsoft.com/office/drawing/2014/main" id="{B0A33703-F215-49C4-9BF2-A83326F2E517}"/>
              </a:ext>
            </a:extLst>
          </p:cNvPr>
          <p:cNvSpPr>
            <a:spLocks noGrp="1"/>
          </p:cNvSpPr>
          <p:nvPr>
            <p:ph idx="10"/>
          </p:nvPr>
        </p:nvSpPr>
        <p:spPr>
          <a:xfrm>
            <a:off x="1535110" y="2387600"/>
            <a:ext cx="5627689" cy="1143001"/>
          </a:xfrm>
        </p:spPr>
        <p:txBody>
          <a:bodyPr/>
          <a:lstStyle/>
          <a:p>
            <a:pPr algn="ctr">
              <a:spcBef>
                <a:spcPts val="500"/>
              </a:spcBef>
              <a:spcAft>
                <a:spcPts val="0"/>
              </a:spcAft>
            </a:pPr>
            <a:r>
              <a:rPr lang="en-US" sz="2000" b="1" noProof="0" dirty="0"/>
              <a:t>Racing Bicycle Company</a:t>
            </a:r>
          </a:p>
          <a:p>
            <a:pPr algn="ctr">
              <a:spcBef>
                <a:spcPts val="500"/>
              </a:spcBef>
              <a:spcAft>
                <a:spcPts val="0"/>
              </a:spcAft>
            </a:pPr>
            <a:r>
              <a:rPr lang="en-US" sz="2000" b="1" noProof="0" dirty="0"/>
              <a:t>Contribution Income Statement</a:t>
            </a:r>
          </a:p>
          <a:p>
            <a:pPr algn="ctr">
              <a:spcBef>
                <a:spcPts val="500"/>
              </a:spcBef>
              <a:spcAft>
                <a:spcPts val="0"/>
              </a:spcAft>
            </a:pPr>
            <a:r>
              <a:rPr lang="en-US" sz="2000" b="1" noProof="0" dirty="0"/>
              <a:t>For the Month of June</a:t>
            </a:r>
          </a:p>
        </p:txBody>
      </p:sp>
      <p:graphicFrame>
        <p:nvGraphicFramePr>
          <p:cNvPr id="13" name="Table 10">
            <a:extLst>
              <a:ext uri="{FF2B5EF4-FFF2-40B4-BE49-F238E27FC236}">
                <a16:creationId xmlns:a16="http://schemas.microsoft.com/office/drawing/2014/main" id="{C7F2D249-C1B8-472B-BC28-392A37F99D57}"/>
              </a:ext>
            </a:extLst>
          </p:cNvPr>
          <p:cNvGraphicFramePr>
            <a:graphicFrameLocks noGrp="1"/>
          </p:cNvGraphicFramePr>
          <p:nvPr>
            <p:extLst>
              <p:ext uri="{D42A27DB-BD31-4B8C-83A1-F6EECF244321}">
                <p14:modId xmlns:p14="http://schemas.microsoft.com/office/powerpoint/2010/main" val="213267420"/>
              </p:ext>
            </p:extLst>
          </p:nvPr>
        </p:nvGraphicFramePr>
        <p:xfrm>
          <a:off x="1535110" y="3698240"/>
          <a:ext cx="5627690" cy="2377440"/>
        </p:xfrm>
        <a:graphic>
          <a:graphicData uri="http://schemas.openxmlformats.org/drawingml/2006/table">
            <a:tbl>
              <a:tblPr firstRow="1" bandRow="1">
                <a:tableStyleId>{5C22544A-7EE6-4342-B048-85BDC9FD1C3A}</a:tableStyleId>
              </a:tblPr>
              <a:tblGrid>
                <a:gridCol w="2755012">
                  <a:extLst>
                    <a:ext uri="{9D8B030D-6E8A-4147-A177-3AD203B41FA5}">
                      <a16:colId xmlns:a16="http://schemas.microsoft.com/office/drawing/2014/main" val="3867931200"/>
                    </a:ext>
                  </a:extLst>
                </a:gridCol>
                <a:gridCol w="1436339">
                  <a:extLst>
                    <a:ext uri="{9D8B030D-6E8A-4147-A177-3AD203B41FA5}">
                      <a16:colId xmlns:a16="http://schemas.microsoft.com/office/drawing/2014/main" val="3371366454"/>
                    </a:ext>
                  </a:extLst>
                </a:gridCol>
                <a:gridCol w="1436339">
                  <a:extLst>
                    <a:ext uri="{9D8B030D-6E8A-4147-A177-3AD203B41FA5}">
                      <a16:colId xmlns:a16="http://schemas.microsoft.com/office/drawing/2014/main" val="2062514005"/>
                    </a:ext>
                  </a:extLst>
                </a:gridCol>
              </a:tblGrid>
              <a:tr h="213756">
                <a:tc>
                  <a:txBody>
                    <a:bodyPr/>
                    <a:lstStyle/>
                    <a:p>
                      <a:endParaRPr 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Per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231569">
                <a:tc>
                  <a:txBody>
                    <a:bodyPr/>
                    <a:lstStyle/>
                    <a:p>
                      <a:r>
                        <a:rPr lang="en-US" sz="2000" b="0" dirty="0">
                          <a:solidFill>
                            <a:schemeClr val="tx1"/>
                          </a:solidFill>
                        </a:rPr>
                        <a:t>Sales (500 bicycles)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250,000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231569">
                <a:tc>
                  <a:txBody>
                    <a:bodyPr/>
                    <a:lstStyle/>
                    <a:p>
                      <a:r>
                        <a:rPr lang="en-US" sz="2000" dirty="0">
                          <a:solidFill>
                            <a:schemeClr val="tx1"/>
                          </a:solidFill>
                        </a:rPr>
                        <a:t>Less: Variable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150,000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231569">
                <a:tc>
                  <a:txBody>
                    <a:bodyPr/>
                    <a:lstStyle/>
                    <a:p>
                      <a:r>
                        <a:rPr lang="en-US" sz="20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tx1"/>
                          </a:solidFill>
                        </a:rPr>
                        <a:t>100,000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dbl" baseline="0" dirty="0">
                          <a:solidFill>
                            <a:schemeClr val="tx1"/>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231569">
                <a:tc>
                  <a:txBody>
                    <a:bodyPr/>
                    <a:lstStyle/>
                    <a:p>
                      <a:r>
                        <a:rPr lang="en-US" sz="20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1" u="sng" dirty="0">
                          <a:solidFill>
                            <a:srgbClr val="C00000"/>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r h="231569">
                <a:tc>
                  <a:txBody>
                    <a:bodyPr/>
                    <a:lstStyle/>
                    <a:p>
                      <a:r>
                        <a:rPr lang="en-US" sz="20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dbl" baseline="0" dirty="0">
                          <a:solidFill>
                            <a:schemeClr val="tx1"/>
                          </a:solidFill>
                        </a:rPr>
                        <a:t>$       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00259"/>
                  </a:ext>
                </a:extLst>
              </a:tr>
            </a:tbl>
          </a:graphicData>
        </a:graphic>
      </p:graphicFrame>
    </p:spTree>
    <p:extLst>
      <p:ext uri="{BB962C8B-B14F-4D97-AF65-F5344CB8AC3E}">
        <p14:creationId xmlns:p14="http://schemas.microsoft.com/office/powerpoint/2010/main" val="18101940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5</a:t>
            </a:r>
            <a:endParaRPr lang="en-US" noProof="0" dirty="0"/>
          </a:p>
        </p:txBody>
      </p:sp>
      <p:sp>
        <p:nvSpPr>
          <p:cNvPr id="7" name="Content Placeholder 6"/>
          <p:cNvSpPr>
            <a:spLocks noGrp="1"/>
          </p:cNvSpPr>
          <p:nvPr>
            <p:ph idx="1"/>
          </p:nvPr>
        </p:nvSpPr>
        <p:spPr>
          <a:xfrm>
            <a:off x="822325" y="1447801"/>
            <a:ext cx="7543800" cy="3505199"/>
          </a:xfrm>
          <a:ln>
            <a:noFill/>
          </a:ln>
        </p:spPr>
        <p:txBody>
          <a:bodyPr/>
          <a:lstStyle/>
          <a:p>
            <a:pPr eaLnBrk="1" hangingPunct="1">
              <a:spcAft>
                <a:spcPts val="0"/>
              </a:spcAft>
              <a:defRPr/>
            </a:pPr>
            <a:r>
              <a:rPr lang="en-US" noProof="0" dirty="0">
                <a:cs typeface="Arial" charset="0"/>
              </a:rPr>
              <a:t>Coffee Klatch is an espresso stand in a downtown office building. The average selling price of a cup of coffee is $1.49, and the average variable expense per cup is $0.36. The average fixed expense per month is $1,300. Use the </a:t>
            </a:r>
            <a:r>
              <a:rPr lang="en-US" i="1" noProof="0" dirty="0">
                <a:solidFill>
                  <a:srgbClr val="C00000"/>
                </a:solidFill>
                <a:cs typeface="Arial" charset="0"/>
              </a:rPr>
              <a:t>formula method </a:t>
            </a:r>
            <a:r>
              <a:rPr lang="en-US" noProof="0" dirty="0">
                <a:cs typeface="Arial" charset="0"/>
              </a:rPr>
              <a:t>to determine the </a:t>
            </a:r>
            <a:r>
              <a:rPr lang="en-US" noProof="0" dirty="0">
                <a:solidFill>
                  <a:srgbClr val="0000FF"/>
                </a:solidFill>
                <a:cs typeface="Arial" charset="0"/>
              </a:rPr>
              <a:t>sales dollars </a:t>
            </a:r>
            <a:r>
              <a:rPr lang="en-US" noProof="0" dirty="0">
                <a:cs typeface="Arial" charset="0"/>
              </a:rPr>
              <a:t>that must be generated to attain a target profit of $2,500 per month.</a:t>
            </a:r>
          </a:p>
          <a:p>
            <a:pPr lvl="1" eaLnBrk="1" hangingPunct="1">
              <a:spcAft>
                <a:spcPts val="0"/>
              </a:spcAft>
              <a:defRPr/>
            </a:pPr>
            <a:r>
              <a:rPr lang="en-US" sz="2000" noProof="0" dirty="0">
                <a:cs typeface="Arial" charset="0"/>
              </a:rPr>
              <a:t>a. $2,550.</a:t>
            </a:r>
          </a:p>
          <a:p>
            <a:pPr lvl="1" eaLnBrk="1" hangingPunct="1">
              <a:spcAft>
                <a:spcPts val="0"/>
              </a:spcAft>
              <a:defRPr/>
            </a:pPr>
            <a:r>
              <a:rPr lang="en-US" sz="2000" noProof="0" dirty="0">
                <a:cs typeface="Arial" charset="0"/>
              </a:rPr>
              <a:t>b. $5,013.</a:t>
            </a:r>
          </a:p>
          <a:p>
            <a:pPr lvl="1" eaLnBrk="1" hangingPunct="1">
              <a:spcAft>
                <a:spcPts val="0"/>
              </a:spcAft>
              <a:defRPr/>
            </a:pPr>
            <a:r>
              <a:rPr lang="en-US" sz="2000" noProof="0" dirty="0">
                <a:cs typeface="Arial" charset="0"/>
              </a:rPr>
              <a:t>c. $8,458.</a:t>
            </a:r>
          </a:p>
          <a:p>
            <a:pPr lvl="1" eaLnBrk="1" hangingPunct="1">
              <a:spcAft>
                <a:spcPts val="0"/>
              </a:spcAft>
              <a:defRPr/>
            </a:pPr>
            <a:r>
              <a:rPr lang="en-US" sz="2000" noProof="0" dirty="0">
                <a:cs typeface="Arial" charset="0"/>
              </a:rPr>
              <a:t>d. $10,555.</a:t>
            </a:r>
          </a:p>
        </p:txBody>
      </p:sp>
    </p:spTree>
    <p:extLst>
      <p:ext uri="{BB962C8B-B14F-4D97-AF65-F5344CB8AC3E}">
        <p14:creationId xmlns:p14="http://schemas.microsoft.com/office/powerpoint/2010/main" val="2391358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5a</a:t>
            </a:r>
            <a:endParaRPr lang="en-US" noProof="0" dirty="0"/>
          </a:p>
        </p:txBody>
      </p:sp>
      <p:sp>
        <p:nvSpPr>
          <p:cNvPr id="7" name="Content Placeholder 6"/>
          <p:cNvSpPr>
            <a:spLocks noGrp="1"/>
          </p:cNvSpPr>
          <p:nvPr>
            <p:ph idx="1"/>
          </p:nvPr>
        </p:nvSpPr>
        <p:spPr>
          <a:xfrm>
            <a:off x="822325" y="1447801"/>
            <a:ext cx="7543800" cy="3505199"/>
          </a:xfrm>
          <a:ln>
            <a:noFill/>
          </a:ln>
        </p:spPr>
        <p:txBody>
          <a:bodyPr/>
          <a:lstStyle/>
          <a:p>
            <a:pPr eaLnBrk="1" hangingPunct="1">
              <a:spcAft>
                <a:spcPts val="0"/>
              </a:spcAft>
              <a:defRPr/>
            </a:pPr>
            <a:r>
              <a:rPr lang="en-US" noProof="0" dirty="0">
                <a:cs typeface="Arial" charset="0"/>
              </a:rPr>
              <a:t>Coffee Klatch is an espresso stand in a downtown office building. The average selling price of a cup of coffee is $1.49, and the average variable expense per cup is $0.36. The average fixed expense per month is $1,300. Use the </a:t>
            </a:r>
            <a:r>
              <a:rPr lang="en-US" i="1" noProof="0" dirty="0">
                <a:solidFill>
                  <a:srgbClr val="C00000"/>
                </a:solidFill>
                <a:cs typeface="Arial" charset="0"/>
              </a:rPr>
              <a:t>formula method </a:t>
            </a:r>
            <a:r>
              <a:rPr lang="en-US" noProof="0" dirty="0">
                <a:cs typeface="Arial" charset="0"/>
              </a:rPr>
              <a:t>to determine the </a:t>
            </a:r>
            <a:r>
              <a:rPr lang="en-US" noProof="0" dirty="0">
                <a:solidFill>
                  <a:srgbClr val="0000FF"/>
                </a:solidFill>
                <a:cs typeface="Arial" charset="0"/>
              </a:rPr>
              <a:t>sales dollars </a:t>
            </a:r>
            <a:r>
              <a:rPr lang="en-US" noProof="0" dirty="0">
                <a:cs typeface="Arial" charset="0"/>
              </a:rPr>
              <a:t>that must be generated to attain a target profit of $2,500 per month.</a:t>
            </a:r>
          </a:p>
          <a:p>
            <a:pPr lvl="1" eaLnBrk="1" hangingPunct="1">
              <a:spcAft>
                <a:spcPts val="0"/>
              </a:spcAft>
              <a:defRPr/>
            </a:pPr>
            <a:r>
              <a:rPr lang="en-US" sz="2000" noProof="0" dirty="0">
                <a:cs typeface="Arial" charset="0"/>
              </a:rPr>
              <a:t>a. $2,550.</a:t>
            </a:r>
          </a:p>
          <a:p>
            <a:pPr lvl="1" eaLnBrk="1" hangingPunct="1">
              <a:spcAft>
                <a:spcPts val="0"/>
              </a:spcAft>
              <a:defRPr/>
            </a:pPr>
            <a:r>
              <a:rPr lang="en-US" sz="2000" noProof="0" dirty="0">
                <a:solidFill>
                  <a:srgbClr val="0000C0"/>
                </a:solidFill>
                <a:cs typeface="Arial" charset="0"/>
              </a:rPr>
              <a:t>b. Answer: $5,013.</a:t>
            </a:r>
          </a:p>
          <a:p>
            <a:pPr lvl="1" eaLnBrk="1" hangingPunct="1">
              <a:spcAft>
                <a:spcPts val="0"/>
              </a:spcAft>
              <a:defRPr/>
            </a:pPr>
            <a:r>
              <a:rPr lang="en-US" sz="2000" noProof="0" dirty="0">
                <a:cs typeface="Arial" charset="0"/>
              </a:rPr>
              <a:t>c. $8,458.</a:t>
            </a:r>
          </a:p>
          <a:p>
            <a:pPr lvl="1" eaLnBrk="1" hangingPunct="1">
              <a:spcAft>
                <a:spcPts val="0"/>
              </a:spcAft>
              <a:defRPr/>
            </a:pPr>
            <a:r>
              <a:rPr lang="en-US" sz="2000" noProof="0" dirty="0">
                <a:cs typeface="Arial" charset="0"/>
              </a:rPr>
              <a:t>d. $10,555.</a:t>
            </a:r>
          </a:p>
        </p:txBody>
      </p:sp>
      <p:graphicFrame>
        <p:nvGraphicFramePr>
          <p:cNvPr id="5" name="Object 4"/>
          <p:cNvGraphicFramePr>
            <a:graphicFrameLocks noChangeAspect="1"/>
          </p:cNvGraphicFramePr>
          <p:nvPr>
            <p:extLst>
              <p:ext uri="{D42A27DB-BD31-4B8C-83A1-F6EECF244321}">
                <p14:modId xmlns:p14="http://schemas.microsoft.com/office/powerpoint/2010/main" val="2218455222"/>
              </p:ext>
            </p:extLst>
          </p:nvPr>
        </p:nvGraphicFramePr>
        <p:xfrm>
          <a:off x="3644900" y="3073400"/>
          <a:ext cx="4652963" cy="1247775"/>
        </p:xfrm>
        <a:graphic>
          <a:graphicData uri="http://schemas.openxmlformats.org/presentationml/2006/ole">
            <mc:AlternateContent xmlns:mc="http://schemas.openxmlformats.org/markup-compatibility/2006">
              <mc:Choice xmlns:v="urn:schemas-microsoft-com:vml" Requires="v">
                <p:oleObj spid="_x0000_s14886" name="Equation" r:id="rId3" imgW="2844720" imgH="761760" progId="Equation.DSMT4">
                  <p:embed/>
                </p:oleObj>
              </mc:Choice>
              <mc:Fallback>
                <p:oleObj name="Equation" r:id="rId3" imgW="2844720" imgH="761760" progId="Equation.DSMT4">
                  <p:embed/>
                  <p:pic>
                    <p:nvPicPr>
                      <p:cNvPr id="5" name="Object 4"/>
                      <p:cNvPicPr/>
                      <p:nvPr/>
                    </p:nvPicPr>
                    <p:blipFill>
                      <a:blip r:embed="rId4"/>
                      <a:stretch>
                        <a:fillRect/>
                      </a:stretch>
                    </p:blipFill>
                    <p:spPr>
                      <a:xfrm>
                        <a:off x="3644900" y="3073400"/>
                        <a:ext cx="4652963" cy="12477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60414185"/>
              </p:ext>
            </p:extLst>
          </p:nvPr>
        </p:nvGraphicFramePr>
        <p:xfrm>
          <a:off x="4924425" y="4367213"/>
          <a:ext cx="2622550" cy="735012"/>
        </p:xfrm>
        <a:graphic>
          <a:graphicData uri="http://schemas.openxmlformats.org/presentationml/2006/ole">
            <mc:AlternateContent xmlns:mc="http://schemas.openxmlformats.org/markup-compatibility/2006">
              <mc:Choice xmlns:v="urn:schemas-microsoft-com:vml" Requires="v">
                <p:oleObj spid="_x0000_s14887" name="Equation" r:id="rId5" imgW="1587240" imgH="444240" progId="Equation.DSMT4">
                  <p:embed/>
                </p:oleObj>
              </mc:Choice>
              <mc:Fallback>
                <p:oleObj name="Equation" r:id="rId5" imgW="1587240" imgH="444240" progId="Equation.DSMT4">
                  <p:embed/>
                  <p:pic>
                    <p:nvPicPr>
                      <p:cNvPr id="8" name="Object 7"/>
                      <p:cNvPicPr/>
                      <p:nvPr/>
                    </p:nvPicPr>
                    <p:blipFill>
                      <a:blip r:embed="rId6"/>
                      <a:stretch>
                        <a:fillRect/>
                      </a:stretch>
                    </p:blipFill>
                    <p:spPr>
                      <a:xfrm>
                        <a:off x="4924425" y="4367213"/>
                        <a:ext cx="2622550" cy="735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69346689"/>
              </p:ext>
            </p:extLst>
          </p:nvPr>
        </p:nvGraphicFramePr>
        <p:xfrm>
          <a:off x="4982340" y="5188903"/>
          <a:ext cx="1012825" cy="652462"/>
        </p:xfrm>
        <a:graphic>
          <a:graphicData uri="http://schemas.openxmlformats.org/presentationml/2006/ole">
            <mc:AlternateContent xmlns:mc="http://schemas.openxmlformats.org/markup-compatibility/2006">
              <mc:Choice xmlns:v="urn:schemas-microsoft-com:vml" Requires="v">
                <p:oleObj spid="_x0000_s14888" name="Equation" r:id="rId7" imgW="609480" imgH="393480" progId="Equation.DSMT4">
                  <p:embed/>
                </p:oleObj>
              </mc:Choice>
              <mc:Fallback>
                <p:oleObj name="Equation" r:id="rId7" imgW="609480" imgH="393480" progId="Equation.DSMT4">
                  <p:embed/>
                  <p:pic>
                    <p:nvPicPr>
                      <p:cNvPr id="9" name="Object 8"/>
                      <p:cNvPicPr/>
                      <p:nvPr/>
                    </p:nvPicPr>
                    <p:blipFill>
                      <a:blip r:embed="rId8"/>
                      <a:stretch>
                        <a:fillRect/>
                      </a:stretch>
                    </p:blipFill>
                    <p:spPr>
                      <a:xfrm>
                        <a:off x="4982340" y="5188903"/>
                        <a:ext cx="1012825" cy="65246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42798602"/>
              </p:ext>
            </p:extLst>
          </p:nvPr>
        </p:nvGraphicFramePr>
        <p:xfrm>
          <a:off x="5001578" y="5930265"/>
          <a:ext cx="896937" cy="312738"/>
        </p:xfrm>
        <a:graphic>
          <a:graphicData uri="http://schemas.openxmlformats.org/presentationml/2006/ole">
            <mc:AlternateContent xmlns:mc="http://schemas.openxmlformats.org/markup-compatibility/2006">
              <mc:Choice xmlns:v="urn:schemas-microsoft-com:vml" Requires="v">
                <p:oleObj spid="_x0000_s14889" name="Equation" r:id="rId9" imgW="583920" imgH="203040" progId="Equation.DSMT4">
                  <p:embed/>
                </p:oleObj>
              </mc:Choice>
              <mc:Fallback>
                <p:oleObj name="Equation" r:id="rId9" imgW="583920" imgH="203040" progId="Equation.DSMT4">
                  <p:embed/>
                  <p:pic>
                    <p:nvPicPr>
                      <p:cNvPr id="10" name="Object 9"/>
                      <p:cNvPicPr/>
                      <p:nvPr/>
                    </p:nvPicPr>
                    <p:blipFill>
                      <a:blip r:embed="rId10"/>
                      <a:stretch>
                        <a:fillRect/>
                      </a:stretch>
                    </p:blipFill>
                    <p:spPr>
                      <a:xfrm>
                        <a:off x="5001578" y="5930265"/>
                        <a:ext cx="896937" cy="312738"/>
                      </a:xfrm>
                      <a:prstGeom prst="rect">
                        <a:avLst/>
                      </a:prstGeom>
                    </p:spPr>
                  </p:pic>
                </p:oleObj>
              </mc:Fallback>
            </mc:AlternateContent>
          </a:graphicData>
        </a:graphic>
      </p:graphicFrame>
    </p:spTree>
    <p:extLst>
      <p:ext uri="{BB962C8B-B14F-4D97-AF65-F5344CB8AC3E}">
        <p14:creationId xmlns:p14="http://schemas.microsoft.com/office/powerpoint/2010/main" val="2439786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7</a:t>
            </a:r>
            <a:endParaRPr lang="en-US" noProof="0" dirty="0"/>
          </a:p>
        </p:txBody>
      </p:sp>
      <p:sp>
        <p:nvSpPr>
          <p:cNvPr id="7" name="Content Placeholder 6"/>
          <p:cNvSpPr>
            <a:spLocks noGrp="1"/>
          </p:cNvSpPr>
          <p:nvPr>
            <p:ph idx="1"/>
          </p:nvPr>
        </p:nvSpPr>
        <p:spPr>
          <a:xfrm>
            <a:off x="822325" y="1447801"/>
            <a:ext cx="7543800" cy="1219199"/>
          </a:xfrm>
          <a:ln w="19050">
            <a:solidFill>
              <a:schemeClr val="tx1"/>
            </a:solidFill>
          </a:ln>
        </p:spPr>
        <p:txBody>
          <a:bodyPr/>
          <a:lstStyle/>
          <a:p>
            <a:pPr indent="95250" algn="ctr" fontAlgn="auto">
              <a:spcAft>
                <a:spcPts val="0"/>
              </a:spcAft>
              <a:defRPr/>
            </a:pPr>
            <a:r>
              <a:rPr lang="en-US" sz="3400" b="1" noProof="0" dirty="0">
                <a:solidFill>
                  <a:srgbClr val="365A5C"/>
                </a:solidFill>
                <a:ea typeface="MS PGothic" pitchFamily="34" charset="-128"/>
              </a:rPr>
              <a:t>Compute the margin of safety and explain its significance.</a:t>
            </a:r>
          </a:p>
        </p:txBody>
      </p:sp>
    </p:spTree>
    <p:extLst>
      <p:ext uri="{BB962C8B-B14F-4D97-AF65-F5344CB8AC3E}">
        <p14:creationId xmlns:p14="http://schemas.microsoft.com/office/powerpoint/2010/main" val="1566969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Margin of Safety in Dollars</a:t>
            </a:r>
            <a:endParaRPr lang="en-US" noProof="0" dirty="0"/>
          </a:p>
        </p:txBody>
      </p:sp>
      <p:sp>
        <p:nvSpPr>
          <p:cNvPr id="3" name="Content Placeholder 2"/>
          <p:cNvSpPr>
            <a:spLocks noGrp="1"/>
          </p:cNvSpPr>
          <p:nvPr>
            <p:ph idx="1"/>
          </p:nvPr>
        </p:nvSpPr>
        <p:spPr>
          <a:xfrm>
            <a:off x="822325" y="1447800"/>
            <a:ext cx="7254875" cy="1905000"/>
          </a:xfrm>
        </p:spPr>
        <p:txBody>
          <a:bodyPr/>
          <a:lstStyle/>
          <a:p>
            <a:pPr eaLnBrk="1" hangingPunct="1">
              <a:spcAft>
                <a:spcPts val="0"/>
              </a:spcAft>
            </a:pPr>
            <a:r>
              <a:rPr lang="en-US" sz="2400" noProof="0" dirty="0"/>
              <a:t>The </a:t>
            </a:r>
            <a:r>
              <a:rPr lang="en-US" sz="2400" b="1" noProof="0" dirty="0"/>
              <a:t>margin of safety </a:t>
            </a:r>
            <a:r>
              <a:rPr lang="en-US" sz="2400" noProof="0" dirty="0"/>
              <a:t>is the excess of budgeted or actual sales dollars over the break-even volume of sales dollars. It is the amount by which sales can drop before losses are incurred. The higher the margin of safety, the lower the risk of not breaking even and incurring a loss.</a:t>
            </a:r>
            <a:endParaRPr lang="en-US" sz="2400" noProof="0" dirty="0">
              <a:cs typeface="Arial" charset="0"/>
            </a:endParaRPr>
          </a:p>
        </p:txBody>
      </p:sp>
      <p:sp>
        <p:nvSpPr>
          <p:cNvPr id="4" name="Content Placeholder 3"/>
          <p:cNvSpPr>
            <a:spLocks noGrp="1"/>
          </p:cNvSpPr>
          <p:nvPr>
            <p:ph idx="10"/>
          </p:nvPr>
        </p:nvSpPr>
        <p:spPr>
          <a:xfrm>
            <a:off x="944561" y="3622675"/>
            <a:ext cx="7543799" cy="492125"/>
          </a:xfrm>
          <a:ln>
            <a:solidFill>
              <a:schemeClr val="tx1"/>
            </a:solidFill>
          </a:ln>
        </p:spPr>
        <p:txBody>
          <a:bodyPr/>
          <a:lstStyle/>
          <a:p>
            <a:pPr indent="95250">
              <a:spcAft>
                <a:spcPts val="0"/>
              </a:spcAft>
              <a:defRPr/>
            </a:pPr>
            <a:r>
              <a:rPr lang="en-US" sz="2400" noProof="0" dirty="0">
                <a:solidFill>
                  <a:srgbClr val="0000C0"/>
                </a:solidFill>
                <a:ea typeface="MS PGothic" pitchFamily="34" charset="-128"/>
              </a:rPr>
              <a:t>Margin of safety in dollars = Total sales  −  Break-even sales</a:t>
            </a:r>
          </a:p>
        </p:txBody>
      </p:sp>
      <p:sp>
        <p:nvSpPr>
          <p:cNvPr id="5" name="Content Placeholder 4"/>
          <p:cNvSpPr>
            <a:spLocks noGrp="1"/>
          </p:cNvSpPr>
          <p:nvPr>
            <p:ph idx="11"/>
          </p:nvPr>
        </p:nvSpPr>
        <p:spPr>
          <a:xfrm>
            <a:off x="822325" y="4419600"/>
            <a:ext cx="7864475" cy="533400"/>
          </a:xfrm>
        </p:spPr>
        <p:txBody>
          <a:bodyPr/>
          <a:lstStyle/>
          <a:p>
            <a:pPr algn="ctr" eaLnBrk="1" hangingPunct="1">
              <a:spcAft>
                <a:spcPts val="0"/>
              </a:spcAft>
            </a:pPr>
            <a:r>
              <a:rPr lang="en-US" sz="2800" noProof="0" dirty="0"/>
              <a:t>Let’s look at R</a:t>
            </a:r>
            <a:r>
              <a:rPr lang="en-US" sz="100" noProof="0" dirty="0"/>
              <a:t> </a:t>
            </a:r>
            <a:r>
              <a:rPr lang="en-US" sz="2800" noProof="0" dirty="0"/>
              <a:t>B</a:t>
            </a:r>
            <a:r>
              <a:rPr lang="en-US" sz="100" noProof="0" dirty="0"/>
              <a:t> </a:t>
            </a:r>
            <a:r>
              <a:rPr lang="en-US" sz="2800" noProof="0" dirty="0"/>
              <a:t>C and determine the margin of safety.</a:t>
            </a:r>
          </a:p>
        </p:txBody>
      </p:sp>
    </p:spTree>
    <p:extLst>
      <p:ext uri="{BB962C8B-B14F-4D97-AF65-F5344CB8AC3E}">
        <p14:creationId xmlns:p14="http://schemas.microsoft.com/office/powerpoint/2010/main" val="589208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en-US" noProof="0" dirty="0"/>
              <a:t>Margin of Safety in Dollars – Example</a:t>
            </a:r>
            <a:endParaRPr lang="en-US" noProof="0" dirty="0"/>
          </a:p>
        </p:txBody>
      </p:sp>
      <p:sp>
        <p:nvSpPr>
          <p:cNvPr id="7" name="Content Placeholder 6"/>
          <p:cNvSpPr>
            <a:spLocks noGrp="1"/>
          </p:cNvSpPr>
          <p:nvPr>
            <p:ph idx="1"/>
          </p:nvPr>
        </p:nvSpPr>
        <p:spPr>
          <a:xfrm>
            <a:off x="822325" y="1447801"/>
            <a:ext cx="7543800" cy="1295399"/>
          </a:xfrm>
        </p:spPr>
        <p:txBody>
          <a:bodyPr/>
          <a:lstStyle/>
          <a:p>
            <a:pPr eaLnBrk="1" hangingPunct="1">
              <a:spcAft>
                <a:spcPts val="0"/>
              </a:spcAft>
            </a:pPr>
            <a:r>
              <a:rPr lang="en-US" sz="2400" noProof="0" dirty="0">
                <a:cs typeface="Arial" charset="0"/>
              </a:rPr>
              <a:t>If we assume that R</a:t>
            </a:r>
            <a:r>
              <a:rPr lang="en-US" sz="100" noProof="0" dirty="0">
                <a:cs typeface="Arial" charset="0"/>
              </a:rPr>
              <a:t> </a:t>
            </a:r>
            <a:r>
              <a:rPr lang="en-US" sz="2400" noProof="0" dirty="0">
                <a:cs typeface="Arial" charset="0"/>
              </a:rPr>
              <a:t>B</a:t>
            </a:r>
            <a:r>
              <a:rPr lang="en-US" sz="100" noProof="0" dirty="0">
                <a:cs typeface="Arial" charset="0"/>
              </a:rPr>
              <a:t> </a:t>
            </a:r>
            <a:r>
              <a:rPr lang="en-US" sz="2400" noProof="0" dirty="0">
                <a:cs typeface="Arial" charset="0"/>
              </a:rPr>
              <a:t>C has actual sales of $250,000, given that we have already determined  the break-even sales to be $200,000, the </a:t>
            </a:r>
            <a:r>
              <a:rPr lang="en-US" sz="2400" noProof="0" dirty="0">
                <a:solidFill>
                  <a:srgbClr val="AC0000"/>
                </a:solidFill>
                <a:cs typeface="Arial" charset="0"/>
              </a:rPr>
              <a:t>margin of safety </a:t>
            </a:r>
            <a:r>
              <a:rPr lang="en-US" sz="2400" noProof="0" dirty="0">
                <a:cs typeface="Arial" charset="0"/>
              </a:rPr>
              <a:t>is $50,000 as shown.</a:t>
            </a:r>
          </a:p>
        </p:txBody>
      </p:sp>
      <p:graphicFrame>
        <p:nvGraphicFramePr>
          <p:cNvPr id="5" name="Table 4"/>
          <p:cNvGraphicFramePr>
            <a:graphicFrameLocks noGrp="1"/>
          </p:cNvGraphicFramePr>
          <p:nvPr>
            <p:extLst>
              <p:ext uri="{D42A27DB-BD31-4B8C-83A1-F6EECF244321}">
                <p14:modId xmlns:p14="http://schemas.microsoft.com/office/powerpoint/2010/main" val="2239557144"/>
              </p:ext>
            </p:extLst>
          </p:nvPr>
        </p:nvGraphicFramePr>
        <p:xfrm>
          <a:off x="1143001" y="3006356"/>
          <a:ext cx="5791199" cy="2987040"/>
        </p:xfrm>
        <a:graphic>
          <a:graphicData uri="http://schemas.openxmlformats.org/drawingml/2006/table">
            <a:tbl>
              <a:tblPr firstRow="1" bandRow="1">
                <a:tableStyleId>{2D5ABB26-0587-4C30-8999-92F81FD0307C}</a:tableStyleId>
              </a:tblPr>
              <a:tblGrid>
                <a:gridCol w="2746814">
                  <a:extLst>
                    <a:ext uri="{9D8B030D-6E8A-4147-A177-3AD203B41FA5}">
                      <a16:colId xmlns:a16="http://schemas.microsoft.com/office/drawing/2014/main" val="2188627799"/>
                    </a:ext>
                  </a:extLst>
                </a:gridCol>
                <a:gridCol w="1631738">
                  <a:extLst>
                    <a:ext uri="{9D8B030D-6E8A-4147-A177-3AD203B41FA5}">
                      <a16:colId xmlns:a16="http://schemas.microsoft.com/office/drawing/2014/main" val="3580386108"/>
                    </a:ext>
                  </a:extLst>
                </a:gridCol>
                <a:gridCol w="1412647">
                  <a:extLst>
                    <a:ext uri="{9D8B030D-6E8A-4147-A177-3AD203B41FA5}">
                      <a16:colId xmlns:a16="http://schemas.microsoft.com/office/drawing/2014/main" val="2421035959"/>
                    </a:ext>
                  </a:extLst>
                </a:gridCol>
              </a:tblGrid>
              <a:tr h="454799">
                <a:tc>
                  <a:txBody>
                    <a:bodyPr/>
                    <a:lstStyle/>
                    <a:p>
                      <a:endParaRPr lang="en-IN" sz="2000"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u="none" dirty="0">
                          <a:solidFill>
                            <a:schemeClr val="tx1"/>
                          </a:solidFill>
                        </a:rPr>
                        <a:t>Break-Even Sales</a:t>
                      </a:r>
                      <a:r>
                        <a:rPr lang="en-US" sz="2000" b="1" u="none" baseline="0" dirty="0">
                          <a:solidFill>
                            <a:schemeClr val="tx1"/>
                          </a:solidFill>
                        </a:rPr>
                        <a:t> </a:t>
                      </a:r>
                    </a:p>
                    <a:p>
                      <a:pPr algn="ctr"/>
                      <a:r>
                        <a:rPr lang="en-US" sz="2000" b="1" u="sng" dirty="0">
                          <a:solidFill>
                            <a:schemeClr val="tx1"/>
                          </a:solidFill>
                        </a:rPr>
                        <a:t>400 units</a:t>
                      </a:r>
                      <a:endParaRPr lang="en-IN" sz="2000"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u="none" dirty="0">
                          <a:solidFill>
                            <a:schemeClr val="tx1"/>
                          </a:solidFill>
                        </a:rPr>
                        <a:t>Actual Sales </a:t>
                      </a:r>
                    </a:p>
                    <a:p>
                      <a:pPr algn="ctr"/>
                      <a:r>
                        <a:rPr lang="en-US" sz="2000" b="1" u="sng" dirty="0">
                          <a:solidFill>
                            <a:schemeClr val="tx1"/>
                          </a:solidFill>
                        </a:rPr>
                        <a:t>500 units</a:t>
                      </a:r>
                      <a:endParaRPr lang="en-IN" sz="2000"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259885">
                <a:tc>
                  <a:txBody>
                    <a:bodyPr/>
                    <a:lstStyle/>
                    <a:p>
                      <a:r>
                        <a:rPr lang="en-US" sz="2000" dirty="0">
                          <a:solidFill>
                            <a:schemeClr val="tx1"/>
                          </a:solidFill>
                        </a:rPr>
                        <a:t>Sales</a:t>
                      </a:r>
                      <a:endParaRPr lang="en-IN" sz="2000"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   200,000</a:t>
                      </a:r>
                      <a:endParaRPr lang="en-IN" sz="20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   250,000</a:t>
                      </a:r>
                      <a:endParaRPr lang="en-IN" sz="20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288940">
                <a:tc>
                  <a:txBody>
                    <a:bodyPr/>
                    <a:lstStyle/>
                    <a:p>
                      <a:r>
                        <a:rPr lang="en-US" sz="2000" dirty="0">
                          <a:solidFill>
                            <a:schemeClr val="tx1"/>
                          </a:solidFill>
                        </a:rPr>
                        <a:t>Less: Variable expenses</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120,000</a:t>
                      </a:r>
                      <a:endParaRPr lang="en-IN" sz="2000"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sng" dirty="0">
                          <a:solidFill>
                            <a:schemeClr val="tx1"/>
                          </a:solidFill>
                        </a:rPr>
                        <a:t>     150,000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288940">
                <a:tc>
                  <a:txBody>
                    <a:bodyPr/>
                    <a:lstStyle/>
                    <a:p>
                      <a:r>
                        <a:rPr lang="en-US" sz="2000" dirty="0">
                          <a:solidFill>
                            <a:schemeClr val="tx1"/>
                          </a:solidFill>
                        </a:rPr>
                        <a:t>Contribution margin</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80,000</a:t>
                      </a:r>
                      <a:endParaRPr lang="en-IN" sz="20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100,000</a:t>
                      </a:r>
                      <a:endParaRPr lang="en-IN" sz="20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288940">
                <a:tc>
                  <a:txBody>
                    <a:bodyPr/>
                    <a:lstStyle/>
                    <a:p>
                      <a:r>
                        <a:rPr lang="en-US" sz="2000" dirty="0">
                          <a:solidFill>
                            <a:schemeClr val="tx1"/>
                          </a:solidFill>
                        </a:rPr>
                        <a:t>Less: Fixed expenses </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80,000</a:t>
                      </a:r>
                      <a:endParaRPr lang="en-IN" sz="2000"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sng" dirty="0">
                          <a:solidFill>
                            <a:schemeClr val="tx1"/>
                          </a:solidFill>
                        </a:rPr>
                        <a:t>        80,000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288940">
                <a:tc>
                  <a:txBody>
                    <a:bodyPr/>
                    <a:lstStyle/>
                    <a:p>
                      <a:r>
                        <a:rPr lang="en-US" sz="2000" dirty="0">
                          <a:solidFill>
                            <a:schemeClr val="tx1"/>
                          </a:solidFill>
                        </a:rPr>
                        <a:t>Net operating</a:t>
                      </a:r>
                      <a:r>
                        <a:rPr lang="en-US" sz="2000" baseline="0" dirty="0">
                          <a:solidFill>
                            <a:schemeClr val="tx1"/>
                          </a:solidFill>
                        </a:rPr>
                        <a:t> income</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dbl" baseline="0" dirty="0">
                          <a:solidFill>
                            <a:schemeClr val="tx1"/>
                          </a:solidFill>
                        </a:rPr>
                        <a:t>$                 -        </a:t>
                      </a:r>
                      <a:endParaRPr lang="en-IN" sz="2000" u="dbl" baseline="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dbl" baseline="0" dirty="0">
                          <a:solidFill>
                            <a:schemeClr val="tx1"/>
                          </a:solidFill>
                        </a:rPr>
                        <a:t>$      20,000</a:t>
                      </a:r>
                      <a:endParaRPr lang="en-IN" sz="2000" u="dbl" baseline="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Tree>
    <p:extLst>
      <p:ext uri="{BB962C8B-B14F-4D97-AF65-F5344CB8AC3E}">
        <p14:creationId xmlns:p14="http://schemas.microsoft.com/office/powerpoint/2010/main" val="2566125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Margin of Safety Percentage</a:t>
            </a:r>
            <a:endParaRPr lang="en-US" noProof="0" dirty="0"/>
          </a:p>
        </p:txBody>
      </p:sp>
      <p:sp>
        <p:nvSpPr>
          <p:cNvPr id="7" name="Content Placeholder 6"/>
          <p:cNvSpPr>
            <a:spLocks noGrp="1"/>
          </p:cNvSpPr>
          <p:nvPr>
            <p:ph idx="1"/>
          </p:nvPr>
        </p:nvSpPr>
        <p:spPr>
          <a:xfrm>
            <a:off x="822325" y="1447801"/>
            <a:ext cx="7543800" cy="914399"/>
          </a:xfrm>
        </p:spPr>
        <p:txBody>
          <a:bodyPr/>
          <a:lstStyle/>
          <a:p>
            <a:pPr eaLnBrk="1" hangingPunct="1">
              <a:spcAft>
                <a:spcPts val="0"/>
              </a:spcAft>
            </a:pPr>
            <a:r>
              <a:rPr lang="en-US" sz="2800" noProof="0" dirty="0">
                <a:cs typeface="Arial" charset="0"/>
              </a:rPr>
              <a:t>R</a:t>
            </a:r>
            <a:r>
              <a:rPr lang="en-US" sz="100" noProof="0" dirty="0">
                <a:cs typeface="Arial" charset="0"/>
              </a:rPr>
              <a:t> </a:t>
            </a:r>
            <a:r>
              <a:rPr lang="en-US" sz="2800" noProof="0" dirty="0">
                <a:cs typeface="Arial" charset="0"/>
              </a:rPr>
              <a:t>B</a:t>
            </a:r>
            <a:r>
              <a:rPr lang="en-US" sz="100" noProof="0" dirty="0">
                <a:cs typeface="Arial" charset="0"/>
              </a:rPr>
              <a:t> </a:t>
            </a:r>
            <a:r>
              <a:rPr lang="en-US" sz="2800" noProof="0" dirty="0">
                <a:cs typeface="Arial" charset="0"/>
              </a:rPr>
              <a:t>C’s margin of safety can be expressed as </a:t>
            </a:r>
            <a:r>
              <a:rPr lang="en-US" sz="2800" b="1" noProof="0" dirty="0">
                <a:solidFill>
                  <a:srgbClr val="AC0000"/>
                </a:solidFill>
                <a:cs typeface="Arial" charset="0"/>
              </a:rPr>
              <a:t>20%</a:t>
            </a:r>
            <a:r>
              <a:rPr lang="en-US" sz="2800" noProof="0" dirty="0">
                <a:solidFill>
                  <a:srgbClr val="C00000"/>
                </a:solidFill>
                <a:effectLst>
                  <a:outerShdw blurRad="38100" dist="38100" dir="2700000" algn="tl">
                    <a:srgbClr val="DDDDDD"/>
                  </a:outerShdw>
                </a:effectLst>
                <a:cs typeface="Arial" charset="0"/>
              </a:rPr>
              <a:t> </a:t>
            </a:r>
            <a:r>
              <a:rPr lang="en-US" sz="2800" noProof="0" dirty="0">
                <a:cs typeface="Arial" charset="0"/>
              </a:rPr>
              <a:t>of sales ($50,000 ÷ $250,000).</a:t>
            </a:r>
          </a:p>
        </p:txBody>
      </p:sp>
      <p:graphicFrame>
        <p:nvGraphicFramePr>
          <p:cNvPr id="8" name="Table 7">
            <a:extLst>
              <a:ext uri="{FF2B5EF4-FFF2-40B4-BE49-F238E27FC236}">
                <a16:creationId xmlns:a16="http://schemas.microsoft.com/office/drawing/2014/main" id="{C465A639-522F-4D4C-AD45-96360CDD2762}"/>
              </a:ext>
            </a:extLst>
          </p:cNvPr>
          <p:cNvGraphicFramePr>
            <a:graphicFrameLocks noGrp="1"/>
          </p:cNvGraphicFramePr>
          <p:nvPr>
            <p:extLst>
              <p:ext uri="{D42A27DB-BD31-4B8C-83A1-F6EECF244321}">
                <p14:modId xmlns:p14="http://schemas.microsoft.com/office/powerpoint/2010/main" val="1729241301"/>
              </p:ext>
            </p:extLst>
          </p:nvPr>
        </p:nvGraphicFramePr>
        <p:xfrm>
          <a:off x="1066800" y="2804160"/>
          <a:ext cx="5943599" cy="2987040"/>
        </p:xfrm>
        <a:graphic>
          <a:graphicData uri="http://schemas.openxmlformats.org/drawingml/2006/table">
            <a:tbl>
              <a:tblPr firstRow="1" bandRow="1">
                <a:tableStyleId>{2D5ABB26-0587-4C30-8999-92F81FD0307C}</a:tableStyleId>
              </a:tblPr>
              <a:tblGrid>
                <a:gridCol w="2785214">
                  <a:extLst>
                    <a:ext uri="{9D8B030D-6E8A-4147-A177-3AD203B41FA5}">
                      <a16:colId xmlns:a16="http://schemas.microsoft.com/office/drawing/2014/main" val="2188627799"/>
                    </a:ext>
                  </a:extLst>
                </a:gridCol>
                <a:gridCol w="1692840">
                  <a:extLst>
                    <a:ext uri="{9D8B030D-6E8A-4147-A177-3AD203B41FA5}">
                      <a16:colId xmlns:a16="http://schemas.microsoft.com/office/drawing/2014/main" val="3580386108"/>
                    </a:ext>
                  </a:extLst>
                </a:gridCol>
                <a:gridCol w="1465545">
                  <a:extLst>
                    <a:ext uri="{9D8B030D-6E8A-4147-A177-3AD203B41FA5}">
                      <a16:colId xmlns:a16="http://schemas.microsoft.com/office/drawing/2014/main" val="2421035959"/>
                    </a:ext>
                  </a:extLst>
                </a:gridCol>
              </a:tblGrid>
              <a:tr h="345548">
                <a:tc>
                  <a:txBody>
                    <a:bodyPr/>
                    <a:lstStyle/>
                    <a:p>
                      <a:endParaRPr lang="en-IN" sz="2000" u="sng"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u="none" dirty="0">
                          <a:solidFill>
                            <a:schemeClr val="tx1"/>
                          </a:solidFill>
                        </a:rPr>
                        <a:t>Break-Even Sales</a:t>
                      </a:r>
                      <a:r>
                        <a:rPr lang="en-US" sz="2000" b="1" u="none" baseline="0" dirty="0">
                          <a:solidFill>
                            <a:schemeClr val="tx1"/>
                          </a:solidFill>
                        </a:rPr>
                        <a:t> </a:t>
                      </a:r>
                    </a:p>
                    <a:p>
                      <a:pPr algn="ctr"/>
                      <a:r>
                        <a:rPr lang="en-US" sz="2000" b="1" u="sng" dirty="0">
                          <a:solidFill>
                            <a:schemeClr val="tx1"/>
                          </a:solidFill>
                        </a:rPr>
                        <a:t>400 units</a:t>
                      </a:r>
                      <a:endParaRPr lang="en-IN" sz="2000"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u="none" dirty="0">
                          <a:solidFill>
                            <a:schemeClr val="tx1"/>
                          </a:solidFill>
                        </a:rPr>
                        <a:t>Actual </a:t>
                      </a:r>
                    </a:p>
                    <a:p>
                      <a:pPr algn="ctr"/>
                      <a:r>
                        <a:rPr lang="en-US" sz="2000" b="1" u="none" dirty="0">
                          <a:solidFill>
                            <a:schemeClr val="tx1"/>
                          </a:solidFill>
                        </a:rPr>
                        <a:t>Sales </a:t>
                      </a:r>
                    </a:p>
                    <a:p>
                      <a:pPr algn="ctr"/>
                      <a:r>
                        <a:rPr lang="en-US" sz="2000" b="1" u="sng" dirty="0">
                          <a:solidFill>
                            <a:schemeClr val="tx1"/>
                          </a:solidFill>
                        </a:rPr>
                        <a:t>500 units</a:t>
                      </a:r>
                      <a:endParaRPr lang="en-IN" sz="2000"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197456">
                <a:tc>
                  <a:txBody>
                    <a:bodyPr/>
                    <a:lstStyle/>
                    <a:p>
                      <a:r>
                        <a:rPr lang="en-US" sz="2000" dirty="0">
                          <a:solidFill>
                            <a:schemeClr val="tx1"/>
                          </a:solidFill>
                        </a:rPr>
                        <a:t>Sales</a:t>
                      </a:r>
                      <a:endParaRPr lang="en-IN" sz="2000"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   200,000</a:t>
                      </a:r>
                      <a:endParaRPr lang="en-IN" sz="20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   250,000</a:t>
                      </a:r>
                      <a:endParaRPr lang="en-IN" sz="20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219531">
                <a:tc>
                  <a:txBody>
                    <a:bodyPr/>
                    <a:lstStyle/>
                    <a:p>
                      <a:r>
                        <a:rPr lang="en-US" sz="2000" dirty="0">
                          <a:solidFill>
                            <a:schemeClr val="tx1"/>
                          </a:solidFill>
                        </a:rPr>
                        <a:t>Less: Variable expenses</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120,000</a:t>
                      </a:r>
                      <a:endParaRPr lang="en-IN" sz="2000"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sng" dirty="0">
                          <a:solidFill>
                            <a:schemeClr val="tx1"/>
                          </a:solidFill>
                        </a:rPr>
                        <a:t>     150,000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219531">
                <a:tc>
                  <a:txBody>
                    <a:bodyPr/>
                    <a:lstStyle/>
                    <a:p>
                      <a:r>
                        <a:rPr lang="en-US" sz="2000" dirty="0">
                          <a:solidFill>
                            <a:schemeClr val="tx1"/>
                          </a:solidFill>
                        </a:rPr>
                        <a:t>Contribution margin</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80,000</a:t>
                      </a:r>
                      <a:endParaRPr lang="en-IN" sz="2000"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100,000</a:t>
                      </a:r>
                      <a:endParaRPr lang="en-IN" sz="20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219531">
                <a:tc>
                  <a:txBody>
                    <a:bodyPr/>
                    <a:lstStyle/>
                    <a:p>
                      <a:r>
                        <a:rPr lang="en-US" sz="2000" dirty="0">
                          <a:solidFill>
                            <a:schemeClr val="tx1"/>
                          </a:solidFill>
                        </a:rPr>
                        <a:t>Less: Fixed expenses </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80,000</a:t>
                      </a:r>
                      <a:endParaRPr lang="en-IN" sz="2000"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sng" dirty="0">
                          <a:solidFill>
                            <a:schemeClr val="tx1"/>
                          </a:solidFill>
                        </a:rPr>
                        <a:t>        80,000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219531">
                <a:tc>
                  <a:txBody>
                    <a:bodyPr/>
                    <a:lstStyle/>
                    <a:p>
                      <a:r>
                        <a:rPr lang="en-US" sz="2000" dirty="0">
                          <a:solidFill>
                            <a:schemeClr val="tx1"/>
                          </a:solidFill>
                        </a:rPr>
                        <a:t>Net operating</a:t>
                      </a:r>
                      <a:r>
                        <a:rPr lang="en-US" sz="2000" baseline="0" dirty="0">
                          <a:solidFill>
                            <a:schemeClr val="tx1"/>
                          </a:solidFill>
                        </a:rPr>
                        <a:t> income</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dbl" baseline="0" dirty="0">
                          <a:solidFill>
                            <a:schemeClr val="tx1"/>
                          </a:solidFill>
                        </a:rPr>
                        <a:t>$                 -        </a:t>
                      </a:r>
                      <a:endParaRPr lang="en-IN" sz="2000" u="dbl" baseline="0"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u="dbl" baseline="0" dirty="0">
                          <a:solidFill>
                            <a:schemeClr val="tx1"/>
                          </a:solidFill>
                        </a:rPr>
                        <a:t>$      20,000</a:t>
                      </a:r>
                      <a:endParaRPr lang="en-IN" sz="2000" u="dbl" baseline="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Tree>
    <p:extLst>
      <p:ext uri="{BB962C8B-B14F-4D97-AF65-F5344CB8AC3E}">
        <p14:creationId xmlns:p14="http://schemas.microsoft.com/office/powerpoint/2010/main" val="1607598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Margin of Safety in Units</a:t>
            </a:r>
            <a:endParaRPr lang="en-US" noProof="0" dirty="0"/>
          </a:p>
        </p:txBody>
      </p:sp>
      <p:sp>
        <p:nvSpPr>
          <p:cNvPr id="7" name="Content Placeholder 6"/>
          <p:cNvSpPr>
            <a:spLocks noGrp="1"/>
          </p:cNvSpPr>
          <p:nvPr>
            <p:ph idx="1"/>
          </p:nvPr>
        </p:nvSpPr>
        <p:spPr>
          <a:xfrm>
            <a:off x="822324" y="1447801"/>
            <a:ext cx="7712075" cy="1828799"/>
          </a:xfrm>
        </p:spPr>
        <p:txBody>
          <a:bodyPr/>
          <a:lstStyle/>
          <a:p>
            <a:pPr eaLnBrk="1" hangingPunct="1">
              <a:spcAft>
                <a:spcPts val="0"/>
              </a:spcAft>
            </a:pPr>
            <a:r>
              <a:rPr lang="en-US" sz="2800" noProof="0" dirty="0">
                <a:cs typeface="Arial" charset="0"/>
              </a:rPr>
              <a:t>The margin of safety can be expressed in terms of the number of units sold. The margin of safety at R</a:t>
            </a:r>
            <a:r>
              <a:rPr lang="en-US" sz="100" noProof="0" dirty="0">
                <a:cs typeface="Arial" charset="0"/>
              </a:rPr>
              <a:t> </a:t>
            </a:r>
            <a:r>
              <a:rPr lang="en-US" sz="2800" noProof="0" dirty="0">
                <a:cs typeface="Arial" charset="0"/>
              </a:rPr>
              <a:t>B</a:t>
            </a:r>
            <a:r>
              <a:rPr lang="en-US" sz="100" noProof="0" dirty="0">
                <a:cs typeface="Arial" charset="0"/>
              </a:rPr>
              <a:t> </a:t>
            </a:r>
            <a:r>
              <a:rPr lang="en-US" sz="2800" noProof="0" dirty="0">
                <a:cs typeface="Arial" charset="0"/>
              </a:rPr>
              <a:t>C is $50,000, and each bike sells for $500; hence, R</a:t>
            </a:r>
            <a:r>
              <a:rPr lang="en-US" sz="100" noProof="0" dirty="0">
                <a:cs typeface="Arial" charset="0"/>
              </a:rPr>
              <a:t> </a:t>
            </a:r>
            <a:r>
              <a:rPr lang="en-US" sz="2800" noProof="0" dirty="0">
                <a:cs typeface="Arial" charset="0"/>
              </a:rPr>
              <a:t>B</a:t>
            </a:r>
            <a:r>
              <a:rPr lang="en-US" sz="100" noProof="0" dirty="0">
                <a:cs typeface="Arial" charset="0"/>
              </a:rPr>
              <a:t> </a:t>
            </a:r>
            <a:r>
              <a:rPr lang="en-US" sz="2800" noProof="0" dirty="0">
                <a:cs typeface="Arial" charset="0"/>
              </a:rPr>
              <a:t>C’s margin of safety is 100 bikes.</a:t>
            </a:r>
          </a:p>
        </p:txBody>
      </p:sp>
      <p:graphicFrame>
        <p:nvGraphicFramePr>
          <p:cNvPr id="5" name="Object 4"/>
          <p:cNvGraphicFramePr>
            <a:graphicFrameLocks noChangeAspect="1"/>
          </p:cNvGraphicFramePr>
          <p:nvPr>
            <p:extLst>
              <p:ext uri="{D42A27DB-BD31-4B8C-83A1-F6EECF244321}">
                <p14:modId xmlns:p14="http://schemas.microsoft.com/office/powerpoint/2010/main" val="1322795457"/>
              </p:ext>
            </p:extLst>
          </p:nvPr>
        </p:nvGraphicFramePr>
        <p:xfrm>
          <a:off x="1189038" y="3657600"/>
          <a:ext cx="6534150" cy="895350"/>
        </p:xfrm>
        <a:graphic>
          <a:graphicData uri="http://schemas.openxmlformats.org/presentationml/2006/ole">
            <mc:AlternateContent xmlns:mc="http://schemas.openxmlformats.org/markup-compatibility/2006">
              <mc:Choice xmlns:v="urn:schemas-microsoft-com:vml" Requires="v">
                <p:oleObj spid="_x0000_s15498" name="Equation" r:id="rId3" imgW="2958840" imgH="406080" progId="Equation.DSMT4">
                  <p:embed/>
                </p:oleObj>
              </mc:Choice>
              <mc:Fallback>
                <p:oleObj name="Equation" r:id="rId3" imgW="2958840" imgH="406080" progId="Equation.DSMT4">
                  <p:embed/>
                  <p:pic>
                    <p:nvPicPr>
                      <p:cNvPr id="9" name="Object 8"/>
                      <p:cNvPicPr/>
                      <p:nvPr/>
                    </p:nvPicPr>
                    <p:blipFill>
                      <a:blip r:embed="rId4"/>
                      <a:stretch>
                        <a:fillRect/>
                      </a:stretch>
                    </p:blipFill>
                    <p:spPr>
                      <a:xfrm>
                        <a:off x="1189038" y="3657600"/>
                        <a:ext cx="6534150" cy="895350"/>
                      </a:xfrm>
                      <a:prstGeom prst="rect">
                        <a:avLst/>
                      </a:prstGeom>
                    </p:spPr>
                  </p:pic>
                </p:oleObj>
              </mc:Fallback>
            </mc:AlternateContent>
          </a:graphicData>
        </a:graphic>
      </p:graphicFrame>
    </p:spTree>
    <p:extLst>
      <p:ext uri="{BB962C8B-B14F-4D97-AF65-F5344CB8AC3E}">
        <p14:creationId xmlns:p14="http://schemas.microsoft.com/office/powerpoint/2010/main" val="4000994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6</a:t>
            </a:r>
            <a:endParaRPr lang="en-US" noProof="0" dirty="0"/>
          </a:p>
        </p:txBody>
      </p:sp>
      <p:sp>
        <p:nvSpPr>
          <p:cNvPr id="7" name="Content Placeholder 6"/>
          <p:cNvSpPr>
            <a:spLocks noGrp="1"/>
          </p:cNvSpPr>
          <p:nvPr>
            <p:ph idx="1"/>
          </p:nvPr>
        </p:nvSpPr>
        <p:spPr>
          <a:xfrm>
            <a:off x="822325" y="1447801"/>
            <a:ext cx="7543800" cy="3581399"/>
          </a:xfrm>
          <a:ln>
            <a:noFill/>
          </a:ln>
        </p:spPr>
        <p:txBody>
          <a:bodyPr/>
          <a:lstStyle/>
          <a:p>
            <a:pPr eaLnBrk="1" hangingPunct="1">
              <a:spcAft>
                <a:spcPts val="0"/>
              </a:spcAft>
            </a:pPr>
            <a:r>
              <a:rPr lang="en-US"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margin of safety expressed in cups?</a:t>
            </a:r>
          </a:p>
          <a:p>
            <a:pPr lvl="1" eaLnBrk="1" hangingPunct="1">
              <a:spcAft>
                <a:spcPts val="0"/>
              </a:spcAft>
            </a:pPr>
            <a:r>
              <a:rPr lang="en-US" sz="2000" noProof="0" dirty="0">
                <a:cs typeface="Arial" charset="0"/>
              </a:rPr>
              <a:t>a. 3,250 cups.</a:t>
            </a:r>
          </a:p>
          <a:p>
            <a:pPr lvl="1" eaLnBrk="1" hangingPunct="1">
              <a:spcAft>
                <a:spcPts val="0"/>
              </a:spcAft>
            </a:pPr>
            <a:r>
              <a:rPr lang="en-US" sz="2000" noProof="0" dirty="0">
                <a:cs typeface="Arial" charset="0"/>
              </a:rPr>
              <a:t>b. 950 cups.</a:t>
            </a:r>
          </a:p>
          <a:p>
            <a:pPr lvl="1" eaLnBrk="1" hangingPunct="1">
              <a:spcAft>
                <a:spcPts val="0"/>
              </a:spcAft>
            </a:pPr>
            <a:r>
              <a:rPr lang="en-US" sz="2000" noProof="0" dirty="0">
                <a:cs typeface="Arial" charset="0"/>
              </a:rPr>
              <a:t>c. 1,150 cups.</a:t>
            </a:r>
          </a:p>
          <a:p>
            <a:pPr lvl="1" eaLnBrk="1" hangingPunct="1">
              <a:spcAft>
                <a:spcPts val="0"/>
              </a:spcAft>
            </a:pPr>
            <a:r>
              <a:rPr lang="en-US" sz="2000" noProof="0" dirty="0">
                <a:cs typeface="Arial" charset="0"/>
              </a:rPr>
              <a:t>d. 2,100 cups.</a:t>
            </a:r>
          </a:p>
        </p:txBody>
      </p:sp>
    </p:spTree>
    <p:extLst>
      <p:ext uri="{BB962C8B-B14F-4D97-AF65-F5344CB8AC3E}">
        <p14:creationId xmlns:p14="http://schemas.microsoft.com/office/powerpoint/2010/main" val="26964423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6a</a:t>
            </a:r>
            <a:endParaRPr lang="en-US" noProof="0" dirty="0"/>
          </a:p>
        </p:txBody>
      </p:sp>
      <p:sp>
        <p:nvSpPr>
          <p:cNvPr id="7" name="Content Placeholder 6"/>
          <p:cNvSpPr>
            <a:spLocks noGrp="1"/>
          </p:cNvSpPr>
          <p:nvPr>
            <p:ph idx="1"/>
          </p:nvPr>
        </p:nvSpPr>
        <p:spPr>
          <a:xfrm>
            <a:off x="822325" y="1447800"/>
            <a:ext cx="7543800" cy="3429000"/>
          </a:xfrm>
          <a:ln>
            <a:noFill/>
          </a:ln>
        </p:spPr>
        <p:txBody>
          <a:bodyPr/>
          <a:lstStyle/>
          <a:p>
            <a:pPr eaLnBrk="1" hangingPunct="1">
              <a:spcAft>
                <a:spcPts val="0"/>
              </a:spcAft>
            </a:pPr>
            <a:r>
              <a:rPr lang="en-US"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margin of safety expressed in cups?</a:t>
            </a:r>
          </a:p>
          <a:p>
            <a:pPr lvl="1" eaLnBrk="1" hangingPunct="1">
              <a:spcAft>
                <a:spcPts val="0"/>
              </a:spcAft>
            </a:pPr>
            <a:r>
              <a:rPr lang="en-US" sz="2000" noProof="0" dirty="0">
                <a:cs typeface="Arial" charset="0"/>
              </a:rPr>
              <a:t>a. 3,250 cups.</a:t>
            </a:r>
          </a:p>
          <a:p>
            <a:pPr lvl="1" eaLnBrk="1" hangingPunct="1">
              <a:spcAft>
                <a:spcPts val="0"/>
              </a:spcAft>
            </a:pPr>
            <a:r>
              <a:rPr lang="en-US" sz="2000" noProof="0" dirty="0">
                <a:solidFill>
                  <a:srgbClr val="0000C0"/>
                </a:solidFill>
                <a:cs typeface="Arial" charset="0"/>
              </a:rPr>
              <a:t>b. Answer: 950 cups.</a:t>
            </a:r>
          </a:p>
          <a:p>
            <a:pPr lvl="1" eaLnBrk="1" hangingPunct="1">
              <a:spcAft>
                <a:spcPts val="0"/>
              </a:spcAft>
            </a:pPr>
            <a:r>
              <a:rPr lang="en-US" sz="2000" noProof="0" dirty="0">
                <a:cs typeface="Arial" charset="0"/>
              </a:rPr>
              <a:t>c. 1,150 cups.</a:t>
            </a:r>
          </a:p>
          <a:p>
            <a:pPr lvl="1" eaLnBrk="1" hangingPunct="1">
              <a:spcAft>
                <a:spcPts val="0"/>
              </a:spcAft>
            </a:pPr>
            <a:r>
              <a:rPr lang="en-US" sz="2000" noProof="0" dirty="0">
                <a:cs typeface="Arial" charset="0"/>
              </a:rPr>
              <a:t>d. 2,100 cups.</a:t>
            </a:r>
          </a:p>
        </p:txBody>
      </p:sp>
      <p:sp>
        <p:nvSpPr>
          <p:cNvPr id="10" name="Content Placeholder 9"/>
          <p:cNvSpPr>
            <a:spLocks noGrp="1"/>
          </p:cNvSpPr>
          <p:nvPr>
            <p:ph idx="10"/>
          </p:nvPr>
        </p:nvSpPr>
        <p:spPr>
          <a:xfrm>
            <a:off x="3487033" y="4648200"/>
            <a:ext cx="4836935" cy="1371600"/>
          </a:xfrm>
          <a:noFill/>
          <a:ln w="19050">
            <a:noFill/>
          </a:ln>
        </p:spPr>
        <p:txBody>
          <a:bodyPr/>
          <a:lstStyle/>
          <a:p>
            <a:pPr indent="82550" eaLnBrk="1" hangingPunct="1">
              <a:spcAft>
                <a:spcPts val="0"/>
              </a:spcAft>
              <a:defRPr/>
            </a:pPr>
            <a:r>
              <a:rPr lang="en-US" altLang="en-US" sz="1800" noProof="0" dirty="0"/>
              <a:t>Margin of safety = Total sales – Break-even sales</a:t>
            </a:r>
          </a:p>
          <a:p>
            <a:pPr marL="2093913" eaLnBrk="1" hangingPunct="1">
              <a:spcAft>
                <a:spcPts val="0"/>
              </a:spcAft>
              <a:defRPr/>
            </a:pPr>
            <a:r>
              <a:rPr lang="en-US" altLang="en-US" sz="1800" noProof="0" dirty="0"/>
              <a:t>= 2,100 cups − 1,150 cups</a:t>
            </a:r>
          </a:p>
          <a:p>
            <a:pPr marL="2093913" eaLnBrk="1" hangingPunct="1">
              <a:spcAft>
                <a:spcPts val="0"/>
              </a:spcAft>
              <a:defRPr/>
            </a:pPr>
            <a:r>
              <a:rPr lang="en-US" altLang="en-US" sz="1800" noProof="0" dirty="0"/>
              <a:t>= </a:t>
            </a:r>
            <a:r>
              <a:rPr lang="en-US" altLang="en-US" sz="1800" i="1" noProof="0" dirty="0"/>
              <a:t>950 cups</a:t>
            </a:r>
          </a:p>
        </p:txBody>
      </p:sp>
    </p:spTree>
    <p:extLst>
      <p:ext uri="{BB962C8B-B14F-4D97-AF65-F5344CB8AC3E}">
        <p14:creationId xmlns:p14="http://schemas.microsoft.com/office/powerpoint/2010/main" val="29115650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Cost Structure and Profit Stability</a:t>
            </a:r>
            <a:endParaRPr lang="en-US" noProof="0" dirty="0"/>
          </a:p>
        </p:txBody>
      </p:sp>
      <p:sp>
        <p:nvSpPr>
          <p:cNvPr id="7" name="Content Placeholder 6"/>
          <p:cNvSpPr>
            <a:spLocks noGrp="1"/>
          </p:cNvSpPr>
          <p:nvPr>
            <p:ph idx="1"/>
          </p:nvPr>
        </p:nvSpPr>
        <p:spPr>
          <a:xfrm>
            <a:off x="822325" y="1447801"/>
            <a:ext cx="7543800" cy="2666999"/>
          </a:xfrm>
        </p:spPr>
        <p:txBody>
          <a:bodyPr/>
          <a:lstStyle/>
          <a:p>
            <a:pPr eaLnBrk="1" hangingPunct="1">
              <a:spcAft>
                <a:spcPts val="0"/>
              </a:spcAft>
            </a:pPr>
            <a:r>
              <a:rPr lang="en-US" sz="3200" noProof="0" dirty="0">
                <a:solidFill>
                  <a:srgbClr val="AC0000"/>
                </a:solidFill>
              </a:rPr>
              <a:t>Cost structure refers to the relative proportion of fixed and variable costs in an organization. Managers often have some latitude in determining their organization’s cost structure.</a:t>
            </a:r>
          </a:p>
        </p:txBody>
      </p:sp>
    </p:spTree>
    <p:extLst>
      <p:ext uri="{BB962C8B-B14F-4D97-AF65-F5344CB8AC3E}">
        <p14:creationId xmlns:p14="http://schemas.microsoft.com/office/powerpoint/2010/main" val="375890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Contribution Approach </a:t>
            </a:r>
            <a:r>
              <a:rPr lang="en-US" sz="1000" noProof="0" dirty="0">
                <a:cs typeface="Arial" charset="0"/>
              </a:rPr>
              <a:t>3</a:t>
            </a:r>
            <a:endParaRPr lang="en-US" sz="1000" noProof="0" dirty="0"/>
          </a:p>
        </p:txBody>
      </p:sp>
      <p:sp>
        <p:nvSpPr>
          <p:cNvPr id="7" name="Content Placeholder 6"/>
          <p:cNvSpPr>
            <a:spLocks noGrp="1"/>
          </p:cNvSpPr>
          <p:nvPr>
            <p:ph idx="1"/>
          </p:nvPr>
        </p:nvSpPr>
        <p:spPr>
          <a:xfrm>
            <a:off x="822325" y="1447801"/>
            <a:ext cx="7543800" cy="1066799"/>
          </a:xfrm>
        </p:spPr>
        <p:txBody>
          <a:bodyPr/>
          <a:lstStyle/>
          <a:p>
            <a:pPr eaLnBrk="1" hangingPunct="1">
              <a:spcAft>
                <a:spcPts val="0"/>
              </a:spcAft>
            </a:pPr>
            <a:r>
              <a:rPr lang="en-US" sz="3000" noProof="0" dirty="0">
                <a:cs typeface="Arial" charset="0"/>
              </a:rPr>
              <a:t>If R</a:t>
            </a:r>
            <a:r>
              <a:rPr lang="en-US" sz="100" noProof="0" dirty="0">
                <a:cs typeface="Arial" charset="0"/>
              </a:rPr>
              <a:t> </a:t>
            </a:r>
            <a:r>
              <a:rPr lang="en-US" sz="3000" noProof="0" dirty="0">
                <a:cs typeface="Arial" charset="0"/>
              </a:rPr>
              <a:t>B</a:t>
            </a:r>
            <a:r>
              <a:rPr lang="en-US" sz="100" noProof="0" dirty="0">
                <a:cs typeface="Arial" charset="0"/>
              </a:rPr>
              <a:t> </a:t>
            </a:r>
            <a:r>
              <a:rPr lang="en-US" sz="3000" noProof="0" dirty="0">
                <a:cs typeface="Arial" charset="0"/>
              </a:rPr>
              <a:t>C sells </a:t>
            </a:r>
            <a:r>
              <a:rPr lang="en-US" sz="3000" noProof="0" dirty="0">
                <a:solidFill>
                  <a:srgbClr val="B80000"/>
                </a:solidFill>
                <a:cs typeface="Arial" charset="0"/>
              </a:rPr>
              <a:t>400</a:t>
            </a:r>
            <a:r>
              <a:rPr lang="en-US" sz="3000" b="1" noProof="0" dirty="0">
                <a:solidFill>
                  <a:srgbClr val="B80000"/>
                </a:solidFill>
                <a:cs typeface="Arial" charset="0"/>
              </a:rPr>
              <a:t> </a:t>
            </a:r>
            <a:r>
              <a:rPr lang="en-US" sz="3000" noProof="0" dirty="0">
                <a:solidFill>
                  <a:srgbClr val="B80000"/>
                </a:solidFill>
                <a:cs typeface="Arial" charset="0"/>
              </a:rPr>
              <a:t>units </a:t>
            </a:r>
            <a:r>
              <a:rPr lang="en-US" sz="3000" noProof="0" dirty="0">
                <a:cs typeface="Arial" charset="0"/>
              </a:rPr>
              <a:t>in a month, it will be operating at the</a:t>
            </a:r>
            <a:r>
              <a:rPr lang="en-US" sz="3000" noProof="0" dirty="0">
                <a:solidFill>
                  <a:srgbClr val="0000C0"/>
                </a:solidFill>
                <a:cs typeface="Arial" charset="0"/>
              </a:rPr>
              <a:t> </a:t>
            </a:r>
            <a:r>
              <a:rPr lang="en-US" sz="3000" i="1" noProof="0" dirty="0">
                <a:solidFill>
                  <a:srgbClr val="0000C0"/>
                </a:solidFill>
                <a:cs typeface="Arial" charset="0"/>
              </a:rPr>
              <a:t>break-even</a:t>
            </a:r>
            <a:r>
              <a:rPr lang="en-US" sz="3000" b="1" i="1" noProof="0" dirty="0">
                <a:solidFill>
                  <a:srgbClr val="0000C0"/>
                </a:solidFill>
                <a:cs typeface="Arial" charset="0"/>
              </a:rPr>
              <a:t> </a:t>
            </a:r>
            <a:r>
              <a:rPr lang="en-US" sz="3000" i="1" noProof="0" dirty="0">
                <a:solidFill>
                  <a:srgbClr val="0000C0"/>
                </a:solidFill>
                <a:cs typeface="Arial" charset="0"/>
              </a:rPr>
              <a:t>point</a:t>
            </a:r>
            <a:r>
              <a:rPr lang="en-US" sz="3000" noProof="0" dirty="0">
                <a:cs typeface="Arial" charset="0"/>
              </a:rPr>
              <a:t>.</a:t>
            </a:r>
          </a:p>
        </p:txBody>
      </p:sp>
      <p:sp>
        <p:nvSpPr>
          <p:cNvPr id="11" name="Content Placeholder 4">
            <a:extLst>
              <a:ext uri="{FF2B5EF4-FFF2-40B4-BE49-F238E27FC236}">
                <a16:creationId xmlns:a16="http://schemas.microsoft.com/office/drawing/2014/main" id="{199E504A-0F45-4759-B8B6-645E8FEA8BE7}"/>
              </a:ext>
            </a:extLst>
          </p:cNvPr>
          <p:cNvSpPr>
            <a:spLocks noGrp="1"/>
          </p:cNvSpPr>
          <p:nvPr>
            <p:ph idx="10"/>
          </p:nvPr>
        </p:nvSpPr>
        <p:spPr>
          <a:xfrm>
            <a:off x="1535110" y="2682239"/>
            <a:ext cx="5627689" cy="1143001"/>
          </a:xfrm>
        </p:spPr>
        <p:txBody>
          <a:bodyPr/>
          <a:lstStyle/>
          <a:p>
            <a:pPr algn="ctr">
              <a:spcBef>
                <a:spcPts val="500"/>
              </a:spcBef>
              <a:spcAft>
                <a:spcPts val="0"/>
              </a:spcAft>
            </a:pPr>
            <a:r>
              <a:rPr lang="en-US" sz="2000" b="1" noProof="0" dirty="0"/>
              <a:t>Racing Bicycle Company</a:t>
            </a:r>
          </a:p>
          <a:p>
            <a:pPr algn="ctr">
              <a:spcBef>
                <a:spcPts val="500"/>
              </a:spcBef>
              <a:spcAft>
                <a:spcPts val="0"/>
              </a:spcAft>
            </a:pPr>
            <a:r>
              <a:rPr lang="en-US" sz="2000" b="1" noProof="0" dirty="0"/>
              <a:t>Contribution Income Statement</a:t>
            </a:r>
          </a:p>
          <a:p>
            <a:pPr algn="ctr">
              <a:spcBef>
                <a:spcPts val="500"/>
              </a:spcBef>
              <a:spcAft>
                <a:spcPts val="0"/>
              </a:spcAft>
            </a:pPr>
            <a:r>
              <a:rPr lang="en-US" sz="2000" b="1" noProof="0" dirty="0"/>
              <a:t>For the Month of June</a:t>
            </a:r>
          </a:p>
        </p:txBody>
      </p:sp>
      <p:graphicFrame>
        <p:nvGraphicFramePr>
          <p:cNvPr id="12" name="Table 10">
            <a:extLst>
              <a:ext uri="{FF2B5EF4-FFF2-40B4-BE49-F238E27FC236}">
                <a16:creationId xmlns:a16="http://schemas.microsoft.com/office/drawing/2014/main" id="{FA186CC6-5CDA-45BE-BA7C-6F1FEB94EC74}"/>
              </a:ext>
            </a:extLst>
          </p:cNvPr>
          <p:cNvGraphicFramePr>
            <a:graphicFrameLocks noGrp="1"/>
          </p:cNvGraphicFramePr>
          <p:nvPr>
            <p:extLst>
              <p:ext uri="{D42A27DB-BD31-4B8C-83A1-F6EECF244321}">
                <p14:modId xmlns:p14="http://schemas.microsoft.com/office/powerpoint/2010/main" val="1764649973"/>
              </p:ext>
            </p:extLst>
          </p:nvPr>
        </p:nvGraphicFramePr>
        <p:xfrm>
          <a:off x="1371600" y="3825240"/>
          <a:ext cx="5791200" cy="2377440"/>
        </p:xfrm>
        <a:graphic>
          <a:graphicData uri="http://schemas.openxmlformats.org/drawingml/2006/table">
            <a:tbl>
              <a:tblPr firstRow="1" bandRow="1">
                <a:tableStyleId>{5C22544A-7EE6-4342-B048-85BDC9FD1C3A}</a:tableStyleId>
              </a:tblPr>
              <a:tblGrid>
                <a:gridCol w="2835058">
                  <a:extLst>
                    <a:ext uri="{9D8B030D-6E8A-4147-A177-3AD203B41FA5}">
                      <a16:colId xmlns:a16="http://schemas.microsoft.com/office/drawing/2014/main" val="3867931200"/>
                    </a:ext>
                  </a:extLst>
                </a:gridCol>
                <a:gridCol w="1478071">
                  <a:extLst>
                    <a:ext uri="{9D8B030D-6E8A-4147-A177-3AD203B41FA5}">
                      <a16:colId xmlns:a16="http://schemas.microsoft.com/office/drawing/2014/main" val="3371366454"/>
                    </a:ext>
                  </a:extLst>
                </a:gridCol>
                <a:gridCol w="1478071">
                  <a:extLst>
                    <a:ext uri="{9D8B030D-6E8A-4147-A177-3AD203B41FA5}">
                      <a16:colId xmlns:a16="http://schemas.microsoft.com/office/drawing/2014/main" val="2062514005"/>
                    </a:ext>
                  </a:extLst>
                </a:gridCol>
              </a:tblGrid>
              <a:tr h="213756">
                <a:tc>
                  <a:txBody>
                    <a:bodyPr/>
                    <a:lstStyle/>
                    <a:p>
                      <a:endParaRPr 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Per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231569">
                <a:tc>
                  <a:txBody>
                    <a:bodyPr/>
                    <a:lstStyle/>
                    <a:p>
                      <a:r>
                        <a:rPr lang="en-US" sz="2000" b="0" dirty="0">
                          <a:solidFill>
                            <a:schemeClr val="tx1"/>
                          </a:solidFill>
                        </a:rPr>
                        <a:t>Sales (</a:t>
                      </a:r>
                      <a:r>
                        <a:rPr lang="en-US" sz="2000" b="1" dirty="0">
                          <a:solidFill>
                            <a:srgbClr val="C00000"/>
                          </a:solidFill>
                        </a:rPr>
                        <a:t>400</a:t>
                      </a:r>
                      <a:r>
                        <a:rPr lang="en-US" sz="2000" b="0" dirty="0">
                          <a:solidFill>
                            <a:schemeClr val="tx1"/>
                          </a:solidFill>
                        </a:rPr>
                        <a:t> bicycles)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200,000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231569">
                <a:tc>
                  <a:txBody>
                    <a:bodyPr/>
                    <a:lstStyle/>
                    <a:p>
                      <a:r>
                        <a:rPr lang="en-US" sz="2000" dirty="0">
                          <a:solidFill>
                            <a:schemeClr val="tx1"/>
                          </a:solidFill>
                        </a:rPr>
                        <a:t>Less: Variable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120,000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231569">
                <a:tc>
                  <a:txBody>
                    <a:bodyPr/>
                    <a:lstStyle/>
                    <a:p>
                      <a:r>
                        <a:rPr lang="en-US" sz="20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tx1"/>
                          </a:solidFill>
                        </a:rPr>
                        <a:t>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dbl" baseline="0" dirty="0">
                          <a:solidFill>
                            <a:schemeClr val="tx1"/>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231569">
                <a:tc>
                  <a:txBody>
                    <a:bodyPr/>
                    <a:lstStyle/>
                    <a:p>
                      <a:r>
                        <a:rPr lang="en-US" sz="20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r h="231569">
                <a:tc>
                  <a:txBody>
                    <a:bodyPr/>
                    <a:lstStyle/>
                    <a:p>
                      <a:r>
                        <a:rPr lang="en-US" sz="20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dbl" baseline="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00259"/>
                  </a:ext>
                </a:extLst>
              </a:tr>
            </a:tbl>
          </a:graphicData>
        </a:graphic>
      </p:graphicFrame>
    </p:spTree>
    <p:extLst>
      <p:ext uri="{BB962C8B-B14F-4D97-AF65-F5344CB8AC3E}">
        <p14:creationId xmlns:p14="http://schemas.microsoft.com/office/powerpoint/2010/main" val="28797108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Cost Structure and Profit Stability – High and Low Fixed Cost Structures</a:t>
            </a:r>
            <a:endParaRPr lang="en-US" noProof="0" dirty="0"/>
          </a:p>
        </p:txBody>
      </p:sp>
      <p:sp>
        <p:nvSpPr>
          <p:cNvPr id="3" name="Content Placeholder 2"/>
          <p:cNvSpPr>
            <a:spLocks noGrp="1"/>
          </p:cNvSpPr>
          <p:nvPr>
            <p:ph idx="1"/>
          </p:nvPr>
        </p:nvSpPr>
        <p:spPr>
          <a:xfrm>
            <a:off x="822325" y="1447799"/>
            <a:ext cx="7543800" cy="1308991"/>
          </a:xfrm>
        </p:spPr>
        <p:txBody>
          <a:bodyPr/>
          <a:lstStyle/>
          <a:p>
            <a:pPr eaLnBrk="1" hangingPunct="1">
              <a:spcAft>
                <a:spcPts val="0"/>
              </a:spcAft>
              <a:defRPr/>
            </a:pPr>
            <a:r>
              <a:rPr lang="en-US" altLang="en-US" sz="2800" noProof="0" dirty="0"/>
              <a:t>There are advantages and disadvantages to high fixed cost (or low variable cost) and low fixed cost (or high variable cost) structures.</a:t>
            </a:r>
          </a:p>
        </p:txBody>
      </p:sp>
      <p:sp>
        <p:nvSpPr>
          <p:cNvPr id="4" name="Content Placeholder 3"/>
          <p:cNvSpPr>
            <a:spLocks noGrp="1"/>
          </p:cNvSpPr>
          <p:nvPr>
            <p:ph idx="10"/>
          </p:nvPr>
        </p:nvSpPr>
        <p:spPr>
          <a:xfrm>
            <a:off x="822324" y="2909191"/>
            <a:ext cx="5273675" cy="1622234"/>
          </a:xfrm>
          <a:ln w="19050">
            <a:solidFill>
              <a:schemeClr val="tx1"/>
            </a:solidFill>
          </a:ln>
        </p:spPr>
        <p:txBody>
          <a:bodyPr/>
          <a:lstStyle/>
          <a:p>
            <a:pPr marL="95250" algn="ctr">
              <a:spcAft>
                <a:spcPts val="0"/>
              </a:spcAft>
              <a:defRPr/>
            </a:pPr>
            <a:r>
              <a:rPr lang="en-US" sz="2400" noProof="0" dirty="0">
                <a:ea typeface="MS PGothic" pitchFamily="34" charset="-128"/>
              </a:rPr>
              <a:t>An advantage of a </a:t>
            </a:r>
            <a:r>
              <a:rPr lang="en-US" sz="2400" noProof="0" dirty="0">
                <a:solidFill>
                  <a:srgbClr val="AC0000"/>
                </a:solidFill>
                <a:ea typeface="MS PGothic" pitchFamily="34" charset="-128"/>
              </a:rPr>
              <a:t>high fixed cost structure</a:t>
            </a:r>
            <a:r>
              <a:rPr lang="en-US" sz="2400" noProof="0" dirty="0">
                <a:ea typeface="MS PGothic" pitchFamily="34" charset="-128"/>
              </a:rPr>
              <a:t> is that income will be higher in good years compared to companies</a:t>
            </a:r>
            <a:br>
              <a:rPr lang="en-US" sz="2400" noProof="0" dirty="0">
                <a:ea typeface="MS PGothic" pitchFamily="34" charset="-128"/>
              </a:rPr>
            </a:br>
            <a:r>
              <a:rPr lang="en-US" sz="2400" noProof="0" dirty="0">
                <a:ea typeface="MS PGothic" pitchFamily="34" charset="-128"/>
              </a:rPr>
              <a:t>with a lower proportion of fixed costs.</a:t>
            </a:r>
          </a:p>
        </p:txBody>
      </p:sp>
      <p:sp>
        <p:nvSpPr>
          <p:cNvPr id="5" name="Content Placeholder 4"/>
          <p:cNvSpPr>
            <a:spLocks noGrp="1"/>
          </p:cNvSpPr>
          <p:nvPr>
            <p:ph idx="11"/>
          </p:nvPr>
        </p:nvSpPr>
        <p:spPr>
          <a:xfrm>
            <a:off x="822324" y="4683825"/>
            <a:ext cx="5273674" cy="1564575"/>
          </a:xfrm>
          <a:ln w="19050">
            <a:solidFill>
              <a:schemeClr val="tx1"/>
            </a:solidFill>
          </a:ln>
        </p:spPr>
        <p:txBody>
          <a:bodyPr/>
          <a:lstStyle/>
          <a:p>
            <a:pPr algn="ctr">
              <a:spcAft>
                <a:spcPts val="0"/>
              </a:spcAft>
              <a:defRPr/>
            </a:pPr>
            <a:r>
              <a:rPr lang="en-US" sz="2400" noProof="0" dirty="0">
                <a:solidFill>
                  <a:schemeClr val="accent5">
                    <a:lumMod val="50000"/>
                  </a:schemeClr>
                </a:solidFill>
                <a:ea typeface="MS PGothic" pitchFamily="34" charset="-128"/>
              </a:rPr>
              <a:t>A disadvantage of a </a:t>
            </a:r>
            <a:r>
              <a:rPr lang="en-US" sz="2400" noProof="0" dirty="0">
                <a:solidFill>
                  <a:srgbClr val="AC0000"/>
                </a:solidFill>
                <a:ea typeface="MS PGothic" pitchFamily="34" charset="-128"/>
              </a:rPr>
              <a:t>high fixed cost structure</a:t>
            </a:r>
            <a:r>
              <a:rPr lang="en-US" sz="2400" noProof="0" dirty="0">
                <a:solidFill>
                  <a:schemeClr val="accent5">
                    <a:lumMod val="50000"/>
                  </a:schemeClr>
                </a:solidFill>
                <a:ea typeface="MS PGothic" pitchFamily="34" charset="-128"/>
              </a:rPr>
              <a:t> is that income will be lower in bad years compared to companies with a lower proportion of fixed costs.</a:t>
            </a:r>
          </a:p>
        </p:txBody>
      </p:sp>
      <p:sp>
        <p:nvSpPr>
          <p:cNvPr id="9" name="Content Placeholder 8"/>
          <p:cNvSpPr>
            <a:spLocks noGrp="1"/>
          </p:cNvSpPr>
          <p:nvPr>
            <p:ph sz="quarter" idx="13"/>
          </p:nvPr>
        </p:nvSpPr>
        <p:spPr>
          <a:xfrm>
            <a:off x="6324599" y="3013075"/>
            <a:ext cx="2590801" cy="3082925"/>
          </a:xfrm>
          <a:ln w="19050">
            <a:solidFill>
              <a:schemeClr val="tx1"/>
            </a:solidFill>
          </a:ln>
        </p:spPr>
        <p:txBody>
          <a:bodyPr/>
          <a:lstStyle/>
          <a:p>
            <a:pPr marL="95250" algn="ctr" eaLnBrk="1" hangingPunct="1">
              <a:spcBef>
                <a:spcPts val="1000"/>
              </a:spcBef>
              <a:spcAft>
                <a:spcPts val="0"/>
              </a:spcAft>
              <a:defRPr/>
            </a:pPr>
            <a:r>
              <a:rPr lang="en-US" altLang="en-US" sz="2800" noProof="0" dirty="0"/>
              <a:t>Companies with </a:t>
            </a:r>
            <a:r>
              <a:rPr lang="en-US" altLang="en-US" sz="2800" noProof="0" dirty="0">
                <a:solidFill>
                  <a:srgbClr val="AC0000"/>
                </a:solidFill>
              </a:rPr>
              <a:t>low</a:t>
            </a:r>
            <a:r>
              <a:rPr lang="en-US" altLang="en-US" sz="2800" noProof="0" dirty="0"/>
              <a:t> fixed cost structures enjoy greater stability in income across good and bad years.</a:t>
            </a:r>
          </a:p>
        </p:txBody>
      </p:sp>
      <p:sp>
        <p:nvSpPr>
          <p:cNvPr id="10" name="Content Placeholder 9" hidden="1"/>
          <p:cNvSpPr>
            <a:spLocks noGrp="1"/>
          </p:cNvSpPr>
          <p:nvPr>
            <p:ph sz="quarter" idx="14"/>
          </p:nvPr>
        </p:nvSpPr>
        <p:spPr/>
        <p:txBody>
          <a:bodyPr/>
          <a:lstStyle/>
          <a:p>
            <a:endParaRPr lang="en-IN" dirty="0"/>
          </a:p>
        </p:txBody>
      </p:sp>
    </p:spTree>
    <p:extLst>
      <p:ext uri="{BB962C8B-B14F-4D97-AF65-F5344CB8AC3E}">
        <p14:creationId xmlns:p14="http://schemas.microsoft.com/office/powerpoint/2010/main" val="2635681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8</a:t>
            </a:r>
            <a:endParaRPr lang="en-US" noProof="0" dirty="0"/>
          </a:p>
        </p:txBody>
      </p:sp>
      <p:sp>
        <p:nvSpPr>
          <p:cNvPr id="7" name="Content Placeholder 6"/>
          <p:cNvSpPr>
            <a:spLocks noGrp="1"/>
          </p:cNvSpPr>
          <p:nvPr>
            <p:ph idx="1"/>
          </p:nvPr>
        </p:nvSpPr>
        <p:spPr>
          <a:xfrm>
            <a:off x="822325" y="1447801"/>
            <a:ext cx="7543800" cy="2285999"/>
          </a:xfrm>
          <a:ln w="19050">
            <a:solidFill>
              <a:schemeClr val="tx1"/>
            </a:solidFill>
          </a:ln>
        </p:spPr>
        <p:txBody>
          <a:bodyPr/>
          <a:lstStyle/>
          <a:p>
            <a:pPr algn="ctr" fontAlgn="auto">
              <a:spcAft>
                <a:spcPts val="0"/>
              </a:spcAft>
              <a:defRPr/>
            </a:pPr>
            <a:r>
              <a:rPr lang="en-US" sz="3400" b="1" noProof="0" dirty="0">
                <a:solidFill>
                  <a:srgbClr val="365A5C"/>
                </a:solidFill>
                <a:ea typeface="MS PGothic" pitchFamily="34" charset="-128"/>
              </a:rPr>
              <a:t>Compute the degree of operating leverage at a particular level of sales and explain how it can be used to predict changes in net operating income.</a:t>
            </a:r>
          </a:p>
        </p:txBody>
      </p:sp>
    </p:spTree>
    <p:extLst>
      <p:ext uri="{BB962C8B-B14F-4D97-AF65-F5344CB8AC3E}">
        <p14:creationId xmlns:p14="http://schemas.microsoft.com/office/powerpoint/2010/main" val="2420859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Operating Leverage</a:t>
            </a:r>
            <a:endParaRPr lang="en-US" noProof="0" dirty="0"/>
          </a:p>
        </p:txBody>
      </p:sp>
      <p:sp>
        <p:nvSpPr>
          <p:cNvPr id="7" name="Content Placeholder 6"/>
          <p:cNvSpPr>
            <a:spLocks noGrp="1"/>
          </p:cNvSpPr>
          <p:nvPr>
            <p:ph idx="1"/>
          </p:nvPr>
        </p:nvSpPr>
        <p:spPr>
          <a:xfrm>
            <a:off x="822325" y="1447801"/>
            <a:ext cx="7543800" cy="2285999"/>
          </a:xfrm>
        </p:spPr>
        <p:txBody>
          <a:bodyPr/>
          <a:lstStyle/>
          <a:p>
            <a:pPr>
              <a:spcAft>
                <a:spcPts val="0"/>
              </a:spcAft>
            </a:pPr>
            <a:r>
              <a:rPr lang="en-US" sz="2800" noProof="0" dirty="0">
                <a:cs typeface="Arial" charset="0"/>
              </a:rPr>
              <a:t>Operating leverage is a measure of how sensitive net operating income is to percentage changes in sales. It is a measure, at any given level of sales, of how a percentage change in sales volume will affect profits.</a:t>
            </a:r>
            <a:endParaRPr lang="en-US" sz="2800" noProof="0" dirty="0"/>
          </a:p>
        </p:txBody>
      </p:sp>
      <p:graphicFrame>
        <p:nvGraphicFramePr>
          <p:cNvPr id="5" name="Object 4"/>
          <p:cNvGraphicFramePr>
            <a:graphicFrameLocks noChangeAspect="1"/>
          </p:cNvGraphicFramePr>
          <p:nvPr>
            <p:extLst>
              <p:ext uri="{D42A27DB-BD31-4B8C-83A1-F6EECF244321}">
                <p14:modId xmlns:p14="http://schemas.microsoft.com/office/powerpoint/2010/main" val="2572135304"/>
              </p:ext>
            </p:extLst>
          </p:nvPr>
        </p:nvGraphicFramePr>
        <p:xfrm>
          <a:off x="1650987" y="4114047"/>
          <a:ext cx="6068086" cy="979725"/>
        </p:xfrm>
        <a:graphic>
          <a:graphicData uri="http://schemas.openxmlformats.org/presentationml/2006/ole">
            <mc:AlternateContent xmlns:mc="http://schemas.openxmlformats.org/markup-compatibility/2006">
              <mc:Choice xmlns:v="urn:schemas-microsoft-com:vml" Requires="v">
                <p:oleObj spid="_x0000_s16523" name="Equation" r:id="rId3" imgW="2666880" imgH="431640" progId="Equation.DSMT4">
                  <p:embed/>
                </p:oleObj>
              </mc:Choice>
              <mc:Fallback>
                <p:oleObj name="Equation" r:id="rId3" imgW="2666880" imgH="431640" progId="Equation.DSMT4">
                  <p:embed/>
                  <p:pic>
                    <p:nvPicPr>
                      <p:cNvPr id="5" name="Object 4"/>
                      <p:cNvPicPr/>
                      <p:nvPr/>
                    </p:nvPicPr>
                    <p:blipFill>
                      <a:blip r:embed="rId4"/>
                      <a:stretch>
                        <a:fillRect/>
                      </a:stretch>
                    </p:blipFill>
                    <p:spPr>
                      <a:xfrm>
                        <a:off x="1650987" y="4114047"/>
                        <a:ext cx="6068086" cy="979725"/>
                      </a:xfrm>
                      <a:prstGeom prst="rect">
                        <a:avLst/>
                      </a:prstGeom>
                    </p:spPr>
                  </p:pic>
                </p:oleObj>
              </mc:Fallback>
            </mc:AlternateContent>
          </a:graphicData>
        </a:graphic>
      </p:graphicFrame>
    </p:spTree>
    <p:extLst>
      <p:ext uri="{BB962C8B-B14F-4D97-AF65-F5344CB8AC3E}">
        <p14:creationId xmlns:p14="http://schemas.microsoft.com/office/powerpoint/2010/main" val="3745547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Operating Leverage – Example</a:t>
            </a:r>
            <a:endParaRPr lang="en-US" noProof="0" dirty="0"/>
          </a:p>
        </p:txBody>
      </p:sp>
      <p:sp>
        <p:nvSpPr>
          <p:cNvPr id="7" name="Content Placeholder 6"/>
          <p:cNvSpPr>
            <a:spLocks noGrp="1"/>
          </p:cNvSpPr>
          <p:nvPr>
            <p:ph idx="1"/>
          </p:nvPr>
        </p:nvSpPr>
        <p:spPr>
          <a:xfrm>
            <a:off x="822325" y="1295401"/>
            <a:ext cx="7543800" cy="914399"/>
          </a:xfrm>
        </p:spPr>
        <p:txBody>
          <a:bodyPr/>
          <a:lstStyle/>
          <a:p>
            <a:pPr eaLnBrk="1" hangingPunct="1">
              <a:spcAft>
                <a:spcPts val="0"/>
              </a:spcAft>
            </a:pPr>
            <a:r>
              <a:rPr lang="en-US" sz="2800" noProof="0" dirty="0"/>
              <a:t>To illustrate, let’s revisit the contribution income statement for R</a:t>
            </a:r>
            <a:r>
              <a:rPr lang="en-US" sz="100" noProof="0" dirty="0"/>
              <a:t> </a:t>
            </a:r>
            <a:r>
              <a:rPr lang="en-US" sz="2800" noProof="0" dirty="0"/>
              <a:t>B</a:t>
            </a:r>
            <a:r>
              <a:rPr lang="en-US" sz="100" noProof="0" dirty="0"/>
              <a:t> </a:t>
            </a:r>
            <a:r>
              <a:rPr lang="en-US" sz="2800" noProof="0" dirty="0"/>
              <a:t>C. </a:t>
            </a:r>
          </a:p>
        </p:txBody>
      </p:sp>
      <p:graphicFrame>
        <p:nvGraphicFramePr>
          <p:cNvPr id="5" name="Table 4"/>
          <p:cNvGraphicFramePr>
            <a:graphicFrameLocks noGrp="1"/>
          </p:cNvGraphicFramePr>
          <p:nvPr>
            <p:extLst>
              <p:ext uri="{D42A27DB-BD31-4B8C-83A1-F6EECF244321}">
                <p14:modId xmlns:p14="http://schemas.microsoft.com/office/powerpoint/2010/main" val="3852428491"/>
              </p:ext>
            </p:extLst>
          </p:nvPr>
        </p:nvGraphicFramePr>
        <p:xfrm>
          <a:off x="1219200" y="2430146"/>
          <a:ext cx="4419600" cy="2682240"/>
        </p:xfrm>
        <a:graphic>
          <a:graphicData uri="http://schemas.openxmlformats.org/drawingml/2006/table">
            <a:tbl>
              <a:tblPr firstRow="1" bandRow="1">
                <a:tableStyleId>{2D5ABB26-0587-4C30-8999-92F81FD0307C}</a:tableStyleId>
              </a:tblPr>
              <a:tblGrid>
                <a:gridCol w="2614527">
                  <a:extLst>
                    <a:ext uri="{9D8B030D-6E8A-4147-A177-3AD203B41FA5}">
                      <a16:colId xmlns:a16="http://schemas.microsoft.com/office/drawing/2014/main" val="2188627799"/>
                    </a:ext>
                  </a:extLst>
                </a:gridCol>
                <a:gridCol w="1805073">
                  <a:extLst>
                    <a:ext uri="{9D8B030D-6E8A-4147-A177-3AD203B41FA5}">
                      <a16:colId xmlns:a16="http://schemas.microsoft.com/office/drawing/2014/main" val="2421035959"/>
                    </a:ext>
                  </a:extLst>
                </a:gridCol>
              </a:tblGrid>
              <a:tr h="440307">
                <a:tc>
                  <a:txBody>
                    <a:bodyPr/>
                    <a:lstStyle/>
                    <a:p>
                      <a:endParaRPr lang="en-IN" sz="2000" u="sng"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u="none" dirty="0">
                          <a:solidFill>
                            <a:schemeClr val="tx1"/>
                          </a:solidFill>
                        </a:rPr>
                        <a:t>Actual Sales</a:t>
                      </a:r>
                      <a:r>
                        <a:rPr lang="en-US" sz="2000" b="1" u="sng" dirty="0">
                          <a:solidFill>
                            <a:schemeClr val="tx1"/>
                          </a:solidFill>
                        </a:rPr>
                        <a:t> 500 Bikes</a:t>
                      </a:r>
                      <a:endParaRPr lang="en-IN" sz="2000"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248869">
                <a:tc>
                  <a:txBody>
                    <a:bodyPr/>
                    <a:lstStyle/>
                    <a:p>
                      <a:r>
                        <a:rPr lang="en-US" sz="2000" dirty="0">
                          <a:solidFill>
                            <a:schemeClr val="tx1"/>
                          </a:solidFill>
                        </a:rPr>
                        <a:t>Sales</a:t>
                      </a:r>
                      <a:endParaRPr lang="en-IN" sz="2000"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000" dirty="0">
                          <a:solidFill>
                            <a:schemeClr val="tx1"/>
                          </a:solidFill>
                        </a:rPr>
                        <a:t>$    250,000</a:t>
                      </a:r>
                      <a:endParaRPr lang="en-IN" sz="20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248869">
                <a:tc>
                  <a:txBody>
                    <a:bodyPr/>
                    <a:lstStyle/>
                    <a:p>
                      <a:r>
                        <a:rPr lang="en-US" sz="2000" dirty="0">
                          <a:solidFill>
                            <a:schemeClr val="tx1"/>
                          </a:solidFill>
                        </a:rPr>
                        <a:t>Less: Variable expenses</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150,000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248869">
                <a:tc>
                  <a:txBody>
                    <a:bodyPr/>
                    <a:lstStyle/>
                    <a:p>
                      <a:r>
                        <a:rPr lang="en-US" sz="2000" dirty="0">
                          <a:solidFill>
                            <a:schemeClr val="tx1"/>
                          </a:solidFill>
                        </a:rPr>
                        <a:t>Contribution margin</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none" dirty="0">
                          <a:solidFill>
                            <a:schemeClr val="tx1"/>
                          </a:solidFill>
                        </a:rPr>
                        <a:t>100,000</a:t>
                      </a:r>
                      <a:endParaRPr lang="en-IN" sz="2000" u="none"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248869">
                <a:tc>
                  <a:txBody>
                    <a:bodyPr/>
                    <a:lstStyle/>
                    <a:p>
                      <a:r>
                        <a:rPr lang="en-US" sz="2000" dirty="0">
                          <a:solidFill>
                            <a:schemeClr val="tx1"/>
                          </a:solidFill>
                        </a:rPr>
                        <a:t>Less: Fixed expenses </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sng" dirty="0">
                          <a:solidFill>
                            <a:schemeClr val="tx1"/>
                          </a:solidFill>
                        </a:rPr>
                        <a:t>         80,000</a:t>
                      </a:r>
                      <a:endParaRPr lang="en-IN" sz="20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248869">
                <a:tc>
                  <a:txBody>
                    <a:bodyPr/>
                    <a:lstStyle/>
                    <a:p>
                      <a:r>
                        <a:rPr lang="en-US" sz="2000" dirty="0">
                          <a:solidFill>
                            <a:schemeClr val="tx1"/>
                          </a:solidFill>
                        </a:rPr>
                        <a:t>Net </a:t>
                      </a:r>
                      <a:r>
                        <a:rPr lang="en-US" sz="2000" baseline="0" dirty="0">
                          <a:solidFill>
                            <a:schemeClr val="tx1"/>
                          </a:solidFill>
                        </a:rPr>
                        <a:t>income</a:t>
                      </a:r>
                      <a:endParaRPr lang="en-IN" sz="20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2000" u="dbl" baseline="0" dirty="0">
                          <a:solidFill>
                            <a:schemeClr val="tx1"/>
                          </a:solidFill>
                        </a:rPr>
                        <a:t>$       20,000</a:t>
                      </a:r>
                      <a:endParaRPr lang="en-IN" sz="2000" u="dbl" baseline="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9667680"/>
              </p:ext>
            </p:extLst>
          </p:nvPr>
        </p:nvGraphicFramePr>
        <p:xfrm>
          <a:off x="1622482" y="5376333"/>
          <a:ext cx="3666695" cy="737658"/>
        </p:xfrm>
        <a:graphic>
          <a:graphicData uri="http://schemas.openxmlformats.org/presentationml/2006/ole">
            <mc:AlternateContent xmlns:mc="http://schemas.openxmlformats.org/markup-compatibility/2006">
              <mc:Choice xmlns:v="urn:schemas-microsoft-com:vml" Requires="v">
                <p:oleObj spid="_x0000_s17548" name="Equation" r:id="rId3" imgW="2145960" imgH="431640" progId="Equation.DSMT4">
                  <p:embed/>
                </p:oleObj>
              </mc:Choice>
              <mc:Fallback>
                <p:oleObj name="Equation" r:id="rId3" imgW="2145960" imgH="431640" progId="Equation.DSMT4">
                  <p:embed/>
                  <p:pic>
                    <p:nvPicPr>
                      <p:cNvPr id="5" name="Object 4"/>
                      <p:cNvPicPr/>
                      <p:nvPr/>
                    </p:nvPicPr>
                    <p:blipFill>
                      <a:blip r:embed="rId4"/>
                      <a:stretch>
                        <a:fillRect/>
                      </a:stretch>
                    </p:blipFill>
                    <p:spPr>
                      <a:xfrm>
                        <a:off x="1622482" y="5376333"/>
                        <a:ext cx="3666695" cy="737658"/>
                      </a:xfrm>
                      <a:prstGeom prst="rect">
                        <a:avLst/>
                      </a:prstGeom>
                    </p:spPr>
                  </p:pic>
                </p:oleObj>
              </mc:Fallback>
            </mc:AlternateContent>
          </a:graphicData>
        </a:graphic>
      </p:graphicFrame>
    </p:spTree>
    <p:extLst>
      <p:ext uri="{BB962C8B-B14F-4D97-AF65-F5344CB8AC3E}">
        <p14:creationId xmlns:p14="http://schemas.microsoft.com/office/powerpoint/2010/main" val="192046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Operating Leverage – Changes in Profit</a:t>
            </a:r>
            <a:endParaRPr lang="en-US" noProof="0" dirty="0"/>
          </a:p>
        </p:txBody>
      </p:sp>
      <p:sp>
        <p:nvSpPr>
          <p:cNvPr id="7" name="Content Placeholder 6"/>
          <p:cNvSpPr>
            <a:spLocks noGrp="1"/>
          </p:cNvSpPr>
          <p:nvPr>
            <p:ph idx="1"/>
          </p:nvPr>
        </p:nvSpPr>
        <p:spPr>
          <a:xfrm>
            <a:off x="822325" y="1447800"/>
            <a:ext cx="7543800" cy="1447800"/>
          </a:xfrm>
        </p:spPr>
        <p:txBody>
          <a:bodyPr/>
          <a:lstStyle/>
          <a:p>
            <a:pPr eaLnBrk="1" hangingPunct="1">
              <a:spcAft>
                <a:spcPts val="0"/>
              </a:spcAft>
            </a:pPr>
            <a:r>
              <a:rPr lang="en-US" sz="2800" noProof="0" dirty="0">
                <a:cs typeface="Arial" charset="0"/>
              </a:rPr>
              <a:t>With an operating leverage of </a:t>
            </a:r>
            <a:r>
              <a:rPr lang="en-US" sz="2800" noProof="0" dirty="0">
                <a:solidFill>
                  <a:srgbClr val="AC0000"/>
                </a:solidFill>
                <a:cs typeface="Arial" charset="0"/>
              </a:rPr>
              <a:t>5</a:t>
            </a:r>
            <a:r>
              <a:rPr lang="en-US" sz="2800" noProof="0" dirty="0">
                <a:cs typeface="Arial" charset="0"/>
              </a:rPr>
              <a:t>, if R</a:t>
            </a:r>
            <a:r>
              <a:rPr lang="en-US" sz="100" noProof="0" dirty="0">
                <a:cs typeface="Arial" charset="0"/>
              </a:rPr>
              <a:t> </a:t>
            </a:r>
            <a:r>
              <a:rPr lang="en-US" sz="2800" noProof="0" dirty="0">
                <a:cs typeface="Arial" charset="0"/>
              </a:rPr>
              <a:t>B</a:t>
            </a:r>
            <a:r>
              <a:rPr lang="en-US" sz="100" noProof="0" dirty="0">
                <a:cs typeface="Arial" charset="0"/>
              </a:rPr>
              <a:t> </a:t>
            </a:r>
            <a:r>
              <a:rPr lang="en-US" sz="2800" noProof="0" dirty="0">
                <a:cs typeface="Arial" charset="0"/>
              </a:rPr>
              <a:t>C increases its sales by </a:t>
            </a:r>
            <a:r>
              <a:rPr lang="en-US" sz="2800" noProof="0" dirty="0">
                <a:solidFill>
                  <a:srgbClr val="AC0000"/>
                </a:solidFill>
                <a:cs typeface="Arial" charset="0"/>
              </a:rPr>
              <a:t>10%,</a:t>
            </a:r>
            <a:r>
              <a:rPr lang="en-US" sz="2800" noProof="0" dirty="0">
                <a:cs typeface="Arial" charset="0"/>
              </a:rPr>
              <a:t> net operating income would increase by </a:t>
            </a:r>
            <a:r>
              <a:rPr lang="en-US" sz="2800" noProof="0" dirty="0">
                <a:solidFill>
                  <a:srgbClr val="AC0000"/>
                </a:solidFill>
                <a:cs typeface="Arial" charset="0"/>
              </a:rPr>
              <a:t>50%</a:t>
            </a:r>
            <a:r>
              <a:rPr lang="en-US" sz="2800" noProof="0" dirty="0">
                <a:cs typeface="Arial"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3792997018"/>
              </p:ext>
            </p:extLst>
          </p:nvPr>
        </p:nvGraphicFramePr>
        <p:xfrm>
          <a:off x="990600" y="3246121"/>
          <a:ext cx="5715000" cy="1371600"/>
        </p:xfrm>
        <a:graphic>
          <a:graphicData uri="http://schemas.openxmlformats.org/drawingml/2006/table">
            <a:tbl>
              <a:tblPr firstRow="1" bandRow="1">
                <a:tableStyleId>{2D5ABB26-0587-4C30-8999-92F81FD0307C}</a:tableStyleId>
              </a:tblPr>
              <a:tblGrid>
                <a:gridCol w="4319796">
                  <a:extLst>
                    <a:ext uri="{9D8B030D-6E8A-4147-A177-3AD203B41FA5}">
                      <a16:colId xmlns:a16="http://schemas.microsoft.com/office/drawing/2014/main" val="3224823112"/>
                    </a:ext>
                  </a:extLst>
                </a:gridCol>
                <a:gridCol w="208280">
                  <a:extLst>
                    <a:ext uri="{9D8B030D-6E8A-4147-A177-3AD203B41FA5}">
                      <a16:colId xmlns:a16="http://schemas.microsoft.com/office/drawing/2014/main" val="1380669446"/>
                    </a:ext>
                  </a:extLst>
                </a:gridCol>
                <a:gridCol w="1186924">
                  <a:extLst>
                    <a:ext uri="{9D8B030D-6E8A-4147-A177-3AD203B41FA5}">
                      <a16:colId xmlns:a16="http://schemas.microsoft.com/office/drawing/2014/main" val="1082317797"/>
                    </a:ext>
                  </a:extLst>
                </a:gridCol>
              </a:tblGrid>
              <a:tr h="203379">
                <a:tc>
                  <a:txBody>
                    <a:bodyPr/>
                    <a:lstStyle/>
                    <a:p>
                      <a:r>
                        <a:rPr lang="en-IN" sz="2400" baseline="0" dirty="0">
                          <a:solidFill>
                            <a:srgbClr val="002060"/>
                          </a:solidFill>
                        </a:rPr>
                        <a:t>Percent increase in sales</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IN" sz="2400" baseline="0" dirty="0">
                        <a:solidFill>
                          <a:srgbClr val="00206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2400" baseline="0" dirty="0">
                          <a:solidFill>
                            <a:srgbClr val="002060"/>
                          </a:solidFill>
                        </a:rPr>
                        <a:t>10%</a:t>
                      </a:r>
                      <a:endParaRPr lang="en-IN" sz="2400" baseline="0" dirty="0">
                        <a:solidFill>
                          <a:srgbClr val="00206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822731864"/>
                  </a:ext>
                </a:extLst>
              </a:tr>
              <a:tr h="203379">
                <a:tc>
                  <a:txBody>
                    <a:bodyPr/>
                    <a:lstStyle/>
                    <a:p>
                      <a:r>
                        <a:rPr lang="en-IN" sz="2400" baseline="0" dirty="0">
                          <a:solidFill>
                            <a:srgbClr val="002060"/>
                          </a:solidFill>
                        </a:rPr>
                        <a:t>Degree of operating leverage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IN" sz="2400" baseline="0" dirty="0">
                          <a:solidFill>
                            <a:srgbClr val="002060"/>
                          </a:solidFill>
                        </a:rPr>
                        <a:t>×</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400" u="sng" baseline="0" dirty="0">
                          <a:solidFill>
                            <a:srgbClr val="002060"/>
                          </a:solidFill>
                        </a:rPr>
                        <a:t>        5</a:t>
                      </a:r>
                      <a:endParaRPr lang="en-IN" sz="2400" u="sng" baseline="0" dirty="0">
                        <a:solidFill>
                          <a:srgbClr val="002060"/>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402689"/>
                  </a:ext>
                </a:extLst>
              </a:tr>
              <a:tr h="203379">
                <a:tc>
                  <a:txBody>
                    <a:bodyPr/>
                    <a:lstStyle/>
                    <a:p>
                      <a:r>
                        <a:rPr lang="en-IN" sz="2400" baseline="0" dirty="0">
                          <a:solidFill>
                            <a:srgbClr val="002060"/>
                          </a:solidFill>
                        </a:rPr>
                        <a:t>Percent increase in profits</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IN" sz="2400" baseline="0" dirty="0">
                        <a:solidFill>
                          <a:srgbClr val="00206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400" u="dbl" baseline="0" dirty="0">
                          <a:solidFill>
                            <a:srgbClr val="002060"/>
                          </a:solidFill>
                        </a:rPr>
                        <a:t>   50%</a:t>
                      </a:r>
                      <a:endParaRPr lang="en-IN" sz="2400" u="dbl" baseline="0" dirty="0">
                        <a:solidFill>
                          <a:srgbClr val="002060"/>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8279900"/>
                  </a:ext>
                </a:extLst>
              </a:tr>
            </a:tbl>
          </a:graphicData>
        </a:graphic>
      </p:graphicFrame>
      <p:sp>
        <p:nvSpPr>
          <p:cNvPr id="3" name="Content Placeholder 2">
            <a:extLst>
              <a:ext uri="{FF2B5EF4-FFF2-40B4-BE49-F238E27FC236}">
                <a16:creationId xmlns:a16="http://schemas.microsoft.com/office/drawing/2014/main" id="{B6037EB2-3EB1-4CFE-A8E0-6308D4E55A52}"/>
              </a:ext>
            </a:extLst>
          </p:cNvPr>
          <p:cNvSpPr>
            <a:spLocks noGrp="1"/>
          </p:cNvSpPr>
          <p:nvPr>
            <p:ph idx="10"/>
          </p:nvPr>
        </p:nvSpPr>
        <p:spPr>
          <a:xfrm>
            <a:off x="822325" y="5079366"/>
            <a:ext cx="7365234" cy="563879"/>
          </a:xfrm>
        </p:spPr>
        <p:txBody>
          <a:bodyPr/>
          <a:lstStyle/>
          <a:p>
            <a:r>
              <a:rPr lang="en-US" sz="2800" dirty="0">
                <a:cs typeface="Times New Roman" panose="02020603050405020304" pitchFamily="18" charset="0"/>
              </a:rPr>
              <a:t>Here’s the verification!</a:t>
            </a:r>
          </a:p>
        </p:txBody>
      </p:sp>
    </p:spTree>
    <p:extLst>
      <p:ext uri="{BB962C8B-B14F-4D97-AF65-F5344CB8AC3E}">
        <p14:creationId xmlns:p14="http://schemas.microsoft.com/office/powerpoint/2010/main" val="2768712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Operating Leverage – Proof of Changes</a:t>
            </a:r>
            <a:endParaRPr lang="en-US" noProof="0" dirty="0"/>
          </a:p>
        </p:txBody>
      </p:sp>
      <p:graphicFrame>
        <p:nvGraphicFramePr>
          <p:cNvPr id="8" name="Table 7"/>
          <p:cNvGraphicFramePr>
            <a:graphicFrameLocks noGrp="1"/>
          </p:cNvGraphicFramePr>
          <p:nvPr>
            <p:extLst>
              <p:ext uri="{D42A27DB-BD31-4B8C-83A1-F6EECF244321}">
                <p14:modId xmlns:p14="http://schemas.microsoft.com/office/powerpoint/2010/main" val="2023078467"/>
              </p:ext>
            </p:extLst>
          </p:nvPr>
        </p:nvGraphicFramePr>
        <p:xfrm>
          <a:off x="1162051" y="1710213"/>
          <a:ext cx="5905500" cy="2468880"/>
        </p:xfrm>
        <a:graphic>
          <a:graphicData uri="http://schemas.openxmlformats.org/drawingml/2006/table">
            <a:tbl>
              <a:tblPr firstRow="1" bandRow="1">
                <a:tableStyleId>{2D5ABB26-0587-4C30-8999-92F81FD0307C}</a:tableStyleId>
              </a:tblPr>
              <a:tblGrid>
                <a:gridCol w="2949575">
                  <a:extLst>
                    <a:ext uri="{9D8B030D-6E8A-4147-A177-3AD203B41FA5}">
                      <a16:colId xmlns:a16="http://schemas.microsoft.com/office/drawing/2014/main" val="2188627799"/>
                    </a:ext>
                  </a:extLst>
                </a:gridCol>
                <a:gridCol w="1584325">
                  <a:extLst>
                    <a:ext uri="{9D8B030D-6E8A-4147-A177-3AD203B41FA5}">
                      <a16:colId xmlns:a16="http://schemas.microsoft.com/office/drawing/2014/main" val="3580386108"/>
                    </a:ext>
                  </a:extLst>
                </a:gridCol>
                <a:gridCol w="1371600">
                  <a:extLst>
                    <a:ext uri="{9D8B030D-6E8A-4147-A177-3AD203B41FA5}">
                      <a16:colId xmlns:a16="http://schemas.microsoft.com/office/drawing/2014/main" val="2421035959"/>
                    </a:ext>
                  </a:extLst>
                </a:gridCol>
              </a:tblGrid>
              <a:tr h="544389">
                <a:tc>
                  <a:txBody>
                    <a:bodyPr/>
                    <a:lstStyle/>
                    <a:p>
                      <a:endParaRPr lang="en-IN"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b="1" u="none" dirty="0">
                          <a:solidFill>
                            <a:schemeClr val="tx1"/>
                          </a:solidFill>
                        </a:rPr>
                        <a:t>Actual Sales</a:t>
                      </a:r>
                    </a:p>
                    <a:p>
                      <a:pPr algn="ctr"/>
                      <a:r>
                        <a:rPr lang="en-US" b="1" u="sng" dirty="0">
                          <a:solidFill>
                            <a:schemeClr val="tx1"/>
                          </a:solidFill>
                        </a:rPr>
                        <a:t>(500)</a:t>
                      </a:r>
                      <a:endParaRPr lang="en-IN" b="1" u="sng"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u="none" dirty="0">
                          <a:solidFill>
                            <a:schemeClr val="tx1"/>
                          </a:solidFill>
                        </a:rPr>
                        <a:t>Increased</a:t>
                      </a:r>
                      <a:r>
                        <a:rPr lang="en-US" b="1" u="sng" dirty="0">
                          <a:solidFill>
                            <a:schemeClr val="tx1"/>
                          </a:solidFill>
                        </a:rPr>
                        <a:t> Sales (550)</a:t>
                      </a:r>
                      <a:endParaRPr lang="en-IN" b="1"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311080">
                <a:tc>
                  <a:txBody>
                    <a:bodyPr/>
                    <a:lstStyle/>
                    <a:p>
                      <a:r>
                        <a:rPr lang="en-US" dirty="0">
                          <a:solidFill>
                            <a:schemeClr val="tx1"/>
                          </a:solidFill>
                        </a:rPr>
                        <a:t>Sales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  250,000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chemeClr val="tx1"/>
                          </a:solidFill>
                        </a:rPr>
                        <a:t>$  275,000</a:t>
                      </a:r>
                      <a:endParaRPr lang="en-IN"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311080">
                <a:tc>
                  <a:txBody>
                    <a:bodyPr/>
                    <a:lstStyle/>
                    <a:p>
                      <a:r>
                        <a:rPr lang="en-US" dirty="0">
                          <a:solidFill>
                            <a:schemeClr val="tx1"/>
                          </a:solidFill>
                        </a:rPr>
                        <a:t>Less: Variable expenses</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150,000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165,000</a:t>
                      </a:r>
                      <a:endParaRPr lang="en-IN"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311080">
                <a:tc>
                  <a:txBody>
                    <a:bodyPr/>
                    <a:lstStyle/>
                    <a:p>
                      <a:r>
                        <a:rPr lang="en-US" dirty="0">
                          <a:solidFill>
                            <a:schemeClr val="tx1"/>
                          </a:solidFill>
                        </a:rPr>
                        <a:t>Contribution margin</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dirty="0">
                          <a:solidFill>
                            <a:schemeClr val="tx1"/>
                          </a:solidFill>
                        </a:rPr>
                        <a:t>100,000</a:t>
                      </a:r>
                      <a:endParaRPr lang="en-IN" dirty="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dirty="0">
                          <a:solidFill>
                            <a:schemeClr val="tx1"/>
                          </a:solidFill>
                        </a:rPr>
                        <a:t>110,000</a:t>
                      </a:r>
                      <a:endParaRPr lang="en-IN"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311080">
                <a:tc>
                  <a:txBody>
                    <a:bodyPr/>
                    <a:lstStyle/>
                    <a:p>
                      <a:r>
                        <a:rPr lang="en-US" dirty="0">
                          <a:solidFill>
                            <a:schemeClr val="tx1"/>
                          </a:solidFill>
                        </a:rPr>
                        <a:t>Less: Fixed expenses </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sng" dirty="0">
                          <a:solidFill>
                            <a:schemeClr val="tx1"/>
                          </a:solidFill>
                        </a:rPr>
                        <a:t>      80,000</a:t>
                      </a:r>
                      <a:endParaRPr lang="en-IN" u="sng" dirty="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80,000</a:t>
                      </a:r>
                      <a:endParaRPr lang="en-IN"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311080">
                <a:tc>
                  <a:txBody>
                    <a:bodyPr/>
                    <a:lstStyle/>
                    <a:p>
                      <a:r>
                        <a:rPr lang="en-US" dirty="0">
                          <a:solidFill>
                            <a:schemeClr val="tx1"/>
                          </a:solidFill>
                        </a:rPr>
                        <a:t>Net operating</a:t>
                      </a:r>
                      <a:r>
                        <a:rPr lang="en-US" baseline="0" dirty="0">
                          <a:solidFill>
                            <a:schemeClr val="tx1"/>
                          </a:solidFill>
                        </a:rPr>
                        <a:t> income</a:t>
                      </a:r>
                      <a:endParaRPr lang="en-IN"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u="dbl" dirty="0">
                          <a:solidFill>
                            <a:schemeClr val="tx1"/>
                          </a:solidFill>
                        </a:rPr>
                        <a:t>$</a:t>
                      </a:r>
                      <a:r>
                        <a:rPr lang="en-US" u="dbl" baseline="0" dirty="0">
                          <a:solidFill>
                            <a:schemeClr val="tx1"/>
                          </a:solidFill>
                        </a:rPr>
                        <a:t>  20,0000</a:t>
                      </a:r>
                      <a:r>
                        <a:rPr lang="en-US" u="dbl" dirty="0">
                          <a:solidFill>
                            <a:schemeClr val="tx1"/>
                          </a:solidFill>
                        </a:rPr>
                        <a:t>        </a:t>
                      </a:r>
                      <a:endParaRPr lang="en-IN" u="dbl" dirty="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dirty="0">
                          <a:solidFill>
                            <a:schemeClr val="tx1"/>
                          </a:solidFill>
                        </a:rPr>
                        <a:t>$     30,000</a:t>
                      </a:r>
                      <a:endParaRPr lang="en-IN" u="dbl"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sp>
        <p:nvSpPr>
          <p:cNvPr id="3" name="Content Placeholder 2"/>
          <p:cNvSpPr>
            <a:spLocks noGrp="1"/>
          </p:cNvSpPr>
          <p:nvPr>
            <p:ph idx="1"/>
          </p:nvPr>
        </p:nvSpPr>
        <p:spPr>
          <a:xfrm>
            <a:off x="830347" y="4724400"/>
            <a:ext cx="3284454" cy="990600"/>
          </a:xfrm>
          <a:ln>
            <a:solidFill>
              <a:schemeClr val="tx1"/>
            </a:solidFill>
          </a:ln>
        </p:spPr>
        <p:txBody>
          <a:bodyPr/>
          <a:lstStyle/>
          <a:p>
            <a:pPr algn="ctr">
              <a:spcAft>
                <a:spcPts val="0"/>
              </a:spcAft>
              <a:defRPr/>
            </a:pPr>
            <a:r>
              <a:rPr lang="en-US" noProof="0" dirty="0">
                <a:solidFill>
                  <a:srgbClr val="0000CC"/>
                </a:solidFill>
                <a:ea typeface="MS PGothic" pitchFamily="34" charset="-128"/>
              </a:rPr>
              <a:t>10% increase in sales from</a:t>
            </a:r>
          </a:p>
          <a:p>
            <a:pPr algn="ctr">
              <a:spcAft>
                <a:spcPts val="0"/>
              </a:spcAft>
              <a:defRPr/>
            </a:pPr>
            <a:r>
              <a:rPr lang="en-US" noProof="0" dirty="0">
                <a:solidFill>
                  <a:srgbClr val="0000CC"/>
                </a:solidFill>
                <a:ea typeface="MS PGothic" pitchFamily="34" charset="-128"/>
              </a:rPr>
              <a:t>$250,000 to $275,000 . . .</a:t>
            </a:r>
          </a:p>
        </p:txBody>
      </p:sp>
      <p:sp>
        <p:nvSpPr>
          <p:cNvPr id="4" name="Content Placeholder 3"/>
          <p:cNvSpPr>
            <a:spLocks noGrp="1"/>
          </p:cNvSpPr>
          <p:nvPr>
            <p:ph idx="10"/>
          </p:nvPr>
        </p:nvSpPr>
        <p:spPr>
          <a:xfrm>
            <a:off x="4590215" y="4724400"/>
            <a:ext cx="3944186" cy="990600"/>
          </a:xfrm>
          <a:ln>
            <a:solidFill>
              <a:schemeClr val="tx1"/>
            </a:solidFill>
          </a:ln>
        </p:spPr>
        <p:txBody>
          <a:bodyPr/>
          <a:lstStyle/>
          <a:p>
            <a:pPr algn="ctr">
              <a:spcAft>
                <a:spcPts val="0"/>
              </a:spcAft>
              <a:defRPr/>
            </a:pPr>
            <a:r>
              <a:rPr lang="en-US" noProof="0" dirty="0">
                <a:solidFill>
                  <a:srgbClr val="003B00"/>
                </a:solidFill>
                <a:ea typeface="MS PGothic" pitchFamily="34" charset="-128"/>
              </a:rPr>
              <a:t>. . . results in a 50% increase in</a:t>
            </a:r>
          </a:p>
          <a:p>
            <a:pPr algn="ctr">
              <a:spcAft>
                <a:spcPts val="0"/>
              </a:spcAft>
              <a:defRPr/>
            </a:pPr>
            <a:r>
              <a:rPr lang="en-US" noProof="0" dirty="0">
                <a:solidFill>
                  <a:srgbClr val="003B00"/>
                </a:solidFill>
                <a:ea typeface="MS PGothic" pitchFamily="34" charset="-128"/>
              </a:rPr>
              <a:t>income from $20,000 to $30,000.</a:t>
            </a:r>
          </a:p>
        </p:txBody>
      </p:sp>
    </p:spTree>
    <p:extLst>
      <p:ext uri="{BB962C8B-B14F-4D97-AF65-F5344CB8AC3E}">
        <p14:creationId xmlns:p14="http://schemas.microsoft.com/office/powerpoint/2010/main" val="2916836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5" y="152400"/>
            <a:ext cx="7543800" cy="1025525"/>
          </a:xfrm>
        </p:spPr>
        <p:txBody>
          <a:bodyPr/>
          <a:lstStyle/>
          <a:p>
            <a:r>
              <a:rPr lang="en-US" altLang="en-US" noProof="0" dirty="0">
                <a:cs typeface="Arial" charset="0"/>
              </a:rPr>
              <a:t>Quick Check 7</a:t>
            </a:r>
            <a:endParaRPr lang="en-US" noProof="0" dirty="0"/>
          </a:p>
        </p:txBody>
      </p:sp>
      <p:sp>
        <p:nvSpPr>
          <p:cNvPr id="7" name="Content Placeholder 6"/>
          <p:cNvSpPr>
            <a:spLocks noGrp="1"/>
          </p:cNvSpPr>
          <p:nvPr>
            <p:ph idx="1"/>
          </p:nvPr>
        </p:nvSpPr>
        <p:spPr>
          <a:xfrm>
            <a:off x="822325" y="1447801"/>
            <a:ext cx="7543800" cy="3047999"/>
          </a:xfrm>
        </p:spPr>
        <p:txBody>
          <a:bodyPr/>
          <a:lstStyle/>
          <a:p>
            <a:pPr eaLnBrk="1" hangingPunct="1">
              <a:spcAft>
                <a:spcPts val="0"/>
              </a:spcAft>
            </a:pPr>
            <a:r>
              <a:rPr lang="en-US" sz="1800"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operating leverage?</a:t>
            </a:r>
          </a:p>
          <a:p>
            <a:pPr lvl="1" eaLnBrk="1" hangingPunct="1">
              <a:spcAft>
                <a:spcPts val="0"/>
              </a:spcAft>
            </a:pPr>
            <a:r>
              <a:rPr lang="en-US" noProof="0" dirty="0">
                <a:cs typeface="Arial" charset="0"/>
              </a:rPr>
              <a:t>a. 2.21.</a:t>
            </a:r>
          </a:p>
          <a:p>
            <a:pPr lvl="1" eaLnBrk="1" hangingPunct="1">
              <a:spcAft>
                <a:spcPts val="0"/>
              </a:spcAft>
            </a:pPr>
            <a:r>
              <a:rPr lang="en-US" noProof="0" dirty="0">
                <a:cs typeface="Arial" charset="0"/>
              </a:rPr>
              <a:t>b. 0.45.</a:t>
            </a:r>
          </a:p>
          <a:p>
            <a:pPr lvl="1" eaLnBrk="1" hangingPunct="1">
              <a:spcAft>
                <a:spcPts val="0"/>
              </a:spcAft>
            </a:pPr>
            <a:r>
              <a:rPr lang="en-US" noProof="0" dirty="0">
                <a:cs typeface="Arial" charset="0"/>
              </a:rPr>
              <a:t>c. 0.34.</a:t>
            </a:r>
          </a:p>
          <a:p>
            <a:pPr lvl="1" eaLnBrk="1" hangingPunct="1">
              <a:spcAft>
                <a:spcPts val="0"/>
              </a:spcAft>
            </a:pPr>
            <a:r>
              <a:rPr lang="en-US" noProof="0" dirty="0">
                <a:cs typeface="Arial" charset="0"/>
              </a:rPr>
              <a:t>d. 2.92.</a:t>
            </a:r>
          </a:p>
        </p:txBody>
      </p:sp>
    </p:spTree>
    <p:extLst>
      <p:ext uri="{BB962C8B-B14F-4D97-AF65-F5344CB8AC3E}">
        <p14:creationId xmlns:p14="http://schemas.microsoft.com/office/powerpoint/2010/main" val="10690656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7a</a:t>
            </a:r>
            <a:endParaRPr lang="en-US" noProof="0" dirty="0"/>
          </a:p>
        </p:txBody>
      </p:sp>
      <p:sp>
        <p:nvSpPr>
          <p:cNvPr id="7" name="Content Placeholder 6"/>
          <p:cNvSpPr>
            <a:spLocks noGrp="1"/>
          </p:cNvSpPr>
          <p:nvPr>
            <p:ph idx="1"/>
          </p:nvPr>
        </p:nvSpPr>
        <p:spPr>
          <a:xfrm>
            <a:off x="822325" y="1447801"/>
            <a:ext cx="7543800" cy="2971799"/>
          </a:xfrm>
        </p:spPr>
        <p:txBody>
          <a:bodyPr/>
          <a:lstStyle/>
          <a:p>
            <a:pPr eaLnBrk="1" hangingPunct="1">
              <a:spcAft>
                <a:spcPts val="0"/>
              </a:spcAft>
            </a:pPr>
            <a:r>
              <a:rPr lang="en-US" sz="1800" noProof="0" dirty="0">
                <a:cs typeface="Arial" charset="0"/>
              </a:rPr>
              <a:t>Coffee Klatch is an espresso stand in a downtown office building. The average selling price of a cup of coffee is $1.49, and the average variable expense per cup is $0.36. The average fixed expense per month is $1,300. An average of 2,100 cups are sold each month. What is the operating leverage?</a:t>
            </a:r>
          </a:p>
          <a:p>
            <a:pPr lvl="1" eaLnBrk="1" hangingPunct="1">
              <a:spcAft>
                <a:spcPts val="0"/>
              </a:spcAft>
            </a:pPr>
            <a:r>
              <a:rPr lang="en-US" noProof="0" dirty="0">
                <a:solidFill>
                  <a:srgbClr val="0000C0"/>
                </a:solidFill>
                <a:cs typeface="Arial" charset="0"/>
              </a:rPr>
              <a:t>a. Answer: 2.21.</a:t>
            </a:r>
          </a:p>
          <a:p>
            <a:pPr lvl="1" eaLnBrk="1" hangingPunct="1">
              <a:spcAft>
                <a:spcPts val="0"/>
              </a:spcAft>
            </a:pPr>
            <a:r>
              <a:rPr lang="en-US" noProof="0" dirty="0">
                <a:cs typeface="Arial" charset="0"/>
              </a:rPr>
              <a:t>b. 0.45.</a:t>
            </a:r>
          </a:p>
          <a:p>
            <a:pPr lvl="1" eaLnBrk="1" hangingPunct="1">
              <a:spcAft>
                <a:spcPts val="0"/>
              </a:spcAft>
            </a:pPr>
            <a:r>
              <a:rPr lang="en-US" noProof="0" dirty="0">
                <a:cs typeface="Arial" charset="0"/>
              </a:rPr>
              <a:t>c. 0.34.</a:t>
            </a:r>
          </a:p>
          <a:p>
            <a:pPr lvl="1" eaLnBrk="1" hangingPunct="1">
              <a:spcAft>
                <a:spcPts val="0"/>
              </a:spcAft>
            </a:pPr>
            <a:r>
              <a:rPr lang="en-US" noProof="0" dirty="0">
                <a:cs typeface="Arial" charset="0"/>
              </a:rPr>
              <a:t>d. 2.92.</a:t>
            </a:r>
          </a:p>
        </p:txBody>
      </p:sp>
      <p:graphicFrame>
        <p:nvGraphicFramePr>
          <p:cNvPr id="5" name="Table 4"/>
          <p:cNvGraphicFramePr>
            <a:graphicFrameLocks noGrp="1"/>
          </p:cNvGraphicFramePr>
          <p:nvPr>
            <p:extLst>
              <p:ext uri="{D42A27DB-BD31-4B8C-83A1-F6EECF244321}">
                <p14:modId xmlns:p14="http://schemas.microsoft.com/office/powerpoint/2010/main" val="2342121999"/>
              </p:ext>
            </p:extLst>
          </p:nvPr>
        </p:nvGraphicFramePr>
        <p:xfrm>
          <a:off x="4214150" y="2667000"/>
          <a:ext cx="4396450" cy="2255520"/>
        </p:xfrm>
        <a:graphic>
          <a:graphicData uri="http://schemas.openxmlformats.org/drawingml/2006/table">
            <a:tbl>
              <a:tblPr firstRow="1" bandRow="1">
                <a:tableStyleId>{2D5ABB26-0587-4C30-8999-92F81FD0307C}</a:tableStyleId>
              </a:tblPr>
              <a:tblGrid>
                <a:gridCol w="2110450">
                  <a:extLst>
                    <a:ext uri="{9D8B030D-6E8A-4147-A177-3AD203B41FA5}">
                      <a16:colId xmlns:a16="http://schemas.microsoft.com/office/drawing/2014/main" val="2188627799"/>
                    </a:ext>
                  </a:extLst>
                </a:gridCol>
                <a:gridCol w="2286000">
                  <a:extLst>
                    <a:ext uri="{9D8B030D-6E8A-4147-A177-3AD203B41FA5}">
                      <a16:colId xmlns:a16="http://schemas.microsoft.com/office/drawing/2014/main" val="2421035959"/>
                    </a:ext>
                  </a:extLst>
                </a:gridCol>
              </a:tblGrid>
              <a:tr h="170921">
                <a:tc>
                  <a:txBody>
                    <a:bodyPr/>
                    <a:lstStyle/>
                    <a:p>
                      <a:endParaRPr lang="en-IN" sz="1600" u="sng"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i="0" u="none" dirty="0">
                          <a:solidFill>
                            <a:schemeClr val="tx1"/>
                          </a:solidFill>
                        </a:rPr>
                        <a:t>Actual Sales </a:t>
                      </a:r>
                    </a:p>
                    <a:p>
                      <a:pPr algn="r"/>
                      <a:r>
                        <a:rPr lang="en-US" sz="1600" b="1" i="0" u="sng" dirty="0">
                          <a:solidFill>
                            <a:schemeClr val="tx1"/>
                          </a:solidFill>
                        </a:rPr>
                        <a:t>2,100 cups</a:t>
                      </a:r>
                      <a:endParaRPr lang="en-IN" sz="1600" b="1" i="0" u="sng"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170921">
                <a:tc>
                  <a:txBody>
                    <a:bodyPr/>
                    <a:lstStyle/>
                    <a:p>
                      <a:r>
                        <a:rPr lang="en-US" sz="1600" dirty="0">
                          <a:solidFill>
                            <a:schemeClr val="tx1"/>
                          </a:solidFill>
                        </a:rPr>
                        <a:t>Sales</a:t>
                      </a:r>
                      <a:endParaRPr lang="en-IN" sz="1600" dirty="0">
                        <a:solidFill>
                          <a:schemeClr val="tx1"/>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1600" dirty="0">
                          <a:solidFill>
                            <a:schemeClr val="tx1"/>
                          </a:solidFill>
                        </a:rPr>
                        <a:t>$     3,129</a:t>
                      </a:r>
                      <a:endParaRPr lang="en-IN" sz="16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170921">
                <a:tc>
                  <a:txBody>
                    <a:bodyPr/>
                    <a:lstStyle/>
                    <a:p>
                      <a:r>
                        <a:rPr lang="en-US" sz="1600" dirty="0">
                          <a:solidFill>
                            <a:schemeClr val="tx1"/>
                          </a:solidFill>
                        </a:rPr>
                        <a:t>Less: Variable expenses</a:t>
                      </a:r>
                      <a:endParaRPr lang="en-IN" sz="16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u="sng" dirty="0">
                          <a:solidFill>
                            <a:schemeClr val="tx1"/>
                          </a:solidFill>
                        </a:rPr>
                        <a:t>           756</a:t>
                      </a:r>
                      <a:endParaRPr lang="en-IN" sz="16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170921">
                <a:tc>
                  <a:txBody>
                    <a:bodyPr/>
                    <a:lstStyle/>
                    <a:p>
                      <a:r>
                        <a:rPr lang="en-US" sz="1600" dirty="0">
                          <a:solidFill>
                            <a:schemeClr val="tx1"/>
                          </a:solidFill>
                        </a:rPr>
                        <a:t>Contribution margin</a:t>
                      </a:r>
                      <a:endParaRPr lang="en-IN" sz="16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dirty="0">
                          <a:solidFill>
                            <a:schemeClr val="tx1"/>
                          </a:solidFill>
                        </a:rPr>
                        <a:t>2,373</a:t>
                      </a:r>
                      <a:endParaRPr lang="en-IN" sz="160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170921">
                <a:tc>
                  <a:txBody>
                    <a:bodyPr/>
                    <a:lstStyle/>
                    <a:p>
                      <a:r>
                        <a:rPr lang="en-US" sz="1600" dirty="0">
                          <a:solidFill>
                            <a:schemeClr val="tx1"/>
                          </a:solidFill>
                        </a:rPr>
                        <a:t>Less: Fixed expenses </a:t>
                      </a:r>
                      <a:endParaRPr lang="en-IN" sz="16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u="sng" dirty="0">
                          <a:solidFill>
                            <a:schemeClr val="tx1"/>
                          </a:solidFill>
                        </a:rPr>
                        <a:t>        1,300</a:t>
                      </a:r>
                      <a:endParaRPr lang="en-IN" sz="1600" u="sng" dirty="0">
                        <a:solidFill>
                          <a:schemeClr val="tx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170921">
                <a:tc>
                  <a:txBody>
                    <a:bodyPr/>
                    <a:lstStyle/>
                    <a:p>
                      <a:r>
                        <a:rPr lang="en-US" sz="1600" dirty="0">
                          <a:solidFill>
                            <a:schemeClr val="tx1"/>
                          </a:solidFill>
                        </a:rPr>
                        <a:t>Net operating</a:t>
                      </a:r>
                      <a:r>
                        <a:rPr lang="en-US" sz="1600" baseline="0" dirty="0">
                          <a:solidFill>
                            <a:schemeClr val="tx1"/>
                          </a:solidFill>
                        </a:rPr>
                        <a:t> income</a:t>
                      </a:r>
                      <a:endParaRPr lang="en-IN" sz="16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u="dbl" baseline="0" dirty="0">
                          <a:solidFill>
                            <a:schemeClr val="tx1"/>
                          </a:solidFill>
                        </a:rPr>
                        <a:t>$      1,073</a:t>
                      </a:r>
                      <a:endParaRPr lang="en-IN" sz="1600" u="dbl" baseline="0" dirty="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15256980"/>
              </p:ext>
            </p:extLst>
          </p:nvPr>
        </p:nvGraphicFramePr>
        <p:xfrm>
          <a:off x="4248585" y="5006340"/>
          <a:ext cx="3691659" cy="574386"/>
        </p:xfrm>
        <a:graphic>
          <a:graphicData uri="http://schemas.openxmlformats.org/presentationml/2006/ole">
            <mc:AlternateContent xmlns:mc="http://schemas.openxmlformats.org/markup-compatibility/2006">
              <mc:Choice xmlns:v="urn:schemas-microsoft-com:vml" Requires="v">
                <p:oleObj spid="_x0000_s18706" name="Equation" r:id="rId3" imgW="2692080" imgH="419040" progId="Equation.DSMT4">
                  <p:embed/>
                </p:oleObj>
              </mc:Choice>
              <mc:Fallback>
                <p:oleObj name="Equation" r:id="rId3" imgW="2692080" imgH="419040" progId="Equation.DSMT4">
                  <p:embed/>
                  <p:pic>
                    <p:nvPicPr>
                      <p:cNvPr id="8" name="Object 7"/>
                      <p:cNvPicPr/>
                      <p:nvPr/>
                    </p:nvPicPr>
                    <p:blipFill>
                      <a:blip r:embed="rId4"/>
                      <a:stretch>
                        <a:fillRect/>
                      </a:stretch>
                    </p:blipFill>
                    <p:spPr>
                      <a:xfrm>
                        <a:off x="4248585" y="5006340"/>
                        <a:ext cx="3691659" cy="57438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45299942"/>
              </p:ext>
            </p:extLst>
          </p:nvPr>
        </p:nvGraphicFramePr>
        <p:xfrm>
          <a:off x="5873750" y="5691188"/>
          <a:ext cx="1382713" cy="561975"/>
        </p:xfrm>
        <a:graphic>
          <a:graphicData uri="http://schemas.openxmlformats.org/presentationml/2006/ole">
            <mc:AlternateContent xmlns:mc="http://schemas.openxmlformats.org/markup-compatibility/2006">
              <mc:Choice xmlns:v="urn:schemas-microsoft-com:vml" Requires="v">
                <p:oleObj spid="_x0000_s18707" name="Equation" r:id="rId5" imgW="1028520" imgH="419040" progId="Equation.DSMT4">
                  <p:embed/>
                </p:oleObj>
              </mc:Choice>
              <mc:Fallback>
                <p:oleObj name="Equation" r:id="rId5" imgW="1028520" imgH="419040" progId="Equation.DSMT4">
                  <p:embed/>
                  <p:pic>
                    <p:nvPicPr>
                      <p:cNvPr id="8" name="Object 7"/>
                      <p:cNvPicPr/>
                      <p:nvPr/>
                    </p:nvPicPr>
                    <p:blipFill>
                      <a:blip r:embed="rId6"/>
                      <a:stretch>
                        <a:fillRect/>
                      </a:stretch>
                    </p:blipFill>
                    <p:spPr>
                      <a:xfrm>
                        <a:off x="5873750" y="5691188"/>
                        <a:ext cx="1382713" cy="561975"/>
                      </a:xfrm>
                      <a:prstGeom prst="rect">
                        <a:avLst/>
                      </a:prstGeom>
                    </p:spPr>
                  </p:pic>
                </p:oleObj>
              </mc:Fallback>
            </mc:AlternateContent>
          </a:graphicData>
        </a:graphic>
      </p:graphicFrame>
    </p:spTree>
    <p:extLst>
      <p:ext uri="{BB962C8B-B14F-4D97-AF65-F5344CB8AC3E}">
        <p14:creationId xmlns:p14="http://schemas.microsoft.com/office/powerpoint/2010/main" val="28669108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8</a:t>
            </a:r>
            <a:endParaRPr lang="en-US" noProof="0" dirty="0"/>
          </a:p>
        </p:txBody>
      </p:sp>
      <p:sp>
        <p:nvSpPr>
          <p:cNvPr id="7" name="Content Placeholder 6"/>
          <p:cNvSpPr>
            <a:spLocks noGrp="1"/>
          </p:cNvSpPr>
          <p:nvPr>
            <p:ph idx="1"/>
          </p:nvPr>
        </p:nvSpPr>
        <p:spPr>
          <a:xfrm>
            <a:off x="822325" y="1447800"/>
            <a:ext cx="7543800" cy="4267199"/>
          </a:xfrm>
        </p:spPr>
        <p:txBody>
          <a:bodyPr/>
          <a:lstStyle/>
          <a:p>
            <a:pPr>
              <a:spcAft>
                <a:spcPts val="0"/>
              </a:spcAft>
              <a:tabLst>
                <a:tab pos="457200" algn="l"/>
              </a:tabLst>
              <a:defRPr/>
            </a:pPr>
            <a:r>
              <a:rPr lang="en-US" sz="2200" noProof="0" dirty="0">
                <a:ea typeface="MS PGothic" pitchFamily="34" charset="-128"/>
              </a:rPr>
              <a:t>At Coffee Klatch, the average selling price of a cup of coffee is $1.49, the average variable expense per cup is $0.36, the average fixed expense per month is $1,300, and an average of 2,100 cups are sold each month.</a:t>
            </a:r>
          </a:p>
          <a:p>
            <a:pPr>
              <a:spcAft>
                <a:spcPts val="0"/>
              </a:spcAft>
              <a:tabLst>
                <a:tab pos="457200" algn="l"/>
              </a:tabLst>
              <a:defRPr/>
            </a:pPr>
            <a:r>
              <a:rPr lang="en-US" sz="2200" noProof="0" dirty="0">
                <a:ea typeface="MS PGothic" pitchFamily="34" charset="-128"/>
              </a:rPr>
              <a:t>If sales increase by 20%, by how much should net operating income increase?</a:t>
            </a:r>
          </a:p>
          <a:p>
            <a:pPr marL="228600" lvl="1">
              <a:spcAft>
                <a:spcPts val="0"/>
              </a:spcAft>
              <a:buClr>
                <a:schemeClr val="accent2"/>
              </a:buClr>
              <a:tabLst>
                <a:tab pos="457200" algn="l"/>
              </a:tabLst>
              <a:defRPr/>
            </a:pPr>
            <a:r>
              <a:rPr lang="en-US" sz="2200" noProof="0" dirty="0">
                <a:ea typeface="MS PGothic" pitchFamily="34" charset="-128"/>
              </a:rPr>
              <a:t>a. 30.0%.</a:t>
            </a:r>
          </a:p>
          <a:p>
            <a:pPr marL="228600" lvl="1">
              <a:spcAft>
                <a:spcPts val="0"/>
              </a:spcAft>
              <a:buClr>
                <a:schemeClr val="accent2"/>
              </a:buClr>
              <a:tabLst>
                <a:tab pos="457200" algn="l"/>
              </a:tabLst>
              <a:defRPr/>
            </a:pPr>
            <a:r>
              <a:rPr lang="en-US" sz="2200" noProof="0" dirty="0">
                <a:ea typeface="MS PGothic" pitchFamily="34" charset="-128"/>
              </a:rPr>
              <a:t>b. 20.0%.</a:t>
            </a:r>
          </a:p>
          <a:p>
            <a:pPr marL="228600" lvl="1">
              <a:spcAft>
                <a:spcPts val="0"/>
              </a:spcAft>
              <a:buClr>
                <a:schemeClr val="accent2"/>
              </a:buClr>
              <a:tabLst>
                <a:tab pos="457200" algn="l"/>
              </a:tabLst>
              <a:defRPr/>
            </a:pPr>
            <a:r>
              <a:rPr lang="en-US" sz="2200" noProof="0" dirty="0">
                <a:ea typeface="MS PGothic" pitchFamily="34" charset="-128"/>
              </a:rPr>
              <a:t>c. 22.1%.</a:t>
            </a:r>
          </a:p>
          <a:p>
            <a:pPr marL="228600" lvl="1">
              <a:spcAft>
                <a:spcPts val="0"/>
              </a:spcAft>
              <a:buClr>
                <a:schemeClr val="accent2"/>
              </a:buClr>
              <a:tabLst>
                <a:tab pos="457200" algn="l"/>
              </a:tabLst>
              <a:defRPr/>
            </a:pPr>
            <a:r>
              <a:rPr lang="en-US" sz="2200" noProof="0" dirty="0">
                <a:ea typeface="MS PGothic" pitchFamily="34" charset="-128"/>
              </a:rPr>
              <a:t>d. 44.2%.</a:t>
            </a:r>
          </a:p>
        </p:txBody>
      </p:sp>
    </p:spTree>
    <p:extLst>
      <p:ext uri="{BB962C8B-B14F-4D97-AF65-F5344CB8AC3E}">
        <p14:creationId xmlns:p14="http://schemas.microsoft.com/office/powerpoint/2010/main" val="20764490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cs typeface="Arial" charset="0"/>
              </a:rPr>
              <a:t>Quick Check 8a</a:t>
            </a:r>
            <a:endParaRPr lang="en-US" noProof="0" dirty="0"/>
          </a:p>
        </p:txBody>
      </p:sp>
      <p:sp>
        <p:nvSpPr>
          <p:cNvPr id="7" name="Content Placeholder 6"/>
          <p:cNvSpPr>
            <a:spLocks noGrp="1"/>
          </p:cNvSpPr>
          <p:nvPr>
            <p:ph idx="1"/>
          </p:nvPr>
        </p:nvSpPr>
        <p:spPr>
          <a:xfrm>
            <a:off x="822325" y="1447800"/>
            <a:ext cx="7543800" cy="4267199"/>
          </a:xfrm>
        </p:spPr>
        <p:txBody>
          <a:bodyPr/>
          <a:lstStyle/>
          <a:p>
            <a:pPr>
              <a:spcAft>
                <a:spcPts val="0"/>
              </a:spcAft>
              <a:tabLst>
                <a:tab pos="457200" algn="l"/>
              </a:tabLst>
              <a:defRPr/>
            </a:pPr>
            <a:r>
              <a:rPr lang="en-US" sz="2200" noProof="0" dirty="0">
                <a:ea typeface="MS PGothic" pitchFamily="34" charset="-128"/>
              </a:rPr>
              <a:t>At Coffee Klatch, the average selling price of a cup of coffee is $1.49, the average variable expense per cup is $0.36, the average fixed expense per month is $1,300, and an average of 2,100 cups are sold each month.</a:t>
            </a:r>
          </a:p>
          <a:p>
            <a:pPr>
              <a:spcAft>
                <a:spcPts val="0"/>
              </a:spcAft>
              <a:tabLst>
                <a:tab pos="457200" algn="l"/>
              </a:tabLst>
              <a:defRPr/>
            </a:pPr>
            <a:r>
              <a:rPr lang="en-US" sz="2200" noProof="0" dirty="0">
                <a:ea typeface="MS PGothic" pitchFamily="34" charset="-128"/>
              </a:rPr>
              <a:t>If sales increase by 20%, by how much should net operating income increase?</a:t>
            </a:r>
          </a:p>
          <a:p>
            <a:pPr marL="228600" lvl="1">
              <a:spcAft>
                <a:spcPts val="0"/>
              </a:spcAft>
              <a:buClr>
                <a:schemeClr val="accent2"/>
              </a:buClr>
              <a:tabLst>
                <a:tab pos="457200" algn="l"/>
              </a:tabLst>
              <a:defRPr/>
            </a:pPr>
            <a:r>
              <a:rPr lang="en-US" sz="2200" noProof="0" dirty="0">
                <a:ea typeface="MS PGothic" pitchFamily="34" charset="-128"/>
              </a:rPr>
              <a:t>a. 30.0%.</a:t>
            </a:r>
          </a:p>
          <a:p>
            <a:pPr marL="228600" lvl="1">
              <a:spcAft>
                <a:spcPts val="0"/>
              </a:spcAft>
              <a:buClr>
                <a:schemeClr val="accent2"/>
              </a:buClr>
              <a:tabLst>
                <a:tab pos="457200" algn="l"/>
              </a:tabLst>
              <a:defRPr/>
            </a:pPr>
            <a:r>
              <a:rPr lang="en-US" sz="2200" noProof="0" dirty="0">
                <a:ea typeface="MS PGothic" pitchFamily="34" charset="-128"/>
              </a:rPr>
              <a:t>b. 20.0%.</a:t>
            </a:r>
          </a:p>
          <a:p>
            <a:pPr marL="228600" lvl="1">
              <a:spcAft>
                <a:spcPts val="0"/>
              </a:spcAft>
              <a:buClr>
                <a:schemeClr val="accent2"/>
              </a:buClr>
              <a:tabLst>
                <a:tab pos="457200" algn="l"/>
              </a:tabLst>
              <a:defRPr/>
            </a:pPr>
            <a:r>
              <a:rPr lang="en-US" sz="2200" noProof="0" dirty="0">
                <a:ea typeface="MS PGothic" pitchFamily="34" charset="-128"/>
              </a:rPr>
              <a:t>c. 22.1%.</a:t>
            </a:r>
          </a:p>
          <a:p>
            <a:pPr marL="228600" lvl="1">
              <a:spcAft>
                <a:spcPts val="0"/>
              </a:spcAft>
              <a:buClr>
                <a:schemeClr val="accent2"/>
              </a:buClr>
              <a:tabLst>
                <a:tab pos="457200" algn="l"/>
              </a:tabLst>
              <a:defRPr/>
            </a:pPr>
            <a:r>
              <a:rPr lang="en-US" sz="2200" noProof="0" dirty="0">
                <a:solidFill>
                  <a:srgbClr val="0000C0"/>
                </a:solidFill>
                <a:ea typeface="MS PGothic" pitchFamily="34" charset="-128"/>
              </a:rPr>
              <a:t>d. Answer: 44.2%.</a:t>
            </a:r>
          </a:p>
        </p:txBody>
      </p:sp>
      <p:graphicFrame>
        <p:nvGraphicFramePr>
          <p:cNvPr id="5" name="Table 4"/>
          <p:cNvGraphicFramePr>
            <a:graphicFrameLocks noGrp="1"/>
          </p:cNvGraphicFramePr>
          <p:nvPr>
            <p:extLst>
              <p:ext uri="{D42A27DB-BD31-4B8C-83A1-F6EECF244321}">
                <p14:modId xmlns:p14="http://schemas.microsoft.com/office/powerpoint/2010/main" val="767274937"/>
              </p:ext>
            </p:extLst>
          </p:nvPr>
        </p:nvGraphicFramePr>
        <p:xfrm>
          <a:off x="3902075" y="4648200"/>
          <a:ext cx="4419600" cy="1145329"/>
        </p:xfrm>
        <a:graphic>
          <a:graphicData uri="http://schemas.openxmlformats.org/drawingml/2006/table">
            <a:tbl>
              <a:tblPr firstRow="1" bandRow="1">
                <a:tableStyleId>{2D5ABB26-0587-4C30-8999-92F81FD0307C}</a:tableStyleId>
              </a:tblPr>
              <a:tblGrid>
                <a:gridCol w="304800">
                  <a:extLst>
                    <a:ext uri="{9D8B030D-6E8A-4147-A177-3AD203B41FA5}">
                      <a16:colId xmlns:a16="http://schemas.microsoft.com/office/drawing/2014/main" val="2465017048"/>
                    </a:ext>
                  </a:extLst>
                </a:gridCol>
                <a:gridCol w="3048000">
                  <a:extLst>
                    <a:ext uri="{9D8B030D-6E8A-4147-A177-3AD203B41FA5}">
                      <a16:colId xmlns:a16="http://schemas.microsoft.com/office/drawing/2014/main" val="3224823112"/>
                    </a:ext>
                  </a:extLst>
                </a:gridCol>
                <a:gridCol w="1066800">
                  <a:extLst>
                    <a:ext uri="{9D8B030D-6E8A-4147-A177-3AD203B41FA5}">
                      <a16:colId xmlns:a16="http://schemas.microsoft.com/office/drawing/2014/main" val="1082317797"/>
                    </a:ext>
                  </a:extLst>
                </a:gridCol>
              </a:tblGrid>
              <a:tr h="271702">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dirty="0">
                          <a:solidFill>
                            <a:schemeClr val="tx1"/>
                          </a:solidFill>
                        </a:rPr>
                        <a:t>Percent increase in sales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solidFill>
                            <a:schemeClr val="tx1"/>
                          </a:solidFill>
                        </a:rPr>
                        <a:t>   20.0%</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731864"/>
                  </a:ext>
                </a:extLst>
              </a:tr>
              <a:tr h="413809">
                <a:tc>
                  <a:txBody>
                    <a:bodyPr/>
                    <a:lstStyle/>
                    <a:p>
                      <a:r>
                        <a:rPr lang="en-IN"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dirty="0">
                          <a:solidFill>
                            <a:schemeClr val="tx1"/>
                          </a:solidFill>
                        </a:rPr>
                        <a:t>Degree of operating leverage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dirty="0">
                          <a:solidFill>
                            <a:schemeClr val="tx1"/>
                          </a:solidFill>
                        </a:rPr>
                        <a:t>   </a:t>
                      </a:r>
                      <a:r>
                        <a:rPr lang="en-US" u="sng" dirty="0">
                          <a:solidFill>
                            <a:schemeClr val="tx1"/>
                          </a:solidFill>
                        </a:rPr>
                        <a:t>  2.21</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402689"/>
                  </a:ext>
                </a:extLst>
              </a:tr>
              <a:tr h="289666">
                <a:tc>
                  <a:txBody>
                    <a:bodyPr/>
                    <a:lstStyle/>
                    <a:p>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dirty="0">
                          <a:solidFill>
                            <a:schemeClr val="tx1"/>
                          </a:solidFill>
                        </a:rPr>
                        <a:t>Percent increase in profits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u="none" baseline="0" dirty="0">
                          <a:solidFill>
                            <a:schemeClr val="tx1"/>
                          </a:solidFill>
                        </a:rPr>
                        <a:t>   </a:t>
                      </a:r>
                      <a:r>
                        <a:rPr lang="en-US" u="dbl" baseline="0" dirty="0">
                          <a:solidFill>
                            <a:schemeClr val="tx1"/>
                          </a:solidFill>
                        </a:rPr>
                        <a:t>44.2%</a:t>
                      </a:r>
                      <a:endParaRPr lang="en-IN" u="dbl"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8279900"/>
                  </a:ext>
                </a:extLst>
              </a:tr>
            </a:tbl>
          </a:graphicData>
        </a:graphic>
      </p:graphicFrame>
    </p:spTree>
    <p:extLst>
      <p:ext uri="{BB962C8B-B14F-4D97-AF65-F5344CB8AC3E}">
        <p14:creationId xmlns:p14="http://schemas.microsoft.com/office/powerpoint/2010/main" val="305744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cs typeface="Arial" charset="0"/>
              </a:rPr>
              <a:t>Contribution Approach </a:t>
            </a:r>
            <a:r>
              <a:rPr lang="en-US" sz="1000" noProof="0" dirty="0">
                <a:cs typeface="Arial" charset="0"/>
              </a:rPr>
              <a:t>4</a:t>
            </a:r>
            <a:endParaRPr lang="en-US" sz="1000" noProof="0" dirty="0"/>
          </a:p>
        </p:txBody>
      </p:sp>
      <p:sp>
        <p:nvSpPr>
          <p:cNvPr id="7" name="Content Placeholder 6"/>
          <p:cNvSpPr>
            <a:spLocks noGrp="1"/>
          </p:cNvSpPr>
          <p:nvPr>
            <p:ph idx="1"/>
          </p:nvPr>
        </p:nvSpPr>
        <p:spPr>
          <a:xfrm>
            <a:off x="822325" y="1447801"/>
            <a:ext cx="7543800" cy="1143001"/>
          </a:xfrm>
        </p:spPr>
        <p:txBody>
          <a:bodyPr/>
          <a:lstStyle/>
          <a:p>
            <a:pPr eaLnBrk="1" hangingPunct="1">
              <a:spcAft>
                <a:spcPts val="0"/>
              </a:spcAft>
            </a:pPr>
            <a:r>
              <a:rPr lang="en-US" sz="3000" noProof="0" dirty="0">
                <a:cs typeface="Arial" charset="0"/>
              </a:rPr>
              <a:t>If R</a:t>
            </a:r>
            <a:r>
              <a:rPr lang="en-US" sz="100" noProof="0" dirty="0">
                <a:cs typeface="Arial" charset="0"/>
              </a:rPr>
              <a:t> </a:t>
            </a:r>
            <a:r>
              <a:rPr lang="en-US" sz="3000" noProof="0" dirty="0">
                <a:cs typeface="Arial" charset="0"/>
              </a:rPr>
              <a:t>B</a:t>
            </a:r>
            <a:r>
              <a:rPr lang="en-US" sz="100" noProof="0" dirty="0">
                <a:cs typeface="Arial" charset="0"/>
              </a:rPr>
              <a:t> </a:t>
            </a:r>
            <a:r>
              <a:rPr lang="en-US" sz="3000" noProof="0" dirty="0">
                <a:cs typeface="Arial" charset="0"/>
              </a:rPr>
              <a:t>C sells one more bike (</a:t>
            </a:r>
            <a:r>
              <a:rPr lang="en-US" sz="3000" noProof="0" dirty="0">
                <a:solidFill>
                  <a:srgbClr val="B80000"/>
                </a:solidFill>
                <a:cs typeface="Arial" charset="0"/>
              </a:rPr>
              <a:t>401</a:t>
            </a:r>
            <a:r>
              <a:rPr lang="en-US" sz="3000" b="1" noProof="0" dirty="0">
                <a:solidFill>
                  <a:srgbClr val="B80000"/>
                </a:solidFill>
                <a:cs typeface="Arial" charset="0"/>
              </a:rPr>
              <a:t> </a:t>
            </a:r>
            <a:r>
              <a:rPr lang="en-US" sz="3000" noProof="0" dirty="0">
                <a:solidFill>
                  <a:srgbClr val="B80000"/>
                </a:solidFill>
                <a:cs typeface="Arial" charset="0"/>
              </a:rPr>
              <a:t>bikes</a:t>
            </a:r>
            <a:r>
              <a:rPr lang="en-US" sz="3000" noProof="0" dirty="0">
                <a:cs typeface="Arial" charset="0"/>
              </a:rPr>
              <a:t>), net operating income will increase by </a:t>
            </a:r>
            <a:r>
              <a:rPr lang="en-US" sz="3000" b="1" i="1" noProof="0" dirty="0">
                <a:solidFill>
                  <a:srgbClr val="0000FF"/>
                </a:solidFill>
                <a:cs typeface="Arial" charset="0"/>
              </a:rPr>
              <a:t>$200</a:t>
            </a:r>
            <a:r>
              <a:rPr lang="en-US" sz="3000" noProof="0" dirty="0">
                <a:cs typeface="Arial" charset="0"/>
              </a:rPr>
              <a:t>.</a:t>
            </a:r>
          </a:p>
        </p:txBody>
      </p:sp>
      <p:sp>
        <p:nvSpPr>
          <p:cNvPr id="13" name="Content Placeholder 4">
            <a:extLst>
              <a:ext uri="{FF2B5EF4-FFF2-40B4-BE49-F238E27FC236}">
                <a16:creationId xmlns:a16="http://schemas.microsoft.com/office/drawing/2014/main" id="{DCEA380A-1319-4873-A1CE-CB5790F9954B}"/>
              </a:ext>
            </a:extLst>
          </p:cNvPr>
          <p:cNvSpPr>
            <a:spLocks noGrp="1"/>
          </p:cNvSpPr>
          <p:nvPr>
            <p:ph idx="10"/>
          </p:nvPr>
        </p:nvSpPr>
        <p:spPr>
          <a:xfrm>
            <a:off x="1535110" y="2636519"/>
            <a:ext cx="5627689" cy="1143001"/>
          </a:xfrm>
        </p:spPr>
        <p:txBody>
          <a:bodyPr/>
          <a:lstStyle/>
          <a:p>
            <a:pPr algn="ctr">
              <a:spcBef>
                <a:spcPts val="500"/>
              </a:spcBef>
              <a:spcAft>
                <a:spcPts val="0"/>
              </a:spcAft>
            </a:pPr>
            <a:r>
              <a:rPr lang="en-US" sz="2000" b="1" noProof="0" dirty="0"/>
              <a:t>Racing Bicycle Company</a:t>
            </a:r>
          </a:p>
          <a:p>
            <a:pPr algn="ctr">
              <a:spcBef>
                <a:spcPts val="500"/>
              </a:spcBef>
              <a:spcAft>
                <a:spcPts val="0"/>
              </a:spcAft>
            </a:pPr>
            <a:r>
              <a:rPr lang="en-US" sz="2000" b="1" noProof="0" dirty="0"/>
              <a:t>Contribution Income Statement</a:t>
            </a:r>
          </a:p>
          <a:p>
            <a:pPr algn="ctr">
              <a:spcBef>
                <a:spcPts val="500"/>
              </a:spcBef>
              <a:spcAft>
                <a:spcPts val="0"/>
              </a:spcAft>
            </a:pPr>
            <a:r>
              <a:rPr lang="en-US" sz="2000" b="1" noProof="0" dirty="0"/>
              <a:t>For the Month of June</a:t>
            </a:r>
          </a:p>
        </p:txBody>
      </p:sp>
      <p:graphicFrame>
        <p:nvGraphicFramePr>
          <p:cNvPr id="14" name="Table 10">
            <a:extLst>
              <a:ext uri="{FF2B5EF4-FFF2-40B4-BE49-F238E27FC236}">
                <a16:creationId xmlns:a16="http://schemas.microsoft.com/office/drawing/2014/main" id="{565CA3E6-AEB1-468B-B1FF-C4F30AFEF7F3}"/>
              </a:ext>
            </a:extLst>
          </p:cNvPr>
          <p:cNvGraphicFramePr>
            <a:graphicFrameLocks noGrp="1"/>
          </p:cNvGraphicFramePr>
          <p:nvPr>
            <p:extLst>
              <p:ext uri="{D42A27DB-BD31-4B8C-83A1-F6EECF244321}">
                <p14:modId xmlns:p14="http://schemas.microsoft.com/office/powerpoint/2010/main" val="692215966"/>
              </p:ext>
            </p:extLst>
          </p:nvPr>
        </p:nvGraphicFramePr>
        <p:xfrm>
          <a:off x="1535110" y="3813810"/>
          <a:ext cx="5627690" cy="2377440"/>
        </p:xfrm>
        <a:graphic>
          <a:graphicData uri="http://schemas.openxmlformats.org/drawingml/2006/table">
            <a:tbl>
              <a:tblPr firstRow="1" bandRow="1">
                <a:tableStyleId>{5C22544A-7EE6-4342-B048-85BDC9FD1C3A}</a:tableStyleId>
              </a:tblPr>
              <a:tblGrid>
                <a:gridCol w="2755012">
                  <a:extLst>
                    <a:ext uri="{9D8B030D-6E8A-4147-A177-3AD203B41FA5}">
                      <a16:colId xmlns:a16="http://schemas.microsoft.com/office/drawing/2014/main" val="3867931200"/>
                    </a:ext>
                  </a:extLst>
                </a:gridCol>
                <a:gridCol w="1436339">
                  <a:extLst>
                    <a:ext uri="{9D8B030D-6E8A-4147-A177-3AD203B41FA5}">
                      <a16:colId xmlns:a16="http://schemas.microsoft.com/office/drawing/2014/main" val="3371366454"/>
                    </a:ext>
                  </a:extLst>
                </a:gridCol>
                <a:gridCol w="1436339">
                  <a:extLst>
                    <a:ext uri="{9D8B030D-6E8A-4147-A177-3AD203B41FA5}">
                      <a16:colId xmlns:a16="http://schemas.microsoft.com/office/drawing/2014/main" val="2062514005"/>
                    </a:ext>
                  </a:extLst>
                </a:gridCol>
              </a:tblGrid>
              <a:tr h="213756">
                <a:tc>
                  <a:txBody>
                    <a:bodyPr/>
                    <a:lstStyle/>
                    <a:p>
                      <a:endParaRPr 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dirty="0">
                          <a:solidFill>
                            <a:schemeClr val="tx1"/>
                          </a:solidFill>
                        </a:rPr>
                        <a:t>Per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004630"/>
                  </a:ext>
                </a:extLst>
              </a:tr>
              <a:tr h="231569">
                <a:tc>
                  <a:txBody>
                    <a:bodyPr/>
                    <a:lstStyle/>
                    <a:p>
                      <a:r>
                        <a:rPr lang="en-US" sz="2000" b="0" dirty="0">
                          <a:solidFill>
                            <a:schemeClr val="tx1"/>
                          </a:solidFill>
                        </a:rPr>
                        <a:t>Sales (</a:t>
                      </a:r>
                      <a:r>
                        <a:rPr lang="en-US" sz="2000" b="1" dirty="0">
                          <a:solidFill>
                            <a:srgbClr val="AC0000"/>
                          </a:solidFill>
                        </a:rPr>
                        <a:t>401</a:t>
                      </a:r>
                      <a:r>
                        <a:rPr lang="en-US" sz="2000" b="0" dirty="0">
                          <a:solidFill>
                            <a:schemeClr val="tx1"/>
                          </a:solidFill>
                        </a:rPr>
                        <a:t> bicycles)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200,500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0" dirty="0">
                          <a:solidFill>
                            <a:schemeClr val="tx1"/>
                          </a:solidFill>
                        </a:rPr>
                        <a:t>$    500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71380"/>
                  </a:ext>
                </a:extLst>
              </a:tr>
              <a:tr h="231569">
                <a:tc>
                  <a:txBody>
                    <a:bodyPr/>
                    <a:lstStyle/>
                    <a:p>
                      <a:r>
                        <a:rPr lang="en-US" sz="2000" dirty="0">
                          <a:solidFill>
                            <a:schemeClr val="tx1"/>
                          </a:solidFill>
                        </a:rPr>
                        <a:t>Less: Variable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120,300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231424"/>
                  </a:ext>
                </a:extLst>
              </a:tr>
              <a:tr h="231569">
                <a:tc>
                  <a:txBody>
                    <a:bodyPr/>
                    <a:lstStyle/>
                    <a:p>
                      <a:r>
                        <a:rPr lang="en-US" sz="2000" dirty="0">
                          <a:solidFill>
                            <a:schemeClr val="tx1"/>
                          </a:solidFill>
                        </a:rPr>
                        <a:t>Contribution margin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tx1"/>
                          </a:solidFill>
                        </a:rPr>
                        <a:t>80,200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dbl" baseline="0" dirty="0">
                          <a:solidFill>
                            <a:schemeClr val="tx1"/>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374103"/>
                  </a:ext>
                </a:extLst>
              </a:tr>
              <a:tr h="231569">
                <a:tc>
                  <a:txBody>
                    <a:bodyPr/>
                    <a:lstStyle/>
                    <a:p>
                      <a:r>
                        <a:rPr lang="en-US" sz="2000" dirty="0">
                          <a:solidFill>
                            <a:schemeClr val="tx1"/>
                          </a:solidFill>
                        </a:rPr>
                        <a:t>Less: Fixed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u="sng" dirty="0">
                          <a:solidFill>
                            <a:schemeClr val="tx1"/>
                          </a:solidFill>
                        </a:rPr>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2421858"/>
                  </a:ext>
                </a:extLst>
              </a:tr>
              <a:tr h="231569">
                <a:tc>
                  <a:txBody>
                    <a:bodyPr/>
                    <a:lstStyle/>
                    <a:p>
                      <a:r>
                        <a:rPr lang="en-US" sz="2000" dirty="0">
                          <a:solidFill>
                            <a:schemeClr val="tx1"/>
                          </a:solidFill>
                        </a:rPr>
                        <a:t>Net operating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1" u="dbl" baseline="0" dirty="0">
                          <a:solidFill>
                            <a:srgbClr val="002060"/>
                          </a:solidFill>
                        </a:rPr>
                        <a:t>$            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20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200259"/>
                  </a:ext>
                </a:extLst>
              </a:tr>
            </a:tbl>
          </a:graphicData>
        </a:graphic>
      </p:graphicFrame>
    </p:spTree>
    <p:extLst>
      <p:ext uri="{BB962C8B-B14F-4D97-AF65-F5344CB8AC3E}">
        <p14:creationId xmlns:p14="http://schemas.microsoft.com/office/powerpoint/2010/main" val="39420739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Verify Increase in Profit</a:t>
            </a:r>
            <a:endParaRPr lang="en-US" noProof="0" dirty="0"/>
          </a:p>
        </p:txBody>
      </p:sp>
      <p:graphicFrame>
        <p:nvGraphicFramePr>
          <p:cNvPr id="5" name="Table 4"/>
          <p:cNvGraphicFramePr>
            <a:graphicFrameLocks noGrp="1"/>
          </p:cNvGraphicFramePr>
          <p:nvPr>
            <p:extLst>
              <p:ext uri="{D42A27DB-BD31-4B8C-83A1-F6EECF244321}">
                <p14:modId xmlns:p14="http://schemas.microsoft.com/office/powerpoint/2010/main" val="3385158131"/>
              </p:ext>
            </p:extLst>
          </p:nvPr>
        </p:nvGraphicFramePr>
        <p:xfrm>
          <a:off x="1051437" y="1815300"/>
          <a:ext cx="6873363" cy="3566160"/>
        </p:xfrm>
        <a:graphic>
          <a:graphicData uri="http://schemas.openxmlformats.org/drawingml/2006/table">
            <a:tbl>
              <a:tblPr firstRow="1" bandRow="1">
                <a:tableStyleId>{2D5ABB26-0587-4C30-8999-92F81FD0307C}</a:tableStyleId>
              </a:tblPr>
              <a:tblGrid>
                <a:gridCol w="4206876">
                  <a:extLst>
                    <a:ext uri="{9D8B030D-6E8A-4147-A177-3AD203B41FA5}">
                      <a16:colId xmlns:a16="http://schemas.microsoft.com/office/drawing/2014/main" val="2188627799"/>
                    </a:ext>
                  </a:extLst>
                </a:gridCol>
                <a:gridCol w="1291814">
                  <a:extLst>
                    <a:ext uri="{9D8B030D-6E8A-4147-A177-3AD203B41FA5}">
                      <a16:colId xmlns:a16="http://schemas.microsoft.com/office/drawing/2014/main" val="3580386108"/>
                    </a:ext>
                  </a:extLst>
                </a:gridCol>
                <a:gridCol w="1374673">
                  <a:extLst>
                    <a:ext uri="{9D8B030D-6E8A-4147-A177-3AD203B41FA5}">
                      <a16:colId xmlns:a16="http://schemas.microsoft.com/office/drawing/2014/main" val="2421035959"/>
                    </a:ext>
                  </a:extLst>
                </a:gridCol>
              </a:tblGrid>
              <a:tr h="575418">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i="0" u="none" dirty="0">
                          <a:solidFill>
                            <a:schemeClr val="tx1"/>
                          </a:solidFill>
                        </a:rPr>
                        <a:t>Actual</a:t>
                      </a:r>
                      <a:r>
                        <a:rPr lang="en-US" b="1" i="0" u="sng" dirty="0">
                          <a:solidFill>
                            <a:schemeClr val="tx1"/>
                          </a:solidFill>
                        </a:rPr>
                        <a:t> Sales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0" u="none" dirty="0">
                          <a:solidFill>
                            <a:schemeClr val="tx1"/>
                          </a:solidFill>
                        </a:rPr>
                        <a:t>Increased</a:t>
                      </a:r>
                      <a:r>
                        <a:rPr lang="en-US" b="1" i="0" u="sng" dirty="0">
                          <a:solidFill>
                            <a:schemeClr val="tx1"/>
                          </a:solidFill>
                        </a:rPr>
                        <a:t> Sales</a:t>
                      </a:r>
                      <a:endParaRPr lang="en-IN" b="1" i="0" u="sng"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26155"/>
                  </a:ext>
                </a:extLst>
              </a:tr>
              <a:tr h="328811">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US" i="1" dirty="0">
                          <a:solidFill>
                            <a:schemeClr val="tx1"/>
                          </a:solidFill>
                        </a:rPr>
                        <a:t>2,100 cups</a:t>
                      </a:r>
                      <a:endParaRPr lang="en-IN"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i="1" dirty="0">
                          <a:solidFill>
                            <a:schemeClr val="tx1"/>
                          </a:solidFill>
                        </a:rPr>
                        <a:t>2,520 cups</a:t>
                      </a:r>
                      <a:endParaRPr lang="en-IN" i="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6991814"/>
                  </a:ext>
                </a:extLst>
              </a:tr>
              <a:tr h="328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Sales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US" dirty="0">
                          <a:solidFill>
                            <a:schemeClr val="tx1"/>
                          </a:solidFill>
                        </a:rPr>
                        <a:t>$       3,129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solidFill>
                            <a:schemeClr val="tx1"/>
                          </a:solidFill>
                        </a:rPr>
                        <a:t>$        3,755</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5342973"/>
                  </a:ext>
                </a:extLst>
              </a:tr>
              <a:tr h="328811">
                <a:tc>
                  <a:txBody>
                    <a:bodyPr/>
                    <a:lstStyle/>
                    <a:p>
                      <a:r>
                        <a:rPr lang="en-US" dirty="0">
                          <a:solidFill>
                            <a:schemeClr val="tx1"/>
                          </a:solidFill>
                        </a:rPr>
                        <a:t>Less: Variable expenses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US" u="sng" dirty="0">
                          <a:solidFill>
                            <a:schemeClr val="tx1"/>
                          </a:solidFill>
                        </a:rPr>
                        <a:t>            756</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907</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94743"/>
                  </a:ext>
                </a:extLst>
              </a:tr>
              <a:tr h="328811">
                <a:tc>
                  <a:txBody>
                    <a:bodyPr/>
                    <a:lstStyle/>
                    <a:p>
                      <a:r>
                        <a:rPr lang="en-US" dirty="0">
                          <a:solidFill>
                            <a:schemeClr val="tx1"/>
                          </a:solidFill>
                        </a:rPr>
                        <a:t>Contribution margin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US" dirty="0">
                          <a:solidFill>
                            <a:schemeClr val="tx1"/>
                          </a:solidFill>
                        </a:rPr>
                        <a:t>2,373</a:t>
                      </a:r>
                      <a:endParaRPr lang="en-IN"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solidFill>
                            <a:schemeClr val="tx1"/>
                          </a:solidFill>
                        </a:rPr>
                        <a:t>2,848</a:t>
                      </a:r>
                      <a:endParaRPr lang="en-IN"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945335"/>
                  </a:ext>
                </a:extLst>
              </a:tr>
              <a:tr h="328811">
                <a:tc>
                  <a:txBody>
                    <a:bodyPr/>
                    <a:lstStyle/>
                    <a:p>
                      <a:r>
                        <a:rPr lang="en-US" dirty="0">
                          <a:solidFill>
                            <a:schemeClr val="tx1"/>
                          </a:solidFill>
                        </a:rPr>
                        <a:t>Less: Fixed expenses </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US" u="sng" dirty="0">
                          <a:solidFill>
                            <a:schemeClr val="tx1"/>
                          </a:solidFill>
                        </a:rPr>
                        <a:t>         1,300</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sng" dirty="0">
                          <a:solidFill>
                            <a:schemeClr val="tx1"/>
                          </a:solidFill>
                        </a:rPr>
                        <a:t>          1,300</a:t>
                      </a:r>
                      <a:endParaRPr lang="en-IN" u="sng"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250639"/>
                  </a:ext>
                </a:extLst>
              </a:tr>
              <a:tr h="328811">
                <a:tc>
                  <a:txBody>
                    <a:bodyPr/>
                    <a:lstStyle/>
                    <a:p>
                      <a:r>
                        <a:rPr lang="en-US" dirty="0">
                          <a:solidFill>
                            <a:schemeClr val="tx1"/>
                          </a:solidFill>
                        </a:rPr>
                        <a:t>Net operating</a:t>
                      </a:r>
                      <a:r>
                        <a:rPr lang="en-US" baseline="0" dirty="0">
                          <a:solidFill>
                            <a:schemeClr val="tx1"/>
                          </a:solidFill>
                        </a:rPr>
                        <a:t> income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r>
                        <a:rPr lang="en-US" u="dbl" dirty="0">
                          <a:solidFill>
                            <a:schemeClr val="tx1"/>
                          </a:solidFill>
                        </a:rPr>
                        <a:t>$</a:t>
                      </a:r>
                      <a:r>
                        <a:rPr lang="en-US" u="dbl" baseline="0" dirty="0">
                          <a:solidFill>
                            <a:schemeClr val="tx1"/>
                          </a:solidFill>
                        </a:rPr>
                        <a:t>       1,073</a:t>
                      </a:r>
                      <a:r>
                        <a:rPr lang="en-US" u="dbl" dirty="0">
                          <a:solidFill>
                            <a:schemeClr val="tx1"/>
                          </a:solidFill>
                        </a:rPr>
                        <a:t>        </a:t>
                      </a:r>
                      <a:endParaRPr lang="en-IN" u="db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u="dbl" dirty="0">
                          <a:solidFill>
                            <a:schemeClr val="tx1"/>
                          </a:solidFill>
                        </a:rPr>
                        <a:t>$        1,548</a:t>
                      </a:r>
                      <a:endParaRPr lang="en-IN" u="db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3369690"/>
                  </a:ext>
                </a:extLst>
              </a:tr>
              <a:tr h="336808">
                <a:tc>
                  <a:txBody>
                    <a:bodyPr/>
                    <a:lstStyle/>
                    <a:p>
                      <a:r>
                        <a:rPr lang="en-IN" sz="1800" dirty="0">
                          <a:solidFill>
                            <a:schemeClr val="tx1"/>
                          </a:solidFill>
                        </a:rPr>
                        <a:t>% change in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a:endParaRPr lang="en-IN"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800" dirty="0">
                          <a:solidFill>
                            <a:schemeClr val="tx1"/>
                          </a:solidFill>
                        </a:rPr>
                        <a:t>20.0%</a:t>
                      </a:r>
                      <a:endParaRPr lang="en-IN" sz="18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3334170"/>
                  </a:ext>
                </a:extLst>
              </a:tr>
              <a:tr h="328811">
                <a:tc>
                  <a:txBody>
                    <a:bodyPr/>
                    <a:lstStyle/>
                    <a:p>
                      <a:r>
                        <a:rPr lang="en-IN" sz="1800" dirty="0">
                          <a:solidFill>
                            <a:schemeClr val="tx1"/>
                          </a:solidFill>
                        </a:rPr>
                        <a:t>% change in net operating income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endParaRPr lang="en-IN"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dirty="0">
                          <a:solidFill>
                            <a:schemeClr val="tx1"/>
                          </a:solidFill>
                        </a:rPr>
                        <a:t>44.2%</a:t>
                      </a:r>
                      <a:endParaRPr lang="en-IN" sz="18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08451"/>
                  </a:ext>
                </a:extLst>
              </a:tr>
            </a:tbl>
          </a:graphicData>
        </a:graphic>
      </p:graphicFrame>
    </p:spTree>
    <p:extLst>
      <p:ext uri="{BB962C8B-B14F-4D97-AF65-F5344CB8AC3E}">
        <p14:creationId xmlns:p14="http://schemas.microsoft.com/office/powerpoint/2010/main" val="1801673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Structuring Sales Commissions</a:t>
            </a:r>
            <a:endParaRPr lang="en-US" noProof="0" dirty="0"/>
          </a:p>
        </p:txBody>
      </p:sp>
      <p:sp>
        <p:nvSpPr>
          <p:cNvPr id="7" name="Content Placeholder 6"/>
          <p:cNvSpPr>
            <a:spLocks noGrp="1"/>
          </p:cNvSpPr>
          <p:nvPr>
            <p:ph idx="1"/>
          </p:nvPr>
        </p:nvSpPr>
        <p:spPr/>
        <p:txBody>
          <a:bodyPr/>
          <a:lstStyle/>
          <a:p>
            <a:pPr>
              <a:spcAft>
                <a:spcPts val="2500"/>
              </a:spcAft>
            </a:pPr>
            <a:r>
              <a:rPr lang="en-US" sz="3000" noProof="0" dirty="0"/>
              <a:t>Companies generally compensate salespeople by paying them either a commission based on sales or a salary plus a sales commission. Commissions based on sales dollars can lead to </a:t>
            </a:r>
            <a:r>
              <a:rPr lang="en-US" sz="3000" i="1" noProof="0" dirty="0">
                <a:solidFill>
                  <a:srgbClr val="0000FF"/>
                </a:solidFill>
              </a:rPr>
              <a:t>lower profits </a:t>
            </a:r>
            <a:r>
              <a:rPr lang="en-US" sz="3000" noProof="0" dirty="0"/>
              <a:t>in a company.</a:t>
            </a:r>
            <a:endParaRPr lang="en-US" sz="3000" dirty="0"/>
          </a:p>
          <a:p>
            <a:pPr>
              <a:spcAft>
                <a:spcPts val="2500"/>
              </a:spcAft>
            </a:pPr>
            <a:r>
              <a:rPr lang="en-US" sz="3000" noProof="0" dirty="0">
                <a:solidFill>
                  <a:srgbClr val="AC0000"/>
                </a:solidFill>
              </a:rPr>
              <a:t>Let’s look at an example.</a:t>
            </a:r>
          </a:p>
        </p:txBody>
      </p:sp>
    </p:spTree>
    <p:extLst>
      <p:ext uri="{BB962C8B-B14F-4D97-AF65-F5344CB8AC3E}">
        <p14:creationId xmlns:p14="http://schemas.microsoft.com/office/powerpoint/2010/main" val="1536243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Structuring Sales Commissions – Example</a:t>
            </a:r>
            <a:endParaRPr lang="en-US" noProof="0" dirty="0"/>
          </a:p>
        </p:txBody>
      </p:sp>
      <p:sp>
        <p:nvSpPr>
          <p:cNvPr id="3" name="Content Placeholder 2"/>
          <p:cNvSpPr>
            <a:spLocks noGrp="1"/>
          </p:cNvSpPr>
          <p:nvPr>
            <p:ph idx="1"/>
          </p:nvPr>
        </p:nvSpPr>
        <p:spPr>
          <a:xfrm>
            <a:off x="822325" y="1447800"/>
            <a:ext cx="7543800" cy="2286000"/>
          </a:xfrm>
        </p:spPr>
        <p:txBody>
          <a:bodyPr/>
          <a:lstStyle/>
          <a:p>
            <a:pPr>
              <a:spcAft>
                <a:spcPts val="0"/>
              </a:spcAft>
              <a:defRPr/>
            </a:pPr>
            <a:r>
              <a:rPr lang="en-US" altLang="en-US" sz="2800" noProof="0" dirty="0"/>
              <a:t>Pipeline Unlimited produces </a:t>
            </a:r>
            <a:r>
              <a:rPr lang="en-US" altLang="en-US" sz="2800" noProof="0" dirty="0">
                <a:solidFill>
                  <a:srgbClr val="AC0000"/>
                </a:solidFill>
              </a:rPr>
              <a:t>two types of surfboards</a:t>
            </a:r>
            <a:r>
              <a:rPr lang="en-US" altLang="en-US" sz="2800" noProof="0" dirty="0"/>
              <a:t>, the </a:t>
            </a:r>
            <a:r>
              <a:rPr lang="en-US" altLang="en-US" sz="2800" noProof="0" dirty="0">
                <a:solidFill>
                  <a:srgbClr val="0000C0"/>
                </a:solidFill>
              </a:rPr>
              <a:t>XR7</a:t>
            </a:r>
            <a:r>
              <a:rPr lang="en-US" altLang="en-US" sz="2800" noProof="0" dirty="0"/>
              <a:t> and the </a:t>
            </a:r>
            <a:r>
              <a:rPr lang="en-US" altLang="en-US" sz="2800" noProof="0" dirty="0">
                <a:solidFill>
                  <a:srgbClr val="0000C0"/>
                </a:solidFill>
              </a:rPr>
              <a:t>Turbo</a:t>
            </a:r>
            <a:r>
              <a:rPr lang="en-US" altLang="en-US" sz="2800" noProof="0" dirty="0"/>
              <a:t>. The XR7 sells for $100 and generates a contribution margin per unit of $25. The Turbo sells for $150 and earns a contribution margin per unit of $18.</a:t>
            </a:r>
            <a:endParaRPr lang="en-US" altLang="en-US" sz="2800" noProof="0" dirty="0">
              <a:solidFill>
                <a:schemeClr val="accent2"/>
              </a:solidFill>
              <a:effectLst>
                <a:outerShdw blurRad="38100" dist="38100" dir="2700000" algn="tl">
                  <a:srgbClr val="C0C0C0"/>
                </a:outerShdw>
              </a:effectLst>
            </a:endParaRPr>
          </a:p>
        </p:txBody>
      </p:sp>
      <p:sp>
        <p:nvSpPr>
          <p:cNvPr id="4" name="Content Placeholder 3"/>
          <p:cNvSpPr>
            <a:spLocks noGrp="1"/>
          </p:cNvSpPr>
          <p:nvPr>
            <p:ph idx="10"/>
          </p:nvPr>
        </p:nvSpPr>
        <p:spPr>
          <a:xfrm>
            <a:off x="822324" y="4191000"/>
            <a:ext cx="7521575" cy="1066800"/>
          </a:xfrm>
        </p:spPr>
        <p:txBody>
          <a:bodyPr/>
          <a:lstStyle/>
          <a:p>
            <a:pPr>
              <a:spcAft>
                <a:spcPts val="0"/>
              </a:spcAft>
              <a:defRPr/>
            </a:pPr>
            <a:r>
              <a:rPr lang="en-US" altLang="en-US" sz="2800" noProof="0" dirty="0"/>
              <a:t>The sales force at Pipeline Unlimited is compensated based on sales commissions.</a:t>
            </a:r>
            <a:endParaRPr lang="en-US" altLang="en-US" sz="2800" noProof="0" dirty="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35058803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noProof="0" dirty="0"/>
              <a:t>Structuring Sales Commissions – Solution</a:t>
            </a:r>
            <a:endParaRPr lang="en-US" noProof="0" dirty="0"/>
          </a:p>
        </p:txBody>
      </p:sp>
      <p:sp>
        <p:nvSpPr>
          <p:cNvPr id="3" name="Content Placeholder 2"/>
          <p:cNvSpPr>
            <a:spLocks noGrp="1"/>
          </p:cNvSpPr>
          <p:nvPr>
            <p:ph idx="1"/>
          </p:nvPr>
        </p:nvSpPr>
        <p:spPr>
          <a:xfrm>
            <a:off x="822325" y="1447800"/>
            <a:ext cx="7543800" cy="1981200"/>
          </a:xfrm>
        </p:spPr>
        <p:txBody>
          <a:bodyPr/>
          <a:lstStyle/>
          <a:p>
            <a:pPr>
              <a:spcAft>
                <a:spcPts val="0"/>
              </a:spcAft>
            </a:pPr>
            <a:r>
              <a:rPr lang="en-US" altLang="en-US" sz="3200" noProof="0" dirty="0"/>
              <a:t>If you were on the sales force at Pipeline, you would push hard </a:t>
            </a:r>
            <a:r>
              <a:rPr lang="en-US" altLang="en-US" sz="3200" noProof="0" dirty="0">
                <a:solidFill>
                  <a:srgbClr val="C00000"/>
                </a:solidFill>
              </a:rPr>
              <a:t>to sell the Turbo </a:t>
            </a:r>
            <a:r>
              <a:rPr lang="en-US" altLang="en-US" sz="3200" noProof="0" dirty="0"/>
              <a:t>even though the XR7 earns a higher contribution margin per unit.</a:t>
            </a:r>
            <a:endParaRPr lang="en-US" sz="3200" noProof="0" dirty="0"/>
          </a:p>
        </p:txBody>
      </p:sp>
      <p:sp>
        <p:nvSpPr>
          <p:cNvPr id="4" name="Content Placeholder 3"/>
          <p:cNvSpPr>
            <a:spLocks noGrp="1"/>
          </p:cNvSpPr>
          <p:nvPr>
            <p:ph idx="10"/>
          </p:nvPr>
        </p:nvSpPr>
        <p:spPr>
          <a:xfrm>
            <a:off x="822324" y="3962400"/>
            <a:ext cx="7521575" cy="1752600"/>
          </a:xfrm>
        </p:spPr>
        <p:txBody>
          <a:bodyPr/>
          <a:lstStyle/>
          <a:p>
            <a:pPr>
              <a:spcAft>
                <a:spcPts val="0"/>
              </a:spcAft>
              <a:defRPr/>
            </a:pPr>
            <a:r>
              <a:rPr lang="en-US" altLang="en-US" sz="3200" noProof="0" dirty="0"/>
              <a:t>To eliminate this type of conflict, commissions can be </a:t>
            </a:r>
            <a:r>
              <a:rPr lang="en-US" altLang="en-US" sz="3200" noProof="0" dirty="0">
                <a:solidFill>
                  <a:srgbClr val="C00000"/>
                </a:solidFill>
              </a:rPr>
              <a:t>based on contribution margin</a:t>
            </a:r>
            <a:r>
              <a:rPr lang="en-US" altLang="en-US" sz="3200" noProof="0" dirty="0"/>
              <a:t> rather than on selling price alone.</a:t>
            </a:r>
            <a:endParaRPr lang="en-US" altLang="en-US" sz="3200" noProof="0" dirty="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2889925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Learning Objective 9</a:t>
            </a:r>
            <a:endParaRPr lang="en-US" noProof="0" dirty="0"/>
          </a:p>
        </p:txBody>
      </p:sp>
      <p:sp>
        <p:nvSpPr>
          <p:cNvPr id="7" name="Content Placeholder 6"/>
          <p:cNvSpPr>
            <a:spLocks noGrp="1"/>
          </p:cNvSpPr>
          <p:nvPr>
            <p:ph idx="1"/>
          </p:nvPr>
        </p:nvSpPr>
        <p:spPr>
          <a:xfrm>
            <a:off x="822325" y="1431932"/>
            <a:ext cx="7543800" cy="2759068"/>
          </a:xfrm>
          <a:ln w="19050">
            <a:solidFill>
              <a:schemeClr val="tx1"/>
            </a:solidFill>
          </a:ln>
        </p:spPr>
        <p:txBody>
          <a:bodyPr/>
          <a:lstStyle/>
          <a:p>
            <a:pPr algn="ctr" fontAlgn="auto">
              <a:spcAft>
                <a:spcPts val="0"/>
              </a:spcAft>
              <a:defRPr/>
            </a:pPr>
            <a:r>
              <a:rPr lang="en-US" sz="3400" b="1" noProof="0" dirty="0">
                <a:solidFill>
                  <a:srgbClr val="203E3C"/>
                </a:solidFill>
                <a:ea typeface="MS PGothic" pitchFamily="34" charset="-128"/>
              </a:rPr>
              <a:t>Compute the break-even point for a multiproduct company and explain the effects of shifts in the sales mix on contribution margin and the break-even point.</a:t>
            </a:r>
          </a:p>
        </p:txBody>
      </p:sp>
    </p:spTree>
    <p:extLst>
      <p:ext uri="{BB962C8B-B14F-4D97-AF65-F5344CB8AC3E}">
        <p14:creationId xmlns:p14="http://schemas.microsoft.com/office/powerpoint/2010/main" val="2248201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noProof="0" dirty="0"/>
              <a:t>Definition of Sales Mix</a:t>
            </a:r>
            <a:endParaRPr lang="en-US" noProof="0" dirty="0"/>
          </a:p>
        </p:txBody>
      </p:sp>
      <p:sp>
        <p:nvSpPr>
          <p:cNvPr id="3" name="Content Placeholder 2"/>
          <p:cNvSpPr>
            <a:spLocks noGrp="1"/>
          </p:cNvSpPr>
          <p:nvPr>
            <p:ph idx="1"/>
          </p:nvPr>
        </p:nvSpPr>
        <p:spPr>
          <a:xfrm>
            <a:off x="822325" y="1447800"/>
            <a:ext cx="7543800" cy="2895600"/>
          </a:xfrm>
          <a:ln w="19050">
            <a:noFill/>
          </a:ln>
        </p:spPr>
        <p:txBody>
          <a:bodyPr/>
          <a:lstStyle/>
          <a:p>
            <a:pPr marL="291600" indent="-291600" eaLnBrk="1" hangingPunct="1">
              <a:spcAft>
                <a:spcPts val="0"/>
              </a:spcAft>
              <a:buClr>
                <a:schemeClr val="tx1"/>
              </a:buClr>
              <a:buFont typeface="Arial" panose="020B0604020202020204" pitchFamily="34" charset="0"/>
              <a:buChar char="•"/>
            </a:pPr>
            <a:r>
              <a:rPr lang="en-US" sz="2400" noProof="0" dirty="0">
                <a:latin typeface="Calibri" charset="0"/>
                <a:cs typeface="Arial" charset="0"/>
              </a:rPr>
              <a:t>Sales mix is the relative proportion in which a company’s products are sold.</a:t>
            </a:r>
          </a:p>
          <a:p>
            <a:pPr marL="291600" indent="-291600" eaLnBrk="1" hangingPunct="1">
              <a:spcAft>
                <a:spcPts val="0"/>
              </a:spcAft>
              <a:buClr>
                <a:schemeClr val="tx1"/>
              </a:buClr>
              <a:buFont typeface="Arial" panose="020B0604020202020204" pitchFamily="34" charset="0"/>
              <a:buChar char="•"/>
            </a:pPr>
            <a:r>
              <a:rPr lang="en-US" sz="2400" noProof="0" dirty="0">
                <a:latin typeface="Calibri" charset="0"/>
                <a:cs typeface="Arial" charset="0"/>
              </a:rPr>
              <a:t>Different products have different selling prices, cost structures, and contribution margins.</a:t>
            </a:r>
          </a:p>
          <a:p>
            <a:pPr marL="291600" indent="-291600" eaLnBrk="1" hangingPunct="1">
              <a:spcAft>
                <a:spcPts val="0"/>
              </a:spcAft>
              <a:buClr>
                <a:schemeClr val="tx1"/>
              </a:buClr>
              <a:buFont typeface="Arial" panose="020B0604020202020204" pitchFamily="34" charset="0"/>
              <a:buChar char="•"/>
            </a:pPr>
            <a:r>
              <a:rPr lang="en-US" sz="2400" noProof="0" dirty="0">
                <a:latin typeface="Calibri" charset="0"/>
                <a:cs typeface="Arial" charset="0"/>
              </a:rPr>
              <a:t>When a company sells more than one product, break-even analysis becomes more complex as the following example illustrates.</a:t>
            </a:r>
          </a:p>
        </p:txBody>
      </p:sp>
      <p:sp>
        <p:nvSpPr>
          <p:cNvPr id="2" name="Content Placeholder 1">
            <a:extLst>
              <a:ext uri="{FF2B5EF4-FFF2-40B4-BE49-F238E27FC236}">
                <a16:creationId xmlns:a16="http://schemas.microsoft.com/office/drawing/2014/main" id="{8D326536-CD06-41DE-BA3A-F5A12AAA5E24}"/>
              </a:ext>
            </a:extLst>
          </p:cNvPr>
          <p:cNvSpPr>
            <a:spLocks noGrp="1"/>
          </p:cNvSpPr>
          <p:nvPr>
            <p:ph idx="10"/>
          </p:nvPr>
        </p:nvSpPr>
        <p:spPr>
          <a:xfrm>
            <a:off x="822324" y="4694471"/>
            <a:ext cx="7521575" cy="899361"/>
          </a:xfrm>
        </p:spPr>
        <p:txBody>
          <a:bodyPr/>
          <a:lstStyle/>
          <a:p>
            <a:pPr lvl="0" eaLnBrk="1" hangingPunct="1">
              <a:spcAft>
                <a:spcPts val="0"/>
              </a:spcAft>
              <a:buClr>
                <a:srgbClr val="FF0000"/>
              </a:buClr>
            </a:pPr>
            <a:r>
              <a:rPr lang="en-US" sz="2400" noProof="0" dirty="0">
                <a:solidFill>
                  <a:prstClr val="black"/>
                </a:solidFill>
                <a:latin typeface="Calibri" charset="0"/>
                <a:cs typeface="Arial" charset="0"/>
              </a:rPr>
              <a:t>Let’s assume R</a:t>
            </a:r>
            <a:r>
              <a:rPr lang="en-US" sz="100" noProof="0" dirty="0">
                <a:solidFill>
                  <a:prstClr val="black"/>
                </a:solidFill>
                <a:latin typeface="Calibri" charset="0"/>
                <a:cs typeface="Arial" charset="0"/>
              </a:rPr>
              <a:t> </a:t>
            </a:r>
            <a:r>
              <a:rPr lang="en-US" sz="2400" noProof="0" dirty="0">
                <a:solidFill>
                  <a:prstClr val="black"/>
                </a:solidFill>
                <a:latin typeface="Calibri" charset="0"/>
                <a:cs typeface="Arial" charset="0"/>
              </a:rPr>
              <a:t>B</a:t>
            </a:r>
            <a:r>
              <a:rPr lang="en-US" sz="100" noProof="0" dirty="0">
                <a:solidFill>
                  <a:prstClr val="black"/>
                </a:solidFill>
                <a:latin typeface="Calibri" charset="0"/>
                <a:cs typeface="Arial" charset="0"/>
              </a:rPr>
              <a:t> </a:t>
            </a:r>
            <a:r>
              <a:rPr lang="en-US" sz="2400" noProof="0" dirty="0">
                <a:solidFill>
                  <a:prstClr val="black"/>
                </a:solidFill>
                <a:latin typeface="Calibri" charset="0"/>
                <a:cs typeface="Arial" charset="0"/>
              </a:rPr>
              <a:t>C sells bikes and carts and that the sales mix between the two products remains the same.</a:t>
            </a:r>
            <a:endParaRPr lang="en-US" sz="2400" noProof="0" dirty="0">
              <a:solidFill>
                <a:prstClr val="black"/>
              </a:solidFill>
            </a:endParaRPr>
          </a:p>
        </p:txBody>
      </p:sp>
    </p:spTree>
    <p:extLst>
      <p:ext uri="{BB962C8B-B14F-4D97-AF65-F5344CB8AC3E}">
        <p14:creationId xmlns:p14="http://schemas.microsoft.com/office/powerpoint/2010/main" val="14431996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712075" cy="1025525"/>
          </a:xfrm>
        </p:spPr>
        <p:txBody>
          <a:bodyPr>
            <a:normAutofit/>
          </a:bodyPr>
          <a:lstStyle/>
          <a:p>
            <a:r>
              <a:rPr lang="en-US" altLang="en-US" noProof="0" dirty="0"/>
              <a:t>Sales Mix and Break-Even Analysis </a:t>
            </a:r>
            <a:r>
              <a:rPr lang="en-US" altLang="en-US" sz="1000" noProof="0" dirty="0"/>
              <a:t>1</a:t>
            </a:r>
            <a:endParaRPr lang="en-US" sz="1000" noProof="0" dirty="0"/>
          </a:p>
        </p:txBody>
      </p:sp>
      <p:sp>
        <p:nvSpPr>
          <p:cNvPr id="7" name="Content Placeholder 6"/>
          <p:cNvSpPr>
            <a:spLocks noGrp="1"/>
          </p:cNvSpPr>
          <p:nvPr>
            <p:ph idx="1"/>
          </p:nvPr>
        </p:nvSpPr>
        <p:spPr>
          <a:xfrm>
            <a:off x="822325" y="1267326"/>
            <a:ext cx="7712074" cy="1141111"/>
          </a:xfrm>
        </p:spPr>
        <p:txBody>
          <a:bodyPr/>
          <a:lstStyle/>
          <a:p>
            <a:pPr eaLnBrk="1" hangingPunct="1">
              <a:spcAft>
                <a:spcPts val="0"/>
              </a:spcAft>
            </a:pPr>
            <a:r>
              <a:rPr lang="en-US" sz="2400" noProof="0" dirty="0">
                <a:cs typeface="Arial" charset="0"/>
              </a:rPr>
              <a:t>Bikes comprise 45% of R</a:t>
            </a:r>
            <a:r>
              <a:rPr lang="en-US" sz="100" noProof="0" dirty="0">
                <a:cs typeface="Arial" charset="0"/>
              </a:rPr>
              <a:t> </a:t>
            </a:r>
            <a:r>
              <a:rPr lang="en-US" sz="2400" noProof="0" dirty="0">
                <a:cs typeface="Arial" charset="0"/>
              </a:rPr>
              <a:t>B</a:t>
            </a:r>
            <a:r>
              <a:rPr lang="en-US" sz="100" noProof="0" dirty="0">
                <a:cs typeface="Arial" charset="0"/>
              </a:rPr>
              <a:t> </a:t>
            </a:r>
            <a:r>
              <a:rPr lang="en-US" sz="2400" noProof="0" dirty="0">
                <a:cs typeface="Arial" charset="0"/>
              </a:rPr>
              <a:t>C’s total sales revenue, and the carts comprise the remaining 55%. R</a:t>
            </a:r>
            <a:r>
              <a:rPr lang="en-US" sz="100" noProof="0" dirty="0">
                <a:cs typeface="Arial" charset="0"/>
              </a:rPr>
              <a:t> </a:t>
            </a:r>
            <a:r>
              <a:rPr lang="en-US" sz="2400" noProof="0" dirty="0">
                <a:cs typeface="Arial" charset="0"/>
              </a:rPr>
              <a:t>B</a:t>
            </a:r>
            <a:r>
              <a:rPr lang="en-US" sz="100" noProof="0" dirty="0">
                <a:cs typeface="Arial" charset="0"/>
              </a:rPr>
              <a:t> </a:t>
            </a:r>
            <a:r>
              <a:rPr lang="en-US" sz="2400" noProof="0" dirty="0">
                <a:cs typeface="Arial" charset="0"/>
              </a:rPr>
              <a:t>C provides the following information:</a:t>
            </a:r>
          </a:p>
        </p:txBody>
      </p:sp>
      <p:graphicFrame>
        <p:nvGraphicFramePr>
          <p:cNvPr id="11" name="Table 10">
            <a:extLst>
              <a:ext uri="{FF2B5EF4-FFF2-40B4-BE49-F238E27FC236}">
                <a16:creationId xmlns:a16="http://schemas.microsoft.com/office/drawing/2014/main" id="{E99B439A-5087-4A60-9FF6-6D0C1A76486A}"/>
              </a:ext>
            </a:extLst>
          </p:cNvPr>
          <p:cNvGraphicFramePr>
            <a:graphicFrameLocks noGrp="1"/>
          </p:cNvGraphicFramePr>
          <p:nvPr>
            <p:extLst>
              <p:ext uri="{D42A27DB-BD31-4B8C-83A1-F6EECF244321}">
                <p14:modId xmlns:p14="http://schemas.microsoft.com/office/powerpoint/2010/main" val="1443261958"/>
              </p:ext>
            </p:extLst>
          </p:nvPr>
        </p:nvGraphicFramePr>
        <p:xfrm>
          <a:off x="822324" y="2726546"/>
          <a:ext cx="8077200" cy="2133600"/>
        </p:xfrm>
        <a:graphic>
          <a:graphicData uri="http://schemas.openxmlformats.org/drawingml/2006/table">
            <a:tbl>
              <a:tblPr firstRow="1" bandRow="1">
                <a:tableStyleId>{5940675A-B579-460E-94D1-54222C63F5DA}</a:tableStyleId>
              </a:tblPr>
              <a:tblGrid>
                <a:gridCol w="1925319">
                  <a:extLst>
                    <a:ext uri="{9D8B030D-6E8A-4147-A177-3AD203B41FA5}">
                      <a16:colId xmlns:a16="http://schemas.microsoft.com/office/drawing/2014/main" val="20000"/>
                    </a:ext>
                  </a:extLst>
                </a:gridCol>
                <a:gridCol w="1160780">
                  <a:extLst>
                    <a:ext uri="{9D8B030D-6E8A-4147-A177-3AD203B41FA5}">
                      <a16:colId xmlns:a16="http://schemas.microsoft.com/office/drawing/2014/main" val="20001"/>
                    </a:ext>
                  </a:extLst>
                </a:gridCol>
                <a:gridCol w="941705">
                  <a:extLst>
                    <a:ext uri="{9D8B030D-6E8A-4147-A177-3AD203B41FA5}">
                      <a16:colId xmlns:a16="http://schemas.microsoft.com/office/drawing/2014/main" val="20002"/>
                    </a:ext>
                  </a:extLst>
                </a:gridCol>
                <a:gridCol w="1160780">
                  <a:extLst>
                    <a:ext uri="{9D8B030D-6E8A-4147-A177-3AD203B41FA5}">
                      <a16:colId xmlns:a16="http://schemas.microsoft.com/office/drawing/2014/main" val="20003"/>
                    </a:ext>
                  </a:extLst>
                </a:gridCol>
                <a:gridCol w="775018">
                  <a:extLst>
                    <a:ext uri="{9D8B030D-6E8A-4147-A177-3AD203B41FA5}">
                      <a16:colId xmlns:a16="http://schemas.microsoft.com/office/drawing/2014/main" val="20004"/>
                    </a:ext>
                  </a:extLst>
                </a:gridCol>
                <a:gridCol w="1160780">
                  <a:extLst>
                    <a:ext uri="{9D8B030D-6E8A-4147-A177-3AD203B41FA5}">
                      <a16:colId xmlns:a16="http://schemas.microsoft.com/office/drawing/2014/main" val="20005"/>
                    </a:ext>
                  </a:extLst>
                </a:gridCol>
                <a:gridCol w="952818">
                  <a:extLst>
                    <a:ext uri="{9D8B030D-6E8A-4147-A177-3AD203B41FA5}">
                      <a16:colId xmlns:a16="http://schemas.microsoft.com/office/drawing/2014/main" val="20006"/>
                    </a:ext>
                  </a:extLst>
                </a:gridCol>
              </a:tblGrid>
              <a:tr h="285408">
                <a:tc>
                  <a:txBody>
                    <a:bodyPr/>
                    <a:lstStyle/>
                    <a:p>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latin typeface="+mn-lt"/>
                          <a:ea typeface="Verdana" pitchFamily="34" charset="0"/>
                          <a:cs typeface="Verdana" pitchFamily="34" charset="0"/>
                        </a:rPr>
                        <a:t>Bicycles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latin typeface="+mn-lt"/>
                          <a:ea typeface="Verdana" pitchFamily="34" charset="0"/>
                          <a:cs typeface="Verdana" pitchFamily="34" charset="0"/>
                        </a:rPr>
                        <a:t>Carts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latin typeface="+mn-lt"/>
                          <a:ea typeface="Verdana" pitchFamily="34" charset="0"/>
                          <a:cs typeface="Verdana" pitchFamily="34" charset="0"/>
                        </a:rPr>
                        <a:t>Total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030669"/>
                  </a:ext>
                </a:extLst>
              </a:tr>
              <a:tr h="285408">
                <a:tc>
                  <a:txBody>
                    <a:bodyPr/>
                    <a:lstStyle/>
                    <a:p>
                      <a:r>
                        <a:rPr lang="en-US" sz="1400" dirty="0">
                          <a:solidFill>
                            <a:schemeClr val="tx1"/>
                          </a:solidFill>
                          <a:latin typeface="+mn-lt"/>
                          <a:ea typeface="Verdana" pitchFamily="34" charset="0"/>
                          <a:cs typeface="Verdana" pitchFamily="34" charset="0"/>
                        </a:rPr>
                        <a:t>Sales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$ 250,000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$ 300,000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$ 550,000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5408">
                <a:tc>
                  <a:txBody>
                    <a:bodyPr/>
                    <a:lstStyle/>
                    <a:p>
                      <a:r>
                        <a:rPr lang="en-US" sz="1400" dirty="0">
                          <a:solidFill>
                            <a:schemeClr val="tx1"/>
                          </a:solidFill>
                          <a:latin typeface="+mn-lt"/>
                          <a:ea typeface="Verdana" pitchFamily="34" charset="0"/>
                          <a:cs typeface="Verdana" pitchFamily="34" charset="0"/>
                        </a:rPr>
                        <a:t>Less: Variable</a:t>
                      </a:r>
                      <a:r>
                        <a:rPr lang="en-US" sz="1400" baseline="0" dirty="0">
                          <a:solidFill>
                            <a:schemeClr val="tx1"/>
                          </a:solidFill>
                          <a:latin typeface="+mn-lt"/>
                          <a:ea typeface="Verdana" pitchFamily="34" charset="0"/>
                          <a:cs typeface="Verdana" pitchFamily="34" charset="0"/>
                        </a:rPr>
                        <a:t> expenses</a:t>
                      </a: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150,000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135,000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285,000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51.8%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5408">
                <a:tc>
                  <a:txBody>
                    <a:bodyPr/>
                    <a:lstStyle/>
                    <a:p>
                      <a:r>
                        <a:rPr lang="en-US" sz="1400" dirty="0">
                          <a:solidFill>
                            <a:schemeClr val="tx1"/>
                          </a:solidFill>
                          <a:latin typeface="+mn-lt"/>
                          <a:ea typeface="Verdana" pitchFamily="34" charset="0"/>
                          <a:cs typeface="Verdana" pitchFamily="34" charset="0"/>
                        </a:rPr>
                        <a:t>Contribution margin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100,000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165,000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none" dirty="0">
                          <a:solidFill>
                            <a:schemeClr val="tx1"/>
                          </a:solidFill>
                          <a:latin typeface="+mn-lt"/>
                          <a:ea typeface="Verdana" pitchFamily="34" charset="0"/>
                          <a:cs typeface="Verdana" pitchFamily="34" charset="0"/>
                        </a:rPr>
                        <a:t>265,000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48.2</a:t>
                      </a:r>
                      <a:r>
                        <a:rPr lang="en-US" sz="1400" u="sng" dirty="0">
                          <a:solidFill>
                            <a:schemeClr val="tx1"/>
                          </a:solidFill>
                          <a:latin typeface="+mn-lt"/>
                          <a:ea typeface="Verdana" pitchFamily="34" charset="0"/>
                          <a:cs typeface="Verdana"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5408">
                <a:tc>
                  <a:txBody>
                    <a:bodyPr/>
                    <a:lstStyle/>
                    <a:p>
                      <a:r>
                        <a:rPr lang="en-US" sz="1400" dirty="0">
                          <a:solidFill>
                            <a:schemeClr val="tx1"/>
                          </a:solidFill>
                          <a:latin typeface="+mn-lt"/>
                          <a:ea typeface="Verdana" pitchFamily="34" charset="0"/>
                          <a:cs typeface="Verdana" pitchFamily="34" charset="0"/>
                        </a:rPr>
                        <a:t>Less: Fixed expenses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170,000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u="sng"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5408">
                <a:tc>
                  <a:txBody>
                    <a:bodyPr/>
                    <a:lstStyle/>
                    <a:p>
                      <a:r>
                        <a:rPr lang="en-US" sz="1400" dirty="0">
                          <a:solidFill>
                            <a:schemeClr val="tx1"/>
                          </a:solidFill>
                          <a:latin typeface="+mn-lt"/>
                          <a:ea typeface="Verdana" pitchFamily="34" charset="0"/>
                          <a:cs typeface="Verdana" pitchFamily="34" charset="0"/>
                        </a:rPr>
                        <a:t>Net operating income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95,000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5408">
                <a:tc>
                  <a:txBody>
                    <a:bodyPr/>
                    <a:lstStyle/>
                    <a:p>
                      <a:r>
                        <a:rPr lang="en-US" sz="1400" dirty="0">
                          <a:solidFill>
                            <a:schemeClr val="tx1"/>
                          </a:solidFill>
                          <a:latin typeface="+mn-lt"/>
                          <a:ea typeface="Verdana" pitchFamily="34" charset="0"/>
                          <a:cs typeface="Verdana" pitchFamily="34" charset="0"/>
                        </a:rPr>
                        <a:t>Sales mix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$250,000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$ 300,000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$ 550,000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25963367"/>
              </p:ext>
            </p:extLst>
          </p:nvPr>
        </p:nvGraphicFramePr>
        <p:xfrm>
          <a:off x="5015562" y="5244078"/>
          <a:ext cx="2775238" cy="630670"/>
        </p:xfrm>
        <a:graphic>
          <a:graphicData uri="http://schemas.openxmlformats.org/presentationml/2006/ole">
            <mc:AlternateContent xmlns:mc="http://schemas.openxmlformats.org/markup-compatibility/2006">
              <mc:Choice xmlns:v="urn:schemas-microsoft-com:vml" Requires="v">
                <p:oleObj spid="_x0000_s19593" name="Equation" r:id="rId3" imgW="1841400" imgH="419040" progId="Equation.DSMT4">
                  <p:embed/>
                </p:oleObj>
              </mc:Choice>
              <mc:Fallback>
                <p:oleObj name="Equation" r:id="rId3" imgW="1841400" imgH="419040" progId="Equation.DSMT4">
                  <p:embed/>
                  <p:pic>
                    <p:nvPicPr>
                      <p:cNvPr id="8" name="Object 7"/>
                      <p:cNvPicPr/>
                      <p:nvPr/>
                    </p:nvPicPr>
                    <p:blipFill>
                      <a:blip r:embed="rId4"/>
                      <a:stretch>
                        <a:fillRect/>
                      </a:stretch>
                    </p:blipFill>
                    <p:spPr>
                      <a:xfrm>
                        <a:off x="5015562" y="5244078"/>
                        <a:ext cx="2775238" cy="630670"/>
                      </a:xfrm>
                      <a:prstGeom prst="rect">
                        <a:avLst/>
                      </a:prstGeom>
                    </p:spPr>
                  </p:pic>
                </p:oleObj>
              </mc:Fallback>
            </mc:AlternateContent>
          </a:graphicData>
        </a:graphic>
      </p:graphicFrame>
    </p:spTree>
    <p:extLst>
      <p:ext uri="{BB962C8B-B14F-4D97-AF65-F5344CB8AC3E}">
        <p14:creationId xmlns:p14="http://schemas.microsoft.com/office/powerpoint/2010/main" val="5744175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4" y="152400"/>
            <a:ext cx="7712075" cy="1025525"/>
          </a:xfrm>
        </p:spPr>
        <p:txBody>
          <a:bodyPr>
            <a:normAutofit/>
          </a:bodyPr>
          <a:lstStyle/>
          <a:p>
            <a:r>
              <a:rPr lang="en-US" altLang="en-US" noProof="0" dirty="0"/>
              <a:t>Sales Mix and Break-Even Analysis </a:t>
            </a:r>
            <a:r>
              <a:rPr lang="en-US" altLang="en-US" sz="1000" noProof="0" dirty="0"/>
              <a:t>2</a:t>
            </a:r>
            <a:endParaRPr lang="en-US" sz="1000" noProof="0" dirty="0"/>
          </a:p>
        </p:txBody>
      </p:sp>
      <p:graphicFrame>
        <p:nvGraphicFramePr>
          <p:cNvPr id="5" name="Object 4"/>
          <p:cNvGraphicFramePr>
            <a:graphicFrameLocks noChangeAspect="1"/>
          </p:cNvGraphicFramePr>
          <p:nvPr>
            <p:extLst>
              <p:ext uri="{D42A27DB-BD31-4B8C-83A1-F6EECF244321}">
                <p14:modId xmlns:p14="http://schemas.microsoft.com/office/powerpoint/2010/main" val="3921425561"/>
              </p:ext>
            </p:extLst>
          </p:nvPr>
        </p:nvGraphicFramePr>
        <p:xfrm>
          <a:off x="932125" y="1600200"/>
          <a:ext cx="4508500" cy="650875"/>
        </p:xfrm>
        <a:graphic>
          <a:graphicData uri="http://schemas.openxmlformats.org/presentationml/2006/ole">
            <mc:AlternateContent xmlns:mc="http://schemas.openxmlformats.org/markup-compatibility/2006">
              <mc:Choice xmlns:v="urn:schemas-microsoft-com:vml" Requires="v">
                <p:oleObj spid="_x0000_s20749" name="Equation" r:id="rId3" imgW="2717640" imgH="393480" progId="Equation.DSMT4">
                  <p:embed/>
                </p:oleObj>
              </mc:Choice>
              <mc:Fallback>
                <p:oleObj name="Equation" r:id="rId3" imgW="2717640" imgH="393480" progId="Equation.DSMT4">
                  <p:embed/>
                  <p:pic>
                    <p:nvPicPr>
                      <p:cNvPr id="8" name="Object 7"/>
                      <p:cNvPicPr/>
                      <p:nvPr/>
                    </p:nvPicPr>
                    <p:blipFill>
                      <a:blip r:embed="rId4"/>
                      <a:stretch>
                        <a:fillRect/>
                      </a:stretch>
                    </p:blipFill>
                    <p:spPr>
                      <a:xfrm>
                        <a:off x="932125" y="1600200"/>
                        <a:ext cx="4508500" cy="650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2739412"/>
              </p:ext>
            </p:extLst>
          </p:nvPr>
        </p:nvGraphicFramePr>
        <p:xfrm>
          <a:off x="904875" y="2395538"/>
          <a:ext cx="5184775" cy="650875"/>
        </p:xfrm>
        <a:graphic>
          <a:graphicData uri="http://schemas.openxmlformats.org/presentationml/2006/ole">
            <mc:AlternateContent xmlns:mc="http://schemas.openxmlformats.org/markup-compatibility/2006">
              <mc:Choice xmlns:v="urn:schemas-microsoft-com:vml" Requires="v">
                <p:oleObj spid="_x0000_s20750" name="Equation" r:id="rId5" imgW="3124080" imgH="393480" progId="Equation.DSMT4">
                  <p:embed/>
                </p:oleObj>
              </mc:Choice>
              <mc:Fallback>
                <p:oleObj name="Equation" r:id="rId5" imgW="3124080" imgH="393480" progId="Equation.DSMT4">
                  <p:embed/>
                  <p:pic>
                    <p:nvPicPr>
                      <p:cNvPr id="5" name="Object 4"/>
                      <p:cNvPicPr/>
                      <p:nvPr/>
                    </p:nvPicPr>
                    <p:blipFill>
                      <a:blip r:embed="rId6"/>
                      <a:stretch>
                        <a:fillRect/>
                      </a:stretch>
                    </p:blipFill>
                    <p:spPr>
                      <a:xfrm>
                        <a:off x="904875" y="2395538"/>
                        <a:ext cx="5184775" cy="650875"/>
                      </a:xfrm>
                      <a:prstGeom prst="rect">
                        <a:avLst/>
                      </a:prstGeom>
                    </p:spPr>
                  </p:pic>
                </p:oleObj>
              </mc:Fallback>
            </mc:AlternateContent>
          </a:graphicData>
        </a:graphic>
      </p:graphicFrame>
      <p:graphicFrame>
        <p:nvGraphicFramePr>
          <p:cNvPr id="10" name="Table 9">
            <a:extLst>
              <a:ext uri="{FF2B5EF4-FFF2-40B4-BE49-F238E27FC236}">
                <a16:creationId xmlns:a16="http://schemas.microsoft.com/office/drawing/2014/main" id="{8048260F-C4D8-4F37-9315-6610D272D43F}"/>
              </a:ext>
            </a:extLst>
          </p:cNvPr>
          <p:cNvGraphicFramePr>
            <a:graphicFrameLocks noGrp="1"/>
          </p:cNvGraphicFramePr>
          <p:nvPr>
            <p:extLst>
              <p:ext uri="{D42A27DB-BD31-4B8C-83A1-F6EECF244321}">
                <p14:modId xmlns:p14="http://schemas.microsoft.com/office/powerpoint/2010/main" val="1252146983"/>
              </p:ext>
            </p:extLst>
          </p:nvPr>
        </p:nvGraphicFramePr>
        <p:xfrm>
          <a:off x="822324" y="3429000"/>
          <a:ext cx="8016874" cy="2133600"/>
        </p:xfrm>
        <a:graphic>
          <a:graphicData uri="http://schemas.openxmlformats.org/drawingml/2006/table">
            <a:tbl>
              <a:tblPr firstRow="1" bandRow="1">
                <a:tableStyleId>{5940675A-B579-460E-94D1-54222C63F5DA}</a:tableStyleId>
              </a:tblPr>
              <a:tblGrid>
                <a:gridCol w="1920876">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45943">
                  <a:extLst>
                    <a:ext uri="{9D8B030D-6E8A-4147-A177-3AD203B41FA5}">
                      <a16:colId xmlns:a16="http://schemas.microsoft.com/office/drawing/2014/main" val="20002"/>
                    </a:ext>
                  </a:extLst>
                </a:gridCol>
                <a:gridCol w="1554291">
                  <a:extLst>
                    <a:ext uri="{9D8B030D-6E8A-4147-A177-3AD203B41FA5}">
                      <a16:colId xmlns:a16="http://schemas.microsoft.com/office/drawing/2014/main" val="20003"/>
                    </a:ext>
                  </a:extLst>
                </a:gridCol>
                <a:gridCol w="818048">
                  <a:extLst>
                    <a:ext uri="{9D8B030D-6E8A-4147-A177-3AD203B41FA5}">
                      <a16:colId xmlns:a16="http://schemas.microsoft.com/office/drawing/2014/main" val="20004"/>
                    </a:ext>
                  </a:extLst>
                </a:gridCol>
                <a:gridCol w="1063463">
                  <a:extLst>
                    <a:ext uri="{9D8B030D-6E8A-4147-A177-3AD203B41FA5}">
                      <a16:colId xmlns:a16="http://schemas.microsoft.com/office/drawing/2014/main" val="20005"/>
                    </a:ext>
                  </a:extLst>
                </a:gridCol>
                <a:gridCol w="899853">
                  <a:extLst>
                    <a:ext uri="{9D8B030D-6E8A-4147-A177-3AD203B41FA5}">
                      <a16:colId xmlns:a16="http://schemas.microsoft.com/office/drawing/2014/main" val="20006"/>
                    </a:ext>
                  </a:extLst>
                </a:gridCol>
              </a:tblGrid>
              <a:tr h="212528">
                <a:tc>
                  <a:txBody>
                    <a:bodyPr/>
                    <a:lstStyle/>
                    <a:p>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latin typeface="+mn-lt"/>
                          <a:ea typeface="Verdana" pitchFamily="34" charset="0"/>
                          <a:cs typeface="Verdana" pitchFamily="34" charset="0"/>
                        </a:rPr>
                        <a:t>Bicycles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b="1" u="sng" dirty="0">
                          <a:solidFill>
                            <a:schemeClr val="tx1"/>
                          </a:solidFill>
                          <a:latin typeface="+mn-lt"/>
                          <a:ea typeface="Verdana" pitchFamily="34" charset="0"/>
                          <a:cs typeface="Verdana" pitchFamily="34" charset="0"/>
                        </a:rPr>
                        <a:t>Carts</a:t>
                      </a: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latin typeface="+mn-lt"/>
                          <a:ea typeface="Verdana" pitchFamily="34" charset="0"/>
                          <a:cs typeface="Verdana" pitchFamily="34" charset="0"/>
                        </a:rPr>
                        <a:t>Total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570542"/>
                  </a:ext>
                </a:extLst>
              </a:tr>
              <a:tr h="212528">
                <a:tc>
                  <a:txBody>
                    <a:bodyPr/>
                    <a:lstStyle/>
                    <a:p>
                      <a:r>
                        <a:rPr lang="en-US" sz="1400" dirty="0">
                          <a:solidFill>
                            <a:schemeClr val="tx1"/>
                          </a:solidFill>
                          <a:latin typeface="+mn-lt"/>
                          <a:ea typeface="Verdana" pitchFamily="34" charset="0"/>
                          <a:cs typeface="Verdana" pitchFamily="34" charset="0"/>
                        </a:rPr>
                        <a:t>Sales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$ 158,714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$ 193,983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tx1"/>
                          </a:solidFill>
                          <a:latin typeface="+mn-lt"/>
                          <a:ea typeface="Verdana" pitchFamily="34" charset="0"/>
                          <a:cs typeface="Verdana" pitchFamily="34" charset="0"/>
                        </a:rPr>
                        <a:t>  $ 352,697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1"/>
                          </a:solidFill>
                          <a:latin typeface="+mn-lt"/>
                          <a:ea typeface="Verdana" pitchFamily="34" charset="0"/>
                          <a:cs typeface="Verdana" pitchFamily="34" charset="0"/>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6691">
                <a:tc>
                  <a:txBody>
                    <a:bodyPr/>
                    <a:lstStyle/>
                    <a:p>
                      <a:r>
                        <a:rPr lang="en-US" sz="1400" dirty="0">
                          <a:solidFill>
                            <a:schemeClr val="tx1"/>
                          </a:solidFill>
                          <a:latin typeface="+mn-lt"/>
                          <a:ea typeface="Verdana" pitchFamily="34" charset="0"/>
                          <a:cs typeface="Verdana" pitchFamily="34" charset="0"/>
                        </a:rPr>
                        <a:t>Less: Variable </a:t>
                      </a:r>
                      <a:r>
                        <a:rPr lang="en-US" sz="1400" baseline="0" dirty="0">
                          <a:solidFill>
                            <a:schemeClr val="tx1"/>
                          </a:solidFill>
                          <a:latin typeface="+mn-lt"/>
                          <a:ea typeface="Verdana" pitchFamily="34" charset="0"/>
                          <a:cs typeface="Verdana" pitchFamily="34" charset="0"/>
                        </a:rPr>
                        <a:t>expenses</a:t>
                      </a: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95,228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87,293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u="none" dirty="0">
                          <a:solidFill>
                            <a:schemeClr val="tx1"/>
                          </a:solidFill>
                          <a:latin typeface="+mn-lt"/>
                          <a:ea typeface="Verdana" pitchFamily="34" charset="0"/>
                          <a:cs typeface="Verdana" pitchFamily="34" charset="0"/>
                        </a:rPr>
                        <a:t>  </a:t>
                      </a:r>
                      <a:r>
                        <a:rPr lang="en-US" sz="1400" u="sng" dirty="0">
                          <a:solidFill>
                            <a:schemeClr val="tx1"/>
                          </a:solidFill>
                          <a:latin typeface="+mn-lt"/>
                          <a:ea typeface="Verdana" pitchFamily="34" charset="0"/>
                          <a:cs typeface="Verdana" pitchFamily="34" charset="0"/>
                        </a:rPr>
                        <a:t>   182,521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sng" dirty="0">
                          <a:solidFill>
                            <a:schemeClr val="tx1"/>
                          </a:solidFill>
                          <a:latin typeface="+mn-lt"/>
                          <a:ea typeface="Verdana" pitchFamily="34" charset="0"/>
                          <a:cs typeface="Verdana" pitchFamily="34" charset="0"/>
                        </a:rPr>
                        <a:t>  51.8%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6691">
                <a:tc>
                  <a:txBody>
                    <a:bodyPr/>
                    <a:lstStyle/>
                    <a:p>
                      <a:r>
                        <a:rPr lang="en-US" sz="1400" dirty="0">
                          <a:solidFill>
                            <a:schemeClr val="tx1"/>
                          </a:solidFill>
                          <a:latin typeface="+mn-lt"/>
                          <a:ea typeface="Verdana" pitchFamily="34" charset="0"/>
                          <a:cs typeface="Verdana" pitchFamily="34" charset="0"/>
                        </a:rPr>
                        <a:t>Contribution margin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63,486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106,690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dirty="0">
                          <a:solidFill>
                            <a:schemeClr val="tx1"/>
                          </a:solidFill>
                          <a:latin typeface="+mn-lt"/>
                          <a:ea typeface="Verdana" pitchFamily="34" charset="0"/>
                          <a:cs typeface="Verdana" pitchFamily="34" charset="0"/>
                        </a:rPr>
                        <a:t>     170,176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u="dbl" baseline="0" dirty="0">
                          <a:solidFill>
                            <a:schemeClr val="tx1"/>
                          </a:solidFill>
                          <a:latin typeface="+mn-lt"/>
                          <a:ea typeface="Verdana" pitchFamily="34" charset="0"/>
                          <a:cs typeface="Verdana" pitchFamily="34" charset="0"/>
                        </a:rPr>
                        <a:t>  48.2</a:t>
                      </a:r>
                      <a:r>
                        <a:rPr lang="en-US" sz="1400" u="sng" dirty="0">
                          <a:solidFill>
                            <a:schemeClr val="tx1"/>
                          </a:solidFill>
                          <a:latin typeface="+mn-lt"/>
                          <a:ea typeface="Verdana" pitchFamily="34" charset="0"/>
                          <a:cs typeface="Verdana"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6691">
                <a:tc>
                  <a:txBody>
                    <a:bodyPr/>
                    <a:lstStyle/>
                    <a:p>
                      <a:r>
                        <a:rPr lang="en-US" sz="1400" dirty="0">
                          <a:solidFill>
                            <a:schemeClr val="tx1"/>
                          </a:solidFill>
                          <a:latin typeface="+mn-lt"/>
                          <a:ea typeface="Verdana" pitchFamily="34" charset="0"/>
                          <a:cs typeface="Verdana" pitchFamily="34" charset="0"/>
                        </a:rPr>
                        <a:t>Less: Fixed expenses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u="none" dirty="0">
                          <a:solidFill>
                            <a:schemeClr val="tx1"/>
                          </a:solidFill>
                          <a:latin typeface="+mn-lt"/>
                          <a:ea typeface="Verdana" pitchFamily="34" charset="0"/>
                          <a:cs typeface="Verdana" pitchFamily="34" charset="0"/>
                        </a:rPr>
                        <a:t>  </a:t>
                      </a:r>
                      <a:r>
                        <a:rPr lang="en-US" sz="1400" u="sng" dirty="0">
                          <a:solidFill>
                            <a:schemeClr val="tx1"/>
                          </a:solidFill>
                          <a:latin typeface="+mn-lt"/>
                          <a:ea typeface="Verdana" pitchFamily="34" charset="0"/>
                          <a:cs typeface="Verdana" pitchFamily="34" charset="0"/>
                        </a:rPr>
                        <a:t>   170,000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6691">
                <a:tc>
                  <a:txBody>
                    <a:bodyPr/>
                    <a:lstStyle/>
                    <a:p>
                      <a:r>
                        <a:rPr lang="en-US" sz="1400" dirty="0">
                          <a:solidFill>
                            <a:schemeClr val="tx1"/>
                          </a:solidFill>
                          <a:latin typeface="+mn-lt"/>
                          <a:ea typeface="Verdana" pitchFamily="34" charset="0"/>
                          <a:cs typeface="Verdana" pitchFamily="34" charset="0"/>
                        </a:rPr>
                        <a:t>Net operating income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u="none" baseline="0" dirty="0">
                          <a:solidFill>
                            <a:schemeClr val="tx1"/>
                          </a:solidFill>
                          <a:latin typeface="+mn-lt"/>
                          <a:ea typeface="Verdana" pitchFamily="34" charset="0"/>
                          <a:cs typeface="Verdana" pitchFamily="34" charset="0"/>
                        </a:rPr>
                        <a:t>  </a:t>
                      </a:r>
                      <a:r>
                        <a:rPr lang="en-US" sz="1400" b="1" u="dbl" baseline="0" dirty="0">
                          <a:solidFill>
                            <a:schemeClr val="tx1"/>
                          </a:solidFill>
                          <a:latin typeface="+mn-lt"/>
                          <a:ea typeface="Verdana" pitchFamily="34" charset="0"/>
                          <a:cs typeface="Verdana" pitchFamily="34" charset="0"/>
                        </a:rPr>
                        <a:t>$        176</a:t>
                      </a:r>
                      <a:r>
                        <a:rPr lang="en-US" sz="1400" b="1" u="none" baseline="0" dirty="0">
                          <a:solidFill>
                            <a:schemeClr val="tx1"/>
                          </a:solidFill>
                          <a:latin typeface="+mn-lt"/>
                          <a:ea typeface="Verdana" pitchFamily="34" charset="0"/>
                          <a:cs typeface="Verdana"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solidFill>
                          <a:schemeClr val="tx1"/>
                        </a:solidFill>
                        <a:latin typeface="+mn-lt"/>
                        <a:ea typeface="Verdana" pitchFamily="34" charset="0"/>
                        <a:cs typeface="Verdana"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528">
                <a:tc>
                  <a:txBody>
                    <a:bodyPr/>
                    <a:lstStyle/>
                    <a:p>
                      <a:r>
                        <a:rPr lang="en-US" sz="1400" b="1" dirty="0">
                          <a:solidFill>
                            <a:srgbClr val="AC0000"/>
                          </a:solidFill>
                          <a:latin typeface="+mn-lt"/>
                          <a:ea typeface="Verdana" pitchFamily="34" charset="0"/>
                          <a:cs typeface="Verdana" pitchFamily="34" charset="0"/>
                        </a:rPr>
                        <a:t>Sales mix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b="1" dirty="0">
                          <a:solidFill>
                            <a:srgbClr val="AC0000"/>
                          </a:solidFill>
                          <a:latin typeface="+mn-lt"/>
                          <a:ea typeface="Verdana" pitchFamily="34" charset="0"/>
                          <a:cs typeface="Verdana" pitchFamily="34" charset="0"/>
                        </a:rPr>
                        <a:t>$ 158,714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b="1" dirty="0">
                          <a:solidFill>
                            <a:srgbClr val="AC0000"/>
                          </a:solidFill>
                          <a:latin typeface="+mn-lt"/>
                          <a:ea typeface="Verdana" pitchFamily="34" charset="0"/>
                          <a:cs typeface="Verdana"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b="1" dirty="0">
                          <a:solidFill>
                            <a:srgbClr val="AC0000"/>
                          </a:solidFill>
                          <a:latin typeface="+mn-lt"/>
                          <a:ea typeface="Verdana" pitchFamily="34" charset="0"/>
                          <a:cs typeface="Verdana" pitchFamily="34" charset="0"/>
                        </a:rPr>
                        <a:t>$ 193,983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b="1" dirty="0">
                          <a:solidFill>
                            <a:srgbClr val="AC0000"/>
                          </a:solidFill>
                          <a:latin typeface="+mn-lt"/>
                          <a:ea typeface="Verdana" pitchFamily="34" charset="0"/>
                          <a:cs typeface="Verdana" pitchFamily="34" charset="0"/>
                        </a:rPr>
                        <a:t>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rgbClr val="AC0000"/>
                          </a:solidFill>
                          <a:latin typeface="+mn-lt"/>
                          <a:ea typeface="Verdana" pitchFamily="34" charset="0"/>
                          <a:cs typeface="Verdana" pitchFamily="34" charset="0"/>
                        </a:rPr>
                        <a:t>  $ 352,697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b="1" dirty="0">
                          <a:solidFill>
                            <a:srgbClr val="AC0000"/>
                          </a:solidFill>
                          <a:latin typeface="+mn-lt"/>
                          <a:ea typeface="Verdana" pitchFamily="34" charset="0"/>
                          <a:cs typeface="Verdana" pitchFamily="34" charset="0"/>
                        </a:rPr>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 name="Content Placeholder 1">
            <a:extLst>
              <a:ext uri="{FF2B5EF4-FFF2-40B4-BE49-F238E27FC236}">
                <a16:creationId xmlns:a16="http://schemas.microsoft.com/office/drawing/2014/main" id="{3E0FB619-04A3-486C-AC2D-C6E7F88BAE74}"/>
              </a:ext>
            </a:extLst>
          </p:cNvPr>
          <p:cNvSpPr>
            <a:spLocks noGrp="1"/>
          </p:cNvSpPr>
          <p:nvPr>
            <p:ph idx="1"/>
          </p:nvPr>
        </p:nvSpPr>
        <p:spPr>
          <a:xfrm>
            <a:off x="822325" y="5715000"/>
            <a:ext cx="2530475" cy="381000"/>
          </a:xfrm>
          <a:ln>
            <a:solidFill>
              <a:schemeClr val="tx1"/>
            </a:solidFill>
          </a:ln>
        </p:spPr>
        <p:txBody>
          <a:bodyPr/>
          <a:lstStyle/>
          <a:p>
            <a:pPr indent="95250"/>
            <a:r>
              <a:rPr lang="en-US" b="1" dirty="0"/>
              <a:t>*Rounding error</a:t>
            </a:r>
          </a:p>
        </p:txBody>
      </p:sp>
    </p:spTree>
    <p:extLst>
      <p:ext uri="{BB962C8B-B14F-4D97-AF65-F5344CB8AC3E}">
        <p14:creationId xmlns:p14="http://schemas.microsoft.com/office/powerpoint/2010/main" val="37591192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0702" y="1066800"/>
            <a:ext cx="7765097" cy="1527549"/>
          </a:xfrm>
        </p:spPr>
        <p:txBody>
          <a:bodyPr lIns="90488" tIns="44450" rIns="90488" bIns="44450">
            <a:noAutofit/>
          </a:bodyPr>
          <a:lstStyle/>
          <a:p>
            <a:pPr eaLnBrk="1" hangingPunct="1">
              <a:defRPr/>
            </a:pPr>
            <a:r>
              <a:rPr lang="en-US" altLang="en-US" sz="4800" dirty="0">
                <a:ea typeface="MS PGothic" charset="-128"/>
              </a:rPr>
              <a:t>End of Chapter 5</a:t>
            </a:r>
            <a:endParaRPr lang="en-US" altLang="en-US" sz="5000" noProof="0" dirty="0">
              <a:solidFill>
                <a:schemeClr val="tx1">
                  <a:lumMod val="85000"/>
                  <a:lumOff val="15000"/>
                </a:schemeClr>
              </a:solidFill>
              <a:ea typeface="MS PGothic" charset="-128"/>
            </a:endParaRPr>
          </a:p>
        </p:txBody>
      </p:sp>
      <p:pic>
        <p:nvPicPr>
          <p:cNvPr id="10" name="Picture 9">
            <a:extLst>
              <a:ext uri="{FF2B5EF4-FFF2-40B4-BE49-F238E27FC236}">
                <a16:creationId xmlns:a16="http://schemas.microsoft.com/office/drawing/2014/main" id="{34C703EF-2709-4124-BD3C-A8CBB79192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05847" y="2997624"/>
            <a:ext cx="3034806" cy="2971800"/>
          </a:xfrm>
          <a:prstGeom prst="rect">
            <a:avLst/>
          </a:prstGeom>
        </p:spPr>
      </p:pic>
      <p:sp>
        <p:nvSpPr>
          <p:cNvPr id="9" name="Content Placeholder 8">
            <a:extLst>
              <a:ext uri="{FF2B5EF4-FFF2-40B4-BE49-F238E27FC236}">
                <a16:creationId xmlns:a16="http://schemas.microsoft.com/office/drawing/2014/main" id="{A54BC8DC-5D2D-4DC2-90EE-55848D8D4FE2}"/>
              </a:ext>
            </a:extLst>
          </p:cNvPr>
          <p:cNvSpPr>
            <a:spLocks noGrp="1"/>
          </p:cNvSpPr>
          <p:nvPr>
            <p:ph sz="quarter" idx="13"/>
          </p:nvPr>
        </p:nvSpPr>
        <p:spPr>
          <a:xfrm>
            <a:off x="304800" y="6387940"/>
            <a:ext cx="8480425" cy="365125"/>
          </a:xfrm>
        </p:spPr>
        <p:txBody>
          <a:bodyPr/>
          <a:lstStyle/>
          <a:p>
            <a:r>
              <a:rPr lang="en-US" sz="1200" noProof="0" dirty="0">
                <a:solidFill>
                  <a:schemeClr val="tx1"/>
                </a:solidFill>
              </a:rPr>
              <a:t>© 2021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3356355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4C99BE-BD42-4C84-8F23-484137F9F4F9}"/>
              </a:ext>
            </a:extLst>
          </p:cNvPr>
          <p:cNvSpPr>
            <a:spLocks noGrp="1"/>
          </p:cNvSpPr>
          <p:nvPr>
            <p:ph type="title"/>
          </p:nvPr>
        </p:nvSpPr>
        <p:spPr>
          <a:xfrm>
            <a:off x="822324" y="2412775"/>
            <a:ext cx="7940675" cy="1422850"/>
          </a:xfrm>
        </p:spPr>
        <p:txBody>
          <a:bodyPr anchor="ctr">
            <a:normAutofit/>
          </a:bodyPr>
          <a:lstStyle/>
          <a:p>
            <a:r>
              <a:rPr lang="en-US" sz="3000" noProof="0" dirty="0"/>
              <a:t>Accessibility Content: Text Alternatives for Images</a:t>
            </a:r>
          </a:p>
        </p:txBody>
      </p:sp>
    </p:spTree>
    <p:extLst>
      <p:ext uri="{BB962C8B-B14F-4D97-AF65-F5344CB8AC3E}">
        <p14:creationId xmlns:p14="http://schemas.microsoft.com/office/powerpoint/2010/main" val="1993930162"/>
      </p:ext>
    </p:extLst>
  </p:cSld>
  <p:clrMapOvr>
    <a:masterClrMapping/>
  </p:clrMapOvr>
</p:sld>
</file>

<file path=ppt/theme/theme1.xml><?xml version="1.0" encoding="utf-8"?>
<a:theme xmlns:a="http://schemas.openxmlformats.org/drawingml/2006/main" name="Retrospect">
  <a:themeElements>
    <a:clrScheme name="Custom 23">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0000"/>
      </a:hlink>
      <a:folHlink>
        <a:srgbClr val="00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6435</Words>
  <Application>Microsoft Office PowerPoint</Application>
  <PresentationFormat>On-screen Show (4:3)</PresentationFormat>
  <Paragraphs>841</Paragraphs>
  <Slides>101</Slides>
  <Notes>2</Notes>
  <HiddenSlides>3</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07" baseType="lpstr">
      <vt:lpstr>Calibri</vt:lpstr>
      <vt:lpstr>Calibri Light</vt:lpstr>
      <vt:lpstr>Arial</vt:lpstr>
      <vt:lpstr>Retrospect</vt:lpstr>
      <vt:lpstr>1_Retrospect</vt:lpstr>
      <vt:lpstr>Equation</vt:lpstr>
      <vt:lpstr>Cost-Volume-Profit Relationships</vt:lpstr>
      <vt:lpstr>Cost-Volume-Profit Analysis: Key Assumptions</vt:lpstr>
      <vt:lpstr>Learning Objective 1</vt:lpstr>
      <vt:lpstr>Basics of Cost-Volume-Profit Analysis 1</vt:lpstr>
      <vt:lpstr>Basics of Cost-Volume-Profit Analysis 2</vt:lpstr>
      <vt:lpstr>Contribution Approach 1</vt:lpstr>
      <vt:lpstr>Contribution Approach 2</vt:lpstr>
      <vt:lpstr>Contribution Approach 3</vt:lpstr>
      <vt:lpstr>Contribution Approach 4</vt:lpstr>
      <vt:lpstr>Contribution Approach 5</vt:lpstr>
      <vt:lpstr>C V P Relationships in Equation Form</vt:lpstr>
      <vt:lpstr>C V P Relationships in Equation Form – Example</vt:lpstr>
      <vt:lpstr>C V P Relationships in Equation Form – Detail Breakdown</vt:lpstr>
      <vt:lpstr>C V P Relationships in Equation Form – Example Showing Detail </vt:lpstr>
      <vt:lpstr>C V P Relationships in Equation Form –Using Unit Contribution Margin</vt:lpstr>
      <vt:lpstr>C V P Relationships in Equation Form – Example Using Unit C M</vt:lpstr>
      <vt:lpstr>Learning Objective 2</vt:lpstr>
      <vt:lpstr>C V P Relationships in Graphic Form</vt:lpstr>
      <vt:lpstr>Preparing the C V P Graph – Step 1</vt:lpstr>
      <vt:lpstr>Preparing the C V P Graph – Step 2</vt:lpstr>
      <vt:lpstr>Preparing the C V P Graph – Step 3</vt:lpstr>
      <vt:lpstr>Preparing the C V P Graph – Step 4</vt:lpstr>
      <vt:lpstr>Preparing the C V P Graph – Break-Even Point </vt:lpstr>
      <vt:lpstr>Preparing the Profit Graph – Simple Form</vt:lpstr>
      <vt:lpstr>Preparing the Profit Graph – Showing Break-Even Point</vt:lpstr>
      <vt:lpstr>Learning Objective 3</vt:lpstr>
      <vt:lpstr>Contribution Margin Ratio (C M Ratio) and the Variable Expense Ratio – Step 1 </vt:lpstr>
      <vt:lpstr>Contribution Margin Ratio (C M Ratio) and the Variable Expense Ratio – Step 2 </vt:lpstr>
      <vt:lpstr>Contribution Margin Ratio (C M Ratio) and the Variable Expense Ratio – Step 3</vt:lpstr>
      <vt:lpstr>Contribution Margin Ratio (C M Ratio) and the Variable Expense Ratio – Step 4</vt:lpstr>
      <vt:lpstr>Applications of Contribution Ratio</vt:lpstr>
      <vt:lpstr>Quick Check 1</vt:lpstr>
      <vt:lpstr>Quick Check 1a</vt:lpstr>
      <vt:lpstr>Applications of Contribution Ratio – Increase in Sales Volume</vt:lpstr>
      <vt:lpstr>Learning Objective 4</vt:lpstr>
      <vt:lpstr>Additional Applications of C V P Concepts – Example 1</vt:lpstr>
      <vt:lpstr>Additional Applications of C V P Concepts – Solution to Example 1</vt:lpstr>
      <vt:lpstr>Additional Applications of C V P Concepts – A Shortcut </vt:lpstr>
      <vt:lpstr>Additional Applications of C V P Concepts – Example 2</vt:lpstr>
      <vt:lpstr>Additional Applications of C V P Concepts – Solution to Example 2 </vt:lpstr>
      <vt:lpstr>Additional Applications of C V P Concepts – Example 3</vt:lpstr>
      <vt:lpstr>Additional Applications of C V P Concepts – Solution to Example 3 </vt:lpstr>
      <vt:lpstr>Additional Applications of C V P Concepts – Example 4 </vt:lpstr>
      <vt:lpstr>Additional Applications of CVP Concepts – Solution to Example 4 </vt:lpstr>
      <vt:lpstr>Additional Applications of C V P Concepts – Example 5 </vt:lpstr>
      <vt:lpstr>Additional Applications of C V P Concepts – Solution to Example 5 </vt:lpstr>
      <vt:lpstr>Learning Objective 5</vt:lpstr>
      <vt:lpstr>Break-Even Analysis</vt:lpstr>
      <vt:lpstr>Break-Even Analysis: Equation Method 1</vt:lpstr>
      <vt:lpstr>Break-Even Analysis: Equation Method 2</vt:lpstr>
      <vt:lpstr>Break-Even Analysis: Formula Method</vt:lpstr>
      <vt:lpstr>Break-Even Analysis: Dollar Sales</vt:lpstr>
      <vt:lpstr>Break-Even Analysis: Dollar Sales Using Equation Method</vt:lpstr>
      <vt:lpstr>Break-Even Analysis: Dollar Sales Using C M Ratio</vt:lpstr>
      <vt:lpstr>Quick Check 2</vt:lpstr>
      <vt:lpstr>Quick Check 2a</vt:lpstr>
      <vt:lpstr>Quick Check 3</vt:lpstr>
      <vt:lpstr>Quick Check 3a</vt:lpstr>
      <vt:lpstr>Learning Objective 6</vt:lpstr>
      <vt:lpstr>Target Profit Analysis</vt:lpstr>
      <vt:lpstr>Target Profit Analysis – Equation Method</vt:lpstr>
      <vt:lpstr>Target Profit Analysis – Equation Method Solution</vt:lpstr>
      <vt:lpstr>Target Profit Analysis – Formula Method</vt:lpstr>
      <vt:lpstr>Target Profit Analysis – Formula Method Solution</vt:lpstr>
      <vt:lpstr>Target Profit Analysis – Formula Method Sales Dollars</vt:lpstr>
      <vt:lpstr>Target Profit Analysis – Equation Method Sales Dollars Solution</vt:lpstr>
      <vt:lpstr>Target Profit Analysis – Formula Method Sales Dollars Solution</vt:lpstr>
      <vt:lpstr>Quick Check 4</vt:lpstr>
      <vt:lpstr>Quick Check 4a</vt:lpstr>
      <vt:lpstr>Quick Check 5</vt:lpstr>
      <vt:lpstr>Quick Check 5a</vt:lpstr>
      <vt:lpstr>Learning Objective 7</vt:lpstr>
      <vt:lpstr>Margin of Safety in Dollars</vt:lpstr>
      <vt:lpstr>Margin of Safety in Dollars – Example</vt:lpstr>
      <vt:lpstr>Margin of Safety Percentage</vt:lpstr>
      <vt:lpstr>Margin of Safety in Units</vt:lpstr>
      <vt:lpstr>Quick Check 6</vt:lpstr>
      <vt:lpstr>Quick Check 6a</vt:lpstr>
      <vt:lpstr>Cost Structure and Profit Stability</vt:lpstr>
      <vt:lpstr>Cost Structure and Profit Stability – High and Low Fixed Cost Structures</vt:lpstr>
      <vt:lpstr>Learning Objective 8</vt:lpstr>
      <vt:lpstr>Operating Leverage</vt:lpstr>
      <vt:lpstr>Operating Leverage – Example</vt:lpstr>
      <vt:lpstr>Operating Leverage – Changes in Profit</vt:lpstr>
      <vt:lpstr>Operating Leverage – Proof of Changes</vt:lpstr>
      <vt:lpstr>Quick Check 7</vt:lpstr>
      <vt:lpstr>Quick Check 7a</vt:lpstr>
      <vt:lpstr>Quick Check 8</vt:lpstr>
      <vt:lpstr>Quick Check 8a</vt:lpstr>
      <vt:lpstr>Verify Increase in Profit</vt:lpstr>
      <vt:lpstr>Structuring Sales Commissions</vt:lpstr>
      <vt:lpstr>Structuring Sales Commissions – Example</vt:lpstr>
      <vt:lpstr>Structuring Sales Commissions – Solution</vt:lpstr>
      <vt:lpstr>Learning Objective 9</vt:lpstr>
      <vt:lpstr>Definition of Sales Mix</vt:lpstr>
      <vt:lpstr>Sales Mix and Break-Even Analysis 1</vt:lpstr>
      <vt:lpstr>Sales Mix and Break-Even Analysis 2</vt:lpstr>
      <vt:lpstr>End of Chapter 5</vt:lpstr>
      <vt:lpstr>Accessibility Content: Text Alternatives for Images</vt:lpstr>
      <vt:lpstr>C V P Relationships in Equation Form – Example – Text Alternative</vt:lpstr>
      <vt:lpstr>C V P Relationships in Equation Form – Detail Breakdown – Text Alternative</vt:lpstr>
    </vt:vector>
  </TitlesOfParts>
  <Manager/>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Cost-Volume-Profit Relationships</dc:title>
  <dc:creator/>
  <cp:lastModifiedBy>R, Nithiyanandhan</cp:lastModifiedBy>
  <cp:revision>2</cp:revision>
  <dcterms:created xsi:type="dcterms:W3CDTF">2019-11-18T17:41:37Z</dcterms:created>
  <dcterms:modified xsi:type="dcterms:W3CDTF">2020-09-01T05:00:27Z</dcterms:modified>
</cp:coreProperties>
</file>