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1" r:id="rId1"/>
    <p:sldMasterId id="2147484725" r:id="rId2"/>
  </p:sldMasterIdLst>
  <p:notesMasterIdLst>
    <p:notesMasterId r:id="rId66"/>
  </p:notesMasterIdLst>
  <p:handoutMasterIdLst>
    <p:handoutMasterId r:id="rId67"/>
  </p:handoutMasterIdLst>
  <p:sldIdLst>
    <p:sldId id="484" r:id="rId3"/>
    <p:sldId id="485" r:id="rId4"/>
    <p:sldId id="486" r:id="rId5"/>
    <p:sldId id="487" r:id="rId6"/>
    <p:sldId id="488"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5"/>
    <p:sldId id="537" r:id="rId26"/>
    <p:sldId id="507"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08" r:id="rId44"/>
    <p:sldId id="525" r:id="rId45"/>
    <p:sldId id="526" r:id="rId46"/>
    <p:sldId id="527" r:id="rId47"/>
    <p:sldId id="538" r:id="rId48"/>
    <p:sldId id="528" r:id="rId49"/>
    <p:sldId id="529" r:id="rId50"/>
    <p:sldId id="530" r:id="rId51"/>
    <p:sldId id="531" r:id="rId52"/>
    <p:sldId id="532" r:id="rId53"/>
    <p:sldId id="533" r:id="rId54"/>
    <p:sldId id="534" r:id="rId55"/>
    <p:sldId id="535" r:id="rId56"/>
    <p:sldId id="536" r:id="rId57"/>
    <p:sldId id="541" r:id="rId58"/>
    <p:sldId id="539" r:id="rId59"/>
    <p:sldId id="540" r:id="rId60"/>
    <p:sldId id="543" r:id="rId61"/>
    <p:sldId id="544" r:id="rId62"/>
    <p:sldId id="545" r:id="rId63"/>
    <p:sldId id="546" r:id="rId64"/>
    <p:sldId id="547"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Main Content" id="{9752271D-ABA7-4EEF-B46F-D093953E2BFC}">
          <p14:sldIdLst>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37"/>
            <p14:sldId id="507"/>
            <p14:sldId id="509"/>
            <p14:sldId id="510"/>
            <p14:sldId id="511"/>
            <p14:sldId id="512"/>
            <p14:sldId id="513"/>
            <p14:sldId id="514"/>
            <p14:sldId id="515"/>
            <p14:sldId id="516"/>
            <p14:sldId id="517"/>
            <p14:sldId id="518"/>
            <p14:sldId id="519"/>
            <p14:sldId id="520"/>
            <p14:sldId id="521"/>
            <p14:sldId id="522"/>
            <p14:sldId id="523"/>
            <p14:sldId id="524"/>
            <p14:sldId id="508"/>
            <p14:sldId id="525"/>
            <p14:sldId id="526"/>
            <p14:sldId id="527"/>
            <p14:sldId id="538"/>
            <p14:sldId id="528"/>
            <p14:sldId id="529"/>
            <p14:sldId id="530"/>
            <p14:sldId id="531"/>
            <p14:sldId id="532"/>
            <p14:sldId id="533"/>
            <p14:sldId id="534"/>
            <p14:sldId id="535"/>
            <p14:sldId id="536"/>
            <p14:sldId id="541"/>
          </p14:sldIdLst>
        </p14:section>
        <p14:section name="Appendix: Image Descriptions for Unsighted Students" id="{7523B342-7D9C-4E7B-95AD-D1D0F364EC56}">
          <p14:sldIdLst>
            <p14:sldId id="539"/>
            <p14:sldId id="540"/>
            <p14:sldId id="543"/>
            <p14:sldId id="544"/>
            <p14:sldId id="545"/>
            <p14:sldId id="546"/>
            <p14:sldId id="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243E3C"/>
    <a:srgbClr val="003B00"/>
    <a:srgbClr val="72B4E4"/>
    <a:srgbClr val="0000C0"/>
    <a:srgbClr val="000000"/>
    <a:srgbClr val="242D48"/>
    <a:srgbClr val="474747"/>
    <a:srgbClr val="323E6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89610" autoAdjust="0"/>
  </p:normalViewPr>
  <p:slideViewPr>
    <p:cSldViewPr>
      <p:cViewPr varScale="1">
        <p:scale>
          <a:sx n="61" d="100"/>
          <a:sy n="61" d="100"/>
        </p:scale>
        <p:origin x="1140" y="66"/>
      </p:cViewPr>
      <p:guideLst>
        <p:guide orient="horz" pos="2160"/>
        <p:guide pos="2880"/>
      </p:guideLst>
    </p:cSldViewPr>
  </p:slideViewPr>
  <p:outlineViewPr>
    <p:cViewPr>
      <p:scale>
        <a:sx n="50" d="100"/>
        <a:sy n="50" d="100"/>
      </p:scale>
      <p:origin x="0" y="-86490"/>
    </p:cViewPr>
  </p:outlineViewPr>
  <p:notesTextViewPr>
    <p:cViewPr>
      <p:scale>
        <a:sx n="100" d="100"/>
        <a:sy n="100" d="100"/>
      </p:scale>
      <p:origin x="0" y="0"/>
    </p:cViewPr>
  </p:notesTextViewPr>
  <p:sorterViewPr>
    <p:cViewPr>
      <p:scale>
        <a:sx n="66" d="100"/>
        <a:sy n="66" d="100"/>
      </p:scale>
      <p:origin x="0" y="4576"/>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t>3-</a:t>
            </a:r>
            <a:fld id="{2C65E8A2-7177-104D-98C1-CCC8954DF9EA}" type="slidenum">
              <a:rPr lang="en-US" sz="1000"/>
              <a:pPr algn="r" eaLnBrk="1" hangingPunct="1"/>
              <a:t>‹#›</a:t>
            </a:fld>
            <a:endParaRPr lang="en-US" sz="1000" dirty="0"/>
          </a:p>
        </p:txBody>
      </p:sp>
    </p:spTree>
    <p:extLst>
      <p:ext uri="{BB962C8B-B14F-4D97-AF65-F5344CB8AC3E}">
        <p14:creationId xmlns:p14="http://schemas.microsoft.com/office/powerpoint/2010/main" val="23628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p:cNvSpPr txBox="1"/>
          <p:nvPr/>
        </p:nvSpPr>
        <p:spPr>
          <a:xfrm>
            <a:off x="6019800" y="0"/>
            <a:ext cx="838200" cy="261938"/>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100" dirty="0"/>
              <a:t>3-</a:t>
            </a:r>
            <a:fld id="{15E01404-1B8F-F74A-A9EF-453BD762E5F2}" type="slidenum">
              <a:rPr lang="en-US" sz="1100"/>
              <a:pPr algn="r" eaLnBrk="1" hangingPunct="1"/>
              <a:t>‹#›</a:t>
            </a:fld>
            <a:endParaRPr lang="en-US" sz="1100" dirty="0"/>
          </a:p>
        </p:txBody>
      </p:sp>
    </p:spTree>
    <p:extLst>
      <p:ext uri="{BB962C8B-B14F-4D97-AF65-F5344CB8AC3E}">
        <p14:creationId xmlns:p14="http://schemas.microsoft.com/office/powerpoint/2010/main" val="301510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051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50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spcBef>
                <a:spcPts val="1000"/>
              </a:spcBef>
              <a:buNone/>
              <a:defRPr/>
            </a:lvl1pPr>
            <a:lvl2pPr marL="200025" indent="0">
              <a:lnSpc>
                <a:spcPct val="100000"/>
              </a:lnSpc>
              <a:spcBef>
                <a:spcPts val="1000"/>
              </a:spcBef>
              <a:buNone/>
              <a:defRPr/>
            </a:lvl2pPr>
            <a:lvl3pPr marL="384175" indent="0">
              <a:lnSpc>
                <a:spcPct val="100000"/>
              </a:lnSpc>
              <a:spcBef>
                <a:spcPts val="1000"/>
              </a:spcBef>
              <a:buNone/>
              <a:defRPr/>
            </a:lvl3pPr>
            <a:lvl4pPr marL="566737" indent="0">
              <a:lnSpc>
                <a:spcPct val="100000"/>
              </a:lnSpc>
              <a:spcBef>
                <a:spcPts val="1000"/>
              </a:spcBef>
              <a:buNone/>
              <a:defRPr/>
            </a:lvl4pPr>
            <a:lvl5pPr marL="749300" indent="0">
              <a:lnSpc>
                <a:spcPct val="100000"/>
              </a:lnSpc>
              <a:spcBef>
                <a:spcPts val="10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CC3828C9-2E68-4F3C-8385-7E71655A77E8}"/>
              </a:ext>
            </a:extLst>
          </p:cNvPr>
          <p:cNvSpPr>
            <a:spLocks noGrp="1"/>
          </p:cNvSpPr>
          <p:nvPr>
            <p:ph sz="quarter" idx="10"/>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5" name="Straight Connector 4">
            <a:extLst>
              <a:ext uri="{FF2B5EF4-FFF2-40B4-BE49-F238E27FC236}">
                <a16:creationId xmlns:a16="http://schemas.microsoft.com/office/drawing/2014/main" id="{E75B482D-D884-4080-A8B7-5B2A62CEF1C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02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EA550642-3C44-2743-AA6E-58B9B7D3F0F5}" type="slidenum">
              <a:rPr lang="en-US"/>
              <a:pPr/>
              <a:t>‹#›</a:t>
            </a:fld>
            <a:endParaRPr lang="en-US" dirty="0"/>
          </a:p>
        </p:txBody>
      </p:sp>
    </p:spTree>
    <p:extLst>
      <p:ext uri="{BB962C8B-B14F-4D97-AF65-F5344CB8AC3E}">
        <p14:creationId xmlns:p14="http://schemas.microsoft.com/office/powerpoint/2010/main" val="35486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a:xfrm>
            <a:off x="822325" y="6459538"/>
            <a:ext cx="1854200" cy="365125"/>
          </a:xfrm>
          <a:prstGeom prst="rect">
            <a:avLst/>
          </a:prstGeom>
        </p:spPr>
        <p:txBody>
          <a:bodyPr/>
          <a:lstStyle>
            <a:lvl1pPr>
              <a:defRPr/>
            </a:lvl1pPr>
          </a:lstStyle>
          <a:p>
            <a:fld id="{2C6B7856-6EA9-0C43-84FF-1CCBE46B754C}" type="datetimeFigureOut">
              <a:rPr lang="en-US"/>
              <a:pPr/>
              <a:t>9/1/2020</a:t>
            </a:fld>
            <a:endParaRPr lang="en-US" dirty="0"/>
          </a:p>
        </p:txBody>
      </p:sp>
      <p:sp>
        <p:nvSpPr>
          <p:cNvPr id="5" name="Footer Placeholder 7"/>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F3901B8E-3B92-3B4A-AA35-14D612FB8998}" type="slidenum">
              <a:rPr lang="en-US"/>
              <a:pPr/>
              <a:t>‹#›</a:t>
            </a:fld>
            <a:endParaRPr lang="en-US" dirty="0"/>
          </a:p>
        </p:txBody>
      </p:sp>
    </p:spTree>
    <p:extLst>
      <p:ext uri="{BB962C8B-B14F-4D97-AF65-F5344CB8AC3E}">
        <p14:creationId xmlns:p14="http://schemas.microsoft.com/office/powerpoint/2010/main" val="216040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a:prstGeom prst="rect">
            <a:avLst/>
          </a:prstGeom>
        </p:spPr>
        <p:txBody>
          <a:bodyPr/>
          <a:lstStyle>
            <a:lvl1pPr>
              <a:defRPr/>
            </a:lvl1pPr>
          </a:lstStyle>
          <a:p>
            <a:fld id="{BAE46D11-F524-CF4C-A206-FECEF8E18EB0}"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a:prstGeom prst="rect">
            <a:avLst/>
          </a:prstGeo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F06D0678-4F98-A743-A619-160137E0AE23}" type="slidenum">
              <a:rPr lang="en-US"/>
              <a:pPr/>
              <a:t>‹#›</a:t>
            </a:fld>
            <a:endParaRPr lang="en-US" dirty="0"/>
          </a:p>
        </p:txBody>
      </p:sp>
    </p:spTree>
    <p:extLst>
      <p:ext uri="{BB962C8B-B14F-4D97-AF65-F5344CB8AC3E}">
        <p14:creationId xmlns:p14="http://schemas.microsoft.com/office/powerpoint/2010/main" val="330205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a:defRPr/>
            </a:lvl1pPr>
          </a:lstStyle>
          <a:p>
            <a:fld id="{A828CCE5-ADFF-8D43-A49A-9CD423E20D0B}" type="datetimeFigureOut">
              <a:rPr lang="en-US"/>
              <a:pPr/>
              <a:t>9/1/2020</a:t>
            </a:fld>
            <a:endParaRPr lang="en-US" dirty="0"/>
          </a:p>
        </p:txBody>
      </p:sp>
      <p:sp>
        <p:nvSpPr>
          <p:cNvPr id="8" name="Footer Placeholder 5"/>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2B5BC01E-0F27-5141-80B4-3A1A77C34374}" type="slidenum">
              <a:rPr lang="en-US"/>
              <a:pPr/>
              <a:t>‹#›</a:t>
            </a:fld>
            <a:endParaRPr lang="en-US" dirty="0"/>
          </a:p>
        </p:txBody>
      </p:sp>
    </p:spTree>
    <p:extLst>
      <p:ext uri="{BB962C8B-B14F-4D97-AF65-F5344CB8AC3E}">
        <p14:creationId xmlns:p14="http://schemas.microsoft.com/office/powerpoint/2010/main" val="308239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AFD8DC63-C499-C64B-84F7-60096CA98530}" type="datetimeFigureOut">
              <a:rPr lang="en-US"/>
              <a:pPr/>
              <a:t>9/1/2020</a:t>
            </a:fld>
            <a:endParaRPr lang="en-US" dirty="0"/>
          </a:p>
        </p:txBody>
      </p:sp>
      <p:sp>
        <p:nvSpPr>
          <p:cNvPr id="5"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AF1C60C-B52B-984B-B1B1-2C21209DDFF1}" type="slidenum">
              <a:rPr lang="en-US"/>
              <a:pPr/>
              <a:t>‹#›</a:t>
            </a:fld>
            <a:endParaRPr lang="en-US" dirty="0"/>
          </a:p>
        </p:txBody>
      </p:sp>
    </p:spTree>
    <p:extLst>
      <p:ext uri="{BB962C8B-B14F-4D97-AF65-F5344CB8AC3E}">
        <p14:creationId xmlns:p14="http://schemas.microsoft.com/office/powerpoint/2010/main" val="30300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49E4C7DA-8D5F-BE4E-8E99-8E32920F3BA9}" type="datetimeFigureOut">
              <a:rPr lang="en-US"/>
              <a:pPr/>
              <a:t>9/1/2020</a:t>
            </a:fld>
            <a:endParaRPr lang="en-US" dirty="0"/>
          </a:p>
        </p:txBody>
      </p:sp>
      <p:sp>
        <p:nvSpPr>
          <p:cNvPr id="7"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55BC69F3-378B-9F44-A642-42C28DA21FD0}" type="slidenum">
              <a:rPr lang="en-US"/>
              <a:pPr/>
              <a:t>‹#›</a:t>
            </a:fld>
            <a:endParaRPr lang="en-US" dirty="0"/>
          </a:p>
        </p:txBody>
      </p:sp>
    </p:spTree>
    <p:extLst>
      <p:ext uri="{BB962C8B-B14F-4D97-AF65-F5344CB8AC3E}">
        <p14:creationId xmlns:p14="http://schemas.microsoft.com/office/powerpoint/2010/main" val="283760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94396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47325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0300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ADDC687C-D396-E54C-803C-CFD0AE40D7DE}" type="datetimeFigureOut">
              <a:rPr lang="en-US"/>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CF2D25F6-A922-D84B-8AB3-8C39CCCCEABB}" type="slidenum">
              <a:rPr lang="en-US"/>
              <a:pPr/>
              <a:t>‹#›</a:t>
            </a:fld>
            <a:endParaRPr lang="en-US" dirty="0"/>
          </a:p>
        </p:txBody>
      </p:sp>
      <p:sp>
        <p:nvSpPr>
          <p:cNvPr id="7"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28703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1E175A01-70BD-446F-A091-2D8775868058}"/>
              </a:ext>
            </a:extLst>
          </p:cNvPr>
          <p:cNvSpPr>
            <a:spLocks noGrp="1"/>
          </p:cNvSpPr>
          <p:nvPr>
            <p:ph sz="quarter" idx="11"/>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7" name="Straight Connector 6">
            <a:extLst>
              <a:ext uri="{FF2B5EF4-FFF2-40B4-BE49-F238E27FC236}">
                <a16:creationId xmlns:a16="http://schemas.microsoft.com/office/drawing/2014/main" id="{BA7F8D7C-6F53-413B-B5DA-73F8087613DA}"/>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52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5C25DD8E-8DD8-9648-9771-51C968A399A0}" type="datetimeFigureOut">
              <a:rPr lang="en-US"/>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3DDB14BE-EFFF-744A-82FE-7477917266FB}" type="slidenum">
              <a:rPr lang="en-US"/>
              <a:pPr/>
              <a:t>‹#›</a:t>
            </a:fld>
            <a:endParaRPr lang="en-US" dirty="0"/>
          </a:p>
        </p:txBody>
      </p:sp>
    </p:spTree>
    <p:extLst>
      <p:ext uri="{BB962C8B-B14F-4D97-AF65-F5344CB8AC3E}">
        <p14:creationId xmlns:p14="http://schemas.microsoft.com/office/powerpoint/2010/main" val="227726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b="0">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90A5FDC-E08C-4644-AFEE-E8A0AC6C819C}" type="datetimeFigureOut">
              <a:rPr lang="en-US"/>
              <a:pPr/>
              <a:t>9/1/2020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DF2DAE00-2833-5F48-B962-1984A23D82EA}" type="slidenum">
              <a:rPr lang="en-US"/>
              <a:pPr/>
              <a:t>‹#›</a:t>
            </a:fld>
            <a:endParaRPr lang="en-US" dirty="0"/>
          </a:p>
        </p:txBody>
      </p:sp>
      <p:sp>
        <p:nvSpPr>
          <p:cNvPr id="9"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35952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122E53DC-39FB-E244-8CC2-27350A485D8D}" type="datetimeFigureOut">
              <a:rPr lang="en-US"/>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CCB3AAE2-3617-1646-B0C9-7E0E2D33249E}" type="slidenum">
              <a:rPr lang="en-US"/>
              <a:pPr/>
              <a:t>‹#›</a:t>
            </a:fld>
            <a:endParaRPr lang="en-US" dirty="0"/>
          </a:p>
        </p:txBody>
      </p:sp>
    </p:spTree>
    <p:extLst>
      <p:ext uri="{BB962C8B-B14F-4D97-AF65-F5344CB8AC3E}">
        <p14:creationId xmlns:p14="http://schemas.microsoft.com/office/powerpoint/2010/main" val="238659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fld id="{3AAF37AC-DEE8-724F-8CDC-CAC55992DE86}" type="datetimeFigureOut">
              <a:rPr lang="en-US"/>
              <a:pPr/>
              <a:t>9/1/2020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fld id="{83824506-281A-E349-AB6F-DCE90B2F934A}" type="slidenum">
              <a:rPr lang="en-US"/>
              <a:pPr/>
              <a:t>‹#›</a:t>
            </a:fld>
            <a:endParaRPr lang="en-US" dirty="0"/>
          </a:p>
        </p:txBody>
      </p:sp>
      <p:sp>
        <p:nvSpPr>
          <p:cNvPr id="6"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56197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4DC81BE3-F598-DD47-89B5-06E29D4FA5A7}" type="datetimeFigureOut">
              <a:rPr lang="en-US"/>
              <a:pPr/>
              <a:t>9/1/2020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5C71FF56-C21B-504C-9B09-D4847C9C1742}" type="slidenum">
              <a:rPr lang="en-US"/>
              <a:pPr/>
              <a:t>‹#›</a:t>
            </a:fld>
            <a:endParaRPr lang="en-US" dirty="0"/>
          </a:p>
        </p:txBody>
      </p:sp>
    </p:spTree>
    <p:extLst>
      <p:ext uri="{BB962C8B-B14F-4D97-AF65-F5344CB8AC3E}">
        <p14:creationId xmlns:p14="http://schemas.microsoft.com/office/powerpoint/2010/main" val="1840987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fld id="{333A61F0-25B9-C144-B9BE-DBB6745199E8}"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79E7D76B-EA4C-E746-B965-0B82A2130E76}" type="slidenum">
              <a:rPr lang="en-US"/>
              <a:pPr/>
              <a:t>‹#›</a:t>
            </a:fld>
            <a:endParaRPr lang="en-US" dirty="0"/>
          </a:p>
        </p:txBody>
      </p:sp>
    </p:spTree>
    <p:extLst>
      <p:ext uri="{BB962C8B-B14F-4D97-AF65-F5344CB8AC3E}">
        <p14:creationId xmlns:p14="http://schemas.microsoft.com/office/powerpoint/2010/main" val="251854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43F9E24D-6109-4642-8B88-6B385130BC3F}" type="datetimeFigureOut">
              <a:rPr lang="en-US"/>
              <a:pPr/>
              <a:t>9/1/2020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FE4FB87E-EAD9-8D42-B4D1-CCE81651AB9E}" type="slidenum">
              <a:rPr lang="en-US"/>
              <a:pPr/>
              <a:t>‹#›</a:t>
            </a:fld>
            <a:endParaRPr lang="en-US" dirty="0"/>
          </a:p>
        </p:txBody>
      </p:sp>
    </p:spTree>
    <p:extLst>
      <p:ext uri="{BB962C8B-B14F-4D97-AF65-F5344CB8AC3E}">
        <p14:creationId xmlns:p14="http://schemas.microsoft.com/office/powerpoint/2010/main" val="3851773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AE73A5-B234-6144-9ADA-97DDC2BBE0B8}" type="datetimeFigureOut">
              <a:rPr lang="en-US"/>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547B416E-5363-5243-AA85-75CD79A0B604}" type="slidenum">
              <a:rPr lang="en-US"/>
              <a:pPr/>
              <a:t>‹#›</a:t>
            </a:fld>
            <a:endParaRPr lang="en-US" dirty="0"/>
          </a:p>
        </p:txBody>
      </p:sp>
    </p:spTree>
    <p:extLst>
      <p:ext uri="{BB962C8B-B14F-4D97-AF65-F5344CB8AC3E}">
        <p14:creationId xmlns:p14="http://schemas.microsoft.com/office/powerpoint/2010/main" val="146357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51057D88-D882-7A4A-9613-CE53F0F91D5A}" type="datetimeFigureOut">
              <a:rPr lang="en-US"/>
              <a:pPr/>
              <a:t>9/1/2020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3FE28B10-FD97-3740-94E2-4D530FEB04E5}" type="slidenum">
              <a:rPr lang="en-US"/>
              <a:pPr/>
              <a:t>‹#›</a:t>
            </a:fld>
            <a:endParaRPr lang="en-US" dirty="0"/>
          </a:p>
        </p:txBody>
      </p:sp>
    </p:spTree>
    <p:extLst>
      <p:ext uri="{BB962C8B-B14F-4D97-AF65-F5344CB8AC3E}">
        <p14:creationId xmlns:p14="http://schemas.microsoft.com/office/powerpoint/2010/main" val="406155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428229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1430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22323" y="4802038"/>
            <a:ext cx="7521575" cy="11430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8" name="Straight Connector 7">
            <a:extLst>
              <a:ext uri="{FF2B5EF4-FFF2-40B4-BE49-F238E27FC236}">
                <a16:creationId xmlns:a16="http://schemas.microsoft.com/office/drawing/2014/main" id="{1A232679-3CD2-4C37-8E52-2A35CF2ABCA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4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403475"/>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2">
            <a:extLst>
              <a:ext uri="{FF2B5EF4-FFF2-40B4-BE49-F238E27FC236}">
                <a16:creationId xmlns:a16="http://schemas.microsoft.com/office/drawing/2014/main" id="{90298273-A341-4F66-9E56-E05C6373FA54}"/>
              </a:ext>
            </a:extLst>
          </p:cNvPr>
          <p:cNvSpPr>
            <a:spLocks noGrp="1"/>
          </p:cNvSpPr>
          <p:nvPr>
            <p:ph idx="13"/>
          </p:nvPr>
        </p:nvSpPr>
        <p:spPr>
          <a:xfrm>
            <a:off x="822325" y="3746509"/>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710A1282-63B9-4558-92D6-FAEA4310DE72}"/>
              </a:ext>
            </a:extLst>
          </p:cNvPr>
          <p:cNvSpPr>
            <a:spLocks noGrp="1"/>
          </p:cNvSpPr>
          <p:nvPr>
            <p:ph idx="14"/>
          </p:nvPr>
        </p:nvSpPr>
        <p:spPr>
          <a:xfrm>
            <a:off x="822323" y="4702184"/>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31B483D-B6F0-497C-A5A3-D18B09D2B128}"/>
              </a:ext>
            </a:extLst>
          </p:cNvPr>
          <p:cNvSpPr>
            <a:spLocks noGrp="1"/>
          </p:cNvSpPr>
          <p:nvPr>
            <p:ph idx="15"/>
          </p:nvPr>
        </p:nvSpPr>
        <p:spPr>
          <a:xfrm>
            <a:off x="818708" y="54784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F4DFD5A-1709-4576-A9F2-7239592EB06C}"/>
              </a:ext>
            </a:extLst>
          </p:cNvPr>
          <p:cNvSpPr>
            <a:spLocks noGrp="1"/>
          </p:cNvSpPr>
          <p:nvPr>
            <p:ph idx="16"/>
          </p:nvPr>
        </p:nvSpPr>
        <p:spPr>
          <a:xfrm>
            <a:off x="971108" y="56308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E779081-9FA8-4F3B-B98E-DFD9BCDDF362}"/>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8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8054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2994572" y="1447800"/>
            <a:ext cx="3199306" cy="43156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031768"/>
            <a:ext cx="7521575" cy="1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12" name="Straight Connector 11">
            <a:extLst>
              <a:ext uri="{FF2B5EF4-FFF2-40B4-BE49-F238E27FC236}">
                <a16:creationId xmlns:a16="http://schemas.microsoft.com/office/drawing/2014/main" id="{BBD07CC5-5104-4888-A1B1-CBE905073A04}"/>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6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80B29623-CAC6-8C4C-B841-D4CB4D6BFB1A}" type="datetimeFigureOut">
              <a:rPr lang="en-US"/>
              <a:pPr/>
              <a:t>9/1/2020</a:t>
            </a:fld>
            <a:endParaRPr lang="en-US" dirty="0"/>
          </a:p>
        </p:txBody>
      </p:sp>
      <p:sp>
        <p:nvSpPr>
          <p:cNvPr id="8"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AF37E88C-9BDA-B641-98F3-43AC5AD44F4A}" type="slidenum">
              <a:rPr lang="en-US"/>
              <a:pPr/>
              <a:t>‹#›</a:t>
            </a:fld>
            <a:endParaRPr lang="en-US" dirty="0"/>
          </a:p>
        </p:txBody>
      </p:sp>
    </p:spTree>
    <p:extLst>
      <p:ext uri="{BB962C8B-B14F-4D97-AF65-F5344CB8AC3E}">
        <p14:creationId xmlns:p14="http://schemas.microsoft.com/office/powerpoint/2010/main" val="277034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EFE90CCC-AEAC-9342-BE29-34BA8D58342E}" type="slidenum">
              <a:rPr lang="en-US"/>
              <a:pPr/>
              <a:t>‹#›</a:t>
            </a:fld>
            <a:endParaRPr lang="en-US" dirty="0"/>
          </a:p>
        </p:txBody>
      </p:sp>
    </p:spTree>
    <p:extLst>
      <p:ext uri="{BB962C8B-B14F-4D97-AF65-F5344CB8AC3E}">
        <p14:creationId xmlns:p14="http://schemas.microsoft.com/office/powerpoint/2010/main" val="3340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51C004F-D33C-4241-B716-FD61B7447ECE}" type="slidenum">
              <a:rPr lang="en-US"/>
              <a:pPr/>
              <a:t>‹#›</a:t>
            </a:fld>
            <a:endParaRPr lang="en-US" dirty="0"/>
          </a:p>
        </p:txBody>
      </p:sp>
    </p:spTree>
    <p:extLst>
      <p:ext uri="{BB962C8B-B14F-4D97-AF65-F5344CB8AC3E}">
        <p14:creationId xmlns:p14="http://schemas.microsoft.com/office/powerpoint/2010/main" val="83886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1"/>
            <a:ext cx="7543800" cy="4276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latin typeface="Arial" panose="020B0604020202020204" pitchFamily="34" charset="0"/>
                <a:cs typeface="Arial" panose="020B0604020202020204" pitchFamily="34" charset="0"/>
              </a:defRPr>
            </a:lvl1pPr>
          </a:lstStyle>
          <a:p>
            <a:fld id="{93D5C46F-FDCC-EE45-9E50-CD2CFC809647}" type="slidenum">
              <a:rPr lang="en-US" smtClean="0"/>
              <a:pPr/>
              <a:t>‹#›</a:t>
            </a:fld>
            <a:endParaRPr lang="en-US" dirty="0"/>
          </a:p>
        </p:txBody>
      </p:sp>
      <p:sp>
        <p:nvSpPr>
          <p:cNvPr id="11" name="TextBox 10"/>
          <p:cNvSpPr txBox="1"/>
          <p:nvPr userDrawn="1"/>
        </p:nvSpPr>
        <p:spPr>
          <a:xfrm>
            <a:off x="7772400" y="6497637"/>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solidFill>
                  <a:schemeClr val="tx1"/>
                </a:solidFill>
                <a:latin typeface="+mn-lt"/>
                <a:cs typeface="Arial" panose="020B0604020202020204" pitchFamily="34" charset="0"/>
              </a:rPr>
              <a:t>7-</a:t>
            </a:r>
            <a:fld id="{27BBBF69-DB93-0642-ABE6-83332ACF7052}" type="slidenum">
              <a:rPr lang="en-US" sz="1000">
                <a:solidFill>
                  <a:schemeClr val="tx1"/>
                </a:solidFill>
                <a:latin typeface="+mn-lt"/>
                <a:cs typeface="Arial" panose="020B0604020202020204" pitchFamily="34" charset="0"/>
              </a:rPr>
              <a:pPr algn="r" eaLnBrk="1" hangingPunct="1"/>
              <a:t>‹#›</a:t>
            </a:fld>
            <a:endParaRPr lang="en-US" sz="1000" dirty="0">
              <a:solidFill>
                <a:schemeClr val="tx1"/>
              </a:solidFill>
              <a:latin typeface="+mn-lt"/>
              <a:cs typeface="Arial" panose="020B0604020202020204" pitchFamily="34" charset="0"/>
            </a:endParaRPr>
          </a:p>
        </p:txBody>
      </p:sp>
      <p:sp>
        <p:nvSpPr>
          <p:cNvPr id="13" name="Text Box 18"/>
          <p:cNvSpPr txBox="1">
            <a:spLocks noChangeArrowheads="1"/>
          </p:cNvSpPr>
          <p:nvPr userDrawn="1"/>
        </p:nvSpPr>
        <p:spPr bwMode="auto">
          <a:xfrm>
            <a:off x="228600" y="6457950"/>
            <a:ext cx="1066800" cy="2308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0" dirty="0">
                <a:solidFill>
                  <a:schemeClr val="tx1"/>
                </a:solidFill>
                <a:latin typeface="+mn-lt"/>
                <a:ea typeface="ＭＳ Ｐゴシック" charset="0"/>
                <a:cs typeface="Arial" panose="020B0604020202020204" pitchFamily="34" charset="0"/>
              </a:rPr>
              <a:t>© McGraw Hill</a:t>
            </a:r>
          </a:p>
        </p:txBody>
      </p:sp>
    </p:spTree>
  </p:cSld>
  <p:clrMap bg1="lt1" tx1="dk1" bg2="lt2" tx2="dk2" accent1="accent1" accent2="accent2" accent3="accent3" accent4="accent4" accent5="accent5" accent6="accent6" hlink="hlink" folHlink="folHlink"/>
  <p:sldLayoutIdLst>
    <p:sldLayoutId id="2147484713" r:id="rId1"/>
    <p:sldLayoutId id="2147484738" r:id="rId2"/>
    <p:sldLayoutId id="2147484739" r:id="rId3"/>
    <p:sldLayoutId id="2147484740" r:id="rId4"/>
    <p:sldLayoutId id="2147484741" r:id="rId5"/>
    <p:sldLayoutId id="2147484742" r:id="rId6"/>
    <p:sldLayoutId id="2147484719" r:id="rId7"/>
    <p:sldLayoutId id="2147484714" r:id="rId8"/>
    <p:sldLayoutId id="2147484715" r:id="rId9"/>
    <p:sldLayoutId id="2147484716" r:id="rId10"/>
    <p:sldLayoutId id="2147484720" r:id="rId11"/>
    <p:sldLayoutId id="2147484721" r:id="rId12"/>
    <p:sldLayoutId id="2147484722" r:id="rId13"/>
    <p:sldLayoutId id="2147484717" r:id="rId14"/>
    <p:sldLayoutId id="2147484723" r:id="rId15"/>
    <p:sldLayoutId id="2147484724" r:id="rId16"/>
    <p:sldLayoutId id="2147484743" r:id="rId17"/>
  </p:sldLayoutIdLst>
  <p:txStyles>
    <p:titleStyle>
      <a:lvl1pPr algn="l" rtl="0" eaLnBrk="0" fontAlgn="base" hangingPunct="0">
        <a:lnSpc>
          <a:spcPct val="85000"/>
        </a:lnSpc>
        <a:spcBef>
          <a:spcPct val="0"/>
        </a:spcBef>
        <a:spcAft>
          <a:spcPct val="0"/>
        </a:spcAft>
        <a:defRPr sz="4000" kern="1200" spc="-50">
          <a:solidFill>
            <a:schemeClr val="tx1"/>
          </a:solidFill>
          <a:latin typeface="+mj-lt"/>
          <a:ea typeface="ＭＳ Ｐゴシック" charset="0"/>
          <a:cs typeface="Arial" panose="020B0604020202020204" pitchFamily="34" charset="0"/>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0" indent="0" algn="l" rtl="0" eaLnBrk="0" fontAlgn="base" hangingPunct="0">
        <a:lnSpc>
          <a:spcPct val="100000"/>
        </a:lnSpc>
        <a:spcBef>
          <a:spcPts val="1200"/>
        </a:spcBef>
        <a:spcAft>
          <a:spcPts val="200"/>
        </a:spcAft>
        <a:buClr>
          <a:schemeClr val="accent1"/>
        </a:buClr>
        <a:buSzPct val="100000"/>
        <a:buFont typeface="Calibri" charset="0"/>
        <a:buNone/>
        <a:defRPr sz="2000" kern="1200">
          <a:solidFill>
            <a:schemeClr val="tx1"/>
          </a:solidFill>
          <a:latin typeface="+mn-lt"/>
          <a:ea typeface="ＭＳ Ｐゴシック" charset="0"/>
          <a:cs typeface="Arial" panose="020B0604020202020204" pitchFamily="34" charset="0"/>
        </a:defRPr>
      </a:lvl1pPr>
      <a:lvl2pPr marL="200025" indent="0" algn="l" rtl="0" eaLnBrk="0" fontAlgn="base" hangingPunct="0">
        <a:lnSpc>
          <a:spcPct val="100000"/>
        </a:lnSpc>
        <a:spcBef>
          <a:spcPts val="200"/>
        </a:spcBef>
        <a:spcAft>
          <a:spcPts val="400"/>
        </a:spcAft>
        <a:buClr>
          <a:schemeClr val="accent1"/>
        </a:buClr>
        <a:buFont typeface="Calibri" charset="0"/>
        <a:buNone/>
        <a:defRPr kern="1200">
          <a:solidFill>
            <a:schemeClr val="tx1"/>
          </a:solidFill>
          <a:latin typeface="+mn-lt"/>
          <a:ea typeface="ＭＳ Ｐゴシック" charset="0"/>
          <a:cs typeface="Arial" panose="020B0604020202020204" pitchFamily="34" charset="0"/>
        </a:defRPr>
      </a:lvl2pPr>
      <a:lvl3pPr marL="384175"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3pPr>
      <a:lvl4pPr marL="566737"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4pPr>
      <a:lvl5pPr marL="749300"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fld id="{76D20C4D-5179-C041-84FD-6B867395215B}" type="datetimeFigureOut">
              <a:rPr lang="en-US"/>
              <a:pPr/>
              <a:t>9/1/2020</a:t>
            </a:fld>
            <a:endParaRPr lang="en-US"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ea typeface="MS PGothic" pitchFamily="34" charset="-128"/>
                <a:cs typeface="+mn-cs"/>
              </a:defRPr>
            </a:lvl1pPr>
          </a:lstStyle>
          <a:p>
            <a:pPr>
              <a:defRPr/>
            </a:pPr>
            <a:endParaRPr lang="en-US" altLang="en-US" dirty="0"/>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F5CFD9FE-3DD1-C847-ACD9-B043AD2AA492}" type="slidenum">
              <a:rPr lang="en-US"/>
              <a:pPr/>
              <a:t>‹#›</a:t>
            </a:fld>
            <a:endParaRPr lang="en-US" dirty="0"/>
          </a:p>
        </p:txBody>
      </p:sp>
      <p:cxnSp>
        <p:nvCxnSpPr>
          <p:cNvPr id="10" name="Straight Connector 9"/>
          <p:cNvCxnSpPr/>
          <p:nvPr/>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772400" y="0"/>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t>5-</a:t>
            </a:r>
            <a:fld id="{FAB4660F-8364-B742-815B-0F1CDF3B9640}" type="slidenum">
              <a:rPr lang="en-US" sz="1000"/>
              <a:pPr algn="r" eaLnBrk="1" hangingPunct="1"/>
              <a:t>‹#›</a:t>
            </a:fld>
            <a:endParaRPr lang="en-US" sz="1000" dirty="0"/>
          </a:p>
        </p:txBody>
      </p:sp>
    </p:spTree>
    <p:extLst>
      <p:ext uri="{BB962C8B-B14F-4D97-AF65-F5344CB8AC3E}">
        <p14:creationId xmlns:p14="http://schemas.microsoft.com/office/powerpoint/2010/main" val="1239115196"/>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Lst>
  <p:txStyles>
    <p:titleStyle>
      <a:lvl1pPr algn="l" rtl="0" eaLnBrk="0" fontAlgn="base" hangingPunct="0">
        <a:lnSpc>
          <a:spcPct val="85000"/>
        </a:lnSpc>
        <a:spcBef>
          <a:spcPct val="0"/>
        </a:spcBef>
        <a:spcAft>
          <a:spcPct val="0"/>
        </a:spcAft>
        <a:defRPr sz="4000" kern="1200" spc="-50">
          <a:solidFill>
            <a:srgbClr val="40404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slide" Target="slide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9.xml"/></Relationships>
</file>

<file path=ppt/slides/_rels/slide2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slide" Target="slide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slide" Target="slide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6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2" y="1066800"/>
            <a:ext cx="7688897" cy="1527549"/>
          </a:xfrm>
        </p:spPr>
        <p:txBody>
          <a:bodyPr lIns="90488" tIns="44450" rIns="90488" bIns="44450">
            <a:noAutofit/>
          </a:bodyPr>
          <a:lstStyle/>
          <a:p>
            <a:pPr eaLnBrk="1" hangingPunct="1">
              <a:defRPr/>
            </a:pPr>
            <a:r>
              <a:rPr lang="en-US" altLang="en-US" sz="5000" dirty="0">
                <a:solidFill>
                  <a:prstClr val="black">
                    <a:lumMod val="85000"/>
                    <a:lumOff val="15000"/>
                  </a:prstClr>
                </a:solidFill>
              </a:rPr>
              <a:t>Activity-Based Costing: A Tool to Aid Decision Making</a:t>
            </a:r>
            <a:endParaRPr lang="en-US" altLang="en-US" sz="5000" noProof="0" dirty="0">
              <a:solidFill>
                <a:schemeClr val="tx1">
                  <a:lumMod val="85000"/>
                  <a:lumOff val="15000"/>
                </a:schemeClr>
              </a:solidFill>
              <a:ea typeface="MS PGothic" charset="-128"/>
            </a:endParaRPr>
          </a:p>
        </p:txBody>
      </p:sp>
      <p:sp>
        <p:nvSpPr>
          <p:cNvPr id="11" name="Subtitle 10">
            <a:extLst>
              <a:ext uri="{FF2B5EF4-FFF2-40B4-BE49-F238E27FC236}">
                <a16:creationId xmlns:a16="http://schemas.microsoft.com/office/drawing/2014/main" id="{3293C181-142F-49FD-B6A1-CE721C9C804B}"/>
              </a:ext>
            </a:extLst>
          </p:cNvPr>
          <p:cNvSpPr>
            <a:spLocks noGrp="1"/>
          </p:cNvSpPr>
          <p:nvPr>
            <p:ph type="subTitle" idx="1"/>
          </p:nvPr>
        </p:nvSpPr>
        <p:spPr/>
        <p:txBody>
          <a:bodyPr>
            <a:normAutofit/>
          </a:bodyPr>
          <a:lstStyle/>
          <a:p>
            <a:pPr lvl="0" eaLnBrk="1" fontAlgn="auto" hangingPunct="1">
              <a:spcAft>
                <a:spcPts val="0"/>
              </a:spcAft>
              <a:buClr>
                <a:srgbClr val="28C4CC"/>
              </a:buClr>
              <a:defRPr/>
            </a:pPr>
            <a:r>
              <a:rPr lang="en-US" noProof="0" dirty="0">
                <a:solidFill>
                  <a:schemeClr val="tx1"/>
                </a:solidFill>
                <a:ea typeface="ＭＳ Ｐゴシック" charset="-128"/>
              </a:rPr>
              <a:t>Chapter 7</a:t>
            </a:r>
          </a:p>
        </p:txBody>
      </p:sp>
      <p:sp>
        <p:nvSpPr>
          <p:cNvPr id="12" name="Content Placeholder 11">
            <a:extLst>
              <a:ext uri="{FF2B5EF4-FFF2-40B4-BE49-F238E27FC236}">
                <a16:creationId xmlns:a16="http://schemas.microsoft.com/office/drawing/2014/main" id="{B1BEB1BD-CE99-43BF-97B9-1807B8E77767}"/>
              </a:ext>
            </a:extLst>
          </p:cNvPr>
          <p:cNvSpPr>
            <a:spLocks noGrp="1"/>
          </p:cNvSpPr>
          <p:nvPr>
            <p:ph sz="quarter" idx="14"/>
          </p:nvPr>
        </p:nvSpPr>
        <p:spPr>
          <a:xfrm>
            <a:off x="540703" y="4038600"/>
            <a:ext cx="4640897" cy="1143000"/>
          </a:xfrm>
        </p:spPr>
        <p:txBody>
          <a:bodyPr/>
          <a:lstStyle/>
          <a:p>
            <a:pPr marL="0" lvl="0" indent="0">
              <a:lnSpc>
                <a:spcPct val="100000"/>
              </a:lnSpc>
              <a:spcBef>
                <a:spcPct val="0"/>
              </a:spcBef>
              <a:spcAft>
                <a:spcPct val="0"/>
              </a:spcAft>
              <a:buClrTx/>
              <a:buSzTx/>
              <a:buNone/>
              <a:defRPr/>
            </a:pPr>
            <a:r>
              <a:rPr lang="en-US" sz="3600" spc="-50" noProof="0" dirty="0">
                <a:solidFill>
                  <a:schemeClr val="tx1"/>
                </a:solidFill>
                <a:latin typeface="Calibri Light" panose="020F0302020204030204" pitchFamily="34" charset="0"/>
                <a:ea typeface="MS PGothic" charset="-128"/>
                <a:cs typeface="Calibri Light" panose="020F0302020204030204" pitchFamily="34" charset="0"/>
              </a:rPr>
              <a:t>Managerial Accounting</a:t>
            </a:r>
          </a:p>
          <a:p>
            <a:pPr marL="0" lvl="0" indent="0">
              <a:lnSpc>
                <a:spcPct val="100000"/>
              </a:lnSpc>
              <a:spcBef>
                <a:spcPct val="0"/>
              </a:spcBef>
              <a:spcAft>
                <a:spcPct val="0"/>
              </a:spcAft>
              <a:buClrTx/>
              <a:buSzTx/>
              <a:buNone/>
              <a:defRPr/>
            </a:pPr>
            <a:r>
              <a:rPr lang="en-US" sz="2400" spc="-50" noProof="0" dirty="0">
                <a:solidFill>
                  <a:schemeClr val="tx1"/>
                </a:solidFill>
                <a:latin typeface="Calibri Light" panose="020F0302020204030204" pitchFamily="34" charset="0"/>
                <a:ea typeface="MS PGothic" charset="-128"/>
                <a:cs typeface="Calibri Light" panose="020F0302020204030204" pitchFamily="34" charset="0"/>
              </a:rPr>
              <a:t>Seventeenth edition</a:t>
            </a:r>
          </a:p>
        </p:txBody>
      </p:sp>
      <p:pic>
        <p:nvPicPr>
          <p:cNvPr id="14" name="Picture 4" descr="Image of the textbook cover">
            <a:extLst>
              <a:ext uri="{FF2B5EF4-FFF2-40B4-BE49-F238E27FC236}">
                <a16:creationId xmlns:a16="http://schemas.microsoft.com/office/drawing/2014/main" id="{EC777E73-5697-475A-BDA6-21A05BF6E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562600" y="2815466"/>
            <a:ext cx="2797827" cy="33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Key Definitions and Concepts </a:t>
            </a:r>
            <a:r>
              <a:rPr lang="en-US" sz="1000" dirty="0"/>
              <a:t>3</a:t>
            </a:r>
          </a:p>
        </p:txBody>
      </p:sp>
      <p:sp>
        <p:nvSpPr>
          <p:cNvPr id="3" name="Content Placeholder 2">
            <a:extLst>
              <a:ext uri="{FF2B5EF4-FFF2-40B4-BE49-F238E27FC236}">
                <a16:creationId xmlns:a16="http://schemas.microsoft.com/office/drawing/2014/main" id="{D97DF62B-75D9-4FBE-AF9F-DFDF635AB437}"/>
              </a:ext>
            </a:extLst>
          </p:cNvPr>
          <p:cNvSpPr>
            <a:spLocks noGrp="1"/>
          </p:cNvSpPr>
          <p:nvPr>
            <p:ph idx="1"/>
          </p:nvPr>
        </p:nvSpPr>
        <p:spPr/>
        <p:txBody>
          <a:bodyPr/>
          <a:lstStyle/>
          <a:p>
            <a:pPr>
              <a:spcBef>
                <a:spcPts val="600"/>
              </a:spcBef>
            </a:pPr>
            <a:r>
              <a:rPr lang="en-US" sz="2800" dirty="0"/>
              <a:t>Two common types of activity measures:</a:t>
            </a:r>
          </a:p>
          <a:p>
            <a:pPr marL="291600" lvl="1" indent="-291600">
              <a:spcAft>
                <a:spcPts val="0"/>
              </a:spcAft>
              <a:buClr>
                <a:schemeClr val="tx1"/>
              </a:buClr>
              <a:buFont typeface="Arial" panose="020B0604020202020204" pitchFamily="34" charset="0"/>
              <a:buChar char="•"/>
            </a:pPr>
            <a:r>
              <a:rPr lang="en-US" sz="2600" dirty="0"/>
              <a:t>Transaction driver</a:t>
            </a:r>
          </a:p>
          <a:p>
            <a:pPr marL="622800" lvl="2" indent="-320400">
              <a:spcAft>
                <a:spcPts val="0"/>
              </a:spcAft>
              <a:buClr>
                <a:schemeClr val="tx1"/>
              </a:buClr>
              <a:buFont typeface="Arial" panose="020B0604020202020204" pitchFamily="34" charset="0"/>
              <a:buChar char="•"/>
            </a:pPr>
            <a:r>
              <a:rPr lang="en-US" sz="2400" dirty="0"/>
              <a:t>Simple count of the number of times an activity occurs.</a:t>
            </a:r>
          </a:p>
          <a:p>
            <a:pPr marL="291600" lvl="1" indent="-291600">
              <a:spcAft>
                <a:spcPts val="0"/>
              </a:spcAft>
              <a:buClr>
                <a:schemeClr val="tx1"/>
              </a:buClr>
              <a:buFont typeface="Arial" panose="020B0604020202020204" pitchFamily="34" charset="0"/>
              <a:buChar char="•"/>
            </a:pPr>
            <a:r>
              <a:rPr lang="en-US" sz="2600" dirty="0"/>
              <a:t>Duration driver</a:t>
            </a:r>
          </a:p>
          <a:p>
            <a:pPr marL="622800" lvl="2" indent="-320400">
              <a:spcAft>
                <a:spcPts val="0"/>
              </a:spcAft>
              <a:buClr>
                <a:schemeClr val="tx1"/>
              </a:buClr>
              <a:buFont typeface="Arial" panose="020B0604020202020204" pitchFamily="34" charset="0"/>
              <a:buChar char="•"/>
            </a:pPr>
            <a:r>
              <a:rPr lang="en-US" sz="2400" dirty="0"/>
              <a:t>A measure of the amount of time needed for an activity.</a:t>
            </a:r>
          </a:p>
        </p:txBody>
      </p:sp>
    </p:spTree>
    <p:extLst>
      <p:ext uri="{BB962C8B-B14F-4D97-AF65-F5344CB8AC3E}">
        <p14:creationId xmlns:p14="http://schemas.microsoft.com/office/powerpoint/2010/main" val="213428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Key Definitions and Concepts </a:t>
            </a:r>
            <a:r>
              <a:rPr lang="en-US" sz="1000" dirty="0"/>
              <a:t>4</a:t>
            </a:r>
          </a:p>
        </p:txBody>
      </p:sp>
      <p:sp>
        <p:nvSpPr>
          <p:cNvPr id="2" name="Content Placeholder 1"/>
          <p:cNvSpPr>
            <a:spLocks noGrp="1"/>
          </p:cNvSpPr>
          <p:nvPr>
            <p:ph idx="1"/>
          </p:nvPr>
        </p:nvSpPr>
        <p:spPr>
          <a:xfrm>
            <a:off x="822325" y="1447800"/>
            <a:ext cx="7543800" cy="1447800"/>
          </a:xfrm>
          <a:ln w="19050">
            <a:solidFill>
              <a:schemeClr val="tx1"/>
            </a:solidFill>
          </a:ln>
        </p:spPr>
        <p:txBody>
          <a:bodyPr/>
          <a:lstStyle/>
          <a:p>
            <a:pPr algn="ctr">
              <a:spcBef>
                <a:spcPct val="30000"/>
              </a:spcBef>
              <a:defRPr/>
            </a:pPr>
            <a:r>
              <a:rPr lang="en-US" sz="2800" dirty="0">
                <a:ea typeface="MS PGothic" pitchFamily="34" charset="-128"/>
              </a:rPr>
              <a:t>Traditional cost systems rely exclusively on allocation bases that are </a:t>
            </a:r>
            <a:r>
              <a:rPr lang="en-US" sz="2800" dirty="0">
                <a:solidFill>
                  <a:srgbClr val="0000C0"/>
                </a:solidFill>
                <a:ea typeface="MS PGothic" pitchFamily="34" charset="-128"/>
              </a:rPr>
              <a:t>driven by the volume of production</a:t>
            </a:r>
            <a:r>
              <a:rPr lang="en-US" sz="2800" dirty="0">
                <a:ea typeface="MS PGothic" pitchFamily="34" charset="-128"/>
              </a:rPr>
              <a:t>.</a:t>
            </a:r>
            <a:r>
              <a:rPr lang="en-US" sz="2800" dirty="0">
                <a:solidFill>
                  <a:srgbClr val="0000C0"/>
                </a:solidFill>
                <a:ea typeface="MS PGothic" pitchFamily="34" charset="-128"/>
              </a:rPr>
              <a:t> </a:t>
            </a:r>
          </a:p>
        </p:txBody>
      </p:sp>
      <p:sp>
        <p:nvSpPr>
          <p:cNvPr id="3" name="Content Placeholder 2"/>
          <p:cNvSpPr>
            <a:spLocks noGrp="1"/>
          </p:cNvSpPr>
          <p:nvPr>
            <p:ph idx="10"/>
          </p:nvPr>
        </p:nvSpPr>
        <p:spPr>
          <a:xfrm>
            <a:off x="2582862" y="3429000"/>
            <a:ext cx="3978276" cy="2286000"/>
          </a:xfrm>
          <a:ln w="19050">
            <a:solidFill>
              <a:schemeClr val="tx1"/>
            </a:solidFill>
          </a:ln>
        </p:spPr>
        <p:txBody>
          <a:bodyPr/>
          <a:lstStyle/>
          <a:p>
            <a:pPr algn="ctr">
              <a:spcAft>
                <a:spcPts val="0"/>
              </a:spcAft>
              <a:defRPr/>
            </a:pPr>
            <a:r>
              <a:rPr lang="en-US" altLang="en-US" sz="2800" dirty="0"/>
              <a:t>ABC defines</a:t>
            </a:r>
            <a:br>
              <a:rPr lang="en-US" altLang="en-US" sz="2800" dirty="0"/>
            </a:br>
            <a:r>
              <a:rPr lang="en-US" altLang="en-US" sz="2800" dirty="0">
                <a:solidFill>
                  <a:srgbClr val="0000C0"/>
                </a:solidFill>
              </a:rPr>
              <a:t>five levels</a:t>
            </a:r>
            <a:r>
              <a:rPr lang="en-US" altLang="en-US" sz="2800" dirty="0"/>
              <a:t> of activity</a:t>
            </a:r>
            <a:br>
              <a:rPr lang="en-US" altLang="en-US" sz="2800" dirty="0"/>
            </a:br>
            <a:r>
              <a:rPr lang="en-US" altLang="en-US" sz="2800" dirty="0"/>
              <a:t>that largely do not relate</a:t>
            </a:r>
            <a:br>
              <a:rPr lang="en-US" altLang="en-US" sz="2800" dirty="0"/>
            </a:br>
            <a:r>
              <a:rPr lang="en-US" altLang="en-US" sz="2800" dirty="0"/>
              <a:t>to the volume of units</a:t>
            </a:r>
            <a:br>
              <a:rPr lang="en-US" altLang="en-US" sz="2800" dirty="0"/>
            </a:br>
            <a:r>
              <a:rPr lang="en-US" altLang="en-US" sz="2800" dirty="0"/>
              <a:t>produced.</a:t>
            </a:r>
          </a:p>
        </p:txBody>
      </p:sp>
    </p:spTree>
    <p:extLst>
      <p:ext uri="{BB962C8B-B14F-4D97-AF65-F5344CB8AC3E}">
        <p14:creationId xmlns:p14="http://schemas.microsoft.com/office/powerpoint/2010/main" val="139759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Key Definitions and Concepts </a:t>
            </a:r>
            <a:r>
              <a:rPr lang="en-US" sz="1000" dirty="0"/>
              <a:t>5</a:t>
            </a:r>
          </a:p>
        </p:txBody>
      </p:sp>
      <p:pic>
        <p:nvPicPr>
          <p:cNvPr id="2" name="Picture 1" descr="Manufacturing companies typically combine their activities in these five classifications: unit-level activity, batch-level activity, customer-level activity, organization-sustaining activity, and product-level activity."/>
          <p:cNvPicPr>
            <a:picLocks noChangeAspect="1"/>
          </p:cNvPicPr>
          <p:nvPr/>
        </p:nvPicPr>
        <p:blipFill>
          <a:blip r:embed="rId2"/>
          <a:stretch>
            <a:fillRect/>
          </a:stretch>
        </p:blipFill>
        <p:spPr>
          <a:xfrm>
            <a:off x="1470450" y="1577450"/>
            <a:ext cx="6203100" cy="4442350"/>
          </a:xfrm>
          <a:prstGeom prst="rect">
            <a:avLst/>
          </a:prstGeom>
        </p:spPr>
      </p:pic>
    </p:spTree>
    <p:extLst>
      <p:ext uri="{BB962C8B-B14F-4D97-AF65-F5344CB8AC3E}">
        <p14:creationId xmlns:p14="http://schemas.microsoft.com/office/powerpoint/2010/main" val="283519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dirty="0"/>
              <a:t>Characteristics of a Successful ABC Implementation</a:t>
            </a:r>
            <a:endParaRPr lang="en-US" dirty="0"/>
          </a:p>
        </p:txBody>
      </p:sp>
      <p:sp>
        <p:nvSpPr>
          <p:cNvPr id="2" name="Content Placeholder 1"/>
          <p:cNvSpPr>
            <a:spLocks noGrp="1"/>
          </p:cNvSpPr>
          <p:nvPr>
            <p:ph idx="1"/>
          </p:nvPr>
        </p:nvSpPr>
        <p:spPr>
          <a:xfrm>
            <a:off x="822324" y="1295400"/>
            <a:ext cx="7712075" cy="1600200"/>
          </a:xfrm>
          <a:ln>
            <a:solidFill>
              <a:schemeClr val="tx1"/>
            </a:solidFill>
          </a:ln>
        </p:spPr>
        <p:txBody>
          <a:bodyPr/>
          <a:lstStyle/>
          <a:p>
            <a:pPr algn="ctr" eaLnBrk="1" hangingPunct="1">
              <a:spcAft>
                <a:spcPts val="0"/>
              </a:spcAft>
            </a:pPr>
            <a:r>
              <a:rPr lang="en-US" sz="2200" dirty="0"/>
              <a:t>Strong top</a:t>
            </a:r>
            <a:br>
              <a:rPr lang="en-US" sz="2200" dirty="0"/>
            </a:br>
            <a:r>
              <a:rPr lang="en-US" sz="2200" dirty="0"/>
              <a:t>management support.</a:t>
            </a:r>
          </a:p>
          <a:p>
            <a:pPr algn="ctr" eaLnBrk="1" hangingPunct="1">
              <a:spcAft>
                <a:spcPts val="0"/>
              </a:spcAft>
            </a:pPr>
            <a:r>
              <a:rPr lang="en-US" sz="2200" dirty="0">
                <a:solidFill>
                  <a:srgbClr val="404040"/>
                </a:solidFill>
              </a:rPr>
              <a:t>Without leadership from top management, some managers may not be motivated to embrace the need to change.</a:t>
            </a:r>
          </a:p>
        </p:txBody>
      </p:sp>
      <p:sp>
        <p:nvSpPr>
          <p:cNvPr id="3" name="Content Placeholder 2"/>
          <p:cNvSpPr>
            <a:spLocks noGrp="1"/>
          </p:cNvSpPr>
          <p:nvPr>
            <p:ph idx="10"/>
          </p:nvPr>
        </p:nvSpPr>
        <p:spPr>
          <a:xfrm>
            <a:off x="822324" y="2964947"/>
            <a:ext cx="7712076" cy="1788963"/>
          </a:xfrm>
          <a:ln>
            <a:solidFill>
              <a:schemeClr val="tx1"/>
            </a:solidFill>
          </a:ln>
        </p:spPr>
        <p:txBody>
          <a:bodyPr/>
          <a:lstStyle/>
          <a:p>
            <a:pPr algn="ctr">
              <a:spcAft>
                <a:spcPts val="0"/>
              </a:spcAft>
              <a:defRPr/>
            </a:pPr>
            <a:r>
              <a:rPr lang="en-US" altLang="en-US" sz="2200" dirty="0">
                <a:ea typeface="MS PGothic" pitchFamily="34" charset="-128"/>
              </a:rPr>
              <a:t>Linked to how people are evaluated</a:t>
            </a:r>
            <a:br>
              <a:rPr lang="en-US" altLang="en-US" sz="2200" dirty="0">
                <a:ea typeface="MS PGothic" pitchFamily="34" charset="-128"/>
              </a:rPr>
            </a:br>
            <a:r>
              <a:rPr lang="en-US" altLang="en-US" sz="2200" dirty="0">
                <a:ea typeface="MS PGothic" pitchFamily="34" charset="-128"/>
              </a:rPr>
              <a:t>and rewarded.</a:t>
            </a:r>
          </a:p>
          <a:p>
            <a:pPr algn="ctr">
              <a:spcAft>
                <a:spcPts val="0"/>
              </a:spcAft>
              <a:defRPr/>
            </a:pPr>
            <a:r>
              <a:rPr lang="en-US" sz="2200" dirty="0">
                <a:ea typeface="MS PGothic" pitchFamily="34" charset="-128"/>
              </a:rPr>
              <a:t>If employees continue to be evaluated and rewarded using traditional (non-ABC) cost data, they will quickly get the message that ABC is not important and they will abandon it. </a:t>
            </a:r>
          </a:p>
        </p:txBody>
      </p:sp>
      <p:sp>
        <p:nvSpPr>
          <p:cNvPr id="4" name="Content Placeholder 3"/>
          <p:cNvSpPr>
            <a:spLocks noGrp="1"/>
          </p:cNvSpPr>
          <p:nvPr>
            <p:ph idx="11"/>
          </p:nvPr>
        </p:nvSpPr>
        <p:spPr>
          <a:xfrm>
            <a:off x="822323" y="4835288"/>
            <a:ext cx="7689354" cy="1453216"/>
          </a:xfrm>
          <a:ln>
            <a:solidFill>
              <a:schemeClr val="tx1"/>
            </a:solidFill>
          </a:ln>
        </p:spPr>
        <p:txBody>
          <a:bodyPr/>
          <a:lstStyle/>
          <a:p>
            <a:pPr algn="ctr">
              <a:spcAft>
                <a:spcPts val="0"/>
              </a:spcAft>
              <a:defRPr/>
            </a:pPr>
            <a:r>
              <a:rPr lang="en-US" altLang="en-US" sz="2200" dirty="0">
                <a:cs typeface="Arial" charset="0"/>
              </a:rPr>
              <a:t>Cross-functional teams should be created.</a:t>
            </a:r>
          </a:p>
          <a:p>
            <a:pPr algn="ctr">
              <a:spcAft>
                <a:spcPts val="0"/>
              </a:spcAft>
              <a:defRPr/>
            </a:pPr>
            <a:r>
              <a:rPr lang="en-US" altLang="en-US" sz="2200" dirty="0"/>
              <a:t>Cross-functional employees possess intimate knowledge of operations that is necessary for designing an effective ABC system.</a:t>
            </a:r>
            <a:endParaRPr lang="en-US" altLang="en-US" sz="2200" dirty="0">
              <a:cs typeface="Arial" charset="0"/>
            </a:endParaRPr>
          </a:p>
        </p:txBody>
      </p:sp>
    </p:spTree>
    <p:extLst>
      <p:ext uri="{BB962C8B-B14F-4D97-AF65-F5344CB8AC3E}">
        <p14:creationId xmlns:p14="http://schemas.microsoft.com/office/powerpoint/2010/main" val="309498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Five Steps for Implementing ABC</a:t>
            </a:r>
            <a:endParaRPr lang="en-US" dirty="0"/>
          </a:p>
        </p:txBody>
      </p:sp>
      <p:sp>
        <p:nvSpPr>
          <p:cNvPr id="5" name="Content Placeholder 4"/>
          <p:cNvSpPr>
            <a:spLocks noGrp="1"/>
          </p:cNvSpPr>
          <p:nvPr>
            <p:ph idx="10"/>
          </p:nvPr>
        </p:nvSpPr>
        <p:spPr>
          <a:xfrm>
            <a:off x="800099" y="1373690"/>
            <a:ext cx="7521575" cy="359860"/>
          </a:xfrm>
        </p:spPr>
        <p:txBody>
          <a:bodyPr/>
          <a:lstStyle/>
          <a:p>
            <a:pPr algn="ctr"/>
            <a:r>
              <a:rPr lang="en-US" sz="1800" dirty="0"/>
              <a:t>Baxter Battery company Income Statement Year Ended December 31,20X0</a:t>
            </a:r>
          </a:p>
        </p:txBody>
      </p:sp>
      <p:graphicFrame>
        <p:nvGraphicFramePr>
          <p:cNvPr id="9" name="Table 8"/>
          <p:cNvGraphicFramePr>
            <a:graphicFrameLocks noGrp="1"/>
          </p:cNvGraphicFramePr>
          <p:nvPr>
            <p:extLst>
              <p:ext uri="{D42A27DB-BD31-4B8C-83A1-F6EECF244321}">
                <p14:modId xmlns:p14="http://schemas.microsoft.com/office/powerpoint/2010/main" val="1573731198"/>
              </p:ext>
            </p:extLst>
          </p:nvPr>
        </p:nvGraphicFramePr>
        <p:xfrm>
          <a:off x="1219200" y="1929315"/>
          <a:ext cx="5334000" cy="3073206"/>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653556811"/>
                    </a:ext>
                  </a:extLst>
                </a:gridCol>
                <a:gridCol w="1063943">
                  <a:extLst>
                    <a:ext uri="{9D8B030D-6E8A-4147-A177-3AD203B41FA5}">
                      <a16:colId xmlns:a16="http://schemas.microsoft.com/office/drawing/2014/main" val="2968458206"/>
                    </a:ext>
                  </a:extLst>
                </a:gridCol>
                <a:gridCol w="1450657">
                  <a:extLst>
                    <a:ext uri="{9D8B030D-6E8A-4147-A177-3AD203B41FA5}">
                      <a16:colId xmlns:a16="http://schemas.microsoft.com/office/drawing/2014/main" val="1844770681"/>
                    </a:ext>
                  </a:extLst>
                </a:gridCol>
              </a:tblGrid>
              <a:tr h="253806">
                <a:tc>
                  <a:txBody>
                    <a:bodyPr/>
                    <a:lstStyle/>
                    <a:p>
                      <a:r>
                        <a:rPr lang="en-US" sz="1200" b="0" dirty="0">
                          <a:solidFill>
                            <a:schemeClr val="tx1"/>
                          </a:solidFill>
                        </a:rPr>
                        <a:t>Sales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2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$ 50,000,000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504789"/>
                  </a:ext>
                </a:extLst>
              </a:tr>
              <a:tr h="131886">
                <a:tc>
                  <a:txBody>
                    <a:bodyPr/>
                    <a:lstStyle/>
                    <a:p>
                      <a:r>
                        <a:rPr lang="en-US" sz="1200" dirty="0"/>
                        <a:t>Cost of goods sold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4647131"/>
                  </a:ext>
                </a:extLst>
              </a:tr>
              <a:tr h="162366">
                <a:tc>
                  <a:txBody>
                    <a:bodyPr/>
                    <a:lstStyle/>
                    <a:p>
                      <a:r>
                        <a:rPr lang="en-US" sz="1200" dirty="0"/>
                        <a:t>   Direct</a:t>
                      </a:r>
                      <a:r>
                        <a:rPr lang="en-US" sz="1200" baseline="0" dirty="0"/>
                        <a:t> materials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15,000,000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16580"/>
                  </a:ext>
                </a:extLst>
              </a:tr>
              <a:tr h="0">
                <a:tc>
                  <a:txBody>
                    <a:bodyPr/>
                    <a:lstStyle/>
                    <a:p>
                      <a:r>
                        <a:rPr lang="en-US" sz="1200" dirty="0"/>
                        <a:t>   Direct labor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12,000,000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2200438"/>
                  </a:ext>
                </a:extLst>
              </a:tr>
              <a:tr h="147126">
                <a:tc>
                  <a:txBody>
                    <a:bodyPr/>
                    <a:lstStyle/>
                    <a:p>
                      <a:r>
                        <a:rPr lang="en-US" sz="1200" dirty="0"/>
                        <a:t>   Manufacturing overhead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u="sng" dirty="0"/>
                        <a:t>    14,000,000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a:t>
                      </a:r>
                      <a:r>
                        <a:rPr lang="en-US" sz="1200" u="sng" dirty="0"/>
                        <a:t>41,000,000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1988300"/>
                  </a:ext>
                </a:extLst>
              </a:tr>
              <a:tr h="177606">
                <a:tc>
                  <a:txBody>
                    <a:bodyPr/>
                    <a:lstStyle/>
                    <a:p>
                      <a:r>
                        <a:rPr lang="en-US" sz="1200" dirty="0"/>
                        <a:t>Gross</a:t>
                      </a:r>
                      <a:r>
                        <a:rPr lang="en-US" sz="1200" baseline="0" dirty="0"/>
                        <a:t> margin</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9,000,000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269540"/>
                  </a:ext>
                </a:extLst>
              </a:tr>
              <a:tr h="284286">
                <a:tc>
                  <a:txBody>
                    <a:bodyPr/>
                    <a:lstStyle/>
                    <a:p>
                      <a:r>
                        <a:rPr lang="en-US" sz="1200" dirty="0"/>
                        <a:t>Selling and administrative</a:t>
                      </a:r>
                      <a:r>
                        <a:rPr lang="en-US" sz="1200" baseline="0" dirty="0"/>
                        <a:t> expense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3013642"/>
                  </a:ext>
                </a:extLst>
              </a:tr>
              <a:tr h="228600">
                <a:tc>
                  <a:txBody>
                    <a:bodyPr/>
                    <a:lstStyle/>
                    <a:p>
                      <a:r>
                        <a:rPr lang="en-US" sz="1200" dirty="0"/>
                        <a:t>   Shipping expense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3,000,000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3131365"/>
                  </a:ext>
                </a:extLst>
              </a:tr>
              <a:tr h="182880">
                <a:tc>
                  <a:txBody>
                    <a:bodyPr/>
                    <a:lstStyle/>
                    <a:p>
                      <a:r>
                        <a:rPr lang="en-US" sz="1200" dirty="0"/>
                        <a:t>   Marketing expense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0588998"/>
                  </a:ext>
                </a:extLst>
              </a:tr>
              <a:tr h="289560">
                <a:tc>
                  <a:txBody>
                    <a:bodyPr/>
                    <a:lstStyle/>
                    <a:p>
                      <a:r>
                        <a:rPr lang="en-US" sz="1200" dirty="0"/>
                        <a:t>   General administrative</a:t>
                      </a:r>
                      <a:r>
                        <a:rPr lang="en-US" sz="1200" baseline="0" dirty="0"/>
                        <a:t> expense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u="sng" dirty="0"/>
                        <a:t>     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   </a:t>
                      </a:r>
                      <a:r>
                        <a:rPr lang="en-US" sz="1200" u="sng" dirty="0"/>
                        <a:t>11,000,000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5366633"/>
                  </a:ext>
                </a:extLst>
              </a:tr>
              <a:tr h="304800">
                <a:tc>
                  <a:txBody>
                    <a:bodyPr/>
                    <a:lstStyle/>
                    <a:p>
                      <a:r>
                        <a:rPr lang="en-US" sz="1200" dirty="0"/>
                        <a:t>Net operating</a:t>
                      </a:r>
                      <a:r>
                        <a:rPr lang="en-US" sz="1200" baseline="0" dirty="0"/>
                        <a:t> loss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u="dbl" baseline="0" dirty="0"/>
                        <a:t>$ (2,000,000)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0732355"/>
                  </a:ext>
                </a:extLst>
              </a:tr>
            </a:tbl>
          </a:graphicData>
        </a:graphic>
      </p:graphicFrame>
      <p:sp>
        <p:nvSpPr>
          <p:cNvPr id="7" name="Content Placeholder 6"/>
          <p:cNvSpPr>
            <a:spLocks noGrp="1"/>
          </p:cNvSpPr>
          <p:nvPr>
            <p:ph idx="1"/>
          </p:nvPr>
        </p:nvSpPr>
        <p:spPr>
          <a:xfrm>
            <a:off x="800099" y="5207094"/>
            <a:ext cx="7543800" cy="675740"/>
          </a:xfrm>
          <a:ln w="19050">
            <a:solidFill>
              <a:schemeClr val="tx1"/>
            </a:solidFill>
          </a:ln>
        </p:spPr>
        <p:txBody>
          <a:bodyPr/>
          <a:lstStyle/>
          <a:p>
            <a:pPr marL="457200" indent="-361950" algn="ctr">
              <a:spcAft>
                <a:spcPts val="0"/>
              </a:spcAft>
            </a:pPr>
            <a:r>
              <a:rPr lang="en-US" sz="1800" dirty="0"/>
              <a:t>The company makes two types of automobile batteries—SureStart (a standard battery) and LongLife (a deluxe battery). Baxter reported its first loss ever.</a:t>
            </a:r>
          </a:p>
        </p:txBody>
      </p:sp>
    </p:spTree>
    <p:extLst>
      <p:ext uri="{BB962C8B-B14F-4D97-AF65-F5344CB8AC3E}">
        <p14:creationId xmlns:p14="http://schemas.microsoft.com/office/powerpoint/2010/main" val="156367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Define Activities, Activity Cost Pools, and Activity Measures</a:t>
            </a:r>
            <a:r>
              <a:rPr lang="en-US" dirty="0"/>
              <a:t> </a:t>
            </a:r>
            <a:r>
              <a:rPr lang="en-US" sz="1100" dirty="0"/>
              <a:t>1</a:t>
            </a:r>
          </a:p>
        </p:txBody>
      </p:sp>
      <p:sp>
        <p:nvSpPr>
          <p:cNvPr id="7" name="Content Placeholder 6"/>
          <p:cNvSpPr>
            <a:spLocks noGrp="1"/>
          </p:cNvSpPr>
          <p:nvPr>
            <p:ph idx="1"/>
          </p:nvPr>
        </p:nvSpPr>
        <p:spPr>
          <a:xfrm>
            <a:off x="822325" y="1447800"/>
            <a:ext cx="7543800" cy="1371600"/>
          </a:xfrm>
          <a:ln w="19050">
            <a:solidFill>
              <a:schemeClr val="tx1"/>
            </a:solidFill>
          </a:ln>
        </p:spPr>
        <p:txBody>
          <a:bodyPr/>
          <a:lstStyle/>
          <a:p>
            <a:pPr algn="ctr">
              <a:defRPr/>
            </a:pPr>
            <a:r>
              <a:rPr lang="en-US" altLang="en-US" sz="2800" dirty="0">
                <a:cs typeface="Arial" charset="0"/>
              </a:rPr>
              <a:t>At Baxter Battery, the ABC team selected the following activity cost pools </a:t>
            </a:r>
            <a:br>
              <a:rPr lang="en-US" altLang="en-US" sz="2800" dirty="0">
                <a:cs typeface="Arial" charset="0"/>
              </a:rPr>
            </a:br>
            <a:r>
              <a:rPr lang="en-US" altLang="en-US" sz="2800" dirty="0">
                <a:cs typeface="Arial" charset="0"/>
              </a:rPr>
              <a:t>and activity measures:</a:t>
            </a:r>
          </a:p>
        </p:txBody>
      </p:sp>
      <p:sp>
        <p:nvSpPr>
          <p:cNvPr id="4" name="Content Placeholder 3"/>
          <p:cNvSpPr>
            <a:spLocks noGrp="1"/>
          </p:cNvSpPr>
          <p:nvPr>
            <p:ph idx="10"/>
          </p:nvPr>
        </p:nvSpPr>
        <p:spPr>
          <a:xfrm>
            <a:off x="822324" y="2928256"/>
            <a:ext cx="7521575" cy="533400"/>
          </a:xfrm>
        </p:spPr>
        <p:txBody>
          <a:bodyPr/>
          <a:lstStyle/>
          <a:p>
            <a:pPr algn="ctr"/>
            <a:r>
              <a:rPr lang="en-US" altLang="en-US" sz="2800" b="1" dirty="0">
                <a:cs typeface="Arial" charset="0"/>
              </a:rPr>
              <a:t>Activity Cost Pools at Baxter Battery</a:t>
            </a:r>
          </a:p>
        </p:txBody>
      </p:sp>
      <p:graphicFrame>
        <p:nvGraphicFramePr>
          <p:cNvPr id="9" name="Table 8"/>
          <p:cNvGraphicFramePr>
            <a:graphicFrameLocks noGrp="1"/>
          </p:cNvGraphicFramePr>
          <p:nvPr>
            <p:extLst>
              <p:ext uri="{D42A27DB-BD31-4B8C-83A1-F6EECF244321}">
                <p14:modId xmlns:p14="http://schemas.microsoft.com/office/powerpoint/2010/main" val="2166983373"/>
              </p:ext>
            </p:extLst>
          </p:nvPr>
        </p:nvGraphicFramePr>
        <p:xfrm>
          <a:off x="1219200" y="3662680"/>
          <a:ext cx="6934200" cy="237744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l"/>
                      <a:r>
                        <a:rPr lang="en-US" sz="2000" b="1" u="none" dirty="0">
                          <a:solidFill>
                            <a:schemeClr val="tx1"/>
                          </a:solidFill>
                          <a:latin typeface="+mn-lt"/>
                          <a:ea typeface="Verdana" pitchFamily="34" charset="0"/>
                          <a:cs typeface="Verdana" pitchFamily="34" charset="0"/>
                        </a:rPr>
                        <a:t>Activity Cost Pool</a:t>
                      </a:r>
                    </a:p>
                  </a:txBody>
                  <a:tcPr>
                    <a:noFill/>
                  </a:tcPr>
                </a:tc>
                <a:tc>
                  <a:txBody>
                    <a:bodyPr/>
                    <a:lstStyle/>
                    <a:p>
                      <a:pPr algn="l"/>
                      <a:r>
                        <a:rPr lang="en-US" sz="2000" b="1" u="none" dirty="0">
                          <a:solidFill>
                            <a:schemeClr val="tx1"/>
                          </a:solidFill>
                          <a:latin typeface="+mn-lt"/>
                          <a:ea typeface="Verdana" pitchFamily="34" charset="0"/>
                          <a:cs typeface="Verdana" pitchFamily="34" charset="0"/>
                        </a:rPr>
                        <a:t>Activity Measure</a:t>
                      </a:r>
                    </a:p>
                  </a:txBody>
                  <a:tcPr>
                    <a:noFill/>
                  </a:tcPr>
                </a:tc>
                <a:extLst>
                  <a:ext uri="{0D108BD9-81ED-4DB2-BD59-A6C34878D82A}">
                    <a16:rowId xmlns:a16="http://schemas.microsoft.com/office/drawing/2014/main" val="10000"/>
                  </a:ext>
                </a:extLst>
              </a:tr>
              <a:tr h="370840">
                <a:tc>
                  <a:txBody>
                    <a:bodyPr/>
                    <a:lstStyle/>
                    <a:p>
                      <a:r>
                        <a:rPr lang="en-US" sz="2000" dirty="0">
                          <a:solidFill>
                            <a:schemeClr val="tx1"/>
                          </a:solidFill>
                          <a:latin typeface="+mn-lt"/>
                          <a:ea typeface="Verdana" pitchFamily="34" charset="0"/>
                          <a:cs typeface="Verdana" pitchFamily="34" charset="0"/>
                        </a:rPr>
                        <a:t>Customer orders</a:t>
                      </a:r>
                    </a:p>
                  </a:txBody>
                  <a:tcPr>
                    <a:noFill/>
                  </a:tcPr>
                </a:tc>
                <a:tc>
                  <a:txBody>
                    <a:bodyPr/>
                    <a:lstStyle/>
                    <a:p>
                      <a:r>
                        <a:rPr lang="en-US" sz="2000" dirty="0">
                          <a:solidFill>
                            <a:schemeClr val="tx1"/>
                          </a:solidFill>
                          <a:latin typeface="+mn-lt"/>
                          <a:ea typeface="Verdana" pitchFamily="34" charset="0"/>
                          <a:cs typeface="Verdana" pitchFamily="34" charset="0"/>
                        </a:rPr>
                        <a:t>Number of customer orders</a:t>
                      </a:r>
                    </a:p>
                  </a:txBody>
                  <a:tcPr>
                    <a:noFill/>
                  </a:tcPr>
                </a:tc>
                <a:extLst>
                  <a:ext uri="{0D108BD9-81ED-4DB2-BD59-A6C34878D82A}">
                    <a16:rowId xmlns:a16="http://schemas.microsoft.com/office/drawing/2014/main" val="10001"/>
                  </a:ext>
                </a:extLst>
              </a:tr>
              <a:tr h="370840">
                <a:tc>
                  <a:txBody>
                    <a:bodyPr/>
                    <a:lstStyle/>
                    <a:p>
                      <a:r>
                        <a:rPr lang="en-US" sz="2000" dirty="0">
                          <a:solidFill>
                            <a:schemeClr val="tx1"/>
                          </a:solidFill>
                          <a:latin typeface="+mn-lt"/>
                          <a:ea typeface="Verdana" pitchFamily="34" charset="0"/>
                          <a:cs typeface="Verdana" pitchFamily="34" charset="0"/>
                        </a:rPr>
                        <a:t>Design changes</a:t>
                      </a:r>
                    </a:p>
                  </a:txBody>
                  <a:tcPr>
                    <a:noFill/>
                  </a:tcPr>
                </a:tc>
                <a:tc>
                  <a:txBody>
                    <a:bodyPr/>
                    <a:lstStyle/>
                    <a:p>
                      <a:r>
                        <a:rPr lang="en-US" sz="2000" dirty="0">
                          <a:solidFill>
                            <a:schemeClr val="tx1"/>
                          </a:solidFill>
                          <a:latin typeface="+mn-lt"/>
                          <a:ea typeface="Verdana" pitchFamily="34" charset="0"/>
                          <a:cs typeface="Verdana" pitchFamily="34" charset="0"/>
                        </a:rPr>
                        <a:t>Number of design changes</a:t>
                      </a:r>
                    </a:p>
                  </a:txBody>
                  <a:tcPr>
                    <a:noFill/>
                  </a:tcPr>
                </a:tc>
                <a:extLst>
                  <a:ext uri="{0D108BD9-81ED-4DB2-BD59-A6C34878D82A}">
                    <a16:rowId xmlns:a16="http://schemas.microsoft.com/office/drawing/2014/main" val="10002"/>
                  </a:ext>
                </a:extLst>
              </a:tr>
              <a:tr h="370840">
                <a:tc>
                  <a:txBody>
                    <a:bodyPr/>
                    <a:lstStyle/>
                    <a:p>
                      <a:r>
                        <a:rPr lang="en-US" sz="2000" dirty="0">
                          <a:solidFill>
                            <a:schemeClr val="tx1"/>
                          </a:solidFill>
                          <a:latin typeface="+mn-lt"/>
                          <a:ea typeface="Verdana" pitchFamily="34" charset="0"/>
                          <a:cs typeface="Verdana" pitchFamily="34" charset="0"/>
                        </a:rPr>
                        <a:t>Order size</a:t>
                      </a:r>
                    </a:p>
                  </a:txBody>
                  <a:tcPr>
                    <a:noFill/>
                  </a:tcPr>
                </a:tc>
                <a:tc>
                  <a:txBody>
                    <a:bodyPr/>
                    <a:lstStyle/>
                    <a:p>
                      <a:r>
                        <a:rPr lang="en-US" sz="2000" dirty="0">
                          <a:solidFill>
                            <a:schemeClr val="tx1"/>
                          </a:solidFill>
                          <a:latin typeface="+mn-lt"/>
                          <a:ea typeface="Verdana" pitchFamily="34" charset="0"/>
                          <a:cs typeface="Verdana" pitchFamily="34" charset="0"/>
                        </a:rPr>
                        <a:t>Machine-hours</a:t>
                      </a:r>
                    </a:p>
                  </a:txBody>
                  <a:tcPr>
                    <a:noFill/>
                  </a:tcPr>
                </a:tc>
                <a:extLst>
                  <a:ext uri="{0D108BD9-81ED-4DB2-BD59-A6C34878D82A}">
                    <a16:rowId xmlns:a16="http://schemas.microsoft.com/office/drawing/2014/main" val="10003"/>
                  </a:ext>
                </a:extLst>
              </a:tr>
              <a:tr h="370840">
                <a:tc>
                  <a:txBody>
                    <a:bodyPr/>
                    <a:lstStyle/>
                    <a:p>
                      <a:r>
                        <a:rPr lang="en-US" sz="2000" dirty="0">
                          <a:solidFill>
                            <a:schemeClr val="tx1"/>
                          </a:solidFill>
                          <a:latin typeface="+mn-lt"/>
                          <a:ea typeface="Verdana" pitchFamily="34" charset="0"/>
                          <a:cs typeface="Verdana" pitchFamily="34" charset="0"/>
                        </a:rPr>
                        <a:t>Customer</a:t>
                      </a:r>
                      <a:r>
                        <a:rPr lang="en-US" sz="2000" baseline="0" dirty="0">
                          <a:solidFill>
                            <a:schemeClr val="tx1"/>
                          </a:solidFill>
                          <a:latin typeface="+mn-lt"/>
                          <a:ea typeface="Verdana" pitchFamily="34" charset="0"/>
                          <a:cs typeface="Verdana" pitchFamily="34" charset="0"/>
                        </a:rPr>
                        <a:t> relations</a:t>
                      </a:r>
                      <a:endParaRPr lang="en-US" sz="2000" dirty="0">
                        <a:solidFill>
                          <a:schemeClr val="tx1"/>
                        </a:solidFill>
                        <a:latin typeface="+mn-lt"/>
                        <a:ea typeface="Verdana" pitchFamily="34" charset="0"/>
                        <a:cs typeface="Verdana" pitchFamily="34" charset="0"/>
                      </a:endParaRPr>
                    </a:p>
                  </a:txBody>
                  <a:tcPr>
                    <a:noFill/>
                  </a:tcPr>
                </a:tc>
                <a:tc>
                  <a:txBody>
                    <a:bodyPr/>
                    <a:lstStyle/>
                    <a:p>
                      <a:r>
                        <a:rPr lang="en-US" sz="2000" dirty="0">
                          <a:solidFill>
                            <a:schemeClr val="tx1"/>
                          </a:solidFill>
                          <a:latin typeface="+mn-lt"/>
                          <a:ea typeface="Verdana" pitchFamily="34" charset="0"/>
                          <a:cs typeface="Verdana" pitchFamily="34" charset="0"/>
                        </a:rPr>
                        <a:t>Number</a:t>
                      </a:r>
                      <a:r>
                        <a:rPr lang="en-US" sz="2000" baseline="0" dirty="0">
                          <a:solidFill>
                            <a:schemeClr val="tx1"/>
                          </a:solidFill>
                          <a:latin typeface="+mn-lt"/>
                          <a:ea typeface="Verdana" pitchFamily="34" charset="0"/>
                          <a:cs typeface="Verdana" pitchFamily="34" charset="0"/>
                        </a:rPr>
                        <a:t> of active customers</a:t>
                      </a:r>
                      <a:endParaRPr lang="en-US" sz="2000" dirty="0">
                        <a:solidFill>
                          <a:schemeClr val="tx1"/>
                        </a:solidFill>
                        <a:latin typeface="+mn-lt"/>
                        <a:ea typeface="Verdana" pitchFamily="34" charset="0"/>
                        <a:cs typeface="Verdana" pitchFamily="34" charset="0"/>
                      </a:endParaRPr>
                    </a:p>
                  </a:txBody>
                  <a:tcPr>
                    <a:noFill/>
                  </a:tcPr>
                </a:tc>
                <a:extLst>
                  <a:ext uri="{0D108BD9-81ED-4DB2-BD59-A6C34878D82A}">
                    <a16:rowId xmlns:a16="http://schemas.microsoft.com/office/drawing/2014/main" val="10004"/>
                  </a:ext>
                </a:extLst>
              </a:tr>
              <a:tr h="370840">
                <a:tc>
                  <a:txBody>
                    <a:bodyPr/>
                    <a:lstStyle/>
                    <a:p>
                      <a:r>
                        <a:rPr lang="en-US" sz="2000" dirty="0">
                          <a:solidFill>
                            <a:schemeClr val="tx1"/>
                          </a:solidFill>
                          <a:latin typeface="+mn-lt"/>
                          <a:ea typeface="Verdana" pitchFamily="34" charset="0"/>
                          <a:cs typeface="Verdana" pitchFamily="34" charset="0"/>
                        </a:rPr>
                        <a:t>Other</a:t>
                      </a:r>
                    </a:p>
                  </a:txBody>
                  <a:tcPr>
                    <a:noFill/>
                  </a:tcPr>
                </a:tc>
                <a:tc>
                  <a:txBody>
                    <a:bodyPr/>
                    <a:lstStyle/>
                    <a:p>
                      <a:r>
                        <a:rPr lang="en-US" sz="2000" dirty="0">
                          <a:solidFill>
                            <a:schemeClr val="tx1"/>
                          </a:solidFill>
                          <a:latin typeface="+mn-lt"/>
                          <a:ea typeface="Verdana" pitchFamily="34" charset="0"/>
                          <a:cs typeface="Verdana" pitchFamily="34" charset="0"/>
                        </a:rPr>
                        <a:t>Not</a:t>
                      </a:r>
                      <a:r>
                        <a:rPr lang="en-US" sz="2000" baseline="0" dirty="0">
                          <a:solidFill>
                            <a:schemeClr val="tx1"/>
                          </a:solidFill>
                          <a:latin typeface="+mn-lt"/>
                          <a:ea typeface="Verdana" pitchFamily="34" charset="0"/>
                          <a:cs typeface="Verdana" pitchFamily="34" charset="0"/>
                        </a:rPr>
                        <a:t> applicable</a:t>
                      </a:r>
                      <a:endParaRPr lang="en-US" sz="2000" dirty="0">
                        <a:solidFill>
                          <a:schemeClr val="tx1"/>
                        </a:solidFill>
                        <a:latin typeface="+mn-lt"/>
                        <a:ea typeface="Verdana" pitchFamily="34" charset="0"/>
                        <a:cs typeface="Verdana" pitchFamily="34" charset="0"/>
                      </a:endParaRPr>
                    </a:p>
                  </a:txBody>
                  <a:tcP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7649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Define Activities, Activity Cost Pools, and Activity Measures</a:t>
            </a:r>
            <a:r>
              <a:rPr lang="en-US" dirty="0"/>
              <a:t> </a:t>
            </a:r>
            <a:r>
              <a:rPr lang="en-US" sz="1100" dirty="0"/>
              <a:t>2</a:t>
            </a:r>
          </a:p>
        </p:txBody>
      </p:sp>
      <p:sp>
        <p:nvSpPr>
          <p:cNvPr id="7" name="Content Placeholder 6"/>
          <p:cNvSpPr>
            <a:spLocks noGrp="1"/>
          </p:cNvSpPr>
          <p:nvPr>
            <p:ph idx="1"/>
          </p:nvPr>
        </p:nvSpPr>
        <p:spPr>
          <a:xfrm>
            <a:off x="822325" y="1447800"/>
            <a:ext cx="7543800" cy="4419599"/>
          </a:xfrm>
          <a:ln w="19050">
            <a:solidFill>
              <a:schemeClr val="tx1"/>
            </a:solidFill>
          </a:ln>
        </p:spPr>
        <p:txBody>
          <a:bodyPr/>
          <a:lstStyle/>
          <a:p>
            <a:pPr marL="112713">
              <a:buClr>
                <a:schemeClr val="tx1"/>
              </a:buClr>
            </a:pPr>
            <a:r>
              <a:rPr lang="en-US" sz="2400" dirty="0">
                <a:solidFill>
                  <a:srgbClr val="AC0000"/>
                </a:solidFill>
                <a:cs typeface="Arial" charset="0"/>
              </a:rPr>
              <a:t>Customer Orders:</a:t>
            </a:r>
            <a:r>
              <a:rPr lang="en-US" sz="2400" dirty="0">
                <a:cs typeface="Arial" charset="0"/>
              </a:rPr>
              <a:t> Assigned all costs of resources that are consumed by taking and processing customer orders.</a:t>
            </a:r>
          </a:p>
          <a:p>
            <a:pPr marL="112713">
              <a:buClr>
                <a:schemeClr val="tx1"/>
              </a:buClr>
            </a:pPr>
            <a:r>
              <a:rPr lang="en-US" sz="2400" dirty="0">
                <a:solidFill>
                  <a:srgbClr val="AC0000"/>
                </a:solidFill>
                <a:cs typeface="Arial" charset="0"/>
              </a:rPr>
              <a:t>Design Changes: </a:t>
            </a:r>
            <a:r>
              <a:rPr lang="en-US" sz="2400" dirty="0">
                <a:cs typeface="Arial" charset="0"/>
              </a:rPr>
              <a:t>Assigned all costs of resources consumed by customer-requested design changes.</a:t>
            </a:r>
          </a:p>
          <a:p>
            <a:pPr marL="112713">
              <a:buClr>
                <a:schemeClr val="tx1"/>
              </a:buClr>
            </a:pPr>
            <a:r>
              <a:rPr lang="en-US" sz="2400" dirty="0">
                <a:solidFill>
                  <a:srgbClr val="AC0000"/>
                </a:solidFill>
                <a:cs typeface="Arial" charset="0"/>
              </a:rPr>
              <a:t>Order Size: </a:t>
            </a:r>
            <a:r>
              <a:rPr lang="en-US" sz="2400" dirty="0">
                <a:cs typeface="Arial" charset="0"/>
              </a:rPr>
              <a:t>Assigned all costs of resources consumed as a consequence of the number of units produced.</a:t>
            </a:r>
          </a:p>
          <a:p>
            <a:pPr marL="112713">
              <a:buClr>
                <a:schemeClr val="tx1"/>
              </a:buClr>
            </a:pPr>
            <a:r>
              <a:rPr lang="en-US" sz="2400" dirty="0">
                <a:solidFill>
                  <a:srgbClr val="AC0000"/>
                </a:solidFill>
                <a:cs typeface="Arial" charset="0"/>
              </a:rPr>
              <a:t>Customer Relations: </a:t>
            </a:r>
            <a:r>
              <a:rPr lang="en-US" sz="2400" dirty="0">
                <a:cs typeface="Arial" charset="0"/>
              </a:rPr>
              <a:t>Assigned all costs associated with maintaining relations with customers.</a:t>
            </a:r>
          </a:p>
          <a:p>
            <a:pPr marL="112713">
              <a:buClr>
                <a:schemeClr val="tx1"/>
              </a:buClr>
            </a:pPr>
            <a:r>
              <a:rPr lang="en-US" sz="2400" dirty="0">
                <a:solidFill>
                  <a:srgbClr val="AC0000"/>
                </a:solidFill>
                <a:cs typeface="Arial" charset="0"/>
              </a:rPr>
              <a:t>Other:</a:t>
            </a:r>
            <a:r>
              <a:rPr lang="en-US" sz="2400" dirty="0">
                <a:cs typeface="Arial" charset="0"/>
              </a:rPr>
              <a:t> Assigned all organization-sustaining costs and unused capacity costs.</a:t>
            </a:r>
          </a:p>
        </p:txBody>
      </p:sp>
    </p:spTree>
    <p:extLst>
      <p:ext uri="{BB962C8B-B14F-4D97-AF65-F5344CB8AC3E}">
        <p14:creationId xmlns:p14="http://schemas.microsoft.com/office/powerpoint/2010/main" val="311131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Learning Objective 2</a:t>
            </a:r>
            <a:endParaRPr lang="en-US" dirty="0"/>
          </a:p>
        </p:txBody>
      </p:sp>
      <p:sp>
        <p:nvSpPr>
          <p:cNvPr id="7" name="Content Placeholder 6"/>
          <p:cNvSpPr>
            <a:spLocks noGrp="1"/>
          </p:cNvSpPr>
          <p:nvPr>
            <p:ph idx="1"/>
          </p:nvPr>
        </p:nvSpPr>
        <p:spPr>
          <a:xfrm>
            <a:off x="822325" y="1447801"/>
            <a:ext cx="7543800" cy="1219199"/>
          </a:xfrm>
          <a:ln w="19050">
            <a:solidFill>
              <a:schemeClr val="tx1"/>
            </a:solidFill>
          </a:ln>
        </p:spPr>
        <p:txBody>
          <a:bodyPr/>
          <a:lstStyle/>
          <a:p>
            <a:pPr algn="ctr">
              <a:spcBef>
                <a:spcPct val="50000"/>
              </a:spcBef>
              <a:defRPr/>
            </a:pPr>
            <a:r>
              <a:rPr lang="en-US" sz="3400" b="1" dirty="0">
                <a:solidFill>
                  <a:srgbClr val="243E3C"/>
                </a:solidFill>
                <a:ea typeface="MS PGothic" pitchFamily="34" charset="-128"/>
              </a:rPr>
              <a:t>Assign costs to cost pools using a first-stage allocation.</a:t>
            </a:r>
          </a:p>
        </p:txBody>
      </p:sp>
    </p:spTree>
    <p:extLst>
      <p:ext uri="{BB962C8B-B14F-4D97-AF65-F5344CB8AC3E}">
        <p14:creationId xmlns:p14="http://schemas.microsoft.com/office/powerpoint/2010/main" val="179926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1</a:t>
            </a:r>
          </a:p>
        </p:txBody>
      </p:sp>
      <p:sp>
        <p:nvSpPr>
          <p:cNvPr id="7" name="Content Placeholder 7" descr="Overhead costs report for Baxter Battery.">
            <a:extLst>
              <a:ext uri="{FF2B5EF4-FFF2-40B4-BE49-F238E27FC236}">
                <a16:creationId xmlns:a16="http://schemas.microsoft.com/office/drawing/2014/main" id="{3FECA88A-691F-4980-BEBC-BDC92C3B71D7}"/>
              </a:ext>
            </a:extLst>
          </p:cNvPr>
          <p:cNvSpPr>
            <a:spLocks noGrp="1"/>
          </p:cNvSpPr>
          <p:nvPr>
            <p:ph idx="1"/>
          </p:nvPr>
        </p:nvSpPr>
        <p:spPr>
          <a:xfrm>
            <a:off x="822325" y="1312077"/>
            <a:ext cx="7543800" cy="497258"/>
          </a:xfrm>
        </p:spPr>
        <p:txBody>
          <a:bodyPr/>
          <a:lstStyle/>
          <a:p>
            <a:r>
              <a:rPr lang="en-US" dirty="0">
                <a:hlinkClick r:id="rId2" action="ppaction://hlinksldjump"/>
              </a:rPr>
              <a:t>Overhead Costs Baxter Battery (Manufacturing and Nonmanufacturing)</a:t>
            </a:r>
          </a:p>
        </p:txBody>
      </p:sp>
      <p:graphicFrame>
        <p:nvGraphicFramePr>
          <p:cNvPr id="2" name="Table 1"/>
          <p:cNvGraphicFramePr>
            <a:graphicFrameLocks noGrp="1"/>
          </p:cNvGraphicFramePr>
          <p:nvPr>
            <p:extLst>
              <p:ext uri="{D42A27DB-BD31-4B8C-83A1-F6EECF244321}">
                <p14:modId xmlns:p14="http://schemas.microsoft.com/office/powerpoint/2010/main" val="2848510854"/>
              </p:ext>
            </p:extLst>
          </p:nvPr>
        </p:nvGraphicFramePr>
        <p:xfrm>
          <a:off x="1828800" y="1838832"/>
          <a:ext cx="5791200" cy="39879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531994046"/>
                    </a:ext>
                  </a:extLst>
                </a:gridCol>
                <a:gridCol w="1447800">
                  <a:extLst>
                    <a:ext uri="{9D8B030D-6E8A-4147-A177-3AD203B41FA5}">
                      <a16:colId xmlns:a16="http://schemas.microsoft.com/office/drawing/2014/main" val="3411848006"/>
                    </a:ext>
                  </a:extLst>
                </a:gridCol>
                <a:gridCol w="1447800">
                  <a:extLst>
                    <a:ext uri="{9D8B030D-6E8A-4147-A177-3AD203B41FA5}">
                      <a16:colId xmlns:a16="http://schemas.microsoft.com/office/drawing/2014/main" val="4060867648"/>
                    </a:ext>
                  </a:extLst>
                </a:gridCol>
              </a:tblGrid>
              <a:tr h="254164">
                <a:tc>
                  <a:txBody>
                    <a:bodyPr/>
                    <a:lstStyle/>
                    <a:p>
                      <a:r>
                        <a:rPr lang="en-US" sz="1400" b="0" dirty="0">
                          <a:solidFill>
                            <a:schemeClr val="tx1"/>
                          </a:solidFill>
                        </a:rPr>
                        <a:t>Production</a:t>
                      </a:r>
                      <a:r>
                        <a:rPr lang="en-US" sz="1400" b="0" baseline="0" dirty="0">
                          <a:solidFill>
                            <a:schemeClr val="tx1"/>
                          </a:solidFill>
                        </a:rPr>
                        <a:t> Department</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516719"/>
                  </a:ext>
                </a:extLst>
              </a:tr>
              <a:tr h="330364">
                <a:tc>
                  <a:txBody>
                    <a:bodyPr/>
                    <a:lstStyle/>
                    <a:p>
                      <a:r>
                        <a:rPr lang="en-US" sz="1400" dirty="0">
                          <a:solidFill>
                            <a:schemeClr val="tx1"/>
                          </a:solidFill>
                        </a:rPr>
                        <a:t>   Indirect factory wages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6,000,000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0915986"/>
                  </a:ext>
                </a:extLst>
              </a:tr>
              <a:tr h="304800">
                <a:tc>
                  <a:txBody>
                    <a:bodyPr/>
                    <a:lstStyle/>
                    <a:p>
                      <a:r>
                        <a:rPr lang="en-US" sz="1400" dirty="0">
                          <a:solidFill>
                            <a:schemeClr val="tx1"/>
                          </a:solidFill>
                        </a:rPr>
                        <a:t>   Factory equipment</a:t>
                      </a:r>
                      <a:r>
                        <a:rPr lang="en-US" sz="1400" baseline="0" dirty="0">
                          <a:solidFill>
                            <a:schemeClr val="tx1"/>
                          </a:solidFill>
                        </a:rPr>
                        <a:t> depreciation</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3,500,000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7822248"/>
                  </a:ext>
                </a:extLst>
              </a:tr>
              <a:tr h="228600">
                <a:tc>
                  <a:txBody>
                    <a:bodyPr/>
                    <a:lstStyle/>
                    <a:p>
                      <a:r>
                        <a:rPr lang="en-US" sz="1400" dirty="0">
                          <a:solidFill>
                            <a:schemeClr val="tx1"/>
                          </a:solidFill>
                        </a:rPr>
                        <a:t>   Factory utilities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2,500,000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8071348"/>
                  </a:ext>
                </a:extLst>
              </a:tr>
              <a:tr h="304800">
                <a:tc>
                  <a:txBody>
                    <a:bodyPr/>
                    <a:lstStyle/>
                    <a:p>
                      <a:r>
                        <a:rPr lang="en-US" sz="1400" dirty="0">
                          <a:solidFill>
                            <a:schemeClr val="tx1"/>
                          </a:solidFill>
                        </a:rPr>
                        <a:t>   Factory</a:t>
                      </a:r>
                      <a:r>
                        <a:rPr lang="en-US" sz="1400" baseline="0" dirty="0">
                          <a:solidFill>
                            <a:schemeClr val="tx1"/>
                          </a:solidFill>
                        </a:rPr>
                        <a:t> building lease</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$14,000,000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050391"/>
                  </a:ext>
                </a:extLst>
              </a:tr>
              <a:tr h="228600">
                <a:tc>
                  <a:txBody>
                    <a:bodyPr/>
                    <a:lstStyle/>
                    <a:p>
                      <a:r>
                        <a:rPr lang="en-US" sz="1400" dirty="0">
                          <a:solidFill>
                            <a:schemeClr val="tx1"/>
                          </a:solidFill>
                        </a:rPr>
                        <a:t>General Administrative Department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493325"/>
                  </a:ext>
                </a:extLst>
              </a:tr>
              <a:tr h="228600">
                <a:tc>
                  <a:txBody>
                    <a:bodyPr/>
                    <a:lstStyle/>
                    <a:p>
                      <a:r>
                        <a:rPr lang="en-US" sz="1400" dirty="0">
                          <a:solidFill>
                            <a:schemeClr val="tx1"/>
                          </a:solidFill>
                        </a:rPr>
                        <a:t>   Administrative wages and</a:t>
                      </a:r>
                      <a:r>
                        <a:rPr lang="en-US" sz="1400" baseline="0" dirty="0">
                          <a:solidFill>
                            <a:schemeClr val="tx1"/>
                          </a:solidFill>
                        </a:rPr>
                        <a:t> salaries</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302800"/>
                  </a:ext>
                </a:extLst>
              </a:tr>
              <a:tr h="304800">
                <a:tc>
                  <a:txBody>
                    <a:bodyPr/>
                    <a:lstStyle/>
                    <a:p>
                      <a:r>
                        <a:rPr lang="en-US" sz="1400" dirty="0">
                          <a:solidFill>
                            <a:schemeClr val="tx1"/>
                          </a:solidFill>
                        </a:rPr>
                        <a:t>   Office equipment depreciation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900,000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6362633"/>
                  </a:ext>
                </a:extLst>
              </a:tr>
              <a:tr h="228600">
                <a:tc>
                  <a:txBody>
                    <a:bodyPr/>
                    <a:lstStyle/>
                    <a:p>
                      <a:r>
                        <a:rPr lang="en-US" sz="1400" dirty="0">
                          <a:solidFill>
                            <a:schemeClr val="tx1"/>
                          </a:solidFill>
                        </a:rPr>
                        <a:t>   Administrative building lease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1,100,000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512234"/>
                  </a:ext>
                </a:extLst>
              </a:tr>
              <a:tr h="304800">
                <a:tc>
                  <a:txBody>
                    <a:bodyPr/>
                    <a:lstStyle/>
                    <a:p>
                      <a:r>
                        <a:rPr lang="en-US" sz="1400" dirty="0">
                          <a:solidFill>
                            <a:schemeClr val="tx1"/>
                          </a:solidFill>
                        </a:rPr>
                        <a:t>Marketing Department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679837"/>
                  </a:ext>
                </a:extLst>
              </a:tr>
              <a:tr h="304800">
                <a:tc>
                  <a:txBody>
                    <a:bodyPr/>
                    <a:lstStyle/>
                    <a:p>
                      <a:r>
                        <a:rPr lang="en-US" sz="1400" dirty="0">
                          <a:solidFill>
                            <a:schemeClr val="tx1"/>
                          </a:solidFill>
                        </a:rPr>
                        <a:t>   Marketing wages and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1,500,000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89446"/>
                  </a:ext>
                </a:extLst>
              </a:tr>
              <a:tr h="304800">
                <a:tc>
                  <a:txBody>
                    <a:bodyPr/>
                    <a:lstStyle/>
                    <a:p>
                      <a:r>
                        <a:rPr lang="en-US" sz="1400" dirty="0">
                          <a:solidFill>
                            <a:schemeClr val="tx1"/>
                          </a:solidFill>
                        </a:rPr>
                        <a:t>   Selling expense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9025116"/>
                  </a:ext>
                </a:extLst>
              </a:tr>
              <a:tr h="304800">
                <a:tc>
                  <a:txBody>
                    <a:bodyPr/>
                    <a:lstStyle/>
                    <a:p>
                      <a:r>
                        <a:rPr lang="en-US" sz="1400" dirty="0">
                          <a:solidFill>
                            <a:schemeClr val="tx1"/>
                          </a:solidFill>
                        </a:rPr>
                        <a:t>Total overhead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u="dbl" baseline="0" dirty="0">
                          <a:solidFill>
                            <a:schemeClr val="tx1"/>
                          </a:solidFill>
                        </a:rPr>
                        <a:t>$22,000,000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159202"/>
                  </a:ext>
                </a:extLst>
              </a:tr>
            </a:tbl>
          </a:graphicData>
        </a:graphic>
      </p:graphicFrame>
    </p:spTree>
    <p:extLst>
      <p:ext uri="{BB962C8B-B14F-4D97-AF65-F5344CB8AC3E}">
        <p14:creationId xmlns:p14="http://schemas.microsoft.com/office/powerpoint/2010/main" val="294862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2</a:t>
            </a:r>
          </a:p>
        </p:txBody>
      </p:sp>
      <p:sp>
        <p:nvSpPr>
          <p:cNvPr id="7" name="Content Placeholder 6"/>
          <p:cNvSpPr>
            <a:spLocks noGrp="1"/>
          </p:cNvSpPr>
          <p:nvPr>
            <p:ph idx="1"/>
          </p:nvPr>
        </p:nvSpPr>
        <p:spPr>
          <a:xfrm>
            <a:off x="822325" y="1295400"/>
            <a:ext cx="7543800" cy="990599"/>
          </a:xfrm>
          <a:ln>
            <a:solidFill>
              <a:schemeClr val="tx1"/>
            </a:solidFill>
          </a:ln>
        </p:spPr>
        <p:txBody>
          <a:bodyPr/>
          <a:lstStyle/>
          <a:p>
            <a:pPr algn="ctr">
              <a:spcAft>
                <a:spcPts val="0"/>
              </a:spcAft>
            </a:pPr>
            <a:r>
              <a:rPr lang="en-US" dirty="0"/>
              <a:t>Direct materials, direct labor, and shipping are excluded</a:t>
            </a:r>
            <a:br>
              <a:rPr lang="en-US" dirty="0"/>
            </a:br>
            <a:r>
              <a:rPr lang="en-US" dirty="0"/>
              <a:t>because Baxter Battery’s existing cost system can directly</a:t>
            </a:r>
            <a:br>
              <a:rPr lang="en-US" dirty="0"/>
            </a:br>
            <a:r>
              <a:rPr lang="en-US" dirty="0"/>
              <a:t>trace these costs to products or customer orders.</a:t>
            </a:r>
          </a:p>
        </p:txBody>
      </p:sp>
      <p:sp>
        <p:nvSpPr>
          <p:cNvPr id="8" name="Content Placeholder 2"/>
          <p:cNvSpPr>
            <a:spLocks noGrp="1"/>
          </p:cNvSpPr>
          <p:nvPr>
            <p:ph sz="quarter" idx="10"/>
          </p:nvPr>
        </p:nvSpPr>
        <p:spPr>
          <a:xfrm>
            <a:off x="685800" y="2422524"/>
            <a:ext cx="1743075" cy="1193637"/>
          </a:xfrm>
        </p:spPr>
        <p:txBody>
          <a:bodyPr/>
          <a:lstStyle/>
          <a:p>
            <a:pPr algn="l"/>
            <a:r>
              <a:rPr lang="en-US" sz="1600" dirty="0">
                <a:hlinkClick r:id="rId2" action="ppaction://hlinksldjump"/>
              </a:rPr>
              <a:t>Overhead Costs Baxter Battery (Manufacturing and Nonmanufacturing)</a:t>
            </a:r>
          </a:p>
        </p:txBody>
      </p:sp>
      <p:graphicFrame>
        <p:nvGraphicFramePr>
          <p:cNvPr id="5" name="Table 4"/>
          <p:cNvGraphicFramePr>
            <a:graphicFrameLocks noGrp="1"/>
          </p:cNvGraphicFramePr>
          <p:nvPr>
            <p:extLst>
              <p:ext uri="{D42A27DB-BD31-4B8C-83A1-F6EECF244321}">
                <p14:modId xmlns:p14="http://schemas.microsoft.com/office/powerpoint/2010/main" val="1751620160"/>
              </p:ext>
            </p:extLst>
          </p:nvPr>
        </p:nvGraphicFramePr>
        <p:xfrm>
          <a:off x="2565400" y="2317748"/>
          <a:ext cx="5791200" cy="39879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531994046"/>
                    </a:ext>
                  </a:extLst>
                </a:gridCol>
                <a:gridCol w="1447800">
                  <a:extLst>
                    <a:ext uri="{9D8B030D-6E8A-4147-A177-3AD203B41FA5}">
                      <a16:colId xmlns:a16="http://schemas.microsoft.com/office/drawing/2014/main" val="3411848006"/>
                    </a:ext>
                  </a:extLst>
                </a:gridCol>
                <a:gridCol w="1447800">
                  <a:extLst>
                    <a:ext uri="{9D8B030D-6E8A-4147-A177-3AD203B41FA5}">
                      <a16:colId xmlns:a16="http://schemas.microsoft.com/office/drawing/2014/main" val="4060867648"/>
                    </a:ext>
                  </a:extLst>
                </a:gridCol>
              </a:tblGrid>
              <a:tr h="254164">
                <a:tc>
                  <a:txBody>
                    <a:bodyPr/>
                    <a:lstStyle/>
                    <a:p>
                      <a:r>
                        <a:rPr lang="en-US" sz="1400" b="0" dirty="0">
                          <a:solidFill>
                            <a:schemeClr val="tx1"/>
                          </a:solidFill>
                        </a:rPr>
                        <a:t>Production</a:t>
                      </a:r>
                      <a:r>
                        <a:rPr lang="en-US" sz="1400" b="0" baseline="0" dirty="0">
                          <a:solidFill>
                            <a:schemeClr val="tx1"/>
                          </a:solidFill>
                        </a:rPr>
                        <a:t> Department</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516719"/>
                  </a:ext>
                </a:extLst>
              </a:tr>
              <a:tr h="330364">
                <a:tc>
                  <a:txBody>
                    <a:bodyPr/>
                    <a:lstStyle/>
                    <a:p>
                      <a:r>
                        <a:rPr lang="en-US" sz="1400" dirty="0">
                          <a:solidFill>
                            <a:schemeClr val="tx1"/>
                          </a:solidFill>
                        </a:rPr>
                        <a:t>   Indirect factory wages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6,000,000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0915986"/>
                  </a:ext>
                </a:extLst>
              </a:tr>
              <a:tr h="304800">
                <a:tc>
                  <a:txBody>
                    <a:bodyPr/>
                    <a:lstStyle/>
                    <a:p>
                      <a:r>
                        <a:rPr lang="en-US" sz="1400" dirty="0">
                          <a:solidFill>
                            <a:schemeClr val="tx1"/>
                          </a:solidFill>
                        </a:rPr>
                        <a:t>   Factory equipment</a:t>
                      </a:r>
                      <a:r>
                        <a:rPr lang="en-US" sz="1400" baseline="0" dirty="0">
                          <a:solidFill>
                            <a:schemeClr val="tx1"/>
                          </a:solidFill>
                        </a:rPr>
                        <a:t> depreciation</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3,500,000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7822248"/>
                  </a:ext>
                </a:extLst>
              </a:tr>
              <a:tr h="228600">
                <a:tc>
                  <a:txBody>
                    <a:bodyPr/>
                    <a:lstStyle/>
                    <a:p>
                      <a:r>
                        <a:rPr lang="en-US" sz="1400" dirty="0">
                          <a:solidFill>
                            <a:schemeClr val="tx1"/>
                          </a:solidFill>
                        </a:rPr>
                        <a:t>   Factory utilities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2,500,000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8071348"/>
                  </a:ext>
                </a:extLst>
              </a:tr>
              <a:tr h="304800">
                <a:tc>
                  <a:txBody>
                    <a:bodyPr/>
                    <a:lstStyle/>
                    <a:p>
                      <a:r>
                        <a:rPr lang="en-US" sz="1400" dirty="0">
                          <a:solidFill>
                            <a:schemeClr val="tx1"/>
                          </a:solidFill>
                        </a:rPr>
                        <a:t>   Factory</a:t>
                      </a:r>
                      <a:r>
                        <a:rPr lang="en-US" sz="1400" baseline="0" dirty="0">
                          <a:solidFill>
                            <a:schemeClr val="tx1"/>
                          </a:solidFill>
                        </a:rPr>
                        <a:t> building lease</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14,000,000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050391"/>
                  </a:ext>
                </a:extLst>
              </a:tr>
              <a:tr h="228600">
                <a:tc>
                  <a:txBody>
                    <a:bodyPr/>
                    <a:lstStyle/>
                    <a:p>
                      <a:r>
                        <a:rPr lang="en-US" sz="1400" dirty="0">
                          <a:solidFill>
                            <a:schemeClr val="tx1"/>
                          </a:solidFill>
                        </a:rPr>
                        <a:t>General Administrative Department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493325"/>
                  </a:ext>
                </a:extLst>
              </a:tr>
              <a:tr h="228600">
                <a:tc>
                  <a:txBody>
                    <a:bodyPr/>
                    <a:lstStyle/>
                    <a:p>
                      <a:r>
                        <a:rPr lang="en-US" sz="1400" dirty="0">
                          <a:solidFill>
                            <a:schemeClr val="tx1"/>
                          </a:solidFill>
                        </a:rPr>
                        <a:t>   Administrative wages and</a:t>
                      </a:r>
                      <a:r>
                        <a:rPr lang="en-US" sz="1400" baseline="0" dirty="0">
                          <a:solidFill>
                            <a:schemeClr val="tx1"/>
                          </a:solidFill>
                        </a:rPr>
                        <a:t> salaries</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302800"/>
                  </a:ext>
                </a:extLst>
              </a:tr>
              <a:tr h="304800">
                <a:tc>
                  <a:txBody>
                    <a:bodyPr/>
                    <a:lstStyle/>
                    <a:p>
                      <a:r>
                        <a:rPr lang="en-US" sz="1400" dirty="0">
                          <a:solidFill>
                            <a:schemeClr val="tx1"/>
                          </a:solidFill>
                        </a:rPr>
                        <a:t>   Office equipment depreciation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900,000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6362633"/>
                  </a:ext>
                </a:extLst>
              </a:tr>
              <a:tr h="228600">
                <a:tc>
                  <a:txBody>
                    <a:bodyPr/>
                    <a:lstStyle/>
                    <a:p>
                      <a:r>
                        <a:rPr lang="en-US" sz="1400" dirty="0">
                          <a:solidFill>
                            <a:schemeClr val="tx1"/>
                          </a:solidFill>
                        </a:rPr>
                        <a:t>   Administrative building lease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1,100,000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512234"/>
                  </a:ext>
                </a:extLst>
              </a:tr>
              <a:tr h="304800">
                <a:tc>
                  <a:txBody>
                    <a:bodyPr/>
                    <a:lstStyle/>
                    <a:p>
                      <a:r>
                        <a:rPr lang="en-US" sz="1400" dirty="0">
                          <a:solidFill>
                            <a:schemeClr val="tx1"/>
                          </a:solidFill>
                        </a:rPr>
                        <a:t>Marketing Department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679837"/>
                  </a:ext>
                </a:extLst>
              </a:tr>
              <a:tr h="304800">
                <a:tc>
                  <a:txBody>
                    <a:bodyPr/>
                    <a:lstStyle/>
                    <a:p>
                      <a:r>
                        <a:rPr lang="en-US" sz="1400" dirty="0">
                          <a:solidFill>
                            <a:schemeClr val="tx1"/>
                          </a:solidFill>
                        </a:rPr>
                        <a:t>   Marketing wages and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1,500,000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89446"/>
                  </a:ext>
                </a:extLst>
              </a:tr>
              <a:tr h="304800">
                <a:tc>
                  <a:txBody>
                    <a:bodyPr/>
                    <a:lstStyle/>
                    <a:p>
                      <a:r>
                        <a:rPr lang="en-US" sz="1400" dirty="0">
                          <a:solidFill>
                            <a:schemeClr val="tx1"/>
                          </a:solidFill>
                        </a:rPr>
                        <a:t>   Selling expense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9025116"/>
                  </a:ext>
                </a:extLst>
              </a:tr>
              <a:tr h="304800">
                <a:tc>
                  <a:txBody>
                    <a:bodyPr/>
                    <a:lstStyle/>
                    <a:p>
                      <a:r>
                        <a:rPr lang="en-US" sz="1400" dirty="0">
                          <a:solidFill>
                            <a:schemeClr val="tx1"/>
                          </a:solidFill>
                        </a:rPr>
                        <a:t>Total overhead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u="dbl" baseline="0" dirty="0">
                          <a:solidFill>
                            <a:schemeClr val="tx1"/>
                          </a:solidFill>
                        </a:rPr>
                        <a:t>$   22,000,000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159202"/>
                  </a:ext>
                </a:extLst>
              </a:tr>
            </a:tbl>
          </a:graphicData>
        </a:graphic>
      </p:graphicFrame>
    </p:spTree>
    <p:extLst>
      <p:ext uri="{BB962C8B-B14F-4D97-AF65-F5344CB8AC3E}">
        <p14:creationId xmlns:p14="http://schemas.microsoft.com/office/powerpoint/2010/main" val="128675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Activity-Based Costing (ABC): Key Definition</a:t>
            </a:r>
          </a:p>
        </p:txBody>
      </p:sp>
      <p:sp>
        <p:nvSpPr>
          <p:cNvPr id="7" name="Content Placeholder 6"/>
          <p:cNvSpPr>
            <a:spLocks noGrp="1"/>
          </p:cNvSpPr>
          <p:nvPr>
            <p:ph idx="1"/>
          </p:nvPr>
        </p:nvSpPr>
        <p:spPr/>
        <p:txBody>
          <a:bodyPr/>
          <a:lstStyle/>
          <a:p>
            <a:pPr algn="ctr">
              <a:spcAft>
                <a:spcPts val="0"/>
              </a:spcAft>
            </a:pPr>
            <a:r>
              <a:rPr lang="en-US" sz="2800" dirty="0">
                <a:cs typeface="Arial" charset="0"/>
              </a:rPr>
              <a:t> ABC is a costing method designed to provide managers with cost information for strategic and other decisions that potentially affect </a:t>
            </a:r>
            <a:r>
              <a:rPr lang="en-US" sz="2800" b="1" dirty="0">
                <a:cs typeface="Arial" charset="0"/>
              </a:rPr>
              <a:t>capacity</a:t>
            </a:r>
            <a:r>
              <a:rPr lang="en-US" sz="2800" dirty="0">
                <a:cs typeface="Arial" charset="0"/>
              </a:rPr>
              <a:t>, and therefore, “fixed” as well as variable costs. </a:t>
            </a:r>
            <a:r>
              <a:rPr lang="en-US" sz="2800" dirty="0"/>
              <a:t>It is ordinarily used as a </a:t>
            </a:r>
            <a:r>
              <a:rPr lang="en-US" sz="2800" b="1" dirty="0"/>
              <a:t>supplement</a:t>
            </a:r>
            <a:r>
              <a:rPr lang="en-US" sz="2800" dirty="0"/>
              <a:t> to, rather than as a replacement for, the company’s usual costing system.</a:t>
            </a:r>
            <a:endParaRPr lang="en-US" sz="2800" b="1" dirty="0"/>
          </a:p>
        </p:txBody>
      </p:sp>
    </p:spTree>
    <p:extLst>
      <p:ext uri="{BB962C8B-B14F-4D97-AF65-F5344CB8AC3E}">
        <p14:creationId xmlns:p14="http://schemas.microsoft.com/office/powerpoint/2010/main" val="110312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3</a:t>
            </a:r>
          </a:p>
        </p:txBody>
      </p:sp>
      <p:sp>
        <p:nvSpPr>
          <p:cNvPr id="7" name="Content Placeholder 6"/>
          <p:cNvSpPr>
            <a:spLocks noGrp="1"/>
          </p:cNvSpPr>
          <p:nvPr>
            <p:ph idx="1"/>
          </p:nvPr>
        </p:nvSpPr>
        <p:spPr>
          <a:xfrm>
            <a:off x="822325" y="1447801"/>
            <a:ext cx="7543800" cy="609599"/>
          </a:xfrm>
          <a:ln>
            <a:solidFill>
              <a:schemeClr val="tx1"/>
            </a:solidFill>
          </a:ln>
        </p:spPr>
        <p:txBody>
          <a:bodyPr/>
          <a:lstStyle/>
          <a:p>
            <a:pPr algn="ctr" eaLnBrk="1" hangingPunct="1">
              <a:spcAft>
                <a:spcPct val="0"/>
              </a:spcAft>
              <a:buClrTx/>
              <a:buSzTx/>
              <a:defRPr/>
            </a:pPr>
            <a:r>
              <a:rPr lang="en-US" altLang="en-US" sz="1800" dirty="0">
                <a:ea typeface="MS PGothic" pitchFamily="34" charset="-128"/>
              </a:rPr>
              <a:t>At Baxter Battery, the following distribution of resource consumption across activity cost pools is determined.</a:t>
            </a:r>
          </a:p>
        </p:txBody>
      </p:sp>
      <p:sp>
        <p:nvSpPr>
          <p:cNvPr id="3" name="Content Placeholder 2"/>
          <p:cNvSpPr>
            <a:spLocks noGrp="1"/>
          </p:cNvSpPr>
          <p:nvPr>
            <p:ph sz="quarter" idx="10"/>
          </p:nvPr>
        </p:nvSpPr>
        <p:spPr>
          <a:xfrm>
            <a:off x="822325" y="2101356"/>
            <a:ext cx="7543800" cy="347930"/>
          </a:xfrm>
        </p:spPr>
        <p:txBody>
          <a:bodyPr/>
          <a:lstStyle/>
          <a:p>
            <a:r>
              <a:rPr lang="en-US" sz="1800" b="1" dirty="0"/>
              <a:t>Activity Cost Pools</a:t>
            </a:r>
          </a:p>
        </p:txBody>
      </p:sp>
      <p:graphicFrame>
        <p:nvGraphicFramePr>
          <p:cNvPr id="9" name="Table 8"/>
          <p:cNvGraphicFramePr>
            <a:graphicFrameLocks noGrp="1"/>
          </p:cNvGraphicFramePr>
          <p:nvPr>
            <p:extLst>
              <p:ext uri="{D42A27DB-BD31-4B8C-83A1-F6EECF244321}">
                <p14:modId xmlns:p14="http://schemas.microsoft.com/office/powerpoint/2010/main" val="784813443"/>
              </p:ext>
            </p:extLst>
          </p:nvPr>
        </p:nvGraphicFramePr>
        <p:xfrm>
          <a:off x="957942" y="2514598"/>
          <a:ext cx="7315200" cy="37490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382859">
                <a:tc>
                  <a:txBody>
                    <a:bodyPr/>
                    <a:lstStyle/>
                    <a:p>
                      <a:endParaRPr lang="en-US" sz="1200" dirty="0">
                        <a:solidFill>
                          <a:schemeClr val="tx1"/>
                        </a:solidFill>
                        <a:latin typeface="+mn-lt"/>
                        <a:ea typeface="Verdana" pitchFamily="34" charset="0"/>
                        <a:cs typeface="Verdana" pitchFamily="34" charset="0"/>
                      </a:endParaRPr>
                    </a:p>
                  </a:txBody>
                  <a:tcPr>
                    <a:noFill/>
                  </a:tcPr>
                </a:tc>
                <a:tc>
                  <a:txBody>
                    <a:bodyPr/>
                    <a:lstStyle/>
                    <a:p>
                      <a:pPr algn="ctr"/>
                      <a:r>
                        <a:rPr lang="en-US" sz="1200" b="1" dirty="0">
                          <a:solidFill>
                            <a:schemeClr val="tx1"/>
                          </a:solidFill>
                          <a:latin typeface="+mn-lt"/>
                          <a:ea typeface="Verdana" pitchFamily="34" charset="0"/>
                          <a:cs typeface="Verdana" pitchFamily="34" charset="0"/>
                        </a:rPr>
                        <a:t>Customer Orders</a:t>
                      </a:r>
                    </a:p>
                  </a:txBody>
                  <a:tcPr anchor="ctr">
                    <a:noFill/>
                  </a:tcPr>
                </a:tc>
                <a:tc>
                  <a:txBody>
                    <a:bodyPr/>
                    <a:lstStyle/>
                    <a:p>
                      <a:pPr algn="ctr"/>
                      <a:r>
                        <a:rPr lang="en-US" sz="1200" b="1" dirty="0">
                          <a:solidFill>
                            <a:schemeClr val="tx1"/>
                          </a:solidFill>
                          <a:latin typeface="+mn-lt"/>
                          <a:ea typeface="Verdana" pitchFamily="34" charset="0"/>
                          <a:cs typeface="Verdana" pitchFamily="34" charset="0"/>
                        </a:rPr>
                        <a:t>Design Changes</a:t>
                      </a:r>
                    </a:p>
                  </a:txBody>
                  <a:tcPr anchor="ctr">
                    <a:noFill/>
                  </a:tcPr>
                </a:tc>
                <a:tc>
                  <a:txBody>
                    <a:bodyPr/>
                    <a:lstStyle/>
                    <a:p>
                      <a:pPr algn="ctr"/>
                      <a:r>
                        <a:rPr lang="en-US" sz="1200" b="1" dirty="0">
                          <a:solidFill>
                            <a:schemeClr val="tx1"/>
                          </a:solidFill>
                          <a:latin typeface="+mn-lt"/>
                          <a:ea typeface="Verdana" pitchFamily="34" charset="0"/>
                          <a:cs typeface="Verdana" pitchFamily="34" charset="0"/>
                        </a:rPr>
                        <a:t>Order</a:t>
                      </a:r>
                      <a:r>
                        <a:rPr lang="en-US" sz="1200" b="1" baseline="0" dirty="0">
                          <a:solidFill>
                            <a:schemeClr val="tx1"/>
                          </a:solidFill>
                          <a:latin typeface="+mn-lt"/>
                          <a:ea typeface="Verdana" pitchFamily="34" charset="0"/>
                          <a:cs typeface="Verdana" pitchFamily="34" charset="0"/>
                        </a:rPr>
                        <a:t> Size</a:t>
                      </a:r>
                      <a:endParaRPr lang="en-US" sz="1200" b="1" dirty="0">
                        <a:solidFill>
                          <a:schemeClr val="tx1"/>
                        </a:solidFill>
                        <a:latin typeface="+mn-lt"/>
                        <a:ea typeface="Verdana" pitchFamily="34" charset="0"/>
                        <a:cs typeface="Verdana" pitchFamily="34" charset="0"/>
                      </a:endParaRPr>
                    </a:p>
                  </a:txBody>
                  <a:tcPr anchor="ctr">
                    <a:noFill/>
                  </a:tcPr>
                </a:tc>
                <a:tc>
                  <a:txBody>
                    <a:bodyPr/>
                    <a:lstStyle/>
                    <a:p>
                      <a:pPr algn="ctr"/>
                      <a:r>
                        <a:rPr lang="en-US" sz="1200" b="1" dirty="0">
                          <a:solidFill>
                            <a:schemeClr val="tx1"/>
                          </a:solidFill>
                          <a:latin typeface="+mn-lt"/>
                          <a:ea typeface="Verdana" pitchFamily="34" charset="0"/>
                          <a:cs typeface="Verdana" pitchFamily="34" charset="0"/>
                        </a:rPr>
                        <a:t>Customer Relations</a:t>
                      </a:r>
                    </a:p>
                  </a:txBody>
                  <a:tcPr anchor="ctr">
                    <a:noFill/>
                  </a:tcPr>
                </a:tc>
                <a:tc>
                  <a:txBody>
                    <a:bodyPr/>
                    <a:lstStyle/>
                    <a:p>
                      <a:pPr algn="ctr"/>
                      <a:r>
                        <a:rPr lang="en-US" sz="1200" b="1" dirty="0">
                          <a:solidFill>
                            <a:schemeClr val="tx1"/>
                          </a:solidFill>
                          <a:latin typeface="+mn-lt"/>
                          <a:ea typeface="Verdana" pitchFamily="34" charset="0"/>
                          <a:cs typeface="Verdana" pitchFamily="34" charset="0"/>
                        </a:rPr>
                        <a:t>Other</a:t>
                      </a:r>
                    </a:p>
                  </a:txBody>
                  <a:tcPr anchor="ctr">
                    <a:noFill/>
                  </a:tcPr>
                </a:tc>
                <a:tc>
                  <a:txBody>
                    <a:bodyPr/>
                    <a:lstStyle/>
                    <a:p>
                      <a:pPr algn="ctr"/>
                      <a:r>
                        <a:rPr lang="en-US" sz="1200" b="1" dirty="0">
                          <a:solidFill>
                            <a:schemeClr val="tx1"/>
                          </a:solidFill>
                          <a:latin typeface="+mn-lt"/>
                          <a:ea typeface="Verdana" pitchFamily="34" charset="0"/>
                          <a:cs typeface="Verdana" pitchFamily="34" charset="0"/>
                        </a:rPr>
                        <a:t>Total</a:t>
                      </a:r>
                    </a:p>
                  </a:txBody>
                  <a:tcPr anchor="ctr">
                    <a:noFill/>
                  </a:tcPr>
                </a:tc>
                <a:extLst>
                  <a:ext uri="{0D108BD9-81ED-4DB2-BD59-A6C34878D82A}">
                    <a16:rowId xmlns:a16="http://schemas.microsoft.com/office/drawing/2014/main" val="10000"/>
                  </a:ext>
                </a:extLst>
              </a:tr>
              <a:tr h="229715">
                <a:tc>
                  <a:txBody>
                    <a:bodyPr/>
                    <a:lstStyle/>
                    <a:p>
                      <a:r>
                        <a:rPr lang="en-US" sz="1200" dirty="0">
                          <a:solidFill>
                            <a:schemeClr val="tx1"/>
                          </a:solidFill>
                          <a:latin typeface="+mn-lt"/>
                          <a:ea typeface="Verdana" pitchFamily="34" charset="0"/>
                          <a:cs typeface="Verdana" pitchFamily="34" charset="0"/>
                        </a:rPr>
                        <a:t>Production Department</a:t>
                      </a: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extLst>
                  <a:ext uri="{0D108BD9-81ED-4DB2-BD59-A6C34878D82A}">
                    <a16:rowId xmlns:a16="http://schemas.microsoft.com/office/drawing/2014/main" val="10001"/>
                  </a:ext>
                </a:extLst>
              </a:tr>
              <a:tr h="229715">
                <a:tc>
                  <a:txBody>
                    <a:bodyPr/>
                    <a:lstStyle/>
                    <a:p>
                      <a:pPr marL="0" indent="169863"/>
                      <a:r>
                        <a:rPr lang="en-US" sz="1200" dirty="0">
                          <a:solidFill>
                            <a:schemeClr val="tx1"/>
                          </a:solidFill>
                          <a:latin typeface="+mn-lt"/>
                          <a:ea typeface="Verdana" pitchFamily="34" charset="0"/>
                          <a:cs typeface="Verdana" pitchFamily="34" charset="0"/>
                        </a:rPr>
                        <a:t>Indirect factory wages</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20%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2"/>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Factory equipment depreciation</a:t>
                      </a:r>
                    </a:p>
                  </a:txBody>
                  <a:tcPr>
                    <a:noFill/>
                  </a:tcPr>
                </a:tc>
                <a:tc>
                  <a:txBody>
                    <a:bodyPr/>
                    <a:lstStyle/>
                    <a:p>
                      <a:pPr algn="r"/>
                      <a:r>
                        <a:rPr lang="en-US" sz="1200" dirty="0">
                          <a:solidFill>
                            <a:schemeClr val="tx1"/>
                          </a:solidFill>
                          <a:latin typeface="+mn-lt"/>
                          <a:ea typeface="Verdana" pitchFamily="34" charset="0"/>
                          <a:cs typeface="Verdana" pitchFamily="34" charset="0"/>
                        </a:rPr>
                        <a:t>20%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60%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3"/>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Factory utilities</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60%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4"/>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Factory building lease</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5"/>
                  </a:ext>
                </a:extLst>
              </a:tr>
              <a:tr h="229715">
                <a:tc>
                  <a:txBody>
                    <a:bodyPr/>
                    <a:lstStyle/>
                    <a:p>
                      <a:r>
                        <a:rPr lang="en-US" sz="1200" dirty="0">
                          <a:solidFill>
                            <a:schemeClr val="tx1"/>
                          </a:solidFill>
                          <a:latin typeface="+mn-lt"/>
                          <a:ea typeface="Verdana" pitchFamily="34" charset="0"/>
                          <a:cs typeface="Verdana" pitchFamily="34" charset="0"/>
                        </a:rPr>
                        <a:t>General Administrative</a:t>
                      </a:r>
                      <a:r>
                        <a:rPr lang="en-US" sz="1200" baseline="0" dirty="0">
                          <a:solidFill>
                            <a:schemeClr val="tx1"/>
                          </a:solidFill>
                          <a:latin typeface="+mn-lt"/>
                          <a:ea typeface="Verdana" pitchFamily="34" charset="0"/>
                          <a:cs typeface="Verdana" pitchFamily="34" charset="0"/>
                        </a:rPr>
                        <a:t> Department</a:t>
                      </a: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extLst>
                  <a:ext uri="{0D108BD9-81ED-4DB2-BD59-A6C34878D82A}">
                    <a16:rowId xmlns:a16="http://schemas.microsoft.com/office/drawing/2014/main" val="10006"/>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Administrative wages and salaries</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20%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7"/>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Office equipment depreciation</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20%</a:t>
                      </a:r>
                    </a:p>
                  </a:txBody>
                  <a:tcPr>
                    <a:noFill/>
                  </a:tcPr>
                </a:tc>
                <a:tc>
                  <a:txBody>
                    <a:bodyPr/>
                    <a:lstStyle/>
                    <a:p>
                      <a:pPr algn="r"/>
                      <a:r>
                        <a:rPr lang="en-US" sz="1200" dirty="0">
                          <a:solidFill>
                            <a:schemeClr val="tx1"/>
                          </a:solidFill>
                          <a:latin typeface="+mn-lt"/>
                          <a:ea typeface="Verdana" pitchFamily="34" charset="0"/>
                          <a:cs typeface="Verdana" pitchFamily="34" charset="0"/>
                        </a:rPr>
                        <a:t>40%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8"/>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Administrative building lease</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09"/>
                  </a:ext>
                </a:extLst>
              </a:tr>
              <a:tr h="229715">
                <a:tc>
                  <a:txBody>
                    <a:bodyPr/>
                    <a:lstStyle/>
                    <a:p>
                      <a:r>
                        <a:rPr lang="en-US" sz="1200" dirty="0">
                          <a:solidFill>
                            <a:schemeClr val="tx1"/>
                          </a:solidFill>
                          <a:latin typeface="+mn-lt"/>
                          <a:ea typeface="Verdana" pitchFamily="34" charset="0"/>
                          <a:cs typeface="Verdana" pitchFamily="34" charset="0"/>
                        </a:rPr>
                        <a:t>Marketing Department</a:t>
                      </a: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tc>
                  <a:txBody>
                    <a:bodyPr/>
                    <a:lstStyle/>
                    <a:p>
                      <a:pPr algn="r"/>
                      <a:endParaRPr lang="en-US" sz="1200" dirty="0">
                        <a:solidFill>
                          <a:schemeClr val="tx1"/>
                        </a:solidFill>
                        <a:latin typeface="+mn-lt"/>
                        <a:ea typeface="Verdana" pitchFamily="34" charset="0"/>
                        <a:cs typeface="Verdana" pitchFamily="34" charset="0"/>
                      </a:endParaRPr>
                    </a:p>
                  </a:txBody>
                  <a:tcPr>
                    <a:noFill/>
                  </a:tcPr>
                </a:tc>
                <a:extLst>
                  <a:ext uri="{0D108BD9-81ED-4DB2-BD59-A6C34878D82A}">
                    <a16:rowId xmlns:a16="http://schemas.microsoft.com/office/drawing/2014/main" val="10010"/>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Marketing wages and salaries</a:t>
                      </a:r>
                    </a:p>
                  </a:txBody>
                  <a:tcPr>
                    <a:noFill/>
                  </a:tcPr>
                </a:tc>
                <a:tc>
                  <a:txBody>
                    <a:bodyPr/>
                    <a:lstStyle/>
                    <a:p>
                      <a:pPr algn="r"/>
                      <a:r>
                        <a:rPr lang="en-US" sz="1200" dirty="0">
                          <a:solidFill>
                            <a:schemeClr val="tx1"/>
                          </a:solidFill>
                          <a:latin typeface="+mn-lt"/>
                          <a:ea typeface="Verdana" pitchFamily="34" charset="0"/>
                          <a:cs typeface="Verdana" pitchFamily="34" charset="0"/>
                        </a:rPr>
                        <a:t>30%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50%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11"/>
                  </a:ext>
                </a:extLst>
              </a:tr>
              <a:tr h="229715">
                <a:tc>
                  <a:txBody>
                    <a:bodyPr/>
                    <a:lstStyle/>
                    <a:p>
                      <a:pPr marL="0" indent="169863" algn="l" defTabSz="914400" rtl="0" eaLnBrk="1" latinLnBrk="0" hangingPunct="1"/>
                      <a:r>
                        <a:rPr lang="en-US" sz="1200" kern="1200" dirty="0">
                          <a:solidFill>
                            <a:schemeClr val="tx1"/>
                          </a:solidFill>
                          <a:latin typeface="+mn-lt"/>
                          <a:ea typeface="Verdana" pitchFamily="34" charset="0"/>
                          <a:cs typeface="Verdana" pitchFamily="34" charset="0"/>
                        </a:rPr>
                        <a:t>Selling expenses</a:t>
                      </a:r>
                    </a:p>
                  </a:txBody>
                  <a:tcPr>
                    <a:noFill/>
                  </a:tcPr>
                </a:tc>
                <a:tc>
                  <a:txBody>
                    <a:bodyPr/>
                    <a:lstStyle/>
                    <a:p>
                      <a:pPr algn="r"/>
                      <a:r>
                        <a:rPr lang="en-US" sz="1200" dirty="0">
                          <a:solidFill>
                            <a:schemeClr val="tx1"/>
                          </a:solidFill>
                          <a:latin typeface="+mn-lt"/>
                          <a:ea typeface="Verdana" pitchFamily="34" charset="0"/>
                          <a:cs typeface="Verdana" pitchFamily="34" charset="0"/>
                        </a:rPr>
                        <a:t>20%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0%</a:t>
                      </a:r>
                    </a:p>
                  </a:txBody>
                  <a:tcPr>
                    <a:noFill/>
                  </a:tcPr>
                </a:tc>
                <a:tc>
                  <a:txBody>
                    <a:bodyPr/>
                    <a:lstStyle/>
                    <a:p>
                      <a:pPr algn="r"/>
                      <a:r>
                        <a:rPr lang="en-US" sz="1200" dirty="0">
                          <a:solidFill>
                            <a:schemeClr val="tx1"/>
                          </a:solidFill>
                          <a:latin typeface="+mn-lt"/>
                          <a:ea typeface="Verdana" pitchFamily="34" charset="0"/>
                          <a:cs typeface="Verdana" pitchFamily="34" charset="0"/>
                        </a:rPr>
                        <a:t>70%</a:t>
                      </a:r>
                    </a:p>
                  </a:txBody>
                  <a:tcPr>
                    <a:noFill/>
                  </a:tcPr>
                </a:tc>
                <a:tc>
                  <a:txBody>
                    <a:bodyPr/>
                    <a:lstStyle/>
                    <a:p>
                      <a:pPr algn="r"/>
                      <a:r>
                        <a:rPr lang="en-US" sz="1200" dirty="0">
                          <a:solidFill>
                            <a:schemeClr val="tx1"/>
                          </a:solidFill>
                          <a:latin typeface="+mn-lt"/>
                          <a:ea typeface="Verdana" pitchFamily="34" charset="0"/>
                          <a:cs typeface="Verdana" pitchFamily="34" charset="0"/>
                        </a:rPr>
                        <a:t>10%</a:t>
                      </a:r>
                    </a:p>
                  </a:txBody>
                  <a:tcPr>
                    <a:noFill/>
                  </a:tcPr>
                </a:tc>
                <a:tc>
                  <a:txBody>
                    <a:bodyPr/>
                    <a:lstStyle/>
                    <a:p>
                      <a:pPr algn="r"/>
                      <a:r>
                        <a:rPr lang="en-US" sz="1200" dirty="0">
                          <a:solidFill>
                            <a:schemeClr val="tx1"/>
                          </a:solidFill>
                          <a:latin typeface="+mn-lt"/>
                          <a:ea typeface="Verdana" pitchFamily="34" charset="0"/>
                          <a:cs typeface="Verdana" pitchFamily="34" charset="0"/>
                        </a:rPr>
                        <a:t>100%</a:t>
                      </a:r>
                    </a:p>
                  </a:txBody>
                  <a:tcP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5628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4</a:t>
            </a:r>
          </a:p>
        </p:txBody>
      </p:sp>
      <p:pic>
        <p:nvPicPr>
          <p:cNvPr id="2" name="Picture 1" descr="Illustration shows how to assign overhead costs to activity cost pools."/>
          <p:cNvPicPr>
            <a:picLocks noChangeAspect="1"/>
          </p:cNvPicPr>
          <p:nvPr/>
        </p:nvPicPr>
        <p:blipFill>
          <a:blip r:embed="rId2"/>
          <a:stretch>
            <a:fillRect/>
          </a:stretch>
        </p:blipFill>
        <p:spPr>
          <a:xfrm>
            <a:off x="838200" y="1436142"/>
            <a:ext cx="7771265" cy="4394466"/>
          </a:xfrm>
          <a:prstGeom prst="rect">
            <a:avLst/>
          </a:prstGeom>
        </p:spPr>
      </p:pic>
      <p:sp>
        <p:nvSpPr>
          <p:cNvPr id="7" name="Content Placeholder 7">
            <a:extLst>
              <a:ext uri="{FF2B5EF4-FFF2-40B4-BE49-F238E27FC236}">
                <a16:creationId xmlns:a16="http://schemas.microsoft.com/office/drawing/2014/main" id="{2FF88F7B-97F8-40C6-A151-A5E645576554}"/>
              </a:ext>
            </a:extLst>
          </p:cNvPr>
          <p:cNvSpPr>
            <a:spLocks noGrp="1"/>
          </p:cNvSpPr>
          <p:nvPr>
            <p:ph sz="quarter" idx="10"/>
          </p:nvPr>
        </p:nvSpPr>
        <p:spPr>
          <a:xfrm>
            <a:off x="2994025" y="5986463"/>
            <a:ext cx="3200400" cy="304800"/>
          </a:xfrm>
        </p:spPr>
        <p:txBody>
          <a:bodyPr/>
          <a:lstStyle/>
          <a:p>
            <a:r>
              <a:rPr lang="en-US" dirty="0">
                <a:hlinkClick r:id="rId3" action="ppaction://hlinksldjump"/>
              </a:rPr>
              <a:t>Access the text alternative for slide images.</a:t>
            </a:r>
          </a:p>
        </p:txBody>
      </p:sp>
    </p:spTree>
    <p:extLst>
      <p:ext uri="{BB962C8B-B14F-4D97-AF65-F5344CB8AC3E}">
        <p14:creationId xmlns:p14="http://schemas.microsoft.com/office/powerpoint/2010/main" val="402192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5</a:t>
            </a:r>
          </a:p>
        </p:txBody>
      </p:sp>
      <p:pic>
        <p:nvPicPr>
          <p:cNvPr id="2" name="Picture 1" descr="Same illustration as previous slide but calculation of second line item is explained."/>
          <p:cNvPicPr>
            <a:picLocks noChangeAspect="1"/>
          </p:cNvPicPr>
          <p:nvPr/>
        </p:nvPicPr>
        <p:blipFill>
          <a:blip r:embed="rId2"/>
          <a:stretch>
            <a:fillRect/>
          </a:stretch>
        </p:blipFill>
        <p:spPr>
          <a:xfrm>
            <a:off x="956838" y="1380182"/>
            <a:ext cx="7425162" cy="4444294"/>
          </a:xfrm>
          <a:prstGeom prst="rect">
            <a:avLst/>
          </a:prstGeom>
        </p:spPr>
      </p:pic>
      <p:sp>
        <p:nvSpPr>
          <p:cNvPr id="7" name="Content Placeholder 7">
            <a:extLst>
              <a:ext uri="{FF2B5EF4-FFF2-40B4-BE49-F238E27FC236}">
                <a16:creationId xmlns:a16="http://schemas.microsoft.com/office/drawing/2014/main" id="{261D6FFA-F012-476D-8ACC-481B757A2DCF}"/>
              </a:ext>
            </a:extLst>
          </p:cNvPr>
          <p:cNvSpPr>
            <a:spLocks noGrp="1"/>
          </p:cNvSpPr>
          <p:nvPr>
            <p:ph sz="quarter" idx="10"/>
          </p:nvPr>
        </p:nvSpPr>
        <p:spPr>
          <a:xfrm>
            <a:off x="2994025" y="5986463"/>
            <a:ext cx="3200400" cy="304800"/>
          </a:xfrm>
        </p:spPr>
        <p:txBody>
          <a:bodyPr/>
          <a:lstStyle/>
          <a:p>
            <a:r>
              <a:rPr lang="en-US" dirty="0">
                <a:hlinkClick r:id="rId3" action="ppaction://hlinksldjump"/>
              </a:rPr>
              <a:t>Access the text alternative for slide images.</a:t>
            </a:r>
            <a:endParaRPr lang="en-US" dirty="0">
              <a:hlinkClick r:id="rId4" action="ppaction://hlinksldjump"/>
            </a:endParaRPr>
          </a:p>
        </p:txBody>
      </p:sp>
    </p:spTree>
    <p:extLst>
      <p:ext uri="{BB962C8B-B14F-4D97-AF65-F5344CB8AC3E}">
        <p14:creationId xmlns:p14="http://schemas.microsoft.com/office/powerpoint/2010/main" val="123190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6</a:t>
            </a:r>
            <a:r>
              <a:rPr lang="en-US" dirty="0"/>
              <a:t> </a:t>
            </a:r>
            <a:endParaRPr lang="en-US" sz="1100" dirty="0"/>
          </a:p>
        </p:txBody>
      </p:sp>
      <p:sp>
        <p:nvSpPr>
          <p:cNvPr id="3" name="Content Placeholder 2"/>
          <p:cNvSpPr>
            <a:spLocks noGrp="1"/>
          </p:cNvSpPr>
          <p:nvPr>
            <p:ph sz="quarter" idx="10"/>
          </p:nvPr>
        </p:nvSpPr>
        <p:spPr>
          <a:xfrm>
            <a:off x="822325" y="1338942"/>
            <a:ext cx="7543800" cy="337458"/>
          </a:xfrm>
        </p:spPr>
        <p:txBody>
          <a:bodyPr/>
          <a:lstStyle/>
          <a:p>
            <a:r>
              <a:rPr lang="en-US" sz="2000" dirty="0"/>
              <a:t>Activity Cost Pools</a:t>
            </a:r>
          </a:p>
        </p:txBody>
      </p:sp>
      <p:graphicFrame>
        <p:nvGraphicFramePr>
          <p:cNvPr id="7" name="Table 6"/>
          <p:cNvGraphicFramePr>
            <a:graphicFrameLocks noGrp="1"/>
          </p:cNvGraphicFramePr>
          <p:nvPr>
            <p:extLst>
              <p:ext uri="{D42A27DB-BD31-4B8C-83A1-F6EECF244321}">
                <p14:modId xmlns:p14="http://schemas.microsoft.com/office/powerpoint/2010/main" val="516783019"/>
              </p:ext>
            </p:extLst>
          </p:nvPr>
        </p:nvGraphicFramePr>
        <p:xfrm>
          <a:off x="457200" y="1905000"/>
          <a:ext cx="8305800" cy="420624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1337194">
                  <a:extLst>
                    <a:ext uri="{9D8B030D-6E8A-4147-A177-3AD203B41FA5}">
                      <a16:colId xmlns:a16="http://schemas.microsoft.com/office/drawing/2014/main" val="20001"/>
                    </a:ext>
                  </a:extLst>
                </a:gridCol>
                <a:gridCol w="1253606">
                  <a:extLst>
                    <a:ext uri="{9D8B030D-6E8A-4147-A177-3AD203B41FA5}">
                      <a16:colId xmlns:a16="http://schemas.microsoft.com/office/drawing/2014/main" val="20002"/>
                    </a:ext>
                  </a:extLst>
                </a:gridCol>
                <a:gridCol w="1094043">
                  <a:extLst>
                    <a:ext uri="{9D8B030D-6E8A-4147-A177-3AD203B41FA5}">
                      <a16:colId xmlns:a16="http://schemas.microsoft.com/office/drawing/2014/main" val="20003"/>
                    </a:ext>
                  </a:extLst>
                </a:gridCol>
                <a:gridCol w="1099496">
                  <a:extLst>
                    <a:ext uri="{9D8B030D-6E8A-4147-A177-3AD203B41FA5}">
                      <a16:colId xmlns:a16="http://schemas.microsoft.com/office/drawing/2014/main" val="20004"/>
                    </a:ext>
                  </a:extLst>
                </a:gridCol>
                <a:gridCol w="1141858">
                  <a:extLst>
                    <a:ext uri="{9D8B030D-6E8A-4147-A177-3AD203B41FA5}">
                      <a16:colId xmlns:a16="http://schemas.microsoft.com/office/drawing/2014/main" val="20005"/>
                    </a:ext>
                  </a:extLst>
                </a:gridCol>
                <a:gridCol w="1084203">
                  <a:extLst>
                    <a:ext uri="{9D8B030D-6E8A-4147-A177-3AD203B41FA5}">
                      <a16:colId xmlns:a16="http://schemas.microsoft.com/office/drawing/2014/main" val="20006"/>
                    </a:ext>
                  </a:extLst>
                </a:gridCol>
              </a:tblGrid>
              <a:tr h="438978">
                <a:tc>
                  <a:txBody>
                    <a:bodyPr/>
                    <a:lstStyle/>
                    <a:p>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u="sng" dirty="0">
                        <a:solidFill>
                          <a:schemeClr val="tx1"/>
                        </a:solidFill>
                        <a:latin typeface="+mn-lt"/>
                        <a:ea typeface="Verdana" pitchFamily="34" charset="0"/>
                        <a:cs typeface="Verdana" pitchFamily="34" charset="0"/>
                      </a:endParaRPr>
                    </a:p>
                    <a:p>
                      <a:pPr algn="ctr"/>
                      <a:r>
                        <a:rPr lang="en-US" sz="1200" b="1" u="sng" dirty="0">
                          <a:solidFill>
                            <a:schemeClr val="tx1"/>
                          </a:solidFill>
                          <a:latin typeface="+mn-lt"/>
                          <a:ea typeface="Verdana" pitchFamily="34" charset="0"/>
                          <a:cs typeface="Verdana" pitchFamily="34" charset="0"/>
                        </a:rPr>
                        <a:t>Customers Orders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u="sng" dirty="0">
                        <a:solidFill>
                          <a:schemeClr val="tx1"/>
                        </a:solidFill>
                        <a:latin typeface="+mn-lt"/>
                        <a:ea typeface="Verdana" pitchFamily="34" charset="0"/>
                        <a:cs typeface="Verdana" pitchFamily="34" charset="0"/>
                      </a:endParaRPr>
                    </a:p>
                    <a:p>
                      <a:pPr algn="ctr"/>
                      <a:r>
                        <a:rPr lang="en-US" sz="1200" b="1" u="sng" dirty="0">
                          <a:solidFill>
                            <a:schemeClr val="tx1"/>
                          </a:solidFill>
                          <a:latin typeface="+mn-lt"/>
                          <a:ea typeface="Verdana" pitchFamily="34" charset="0"/>
                          <a:cs typeface="Verdana" pitchFamily="34" charset="0"/>
                        </a:rPr>
                        <a:t>Design</a:t>
                      </a:r>
                      <a:r>
                        <a:rPr lang="en-US" sz="1200" b="1" u="sng" baseline="0" dirty="0">
                          <a:solidFill>
                            <a:schemeClr val="tx1"/>
                          </a:solidFill>
                          <a:latin typeface="+mn-lt"/>
                          <a:ea typeface="Verdana" pitchFamily="34" charset="0"/>
                          <a:cs typeface="Verdana" pitchFamily="34" charset="0"/>
                        </a:rPr>
                        <a:t> Changes</a:t>
                      </a:r>
                      <a:endParaRPr lang="en-US" sz="1200" b="1" u="sng"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u="sng" dirty="0">
                        <a:solidFill>
                          <a:schemeClr val="tx1"/>
                        </a:solidFill>
                        <a:latin typeface="+mn-lt"/>
                        <a:ea typeface="Verdana" pitchFamily="34" charset="0"/>
                        <a:cs typeface="Verdana" pitchFamily="34" charset="0"/>
                      </a:endParaRPr>
                    </a:p>
                    <a:p>
                      <a:pPr algn="ctr"/>
                      <a:r>
                        <a:rPr lang="en-US" sz="1200" b="1" u="sng" dirty="0">
                          <a:solidFill>
                            <a:schemeClr val="tx1"/>
                          </a:solidFill>
                          <a:latin typeface="+mn-lt"/>
                          <a:ea typeface="Verdana" pitchFamily="34" charset="0"/>
                          <a:cs typeface="Verdana" pitchFamily="34" charset="0"/>
                        </a:rPr>
                        <a:t>Order</a:t>
                      </a:r>
                      <a:r>
                        <a:rPr lang="en-US" sz="1200" b="1" u="sng" baseline="0" dirty="0">
                          <a:solidFill>
                            <a:schemeClr val="tx1"/>
                          </a:solidFill>
                          <a:latin typeface="+mn-lt"/>
                          <a:ea typeface="Verdana" pitchFamily="34" charset="0"/>
                          <a:cs typeface="Verdana" pitchFamily="34" charset="0"/>
                        </a:rPr>
                        <a:t> Size</a:t>
                      </a:r>
                      <a:endParaRPr lang="en-US" sz="1200" b="1" u="sng"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a:solidFill>
                            <a:schemeClr val="tx1"/>
                          </a:solidFill>
                          <a:latin typeface="+mn-lt"/>
                          <a:ea typeface="Verdana" pitchFamily="34" charset="0"/>
                          <a:cs typeface="Verdana" pitchFamily="34" charset="0"/>
                        </a:rPr>
                        <a:t>Customer</a:t>
                      </a:r>
                      <a:r>
                        <a:rPr lang="en-US" sz="1200" b="1" u="sng" dirty="0">
                          <a:solidFill>
                            <a:schemeClr val="tx1"/>
                          </a:solidFill>
                          <a:latin typeface="+mn-lt"/>
                          <a:ea typeface="Verdana" pitchFamily="34" charset="0"/>
                          <a:cs typeface="Verdana" pitchFamily="34" charset="0"/>
                        </a:rPr>
                        <a:t> Relations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u="sng" dirty="0">
                        <a:solidFill>
                          <a:schemeClr val="tx1"/>
                        </a:solidFill>
                        <a:latin typeface="+mn-lt"/>
                        <a:ea typeface="Verdana" pitchFamily="34" charset="0"/>
                        <a:cs typeface="Verdana" pitchFamily="34" charset="0"/>
                      </a:endParaRPr>
                    </a:p>
                    <a:p>
                      <a:pPr algn="ctr"/>
                      <a:r>
                        <a:rPr lang="en-US" sz="1200" b="1" u="sng" dirty="0">
                          <a:solidFill>
                            <a:schemeClr val="tx1"/>
                          </a:solidFill>
                          <a:latin typeface="+mn-lt"/>
                          <a:ea typeface="Verdana" pitchFamily="34" charset="0"/>
                          <a:cs typeface="Verdana" pitchFamily="34" charset="0"/>
                        </a:rPr>
                        <a:t>Other</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u="sng" dirty="0">
                        <a:solidFill>
                          <a:schemeClr val="tx1"/>
                        </a:solidFill>
                        <a:latin typeface="+mn-lt"/>
                        <a:ea typeface="Verdana" pitchFamily="34" charset="0"/>
                        <a:cs typeface="Verdana" pitchFamily="34" charset="0"/>
                      </a:endParaRPr>
                    </a:p>
                    <a:p>
                      <a:pPr algn="ctr"/>
                      <a:r>
                        <a:rPr lang="en-US" sz="1200" b="1" u="sng"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8978">
                <a:tc>
                  <a:txBody>
                    <a:bodyPr/>
                    <a:lstStyle/>
                    <a:p>
                      <a:r>
                        <a:rPr lang="en-US" sz="1200" dirty="0">
                          <a:solidFill>
                            <a:schemeClr val="tx1"/>
                          </a:solidFill>
                          <a:latin typeface="+mn-lt"/>
                          <a:ea typeface="Verdana" pitchFamily="34" charset="0"/>
                          <a:cs typeface="Verdana" pitchFamily="34" charset="0"/>
                        </a:rPr>
                        <a:t>Production Department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8978">
                <a:tc>
                  <a:txBody>
                    <a:bodyPr/>
                    <a:lstStyle/>
                    <a:p>
                      <a:pPr marL="169863" indent="0"/>
                      <a:r>
                        <a:rPr lang="en-US" sz="1200" dirty="0">
                          <a:solidFill>
                            <a:schemeClr val="tx1"/>
                          </a:solidFill>
                          <a:latin typeface="+mn-lt"/>
                          <a:ea typeface="Verdana" pitchFamily="34" charset="0"/>
                          <a:cs typeface="Verdana" pitchFamily="34" charset="0"/>
                        </a:rPr>
                        <a:t>Indirect factory wages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   1,800,000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Verdana" pitchFamily="34" charset="0"/>
                          <a:cs typeface="Verdana" pitchFamily="34" charset="0"/>
                        </a:rPr>
                        <a:t>$   1,800,000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Verdana" pitchFamily="34" charset="0"/>
                          <a:cs typeface="Verdana" pitchFamily="34" charset="0"/>
                        </a:rPr>
                        <a:t>$   1,200,000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   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    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   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4570">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Factory equipment depreciation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700,000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350,000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2,100,000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350,000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3,500,000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8978">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Factory utilities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250,000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750,000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2,500,000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8978">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Factory  building  ease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570">
                <a:tc>
                  <a:txBody>
                    <a:bodyPr/>
                    <a:lstStyle/>
                    <a:p>
                      <a:r>
                        <a:rPr lang="en-US" sz="1200" dirty="0">
                          <a:solidFill>
                            <a:schemeClr val="tx1"/>
                          </a:solidFill>
                          <a:latin typeface="+mn-lt"/>
                          <a:ea typeface="Verdana" pitchFamily="34" charset="0"/>
                          <a:cs typeface="Verdana" pitchFamily="34" charset="0"/>
                        </a:rPr>
                        <a:t>General</a:t>
                      </a:r>
                      <a:r>
                        <a:rPr lang="en-US" sz="1200" baseline="0" dirty="0">
                          <a:solidFill>
                            <a:schemeClr val="tx1"/>
                          </a:solidFill>
                          <a:latin typeface="+mn-lt"/>
                          <a:ea typeface="Verdana" pitchFamily="34" charset="0"/>
                          <a:cs typeface="Verdana" pitchFamily="34" charset="0"/>
                        </a:rPr>
                        <a:t>  Administrative Department</a:t>
                      </a: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4570">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Administrative wages  and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1,200,000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400,000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400,000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1,200,000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800,000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90192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ym typeface="Wingdings" charset="0"/>
              </a:rPr>
              <a:t>Assign Overhead Costs to Activity Cost Pools</a:t>
            </a:r>
            <a:r>
              <a:rPr lang="en-US" dirty="0"/>
              <a:t> </a:t>
            </a:r>
            <a:r>
              <a:rPr lang="en-US" sz="1100" dirty="0"/>
              <a:t>7</a:t>
            </a:r>
          </a:p>
        </p:txBody>
      </p:sp>
      <p:graphicFrame>
        <p:nvGraphicFramePr>
          <p:cNvPr id="5" name="Table 4"/>
          <p:cNvGraphicFramePr>
            <a:graphicFrameLocks noGrp="1"/>
          </p:cNvGraphicFramePr>
          <p:nvPr>
            <p:extLst>
              <p:ext uri="{D42A27DB-BD31-4B8C-83A1-F6EECF244321}">
                <p14:modId xmlns:p14="http://schemas.microsoft.com/office/powerpoint/2010/main" val="2791057359"/>
              </p:ext>
            </p:extLst>
          </p:nvPr>
        </p:nvGraphicFramePr>
        <p:xfrm>
          <a:off x="609599" y="1981200"/>
          <a:ext cx="8077201" cy="3580699"/>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1094086">
                  <a:extLst>
                    <a:ext uri="{9D8B030D-6E8A-4147-A177-3AD203B41FA5}">
                      <a16:colId xmlns:a16="http://schemas.microsoft.com/office/drawing/2014/main" val="20001"/>
                    </a:ext>
                  </a:extLst>
                </a:gridCol>
                <a:gridCol w="1039515">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456700">
                <a:tc>
                  <a:txBody>
                    <a:bodyPr/>
                    <a:lstStyle/>
                    <a:p>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latin typeface="+mn-lt"/>
                          <a:ea typeface="Verdana" pitchFamily="34" charset="0"/>
                          <a:cs typeface="Verdana" pitchFamily="34" charset="0"/>
                        </a:rPr>
                        <a:t>Customers Orders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latin typeface="+mn-lt"/>
                          <a:ea typeface="Verdana" pitchFamily="34" charset="0"/>
                          <a:cs typeface="Verdana" pitchFamily="34" charset="0"/>
                        </a:rPr>
                        <a:t>Design</a:t>
                      </a:r>
                      <a:r>
                        <a:rPr lang="en-US" sz="1200" b="1" baseline="0" dirty="0">
                          <a:solidFill>
                            <a:schemeClr val="tx1"/>
                          </a:solidFill>
                          <a:latin typeface="+mn-lt"/>
                          <a:ea typeface="Verdana" pitchFamily="34" charset="0"/>
                          <a:cs typeface="Verdana" pitchFamily="34" charset="0"/>
                        </a:rPr>
                        <a:t> changes</a:t>
                      </a:r>
                      <a:endParaRPr lang="en-US" sz="1200" b="1"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ea typeface="Verdana" pitchFamily="34" charset="0"/>
                        <a:cs typeface="Verdana" pitchFamily="34" charset="0"/>
                      </a:endParaRPr>
                    </a:p>
                    <a:p>
                      <a:pPr algn="ctr"/>
                      <a:r>
                        <a:rPr lang="en-US" sz="1200" b="1" dirty="0">
                          <a:solidFill>
                            <a:schemeClr val="tx1"/>
                          </a:solidFill>
                          <a:latin typeface="+mn-lt"/>
                          <a:ea typeface="Verdana" pitchFamily="34" charset="0"/>
                          <a:cs typeface="Verdana" pitchFamily="34" charset="0"/>
                        </a:rPr>
                        <a:t>Order</a:t>
                      </a:r>
                      <a:r>
                        <a:rPr lang="en-US" sz="1200" b="1" baseline="0" dirty="0">
                          <a:solidFill>
                            <a:schemeClr val="tx1"/>
                          </a:solidFill>
                          <a:latin typeface="+mn-lt"/>
                          <a:ea typeface="Verdana" pitchFamily="34" charset="0"/>
                          <a:cs typeface="Verdana" pitchFamily="34" charset="0"/>
                        </a:rPr>
                        <a:t> Size</a:t>
                      </a:r>
                      <a:endParaRPr lang="en-US" sz="1200" b="1"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latin typeface="+mn-lt"/>
                          <a:ea typeface="Verdana" pitchFamily="34" charset="0"/>
                          <a:cs typeface="Verdana" pitchFamily="34" charset="0"/>
                        </a:rPr>
                        <a:t>Customer Relations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ea typeface="Verdana" pitchFamily="34" charset="0"/>
                        <a:cs typeface="Verdana" pitchFamily="34" charset="0"/>
                      </a:endParaRPr>
                    </a:p>
                    <a:p>
                      <a:pPr algn="ctr"/>
                      <a:r>
                        <a:rPr lang="en-US" sz="1200" b="1" dirty="0">
                          <a:solidFill>
                            <a:schemeClr val="tx1"/>
                          </a:solidFill>
                          <a:latin typeface="+mn-lt"/>
                          <a:ea typeface="Verdana" pitchFamily="34" charset="0"/>
                          <a:cs typeface="Verdana" pitchFamily="34" charset="0"/>
                        </a:rPr>
                        <a:t>Other</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1"/>
                        </a:solidFill>
                        <a:latin typeface="+mn-lt"/>
                        <a:ea typeface="Verdana" pitchFamily="34" charset="0"/>
                        <a:cs typeface="Verdana" pitchFamily="34" charset="0"/>
                      </a:endParaRPr>
                    </a:p>
                    <a:p>
                      <a:pPr algn="ctr"/>
                      <a:r>
                        <a:rPr lang="en-US" sz="1200" b="1"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9380">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Office equipment depreciation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270,000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90,000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180,000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360,000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900,000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9380">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Administrative building Lease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6700">
                <a:tc>
                  <a:txBody>
                    <a:bodyPr/>
                    <a:lstStyle/>
                    <a:p>
                      <a:r>
                        <a:rPr lang="en-US" sz="1200" dirty="0">
                          <a:solidFill>
                            <a:schemeClr val="tx1"/>
                          </a:solidFill>
                          <a:latin typeface="+mn-lt"/>
                          <a:ea typeface="Verdana" pitchFamily="34" charset="0"/>
                          <a:cs typeface="Verdana" pitchFamily="34" charset="0"/>
                        </a:rPr>
                        <a:t>Marketing</a:t>
                      </a:r>
                      <a:r>
                        <a:rPr lang="en-US" sz="1200" baseline="0" dirty="0">
                          <a:solidFill>
                            <a:schemeClr val="tx1"/>
                          </a:solidFill>
                          <a:latin typeface="+mn-lt"/>
                          <a:ea typeface="Verdana" pitchFamily="34" charset="0"/>
                          <a:cs typeface="Verdana" pitchFamily="34" charset="0"/>
                        </a:rPr>
                        <a:t> Department</a:t>
                      </a: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9380">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Marketing wages and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450,000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750,000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ea typeface="Verdana" pitchFamily="34" charset="0"/>
                          <a:cs typeface="Verdana" pitchFamily="34" charset="0"/>
                        </a:rPr>
                        <a:t>1,500,000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6700">
                <a:tc>
                  <a:txBody>
                    <a:bodyPr/>
                    <a:lstStyle/>
                    <a:p>
                      <a:pPr marL="169863" indent="0" algn="l" defTabSz="914400" rtl="0" eaLnBrk="1" latinLnBrk="0" hangingPunct="1"/>
                      <a:r>
                        <a:rPr lang="en-US" sz="1200" kern="1200" dirty="0">
                          <a:solidFill>
                            <a:schemeClr val="tx1"/>
                          </a:solidFill>
                          <a:latin typeface="+mn-lt"/>
                          <a:ea typeface="Verdana" pitchFamily="34" charset="0"/>
                          <a:cs typeface="Verdana" pitchFamily="34" charset="0"/>
                        </a:rPr>
                        <a:t>Selling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100,000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350,000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50,000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500,000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559">
                <a:tc>
                  <a:txBody>
                    <a:bodyPr/>
                    <a:lstStyle/>
                    <a:p>
                      <a:r>
                        <a:rPr lang="en-US" sz="1200"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  4,520,000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  3,040,000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  5,200,000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$ 3,080,000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  6,160,000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dirty="0">
                          <a:solidFill>
                            <a:schemeClr val="tx1"/>
                          </a:solidFill>
                          <a:latin typeface="+mn-lt"/>
                          <a:ea typeface="Verdana" pitchFamily="34" charset="0"/>
                          <a:cs typeface="Verdana" pitchFamily="34" charset="0"/>
                        </a:rPr>
                        <a:t>$  22,000,000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40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Learning Objective 3</a:t>
            </a:r>
            <a:endParaRPr lang="en-US" dirty="0"/>
          </a:p>
        </p:txBody>
      </p:sp>
      <p:sp>
        <p:nvSpPr>
          <p:cNvPr id="7" name="Content Placeholder 6"/>
          <p:cNvSpPr>
            <a:spLocks noGrp="1"/>
          </p:cNvSpPr>
          <p:nvPr>
            <p:ph idx="1"/>
          </p:nvPr>
        </p:nvSpPr>
        <p:spPr>
          <a:xfrm>
            <a:off x="2468563" y="1447801"/>
            <a:ext cx="4206875" cy="1142999"/>
          </a:xfrm>
          <a:ln>
            <a:solidFill>
              <a:schemeClr val="tx1"/>
            </a:solidFill>
          </a:ln>
        </p:spPr>
        <p:txBody>
          <a:bodyPr/>
          <a:lstStyle/>
          <a:p>
            <a:pPr algn="ctr">
              <a:spcBef>
                <a:spcPct val="50000"/>
              </a:spcBef>
              <a:defRPr/>
            </a:pPr>
            <a:r>
              <a:rPr lang="en-US" sz="3400" b="1" dirty="0">
                <a:solidFill>
                  <a:srgbClr val="243E3C"/>
                </a:solidFill>
                <a:ea typeface="MS PGothic" pitchFamily="34" charset="-128"/>
              </a:rPr>
              <a:t>Compute activity</a:t>
            </a:r>
            <a:br>
              <a:rPr lang="en-US" sz="3400" b="1" dirty="0">
                <a:solidFill>
                  <a:srgbClr val="243E3C"/>
                </a:solidFill>
                <a:ea typeface="MS PGothic" pitchFamily="34" charset="-128"/>
              </a:rPr>
            </a:br>
            <a:r>
              <a:rPr lang="en-US" sz="3400" b="1" dirty="0">
                <a:solidFill>
                  <a:srgbClr val="243E3C"/>
                </a:solidFill>
                <a:ea typeface="MS PGothic" pitchFamily="34" charset="-128"/>
              </a:rPr>
              <a:t>rates for cost pools.</a:t>
            </a:r>
          </a:p>
        </p:txBody>
      </p:sp>
    </p:spTree>
    <p:extLst>
      <p:ext uri="{BB962C8B-B14F-4D97-AF65-F5344CB8AC3E}">
        <p14:creationId xmlns:p14="http://schemas.microsoft.com/office/powerpoint/2010/main" val="218533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Calculate Activity Rates </a:t>
            </a:r>
            <a:r>
              <a:rPr lang="en-US" sz="1000" dirty="0"/>
              <a:t>1</a:t>
            </a:r>
          </a:p>
        </p:txBody>
      </p:sp>
      <p:sp>
        <p:nvSpPr>
          <p:cNvPr id="7" name="Content Placeholder 6"/>
          <p:cNvSpPr>
            <a:spLocks noGrp="1"/>
          </p:cNvSpPr>
          <p:nvPr>
            <p:ph idx="1"/>
          </p:nvPr>
        </p:nvSpPr>
        <p:spPr>
          <a:xfrm>
            <a:off x="822325" y="1447800"/>
            <a:ext cx="7543800" cy="3200400"/>
          </a:xfrm>
        </p:spPr>
        <p:txBody>
          <a:bodyPr/>
          <a:lstStyle/>
          <a:p>
            <a:pPr>
              <a:spcAft>
                <a:spcPts val="0"/>
              </a:spcAft>
            </a:pPr>
            <a:r>
              <a:rPr lang="en-US" sz="2800" dirty="0"/>
              <a:t>The ABC team determines that Baxter Battery will have these total activities for each activity cost pool:</a:t>
            </a:r>
          </a:p>
          <a:p>
            <a:pPr marL="291600" indent="-291600">
              <a:spcAft>
                <a:spcPts val="0"/>
              </a:spcAft>
              <a:buClr>
                <a:schemeClr val="tx1"/>
              </a:buClr>
              <a:buFont typeface="Arial" panose="020B0604020202020204" pitchFamily="34" charset="0"/>
              <a:buChar char="•"/>
            </a:pPr>
            <a:r>
              <a:rPr lang="en-US" sz="2800" dirty="0"/>
              <a:t>10,000 customer orders,</a:t>
            </a:r>
          </a:p>
          <a:p>
            <a:pPr marL="291600" indent="-291600">
              <a:spcAft>
                <a:spcPts val="0"/>
              </a:spcAft>
              <a:buClr>
                <a:schemeClr val="tx1"/>
              </a:buClr>
              <a:buFont typeface="Arial" panose="020B0604020202020204" pitchFamily="34" charset="0"/>
              <a:buChar char="•"/>
            </a:pPr>
            <a:r>
              <a:rPr lang="en-US" sz="2800" dirty="0"/>
              <a:t>4,000 design changes,</a:t>
            </a:r>
          </a:p>
          <a:p>
            <a:pPr marL="291600" indent="-291600">
              <a:spcAft>
                <a:spcPts val="0"/>
              </a:spcAft>
              <a:buClr>
                <a:schemeClr val="tx1"/>
              </a:buClr>
              <a:buFont typeface="Arial" panose="020B0604020202020204" pitchFamily="34" charset="0"/>
              <a:buChar char="•"/>
            </a:pPr>
            <a:r>
              <a:rPr lang="en-US" sz="2800" dirty="0"/>
              <a:t>800,000 machine-hours, and</a:t>
            </a:r>
          </a:p>
          <a:p>
            <a:pPr marL="291600" indent="-291600">
              <a:spcAft>
                <a:spcPts val="0"/>
              </a:spcAft>
              <a:buClr>
                <a:schemeClr val="tx1"/>
              </a:buClr>
              <a:buFont typeface="Arial" panose="020B0604020202020204" pitchFamily="34" charset="0"/>
              <a:buChar char="•"/>
            </a:pPr>
            <a:r>
              <a:rPr lang="en-US" sz="2800" dirty="0"/>
              <a:t>2,000 customers served.</a:t>
            </a:r>
          </a:p>
        </p:txBody>
      </p:sp>
      <p:sp>
        <p:nvSpPr>
          <p:cNvPr id="2" name="Content Placeholder 1"/>
          <p:cNvSpPr>
            <a:spLocks noGrp="1"/>
          </p:cNvSpPr>
          <p:nvPr>
            <p:ph idx="10"/>
          </p:nvPr>
        </p:nvSpPr>
        <p:spPr>
          <a:xfrm>
            <a:off x="822324" y="4800600"/>
            <a:ext cx="7521575" cy="1371600"/>
          </a:xfrm>
          <a:ln>
            <a:solidFill>
              <a:schemeClr val="tx1"/>
            </a:solidFill>
          </a:ln>
        </p:spPr>
        <p:txBody>
          <a:bodyPr/>
          <a:lstStyle/>
          <a:p>
            <a:pPr algn="ctr" eaLnBrk="1" hangingPunct="1">
              <a:spcBef>
                <a:spcPct val="50000"/>
              </a:spcBef>
              <a:spcAft>
                <a:spcPct val="0"/>
              </a:spcAft>
              <a:buClrTx/>
              <a:buSzTx/>
              <a:defRPr/>
            </a:pPr>
            <a:r>
              <a:rPr lang="en-US" altLang="en-US" sz="2800" dirty="0">
                <a:solidFill>
                  <a:srgbClr val="003B00"/>
                </a:solidFill>
                <a:ea typeface="MS PGothic" pitchFamily="34" charset="-128"/>
              </a:rPr>
              <a:t>Now the team can compute the individual activity rates by dividing the total cost for each activity by the total activity levels.</a:t>
            </a:r>
          </a:p>
        </p:txBody>
      </p:sp>
    </p:spTree>
    <p:extLst>
      <p:ext uri="{BB962C8B-B14F-4D97-AF65-F5344CB8AC3E}">
        <p14:creationId xmlns:p14="http://schemas.microsoft.com/office/powerpoint/2010/main" val="185211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Calculate Activity Rates </a:t>
            </a:r>
            <a:r>
              <a:rPr lang="en-US" sz="1000" dirty="0"/>
              <a:t>2</a:t>
            </a:r>
          </a:p>
        </p:txBody>
      </p:sp>
      <p:sp>
        <p:nvSpPr>
          <p:cNvPr id="3" name="Content Placeholder 2"/>
          <p:cNvSpPr>
            <a:spLocks noGrp="1"/>
          </p:cNvSpPr>
          <p:nvPr>
            <p:ph sz="quarter" idx="10"/>
          </p:nvPr>
        </p:nvSpPr>
        <p:spPr>
          <a:xfrm>
            <a:off x="822325" y="1404669"/>
            <a:ext cx="7543800" cy="424131"/>
          </a:xfrm>
        </p:spPr>
        <p:txBody>
          <a:bodyPr/>
          <a:lstStyle/>
          <a:p>
            <a:r>
              <a:rPr lang="en-US" sz="2000" b="1" dirty="0">
                <a:ea typeface="MS PGothic" pitchFamily="34" charset="-128"/>
              </a:rPr>
              <a:t>Computation of Activity Rates</a:t>
            </a:r>
          </a:p>
        </p:txBody>
      </p:sp>
      <p:graphicFrame>
        <p:nvGraphicFramePr>
          <p:cNvPr id="10" name="Table 9"/>
          <p:cNvGraphicFramePr>
            <a:graphicFrameLocks noGrp="1"/>
          </p:cNvGraphicFramePr>
          <p:nvPr>
            <p:extLst>
              <p:ext uri="{D42A27DB-BD31-4B8C-83A1-F6EECF244321}">
                <p14:modId xmlns:p14="http://schemas.microsoft.com/office/powerpoint/2010/main" val="962796054"/>
              </p:ext>
            </p:extLst>
          </p:nvPr>
        </p:nvGraphicFramePr>
        <p:xfrm>
          <a:off x="947058" y="2057400"/>
          <a:ext cx="7307898" cy="3200400"/>
        </p:xfrm>
        <a:graphic>
          <a:graphicData uri="http://schemas.openxmlformats.org/drawingml/2006/table">
            <a:tbl>
              <a:tblPr firstRow="1" bandRow="1">
                <a:tableStyleId>{5940675A-B579-460E-94D1-54222C63F5DA}</a:tableStyleId>
              </a:tblPr>
              <a:tblGrid>
                <a:gridCol w="2100942">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83976">
                  <a:extLst>
                    <a:ext uri="{9D8B030D-6E8A-4147-A177-3AD203B41FA5}">
                      <a16:colId xmlns:a16="http://schemas.microsoft.com/office/drawing/2014/main" val="20002"/>
                    </a:ext>
                  </a:extLst>
                </a:gridCol>
                <a:gridCol w="1846580">
                  <a:extLst>
                    <a:ext uri="{9D8B030D-6E8A-4147-A177-3AD203B41FA5}">
                      <a16:colId xmlns:a16="http://schemas.microsoft.com/office/drawing/2014/main" val="20003"/>
                    </a:ext>
                  </a:extLst>
                </a:gridCol>
              </a:tblGrid>
              <a:tr h="308791">
                <a:tc>
                  <a:txBody>
                    <a:bodyPr/>
                    <a:lstStyle/>
                    <a:p>
                      <a:pPr algn="ctr"/>
                      <a:endParaRPr lang="en-US" sz="1800" b="1"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mn-lt"/>
                          <a:ea typeface="Verdana" pitchFamily="34" charset="0"/>
                          <a:cs typeface="Verdana"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mn-lt"/>
                          <a:ea typeface="Verdana" pitchFamily="34" charset="0"/>
                          <a:cs typeface="Verdana"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mn-lt"/>
                          <a:ea typeface="Verdana" pitchFamily="34" charset="0"/>
                          <a:cs typeface="Verdana" pitchFamily="34" charset="0"/>
                        </a:rPr>
                        <a:t>(a) ÷ (b)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791">
                <a:tc>
                  <a:txBody>
                    <a:bodyPr/>
                    <a:lstStyle/>
                    <a:p>
                      <a:pPr algn="ctr"/>
                      <a:r>
                        <a:rPr lang="en-US" sz="1800" b="1" i="1" u="sng" dirty="0">
                          <a:solidFill>
                            <a:schemeClr val="tx1"/>
                          </a:solidFill>
                          <a:latin typeface="+mn-lt"/>
                          <a:ea typeface="Verdana" pitchFamily="34" charset="0"/>
                          <a:cs typeface="Verdana" pitchFamily="34" charset="0"/>
                        </a:rPr>
                        <a:t>Activity  Cost Pools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i="1" u="sng" dirty="0">
                          <a:solidFill>
                            <a:schemeClr val="tx1"/>
                          </a:solidFill>
                          <a:latin typeface="+mn-lt"/>
                          <a:ea typeface="Verdana" pitchFamily="34" charset="0"/>
                          <a:cs typeface="Verdana" pitchFamily="34" charset="0"/>
                        </a:rPr>
                        <a:t>Total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i="1" u="sng" dirty="0">
                          <a:solidFill>
                            <a:schemeClr val="tx1"/>
                          </a:solidFill>
                          <a:latin typeface="+mn-lt"/>
                          <a:ea typeface="Verdana" pitchFamily="34" charset="0"/>
                          <a:cs typeface="Verdana" pitchFamily="34" charset="0"/>
                        </a:rPr>
                        <a:t>Total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i="1" u="sng" dirty="0">
                          <a:solidFill>
                            <a:schemeClr val="tx1"/>
                          </a:solidFill>
                          <a:latin typeface="+mn-lt"/>
                          <a:ea typeface="Verdana" pitchFamily="34" charset="0"/>
                          <a:cs typeface="Verdana" pitchFamily="34" charset="0"/>
                        </a:rPr>
                        <a:t>Activity 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8791">
                <a:tc>
                  <a:txBody>
                    <a:bodyPr/>
                    <a:lstStyle/>
                    <a:p>
                      <a:r>
                        <a:rPr lang="en-US" sz="1800" dirty="0">
                          <a:solidFill>
                            <a:schemeClr val="tx1"/>
                          </a:solidFill>
                          <a:latin typeface="+mn-lt"/>
                          <a:ea typeface="Verdana" pitchFamily="34" charset="0"/>
                          <a:cs typeface="Verdana" pitchFamily="34" charset="0"/>
                        </a:rPr>
                        <a:t>Customer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solidFill>
                            <a:schemeClr val="tx1"/>
                          </a:solidFill>
                          <a:latin typeface="+mn-lt"/>
                          <a:ea typeface="Verdana" pitchFamily="34" charset="0"/>
                          <a:cs typeface="Verdana" pitchFamily="34" charset="0"/>
                        </a:rPr>
                        <a:t>$  4,520,000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10,000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$452 per order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791">
                <a:tc>
                  <a:txBody>
                    <a:bodyPr/>
                    <a:lstStyle/>
                    <a:p>
                      <a:r>
                        <a:rPr lang="en-US" sz="1800" dirty="0">
                          <a:solidFill>
                            <a:schemeClr val="tx1"/>
                          </a:solidFill>
                          <a:latin typeface="+mn-lt"/>
                          <a:ea typeface="Verdana" pitchFamily="34" charset="0"/>
                          <a:cs typeface="Verdana" pitchFamily="34" charset="0"/>
                        </a:rPr>
                        <a:t>Design changes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solidFill>
                            <a:schemeClr val="tx1"/>
                          </a:solidFill>
                          <a:latin typeface="+mn-lt"/>
                          <a:ea typeface="Verdana" pitchFamily="34" charset="0"/>
                          <a:cs typeface="Verdana" pitchFamily="34" charset="0"/>
                        </a:rPr>
                        <a:t>3,040,000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4,000 changes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$760 per change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8791">
                <a:tc>
                  <a:txBody>
                    <a:bodyPr/>
                    <a:lstStyle/>
                    <a:p>
                      <a:r>
                        <a:rPr lang="en-US" sz="1800" dirty="0">
                          <a:solidFill>
                            <a:schemeClr val="tx1"/>
                          </a:solidFill>
                          <a:latin typeface="+mn-lt"/>
                          <a:ea typeface="Verdana" pitchFamily="34" charset="0"/>
                          <a:cs typeface="Verdana" pitchFamily="34" charset="0"/>
                        </a:rPr>
                        <a:t>Order size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solidFill>
                            <a:schemeClr val="tx1"/>
                          </a:solidFill>
                          <a:latin typeface="+mn-lt"/>
                          <a:ea typeface="Verdana" pitchFamily="34" charset="0"/>
                          <a:cs typeface="Verdana" pitchFamily="34" charset="0"/>
                        </a:rPr>
                        <a:t>5,200,000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800,000 MHs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$6.50 per MH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385">
                <a:tc>
                  <a:txBody>
                    <a:bodyPr/>
                    <a:lstStyle/>
                    <a:p>
                      <a:r>
                        <a:rPr lang="en-US" sz="1800" dirty="0">
                          <a:solidFill>
                            <a:schemeClr val="tx1"/>
                          </a:solidFill>
                          <a:latin typeface="+mn-lt"/>
                          <a:ea typeface="Verdana" pitchFamily="34" charset="0"/>
                          <a:cs typeface="Verdana" pitchFamily="34" charset="0"/>
                        </a:rPr>
                        <a:t>Customer</a:t>
                      </a:r>
                      <a:r>
                        <a:rPr lang="en-US" sz="1800" baseline="0" dirty="0">
                          <a:solidFill>
                            <a:schemeClr val="tx1"/>
                          </a:solidFill>
                          <a:latin typeface="+mn-lt"/>
                          <a:ea typeface="Verdana" pitchFamily="34" charset="0"/>
                          <a:cs typeface="Verdana" pitchFamily="34" charset="0"/>
                        </a:rPr>
                        <a:t> relations</a:t>
                      </a:r>
                      <a:endParaRPr lang="en-US" sz="18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solidFill>
                            <a:schemeClr val="tx1"/>
                          </a:solidFill>
                          <a:latin typeface="+mn-lt"/>
                          <a:ea typeface="Verdana" pitchFamily="34" charset="0"/>
                          <a:cs typeface="Verdana" pitchFamily="34" charset="0"/>
                        </a:rPr>
                        <a:t>3,080,000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2,000 customers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$1,540 per</a:t>
                      </a:r>
                      <a:r>
                        <a:rPr lang="en-US" sz="1800" baseline="0" dirty="0">
                          <a:solidFill>
                            <a:schemeClr val="tx1"/>
                          </a:solidFill>
                          <a:latin typeface="+mn-lt"/>
                          <a:ea typeface="Verdana" pitchFamily="34" charset="0"/>
                          <a:cs typeface="Verdana" pitchFamily="34" charset="0"/>
                        </a:rPr>
                        <a:t> customer</a:t>
                      </a:r>
                      <a:endParaRPr lang="en-US" sz="18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8791">
                <a:tc>
                  <a:txBody>
                    <a:bodyPr/>
                    <a:lstStyle/>
                    <a:p>
                      <a:r>
                        <a:rPr lang="en-US" sz="1800" b="1" dirty="0">
                          <a:solidFill>
                            <a:schemeClr val="tx1"/>
                          </a:solidFill>
                          <a:latin typeface="+mn-lt"/>
                          <a:ea typeface="Verdana" pitchFamily="34" charset="0"/>
                          <a:cs typeface="Verdana" pitchFamily="34" charset="0"/>
                        </a:rPr>
                        <a:t>Other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u="sng" dirty="0">
                          <a:solidFill>
                            <a:schemeClr val="tx1"/>
                          </a:solidFill>
                          <a:latin typeface="+mn-lt"/>
                          <a:ea typeface="Verdana" pitchFamily="34" charset="0"/>
                          <a:cs typeface="Verdana" pitchFamily="34" charset="0"/>
                        </a:rPr>
                        <a:t>      6,160,000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Not applicable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mn-lt"/>
                          <a:ea typeface="Verdana" pitchFamily="34" charset="0"/>
                          <a:cs typeface="Verdana" pitchFamily="34" charset="0"/>
                        </a:rPr>
                        <a:t>Not applicable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8791">
                <a:tc>
                  <a:txBody>
                    <a:bodyPr/>
                    <a:lstStyle/>
                    <a:p>
                      <a:r>
                        <a:rPr lang="en-US" sz="1800"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u="dbl" baseline="0" dirty="0">
                          <a:solidFill>
                            <a:schemeClr val="tx1"/>
                          </a:solidFill>
                          <a:latin typeface="+mn-lt"/>
                          <a:ea typeface="Verdana" pitchFamily="34" charset="0"/>
                          <a:cs typeface="Verdana" pitchFamily="34" charset="0"/>
                        </a:rPr>
                        <a:t>$  22,000,000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Content Placeholder 6"/>
          <p:cNvSpPr>
            <a:spLocks noGrp="1"/>
          </p:cNvSpPr>
          <p:nvPr>
            <p:ph idx="1"/>
          </p:nvPr>
        </p:nvSpPr>
        <p:spPr>
          <a:xfrm>
            <a:off x="822324" y="5410200"/>
            <a:ext cx="7635875" cy="685799"/>
          </a:xfrm>
          <a:ln>
            <a:solidFill>
              <a:schemeClr val="tx1"/>
            </a:solidFill>
          </a:ln>
        </p:spPr>
        <p:txBody>
          <a:bodyPr/>
          <a:lstStyle/>
          <a:p>
            <a:pPr marL="95250">
              <a:defRPr/>
            </a:pPr>
            <a:r>
              <a:rPr lang="en-US" b="1" dirty="0">
                <a:ea typeface="MS PGothic" pitchFamily="34" charset="-128"/>
              </a:rPr>
              <a:t>These are organization-sustaining costs and will not be assigned to products or customers.</a:t>
            </a:r>
          </a:p>
        </p:txBody>
      </p:sp>
    </p:spTree>
    <p:extLst>
      <p:ext uri="{BB962C8B-B14F-4D97-AF65-F5344CB8AC3E}">
        <p14:creationId xmlns:p14="http://schemas.microsoft.com/office/powerpoint/2010/main" val="283359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Calculate Activity Rates </a:t>
            </a:r>
            <a:r>
              <a:rPr lang="en-US" sz="1000" dirty="0"/>
              <a:t>3</a:t>
            </a:r>
          </a:p>
        </p:txBody>
      </p:sp>
      <p:pic>
        <p:nvPicPr>
          <p:cNvPr id="2" name="Picture 1" descr="Illustration of how certain costs are assigned to cost objects in an A B C system."/>
          <p:cNvPicPr>
            <a:picLocks noChangeAspect="1"/>
          </p:cNvPicPr>
          <p:nvPr/>
        </p:nvPicPr>
        <p:blipFill>
          <a:blip r:embed="rId2"/>
          <a:stretch>
            <a:fillRect/>
          </a:stretch>
        </p:blipFill>
        <p:spPr>
          <a:xfrm>
            <a:off x="1123178" y="1371600"/>
            <a:ext cx="6897642" cy="4353224"/>
          </a:xfrm>
          <a:prstGeom prst="rect">
            <a:avLst/>
          </a:prstGeom>
        </p:spPr>
      </p:pic>
      <p:sp>
        <p:nvSpPr>
          <p:cNvPr id="7" name="Content Placeholder 7">
            <a:extLst>
              <a:ext uri="{FF2B5EF4-FFF2-40B4-BE49-F238E27FC236}">
                <a16:creationId xmlns:a16="http://schemas.microsoft.com/office/drawing/2014/main" id="{676DFECB-4633-4F1E-93F2-DEFB649CF026}"/>
              </a:ext>
            </a:extLst>
          </p:cNvPr>
          <p:cNvSpPr>
            <a:spLocks noGrp="1"/>
          </p:cNvSpPr>
          <p:nvPr>
            <p:ph sz="quarter" idx="10"/>
          </p:nvPr>
        </p:nvSpPr>
        <p:spPr>
          <a:xfrm>
            <a:off x="2994025" y="5986463"/>
            <a:ext cx="3200400" cy="304800"/>
          </a:xfrm>
        </p:spPr>
        <p:txBody>
          <a:bodyPr/>
          <a:lstStyle/>
          <a:p>
            <a:r>
              <a:rPr lang="en-US" dirty="0">
                <a:hlinkClick r:id="rId3" action="ppaction://hlinksldjump"/>
              </a:rPr>
              <a:t>Access the text alternative for slide images.</a:t>
            </a:r>
            <a:endParaRPr lang="en-US" dirty="0">
              <a:hlinkClick r:id="rId4" action="ppaction://hlinksldjump"/>
            </a:endParaRPr>
          </a:p>
        </p:txBody>
      </p:sp>
    </p:spTree>
    <p:extLst>
      <p:ext uri="{BB962C8B-B14F-4D97-AF65-F5344CB8AC3E}">
        <p14:creationId xmlns:p14="http://schemas.microsoft.com/office/powerpoint/2010/main" val="353656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Calculate Activity Rates </a:t>
            </a:r>
            <a:r>
              <a:rPr lang="en-US" sz="1000" dirty="0"/>
              <a:t>4</a:t>
            </a:r>
          </a:p>
        </p:txBody>
      </p:sp>
      <p:pic>
        <p:nvPicPr>
          <p:cNvPr id="5" name="Picture 4" descr="More complete version of cost allocation illustration from previous slide.">
            <a:extLst>
              <a:ext uri="{FF2B5EF4-FFF2-40B4-BE49-F238E27FC236}">
                <a16:creationId xmlns:a16="http://schemas.microsoft.com/office/drawing/2014/main" id="{310062BE-C555-46EF-9F9B-F600D8B0EBD8}"/>
              </a:ext>
            </a:extLst>
          </p:cNvPr>
          <p:cNvPicPr>
            <a:picLocks noChangeAspect="1"/>
          </p:cNvPicPr>
          <p:nvPr/>
        </p:nvPicPr>
        <p:blipFill>
          <a:blip r:embed="rId2"/>
          <a:stretch>
            <a:fillRect/>
          </a:stretch>
        </p:blipFill>
        <p:spPr>
          <a:xfrm>
            <a:off x="1155131" y="1371600"/>
            <a:ext cx="6920821" cy="4396757"/>
          </a:xfrm>
          <a:prstGeom prst="rect">
            <a:avLst/>
          </a:prstGeom>
        </p:spPr>
      </p:pic>
      <p:sp>
        <p:nvSpPr>
          <p:cNvPr id="7" name="Content Placeholder 7">
            <a:extLst>
              <a:ext uri="{FF2B5EF4-FFF2-40B4-BE49-F238E27FC236}">
                <a16:creationId xmlns:a16="http://schemas.microsoft.com/office/drawing/2014/main" id="{470064B1-11DA-4093-8DB8-79C596731A86}"/>
              </a:ext>
            </a:extLst>
          </p:cNvPr>
          <p:cNvSpPr>
            <a:spLocks noGrp="1"/>
          </p:cNvSpPr>
          <p:nvPr>
            <p:ph sz="quarter" idx="10"/>
          </p:nvPr>
        </p:nvSpPr>
        <p:spPr>
          <a:xfrm>
            <a:off x="2994025" y="5986463"/>
            <a:ext cx="3200400" cy="304800"/>
          </a:xfrm>
        </p:spPr>
        <p:txBody>
          <a:bodyPr/>
          <a:lstStyle/>
          <a:p>
            <a:r>
              <a:rPr lang="en-US" dirty="0">
                <a:hlinkClick r:id="rId3" action="ppaction://hlinksldjump"/>
              </a:rPr>
              <a:t>Access the text alternative for slide images.</a:t>
            </a:r>
            <a:endParaRPr lang="en-US" dirty="0">
              <a:hlinkClick r:id="rId4" action="ppaction://hlinksldjump"/>
            </a:endParaRPr>
          </a:p>
        </p:txBody>
      </p:sp>
    </p:spTree>
    <p:extLst>
      <p:ext uri="{BB962C8B-B14F-4D97-AF65-F5344CB8AC3E}">
        <p14:creationId xmlns:p14="http://schemas.microsoft.com/office/powerpoint/2010/main" val="19560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Learning Objective 1</a:t>
            </a:r>
            <a:endParaRPr lang="en-US" dirty="0"/>
          </a:p>
        </p:txBody>
      </p:sp>
      <p:sp>
        <p:nvSpPr>
          <p:cNvPr id="3" name="Content Placeholder 2"/>
          <p:cNvSpPr>
            <a:spLocks noGrp="1"/>
          </p:cNvSpPr>
          <p:nvPr>
            <p:ph idx="1"/>
          </p:nvPr>
        </p:nvSpPr>
        <p:spPr>
          <a:xfrm>
            <a:off x="822325" y="1447801"/>
            <a:ext cx="7543800" cy="1752599"/>
          </a:xfrm>
          <a:ln w="19050">
            <a:solidFill>
              <a:schemeClr val="tx1"/>
            </a:solidFill>
          </a:ln>
        </p:spPr>
        <p:txBody>
          <a:bodyPr/>
          <a:lstStyle/>
          <a:p>
            <a:pPr algn="ctr">
              <a:spcAft>
                <a:spcPts val="0"/>
              </a:spcAft>
              <a:defRPr/>
            </a:pPr>
            <a:r>
              <a:rPr lang="en-US" sz="3400" b="1" dirty="0">
                <a:solidFill>
                  <a:srgbClr val="243E3C"/>
                </a:solidFill>
                <a:ea typeface="MS PGothic" pitchFamily="34" charset="-128"/>
              </a:rPr>
              <a:t>Understand activity-based costing and how it differs from a traditional costing system.</a:t>
            </a:r>
          </a:p>
        </p:txBody>
      </p:sp>
    </p:spTree>
    <p:extLst>
      <p:ext uri="{BB962C8B-B14F-4D97-AF65-F5344CB8AC3E}">
        <p14:creationId xmlns:p14="http://schemas.microsoft.com/office/powerpoint/2010/main" val="413136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Calculate Activity Rates </a:t>
            </a:r>
            <a:r>
              <a:rPr lang="en-US" sz="1000" dirty="0"/>
              <a:t>5</a:t>
            </a:r>
          </a:p>
        </p:txBody>
      </p:sp>
      <p:pic>
        <p:nvPicPr>
          <p:cNvPr id="2" name="Picture 1" descr="Completed version of cost allocation illustration from previous slide."/>
          <p:cNvPicPr>
            <a:picLocks noChangeAspect="1"/>
          </p:cNvPicPr>
          <p:nvPr/>
        </p:nvPicPr>
        <p:blipFill>
          <a:blip r:embed="rId2"/>
          <a:stretch>
            <a:fillRect/>
          </a:stretch>
        </p:blipFill>
        <p:spPr>
          <a:xfrm>
            <a:off x="1097049" y="1371600"/>
            <a:ext cx="6949901" cy="4415231"/>
          </a:xfrm>
          <a:prstGeom prst="rect">
            <a:avLst/>
          </a:prstGeom>
        </p:spPr>
      </p:pic>
      <p:sp>
        <p:nvSpPr>
          <p:cNvPr id="7" name="Content Placeholder 7">
            <a:extLst>
              <a:ext uri="{FF2B5EF4-FFF2-40B4-BE49-F238E27FC236}">
                <a16:creationId xmlns:a16="http://schemas.microsoft.com/office/drawing/2014/main" id="{F6683A4E-E2BF-44B7-A96E-D1EA6D16AECF}"/>
              </a:ext>
            </a:extLst>
          </p:cNvPr>
          <p:cNvSpPr>
            <a:spLocks noGrp="1"/>
          </p:cNvSpPr>
          <p:nvPr>
            <p:ph sz="quarter" idx="10"/>
          </p:nvPr>
        </p:nvSpPr>
        <p:spPr>
          <a:xfrm>
            <a:off x="2994025" y="5986463"/>
            <a:ext cx="3200400" cy="304800"/>
          </a:xfrm>
        </p:spPr>
        <p:txBody>
          <a:bodyPr/>
          <a:lstStyle/>
          <a:p>
            <a:r>
              <a:rPr lang="en-US" dirty="0">
                <a:hlinkClick r:id="rId3" action="ppaction://hlinksldjump"/>
              </a:rPr>
              <a:t>Access the text alternative for slide images.</a:t>
            </a:r>
            <a:endParaRPr lang="en-US" dirty="0">
              <a:hlinkClick r:id="rId4" action="ppaction://hlinksldjump"/>
            </a:endParaRPr>
          </a:p>
        </p:txBody>
      </p:sp>
    </p:spTree>
    <p:extLst>
      <p:ext uri="{BB962C8B-B14F-4D97-AF65-F5344CB8AC3E}">
        <p14:creationId xmlns:p14="http://schemas.microsoft.com/office/powerpoint/2010/main" val="357945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Learning Objective 4</a:t>
            </a:r>
            <a:endParaRPr lang="en-US" dirty="0"/>
          </a:p>
        </p:txBody>
      </p:sp>
      <p:sp>
        <p:nvSpPr>
          <p:cNvPr id="7" name="Content Placeholder 6"/>
          <p:cNvSpPr>
            <a:spLocks noGrp="1"/>
          </p:cNvSpPr>
          <p:nvPr>
            <p:ph idx="1"/>
          </p:nvPr>
        </p:nvSpPr>
        <p:spPr>
          <a:xfrm>
            <a:off x="822325" y="1447801"/>
            <a:ext cx="7543800" cy="1219199"/>
          </a:xfrm>
          <a:ln w="19050">
            <a:solidFill>
              <a:schemeClr val="tx1"/>
            </a:solidFill>
          </a:ln>
        </p:spPr>
        <p:txBody>
          <a:bodyPr/>
          <a:lstStyle/>
          <a:p>
            <a:pPr algn="ctr">
              <a:spcBef>
                <a:spcPct val="50000"/>
              </a:spcBef>
              <a:defRPr/>
            </a:pPr>
            <a:r>
              <a:rPr lang="en-US" sz="3400" b="1" dirty="0">
                <a:solidFill>
                  <a:srgbClr val="243E3C"/>
                </a:solidFill>
                <a:ea typeface="MS PGothic" pitchFamily="34" charset="-128"/>
              </a:rPr>
              <a:t>Assign costs to a cost object using a second-stage allocation.</a:t>
            </a:r>
          </a:p>
        </p:txBody>
      </p:sp>
    </p:spTree>
    <p:extLst>
      <p:ext uri="{BB962C8B-B14F-4D97-AF65-F5344CB8AC3E}">
        <p14:creationId xmlns:p14="http://schemas.microsoft.com/office/powerpoint/2010/main" val="4024038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Assigning Overhead to Products </a:t>
            </a:r>
            <a:r>
              <a:rPr lang="en-US" sz="1000" dirty="0"/>
              <a:t>1</a:t>
            </a:r>
          </a:p>
        </p:txBody>
      </p:sp>
      <p:sp>
        <p:nvSpPr>
          <p:cNvPr id="2" name="Content Placeholder 1"/>
          <p:cNvSpPr>
            <a:spLocks noGrp="1"/>
          </p:cNvSpPr>
          <p:nvPr>
            <p:ph idx="1"/>
          </p:nvPr>
        </p:nvSpPr>
        <p:spPr>
          <a:xfrm>
            <a:off x="822325" y="1447800"/>
            <a:ext cx="7543800" cy="381000"/>
          </a:xfrm>
        </p:spPr>
        <p:txBody>
          <a:bodyPr/>
          <a:lstStyle/>
          <a:p>
            <a:pPr algn="ctr"/>
            <a:r>
              <a:rPr lang="en-US" b="1" u="sng" dirty="0">
                <a:cs typeface="Arial" charset="0"/>
              </a:rPr>
              <a:t>Baxter Battery Information</a:t>
            </a:r>
          </a:p>
        </p:txBody>
      </p:sp>
      <p:sp>
        <p:nvSpPr>
          <p:cNvPr id="3" name="Content Placeholder 2"/>
          <p:cNvSpPr>
            <a:spLocks noGrp="1"/>
          </p:cNvSpPr>
          <p:nvPr>
            <p:ph idx="10"/>
          </p:nvPr>
        </p:nvSpPr>
        <p:spPr>
          <a:xfrm>
            <a:off x="822324" y="1870492"/>
            <a:ext cx="7521575" cy="1939508"/>
          </a:xfrm>
          <a:ln>
            <a:solidFill>
              <a:schemeClr val="tx1"/>
            </a:solidFill>
          </a:ln>
        </p:spPr>
        <p:txBody>
          <a:bodyPr/>
          <a:lstStyle/>
          <a:p>
            <a:pPr marL="457200" indent="-361950">
              <a:spcAft>
                <a:spcPts val="0"/>
              </a:spcAft>
            </a:pPr>
            <a:r>
              <a:rPr lang="en-US" b="1" u="sng" dirty="0">
                <a:solidFill>
                  <a:srgbClr val="0000FF"/>
                </a:solidFill>
              </a:rPr>
              <a:t>SureStart</a:t>
            </a:r>
            <a:endParaRPr lang="en-US" b="1" dirty="0">
              <a:solidFill>
                <a:srgbClr val="0000FF"/>
              </a:solidFill>
            </a:endParaRPr>
          </a:p>
          <a:p>
            <a:pPr marL="457200" indent="-361950">
              <a:spcAft>
                <a:spcPts val="0"/>
              </a:spcAft>
              <a:buClrTx/>
              <a:buFontTx/>
              <a:buAutoNum type="arabicPeriod"/>
            </a:pPr>
            <a:r>
              <a:rPr lang="en-US" dirty="0">
                <a:effectLst>
                  <a:outerShdw blurRad="38100" dist="38100" dir="2700000" algn="tl">
                    <a:srgbClr val="FFFFFF"/>
                  </a:outerShdw>
                </a:effectLst>
              </a:rPr>
              <a:t>Requires no new design resources.</a:t>
            </a:r>
          </a:p>
          <a:p>
            <a:pPr marL="457200" indent="-361950">
              <a:spcAft>
                <a:spcPts val="0"/>
              </a:spcAft>
              <a:buClrTx/>
              <a:buFontTx/>
              <a:buAutoNum type="arabicPeriod"/>
            </a:pPr>
            <a:r>
              <a:rPr lang="en-US" dirty="0">
                <a:effectLst>
                  <a:outerShdw blurRad="38100" dist="38100" dir="2700000" algn="tl">
                    <a:srgbClr val="FFFFFF"/>
                  </a:outerShdw>
                </a:effectLst>
              </a:rPr>
              <a:t>800,000 batteries ordered with 4,000 separate orders.</a:t>
            </a:r>
          </a:p>
          <a:p>
            <a:pPr marL="457200" indent="-361950">
              <a:spcAft>
                <a:spcPts val="0"/>
              </a:spcAft>
              <a:buClrTx/>
              <a:buFontTx/>
              <a:buAutoNum type="arabicPeriod"/>
            </a:pPr>
            <a:r>
              <a:rPr lang="en-US" dirty="0">
                <a:effectLst>
                  <a:outerShdw blurRad="38100" dist="38100" dir="2700000" algn="tl">
                    <a:srgbClr val="FFFFFF"/>
                  </a:outerShdw>
                </a:effectLst>
              </a:rPr>
              <a:t>Each SureStart requires 36 minutes of machine time for a total of 480,000 machine-hours.</a:t>
            </a:r>
          </a:p>
        </p:txBody>
      </p:sp>
      <p:sp>
        <p:nvSpPr>
          <p:cNvPr id="4" name="Content Placeholder 3"/>
          <p:cNvSpPr>
            <a:spLocks noGrp="1"/>
          </p:cNvSpPr>
          <p:nvPr>
            <p:ph idx="11"/>
          </p:nvPr>
        </p:nvSpPr>
        <p:spPr>
          <a:xfrm>
            <a:off x="822323" y="3851692"/>
            <a:ext cx="7521575" cy="2428792"/>
          </a:xfrm>
          <a:ln>
            <a:solidFill>
              <a:schemeClr val="tx1"/>
            </a:solidFill>
          </a:ln>
        </p:spPr>
        <p:txBody>
          <a:bodyPr/>
          <a:lstStyle/>
          <a:p>
            <a:pPr marL="457200" indent="-361950">
              <a:spcAft>
                <a:spcPts val="0"/>
              </a:spcAft>
              <a:defRPr/>
            </a:pPr>
            <a:r>
              <a:rPr lang="en-US" altLang="en-US" b="1" u="sng" dirty="0">
                <a:solidFill>
                  <a:srgbClr val="0000FF"/>
                </a:solidFill>
              </a:rPr>
              <a:t>LongLife</a:t>
            </a:r>
          </a:p>
          <a:p>
            <a:pPr marL="457200" indent="-361950">
              <a:spcAft>
                <a:spcPts val="0"/>
              </a:spcAft>
              <a:buClrTx/>
              <a:buFontTx/>
              <a:buAutoNum type="arabicPeriod"/>
              <a:defRPr/>
            </a:pPr>
            <a:r>
              <a:rPr lang="en-US" altLang="en-US" dirty="0">
                <a:solidFill>
                  <a:srgbClr val="000000"/>
                </a:solidFill>
              </a:rPr>
              <a:t>Requires new design resources.</a:t>
            </a:r>
          </a:p>
          <a:p>
            <a:pPr marL="457200" indent="-361950">
              <a:spcAft>
                <a:spcPts val="0"/>
              </a:spcAft>
              <a:buClrTx/>
              <a:buFontTx/>
              <a:buAutoNum type="arabicPeriod"/>
              <a:defRPr/>
            </a:pPr>
            <a:r>
              <a:rPr lang="en-US" altLang="en-US" dirty="0">
                <a:solidFill>
                  <a:srgbClr val="000000"/>
                </a:solidFill>
              </a:rPr>
              <a:t>400,000 batteries ordered with 6,000 separate orders.</a:t>
            </a:r>
          </a:p>
          <a:p>
            <a:pPr marL="457200" indent="-361950">
              <a:spcAft>
                <a:spcPts val="0"/>
              </a:spcAft>
              <a:buClrTx/>
              <a:buFontTx/>
              <a:buAutoNum type="arabicPeriod"/>
              <a:defRPr/>
            </a:pPr>
            <a:r>
              <a:rPr lang="en-US" altLang="en-US" dirty="0"/>
              <a:t>4,000 custom </a:t>
            </a:r>
            <a:r>
              <a:rPr lang="en-US" altLang="en-US" dirty="0">
                <a:solidFill>
                  <a:srgbClr val="000000"/>
                </a:solidFill>
              </a:rPr>
              <a:t>designs prepared.</a:t>
            </a:r>
          </a:p>
          <a:p>
            <a:pPr marL="457200" indent="-361950">
              <a:spcAft>
                <a:spcPts val="0"/>
              </a:spcAft>
              <a:buClrTx/>
              <a:buFontTx/>
              <a:buAutoNum type="arabicPeriod"/>
              <a:defRPr/>
            </a:pPr>
            <a:r>
              <a:rPr lang="en-US" altLang="en-US" dirty="0">
                <a:effectLst>
                  <a:outerShdw blurRad="38100" dist="38100" dir="2700000" algn="tl">
                    <a:srgbClr val="FFFFFF"/>
                  </a:outerShdw>
                </a:effectLst>
              </a:rPr>
              <a:t>Each LongLife requires 48 minutes of machine time for a total of 320,000 machine-hours.</a:t>
            </a:r>
            <a:endParaRPr lang="en-US" altLang="en-US" dirty="0">
              <a:solidFill>
                <a:srgbClr val="000000"/>
              </a:solidFill>
            </a:endParaRPr>
          </a:p>
        </p:txBody>
      </p:sp>
    </p:spTree>
    <p:extLst>
      <p:ext uri="{BB962C8B-B14F-4D97-AF65-F5344CB8AC3E}">
        <p14:creationId xmlns:p14="http://schemas.microsoft.com/office/powerpoint/2010/main" val="1869557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Assigning Overhead to Products </a:t>
            </a:r>
            <a:r>
              <a:rPr lang="en-US" sz="1000" dirty="0"/>
              <a:t>2</a:t>
            </a:r>
          </a:p>
        </p:txBody>
      </p:sp>
      <p:sp>
        <p:nvSpPr>
          <p:cNvPr id="5" name="Content Placeholder 4"/>
          <p:cNvSpPr>
            <a:spLocks noGrp="1"/>
          </p:cNvSpPr>
          <p:nvPr>
            <p:ph idx="10"/>
          </p:nvPr>
        </p:nvSpPr>
        <p:spPr>
          <a:xfrm>
            <a:off x="822324" y="1262742"/>
            <a:ext cx="7521575" cy="381000"/>
          </a:xfrm>
        </p:spPr>
        <p:txBody>
          <a:bodyPr/>
          <a:lstStyle/>
          <a:p>
            <a:pPr algn="ctr"/>
            <a:r>
              <a:rPr lang="en-US" b="1" dirty="0"/>
              <a:t>Overhead Cost for the SureStart</a:t>
            </a:r>
          </a:p>
        </p:txBody>
      </p:sp>
      <p:graphicFrame>
        <p:nvGraphicFramePr>
          <p:cNvPr id="11" name="Table 10"/>
          <p:cNvGraphicFramePr>
            <a:graphicFrameLocks noGrp="1"/>
          </p:cNvGraphicFramePr>
          <p:nvPr>
            <p:extLst>
              <p:ext uri="{D42A27DB-BD31-4B8C-83A1-F6EECF244321}">
                <p14:modId xmlns:p14="http://schemas.microsoft.com/office/powerpoint/2010/main" val="3525974047"/>
              </p:ext>
            </p:extLst>
          </p:nvPr>
        </p:nvGraphicFramePr>
        <p:xfrm>
          <a:off x="990600" y="1752600"/>
          <a:ext cx="6629400" cy="160020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457200">
                <a:tc>
                  <a:txBody>
                    <a:bodyPr/>
                    <a:lstStyle/>
                    <a:p>
                      <a:pPr algn="ctr"/>
                      <a:endParaRPr lang="en-US" sz="1200" b="1" i="1" u="sng" dirty="0">
                        <a:solidFill>
                          <a:schemeClr val="tx1"/>
                        </a:solidFill>
                        <a:latin typeface="+mn-lt"/>
                        <a:ea typeface="Verdana" pitchFamily="34" charset="0"/>
                        <a:cs typeface="Verdana" pitchFamily="34" charset="0"/>
                      </a:endParaRPr>
                    </a:p>
                    <a:p>
                      <a:pPr algn="ctr"/>
                      <a:r>
                        <a:rPr lang="en-US" sz="1200" b="1" i="1" u="sng" dirty="0">
                          <a:solidFill>
                            <a:schemeClr val="tx1"/>
                          </a:solidFill>
                          <a:latin typeface="+mn-lt"/>
                          <a:ea typeface="Verdana" pitchFamily="34" charset="0"/>
                          <a:cs typeface="Verdana" pitchFamily="34" charset="0"/>
                        </a:rPr>
                        <a:t>Activity Cost Pools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u="none" dirty="0">
                          <a:solidFill>
                            <a:schemeClr val="tx1"/>
                          </a:solidFill>
                          <a:latin typeface="+mn-lt"/>
                          <a:ea typeface="Verdana" pitchFamily="34" charset="0"/>
                          <a:cs typeface="Verdana" pitchFamily="34" charset="0"/>
                        </a:rPr>
                        <a:t>(a)</a:t>
                      </a:r>
                    </a:p>
                    <a:p>
                      <a:pPr algn="ctr"/>
                      <a:r>
                        <a:rPr lang="en-US" sz="1200" b="1" i="1" u="sng" dirty="0">
                          <a:solidFill>
                            <a:schemeClr val="tx1"/>
                          </a:solidFill>
                          <a:latin typeface="+mn-lt"/>
                          <a:ea typeface="Verdana" pitchFamily="34" charset="0"/>
                          <a:cs typeface="Verdana" pitchFamily="34" charset="0"/>
                        </a:rPr>
                        <a:t>Activity 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u="none" dirty="0">
                          <a:solidFill>
                            <a:schemeClr val="tx1"/>
                          </a:solidFill>
                          <a:latin typeface="+mn-lt"/>
                          <a:ea typeface="Verdana" pitchFamily="34" charset="0"/>
                          <a:cs typeface="Verdana" pitchFamily="34" charset="0"/>
                        </a:rPr>
                        <a:t>(b)</a:t>
                      </a:r>
                    </a:p>
                    <a:p>
                      <a:pPr algn="ctr"/>
                      <a:r>
                        <a:rPr lang="en-US" sz="1200" b="1" i="1" u="sng" dirty="0">
                          <a:solidFill>
                            <a:schemeClr val="tx1"/>
                          </a:solidFill>
                          <a:latin typeface="+mn-lt"/>
                          <a:ea typeface="Verdana" pitchFamily="34" charset="0"/>
                          <a:cs typeface="Verdana" pitchFamily="34" charset="0"/>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u="none" dirty="0">
                          <a:solidFill>
                            <a:schemeClr val="tx1"/>
                          </a:solidFill>
                          <a:latin typeface="+mn-lt"/>
                          <a:ea typeface="Verdana" pitchFamily="34" charset="0"/>
                          <a:cs typeface="Verdana" pitchFamily="34" charset="0"/>
                        </a:rPr>
                        <a:t>(a)×(b)</a:t>
                      </a:r>
                    </a:p>
                    <a:p>
                      <a:pPr algn="ctr"/>
                      <a:r>
                        <a:rPr lang="en-US" sz="1200" b="1" i="1" u="sng" dirty="0">
                          <a:solidFill>
                            <a:schemeClr val="tx1"/>
                          </a:solidFill>
                          <a:latin typeface="+mn-lt"/>
                          <a:ea typeface="Verdana" pitchFamily="34" charset="0"/>
                          <a:cs typeface="Verdana" pitchFamily="34" charset="0"/>
                        </a:rPr>
                        <a:t>ABC Cost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600">
                <a:tc>
                  <a:txBody>
                    <a:bodyPr/>
                    <a:lstStyle/>
                    <a:p>
                      <a:r>
                        <a:rPr lang="en-US" sz="1200" dirty="0">
                          <a:solidFill>
                            <a:schemeClr val="tx1"/>
                          </a:solidFill>
                          <a:latin typeface="+mn-lt"/>
                          <a:ea typeface="Verdana" pitchFamily="34" charset="0"/>
                          <a:cs typeface="Verdana" pitchFamily="34" charset="0"/>
                        </a:rPr>
                        <a:t>Customer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$452.00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   4,000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$1,808,000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r>
                        <a:rPr lang="en-US" sz="1200" dirty="0">
                          <a:solidFill>
                            <a:schemeClr val="tx1"/>
                          </a:solidFill>
                          <a:latin typeface="+mn-lt"/>
                          <a:ea typeface="Verdana" pitchFamily="34" charset="0"/>
                          <a:cs typeface="Verdana" pitchFamily="34" charset="0"/>
                        </a:rPr>
                        <a:t>Design changes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  760.00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3360">
                <a:tc>
                  <a:txBody>
                    <a:bodyPr/>
                    <a:lstStyle/>
                    <a:p>
                      <a:r>
                        <a:rPr lang="en-US" sz="1200" dirty="0">
                          <a:solidFill>
                            <a:schemeClr val="tx1"/>
                          </a:solidFill>
                          <a:latin typeface="+mn-lt"/>
                          <a:ea typeface="Verdana" pitchFamily="34" charset="0"/>
                          <a:cs typeface="Verdana" pitchFamily="34" charset="0"/>
                        </a:rPr>
                        <a:t>Order size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      6.50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ea typeface="Verdana" pitchFamily="34" charset="0"/>
                          <a:cs typeface="Verdana" pitchFamily="34" charset="0"/>
                        </a:rPr>
                        <a:t>480,000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u="sng" dirty="0">
                          <a:solidFill>
                            <a:schemeClr val="tx1"/>
                          </a:solidFill>
                          <a:latin typeface="+mn-lt"/>
                          <a:ea typeface="Verdana" pitchFamily="34" charset="0"/>
                          <a:cs typeface="Verdana" pitchFamily="34" charset="0"/>
                        </a:rPr>
                        <a:t>  3,120,000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40">
                <a:tc>
                  <a:txBody>
                    <a:bodyPr/>
                    <a:lstStyle/>
                    <a:p>
                      <a:r>
                        <a:rPr lang="en-US" sz="1200"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u="dbl" baseline="0" dirty="0">
                          <a:solidFill>
                            <a:schemeClr val="tx1"/>
                          </a:solidFill>
                          <a:latin typeface="+mn-lt"/>
                          <a:ea typeface="Verdana" pitchFamily="34" charset="0"/>
                          <a:cs typeface="Verdana" pitchFamily="34" charset="0"/>
                        </a:rPr>
                        <a:t>$4,928,000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Content Placeholder 8"/>
          <p:cNvSpPr>
            <a:spLocks noGrp="1"/>
          </p:cNvSpPr>
          <p:nvPr>
            <p:ph idx="11"/>
          </p:nvPr>
        </p:nvSpPr>
        <p:spPr>
          <a:xfrm>
            <a:off x="822323" y="3436256"/>
            <a:ext cx="7521575" cy="379562"/>
          </a:xfrm>
        </p:spPr>
        <p:txBody>
          <a:bodyPr/>
          <a:lstStyle/>
          <a:p>
            <a:pPr algn="ctr"/>
            <a:r>
              <a:rPr lang="en-US" b="1" dirty="0"/>
              <a:t>Overhead Cost for the LongLife</a:t>
            </a:r>
          </a:p>
        </p:txBody>
      </p:sp>
      <p:graphicFrame>
        <p:nvGraphicFramePr>
          <p:cNvPr id="12" name="Table 11"/>
          <p:cNvGraphicFramePr>
            <a:graphicFrameLocks noGrp="1"/>
          </p:cNvGraphicFramePr>
          <p:nvPr>
            <p:extLst>
              <p:ext uri="{D42A27DB-BD31-4B8C-83A1-F6EECF244321}">
                <p14:modId xmlns:p14="http://schemas.microsoft.com/office/powerpoint/2010/main" val="1244695635"/>
              </p:ext>
            </p:extLst>
          </p:nvPr>
        </p:nvGraphicFramePr>
        <p:xfrm>
          <a:off x="914401" y="3920133"/>
          <a:ext cx="6781799" cy="1856553"/>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610359">
                <a:tc>
                  <a:txBody>
                    <a:bodyPr/>
                    <a:lstStyle/>
                    <a:p>
                      <a:pPr algn="ctr"/>
                      <a:endParaRPr lang="en-US" sz="1200" b="1" i="1" u="sng" dirty="0">
                        <a:solidFill>
                          <a:schemeClr val="tx1"/>
                        </a:solidFill>
                        <a:latin typeface="+mn-lt"/>
                        <a:ea typeface="Verdana" pitchFamily="34" charset="0"/>
                        <a:cs typeface="Verdana" pitchFamily="34" charset="0"/>
                      </a:endParaRPr>
                    </a:p>
                    <a:p>
                      <a:pPr algn="ctr"/>
                      <a:r>
                        <a:rPr lang="en-US" sz="1200" b="1" i="1" u="sng" dirty="0">
                          <a:solidFill>
                            <a:schemeClr val="tx1"/>
                          </a:solidFill>
                          <a:latin typeface="+mn-lt"/>
                          <a:ea typeface="Verdana" pitchFamily="34" charset="0"/>
                          <a:cs typeface="Verdana" pitchFamily="34" charset="0"/>
                        </a:rPr>
                        <a:t>Activity Cost Pools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u="none" dirty="0">
                          <a:solidFill>
                            <a:schemeClr val="tx1"/>
                          </a:solidFill>
                          <a:latin typeface="+mn-lt"/>
                          <a:ea typeface="Verdana" pitchFamily="34" charset="0"/>
                          <a:cs typeface="Verdana" pitchFamily="34" charset="0"/>
                        </a:rPr>
                        <a:t>(a)</a:t>
                      </a:r>
                    </a:p>
                    <a:p>
                      <a:pPr algn="ctr"/>
                      <a:r>
                        <a:rPr lang="en-US" sz="1200" b="1" i="1" u="sng" dirty="0">
                          <a:solidFill>
                            <a:schemeClr val="tx1"/>
                          </a:solidFill>
                          <a:latin typeface="+mn-lt"/>
                          <a:ea typeface="Verdana" pitchFamily="34" charset="0"/>
                          <a:cs typeface="Verdana" pitchFamily="34" charset="0"/>
                        </a:rPr>
                        <a:t>Activity 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u="none" dirty="0">
                          <a:solidFill>
                            <a:schemeClr val="tx1"/>
                          </a:solidFill>
                          <a:latin typeface="+mn-lt"/>
                          <a:ea typeface="Verdana" pitchFamily="34" charset="0"/>
                          <a:cs typeface="Verdana" pitchFamily="34" charset="0"/>
                        </a:rPr>
                        <a:t>(b)</a:t>
                      </a:r>
                    </a:p>
                    <a:p>
                      <a:pPr algn="ctr"/>
                      <a:r>
                        <a:rPr lang="en-US" sz="1200" b="1" i="1" u="sng" dirty="0">
                          <a:solidFill>
                            <a:schemeClr val="tx1"/>
                          </a:solidFill>
                          <a:latin typeface="+mn-lt"/>
                          <a:ea typeface="Verdana" pitchFamily="34" charset="0"/>
                          <a:cs typeface="Verdana" pitchFamily="34" charset="0"/>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u="none" dirty="0">
                          <a:solidFill>
                            <a:schemeClr val="tx1"/>
                          </a:solidFill>
                          <a:latin typeface="+mn-lt"/>
                          <a:ea typeface="Verdana" pitchFamily="34" charset="0"/>
                          <a:cs typeface="Verdana" pitchFamily="34" charset="0"/>
                        </a:rPr>
                        <a:t>(a)×(b)</a:t>
                      </a:r>
                    </a:p>
                    <a:p>
                      <a:pPr algn="ctr"/>
                      <a:r>
                        <a:rPr lang="en-US" sz="1200" b="1" i="1" u="sng" dirty="0">
                          <a:solidFill>
                            <a:schemeClr val="tx1"/>
                          </a:solidFill>
                          <a:latin typeface="+mn-lt"/>
                          <a:ea typeface="Verdana" pitchFamily="34" charset="0"/>
                          <a:cs typeface="Verdana" pitchFamily="34" charset="0"/>
                        </a:rPr>
                        <a:t>ABC Cost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0">
                <a:tc>
                  <a:txBody>
                    <a:bodyPr/>
                    <a:lstStyle/>
                    <a:p>
                      <a:r>
                        <a:rPr lang="en-US" sz="1200" dirty="0">
                          <a:solidFill>
                            <a:schemeClr val="tx1"/>
                          </a:solidFill>
                          <a:latin typeface="+mn-lt"/>
                          <a:ea typeface="Verdana" pitchFamily="34" charset="0"/>
                          <a:cs typeface="Verdana" pitchFamily="34" charset="0"/>
                        </a:rPr>
                        <a:t>Customer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$452.00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   6,000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$2,712,000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777">
                <a:tc>
                  <a:txBody>
                    <a:bodyPr/>
                    <a:lstStyle/>
                    <a:p>
                      <a:r>
                        <a:rPr lang="en-US" sz="1200" dirty="0">
                          <a:solidFill>
                            <a:schemeClr val="tx1"/>
                          </a:solidFill>
                          <a:latin typeface="+mn-lt"/>
                          <a:ea typeface="Verdana" pitchFamily="34" charset="0"/>
                          <a:cs typeface="Verdana" pitchFamily="34" charset="0"/>
                        </a:rPr>
                        <a:t>Design changes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   760.00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    4,000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  3,040,000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8777">
                <a:tc>
                  <a:txBody>
                    <a:bodyPr/>
                    <a:lstStyle/>
                    <a:p>
                      <a:r>
                        <a:rPr lang="en-US" sz="1200" dirty="0">
                          <a:solidFill>
                            <a:schemeClr val="tx1"/>
                          </a:solidFill>
                          <a:latin typeface="+mn-lt"/>
                          <a:ea typeface="Verdana" pitchFamily="34" charset="0"/>
                          <a:cs typeface="Verdana" pitchFamily="34" charset="0"/>
                        </a:rPr>
                        <a:t>Order size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       6.50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solidFill>
                          <a:latin typeface="+mn-lt"/>
                          <a:ea typeface="Verdana" pitchFamily="34" charset="0"/>
                          <a:cs typeface="Verdana" pitchFamily="34" charset="0"/>
                        </a:rPr>
                        <a:t>320,000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u="sng" dirty="0">
                          <a:solidFill>
                            <a:schemeClr val="tx1"/>
                          </a:solidFill>
                          <a:latin typeface="+mn-lt"/>
                          <a:ea typeface="Verdana" pitchFamily="34" charset="0"/>
                          <a:cs typeface="Verdana" pitchFamily="34" charset="0"/>
                        </a:rPr>
                        <a:t>  2,080,000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US" sz="1200"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u="dbl" baseline="0" dirty="0">
                          <a:solidFill>
                            <a:schemeClr val="tx1"/>
                          </a:solidFill>
                          <a:latin typeface="+mn-lt"/>
                          <a:ea typeface="Verdana" pitchFamily="34" charset="0"/>
                          <a:cs typeface="Verdana" pitchFamily="34" charset="0"/>
                        </a:rPr>
                        <a:t>$7,832,000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Content Placeholder 6"/>
          <p:cNvSpPr>
            <a:spLocks noGrp="1"/>
          </p:cNvSpPr>
          <p:nvPr>
            <p:ph idx="1"/>
          </p:nvPr>
        </p:nvSpPr>
        <p:spPr>
          <a:xfrm>
            <a:off x="822325" y="5874660"/>
            <a:ext cx="7543800" cy="413656"/>
          </a:xfrm>
          <a:ln>
            <a:solidFill>
              <a:schemeClr val="tx1"/>
            </a:solidFill>
          </a:ln>
        </p:spPr>
        <p:txBody>
          <a:bodyPr/>
          <a:lstStyle/>
          <a:p>
            <a:pPr marL="457200" indent="-361950">
              <a:spcAft>
                <a:spcPts val="0"/>
              </a:spcAft>
              <a:defRPr/>
            </a:pPr>
            <a:r>
              <a:rPr lang="en-US" dirty="0">
                <a:ea typeface="MS PGothic" pitchFamily="34" charset="-128"/>
              </a:rPr>
              <a:t>$4,928,000 + $7,832,000 + $9,240,000 (not assigned) = $22,000,000</a:t>
            </a:r>
          </a:p>
        </p:txBody>
      </p:sp>
    </p:spTree>
    <p:extLst>
      <p:ext uri="{BB962C8B-B14F-4D97-AF65-F5344CB8AC3E}">
        <p14:creationId xmlns:p14="http://schemas.microsoft.com/office/powerpoint/2010/main" val="3142024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788275" cy="1025525"/>
          </a:xfrm>
        </p:spPr>
        <p:txBody>
          <a:bodyPr>
            <a:normAutofit/>
          </a:bodyPr>
          <a:lstStyle/>
          <a:p>
            <a:r>
              <a:rPr lang="en-US" dirty="0"/>
              <a:t>Assigning Overhead to Customers </a:t>
            </a:r>
            <a:r>
              <a:rPr lang="en-US" sz="1000" dirty="0"/>
              <a:t>1</a:t>
            </a:r>
          </a:p>
        </p:txBody>
      </p:sp>
      <p:sp>
        <p:nvSpPr>
          <p:cNvPr id="2" name="Content Placeholder 1"/>
          <p:cNvSpPr>
            <a:spLocks noGrp="1"/>
          </p:cNvSpPr>
          <p:nvPr>
            <p:ph idx="1"/>
          </p:nvPr>
        </p:nvSpPr>
        <p:spPr>
          <a:xfrm>
            <a:off x="822325" y="1371600"/>
            <a:ext cx="7543800" cy="1524000"/>
          </a:xfrm>
        </p:spPr>
        <p:txBody>
          <a:bodyPr/>
          <a:lstStyle/>
          <a:p>
            <a:pPr algn="ctr">
              <a:spcAft>
                <a:spcPts val="0"/>
              </a:spcAft>
            </a:pPr>
            <a:r>
              <a:rPr lang="en-US" sz="2400" dirty="0">
                <a:cs typeface="Arial" charset="0"/>
              </a:rPr>
              <a:t>Let’s take a look at how Baxter Battery’s system works for just one of the 2,000 customers—Acme Auto Parts that placed a total of 12 orders. Note that the four orders of LongLife required a design change.</a:t>
            </a:r>
          </a:p>
        </p:txBody>
      </p:sp>
      <p:sp>
        <p:nvSpPr>
          <p:cNvPr id="3" name="Content Placeholder 2"/>
          <p:cNvSpPr>
            <a:spLocks noGrp="1"/>
          </p:cNvSpPr>
          <p:nvPr>
            <p:ph idx="10"/>
          </p:nvPr>
        </p:nvSpPr>
        <p:spPr>
          <a:xfrm>
            <a:off x="822324" y="3165892"/>
            <a:ext cx="7521575" cy="1329908"/>
          </a:xfrm>
          <a:ln w="19050">
            <a:solidFill>
              <a:schemeClr val="tx1"/>
            </a:solidFill>
          </a:ln>
        </p:spPr>
        <p:txBody>
          <a:bodyPr/>
          <a:lstStyle/>
          <a:p>
            <a:pPr marL="457200" indent="-361950">
              <a:spcAft>
                <a:spcPts val="0"/>
              </a:spcAft>
            </a:pPr>
            <a:r>
              <a:rPr lang="en-US" b="1" u="sng" dirty="0">
                <a:solidFill>
                  <a:srgbClr val="0000FF"/>
                </a:solidFill>
              </a:rPr>
              <a:t>Orders</a:t>
            </a:r>
            <a:endParaRPr lang="en-US" b="1" dirty="0">
              <a:solidFill>
                <a:srgbClr val="0000FF"/>
              </a:solidFill>
            </a:endParaRPr>
          </a:p>
          <a:p>
            <a:pPr marL="457200" indent="-361950">
              <a:spcAft>
                <a:spcPts val="0"/>
              </a:spcAft>
              <a:buClrTx/>
              <a:buFontTx/>
              <a:buAutoNum type="arabicPeriod"/>
            </a:pPr>
            <a:r>
              <a:rPr lang="en-US" dirty="0">
                <a:effectLst>
                  <a:outerShdw blurRad="38100" dist="38100" dir="2700000" algn="tl">
                    <a:srgbClr val="FFFFFF"/>
                  </a:outerShdw>
                </a:effectLst>
              </a:rPr>
              <a:t>Eight orders for 60 SureStarts per order.</a:t>
            </a:r>
          </a:p>
          <a:p>
            <a:pPr marL="457200" indent="-361950">
              <a:spcAft>
                <a:spcPts val="0"/>
              </a:spcAft>
              <a:buClrTx/>
              <a:buFontTx/>
              <a:buAutoNum type="arabicPeriod"/>
            </a:pPr>
            <a:r>
              <a:rPr lang="en-US" dirty="0">
                <a:effectLst>
                  <a:outerShdw blurRad="38100" dist="38100" dir="2700000" algn="tl">
                    <a:srgbClr val="FFFFFF"/>
                  </a:outerShdw>
                </a:effectLst>
              </a:rPr>
              <a:t>Four orders for 50 LongLifes per order.</a:t>
            </a:r>
          </a:p>
        </p:txBody>
      </p:sp>
      <p:sp>
        <p:nvSpPr>
          <p:cNvPr id="4" name="Content Placeholder 3"/>
          <p:cNvSpPr>
            <a:spLocks noGrp="1"/>
          </p:cNvSpPr>
          <p:nvPr>
            <p:ph idx="11"/>
          </p:nvPr>
        </p:nvSpPr>
        <p:spPr>
          <a:xfrm>
            <a:off x="822323" y="4724400"/>
            <a:ext cx="7521575" cy="1295400"/>
          </a:xfrm>
          <a:ln w="19050">
            <a:solidFill>
              <a:schemeClr val="tx1"/>
            </a:solidFill>
          </a:ln>
        </p:spPr>
        <p:txBody>
          <a:bodyPr/>
          <a:lstStyle/>
          <a:p>
            <a:pPr marL="457200" indent="-361950">
              <a:spcAft>
                <a:spcPts val="0"/>
              </a:spcAft>
            </a:pPr>
            <a:r>
              <a:rPr lang="en-US" b="1" u="sng" dirty="0">
                <a:solidFill>
                  <a:srgbClr val="0000FF"/>
                </a:solidFill>
              </a:rPr>
              <a:t>Machine-hours</a:t>
            </a:r>
            <a:endParaRPr lang="en-US" b="1" u="sng" dirty="0">
              <a:solidFill>
                <a:srgbClr val="0000FF"/>
              </a:solidFill>
              <a:effectLst>
                <a:outerShdw blurRad="38100" dist="38100" dir="2700000" algn="tl">
                  <a:srgbClr val="000000"/>
                </a:outerShdw>
              </a:effectLst>
            </a:endParaRPr>
          </a:p>
          <a:p>
            <a:pPr marL="457200" indent="-361950">
              <a:spcAft>
                <a:spcPts val="0"/>
              </a:spcAft>
              <a:buClrTx/>
              <a:buFontTx/>
              <a:buAutoNum type="arabicPeriod"/>
            </a:pPr>
            <a:r>
              <a:rPr lang="en-US" dirty="0">
                <a:solidFill>
                  <a:srgbClr val="000000"/>
                </a:solidFill>
                <a:effectLst>
                  <a:outerShdw blurRad="38100" dist="38100" dir="2700000" algn="tl">
                    <a:srgbClr val="FFFFFF"/>
                  </a:outerShdw>
                </a:effectLst>
              </a:rPr>
              <a:t>The 480 SureStarts required 288 machine-hours.</a:t>
            </a:r>
          </a:p>
          <a:p>
            <a:pPr marL="457200" indent="-361950">
              <a:spcAft>
                <a:spcPts val="0"/>
              </a:spcAft>
              <a:buClrTx/>
              <a:buFontTx/>
              <a:buAutoNum type="arabicPeriod"/>
            </a:pPr>
            <a:r>
              <a:rPr lang="en-US" dirty="0">
                <a:solidFill>
                  <a:srgbClr val="000000"/>
                </a:solidFill>
                <a:effectLst>
                  <a:outerShdw blurRad="38100" dist="38100" dir="2700000" algn="tl">
                    <a:srgbClr val="FFFFFF"/>
                  </a:outerShdw>
                </a:effectLst>
              </a:rPr>
              <a:t>The 200 LongLifes required 160 machine-hours.</a:t>
            </a:r>
          </a:p>
        </p:txBody>
      </p:sp>
    </p:spTree>
    <p:extLst>
      <p:ext uri="{BB962C8B-B14F-4D97-AF65-F5344CB8AC3E}">
        <p14:creationId xmlns:p14="http://schemas.microsoft.com/office/powerpoint/2010/main" val="429211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635875" cy="1025525"/>
          </a:xfrm>
        </p:spPr>
        <p:txBody>
          <a:bodyPr>
            <a:normAutofit/>
          </a:bodyPr>
          <a:lstStyle/>
          <a:p>
            <a:r>
              <a:rPr lang="en-US" dirty="0"/>
              <a:t>Assigning Overhead to Customers </a:t>
            </a:r>
            <a:r>
              <a:rPr lang="en-US" sz="1000" dirty="0"/>
              <a:t>2</a:t>
            </a:r>
          </a:p>
        </p:txBody>
      </p:sp>
      <p:sp>
        <p:nvSpPr>
          <p:cNvPr id="3" name="Content Placeholder 2"/>
          <p:cNvSpPr>
            <a:spLocks noGrp="1"/>
          </p:cNvSpPr>
          <p:nvPr>
            <p:ph sz="quarter" idx="10"/>
          </p:nvPr>
        </p:nvSpPr>
        <p:spPr>
          <a:xfrm>
            <a:off x="822323" y="1524000"/>
            <a:ext cx="7635875" cy="381000"/>
          </a:xfrm>
        </p:spPr>
        <p:txBody>
          <a:bodyPr/>
          <a:lstStyle/>
          <a:p>
            <a:r>
              <a:rPr lang="en-US" sz="2000" b="1" dirty="0"/>
              <a:t>Overhead Cost for Acme Auto Parts</a:t>
            </a:r>
          </a:p>
        </p:txBody>
      </p:sp>
      <p:graphicFrame>
        <p:nvGraphicFramePr>
          <p:cNvPr id="7" name="Table 6"/>
          <p:cNvGraphicFramePr>
            <a:graphicFrameLocks noGrp="1"/>
          </p:cNvGraphicFramePr>
          <p:nvPr>
            <p:extLst>
              <p:ext uri="{D42A27DB-BD31-4B8C-83A1-F6EECF244321}">
                <p14:modId xmlns:p14="http://schemas.microsoft.com/office/powerpoint/2010/main" val="2153688209"/>
              </p:ext>
            </p:extLst>
          </p:nvPr>
        </p:nvGraphicFramePr>
        <p:xfrm>
          <a:off x="761999" y="2133600"/>
          <a:ext cx="7239001" cy="2887315"/>
        </p:xfrm>
        <a:graphic>
          <a:graphicData uri="http://schemas.openxmlformats.org/drawingml/2006/table">
            <a:tbl>
              <a:tblPr firstRow="1" bandRow="1">
                <a:tableStyleId>{5940675A-B579-460E-94D1-54222C63F5DA}</a:tableStyleId>
              </a:tblPr>
              <a:tblGrid>
                <a:gridCol w="2445522">
                  <a:extLst>
                    <a:ext uri="{9D8B030D-6E8A-4147-A177-3AD203B41FA5}">
                      <a16:colId xmlns:a16="http://schemas.microsoft.com/office/drawing/2014/main" val="20000"/>
                    </a:ext>
                  </a:extLst>
                </a:gridCol>
                <a:gridCol w="182167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80998">
                <a:tc>
                  <a:txBody>
                    <a:bodyPr/>
                    <a:lstStyle/>
                    <a:p>
                      <a:pPr algn="ctr"/>
                      <a:endParaRPr lang="en-US" sz="2000" b="1" i="1" u="sng" dirty="0">
                        <a:solidFill>
                          <a:schemeClr val="tx1"/>
                        </a:solidFill>
                        <a:latin typeface="+mn-lt"/>
                        <a:ea typeface="Verdana" panose="020B0604030504040204" pitchFamily="34" charset="0"/>
                        <a:cs typeface="Verdana" panose="020B0604030504040204" pitchFamily="34" charset="0"/>
                      </a:endParaRPr>
                    </a:p>
                    <a:p>
                      <a:pPr algn="ctr"/>
                      <a:r>
                        <a:rPr lang="en-US" sz="2000" b="1" i="1" u="sng" dirty="0">
                          <a:solidFill>
                            <a:schemeClr val="tx1"/>
                          </a:solidFill>
                          <a:latin typeface="+mn-lt"/>
                          <a:ea typeface="Verdana" panose="020B0604030504040204" pitchFamily="34" charset="0"/>
                          <a:cs typeface="Verdana" panose="020B0604030504040204" pitchFamily="34" charset="0"/>
                        </a:rPr>
                        <a:t>Activity Cost Pools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none" dirty="0">
                          <a:solidFill>
                            <a:schemeClr val="tx1"/>
                          </a:solidFill>
                          <a:latin typeface="+mn-lt"/>
                          <a:ea typeface="Verdana" panose="020B0604030504040204" pitchFamily="34" charset="0"/>
                          <a:cs typeface="Verdana" panose="020B0604030504040204" pitchFamily="34"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u="sng" dirty="0">
                          <a:solidFill>
                            <a:schemeClr val="tx1"/>
                          </a:solidFill>
                          <a:latin typeface="+mn-lt"/>
                          <a:ea typeface="Verdana" pitchFamily="34" charset="0"/>
                          <a:cs typeface="Verdana" pitchFamily="34" charset="0"/>
                        </a:rPr>
                        <a:t>Activity 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none" dirty="0">
                          <a:solidFill>
                            <a:schemeClr val="tx1"/>
                          </a:solidFill>
                          <a:latin typeface="+mn-lt"/>
                          <a:ea typeface="Verdana" panose="020B0604030504040204" pitchFamily="34" charset="0"/>
                          <a:cs typeface="Verdana" panose="020B0604030504040204" pitchFamily="34"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u="sng" dirty="0">
                          <a:solidFill>
                            <a:schemeClr val="tx1"/>
                          </a:solidFill>
                          <a:latin typeface="+mn-lt"/>
                          <a:ea typeface="Verdana" pitchFamily="34" charset="0"/>
                          <a:cs typeface="Verdana" pitchFamily="34" charset="0"/>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ctr">
                        <a:buAutoNum type="alphaLcParenBoth"/>
                      </a:pPr>
                      <a:r>
                        <a:rPr lang="en-US" sz="2000" b="1" u="none" dirty="0">
                          <a:solidFill>
                            <a:schemeClr val="tx1"/>
                          </a:solidFill>
                          <a:latin typeface="+mn-lt"/>
                          <a:ea typeface="Verdana" panose="020B0604030504040204" pitchFamily="34" charset="0"/>
                          <a:cs typeface="Verdana" panose="020B0604030504040204" pitchFamily="34"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u="sng" dirty="0">
                          <a:solidFill>
                            <a:schemeClr val="tx1"/>
                          </a:solidFill>
                          <a:latin typeface="+mn-lt"/>
                          <a:ea typeface="Verdana" pitchFamily="34" charset="0"/>
                          <a:cs typeface="Verdana" pitchFamily="34" charset="0"/>
                        </a:rPr>
                        <a:t>ABC Cost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9664">
                <a:tc>
                  <a:txBody>
                    <a:bodyPr/>
                    <a:lstStyle/>
                    <a:p>
                      <a:r>
                        <a:rPr lang="en-US" sz="2000" dirty="0">
                          <a:solidFill>
                            <a:schemeClr val="tx1"/>
                          </a:solidFill>
                          <a:latin typeface="+mn-lt"/>
                          <a:ea typeface="Verdana" panose="020B0604030504040204" pitchFamily="34" charset="0"/>
                          <a:cs typeface="Verdana" panose="020B0604030504040204" pitchFamily="34" charset="0"/>
                        </a:rPr>
                        <a:t>Customer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452.00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$ 5,424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7619">
                <a:tc>
                  <a:txBody>
                    <a:bodyPr/>
                    <a:lstStyle/>
                    <a:p>
                      <a:r>
                        <a:rPr lang="en-US" sz="2000" dirty="0">
                          <a:solidFill>
                            <a:schemeClr val="tx1"/>
                          </a:solidFill>
                          <a:latin typeface="+mn-lt"/>
                          <a:ea typeface="Verdana" panose="020B0604030504040204" pitchFamily="34" charset="0"/>
                          <a:cs typeface="Verdana" panose="020B0604030504040204" pitchFamily="34" charset="0"/>
                        </a:rPr>
                        <a:t>Design changes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760.00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3,040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664">
                <a:tc>
                  <a:txBody>
                    <a:bodyPr/>
                    <a:lstStyle/>
                    <a:p>
                      <a:r>
                        <a:rPr lang="en-US" sz="2000" dirty="0">
                          <a:solidFill>
                            <a:schemeClr val="tx1"/>
                          </a:solidFill>
                          <a:latin typeface="+mn-lt"/>
                          <a:ea typeface="Verdana" panose="020B0604030504040204" pitchFamily="34" charset="0"/>
                          <a:cs typeface="Verdana" panose="020B0604030504040204" pitchFamily="34" charset="0"/>
                        </a:rPr>
                        <a:t>Order size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6.50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448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2,912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664">
                <a:tc>
                  <a:txBody>
                    <a:bodyPr/>
                    <a:lstStyle/>
                    <a:p>
                      <a:r>
                        <a:rPr lang="en-US" sz="2000" dirty="0">
                          <a:solidFill>
                            <a:schemeClr val="tx1"/>
                          </a:solidFill>
                          <a:latin typeface="+mn-lt"/>
                          <a:ea typeface="Verdana" pitchFamily="34" charset="0"/>
                          <a:cs typeface="Verdana" pitchFamily="34" charset="0"/>
                        </a:rPr>
                        <a:t>Customer relations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1,540.00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anose="020B0604030504040204" pitchFamily="34" charset="0"/>
                          <a:cs typeface="Verdana" panose="020B0604030504040204" pitchFamily="34" charset="0"/>
                        </a:rPr>
                        <a:t>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u="sng" dirty="0">
                          <a:solidFill>
                            <a:schemeClr val="tx1"/>
                          </a:solidFill>
                          <a:latin typeface="+mn-lt"/>
                          <a:ea typeface="Verdana" panose="020B0604030504040204" pitchFamily="34" charset="0"/>
                          <a:cs typeface="Verdana" panose="020B0604030504040204" pitchFamily="34" charset="0"/>
                        </a:rPr>
                        <a:t>     1,540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664">
                <a:tc>
                  <a:txBody>
                    <a:bodyPr/>
                    <a:lstStyle/>
                    <a:p>
                      <a:r>
                        <a:rPr lang="en-US" sz="2000" dirty="0">
                          <a:solidFill>
                            <a:schemeClr val="tx1"/>
                          </a:solidFill>
                          <a:latin typeface="+mn-lt"/>
                          <a:ea typeface="Verdana" panose="020B0604030504040204" pitchFamily="34" charset="0"/>
                          <a:cs typeface="Verdana" panose="020B0604030504040204"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dirty="0">
                        <a:solidFill>
                          <a:schemeClr val="tx1"/>
                        </a:solidFill>
                        <a:latin typeface="+mn-lt"/>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dirty="0">
                        <a:solidFill>
                          <a:schemeClr val="tx1"/>
                        </a:solidFill>
                        <a:latin typeface="+mn-lt"/>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u="sng" dirty="0">
                          <a:solidFill>
                            <a:schemeClr val="tx1"/>
                          </a:solidFill>
                          <a:latin typeface="+mn-lt"/>
                          <a:ea typeface="Verdana" panose="020B0604030504040204" pitchFamily="34" charset="0"/>
                          <a:cs typeface="Verdana" panose="020B0604030504040204" pitchFamily="34" charset="0"/>
                        </a:rPr>
                        <a:t>$12,916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3573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Learning Objective 5</a:t>
            </a:r>
            <a:endParaRPr lang="en-US" dirty="0"/>
          </a:p>
        </p:txBody>
      </p:sp>
      <p:sp>
        <p:nvSpPr>
          <p:cNvPr id="7" name="Content Placeholder 6"/>
          <p:cNvSpPr>
            <a:spLocks noGrp="1"/>
          </p:cNvSpPr>
          <p:nvPr>
            <p:ph idx="1"/>
          </p:nvPr>
        </p:nvSpPr>
        <p:spPr>
          <a:xfrm>
            <a:off x="1706563" y="1639229"/>
            <a:ext cx="5730875" cy="1637371"/>
          </a:xfrm>
          <a:ln w="19050">
            <a:solidFill>
              <a:schemeClr val="tx1"/>
            </a:solidFill>
          </a:ln>
        </p:spPr>
        <p:txBody>
          <a:bodyPr/>
          <a:lstStyle/>
          <a:p>
            <a:pPr algn="ctr">
              <a:spcBef>
                <a:spcPct val="50000"/>
              </a:spcBef>
              <a:defRPr/>
            </a:pPr>
            <a:r>
              <a:rPr lang="en-US" altLang="en-US" sz="3400" dirty="0">
                <a:solidFill>
                  <a:srgbClr val="243E3C"/>
                </a:solidFill>
                <a:cs typeface="Calibri"/>
              </a:rPr>
              <a:t>Use activity-based costing to compute product and customer margins.</a:t>
            </a:r>
          </a:p>
        </p:txBody>
      </p:sp>
    </p:spTree>
    <p:extLst>
      <p:ext uri="{BB962C8B-B14F-4D97-AF65-F5344CB8AC3E}">
        <p14:creationId xmlns:p14="http://schemas.microsoft.com/office/powerpoint/2010/main" val="2277732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1</a:t>
            </a:r>
          </a:p>
        </p:txBody>
      </p:sp>
      <p:sp>
        <p:nvSpPr>
          <p:cNvPr id="7" name="Content Placeholder 6"/>
          <p:cNvSpPr>
            <a:spLocks noGrp="1"/>
          </p:cNvSpPr>
          <p:nvPr>
            <p:ph idx="1"/>
          </p:nvPr>
        </p:nvSpPr>
        <p:spPr>
          <a:xfrm>
            <a:off x="822325" y="1447801"/>
            <a:ext cx="7543800" cy="1523999"/>
          </a:xfrm>
        </p:spPr>
        <p:txBody>
          <a:bodyPr/>
          <a:lstStyle/>
          <a:p>
            <a:pPr algn="ctr" eaLnBrk="1" hangingPunct="1">
              <a:spcAft>
                <a:spcPts val="0"/>
              </a:spcAft>
            </a:pPr>
            <a:r>
              <a:rPr lang="en-US" sz="2800" b="1" u="sng" dirty="0"/>
              <a:t>Product Margin Calculations</a:t>
            </a:r>
          </a:p>
          <a:p>
            <a:pPr algn="ctr" eaLnBrk="1" hangingPunct="1">
              <a:spcAft>
                <a:spcPts val="0"/>
              </a:spcAft>
            </a:pPr>
            <a:r>
              <a:rPr lang="en-US" sz="2800" dirty="0"/>
              <a:t>The first step in computing product margins is to</a:t>
            </a:r>
            <a:br>
              <a:rPr lang="en-US" sz="2800" dirty="0"/>
            </a:br>
            <a:r>
              <a:rPr lang="en-US" sz="2800" dirty="0"/>
              <a:t>gather each product’s sales and direct cost data.</a:t>
            </a:r>
          </a:p>
        </p:txBody>
      </p:sp>
      <p:graphicFrame>
        <p:nvGraphicFramePr>
          <p:cNvPr id="2" name="Table 1"/>
          <p:cNvGraphicFramePr>
            <a:graphicFrameLocks noGrp="1"/>
          </p:cNvGraphicFramePr>
          <p:nvPr>
            <p:extLst>
              <p:ext uri="{D42A27DB-BD31-4B8C-83A1-F6EECF244321}">
                <p14:modId xmlns:p14="http://schemas.microsoft.com/office/powerpoint/2010/main" val="1286270548"/>
              </p:ext>
            </p:extLst>
          </p:nvPr>
        </p:nvGraphicFramePr>
        <p:xfrm>
          <a:off x="1171463" y="3321864"/>
          <a:ext cx="7134337" cy="2316936"/>
        </p:xfrm>
        <a:graphic>
          <a:graphicData uri="http://schemas.openxmlformats.org/drawingml/2006/table">
            <a:tbl>
              <a:tblPr firstRow="1" bandRow="1">
                <a:tableStyleId>{2D5ABB26-0587-4C30-8999-92F81FD0307C}</a:tableStyleId>
              </a:tblPr>
              <a:tblGrid>
                <a:gridCol w="2285999">
                  <a:extLst>
                    <a:ext uri="{9D8B030D-6E8A-4147-A177-3AD203B41FA5}">
                      <a16:colId xmlns:a16="http://schemas.microsoft.com/office/drawing/2014/main" val="433465714"/>
                    </a:ext>
                  </a:extLst>
                </a:gridCol>
                <a:gridCol w="1600200">
                  <a:extLst>
                    <a:ext uri="{9D8B030D-6E8A-4147-A177-3AD203B41FA5}">
                      <a16:colId xmlns:a16="http://schemas.microsoft.com/office/drawing/2014/main" val="1780482107"/>
                    </a:ext>
                  </a:extLst>
                </a:gridCol>
                <a:gridCol w="1752600">
                  <a:extLst>
                    <a:ext uri="{9D8B030D-6E8A-4147-A177-3AD203B41FA5}">
                      <a16:colId xmlns:a16="http://schemas.microsoft.com/office/drawing/2014/main" val="1925485359"/>
                    </a:ext>
                  </a:extLst>
                </a:gridCol>
                <a:gridCol w="1495538">
                  <a:extLst>
                    <a:ext uri="{9D8B030D-6E8A-4147-A177-3AD203B41FA5}">
                      <a16:colId xmlns:a16="http://schemas.microsoft.com/office/drawing/2014/main" val="408357628"/>
                    </a:ext>
                  </a:extLst>
                </a:gridCol>
              </a:tblGrid>
              <a:tr h="386156">
                <a:tc>
                  <a:txBody>
                    <a:bodyPr/>
                    <a:lstStyle/>
                    <a:p>
                      <a:pPr algn="ct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b="1" dirty="0">
                          <a:solidFill>
                            <a:schemeClr val="tx1"/>
                          </a:solidFill>
                        </a:rPr>
                        <a:t>SureStart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1"/>
                          </a:solidFill>
                        </a:rPr>
                        <a:t>LongLife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1"/>
                          </a:solidFill>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423614"/>
                  </a:ext>
                </a:extLst>
              </a:tr>
              <a:tr h="386156">
                <a:tc>
                  <a:txBody>
                    <a:bodyPr/>
                    <a:lstStyle/>
                    <a:p>
                      <a:r>
                        <a:rPr lang="en-IN" dirty="0">
                          <a:solidFill>
                            <a:schemeClr val="tx1"/>
                          </a:solidFill>
                        </a:rPr>
                        <a:t>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$31,300,000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$18,700,000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$50,000,000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4987880"/>
                  </a:ext>
                </a:extLst>
              </a:tr>
              <a:tr h="386156">
                <a:tc>
                  <a:txBody>
                    <a:bodyPr/>
                    <a:lstStyle/>
                    <a:p>
                      <a:r>
                        <a:rPr lang="en-IN" dirty="0">
                          <a:solidFill>
                            <a:schemeClr val="tx1"/>
                          </a:solidFill>
                        </a:rPr>
                        <a:t>Direct costs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3397035"/>
                  </a:ext>
                </a:extLst>
              </a:tr>
              <a:tr h="386156">
                <a:tc>
                  <a:txBody>
                    <a:bodyPr/>
                    <a:lstStyle/>
                    <a:p>
                      <a:pPr marL="265113" indent="0"/>
                      <a:r>
                        <a:rPr lang="en-IN" dirty="0">
                          <a:solidFill>
                            <a:schemeClr val="tx1"/>
                          </a:solidFill>
                        </a:rPr>
                        <a:t>Direct material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9,000,000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6,000,000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15,000,000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74040154"/>
                  </a:ext>
                </a:extLst>
              </a:tr>
              <a:tr h="386156">
                <a:tc>
                  <a:txBody>
                    <a:bodyPr/>
                    <a:lstStyle/>
                    <a:p>
                      <a:pPr marL="265113" indent="0"/>
                      <a:r>
                        <a:rPr lang="en-IN" dirty="0">
                          <a:solidFill>
                            <a:schemeClr val="tx1"/>
                          </a:solidFill>
                        </a:rPr>
                        <a:t>Direct labor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7,000,000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5,000,000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12,000,000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73269252"/>
                  </a:ext>
                </a:extLst>
              </a:tr>
              <a:tr h="386156">
                <a:tc>
                  <a:txBody>
                    <a:bodyPr/>
                    <a:lstStyle/>
                    <a:p>
                      <a:pPr marL="265113" indent="0"/>
                      <a:r>
                        <a:rPr lang="en-IN" dirty="0">
                          <a:solidFill>
                            <a:schemeClr val="tx1"/>
                          </a:solidFill>
                        </a:rPr>
                        <a:t>Shipping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2,000,000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3,000,000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103898"/>
                  </a:ext>
                </a:extLst>
              </a:tr>
            </a:tbl>
          </a:graphicData>
        </a:graphic>
      </p:graphicFrame>
    </p:spTree>
    <p:extLst>
      <p:ext uri="{BB962C8B-B14F-4D97-AF65-F5344CB8AC3E}">
        <p14:creationId xmlns:p14="http://schemas.microsoft.com/office/powerpoint/2010/main" val="170777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2</a:t>
            </a:r>
          </a:p>
        </p:txBody>
      </p:sp>
      <p:sp>
        <p:nvSpPr>
          <p:cNvPr id="7" name="Content Placeholder 6"/>
          <p:cNvSpPr>
            <a:spLocks noGrp="1"/>
          </p:cNvSpPr>
          <p:nvPr>
            <p:ph idx="1"/>
          </p:nvPr>
        </p:nvSpPr>
        <p:spPr>
          <a:xfrm>
            <a:off x="609600" y="1295401"/>
            <a:ext cx="8169275" cy="1142999"/>
          </a:xfrm>
        </p:spPr>
        <p:txBody>
          <a:bodyPr/>
          <a:lstStyle/>
          <a:p>
            <a:pPr algn="ctr" eaLnBrk="1" hangingPunct="1">
              <a:spcAft>
                <a:spcPts val="0"/>
              </a:spcAft>
            </a:pPr>
            <a:r>
              <a:rPr lang="en-US" b="1" u="sng" dirty="0"/>
              <a:t>Product Margin Calculations</a:t>
            </a:r>
          </a:p>
          <a:p>
            <a:pPr algn="ctr" eaLnBrk="1" hangingPunct="1">
              <a:spcAft>
                <a:spcPts val="0"/>
              </a:spcAft>
            </a:pPr>
            <a:r>
              <a:rPr lang="en-US" dirty="0"/>
              <a:t>The second step in computing product margins is to incorporate the previously computed </a:t>
            </a:r>
            <a:r>
              <a:rPr lang="en-US" b="1" dirty="0">
                <a:solidFill>
                  <a:srgbClr val="000000"/>
                </a:solidFill>
              </a:rPr>
              <a:t>activity-based cost assignments</a:t>
            </a:r>
            <a:r>
              <a:rPr lang="en-US" dirty="0"/>
              <a:t> pertaining to each product.</a:t>
            </a:r>
          </a:p>
        </p:txBody>
      </p:sp>
      <p:graphicFrame>
        <p:nvGraphicFramePr>
          <p:cNvPr id="5" name="Table 4"/>
          <p:cNvGraphicFramePr>
            <a:graphicFrameLocks noGrp="1"/>
          </p:cNvGraphicFramePr>
          <p:nvPr>
            <p:extLst>
              <p:ext uri="{D42A27DB-BD31-4B8C-83A1-F6EECF244321}">
                <p14:modId xmlns:p14="http://schemas.microsoft.com/office/powerpoint/2010/main" val="1933188547"/>
              </p:ext>
            </p:extLst>
          </p:nvPr>
        </p:nvGraphicFramePr>
        <p:xfrm>
          <a:off x="838200" y="2590800"/>
          <a:ext cx="7134337" cy="3657600"/>
        </p:xfrm>
        <a:graphic>
          <a:graphicData uri="http://schemas.openxmlformats.org/drawingml/2006/table">
            <a:tbl>
              <a:tblPr firstRow="1" bandRow="1">
                <a:tableStyleId>{2D5ABB26-0587-4C30-8999-92F81FD0307C}</a:tableStyleId>
              </a:tblPr>
              <a:tblGrid>
                <a:gridCol w="2285999">
                  <a:extLst>
                    <a:ext uri="{9D8B030D-6E8A-4147-A177-3AD203B41FA5}">
                      <a16:colId xmlns:a16="http://schemas.microsoft.com/office/drawing/2014/main" val="433465714"/>
                    </a:ext>
                  </a:extLst>
                </a:gridCol>
                <a:gridCol w="1600200">
                  <a:extLst>
                    <a:ext uri="{9D8B030D-6E8A-4147-A177-3AD203B41FA5}">
                      <a16:colId xmlns:a16="http://schemas.microsoft.com/office/drawing/2014/main" val="1780482107"/>
                    </a:ext>
                  </a:extLst>
                </a:gridCol>
                <a:gridCol w="1752600">
                  <a:extLst>
                    <a:ext uri="{9D8B030D-6E8A-4147-A177-3AD203B41FA5}">
                      <a16:colId xmlns:a16="http://schemas.microsoft.com/office/drawing/2014/main" val="1925485359"/>
                    </a:ext>
                  </a:extLst>
                </a:gridCol>
                <a:gridCol w="1495538">
                  <a:extLst>
                    <a:ext uri="{9D8B030D-6E8A-4147-A177-3AD203B41FA5}">
                      <a16:colId xmlns:a16="http://schemas.microsoft.com/office/drawing/2014/main" val="408357628"/>
                    </a:ext>
                  </a:extLst>
                </a:gridCol>
              </a:tblGrid>
              <a:tr h="281940">
                <a:tc>
                  <a:txBody>
                    <a:bodyPr/>
                    <a:lstStyle/>
                    <a:p>
                      <a:pPr algn="ct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b="1" dirty="0">
                          <a:solidFill>
                            <a:schemeClr val="tx1"/>
                          </a:solidFill>
                        </a:rPr>
                        <a:t>SureStart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1"/>
                          </a:solidFill>
                        </a:rPr>
                        <a:t>LongLife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1"/>
                          </a:solidFill>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423614"/>
                  </a:ext>
                </a:extLst>
              </a:tr>
              <a:tr h="281940">
                <a:tc>
                  <a:txBody>
                    <a:bodyPr/>
                    <a:lstStyle/>
                    <a:p>
                      <a:r>
                        <a:rPr lang="en-IN" dirty="0">
                          <a:solidFill>
                            <a:schemeClr val="tx1"/>
                          </a:solidFill>
                        </a:rPr>
                        <a:t>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$31,300,000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$18,700,000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$50,000,000</a:t>
                      </a:r>
                      <a:endParaRPr lang="en-IN"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4987880"/>
                  </a:ext>
                </a:extLst>
              </a:tr>
              <a:tr h="281940">
                <a:tc>
                  <a:txBody>
                    <a:bodyPr/>
                    <a:lstStyle/>
                    <a:p>
                      <a:r>
                        <a:rPr lang="en-IN" dirty="0">
                          <a:solidFill>
                            <a:schemeClr val="tx1"/>
                          </a:solidFill>
                        </a:rPr>
                        <a:t>Direct costs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3397035"/>
                  </a:ext>
                </a:extLst>
              </a:tr>
              <a:tr h="281940">
                <a:tc>
                  <a:txBody>
                    <a:bodyPr/>
                    <a:lstStyle/>
                    <a:p>
                      <a:pPr marL="265113" indent="0"/>
                      <a:r>
                        <a:rPr lang="en-IN" dirty="0">
                          <a:solidFill>
                            <a:schemeClr val="tx1"/>
                          </a:solidFill>
                        </a:rPr>
                        <a:t>Direct material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9,000,000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6,000,000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15,000,000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74040154"/>
                  </a:ext>
                </a:extLst>
              </a:tr>
              <a:tr h="281940">
                <a:tc>
                  <a:txBody>
                    <a:bodyPr/>
                    <a:lstStyle/>
                    <a:p>
                      <a:pPr marL="265113" indent="0"/>
                      <a:r>
                        <a:rPr lang="en-IN" dirty="0">
                          <a:solidFill>
                            <a:schemeClr val="tx1"/>
                          </a:solidFill>
                        </a:rPr>
                        <a:t>Direct labor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7,000,000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5,000,000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12,000,000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73269252"/>
                  </a:ext>
                </a:extLst>
              </a:tr>
              <a:tr h="281940">
                <a:tc>
                  <a:txBody>
                    <a:bodyPr/>
                    <a:lstStyle/>
                    <a:p>
                      <a:pPr marL="265113" indent="0"/>
                      <a:r>
                        <a:rPr lang="en-IN" dirty="0">
                          <a:solidFill>
                            <a:schemeClr val="tx1"/>
                          </a:solidFill>
                        </a:rPr>
                        <a:t>Shipping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2,000,000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3,000,000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5103898"/>
                  </a:ext>
                </a:extLst>
              </a:tr>
              <a:tr h="281940">
                <a:tc>
                  <a:txBody>
                    <a:bodyPr/>
                    <a:lstStyle/>
                    <a:p>
                      <a:pPr marL="0" indent="0"/>
                      <a:r>
                        <a:rPr lang="en-IN" dirty="0">
                          <a:solidFill>
                            <a:schemeClr val="tx1"/>
                          </a:solidFill>
                        </a:rPr>
                        <a:t>ABC cost assignments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82097346"/>
                  </a:ext>
                </a:extLst>
              </a:tr>
              <a:tr h="281940">
                <a:tc>
                  <a:txBody>
                    <a:bodyPr/>
                    <a:lstStyle/>
                    <a:p>
                      <a:pPr marL="265113" indent="0"/>
                      <a:r>
                        <a:rPr lang="en-IN" dirty="0">
                          <a:solidFill>
                            <a:schemeClr val="tx1"/>
                          </a:solidFill>
                        </a:rPr>
                        <a:t>Customer orders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1,808,000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2,712,000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4,520,000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3089527"/>
                  </a:ext>
                </a:extLst>
              </a:tr>
              <a:tr h="281940">
                <a:tc>
                  <a:txBody>
                    <a:bodyPr/>
                    <a:lstStyle/>
                    <a:p>
                      <a:pPr marL="265113" indent="0"/>
                      <a:r>
                        <a:rPr lang="en-IN" dirty="0">
                          <a:solidFill>
                            <a:schemeClr val="tx1"/>
                          </a:solidFill>
                        </a:rPr>
                        <a:t>Design changes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3,040,000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3,040,000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514446"/>
                  </a:ext>
                </a:extLst>
              </a:tr>
              <a:tr h="281940">
                <a:tc>
                  <a:txBody>
                    <a:bodyPr/>
                    <a:lstStyle/>
                    <a:p>
                      <a:pPr marL="265113" indent="0"/>
                      <a:r>
                        <a:rPr lang="en-IN" dirty="0">
                          <a:solidFill>
                            <a:schemeClr val="tx1"/>
                          </a:solidFill>
                        </a:rPr>
                        <a:t>Order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3,120,000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2,080,000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5,200,000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829891"/>
                  </a:ext>
                </a:extLst>
              </a:tr>
            </a:tbl>
          </a:graphicData>
        </a:graphic>
      </p:graphicFrame>
    </p:spTree>
    <p:extLst>
      <p:ext uri="{BB962C8B-B14F-4D97-AF65-F5344CB8AC3E}">
        <p14:creationId xmlns:p14="http://schemas.microsoft.com/office/powerpoint/2010/main" val="2223111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3</a:t>
            </a:r>
          </a:p>
        </p:txBody>
      </p:sp>
      <p:sp>
        <p:nvSpPr>
          <p:cNvPr id="7" name="Content Placeholder 6"/>
          <p:cNvSpPr>
            <a:spLocks noGrp="1"/>
          </p:cNvSpPr>
          <p:nvPr>
            <p:ph idx="1"/>
          </p:nvPr>
        </p:nvSpPr>
        <p:spPr>
          <a:xfrm>
            <a:off x="822325" y="1447802"/>
            <a:ext cx="7543800" cy="1119822"/>
          </a:xfrm>
        </p:spPr>
        <p:txBody>
          <a:bodyPr/>
          <a:lstStyle/>
          <a:p>
            <a:pPr algn="ctr" eaLnBrk="1" hangingPunct="1">
              <a:spcBef>
                <a:spcPct val="30000"/>
              </a:spcBef>
            </a:pPr>
            <a:r>
              <a:rPr lang="en-US" b="1" u="sng" dirty="0"/>
              <a:t>Product Margin Calculations</a:t>
            </a:r>
          </a:p>
          <a:p>
            <a:pPr algn="ctr" eaLnBrk="1" hangingPunct="1">
              <a:spcBef>
                <a:spcPct val="30000"/>
              </a:spcBef>
            </a:pPr>
            <a:r>
              <a:rPr lang="en-US" dirty="0"/>
              <a:t>The third step in computing product margins is to deduct each product’s direct and indirect costs from sales.</a:t>
            </a:r>
          </a:p>
        </p:txBody>
      </p:sp>
      <p:graphicFrame>
        <p:nvGraphicFramePr>
          <p:cNvPr id="2" name="Table 1"/>
          <p:cNvGraphicFramePr>
            <a:graphicFrameLocks noGrp="1"/>
          </p:cNvGraphicFramePr>
          <p:nvPr>
            <p:extLst>
              <p:ext uri="{D42A27DB-BD31-4B8C-83A1-F6EECF244321}">
                <p14:modId xmlns:p14="http://schemas.microsoft.com/office/powerpoint/2010/main" val="609239067"/>
              </p:ext>
            </p:extLst>
          </p:nvPr>
        </p:nvGraphicFramePr>
        <p:xfrm>
          <a:off x="1295400" y="2567623"/>
          <a:ext cx="6324600" cy="34188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35925016"/>
                    </a:ext>
                  </a:extLst>
                </a:gridCol>
                <a:gridCol w="1143000">
                  <a:extLst>
                    <a:ext uri="{9D8B030D-6E8A-4147-A177-3AD203B41FA5}">
                      <a16:colId xmlns:a16="http://schemas.microsoft.com/office/drawing/2014/main" val="2650530480"/>
                    </a:ext>
                  </a:extLst>
                </a:gridCol>
                <a:gridCol w="1219200">
                  <a:extLst>
                    <a:ext uri="{9D8B030D-6E8A-4147-A177-3AD203B41FA5}">
                      <a16:colId xmlns:a16="http://schemas.microsoft.com/office/drawing/2014/main" val="1906517051"/>
                    </a:ext>
                  </a:extLst>
                </a:gridCol>
                <a:gridCol w="1066800">
                  <a:extLst>
                    <a:ext uri="{9D8B030D-6E8A-4147-A177-3AD203B41FA5}">
                      <a16:colId xmlns:a16="http://schemas.microsoft.com/office/drawing/2014/main" val="3602484662"/>
                    </a:ext>
                  </a:extLst>
                </a:gridCol>
                <a:gridCol w="1295400">
                  <a:extLst>
                    <a:ext uri="{9D8B030D-6E8A-4147-A177-3AD203B41FA5}">
                      <a16:colId xmlns:a16="http://schemas.microsoft.com/office/drawing/2014/main" val="2278133447"/>
                    </a:ext>
                  </a:extLst>
                </a:gridCol>
              </a:tblGrid>
              <a:tr h="228600">
                <a:tc>
                  <a:txBody>
                    <a:bodyPr/>
                    <a:lstStyle/>
                    <a:p>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400" b="0" dirty="0">
                          <a:solidFill>
                            <a:schemeClr val="tx1"/>
                          </a:solidFill>
                        </a:rPr>
                        <a:t>Sure Starts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400" b="0" dirty="0">
                          <a:solidFill>
                            <a:schemeClr val="tx1"/>
                          </a:solidFill>
                        </a:rPr>
                        <a:t>LongLifes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7839523"/>
                  </a:ext>
                </a:extLst>
              </a:tr>
              <a:tr h="228600">
                <a:tc>
                  <a:txBody>
                    <a:bodyPr/>
                    <a:lstStyle/>
                    <a:p>
                      <a:r>
                        <a:rPr lang="en-US" sz="1400" dirty="0">
                          <a:solidFill>
                            <a:schemeClr val="tx1"/>
                          </a:solidFill>
                        </a:rPr>
                        <a:t>Sales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$ 31,300,000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a:t>
                      </a:r>
                      <a:r>
                        <a:rPr lang="en-US" sz="1400" baseline="0" dirty="0">
                          <a:solidFill>
                            <a:schemeClr val="tx1"/>
                          </a:solidFill>
                        </a:rPr>
                        <a:t>  18,700,000</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091159"/>
                  </a:ext>
                </a:extLst>
              </a:tr>
              <a:tr h="152400">
                <a:tc>
                  <a:txBody>
                    <a:bodyPr/>
                    <a:lstStyle/>
                    <a:p>
                      <a:r>
                        <a:rPr lang="en-US" sz="1400" dirty="0">
                          <a:solidFill>
                            <a:schemeClr val="tx1"/>
                          </a:solidFill>
                        </a:rPr>
                        <a:t>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199107"/>
                  </a:ext>
                </a:extLst>
              </a:tr>
              <a:tr h="152400">
                <a:tc>
                  <a:txBody>
                    <a:bodyPr/>
                    <a:lstStyle/>
                    <a:p>
                      <a:r>
                        <a:rPr lang="en-US" sz="1400" dirty="0">
                          <a:solidFill>
                            <a:schemeClr val="tx1"/>
                          </a:solidFill>
                        </a:rPr>
                        <a:t>   Direct 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$ 9,000,000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34903"/>
                  </a:ext>
                </a:extLst>
              </a:tr>
              <a:tr h="228600">
                <a:tc>
                  <a:txBody>
                    <a:bodyPr/>
                    <a:lstStyle/>
                    <a:p>
                      <a:r>
                        <a:rPr lang="en-US" sz="1400" dirty="0">
                          <a:solidFill>
                            <a:schemeClr val="tx1"/>
                          </a:solidFill>
                        </a:rPr>
                        <a:t>   Direct labor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7,000,000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5,000,000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2311249"/>
                  </a:ext>
                </a:extLst>
              </a:tr>
              <a:tr h="228600">
                <a:tc>
                  <a:txBody>
                    <a:bodyPr/>
                    <a:lstStyle/>
                    <a:p>
                      <a:r>
                        <a:rPr lang="en-US" sz="1400" dirty="0">
                          <a:solidFill>
                            <a:schemeClr val="tx1"/>
                          </a:solidFill>
                        </a:rPr>
                        <a:t>   Shipping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5455189"/>
                  </a:ext>
                </a:extLst>
              </a:tr>
              <a:tr h="228600">
                <a:tc>
                  <a:txBody>
                    <a:bodyPr/>
                    <a:lstStyle/>
                    <a:p>
                      <a:r>
                        <a:rPr lang="en-US" sz="1400" dirty="0">
                          <a:solidFill>
                            <a:schemeClr val="tx1"/>
                          </a:solidFill>
                        </a:rPr>
                        <a:t>   Customer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1,808,000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2,712,000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1585082"/>
                  </a:ext>
                </a:extLst>
              </a:tr>
              <a:tr h="228600">
                <a:tc>
                  <a:txBody>
                    <a:bodyPr/>
                    <a:lstStyle/>
                    <a:p>
                      <a:r>
                        <a:rPr lang="en-US" sz="1400" dirty="0">
                          <a:solidFill>
                            <a:schemeClr val="tx1"/>
                          </a:solidFill>
                        </a:rPr>
                        <a:t>   Design changes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3,040,000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460876"/>
                  </a:ext>
                </a:extLst>
              </a:tr>
              <a:tr h="294640">
                <a:tc>
                  <a:txBody>
                    <a:bodyPr/>
                    <a:lstStyle/>
                    <a:p>
                      <a:r>
                        <a:rPr lang="en-US" sz="1400" dirty="0">
                          <a:solidFill>
                            <a:schemeClr val="tx1"/>
                          </a:solidFill>
                        </a:rPr>
                        <a:t>   Order</a:t>
                      </a:r>
                      <a:r>
                        <a:rPr lang="en-US" sz="1400" baseline="0" dirty="0">
                          <a:solidFill>
                            <a:schemeClr val="tx1"/>
                          </a:solidFill>
                        </a:rPr>
                        <a:t> size</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3,120,000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2,080,000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296269"/>
                  </a:ext>
                </a:extLst>
              </a:tr>
              <a:tr h="228600">
                <a:tc>
                  <a:txBody>
                    <a:bodyPr/>
                    <a:lstStyle/>
                    <a:p>
                      <a:r>
                        <a:rPr lang="en-US" sz="1400" dirty="0">
                          <a:solidFill>
                            <a:schemeClr val="tx1"/>
                          </a:solidFill>
                        </a:rPr>
                        <a:t>Total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22,928,000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19,832,000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3794141"/>
                  </a:ext>
                </a:extLst>
              </a:tr>
              <a:tr h="370840">
                <a:tc>
                  <a:txBody>
                    <a:bodyPr/>
                    <a:lstStyle/>
                    <a:p>
                      <a:r>
                        <a:rPr lang="en-US" sz="1400" dirty="0">
                          <a:solidFill>
                            <a:schemeClr val="tx1"/>
                          </a:solidFill>
                        </a:rPr>
                        <a:t>Product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u="dbl" baseline="0" dirty="0">
                          <a:solidFill>
                            <a:schemeClr val="tx1"/>
                          </a:solidFill>
                        </a:rPr>
                        <a:t>$   8,372,000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u="sng" dirty="0">
                          <a:solidFill>
                            <a:schemeClr val="tx1"/>
                          </a:solidFill>
                        </a:rPr>
                        <a:t>$  (1,132,000)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9099561"/>
                  </a:ext>
                </a:extLst>
              </a:tr>
            </a:tbl>
          </a:graphicData>
        </a:graphic>
      </p:graphicFrame>
    </p:spTree>
    <p:extLst>
      <p:ext uri="{BB962C8B-B14F-4D97-AF65-F5344CB8AC3E}">
        <p14:creationId xmlns:p14="http://schemas.microsoft.com/office/powerpoint/2010/main" val="125050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How Costs Are Treated Under</a:t>
            </a:r>
            <a:br>
              <a:rPr lang="en-US" dirty="0"/>
            </a:br>
            <a:r>
              <a:rPr lang="en-US" dirty="0"/>
              <a:t>Activity-Based Costing </a:t>
            </a:r>
            <a:r>
              <a:rPr lang="en-US" sz="1100" dirty="0"/>
              <a:t>1</a:t>
            </a:r>
          </a:p>
        </p:txBody>
      </p:sp>
      <p:sp>
        <p:nvSpPr>
          <p:cNvPr id="9" name="Content Placeholder 8"/>
          <p:cNvSpPr>
            <a:spLocks noGrp="1"/>
          </p:cNvSpPr>
          <p:nvPr>
            <p:ph idx="1"/>
          </p:nvPr>
        </p:nvSpPr>
        <p:spPr>
          <a:xfrm>
            <a:off x="822324" y="1447800"/>
            <a:ext cx="7712075" cy="914400"/>
          </a:xfrm>
          <a:ln w="19050">
            <a:solidFill>
              <a:schemeClr val="tx1"/>
            </a:solidFill>
          </a:ln>
        </p:spPr>
        <p:txBody>
          <a:bodyPr/>
          <a:lstStyle/>
          <a:p>
            <a:pPr marL="95250" algn="ctr" eaLnBrk="1" hangingPunct="1">
              <a:spcAft>
                <a:spcPts val="0"/>
              </a:spcAft>
            </a:pPr>
            <a:r>
              <a:rPr lang="en-US" sz="2200" dirty="0">
                <a:solidFill>
                  <a:srgbClr val="404040"/>
                </a:solidFill>
              </a:rPr>
              <a:t>In ABC, </a:t>
            </a:r>
            <a:r>
              <a:rPr lang="en-US" sz="2200" b="1" dirty="0">
                <a:solidFill>
                  <a:srgbClr val="404040"/>
                </a:solidFill>
              </a:rPr>
              <a:t>nonmanufacturing as well as manufacturing costs</a:t>
            </a:r>
            <a:r>
              <a:rPr lang="en-US" sz="2200" dirty="0">
                <a:solidFill>
                  <a:srgbClr val="404040"/>
                </a:solidFill>
              </a:rPr>
              <a:t> may be</a:t>
            </a:r>
          </a:p>
          <a:p>
            <a:pPr algn="ctr" eaLnBrk="1" hangingPunct="1">
              <a:spcAft>
                <a:spcPts val="0"/>
              </a:spcAft>
            </a:pPr>
            <a:r>
              <a:rPr lang="en-US" sz="2200" dirty="0">
                <a:solidFill>
                  <a:srgbClr val="404040"/>
                </a:solidFill>
              </a:rPr>
              <a:t>assigned to products but only on a cause-and-effect basis.</a:t>
            </a:r>
            <a:endParaRPr lang="en-US" sz="2200" dirty="0"/>
          </a:p>
        </p:txBody>
      </p:sp>
      <p:pic>
        <p:nvPicPr>
          <p:cNvPr id="5" name="Picture 4" descr="Flow chart shows that manufacturing costs are all traditional product costing, and most but not all are ABC product costing. As for nonmanufacturing costs, some are ABC product costing.">
            <a:extLst>
              <a:ext uri="{FF2B5EF4-FFF2-40B4-BE49-F238E27FC236}">
                <a16:creationId xmlns:a16="http://schemas.microsoft.com/office/drawing/2014/main" id="{F44D8946-1DF9-4AD7-9795-A9CACA6EC0FA}"/>
              </a:ext>
            </a:extLst>
          </p:cNvPr>
          <p:cNvPicPr>
            <a:picLocks noChangeAspect="1"/>
          </p:cNvPicPr>
          <p:nvPr/>
        </p:nvPicPr>
        <p:blipFill>
          <a:blip r:embed="rId2"/>
          <a:stretch>
            <a:fillRect/>
          </a:stretch>
        </p:blipFill>
        <p:spPr>
          <a:xfrm>
            <a:off x="1455970" y="2616817"/>
            <a:ext cx="6232061" cy="2576171"/>
          </a:xfrm>
          <a:prstGeom prst="rect">
            <a:avLst/>
          </a:prstGeom>
        </p:spPr>
      </p:pic>
      <p:sp>
        <p:nvSpPr>
          <p:cNvPr id="10" name="Content Placeholder 9"/>
          <p:cNvSpPr>
            <a:spLocks noGrp="1"/>
          </p:cNvSpPr>
          <p:nvPr>
            <p:ph idx="10"/>
          </p:nvPr>
        </p:nvSpPr>
        <p:spPr>
          <a:xfrm>
            <a:off x="822324" y="5425966"/>
            <a:ext cx="7521575" cy="762000"/>
          </a:xfrm>
          <a:ln w="19050">
            <a:solidFill>
              <a:schemeClr val="tx1"/>
            </a:solidFill>
          </a:ln>
        </p:spPr>
        <p:txBody>
          <a:bodyPr/>
          <a:lstStyle/>
          <a:p>
            <a:pPr algn="ctr" eaLnBrk="1" hangingPunct="1">
              <a:spcBef>
                <a:spcPct val="0"/>
              </a:spcBef>
              <a:spcAft>
                <a:spcPct val="0"/>
              </a:spcAft>
              <a:buClrTx/>
              <a:buSzTx/>
              <a:defRPr/>
            </a:pPr>
            <a:r>
              <a:rPr lang="en-US" altLang="en-US" sz="2200" dirty="0">
                <a:ea typeface="MS PGothic" pitchFamily="34" charset="-128"/>
                <a:sym typeface="Wingdings" panose="05000000000000000000" pitchFamily="2" charset="2"/>
              </a:rPr>
              <a:t> </a:t>
            </a:r>
            <a:r>
              <a:rPr lang="en-US" sz="2200" dirty="0">
                <a:ea typeface="MS PGothic" pitchFamily="34" charset="-128"/>
              </a:rPr>
              <a:t>ABC systems can assign sales commissions, shipping costs, and </a:t>
            </a:r>
          </a:p>
          <a:p>
            <a:pPr algn="ctr" eaLnBrk="1" hangingPunct="1">
              <a:spcBef>
                <a:spcPct val="0"/>
              </a:spcBef>
              <a:spcAft>
                <a:spcPct val="0"/>
              </a:spcAft>
              <a:buClrTx/>
              <a:buSzTx/>
              <a:defRPr/>
            </a:pPr>
            <a:r>
              <a:rPr lang="en-US" sz="2200" dirty="0">
                <a:ea typeface="MS PGothic" pitchFamily="34" charset="-128"/>
              </a:rPr>
              <a:t>warranty repair costs to specific products.</a:t>
            </a:r>
          </a:p>
        </p:txBody>
      </p:sp>
    </p:spTree>
    <p:extLst>
      <p:ext uri="{BB962C8B-B14F-4D97-AF65-F5344CB8AC3E}">
        <p14:creationId xmlns:p14="http://schemas.microsoft.com/office/powerpoint/2010/main" val="342850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4</a:t>
            </a:r>
          </a:p>
        </p:txBody>
      </p:sp>
      <p:sp>
        <p:nvSpPr>
          <p:cNvPr id="7" name="Content Placeholder 6"/>
          <p:cNvSpPr>
            <a:spLocks noGrp="1"/>
          </p:cNvSpPr>
          <p:nvPr>
            <p:ph idx="1"/>
          </p:nvPr>
        </p:nvSpPr>
        <p:spPr>
          <a:xfrm>
            <a:off x="822325" y="1295401"/>
            <a:ext cx="7543800" cy="1295399"/>
          </a:xfrm>
        </p:spPr>
        <p:txBody>
          <a:bodyPr/>
          <a:lstStyle/>
          <a:p>
            <a:pPr algn="ctr" eaLnBrk="1" hangingPunct="1">
              <a:spcAft>
                <a:spcPts val="0"/>
              </a:spcAft>
            </a:pPr>
            <a:r>
              <a:rPr lang="en-US" sz="2400" b="1" u="sng" dirty="0"/>
              <a:t>Product Margin Calculations</a:t>
            </a:r>
          </a:p>
          <a:p>
            <a:pPr algn="ctr" eaLnBrk="1" hangingPunct="1">
              <a:spcAft>
                <a:spcPts val="0"/>
              </a:spcAft>
            </a:pPr>
            <a:r>
              <a:rPr lang="en-US" sz="2400" dirty="0"/>
              <a:t>The product margins can be reconciled with the company’s net operating income as follows:</a:t>
            </a:r>
          </a:p>
        </p:txBody>
      </p:sp>
      <p:graphicFrame>
        <p:nvGraphicFramePr>
          <p:cNvPr id="5" name="Table 4"/>
          <p:cNvGraphicFramePr>
            <a:graphicFrameLocks noGrp="1"/>
          </p:cNvGraphicFramePr>
          <p:nvPr>
            <p:extLst>
              <p:ext uri="{D42A27DB-BD31-4B8C-83A1-F6EECF244321}">
                <p14:modId xmlns:p14="http://schemas.microsoft.com/office/powerpoint/2010/main" val="3609760908"/>
              </p:ext>
            </p:extLst>
          </p:nvPr>
        </p:nvGraphicFramePr>
        <p:xfrm>
          <a:off x="685801" y="2565400"/>
          <a:ext cx="7134338" cy="356616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433465714"/>
                    </a:ext>
                  </a:extLst>
                </a:gridCol>
                <a:gridCol w="1600200">
                  <a:extLst>
                    <a:ext uri="{9D8B030D-6E8A-4147-A177-3AD203B41FA5}">
                      <a16:colId xmlns:a16="http://schemas.microsoft.com/office/drawing/2014/main" val="1780482107"/>
                    </a:ext>
                  </a:extLst>
                </a:gridCol>
                <a:gridCol w="1752600">
                  <a:extLst>
                    <a:ext uri="{9D8B030D-6E8A-4147-A177-3AD203B41FA5}">
                      <a16:colId xmlns:a16="http://schemas.microsoft.com/office/drawing/2014/main" val="1925485359"/>
                    </a:ext>
                  </a:extLst>
                </a:gridCol>
                <a:gridCol w="1495538">
                  <a:extLst>
                    <a:ext uri="{9D8B030D-6E8A-4147-A177-3AD203B41FA5}">
                      <a16:colId xmlns:a16="http://schemas.microsoft.com/office/drawing/2014/main" val="408357628"/>
                    </a:ext>
                  </a:extLst>
                </a:gridCol>
              </a:tblGrid>
              <a:tr h="257908">
                <a:tc>
                  <a:txBody>
                    <a:bodyPr/>
                    <a:lstStyle/>
                    <a:p>
                      <a:pPr algn="ctr"/>
                      <a:endParaRPr lang="en-IN"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sng" dirty="0">
                          <a:solidFill>
                            <a:schemeClr val="tx1"/>
                          </a:solidFill>
                        </a:rPr>
                        <a:t>SureStart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sng" dirty="0">
                          <a:solidFill>
                            <a:schemeClr val="tx1"/>
                          </a:solidFill>
                        </a:rPr>
                        <a:t>LongLife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sng" dirty="0">
                          <a:solidFill>
                            <a:schemeClr val="tx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4423614"/>
                  </a:ext>
                </a:extLst>
              </a:tr>
              <a:tr h="257908">
                <a:tc>
                  <a:txBody>
                    <a:bodyPr/>
                    <a:lstStyle/>
                    <a:p>
                      <a:r>
                        <a:rPr lang="en-IN" dirty="0">
                          <a:solidFill>
                            <a:schemeClr val="tx1"/>
                          </a:solidFill>
                        </a:rPr>
                        <a:t>Sales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solidFill>
                            <a:schemeClr val="tx1"/>
                          </a:solidFill>
                        </a:rPr>
                        <a:t>$31,300,000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solidFill>
                            <a:schemeClr val="tx1"/>
                          </a:solidFill>
                        </a:rPr>
                        <a:t>  $18,700,000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solidFill>
                            <a:schemeClr val="tx1"/>
                          </a:solidFill>
                        </a:rPr>
                        <a:t>   $50,000,000</a:t>
                      </a:r>
                      <a:endParaRPr lang="en-IN"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987880"/>
                  </a:ext>
                </a:extLst>
              </a:tr>
              <a:tr h="257908">
                <a:tc>
                  <a:txBody>
                    <a:bodyPr/>
                    <a:lstStyle/>
                    <a:p>
                      <a:r>
                        <a:rPr lang="en-IN" dirty="0">
                          <a:solidFill>
                            <a:schemeClr val="tx1"/>
                          </a:solidFill>
                        </a:rPr>
                        <a:t>Total costs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22,928,000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dirty="0">
                          <a:solidFill>
                            <a:schemeClr val="tx1"/>
                          </a:solidFill>
                        </a:rPr>
                        <a:t>  </a:t>
                      </a:r>
                      <a:r>
                        <a:rPr lang="en-US" u="sng" dirty="0">
                          <a:solidFill>
                            <a:schemeClr val="tx1"/>
                          </a:solidFill>
                        </a:rPr>
                        <a:t>  19,832,000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dirty="0">
                          <a:solidFill>
                            <a:schemeClr val="tx1"/>
                          </a:solidFill>
                        </a:rPr>
                        <a:t>   </a:t>
                      </a:r>
                      <a:r>
                        <a:rPr lang="en-US" u="sng" dirty="0">
                          <a:solidFill>
                            <a:schemeClr val="tx1"/>
                          </a:solidFill>
                        </a:rPr>
                        <a:t>  42,760,000</a:t>
                      </a:r>
                      <a:endParaRPr lang="en-IN" u="sng"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397035"/>
                  </a:ext>
                </a:extLst>
              </a:tr>
              <a:tr h="257908">
                <a:tc>
                  <a:txBody>
                    <a:bodyPr/>
                    <a:lstStyle/>
                    <a:p>
                      <a:pPr marL="0" indent="0"/>
                      <a:r>
                        <a:rPr lang="en-IN" dirty="0">
                          <a:solidFill>
                            <a:schemeClr val="tx1"/>
                          </a:solidFill>
                        </a:rPr>
                        <a:t>Product margins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chemeClr val="tx1"/>
                          </a:solidFill>
                        </a:rPr>
                        <a:t>$  8,372,000</a:t>
                      </a:r>
                      <a:endParaRPr lang="en-IN" u="dbl"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baseline="0" dirty="0">
                          <a:solidFill>
                            <a:schemeClr val="tx1"/>
                          </a:solidFill>
                        </a:rPr>
                        <a:t>  </a:t>
                      </a:r>
                      <a:r>
                        <a:rPr lang="en-US" u="dbl" baseline="0" dirty="0">
                          <a:solidFill>
                            <a:schemeClr val="tx1"/>
                          </a:solidFill>
                        </a:rPr>
                        <a:t>$ (1,132,000</a:t>
                      </a:r>
                      <a:r>
                        <a:rPr lang="en-US" u="none" baseline="0" dirty="0">
                          <a:solidFill>
                            <a:schemeClr val="tx1"/>
                          </a:solidFill>
                        </a:rPr>
                        <a:t>)</a:t>
                      </a:r>
                      <a:endParaRPr lang="en-IN" u="none"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solidFill>
                            <a:schemeClr val="tx1"/>
                          </a:solidFill>
                        </a:rPr>
                        <a:t>  $  7,240,000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040154"/>
                  </a:ext>
                </a:extLst>
              </a:tr>
              <a:tr h="451338">
                <a:tc>
                  <a:txBody>
                    <a:bodyPr/>
                    <a:lstStyle/>
                    <a:p>
                      <a:pPr marL="0" indent="0"/>
                      <a:r>
                        <a:rPr lang="en-IN" dirty="0">
                          <a:solidFill>
                            <a:schemeClr val="tx1"/>
                          </a:solidFill>
                        </a:rPr>
                        <a:t>Less</a:t>
                      </a:r>
                      <a:r>
                        <a:rPr lang="en-IN" baseline="0" dirty="0">
                          <a:solidFill>
                            <a:schemeClr val="tx1"/>
                          </a:solidFill>
                        </a:rPr>
                        <a:t> costs not assigned to products:</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097346"/>
                  </a:ext>
                </a:extLst>
              </a:tr>
              <a:tr h="257908">
                <a:tc>
                  <a:txBody>
                    <a:bodyPr/>
                    <a:lstStyle/>
                    <a:p>
                      <a:pPr marL="265113" indent="0"/>
                      <a:r>
                        <a:rPr lang="en-IN" dirty="0">
                          <a:solidFill>
                            <a:schemeClr val="tx1"/>
                          </a:solidFill>
                        </a:rPr>
                        <a:t>Customer relations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solidFill>
                            <a:schemeClr val="tx1"/>
                          </a:solidFill>
                        </a:rPr>
                        <a:t>      3,080,000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89527"/>
                  </a:ext>
                </a:extLst>
              </a:tr>
              <a:tr h="257908">
                <a:tc>
                  <a:txBody>
                    <a:bodyPr/>
                    <a:lstStyle/>
                    <a:p>
                      <a:pPr marL="265113" indent="0"/>
                      <a:r>
                        <a:rPr lang="en-IN" dirty="0">
                          <a:solidFill>
                            <a:schemeClr val="tx1"/>
                          </a:solidFill>
                        </a:rPr>
                        <a:t>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dirty="0">
                          <a:solidFill>
                            <a:schemeClr val="tx1"/>
                          </a:solidFill>
                        </a:rPr>
                        <a:t>  </a:t>
                      </a:r>
                      <a:r>
                        <a:rPr lang="en-US" u="sng" dirty="0">
                          <a:solidFill>
                            <a:schemeClr val="tx1"/>
                          </a:solidFill>
                        </a:rPr>
                        <a:t>    6,160,000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514446"/>
                  </a:ext>
                </a:extLst>
              </a:tr>
              <a:tr h="257908">
                <a:tc>
                  <a:txBody>
                    <a:bodyPr/>
                    <a:lstStyle/>
                    <a:p>
                      <a:pPr marL="265113" indent="0"/>
                      <a:r>
                        <a:rPr lang="en-IN" dirty="0">
                          <a:solidFill>
                            <a:schemeClr val="tx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dirty="0">
                          <a:solidFill>
                            <a:schemeClr val="tx1"/>
                          </a:solidFill>
                        </a:rPr>
                        <a:t>      9,240,000</a:t>
                      </a:r>
                      <a:endParaRPr lang="en-IN"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829891"/>
                  </a:ext>
                </a:extLst>
              </a:tr>
              <a:tr h="257908">
                <a:tc>
                  <a:txBody>
                    <a:bodyPr/>
                    <a:lstStyle/>
                    <a:p>
                      <a:pPr marL="0" indent="0"/>
                      <a:r>
                        <a:rPr lang="en-US" dirty="0">
                          <a:solidFill>
                            <a:schemeClr val="tx1"/>
                          </a:solidFill>
                        </a:rPr>
                        <a:t>Net operating</a:t>
                      </a:r>
                      <a:r>
                        <a:rPr lang="en-US" baseline="0" dirty="0">
                          <a:solidFill>
                            <a:schemeClr val="tx1"/>
                          </a:solidFill>
                        </a:rPr>
                        <a:t> loss</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baseline="0" dirty="0">
                          <a:solidFill>
                            <a:schemeClr val="tx1"/>
                          </a:solidFill>
                        </a:rPr>
                        <a:t>  </a:t>
                      </a:r>
                      <a:r>
                        <a:rPr lang="en-US" u="dbl" baseline="0" dirty="0">
                          <a:solidFill>
                            <a:schemeClr val="tx1"/>
                          </a:solidFill>
                        </a:rPr>
                        <a:t>$(2,000,000</a:t>
                      </a:r>
                      <a:r>
                        <a:rPr lang="en-US" u="none" baseline="0" dirty="0">
                          <a:solidFill>
                            <a:schemeClr val="tx1"/>
                          </a:solidFill>
                        </a:rPr>
                        <a:t>)</a:t>
                      </a:r>
                      <a:endParaRPr lang="en-IN" u="none"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0777854"/>
                  </a:ext>
                </a:extLst>
              </a:tr>
            </a:tbl>
          </a:graphicData>
        </a:graphic>
      </p:graphicFrame>
    </p:spTree>
    <p:extLst>
      <p:ext uri="{BB962C8B-B14F-4D97-AF65-F5344CB8AC3E}">
        <p14:creationId xmlns:p14="http://schemas.microsoft.com/office/powerpoint/2010/main" val="301396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5</a:t>
            </a:r>
          </a:p>
        </p:txBody>
      </p:sp>
      <p:sp>
        <p:nvSpPr>
          <p:cNvPr id="7" name="Content Placeholder 6"/>
          <p:cNvSpPr>
            <a:spLocks noGrp="1"/>
          </p:cNvSpPr>
          <p:nvPr>
            <p:ph idx="1"/>
          </p:nvPr>
        </p:nvSpPr>
        <p:spPr>
          <a:xfrm>
            <a:off x="822325" y="1351546"/>
            <a:ext cx="7543800" cy="1219199"/>
          </a:xfrm>
        </p:spPr>
        <p:txBody>
          <a:bodyPr/>
          <a:lstStyle/>
          <a:p>
            <a:pPr algn="ctr" eaLnBrk="1" hangingPunct="1">
              <a:spcAft>
                <a:spcPts val="0"/>
              </a:spcAft>
            </a:pPr>
            <a:r>
              <a:rPr lang="en-US" sz="2400" b="1" u="sng" dirty="0"/>
              <a:t>Customer Margin Calculation </a:t>
            </a:r>
            <a:br>
              <a:rPr lang="en-US" sz="2400" b="1" u="sng" dirty="0"/>
            </a:br>
            <a:r>
              <a:rPr lang="en-US" sz="2400" dirty="0"/>
              <a:t>The first step in computing Acme Auto Parts’ customer margin is to gather its sales and direct cost data. </a:t>
            </a:r>
          </a:p>
        </p:txBody>
      </p:sp>
      <p:graphicFrame>
        <p:nvGraphicFramePr>
          <p:cNvPr id="2" name="Content Placeholder 1"/>
          <p:cNvGraphicFramePr>
            <a:graphicFrameLocks noGrp="1"/>
          </p:cNvGraphicFramePr>
          <p:nvPr>
            <p:ph sz="quarter" idx="10"/>
            <p:extLst>
              <p:ext uri="{D42A27DB-BD31-4B8C-83A1-F6EECF244321}">
                <p14:modId xmlns:p14="http://schemas.microsoft.com/office/powerpoint/2010/main" val="1362267519"/>
              </p:ext>
            </p:extLst>
          </p:nvPr>
        </p:nvGraphicFramePr>
        <p:xfrm>
          <a:off x="1782390" y="2819400"/>
          <a:ext cx="5162660" cy="2895600"/>
        </p:xfrm>
        <a:graphic>
          <a:graphicData uri="http://schemas.openxmlformats.org/drawingml/2006/table">
            <a:tbl>
              <a:tblPr firstRow="1" bandRow="1">
                <a:tableStyleId>{2D5ABB26-0587-4C30-8999-92F81FD0307C}</a:tableStyleId>
              </a:tblPr>
              <a:tblGrid>
                <a:gridCol w="3464572">
                  <a:extLst>
                    <a:ext uri="{9D8B030D-6E8A-4147-A177-3AD203B41FA5}">
                      <a16:colId xmlns:a16="http://schemas.microsoft.com/office/drawing/2014/main" val="3138666834"/>
                    </a:ext>
                  </a:extLst>
                </a:gridCol>
                <a:gridCol w="1698088">
                  <a:extLst>
                    <a:ext uri="{9D8B030D-6E8A-4147-A177-3AD203B41FA5}">
                      <a16:colId xmlns:a16="http://schemas.microsoft.com/office/drawing/2014/main" val="2854652803"/>
                    </a:ext>
                  </a:extLst>
                </a:gridCol>
              </a:tblGrid>
              <a:tr h="481263">
                <a:tc>
                  <a:txBody>
                    <a:bodyPr/>
                    <a:lstStyle/>
                    <a:p>
                      <a:endParaRPr lang="en-IN"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200" b="1" dirty="0">
                          <a:solidFill>
                            <a:schemeClr val="tx1"/>
                          </a:solidFill>
                        </a:rPr>
                        <a:t>Acme Auto Parts</a:t>
                      </a:r>
                      <a:endParaRPr lang="en-IN" sz="2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247414"/>
                  </a:ext>
                </a:extLst>
              </a:tr>
              <a:tr h="269507">
                <a:tc>
                  <a:txBody>
                    <a:bodyPr/>
                    <a:lstStyle/>
                    <a:p>
                      <a:r>
                        <a:rPr lang="en-US" sz="2200" dirty="0">
                          <a:solidFill>
                            <a:schemeClr val="tx1"/>
                          </a:solidFill>
                        </a:rPr>
                        <a:t>Sales</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200" dirty="0">
                          <a:solidFill>
                            <a:schemeClr val="tx1"/>
                          </a:solidFill>
                        </a:rPr>
                        <a:t>$29,200</a:t>
                      </a:r>
                      <a:endParaRPr lang="en-IN"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4912761"/>
                  </a:ext>
                </a:extLst>
              </a:tr>
              <a:tr h="269507">
                <a:tc>
                  <a:txBody>
                    <a:bodyPr/>
                    <a:lstStyle/>
                    <a:p>
                      <a:r>
                        <a:rPr lang="en-US" sz="2200" dirty="0">
                          <a:solidFill>
                            <a:schemeClr val="tx1"/>
                          </a:solidFill>
                        </a:rPr>
                        <a:t>Direct costs</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IN"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40694689"/>
                  </a:ext>
                </a:extLst>
              </a:tr>
              <a:tr h="269507">
                <a:tc>
                  <a:txBody>
                    <a:bodyPr/>
                    <a:lstStyle/>
                    <a:p>
                      <a:pPr marL="265113" indent="0"/>
                      <a:r>
                        <a:rPr lang="en-US" sz="2200" dirty="0">
                          <a:solidFill>
                            <a:schemeClr val="tx1"/>
                          </a:solidFill>
                        </a:rPr>
                        <a:t>Direct</a:t>
                      </a:r>
                      <a:r>
                        <a:rPr lang="en-US" sz="2200" baseline="0" dirty="0">
                          <a:solidFill>
                            <a:schemeClr val="tx1"/>
                          </a:solidFill>
                        </a:rPr>
                        <a:t> material</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200" dirty="0">
                          <a:solidFill>
                            <a:schemeClr val="tx1"/>
                          </a:solidFill>
                        </a:rPr>
                        <a:t>    7,500</a:t>
                      </a:r>
                      <a:endParaRPr lang="en-IN"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72496229"/>
                  </a:ext>
                </a:extLst>
              </a:tr>
              <a:tr h="269507">
                <a:tc>
                  <a:txBody>
                    <a:bodyPr/>
                    <a:lstStyle/>
                    <a:p>
                      <a:pPr marL="265113" indent="0"/>
                      <a:r>
                        <a:rPr lang="en-US" sz="2200" dirty="0">
                          <a:solidFill>
                            <a:schemeClr val="tx1"/>
                          </a:solidFill>
                        </a:rPr>
                        <a:t>Direct labor</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200" dirty="0">
                          <a:solidFill>
                            <a:schemeClr val="tx1"/>
                          </a:solidFill>
                        </a:rPr>
                        <a:t>    6,700</a:t>
                      </a:r>
                      <a:endParaRPr lang="en-IN"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70871580"/>
                  </a:ext>
                </a:extLst>
              </a:tr>
              <a:tr h="269507">
                <a:tc>
                  <a:txBody>
                    <a:bodyPr/>
                    <a:lstStyle/>
                    <a:p>
                      <a:pPr marL="265113" indent="0"/>
                      <a:r>
                        <a:rPr lang="en-US" sz="2200" dirty="0">
                          <a:solidFill>
                            <a:schemeClr val="tx1"/>
                          </a:solidFill>
                        </a:rPr>
                        <a:t>Shipping</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    1,700</a:t>
                      </a:r>
                      <a:endParaRPr lang="en-IN"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248284"/>
                  </a:ext>
                </a:extLst>
              </a:tr>
            </a:tbl>
          </a:graphicData>
        </a:graphic>
      </p:graphicFrame>
    </p:spTree>
    <p:extLst>
      <p:ext uri="{BB962C8B-B14F-4D97-AF65-F5344CB8AC3E}">
        <p14:creationId xmlns:p14="http://schemas.microsoft.com/office/powerpoint/2010/main" val="2963412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6</a:t>
            </a:r>
          </a:p>
        </p:txBody>
      </p:sp>
      <p:sp>
        <p:nvSpPr>
          <p:cNvPr id="7" name="Content Placeholder 6"/>
          <p:cNvSpPr>
            <a:spLocks noGrp="1"/>
          </p:cNvSpPr>
          <p:nvPr>
            <p:ph idx="1"/>
          </p:nvPr>
        </p:nvSpPr>
        <p:spPr>
          <a:xfrm>
            <a:off x="822324" y="1295401"/>
            <a:ext cx="7864475" cy="1066799"/>
          </a:xfrm>
        </p:spPr>
        <p:txBody>
          <a:bodyPr/>
          <a:lstStyle/>
          <a:p>
            <a:pPr algn="ctr" eaLnBrk="1" hangingPunct="1">
              <a:spcBef>
                <a:spcPct val="30000"/>
              </a:spcBef>
            </a:pPr>
            <a:r>
              <a:rPr lang="en-US" sz="2200" b="1" u="sng" dirty="0"/>
              <a:t>Customer Margin Calculation </a:t>
            </a:r>
            <a:br>
              <a:rPr lang="en-US" sz="2200" b="1" u="sng" dirty="0"/>
            </a:br>
            <a:r>
              <a:rPr lang="en-US" sz="2200" dirty="0"/>
              <a:t>The second step is to incorporate Acme Auto Parts’ previously computed </a:t>
            </a:r>
            <a:r>
              <a:rPr lang="en-US" sz="2200" b="1" dirty="0">
                <a:solidFill>
                  <a:srgbClr val="000000"/>
                </a:solidFill>
              </a:rPr>
              <a:t>activity-based cost</a:t>
            </a:r>
            <a:r>
              <a:rPr lang="en-US" sz="2200" dirty="0">
                <a:solidFill>
                  <a:schemeClr val="tx2"/>
                </a:solidFill>
              </a:rPr>
              <a:t> assignments</a:t>
            </a:r>
            <a:r>
              <a:rPr lang="en-US" sz="2200" dirty="0"/>
              <a:t>.</a:t>
            </a:r>
          </a:p>
        </p:txBody>
      </p:sp>
      <p:graphicFrame>
        <p:nvGraphicFramePr>
          <p:cNvPr id="5" name="Content Placeholder 1"/>
          <p:cNvGraphicFramePr>
            <a:graphicFrameLocks noGrp="1"/>
          </p:cNvGraphicFramePr>
          <p:nvPr>
            <p:ph sz="quarter" idx="10"/>
            <p:extLst>
              <p:ext uri="{D42A27DB-BD31-4B8C-83A1-F6EECF244321}">
                <p14:modId xmlns:p14="http://schemas.microsoft.com/office/powerpoint/2010/main" val="3161794387"/>
              </p:ext>
            </p:extLst>
          </p:nvPr>
        </p:nvGraphicFramePr>
        <p:xfrm>
          <a:off x="2095500" y="2362200"/>
          <a:ext cx="4495801" cy="3931920"/>
        </p:xfrm>
        <a:graphic>
          <a:graphicData uri="http://schemas.openxmlformats.org/drawingml/2006/table">
            <a:tbl>
              <a:tblPr firstRow="1" bandRow="1">
                <a:tableStyleId>{2D5ABB26-0587-4C30-8999-92F81FD0307C}</a:tableStyleId>
              </a:tblPr>
              <a:tblGrid>
                <a:gridCol w="2667001">
                  <a:extLst>
                    <a:ext uri="{9D8B030D-6E8A-4147-A177-3AD203B41FA5}">
                      <a16:colId xmlns:a16="http://schemas.microsoft.com/office/drawing/2014/main" val="3138666834"/>
                    </a:ext>
                  </a:extLst>
                </a:gridCol>
                <a:gridCol w="1828800">
                  <a:extLst>
                    <a:ext uri="{9D8B030D-6E8A-4147-A177-3AD203B41FA5}">
                      <a16:colId xmlns:a16="http://schemas.microsoft.com/office/drawing/2014/main" val="2854652803"/>
                    </a:ext>
                  </a:extLst>
                </a:gridCol>
              </a:tblGrid>
              <a:tr h="242454">
                <a:tc>
                  <a:txBody>
                    <a:bodyPr/>
                    <a:lstStyle/>
                    <a:p>
                      <a:endParaRPr lang="en-IN" sz="1600" b="1"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tx1"/>
                          </a:solidFill>
                        </a:rPr>
                        <a:t>Acme Auto </a:t>
                      </a:r>
                    </a:p>
                    <a:p>
                      <a:pPr algn="ctr"/>
                      <a:r>
                        <a:rPr lang="en-US" sz="1600" b="1" dirty="0">
                          <a:solidFill>
                            <a:schemeClr val="tx1"/>
                          </a:solidFill>
                        </a:rPr>
                        <a:t>Parts</a:t>
                      </a:r>
                      <a:endParaRPr lang="en-IN" sz="1600" b="1" dirty="0">
                        <a:solidFill>
                          <a:schemeClr val="tx1"/>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247414"/>
                  </a:ext>
                </a:extLst>
              </a:tr>
              <a:tr h="242454">
                <a:tc>
                  <a:txBody>
                    <a:bodyPr/>
                    <a:lstStyle/>
                    <a:p>
                      <a:pPr marL="0" indent="95250"/>
                      <a:r>
                        <a:rPr lang="en-US" sz="1600" dirty="0">
                          <a:solidFill>
                            <a:schemeClr val="tx1"/>
                          </a:solidFill>
                        </a:rPr>
                        <a:t>Sales</a:t>
                      </a:r>
                      <a:endParaRPr lang="en-IN" sz="16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chemeClr val="tx1"/>
                          </a:solidFill>
                        </a:rPr>
                        <a:t>$29,200</a:t>
                      </a:r>
                      <a:endParaRPr lang="en-IN" sz="1600" dirty="0">
                        <a:solidFill>
                          <a:schemeClr val="tx1"/>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4912761"/>
                  </a:ext>
                </a:extLst>
              </a:tr>
              <a:tr h="242454">
                <a:tc>
                  <a:txBody>
                    <a:bodyPr/>
                    <a:lstStyle/>
                    <a:p>
                      <a:pPr marL="0" indent="95250"/>
                      <a:r>
                        <a:rPr lang="en-US" sz="1600" dirty="0">
                          <a:solidFill>
                            <a:schemeClr val="tx1"/>
                          </a:solidFill>
                        </a:rPr>
                        <a:t>Direct costs</a:t>
                      </a:r>
                      <a:endParaRPr lang="en-IN" sz="16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IN" sz="1600" dirty="0">
                        <a:solidFill>
                          <a:schemeClr val="tx1"/>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40694689"/>
                  </a:ext>
                </a:extLst>
              </a:tr>
              <a:tr h="242454">
                <a:tc>
                  <a:txBody>
                    <a:bodyPr/>
                    <a:lstStyle/>
                    <a:p>
                      <a:pPr marL="265113" indent="0"/>
                      <a:r>
                        <a:rPr lang="en-US" sz="1600" dirty="0">
                          <a:solidFill>
                            <a:schemeClr val="tx1"/>
                          </a:solidFill>
                        </a:rPr>
                        <a:t>Direct</a:t>
                      </a:r>
                      <a:r>
                        <a:rPr lang="en-US" sz="1600" baseline="0" dirty="0">
                          <a:solidFill>
                            <a:schemeClr val="tx1"/>
                          </a:solidFill>
                        </a:rPr>
                        <a:t> material</a:t>
                      </a:r>
                      <a:endParaRPr lang="en-IN" sz="16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chemeClr val="tx1"/>
                          </a:solidFill>
                        </a:rPr>
                        <a:t>    7,500</a:t>
                      </a:r>
                      <a:endParaRPr lang="en-IN" sz="1600" dirty="0">
                        <a:solidFill>
                          <a:schemeClr val="tx1"/>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72496229"/>
                  </a:ext>
                </a:extLst>
              </a:tr>
              <a:tr h="242454">
                <a:tc>
                  <a:txBody>
                    <a:bodyPr/>
                    <a:lstStyle/>
                    <a:p>
                      <a:pPr marL="265113" indent="0"/>
                      <a:r>
                        <a:rPr lang="en-US" sz="1600" dirty="0">
                          <a:solidFill>
                            <a:schemeClr val="tx1"/>
                          </a:solidFill>
                        </a:rPr>
                        <a:t>Direct labor</a:t>
                      </a:r>
                      <a:endParaRPr lang="en-IN" sz="16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chemeClr val="tx1"/>
                          </a:solidFill>
                        </a:rPr>
                        <a:t>    6,700</a:t>
                      </a:r>
                      <a:endParaRPr lang="en-IN" sz="1600" dirty="0">
                        <a:solidFill>
                          <a:schemeClr val="tx1"/>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70871580"/>
                  </a:ext>
                </a:extLst>
              </a:tr>
              <a:tr h="242454">
                <a:tc>
                  <a:txBody>
                    <a:bodyPr/>
                    <a:lstStyle/>
                    <a:p>
                      <a:pPr marL="265113" indent="0"/>
                      <a:r>
                        <a:rPr lang="en-US" sz="1600" dirty="0">
                          <a:solidFill>
                            <a:schemeClr val="tx1"/>
                          </a:solidFill>
                        </a:rPr>
                        <a:t>Shipping</a:t>
                      </a:r>
                      <a:endParaRPr lang="en-IN" sz="16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chemeClr val="tx1"/>
                          </a:solidFill>
                        </a:rPr>
                        <a:t>    1,700</a:t>
                      </a:r>
                      <a:endParaRPr lang="en-IN" sz="1600" dirty="0">
                        <a:solidFill>
                          <a:schemeClr val="tx1"/>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03248284"/>
                  </a:ext>
                </a:extLst>
              </a:tr>
              <a:tr h="242454">
                <a:tc>
                  <a:txBody>
                    <a:bodyPr/>
                    <a:lstStyle/>
                    <a:p>
                      <a:pPr marL="0" indent="95250"/>
                      <a:r>
                        <a:rPr lang="en-US" sz="1600" dirty="0">
                          <a:solidFill>
                            <a:srgbClr val="002060"/>
                          </a:solidFill>
                        </a:rPr>
                        <a:t>ABC cost assignments</a:t>
                      </a:r>
                      <a:endParaRPr lang="en-IN" sz="1600" dirty="0">
                        <a:solidFill>
                          <a:srgbClr val="002060"/>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IN" sz="1600" dirty="0">
                        <a:solidFill>
                          <a:srgbClr val="002060"/>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15298371"/>
                  </a:ext>
                </a:extLst>
              </a:tr>
              <a:tr h="242454">
                <a:tc>
                  <a:txBody>
                    <a:bodyPr/>
                    <a:lstStyle/>
                    <a:p>
                      <a:pPr marL="265113" indent="0"/>
                      <a:r>
                        <a:rPr lang="en-US" sz="1600" dirty="0">
                          <a:solidFill>
                            <a:srgbClr val="002060"/>
                          </a:solidFill>
                        </a:rPr>
                        <a:t>Customer orders</a:t>
                      </a:r>
                      <a:endParaRPr lang="en-IN" sz="1600" dirty="0">
                        <a:solidFill>
                          <a:srgbClr val="002060"/>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rgbClr val="002060"/>
                          </a:solidFill>
                        </a:rPr>
                        <a:t>    5,424</a:t>
                      </a:r>
                      <a:endParaRPr lang="en-IN" sz="1600" dirty="0">
                        <a:solidFill>
                          <a:srgbClr val="002060"/>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95165642"/>
                  </a:ext>
                </a:extLst>
              </a:tr>
              <a:tr h="242454">
                <a:tc>
                  <a:txBody>
                    <a:bodyPr/>
                    <a:lstStyle/>
                    <a:p>
                      <a:pPr marL="265113" indent="0"/>
                      <a:r>
                        <a:rPr lang="en-US" sz="1600" dirty="0">
                          <a:solidFill>
                            <a:srgbClr val="002060"/>
                          </a:solidFill>
                        </a:rPr>
                        <a:t>Product design</a:t>
                      </a:r>
                      <a:endParaRPr lang="en-IN" sz="1600" dirty="0">
                        <a:solidFill>
                          <a:srgbClr val="002060"/>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rgbClr val="002060"/>
                          </a:solidFill>
                        </a:rPr>
                        <a:t>    3,040</a:t>
                      </a:r>
                      <a:endParaRPr lang="en-IN" sz="1600" dirty="0">
                        <a:solidFill>
                          <a:srgbClr val="002060"/>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27248928"/>
                  </a:ext>
                </a:extLst>
              </a:tr>
              <a:tr h="242454">
                <a:tc>
                  <a:txBody>
                    <a:bodyPr/>
                    <a:lstStyle/>
                    <a:p>
                      <a:pPr marL="265113" indent="0"/>
                      <a:r>
                        <a:rPr lang="en-US" sz="1600" dirty="0">
                          <a:solidFill>
                            <a:srgbClr val="002060"/>
                          </a:solidFill>
                        </a:rPr>
                        <a:t>Order size</a:t>
                      </a:r>
                      <a:endParaRPr lang="en-IN" sz="1600" dirty="0">
                        <a:solidFill>
                          <a:srgbClr val="002060"/>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rgbClr val="002060"/>
                          </a:solidFill>
                        </a:rPr>
                        <a:t>    2,912</a:t>
                      </a:r>
                      <a:endParaRPr lang="en-IN" sz="1600" dirty="0">
                        <a:solidFill>
                          <a:srgbClr val="002060"/>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14639309"/>
                  </a:ext>
                </a:extLst>
              </a:tr>
              <a:tr h="242454">
                <a:tc>
                  <a:txBody>
                    <a:bodyPr/>
                    <a:lstStyle/>
                    <a:p>
                      <a:pPr marL="265113" indent="0"/>
                      <a:r>
                        <a:rPr lang="en-US" sz="1600" dirty="0">
                          <a:solidFill>
                            <a:srgbClr val="002060"/>
                          </a:solidFill>
                        </a:rPr>
                        <a:t>Customer relations</a:t>
                      </a:r>
                      <a:endParaRPr lang="en-IN" sz="1600" dirty="0">
                        <a:solidFill>
                          <a:srgbClr val="002060"/>
                        </a:solidFill>
                      </a:endParaRPr>
                    </a:p>
                  </a:txBody>
                  <a:tcPr marL="3600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rgbClr val="002060"/>
                          </a:solidFill>
                        </a:rPr>
                        <a:t>    1,540</a:t>
                      </a:r>
                      <a:endParaRPr lang="en-IN" sz="1600" dirty="0">
                        <a:solidFill>
                          <a:srgbClr val="002060"/>
                        </a:solidFill>
                      </a:endParaRPr>
                    </a:p>
                  </a:txBody>
                  <a:tcPr marL="36000" marR="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45110"/>
                  </a:ext>
                </a:extLst>
              </a:tr>
            </a:tbl>
          </a:graphicData>
        </a:graphic>
      </p:graphicFrame>
    </p:spTree>
    <p:extLst>
      <p:ext uri="{BB962C8B-B14F-4D97-AF65-F5344CB8AC3E}">
        <p14:creationId xmlns:p14="http://schemas.microsoft.com/office/powerpoint/2010/main" val="520551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Prepare Management Reports </a:t>
            </a:r>
            <a:r>
              <a:rPr lang="en-US" sz="1000" dirty="0"/>
              <a:t>7</a:t>
            </a:r>
          </a:p>
        </p:txBody>
      </p:sp>
      <p:sp>
        <p:nvSpPr>
          <p:cNvPr id="7" name="Content Placeholder 6"/>
          <p:cNvSpPr>
            <a:spLocks noGrp="1"/>
          </p:cNvSpPr>
          <p:nvPr>
            <p:ph idx="1"/>
          </p:nvPr>
        </p:nvSpPr>
        <p:spPr>
          <a:xfrm>
            <a:off x="822325" y="1400503"/>
            <a:ext cx="7543800" cy="1114097"/>
          </a:xfrm>
        </p:spPr>
        <p:txBody>
          <a:bodyPr/>
          <a:lstStyle/>
          <a:p>
            <a:pPr algn="ctr" eaLnBrk="1" hangingPunct="1">
              <a:spcBef>
                <a:spcPct val="30000"/>
              </a:spcBef>
            </a:pPr>
            <a:r>
              <a:rPr lang="en-US" b="1" u="sng" dirty="0"/>
              <a:t>Customer Margin Calculation </a:t>
            </a:r>
            <a:br>
              <a:rPr lang="en-US" b="1" u="sng" dirty="0"/>
            </a:br>
            <a:r>
              <a:rPr lang="en-US" dirty="0"/>
              <a:t>The third step is to compute Acme Auto Parts’ customer margin of $384 by deducting all its direct and indirect costs from its sales.</a:t>
            </a:r>
          </a:p>
        </p:txBody>
      </p:sp>
      <p:graphicFrame>
        <p:nvGraphicFramePr>
          <p:cNvPr id="3" name="Table 2"/>
          <p:cNvGraphicFramePr>
            <a:graphicFrameLocks noGrp="1"/>
          </p:cNvGraphicFramePr>
          <p:nvPr>
            <p:extLst>
              <p:ext uri="{D42A27DB-BD31-4B8C-83A1-F6EECF244321}">
                <p14:modId xmlns:p14="http://schemas.microsoft.com/office/powerpoint/2010/main" val="2737106000"/>
              </p:ext>
            </p:extLst>
          </p:nvPr>
        </p:nvGraphicFramePr>
        <p:xfrm>
          <a:off x="1600200" y="2514600"/>
          <a:ext cx="5257800" cy="3360102"/>
        </p:xfrm>
        <a:graphic>
          <a:graphicData uri="http://schemas.openxmlformats.org/drawingml/2006/table">
            <a:tbl>
              <a:tblPr firstRow="1" bandRow="1">
                <a:tableStyleId>{5C22544A-7EE6-4342-B048-85BDC9FD1C3A}</a:tableStyleId>
              </a:tblPr>
              <a:tblGrid>
                <a:gridCol w="2238610">
                  <a:extLst>
                    <a:ext uri="{9D8B030D-6E8A-4147-A177-3AD203B41FA5}">
                      <a16:colId xmlns:a16="http://schemas.microsoft.com/office/drawing/2014/main" val="752430961"/>
                    </a:ext>
                  </a:extLst>
                </a:gridCol>
                <a:gridCol w="1571390">
                  <a:extLst>
                    <a:ext uri="{9D8B030D-6E8A-4147-A177-3AD203B41FA5}">
                      <a16:colId xmlns:a16="http://schemas.microsoft.com/office/drawing/2014/main" val="761783836"/>
                    </a:ext>
                  </a:extLst>
                </a:gridCol>
                <a:gridCol w="1447800">
                  <a:extLst>
                    <a:ext uri="{9D8B030D-6E8A-4147-A177-3AD203B41FA5}">
                      <a16:colId xmlns:a16="http://schemas.microsoft.com/office/drawing/2014/main" val="3972457615"/>
                    </a:ext>
                  </a:extLst>
                </a:gridCol>
              </a:tblGrid>
              <a:tr h="312102">
                <a:tc>
                  <a:txBody>
                    <a:bodyPr/>
                    <a:lstStyle/>
                    <a:p>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400" b="0" dirty="0">
                          <a:solidFill>
                            <a:schemeClr val="tx1"/>
                          </a:solidFill>
                        </a:rPr>
                        <a:t>Acme Auto Parts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Acme Auto Parts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8802341"/>
                  </a:ext>
                </a:extLst>
              </a:tr>
              <a:tr h="228600">
                <a:tc>
                  <a:txBody>
                    <a:bodyPr/>
                    <a:lstStyle/>
                    <a:p>
                      <a:r>
                        <a:rPr lang="en-US" sz="1400" dirty="0">
                          <a:solidFill>
                            <a:schemeClr val="tx1"/>
                          </a:solidFill>
                        </a:rPr>
                        <a:t>Sales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29,200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1682388"/>
                  </a:ext>
                </a:extLst>
              </a:tr>
              <a:tr h="228600">
                <a:tc>
                  <a:txBody>
                    <a:bodyPr/>
                    <a:lstStyle/>
                    <a:p>
                      <a:r>
                        <a:rPr lang="en-US" sz="1400" dirty="0">
                          <a:solidFill>
                            <a:schemeClr val="tx1"/>
                          </a:solidFill>
                        </a:rPr>
                        <a:t>Direct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2961516"/>
                  </a:ext>
                </a:extLst>
              </a:tr>
              <a:tr h="228600">
                <a:tc>
                  <a:txBody>
                    <a:bodyPr/>
                    <a:lstStyle/>
                    <a:p>
                      <a:r>
                        <a:rPr lang="en-US" sz="1400" dirty="0">
                          <a:solidFill>
                            <a:schemeClr val="tx1"/>
                          </a:solidFill>
                        </a:rPr>
                        <a:t>   Direct material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7,500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0690924"/>
                  </a:ext>
                </a:extLst>
              </a:tr>
              <a:tr h="228600">
                <a:tc>
                  <a:txBody>
                    <a:bodyPr/>
                    <a:lstStyle/>
                    <a:p>
                      <a:r>
                        <a:rPr lang="en-US" sz="1400" dirty="0">
                          <a:solidFill>
                            <a:schemeClr val="tx1"/>
                          </a:solidFill>
                        </a:rPr>
                        <a:t>   Direct</a:t>
                      </a:r>
                      <a:r>
                        <a:rPr lang="en-US" sz="1400" baseline="0" dirty="0">
                          <a:solidFill>
                            <a:schemeClr val="tx1"/>
                          </a:solidFill>
                        </a:rPr>
                        <a:t> labor</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6,700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7707"/>
                  </a:ext>
                </a:extLst>
              </a:tr>
              <a:tr h="152400">
                <a:tc>
                  <a:txBody>
                    <a:bodyPr/>
                    <a:lstStyle/>
                    <a:p>
                      <a:r>
                        <a:rPr lang="en-US" sz="1400" dirty="0">
                          <a:solidFill>
                            <a:schemeClr val="tx1"/>
                          </a:solidFill>
                        </a:rPr>
                        <a:t>   Shipping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1,700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8531036"/>
                  </a:ext>
                </a:extLst>
              </a:tr>
              <a:tr h="228600">
                <a:tc>
                  <a:txBody>
                    <a:bodyPr/>
                    <a:lstStyle/>
                    <a:p>
                      <a:r>
                        <a:rPr lang="en-US" sz="1400" dirty="0">
                          <a:solidFill>
                            <a:schemeClr val="tx1"/>
                          </a:solidFill>
                        </a:rPr>
                        <a:t>   Customer orders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5,424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997102"/>
                  </a:ext>
                </a:extLst>
              </a:tr>
              <a:tr h="152400">
                <a:tc>
                  <a:txBody>
                    <a:bodyPr/>
                    <a:lstStyle/>
                    <a:p>
                      <a:r>
                        <a:rPr lang="en-US" sz="1400" dirty="0">
                          <a:solidFill>
                            <a:schemeClr val="tx1"/>
                          </a:solidFill>
                        </a:rPr>
                        <a:t>   Product design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3,040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3750102"/>
                  </a:ext>
                </a:extLst>
              </a:tr>
              <a:tr h="145098">
                <a:tc>
                  <a:txBody>
                    <a:bodyPr/>
                    <a:lstStyle/>
                    <a:p>
                      <a:r>
                        <a:rPr lang="en-US" sz="1400" dirty="0">
                          <a:solidFill>
                            <a:schemeClr val="tx1"/>
                          </a:solidFill>
                        </a:rPr>
                        <a:t>   Order</a:t>
                      </a:r>
                      <a:r>
                        <a:rPr lang="en-US" sz="1400" baseline="0" dirty="0">
                          <a:solidFill>
                            <a:schemeClr val="tx1"/>
                          </a:solidFill>
                        </a:rPr>
                        <a:t> size</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2,912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8186700"/>
                  </a:ext>
                </a:extLst>
              </a:tr>
              <a:tr h="304800">
                <a:tc>
                  <a:txBody>
                    <a:bodyPr/>
                    <a:lstStyle/>
                    <a:p>
                      <a:r>
                        <a:rPr lang="en-US" sz="1400" dirty="0">
                          <a:solidFill>
                            <a:schemeClr val="tx1"/>
                          </a:solidFill>
                        </a:rPr>
                        <a:t>   Customer relations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1,540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rPr>
                        <a:t>      </a:t>
                      </a:r>
                      <a:r>
                        <a:rPr lang="en-US" sz="1400" u="sng" dirty="0">
                          <a:solidFill>
                            <a:schemeClr val="tx1"/>
                          </a:solidFill>
                        </a:rPr>
                        <a:t>28,816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0718159"/>
                  </a:ext>
                </a:extLst>
              </a:tr>
              <a:tr h="304800">
                <a:tc>
                  <a:txBody>
                    <a:bodyPr/>
                    <a:lstStyle/>
                    <a:p>
                      <a:r>
                        <a:rPr lang="en-US" sz="1400" dirty="0">
                          <a:solidFill>
                            <a:schemeClr val="tx1"/>
                          </a:solidFill>
                        </a:rPr>
                        <a:t>Customer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400" u="dbl" baseline="0" dirty="0">
                          <a:solidFill>
                            <a:schemeClr val="tx1"/>
                          </a:solidFill>
                        </a:rPr>
                        <a:t>$         384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0781445"/>
                  </a:ext>
                </a:extLst>
              </a:tr>
            </a:tbl>
          </a:graphicData>
        </a:graphic>
      </p:graphicFrame>
    </p:spTree>
    <p:extLst>
      <p:ext uri="{BB962C8B-B14F-4D97-AF65-F5344CB8AC3E}">
        <p14:creationId xmlns:p14="http://schemas.microsoft.com/office/powerpoint/2010/main" val="2496102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Product Margins Computed Using the Traditional Cost System </a:t>
            </a:r>
            <a:r>
              <a:rPr lang="en-US" sz="1100" dirty="0"/>
              <a:t>1</a:t>
            </a:r>
          </a:p>
        </p:txBody>
      </p:sp>
      <p:sp>
        <p:nvSpPr>
          <p:cNvPr id="7" name="Content Placeholder 6"/>
          <p:cNvSpPr>
            <a:spLocks noGrp="1"/>
          </p:cNvSpPr>
          <p:nvPr>
            <p:ph idx="1"/>
          </p:nvPr>
        </p:nvSpPr>
        <p:spPr>
          <a:xfrm>
            <a:off x="822325" y="1447801"/>
            <a:ext cx="7543800" cy="914399"/>
          </a:xfrm>
        </p:spPr>
        <p:txBody>
          <a:bodyPr/>
          <a:lstStyle/>
          <a:p>
            <a:pPr algn="ctr" eaLnBrk="1" hangingPunct="1">
              <a:spcAft>
                <a:spcPts val="0"/>
              </a:spcAft>
            </a:pPr>
            <a:r>
              <a:rPr lang="en-US" sz="2800" dirty="0"/>
              <a:t>The first step in computing product margins is to</a:t>
            </a:r>
            <a:br>
              <a:rPr lang="en-US" sz="2800" dirty="0"/>
            </a:br>
            <a:r>
              <a:rPr lang="en-US" sz="2800" dirty="0"/>
              <a:t>gather each product’s sales and direct cost data.</a:t>
            </a:r>
          </a:p>
        </p:txBody>
      </p:sp>
      <p:graphicFrame>
        <p:nvGraphicFramePr>
          <p:cNvPr id="9" name="Table 8"/>
          <p:cNvGraphicFramePr>
            <a:graphicFrameLocks noGrp="1"/>
          </p:cNvGraphicFramePr>
          <p:nvPr>
            <p:extLst>
              <p:ext uri="{D42A27DB-BD31-4B8C-83A1-F6EECF244321}">
                <p14:modId xmlns:p14="http://schemas.microsoft.com/office/powerpoint/2010/main" val="312826580"/>
              </p:ext>
            </p:extLst>
          </p:nvPr>
        </p:nvGraphicFramePr>
        <p:xfrm>
          <a:off x="1095263" y="3169464"/>
          <a:ext cx="7134337" cy="1930780"/>
        </p:xfrm>
        <a:graphic>
          <a:graphicData uri="http://schemas.openxmlformats.org/drawingml/2006/table">
            <a:tbl>
              <a:tblPr firstRow="1" bandRow="1">
                <a:tableStyleId>{2D5ABB26-0587-4C30-8999-92F81FD0307C}</a:tableStyleId>
              </a:tblPr>
              <a:tblGrid>
                <a:gridCol w="2285999">
                  <a:extLst>
                    <a:ext uri="{9D8B030D-6E8A-4147-A177-3AD203B41FA5}">
                      <a16:colId xmlns:a16="http://schemas.microsoft.com/office/drawing/2014/main" val="433465714"/>
                    </a:ext>
                  </a:extLst>
                </a:gridCol>
                <a:gridCol w="1600200">
                  <a:extLst>
                    <a:ext uri="{9D8B030D-6E8A-4147-A177-3AD203B41FA5}">
                      <a16:colId xmlns:a16="http://schemas.microsoft.com/office/drawing/2014/main" val="1780482107"/>
                    </a:ext>
                  </a:extLst>
                </a:gridCol>
                <a:gridCol w="1752600">
                  <a:extLst>
                    <a:ext uri="{9D8B030D-6E8A-4147-A177-3AD203B41FA5}">
                      <a16:colId xmlns:a16="http://schemas.microsoft.com/office/drawing/2014/main" val="1925485359"/>
                    </a:ext>
                  </a:extLst>
                </a:gridCol>
                <a:gridCol w="1495538">
                  <a:extLst>
                    <a:ext uri="{9D8B030D-6E8A-4147-A177-3AD203B41FA5}">
                      <a16:colId xmlns:a16="http://schemas.microsoft.com/office/drawing/2014/main" val="408357628"/>
                    </a:ext>
                  </a:extLst>
                </a:gridCol>
              </a:tblGrid>
              <a:tr h="386156">
                <a:tc>
                  <a:txBody>
                    <a:bodyPr/>
                    <a:lstStyle/>
                    <a:p>
                      <a:pPr algn="ct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b="1" dirty="0">
                          <a:solidFill>
                            <a:schemeClr val="tx1"/>
                          </a:solidFill>
                        </a:rPr>
                        <a:t>SureStart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1"/>
                          </a:solidFill>
                        </a:rPr>
                        <a:t>LongLife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1"/>
                          </a:solidFill>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423614"/>
                  </a:ext>
                </a:extLst>
              </a:tr>
              <a:tr h="386156">
                <a:tc>
                  <a:txBody>
                    <a:bodyPr/>
                    <a:lstStyle/>
                    <a:p>
                      <a:r>
                        <a:rPr lang="en-IN" dirty="0">
                          <a:solidFill>
                            <a:schemeClr val="tx1"/>
                          </a:solidFill>
                        </a:rPr>
                        <a:t>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$31,300,000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$18,700,000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$50,000,000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4987880"/>
                  </a:ext>
                </a:extLst>
              </a:tr>
              <a:tr h="386156">
                <a:tc>
                  <a:txBody>
                    <a:bodyPr/>
                    <a:lstStyle/>
                    <a:p>
                      <a:r>
                        <a:rPr lang="en-IN" dirty="0">
                          <a:solidFill>
                            <a:schemeClr val="tx1"/>
                          </a:solidFill>
                        </a:rPr>
                        <a:t>Direct costs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3397035"/>
                  </a:ext>
                </a:extLst>
              </a:tr>
              <a:tr h="386156">
                <a:tc>
                  <a:txBody>
                    <a:bodyPr/>
                    <a:lstStyle/>
                    <a:p>
                      <a:pPr marL="265113" indent="0"/>
                      <a:r>
                        <a:rPr lang="en-IN" dirty="0">
                          <a:solidFill>
                            <a:schemeClr val="tx1"/>
                          </a:solidFill>
                        </a:rPr>
                        <a:t>Direct material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9,000,000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6,000,000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15,000,000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74040154"/>
                  </a:ext>
                </a:extLst>
              </a:tr>
              <a:tr h="386156">
                <a:tc>
                  <a:txBody>
                    <a:bodyPr/>
                    <a:lstStyle/>
                    <a:p>
                      <a:pPr marL="265113" indent="0"/>
                      <a:r>
                        <a:rPr lang="en-IN" dirty="0">
                          <a:solidFill>
                            <a:schemeClr val="tx1"/>
                          </a:solidFill>
                        </a:rPr>
                        <a:t>Direct labor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7,000,000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5,000,000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12,000,000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269252"/>
                  </a:ext>
                </a:extLst>
              </a:tr>
            </a:tbl>
          </a:graphicData>
        </a:graphic>
      </p:graphicFrame>
    </p:spTree>
    <p:extLst>
      <p:ext uri="{BB962C8B-B14F-4D97-AF65-F5344CB8AC3E}">
        <p14:creationId xmlns:p14="http://schemas.microsoft.com/office/powerpoint/2010/main" val="1006214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Product Margins Computed Using the Traditional Cost System </a:t>
            </a:r>
            <a:r>
              <a:rPr lang="en-US" sz="1100" dirty="0"/>
              <a:t>2 </a:t>
            </a:r>
          </a:p>
        </p:txBody>
      </p:sp>
      <p:sp>
        <p:nvSpPr>
          <p:cNvPr id="7" name="Content Placeholder 6"/>
          <p:cNvSpPr>
            <a:spLocks noGrp="1"/>
          </p:cNvSpPr>
          <p:nvPr>
            <p:ph idx="1"/>
          </p:nvPr>
        </p:nvSpPr>
        <p:spPr>
          <a:xfrm>
            <a:off x="822325" y="1447801"/>
            <a:ext cx="7543800" cy="990599"/>
          </a:xfrm>
        </p:spPr>
        <p:txBody>
          <a:bodyPr/>
          <a:lstStyle/>
          <a:p>
            <a:pPr algn="ctr" eaLnBrk="1" hangingPunct="1">
              <a:spcBef>
                <a:spcPct val="30000"/>
              </a:spcBef>
            </a:pPr>
            <a:r>
              <a:rPr lang="en-US" sz="2800" dirty="0"/>
              <a:t>The second step in computing product margins is to compute the plantwide overhead rate. </a:t>
            </a:r>
          </a:p>
        </p:txBody>
      </p:sp>
      <p:sp>
        <p:nvSpPr>
          <p:cNvPr id="3" name="Content Placeholder 2"/>
          <p:cNvSpPr>
            <a:spLocks noGrp="1"/>
          </p:cNvSpPr>
          <p:nvPr>
            <p:ph sz="quarter" idx="10"/>
          </p:nvPr>
        </p:nvSpPr>
        <p:spPr>
          <a:xfrm>
            <a:off x="822325" y="2590800"/>
            <a:ext cx="7543800" cy="385573"/>
          </a:xfrm>
        </p:spPr>
        <p:txBody>
          <a:bodyPr/>
          <a:lstStyle/>
          <a:p>
            <a:r>
              <a:rPr lang="en-US" sz="2000" b="1" dirty="0"/>
              <a:t>Manufacturing Overhead Costs at Baxter Battery</a:t>
            </a:r>
            <a:endParaRPr 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749447575"/>
              </p:ext>
            </p:extLst>
          </p:nvPr>
        </p:nvGraphicFramePr>
        <p:xfrm>
          <a:off x="1219200" y="3276600"/>
          <a:ext cx="6553200" cy="2377440"/>
        </p:xfrm>
        <a:graphic>
          <a:graphicData uri="http://schemas.openxmlformats.org/drawingml/2006/table">
            <a:tbl>
              <a:tblPr firstRow="1" bandRow="1">
                <a:tableStyleId>{5940675A-B579-460E-94D1-54222C63F5DA}</a:tableStyleId>
              </a:tblPr>
              <a:tblGrid>
                <a:gridCol w="4263928">
                  <a:extLst>
                    <a:ext uri="{9D8B030D-6E8A-4147-A177-3AD203B41FA5}">
                      <a16:colId xmlns:a16="http://schemas.microsoft.com/office/drawing/2014/main" val="20000"/>
                    </a:ext>
                  </a:extLst>
                </a:gridCol>
                <a:gridCol w="2289272">
                  <a:extLst>
                    <a:ext uri="{9D8B030D-6E8A-4147-A177-3AD203B41FA5}">
                      <a16:colId xmlns:a16="http://schemas.microsoft.com/office/drawing/2014/main" val="20001"/>
                    </a:ext>
                  </a:extLst>
                </a:gridCol>
              </a:tblGrid>
              <a:tr h="393700">
                <a:tc>
                  <a:txBody>
                    <a:bodyPr/>
                    <a:lstStyle/>
                    <a:p>
                      <a:r>
                        <a:rPr lang="en-US" sz="2000" b="0" dirty="0">
                          <a:solidFill>
                            <a:schemeClr val="tx1"/>
                          </a:solidFill>
                          <a:latin typeface="+mn-lt"/>
                          <a:ea typeface="Verdana" pitchFamily="34" charset="0"/>
                          <a:cs typeface="Verdana" pitchFamily="34" charset="0"/>
                        </a:rPr>
                        <a:t>Production</a:t>
                      </a:r>
                      <a:r>
                        <a:rPr lang="en-US" sz="2000" b="0" baseline="0" dirty="0">
                          <a:solidFill>
                            <a:schemeClr val="tx1"/>
                          </a:solidFill>
                          <a:latin typeface="+mn-lt"/>
                          <a:ea typeface="Verdana" pitchFamily="34" charset="0"/>
                          <a:cs typeface="Verdana" pitchFamily="34" charset="0"/>
                        </a:rPr>
                        <a:t> Department</a:t>
                      </a:r>
                      <a:endParaRPr lang="en-US" sz="2000" b="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0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700">
                <a:tc>
                  <a:txBody>
                    <a:bodyPr/>
                    <a:lstStyle/>
                    <a:p>
                      <a:pPr marL="0" indent="111125"/>
                      <a:r>
                        <a:rPr lang="en-US" sz="2000" dirty="0">
                          <a:solidFill>
                            <a:schemeClr val="tx1"/>
                          </a:solidFill>
                          <a:latin typeface="+mn-lt"/>
                          <a:ea typeface="Verdana" pitchFamily="34" charset="0"/>
                          <a:cs typeface="Verdana" pitchFamily="34" charset="0"/>
                        </a:rPr>
                        <a:t>  Indirect factory wages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solidFill>
                            <a:schemeClr val="tx1"/>
                          </a:solidFill>
                          <a:latin typeface="+mn-lt"/>
                          <a:ea typeface="Verdana" pitchFamily="34" charset="0"/>
                          <a:cs typeface="Verdana" pitchFamily="34" charset="0"/>
                        </a:rPr>
                        <a:t>$      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3700">
                <a:tc>
                  <a:txBody>
                    <a:bodyPr/>
                    <a:lstStyle/>
                    <a:p>
                      <a:pPr marL="0" indent="111125" algn="l" defTabSz="914400" rtl="0" eaLnBrk="1" latinLnBrk="0" hangingPunct="1"/>
                      <a:r>
                        <a:rPr lang="en-US" sz="2000" kern="1200" dirty="0">
                          <a:solidFill>
                            <a:schemeClr val="tx1"/>
                          </a:solidFill>
                          <a:latin typeface="+mn-lt"/>
                          <a:ea typeface="Verdana" pitchFamily="34" charset="0"/>
                          <a:cs typeface="Verdana" pitchFamily="34" charset="0"/>
                        </a:rPr>
                        <a:t>  Factory equipment depreciation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solidFill>
                            <a:schemeClr val="tx1"/>
                          </a:solidFill>
                          <a:latin typeface="+mn-lt"/>
                          <a:ea typeface="Verdana" pitchFamily="34" charset="0"/>
                          <a:cs typeface="Verdana" pitchFamily="34" charset="0"/>
                        </a:rPr>
                        <a:t>3,500,000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3700">
                <a:tc>
                  <a:txBody>
                    <a:bodyPr/>
                    <a:lstStyle/>
                    <a:p>
                      <a:pPr marL="0" indent="111125" algn="l" defTabSz="914400" rtl="0" eaLnBrk="1" latinLnBrk="0" hangingPunct="1"/>
                      <a:r>
                        <a:rPr lang="en-US" sz="2000" kern="1200" dirty="0">
                          <a:solidFill>
                            <a:schemeClr val="tx1"/>
                          </a:solidFill>
                          <a:latin typeface="+mn-lt"/>
                          <a:ea typeface="Verdana" pitchFamily="34" charset="0"/>
                          <a:cs typeface="Verdana" pitchFamily="34" charset="0"/>
                        </a:rPr>
                        <a:t>  Factory utilities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solidFill>
                            <a:schemeClr val="tx1"/>
                          </a:solidFill>
                          <a:latin typeface="+mn-lt"/>
                          <a:ea typeface="Verdana" pitchFamily="34" charset="0"/>
                          <a:cs typeface="Verdana" pitchFamily="34" charset="0"/>
                        </a:rPr>
                        <a:t>2,500,000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3700">
                <a:tc>
                  <a:txBody>
                    <a:bodyPr/>
                    <a:lstStyle/>
                    <a:p>
                      <a:pPr marL="0" indent="111125" algn="l" defTabSz="914400" rtl="0" eaLnBrk="1" latinLnBrk="0" hangingPunct="1"/>
                      <a:r>
                        <a:rPr lang="en-US" sz="2000" kern="1200" dirty="0">
                          <a:solidFill>
                            <a:schemeClr val="tx1"/>
                          </a:solidFill>
                          <a:latin typeface="+mn-lt"/>
                          <a:ea typeface="Verdana" pitchFamily="34" charset="0"/>
                          <a:cs typeface="Verdana" pitchFamily="34" charset="0"/>
                        </a:rPr>
                        <a:t>  Factory building lease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u="sng" dirty="0">
                          <a:solidFill>
                            <a:schemeClr val="tx1"/>
                          </a:solidFill>
                          <a:latin typeface="+mn-lt"/>
                          <a:ea typeface="Verdana" pitchFamily="34" charset="0"/>
                          <a:cs typeface="Verdana" pitchFamily="34" charset="0"/>
                        </a:rPr>
                        <a:t>       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3700">
                <a:tc>
                  <a:txBody>
                    <a:bodyPr/>
                    <a:lstStyle/>
                    <a:p>
                      <a:r>
                        <a:rPr lang="en-US" sz="2000" dirty="0">
                          <a:solidFill>
                            <a:schemeClr val="tx1"/>
                          </a:solidFill>
                          <a:latin typeface="+mn-lt"/>
                          <a:ea typeface="Verdana" pitchFamily="34" charset="0"/>
                          <a:cs typeface="Verdana" pitchFamily="34" charset="0"/>
                        </a:rPr>
                        <a:t>Total manufacturing overhead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b="1" u="dbl" baseline="0" dirty="0">
                          <a:solidFill>
                            <a:srgbClr val="AC0000"/>
                          </a:solidFill>
                          <a:uFill>
                            <a:solidFill>
                              <a:schemeClr val="tx1"/>
                            </a:solidFill>
                          </a:uFill>
                          <a:latin typeface="+mn-lt"/>
                          <a:ea typeface="Verdana" pitchFamily="34" charset="0"/>
                          <a:cs typeface="Verdana" pitchFamily="34" charset="0"/>
                        </a:rPr>
                        <a:t>$   14,000,000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3172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Product Margins Computed Using the Traditional Cost System </a:t>
            </a:r>
            <a:r>
              <a:rPr lang="en-US" sz="1100" dirty="0"/>
              <a:t>3</a:t>
            </a:r>
          </a:p>
        </p:txBody>
      </p:sp>
      <p:graphicFrame>
        <p:nvGraphicFramePr>
          <p:cNvPr id="5" name="Object 4"/>
          <p:cNvGraphicFramePr>
            <a:graphicFrameLocks noChangeAspect="1"/>
          </p:cNvGraphicFramePr>
          <p:nvPr>
            <p:extLst>
              <p:ext uri="{D42A27DB-BD31-4B8C-83A1-F6EECF244321}">
                <p14:modId xmlns:p14="http://schemas.microsoft.com/office/powerpoint/2010/main" val="2849398974"/>
              </p:ext>
            </p:extLst>
          </p:nvPr>
        </p:nvGraphicFramePr>
        <p:xfrm>
          <a:off x="688975" y="1514475"/>
          <a:ext cx="7556500" cy="1158875"/>
        </p:xfrm>
        <a:graphic>
          <a:graphicData uri="http://schemas.openxmlformats.org/presentationml/2006/ole">
            <mc:AlternateContent xmlns:mc="http://schemas.openxmlformats.org/markup-compatibility/2006">
              <mc:Choice xmlns:v="urn:schemas-microsoft-com:vml" Requires="v">
                <p:oleObj spid="_x0000_s2124" name="Equation" r:id="rId3" imgW="4140000" imgH="634680" progId="Equation.DSMT4">
                  <p:embed/>
                </p:oleObj>
              </mc:Choice>
              <mc:Fallback>
                <p:oleObj name="Equation" r:id="rId3" imgW="4140000" imgH="634680" progId="Equation.DSMT4">
                  <p:embed/>
                  <p:pic>
                    <p:nvPicPr>
                      <p:cNvPr id="0" name=""/>
                      <p:cNvPicPr/>
                      <p:nvPr/>
                    </p:nvPicPr>
                    <p:blipFill>
                      <a:blip r:embed="rId4"/>
                      <a:stretch>
                        <a:fillRect/>
                      </a:stretch>
                    </p:blipFill>
                    <p:spPr>
                      <a:xfrm>
                        <a:off x="688975" y="1514475"/>
                        <a:ext cx="7556500" cy="1158875"/>
                      </a:xfrm>
                      <a:prstGeom prst="rect">
                        <a:avLst/>
                      </a:prstGeom>
                    </p:spPr>
                  </p:pic>
                </p:oleObj>
              </mc:Fallback>
            </mc:AlternateContent>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78961858"/>
              </p:ext>
            </p:extLst>
          </p:nvPr>
        </p:nvGraphicFramePr>
        <p:xfrm>
          <a:off x="1066800" y="2971800"/>
          <a:ext cx="6248400" cy="1967806"/>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646370">
                <a:tc>
                  <a:txBody>
                    <a:bodyPr/>
                    <a:lstStyle/>
                    <a:p>
                      <a:pPr algn="r"/>
                      <a:endParaRPr lang="en-US" sz="20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sng" dirty="0">
                          <a:solidFill>
                            <a:schemeClr val="tx1"/>
                          </a:solidFill>
                          <a:latin typeface="+mn-lt"/>
                          <a:ea typeface="Verdana" pitchFamily="34" charset="0"/>
                          <a:cs typeface="Verdana" pitchFamily="34" charset="0"/>
                        </a:rPr>
                        <a:t>Machine</a:t>
                      </a:r>
                      <a:r>
                        <a:rPr lang="en-US" sz="2000" b="1" u="sng" baseline="0" dirty="0">
                          <a:solidFill>
                            <a:schemeClr val="tx1"/>
                          </a:solidFill>
                          <a:latin typeface="+mn-lt"/>
                          <a:ea typeface="Verdana" pitchFamily="34" charset="0"/>
                          <a:cs typeface="Verdana" pitchFamily="34" charset="0"/>
                        </a:rPr>
                        <a:t>-Hours</a:t>
                      </a:r>
                      <a:endParaRPr lang="en-US" sz="2000" b="1" u="sng"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598">
                <a:tc>
                  <a:txBody>
                    <a:bodyPr/>
                    <a:lstStyle/>
                    <a:p>
                      <a:r>
                        <a:rPr lang="en-US" sz="2000" dirty="0">
                          <a:solidFill>
                            <a:schemeClr val="tx1"/>
                          </a:solidFill>
                          <a:latin typeface="+mn-lt"/>
                          <a:ea typeface="Verdana" pitchFamily="34" charset="0"/>
                          <a:cs typeface="Verdana" pitchFamily="34" charset="0"/>
                        </a:rPr>
                        <a:t>SureStart</a:t>
                      </a:r>
                      <a:r>
                        <a:rPr lang="en-US" sz="2000" baseline="0" dirty="0">
                          <a:solidFill>
                            <a:schemeClr val="tx1"/>
                          </a:solidFill>
                          <a:latin typeface="+mn-lt"/>
                          <a:ea typeface="Verdana" pitchFamily="34" charset="0"/>
                          <a:cs typeface="Verdana" pitchFamily="34" charset="0"/>
                        </a:rPr>
                        <a:t> (800,000 @ 0.60 hour)</a:t>
                      </a:r>
                      <a:endParaRPr lang="en-US" sz="200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solidFill>
                            <a:schemeClr val="tx1"/>
                          </a:solidFill>
                          <a:latin typeface="+mn-lt"/>
                          <a:ea typeface="Verdana" pitchFamily="34" charset="0"/>
                          <a:cs typeface="Verdana" pitchFamily="34" charset="0"/>
                        </a:rPr>
                        <a:t>480,000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2598">
                <a:tc>
                  <a:txBody>
                    <a:bodyPr/>
                    <a:lstStyle/>
                    <a:p>
                      <a:r>
                        <a:rPr lang="en-US" sz="2000" dirty="0">
                          <a:solidFill>
                            <a:schemeClr val="tx1"/>
                          </a:solidFill>
                          <a:latin typeface="+mn-lt"/>
                          <a:ea typeface="Verdana" pitchFamily="34" charset="0"/>
                          <a:cs typeface="Verdana" pitchFamily="34" charset="0"/>
                        </a:rPr>
                        <a:t>LongLife (400,000 @ 0.80 hour)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u="sng" dirty="0">
                          <a:solidFill>
                            <a:schemeClr val="tx1"/>
                          </a:solidFill>
                          <a:latin typeface="+mn-lt"/>
                          <a:ea typeface="Verdana" pitchFamily="34" charset="0"/>
                          <a:cs typeface="Verdana" pitchFamily="34" charset="0"/>
                        </a:rPr>
                        <a:t>320,000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6053">
                <a:tc>
                  <a:txBody>
                    <a:bodyPr/>
                    <a:lstStyle/>
                    <a:p>
                      <a:r>
                        <a:rPr lang="en-US" sz="2000" dirty="0">
                          <a:solidFill>
                            <a:schemeClr val="tx1"/>
                          </a:solidFill>
                          <a:latin typeface="+mn-lt"/>
                          <a:ea typeface="Verdana" pitchFamily="34" charset="0"/>
                          <a:cs typeface="Verdana" pitchFamily="34" charset="0"/>
                        </a:rPr>
                        <a:t>Total machine-hours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dbl" baseline="0" dirty="0">
                          <a:solidFill>
                            <a:srgbClr val="AC0000"/>
                          </a:solidFill>
                          <a:uFill>
                            <a:solidFill>
                              <a:schemeClr val="tx1"/>
                            </a:solidFill>
                          </a:uFill>
                          <a:latin typeface="+mn-lt"/>
                          <a:ea typeface="Verdana" pitchFamily="34" charset="0"/>
                          <a:cs typeface="Verdana" pitchFamily="34" charset="0"/>
                        </a:rPr>
                        <a:t>800,000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7454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Product Margins Computed Using the Traditional Cost System </a:t>
            </a:r>
            <a:r>
              <a:rPr lang="en-US" sz="1100" dirty="0"/>
              <a:t>4</a:t>
            </a:r>
          </a:p>
        </p:txBody>
      </p:sp>
      <p:sp>
        <p:nvSpPr>
          <p:cNvPr id="7" name="Content Placeholder 6"/>
          <p:cNvSpPr>
            <a:spLocks noGrp="1"/>
          </p:cNvSpPr>
          <p:nvPr>
            <p:ph idx="1"/>
          </p:nvPr>
        </p:nvSpPr>
        <p:spPr>
          <a:xfrm>
            <a:off x="822325" y="1447800"/>
            <a:ext cx="7543800" cy="990600"/>
          </a:xfrm>
        </p:spPr>
        <p:txBody>
          <a:bodyPr/>
          <a:lstStyle/>
          <a:p>
            <a:pPr algn="ctr" eaLnBrk="1" hangingPunct="1">
              <a:spcBef>
                <a:spcPct val="30000"/>
              </a:spcBef>
            </a:pPr>
            <a:r>
              <a:rPr lang="en-US" sz="2800" dirty="0"/>
              <a:t>The third step in computing product margins is to</a:t>
            </a:r>
            <a:br>
              <a:rPr lang="en-US" sz="2800" dirty="0"/>
            </a:br>
            <a:r>
              <a:rPr lang="en-US" sz="2800" dirty="0"/>
              <a:t>allocate manufacturing overhead to each product.</a:t>
            </a:r>
          </a:p>
        </p:txBody>
      </p:sp>
      <p:graphicFrame>
        <p:nvGraphicFramePr>
          <p:cNvPr id="9" name="Table 8"/>
          <p:cNvGraphicFramePr>
            <a:graphicFrameLocks noGrp="1"/>
          </p:cNvGraphicFramePr>
          <p:nvPr>
            <p:extLst>
              <p:ext uri="{D42A27DB-BD31-4B8C-83A1-F6EECF244321}">
                <p14:modId xmlns:p14="http://schemas.microsoft.com/office/powerpoint/2010/main" val="1978344167"/>
              </p:ext>
            </p:extLst>
          </p:nvPr>
        </p:nvGraphicFramePr>
        <p:xfrm>
          <a:off x="853967" y="2682240"/>
          <a:ext cx="8000999" cy="173736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433465714"/>
                    </a:ext>
                  </a:extLst>
                </a:gridCol>
                <a:gridCol w="1371600">
                  <a:extLst>
                    <a:ext uri="{9D8B030D-6E8A-4147-A177-3AD203B41FA5}">
                      <a16:colId xmlns:a16="http://schemas.microsoft.com/office/drawing/2014/main" val="1780482107"/>
                    </a:ext>
                  </a:extLst>
                </a:gridCol>
                <a:gridCol w="1447800">
                  <a:extLst>
                    <a:ext uri="{9D8B030D-6E8A-4147-A177-3AD203B41FA5}">
                      <a16:colId xmlns:a16="http://schemas.microsoft.com/office/drawing/2014/main" val="1925485359"/>
                    </a:ext>
                  </a:extLst>
                </a:gridCol>
                <a:gridCol w="1523999">
                  <a:extLst>
                    <a:ext uri="{9D8B030D-6E8A-4147-A177-3AD203B41FA5}">
                      <a16:colId xmlns:a16="http://schemas.microsoft.com/office/drawing/2014/main" val="408357628"/>
                    </a:ext>
                  </a:extLst>
                </a:gridCol>
              </a:tblGrid>
              <a:tr h="248052">
                <a:tc>
                  <a:txBody>
                    <a:bodyPr/>
                    <a:lstStyle/>
                    <a:p>
                      <a:pPr algn="ctr"/>
                      <a:endParaRPr lang="en-IN"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none" dirty="0">
                          <a:solidFill>
                            <a:schemeClr val="tx1"/>
                          </a:solidFill>
                        </a:rPr>
                        <a:t>Machine-</a:t>
                      </a:r>
                      <a:r>
                        <a:rPr lang="en-IN" b="1" u="sng" dirty="0">
                          <a:solidFill>
                            <a:schemeClr val="tx1"/>
                          </a:solidFill>
                        </a:rPr>
                        <a:t> Hours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none" dirty="0">
                          <a:solidFill>
                            <a:schemeClr val="tx1"/>
                          </a:solidFill>
                        </a:rPr>
                        <a:t>Overhead</a:t>
                      </a:r>
                      <a:r>
                        <a:rPr lang="en-IN" b="1" u="sng" dirty="0">
                          <a:solidFill>
                            <a:schemeClr val="tx1"/>
                          </a:solidFill>
                        </a:rPr>
                        <a:t>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none" dirty="0">
                          <a:solidFill>
                            <a:schemeClr val="tx1"/>
                          </a:solidFill>
                        </a:rPr>
                        <a:t>Overhead </a:t>
                      </a:r>
                      <a:r>
                        <a:rPr lang="en-IN" b="1" u="sng" dirty="0">
                          <a:solidFill>
                            <a:schemeClr val="tx1"/>
                          </a:solidFill>
                        </a:rPr>
                        <a:t>Allocated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4423614"/>
                  </a:ext>
                </a:extLst>
              </a:tr>
              <a:tr h="141744">
                <a:tc>
                  <a:txBody>
                    <a:bodyPr/>
                    <a:lstStyle/>
                    <a:p>
                      <a:r>
                        <a:rPr lang="en-IN" dirty="0">
                          <a:solidFill>
                            <a:schemeClr val="tx1"/>
                          </a:solidFill>
                        </a:rPr>
                        <a:t>SureStart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480,000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$17.50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solidFill>
                            <a:srgbClr val="AC0000"/>
                          </a:solidFill>
                        </a:rPr>
                        <a:t>$  8,400,000</a:t>
                      </a:r>
                      <a:endParaRPr lang="en-IN" b="1" dirty="0">
                        <a:solidFill>
                          <a:srgbClr val="AC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987880"/>
                  </a:ext>
                </a:extLst>
              </a:tr>
              <a:tr h="141744">
                <a:tc>
                  <a:txBody>
                    <a:bodyPr/>
                    <a:lstStyle/>
                    <a:p>
                      <a:r>
                        <a:rPr lang="en-IN" dirty="0">
                          <a:solidFill>
                            <a:schemeClr val="tx1"/>
                          </a:solidFill>
                        </a:rPr>
                        <a:t>LongLife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320,000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  17.50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    5,600,000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397035"/>
                  </a:ext>
                </a:extLst>
              </a:tr>
              <a:tr h="300726">
                <a:tc>
                  <a:txBody>
                    <a:bodyPr/>
                    <a:lstStyle/>
                    <a:p>
                      <a:pPr marL="0" indent="0"/>
                      <a:r>
                        <a:rPr lang="en-IN" dirty="0">
                          <a:solidFill>
                            <a:schemeClr val="tx1"/>
                          </a:solidFill>
                        </a:rPr>
                        <a:t>Total overhead</a:t>
                      </a:r>
                      <a:r>
                        <a:rPr lang="en-IN" baseline="0" dirty="0">
                          <a:solidFill>
                            <a:schemeClr val="tx1"/>
                          </a:solidFill>
                        </a:rPr>
                        <a:t> allocated to products</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chemeClr val="tx1"/>
                          </a:solidFill>
                          <a:uFill>
                            <a:solidFill>
                              <a:schemeClr val="tx1"/>
                            </a:solidFill>
                          </a:uFill>
                        </a:rPr>
                        <a:t>$14,000,000</a:t>
                      </a:r>
                      <a:endParaRPr lang="en-IN" u="dbl" baseline="0" dirty="0">
                        <a:solidFill>
                          <a:schemeClr val="tx1"/>
                        </a:solidFill>
                        <a:uFill>
                          <a:solidFill>
                            <a:schemeClr val="tx1"/>
                          </a:solidFill>
                        </a:u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040154"/>
                  </a:ext>
                </a:extLst>
              </a:tr>
            </a:tbl>
          </a:graphicData>
        </a:graphic>
      </p:graphicFrame>
      <p:sp>
        <p:nvSpPr>
          <p:cNvPr id="2" name="Content Placeholder 1"/>
          <p:cNvSpPr>
            <a:spLocks noGrp="1"/>
          </p:cNvSpPr>
          <p:nvPr>
            <p:ph idx="10"/>
          </p:nvPr>
        </p:nvSpPr>
        <p:spPr>
          <a:xfrm>
            <a:off x="990600" y="5181600"/>
            <a:ext cx="6172200" cy="502001"/>
          </a:xfrm>
          <a:ln>
            <a:solidFill>
              <a:schemeClr val="tx1"/>
            </a:solidFill>
          </a:ln>
        </p:spPr>
        <p:txBody>
          <a:bodyPr/>
          <a:lstStyle/>
          <a:p>
            <a:pPr algn="ctr"/>
            <a:r>
              <a:rPr lang="en-US" sz="2400" b="1" dirty="0"/>
              <a:t>480,000 hours × $17.50 per hour = </a:t>
            </a:r>
            <a:r>
              <a:rPr lang="en-US" sz="2400" b="1" dirty="0">
                <a:solidFill>
                  <a:srgbClr val="C00000"/>
                </a:solidFill>
              </a:rPr>
              <a:t>$8,400,000</a:t>
            </a:r>
          </a:p>
        </p:txBody>
      </p:sp>
    </p:spTree>
    <p:extLst>
      <p:ext uri="{BB962C8B-B14F-4D97-AF65-F5344CB8AC3E}">
        <p14:creationId xmlns:p14="http://schemas.microsoft.com/office/powerpoint/2010/main" val="801030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Product Margins Computed Using the Traditional Cost System </a:t>
            </a:r>
            <a:r>
              <a:rPr lang="en-US" sz="1100" dirty="0"/>
              <a:t>5</a:t>
            </a:r>
          </a:p>
        </p:txBody>
      </p:sp>
      <p:sp>
        <p:nvSpPr>
          <p:cNvPr id="7" name="Content Placeholder 6"/>
          <p:cNvSpPr>
            <a:spLocks noGrp="1"/>
          </p:cNvSpPr>
          <p:nvPr>
            <p:ph idx="1"/>
          </p:nvPr>
        </p:nvSpPr>
        <p:spPr>
          <a:xfrm>
            <a:off x="822324" y="1262742"/>
            <a:ext cx="7543801" cy="380999"/>
          </a:xfrm>
        </p:spPr>
        <p:txBody>
          <a:bodyPr/>
          <a:lstStyle/>
          <a:p>
            <a:pPr algn="ctr" eaLnBrk="1" hangingPunct="1">
              <a:spcBef>
                <a:spcPct val="30000"/>
              </a:spcBef>
            </a:pPr>
            <a:r>
              <a:rPr lang="en-US" dirty="0"/>
              <a:t>The fourth step is to actually compute the product margins.</a:t>
            </a:r>
          </a:p>
        </p:txBody>
      </p:sp>
      <p:graphicFrame>
        <p:nvGraphicFramePr>
          <p:cNvPr id="10" name="Table 9"/>
          <p:cNvGraphicFramePr>
            <a:graphicFrameLocks noGrp="1"/>
          </p:cNvGraphicFramePr>
          <p:nvPr>
            <p:extLst>
              <p:ext uri="{D42A27DB-BD31-4B8C-83A1-F6EECF244321}">
                <p14:modId xmlns:p14="http://schemas.microsoft.com/office/powerpoint/2010/main" val="819023744"/>
              </p:ext>
            </p:extLst>
          </p:nvPr>
        </p:nvGraphicFramePr>
        <p:xfrm>
          <a:off x="762000" y="1717481"/>
          <a:ext cx="7848600" cy="3235519"/>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250087">
                <a:tc>
                  <a:txBody>
                    <a:bodyPr/>
                    <a:lstStyle/>
                    <a:p>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i="0" u="sng" dirty="0" err="1">
                          <a:solidFill>
                            <a:schemeClr val="tx1"/>
                          </a:solidFill>
                          <a:latin typeface="+mn-lt"/>
                          <a:ea typeface="Verdana" pitchFamily="34" charset="0"/>
                          <a:cs typeface="Verdana" pitchFamily="34" charset="0"/>
                        </a:rPr>
                        <a:t>SureStarts</a:t>
                      </a:r>
                      <a:endParaRPr lang="en-US" sz="1200" b="1" i="0" u="sng"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sng" dirty="0" err="1">
                          <a:solidFill>
                            <a:schemeClr val="tx1"/>
                          </a:solidFill>
                          <a:latin typeface="+mn-lt"/>
                          <a:ea typeface="Verdana" pitchFamily="34" charset="0"/>
                          <a:cs typeface="Verdana" pitchFamily="34" charset="0"/>
                        </a:rPr>
                        <a:t>SureStarts</a:t>
                      </a:r>
                      <a:endParaRPr lang="en-US" sz="1200" b="1" i="0" u="sng"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i="0" u="sng" dirty="0">
                          <a:solidFill>
                            <a:schemeClr val="tx1"/>
                          </a:solidFill>
                          <a:latin typeface="+mn-lt"/>
                          <a:ea typeface="Verdana" pitchFamily="34" charset="0"/>
                          <a:cs typeface="Verdana" pitchFamily="34" charset="0"/>
                        </a:rPr>
                        <a:t>LongLifes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sng" dirty="0">
                          <a:solidFill>
                            <a:schemeClr val="tx1"/>
                          </a:solidFill>
                          <a:latin typeface="+mn-lt"/>
                          <a:ea typeface="Verdana" pitchFamily="34" charset="0"/>
                          <a:cs typeface="Verdana" pitchFamily="34" charset="0"/>
                        </a:rPr>
                        <a:t>LongLifes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i="0" u="sng"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sng" dirty="0">
                          <a:solidFill>
                            <a:schemeClr val="tx1"/>
                          </a:solidFill>
                          <a:latin typeface="+mn-lt"/>
                          <a:ea typeface="Verdana" pitchFamily="34" charset="0"/>
                          <a:cs typeface="Verdana"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5966">
                <a:tc>
                  <a:txBody>
                    <a:bodyPr/>
                    <a:lstStyle/>
                    <a:p>
                      <a:r>
                        <a:rPr lang="en-US" sz="1200" i="0" dirty="0">
                          <a:solidFill>
                            <a:schemeClr val="tx1"/>
                          </a:solidFill>
                          <a:latin typeface="+mn-lt"/>
                          <a:ea typeface="Verdana" pitchFamily="34" charset="0"/>
                          <a:cs typeface="Verdana" pitchFamily="34" charset="0"/>
                        </a:rPr>
                        <a:t>Sales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$31,300,000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mn-lt"/>
                          <a:ea typeface="Verdana" pitchFamily="34" charset="0"/>
                          <a:cs typeface="Verdana" pitchFamily="34" charset="0"/>
                        </a:rPr>
                        <a:t>$18,700,000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i="0" dirty="0">
                          <a:solidFill>
                            <a:schemeClr val="tx1"/>
                          </a:solidFill>
                          <a:latin typeface="+mn-lt"/>
                          <a:ea typeface="Verdana" pitchFamily="34" charset="0"/>
                          <a:cs typeface="Verdana" pitchFamily="34" charset="0"/>
                        </a:rPr>
                        <a:t>$50,000,000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087">
                <a:tc>
                  <a:txBody>
                    <a:bodyPr/>
                    <a:lstStyle/>
                    <a:p>
                      <a:r>
                        <a:rPr lang="en-US" sz="1200" i="0" dirty="0">
                          <a:solidFill>
                            <a:schemeClr val="tx1"/>
                          </a:solidFill>
                          <a:latin typeface="+mn-lt"/>
                          <a:ea typeface="Verdana" pitchFamily="34" charset="0"/>
                          <a:cs typeface="Verdana" pitchFamily="34" charset="0"/>
                        </a:rPr>
                        <a:t>Cost of goods sold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5966">
                <a:tc>
                  <a:txBody>
                    <a:bodyPr/>
                    <a:lstStyle/>
                    <a:p>
                      <a:pPr marL="0" indent="173038"/>
                      <a:r>
                        <a:rPr lang="en-US" sz="1200" i="0" dirty="0">
                          <a:solidFill>
                            <a:schemeClr val="tx1"/>
                          </a:solidFill>
                          <a:latin typeface="+mn-lt"/>
                          <a:ea typeface="Verdana" pitchFamily="34" charset="0"/>
                          <a:cs typeface="Verdana" pitchFamily="34" charset="0"/>
                        </a:rPr>
                        <a:t>Direct</a:t>
                      </a:r>
                      <a:r>
                        <a:rPr lang="en-US" sz="1200" i="0" baseline="0" dirty="0">
                          <a:solidFill>
                            <a:schemeClr val="tx1"/>
                          </a:solidFill>
                          <a:latin typeface="+mn-lt"/>
                          <a:ea typeface="Verdana" pitchFamily="34" charset="0"/>
                          <a:cs typeface="Verdana" pitchFamily="34" charset="0"/>
                        </a:rPr>
                        <a:t> materials</a:t>
                      </a: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$9,000,000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$6,000,000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$15,000,000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0087">
                <a:tc>
                  <a:txBody>
                    <a:bodyPr/>
                    <a:lstStyle/>
                    <a:p>
                      <a:pPr marL="173038" indent="0" algn="l" defTabSz="914400" rtl="0" eaLnBrk="1" latinLnBrk="0" hangingPunct="1">
                        <a:tabLst>
                          <a:tab pos="173038" algn="l"/>
                        </a:tabLst>
                      </a:pPr>
                      <a:r>
                        <a:rPr lang="en-US" sz="1200" i="0" kern="1200" dirty="0">
                          <a:solidFill>
                            <a:schemeClr val="tx1"/>
                          </a:solidFill>
                          <a:latin typeface="+mn-lt"/>
                          <a:ea typeface="Verdana" pitchFamily="34" charset="0"/>
                          <a:cs typeface="Verdana" pitchFamily="34" charset="0"/>
                        </a:rPr>
                        <a:t>Direct labor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7,000,000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5,000,000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12,000,000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1907">
                <a:tc>
                  <a:txBody>
                    <a:bodyPr/>
                    <a:lstStyle/>
                    <a:p>
                      <a:pPr marL="173038" indent="0" algn="l" defTabSz="914400" rtl="0" eaLnBrk="1" latinLnBrk="0" hangingPunct="1"/>
                      <a:r>
                        <a:rPr lang="en-US" sz="1200" i="0" kern="1200" dirty="0">
                          <a:solidFill>
                            <a:schemeClr val="tx1"/>
                          </a:solidFill>
                          <a:latin typeface="+mn-lt"/>
                          <a:ea typeface="Verdana" pitchFamily="34" charset="0"/>
                          <a:cs typeface="Verdana" pitchFamily="34" charset="0"/>
                        </a:rPr>
                        <a:t>Manufacturing overhead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u="sng" dirty="0">
                          <a:solidFill>
                            <a:schemeClr val="tx1"/>
                          </a:solidFill>
                          <a:latin typeface="+mn-lt"/>
                          <a:ea typeface="Verdana" pitchFamily="34" charset="0"/>
                          <a:cs typeface="Verdana" pitchFamily="34" charset="0"/>
                        </a:rPr>
                        <a:t>  8,400,000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u="sng" dirty="0">
                          <a:solidFill>
                            <a:schemeClr val="tx1"/>
                          </a:solidFill>
                          <a:latin typeface="+mn-lt"/>
                          <a:ea typeface="Verdana" pitchFamily="34" charset="0"/>
                          <a:cs typeface="Verdana" pitchFamily="34" charset="0"/>
                        </a:rPr>
                        <a:t>   24,400,000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dirty="0">
                          <a:solidFill>
                            <a:schemeClr val="tx1"/>
                          </a:solidFill>
                          <a:latin typeface="+mn-lt"/>
                          <a:ea typeface="Verdana" pitchFamily="34" charset="0"/>
                          <a:cs typeface="Verdana" pitchFamily="34" charset="0"/>
                        </a:rPr>
                        <a:t>5,600,000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u="sng" dirty="0">
                          <a:solidFill>
                            <a:schemeClr val="tx1"/>
                          </a:solidFill>
                          <a:latin typeface="+mn-lt"/>
                          <a:ea typeface="Verdana" pitchFamily="34" charset="0"/>
                          <a:cs typeface="Verdana" pitchFamily="34" charset="0"/>
                        </a:rPr>
                        <a:t>16,600,000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u="sng" dirty="0">
                          <a:solidFill>
                            <a:schemeClr val="tx1"/>
                          </a:solidFill>
                          <a:latin typeface="+mn-lt"/>
                          <a:ea typeface="Verdana" pitchFamily="34" charset="0"/>
                          <a:cs typeface="Verdana" pitchFamily="34" charset="0"/>
                        </a:rPr>
                        <a:t>14,000,000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i="0" u="sng" dirty="0">
                          <a:solidFill>
                            <a:schemeClr val="tx1"/>
                          </a:solidFill>
                          <a:latin typeface="+mn-lt"/>
                          <a:ea typeface="Verdana" pitchFamily="34" charset="0"/>
                          <a:cs typeface="Verdana" pitchFamily="34" charset="0"/>
                        </a:rPr>
                        <a:t>  41,000,000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0087">
                <a:tc>
                  <a:txBody>
                    <a:bodyPr/>
                    <a:lstStyle/>
                    <a:p>
                      <a:r>
                        <a:rPr lang="en-US" sz="1200" i="0" dirty="0">
                          <a:solidFill>
                            <a:schemeClr val="tx1"/>
                          </a:solidFill>
                          <a:latin typeface="+mn-lt"/>
                          <a:ea typeface="Verdana" pitchFamily="34" charset="0"/>
                          <a:cs typeface="Verdana" pitchFamily="34" charset="0"/>
                        </a:rPr>
                        <a:t>Product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u="sng" dirty="0">
                          <a:solidFill>
                            <a:schemeClr val="tx1"/>
                          </a:solidFill>
                          <a:latin typeface="+mn-lt"/>
                          <a:ea typeface="Verdana" pitchFamily="34" charset="0"/>
                          <a:cs typeface="Verdana" pitchFamily="34" charset="0"/>
                        </a:rPr>
                        <a:t>$   </a:t>
                      </a:r>
                      <a:r>
                        <a:rPr lang="en-US" sz="1200" i="0" u="sng" baseline="0" dirty="0">
                          <a:solidFill>
                            <a:schemeClr val="tx1"/>
                          </a:solidFill>
                          <a:latin typeface="+mn-lt"/>
                          <a:ea typeface="Verdana" pitchFamily="34" charset="0"/>
                          <a:cs typeface="Verdana" pitchFamily="34" charset="0"/>
                        </a:rPr>
                        <a:t>6,900,000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200" i="0" u="sng" dirty="0">
                          <a:solidFill>
                            <a:schemeClr val="tx1"/>
                          </a:solidFill>
                          <a:latin typeface="+mn-lt"/>
                          <a:ea typeface="Verdana" pitchFamily="34" charset="0"/>
                          <a:cs typeface="Verdana" pitchFamily="34" charset="0"/>
                        </a:rPr>
                        <a:t>   </a:t>
                      </a:r>
                      <a:r>
                        <a:rPr lang="en-US" sz="1200" i="0" u="sng" baseline="0" dirty="0">
                          <a:solidFill>
                            <a:schemeClr val="tx1"/>
                          </a:solidFill>
                          <a:latin typeface="+mn-lt"/>
                          <a:ea typeface="Verdana" pitchFamily="34" charset="0"/>
                          <a:cs typeface="Verdana" pitchFamily="34" charset="0"/>
                        </a:rPr>
                        <a:t>2,100,000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i="0" dirty="0">
                          <a:solidFill>
                            <a:schemeClr val="tx1"/>
                          </a:solidFill>
                          <a:latin typeface="+mn-lt"/>
                          <a:ea typeface="Verdana" pitchFamily="34" charset="0"/>
                          <a:cs typeface="Verdana" pitchFamily="34" charset="0"/>
                        </a:rPr>
                        <a:t>     9,000,000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1907">
                <a:tc>
                  <a:txBody>
                    <a:bodyPr/>
                    <a:lstStyle/>
                    <a:p>
                      <a:pPr marL="173038" indent="0" algn="l" defTabSz="914400" rtl="0" eaLnBrk="1" latinLnBrk="0" hangingPunct="1"/>
                      <a:r>
                        <a:rPr lang="en-US" sz="1200" i="0" kern="1200" dirty="0">
                          <a:solidFill>
                            <a:schemeClr val="tx1"/>
                          </a:solidFill>
                          <a:latin typeface="+mn-lt"/>
                          <a:ea typeface="Verdana" pitchFamily="34" charset="0"/>
                          <a:cs typeface="Verdana" pitchFamily="34" charset="0"/>
                        </a:rPr>
                        <a:t>Selling and administrative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i="0" u="sng" dirty="0">
                          <a:solidFill>
                            <a:srgbClr val="AC0000"/>
                          </a:solidFill>
                          <a:latin typeface="+mn-lt"/>
                          <a:ea typeface="Verdana" pitchFamily="34" charset="0"/>
                          <a:cs typeface="Verdana" pitchFamily="34" charset="0"/>
                        </a:rPr>
                        <a:t>   11,000,000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1907">
                <a:tc>
                  <a:txBody>
                    <a:bodyPr/>
                    <a:lstStyle/>
                    <a:p>
                      <a:r>
                        <a:rPr lang="en-US" sz="1200" i="0" dirty="0">
                          <a:solidFill>
                            <a:schemeClr val="tx1"/>
                          </a:solidFill>
                          <a:latin typeface="+mn-lt"/>
                          <a:ea typeface="Verdana" pitchFamily="34" charset="0"/>
                          <a:cs typeface="Verdana" pitchFamily="34" charset="0"/>
                        </a:rPr>
                        <a:t>Net operating</a:t>
                      </a:r>
                      <a:r>
                        <a:rPr lang="en-US" sz="1200" i="0" baseline="0" dirty="0">
                          <a:solidFill>
                            <a:schemeClr val="tx1"/>
                          </a:solidFill>
                          <a:latin typeface="+mn-lt"/>
                          <a:ea typeface="Verdana" pitchFamily="34" charset="0"/>
                          <a:cs typeface="Verdana" pitchFamily="34" charset="0"/>
                        </a:rPr>
                        <a:t> loss</a:t>
                      </a: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200" i="0" dirty="0">
                        <a:solidFill>
                          <a:schemeClr val="tx1"/>
                        </a:solidFill>
                        <a:latin typeface="+mn-lt"/>
                        <a:ea typeface="Verdana" pitchFamily="34" charset="0"/>
                        <a:cs typeface="Verdana"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i="0" u="dbl" baseline="0" dirty="0">
                          <a:solidFill>
                            <a:schemeClr val="tx1"/>
                          </a:solidFill>
                          <a:latin typeface="+mn-lt"/>
                          <a:ea typeface="Verdana" pitchFamily="34" charset="0"/>
                          <a:cs typeface="Verdana" pitchFamily="34" charset="0"/>
                        </a:rPr>
                        <a:t>$  (2,000,000</a:t>
                      </a:r>
                      <a:r>
                        <a:rPr lang="en-US" sz="1200" i="0" u="none" baseline="0" dirty="0">
                          <a:solidFill>
                            <a:schemeClr val="tx1"/>
                          </a:solidFill>
                          <a:latin typeface="+mn-lt"/>
                          <a:ea typeface="Verdana" pitchFamily="34" charset="0"/>
                          <a:cs typeface="Verdan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06668617"/>
              </p:ext>
            </p:extLst>
          </p:nvPr>
        </p:nvGraphicFramePr>
        <p:xfrm>
          <a:off x="707761" y="5050972"/>
          <a:ext cx="4473839" cy="1250215"/>
        </p:xfrm>
        <a:graphic>
          <a:graphicData uri="http://schemas.openxmlformats.org/drawingml/2006/table">
            <a:tbl>
              <a:tblPr firstRow="1" bandRow="1">
                <a:tableStyleId>{2D5ABB26-0587-4C30-8999-92F81FD0307C}</a:tableStyleId>
              </a:tblPr>
              <a:tblGrid>
                <a:gridCol w="2949839">
                  <a:extLst>
                    <a:ext uri="{9D8B030D-6E8A-4147-A177-3AD203B41FA5}">
                      <a16:colId xmlns:a16="http://schemas.microsoft.com/office/drawing/2014/main" val="887395712"/>
                    </a:ext>
                  </a:extLst>
                </a:gridCol>
                <a:gridCol w="1524000">
                  <a:extLst>
                    <a:ext uri="{9D8B030D-6E8A-4147-A177-3AD203B41FA5}">
                      <a16:colId xmlns:a16="http://schemas.microsoft.com/office/drawing/2014/main" val="3251173116"/>
                    </a:ext>
                  </a:extLst>
                </a:gridCol>
              </a:tblGrid>
              <a:tr h="281387">
                <a:tc>
                  <a:txBody>
                    <a:bodyPr/>
                    <a:lstStyle/>
                    <a:p>
                      <a:r>
                        <a:rPr lang="en-IN" sz="1400" dirty="0">
                          <a:solidFill>
                            <a:schemeClr val="tx1"/>
                          </a:solidFill>
                        </a:rPr>
                        <a:t>Shipping expense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solidFill>
                            <a:schemeClr val="tx1"/>
                          </a:solidFill>
                        </a:rPr>
                        <a:t>$  3,000,000</a:t>
                      </a:r>
                      <a:endParaRPr lang="en-IN"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725029"/>
                  </a:ext>
                </a:extLst>
              </a:tr>
              <a:tr h="281387">
                <a:tc>
                  <a:txBody>
                    <a:bodyPr/>
                    <a:lstStyle/>
                    <a:p>
                      <a:r>
                        <a:rPr lang="en-IN" sz="1400" dirty="0">
                          <a:solidFill>
                            <a:schemeClr val="tx1"/>
                          </a:solidFill>
                        </a:rPr>
                        <a:t>Marketing expense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solidFill>
                            <a:schemeClr val="tx1"/>
                          </a:solidFill>
                        </a:rPr>
                        <a:t>2,000,000</a:t>
                      </a:r>
                      <a:endParaRPr lang="en-IN"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987516"/>
                  </a:ext>
                </a:extLst>
              </a:tr>
              <a:tr h="315951">
                <a:tc>
                  <a:txBody>
                    <a:bodyPr/>
                    <a:lstStyle/>
                    <a:p>
                      <a:r>
                        <a:rPr lang="en-IN" sz="1400" dirty="0">
                          <a:solidFill>
                            <a:schemeClr val="tx1"/>
                          </a:solidFill>
                        </a:rPr>
                        <a:t>General administrative expense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u="sng" dirty="0">
                          <a:solidFill>
                            <a:schemeClr val="tx1"/>
                          </a:solidFill>
                        </a:rPr>
                        <a:t>    6,000,000</a:t>
                      </a:r>
                      <a:endParaRPr lang="en-IN" sz="140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189848"/>
                  </a:ext>
                </a:extLst>
              </a:tr>
              <a:tr h="324664">
                <a:tc>
                  <a:txBody>
                    <a:bodyPr/>
                    <a:lstStyle/>
                    <a:p>
                      <a:endParaRPr lang="en-IN"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u="dbl" baseline="0" dirty="0">
                          <a:solidFill>
                            <a:srgbClr val="AC0000"/>
                          </a:solidFill>
                        </a:rPr>
                        <a:t>$11,000,000</a:t>
                      </a:r>
                      <a:endParaRPr lang="en-IN" sz="1400" u="dbl" baseline="0" dirty="0">
                        <a:solidFill>
                          <a:srgbClr val="AC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435054"/>
                  </a:ext>
                </a:extLst>
              </a:tr>
            </a:tbl>
          </a:graphicData>
        </a:graphic>
      </p:graphicFrame>
    </p:spTree>
    <p:extLst>
      <p:ext uri="{BB962C8B-B14F-4D97-AF65-F5344CB8AC3E}">
        <p14:creationId xmlns:p14="http://schemas.microsoft.com/office/powerpoint/2010/main" val="3412367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Differences Between ABC and Traditional Product Costs </a:t>
            </a:r>
            <a:r>
              <a:rPr lang="en-US" sz="1100" dirty="0"/>
              <a:t>1</a:t>
            </a:r>
          </a:p>
        </p:txBody>
      </p:sp>
      <p:graphicFrame>
        <p:nvGraphicFramePr>
          <p:cNvPr id="9" name="Table 8"/>
          <p:cNvGraphicFramePr>
            <a:graphicFrameLocks noGrp="1"/>
          </p:cNvGraphicFramePr>
          <p:nvPr>
            <p:extLst>
              <p:ext uri="{D42A27DB-BD31-4B8C-83A1-F6EECF244321}">
                <p14:modId xmlns:p14="http://schemas.microsoft.com/office/powerpoint/2010/main" val="2514654505"/>
              </p:ext>
            </p:extLst>
          </p:nvPr>
        </p:nvGraphicFramePr>
        <p:xfrm>
          <a:off x="784222" y="1801161"/>
          <a:ext cx="6746101" cy="1551639"/>
        </p:xfrm>
        <a:graphic>
          <a:graphicData uri="http://schemas.openxmlformats.org/drawingml/2006/table">
            <a:tbl>
              <a:tblPr firstRow="1" bandRow="1">
                <a:tableStyleId>{2D5ABB26-0587-4C30-8999-92F81FD0307C}</a:tableStyleId>
              </a:tblPr>
              <a:tblGrid>
                <a:gridCol w="2891185">
                  <a:extLst>
                    <a:ext uri="{9D8B030D-6E8A-4147-A177-3AD203B41FA5}">
                      <a16:colId xmlns:a16="http://schemas.microsoft.com/office/drawing/2014/main" val="433465714"/>
                    </a:ext>
                  </a:extLst>
                </a:gridCol>
                <a:gridCol w="1927459">
                  <a:extLst>
                    <a:ext uri="{9D8B030D-6E8A-4147-A177-3AD203B41FA5}">
                      <a16:colId xmlns:a16="http://schemas.microsoft.com/office/drawing/2014/main" val="1780482107"/>
                    </a:ext>
                  </a:extLst>
                </a:gridCol>
                <a:gridCol w="1927457">
                  <a:extLst>
                    <a:ext uri="{9D8B030D-6E8A-4147-A177-3AD203B41FA5}">
                      <a16:colId xmlns:a16="http://schemas.microsoft.com/office/drawing/2014/main" val="408357628"/>
                    </a:ext>
                  </a:extLst>
                </a:gridCol>
              </a:tblGrid>
              <a:tr h="431561">
                <a:tc>
                  <a:txBody>
                    <a:bodyPr/>
                    <a:lstStyle/>
                    <a:p>
                      <a:pPr algn="ctr"/>
                      <a:endParaRPr lang="en-IN"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sng" dirty="0">
                          <a:solidFill>
                            <a:schemeClr val="tx1"/>
                          </a:solidFill>
                        </a:rPr>
                        <a:t>SureStart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1" u="sng" dirty="0">
                          <a:solidFill>
                            <a:schemeClr val="tx1"/>
                          </a:solidFill>
                        </a:rPr>
                        <a:t>LongLife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4423614"/>
                  </a:ext>
                </a:extLst>
              </a:tr>
              <a:tr h="290245">
                <a:tc>
                  <a:txBody>
                    <a:bodyPr/>
                    <a:lstStyle/>
                    <a:p>
                      <a:r>
                        <a:rPr lang="en-IN" dirty="0">
                          <a:solidFill>
                            <a:schemeClr val="tx1"/>
                          </a:solidFill>
                        </a:rPr>
                        <a:t>Product margin—traditional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   $6,900,000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   2,100,000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987880"/>
                  </a:ext>
                </a:extLst>
              </a:tr>
              <a:tr h="290245">
                <a:tc>
                  <a:txBody>
                    <a:bodyPr/>
                    <a:lstStyle/>
                    <a:p>
                      <a:r>
                        <a:rPr lang="en-US" dirty="0">
                          <a:solidFill>
                            <a:schemeClr val="tx1"/>
                          </a:solidFill>
                        </a:rPr>
                        <a:t>Product margin—ABC</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u="none" dirty="0">
                          <a:solidFill>
                            <a:schemeClr val="tx1"/>
                          </a:solidFill>
                        </a:rPr>
                        <a:t>  </a:t>
                      </a:r>
                      <a:r>
                        <a:rPr lang="en-US" u="sng" dirty="0">
                          <a:solidFill>
                            <a:schemeClr val="tx1"/>
                          </a:solidFill>
                        </a:rPr>
                        <a:t>   8,372,000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none" dirty="0">
                          <a:solidFill>
                            <a:schemeClr val="tx1"/>
                          </a:solidFill>
                        </a:rPr>
                        <a:t>   </a:t>
                      </a:r>
                      <a:r>
                        <a:rPr lang="en-US" u="sng" dirty="0">
                          <a:solidFill>
                            <a:schemeClr val="tx1"/>
                          </a:solidFill>
                        </a:rPr>
                        <a:t>  (1,132,000</a:t>
                      </a:r>
                      <a:r>
                        <a:rPr lang="en-US" u="none" dirty="0">
                          <a:solidFill>
                            <a:schemeClr val="tx1"/>
                          </a:solidFill>
                        </a:rPr>
                        <a:t>)</a:t>
                      </a:r>
                      <a:endParaRPr lang="en-IN"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397035"/>
                  </a:ext>
                </a:extLst>
              </a:tr>
              <a:tr h="388558">
                <a:tc>
                  <a:txBody>
                    <a:bodyPr/>
                    <a:lstStyle/>
                    <a:p>
                      <a:pPr marL="0" indent="0"/>
                      <a:r>
                        <a:rPr lang="en-IN" dirty="0">
                          <a:solidFill>
                            <a:schemeClr val="tx1"/>
                          </a:solidFill>
                        </a:rPr>
                        <a:t>Change in reported</a:t>
                      </a:r>
                      <a:r>
                        <a:rPr lang="en-IN" baseline="0" dirty="0">
                          <a:solidFill>
                            <a:schemeClr val="tx1"/>
                          </a:solidFill>
                        </a:rPr>
                        <a:t> margins</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u="none" baseline="0" dirty="0">
                          <a:solidFill>
                            <a:schemeClr val="tx1"/>
                          </a:solidFill>
                        </a:rPr>
                        <a:t>   </a:t>
                      </a:r>
                      <a:r>
                        <a:rPr lang="en-US" u="dbl" baseline="0" dirty="0">
                          <a:solidFill>
                            <a:schemeClr val="tx1"/>
                          </a:solidFill>
                        </a:rPr>
                        <a:t>$1,472,000</a:t>
                      </a:r>
                      <a:endParaRPr lang="en-IN" u="dbl"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u="none" baseline="0" dirty="0">
                          <a:solidFill>
                            <a:schemeClr val="tx1"/>
                          </a:solidFill>
                        </a:rPr>
                        <a:t>   </a:t>
                      </a:r>
                      <a:r>
                        <a:rPr lang="en-US" u="dbl" baseline="0" dirty="0">
                          <a:solidFill>
                            <a:schemeClr val="tx1"/>
                          </a:solidFill>
                        </a:rPr>
                        <a:t>$(3,232,000</a:t>
                      </a:r>
                      <a:r>
                        <a:rPr lang="en-US" u="none" baseline="0" dirty="0">
                          <a:solidFill>
                            <a:schemeClr val="tx1"/>
                          </a:solidFill>
                        </a:rPr>
                        <a:t>)</a:t>
                      </a:r>
                      <a:endParaRPr lang="en-IN" u="none"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040154"/>
                  </a:ext>
                </a:extLst>
              </a:tr>
            </a:tbl>
          </a:graphicData>
        </a:graphic>
      </p:graphicFrame>
      <p:sp>
        <p:nvSpPr>
          <p:cNvPr id="2" name="Content Placeholder 1"/>
          <p:cNvSpPr>
            <a:spLocks noGrp="1"/>
          </p:cNvSpPr>
          <p:nvPr>
            <p:ph idx="1"/>
          </p:nvPr>
        </p:nvSpPr>
        <p:spPr>
          <a:xfrm>
            <a:off x="914400" y="3962400"/>
            <a:ext cx="3048000" cy="1981200"/>
          </a:xfrm>
          <a:ln w="19050">
            <a:solidFill>
              <a:schemeClr val="tx1"/>
            </a:solidFill>
          </a:ln>
        </p:spPr>
        <p:txBody>
          <a:bodyPr/>
          <a:lstStyle/>
          <a:p>
            <a:pPr algn="ctr">
              <a:spcAft>
                <a:spcPts val="0"/>
              </a:spcAft>
              <a:defRPr/>
            </a:pPr>
            <a:r>
              <a:rPr lang="en-US" sz="2400" dirty="0">
                <a:ea typeface="MS PGothic" pitchFamily="34" charset="-128"/>
              </a:rPr>
              <a:t>The traditional cost system </a:t>
            </a:r>
            <a:r>
              <a:rPr lang="en-US" sz="2400" dirty="0">
                <a:solidFill>
                  <a:srgbClr val="C00000"/>
                </a:solidFill>
                <a:ea typeface="MS PGothic" pitchFamily="34" charset="-128"/>
              </a:rPr>
              <a:t>overcosts</a:t>
            </a:r>
            <a:r>
              <a:rPr lang="en-US" sz="2400" dirty="0">
                <a:ea typeface="MS PGothic" pitchFamily="34" charset="-128"/>
              </a:rPr>
              <a:t> the SureStart and reports  </a:t>
            </a:r>
            <a:br>
              <a:rPr lang="en-US" sz="2400" dirty="0">
                <a:ea typeface="MS PGothic" pitchFamily="34" charset="-128"/>
              </a:rPr>
            </a:br>
            <a:r>
              <a:rPr lang="en-US" sz="2400" dirty="0">
                <a:ea typeface="MS PGothic" pitchFamily="34" charset="-128"/>
              </a:rPr>
              <a:t>a </a:t>
            </a:r>
            <a:r>
              <a:rPr lang="en-US" sz="2400" dirty="0">
                <a:solidFill>
                  <a:srgbClr val="C00000"/>
                </a:solidFill>
                <a:ea typeface="MS PGothic" pitchFamily="34" charset="-128"/>
              </a:rPr>
              <a:t>lower</a:t>
            </a:r>
            <a:r>
              <a:rPr lang="en-US" sz="2400" dirty="0">
                <a:solidFill>
                  <a:srgbClr val="FF3300"/>
                </a:solidFill>
                <a:ea typeface="MS PGothic" pitchFamily="34" charset="-128"/>
              </a:rPr>
              <a:t> </a:t>
            </a:r>
            <a:r>
              <a:rPr lang="en-US" sz="2400" dirty="0">
                <a:ea typeface="MS PGothic" pitchFamily="34" charset="-128"/>
              </a:rPr>
              <a:t>product margin for this product.</a:t>
            </a:r>
          </a:p>
        </p:txBody>
      </p:sp>
      <p:sp>
        <p:nvSpPr>
          <p:cNvPr id="3" name="Content Placeholder 2"/>
          <p:cNvSpPr>
            <a:spLocks noGrp="1"/>
          </p:cNvSpPr>
          <p:nvPr>
            <p:ph idx="10"/>
          </p:nvPr>
        </p:nvSpPr>
        <p:spPr>
          <a:xfrm>
            <a:off x="4876800" y="3962400"/>
            <a:ext cx="3514725" cy="1981200"/>
          </a:xfrm>
          <a:ln w="19050">
            <a:solidFill>
              <a:schemeClr val="tx1"/>
            </a:solidFill>
          </a:ln>
        </p:spPr>
        <p:txBody>
          <a:bodyPr/>
          <a:lstStyle/>
          <a:p>
            <a:pPr algn="ctr">
              <a:defRPr/>
            </a:pPr>
            <a:r>
              <a:rPr lang="en-US" sz="2400" dirty="0">
                <a:ea typeface="MS PGothic" pitchFamily="34" charset="-128"/>
              </a:rPr>
              <a:t>The traditional cost system </a:t>
            </a:r>
            <a:r>
              <a:rPr lang="en-US" sz="2400" dirty="0">
                <a:solidFill>
                  <a:srgbClr val="C00000"/>
                </a:solidFill>
                <a:ea typeface="MS PGothic" pitchFamily="34" charset="-128"/>
              </a:rPr>
              <a:t>undercosts</a:t>
            </a:r>
            <a:r>
              <a:rPr lang="en-US" sz="2400" dirty="0">
                <a:ea typeface="MS PGothic" pitchFamily="34" charset="-128"/>
              </a:rPr>
              <a:t> the LongLife</a:t>
            </a:r>
            <a:br>
              <a:rPr lang="en-US" sz="2400" dirty="0">
                <a:ea typeface="MS PGothic" pitchFamily="34" charset="-128"/>
              </a:rPr>
            </a:br>
            <a:r>
              <a:rPr lang="en-US" sz="2400" dirty="0">
                <a:ea typeface="MS PGothic" pitchFamily="34" charset="-128"/>
              </a:rPr>
              <a:t> and reports a </a:t>
            </a:r>
            <a:r>
              <a:rPr lang="en-US" sz="2400" dirty="0">
                <a:solidFill>
                  <a:srgbClr val="C00000"/>
                </a:solidFill>
                <a:ea typeface="MS PGothic" pitchFamily="34" charset="-128"/>
              </a:rPr>
              <a:t>higher</a:t>
            </a:r>
            <a:r>
              <a:rPr lang="en-US" sz="2400" dirty="0">
                <a:ea typeface="MS PGothic" pitchFamily="34" charset="-128"/>
              </a:rPr>
              <a:t> product margin for this product.</a:t>
            </a:r>
          </a:p>
        </p:txBody>
      </p:sp>
    </p:spTree>
    <p:extLst>
      <p:ext uri="{BB962C8B-B14F-4D97-AF65-F5344CB8AC3E}">
        <p14:creationId xmlns:p14="http://schemas.microsoft.com/office/powerpoint/2010/main" val="17517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How Costs Are Treated Under</a:t>
            </a:r>
            <a:br>
              <a:rPr lang="en-US" dirty="0"/>
            </a:br>
            <a:r>
              <a:rPr lang="en-US" dirty="0"/>
              <a:t>Activity-Based Costing </a:t>
            </a:r>
            <a:r>
              <a:rPr lang="en-US" sz="1100" dirty="0"/>
              <a:t>2</a:t>
            </a:r>
          </a:p>
        </p:txBody>
      </p:sp>
      <p:sp>
        <p:nvSpPr>
          <p:cNvPr id="7" name="Content Placeholder 6"/>
          <p:cNvSpPr>
            <a:spLocks noGrp="1"/>
          </p:cNvSpPr>
          <p:nvPr>
            <p:ph idx="1"/>
          </p:nvPr>
        </p:nvSpPr>
        <p:spPr>
          <a:xfrm>
            <a:off x="822325" y="1447800"/>
            <a:ext cx="7543800" cy="381000"/>
          </a:xfrm>
          <a:ln>
            <a:solidFill>
              <a:schemeClr val="tx1"/>
            </a:solidFill>
          </a:ln>
        </p:spPr>
        <p:txBody>
          <a:bodyPr/>
          <a:lstStyle/>
          <a:p>
            <a:pPr algn="ctr" eaLnBrk="1" hangingPunct="1">
              <a:spcAft>
                <a:spcPts val="0"/>
              </a:spcAft>
            </a:pPr>
            <a:r>
              <a:rPr lang="en-US" sz="2200" dirty="0">
                <a:solidFill>
                  <a:srgbClr val="404040"/>
                </a:solidFill>
              </a:rPr>
              <a:t>Some manufacturing costs may be </a:t>
            </a:r>
            <a:r>
              <a:rPr lang="en-US" sz="2200" b="1" dirty="0">
                <a:solidFill>
                  <a:srgbClr val="404040"/>
                </a:solidFill>
              </a:rPr>
              <a:t>excluded</a:t>
            </a:r>
            <a:r>
              <a:rPr lang="en-US" sz="2200" dirty="0">
                <a:solidFill>
                  <a:srgbClr val="404040"/>
                </a:solidFill>
              </a:rPr>
              <a:t> from product costs.</a:t>
            </a:r>
            <a:endParaRPr lang="en-US" sz="2200" dirty="0"/>
          </a:p>
        </p:txBody>
      </p:sp>
      <p:pic>
        <p:nvPicPr>
          <p:cNvPr id="10" name="Picture 9" descr="Flow chart shows that manufacturing costs are all traditional product costing, and most but not all are ABC product costing. As for nonmanufacturing costs, some are ABC product costing.">
            <a:extLst>
              <a:ext uri="{FF2B5EF4-FFF2-40B4-BE49-F238E27FC236}">
                <a16:creationId xmlns:a16="http://schemas.microsoft.com/office/drawing/2014/main" id="{1B2B6B7D-E7CA-4EA2-AA14-A4E40141BF10}"/>
              </a:ext>
            </a:extLst>
          </p:cNvPr>
          <p:cNvPicPr>
            <a:picLocks noChangeAspect="1"/>
          </p:cNvPicPr>
          <p:nvPr/>
        </p:nvPicPr>
        <p:blipFill>
          <a:blip r:embed="rId2"/>
          <a:stretch>
            <a:fillRect/>
          </a:stretch>
        </p:blipFill>
        <p:spPr>
          <a:xfrm>
            <a:off x="1158570" y="2166368"/>
            <a:ext cx="6889924" cy="2809052"/>
          </a:xfrm>
          <a:prstGeom prst="rect">
            <a:avLst/>
          </a:prstGeom>
        </p:spPr>
      </p:pic>
      <p:sp>
        <p:nvSpPr>
          <p:cNvPr id="2" name="Content Placeholder 1"/>
          <p:cNvSpPr>
            <a:spLocks noGrp="1"/>
          </p:cNvSpPr>
          <p:nvPr>
            <p:ph idx="10"/>
          </p:nvPr>
        </p:nvSpPr>
        <p:spPr>
          <a:xfrm>
            <a:off x="1516062" y="5273566"/>
            <a:ext cx="6111876" cy="914400"/>
          </a:xfrm>
          <a:ln>
            <a:solidFill>
              <a:schemeClr val="tx1"/>
            </a:solidFill>
          </a:ln>
        </p:spPr>
        <p:txBody>
          <a:bodyPr/>
          <a:lstStyle/>
          <a:p>
            <a:pPr algn="ctr">
              <a:spcAft>
                <a:spcPts val="0"/>
              </a:spcAft>
              <a:defRPr/>
            </a:pPr>
            <a:r>
              <a:rPr lang="en-US" sz="2200" dirty="0">
                <a:ea typeface="MS PGothic" pitchFamily="34" charset="-128"/>
                <a:sym typeface="Wingdings" pitchFamily="2" charset="2"/>
              </a:rPr>
              <a:t> </a:t>
            </a:r>
            <a:r>
              <a:rPr lang="en-US" sz="2200" dirty="0">
                <a:ea typeface="MS PGothic" pitchFamily="34" charset="-128"/>
              </a:rPr>
              <a:t>ABC excludes organization-sustaining costs and idle</a:t>
            </a:r>
          </a:p>
          <a:p>
            <a:pPr algn="ctr">
              <a:spcAft>
                <a:spcPts val="0"/>
              </a:spcAft>
              <a:defRPr/>
            </a:pPr>
            <a:r>
              <a:rPr lang="en-US" sz="2200" dirty="0">
                <a:ea typeface="MS PGothic" pitchFamily="34" charset="-128"/>
              </a:rPr>
              <a:t>capacity costs from product cost.</a:t>
            </a:r>
          </a:p>
        </p:txBody>
      </p:sp>
    </p:spTree>
    <p:extLst>
      <p:ext uri="{BB962C8B-B14F-4D97-AF65-F5344CB8AC3E}">
        <p14:creationId xmlns:p14="http://schemas.microsoft.com/office/powerpoint/2010/main" val="3372565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Differences Between ABC and Traditional Product Costs </a:t>
            </a:r>
            <a:r>
              <a:rPr lang="en-US" sz="1100" dirty="0"/>
              <a:t>2</a:t>
            </a:r>
          </a:p>
        </p:txBody>
      </p:sp>
      <p:sp>
        <p:nvSpPr>
          <p:cNvPr id="2" name="Content Placeholder 1"/>
          <p:cNvSpPr>
            <a:spLocks noGrp="1"/>
          </p:cNvSpPr>
          <p:nvPr>
            <p:ph idx="1"/>
          </p:nvPr>
        </p:nvSpPr>
        <p:spPr>
          <a:xfrm>
            <a:off x="1439863" y="1447800"/>
            <a:ext cx="6264275" cy="1371600"/>
          </a:xfrm>
          <a:ln w="19050">
            <a:solidFill>
              <a:schemeClr val="tx1"/>
            </a:solidFill>
          </a:ln>
        </p:spPr>
        <p:txBody>
          <a:bodyPr/>
          <a:lstStyle/>
          <a:p>
            <a:pPr algn="ctr">
              <a:spcBef>
                <a:spcPct val="30000"/>
              </a:spcBef>
              <a:defRPr/>
            </a:pPr>
            <a:r>
              <a:rPr lang="en-US" sz="2800" dirty="0">
                <a:ea typeface="MS PGothic" pitchFamily="34" charset="-128"/>
              </a:rPr>
              <a:t>There are three reasons why the</a:t>
            </a:r>
            <a:br>
              <a:rPr lang="en-US" sz="2800" dirty="0">
                <a:ea typeface="MS PGothic" pitchFamily="34" charset="-128"/>
              </a:rPr>
            </a:br>
            <a:r>
              <a:rPr lang="en-US" sz="2800" dirty="0">
                <a:ea typeface="MS PGothic" pitchFamily="34" charset="-128"/>
              </a:rPr>
              <a:t>reported product margins for the two</a:t>
            </a:r>
            <a:br>
              <a:rPr lang="en-US" sz="2800" dirty="0">
                <a:ea typeface="MS PGothic" pitchFamily="34" charset="-128"/>
              </a:rPr>
            </a:br>
            <a:r>
              <a:rPr lang="en-US" sz="2800" dirty="0">
                <a:ea typeface="MS PGothic" pitchFamily="34" charset="-128"/>
              </a:rPr>
              <a:t>costing systems differ from one another.</a:t>
            </a:r>
          </a:p>
        </p:txBody>
      </p:sp>
      <p:sp>
        <p:nvSpPr>
          <p:cNvPr id="3" name="Content Placeholder 2"/>
          <p:cNvSpPr>
            <a:spLocks noGrp="1"/>
          </p:cNvSpPr>
          <p:nvPr>
            <p:ph idx="10"/>
          </p:nvPr>
        </p:nvSpPr>
        <p:spPr>
          <a:xfrm>
            <a:off x="822324" y="3429000"/>
            <a:ext cx="7521575" cy="1905000"/>
          </a:xfrm>
          <a:ln w="19050">
            <a:solidFill>
              <a:schemeClr val="tx1"/>
            </a:solidFill>
          </a:ln>
        </p:spPr>
        <p:txBody>
          <a:bodyPr/>
          <a:lstStyle/>
          <a:p>
            <a:pPr algn="ctr" eaLnBrk="1" hangingPunct="1">
              <a:spcBef>
                <a:spcPct val="30000"/>
              </a:spcBef>
            </a:pPr>
            <a:r>
              <a:rPr lang="en-US" sz="2800" dirty="0">
                <a:sym typeface="Wingdings" charset="0"/>
              </a:rPr>
              <a:t>Traditional </a:t>
            </a:r>
            <a:r>
              <a:rPr lang="en-US" sz="2800" dirty="0"/>
              <a:t>costing allocates all manufacturing overhead to products. ABC costing only assigns manufacturing overhead costs consumed by products to those products. </a:t>
            </a:r>
          </a:p>
        </p:txBody>
      </p:sp>
    </p:spTree>
    <p:extLst>
      <p:ext uri="{BB962C8B-B14F-4D97-AF65-F5344CB8AC3E}">
        <p14:creationId xmlns:p14="http://schemas.microsoft.com/office/powerpoint/2010/main" val="2069842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Differences Between ABC and Traditional Product Costs </a:t>
            </a:r>
            <a:r>
              <a:rPr lang="en-US" sz="1100" dirty="0"/>
              <a:t>3</a:t>
            </a:r>
          </a:p>
        </p:txBody>
      </p:sp>
      <p:sp>
        <p:nvSpPr>
          <p:cNvPr id="9" name="Content Placeholder 8"/>
          <p:cNvSpPr>
            <a:spLocks noGrp="1"/>
          </p:cNvSpPr>
          <p:nvPr>
            <p:ph idx="1"/>
          </p:nvPr>
        </p:nvSpPr>
        <p:spPr>
          <a:xfrm>
            <a:off x="822325" y="1447800"/>
            <a:ext cx="7543800" cy="1447800"/>
          </a:xfrm>
          <a:ln>
            <a:solidFill>
              <a:schemeClr val="tx1"/>
            </a:solidFill>
          </a:ln>
        </p:spPr>
        <p:txBody>
          <a:bodyPr/>
          <a:lstStyle/>
          <a:p>
            <a:pPr algn="ctr">
              <a:spcBef>
                <a:spcPct val="30000"/>
              </a:spcBef>
              <a:defRPr/>
            </a:pPr>
            <a:r>
              <a:rPr lang="en-US" sz="2800" dirty="0">
                <a:ea typeface="MS PGothic" pitchFamily="34" charset="-128"/>
              </a:rPr>
              <a:t>There are three reasons why the</a:t>
            </a:r>
            <a:br>
              <a:rPr lang="en-US" sz="2800" dirty="0">
                <a:ea typeface="MS PGothic" pitchFamily="34" charset="-128"/>
              </a:rPr>
            </a:br>
            <a:r>
              <a:rPr lang="en-US" sz="2800" dirty="0">
                <a:ea typeface="MS PGothic" pitchFamily="34" charset="-128"/>
              </a:rPr>
              <a:t>reported product margins for the two</a:t>
            </a:r>
            <a:br>
              <a:rPr lang="en-US" sz="2800" dirty="0">
                <a:ea typeface="MS PGothic" pitchFamily="34" charset="-128"/>
              </a:rPr>
            </a:br>
            <a:r>
              <a:rPr lang="en-US" sz="2800" dirty="0">
                <a:ea typeface="MS PGothic" pitchFamily="34" charset="-128"/>
              </a:rPr>
              <a:t>costing systems differ from one another.</a:t>
            </a:r>
          </a:p>
        </p:txBody>
      </p:sp>
      <p:sp>
        <p:nvSpPr>
          <p:cNvPr id="10" name="Content Placeholder 9"/>
          <p:cNvSpPr>
            <a:spLocks noGrp="1"/>
          </p:cNvSpPr>
          <p:nvPr>
            <p:ph idx="10"/>
          </p:nvPr>
        </p:nvSpPr>
        <p:spPr>
          <a:xfrm>
            <a:off x="822324" y="3429000"/>
            <a:ext cx="7521575" cy="1905000"/>
          </a:xfrm>
          <a:ln>
            <a:solidFill>
              <a:schemeClr val="tx1"/>
            </a:solidFill>
          </a:ln>
        </p:spPr>
        <p:txBody>
          <a:bodyPr/>
          <a:lstStyle/>
          <a:p>
            <a:pPr marL="95250">
              <a:spcBef>
                <a:spcPct val="30000"/>
              </a:spcBef>
              <a:defRPr/>
            </a:pPr>
            <a:r>
              <a:rPr lang="en-US" sz="2800" dirty="0">
                <a:ea typeface="MS PGothic" pitchFamily="34" charset="-128"/>
                <a:sym typeface="Wingdings" pitchFamily="2" charset="2"/>
              </a:rPr>
              <a:t>Traditional </a:t>
            </a:r>
            <a:r>
              <a:rPr lang="en-US" sz="2800" dirty="0">
                <a:ea typeface="MS PGothic" pitchFamily="34" charset="-128"/>
              </a:rPr>
              <a:t>costing allocates all manufacturing</a:t>
            </a:r>
            <a:br>
              <a:rPr lang="en-US" sz="2800" dirty="0">
                <a:ea typeface="MS PGothic" pitchFamily="34" charset="-128"/>
              </a:rPr>
            </a:br>
            <a:r>
              <a:rPr lang="en-US" sz="2800" dirty="0">
                <a:ea typeface="MS PGothic" pitchFamily="34" charset="-128"/>
              </a:rPr>
              <a:t>overhead costs using a volume-related allocation</a:t>
            </a:r>
            <a:br>
              <a:rPr lang="en-US" sz="2800" dirty="0">
                <a:ea typeface="MS PGothic" pitchFamily="34" charset="-128"/>
              </a:rPr>
            </a:br>
            <a:r>
              <a:rPr lang="en-US" sz="2800" dirty="0">
                <a:ea typeface="MS PGothic" pitchFamily="34" charset="-128"/>
              </a:rPr>
              <a:t>base. ABC costing also uses non-volume-related</a:t>
            </a:r>
            <a:br>
              <a:rPr lang="en-US" sz="2800" dirty="0">
                <a:ea typeface="MS PGothic" pitchFamily="34" charset="-128"/>
              </a:rPr>
            </a:br>
            <a:r>
              <a:rPr lang="en-US" sz="2800" dirty="0">
                <a:ea typeface="MS PGothic" pitchFamily="34" charset="-128"/>
              </a:rPr>
              <a:t>allocation bases.  </a:t>
            </a:r>
          </a:p>
        </p:txBody>
      </p:sp>
    </p:spTree>
    <p:extLst>
      <p:ext uri="{BB962C8B-B14F-4D97-AF65-F5344CB8AC3E}">
        <p14:creationId xmlns:p14="http://schemas.microsoft.com/office/powerpoint/2010/main" val="1785897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Differences Between ABC and Traditional Product Costs </a:t>
            </a:r>
            <a:r>
              <a:rPr lang="en-US" sz="1100" dirty="0"/>
              <a:t>4</a:t>
            </a:r>
          </a:p>
        </p:txBody>
      </p:sp>
      <p:sp>
        <p:nvSpPr>
          <p:cNvPr id="7" name="Content Placeholder 6"/>
          <p:cNvSpPr>
            <a:spLocks noGrp="1"/>
          </p:cNvSpPr>
          <p:nvPr>
            <p:ph idx="1"/>
          </p:nvPr>
        </p:nvSpPr>
        <p:spPr>
          <a:xfrm>
            <a:off x="822325" y="1447800"/>
            <a:ext cx="7543800" cy="1371600"/>
          </a:xfrm>
          <a:ln>
            <a:solidFill>
              <a:schemeClr val="tx1"/>
            </a:solidFill>
          </a:ln>
        </p:spPr>
        <p:txBody>
          <a:bodyPr/>
          <a:lstStyle/>
          <a:p>
            <a:pPr algn="ctr">
              <a:spcAft>
                <a:spcPts val="0"/>
              </a:spcAft>
              <a:defRPr/>
            </a:pPr>
            <a:r>
              <a:rPr lang="en-US" sz="2800" dirty="0">
                <a:ea typeface="MS PGothic" pitchFamily="34" charset="-128"/>
              </a:rPr>
              <a:t>There are three reasons why the</a:t>
            </a:r>
            <a:br>
              <a:rPr lang="en-US" sz="2800" dirty="0">
                <a:ea typeface="MS PGothic" pitchFamily="34" charset="-128"/>
              </a:rPr>
            </a:br>
            <a:r>
              <a:rPr lang="en-US" sz="2800" dirty="0">
                <a:ea typeface="MS PGothic" pitchFamily="34" charset="-128"/>
              </a:rPr>
              <a:t>reported product margins for the two</a:t>
            </a:r>
            <a:br>
              <a:rPr lang="en-US" sz="2800" dirty="0">
                <a:ea typeface="MS PGothic" pitchFamily="34" charset="-128"/>
              </a:rPr>
            </a:br>
            <a:r>
              <a:rPr lang="en-US" sz="2800" dirty="0">
                <a:ea typeface="MS PGothic" pitchFamily="34" charset="-128"/>
              </a:rPr>
              <a:t>costing systems differ from one another.</a:t>
            </a:r>
          </a:p>
        </p:txBody>
      </p:sp>
      <p:sp>
        <p:nvSpPr>
          <p:cNvPr id="2" name="Content Placeholder 1"/>
          <p:cNvSpPr>
            <a:spLocks noGrp="1"/>
          </p:cNvSpPr>
          <p:nvPr>
            <p:ph idx="10"/>
          </p:nvPr>
        </p:nvSpPr>
        <p:spPr>
          <a:xfrm>
            <a:off x="822324" y="2971800"/>
            <a:ext cx="7521575" cy="3200400"/>
          </a:xfrm>
          <a:ln>
            <a:solidFill>
              <a:schemeClr val="tx1"/>
            </a:solidFill>
          </a:ln>
        </p:spPr>
        <p:txBody>
          <a:bodyPr/>
          <a:lstStyle/>
          <a:p>
            <a:pPr marL="173038">
              <a:spcAft>
                <a:spcPts val="0"/>
              </a:spcAft>
            </a:pPr>
            <a:r>
              <a:rPr lang="en-US" sz="2800" dirty="0">
                <a:sym typeface="Wingdings" charset="0"/>
              </a:rPr>
              <a:t>Traditional costing disregards selling and</a:t>
            </a:r>
            <a:br>
              <a:rPr lang="en-US" sz="2800" dirty="0">
                <a:sym typeface="Wingdings" charset="0"/>
              </a:rPr>
            </a:br>
            <a:r>
              <a:rPr lang="en-US" sz="2800" dirty="0">
                <a:sym typeface="Wingdings" charset="0"/>
              </a:rPr>
              <a:t>administrative expenses because they are</a:t>
            </a:r>
            <a:br>
              <a:rPr lang="en-US" sz="2800" dirty="0">
                <a:sym typeface="Wingdings" charset="0"/>
              </a:rPr>
            </a:br>
            <a:r>
              <a:rPr lang="en-US" sz="2800" dirty="0">
                <a:sym typeface="Wingdings" charset="0"/>
              </a:rPr>
              <a:t>assumed to be period expenses. ABC costing</a:t>
            </a:r>
            <a:br>
              <a:rPr lang="en-US" sz="2800" dirty="0">
                <a:sym typeface="Wingdings" charset="0"/>
              </a:rPr>
            </a:br>
            <a:r>
              <a:rPr lang="en-US" sz="2800" dirty="0">
                <a:sym typeface="Wingdings" charset="0"/>
              </a:rPr>
              <a:t>directly traces shipping costs to products and</a:t>
            </a:r>
            <a:br>
              <a:rPr lang="en-US" sz="2800" dirty="0">
                <a:sym typeface="Wingdings" charset="0"/>
              </a:rPr>
            </a:br>
            <a:r>
              <a:rPr lang="en-US" sz="2800" dirty="0">
                <a:sym typeface="Wingdings" charset="0"/>
              </a:rPr>
              <a:t>includes nonmanufacturing overhead costs caused</a:t>
            </a:r>
            <a:br>
              <a:rPr lang="en-US" sz="2800" dirty="0">
                <a:sym typeface="Wingdings" charset="0"/>
              </a:rPr>
            </a:br>
            <a:r>
              <a:rPr lang="en-US" sz="2800" dirty="0">
                <a:sym typeface="Wingdings" charset="0"/>
              </a:rPr>
              <a:t>by products in the activity cost pools that are</a:t>
            </a:r>
            <a:br>
              <a:rPr lang="en-US" sz="2800" dirty="0">
                <a:sym typeface="Wingdings" charset="0"/>
              </a:rPr>
            </a:br>
            <a:r>
              <a:rPr lang="en-US" sz="2800" dirty="0">
                <a:sym typeface="Wingdings" charset="0"/>
              </a:rPr>
              <a:t>assigned to products.</a:t>
            </a:r>
            <a:endParaRPr lang="en-US" sz="2800" dirty="0"/>
          </a:p>
        </p:txBody>
      </p:sp>
    </p:spTree>
    <p:extLst>
      <p:ext uri="{BB962C8B-B14F-4D97-AF65-F5344CB8AC3E}">
        <p14:creationId xmlns:p14="http://schemas.microsoft.com/office/powerpoint/2010/main" val="3497001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Targeting Process Improvement</a:t>
            </a:r>
            <a:endParaRPr lang="en-US" dirty="0"/>
          </a:p>
        </p:txBody>
      </p:sp>
      <p:sp>
        <p:nvSpPr>
          <p:cNvPr id="5" name="Content Placeholder 4"/>
          <p:cNvSpPr>
            <a:spLocks noGrp="1"/>
          </p:cNvSpPr>
          <p:nvPr>
            <p:ph idx="1"/>
          </p:nvPr>
        </p:nvSpPr>
        <p:spPr>
          <a:xfrm>
            <a:off x="822324" y="1447800"/>
            <a:ext cx="7712075" cy="1600200"/>
          </a:xfrm>
          <a:ln>
            <a:solidFill>
              <a:schemeClr val="tx1"/>
            </a:solidFill>
          </a:ln>
        </p:spPr>
        <p:txBody>
          <a:bodyPr/>
          <a:lstStyle/>
          <a:p>
            <a:pPr marL="95250"/>
            <a:r>
              <a:rPr lang="en-US" sz="2400" dirty="0"/>
              <a:t>Activity-based management</a:t>
            </a:r>
            <a:r>
              <a:rPr lang="en-US" sz="2400" dirty="0">
                <a:solidFill>
                  <a:srgbClr val="C00000"/>
                </a:solidFill>
              </a:rPr>
              <a:t> </a:t>
            </a:r>
            <a:r>
              <a:rPr lang="en-US" sz="2400" dirty="0">
                <a:solidFill>
                  <a:srgbClr val="AC0000"/>
                </a:solidFill>
              </a:rPr>
              <a:t>is used in conjunction with ABC to identify areas that would benefit from process improvements by focusing on activities to eliminate waste, decrease processing time, and reduce defects.</a:t>
            </a:r>
          </a:p>
        </p:txBody>
      </p:sp>
      <p:sp>
        <p:nvSpPr>
          <p:cNvPr id="9" name="Content Placeholder 8"/>
          <p:cNvSpPr>
            <a:spLocks noGrp="1"/>
          </p:cNvSpPr>
          <p:nvPr>
            <p:ph idx="10"/>
          </p:nvPr>
        </p:nvSpPr>
        <p:spPr>
          <a:xfrm>
            <a:off x="822324" y="3200400"/>
            <a:ext cx="7712075" cy="914400"/>
          </a:xfrm>
          <a:ln>
            <a:solidFill>
              <a:schemeClr val="tx1"/>
            </a:solidFill>
          </a:ln>
        </p:spPr>
        <p:txBody>
          <a:bodyPr/>
          <a:lstStyle/>
          <a:p>
            <a:pPr marL="95250"/>
            <a:r>
              <a:rPr lang="en-US" sz="2400" dirty="0"/>
              <a:t>ABC </a:t>
            </a:r>
            <a:r>
              <a:rPr lang="en-US" sz="2400" dirty="0">
                <a:solidFill>
                  <a:srgbClr val="AC0000"/>
                </a:solidFill>
              </a:rPr>
              <a:t>activity rates </a:t>
            </a:r>
            <a:r>
              <a:rPr lang="en-US" sz="2400" dirty="0"/>
              <a:t>can also provide valuable clues concerning where there is waste and the opportunity for improvement.</a:t>
            </a:r>
          </a:p>
        </p:txBody>
      </p:sp>
      <p:sp>
        <p:nvSpPr>
          <p:cNvPr id="10" name="Content Placeholder 9"/>
          <p:cNvSpPr>
            <a:spLocks noGrp="1"/>
          </p:cNvSpPr>
          <p:nvPr>
            <p:ph idx="11"/>
          </p:nvPr>
        </p:nvSpPr>
        <p:spPr>
          <a:xfrm>
            <a:off x="822323" y="4419600"/>
            <a:ext cx="7712075" cy="1219200"/>
          </a:xfrm>
          <a:ln>
            <a:solidFill>
              <a:schemeClr val="tx1"/>
            </a:solidFill>
          </a:ln>
        </p:spPr>
        <p:txBody>
          <a:bodyPr/>
          <a:lstStyle/>
          <a:p>
            <a:pPr marL="95250"/>
            <a:r>
              <a:rPr lang="en-US" sz="2400" dirty="0">
                <a:solidFill>
                  <a:srgbClr val="AC0000"/>
                </a:solidFill>
              </a:rPr>
              <a:t>Benchmarking</a:t>
            </a:r>
            <a:r>
              <a:rPr lang="en-US" sz="2400" dirty="0"/>
              <a:t> can be used to compare activity cost information with standards of performance achieved by other organizations.</a:t>
            </a:r>
          </a:p>
        </p:txBody>
      </p:sp>
    </p:spTree>
    <p:extLst>
      <p:ext uri="{BB962C8B-B14F-4D97-AF65-F5344CB8AC3E}">
        <p14:creationId xmlns:p14="http://schemas.microsoft.com/office/powerpoint/2010/main" val="317757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Activity-Based Costing and External Reporting</a:t>
            </a:r>
          </a:p>
        </p:txBody>
      </p:sp>
      <p:sp>
        <p:nvSpPr>
          <p:cNvPr id="2" name="Content Placeholder 1"/>
          <p:cNvSpPr>
            <a:spLocks noGrp="1"/>
          </p:cNvSpPr>
          <p:nvPr>
            <p:ph idx="1"/>
          </p:nvPr>
        </p:nvSpPr>
        <p:spPr>
          <a:xfrm>
            <a:off x="822325" y="1447800"/>
            <a:ext cx="5883275" cy="914400"/>
          </a:xfrm>
          <a:ln>
            <a:solidFill>
              <a:schemeClr val="tx1"/>
            </a:solidFill>
          </a:ln>
        </p:spPr>
        <p:txBody>
          <a:bodyPr/>
          <a:lstStyle/>
          <a:p>
            <a:pPr marL="173038">
              <a:spcBef>
                <a:spcPct val="50000"/>
              </a:spcBef>
              <a:defRPr/>
            </a:pPr>
            <a:r>
              <a:rPr lang="en-US" sz="2400" dirty="0">
                <a:ea typeface="MS PGothic" pitchFamily="34" charset="-128"/>
              </a:rPr>
              <a:t>Most companies do not use ABC for external</a:t>
            </a:r>
            <a:br>
              <a:rPr lang="en-US" sz="2400" dirty="0">
                <a:ea typeface="MS PGothic" pitchFamily="34" charset="-128"/>
              </a:rPr>
            </a:br>
            <a:r>
              <a:rPr lang="en-US" sz="2400" dirty="0">
                <a:ea typeface="MS PGothic" pitchFamily="34" charset="-128"/>
              </a:rPr>
              <a:t>reporting because . . .</a:t>
            </a:r>
          </a:p>
        </p:txBody>
      </p:sp>
      <p:sp>
        <p:nvSpPr>
          <p:cNvPr id="3" name="Content Placeholder 2"/>
          <p:cNvSpPr>
            <a:spLocks noGrp="1"/>
          </p:cNvSpPr>
          <p:nvPr>
            <p:ph idx="10"/>
          </p:nvPr>
        </p:nvSpPr>
        <p:spPr>
          <a:xfrm>
            <a:off x="822324" y="2632075"/>
            <a:ext cx="7521575" cy="2625725"/>
          </a:xfrm>
          <a:ln>
            <a:solidFill>
              <a:schemeClr val="tx1"/>
            </a:solidFill>
          </a:ln>
        </p:spPr>
        <p:txBody>
          <a:bodyPr/>
          <a:lstStyle/>
          <a:p>
            <a:pPr marL="536575" indent="-457200" eaLnBrk="1" hangingPunct="1">
              <a:spcAft>
                <a:spcPts val="0"/>
              </a:spcAft>
              <a:buClrTx/>
              <a:buFont typeface="+mj-lt"/>
              <a:buAutoNum type="arabicPeriod"/>
            </a:pPr>
            <a:r>
              <a:rPr lang="en-US" sz="2200" dirty="0"/>
              <a:t>External reports are less detailed than internal reports.</a:t>
            </a:r>
          </a:p>
          <a:p>
            <a:pPr marL="536575" indent="-457200" eaLnBrk="1" hangingPunct="1">
              <a:spcAft>
                <a:spcPts val="0"/>
              </a:spcAft>
              <a:buClrTx/>
              <a:buFont typeface="+mj-lt"/>
              <a:buAutoNum type="arabicPeriod"/>
            </a:pPr>
            <a:r>
              <a:rPr lang="en-US" sz="2200" dirty="0"/>
              <a:t>It may be difficult to make changes to the company’s accounting system.</a:t>
            </a:r>
          </a:p>
          <a:p>
            <a:pPr marL="536575" indent="-457200" eaLnBrk="1" hangingPunct="1">
              <a:spcAft>
                <a:spcPts val="0"/>
              </a:spcAft>
              <a:buClrTx/>
              <a:buFont typeface="+mj-lt"/>
              <a:buAutoNum type="arabicPeriod"/>
            </a:pPr>
            <a:r>
              <a:rPr lang="en-US" sz="2200" dirty="0"/>
              <a:t>ABC does not conform to GAAP.</a:t>
            </a:r>
          </a:p>
          <a:p>
            <a:pPr marL="536575" indent="-457200" eaLnBrk="1" hangingPunct="1">
              <a:spcAft>
                <a:spcPts val="0"/>
              </a:spcAft>
              <a:buClrTx/>
              <a:buFont typeface="+mj-lt"/>
              <a:buAutoNum type="arabicPeriod"/>
            </a:pPr>
            <a:r>
              <a:rPr lang="en-US" sz="2200" dirty="0"/>
              <a:t>Auditors may be suspect of the subjective allocation process based on interviews with employees.</a:t>
            </a:r>
          </a:p>
        </p:txBody>
      </p:sp>
    </p:spTree>
    <p:extLst>
      <p:ext uri="{BB962C8B-B14F-4D97-AF65-F5344CB8AC3E}">
        <p14:creationId xmlns:p14="http://schemas.microsoft.com/office/powerpoint/2010/main" val="3912663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Five Limitations of ABC</a:t>
            </a:r>
            <a:endParaRPr lang="en-US" dirty="0"/>
          </a:p>
        </p:txBody>
      </p:sp>
      <p:sp>
        <p:nvSpPr>
          <p:cNvPr id="2" name="Content Placeholder 1"/>
          <p:cNvSpPr>
            <a:spLocks noGrp="1"/>
          </p:cNvSpPr>
          <p:nvPr>
            <p:ph idx="1"/>
          </p:nvPr>
        </p:nvSpPr>
        <p:spPr>
          <a:xfrm>
            <a:off x="822323" y="1752600"/>
            <a:ext cx="3063877" cy="1295400"/>
          </a:xfrm>
          <a:ln w="19050">
            <a:solidFill>
              <a:schemeClr val="tx1"/>
            </a:solidFill>
          </a:ln>
        </p:spPr>
        <p:txBody>
          <a:bodyPr/>
          <a:lstStyle/>
          <a:p>
            <a:pPr algn="ctr"/>
            <a:r>
              <a:rPr lang="en-US" sz="2400" dirty="0"/>
              <a:t>Substantial resources</a:t>
            </a:r>
            <a:br>
              <a:rPr lang="en-US" sz="2400" dirty="0"/>
            </a:br>
            <a:r>
              <a:rPr lang="en-US" sz="2400" dirty="0"/>
              <a:t>required to implement</a:t>
            </a:r>
            <a:br>
              <a:rPr lang="en-US" sz="2400" dirty="0"/>
            </a:br>
            <a:r>
              <a:rPr lang="en-US" sz="2400" dirty="0"/>
              <a:t>and maintain.</a:t>
            </a:r>
          </a:p>
        </p:txBody>
      </p:sp>
      <p:sp>
        <p:nvSpPr>
          <p:cNvPr id="3" name="Content Placeholder 2"/>
          <p:cNvSpPr>
            <a:spLocks noGrp="1"/>
          </p:cNvSpPr>
          <p:nvPr>
            <p:ph idx="10"/>
          </p:nvPr>
        </p:nvSpPr>
        <p:spPr>
          <a:xfrm>
            <a:off x="5105400" y="1752601"/>
            <a:ext cx="3048000" cy="1295399"/>
          </a:xfrm>
          <a:ln w="19050">
            <a:solidFill>
              <a:schemeClr val="tx1"/>
            </a:solidFill>
          </a:ln>
        </p:spPr>
        <p:txBody>
          <a:bodyPr/>
          <a:lstStyle/>
          <a:p>
            <a:pPr algn="ctr"/>
            <a:r>
              <a:rPr lang="en-US" sz="2400" dirty="0"/>
              <a:t>Resistance to</a:t>
            </a:r>
            <a:br>
              <a:rPr lang="en-US" sz="2400" dirty="0"/>
            </a:br>
            <a:r>
              <a:rPr lang="en-US" sz="2400" dirty="0"/>
              <a:t>unfamiliar numbers</a:t>
            </a:r>
            <a:br>
              <a:rPr lang="en-US" sz="2400" dirty="0"/>
            </a:br>
            <a:r>
              <a:rPr lang="en-US" sz="2400" dirty="0"/>
              <a:t>and reports.</a:t>
            </a:r>
          </a:p>
        </p:txBody>
      </p:sp>
      <p:sp>
        <p:nvSpPr>
          <p:cNvPr id="4" name="Content Placeholder 3"/>
          <p:cNvSpPr>
            <a:spLocks noGrp="1"/>
          </p:cNvSpPr>
          <p:nvPr>
            <p:ph idx="11"/>
          </p:nvPr>
        </p:nvSpPr>
        <p:spPr>
          <a:xfrm>
            <a:off x="822322" y="3505201"/>
            <a:ext cx="3063878" cy="1291677"/>
          </a:xfrm>
          <a:ln w="19050">
            <a:solidFill>
              <a:schemeClr val="tx1"/>
            </a:solidFill>
          </a:ln>
        </p:spPr>
        <p:txBody>
          <a:bodyPr/>
          <a:lstStyle/>
          <a:p>
            <a:pPr algn="ctr"/>
            <a:r>
              <a:rPr lang="en-US" sz="2400" dirty="0"/>
              <a:t>Desire to fully</a:t>
            </a:r>
            <a:br>
              <a:rPr lang="en-US" sz="2400" dirty="0"/>
            </a:br>
            <a:r>
              <a:rPr lang="en-US" sz="2400" dirty="0"/>
              <a:t>allocate all costs</a:t>
            </a:r>
            <a:br>
              <a:rPr lang="en-US" sz="2400" dirty="0"/>
            </a:br>
            <a:r>
              <a:rPr lang="en-US" sz="2400" dirty="0"/>
              <a:t>to products.</a:t>
            </a:r>
          </a:p>
        </p:txBody>
      </p:sp>
      <p:sp>
        <p:nvSpPr>
          <p:cNvPr id="9" name="Content Placeholder 8"/>
          <p:cNvSpPr>
            <a:spLocks noGrp="1"/>
          </p:cNvSpPr>
          <p:nvPr>
            <p:ph idx="13"/>
          </p:nvPr>
        </p:nvSpPr>
        <p:spPr>
          <a:xfrm>
            <a:off x="5105400" y="3505200"/>
            <a:ext cx="3047999" cy="1291677"/>
          </a:xfrm>
          <a:ln w="19050">
            <a:solidFill>
              <a:schemeClr val="tx1"/>
            </a:solidFill>
          </a:ln>
        </p:spPr>
        <p:txBody>
          <a:bodyPr/>
          <a:lstStyle/>
          <a:p>
            <a:pPr algn="ctr"/>
            <a:r>
              <a:rPr lang="en-US" sz="2400" dirty="0"/>
              <a:t>Potential</a:t>
            </a:r>
            <a:br>
              <a:rPr lang="en-US" sz="2400" dirty="0"/>
            </a:br>
            <a:r>
              <a:rPr lang="en-US" sz="2400" dirty="0"/>
              <a:t>misinterpretation of</a:t>
            </a:r>
            <a:br>
              <a:rPr lang="en-US" sz="2400" dirty="0"/>
            </a:br>
            <a:r>
              <a:rPr lang="en-US" sz="2400" dirty="0"/>
              <a:t>unfamiliar numbers.</a:t>
            </a:r>
          </a:p>
        </p:txBody>
      </p:sp>
      <p:sp>
        <p:nvSpPr>
          <p:cNvPr id="10" name="Content Placeholder 9"/>
          <p:cNvSpPr>
            <a:spLocks noGrp="1"/>
          </p:cNvSpPr>
          <p:nvPr>
            <p:ph idx="14"/>
          </p:nvPr>
        </p:nvSpPr>
        <p:spPr>
          <a:xfrm>
            <a:off x="2803525" y="5068613"/>
            <a:ext cx="3292475" cy="1179785"/>
          </a:xfrm>
          <a:ln w="19050">
            <a:solidFill>
              <a:schemeClr val="tx1"/>
            </a:solidFill>
          </a:ln>
        </p:spPr>
        <p:txBody>
          <a:bodyPr/>
          <a:lstStyle/>
          <a:p>
            <a:pPr algn="ctr"/>
            <a:r>
              <a:rPr lang="en-US" sz="2400" dirty="0"/>
              <a:t>Does not conform to</a:t>
            </a:r>
            <a:br>
              <a:rPr lang="en-US" sz="2400" dirty="0"/>
            </a:br>
            <a:r>
              <a:rPr lang="en-US" sz="2400" dirty="0"/>
              <a:t>GAAP. Two costing</a:t>
            </a:r>
            <a:br>
              <a:rPr lang="en-US" sz="2400" dirty="0"/>
            </a:br>
            <a:r>
              <a:rPr lang="en-US" sz="2400" dirty="0"/>
              <a:t>systems may be needed.</a:t>
            </a:r>
          </a:p>
        </p:txBody>
      </p:sp>
    </p:spTree>
    <p:extLst>
      <p:ext uri="{BB962C8B-B14F-4D97-AF65-F5344CB8AC3E}">
        <p14:creationId xmlns:p14="http://schemas.microsoft.com/office/powerpoint/2010/main" val="210232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2" y="1066800"/>
            <a:ext cx="7765097" cy="1527549"/>
          </a:xfrm>
        </p:spPr>
        <p:txBody>
          <a:bodyPr lIns="90488" tIns="44450" rIns="90488" bIns="44450">
            <a:noAutofit/>
          </a:bodyPr>
          <a:lstStyle/>
          <a:p>
            <a:pPr eaLnBrk="1" hangingPunct="1">
              <a:defRPr/>
            </a:pPr>
            <a:r>
              <a:rPr lang="en-US" altLang="en-US" sz="4800" dirty="0">
                <a:ea typeface="MS PGothic" charset="-128"/>
              </a:rPr>
              <a:t>End of Chapter 7</a:t>
            </a:r>
            <a:endParaRPr lang="en-US" altLang="en-US" sz="5000" noProof="0" dirty="0">
              <a:solidFill>
                <a:schemeClr val="tx1">
                  <a:lumMod val="85000"/>
                  <a:lumOff val="15000"/>
                </a:schemeClr>
              </a:solidFill>
              <a:ea typeface="MS PGothic" charset="-128"/>
            </a:endParaRPr>
          </a:p>
        </p:txBody>
      </p:sp>
      <p:pic>
        <p:nvPicPr>
          <p:cNvPr id="10" name="Picture 9">
            <a:extLst>
              <a:ext uri="{FF2B5EF4-FFF2-40B4-BE49-F238E27FC236}">
                <a16:creationId xmlns:a16="http://schemas.microsoft.com/office/drawing/2014/main" id="{34C703EF-2709-4124-BD3C-A8CBB79192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5847" y="2997624"/>
            <a:ext cx="3034806" cy="2971800"/>
          </a:xfrm>
          <a:prstGeom prst="rect">
            <a:avLst/>
          </a:prstGeom>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a:xfrm>
            <a:off x="304800" y="6387940"/>
            <a:ext cx="8480425" cy="365125"/>
          </a:xfrm>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3356355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4C99BE-BD42-4C84-8F23-484137F9F4F9}"/>
              </a:ext>
            </a:extLst>
          </p:cNvPr>
          <p:cNvSpPr>
            <a:spLocks noGrp="1"/>
          </p:cNvSpPr>
          <p:nvPr>
            <p:ph type="title"/>
          </p:nvPr>
        </p:nvSpPr>
        <p:spPr>
          <a:xfrm>
            <a:off x="822324" y="2412775"/>
            <a:ext cx="7940675" cy="1422850"/>
          </a:xfrm>
        </p:spPr>
        <p:txBody>
          <a:bodyPr anchor="ctr">
            <a:normAutofit/>
          </a:bodyPr>
          <a:lstStyle/>
          <a:p>
            <a:r>
              <a:rPr lang="en-US" sz="3000" noProof="0" dirty="0">
                <a:solidFill>
                  <a:schemeClr val="tx1"/>
                </a:solidFill>
              </a:rPr>
              <a:t>Accessibility Content: Text Alternatives for Images</a:t>
            </a:r>
          </a:p>
        </p:txBody>
      </p:sp>
    </p:spTree>
    <p:extLst>
      <p:ext uri="{BB962C8B-B14F-4D97-AF65-F5344CB8AC3E}">
        <p14:creationId xmlns:p14="http://schemas.microsoft.com/office/powerpoint/2010/main" val="1993930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400" dirty="0"/>
              <a:t>How Costs Are Treated Under Activity-Based Costing </a:t>
            </a:r>
            <a:r>
              <a:rPr lang="en-US" sz="1000" dirty="0"/>
              <a:t>3</a:t>
            </a:r>
            <a:r>
              <a:rPr lang="en-US" altLang="en-US" sz="3400" noProof="0" dirty="0"/>
              <a:t> – </a:t>
            </a:r>
            <a:r>
              <a:rPr lang="en-US" sz="34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Plantwide overhead rate has a low number of cost pools and low level of complexity. Departmental overhead rates is moderate for both variables. Activity-based costing has a large number of cost pools and a high level of complexity.</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p>
        </p:txBody>
      </p:sp>
    </p:spTree>
    <p:extLst>
      <p:ext uri="{BB962C8B-B14F-4D97-AF65-F5344CB8AC3E}">
        <p14:creationId xmlns:p14="http://schemas.microsoft.com/office/powerpoint/2010/main" val="3376817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sym typeface="Wingdings" charset="0"/>
              </a:rPr>
              <a:t>Assign Overhead Costs to Activity Cost Pools</a:t>
            </a:r>
            <a:r>
              <a:rPr lang="en-US" sz="3600" dirty="0"/>
              <a:t> </a:t>
            </a:r>
            <a:r>
              <a:rPr lang="en-US" sz="1000" dirty="0"/>
              <a:t>4</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dirty="0"/>
              <a:t>The overhead costs report for Baxter Battery from a previous slide is set in front of a similar statement with the same department cost items listed. The statement in the background is mostly hidden, but the first column that is visible is titled Customer Orders and shows $1,800,000 for Indirect factory wages for the Production Department. A calculation for this amount is shown below the two statements: Indirect factory wages of $6,000,000 (taken from the overhead costs report) is multiplied by 30% (Percent consumed by customer orders) which equals $1,800,000.</a:t>
            </a:r>
            <a:endParaRPr lang="en-US" sz="22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19526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How Costs Are Treated Under</a:t>
            </a:r>
            <a:br>
              <a:rPr lang="en-US" dirty="0"/>
            </a:br>
            <a:r>
              <a:rPr lang="en-US" dirty="0"/>
              <a:t>Activity-Based Costing </a:t>
            </a:r>
            <a:r>
              <a:rPr lang="en-US" sz="1100" dirty="0"/>
              <a:t>3</a:t>
            </a:r>
          </a:p>
        </p:txBody>
      </p:sp>
      <p:sp>
        <p:nvSpPr>
          <p:cNvPr id="7" name="Content Placeholder 6"/>
          <p:cNvSpPr>
            <a:spLocks noGrp="1"/>
          </p:cNvSpPr>
          <p:nvPr>
            <p:ph idx="1"/>
          </p:nvPr>
        </p:nvSpPr>
        <p:spPr>
          <a:xfrm>
            <a:off x="822325" y="1447801"/>
            <a:ext cx="7543800" cy="914399"/>
          </a:xfrm>
          <a:ln>
            <a:solidFill>
              <a:schemeClr val="tx1"/>
            </a:solidFill>
          </a:ln>
        </p:spPr>
        <p:txBody>
          <a:bodyPr/>
          <a:lstStyle/>
          <a:p>
            <a:pPr algn="ctr" eaLnBrk="1" hangingPunct="1">
              <a:spcAft>
                <a:spcPct val="0"/>
              </a:spcAft>
              <a:buClrTx/>
              <a:buSzTx/>
              <a:defRPr/>
            </a:pPr>
            <a:r>
              <a:rPr lang="en-US" altLang="en-US" sz="2400" dirty="0">
                <a:ea typeface="MS PGothic" pitchFamily="34" charset="-128"/>
              </a:rPr>
              <a:t>ABC differs from traditional cost accounting because</a:t>
            </a:r>
          </a:p>
          <a:p>
            <a:pPr algn="ctr" eaLnBrk="1" hangingPunct="1">
              <a:spcAft>
                <a:spcPct val="0"/>
              </a:spcAft>
              <a:buClrTx/>
              <a:buSzTx/>
              <a:defRPr/>
            </a:pPr>
            <a:r>
              <a:rPr lang="en-US" altLang="en-US" sz="2400" dirty="0">
                <a:ea typeface="MS PGothic" pitchFamily="34" charset="-128"/>
              </a:rPr>
              <a:t>numerous overhead cost pools are used.</a:t>
            </a:r>
          </a:p>
        </p:txBody>
      </p:sp>
      <p:pic>
        <p:nvPicPr>
          <p:cNvPr id="2" name="Picture 1" descr="Diagram shows the relationship between number of cost pools and level of complexity."/>
          <p:cNvPicPr>
            <a:picLocks noChangeAspect="1"/>
          </p:cNvPicPr>
          <p:nvPr/>
        </p:nvPicPr>
        <p:blipFill>
          <a:blip r:embed="rId2"/>
          <a:stretch>
            <a:fillRect/>
          </a:stretch>
        </p:blipFill>
        <p:spPr>
          <a:xfrm>
            <a:off x="1602177" y="2456872"/>
            <a:ext cx="5939644" cy="3416974"/>
          </a:xfrm>
          <a:prstGeom prst="rect">
            <a:avLst/>
          </a:prstGeom>
        </p:spPr>
      </p:pic>
      <p:sp>
        <p:nvSpPr>
          <p:cNvPr id="8" name="Content Placeholder 7"/>
          <p:cNvSpPr>
            <a:spLocks noGrp="1"/>
          </p:cNvSpPr>
          <p:nvPr>
            <p:ph sz="quarter" idx="10"/>
          </p:nvPr>
        </p:nvSpPr>
        <p:spPr/>
        <p:txBody>
          <a:bodyPr/>
          <a:lstStyle/>
          <a:p>
            <a:r>
              <a:rPr lang="en-US" dirty="0">
                <a:hlinkClick r:id="rId3" action="ppaction://hlinksldjump"/>
              </a:rPr>
              <a:t>Access the text alternative for slide images.</a:t>
            </a:r>
          </a:p>
        </p:txBody>
      </p:sp>
    </p:spTree>
    <p:extLst>
      <p:ext uri="{BB962C8B-B14F-4D97-AF65-F5344CB8AC3E}">
        <p14:creationId xmlns:p14="http://schemas.microsoft.com/office/powerpoint/2010/main" val="2322908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sym typeface="Wingdings" charset="0"/>
              </a:rPr>
              <a:t>Assign Overhead Costs to Activity Cost Pools</a:t>
            </a:r>
            <a:r>
              <a:rPr lang="en-US" sz="3600" dirty="0"/>
              <a:t> </a:t>
            </a:r>
            <a:r>
              <a:rPr lang="en-US" sz="1000" dirty="0"/>
              <a:t>5</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dirty="0"/>
              <a:t>The overhead costs report for Baxter Battery from a previous slide is set in front of a similar statement with the same department cost items listed. The statement in the background is mostly hidden, but the first column that is visible is titled Customer Orders and shows 700,000 for Factory equipment depreciation for the Production Department. A calculation for this amount is shown below the two statements: Factory equipment depreciation of $3,500,000 (taken from the overhead costs report) is multiplied by 20% (Percent consumed by customer orders) which equals $700,000.</a:t>
            </a:r>
            <a:endParaRPr lang="en-US" sz="22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060077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Calculate Activity Rates </a:t>
            </a:r>
            <a:r>
              <a:rPr lang="en-US" sz="1000" dirty="0"/>
              <a:t>3</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dirty="0"/>
              <a:t>This partial illustration shows that Direct Materials, Direct Labor, and Shipping Costs can be traced or assigned to cost objects of products, customer orders, and customers. On this slide, the Overhead Costs category is shown, but no indication of how it is assigned is yet shown.</a:t>
            </a:r>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186956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Calculate Activity Rates </a:t>
            </a:r>
            <a:r>
              <a:rPr lang="en-US" sz="1000" dirty="0"/>
              <a:t>4</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3" action="ppaction://hlinksldjump"/>
              </a:rPr>
              <a:t>Return to parent-slide containing images.</a:t>
            </a:r>
            <a:endParaRPr lang="en-US" noProof="0" dirty="0">
              <a:hlinkClick r:id="rId4"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dirty="0"/>
              <a:t>This partial illustration focuses on Overhead Costs which can be broken down into multiple allocations. The first-stage allocation can be made to categories of Customer Orders, Design Changes, Order Size, Customer Relations, and Other. </a:t>
            </a:r>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3" action="ppaction://hlinksldjump"/>
              </a:rPr>
              <a:t>Return to parent-slide containing images.</a:t>
            </a:r>
            <a:endParaRPr lang="en-US" noProof="0" dirty="0">
              <a:hlinkClick r:id="rId4" action="ppaction://hlinksldjump"/>
            </a:endParaRPr>
          </a:p>
        </p:txBody>
      </p:sp>
    </p:spTree>
    <p:extLst>
      <p:ext uri="{BB962C8B-B14F-4D97-AF65-F5344CB8AC3E}">
        <p14:creationId xmlns:p14="http://schemas.microsoft.com/office/powerpoint/2010/main" val="773334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Calculate Activity Rates </a:t>
            </a:r>
            <a:r>
              <a:rPr lang="en-US" sz="1000" dirty="0"/>
              <a:t>5</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dirty="0"/>
              <a:t>This partial illustration focuses on Overhead Costs which can be broken down into multiple allocations. The first-stage allocation can be made to categories of Customer Orders, Design Changes, Order Size, Customer Relations, and Other. In the second-stage allocation, Customer Orders are shown as $ per order, Design Changes is shown as $ per Change, Order Size is shown as S per machine-hour, and Customer Relations is shown as $ per Customer. These four items can be traced or assigned to cost objects of products, customer orders, and customers. The Other category, which con­tains organization-sustaining costs and unused capacity costs, is not allocated (unallocated) to products or customers.</a:t>
            </a:r>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37498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How Costs Are Treated Under </a:t>
            </a:r>
            <a:br>
              <a:rPr lang="en-US" dirty="0"/>
            </a:br>
            <a:r>
              <a:rPr lang="en-US" dirty="0"/>
              <a:t>Activity-Based Costing </a:t>
            </a:r>
            <a:r>
              <a:rPr lang="en-US" sz="1100" dirty="0"/>
              <a:t>4</a:t>
            </a:r>
          </a:p>
        </p:txBody>
      </p:sp>
      <p:sp>
        <p:nvSpPr>
          <p:cNvPr id="2" name="Content Placeholder 1"/>
          <p:cNvSpPr>
            <a:spLocks noGrp="1"/>
          </p:cNvSpPr>
          <p:nvPr>
            <p:ph idx="1"/>
          </p:nvPr>
        </p:nvSpPr>
        <p:spPr>
          <a:xfrm>
            <a:off x="822325" y="1447800"/>
            <a:ext cx="7543800" cy="1371600"/>
          </a:xfrm>
          <a:ln>
            <a:solidFill>
              <a:schemeClr val="tx1"/>
            </a:solidFill>
          </a:ln>
        </p:spPr>
        <p:txBody>
          <a:bodyPr/>
          <a:lstStyle/>
          <a:p>
            <a:pPr algn="ctr" eaLnBrk="1" hangingPunct="1">
              <a:spcAft>
                <a:spcPts val="0"/>
              </a:spcAft>
            </a:pPr>
            <a:r>
              <a:rPr lang="en-US" sz="2200" dirty="0">
                <a:ea typeface="MS PGothic" charset="0"/>
              </a:rPr>
              <a:t>Each ABC cost pool has its own </a:t>
            </a:r>
            <a:r>
              <a:rPr lang="en-US" sz="2200" b="1" dirty="0">
                <a:ea typeface="MS PGothic" charset="0"/>
              </a:rPr>
              <a:t>unique measure of activity</a:t>
            </a:r>
            <a:r>
              <a:rPr lang="en-US" sz="2200" dirty="0">
                <a:ea typeface="MS PGothic" charset="0"/>
              </a:rPr>
              <a:t>, while </a:t>
            </a:r>
          </a:p>
          <a:p>
            <a:pPr algn="ctr" eaLnBrk="1" hangingPunct="1">
              <a:spcAft>
                <a:spcPts val="0"/>
              </a:spcAft>
            </a:pPr>
            <a:r>
              <a:rPr lang="en-US" sz="2200" dirty="0">
                <a:ea typeface="MS PGothic" charset="0"/>
              </a:rPr>
              <a:t>traditional cost systems usually rely on </a:t>
            </a:r>
            <a:r>
              <a:rPr lang="en-US" sz="2200" b="1" dirty="0">
                <a:ea typeface="MS PGothic" charset="0"/>
              </a:rPr>
              <a:t>direct labor-hours </a:t>
            </a:r>
            <a:r>
              <a:rPr lang="en-US" sz="2200" dirty="0">
                <a:ea typeface="MS PGothic" charset="0"/>
              </a:rPr>
              <a:t>and/or</a:t>
            </a:r>
            <a:endParaRPr lang="en-US" sz="2200" b="1" dirty="0">
              <a:ea typeface="MS PGothic" charset="0"/>
            </a:endParaRPr>
          </a:p>
          <a:p>
            <a:pPr algn="ctr" eaLnBrk="1" hangingPunct="1">
              <a:spcAft>
                <a:spcPts val="0"/>
              </a:spcAft>
            </a:pPr>
            <a:r>
              <a:rPr lang="en-US" sz="2200" b="1" dirty="0">
                <a:ea typeface="MS PGothic" charset="0"/>
              </a:rPr>
              <a:t>machine-hours </a:t>
            </a:r>
            <a:r>
              <a:rPr lang="en-US" sz="2200" dirty="0">
                <a:ea typeface="MS PGothic" charset="0"/>
              </a:rPr>
              <a:t>to allocate all overhead costs to products.</a:t>
            </a:r>
            <a:endParaRPr lang="en-US" sz="2200" dirty="0">
              <a:ea typeface="MS PGothic" charset="0"/>
              <a:cs typeface="Arial" charset="0"/>
            </a:endParaRPr>
          </a:p>
        </p:txBody>
      </p:sp>
      <p:sp>
        <p:nvSpPr>
          <p:cNvPr id="3" name="Content Placeholder 2"/>
          <p:cNvSpPr>
            <a:spLocks noGrp="1"/>
          </p:cNvSpPr>
          <p:nvPr>
            <p:ph idx="10"/>
          </p:nvPr>
        </p:nvSpPr>
        <p:spPr>
          <a:xfrm>
            <a:off x="822324" y="3089275"/>
            <a:ext cx="7521575" cy="1177925"/>
          </a:xfrm>
          <a:ln>
            <a:solidFill>
              <a:schemeClr val="tx1"/>
            </a:solidFill>
          </a:ln>
        </p:spPr>
        <p:txBody>
          <a:bodyPr/>
          <a:lstStyle/>
          <a:p>
            <a:pPr marL="95250">
              <a:spcAft>
                <a:spcPts val="0"/>
              </a:spcAft>
              <a:defRPr/>
            </a:pPr>
            <a:r>
              <a:rPr lang="en-US" sz="2200" dirty="0">
                <a:ea typeface="MS PGothic" pitchFamily="34" charset="-128"/>
              </a:rPr>
              <a:t>Direct-labor and machine-hours work correctly when changes in the quantity of the base are correlated with changes in the overhead costs being assigned using the base.</a:t>
            </a:r>
          </a:p>
        </p:txBody>
      </p:sp>
      <p:sp>
        <p:nvSpPr>
          <p:cNvPr id="4" name="Content Placeholder 3"/>
          <p:cNvSpPr>
            <a:spLocks noGrp="1"/>
          </p:cNvSpPr>
          <p:nvPr>
            <p:ph idx="11"/>
          </p:nvPr>
        </p:nvSpPr>
        <p:spPr>
          <a:xfrm>
            <a:off x="822323" y="4419600"/>
            <a:ext cx="7521575" cy="1758950"/>
          </a:xfrm>
          <a:ln>
            <a:solidFill>
              <a:schemeClr val="tx1"/>
            </a:solidFill>
          </a:ln>
        </p:spPr>
        <p:txBody>
          <a:bodyPr/>
          <a:lstStyle/>
          <a:p>
            <a:pPr marL="95250">
              <a:spcAft>
                <a:spcPts val="0"/>
              </a:spcAft>
              <a:defRPr/>
            </a:pPr>
            <a:r>
              <a:rPr lang="en-US" sz="2200" dirty="0">
                <a:ea typeface="MS PGothic" pitchFamily="34" charset="-128"/>
              </a:rPr>
              <a:t>Relying exclusively on direct labor-hours and/or machine-hours to assign overhead costs to products has come under increased scrutiny since, on an economy-wide basis, direct labor and overhead costs have been moving in </a:t>
            </a:r>
            <a:r>
              <a:rPr lang="en-US" sz="2200" b="1" dirty="0">
                <a:ea typeface="MS PGothic" pitchFamily="34" charset="-128"/>
              </a:rPr>
              <a:t>opposite directions</a:t>
            </a:r>
            <a:r>
              <a:rPr lang="en-US" sz="2200" dirty="0">
                <a:ea typeface="MS PGothic" pitchFamily="34" charset="-128"/>
              </a:rPr>
              <a:t> and the variety of products produced by companies has increased.</a:t>
            </a:r>
          </a:p>
        </p:txBody>
      </p:sp>
    </p:spTree>
    <p:extLst>
      <p:ext uri="{BB962C8B-B14F-4D97-AF65-F5344CB8AC3E}">
        <p14:creationId xmlns:p14="http://schemas.microsoft.com/office/powerpoint/2010/main" val="426783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Key Definitions and Concepts </a:t>
            </a:r>
            <a:r>
              <a:rPr lang="en-US" sz="1000" dirty="0"/>
              <a:t>1</a:t>
            </a:r>
          </a:p>
        </p:txBody>
      </p:sp>
      <p:sp>
        <p:nvSpPr>
          <p:cNvPr id="3" name="Content Placeholder 2">
            <a:extLst>
              <a:ext uri="{FF2B5EF4-FFF2-40B4-BE49-F238E27FC236}">
                <a16:creationId xmlns:a16="http://schemas.microsoft.com/office/drawing/2014/main" id="{9412A98F-A70D-4BC8-8406-46899F6A8ADA}"/>
              </a:ext>
            </a:extLst>
          </p:cNvPr>
          <p:cNvSpPr>
            <a:spLocks noGrp="1"/>
          </p:cNvSpPr>
          <p:nvPr>
            <p:ph idx="1"/>
          </p:nvPr>
        </p:nvSpPr>
        <p:spPr>
          <a:xfrm>
            <a:off x="822325" y="1447801"/>
            <a:ext cx="7543800" cy="1142999"/>
          </a:xfrm>
        </p:spPr>
        <p:txBody>
          <a:bodyPr/>
          <a:lstStyle/>
          <a:p>
            <a:r>
              <a:rPr lang="en-US" sz="2400" dirty="0"/>
              <a:t>Activity</a:t>
            </a:r>
          </a:p>
          <a:p>
            <a:pPr marL="291600" lvl="1" indent="-291600">
              <a:spcAft>
                <a:spcPts val="0"/>
              </a:spcAft>
              <a:buClr>
                <a:schemeClr val="tx1"/>
              </a:buClr>
              <a:buFont typeface="Arial" panose="020B0604020202020204" pitchFamily="34" charset="0"/>
              <a:buChar char="•"/>
            </a:pPr>
            <a:r>
              <a:rPr lang="en-US" sz="2200" dirty="0"/>
              <a:t>An event that causes the consumption of overhead resources.</a:t>
            </a:r>
          </a:p>
        </p:txBody>
      </p:sp>
      <p:sp>
        <p:nvSpPr>
          <p:cNvPr id="8" name="Content Placeholder 7"/>
          <p:cNvSpPr>
            <a:spLocks noGrp="1"/>
          </p:cNvSpPr>
          <p:nvPr>
            <p:ph sz="quarter" idx="10"/>
          </p:nvPr>
        </p:nvSpPr>
        <p:spPr>
          <a:xfrm>
            <a:off x="822325" y="2819400"/>
            <a:ext cx="7864475" cy="1524000"/>
          </a:xfrm>
        </p:spPr>
        <p:txBody>
          <a:bodyPr/>
          <a:lstStyle/>
          <a:p>
            <a:pPr algn="l">
              <a:defRPr/>
            </a:pPr>
            <a:r>
              <a:rPr lang="en-US" sz="2400" dirty="0">
                <a:ea typeface="MS PGothic" pitchFamily="34" charset="-128"/>
              </a:rPr>
              <a:t>Activity Cost Pool</a:t>
            </a:r>
          </a:p>
          <a:p>
            <a:pPr marL="291600" lvl="1" indent="-291600" algn="l">
              <a:spcBef>
                <a:spcPts val="1000"/>
              </a:spcBef>
              <a:spcAft>
                <a:spcPts val="0"/>
              </a:spcAft>
              <a:buClr>
                <a:schemeClr val="tx1"/>
              </a:buClr>
              <a:buFont typeface="Arial" panose="020B0604020202020204" pitchFamily="34" charset="0"/>
              <a:buChar char="•"/>
            </a:pPr>
            <a:r>
              <a:rPr lang="en-US" sz="2200" dirty="0"/>
              <a:t>A </a:t>
            </a:r>
            <a:r>
              <a:rPr lang="en-US" altLang="ja-JP" sz="2200" dirty="0"/>
              <a:t>“</a:t>
            </a:r>
            <a:r>
              <a:rPr lang="en-US" sz="2200" dirty="0"/>
              <a:t>cost bucket</a:t>
            </a:r>
            <a:r>
              <a:rPr lang="en-US" altLang="ja-JP" sz="2200" dirty="0"/>
              <a:t>”</a:t>
            </a:r>
            <a:r>
              <a:rPr lang="en-US" sz="2200" dirty="0"/>
              <a:t> in which costs related to a single activity measure are accumulated.</a:t>
            </a:r>
          </a:p>
        </p:txBody>
      </p:sp>
    </p:spTree>
    <p:extLst>
      <p:ext uri="{BB962C8B-B14F-4D97-AF65-F5344CB8AC3E}">
        <p14:creationId xmlns:p14="http://schemas.microsoft.com/office/powerpoint/2010/main" val="168912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5" y="152400"/>
            <a:ext cx="7543800" cy="1025525"/>
          </a:xfrm>
        </p:spPr>
        <p:txBody>
          <a:bodyPr>
            <a:normAutofit/>
          </a:bodyPr>
          <a:lstStyle/>
          <a:p>
            <a:r>
              <a:rPr lang="en-US" dirty="0"/>
              <a:t>Key Definitions and Concepts </a:t>
            </a:r>
            <a:r>
              <a:rPr lang="en-US" sz="1000" dirty="0"/>
              <a:t>2</a:t>
            </a:r>
          </a:p>
        </p:txBody>
      </p:sp>
      <p:sp>
        <p:nvSpPr>
          <p:cNvPr id="3" name="Content Placeholder 2">
            <a:extLst>
              <a:ext uri="{FF2B5EF4-FFF2-40B4-BE49-F238E27FC236}">
                <a16:creationId xmlns:a16="http://schemas.microsoft.com/office/drawing/2014/main" id="{ADD78558-C321-49F9-9F6A-BE7EFA373186}"/>
              </a:ext>
            </a:extLst>
          </p:cNvPr>
          <p:cNvSpPr>
            <a:spLocks noGrp="1"/>
          </p:cNvSpPr>
          <p:nvPr>
            <p:ph idx="1"/>
          </p:nvPr>
        </p:nvSpPr>
        <p:spPr>
          <a:xfrm>
            <a:off x="822325" y="1447801"/>
            <a:ext cx="7543800" cy="3581399"/>
          </a:xfrm>
        </p:spPr>
        <p:txBody>
          <a:bodyPr/>
          <a:lstStyle/>
          <a:p>
            <a:r>
              <a:rPr lang="en-US" sz="2800" dirty="0">
                <a:ea typeface="MS PGothic" pitchFamily="34" charset="-128"/>
              </a:rPr>
              <a:t>Activity Measure</a:t>
            </a:r>
          </a:p>
          <a:p>
            <a:pPr marL="291600" indent="-291600">
              <a:spcAft>
                <a:spcPts val="0"/>
              </a:spcAft>
              <a:buClr>
                <a:schemeClr val="tx1"/>
              </a:buClr>
              <a:buFont typeface="Arial" panose="020B0604020202020204" pitchFamily="34" charset="0"/>
              <a:buChar char="•"/>
            </a:pPr>
            <a:r>
              <a:rPr lang="en-US" altLang="en-US" sz="2800" dirty="0">
                <a:ea typeface="MS PGothic" charset="-128"/>
                <a:cs typeface="Arial" charset="0"/>
              </a:rPr>
              <a:t>The term cost driver is also used to refer to an activity measure.</a:t>
            </a:r>
          </a:p>
          <a:p>
            <a:pPr marL="291600" indent="-291600">
              <a:spcAft>
                <a:spcPts val="0"/>
              </a:spcAft>
              <a:buClr>
                <a:schemeClr val="tx1"/>
              </a:buClr>
              <a:buFont typeface="Arial" panose="020B0604020202020204" pitchFamily="34" charset="0"/>
              <a:buChar char="•"/>
            </a:pPr>
            <a:r>
              <a:rPr lang="en-US" altLang="en-US" sz="2800" dirty="0">
                <a:ea typeface="MS PGothic" charset="-128"/>
                <a:cs typeface="Arial" charset="0"/>
              </a:rPr>
              <a:t>An allocation base in an activity-based costing system.</a:t>
            </a:r>
          </a:p>
        </p:txBody>
      </p:sp>
    </p:spTree>
    <p:extLst>
      <p:ext uri="{BB962C8B-B14F-4D97-AF65-F5344CB8AC3E}">
        <p14:creationId xmlns:p14="http://schemas.microsoft.com/office/powerpoint/2010/main" val="197190456"/>
      </p:ext>
    </p:extLst>
  </p:cSld>
  <p:clrMapOvr>
    <a:masterClrMapping/>
  </p:clrMapOvr>
</p:sld>
</file>

<file path=ppt/theme/theme1.xml><?xml version="1.0" encoding="utf-8"?>
<a:theme xmlns:a="http://schemas.openxmlformats.org/drawingml/2006/main" name="Retrospect">
  <a:themeElements>
    <a:clrScheme name="Custom 23">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0000"/>
      </a:hlink>
      <a:folHlink>
        <a:srgbClr val="00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3866</Words>
  <Application>Microsoft Office PowerPoint</Application>
  <PresentationFormat>On-screen Show (4:3)</PresentationFormat>
  <Paragraphs>821</Paragraphs>
  <Slides>63</Slides>
  <Notes>3</Notes>
  <HiddenSlides>7</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9" baseType="lpstr">
      <vt:lpstr>Arial</vt:lpstr>
      <vt:lpstr>Calibri</vt:lpstr>
      <vt:lpstr>Calibri Light</vt:lpstr>
      <vt:lpstr>Retrospect</vt:lpstr>
      <vt:lpstr>1_Retrospect</vt:lpstr>
      <vt:lpstr>Equation</vt:lpstr>
      <vt:lpstr>Activity-Based Costing: A Tool to Aid Decision Making</vt:lpstr>
      <vt:lpstr>Activity-Based Costing (ABC): Key Definition</vt:lpstr>
      <vt:lpstr>Learning Objective 1</vt:lpstr>
      <vt:lpstr>How Costs Are Treated Under Activity-Based Costing 1</vt:lpstr>
      <vt:lpstr>How Costs Are Treated Under Activity-Based Costing 2</vt:lpstr>
      <vt:lpstr>How Costs Are Treated Under Activity-Based Costing 3</vt:lpstr>
      <vt:lpstr>How Costs Are Treated Under  Activity-Based Costing 4</vt:lpstr>
      <vt:lpstr>Key Definitions and Concepts 1</vt:lpstr>
      <vt:lpstr>Key Definitions and Concepts 2</vt:lpstr>
      <vt:lpstr>Key Definitions and Concepts 3</vt:lpstr>
      <vt:lpstr>Key Definitions and Concepts 4</vt:lpstr>
      <vt:lpstr>Key Definitions and Concepts 5</vt:lpstr>
      <vt:lpstr>Characteristics of a Successful ABC Implementation</vt:lpstr>
      <vt:lpstr>Five Steps for Implementing ABC</vt:lpstr>
      <vt:lpstr>Define Activities, Activity Cost Pools, and Activity Measures 1</vt:lpstr>
      <vt:lpstr>Define Activities, Activity Cost Pools, and Activity Measures 2</vt:lpstr>
      <vt:lpstr>Learning Objective 2</vt:lpstr>
      <vt:lpstr>Assign Overhead Costs to Activity Cost Pools 1</vt:lpstr>
      <vt:lpstr>Assign Overhead Costs to Activity Cost Pools 2</vt:lpstr>
      <vt:lpstr>Assign Overhead Costs to Activity Cost Pools 3</vt:lpstr>
      <vt:lpstr>Assign Overhead Costs to Activity Cost Pools 4</vt:lpstr>
      <vt:lpstr>Assign Overhead Costs to Activity Cost Pools 5</vt:lpstr>
      <vt:lpstr>Assign Overhead Costs to Activity Cost Pools 6 </vt:lpstr>
      <vt:lpstr>Assign Overhead Costs to Activity Cost Pools 7</vt:lpstr>
      <vt:lpstr>Learning Objective 3</vt:lpstr>
      <vt:lpstr>Calculate Activity Rates 1</vt:lpstr>
      <vt:lpstr>Calculate Activity Rates 2</vt:lpstr>
      <vt:lpstr>Calculate Activity Rates 3</vt:lpstr>
      <vt:lpstr>Calculate Activity Rates 4</vt:lpstr>
      <vt:lpstr>Calculate Activity Rates 5</vt:lpstr>
      <vt:lpstr>Learning Objective 4</vt:lpstr>
      <vt:lpstr>Assigning Overhead to Products 1</vt:lpstr>
      <vt:lpstr>Assigning Overhead to Products 2</vt:lpstr>
      <vt:lpstr>Assigning Overhead to Customers 1</vt:lpstr>
      <vt:lpstr>Assigning Overhead to Customers 2</vt:lpstr>
      <vt:lpstr>Learning Objective 5</vt:lpstr>
      <vt:lpstr>Prepare Management Reports 1</vt:lpstr>
      <vt:lpstr>Prepare Management Reports 2</vt:lpstr>
      <vt:lpstr>Prepare Management Reports 3</vt:lpstr>
      <vt:lpstr>Prepare Management Reports 4</vt:lpstr>
      <vt:lpstr>Prepare Management Reports 5</vt:lpstr>
      <vt:lpstr>Prepare Management Reports 6</vt:lpstr>
      <vt:lpstr>Prepare Management Reports 7</vt:lpstr>
      <vt:lpstr>Product Margins Computed Using the Traditional Cost System 1</vt:lpstr>
      <vt:lpstr>Product Margins Computed Using the Traditional Cost System 2 </vt:lpstr>
      <vt:lpstr>Product Margins Computed Using the Traditional Cost System 3</vt:lpstr>
      <vt:lpstr>Product Margins Computed Using the Traditional Cost System 4</vt:lpstr>
      <vt:lpstr>Product Margins Computed Using the Traditional Cost System 5</vt:lpstr>
      <vt:lpstr>Differences Between ABC and Traditional Product Costs 1</vt:lpstr>
      <vt:lpstr>Differences Between ABC and Traditional Product Costs 2</vt:lpstr>
      <vt:lpstr>Differences Between ABC and Traditional Product Costs 3</vt:lpstr>
      <vt:lpstr>Differences Between ABC and Traditional Product Costs 4</vt:lpstr>
      <vt:lpstr>Targeting Process Improvement</vt:lpstr>
      <vt:lpstr>Activity-Based Costing and External Reporting</vt:lpstr>
      <vt:lpstr>Five Limitations of ABC</vt:lpstr>
      <vt:lpstr>End of Chapter 7</vt:lpstr>
      <vt:lpstr>Accessibility Content: Text Alternatives for Images</vt:lpstr>
      <vt:lpstr>How Costs Are Treated Under Activity-Based Costing 3 – Text Alternative</vt:lpstr>
      <vt:lpstr>Assign Overhead Costs to Activity Cost Pools 4 – Text Alternative</vt:lpstr>
      <vt:lpstr>Assign Overhead Costs to Activity Cost Pools 5 – Text Alternative</vt:lpstr>
      <vt:lpstr>Calculate Activity Rates 3 – Text Alternative</vt:lpstr>
      <vt:lpstr>Calculate Activity Rates 4 – Text Alternative</vt:lpstr>
      <vt:lpstr>Calculate Activity Rates 5 – Text Alternative</vt:lpstr>
    </vt:vector>
  </TitlesOfParts>
  <Manager/>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Activity-Based Costing: A Tool to Aid Decision Making</dc:title>
  <dc:creator/>
  <cp:lastModifiedBy>R, Nithiyanandhan</cp:lastModifiedBy>
  <cp:revision>2</cp:revision>
  <dcterms:created xsi:type="dcterms:W3CDTF">2019-11-18T17:41:37Z</dcterms:created>
  <dcterms:modified xsi:type="dcterms:W3CDTF">2020-09-01T05:03:35Z</dcterms:modified>
</cp:coreProperties>
</file>