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1" r:id="rId1"/>
    <p:sldMasterId id="2147484725" r:id="rId2"/>
  </p:sldMasterIdLst>
  <p:notesMasterIdLst>
    <p:notesMasterId r:id="rId96"/>
  </p:notesMasterIdLst>
  <p:handoutMasterIdLst>
    <p:handoutMasterId r:id="rId97"/>
  </p:handoutMasterIdLst>
  <p:sldIdLst>
    <p:sldId id="484" r:id="rId3"/>
    <p:sldId id="485" r:id="rId4"/>
    <p:sldId id="486" r:id="rId5"/>
    <p:sldId id="487" r:id="rId6"/>
    <p:sldId id="488" r:id="rId7"/>
    <p:sldId id="489" r:id="rId8"/>
    <p:sldId id="490" r:id="rId9"/>
    <p:sldId id="491" r:id="rId10"/>
    <p:sldId id="492" r:id="rId11"/>
    <p:sldId id="493" r:id="rId12"/>
    <p:sldId id="494" r:id="rId13"/>
    <p:sldId id="495" r:id="rId14"/>
    <p:sldId id="496" r:id="rId15"/>
    <p:sldId id="497" r:id="rId16"/>
    <p:sldId id="500" r:id="rId17"/>
    <p:sldId id="501" r:id="rId18"/>
    <p:sldId id="502" r:id="rId19"/>
    <p:sldId id="579" r:id="rId20"/>
    <p:sldId id="504" r:id="rId21"/>
    <p:sldId id="505" r:id="rId22"/>
    <p:sldId id="506" r:id="rId23"/>
    <p:sldId id="507" r:id="rId24"/>
    <p:sldId id="498" r:id="rId25"/>
    <p:sldId id="499" r:id="rId26"/>
    <p:sldId id="517" r:id="rId27"/>
    <p:sldId id="508" r:id="rId28"/>
    <p:sldId id="509" r:id="rId29"/>
    <p:sldId id="510" r:id="rId30"/>
    <p:sldId id="511" r:id="rId31"/>
    <p:sldId id="512" r:id="rId32"/>
    <p:sldId id="513" r:id="rId33"/>
    <p:sldId id="514" r:id="rId34"/>
    <p:sldId id="518" r:id="rId35"/>
    <p:sldId id="515" r:id="rId36"/>
    <p:sldId id="516" r:id="rId37"/>
    <p:sldId id="519" r:id="rId38"/>
    <p:sldId id="520" r:id="rId39"/>
    <p:sldId id="521" r:id="rId40"/>
    <p:sldId id="522" r:id="rId41"/>
    <p:sldId id="523" r:id="rId42"/>
    <p:sldId id="524" r:id="rId43"/>
    <p:sldId id="534" r:id="rId44"/>
    <p:sldId id="525" r:id="rId45"/>
    <p:sldId id="526" r:id="rId46"/>
    <p:sldId id="527" r:id="rId47"/>
    <p:sldId id="528" r:id="rId48"/>
    <p:sldId id="529" r:id="rId49"/>
    <p:sldId id="530" r:id="rId50"/>
    <p:sldId id="535" r:id="rId51"/>
    <p:sldId id="532" r:id="rId52"/>
    <p:sldId id="533" r:id="rId53"/>
    <p:sldId id="536" r:id="rId54"/>
    <p:sldId id="537" r:id="rId55"/>
    <p:sldId id="538" r:id="rId56"/>
    <p:sldId id="539" r:id="rId57"/>
    <p:sldId id="540" r:id="rId58"/>
    <p:sldId id="541" r:id="rId59"/>
    <p:sldId id="542" r:id="rId60"/>
    <p:sldId id="543" r:id="rId61"/>
    <p:sldId id="545" r:id="rId62"/>
    <p:sldId id="551" r:id="rId63"/>
    <p:sldId id="547" r:id="rId64"/>
    <p:sldId id="548" r:id="rId65"/>
    <p:sldId id="549" r:id="rId66"/>
    <p:sldId id="550" r:id="rId67"/>
    <p:sldId id="544" r:id="rId68"/>
    <p:sldId id="552" r:id="rId69"/>
    <p:sldId id="553" r:id="rId70"/>
    <p:sldId id="554" r:id="rId71"/>
    <p:sldId id="562" r:id="rId72"/>
    <p:sldId id="555" r:id="rId73"/>
    <p:sldId id="556" r:id="rId74"/>
    <p:sldId id="557" r:id="rId75"/>
    <p:sldId id="558" r:id="rId76"/>
    <p:sldId id="559" r:id="rId77"/>
    <p:sldId id="560" r:id="rId78"/>
    <p:sldId id="563" r:id="rId79"/>
    <p:sldId id="564" r:id="rId80"/>
    <p:sldId id="565" r:id="rId81"/>
    <p:sldId id="566" r:id="rId82"/>
    <p:sldId id="569" r:id="rId83"/>
    <p:sldId id="568" r:id="rId84"/>
    <p:sldId id="577" r:id="rId85"/>
    <p:sldId id="576" r:id="rId86"/>
    <p:sldId id="561" r:id="rId87"/>
    <p:sldId id="570" r:id="rId88"/>
    <p:sldId id="571" r:id="rId89"/>
    <p:sldId id="572" r:id="rId90"/>
    <p:sldId id="580" r:id="rId91"/>
    <p:sldId id="584" r:id="rId92"/>
    <p:sldId id="581" r:id="rId93"/>
    <p:sldId id="582" r:id="rId94"/>
    <p:sldId id="583" r:id="rId9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Main Content" id="{9752271D-ABA7-4EEF-B46F-D093953E2BFC}">
          <p14:sldIdLst>
            <p14:sldId id="484"/>
            <p14:sldId id="485"/>
            <p14:sldId id="486"/>
            <p14:sldId id="487"/>
            <p14:sldId id="488"/>
            <p14:sldId id="489"/>
            <p14:sldId id="490"/>
            <p14:sldId id="491"/>
            <p14:sldId id="492"/>
            <p14:sldId id="493"/>
            <p14:sldId id="494"/>
            <p14:sldId id="495"/>
            <p14:sldId id="496"/>
            <p14:sldId id="497"/>
            <p14:sldId id="500"/>
            <p14:sldId id="501"/>
            <p14:sldId id="502"/>
            <p14:sldId id="579"/>
            <p14:sldId id="504"/>
            <p14:sldId id="505"/>
            <p14:sldId id="506"/>
            <p14:sldId id="507"/>
            <p14:sldId id="498"/>
            <p14:sldId id="499"/>
            <p14:sldId id="517"/>
            <p14:sldId id="508"/>
            <p14:sldId id="509"/>
            <p14:sldId id="510"/>
            <p14:sldId id="511"/>
            <p14:sldId id="512"/>
            <p14:sldId id="513"/>
            <p14:sldId id="514"/>
            <p14:sldId id="518"/>
            <p14:sldId id="515"/>
            <p14:sldId id="516"/>
            <p14:sldId id="519"/>
            <p14:sldId id="520"/>
            <p14:sldId id="521"/>
            <p14:sldId id="522"/>
            <p14:sldId id="523"/>
            <p14:sldId id="524"/>
            <p14:sldId id="534"/>
            <p14:sldId id="525"/>
            <p14:sldId id="526"/>
            <p14:sldId id="527"/>
            <p14:sldId id="528"/>
            <p14:sldId id="529"/>
            <p14:sldId id="530"/>
            <p14:sldId id="535"/>
            <p14:sldId id="532"/>
            <p14:sldId id="533"/>
            <p14:sldId id="536"/>
            <p14:sldId id="537"/>
            <p14:sldId id="538"/>
            <p14:sldId id="539"/>
            <p14:sldId id="540"/>
            <p14:sldId id="541"/>
            <p14:sldId id="542"/>
            <p14:sldId id="543"/>
            <p14:sldId id="545"/>
            <p14:sldId id="551"/>
            <p14:sldId id="547"/>
            <p14:sldId id="548"/>
            <p14:sldId id="549"/>
            <p14:sldId id="550"/>
            <p14:sldId id="544"/>
            <p14:sldId id="552"/>
            <p14:sldId id="553"/>
            <p14:sldId id="554"/>
            <p14:sldId id="562"/>
            <p14:sldId id="555"/>
            <p14:sldId id="556"/>
            <p14:sldId id="557"/>
            <p14:sldId id="558"/>
            <p14:sldId id="559"/>
            <p14:sldId id="560"/>
            <p14:sldId id="563"/>
            <p14:sldId id="564"/>
            <p14:sldId id="565"/>
            <p14:sldId id="566"/>
            <p14:sldId id="569"/>
            <p14:sldId id="568"/>
            <p14:sldId id="577"/>
            <p14:sldId id="576"/>
            <p14:sldId id="561"/>
            <p14:sldId id="570"/>
            <p14:sldId id="571"/>
            <p14:sldId id="572"/>
            <p14:sldId id="580"/>
            <p14:sldId id="584"/>
          </p14:sldIdLst>
        </p14:section>
        <p14:section name="Appendix: Image Descriptions for Unsighted Students" id="{74623BA5-DA2B-4E02-A0BF-4559035ACECC}">
          <p14:sldIdLst>
            <p14:sldId id="581"/>
            <p14:sldId id="582"/>
            <p14:sldId id="5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008000"/>
    <a:srgbClr val="003B00"/>
    <a:srgbClr val="243E3C"/>
    <a:srgbClr val="663300"/>
    <a:srgbClr val="0000C0"/>
    <a:srgbClr val="B80000"/>
    <a:srgbClr val="72B4E4"/>
    <a:srgbClr val="000000"/>
    <a:srgbClr val="242D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4" autoAdjust="0"/>
    <p:restoredTop sz="86486" autoAdjust="0"/>
  </p:normalViewPr>
  <p:slideViewPr>
    <p:cSldViewPr>
      <p:cViewPr varScale="1">
        <p:scale>
          <a:sx n="59" d="100"/>
          <a:sy n="59" d="100"/>
        </p:scale>
        <p:origin x="1128" y="60"/>
      </p:cViewPr>
      <p:guideLst>
        <p:guide orient="horz" pos="2160"/>
        <p:guide pos="2880"/>
      </p:guideLst>
    </p:cSldViewPr>
  </p:slideViewPr>
  <p:outlineViewPr>
    <p:cViewPr>
      <p:scale>
        <a:sx n="50" d="100"/>
        <a:sy n="50" d="100"/>
      </p:scale>
      <p:origin x="0" y="-97452"/>
    </p:cViewPr>
  </p:outlineViewPr>
  <p:notesTextViewPr>
    <p:cViewPr>
      <p:scale>
        <a:sx n="100" d="100"/>
        <a:sy n="100" d="100"/>
      </p:scale>
      <p:origin x="0" y="0"/>
    </p:cViewPr>
  </p:notesTextViewPr>
  <p:sorterViewPr>
    <p:cViewPr>
      <p:scale>
        <a:sx n="66" d="100"/>
        <a:sy n="66" d="100"/>
      </p:scale>
      <p:origin x="0" y="4576"/>
    </p:cViewPr>
  </p:sorterViewPr>
  <p:notesViewPr>
    <p:cSldViewPr>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presProps" Target="presProps.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3-</a:t>
            </a:r>
            <a:fld id="{2C65E8A2-7177-104D-98C1-CCC8954DF9EA}" type="slidenum">
              <a:rPr lang="en-US" sz="1000"/>
              <a:pPr algn="r" eaLnBrk="1" hangingPunct="1"/>
              <a:t>‹#›</a:t>
            </a:fld>
            <a:endParaRPr lang="en-US" sz="1000" dirty="0"/>
          </a:p>
        </p:txBody>
      </p:sp>
    </p:spTree>
    <p:extLst>
      <p:ext uri="{BB962C8B-B14F-4D97-AF65-F5344CB8AC3E}">
        <p14:creationId xmlns:p14="http://schemas.microsoft.com/office/powerpoint/2010/main" val="23628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Box 7"/>
          <p:cNvSpPr txBox="1"/>
          <p:nvPr/>
        </p:nvSpPr>
        <p:spPr>
          <a:xfrm>
            <a:off x="6019800" y="0"/>
            <a:ext cx="838200" cy="261938"/>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100" dirty="0"/>
              <a:t>3-</a:t>
            </a:r>
            <a:fld id="{15E01404-1B8F-F74A-A9EF-453BD762E5F2}" type="slidenum">
              <a:rPr lang="en-US" sz="1100"/>
              <a:pPr algn="r" eaLnBrk="1" hangingPunct="1"/>
              <a:t>‹#›</a:t>
            </a:fld>
            <a:endParaRPr lang="en-US" sz="1100" dirty="0"/>
          </a:p>
        </p:txBody>
      </p:sp>
    </p:spTree>
    <p:extLst>
      <p:ext uri="{BB962C8B-B14F-4D97-AF65-F5344CB8AC3E}">
        <p14:creationId xmlns:p14="http://schemas.microsoft.com/office/powerpoint/2010/main" val="3015103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414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extLst>
      <p:ext uri="{BB962C8B-B14F-4D97-AF65-F5344CB8AC3E}">
        <p14:creationId xmlns:p14="http://schemas.microsoft.com/office/powerpoint/2010/main" val="4051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lvl1pPr marL="0" indent="0">
              <a:lnSpc>
                <a:spcPct val="100000"/>
              </a:lnSpc>
              <a:spcBef>
                <a:spcPts val="1000"/>
              </a:spcBef>
              <a:buNone/>
              <a:defRPr/>
            </a:lvl1pPr>
            <a:lvl2pPr marL="200025" indent="0">
              <a:lnSpc>
                <a:spcPct val="100000"/>
              </a:lnSpc>
              <a:spcBef>
                <a:spcPts val="1000"/>
              </a:spcBef>
              <a:buNone/>
              <a:defRPr/>
            </a:lvl2pPr>
            <a:lvl3pPr marL="384175" indent="0">
              <a:lnSpc>
                <a:spcPct val="100000"/>
              </a:lnSpc>
              <a:spcBef>
                <a:spcPts val="1000"/>
              </a:spcBef>
              <a:buNone/>
              <a:defRPr/>
            </a:lvl3pPr>
            <a:lvl4pPr marL="566737" indent="0">
              <a:lnSpc>
                <a:spcPct val="100000"/>
              </a:lnSpc>
              <a:spcBef>
                <a:spcPts val="1000"/>
              </a:spcBef>
              <a:buNone/>
              <a:defRPr/>
            </a:lvl4pPr>
            <a:lvl5pPr marL="749300" indent="0">
              <a:lnSpc>
                <a:spcPct val="100000"/>
              </a:lnSpc>
              <a:spcBef>
                <a:spcPts val="1000"/>
              </a:spcBef>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a:extLst>
              <a:ext uri="{FF2B5EF4-FFF2-40B4-BE49-F238E27FC236}">
                <a16:creationId xmlns:a16="http://schemas.microsoft.com/office/drawing/2014/main" id="{CC3828C9-2E68-4F3C-8385-7E71655A77E8}"/>
              </a:ext>
            </a:extLst>
          </p:cNvPr>
          <p:cNvSpPr>
            <a:spLocks noGrp="1"/>
          </p:cNvSpPr>
          <p:nvPr>
            <p:ph sz="quarter" idx="10"/>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5" name="Straight Connector 4">
            <a:extLst>
              <a:ext uri="{FF2B5EF4-FFF2-40B4-BE49-F238E27FC236}">
                <a16:creationId xmlns:a16="http://schemas.microsoft.com/office/drawing/2014/main" id="{E75B482D-D884-4080-A8B7-5B2A62CEF1C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02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51C004F-D33C-4241-B716-FD61B7447ECE}" type="slidenum">
              <a:rPr lang="en-US"/>
              <a:pPr/>
              <a:t>‹#›</a:t>
            </a:fld>
            <a:endParaRPr lang="en-US" dirty="0"/>
          </a:p>
        </p:txBody>
      </p:sp>
    </p:spTree>
    <p:extLst>
      <p:ext uri="{BB962C8B-B14F-4D97-AF65-F5344CB8AC3E}">
        <p14:creationId xmlns:p14="http://schemas.microsoft.com/office/powerpoint/2010/main" val="838864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5"/>
          <p:cNvSpPr>
            <a:spLocks noGrp="1"/>
          </p:cNvSpPr>
          <p:nvPr>
            <p:ph type="sldNum" sz="quarter" idx="12"/>
          </p:nvPr>
        </p:nvSpPr>
        <p:spPr/>
        <p:txBody>
          <a:bodyPr/>
          <a:lstStyle>
            <a:lvl1pPr>
              <a:defRPr/>
            </a:lvl1pPr>
          </a:lstStyle>
          <a:p>
            <a:fld id="{EA550642-3C44-2743-AA6E-58B9B7D3F0F5}" type="slidenum">
              <a:rPr lang="en-US"/>
              <a:pPr/>
              <a:t>‹#›</a:t>
            </a:fld>
            <a:endParaRPr lang="en-US" dirty="0"/>
          </a:p>
        </p:txBody>
      </p:sp>
    </p:spTree>
    <p:extLst>
      <p:ext uri="{BB962C8B-B14F-4D97-AF65-F5344CB8AC3E}">
        <p14:creationId xmlns:p14="http://schemas.microsoft.com/office/powerpoint/2010/main" val="3548607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a:xfrm>
            <a:off x="822325" y="6459538"/>
            <a:ext cx="1854200" cy="365125"/>
          </a:xfrm>
          <a:prstGeom prst="rect">
            <a:avLst/>
          </a:prstGeom>
        </p:spPr>
        <p:txBody>
          <a:bodyPr/>
          <a:lstStyle>
            <a:lvl1pPr>
              <a:defRPr/>
            </a:lvl1pPr>
          </a:lstStyle>
          <a:p>
            <a:fld id="{2C6B7856-6EA9-0C43-84FF-1CCBE46B754C}" type="datetimeFigureOut">
              <a:rPr lang="en-US"/>
              <a:pPr/>
              <a:t>9/1/2020</a:t>
            </a:fld>
            <a:endParaRPr lang="en-US" dirty="0"/>
          </a:p>
        </p:txBody>
      </p:sp>
      <p:sp>
        <p:nvSpPr>
          <p:cNvPr id="5" name="Footer Placeholder 7"/>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F3901B8E-3B92-3B4A-AA35-14D612FB8998}" type="slidenum">
              <a:rPr lang="en-US"/>
              <a:pPr/>
              <a:t>‹#›</a:t>
            </a:fld>
            <a:endParaRPr lang="en-US" dirty="0"/>
          </a:p>
        </p:txBody>
      </p:sp>
    </p:spTree>
    <p:extLst>
      <p:ext uri="{BB962C8B-B14F-4D97-AF65-F5344CB8AC3E}">
        <p14:creationId xmlns:p14="http://schemas.microsoft.com/office/powerpoint/2010/main" val="2160407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a:prstGeom prst="rect">
            <a:avLst/>
          </a:prstGeom>
        </p:spPr>
        <p:txBody>
          <a:bodyPr/>
          <a:lstStyle>
            <a:lvl1pPr>
              <a:defRPr/>
            </a:lvl1pPr>
          </a:lstStyle>
          <a:p>
            <a:fld id="{BAE46D11-F524-CF4C-A206-FECEF8E18EB0}" type="datetimeFigureOut">
              <a:rPr lang="en-US"/>
              <a:pPr/>
              <a:t>9/1/2020</a:t>
            </a:fld>
            <a:endParaRPr lang="en-US" dirty="0"/>
          </a:p>
        </p:txBody>
      </p:sp>
      <p:sp>
        <p:nvSpPr>
          <p:cNvPr id="8" name="Footer Placeholder 5"/>
          <p:cNvSpPr>
            <a:spLocks noGrp="1"/>
          </p:cNvSpPr>
          <p:nvPr>
            <p:ph type="ftr" sz="quarter" idx="11"/>
          </p:nvPr>
        </p:nvSpPr>
        <p:spPr>
          <a:xfrm>
            <a:off x="3600450" y="6459538"/>
            <a:ext cx="3486150" cy="365125"/>
          </a:xfrm>
          <a:prstGeom prst="rect">
            <a:avLst/>
          </a:prstGeo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06D0678-4F98-A743-A619-160137E0AE23}" type="slidenum">
              <a:rPr lang="en-US"/>
              <a:pPr/>
              <a:t>‹#›</a:t>
            </a:fld>
            <a:endParaRPr lang="en-US" dirty="0"/>
          </a:p>
        </p:txBody>
      </p:sp>
    </p:spTree>
    <p:extLst>
      <p:ext uri="{BB962C8B-B14F-4D97-AF65-F5344CB8AC3E}">
        <p14:creationId xmlns:p14="http://schemas.microsoft.com/office/powerpoint/2010/main" val="3302053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822325" y="6459538"/>
            <a:ext cx="1854200" cy="365125"/>
          </a:xfrm>
          <a:prstGeom prst="rect">
            <a:avLst/>
          </a:prstGeom>
        </p:spPr>
        <p:txBody>
          <a:bodyPr/>
          <a:lstStyle>
            <a:lvl1pPr>
              <a:defRPr/>
            </a:lvl1pPr>
          </a:lstStyle>
          <a:p>
            <a:fld id="{A828CCE5-ADFF-8D43-A49A-9CD423E20D0B}" type="datetimeFigureOut">
              <a:rPr lang="en-US"/>
              <a:pPr/>
              <a:t>9/1/2020</a:t>
            </a:fld>
            <a:endParaRPr lang="en-US" dirty="0"/>
          </a:p>
        </p:txBody>
      </p:sp>
      <p:sp>
        <p:nvSpPr>
          <p:cNvPr id="8" name="Footer Placeholder 5"/>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2B5BC01E-0F27-5141-80B4-3A1A77C34374}" type="slidenum">
              <a:rPr lang="en-US"/>
              <a:pPr/>
              <a:t>‹#›</a:t>
            </a:fld>
            <a:endParaRPr lang="en-US" dirty="0"/>
          </a:p>
        </p:txBody>
      </p:sp>
    </p:spTree>
    <p:extLst>
      <p:ext uri="{BB962C8B-B14F-4D97-AF65-F5344CB8AC3E}">
        <p14:creationId xmlns:p14="http://schemas.microsoft.com/office/powerpoint/2010/main" val="308239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AFD8DC63-C499-C64B-84F7-60096CA98530}" type="datetimeFigureOut">
              <a:rPr lang="en-US"/>
              <a:pPr/>
              <a:t>9/1/2020</a:t>
            </a:fld>
            <a:endParaRPr lang="en-US" dirty="0"/>
          </a:p>
        </p:txBody>
      </p:sp>
      <p:sp>
        <p:nvSpPr>
          <p:cNvPr id="5"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BAF1C60C-B52B-984B-B1B1-2C21209DDFF1}" type="slidenum">
              <a:rPr lang="en-US"/>
              <a:pPr/>
              <a:t>‹#›</a:t>
            </a:fld>
            <a:endParaRPr lang="en-US" dirty="0"/>
          </a:p>
        </p:txBody>
      </p:sp>
    </p:spTree>
    <p:extLst>
      <p:ext uri="{BB962C8B-B14F-4D97-AF65-F5344CB8AC3E}">
        <p14:creationId xmlns:p14="http://schemas.microsoft.com/office/powerpoint/2010/main" val="3030056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49E4C7DA-8D5F-BE4E-8E99-8E32920F3BA9}" type="datetimeFigureOut">
              <a:rPr lang="en-US"/>
              <a:pPr/>
              <a:t>9/1/2020</a:t>
            </a:fld>
            <a:endParaRPr lang="en-US" dirty="0"/>
          </a:p>
        </p:txBody>
      </p:sp>
      <p:sp>
        <p:nvSpPr>
          <p:cNvPr id="7"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55BC69F3-378B-9F44-A642-42C28DA21FD0}" type="slidenum">
              <a:rPr lang="en-US"/>
              <a:pPr/>
              <a:t>‹#›</a:t>
            </a:fld>
            <a:endParaRPr lang="en-US" dirty="0"/>
          </a:p>
        </p:txBody>
      </p:sp>
    </p:spTree>
    <p:extLst>
      <p:ext uri="{BB962C8B-B14F-4D97-AF65-F5344CB8AC3E}">
        <p14:creationId xmlns:p14="http://schemas.microsoft.com/office/powerpoint/2010/main" val="2837609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19439652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91771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10300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7">
            <a:extLst>
              <a:ext uri="{FF2B5EF4-FFF2-40B4-BE49-F238E27FC236}">
                <a16:creationId xmlns:a16="http://schemas.microsoft.com/office/drawing/2014/main" id="{1E175A01-70BD-446F-A091-2D8775868058}"/>
              </a:ext>
            </a:extLst>
          </p:cNvPr>
          <p:cNvSpPr>
            <a:spLocks noGrp="1"/>
          </p:cNvSpPr>
          <p:nvPr>
            <p:ph sz="quarter" idx="11"/>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7" name="Straight Connector 6">
            <a:extLst>
              <a:ext uri="{FF2B5EF4-FFF2-40B4-BE49-F238E27FC236}">
                <a16:creationId xmlns:a16="http://schemas.microsoft.com/office/drawing/2014/main" id="{BA7F8D7C-6F53-413B-B5DA-73F8087613DA}"/>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527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DDC687C-D396-E54C-803C-CFD0AE40D7DE}" type="datetimeFigureOut">
              <a:rPr lang="en-US"/>
              <a:pPr/>
              <a:t>9/1/2020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CF2D25F6-A922-D84B-8AB3-8C39CCCCEABB}" type="slidenum">
              <a:rPr lang="en-US"/>
              <a:pPr/>
              <a:t>‹#›</a:t>
            </a:fld>
            <a:endParaRPr lang="en-US" dirty="0"/>
          </a:p>
        </p:txBody>
      </p:sp>
      <p:sp>
        <p:nvSpPr>
          <p:cNvPr id="7"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2870325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fld id="{5C25DD8E-8DD8-9648-9771-51C968A399A0}" type="datetimeFigureOut">
              <a:rPr lang="en-US"/>
              <a:pPr/>
              <a:t>9/1/2020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3DDB14BE-EFFF-744A-82FE-7477917266FB}" type="slidenum">
              <a:rPr lang="en-US"/>
              <a:pPr/>
              <a:t>‹#›</a:t>
            </a:fld>
            <a:endParaRPr lang="en-US" dirty="0"/>
          </a:p>
        </p:txBody>
      </p:sp>
    </p:spTree>
    <p:extLst>
      <p:ext uri="{BB962C8B-B14F-4D97-AF65-F5344CB8AC3E}">
        <p14:creationId xmlns:p14="http://schemas.microsoft.com/office/powerpoint/2010/main" val="2277268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b="0">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F90A5FDC-E08C-4644-AFEE-E8A0AC6C819C}" type="datetimeFigureOut">
              <a:rPr lang="en-US"/>
              <a:pPr/>
              <a:t>9/1/2020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fld id="{DF2DAE00-2833-5F48-B962-1984A23D82EA}" type="slidenum">
              <a:rPr lang="en-US"/>
              <a:pPr/>
              <a:t>‹#›</a:t>
            </a:fld>
            <a:endParaRPr lang="en-US" dirty="0"/>
          </a:p>
        </p:txBody>
      </p:sp>
      <p:sp>
        <p:nvSpPr>
          <p:cNvPr id="9"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35952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122E53DC-39FB-E244-8CC2-27350A485D8D}" type="datetimeFigureOut">
              <a:rPr lang="en-US"/>
              <a:pPr/>
              <a:t>9/1/2020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CCB3AAE2-3617-1646-B0C9-7E0E2D33249E}" type="slidenum">
              <a:rPr lang="en-US"/>
              <a:pPr/>
              <a:t>‹#›</a:t>
            </a:fld>
            <a:endParaRPr lang="en-US" dirty="0"/>
          </a:p>
        </p:txBody>
      </p:sp>
    </p:spTree>
    <p:extLst>
      <p:ext uri="{BB962C8B-B14F-4D97-AF65-F5344CB8AC3E}">
        <p14:creationId xmlns:p14="http://schemas.microsoft.com/office/powerpoint/2010/main" val="23865934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Date Placeholder 3"/>
          <p:cNvSpPr>
            <a:spLocks noGrp="1"/>
          </p:cNvSpPr>
          <p:nvPr>
            <p:ph type="dt" sz="half" idx="10"/>
          </p:nvPr>
        </p:nvSpPr>
        <p:spPr/>
        <p:txBody>
          <a:bodyPr/>
          <a:lstStyle>
            <a:lvl1pPr>
              <a:defRPr/>
            </a:lvl1pPr>
          </a:lstStyle>
          <a:p>
            <a:fld id="{3AAF37AC-DEE8-724F-8CDC-CAC55992DE86}" type="datetimeFigureOut">
              <a:rPr lang="en-US"/>
              <a:pPr/>
              <a:t>9/1/2020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fld id="{83824506-281A-E349-AB6F-DCE90B2F934A}" type="slidenum">
              <a:rPr lang="en-US"/>
              <a:pPr/>
              <a:t>‹#›</a:t>
            </a:fld>
            <a:endParaRPr lang="en-US" dirty="0"/>
          </a:p>
        </p:txBody>
      </p:sp>
      <p:sp>
        <p:nvSpPr>
          <p:cNvPr id="6"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15619768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4DC81BE3-F598-DD47-89B5-06E29D4FA5A7}" type="datetimeFigureOut">
              <a:rPr lang="en-US"/>
              <a:pPr/>
              <a:t>9/1/2020</a:t>
            </a:fld>
            <a:endParaRPr lang="en-US" dirty="0"/>
          </a:p>
        </p:txBody>
      </p:sp>
      <p:sp>
        <p:nvSpPr>
          <p:cNvPr id="5" name="Footer Placeholder 7"/>
          <p:cNvSpPr>
            <a:spLocks noGrp="1"/>
          </p:cNvSpPr>
          <p:nvPr>
            <p:ph type="ftr" sz="quarter" idx="11"/>
          </p:nvPr>
        </p:nvSpPr>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5C71FF56-C21B-504C-9B09-D4847C9C1742}" type="slidenum">
              <a:rPr lang="en-US"/>
              <a:pPr/>
              <a:t>‹#›</a:t>
            </a:fld>
            <a:endParaRPr lang="en-US" dirty="0"/>
          </a:p>
        </p:txBody>
      </p:sp>
    </p:spTree>
    <p:extLst>
      <p:ext uri="{BB962C8B-B14F-4D97-AF65-F5344CB8AC3E}">
        <p14:creationId xmlns:p14="http://schemas.microsoft.com/office/powerpoint/2010/main" val="1840987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defRPr/>
            </a:lvl1pPr>
          </a:lstStyle>
          <a:p>
            <a:fld id="{333A61F0-25B9-C144-B9BE-DBB6745199E8}" type="datetimeFigureOut">
              <a:rPr lang="en-US"/>
              <a:pPr/>
              <a:t>9/1/2020</a:t>
            </a:fld>
            <a:endParaRPr lang="en-US" dirty="0"/>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79E7D76B-EA4C-E746-B965-0B82A2130E76}" type="slidenum">
              <a:rPr lang="en-US"/>
              <a:pPr/>
              <a:t>‹#›</a:t>
            </a:fld>
            <a:endParaRPr lang="en-US" dirty="0"/>
          </a:p>
        </p:txBody>
      </p:sp>
    </p:spTree>
    <p:extLst>
      <p:ext uri="{BB962C8B-B14F-4D97-AF65-F5344CB8AC3E}">
        <p14:creationId xmlns:p14="http://schemas.microsoft.com/office/powerpoint/2010/main" val="251854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fld id="{43F9E24D-6109-4642-8B88-6B385130BC3F}" type="datetimeFigureOut">
              <a:rPr lang="en-US"/>
              <a:pPr/>
              <a:t>9/1/2020</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FE4FB87E-EAD9-8D42-B4D1-CCE81651AB9E}" type="slidenum">
              <a:rPr lang="en-US"/>
              <a:pPr/>
              <a:t>‹#›</a:t>
            </a:fld>
            <a:endParaRPr lang="en-US" dirty="0"/>
          </a:p>
        </p:txBody>
      </p:sp>
    </p:spTree>
    <p:extLst>
      <p:ext uri="{BB962C8B-B14F-4D97-AF65-F5344CB8AC3E}">
        <p14:creationId xmlns:p14="http://schemas.microsoft.com/office/powerpoint/2010/main" val="38517734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E9AE73A5-B234-6144-9ADA-97DDC2BBE0B8}" type="datetimeFigureOut">
              <a:rPr lang="en-US"/>
              <a:pPr/>
              <a:t>9/1/2020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547B416E-5363-5243-AA85-75CD79A0B604}" type="slidenum">
              <a:rPr lang="en-US"/>
              <a:pPr/>
              <a:t>‹#›</a:t>
            </a:fld>
            <a:endParaRPr lang="en-US" dirty="0"/>
          </a:p>
        </p:txBody>
      </p:sp>
    </p:spTree>
    <p:extLst>
      <p:ext uri="{BB962C8B-B14F-4D97-AF65-F5344CB8AC3E}">
        <p14:creationId xmlns:p14="http://schemas.microsoft.com/office/powerpoint/2010/main" val="14635786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fld id="{51057D88-D882-7A4A-9613-CE53F0F91D5A}" type="datetimeFigureOut">
              <a:rPr lang="en-US"/>
              <a:pPr/>
              <a:t>9/1/2020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3FE28B10-FD97-3740-94E2-4D530FEB04E5}" type="slidenum">
              <a:rPr lang="en-US"/>
              <a:pPr/>
              <a:t>‹#›</a:t>
            </a:fld>
            <a:endParaRPr lang="en-US" dirty="0"/>
          </a:p>
        </p:txBody>
      </p:sp>
    </p:spTree>
    <p:extLst>
      <p:ext uri="{BB962C8B-B14F-4D97-AF65-F5344CB8AC3E}">
        <p14:creationId xmlns:p14="http://schemas.microsoft.com/office/powerpoint/2010/main" val="406155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4" y="3429000"/>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22323" y="4802038"/>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8" name="Straight Connector 7">
            <a:extLst>
              <a:ext uri="{FF2B5EF4-FFF2-40B4-BE49-F238E27FC236}">
                <a16:creationId xmlns:a16="http://schemas.microsoft.com/office/drawing/2014/main" id="{1A232679-3CD2-4C37-8E52-2A35CF2ABCA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67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428229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403475"/>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2">
            <a:extLst>
              <a:ext uri="{FF2B5EF4-FFF2-40B4-BE49-F238E27FC236}">
                <a16:creationId xmlns:a16="http://schemas.microsoft.com/office/drawing/2014/main" id="{90298273-A341-4F66-9E56-E05C6373FA54}"/>
              </a:ext>
            </a:extLst>
          </p:cNvPr>
          <p:cNvSpPr>
            <a:spLocks noGrp="1"/>
          </p:cNvSpPr>
          <p:nvPr>
            <p:ph idx="13"/>
          </p:nvPr>
        </p:nvSpPr>
        <p:spPr>
          <a:xfrm>
            <a:off x="822325" y="3746509"/>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710A1282-63B9-4558-92D6-FAEA4310DE72}"/>
              </a:ext>
            </a:extLst>
          </p:cNvPr>
          <p:cNvSpPr>
            <a:spLocks noGrp="1"/>
          </p:cNvSpPr>
          <p:nvPr>
            <p:ph idx="14"/>
          </p:nvPr>
        </p:nvSpPr>
        <p:spPr>
          <a:xfrm>
            <a:off x="822323" y="4702184"/>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D31B483D-B6F0-497C-A5A3-D18B09D2B128}"/>
              </a:ext>
            </a:extLst>
          </p:cNvPr>
          <p:cNvSpPr>
            <a:spLocks noGrp="1"/>
          </p:cNvSpPr>
          <p:nvPr>
            <p:ph idx="15"/>
          </p:nvPr>
        </p:nvSpPr>
        <p:spPr>
          <a:xfrm>
            <a:off x="818708" y="54784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0F4DFD5A-1709-4576-A9F2-7239592EB06C}"/>
              </a:ext>
            </a:extLst>
          </p:cNvPr>
          <p:cNvSpPr>
            <a:spLocks noGrp="1"/>
          </p:cNvSpPr>
          <p:nvPr>
            <p:ph idx="16"/>
          </p:nvPr>
        </p:nvSpPr>
        <p:spPr>
          <a:xfrm>
            <a:off x="971108" y="56308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3E779081-9FA8-4F3B-B98E-DFD9BCDDF362}"/>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28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80543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2994572" y="1447800"/>
            <a:ext cx="3199306" cy="431568"/>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031768"/>
            <a:ext cx="7521575" cy="10180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12" name="Straight Connector 11">
            <a:extLst>
              <a:ext uri="{FF2B5EF4-FFF2-40B4-BE49-F238E27FC236}">
                <a16:creationId xmlns:a16="http://schemas.microsoft.com/office/drawing/2014/main" id="{BBD07CC5-5104-4888-A1B1-CBE905073A04}"/>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56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2994572" y="1447800"/>
            <a:ext cx="3199306" cy="431568"/>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880C364-82B5-4A29-93B3-152770082C3E}"/>
              </a:ext>
            </a:extLst>
          </p:cNvPr>
          <p:cNvSpPr>
            <a:spLocks noGrp="1"/>
          </p:cNvSpPr>
          <p:nvPr>
            <p:ph idx="10"/>
          </p:nvPr>
        </p:nvSpPr>
        <p:spPr>
          <a:xfrm>
            <a:off x="822323" y="2031768"/>
            <a:ext cx="7521575" cy="10180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12" name="Straight Connector 11">
            <a:extLst>
              <a:ext uri="{FF2B5EF4-FFF2-40B4-BE49-F238E27FC236}">
                <a16:creationId xmlns:a16="http://schemas.microsoft.com/office/drawing/2014/main" id="{BBD07CC5-5104-4888-A1B1-CBE905073A04}"/>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DBFB0F18-4B19-49EF-A0A9-614F8A5EC7EF}"/>
              </a:ext>
            </a:extLst>
          </p:cNvPr>
          <p:cNvSpPr>
            <a:spLocks noGrp="1"/>
          </p:cNvSpPr>
          <p:nvPr>
            <p:ph idx="13"/>
          </p:nvPr>
        </p:nvSpPr>
        <p:spPr>
          <a:xfrm>
            <a:off x="818708" y="3839902"/>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8771E1BF-A096-4D26-8795-CAC2A7614796}"/>
              </a:ext>
            </a:extLst>
          </p:cNvPr>
          <p:cNvSpPr>
            <a:spLocks noGrp="1"/>
          </p:cNvSpPr>
          <p:nvPr>
            <p:ph idx="14"/>
          </p:nvPr>
        </p:nvSpPr>
        <p:spPr>
          <a:xfrm>
            <a:off x="818708" y="4620087"/>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383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80B29623-CAC6-8C4C-B841-D4CB4D6BFB1A}" type="datetimeFigureOut">
              <a:rPr lang="en-US"/>
              <a:pPr/>
              <a:t>9/1/2020</a:t>
            </a:fld>
            <a:endParaRPr lang="en-US" dirty="0"/>
          </a:p>
        </p:txBody>
      </p:sp>
      <p:sp>
        <p:nvSpPr>
          <p:cNvPr id="8"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AF37E88C-9BDA-B641-98F3-43AC5AD44F4A}" type="slidenum">
              <a:rPr lang="en-US"/>
              <a:pPr/>
              <a:t>‹#›</a:t>
            </a:fld>
            <a:endParaRPr lang="en-US" dirty="0"/>
          </a:p>
        </p:txBody>
      </p:sp>
    </p:spTree>
    <p:extLst>
      <p:ext uri="{BB962C8B-B14F-4D97-AF65-F5344CB8AC3E}">
        <p14:creationId xmlns:p14="http://schemas.microsoft.com/office/powerpoint/2010/main" val="277034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EFE90CCC-AEAC-9342-BE29-34BA8D58342E}" type="slidenum">
              <a:rPr lang="en-US"/>
              <a:pPr/>
              <a:t>‹#›</a:t>
            </a:fld>
            <a:endParaRPr lang="en-US" dirty="0"/>
          </a:p>
        </p:txBody>
      </p:sp>
    </p:spTree>
    <p:extLst>
      <p:ext uri="{BB962C8B-B14F-4D97-AF65-F5344CB8AC3E}">
        <p14:creationId xmlns:p14="http://schemas.microsoft.com/office/powerpoint/2010/main" val="33400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1"/>
            <a:ext cx="7543800" cy="4276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1"/>
                </a:solidFill>
                <a:latin typeface="Arial" panose="020B0604020202020204" pitchFamily="34" charset="0"/>
                <a:cs typeface="Arial" panose="020B0604020202020204" pitchFamily="34" charset="0"/>
              </a:defRPr>
            </a:lvl1pPr>
          </a:lstStyle>
          <a:p>
            <a:fld id="{93D5C46F-FDCC-EE45-9E50-CD2CFC809647}" type="slidenum">
              <a:rPr lang="en-US" smtClean="0"/>
              <a:pPr/>
              <a:t>‹#›</a:t>
            </a:fld>
            <a:endParaRPr lang="en-US" dirty="0"/>
          </a:p>
        </p:txBody>
      </p:sp>
      <p:sp>
        <p:nvSpPr>
          <p:cNvPr id="11" name="TextBox 10"/>
          <p:cNvSpPr txBox="1"/>
          <p:nvPr userDrawn="1"/>
        </p:nvSpPr>
        <p:spPr>
          <a:xfrm>
            <a:off x="7772400" y="6497637"/>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solidFill>
                  <a:schemeClr val="tx1"/>
                </a:solidFill>
                <a:latin typeface="+mn-lt"/>
                <a:cs typeface="Arial" panose="020B0604020202020204" pitchFamily="34" charset="0"/>
              </a:rPr>
              <a:t>8-</a:t>
            </a:r>
            <a:fld id="{27BBBF69-DB93-0642-ABE6-83332ACF7052}" type="slidenum">
              <a:rPr lang="en-US" sz="1000">
                <a:solidFill>
                  <a:schemeClr val="tx1"/>
                </a:solidFill>
                <a:latin typeface="+mn-lt"/>
                <a:cs typeface="Arial" panose="020B0604020202020204" pitchFamily="34" charset="0"/>
              </a:rPr>
              <a:pPr algn="r" eaLnBrk="1" hangingPunct="1"/>
              <a:t>‹#›</a:t>
            </a:fld>
            <a:endParaRPr lang="en-US" sz="1000" dirty="0">
              <a:solidFill>
                <a:schemeClr val="tx1"/>
              </a:solidFill>
              <a:latin typeface="+mn-lt"/>
              <a:cs typeface="Arial" panose="020B0604020202020204" pitchFamily="34" charset="0"/>
            </a:endParaRPr>
          </a:p>
        </p:txBody>
      </p:sp>
      <p:sp>
        <p:nvSpPr>
          <p:cNvPr id="13" name="Text Box 18"/>
          <p:cNvSpPr txBox="1">
            <a:spLocks noChangeArrowheads="1"/>
          </p:cNvSpPr>
          <p:nvPr userDrawn="1"/>
        </p:nvSpPr>
        <p:spPr bwMode="auto">
          <a:xfrm>
            <a:off x="228600" y="6457950"/>
            <a:ext cx="1066800" cy="230832"/>
          </a:xfrm>
          <a:prstGeom prst="rect">
            <a:avLst/>
          </a:prstGeom>
          <a:noFill/>
          <a:ln>
            <a:noFill/>
          </a:ln>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0" dirty="0">
                <a:solidFill>
                  <a:schemeClr val="tx1"/>
                </a:solidFill>
                <a:latin typeface="+mn-lt"/>
                <a:ea typeface="ＭＳ Ｐゴシック" charset="0"/>
                <a:cs typeface="Arial" panose="020B0604020202020204" pitchFamily="34" charset="0"/>
              </a:rPr>
              <a:t>© McGraw Hill</a:t>
            </a:r>
          </a:p>
        </p:txBody>
      </p:sp>
    </p:spTree>
  </p:cSld>
  <p:clrMap bg1="lt1" tx1="dk1" bg2="lt2" tx2="dk2" accent1="accent1" accent2="accent2" accent3="accent3" accent4="accent4" accent5="accent5" accent6="accent6" hlink="hlink" folHlink="folHlink"/>
  <p:sldLayoutIdLst>
    <p:sldLayoutId id="2147484713" r:id="rId1"/>
    <p:sldLayoutId id="2147484738" r:id="rId2"/>
    <p:sldLayoutId id="2147484739" r:id="rId3"/>
    <p:sldLayoutId id="2147484740" r:id="rId4"/>
    <p:sldLayoutId id="2147484741" r:id="rId5"/>
    <p:sldLayoutId id="2147484742" r:id="rId6"/>
    <p:sldLayoutId id="2147484743" r:id="rId7"/>
    <p:sldLayoutId id="2147484719" r:id="rId8"/>
    <p:sldLayoutId id="2147484714" r:id="rId9"/>
    <p:sldLayoutId id="2147484715" r:id="rId10"/>
    <p:sldLayoutId id="2147484716" r:id="rId11"/>
    <p:sldLayoutId id="2147484720" r:id="rId12"/>
    <p:sldLayoutId id="2147484721" r:id="rId13"/>
    <p:sldLayoutId id="2147484722" r:id="rId14"/>
    <p:sldLayoutId id="2147484717" r:id="rId15"/>
    <p:sldLayoutId id="2147484723" r:id="rId16"/>
    <p:sldLayoutId id="2147484724" r:id="rId17"/>
    <p:sldLayoutId id="2147484744" r:id="rId18"/>
  </p:sldLayoutIdLst>
  <p:txStyles>
    <p:titleStyle>
      <a:lvl1pPr algn="l" rtl="0" eaLnBrk="0" fontAlgn="base" hangingPunct="0">
        <a:lnSpc>
          <a:spcPct val="85000"/>
        </a:lnSpc>
        <a:spcBef>
          <a:spcPct val="0"/>
        </a:spcBef>
        <a:spcAft>
          <a:spcPct val="0"/>
        </a:spcAft>
        <a:defRPr sz="4000" kern="1200" spc="-50">
          <a:solidFill>
            <a:schemeClr val="tx1"/>
          </a:solidFill>
          <a:latin typeface="+mj-lt"/>
          <a:ea typeface="ＭＳ Ｐゴシック" charset="0"/>
          <a:cs typeface="Arial" panose="020B0604020202020204" pitchFamily="34" charset="0"/>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0" indent="0" algn="l" rtl="0" eaLnBrk="0" fontAlgn="base" hangingPunct="0">
        <a:lnSpc>
          <a:spcPct val="100000"/>
        </a:lnSpc>
        <a:spcBef>
          <a:spcPts val="1200"/>
        </a:spcBef>
        <a:spcAft>
          <a:spcPts val="200"/>
        </a:spcAft>
        <a:buClr>
          <a:schemeClr val="accent1"/>
        </a:buClr>
        <a:buSzPct val="100000"/>
        <a:buFont typeface="Calibri" charset="0"/>
        <a:buNone/>
        <a:defRPr sz="2000" kern="1200">
          <a:solidFill>
            <a:schemeClr val="tx1"/>
          </a:solidFill>
          <a:latin typeface="+mn-lt"/>
          <a:ea typeface="ＭＳ Ｐゴシック" charset="0"/>
          <a:cs typeface="Arial" panose="020B0604020202020204" pitchFamily="34" charset="0"/>
        </a:defRPr>
      </a:lvl1pPr>
      <a:lvl2pPr marL="200025" indent="0" algn="l" rtl="0" eaLnBrk="0" fontAlgn="base" hangingPunct="0">
        <a:lnSpc>
          <a:spcPct val="100000"/>
        </a:lnSpc>
        <a:spcBef>
          <a:spcPts val="200"/>
        </a:spcBef>
        <a:spcAft>
          <a:spcPts val="400"/>
        </a:spcAft>
        <a:buClr>
          <a:schemeClr val="accent1"/>
        </a:buClr>
        <a:buFont typeface="Calibri" charset="0"/>
        <a:buNone/>
        <a:defRPr kern="1200">
          <a:solidFill>
            <a:schemeClr val="tx1"/>
          </a:solidFill>
          <a:latin typeface="+mn-lt"/>
          <a:ea typeface="ＭＳ Ｐゴシック" charset="0"/>
          <a:cs typeface="Arial" panose="020B0604020202020204" pitchFamily="34" charset="0"/>
        </a:defRPr>
      </a:lvl2pPr>
      <a:lvl3pPr marL="384175"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3pPr>
      <a:lvl4pPr marL="566737"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4pPr>
      <a:lvl5pPr marL="749300"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0"/>
            <a:ext cx="7543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FFFFFF"/>
                </a:solidFill>
              </a:defRPr>
            </a:lvl1pPr>
          </a:lstStyle>
          <a:p>
            <a:fld id="{76D20C4D-5179-C041-84FD-6B867395215B}" type="datetimeFigureOut">
              <a:rPr lang="en-US"/>
              <a:pPr/>
              <a:t>9/1/2020</a:t>
            </a:fld>
            <a:endParaRPr lang="en-US" dirty="0"/>
          </a:p>
        </p:txBody>
      </p:sp>
      <p:sp>
        <p:nvSpPr>
          <p:cNvPr id="5" name="Footer Placeholder 4"/>
          <p:cNvSpPr>
            <a:spLocks noGrp="1"/>
          </p:cNvSpPr>
          <p:nvPr>
            <p:ph type="ftr" sz="quarter" idx="3"/>
          </p:nvPr>
        </p:nvSpPr>
        <p:spPr>
          <a:xfrm>
            <a:off x="2765425" y="6459538"/>
            <a:ext cx="3616325"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FFFFFF"/>
                </a:solidFill>
                <a:ea typeface="MS PGothic" pitchFamily="34" charset="-128"/>
                <a:cs typeface="+mn-cs"/>
              </a:defRPr>
            </a:lvl1pPr>
          </a:lstStyle>
          <a:p>
            <a:pPr>
              <a:defRPr/>
            </a:pPr>
            <a:endParaRPr lang="en-US" altLang="en-US"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F5CFD9FE-3DD1-C847-ACD9-B043AD2AA492}" type="slidenum">
              <a:rPr lang="en-US"/>
              <a:pPr/>
              <a:t>‹#›</a:t>
            </a:fld>
            <a:endParaRPr lang="en-US" dirty="0"/>
          </a:p>
        </p:txBody>
      </p:sp>
      <p:cxnSp>
        <p:nvCxnSpPr>
          <p:cNvPr id="10" name="Straight Connector 9"/>
          <p:cNvCxnSpPr/>
          <p:nvPr/>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772400" y="0"/>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5-</a:t>
            </a:r>
            <a:fld id="{FAB4660F-8364-B742-815B-0F1CDF3B9640}" type="slidenum">
              <a:rPr lang="en-US" sz="1000"/>
              <a:pPr algn="r" eaLnBrk="1" hangingPunct="1"/>
              <a:t>‹#›</a:t>
            </a:fld>
            <a:endParaRPr lang="en-US" sz="1000" dirty="0"/>
          </a:p>
        </p:txBody>
      </p:sp>
    </p:spTree>
    <p:extLst>
      <p:ext uri="{BB962C8B-B14F-4D97-AF65-F5344CB8AC3E}">
        <p14:creationId xmlns:p14="http://schemas.microsoft.com/office/powerpoint/2010/main" val="1239115196"/>
      </p:ext>
    </p:extLst>
  </p:cSld>
  <p:clrMap bg1="lt1" tx1="dk1" bg2="lt2" tx2="dk2" accent1="accent1" accent2="accent2" accent3="accent3" accent4="accent4" accent5="accent5" accent6="accent6" hlink="hlink" folHlink="folHlink"/>
  <p:sldLayoutIdLst>
    <p:sldLayoutId id="2147484726"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 id="2147484737" r:id="rId12"/>
  </p:sldLayoutIdLst>
  <p:txStyles>
    <p:titleStyle>
      <a:lvl1pPr algn="l" rtl="0" eaLnBrk="0" fontAlgn="base" hangingPunct="0">
        <a:lnSpc>
          <a:spcPct val="85000"/>
        </a:lnSpc>
        <a:spcBef>
          <a:spcPct val="0"/>
        </a:spcBef>
        <a:spcAft>
          <a:spcPct val="0"/>
        </a:spcAft>
        <a:defRPr sz="4000" kern="1200" spc="-50">
          <a:solidFill>
            <a:srgbClr val="404040"/>
          </a:solidFill>
          <a:latin typeface="+mj-lt"/>
          <a:ea typeface="ＭＳ Ｐゴシック" charset="0"/>
          <a:cs typeface="+mj-cs"/>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mn-cs"/>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9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3" Type="http://schemas.openxmlformats.org/officeDocument/2006/relationships/slide" Target="slide93.xml"/><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3" y="1066800"/>
            <a:ext cx="7543800" cy="1527549"/>
          </a:xfrm>
        </p:spPr>
        <p:txBody>
          <a:bodyPr lIns="90488" tIns="44450" rIns="90488" bIns="44450">
            <a:noAutofit/>
          </a:bodyPr>
          <a:lstStyle/>
          <a:p>
            <a:pPr eaLnBrk="1" hangingPunct="1">
              <a:defRPr/>
            </a:pPr>
            <a:r>
              <a:rPr lang="en-US" altLang="en-US" sz="5000" dirty="0">
                <a:solidFill>
                  <a:prstClr val="black">
                    <a:lumMod val="85000"/>
                    <a:lumOff val="15000"/>
                  </a:prstClr>
                </a:solidFill>
              </a:rPr>
              <a:t>Master Budgeting</a:t>
            </a:r>
            <a:endParaRPr lang="en-US" altLang="en-US" sz="5000" noProof="0" dirty="0">
              <a:solidFill>
                <a:schemeClr val="tx1">
                  <a:lumMod val="85000"/>
                  <a:lumOff val="15000"/>
                </a:schemeClr>
              </a:solidFill>
              <a:ea typeface="MS PGothic" charset="-128"/>
            </a:endParaRPr>
          </a:p>
        </p:txBody>
      </p:sp>
      <p:sp>
        <p:nvSpPr>
          <p:cNvPr id="11" name="Subtitle 10">
            <a:extLst>
              <a:ext uri="{FF2B5EF4-FFF2-40B4-BE49-F238E27FC236}">
                <a16:creationId xmlns:a16="http://schemas.microsoft.com/office/drawing/2014/main" id="{3293C181-142F-49FD-B6A1-CE721C9C804B}"/>
              </a:ext>
            </a:extLst>
          </p:cNvPr>
          <p:cNvSpPr>
            <a:spLocks noGrp="1"/>
          </p:cNvSpPr>
          <p:nvPr>
            <p:ph type="subTitle" idx="1"/>
          </p:nvPr>
        </p:nvSpPr>
        <p:spPr/>
        <p:txBody>
          <a:bodyPr>
            <a:normAutofit/>
          </a:bodyPr>
          <a:lstStyle/>
          <a:p>
            <a:pPr lvl="0" eaLnBrk="1" fontAlgn="auto" hangingPunct="1">
              <a:spcAft>
                <a:spcPts val="0"/>
              </a:spcAft>
              <a:buClr>
                <a:srgbClr val="28C4CC"/>
              </a:buClr>
              <a:defRPr/>
            </a:pPr>
            <a:r>
              <a:rPr lang="en-US" noProof="0" dirty="0">
                <a:solidFill>
                  <a:schemeClr val="tx1"/>
                </a:solidFill>
                <a:ea typeface="ＭＳ Ｐゴシック" charset="-128"/>
              </a:rPr>
              <a:t>Chapter 8</a:t>
            </a:r>
          </a:p>
        </p:txBody>
      </p:sp>
      <p:sp>
        <p:nvSpPr>
          <p:cNvPr id="12" name="Content Placeholder 11">
            <a:extLst>
              <a:ext uri="{FF2B5EF4-FFF2-40B4-BE49-F238E27FC236}">
                <a16:creationId xmlns:a16="http://schemas.microsoft.com/office/drawing/2014/main" id="{B1BEB1BD-CE99-43BF-97B9-1807B8E77767}"/>
              </a:ext>
            </a:extLst>
          </p:cNvPr>
          <p:cNvSpPr>
            <a:spLocks noGrp="1"/>
          </p:cNvSpPr>
          <p:nvPr>
            <p:ph sz="quarter" idx="14"/>
          </p:nvPr>
        </p:nvSpPr>
        <p:spPr>
          <a:xfrm>
            <a:off x="540703" y="4038600"/>
            <a:ext cx="4640897" cy="1143000"/>
          </a:xfrm>
        </p:spPr>
        <p:txBody>
          <a:bodyPr/>
          <a:lstStyle/>
          <a:p>
            <a:pPr marL="0" lvl="0" indent="0">
              <a:lnSpc>
                <a:spcPct val="100000"/>
              </a:lnSpc>
              <a:spcBef>
                <a:spcPct val="0"/>
              </a:spcBef>
              <a:spcAft>
                <a:spcPct val="0"/>
              </a:spcAft>
              <a:buClrTx/>
              <a:buSzTx/>
              <a:buNone/>
              <a:defRPr/>
            </a:pPr>
            <a:r>
              <a:rPr lang="en-US" sz="3600" spc="-50" noProof="0" dirty="0">
                <a:solidFill>
                  <a:schemeClr val="tx1"/>
                </a:solidFill>
                <a:latin typeface="Calibri Light" panose="020F0302020204030204" pitchFamily="34" charset="0"/>
                <a:ea typeface="MS PGothic" charset="-128"/>
                <a:cs typeface="Calibri Light" panose="020F0302020204030204" pitchFamily="34" charset="0"/>
              </a:rPr>
              <a:t>Managerial Accounting</a:t>
            </a:r>
          </a:p>
          <a:p>
            <a:pPr marL="0" lvl="0" indent="0">
              <a:lnSpc>
                <a:spcPct val="100000"/>
              </a:lnSpc>
              <a:spcBef>
                <a:spcPct val="0"/>
              </a:spcBef>
              <a:spcAft>
                <a:spcPct val="0"/>
              </a:spcAft>
              <a:buClrTx/>
              <a:buSzTx/>
              <a:buNone/>
              <a:defRPr/>
            </a:pPr>
            <a:r>
              <a:rPr lang="en-US" sz="2400" spc="-50" noProof="0" dirty="0">
                <a:solidFill>
                  <a:schemeClr val="tx1"/>
                </a:solidFill>
                <a:latin typeface="Calibri Light" panose="020F0302020204030204" pitchFamily="34" charset="0"/>
                <a:ea typeface="MS PGothic" charset="-128"/>
                <a:cs typeface="Calibri Light" panose="020F0302020204030204" pitchFamily="34" charset="0"/>
              </a:rPr>
              <a:t>Seventeenth edition</a:t>
            </a:r>
          </a:p>
        </p:txBody>
      </p:sp>
      <p:pic>
        <p:nvPicPr>
          <p:cNvPr id="14" name="Picture 4" descr="Image of the textbook cover">
            <a:extLst>
              <a:ext uri="{FF2B5EF4-FFF2-40B4-BE49-F238E27FC236}">
                <a16:creationId xmlns:a16="http://schemas.microsoft.com/office/drawing/2014/main" id="{EC777E73-5697-475A-BDA6-21A05BF6ECE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tretch>
            <a:fillRect/>
          </a:stretch>
        </p:blipFill>
        <p:spPr bwMode="auto">
          <a:xfrm>
            <a:off x="5577880" y="2864877"/>
            <a:ext cx="2797827" cy="3335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Advantages of Self-Imposed Budget</a:t>
            </a:r>
          </a:p>
        </p:txBody>
      </p:sp>
      <p:sp>
        <p:nvSpPr>
          <p:cNvPr id="7" name="Content Placeholder 6"/>
          <p:cNvSpPr>
            <a:spLocks noGrp="1"/>
          </p:cNvSpPr>
          <p:nvPr>
            <p:ph idx="1"/>
          </p:nvPr>
        </p:nvSpPr>
        <p:spPr>
          <a:xfrm>
            <a:off x="822325" y="1447800"/>
            <a:ext cx="7543800" cy="4648199"/>
          </a:xfrm>
        </p:spPr>
        <p:txBody>
          <a:bodyPr/>
          <a:lstStyle/>
          <a:p>
            <a:pPr marL="457200" indent="-457200">
              <a:spcAft>
                <a:spcPts val="0"/>
              </a:spcAft>
              <a:buClrTx/>
              <a:defRPr/>
            </a:pPr>
            <a:r>
              <a:rPr lang="en-US" sz="2400" dirty="0">
                <a:ea typeface="MS PGothic" pitchFamily="34" charset="-128"/>
              </a:rPr>
              <a:t>1.	It shows </a:t>
            </a:r>
            <a:r>
              <a:rPr lang="en-US" sz="2400" dirty="0">
                <a:solidFill>
                  <a:srgbClr val="0000C0"/>
                </a:solidFill>
                <a:ea typeface="MS PGothic" pitchFamily="34" charset="-128"/>
              </a:rPr>
              <a:t>respect</a:t>
            </a:r>
            <a:r>
              <a:rPr lang="en-US" sz="2400" dirty="0">
                <a:ea typeface="MS PGothic" pitchFamily="34" charset="-128"/>
              </a:rPr>
              <a:t> for the opinions of lower-level managers when they are involved in the budgeting process.</a:t>
            </a:r>
          </a:p>
          <a:p>
            <a:pPr marL="457200" indent="-457200">
              <a:spcAft>
                <a:spcPts val="0"/>
              </a:spcAft>
              <a:buClrTx/>
              <a:defRPr/>
            </a:pPr>
            <a:r>
              <a:rPr lang="en-US" sz="2400" dirty="0">
                <a:ea typeface="MS PGothic" pitchFamily="34" charset="-128"/>
              </a:rPr>
              <a:t>2.	Budget estimates prepared by front-line managers are often </a:t>
            </a:r>
            <a:r>
              <a:rPr lang="en-US" sz="2400" dirty="0">
                <a:solidFill>
                  <a:srgbClr val="0000C0"/>
                </a:solidFill>
                <a:ea typeface="MS PGothic" pitchFamily="34" charset="-128"/>
              </a:rPr>
              <a:t>more accurate</a:t>
            </a:r>
            <a:r>
              <a:rPr lang="en-US" sz="2400" dirty="0">
                <a:ea typeface="MS PGothic" pitchFamily="34" charset="-128"/>
              </a:rPr>
              <a:t> than estimates prepared by top managers.</a:t>
            </a:r>
          </a:p>
          <a:p>
            <a:pPr marL="457200" indent="-457200">
              <a:spcAft>
                <a:spcPts val="0"/>
              </a:spcAft>
              <a:buClrTx/>
              <a:defRPr/>
            </a:pPr>
            <a:r>
              <a:rPr lang="en-US" sz="2400" dirty="0">
                <a:ea typeface="MS PGothic" pitchFamily="34" charset="-128"/>
              </a:rPr>
              <a:t> 3.	</a:t>
            </a:r>
            <a:r>
              <a:rPr lang="en-US" sz="2400" dirty="0">
                <a:solidFill>
                  <a:srgbClr val="0000C0"/>
                </a:solidFill>
                <a:ea typeface="MS PGothic" pitchFamily="34" charset="-128"/>
              </a:rPr>
              <a:t>Motivation is generally higher </a:t>
            </a:r>
            <a:r>
              <a:rPr lang="en-US" sz="2400" dirty="0">
                <a:ea typeface="MS PGothic" pitchFamily="34" charset="-128"/>
              </a:rPr>
              <a:t>when individuals participate in setting their own goals than when the goals are imposed from above.</a:t>
            </a:r>
          </a:p>
          <a:p>
            <a:pPr marL="457200" indent="-457200">
              <a:spcAft>
                <a:spcPts val="0"/>
              </a:spcAft>
              <a:buClrTx/>
              <a:defRPr/>
            </a:pPr>
            <a:r>
              <a:rPr lang="en-US" sz="2400" dirty="0">
                <a:ea typeface="MS PGothic" pitchFamily="34" charset="-128"/>
              </a:rPr>
              <a:t> 4.	</a:t>
            </a:r>
            <a:r>
              <a:rPr lang="en-US" sz="2400" dirty="0">
                <a:solidFill>
                  <a:srgbClr val="0000C0"/>
                </a:solidFill>
                <a:ea typeface="MS PGothic" pitchFamily="34" charset="-128"/>
              </a:rPr>
              <a:t>It empowers them to take ownership </a:t>
            </a:r>
            <a:r>
              <a:rPr lang="en-US" sz="2400" dirty="0">
                <a:ea typeface="MS PGothic" pitchFamily="34" charset="-128"/>
              </a:rPr>
              <a:t>of the budget and to be accountable for deviations from it.</a:t>
            </a:r>
          </a:p>
        </p:txBody>
      </p:sp>
    </p:spTree>
    <p:extLst>
      <p:ext uri="{BB962C8B-B14F-4D97-AF65-F5344CB8AC3E}">
        <p14:creationId xmlns:p14="http://schemas.microsoft.com/office/powerpoint/2010/main" val="346752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dirty="0"/>
              <a:t>Self-Imposed Budgets – Management Review</a:t>
            </a:r>
            <a:endParaRPr lang="en-US" dirty="0"/>
          </a:p>
        </p:txBody>
      </p:sp>
      <p:sp>
        <p:nvSpPr>
          <p:cNvPr id="7" name="Content Placeholder 6"/>
          <p:cNvSpPr>
            <a:spLocks noGrp="1"/>
          </p:cNvSpPr>
          <p:nvPr>
            <p:ph idx="1"/>
          </p:nvPr>
        </p:nvSpPr>
        <p:spPr>
          <a:xfrm>
            <a:off x="822325" y="1447801"/>
            <a:ext cx="7543800" cy="3886199"/>
          </a:xfrm>
          <a:ln w="19050">
            <a:solidFill>
              <a:schemeClr val="tx1"/>
            </a:solidFill>
          </a:ln>
        </p:spPr>
        <p:txBody>
          <a:bodyPr/>
          <a:lstStyle/>
          <a:p>
            <a:pPr algn="ctr">
              <a:spcBef>
                <a:spcPct val="50000"/>
              </a:spcBef>
            </a:pPr>
            <a:r>
              <a:rPr lang="en-US" sz="3200" dirty="0"/>
              <a:t>Self-imposed budgets should be reviewed by higher levels of management to prevent “budgetary slack.”</a:t>
            </a:r>
          </a:p>
          <a:p>
            <a:pPr algn="ctr">
              <a:spcBef>
                <a:spcPct val="50000"/>
              </a:spcBef>
            </a:pPr>
            <a:r>
              <a:rPr lang="en-US" sz="3200" dirty="0"/>
              <a:t>Most companies issue broad guidelines in terms of overall profits or sales. Lower-level managers are directed to prepare budgets that meet those targets.</a:t>
            </a:r>
          </a:p>
        </p:txBody>
      </p:sp>
    </p:spTree>
    <p:extLst>
      <p:ext uri="{BB962C8B-B14F-4D97-AF65-F5344CB8AC3E}">
        <p14:creationId xmlns:p14="http://schemas.microsoft.com/office/powerpoint/2010/main" val="837781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22324" y="152400"/>
            <a:ext cx="7712075" cy="1025525"/>
          </a:xfrm>
        </p:spPr>
        <p:txBody>
          <a:bodyPr>
            <a:normAutofit/>
          </a:bodyPr>
          <a:lstStyle/>
          <a:p>
            <a:r>
              <a:rPr lang="en-US" altLang="en-US" dirty="0"/>
              <a:t>Master Budget – An Overview </a:t>
            </a:r>
            <a:r>
              <a:rPr lang="en-US" altLang="en-US" sz="1000" dirty="0"/>
              <a:t>1</a:t>
            </a:r>
            <a:endParaRPr lang="en-US" sz="1000" dirty="0"/>
          </a:p>
        </p:txBody>
      </p:sp>
      <p:pic>
        <p:nvPicPr>
          <p:cNvPr id="2" name="Picture 1" descr="Diagram depicts the relationships among elements of the master budget."/>
          <p:cNvPicPr>
            <a:picLocks noChangeAspect="1"/>
          </p:cNvPicPr>
          <p:nvPr/>
        </p:nvPicPr>
        <p:blipFill>
          <a:blip r:embed="rId2"/>
          <a:stretch>
            <a:fillRect/>
          </a:stretch>
        </p:blipFill>
        <p:spPr>
          <a:xfrm>
            <a:off x="771760" y="1332088"/>
            <a:ext cx="7600479" cy="4510589"/>
          </a:xfrm>
          <a:prstGeom prst="rect">
            <a:avLst/>
          </a:prstGeom>
        </p:spPr>
      </p:pic>
      <p:sp>
        <p:nvSpPr>
          <p:cNvPr id="8" name="Content Placeholder 7"/>
          <p:cNvSpPr>
            <a:spLocks noGrp="1"/>
          </p:cNvSpPr>
          <p:nvPr>
            <p:ph sz="quarter" idx="10"/>
          </p:nvPr>
        </p:nvSpPr>
        <p:spPr/>
        <p:txBody>
          <a:bodyPr/>
          <a:lstStyle/>
          <a:p>
            <a:r>
              <a:rPr lang="en-US" dirty="0">
                <a:hlinkClick r:id="rId3" action="ppaction://hlinksldjump"/>
              </a:rPr>
              <a:t>Access the text alternative for slide images.</a:t>
            </a:r>
          </a:p>
        </p:txBody>
      </p:sp>
    </p:spTree>
    <p:extLst>
      <p:ext uri="{BB962C8B-B14F-4D97-AF65-F5344CB8AC3E}">
        <p14:creationId xmlns:p14="http://schemas.microsoft.com/office/powerpoint/2010/main" val="1648658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Seeing the Big Picture </a:t>
            </a:r>
            <a:r>
              <a:rPr lang="en-US" sz="1000" dirty="0"/>
              <a:t>1</a:t>
            </a:r>
          </a:p>
        </p:txBody>
      </p:sp>
      <p:sp>
        <p:nvSpPr>
          <p:cNvPr id="7" name="Content Placeholder 6"/>
          <p:cNvSpPr>
            <a:spLocks noGrp="1"/>
          </p:cNvSpPr>
          <p:nvPr>
            <p:ph idx="1"/>
          </p:nvPr>
        </p:nvSpPr>
        <p:spPr>
          <a:xfrm>
            <a:off x="822325" y="1447801"/>
            <a:ext cx="7543800" cy="2895599"/>
          </a:xfrm>
          <a:ln w="19050">
            <a:solidFill>
              <a:schemeClr val="tx1"/>
            </a:solidFill>
          </a:ln>
        </p:spPr>
        <p:txBody>
          <a:bodyPr/>
          <a:lstStyle/>
          <a:p>
            <a:pPr marL="179388">
              <a:spcAft>
                <a:spcPts val="0"/>
              </a:spcAft>
            </a:pPr>
            <a:r>
              <a:rPr lang="en-US" sz="3600" dirty="0"/>
              <a:t>To help you see the “</a:t>
            </a:r>
            <a:r>
              <a:rPr lang="en-US" sz="3600" dirty="0">
                <a:solidFill>
                  <a:srgbClr val="0000C0"/>
                </a:solidFill>
              </a:rPr>
              <a:t>big picture</a:t>
            </a:r>
            <a:r>
              <a:rPr lang="en-US" sz="3600" dirty="0"/>
              <a:t>,” keep in mind that the 10 schedules in the master budget are designed to answer the 10 questions shown on the next screen.</a:t>
            </a:r>
          </a:p>
        </p:txBody>
      </p:sp>
    </p:spTree>
    <p:extLst>
      <p:ext uri="{BB962C8B-B14F-4D97-AF65-F5344CB8AC3E}">
        <p14:creationId xmlns:p14="http://schemas.microsoft.com/office/powerpoint/2010/main" val="4235607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Seeing the Big Picture </a:t>
            </a:r>
            <a:r>
              <a:rPr lang="en-US" sz="1000" dirty="0"/>
              <a:t>2</a:t>
            </a:r>
          </a:p>
        </p:txBody>
      </p:sp>
      <p:sp>
        <p:nvSpPr>
          <p:cNvPr id="7" name="Content Placeholder 6"/>
          <p:cNvSpPr>
            <a:spLocks noGrp="1"/>
          </p:cNvSpPr>
          <p:nvPr>
            <p:ph idx="1"/>
          </p:nvPr>
        </p:nvSpPr>
        <p:spPr>
          <a:xfrm>
            <a:off x="822324" y="1295400"/>
            <a:ext cx="7864475" cy="4800600"/>
          </a:xfrm>
          <a:ln>
            <a:solidFill>
              <a:schemeClr val="tx1"/>
            </a:solidFill>
          </a:ln>
        </p:spPr>
        <p:txBody>
          <a:bodyPr/>
          <a:lstStyle/>
          <a:p>
            <a:pPr marL="431800" indent="-350838">
              <a:spcAft>
                <a:spcPts val="0"/>
              </a:spcAft>
              <a:buClrTx/>
              <a:buFont typeface="+mj-lt"/>
              <a:buAutoNum type="arabicPeriod"/>
            </a:pPr>
            <a:r>
              <a:rPr lang="en-US" sz="1800" dirty="0"/>
              <a:t>How much sales revenue will we earn?</a:t>
            </a:r>
          </a:p>
          <a:p>
            <a:pPr marL="431800" indent="-350838">
              <a:spcAft>
                <a:spcPts val="0"/>
              </a:spcAft>
              <a:buClrTx/>
              <a:buFont typeface="+mj-lt"/>
              <a:buAutoNum type="arabicPeriod"/>
            </a:pPr>
            <a:r>
              <a:rPr lang="en-US" sz="1800" dirty="0"/>
              <a:t>How much cash will we collect from customers?</a:t>
            </a:r>
          </a:p>
          <a:p>
            <a:pPr marL="431800" indent="-350838">
              <a:spcAft>
                <a:spcPts val="0"/>
              </a:spcAft>
              <a:buClrTx/>
              <a:buFont typeface="+mj-lt"/>
              <a:buAutoNum type="arabicPeriod"/>
            </a:pPr>
            <a:r>
              <a:rPr lang="en-US" sz="1800" dirty="0"/>
              <a:t>How much raw material will we need to purchase?</a:t>
            </a:r>
          </a:p>
          <a:p>
            <a:pPr marL="431800" indent="-350838">
              <a:spcAft>
                <a:spcPts val="0"/>
              </a:spcAft>
              <a:buClrTx/>
              <a:buFont typeface="+mj-lt"/>
              <a:buAutoNum type="arabicPeriod"/>
            </a:pPr>
            <a:r>
              <a:rPr lang="en-US" sz="1800" dirty="0"/>
              <a:t>How much manufacturing costs will we incur?</a:t>
            </a:r>
          </a:p>
          <a:p>
            <a:pPr marL="431800" indent="-350838">
              <a:spcAft>
                <a:spcPts val="0"/>
              </a:spcAft>
              <a:buClrTx/>
              <a:buFont typeface="+mj-lt"/>
              <a:buAutoNum type="arabicPeriod"/>
            </a:pPr>
            <a:r>
              <a:rPr lang="en-US" sz="1800" dirty="0"/>
              <a:t>How much cash will we pay to our suppliers and our direct laborers, and how much cash will we pay for manufacturing overhead resources?</a:t>
            </a:r>
          </a:p>
          <a:p>
            <a:pPr marL="431800" indent="-350838">
              <a:spcAft>
                <a:spcPts val="0"/>
              </a:spcAft>
              <a:buClrTx/>
              <a:buFont typeface="+mj-lt"/>
              <a:buAutoNum type="arabicPeriod"/>
            </a:pPr>
            <a:r>
              <a:rPr lang="en-US" sz="1800" dirty="0"/>
              <a:t>What is the total cost that will be transferred from finished goods inventory to cost of goods sold?</a:t>
            </a:r>
          </a:p>
          <a:p>
            <a:pPr marL="431800" indent="-350838">
              <a:spcAft>
                <a:spcPts val="0"/>
              </a:spcAft>
              <a:buClrTx/>
              <a:buFont typeface="+mj-lt"/>
              <a:buAutoNum type="arabicPeriod"/>
            </a:pPr>
            <a:r>
              <a:rPr lang="en-US" sz="1800" dirty="0"/>
              <a:t>How much selling and administrative expense will we incur, and how much cash will we pay related to those expenses?</a:t>
            </a:r>
          </a:p>
          <a:p>
            <a:pPr marL="431800" indent="-350838">
              <a:spcAft>
                <a:spcPts val="0"/>
              </a:spcAft>
              <a:buClrTx/>
              <a:buFont typeface="+mj-lt"/>
              <a:buAutoNum type="arabicPeriod"/>
            </a:pPr>
            <a:r>
              <a:rPr lang="en-US" sz="1800" dirty="0"/>
              <a:t>How much money will we borrow from or repay to lenders—including interest?</a:t>
            </a:r>
          </a:p>
          <a:p>
            <a:pPr marL="431800" indent="-350838">
              <a:spcAft>
                <a:spcPts val="0"/>
              </a:spcAft>
              <a:buClrTx/>
              <a:buFont typeface="+mj-lt"/>
              <a:buAutoNum type="arabicPeriod"/>
            </a:pPr>
            <a:r>
              <a:rPr lang="en-US" sz="1800" dirty="0"/>
              <a:t>How much operating income will we earn?</a:t>
            </a:r>
          </a:p>
          <a:p>
            <a:pPr marL="431800" indent="-350838">
              <a:spcAft>
                <a:spcPts val="0"/>
              </a:spcAft>
              <a:buClrTx/>
              <a:buFont typeface="+mj-lt"/>
              <a:buAutoNum type="arabicPeriod"/>
            </a:pPr>
            <a:r>
              <a:rPr lang="en-US" sz="1800" dirty="0"/>
              <a:t>What will our balance sheet look like at the end of the budget period?</a:t>
            </a:r>
          </a:p>
        </p:txBody>
      </p:sp>
    </p:spTree>
    <p:extLst>
      <p:ext uri="{BB962C8B-B14F-4D97-AF65-F5344CB8AC3E}">
        <p14:creationId xmlns:p14="http://schemas.microsoft.com/office/powerpoint/2010/main" val="2188033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Master Budget – An Overview </a:t>
            </a:r>
            <a:r>
              <a:rPr lang="en-US" sz="1000" dirty="0"/>
              <a:t>2</a:t>
            </a:r>
          </a:p>
        </p:txBody>
      </p:sp>
      <p:sp>
        <p:nvSpPr>
          <p:cNvPr id="7" name="Content Placeholder 6"/>
          <p:cNvSpPr>
            <a:spLocks noGrp="1"/>
          </p:cNvSpPr>
          <p:nvPr>
            <p:ph idx="1"/>
          </p:nvPr>
        </p:nvSpPr>
        <p:spPr>
          <a:xfrm>
            <a:off x="822325" y="1447801"/>
            <a:ext cx="7543800" cy="4114799"/>
          </a:xfrm>
          <a:ln w="19050">
            <a:solidFill>
              <a:schemeClr val="tx1"/>
            </a:solidFill>
          </a:ln>
        </p:spPr>
        <p:txBody>
          <a:bodyPr/>
          <a:lstStyle/>
          <a:p>
            <a:pPr marL="80963">
              <a:spcAft>
                <a:spcPts val="0"/>
              </a:spcAft>
            </a:pPr>
            <a:r>
              <a:rPr lang="en-US" sz="2800" dirty="0"/>
              <a:t>A master budget is based on various estimates and assumptions. For example, the sales budget requires three </a:t>
            </a:r>
            <a:r>
              <a:rPr lang="en-US" sz="2800" dirty="0">
                <a:solidFill>
                  <a:srgbClr val="0000C0"/>
                </a:solidFill>
              </a:rPr>
              <a:t>estimates/assumptions</a:t>
            </a:r>
            <a:r>
              <a:rPr lang="en-US" sz="2800" dirty="0"/>
              <a:t> as follows:</a:t>
            </a:r>
          </a:p>
          <a:p>
            <a:pPr marL="538163" indent="-457200">
              <a:spcAft>
                <a:spcPts val="0"/>
              </a:spcAft>
              <a:buClrTx/>
              <a:buFont typeface="+mj-lt"/>
              <a:buAutoNum type="arabicPeriod"/>
            </a:pPr>
            <a:r>
              <a:rPr lang="en-US" sz="2800" dirty="0"/>
              <a:t>What are the budgeted unit sales?</a:t>
            </a:r>
          </a:p>
          <a:p>
            <a:pPr marL="538163" indent="-457200">
              <a:spcAft>
                <a:spcPts val="0"/>
              </a:spcAft>
              <a:buClrTx/>
              <a:buFont typeface="+mj-lt"/>
              <a:buAutoNum type="arabicPeriod"/>
            </a:pPr>
            <a:r>
              <a:rPr lang="en-US" sz="2800" dirty="0"/>
              <a:t>What is the budgeted selling price per unit?</a:t>
            </a:r>
          </a:p>
          <a:p>
            <a:pPr marL="538163" indent="-457200">
              <a:spcAft>
                <a:spcPts val="0"/>
              </a:spcAft>
              <a:buClrTx/>
              <a:buFont typeface="+mj-lt"/>
              <a:buAutoNum type="arabicPeriod"/>
            </a:pPr>
            <a:r>
              <a:rPr lang="en-US" sz="2800" dirty="0"/>
              <a:t>What percentage of accounts receivable will be collected in the current and subsequent periods?</a:t>
            </a:r>
          </a:p>
        </p:txBody>
      </p:sp>
    </p:spTree>
    <p:extLst>
      <p:ext uri="{BB962C8B-B14F-4D97-AF65-F5344CB8AC3E}">
        <p14:creationId xmlns:p14="http://schemas.microsoft.com/office/powerpoint/2010/main" val="167308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Master Budget – An Overview </a:t>
            </a:r>
            <a:r>
              <a:rPr lang="en-US" sz="1000" dirty="0"/>
              <a:t>3</a:t>
            </a:r>
          </a:p>
        </p:txBody>
      </p:sp>
      <p:sp>
        <p:nvSpPr>
          <p:cNvPr id="7" name="Content Placeholder 6"/>
          <p:cNvSpPr>
            <a:spLocks noGrp="1"/>
          </p:cNvSpPr>
          <p:nvPr>
            <p:ph idx="1"/>
          </p:nvPr>
        </p:nvSpPr>
        <p:spPr>
          <a:xfrm>
            <a:off x="822325" y="1447801"/>
            <a:ext cx="7543800" cy="1600199"/>
          </a:xfrm>
          <a:ln>
            <a:solidFill>
              <a:schemeClr val="tx1"/>
            </a:solidFill>
          </a:ln>
        </p:spPr>
        <p:txBody>
          <a:bodyPr/>
          <a:lstStyle/>
          <a:p>
            <a:pPr marL="60325"/>
            <a:r>
              <a:rPr lang="en-US" sz="2400" dirty="0">
                <a:ea typeface="MS PGothic" charset="0"/>
                <a:cs typeface="MS PGothic" charset="0"/>
              </a:rPr>
              <a:t>When </a:t>
            </a:r>
            <a:r>
              <a:rPr lang="en-US" sz="2400" dirty="0">
                <a:solidFill>
                  <a:srgbClr val="0000C0"/>
                </a:solidFill>
                <a:ea typeface="MS PGothic" charset="0"/>
                <a:cs typeface="MS PGothic" charset="0"/>
              </a:rPr>
              <a:t>Microsoft Excel©</a:t>
            </a:r>
            <a:r>
              <a:rPr lang="en-US" sz="2400" dirty="0">
                <a:ea typeface="MS PGothic" charset="0"/>
                <a:cs typeface="MS PGothic" charset="0"/>
              </a:rPr>
              <a:t> is used to create a master budget, these types of assumptions can be depicted in a Budget Assumptions tab, thereby enabling Excel-based budgets to answer </a:t>
            </a:r>
            <a:r>
              <a:rPr lang="en-US" altLang="ja-JP" sz="2400" dirty="0">
                <a:ea typeface="MS PGothic" charset="0"/>
                <a:cs typeface="MS PGothic" charset="0"/>
              </a:rPr>
              <a:t>“</a:t>
            </a:r>
            <a:r>
              <a:rPr lang="en-US" sz="2400" dirty="0">
                <a:ea typeface="MS PGothic" charset="0"/>
                <a:cs typeface="MS PGothic" charset="0"/>
              </a:rPr>
              <a:t>what-if</a:t>
            </a:r>
            <a:r>
              <a:rPr lang="en-US" altLang="ja-JP" sz="2400" dirty="0">
                <a:ea typeface="MS PGothic" charset="0"/>
                <a:cs typeface="MS PGothic" charset="0"/>
              </a:rPr>
              <a:t>”</a:t>
            </a:r>
            <a:r>
              <a:rPr lang="en-US" sz="2400" dirty="0">
                <a:ea typeface="MS PGothic" charset="0"/>
                <a:cs typeface="MS PGothic" charset="0"/>
              </a:rPr>
              <a:t> questions.</a:t>
            </a:r>
          </a:p>
        </p:txBody>
      </p:sp>
      <p:pic>
        <p:nvPicPr>
          <p:cNvPr id="5" name="Picture 1" descr="Screenshot of a blank Microsoft Excel worksheet."/>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66477" y="3330103"/>
            <a:ext cx="6872959" cy="2765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1518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2</a:t>
            </a:r>
            <a:endParaRPr lang="en-US" dirty="0"/>
          </a:p>
        </p:txBody>
      </p:sp>
      <p:sp>
        <p:nvSpPr>
          <p:cNvPr id="7" name="Content Placeholder 6"/>
          <p:cNvSpPr>
            <a:spLocks noGrp="1"/>
          </p:cNvSpPr>
          <p:nvPr>
            <p:ph idx="1"/>
          </p:nvPr>
        </p:nvSpPr>
        <p:spPr>
          <a:xfrm>
            <a:off x="822325" y="1447801"/>
            <a:ext cx="7543800" cy="1219199"/>
          </a:xfrm>
          <a:ln w="19050">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sales budget, including a schedule of expected cash collections.</a:t>
            </a:r>
          </a:p>
        </p:txBody>
      </p:sp>
    </p:spTree>
    <p:extLst>
      <p:ext uri="{BB962C8B-B14F-4D97-AF65-F5344CB8AC3E}">
        <p14:creationId xmlns:p14="http://schemas.microsoft.com/office/powerpoint/2010/main" val="593506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E6347-30B4-4BB5-A6C2-F25FAE933BAF}"/>
              </a:ext>
            </a:extLst>
          </p:cNvPr>
          <p:cNvSpPr>
            <a:spLocks noGrp="1"/>
          </p:cNvSpPr>
          <p:nvPr>
            <p:ph type="title"/>
          </p:nvPr>
        </p:nvSpPr>
        <p:spPr/>
        <p:txBody>
          <a:bodyPr/>
          <a:lstStyle/>
          <a:p>
            <a:r>
              <a:rPr lang="en-US" altLang="en-US" dirty="0">
                <a:solidFill>
                  <a:srgbClr val="000000"/>
                </a:solidFill>
              </a:rPr>
              <a:t>Budgeting Example</a:t>
            </a:r>
            <a:endParaRPr lang="en-US" dirty="0"/>
          </a:p>
        </p:txBody>
      </p:sp>
      <p:sp>
        <p:nvSpPr>
          <p:cNvPr id="3" name="Content Placeholder 2">
            <a:extLst>
              <a:ext uri="{FF2B5EF4-FFF2-40B4-BE49-F238E27FC236}">
                <a16:creationId xmlns:a16="http://schemas.microsoft.com/office/drawing/2014/main" id="{1DF70875-0327-4916-97B4-109A5BA1FA5E}"/>
              </a:ext>
            </a:extLst>
          </p:cNvPr>
          <p:cNvSpPr>
            <a:spLocks noGrp="1"/>
          </p:cNvSpPr>
          <p:nvPr>
            <p:ph idx="1"/>
          </p:nvPr>
        </p:nvSpPr>
        <p:spPr>
          <a:xfrm>
            <a:off x="822325" y="1447800"/>
            <a:ext cx="7543800" cy="1511060"/>
          </a:xfrm>
        </p:spPr>
        <p:txBody>
          <a:bodyPr/>
          <a:lstStyle/>
          <a:p>
            <a:pPr marL="403200" lvl="0" indent="-403200" eaLnBrk="1" hangingPunct="1">
              <a:spcAft>
                <a:spcPts val="0"/>
              </a:spcAft>
              <a:buClrTx/>
              <a:buFont typeface="+mj-lt"/>
              <a:buAutoNum type="arabicPeriod"/>
              <a:defRPr/>
            </a:pPr>
            <a:r>
              <a:rPr lang="en-US" sz="2800" dirty="0">
                <a:solidFill>
                  <a:prstClr val="black"/>
                </a:solidFill>
              </a:rPr>
              <a:t>Royal Company is preparing budgets for the quarter ending June 30.</a:t>
            </a:r>
          </a:p>
          <a:p>
            <a:pPr marL="403200" lvl="0" indent="-403200" eaLnBrk="1" hangingPunct="1">
              <a:spcAft>
                <a:spcPts val="0"/>
              </a:spcAft>
              <a:buClrTx/>
              <a:buFont typeface="+mj-lt"/>
              <a:buAutoNum type="arabicPeriod"/>
              <a:defRPr/>
            </a:pPr>
            <a:r>
              <a:rPr lang="en-US" sz="2800" dirty="0">
                <a:solidFill>
                  <a:prstClr val="black"/>
                </a:solidFill>
              </a:rPr>
              <a:t>Budgeted sales for the next five months are:</a:t>
            </a:r>
          </a:p>
        </p:txBody>
      </p:sp>
      <p:graphicFrame>
        <p:nvGraphicFramePr>
          <p:cNvPr id="6" name="Table 6">
            <a:extLst>
              <a:ext uri="{FF2B5EF4-FFF2-40B4-BE49-F238E27FC236}">
                <a16:creationId xmlns:a16="http://schemas.microsoft.com/office/drawing/2014/main" id="{5378475B-5AA8-4125-A063-0A61C778A427}"/>
              </a:ext>
            </a:extLst>
          </p:cNvPr>
          <p:cNvGraphicFramePr>
            <a:graphicFrameLocks noGrp="1"/>
          </p:cNvGraphicFramePr>
          <p:nvPr>
            <p:extLst>
              <p:ext uri="{D42A27DB-BD31-4B8C-83A1-F6EECF244321}">
                <p14:modId xmlns:p14="http://schemas.microsoft.com/office/powerpoint/2010/main" val="1368699970"/>
              </p:ext>
            </p:extLst>
          </p:nvPr>
        </p:nvGraphicFramePr>
        <p:xfrm>
          <a:off x="1219200" y="3124200"/>
          <a:ext cx="4876800" cy="22860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671243840"/>
                    </a:ext>
                  </a:extLst>
                </a:gridCol>
                <a:gridCol w="1828800">
                  <a:extLst>
                    <a:ext uri="{9D8B030D-6E8A-4147-A177-3AD203B41FA5}">
                      <a16:colId xmlns:a16="http://schemas.microsoft.com/office/drawing/2014/main" val="593075389"/>
                    </a:ext>
                  </a:extLst>
                </a:gridCol>
              </a:tblGrid>
              <a:tr h="370840">
                <a:tc>
                  <a:txBody>
                    <a:bodyPr/>
                    <a:lstStyle/>
                    <a:p>
                      <a:r>
                        <a:rPr lang="en-IN" sz="2400" b="0" baseline="0" dirty="0">
                          <a:solidFill>
                            <a:srgbClr val="0000C0"/>
                          </a:solidFill>
                        </a:rPr>
                        <a:t>April</a:t>
                      </a:r>
                    </a:p>
                  </a:txBody>
                  <a:tcPr>
                    <a:solidFill>
                      <a:schemeClr val="bg1"/>
                    </a:solidFill>
                  </a:tcPr>
                </a:tc>
                <a:tc>
                  <a:txBody>
                    <a:bodyPr/>
                    <a:lstStyle/>
                    <a:p>
                      <a:r>
                        <a:rPr lang="en-IN" sz="2400" b="0" baseline="0" dirty="0">
                          <a:solidFill>
                            <a:srgbClr val="0000C0"/>
                          </a:solidFill>
                        </a:rPr>
                        <a:t>20,000 units</a:t>
                      </a:r>
                    </a:p>
                  </a:txBody>
                  <a:tcPr>
                    <a:solidFill>
                      <a:schemeClr val="bg1"/>
                    </a:solidFill>
                  </a:tcPr>
                </a:tc>
                <a:extLst>
                  <a:ext uri="{0D108BD9-81ED-4DB2-BD59-A6C34878D82A}">
                    <a16:rowId xmlns:a16="http://schemas.microsoft.com/office/drawing/2014/main" val="3853042616"/>
                  </a:ext>
                </a:extLst>
              </a:tr>
              <a:tr h="370840">
                <a:tc>
                  <a:txBody>
                    <a:bodyPr/>
                    <a:lstStyle/>
                    <a:p>
                      <a:r>
                        <a:rPr lang="en-IN" sz="2400" b="0" baseline="0" dirty="0">
                          <a:solidFill>
                            <a:srgbClr val="0000C0"/>
                          </a:solidFill>
                        </a:rPr>
                        <a:t>May</a:t>
                      </a:r>
                    </a:p>
                  </a:txBody>
                  <a:tcPr>
                    <a:solidFill>
                      <a:schemeClr val="bg1"/>
                    </a:solidFill>
                  </a:tcPr>
                </a:tc>
                <a:tc>
                  <a:txBody>
                    <a:bodyPr/>
                    <a:lstStyle/>
                    <a:p>
                      <a:r>
                        <a:rPr lang="en-IN" sz="2400" b="0" baseline="0" dirty="0">
                          <a:solidFill>
                            <a:srgbClr val="0000C0"/>
                          </a:solidFill>
                        </a:rPr>
                        <a:t>50,000 units</a:t>
                      </a:r>
                    </a:p>
                  </a:txBody>
                  <a:tcPr>
                    <a:solidFill>
                      <a:schemeClr val="bg1"/>
                    </a:solidFill>
                  </a:tcPr>
                </a:tc>
                <a:extLst>
                  <a:ext uri="{0D108BD9-81ED-4DB2-BD59-A6C34878D82A}">
                    <a16:rowId xmlns:a16="http://schemas.microsoft.com/office/drawing/2014/main" val="2645797089"/>
                  </a:ext>
                </a:extLst>
              </a:tr>
              <a:tr h="370840">
                <a:tc>
                  <a:txBody>
                    <a:bodyPr/>
                    <a:lstStyle/>
                    <a:p>
                      <a:r>
                        <a:rPr lang="en-IN" sz="2400" b="0" baseline="0" dirty="0">
                          <a:solidFill>
                            <a:srgbClr val="0000C0"/>
                          </a:solidFill>
                        </a:rPr>
                        <a:t>June</a:t>
                      </a:r>
                    </a:p>
                  </a:txBody>
                  <a:tcPr>
                    <a:solidFill>
                      <a:schemeClr val="bg1"/>
                    </a:solidFill>
                  </a:tcPr>
                </a:tc>
                <a:tc>
                  <a:txBody>
                    <a:bodyPr/>
                    <a:lstStyle/>
                    <a:p>
                      <a:r>
                        <a:rPr lang="en-IN" sz="2400" b="0" baseline="0" dirty="0">
                          <a:solidFill>
                            <a:srgbClr val="0000C0"/>
                          </a:solidFill>
                        </a:rPr>
                        <a:t>30,000 units</a:t>
                      </a:r>
                    </a:p>
                  </a:txBody>
                  <a:tcPr>
                    <a:solidFill>
                      <a:schemeClr val="bg1"/>
                    </a:solidFill>
                  </a:tcPr>
                </a:tc>
                <a:extLst>
                  <a:ext uri="{0D108BD9-81ED-4DB2-BD59-A6C34878D82A}">
                    <a16:rowId xmlns:a16="http://schemas.microsoft.com/office/drawing/2014/main" val="3878780878"/>
                  </a:ext>
                </a:extLst>
              </a:tr>
              <a:tr h="370840">
                <a:tc>
                  <a:txBody>
                    <a:bodyPr/>
                    <a:lstStyle/>
                    <a:p>
                      <a:r>
                        <a:rPr lang="en-IN" sz="2400" b="0" baseline="0" dirty="0">
                          <a:solidFill>
                            <a:srgbClr val="0000C0"/>
                          </a:solidFill>
                        </a:rPr>
                        <a:t>July</a:t>
                      </a:r>
                    </a:p>
                  </a:txBody>
                  <a:tcPr>
                    <a:solidFill>
                      <a:schemeClr val="bg1"/>
                    </a:solidFill>
                  </a:tcPr>
                </a:tc>
                <a:tc>
                  <a:txBody>
                    <a:bodyPr/>
                    <a:lstStyle/>
                    <a:p>
                      <a:r>
                        <a:rPr lang="en-IN" sz="2400" b="0" baseline="0" dirty="0">
                          <a:solidFill>
                            <a:srgbClr val="0000C0"/>
                          </a:solidFill>
                        </a:rPr>
                        <a:t>25,000 units</a:t>
                      </a:r>
                    </a:p>
                  </a:txBody>
                  <a:tcPr>
                    <a:solidFill>
                      <a:schemeClr val="bg1"/>
                    </a:solidFill>
                  </a:tcPr>
                </a:tc>
                <a:extLst>
                  <a:ext uri="{0D108BD9-81ED-4DB2-BD59-A6C34878D82A}">
                    <a16:rowId xmlns:a16="http://schemas.microsoft.com/office/drawing/2014/main" val="3225252493"/>
                  </a:ext>
                </a:extLst>
              </a:tr>
              <a:tr h="370840">
                <a:tc>
                  <a:txBody>
                    <a:bodyPr/>
                    <a:lstStyle/>
                    <a:p>
                      <a:r>
                        <a:rPr lang="en-IN" sz="2400" b="0" baseline="0" dirty="0">
                          <a:solidFill>
                            <a:srgbClr val="0000C0"/>
                          </a:solidFill>
                        </a:rPr>
                        <a:t>August</a:t>
                      </a:r>
                    </a:p>
                  </a:txBody>
                  <a:tcPr>
                    <a:solidFill>
                      <a:schemeClr val="bg1"/>
                    </a:solidFill>
                  </a:tcPr>
                </a:tc>
                <a:tc>
                  <a:txBody>
                    <a:bodyPr/>
                    <a:lstStyle/>
                    <a:p>
                      <a:r>
                        <a:rPr lang="en-IN" sz="2400" b="0" baseline="0" dirty="0">
                          <a:solidFill>
                            <a:srgbClr val="0000C0"/>
                          </a:solidFill>
                        </a:rPr>
                        <a:t>15,000 units</a:t>
                      </a:r>
                    </a:p>
                  </a:txBody>
                  <a:tcPr>
                    <a:solidFill>
                      <a:schemeClr val="bg1"/>
                    </a:solidFill>
                  </a:tcPr>
                </a:tc>
                <a:extLst>
                  <a:ext uri="{0D108BD9-81ED-4DB2-BD59-A6C34878D82A}">
                    <a16:rowId xmlns:a16="http://schemas.microsoft.com/office/drawing/2014/main" val="3906882025"/>
                  </a:ext>
                </a:extLst>
              </a:tr>
            </a:tbl>
          </a:graphicData>
        </a:graphic>
      </p:graphicFrame>
      <p:sp>
        <p:nvSpPr>
          <p:cNvPr id="4" name="Content Placeholder 3">
            <a:extLst>
              <a:ext uri="{FF2B5EF4-FFF2-40B4-BE49-F238E27FC236}">
                <a16:creationId xmlns:a16="http://schemas.microsoft.com/office/drawing/2014/main" id="{0DE73669-CA27-448D-B956-FB4C6478A966}"/>
              </a:ext>
            </a:extLst>
          </p:cNvPr>
          <p:cNvSpPr>
            <a:spLocks noGrp="1"/>
          </p:cNvSpPr>
          <p:nvPr>
            <p:ph idx="10"/>
          </p:nvPr>
        </p:nvSpPr>
        <p:spPr>
          <a:xfrm>
            <a:off x="822324" y="5638800"/>
            <a:ext cx="7521575" cy="533400"/>
          </a:xfrm>
        </p:spPr>
        <p:txBody>
          <a:bodyPr/>
          <a:lstStyle/>
          <a:p>
            <a:pPr marL="402336" lvl="0" indent="-402336" eaLnBrk="1" hangingPunct="1">
              <a:spcAft>
                <a:spcPts val="0"/>
              </a:spcAft>
              <a:buClrTx/>
              <a:buFont typeface="+mj-lt"/>
              <a:buAutoNum type="arabicPeriod" startAt="3"/>
              <a:defRPr/>
            </a:pPr>
            <a:r>
              <a:rPr lang="en-US" sz="2800" dirty="0">
                <a:solidFill>
                  <a:prstClr val="black"/>
                </a:solidFill>
              </a:rPr>
              <a:t>The selling price is $10 per unit.</a:t>
            </a:r>
          </a:p>
        </p:txBody>
      </p:sp>
    </p:spTree>
    <p:extLst>
      <p:ext uri="{BB962C8B-B14F-4D97-AF65-F5344CB8AC3E}">
        <p14:creationId xmlns:p14="http://schemas.microsoft.com/office/powerpoint/2010/main" val="1906989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Sales Budget</a:t>
            </a:r>
            <a:endParaRPr lang="en-US" dirty="0"/>
          </a:p>
        </p:txBody>
      </p:sp>
      <p:sp>
        <p:nvSpPr>
          <p:cNvPr id="7" name="Content Placeholder 6"/>
          <p:cNvSpPr>
            <a:spLocks noGrp="1"/>
          </p:cNvSpPr>
          <p:nvPr>
            <p:ph idx="1"/>
          </p:nvPr>
        </p:nvSpPr>
        <p:spPr>
          <a:xfrm>
            <a:off x="822325" y="1447801"/>
            <a:ext cx="7543800" cy="1371599"/>
          </a:xfrm>
        </p:spPr>
        <p:txBody>
          <a:bodyPr/>
          <a:lstStyle/>
          <a:p>
            <a:pPr algn="ctr" eaLnBrk="1" hangingPunct="1">
              <a:spcBef>
                <a:spcPct val="50000"/>
              </a:spcBef>
            </a:pPr>
            <a:r>
              <a:rPr lang="en-US" sz="2800" dirty="0"/>
              <a:t>The individual months of April, May, and June are summed to obtain the total budgeted sales in units and dollars for the quarter ended June 30.</a:t>
            </a:r>
          </a:p>
        </p:txBody>
      </p:sp>
      <p:graphicFrame>
        <p:nvGraphicFramePr>
          <p:cNvPr id="9" name="Table 8">
            <a:extLst>
              <a:ext uri="{FF2B5EF4-FFF2-40B4-BE49-F238E27FC236}">
                <a16:creationId xmlns:a16="http://schemas.microsoft.com/office/drawing/2014/main" id="{90F8A833-F316-412A-A684-C6466994B098}"/>
              </a:ext>
            </a:extLst>
          </p:cNvPr>
          <p:cNvGraphicFramePr>
            <a:graphicFrameLocks noGrp="1"/>
          </p:cNvGraphicFramePr>
          <p:nvPr>
            <p:extLst>
              <p:ext uri="{D42A27DB-BD31-4B8C-83A1-F6EECF244321}">
                <p14:modId xmlns:p14="http://schemas.microsoft.com/office/powerpoint/2010/main" val="753337530"/>
              </p:ext>
            </p:extLst>
          </p:nvPr>
        </p:nvGraphicFramePr>
        <p:xfrm>
          <a:off x="927523" y="3160296"/>
          <a:ext cx="7683078" cy="1483360"/>
        </p:xfrm>
        <a:graphic>
          <a:graphicData uri="http://schemas.openxmlformats.org/drawingml/2006/table">
            <a:tbl>
              <a:tblPr firstRow="1" bandRow="1">
                <a:tableStyleId>{5940675A-B579-460E-94D1-54222C63F5DA}</a:tableStyleId>
              </a:tblPr>
              <a:tblGrid>
                <a:gridCol w="2247403">
                  <a:extLst>
                    <a:ext uri="{9D8B030D-6E8A-4147-A177-3AD203B41FA5}">
                      <a16:colId xmlns:a16="http://schemas.microsoft.com/office/drawing/2014/main" val="20000"/>
                    </a:ext>
                  </a:extLst>
                </a:gridCol>
                <a:gridCol w="1400716">
                  <a:extLst>
                    <a:ext uri="{9D8B030D-6E8A-4147-A177-3AD203B41FA5}">
                      <a16:colId xmlns:a16="http://schemas.microsoft.com/office/drawing/2014/main" val="20001"/>
                    </a:ext>
                  </a:extLst>
                </a:gridCol>
                <a:gridCol w="1340896">
                  <a:extLst>
                    <a:ext uri="{9D8B030D-6E8A-4147-A177-3AD203B41FA5}">
                      <a16:colId xmlns:a16="http://schemas.microsoft.com/office/drawing/2014/main" val="20002"/>
                    </a:ext>
                  </a:extLst>
                </a:gridCol>
                <a:gridCol w="1340896">
                  <a:extLst>
                    <a:ext uri="{9D8B030D-6E8A-4147-A177-3AD203B41FA5}">
                      <a16:colId xmlns:a16="http://schemas.microsoft.com/office/drawing/2014/main" val="20003"/>
                    </a:ext>
                  </a:extLst>
                </a:gridCol>
                <a:gridCol w="1353167">
                  <a:extLst>
                    <a:ext uri="{9D8B030D-6E8A-4147-A177-3AD203B41FA5}">
                      <a16:colId xmlns:a16="http://schemas.microsoft.com/office/drawing/2014/main" val="20004"/>
                    </a:ext>
                  </a:extLst>
                </a:gridCol>
              </a:tblGrid>
              <a:tr h="370840">
                <a:tc>
                  <a:txBody>
                    <a:bodyPr/>
                    <a:lstStyle/>
                    <a:p>
                      <a:endParaRPr lang="en-US" sz="1600" b="1" dirty="0">
                        <a:solidFill>
                          <a:schemeClr val="tx1"/>
                        </a:solidFill>
                        <a:latin typeface="+mn-lt"/>
                        <a:ea typeface="Verdana" pitchFamily="34" charset="0"/>
                        <a:cs typeface="Verdan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en-US" sz="1600" dirty="0">
                          <a:solidFill>
                            <a:schemeClr val="tx1"/>
                          </a:solidFill>
                          <a:latin typeface="+mn-lt"/>
                          <a:ea typeface="Verdana" pitchFamily="34" charset="0"/>
                          <a:cs typeface="Verdana" pitchFamily="34" charset="0"/>
                        </a:rPr>
                        <a:t>Budgeted sales</a:t>
                      </a:r>
                      <a:r>
                        <a:rPr lang="en-US" sz="1600" baseline="0" dirty="0">
                          <a:solidFill>
                            <a:schemeClr val="tx1"/>
                          </a:solidFill>
                          <a:latin typeface="+mn-lt"/>
                          <a:ea typeface="Verdana" pitchFamily="34" charset="0"/>
                          <a:cs typeface="Verdana" pitchFamily="34" charset="0"/>
                        </a:rPr>
                        <a:t> in units</a:t>
                      </a:r>
                      <a:endParaRPr lang="en-US" sz="1600" dirty="0">
                        <a:solidFill>
                          <a:schemeClr val="tx1"/>
                        </a:solidFill>
                        <a:latin typeface="+mn-lt"/>
                        <a:ea typeface="Verdana" pitchFamily="34" charset="0"/>
                        <a:cs typeface="Verdan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solidFill>
                            <a:schemeClr val="tx1"/>
                          </a:solidFill>
                          <a:latin typeface="+mn-lt"/>
                          <a:ea typeface="Verdana" pitchFamily="34" charset="0"/>
                          <a:cs typeface="Verdana" pitchFamily="34" charset="0"/>
                        </a:rPr>
                        <a:t>20,000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solidFill>
                            <a:schemeClr val="tx1"/>
                          </a:solidFill>
                          <a:latin typeface="+mn-lt"/>
                          <a:ea typeface="Verdana" pitchFamily="34" charset="0"/>
                          <a:cs typeface="Verdana" pitchFamily="34" charset="0"/>
                        </a:rPr>
                        <a:t>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solidFill>
                            <a:schemeClr val="tx1"/>
                          </a:solidFill>
                          <a:latin typeface="+mn-lt"/>
                          <a:ea typeface="Verdana" pitchFamily="34" charset="0"/>
                          <a:cs typeface="Verdana" pitchFamily="34" charset="0"/>
                        </a:rPr>
                        <a:t>30,000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solidFill>
                            <a:schemeClr val="tx1"/>
                          </a:solidFill>
                          <a:latin typeface="+mn-lt"/>
                          <a:ea typeface="Verdana" pitchFamily="34" charset="0"/>
                          <a:cs typeface="Verdana" pitchFamily="34" charset="0"/>
                        </a:rPr>
                        <a:t>100,000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r>
                        <a:rPr lang="en-US" sz="1600" dirty="0">
                          <a:solidFill>
                            <a:schemeClr val="tx1"/>
                          </a:solidFill>
                          <a:latin typeface="+mn-lt"/>
                          <a:ea typeface="Verdana" pitchFamily="34" charset="0"/>
                          <a:cs typeface="Verdana" pitchFamily="34" charset="0"/>
                        </a:rPr>
                        <a:t>Selling price per unit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solidFill>
                            <a:schemeClr val="tx1"/>
                          </a:solidFill>
                          <a:latin typeface="+mn-lt"/>
                          <a:ea typeface="Verdana" pitchFamily="34" charset="0"/>
                          <a:cs typeface="Verdana" pitchFamily="34" charset="0"/>
                        </a:rPr>
                        <a:t>$                10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solidFill>
                            <a:schemeClr val="tx1"/>
                          </a:solidFill>
                          <a:latin typeface="+mn-lt"/>
                          <a:ea typeface="Verdana" pitchFamily="34" charset="0"/>
                          <a:cs typeface="Verdana" pitchFamily="34" charset="0"/>
                        </a:rPr>
                        <a:t>$              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solidFill>
                            <a:schemeClr val="tx1"/>
                          </a:solidFill>
                          <a:latin typeface="+mn-lt"/>
                          <a:ea typeface="Verdana" pitchFamily="34" charset="0"/>
                          <a:cs typeface="Verdana" pitchFamily="34" charset="0"/>
                        </a:rPr>
                        <a:t>$              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solidFill>
                            <a:schemeClr val="tx1"/>
                          </a:solidFill>
                          <a:latin typeface="+mn-lt"/>
                          <a:ea typeface="Verdana" pitchFamily="34" charset="0"/>
                          <a:cs typeface="Verdana" pitchFamily="34" charset="0"/>
                        </a:rPr>
                        <a:t>$                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r>
                        <a:rPr lang="en-US" sz="1600" dirty="0">
                          <a:solidFill>
                            <a:schemeClr val="tx1"/>
                          </a:solidFill>
                          <a:latin typeface="+mn-lt"/>
                          <a:ea typeface="Verdana" pitchFamily="34" charset="0"/>
                          <a:cs typeface="Verdana" pitchFamily="34" charset="0"/>
                        </a:rPr>
                        <a:t>Total</a:t>
                      </a:r>
                      <a:r>
                        <a:rPr lang="en-US" sz="1600" baseline="0" dirty="0">
                          <a:solidFill>
                            <a:schemeClr val="tx1"/>
                          </a:solidFill>
                          <a:latin typeface="+mn-lt"/>
                          <a:ea typeface="Verdana" pitchFamily="34" charset="0"/>
                          <a:cs typeface="Verdana" pitchFamily="34" charset="0"/>
                        </a:rPr>
                        <a:t> budgeted sales</a:t>
                      </a:r>
                      <a:endParaRPr lang="en-US" sz="1600" dirty="0">
                        <a:solidFill>
                          <a:schemeClr val="tx1"/>
                        </a:solidFill>
                        <a:latin typeface="+mn-lt"/>
                        <a:ea typeface="Verdana" pitchFamily="34" charset="0"/>
                        <a:cs typeface="Verdan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dbl" dirty="0">
                          <a:solidFill>
                            <a:schemeClr val="tx1"/>
                          </a:solidFill>
                          <a:latin typeface="+mn-lt"/>
                          <a:ea typeface="Verdana" pitchFamily="34" charset="0"/>
                          <a:cs typeface="Verdana" pitchFamily="34" charset="0"/>
                        </a:rPr>
                        <a:t>$</a:t>
                      </a:r>
                      <a:r>
                        <a:rPr lang="en-US" sz="1600" u="dbl" baseline="0" dirty="0">
                          <a:solidFill>
                            <a:schemeClr val="tx1"/>
                          </a:solidFill>
                          <a:latin typeface="+mn-lt"/>
                          <a:ea typeface="Verdana" pitchFamily="34" charset="0"/>
                          <a:cs typeface="Verdana" pitchFamily="34" charset="0"/>
                        </a:rPr>
                        <a:t>      </a:t>
                      </a:r>
                      <a:r>
                        <a:rPr lang="en-US" sz="1600" u="dbl" dirty="0">
                          <a:solidFill>
                            <a:schemeClr val="tx1"/>
                          </a:solidFill>
                          <a:latin typeface="+mn-lt"/>
                          <a:ea typeface="Verdana" pitchFamily="34" charset="0"/>
                          <a:cs typeface="Verdana" pitchFamily="34" charset="0"/>
                        </a:rPr>
                        <a:t>200,000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dbl" dirty="0">
                          <a:solidFill>
                            <a:schemeClr val="tx1"/>
                          </a:solidFill>
                          <a:latin typeface="+mn-lt"/>
                          <a:ea typeface="Verdana" pitchFamily="34" charset="0"/>
                          <a:cs typeface="Verdana" pitchFamily="34" charset="0"/>
                        </a:rPr>
                        <a:t>$    500,000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dbl" dirty="0">
                          <a:solidFill>
                            <a:schemeClr val="tx1"/>
                          </a:solidFill>
                          <a:latin typeface="+mn-lt"/>
                          <a:ea typeface="Verdana" pitchFamily="34" charset="0"/>
                          <a:cs typeface="Verdana" pitchFamily="34" charset="0"/>
                        </a:rPr>
                        <a:t>$    300,000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dbl" dirty="0">
                          <a:solidFill>
                            <a:schemeClr val="tx1"/>
                          </a:solidFill>
                          <a:latin typeface="+mn-lt"/>
                          <a:ea typeface="Verdana" pitchFamily="34" charset="0"/>
                          <a:cs typeface="Verdana" pitchFamily="34" charset="0"/>
                        </a:rPr>
                        <a:t>$  </a:t>
                      </a:r>
                      <a:r>
                        <a:rPr lang="en-US" sz="1600" u="dbl" baseline="0" dirty="0">
                          <a:solidFill>
                            <a:schemeClr val="tx1"/>
                          </a:solidFill>
                          <a:latin typeface="+mn-lt"/>
                          <a:ea typeface="Verdana" pitchFamily="34" charset="0"/>
                          <a:cs typeface="Verdana" pitchFamily="34" charset="0"/>
                        </a:rPr>
                        <a:t> 1,000,000</a:t>
                      </a:r>
                      <a:endParaRPr lang="en-US" sz="1600" u="dbl" dirty="0">
                        <a:solidFill>
                          <a:schemeClr val="tx1"/>
                        </a:solidFill>
                        <a:latin typeface="+mn-lt"/>
                        <a:ea typeface="Verdana" pitchFamily="34" charset="0"/>
                        <a:cs typeface="Verdana"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8818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1</a:t>
            </a:r>
            <a:endParaRPr lang="en-US" dirty="0"/>
          </a:p>
        </p:txBody>
      </p:sp>
      <p:sp>
        <p:nvSpPr>
          <p:cNvPr id="7" name="Content Placeholder 6"/>
          <p:cNvSpPr>
            <a:spLocks noGrp="1"/>
          </p:cNvSpPr>
          <p:nvPr>
            <p:ph idx="1"/>
          </p:nvPr>
        </p:nvSpPr>
        <p:spPr>
          <a:xfrm>
            <a:off x="822325" y="1447801"/>
            <a:ext cx="7543800" cy="1676399"/>
          </a:xfrm>
          <a:ln w="38100">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Understand why organizations budget and the processes they use to create budgets.</a:t>
            </a:r>
          </a:p>
        </p:txBody>
      </p:sp>
    </p:spTree>
    <p:extLst>
      <p:ext uri="{BB962C8B-B14F-4D97-AF65-F5344CB8AC3E}">
        <p14:creationId xmlns:p14="http://schemas.microsoft.com/office/powerpoint/2010/main" val="372489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Expected Cash Collections </a:t>
            </a:r>
            <a:r>
              <a:rPr lang="en-US" sz="1000" dirty="0"/>
              <a:t>1</a:t>
            </a:r>
          </a:p>
        </p:txBody>
      </p:sp>
      <p:sp>
        <p:nvSpPr>
          <p:cNvPr id="7" name="Content Placeholder 6"/>
          <p:cNvSpPr>
            <a:spLocks noGrp="1"/>
          </p:cNvSpPr>
          <p:nvPr>
            <p:ph idx="1"/>
          </p:nvPr>
        </p:nvSpPr>
        <p:spPr>
          <a:xfrm>
            <a:off x="822324" y="1447801"/>
            <a:ext cx="7864475" cy="3657599"/>
          </a:xfrm>
          <a:ln w="19050">
            <a:solidFill>
              <a:schemeClr val="tx1"/>
            </a:solidFill>
          </a:ln>
        </p:spPr>
        <p:txBody>
          <a:bodyPr/>
          <a:lstStyle/>
          <a:p>
            <a:pPr marL="60325" eaLnBrk="1" hangingPunct="1">
              <a:buClr>
                <a:srgbClr val="FFFF00"/>
              </a:buClr>
            </a:pPr>
            <a:r>
              <a:rPr lang="en-US" sz="3000" dirty="0">
                <a:cs typeface="Arial" charset="0"/>
              </a:rPr>
              <a:t>All sales are on account.</a:t>
            </a:r>
          </a:p>
          <a:p>
            <a:pPr marL="60325" eaLnBrk="1" hangingPunct="1">
              <a:buClr>
                <a:srgbClr val="FFFF00"/>
              </a:buClr>
            </a:pPr>
            <a:r>
              <a:rPr lang="en-US" sz="3000" dirty="0">
                <a:cs typeface="Arial" charset="0"/>
              </a:rPr>
              <a:t>Royal’s collection pattern is:</a:t>
            </a:r>
          </a:p>
          <a:p>
            <a:pPr lvl="1" eaLnBrk="1" hangingPunct="1">
              <a:buClr>
                <a:srgbClr val="FFFF00"/>
              </a:buClr>
            </a:pPr>
            <a:r>
              <a:rPr lang="en-US" sz="3000" dirty="0">
                <a:solidFill>
                  <a:srgbClr val="0000C0"/>
                </a:solidFill>
                <a:cs typeface="Arial" charset="0"/>
              </a:rPr>
              <a:t>70% collected in the month of sale.</a:t>
            </a:r>
          </a:p>
          <a:p>
            <a:pPr lvl="1" eaLnBrk="1" hangingPunct="1">
              <a:buClr>
                <a:srgbClr val="FFFF00"/>
              </a:buClr>
            </a:pPr>
            <a:r>
              <a:rPr lang="en-US" sz="3000" dirty="0">
                <a:solidFill>
                  <a:srgbClr val="0000C0"/>
                </a:solidFill>
                <a:cs typeface="Arial" charset="0"/>
              </a:rPr>
              <a:t>30% collected in the month following sale.</a:t>
            </a:r>
          </a:p>
          <a:p>
            <a:pPr marL="60325" eaLnBrk="1" hangingPunct="1">
              <a:buClr>
                <a:srgbClr val="FFFF00"/>
              </a:buClr>
            </a:pPr>
            <a:r>
              <a:rPr lang="en-US" sz="3000" dirty="0">
                <a:cs typeface="Arial" charset="0"/>
              </a:rPr>
              <a:t>In April, the March 31 accounts receivable balance of </a:t>
            </a:r>
            <a:r>
              <a:rPr lang="en-US" sz="3000" dirty="0">
                <a:solidFill>
                  <a:srgbClr val="0000C0"/>
                </a:solidFill>
                <a:cs typeface="Arial" charset="0"/>
              </a:rPr>
              <a:t>$30,000 </a:t>
            </a:r>
            <a:r>
              <a:rPr lang="en-US" sz="3000" dirty="0">
                <a:cs typeface="Arial" charset="0"/>
              </a:rPr>
              <a:t>will be collected in full in April.</a:t>
            </a:r>
          </a:p>
        </p:txBody>
      </p:sp>
    </p:spTree>
    <p:extLst>
      <p:ext uri="{BB962C8B-B14F-4D97-AF65-F5344CB8AC3E}">
        <p14:creationId xmlns:p14="http://schemas.microsoft.com/office/powerpoint/2010/main" val="178639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Expected Cash Collections </a:t>
            </a:r>
            <a:r>
              <a:rPr lang="en-US" sz="1000" dirty="0"/>
              <a:t>2</a:t>
            </a:r>
          </a:p>
        </p:txBody>
      </p:sp>
      <p:graphicFrame>
        <p:nvGraphicFramePr>
          <p:cNvPr id="7" name="Table 6">
            <a:extLst>
              <a:ext uri="{FF2B5EF4-FFF2-40B4-BE49-F238E27FC236}">
                <a16:creationId xmlns:a16="http://schemas.microsoft.com/office/drawing/2014/main" id="{5730AC9B-E421-4E38-AF73-6F76AE2C26FE}"/>
              </a:ext>
            </a:extLst>
          </p:cNvPr>
          <p:cNvGraphicFramePr>
            <a:graphicFrameLocks noGrp="1"/>
          </p:cNvGraphicFramePr>
          <p:nvPr>
            <p:extLst>
              <p:ext uri="{D42A27DB-BD31-4B8C-83A1-F6EECF244321}">
                <p14:modId xmlns:p14="http://schemas.microsoft.com/office/powerpoint/2010/main" val="1766726706"/>
              </p:ext>
            </p:extLst>
          </p:nvPr>
        </p:nvGraphicFramePr>
        <p:xfrm>
          <a:off x="990600" y="1981200"/>
          <a:ext cx="7696200" cy="79248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0000"/>
                    </a:ext>
                  </a:extLst>
                </a:gridCol>
                <a:gridCol w="1259530">
                  <a:extLst>
                    <a:ext uri="{9D8B030D-6E8A-4147-A177-3AD203B41FA5}">
                      <a16:colId xmlns:a16="http://schemas.microsoft.com/office/drawing/2014/main" val="20001"/>
                    </a:ext>
                  </a:extLst>
                </a:gridCol>
                <a:gridCol w="1078757">
                  <a:extLst>
                    <a:ext uri="{9D8B030D-6E8A-4147-A177-3AD203B41FA5}">
                      <a16:colId xmlns:a16="http://schemas.microsoft.com/office/drawing/2014/main" val="20002"/>
                    </a:ext>
                  </a:extLst>
                </a:gridCol>
                <a:gridCol w="1078757">
                  <a:extLst>
                    <a:ext uri="{9D8B030D-6E8A-4147-A177-3AD203B41FA5}">
                      <a16:colId xmlns:a16="http://schemas.microsoft.com/office/drawing/2014/main" val="20003"/>
                    </a:ext>
                  </a:extLst>
                </a:gridCol>
                <a:gridCol w="1231156">
                  <a:extLst>
                    <a:ext uri="{9D8B030D-6E8A-4147-A177-3AD203B41FA5}">
                      <a16:colId xmlns:a16="http://schemas.microsoft.com/office/drawing/2014/main" val="20004"/>
                    </a:ext>
                  </a:extLst>
                </a:gridCol>
              </a:tblGrid>
              <a:tr h="278854">
                <a:tc>
                  <a:txBody>
                    <a:bodyPr/>
                    <a:lstStyle/>
                    <a:p>
                      <a:endParaRPr lang="en-US" sz="2000" dirty="0">
                        <a:solidFill>
                          <a:schemeClr val="tx1"/>
                        </a:solidFill>
                        <a:latin typeface="+mn-lt"/>
                        <a:ea typeface="Verdana" pitchFamily="34" charset="0"/>
                        <a:cs typeface="Verdana" pitchFamily="34" charset="0"/>
                      </a:endParaRPr>
                    </a:p>
                  </a:txBody>
                  <a:tcPr/>
                </a:tc>
                <a:tc>
                  <a:txBody>
                    <a:bodyPr/>
                    <a:lstStyle/>
                    <a:p>
                      <a:pPr algn="ctr"/>
                      <a:r>
                        <a:rPr lang="en-US" sz="2000" b="1" dirty="0">
                          <a:solidFill>
                            <a:schemeClr val="tx1"/>
                          </a:solidFill>
                          <a:latin typeface="+mn-lt"/>
                          <a:ea typeface="Verdana" pitchFamily="34" charset="0"/>
                          <a:cs typeface="Verdana" pitchFamily="34" charset="0"/>
                        </a:rPr>
                        <a:t>April</a:t>
                      </a:r>
                    </a:p>
                  </a:txBody>
                  <a:tcPr/>
                </a:tc>
                <a:tc>
                  <a:txBody>
                    <a:bodyPr/>
                    <a:lstStyle/>
                    <a:p>
                      <a:pPr algn="ctr"/>
                      <a:r>
                        <a:rPr lang="en-US" sz="2000" b="1" dirty="0">
                          <a:solidFill>
                            <a:schemeClr val="tx1"/>
                          </a:solidFill>
                          <a:latin typeface="+mn-lt"/>
                          <a:ea typeface="Verdana" pitchFamily="34" charset="0"/>
                          <a:cs typeface="Verdana" pitchFamily="34" charset="0"/>
                        </a:rPr>
                        <a:t>May</a:t>
                      </a:r>
                    </a:p>
                  </a:txBody>
                  <a:tcPr/>
                </a:tc>
                <a:tc>
                  <a:txBody>
                    <a:bodyPr/>
                    <a:lstStyle/>
                    <a:p>
                      <a:pPr algn="ctr"/>
                      <a:r>
                        <a:rPr lang="en-US" sz="2000" b="1" dirty="0">
                          <a:solidFill>
                            <a:schemeClr val="tx1"/>
                          </a:solidFill>
                          <a:latin typeface="+mn-lt"/>
                          <a:ea typeface="Verdana" pitchFamily="34" charset="0"/>
                          <a:cs typeface="Verdana" pitchFamily="34" charset="0"/>
                        </a:rPr>
                        <a:t>June</a:t>
                      </a:r>
                    </a:p>
                  </a:txBody>
                  <a:tcPr/>
                </a:tc>
                <a:tc>
                  <a:txBody>
                    <a:bodyPr/>
                    <a:lstStyle/>
                    <a:p>
                      <a:pPr algn="ctr"/>
                      <a:r>
                        <a:rPr lang="en-US" sz="20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278854">
                <a:tc>
                  <a:txBody>
                    <a:bodyPr/>
                    <a:lstStyle/>
                    <a:p>
                      <a:r>
                        <a:rPr lang="en-US" sz="2000" dirty="0">
                          <a:solidFill>
                            <a:schemeClr val="tx1"/>
                          </a:solidFill>
                          <a:latin typeface="+mn-lt"/>
                          <a:ea typeface="Verdana" pitchFamily="34" charset="0"/>
                          <a:cs typeface="Verdana" pitchFamily="34" charset="0"/>
                        </a:rPr>
                        <a:t>Accounts receivable 3/31</a:t>
                      </a:r>
                    </a:p>
                  </a:txBody>
                  <a:tcPr/>
                </a:tc>
                <a:tc>
                  <a:txBody>
                    <a:bodyPr/>
                    <a:lstStyle/>
                    <a:p>
                      <a:pPr algn="r"/>
                      <a:r>
                        <a:rPr lang="en-US" sz="2000" dirty="0">
                          <a:solidFill>
                            <a:schemeClr val="tx1"/>
                          </a:solidFill>
                          <a:latin typeface="+mn-lt"/>
                          <a:ea typeface="Verdana" pitchFamily="34" charset="0"/>
                          <a:cs typeface="Verdana" pitchFamily="34" charset="0"/>
                        </a:rPr>
                        <a:t>$    30,000</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r>
                        <a:rPr lang="en-US" sz="2000" dirty="0">
                          <a:solidFill>
                            <a:schemeClr val="tx1"/>
                          </a:solidFill>
                          <a:latin typeface="+mn-lt"/>
                          <a:ea typeface="Verdana" pitchFamily="34" charset="0"/>
                          <a:cs typeface="Verdana" pitchFamily="34" charset="0"/>
                        </a:rPr>
                        <a:t>$  30,000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7470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Expected Cash Collections </a:t>
            </a:r>
            <a:r>
              <a:rPr lang="en-US" sz="1000" dirty="0"/>
              <a:t>3</a:t>
            </a:r>
          </a:p>
        </p:txBody>
      </p:sp>
      <p:graphicFrame>
        <p:nvGraphicFramePr>
          <p:cNvPr id="10" name="Table 9">
            <a:extLst>
              <a:ext uri="{FF2B5EF4-FFF2-40B4-BE49-F238E27FC236}">
                <a16:creationId xmlns:a16="http://schemas.microsoft.com/office/drawing/2014/main" id="{63D0E2E1-7208-40D2-B875-B732F67FEBA5}"/>
              </a:ext>
            </a:extLst>
          </p:cNvPr>
          <p:cNvGraphicFramePr>
            <a:graphicFrameLocks noGrp="1"/>
          </p:cNvGraphicFramePr>
          <p:nvPr>
            <p:extLst>
              <p:ext uri="{D42A27DB-BD31-4B8C-83A1-F6EECF244321}">
                <p14:modId xmlns:p14="http://schemas.microsoft.com/office/powerpoint/2010/main" val="413298074"/>
              </p:ext>
            </p:extLst>
          </p:nvPr>
        </p:nvGraphicFramePr>
        <p:xfrm>
          <a:off x="902825" y="1778901"/>
          <a:ext cx="7936375" cy="2107299"/>
        </p:xfrm>
        <a:graphic>
          <a:graphicData uri="http://schemas.openxmlformats.org/drawingml/2006/table">
            <a:tbl>
              <a:tblPr firstRow="1" bandRow="1">
                <a:tableStyleId>{5940675A-B579-460E-94D1-54222C63F5DA}</a:tableStyleId>
              </a:tblPr>
              <a:tblGrid>
                <a:gridCol w="2983375">
                  <a:extLst>
                    <a:ext uri="{9D8B030D-6E8A-4147-A177-3AD203B41FA5}">
                      <a16:colId xmlns:a16="http://schemas.microsoft.com/office/drawing/2014/main" val="20000"/>
                    </a:ext>
                  </a:extLst>
                </a:gridCol>
                <a:gridCol w="1421769">
                  <a:extLst>
                    <a:ext uri="{9D8B030D-6E8A-4147-A177-3AD203B41FA5}">
                      <a16:colId xmlns:a16="http://schemas.microsoft.com/office/drawing/2014/main" val="20001"/>
                    </a:ext>
                  </a:extLst>
                </a:gridCol>
                <a:gridCol w="1198619">
                  <a:extLst>
                    <a:ext uri="{9D8B030D-6E8A-4147-A177-3AD203B41FA5}">
                      <a16:colId xmlns:a16="http://schemas.microsoft.com/office/drawing/2014/main" val="20002"/>
                    </a:ext>
                  </a:extLst>
                </a:gridCol>
                <a:gridCol w="1198619">
                  <a:extLst>
                    <a:ext uri="{9D8B030D-6E8A-4147-A177-3AD203B41FA5}">
                      <a16:colId xmlns:a16="http://schemas.microsoft.com/office/drawing/2014/main" val="20003"/>
                    </a:ext>
                  </a:extLst>
                </a:gridCol>
                <a:gridCol w="1133993">
                  <a:extLst>
                    <a:ext uri="{9D8B030D-6E8A-4147-A177-3AD203B41FA5}">
                      <a16:colId xmlns:a16="http://schemas.microsoft.com/office/drawing/2014/main" val="20004"/>
                    </a:ext>
                  </a:extLst>
                </a:gridCol>
              </a:tblGrid>
              <a:tr h="307258">
                <a:tc>
                  <a:txBody>
                    <a:bodyPr/>
                    <a:lstStyle/>
                    <a:p>
                      <a:endParaRPr lang="en-US" sz="2000" dirty="0">
                        <a:solidFill>
                          <a:schemeClr val="tx1"/>
                        </a:solidFill>
                        <a:latin typeface="+mn-lt"/>
                        <a:ea typeface="Verdana" pitchFamily="34" charset="0"/>
                        <a:cs typeface="Verdana" pitchFamily="34" charset="0"/>
                      </a:endParaRPr>
                    </a:p>
                  </a:txBody>
                  <a:tcPr/>
                </a:tc>
                <a:tc>
                  <a:txBody>
                    <a:bodyPr/>
                    <a:lstStyle/>
                    <a:p>
                      <a:pPr algn="ctr"/>
                      <a:r>
                        <a:rPr lang="en-US" sz="2000" b="1" dirty="0">
                          <a:solidFill>
                            <a:schemeClr val="tx1"/>
                          </a:solidFill>
                          <a:latin typeface="+mn-lt"/>
                          <a:ea typeface="Verdana" pitchFamily="34" charset="0"/>
                          <a:cs typeface="Verdana" pitchFamily="34" charset="0"/>
                        </a:rPr>
                        <a:t>April</a:t>
                      </a:r>
                    </a:p>
                  </a:txBody>
                  <a:tcPr/>
                </a:tc>
                <a:tc>
                  <a:txBody>
                    <a:bodyPr/>
                    <a:lstStyle/>
                    <a:p>
                      <a:pPr algn="ctr"/>
                      <a:r>
                        <a:rPr lang="en-US" sz="2000" b="1" dirty="0">
                          <a:solidFill>
                            <a:schemeClr val="tx1"/>
                          </a:solidFill>
                          <a:latin typeface="+mn-lt"/>
                          <a:ea typeface="Verdana" pitchFamily="34" charset="0"/>
                          <a:cs typeface="Verdana" pitchFamily="34" charset="0"/>
                        </a:rPr>
                        <a:t>May</a:t>
                      </a:r>
                    </a:p>
                  </a:txBody>
                  <a:tcPr/>
                </a:tc>
                <a:tc>
                  <a:txBody>
                    <a:bodyPr/>
                    <a:lstStyle/>
                    <a:p>
                      <a:pPr algn="ctr"/>
                      <a:r>
                        <a:rPr lang="en-US" sz="2000" b="1" dirty="0">
                          <a:solidFill>
                            <a:schemeClr val="tx1"/>
                          </a:solidFill>
                          <a:latin typeface="+mn-lt"/>
                          <a:ea typeface="Verdana" pitchFamily="34" charset="0"/>
                          <a:cs typeface="Verdana" pitchFamily="34" charset="0"/>
                        </a:rPr>
                        <a:t>June</a:t>
                      </a:r>
                    </a:p>
                  </a:txBody>
                  <a:tcPr/>
                </a:tc>
                <a:tc>
                  <a:txBody>
                    <a:bodyPr/>
                    <a:lstStyle/>
                    <a:p>
                      <a:pPr algn="ctr"/>
                      <a:r>
                        <a:rPr lang="en-US" sz="20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522339">
                <a:tc>
                  <a:txBody>
                    <a:bodyPr/>
                    <a:lstStyle/>
                    <a:p>
                      <a:r>
                        <a:rPr lang="en-US" sz="2000" dirty="0">
                          <a:solidFill>
                            <a:schemeClr val="tx1"/>
                          </a:solidFill>
                          <a:latin typeface="+mn-lt"/>
                          <a:ea typeface="Verdana" pitchFamily="34" charset="0"/>
                          <a:cs typeface="Verdana" pitchFamily="34" charset="0"/>
                        </a:rPr>
                        <a:t>Accounts receivable 3/31</a:t>
                      </a:r>
                    </a:p>
                  </a:txBody>
                  <a:tcPr/>
                </a:tc>
                <a:tc>
                  <a:txBody>
                    <a:bodyPr/>
                    <a:lstStyle/>
                    <a:p>
                      <a:pPr algn="r"/>
                      <a:r>
                        <a:rPr lang="en-US" sz="2000" dirty="0">
                          <a:solidFill>
                            <a:schemeClr val="tx1"/>
                          </a:solidFill>
                          <a:latin typeface="+mn-lt"/>
                          <a:ea typeface="Verdana" pitchFamily="34" charset="0"/>
                          <a:cs typeface="Verdana" pitchFamily="34" charset="0"/>
                        </a:rPr>
                        <a:t>$    30,000</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r>
                        <a:rPr lang="en-US" sz="2000" dirty="0">
                          <a:solidFill>
                            <a:schemeClr val="tx1"/>
                          </a:solidFill>
                          <a:latin typeface="+mn-lt"/>
                          <a:ea typeface="Verdana" pitchFamily="34" charset="0"/>
                          <a:cs typeface="Verdana" pitchFamily="34" charset="0"/>
                        </a:rPr>
                        <a:t>$  30,000</a:t>
                      </a:r>
                    </a:p>
                  </a:txBody>
                  <a:tcPr/>
                </a:tc>
                <a:extLst>
                  <a:ext uri="{0D108BD9-81ED-4DB2-BD59-A6C34878D82A}">
                    <a16:rowId xmlns:a16="http://schemas.microsoft.com/office/drawing/2014/main" val="10001"/>
                  </a:ext>
                </a:extLst>
              </a:tr>
              <a:tr h="307258">
                <a:tc>
                  <a:txBody>
                    <a:bodyPr/>
                    <a:lstStyle/>
                    <a:p>
                      <a:r>
                        <a:rPr lang="en-US" sz="2000" dirty="0">
                          <a:solidFill>
                            <a:schemeClr val="tx1"/>
                          </a:solidFill>
                          <a:latin typeface="+mn-lt"/>
                          <a:ea typeface="Verdana" pitchFamily="34" charset="0"/>
                          <a:cs typeface="Verdana" pitchFamily="34" charset="0"/>
                        </a:rPr>
                        <a:t>April sales:</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2"/>
                  </a:ext>
                </a:extLst>
              </a:tr>
              <a:tr h="307258">
                <a:tc>
                  <a:txBody>
                    <a:bodyPr/>
                    <a:lstStyle/>
                    <a:p>
                      <a:pPr marL="288925" indent="0"/>
                      <a:r>
                        <a:rPr lang="en-US" sz="2000" dirty="0">
                          <a:solidFill>
                            <a:srgbClr val="AC0000"/>
                          </a:solidFill>
                          <a:latin typeface="+mn-lt"/>
                          <a:ea typeface="Verdana" pitchFamily="34" charset="0"/>
                          <a:cs typeface="Verdana" pitchFamily="34" charset="0"/>
                        </a:rPr>
                        <a:t>70% × $200,000</a:t>
                      </a:r>
                    </a:p>
                  </a:txBody>
                  <a:tcPr/>
                </a:tc>
                <a:tc>
                  <a:txBody>
                    <a:bodyPr/>
                    <a:lstStyle/>
                    <a:p>
                      <a:pPr algn="r"/>
                      <a:r>
                        <a:rPr lang="en-US" sz="2000" dirty="0">
                          <a:solidFill>
                            <a:schemeClr val="tx1"/>
                          </a:solidFill>
                          <a:latin typeface="+mn-lt"/>
                          <a:ea typeface="Verdana" pitchFamily="34" charset="0"/>
                          <a:cs typeface="Verdana" pitchFamily="34" charset="0"/>
                        </a:rPr>
                        <a:t>140,000</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r>
                        <a:rPr lang="en-US" sz="2000" dirty="0">
                          <a:solidFill>
                            <a:schemeClr val="tx1"/>
                          </a:solidFill>
                          <a:latin typeface="+mn-lt"/>
                          <a:ea typeface="Verdana" pitchFamily="34" charset="0"/>
                          <a:cs typeface="Verdana" pitchFamily="34" charset="0"/>
                        </a:rPr>
                        <a:t>140,000</a:t>
                      </a:r>
                    </a:p>
                  </a:txBody>
                  <a:tcPr/>
                </a:tc>
                <a:extLst>
                  <a:ext uri="{0D108BD9-81ED-4DB2-BD59-A6C34878D82A}">
                    <a16:rowId xmlns:a16="http://schemas.microsoft.com/office/drawing/2014/main" val="10003"/>
                  </a:ext>
                </a:extLst>
              </a:tr>
              <a:tr h="307258">
                <a:tc>
                  <a:txBody>
                    <a:bodyPr/>
                    <a:lstStyle/>
                    <a:p>
                      <a:pPr marL="288925" indent="0"/>
                      <a:r>
                        <a:rPr lang="en-US" sz="2000" dirty="0">
                          <a:solidFill>
                            <a:srgbClr val="AC0000"/>
                          </a:solidFill>
                          <a:latin typeface="+mn-lt"/>
                          <a:ea typeface="Verdana" pitchFamily="34" charset="0"/>
                          <a:cs typeface="Verdana" pitchFamily="34" charset="0"/>
                        </a:rPr>
                        <a:t>30% × $200,000</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algn="r"/>
                      <a:r>
                        <a:rPr lang="en-US" sz="2000" dirty="0">
                          <a:solidFill>
                            <a:schemeClr val="tx1"/>
                          </a:solidFill>
                          <a:latin typeface="+mn-lt"/>
                          <a:ea typeface="Verdana" pitchFamily="34" charset="0"/>
                          <a:cs typeface="Verdana" pitchFamily="34" charset="0"/>
                        </a:rPr>
                        <a:t>60,000</a:t>
                      </a:r>
                    </a:p>
                  </a:txBody>
                  <a:tcPr/>
                </a:tc>
                <a:tc>
                  <a:txBody>
                    <a:bodyPr/>
                    <a:lstStyle/>
                    <a:p>
                      <a:pPr algn="r"/>
                      <a:endParaRPr lang="en-US" sz="2000" dirty="0">
                        <a:solidFill>
                          <a:schemeClr val="tx1"/>
                        </a:solidFill>
                        <a:latin typeface="+mn-lt"/>
                        <a:ea typeface="Verdana" pitchFamily="34" charset="0"/>
                        <a:cs typeface="Verdana"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mn-lt"/>
                          <a:ea typeface="Verdana" pitchFamily="34" charset="0"/>
                          <a:cs typeface="Verdana" pitchFamily="34" charset="0"/>
                        </a:rPr>
                        <a:t>60,000</a:t>
                      </a:r>
                    </a:p>
                  </a:txBody>
                  <a:tcPr/>
                </a:tc>
                <a:extLst>
                  <a:ext uri="{0D108BD9-81ED-4DB2-BD59-A6C34878D82A}">
                    <a16:rowId xmlns:a16="http://schemas.microsoft.com/office/drawing/2014/main" val="10004"/>
                  </a:ext>
                </a:extLst>
              </a:tr>
            </a:tbl>
          </a:graphicData>
        </a:graphic>
      </p:graphicFrame>
      <p:sp>
        <p:nvSpPr>
          <p:cNvPr id="3" name="Content Placeholder 2"/>
          <p:cNvSpPr>
            <a:spLocks noGrp="1"/>
          </p:cNvSpPr>
          <p:nvPr>
            <p:ph idx="1"/>
          </p:nvPr>
        </p:nvSpPr>
        <p:spPr>
          <a:xfrm>
            <a:off x="4038600" y="4343400"/>
            <a:ext cx="4098925" cy="466727"/>
          </a:xfrm>
          <a:ln w="19050">
            <a:solidFill>
              <a:schemeClr val="tx1"/>
            </a:solidFill>
          </a:ln>
        </p:spPr>
        <p:txBody>
          <a:bodyPr/>
          <a:lstStyle/>
          <a:p>
            <a:pPr algn="ctr"/>
            <a:r>
              <a:rPr lang="en-US" sz="2400" dirty="0"/>
              <a:t>From the sales budget for April</a:t>
            </a:r>
          </a:p>
        </p:txBody>
      </p:sp>
    </p:spTree>
    <p:extLst>
      <p:ext uri="{BB962C8B-B14F-4D97-AF65-F5344CB8AC3E}">
        <p14:creationId xmlns:p14="http://schemas.microsoft.com/office/powerpoint/2010/main" val="3570822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Expected Cash Collections </a:t>
            </a:r>
            <a:r>
              <a:rPr lang="en-US" sz="1000" dirty="0"/>
              <a:t>4</a:t>
            </a:r>
          </a:p>
        </p:txBody>
      </p:sp>
      <p:graphicFrame>
        <p:nvGraphicFramePr>
          <p:cNvPr id="10" name="Table 9">
            <a:extLst>
              <a:ext uri="{FF2B5EF4-FFF2-40B4-BE49-F238E27FC236}">
                <a16:creationId xmlns:a16="http://schemas.microsoft.com/office/drawing/2014/main" id="{09003271-D72F-4D59-B0DD-8CC4297A328E}"/>
              </a:ext>
            </a:extLst>
          </p:cNvPr>
          <p:cNvGraphicFramePr>
            <a:graphicFrameLocks noGrp="1"/>
          </p:cNvGraphicFramePr>
          <p:nvPr>
            <p:extLst>
              <p:ext uri="{D42A27DB-BD31-4B8C-83A1-F6EECF244321}">
                <p14:modId xmlns:p14="http://schemas.microsoft.com/office/powerpoint/2010/main" val="4151344995"/>
              </p:ext>
            </p:extLst>
          </p:nvPr>
        </p:nvGraphicFramePr>
        <p:xfrm>
          <a:off x="902825" y="1798320"/>
          <a:ext cx="7848600" cy="2926080"/>
        </p:xfrm>
        <a:graphic>
          <a:graphicData uri="http://schemas.openxmlformats.org/drawingml/2006/table">
            <a:tbl>
              <a:tblPr firstRow="1" bandRow="1">
                <a:tableStyleId>{5940675A-B579-460E-94D1-54222C63F5DA}</a:tableStyleId>
              </a:tblPr>
              <a:tblGrid>
                <a:gridCol w="26670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207818">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a:solidFill>
                            <a:schemeClr val="tx1"/>
                          </a:solidFill>
                          <a:latin typeface="+mn-lt"/>
                          <a:ea typeface="Verdana" pitchFamily="34" charset="0"/>
                          <a:cs typeface="Verdana" pitchFamily="34" charset="0"/>
                        </a:rPr>
                        <a:t>April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a:solidFill>
                            <a:schemeClr val="tx1"/>
                          </a:solidFill>
                          <a:latin typeface="+mn-lt"/>
                          <a:ea typeface="Verdana" pitchFamily="34" charset="0"/>
                          <a:cs typeface="Verdana" pitchFamily="34" charset="0"/>
                        </a:rPr>
                        <a:t>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a:solidFill>
                            <a:schemeClr val="tx1"/>
                          </a:solidFill>
                          <a:latin typeface="+mn-lt"/>
                          <a:ea typeface="Verdana" pitchFamily="34" charset="0"/>
                          <a:cs typeface="Verdana" pitchFamily="34" charset="0"/>
                        </a:rPr>
                        <a:t>June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a:solidFill>
                            <a:schemeClr val="tx1"/>
                          </a:solidFill>
                          <a:latin typeface="+mn-lt"/>
                          <a:ea typeface="Verdana" pitchFamily="34" charset="0"/>
                          <a:cs typeface="Verdana" pitchFamily="34" charset="0"/>
                        </a:rPr>
                        <a:t>Quarter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07818">
                <a:tc>
                  <a:txBody>
                    <a:bodyPr/>
                    <a:lstStyle/>
                    <a:p>
                      <a:r>
                        <a:rPr lang="en-US" sz="1800" dirty="0">
                          <a:solidFill>
                            <a:schemeClr val="tx1"/>
                          </a:solidFill>
                          <a:latin typeface="+mn-lt"/>
                          <a:ea typeface="Verdana" pitchFamily="34" charset="0"/>
                          <a:cs typeface="Verdana" pitchFamily="34" charset="0"/>
                        </a:rPr>
                        <a:t>Accounts receivable 3/31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   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  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07818">
                <a:tc>
                  <a:txBody>
                    <a:bodyPr/>
                    <a:lstStyle/>
                    <a:p>
                      <a:r>
                        <a:rPr lang="en-US" sz="1800" dirty="0">
                          <a:solidFill>
                            <a:schemeClr val="tx1"/>
                          </a:solidFill>
                          <a:latin typeface="+mn-lt"/>
                          <a:ea typeface="Verdana" pitchFamily="34" charset="0"/>
                          <a:cs typeface="Verdana" pitchFamily="34" charset="0"/>
                        </a:rPr>
                        <a:t>April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07818">
                <a:tc>
                  <a:txBody>
                    <a:bodyPr/>
                    <a:lstStyle/>
                    <a:p>
                      <a:pPr marL="288925" indent="0"/>
                      <a:r>
                        <a:rPr lang="en-US" sz="1800" dirty="0">
                          <a:solidFill>
                            <a:schemeClr val="tx1"/>
                          </a:solidFill>
                          <a:latin typeface="+mn-lt"/>
                          <a:ea typeface="Verdana" pitchFamily="34" charset="0"/>
                          <a:cs typeface="Verdana" pitchFamily="34" charset="0"/>
                        </a:rPr>
                        <a:t>70% × $200,000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140,000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140,000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07818">
                <a:tc>
                  <a:txBody>
                    <a:bodyPr/>
                    <a:lstStyle/>
                    <a:p>
                      <a:pPr marL="288925" indent="0"/>
                      <a:r>
                        <a:rPr lang="en-US" sz="1800" dirty="0">
                          <a:solidFill>
                            <a:schemeClr val="tx1"/>
                          </a:solidFill>
                          <a:latin typeface="+mn-lt"/>
                          <a:ea typeface="Verdana" pitchFamily="34" charset="0"/>
                          <a:cs typeface="Verdana" pitchFamily="34" charset="0"/>
                        </a:rPr>
                        <a:t>30% × $200,000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60,000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mn-lt"/>
                          <a:ea typeface="Verdana" pitchFamily="34" charset="0"/>
                          <a:cs typeface="Verdana" pitchFamily="34" charset="0"/>
                        </a:rPr>
                        <a:t>60,000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07818">
                <a:tc>
                  <a:txBody>
                    <a:bodyPr/>
                    <a:lstStyle/>
                    <a:p>
                      <a:r>
                        <a:rPr lang="en-US" sz="1800" dirty="0">
                          <a:solidFill>
                            <a:schemeClr val="tx1"/>
                          </a:solidFill>
                          <a:latin typeface="+mn-lt"/>
                          <a:ea typeface="Verdana" pitchFamily="34" charset="0"/>
                          <a:cs typeface="Verdana" pitchFamily="34" charset="0"/>
                        </a:rPr>
                        <a:t>May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07818">
                <a:tc>
                  <a:txBody>
                    <a:bodyPr/>
                    <a:lstStyle/>
                    <a:p>
                      <a:pPr marL="288925" indent="0"/>
                      <a:r>
                        <a:rPr lang="en-US" sz="1800" dirty="0">
                          <a:solidFill>
                            <a:srgbClr val="AC0000"/>
                          </a:solidFill>
                          <a:latin typeface="+mn-lt"/>
                          <a:ea typeface="Verdana" pitchFamily="34" charset="0"/>
                          <a:cs typeface="Verdana" pitchFamily="34" charset="0"/>
                        </a:rPr>
                        <a:t>70% × $500,000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mn-lt"/>
                          <a:ea typeface="Verdana" pitchFamily="34" charset="0"/>
                          <a:cs typeface="Verdana" pitchFamily="34" charset="0"/>
                        </a:rPr>
                        <a:t>350,000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350,000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07818">
                <a:tc>
                  <a:txBody>
                    <a:bodyPr/>
                    <a:lstStyle/>
                    <a:p>
                      <a:pPr marL="288925" indent="0"/>
                      <a:r>
                        <a:rPr lang="en-US" sz="1800" dirty="0">
                          <a:solidFill>
                            <a:srgbClr val="AC0000"/>
                          </a:solidFill>
                          <a:latin typeface="+mn-lt"/>
                          <a:ea typeface="Verdana" pitchFamily="34" charset="0"/>
                          <a:cs typeface="Verdana" pitchFamily="34" charset="0"/>
                        </a:rPr>
                        <a:t>30% × $500,000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150,000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800" dirty="0">
                          <a:solidFill>
                            <a:schemeClr val="tx1"/>
                          </a:solidFill>
                          <a:latin typeface="+mn-lt"/>
                          <a:ea typeface="Verdana" pitchFamily="34" charset="0"/>
                          <a:cs typeface="Verdana" pitchFamily="34" charset="0"/>
                        </a:rPr>
                        <a:t>150,000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4394522" y="5149531"/>
            <a:ext cx="3946525" cy="489269"/>
          </a:xfrm>
          <a:ln w="19050">
            <a:solidFill>
              <a:schemeClr val="tx1"/>
            </a:solidFill>
          </a:ln>
        </p:spPr>
        <p:txBody>
          <a:bodyPr/>
          <a:lstStyle/>
          <a:p>
            <a:pPr algn="ctr"/>
            <a:r>
              <a:rPr lang="en-US" sz="2400" dirty="0"/>
              <a:t>From the sales budget for May</a:t>
            </a:r>
          </a:p>
        </p:txBody>
      </p:sp>
    </p:spTree>
    <p:extLst>
      <p:ext uri="{BB962C8B-B14F-4D97-AF65-F5344CB8AC3E}">
        <p14:creationId xmlns:p14="http://schemas.microsoft.com/office/powerpoint/2010/main" val="1990696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1</a:t>
            </a:r>
            <a:endParaRPr lang="en-US" dirty="0"/>
          </a:p>
        </p:txBody>
      </p:sp>
      <p:sp>
        <p:nvSpPr>
          <p:cNvPr id="7" name="Content Placeholder 6"/>
          <p:cNvSpPr>
            <a:spLocks noGrp="1"/>
          </p:cNvSpPr>
          <p:nvPr>
            <p:ph idx="1"/>
          </p:nvPr>
        </p:nvSpPr>
        <p:spPr>
          <a:ln>
            <a:solidFill>
              <a:schemeClr val="tx1"/>
            </a:solidFill>
          </a:ln>
        </p:spPr>
        <p:txBody>
          <a:bodyPr/>
          <a:lstStyle/>
          <a:p>
            <a:pPr marL="80963" eaLnBrk="1" hangingPunct="1">
              <a:spcAft>
                <a:spcPts val="0"/>
              </a:spcAft>
              <a:defRPr/>
            </a:pPr>
            <a:r>
              <a:rPr lang="en-US" sz="3200" dirty="0"/>
              <a:t>What will be the total cash collections for the quarter?</a:t>
            </a:r>
          </a:p>
          <a:p>
            <a:pPr lvl="1" eaLnBrk="1" hangingPunct="1">
              <a:spcAft>
                <a:spcPts val="0"/>
              </a:spcAft>
              <a:defRPr/>
            </a:pPr>
            <a:r>
              <a:rPr lang="en-US" sz="3200" dirty="0"/>
              <a:t>a. $700,000.</a:t>
            </a:r>
          </a:p>
          <a:p>
            <a:pPr lvl="1" eaLnBrk="1" hangingPunct="1">
              <a:spcAft>
                <a:spcPts val="0"/>
              </a:spcAft>
              <a:defRPr/>
            </a:pPr>
            <a:r>
              <a:rPr lang="en-US" sz="3200" dirty="0"/>
              <a:t>b. $220,000.</a:t>
            </a:r>
          </a:p>
          <a:p>
            <a:pPr lvl="1" eaLnBrk="1" hangingPunct="1">
              <a:spcAft>
                <a:spcPts val="0"/>
              </a:spcAft>
              <a:defRPr/>
            </a:pPr>
            <a:r>
              <a:rPr lang="en-US" sz="3200" dirty="0"/>
              <a:t>c. $190,000.</a:t>
            </a:r>
          </a:p>
          <a:p>
            <a:pPr lvl="1" eaLnBrk="1" hangingPunct="1">
              <a:spcAft>
                <a:spcPts val="0"/>
              </a:spcAft>
              <a:defRPr/>
            </a:pPr>
            <a:r>
              <a:rPr lang="en-US" sz="3200" dirty="0"/>
              <a:t>d. $940,000.</a:t>
            </a:r>
          </a:p>
        </p:txBody>
      </p:sp>
    </p:spTree>
    <p:extLst>
      <p:ext uri="{BB962C8B-B14F-4D97-AF65-F5344CB8AC3E}">
        <p14:creationId xmlns:p14="http://schemas.microsoft.com/office/powerpoint/2010/main" val="1010041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1a</a:t>
            </a:r>
            <a:endParaRPr lang="en-US" dirty="0"/>
          </a:p>
        </p:txBody>
      </p:sp>
      <p:sp>
        <p:nvSpPr>
          <p:cNvPr id="7" name="Content Placeholder 6"/>
          <p:cNvSpPr>
            <a:spLocks noGrp="1"/>
          </p:cNvSpPr>
          <p:nvPr>
            <p:ph idx="1"/>
          </p:nvPr>
        </p:nvSpPr>
        <p:spPr>
          <a:solidFill>
            <a:schemeClr val="bg1"/>
          </a:solidFill>
          <a:ln>
            <a:solidFill>
              <a:schemeClr val="tx1"/>
            </a:solidFill>
          </a:ln>
        </p:spPr>
        <p:txBody>
          <a:bodyPr/>
          <a:lstStyle/>
          <a:p>
            <a:pPr marL="80963" eaLnBrk="1" hangingPunct="1">
              <a:spcAft>
                <a:spcPts val="0"/>
              </a:spcAft>
              <a:defRPr/>
            </a:pPr>
            <a:r>
              <a:rPr lang="en-US" sz="3200" dirty="0"/>
              <a:t>What will be the total cash collections for the quarter?</a:t>
            </a:r>
          </a:p>
          <a:p>
            <a:pPr lvl="1" eaLnBrk="1" hangingPunct="1">
              <a:spcAft>
                <a:spcPts val="0"/>
              </a:spcAft>
              <a:defRPr/>
            </a:pPr>
            <a:r>
              <a:rPr lang="en-US" sz="3200" dirty="0"/>
              <a:t>a. $700,000.</a:t>
            </a:r>
          </a:p>
          <a:p>
            <a:pPr lvl="1" eaLnBrk="1" hangingPunct="1">
              <a:spcAft>
                <a:spcPts val="0"/>
              </a:spcAft>
              <a:defRPr/>
            </a:pPr>
            <a:r>
              <a:rPr lang="en-US" sz="3200" dirty="0"/>
              <a:t>b. $220,000.</a:t>
            </a:r>
          </a:p>
          <a:p>
            <a:pPr lvl="1" eaLnBrk="1" hangingPunct="1">
              <a:spcAft>
                <a:spcPts val="0"/>
              </a:spcAft>
              <a:defRPr/>
            </a:pPr>
            <a:r>
              <a:rPr lang="en-US" sz="3200" dirty="0"/>
              <a:t>c. $190,000.</a:t>
            </a:r>
          </a:p>
          <a:p>
            <a:pPr lvl="1" eaLnBrk="1" hangingPunct="1">
              <a:spcAft>
                <a:spcPts val="0"/>
              </a:spcAft>
              <a:defRPr/>
            </a:pPr>
            <a:r>
              <a:rPr lang="en-US" sz="3200" dirty="0">
                <a:solidFill>
                  <a:srgbClr val="0000C0"/>
                </a:solidFill>
              </a:rPr>
              <a:t>d. Answer: $940,000.</a:t>
            </a:r>
          </a:p>
        </p:txBody>
      </p:sp>
    </p:spTree>
    <p:extLst>
      <p:ext uri="{BB962C8B-B14F-4D97-AF65-F5344CB8AC3E}">
        <p14:creationId xmlns:p14="http://schemas.microsoft.com/office/powerpoint/2010/main" val="1382307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Expected Cash Collections </a:t>
            </a:r>
            <a:r>
              <a:rPr lang="en-US" sz="1000" dirty="0"/>
              <a:t>5</a:t>
            </a:r>
          </a:p>
        </p:txBody>
      </p:sp>
      <p:graphicFrame>
        <p:nvGraphicFramePr>
          <p:cNvPr id="10" name="Table 9">
            <a:extLst>
              <a:ext uri="{FF2B5EF4-FFF2-40B4-BE49-F238E27FC236}">
                <a16:creationId xmlns:a16="http://schemas.microsoft.com/office/drawing/2014/main" id="{4405DA1E-0CCF-43F1-900E-57AB9D6ACDB6}"/>
              </a:ext>
            </a:extLst>
          </p:cNvPr>
          <p:cNvGraphicFramePr>
            <a:graphicFrameLocks noGrp="1"/>
          </p:cNvGraphicFramePr>
          <p:nvPr>
            <p:extLst>
              <p:ext uri="{D42A27DB-BD31-4B8C-83A1-F6EECF244321}">
                <p14:modId xmlns:p14="http://schemas.microsoft.com/office/powerpoint/2010/main" val="2392621051"/>
              </p:ext>
            </p:extLst>
          </p:nvPr>
        </p:nvGraphicFramePr>
        <p:xfrm>
          <a:off x="914399" y="1669070"/>
          <a:ext cx="7696201" cy="3688080"/>
        </p:xfrm>
        <a:graphic>
          <a:graphicData uri="http://schemas.openxmlformats.org/drawingml/2006/table">
            <a:tbl>
              <a:tblPr firstRow="1" bandRow="1">
                <a:tableStyleId>{5940675A-B579-460E-94D1-54222C63F5DA}</a:tableStyleId>
              </a:tblPr>
              <a:tblGrid>
                <a:gridCol w="2895601">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270830">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70830">
                <a:tc>
                  <a:txBody>
                    <a:bodyPr/>
                    <a:lstStyle/>
                    <a:p>
                      <a:r>
                        <a:rPr lang="en-US" sz="1600" dirty="0">
                          <a:solidFill>
                            <a:schemeClr val="tx1"/>
                          </a:solidFill>
                          <a:latin typeface="+mn-lt"/>
                          <a:ea typeface="Verdana" pitchFamily="34" charset="0"/>
                          <a:cs typeface="Verdana" pitchFamily="34" charset="0"/>
                        </a:rPr>
                        <a:t>Accounts receivable 3/31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70830">
                <a:tc>
                  <a:txBody>
                    <a:bodyPr/>
                    <a:lstStyle/>
                    <a:p>
                      <a:r>
                        <a:rPr lang="en-US" sz="1600" dirty="0">
                          <a:solidFill>
                            <a:schemeClr val="tx1"/>
                          </a:solidFill>
                          <a:latin typeface="+mn-lt"/>
                          <a:ea typeface="Verdana" pitchFamily="34" charset="0"/>
                          <a:cs typeface="Verdana" pitchFamily="34" charset="0"/>
                        </a:rPr>
                        <a:t>April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70830">
                <a:tc>
                  <a:txBody>
                    <a:bodyPr/>
                    <a:lstStyle/>
                    <a:p>
                      <a:pPr marL="288925" indent="0"/>
                      <a:r>
                        <a:rPr lang="en-US" sz="1600" dirty="0">
                          <a:solidFill>
                            <a:schemeClr val="tx1"/>
                          </a:solidFill>
                          <a:latin typeface="+mn-lt"/>
                          <a:ea typeface="Verdana" pitchFamily="34" charset="0"/>
                          <a:cs typeface="Verdana" pitchFamily="34" charset="0"/>
                        </a:rPr>
                        <a:t>70% × $200,000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70830">
                <a:tc>
                  <a:txBody>
                    <a:bodyPr/>
                    <a:lstStyle/>
                    <a:p>
                      <a:pPr marL="288925" indent="0"/>
                      <a:r>
                        <a:rPr lang="en-US" sz="1600" dirty="0">
                          <a:solidFill>
                            <a:schemeClr val="tx1"/>
                          </a:solidFill>
                          <a:latin typeface="+mn-lt"/>
                          <a:ea typeface="Verdana" pitchFamily="34" charset="0"/>
                          <a:cs typeface="Verdana" pitchFamily="34" charset="0"/>
                        </a:rPr>
                        <a:t>30% × $200,000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ea typeface="Verdana" pitchFamily="34" charset="0"/>
                          <a:cs typeface="Verdana" pitchFamily="34" charset="0"/>
                        </a:rPr>
                        <a:t>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70830">
                <a:tc>
                  <a:txBody>
                    <a:bodyPr/>
                    <a:lstStyle/>
                    <a:p>
                      <a:r>
                        <a:rPr lang="en-US" sz="1600" dirty="0">
                          <a:solidFill>
                            <a:schemeClr val="tx1"/>
                          </a:solidFill>
                          <a:latin typeface="+mn-lt"/>
                          <a:ea typeface="Verdana" pitchFamily="34" charset="0"/>
                          <a:cs typeface="Verdana" pitchFamily="34" charset="0"/>
                        </a:rPr>
                        <a:t>May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70830">
                <a:tc>
                  <a:txBody>
                    <a:bodyPr/>
                    <a:lstStyle/>
                    <a:p>
                      <a:pPr marL="288925" indent="0"/>
                      <a:r>
                        <a:rPr lang="en-US" sz="1600" dirty="0">
                          <a:solidFill>
                            <a:schemeClr val="tx1"/>
                          </a:solidFill>
                          <a:latin typeface="+mn-lt"/>
                          <a:ea typeface="Verdana" pitchFamily="34" charset="0"/>
                          <a:cs typeface="Verdana" pitchFamily="34" charset="0"/>
                        </a:rPr>
                        <a:t>70% × $500,000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ea typeface="Verdana" pitchFamily="34" charset="0"/>
                          <a:cs typeface="Verdana" pitchFamily="34" charset="0"/>
                        </a:rPr>
                        <a:t>350,000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350,000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70830">
                <a:tc>
                  <a:txBody>
                    <a:bodyPr/>
                    <a:lstStyle/>
                    <a:p>
                      <a:pPr marL="288925" indent="0"/>
                      <a:r>
                        <a:rPr lang="en-US" sz="1600" dirty="0">
                          <a:solidFill>
                            <a:schemeClr val="tx1"/>
                          </a:solidFill>
                          <a:latin typeface="+mn-lt"/>
                          <a:ea typeface="Verdana" pitchFamily="34" charset="0"/>
                          <a:cs typeface="Verdana" pitchFamily="34" charset="0"/>
                        </a:rPr>
                        <a:t>30% × $500,000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70830">
                <a:tc>
                  <a:txBody>
                    <a:bodyPr/>
                    <a:lstStyle/>
                    <a:p>
                      <a:r>
                        <a:rPr lang="en-US" sz="1600" dirty="0">
                          <a:solidFill>
                            <a:schemeClr val="tx1"/>
                          </a:solidFill>
                          <a:latin typeface="+mn-lt"/>
                          <a:ea typeface="Verdana" pitchFamily="34" charset="0"/>
                          <a:cs typeface="Verdana" pitchFamily="34" charset="0"/>
                        </a:rPr>
                        <a:t>June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70830">
                <a:tc>
                  <a:txBody>
                    <a:bodyPr/>
                    <a:lstStyle/>
                    <a:p>
                      <a:pPr marL="288925" indent="0"/>
                      <a:r>
                        <a:rPr lang="en-US" sz="1600" dirty="0">
                          <a:solidFill>
                            <a:schemeClr val="tx1"/>
                          </a:solidFill>
                          <a:latin typeface="+mn-lt"/>
                          <a:ea typeface="Verdana" pitchFamily="34" charset="0"/>
                          <a:cs typeface="Verdana" pitchFamily="34" charset="0"/>
                        </a:rPr>
                        <a:t>70% × $300,000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6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en-US" sz="16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70830">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410,000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360,000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u="dbl" baseline="0" dirty="0">
                          <a:solidFill>
                            <a:srgbClr val="AC0000"/>
                          </a:solidFill>
                          <a:uFill>
                            <a:solidFill>
                              <a:schemeClr val="tx1"/>
                            </a:solidFill>
                          </a:uFill>
                          <a:latin typeface="+mn-lt"/>
                          <a:ea typeface="Verdana" pitchFamily="34" charset="0"/>
                          <a:cs typeface="Verdana" pitchFamily="34" charset="0"/>
                        </a:rPr>
                        <a:t>$  940,000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4" name="Content Placeholder 3">
            <a:extLst>
              <a:ext uri="{FF2B5EF4-FFF2-40B4-BE49-F238E27FC236}">
                <a16:creationId xmlns:a16="http://schemas.microsoft.com/office/drawing/2014/main" id="{AE86B65E-2457-43CF-861A-E9CF869C379D}"/>
              </a:ext>
            </a:extLst>
          </p:cNvPr>
          <p:cNvSpPr>
            <a:spLocks noGrp="1"/>
          </p:cNvSpPr>
          <p:nvPr>
            <p:ph idx="1"/>
          </p:nvPr>
        </p:nvSpPr>
        <p:spPr>
          <a:xfrm>
            <a:off x="800100" y="5562600"/>
            <a:ext cx="7543800" cy="477845"/>
          </a:xfrm>
        </p:spPr>
        <p:txBody>
          <a:bodyPr/>
          <a:lstStyle/>
          <a:p>
            <a:r>
              <a:rPr lang="en-US" dirty="0"/>
              <a:t>Accounts Receivable 6/30 = 30%×$300,000 = $90,000</a:t>
            </a:r>
          </a:p>
        </p:txBody>
      </p:sp>
    </p:spTree>
    <p:extLst>
      <p:ext uri="{BB962C8B-B14F-4D97-AF65-F5344CB8AC3E}">
        <p14:creationId xmlns:p14="http://schemas.microsoft.com/office/powerpoint/2010/main" val="3953837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3</a:t>
            </a:r>
            <a:endParaRPr lang="en-US" dirty="0"/>
          </a:p>
        </p:txBody>
      </p:sp>
      <p:sp>
        <p:nvSpPr>
          <p:cNvPr id="7" name="Content Placeholder 6"/>
          <p:cNvSpPr>
            <a:spLocks noGrp="1"/>
          </p:cNvSpPr>
          <p:nvPr>
            <p:ph idx="1"/>
          </p:nvPr>
        </p:nvSpPr>
        <p:spPr>
          <a:xfrm>
            <a:off x="1782763" y="1447801"/>
            <a:ext cx="5578475" cy="609599"/>
          </a:xfrm>
          <a:ln w="19050">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production budget.</a:t>
            </a:r>
          </a:p>
        </p:txBody>
      </p:sp>
    </p:spTree>
    <p:extLst>
      <p:ext uri="{BB962C8B-B14F-4D97-AF65-F5344CB8AC3E}">
        <p14:creationId xmlns:p14="http://schemas.microsoft.com/office/powerpoint/2010/main" val="3629968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1</a:t>
            </a:r>
          </a:p>
        </p:txBody>
      </p:sp>
      <p:sp>
        <p:nvSpPr>
          <p:cNvPr id="4" name="Content Placeholder 3"/>
          <p:cNvSpPr>
            <a:spLocks noGrp="1"/>
          </p:cNvSpPr>
          <p:nvPr>
            <p:ph idx="11"/>
          </p:nvPr>
        </p:nvSpPr>
        <p:spPr>
          <a:xfrm>
            <a:off x="818706" y="1752601"/>
            <a:ext cx="7543801" cy="3804152"/>
          </a:xfrm>
        </p:spPr>
        <p:txBody>
          <a:bodyPr/>
          <a:lstStyle/>
          <a:p>
            <a:pPr>
              <a:spcBef>
                <a:spcPts val="600"/>
              </a:spcBef>
              <a:defRPr/>
            </a:pPr>
            <a:r>
              <a:rPr lang="en-US" altLang="en-US" sz="2800" dirty="0"/>
              <a:t>Sales Budget and Expected Cash Collections (Completed).</a:t>
            </a:r>
          </a:p>
          <a:p>
            <a:pPr marL="291600" indent="-291600">
              <a:spcBef>
                <a:spcPts val="1000"/>
              </a:spcBef>
              <a:spcAft>
                <a:spcPts val="0"/>
              </a:spcAft>
              <a:buClrTx/>
              <a:buFont typeface="Arial" panose="020B0604020202020204" pitchFamily="34" charset="0"/>
              <a:buChar char="•"/>
              <a:defRPr/>
            </a:pPr>
            <a:r>
              <a:rPr lang="en-US" sz="2800" dirty="0"/>
              <a:t>Production Budget.</a:t>
            </a:r>
          </a:p>
          <a:p>
            <a:pPr>
              <a:spcBef>
                <a:spcPts val="600"/>
              </a:spcBef>
              <a:defRPr/>
            </a:pPr>
            <a:r>
              <a:rPr lang="en-US" sz="2800" dirty="0">
                <a:ea typeface="MS PGothic" pitchFamily="34" charset="-128"/>
              </a:rPr>
              <a:t>The production budget must be adequate to meet budgeted sales and to provide for the desired ending inventory.</a:t>
            </a:r>
          </a:p>
        </p:txBody>
      </p:sp>
    </p:spTree>
    <p:extLst>
      <p:ext uri="{BB962C8B-B14F-4D97-AF65-F5344CB8AC3E}">
        <p14:creationId xmlns:p14="http://schemas.microsoft.com/office/powerpoint/2010/main" val="1705638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2</a:t>
            </a:r>
          </a:p>
        </p:txBody>
      </p:sp>
      <p:sp>
        <p:nvSpPr>
          <p:cNvPr id="2" name="Content Placeholder 1"/>
          <p:cNvSpPr>
            <a:spLocks noGrp="1"/>
          </p:cNvSpPr>
          <p:nvPr>
            <p:ph idx="1"/>
          </p:nvPr>
        </p:nvSpPr>
        <p:spPr>
          <a:xfrm>
            <a:off x="822325" y="1447800"/>
            <a:ext cx="7543800" cy="3657600"/>
          </a:xfrm>
          <a:ln w="19050">
            <a:solidFill>
              <a:schemeClr val="tx1"/>
            </a:solidFill>
          </a:ln>
        </p:spPr>
        <p:txBody>
          <a:bodyPr/>
          <a:lstStyle/>
          <a:p>
            <a:pPr marL="60325"/>
            <a:r>
              <a:rPr lang="en-US" sz="3000" dirty="0"/>
              <a:t>The management at Royal Company wants ending inventory to be equal to </a:t>
            </a:r>
            <a:r>
              <a:rPr lang="en-US" sz="3000" i="1" dirty="0">
                <a:solidFill>
                  <a:srgbClr val="0000C0"/>
                </a:solidFill>
              </a:rPr>
              <a:t>20% </a:t>
            </a:r>
            <a:r>
              <a:rPr lang="en-US" sz="3000" dirty="0"/>
              <a:t>of the following month’s budgeted sales in units.</a:t>
            </a:r>
          </a:p>
          <a:p>
            <a:pPr marL="60325"/>
            <a:r>
              <a:rPr lang="en-US" sz="3000" dirty="0"/>
              <a:t>On March 31, 4,000 units were on hand</a:t>
            </a:r>
          </a:p>
          <a:p>
            <a:pPr marL="1071563"/>
            <a:r>
              <a:rPr lang="en-US" sz="3000" dirty="0"/>
              <a:t>Let’s prepare the production budget.</a:t>
            </a:r>
          </a:p>
        </p:txBody>
      </p:sp>
      <p:sp>
        <p:nvSpPr>
          <p:cNvPr id="3" name="Content Placeholder 2"/>
          <p:cNvSpPr>
            <a:spLocks noGrp="1"/>
          </p:cNvSpPr>
          <p:nvPr>
            <p:ph idx="10"/>
          </p:nvPr>
        </p:nvSpPr>
        <p:spPr>
          <a:xfrm>
            <a:off x="1325562" y="5334000"/>
            <a:ext cx="6492876" cy="685800"/>
          </a:xfrm>
          <a:ln w="19050">
            <a:solidFill>
              <a:schemeClr val="tx1"/>
            </a:solidFill>
          </a:ln>
        </p:spPr>
        <p:txBody>
          <a:bodyPr/>
          <a:lstStyle/>
          <a:p>
            <a:pPr algn="ctr">
              <a:defRPr/>
            </a:pPr>
            <a:r>
              <a:rPr lang="en-US" sz="1800" dirty="0"/>
              <a:t>If Royal was a merchandising company, it would prepare a </a:t>
            </a:r>
            <a:r>
              <a:rPr lang="en-US" sz="1800" dirty="0">
                <a:solidFill>
                  <a:srgbClr val="0000C0"/>
                </a:solidFill>
              </a:rPr>
              <a:t>merchandise purchase budget</a:t>
            </a:r>
            <a:r>
              <a:rPr lang="en-US" sz="1800" dirty="0"/>
              <a:t> instead of a production budget.</a:t>
            </a:r>
          </a:p>
        </p:txBody>
      </p:sp>
    </p:spTree>
    <p:extLst>
      <p:ext uri="{BB962C8B-B14F-4D97-AF65-F5344CB8AC3E}">
        <p14:creationId xmlns:p14="http://schemas.microsoft.com/office/powerpoint/2010/main" val="196565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Basic Framework of Budgeting</a:t>
            </a:r>
            <a:endParaRPr lang="en-US" dirty="0"/>
          </a:p>
        </p:txBody>
      </p:sp>
      <p:sp>
        <p:nvSpPr>
          <p:cNvPr id="7" name="Content Placeholder 6"/>
          <p:cNvSpPr>
            <a:spLocks noGrp="1"/>
          </p:cNvSpPr>
          <p:nvPr>
            <p:ph idx="1"/>
          </p:nvPr>
        </p:nvSpPr>
        <p:spPr>
          <a:xfrm>
            <a:off x="822325" y="1447800"/>
            <a:ext cx="7543800" cy="1371600"/>
          </a:xfrm>
        </p:spPr>
        <p:txBody>
          <a:bodyPr/>
          <a:lstStyle/>
          <a:p>
            <a:pPr eaLnBrk="1" hangingPunct="1">
              <a:spcBef>
                <a:spcPct val="50000"/>
              </a:spcBef>
            </a:pPr>
            <a:r>
              <a:rPr lang="en-US" sz="2800" dirty="0"/>
              <a:t>A </a:t>
            </a:r>
            <a:r>
              <a:rPr lang="en-US" sz="2800" b="1" dirty="0"/>
              <a:t>budget</a:t>
            </a:r>
            <a:r>
              <a:rPr lang="en-US" sz="2800" dirty="0"/>
              <a:t> is a detailed quantitative plan for acquiring and using financial and other resources over a specified forthcoming time period.</a:t>
            </a:r>
          </a:p>
        </p:txBody>
      </p:sp>
      <p:sp>
        <p:nvSpPr>
          <p:cNvPr id="2" name="Content Placeholder 1"/>
          <p:cNvSpPr>
            <a:spLocks noGrp="1"/>
          </p:cNvSpPr>
          <p:nvPr>
            <p:ph idx="10"/>
          </p:nvPr>
        </p:nvSpPr>
        <p:spPr>
          <a:xfrm>
            <a:off x="822326" y="2971800"/>
            <a:ext cx="7521574" cy="2438400"/>
          </a:xfrm>
        </p:spPr>
        <p:txBody>
          <a:bodyPr/>
          <a:lstStyle/>
          <a:p>
            <a:pPr marL="403200" indent="-403200" eaLnBrk="1" hangingPunct="1">
              <a:spcAft>
                <a:spcPts val="0"/>
              </a:spcAft>
              <a:buClrTx/>
              <a:buFont typeface="+mj-lt"/>
              <a:buAutoNum type="arabicPeriod"/>
            </a:pPr>
            <a:r>
              <a:rPr lang="en-US" sz="2800" dirty="0"/>
              <a:t>A company’s budget ordinarily covers a one-year period corresponding to its fiscal year.</a:t>
            </a:r>
          </a:p>
          <a:p>
            <a:pPr marL="403200" indent="-403200" eaLnBrk="1" hangingPunct="1">
              <a:spcAft>
                <a:spcPts val="0"/>
              </a:spcAft>
              <a:buClrTx/>
              <a:buFont typeface="+mj-lt"/>
              <a:buAutoNum type="arabicPeriod"/>
            </a:pPr>
            <a:r>
              <a:rPr lang="en-US" sz="2800" dirty="0"/>
              <a:t>Some companies also use a </a:t>
            </a:r>
            <a:r>
              <a:rPr lang="en-US" sz="2800" i="1" dirty="0"/>
              <a:t>perpetual budget, </a:t>
            </a:r>
            <a:r>
              <a:rPr lang="en-US" sz="2800" dirty="0"/>
              <a:t>which is a 12-month budget that continuously rolls forward.</a:t>
            </a:r>
          </a:p>
        </p:txBody>
      </p:sp>
    </p:spTree>
    <p:extLst>
      <p:ext uri="{BB962C8B-B14F-4D97-AF65-F5344CB8AC3E}">
        <p14:creationId xmlns:p14="http://schemas.microsoft.com/office/powerpoint/2010/main" val="3334182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3</a:t>
            </a:r>
          </a:p>
        </p:txBody>
      </p:sp>
      <p:graphicFrame>
        <p:nvGraphicFramePr>
          <p:cNvPr id="7" name="Table 6">
            <a:extLst>
              <a:ext uri="{FF2B5EF4-FFF2-40B4-BE49-F238E27FC236}">
                <a16:creationId xmlns:a16="http://schemas.microsoft.com/office/drawing/2014/main" id="{4058AF20-D7E7-4B61-8ECD-262C053A97C6}"/>
              </a:ext>
            </a:extLst>
          </p:cNvPr>
          <p:cNvGraphicFramePr>
            <a:graphicFrameLocks noGrp="1"/>
          </p:cNvGraphicFramePr>
          <p:nvPr>
            <p:extLst>
              <p:ext uri="{D42A27DB-BD31-4B8C-83A1-F6EECF244321}">
                <p14:modId xmlns:p14="http://schemas.microsoft.com/office/powerpoint/2010/main" val="195711694"/>
              </p:ext>
            </p:extLst>
          </p:nvPr>
        </p:nvGraphicFramePr>
        <p:xfrm>
          <a:off x="800845" y="1814140"/>
          <a:ext cx="8038355" cy="2194560"/>
        </p:xfrm>
        <a:graphic>
          <a:graphicData uri="http://schemas.openxmlformats.org/drawingml/2006/table">
            <a:tbl>
              <a:tblPr firstRow="1" bandRow="1">
                <a:tableStyleId>{5940675A-B579-460E-94D1-54222C63F5DA}</a:tableStyleId>
              </a:tblPr>
              <a:tblGrid>
                <a:gridCol w="3289395">
                  <a:extLst>
                    <a:ext uri="{9D8B030D-6E8A-4147-A177-3AD203B41FA5}">
                      <a16:colId xmlns:a16="http://schemas.microsoft.com/office/drawing/2014/main" val="20000"/>
                    </a:ext>
                  </a:extLst>
                </a:gridCol>
                <a:gridCol w="1187240">
                  <a:extLst>
                    <a:ext uri="{9D8B030D-6E8A-4147-A177-3AD203B41FA5}">
                      <a16:colId xmlns:a16="http://schemas.microsoft.com/office/drawing/2014/main" val="20001"/>
                    </a:ext>
                  </a:extLst>
                </a:gridCol>
                <a:gridCol w="1187240">
                  <a:extLst>
                    <a:ext uri="{9D8B030D-6E8A-4147-A177-3AD203B41FA5}">
                      <a16:colId xmlns:a16="http://schemas.microsoft.com/office/drawing/2014/main" val="20002"/>
                    </a:ext>
                  </a:extLst>
                </a:gridCol>
                <a:gridCol w="1187240">
                  <a:extLst>
                    <a:ext uri="{9D8B030D-6E8A-4147-A177-3AD203B41FA5}">
                      <a16:colId xmlns:a16="http://schemas.microsoft.com/office/drawing/2014/main" val="20003"/>
                    </a:ext>
                  </a:extLst>
                </a:gridCol>
                <a:gridCol w="1187240">
                  <a:extLst>
                    <a:ext uri="{9D8B030D-6E8A-4147-A177-3AD203B41FA5}">
                      <a16:colId xmlns:a16="http://schemas.microsoft.com/office/drawing/2014/main" val="20004"/>
                    </a:ext>
                  </a:extLst>
                </a:gridCol>
              </a:tblGrid>
              <a:tr h="243743">
                <a:tc>
                  <a:txBody>
                    <a:bodyPr/>
                    <a:lstStyle/>
                    <a:p>
                      <a:endParaRPr lang="en-US" sz="18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43743">
                <a:tc>
                  <a:txBody>
                    <a:bodyPr/>
                    <a:lstStyle/>
                    <a:p>
                      <a:r>
                        <a:rPr lang="en-US" sz="1800" dirty="0">
                          <a:solidFill>
                            <a:schemeClr val="tx1"/>
                          </a:solidFill>
                          <a:latin typeface="+mn-lt"/>
                          <a:ea typeface="Verdana" pitchFamily="34" charset="0"/>
                          <a:cs typeface="Verdana" pitchFamily="34" charset="0"/>
                        </a:rPr>
                        <a:t>Budgeted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3743">
                <a:tc>
                  <a:txBody>
                    <a:bodyPr/>
                    <a:lstStyle/>
                    <a:p>
                      <a:r>
                        <a:rPr lang="en-US" sz="1800" dirty="0">
                          <a:solidFill>
                            <a:schemeClr val="tx1"/>
                          </a:solidFill>
                          <a:latin typeface="+mn-lt"/>
                          <a:ea typeface="Verdana" pitchFamily="34" charset="0"/>
                          <a:cs typeface="Verdana" pitchFamily="34" charset="0"/>
                        </a:rPr>
                        <a:t>Add: Desired ending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43743">
                <a:tc>
                  <a:txBody>
                    <a:bodyPr/>
                    <a:lstStyle/>
                    <a:p>
                      <a:r>
                        <a:rPr lang="en-US" sz="1800" dirty="0">
                          <a:solidFill>
                            <a:schemeClr val="tx1"/>
                          </a:solidFill>
                          <a:latin typeface="+mn-lt"/>
                          <a:ea typeface="Verdana" pitchFamily="34" charset="0"/>
                          <a:cs typeface="Verdana" pitchFamily="34" charset="0"/>
                        </a:rPr>
                        <a:t>Total needs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43743">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43743">
                <a:tc>
                  <a:txBody>
                    <a:bodyPr/>
                    <a:lstStyle/>
                    <a:p>
                      <a:r>
                        <a:rPr lang="en-US" sz="1800" dirty="0">
                          <a:solidFill>
                            <a:schemeClr val="tx1"/>
                          </a:solidFill>
                          <a:latin typeface="+mn-lt"/>
                          <a:ea typeface="Verdana" pitchFamily="34" charset="0"/>
                          <a:cs typeface="Verdana" pitchFamily="34" charset="0"/>
                        </a:rPr>
                        <a:t>Required</a:t>
                      </a:r>
                      <a:r>
                        <a:rPr lang="en-US" sz="1800" baseline="0" dirty="0">
                          <a:solidFill>
                            <a:schemeClr val="tx1"/>
                          </a:solidFill>
                          <a:latin typeface="+mn-lt"/>
                          <a:ea typeface="Verdana" pitchFamily="34" charset="0"/>
                          <a:cs typeface="Verdana" pitchFamily="34" charset="0"/>
                        </a:rPr>
                        <a:t>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51971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4</a:t>
            </a:r>
          </a:p>
        </p:txBody>
      </p:sp>
      <p:graphicFrame>
        <p:nvGraphicFramePr>
          <p:cNvPr id="15" name="Table 14">
            <a:extLst>
              <a:ext uri="{FF2B5EF4-FFF2-40B4-BE49-F238E27FC236}">
                <a16:creationId xmlns:a16="http://schemas.microsoft.com/office/drawing/2014/main" id="{32302F18-C37E-4AE6-95D5-C492AF2F398B}"/>
              </a:ext>
            </a:extLst>
          </p:cNvPr>
          <p:cNvGraphicFramePr>
            <a:graphicFrameLocks noGrp="1"/>
          </p:cNvGraphicFramePr>
          <p:nvPr>
            <p:extLst>
              <p:ext uri="{D42A27DB-BD31-4B8C-83A1-F6EECF244321}">
                <p14:modId xmlns:p14="http://schemas.microsoft.com/office/powerpoint/2010/main" val="3108883195"/>
              </p:ext>
            </p:extLst>
          </p:nvPr>
        </p:nvGraphicFramePr>
        <p:xfrm>
          <a:off x="889255" y="1676400"/>
          <a:ext cx="7698195" cy="2194560"/>
        </p:xfrm>
        <a:graphic>
          <a:graphicData uri="http://schemas.openxmlformats.org/drawingml/2006/table">
            <a:tbl>
              <a:tblPr firstRow="1" bandRow="1">
                <a:tableStyleId>{5940675A-B579-460E-94D1-54222C63F5DA}</a:tableStyleId>
              </a:tblPr>
              <a:tblGrid>
                <a:gridCol w="3150199">
                  <a:extLst>
                    <a:ext uri="{9D8B030D-6E8A-4147-A177-3AD203B41FA5}">
                      <a16:colId xmlns:a16="http://schemas.microsoft.com/office/drawing/2014/main" val="20000"/>
                    </a:ext>
                  </a:extLst>
                </a:gridCol>
                <a:gridCol w="1136999">
                  <a:extLst>
                    <a:ext uri="{9D8B030D-6E8A-4147-A177-3AD203B41FA5}">
                      <a16:colId xmlns:a16="http://schemas.microsoft.com/office/drawing/2014/main" val="20001"/>
                    </a:ext>
                  </a:extLst>
                </a:gridCol>
                <a:gridCol w="1136999">
                  <a:extLst>
                    <a:ext uri="{9D8B030D-6E8A-4147-A177-3AD203B41FA5}">
                      <a16:colId xmlns:a16="http://schemas.microsoft.com/office/drawing/2014/main" val="20002"/>
                    </a:ext>
                  </a:extLst>
                </a:gridCol>
                <a:gridCol w="1136999">
                  <a:extLst>
                    <a:ext uri="{9D8B030D-6E8A-4147-A177-3AD203B41FA5}">
                      <a16:colId xmlns:a16="http://schemas.microsoft.com/office/drawing/2014/main" val="20003"/>
                    </a:ext>
                  </a:extLst>
                </a:gridCol>
                <a:gridCol w="1136999">
                  <a:extLst>
                    <a:ext uri="{9D8B030D-6E8A-4147-A177-3AD203B41FA5}">
                      <a16:colId xmlns:a16="http://schemas.microsoft.com/office/drawing/2014/main" val="20004"/>
                    </a:ext>
                  </a:extLst>
                </a:gridCol>
              </a:tblGrid>
              <a:tr h="304800">
                <a:tc>
                  <a:txBody>
                    <a:bodyPr/>
                    <a:lstStyle/>
                    <a:p>
                      <a:endParaRPr lang="en-US" sz="18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38760">
                <a:tc>
                  <a:txBody>
                    <a:bodyPr/>
                    <a:lstStyle/>
                    <a:p>
                      <a:r>
                        <a:rPr lang="en-US" sz="1800" dirty="0">
                          <a:solidFill>
                            <a:schemeClr val="tx1"/>
                          </a:solidFill>
                          <a:latin typeface="+mn-lt"/>
                          <a:ea typeface="Verdana" pitchFamily="34" charset="0"/>
                          <a:cs typeface="Verdana" pitchFamily="34" charset="0"/>
                        </a:rPr>
                        <a:t>Budgeted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93040">
                <a:tc>
                  <a:txBody>
                    <a:bodyPr/>
                    <a:lstStyle/>
                    <a:p>
                      <a:r>
                        <a:rPr lang="en-US" sz="1800" dirty="0">
                          <a:solidFill>
                            <a:schemeClr val="tx1"/>
                          </a:solidFill>
                          <a:latin typeface="+mn-lt"/>
                          <a:ea typeface="Verdana" pitchFamily="34" charset="0"/>
                          <a:cs typeface="Verdana" pitchFamily="34" charset="0"/>
                        </a:rPr>
                        <a:t>Add: Desired ending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23520">
                <a:tc>
                  <a:txBody>
                    <a:bodyPr/>
                    <a:lstStyle/>
                    <a:p>
                      <a:r>
                        <a:rPr lang="en-US" sz="1800" dirty="0">
                          <a:solidFill>
                            <a:schemeClr val="tx1"/>
                          </a:solidFill>
                          <a:latin typeface="+mn-lt"/>
                        </a:rPr>
                        <a:t>Total needs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77800">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  4,000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77800">
                <a:tc>
                  <a:txBody>
                    <a:bodyPr/>
                    <a:lstStyle/>
                    <a:p>
                      <a:r>
                        <a:rPr lang="en-US" sz="1800" dirty="0">
                          <a:solidFill>
                            <a:schemeClr val="tx1"/>
                          </a:solidFill>
                          <a:latin typeface="+mn-lt"/>
                          <a:ea typeface="Verdana" pitchFamily="34" charset="0"/>
                          <a:cs typeface="Verdana" pitchFamily="34" charset="0"/>
                        </a:rPr>
                        <a:t>Required</a:t>
                      </a:r>
                      <a:r>
                        <a:rPr lang="en-US" sz="1800" baseline="0" dirty="0">
                          <a:solidFill>
                            <a:schemeClr val="tx1"/>
                          </a:solidFill>
                          <a:latin typeface="+mn-lt"/>
                          <a:ea typeface="Verdana" pitchFamily="34" charset="0"/>
                          <a:cs typeface="Verdana" pitchFamily="34" charset="0"/>
                        </a:rPr>
                        <a:t>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0" u="dbl" baseline="0" dirty="0">
                          <a:solidFill>
                            <a:schemeClr val="tx1"/>
                          </a:solidFill>
                          <a:uFill>
                            <a:solidFill>
                              <a:schemeClr val="tx1"/>
                            </a:solidFill>
                          </a:u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Content Placeholder 6"/>
          <p:cNvSpPr>
            <a:spLocks noGrp="1"/>
          </p:cNvSpPr>
          <p:nvPr>
            <p:ph idx="1"/>
          </p:nvPr>
        </p:nvSpPr>
        <p:spPr>
          <a:xfrm>
            <a:off x="933329" y="4682926"/>
            <a:ext cx="2301875" cy="838199"/>
          </a:xfrm>
          <a:ln w="19050">
            <a:solidFill>
              <a:schemeClr val="tx1"/>
            </a:solidFill>
          </a:ln>
        </p:spPr>
        <p:txBody>
          <a:bodyPr/>
          <a:lstStyle/>
          <a:p>
            <a:pPr algn="ctr"/>
            <a:r>
              <a:rPr lang="en-US" sz="2400" dirty="0"/>
              <a:t>March 31 ending inventory</a:t>
            </a:r>
          </a:p>
        </p:txBody>
      </p:sp>
      <p:graphicFrame>
        <p:nvGraphicFramePr>
          <p:cNvPr id="2" name="Table 1"/>
          <p:cNvGraphicFramePr>
            <a:graphicFrameLocks noGrp="1"/>
          </p:cNvGraphicFramePr>
          <p:nvPr>
            <p:extLst>
              <p:ext uri="{D42A27DB-BD31-4B8C-83A1-F6EECF244321}">
                <p14:modId xmlns:p14="http://schemas.microsoft.com/office/powerpoint/2010/main" val="704699252"/>
              </p:ext>
            </p:extLst>
          </p:nvPr>
        </p:nvGraphicFramePr>
        <p:xfrm>
          <a:off x="3815803" y="4408605"/>
          <a:ext cx="4413797" cy="1112520"/>
        </p:xfrm>
        <a:graphic>
          <a:graphicData uri="http://schemas.openxmlformats.org/drawingml/2006/table">
            <a:tbl>
              <a:tblPr firstRow="1" bandRow="1">
                <a:tableStyleId>{2D5ABB26-0587-4C30-8999-92F81FD0307C}</a:tableStyleId>
              </a:tblPr>
              <a:tblGrid>
                <a:gridCol w="2890484">
                  <a:extLst>
                    <a:ext uri="{9D8B030D-6E8A-4147-A177-3AD203B41FA5}">
                      <a16:colId xmlns:a16="http://schemas.microsoft.com/office/drawing/2014/main" val="1970990091"/>
                    </a:ext>
                  </a:extLst>
                </a:gridCol>
                <a:gridCol w="1523313">
                  <a:extLst>
                    <a:ext uri="{9D8B030D-6E8A-4147-A177-3AD203B41FA5}">
                      <a16:colId xmlns:a16="http://schemas.microsoft.com/office/drawing/2014/main" val="837740210"/>
                    </a:ext>
                  </a:extLst>
                </a:gridCol>
              </a:tblGrid>
              <a:tr h="370840">
                <a:tc>
                  <a:txBody>
                    <a:bodyPr/>
                    <a:lstStyle/>
                    <a:p>
                      <a:r>
                        <a:rPr lang="en-IN" b="1" dirty="0"/>
                        <a:t>Budgeted May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t>50,000</a:t>
                      </a:r>
                      <a:endParaRPr lang="en-IN" b="1"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4491343"/>
                  </a:ext>
                </a:extLst>
              </a:tr>
              <a:tr h="370840">
                <a:tc>
                  <a:txBody>
                    <a:bodyPr/>
                    <a:lstStyle/>
                    <a:p>
                      <a:r>
                        <a:rPr lang="en-IN" b="1" dirty="0"/>
                        <a:t>Desired ending inventory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t>     20%</a:t>
                      </a:r>
                      <a:endParaRPr lang="en-IN" b="1" u="sng"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56251622"/>
                  </a:ext>
                </a:extLst>
              </a:tr>
              <a:tr h="370840">
                <a:tc>
                  <a:txBody>
                    <a:bodyPr/>
                    <a:lstStyle/>
                    <a:p>
                      <a:r>
                        <a:rPr lang="en-IN" b="1" dirty="0"/>
                        <a:t>Desired ending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dbl" baseline="0" dirty="0"/>
                        <a:t> 10,000</a:t>
                      </a:r>
                      <a:endParaRPr lang="en-IN" b="1" u="dbl" baseline="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85654962"/>
                  </a:ext>
                </a:extLst>
              </a:tr>
            </a:tbl>
          </a:graphicData>
        </a:graphic>
      </p:graphicFrame>
    </p:spTree>
    <p:extLst>
      <p:ext uri="{BB962C8B-B14F-4D97-AF65-F5344CB8AC3E}">
        <p14:creationId xmlns:p14="http://schemas.microsoft.com/office/powerpoint/2010/main" val="3640880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2</a:t>
            </a:r>
            <a:endParaRPr lang="en-US" dirty="0"/>
          </a:p>
        </p:txBody>
      </p:sp>
      <p:sp>
        <p:nvSpPr>
          <p:cNvPr id="7" name="Content Placeholder 6"/>
          <p:cNvSpPr>
            <a:spLocks noGrp="1"/>
          </p:cNvSpPr>
          <p:nvPr>
            <p:ph idx="1"/>
          </p:nvPr>
        </p:nvSpPr>
        <p:spPr>
          <a:xfrm>
            <a:off x="822325" y="1447801"/>
            <a:ext cx="7543800" cy="2971799"/>
          </a:xfrm>
          <a:ln>
            <a:solidFill>
              <a:schemeClr val="tx1"/>
            </a:solidFill>
          </a:ln>
        </p:spPr>
        <p:txBody>
          <a:bodyPr/>
          <a:lstStyle/>
          <a:p>
            <a:pPr marL="80963" eaLnBrk="1" hangingPunct="1">
              <a:spcAft>
                <a:spcPts val="0"/>
              </a:spcAft>
              <a:defRPr/>
            </a:pPr>
            <a:r>
              <a:rPr lang="en-US" altLang="en-US" sz="3000" dirty="0"/>
              <a:t>What is the required production for May?</a:t>
            </a:r>
          </a:p>
          <a:p>
            <a:pPr lvl="1" eaLnBrk="1" hangingPunct="1">
              <a:spcAft>
                <a:spcPts val="0"/>
              </a:spcAft>
              <a:defRPr/>
            </a:pPr>
            <a:r>
              <a:rPr lang="en-US" altLang="en-US" sz="3000" dirty="0"/>
              <a:t>a. 56,000 units.</a:t>
            </a:r>
          </a:p>
          <a:p>
            <a:pPr lvl="1" eaLnBrk="1" hangingPunct="1">
              <a:spcAft>
                <a:spcPts val="0"/>
              </a:spcAft>
              <a:defRPr/>
            </a:pPr>
            <a:r>
              <a:rPr lang="en-US" altLang="en-US" sz="3000" dirty="0"/>
              <a:t>b. 46,000 units.</a:t>
            </a:r>
          </a:p>
          <a:p>
            <a:pPr lvl="1" eaLnBrk="1" hangingPunct="1">
              <a:spcAft>
                <a:spcPts val="0"/>
              </a:spcAft>
              <a:defRPr/>
            </a:pPr>
            <a:r>
              <a:rPr lang="en-US" altLang="en-US" sz="3000" dirty="0"/>
              <a:t>c. 62,000 units.</a:t>
            </a:r>
          </a:p>
          <a:p>
            <a:pPr lvl="1" eaLnBrk="1" hangingPunct="1">
              <a:spcAft>
                <a:spcPts val="0"/>
              </a:spcAft>
              <a:defRPr/>
            </a:pPr>
            <a:r>
              <a:rPr lang="en-US" altLang="en-US" sz="3000" dirty="0"/>
              <a:t>d. 52,000 units.</a:t>
            </a:r>
          </a:p>
        </p:txBody>
      </p:sp>
    </p:spTree>
    <p:extLst>
      <p:ext uri="{BB962C8B-B14F-4D97-AF65-F5344CB8AC3E}">
        <p14:creationId xmlns:p14="http://schemas.microsoft.com/office/powerpoint/2010/main" val="3043796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2a</a:t>
            </a:r>
            <a:endParaRPr lang="en-US" dirty="0"/>
          </a:p>
        </p:txBody>
      </p:sp>
      <p:sp>
        <p:nvSpPr>
          <p:cNvPr id="7" name="Content Placeholder 6"/>
          <p:cNvSpPr>
            <a:spLocks noGrp="1"/>
          </p:cNvSpPr>
          <p:nvPr>
            <p:ph idx="1"/>
          </p:nvPr>
        </p:nvSpPr>
        <p:spPr>
          <a:xfrm>
            <a:off x="822325" y="1447801"/>
            <a:ext cx="7543800" cy="3200399"/>
          </a:xfrm>
          <a:ln>
            <a:solidFill>
              <a:schemeClr val="tx1"/>
            </a:solidFill>
          </a:ln>
        </p:spPr>
        <p:txBody>
          <a:bodyPr/>
          <a:lstStyle/>
          <a:p>
            <a:pPr marL="80963" eaLnBrk="1" hangingPunct="1">
              <a:spcAft>
                <a:spcPts val="0"/>
              </a:spcAft>
              <a:defRPr/>
            </a:pPr>
            <a:r>
              <a:rPr lang="en-US" altLang="en-US" sz="3000" dirty="0"/>
              <a:t>What is the required production for May?</a:t>
            </a:r>
          </a:p>
          <a:p>
            <a:pPr lvl="1" eaLnBrk="1" hangingPunct="1">
              <a:spcAft>
                <a:spcPts val="0"/>
              </a:spcAft>
              <a:defRPr/>
            </a:pPr>
            <a:r>
              <a:rPr lang="en-US" altLang="en-US" sz="3000" dirty="0"/>
              <a:t>a. 56,000 units.</a:t>
            </a:r>
          </a:p>
          <a:p>
            <a:pPr lvl="1" eaLnBrk="1" hangingPunct="1">
              <a:spcAft>
                <a:spcPts val="0"/>
              </a:spcAft>
              <a:defRPr/>
            </a:pPr>
            <a:r>
              <a:rPr lang="en-US" altLang="en-US" sz="3000" dirty="0">
                <a:solidFill>
                  <a:srgbClr val="0000C0"/>
                </a:solidFill>
              </a:rPr>
              <a:t>b. Answer: 46,000 units.</a:t>
            </a:r>
          </a:p>
          <a:p>
            <a:pPr lvl="1" eaLnBrk="1" hangingPunct="1">
              <a:spcAft>
                <a:spcPts val="0"/>
              </a:spcAft>
              <a:defRPr/>
            </a:pPr>
            <a:r>
              <a:rPr lang="en-US" altLang="en-US" sz="3000" dirty="0"/>
              <a:t>c. 62,000 units.</a:t>
            </a:r>
          </a:p>
          <a:p>
            <a:pPr lvl="1" eaLnBrk="1" hangingPunct="1">
              <a:spcAft>
                <a:spcPts val="0"/>
              </a:spcAft>
              <a:defRPr/>
            </a:pPr>
            <a:r>
              <a:rPr lang="en-US" altLang="en-US" sz="3000" dirty="0"/>
              <a:t>d. 52,000 units.</a:t>
            </a:r>
          </a:p>
        </p:txBody>
      </p:sp>
    </p:spTree>
    <p:extLst>
      <p:ext uri="{BB962C8B-B14F-4D97-AF65-F5344CB8AC3E}">
        <p14:creationId xmlns:p14="http://schemas.microsoft.com/office/powerpoint/2010/main" val="3972403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5</a:t>
            </a:r>
          </a:p>
        </p:txBody>
      </p:sp>
      <p:graphicFrame>
        <p:nvGraphicFramePr>
          <p:cNvPr id="13" name="Table 12">
            <a:extLst>
              <a:ext uri="{FF2B5EF4-FFF2-40B4-BE49-F238E27FC236}">
                <a16:creationId xmlns:a16="http://schemas.microsoft.com/office/drawing/2014/main" id="{8746B332-6582-45A1-81E3-13E4E5323A24}"/>
              </a:ext>
            </a:extLst>
          </p:cNvPr>
          <p:cNvGraphicFramePr>
            <a:graphicFrameLocks noGrp="1"/>
          </p:cNvGraphicFramePr>
          <p:nvPr>
            <p:extLst>
              <p:ext uri="{D42A27DB-BD31-4B8C-83A1-F6EECF244321}">
                <p14:modId xmlns:p14="http://schemas.microsoft.com/office/powerpoint/2010/main" val="2752296535"/>
              </p:ext>
            </p:extLst>
          </p:nvPr>
        </p:nvGraphicFramePr>
        <p:xfrm>
          <a:off x="936885" y="1856775"/>
          <a:ext cx="7872415" cy="2194560"/>
        </p:xfrm>
        <a:graphic>
          <a:graphicData uri="http://schemas.openxmlformats.org/drawingml/2006/table">
            <a:tbl>
              <a:tblPr firstRow="1" bandRow="1">
                <a:tableStyleId>{5940675A-B579-460E-94D1-54222C63F5DA}</a:tableStyleId>
              </a:tblPr>
              <a:tblGrid>
                <a:gridCol w="3221491">
                  <a:extLst>
                    <a:ext uri="{9D8B030D-6E8A-4147-A177-3AD203B41FA5}">
                      <a16:colId xmlns:a16="http://schemas.microsoft.com/office/drawing/2014/main" val="20000"/>
                    </a:ext>
                  </a:extLst>
                </a:gridCol>
                <a:gridCol w="1162731">
                  <a:extLst>
                    <a:ext uri="{9D8B030D-6E8A-4147-A177-3AD203B41FA5}">
                      <a16:colId xmlns:a16="http://schemas.microsoft.com/office/drawing/2014/main" val="20001"/>
                    </a:ext>
                  </a:extLst>
                </a:gridCol>
                <a:gridCol w="1162731">
                  <a:extLst>
                    <a:ext uri="{9D8B030D-6E8A-4147-A177-3AD203B41FA5}">
                      <a16:colId xmlns:a16="http://schemas.microsoft.com/office/drawing/2014/main" val="20002"/>
                    </a:ext>
                  </a:extLst>
                </a:gridCol>
                <a:gridCol w="1162731">
                  <a:extLst>
                    <a:ext uri="{9D8B030D-6E8A-4147-A177-3AD203B41FA5}">
                      <a16:colId xmlns:a16="http://schemas.microsoft.com/office/drawing/2014/main" val="20003"/>
                    </a:ext>
                  </a:extLst>
                </a:gridCol>
                <a:gridCol w="1162731">
                  <a:extLst>
                    <a:ext uri="{9D8B030D-6E8A-4147-A177-3AD203B41FA5}">
                      <a16:colId xmlns:a16="http://schemas.microsoft.com/office/drawing/2014/main" val="20004"/>
                    </a:ext>
                  </a:extLst>
                </a:gridCol>
              </a:tblGrid>
              <a:tr h="241300">
                <a:tc>
                  <a:txBody>
                    <a:bodyPr/>
                    <a:lstStyle/>
                    <a:p>
                      <a:endParaRPr lang="en-US" sz="18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41300">
                <a:tc>
                  <a:txBody>
                    <a:bodyPr/>
                    <a:lstStyle/>
                    <a:p>
                      <a:r>
                        <a:rPr lang="en-US" sz="1800" dirty="0">
                          <a:solidFill>
                            <a:schemeClr val="tx1"/>
                          </a:solidFill>
                          <a:latin typeface="+mn-lt"/>
                          <a:ea typeface="Verdana" pitchFamily="34" charset="0"/>
                          <a:cs typeface="Verdana" pitchFamily="34" charset="0"/>
                        </a:rPr>
                        <a:t>Budgeted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1300">
                <a:tc>
                  <a:txBody>
                    <a:bodyPr/>
                    <a:lstStyle/>
                    <a:p>
                      <a:r>
                        <a:rPr lang="en-US" sz="1800" dirty="0">
                          <a:solidFill>
                            <a:schemeClr val="tx1"/>
                          </a:solidFill>
                          <a:latin typeface="+mn-lt"/>
                          <a:ea typeface="Verdana" pitchFamily="34" charset="0"/>
                          <a:cs typeface="Verdana" pitchFamily="34" charset="0"/>
                        </a:rPr>
                        <a:t>Add: Desired ending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41300">
                <a:tc>
                  <a:txBody>
                    <a:bodyPr/>
                    <a:lstStyle/>
                    <a:p>
                      <a:r>
                        <a:rPr lang="en-US" sz="1800" dirty="0">
                          <a:solidFill>
                            <a:schemeClr val="tx1"/>
                          </a:solidFill>
                          <a:latin typeface="+mn-lt"/>
                          <a:ea typeface="Verdana" pitchFamily="34" charset="0"/>
                          <a:cs typeface="Verdana" pitchFamily="34" charset="0"/>
                        </a:rPr>
                        <a:t>Total needs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41300">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4,000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41300">
                <a:tc>
                  <a:txBody>
                    <a:bodyPr/>
                    <a:lstStyle/>
                    <a:p>
                      <a:r>
                        <a:rPr lang="en-US" sz="1800" dirty="0">
                          <a:solidFill>
                            <a:schemeClr val="tx1"/>
                          </a:solidFill>
                          <a:latin typeface="+mn-lt"/>
                          <a:ea typeface="Verdana" pitchFamily="34" charset="0"/>
                          <a:cs typeface="Verdana" pitchFamily="34" charset="0"/>
                        </a:rPr>
                        <a:t>Required</a:t>
                      </a:r>
                      <a:r>
                        <a:rPr lang="en-US" sz="1800" baseline="0" dirty="0">
                          <a:solidFill>
                            <a:schemeClr val="tx1"/>
                          </a:solidFill>
                          <a:latin typeface="+mn-lt"/>
                          <a:ea typeface="Verdana" pitchFamily="34" charset="0"/>
                          <a:cs typeface="Verdana" pitchFamily="34" charset="0"/>
                        </a:rPr>
                        <a:t>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0" u="dbl" baseline="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b="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9296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Production Budget </a:t>
            </a:r>
            <a:r>
              <a:rPr lang="en-US" sz="1000" dirty="0"/>
              <a:t>6</a:t>
            </a:r>
          </a:p>
        </p:txBody>
      </p:sp>
      <p:graphicFrame>
        <p:nvGraphicFramePr>
          <p:cNvPr id="12" name="Table 11">
            <a:extLst>
              <a:ext uri="{FF2B5EF4-FFF2-40B4-BE49-F238E27FC236}">
                <a16:creationId xmlns:a16="http://schemas.microsoft.com/office/drawing/2014/main" id="{536ACC04-A642-4133-82FB-C1FE44A32B30}"/>
              </a:ext>
            </a:extLst>
          </p:cNvPr>
          <p:cNvGraphicFramePr>
            <a:graphicFrameLocks noGrp="1"/>
          </p:cNvGraphicFramePr>
          <p:nvPr>
            <p:extLst>
              <p:ext uri="{D42A27DB-BD31-4B8C-83A1-F6EECF244321}">
                <p14:modId xmlns:p14="http://schemas.microsoft.com/office/powerpoint/2010/main" val="24784871"/>
              </p:ext>
            </p:extLst>
          </p:nvPr>
        </p:nvGraphicFramePr>
        <p:xfrm>
          <a:off x="914400" y="1874520"/>
          <a:ext cx="7696200" cy="2392680"/>
        </p:xfrm>
        <a:graphic>
          <a:graphicData uri="http://schemas.openxmlformats.org/drawingml/2006/table">
            <a:tbl>
              <a:tblPr firstRow="1" bandRow="1">
                <a:tableStyleId>{5940675A-B579-460E-94D1-54222C63F5DA}</a:tableStyleId>
              </a:tblPr>
              <a:tblGrid>
                <a:gridCol w="3124200">
                  <a:extLst>
                    <a:ext uri="{9D8B030D-6E8A-4147-A177-3AD203B41FA5}">
                      <a16:colId xmlns:a16="http://schemas.microsoft.com/office/drawing/2014/main" val="20000"/>
                    </a:ext>
                  </a:extLst>
                </a:gridCol>
                <a:gridCol w="1049454">
                  <a:extLst>
                    <a:ext uri="{9D8B030D-6E8A-4147-A177-3AD203B41FA5}">
                      <a16:colId xmlns:a16="http://schemas.microsoft.com/office/drawing/2014/main" val="20001"/>
                    </a:ext>
                  </a:extLst>
                </a:gridCol>
                <a:gridCol w="1174182">
                  <a:extLst>
                    <a:ext uri="{9D8B030D-6E8A-4147-A177-3AD203B41FA5}">
                      <a16:colId xmlns:a16="http://schemas.microsoft.com/office/drawing/2014/main" val="20002"/>
                    </a:ext>
                  </a:extLst>
                </a:gridCol>
                <a:gridCol w="1174182">
                  <a:extLst>
                    <a:ext uri="{9D8B030D-6E8A-4147-A177-3AD203B41FA5}">
                      <a16:colId xmlns:a16="http://schemas.microsoft.com/office/drawing/2014/main" val="20003"/>
                    </a:ext>
                  </a:extLst>
                </a:gridCol>
                <a:gridCol w="1174182">
                  <a:extLst>
                    <a:ext uri="{9D8B030D-6E8A-4147-A177-3AD203B41FA5}">
                      <a16:colId xmlns:a16="http://schemas.microsoft.com/office/drawing/2014/main" val="20004"/>
                    </a:ext>
                  </a:extLst>
                </a:gridCol>
              </a:tblGrid>
              <a:tr h="398780">
                <a:tc>
                  <a:txBody>
                    <a:bodyPr/>
                    <a:lstStyle/>
                    <a:p>
                      <a:endParaRPr lang="en-US" sz="18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98780">
                <a:tc>
                  <a:txBody>
                    <a:bodyPr/>
                    <a:lstStyle/>
                    <a:p>
                      <a:r>
                        <a:rPr lang="en-US" sz="1800" dirty="0">
                          <a:solidFill>
                            <a:schemeClr val="tx1"/>
                          </a:solidFill>
                          <a:latin typeface="+mn-lt"/>
                          <a:ea typeface="Verdana" pitchFamily="34" charset="0"/>
                          <a:cs typeface="Verdana" pitchFamily="34" charset="0"/>
                        </a:rPr>
                        <a:t>Budgeted sales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98780">
                <a:tc>
                  <a:txBody>
                    <a:bodyPr/>
                    <a:lstStyle/>
                    <a:p>
                      <a:r>
                        <a:rPr lang="en-US" sz="1800" dirty="0">
                          <a:solidFill>
                            <a:schemeClr val="tx1"/>
                          </a:solidFill>
                          <a:latin typeface="+mn-lt"/>
                          <a:ea typeface="Verdana" pitchFamily="34" charset="0"/>
                          <a:cs typeface="Verdana" pitchFamily="34" charset="0"/>
                        </a:rPr>
                        <a:t>Add: Desired ending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rgbClr val="002060"/>
                          </a:solidFill>
                          <a:latin typeface="+mn-lt"/>
                          <a:ea typeface="Verdana" pitchFamily="34" charset="0"/>
                          <a:cs typeface="Verdana" pitchFamily="34" charset="0"/>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rgbClr val="002060"/>
                          </a:solidFill>
                          <a:latin typeface="+mn-lt"/>
                          <a:ea typeface="Verdana" pitchFamily="34" charset="0"/>
                          <a:cs typeface="Verdana" pitchFamily="34" charset="0"/>
                        </a:rPr>
                        <a:t>    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98780">
                <a:tc>
                  <a:txBody>
                    <a:bodyPr/>
                    <a:lstStyle/>
                    <a:p>
                      <a:r>
                        <a:rPr lang="en-US" sz="1800" dirty="0">
                          <a:solidFill>
                            <a:schemeClr val="tx1"/>
                          </a:solidFill>
                          <a:latin typeface="+mn-lt"/>
                          <a:ea typeface="Verdana" pitchFamily="34" charset="0"/>
                          <a:cs typeface="Verdana" pitchFamily="34" charset="0"/>
                        </a:rPr>
                        <a:t>Total needs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98780">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chemeClr val="tx1"/>
                          </a:solidFill>
                          <a:latin typeface="+mn-lt"/>
                          <a:ea typeface="Verdana" pitchFamily="34" charset="0"/>
                          <a:cs typeface="Verdana" pitchFamily="34" charset="0"/>
                        </a:rPr>
                        <a:t>  </a:t>
                      </a:r>
                      <a:r>
                        <a:rPr lang="en-US" sz="1800" b="1" u="sng" dirty="0">
                          <a:solidFill>
                            <a:srgbClr val="AC0000"/>
                          </a:solidFill>
                          <a:latin typeface="+mn-lt"/>
                          <a:ea typeface="Verdana" pitchFamily="34" charset="0"/>
                          <a:cs typeface="Verdana" pitchFamily="34" charset="0"/>
                        </a:rPr>
                        <a:t>4,000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rgbClr val="AC0000"/>
                          </a:solidFill>
                          <a:latin typeface="+mn-lt"/>
                          <a:ea typeface="Verdana" pitchFamily="34" charset="0"/>
                          <a:cs typeface="Verdana" pitchFamily="34" charset="0"/>
                        </a:rPr>
                        <a:t>    4,000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98780">
                <a:tc>
                  <a:txBody>
                    <a:bodyPr/>
                    <a:lstStyle/>
                    <a:p>
                      <a:r>
                        <a:rPr lang="en-US" sz="1800" dirty="0">
                          <a:solidFill>
                            <a:schemeClr val="tx1"/>
                          </a:solidFill>
                          <a:latin typeface="+mn-lt"/>
                          <a:ea typeface="Verdana" pitchFamily="34" charset="0"/>
                          <a:cs typeface="Verdana" pitchFamily="34" charset="0"/>
                        </a:rPr>
                        <a:t>Required</a:t>
                      </a:r>
                      <a:r>
                        <a:rPr lang="en-US" sz="1800" baseline="0" dirty="0">
                          <a:solidFill>
                            <a:schemeClr val="tx1"/>
                          </a:solidFill>
                          <a:latin typeface="+mn-lt"/>
                          <a:ea typeface="Verdana" pitchFamily="34" charset="0"/>
                          <a:cs typeface="Verdana" pitchFamily="34" charset="0"/>
                        </a:rPr>
                        <a:t>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Content Placeholder 6"/>
          <p:cNvSpPr>
            <a:spLocks noGrp="1"/>
          </p:cNvSpPr>
          <p:nvPr>
            <p:ph idx="1"/>
          </p:nvPr>
        </p:nvSpPr>
        <p:spPr>
          <a:xfrm>
            <a:off x="974725" y="4764710"/>
            <a:ext cx="5045075" cy="457201"/>
          </a:xfrm>
          <a:ln w="19050">
            <a:solidFill>
              <a:schemeClr val="tx1"/>
            </a:solidFill>
          </a:ln>
        </p:spPr>
        <p:txBody>
          <a:bodyPr/>
          <a:lstStyle/>
          <a:p>
            <a:pPr algn="ctr"/>
            <a:r>
              <a:rPr lang="en-US" sz="2400" dirty="0"/>
              <a:t>July sales of 25,000 units×20% = </a:t>
            </a:r>
            <a:r>
              <a:rPr lang="en-US" sz="2400" b="1" dirty="0">
                <a:solidFill>
                  <a:srgbClr val="0000C0"/>
                </a:solidFill>
              </a:rPr>
              <a:t>5,000</a:t>
            </a:r>
          </a:p>
        </p:txBody>
      </p:sp>
    </p:spTree>
    <p:extLst>
      <p:ext uri="{BB962C8B-B14F-4D97-AF65-F5344CB8AC3E}">
        <p14:creationId xmlns:p14="http://schemas.microsoft.com/office/powerpoint/2010/main" val="1431954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4</a:t>
            </a:r>
            <a:endParaRPr lang="en-US" dirty="0"/>
          </a:p>
        </p:txBody>
      </p:sp>
      <p:sp>
        <p:nvSpPr>
          <p:cNvPr id="7" name="Content Placeholder 6"/>
          <p:cNvSpPr>
            <a:spLocks noGrp="1"/>
          </p:cNvSpPr>
          <p:nvPr>
            <p:ph idx="1"/>
          </p:nvPr>
        </p:nvSpPr>
        <p:spPr>
          <a:xfrm>
            <a:off x="822325" y="1447801"/>
            <a:ext cx="7543800" cy="1752599"/>
          </a:xfrm>
          <a:ln w="19050">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direct materials budget, including a schedule of expected cash disbursements for purchases of materials.</a:t>
            </a:r>
          </a:p>
        </p:txBody>
      </p:sp>
    </p:spTree>
    <p:extLst>
      <p:ext uri="{BB962C8B-B14F-4D97-AF65-F5344CB8AC3E}">
        <p14:creationId xmlns:p14="http://schemas.microsoft.com/office/powerpoint/2010/main" val="3323266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1</a:t>
            </a:r>
          </a:p>
        </p:txBody>
      </p:sp>
      <p:sp>
        <p:nvSpPr>
          <p:cNvPr id="7" name="Content Placeholder 6"/>
          <p:cNvSpPr>
            <a:spLocks noGrp="1"/>
          </p:cNvSpPr>
          <p:nvPr>
            <p:ph idx="1"/>
          </p:nvPr>
        </p:nvSpPr>
        <p:spPr>
          <a:xfrm>
            <a:off x="822324" y="1447800"/>
            <a:ext cx="7788275" cy="4724399"/>
          </a:xfrm>
          <a:ln w="19050">
            <a:solidFill>
              <a:schemeClr val="tx1"/>
            </a:solidFill>
          </a:ln>
        </p:spPr>
        <p:txBody>
          <a:bodyPr/>
          <a:lstStyle/>
          <a:p>
            <a:pPr marL="60325"/>
            <a:r>
              <a:rPr lang="en-US" sz="3000" dirty="0"/>
              <a:t>At Royal Company, </a:t>
            </a:r>
            <a:r>
              <a:rPr lang="en-US" sz="3000" i="1" dirty="0">
                <a:solidFill>
                  <a:srgbClr val="0000C0"/>
                </a:solidFill>
              </a:rPr>
              <a:t>five pounds</a:t>
            </a:r>
            <a:r>
              <a:rPr lang="en-US" sz="3000" dirty="0"/>
              <a:t> of material are required per unit of product.</a:t>
            </a:r>
          </a:p>
          <a:p>
            <a:pPr marL="60325"/>
            <a:r>
              <a:rPr lang="en-US" sz="3000" dirty="0"/>
              <a:t>Management wants materials on hand at the end of each month equal to </a:t>
            </a:r>
            <a:r>
              <a:rPr lang="en-US" sz="3000" i="1" dirty="0">
                <a:solidFill>
                  <a:srgbClr val="0000C0"/>
                </a:solidFill>
              </a:rPr>
              <a:t>10%</a:t>
            </a:r>
            <a:r>
              <a:rPr lang="en-US" sz="3000" dirty="0"/>
              <a:t> of the following month’s production.</a:t>
            </a:r>
          </a:p>
          <a:p>
            <a:pPr marL="60325"/>
            <a:r>
              <a:rPr lang="en-US" sz="3000" dirty="0"/>
              <a:t>On March 31, there are 13,000 pounds of material on hand. Material cost is </a:t>
            </a:r>
            <a:r>
              <a:rPr lang="en-US" sz="3000" i="1" dirty="0">
                <a:solidFill>
                  <a:srgbClr val="0000C0"/>
                </a:solidFill>
              </a:rPr>
              <a:t>$0.40</a:t>
            </a:r>
            <a:r>
              <a:rPr lang="en-US" sz="3000" dirty="0"/>
              <a:t> per pound.</a:t>
            </a:r>
          </a:p>
          <a:p>
            <a:pPr marL="60325" algn="ctr"/>
            <a:r>
              <a:rPr lang="en-US" sz="3000" dirty="0">
                <a:solidFill>
                  <a:srgbClr val="0000C0"/>
                </a:solidFill>
              </a:rPr>
              <a:t>Let’s prepare the direct materials budget.</a:t>
            </a:r>
          </a:p>
        </p:txBody>
      </p:sp>
    </p:spTree>
    <p:extLst>
      <p:ext uri="{BB962C8B-B14F-4D97-AF65-F5344CB8AC3E}">
        <p14:creationId xmlns:p14="http://schemas.microsoft.com/office/powerpoint/2010/main" val="4132117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2</a:t>
            </a:r>
          </a:p>
        </p:txBody>
      </p:sp>
      <p:graphicFrame>
        <p:nvGraphicFramePr>
          <p:cNvPr id="11" name="Table 10">
            <a:extLst>
              <a:ext uri="{FF2B5EF4-FFF2-40B4-BE49-F238E27FC236}">
                <a16:creationId xmlns:a16="http://schemas.microsoft.com/office/drawing/2014/main" id="{0D32676F-E336-421C-A0B0-926A93D84C07}"/>
              </a:ext>
            </a:extLst>
          </p:cNvPr>
          <p:cNvGraphicFramePr>
            <a:graphicFrameLocks noGrp="1"/>
          </p:cNvGraphicFramePr>
          <p:nvPr>
            <p:extLst>
              <p:ext uri="{D42A27DB-BD31-4B8C-83A1-F6EECF244321}">
                <p14:modId xmlns:p14="http://schemas.microsoft.com/office/powerpoint/2010/main" val="2961618323"/>
              </p:ext>
            </p:extLst>
          </p:nvPr>
        </p:nvGraphicFramePr>
        <p:xfrm>
          <a:off x="923526" y="1661160"/>
          <a:ext cx="7680324" cy="2682240"/>
        </p:xfrm>
        <a:graphic>
          <a:graphicData uri="http://schemas.openxmlformats.org/drawingml/2006/table">
            <a:tbl>
              <a:tblPr firstRow="1" bandRow="1">
                <a:tableStyleId>{5940675A-B579-460E-94D1-54222C63F5DA}</a:tableStyleId>
              </a:tblPr>
              <a:tblGrid>
                <a:gridCol w="2932488">
                  <a:extLst>
                    <a:ext uri="{9D8B030D-6E8A-4147-A177-3AD203B41FA5}">
                      <a16:colId xmlns:a16="http://schemas.microsoft.com/office/drawing/2014/main" val="20000"/>
                    </a:ext>
                  </a:extLst>
                </a:gridCol>
                <a:gridCol w="980793">
                  <a:extLst>
                    <a:ext uri="{9D8B030D-6E8A-4147-A177-3AD203B41FA5}">
                      <a16:colId xmlns:a16="http://schemas.microsoft.com/office/drawing/2014/main" val="20001"/>
                    </a:ext>
                  </a:extLst>
                </a:gridCol>
                <a:gridCol w="1255681">
                  <a:extLst>
                    <a:ext uri="{9D8B030D-6E8A-4147-A177-3AD203B41FA5}">
                      <a16:colId xmlns:a16="http://schemas.microsoft.com/office/drawing/2014/main" val="20002"/>
                    </a:ext>
                  </a:extLst>
                </a:gridCol>
                <a:gridCol w="1255681">
                  <a:extLst>
                    <a:ext uri="{9D8B030D-6E8A-4147-A177-3AD203B41FA5}">
                      <a16:colId xmlns:a16="http://schemas.microsoft.com/office/drawing/2014/main" val="20003"/>
                    </a:ext>
                  </a:extLst>
                </a:gridCol>
                <a:gridCol w="1255681">
                  <a:extLst>
                    <a:ext uri="{9D8B030D-6E8A-4147-A177-3AD203B41FA5}">
                      <a16:colId xmlns:a16="http://schemas.microsoft.com/office/drawing/2014/main" val="20004"/>
                    </a:ext>
                  </a:extLst>
                </a:gridCol>
              </a:tblGrid>
              <a:tr h="280276">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r>
                        <a:rPr lang="en-US" sz="1600" dirty="0">
                          <a:solidFill>
                            <a:schemeClr val="tx1"/>
                          </a:solidFill>
                          <a:latin typeface="+mn-lt"/>
                          <a:ea typeface="Verdana" pitchFamily="34" charset="0"/>
                          <a:cs typeface="Verdana" pitchFamily="34" charset="0"/>
                        </a:rPr>
                        <a:t>Production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dirty="0">
                          <a:solidFill>
                            <a:srgbClr val="AC0000"/>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dirty="0">
                          <a:solidFill>
                            <a:srgbClr val="AC0000"/>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dirty="0">
                          <a:solidFill>
                            <a:srgbClr val="AC0000"/>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dirty="0">
                          <a:solidFill>
                            <a:srgbClr val="AC0000"/>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80276">
                <a:tc>
                  <a:txBody>
                    <a:bodyPr/>
                    <a:lstStyle/>
                    <a:p>
                      <a:r>
                        <a:rPr lang="en-US" sz="1600" dirty="0">
                          <a:solidFill>
                            <a:schemeClr val="tx1"/>
                          </a:solidFill>
                          <a:latin typeface="+mn-lt"/>
                          <a:ea typeface="Verdana" pitchFamily="34" charset="0"/>
                          <a:cs typeface="Verdana" pitchFamily="34" charset="0"/>
                        </a:rPr>
                        <a:t>Materials per</a:t>
                      </a:r>
                      <a:r>
                        <a:rPr lang="en-US" sz="1600" baseline="0" dirty="0">
                          <a:solidFill>
                            <a:schemeClr val="tx1"/>
                          </a:solidFill>
                          <a:latin typeface="+mn-lt"/>
                          <a:ea typeface="Verdana" pitchFamily="34" charset="0"/>
                          <a:cs typeface="Verdana" pitchFamily="34" charset="0"/>
                        </a:rPr>
                        <a:t> unit (pounds)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b="1"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b="1"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b="1"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b="1"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80276">
                <a:tc>
                  <a:txBody>
                    <a:bodyPr/>
                    <a:lstStyle/>
                    <a:p>
                      <a:r>
                        <a:rPr lang="en-US" sz="1600" dirty="0">
                          <a:solidFill>
                            <a:schemeClr val="tx1"/>
                          </a:solidFill>
                          <a:latin typeface="+mn-lt"/>
                          <a:ea typeface="Verdana" pitchFamily="34" charset="0"/>
                          <a:cs typeface="Verdana" pitchFamily="34" charset="0"/>
                        </a:rPr>
                        <a:t>Production</a:t>
                      </a:r>
                      <a:r>
                        <a:rPr lang="en-US" sz="1600" baseline="0" dirty="0">
                          <a:solidFill>
                            <a:schemeClr val="tx1"/>
                          </a:solidFill>
                          <a:latin typeface="+mn-lt"/>
                          <a:ea typeface="Verdana" pitchFamily="34" charset="0"/>
                          <a:cs typeface="Verdana" pitchFamily="34" charset="0"/>
                        </a:rPr>
                        <a:t> needs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80276">
                <a:tc>
                  <a:txBody>
                    <a:bodyPr/>
                    <a:lstStyle/>
                    <a:p>
                      <a:r>
                        <a:rPr lang="en-US" sz="1600" dirty="0">
                          <a:solidFill>
                            <a:schemeClr val="tx1"/>
                          </a:solidFill>
                          <a:latin typeface="+mn-lt"/>
                          <a:ea typeface="Verdana" pitchFamily="34" charset="0"/>
                          <a:cs typeface="Verdana" pitchFamily="34" charset="0"/>
                        </a:rPr>
                        <a:t>Add:</a:t>
                      </a:r>
                      <a:r>
                        <a:rPr lang="en-US" sz="1600" baseline="0" dirty="0">
                          <a:solidFill>
                            <a:schemeClr val="tx1"/>
                          </a:solidFill>
                          <a:latin typeface="+mn-lt"/>
                          <a:ea typeface="Verdana" pitchFamily="34" charset="0"/>
                          <a:cs typeface="Verdana" pitchFamily="34" charset="0"/>
                        </a:rPr>
                        <a:t> Desired ending inventory</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80276">
                <a:tc>
                  <a:txBody>
                    <a:bodyPr/>
                    <a:lstStyle/>
                    <a:p>
                      <a:r>
                        <a:rPr lang="en-US" sz="1600" dirty="0">
                          <a:solidFill>
                            <a:schemeClr val="tx1"/>
                          </a:solidFill>
                          <a:latin typeface="+mn-lt"/>
                          <a:ea typeface="Verdana" pitchFamily="34" charset="0"/>
                          <a:cs typeface="Verdana" pitchFamily="34" charset="0"/>
                        </a:rPr>
                        <a:t>Total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80276">
                <a:tc>
                  <a:txBody>
                    <a:bodyPr/>
                    <a:lstStyle/>
                    <a:p>
                      <a:r>
                        <a:rPr lang="en-US" sz="16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80276">
                <a:tc>
                  <a:txBody>
                    <a:bodyPr/>
                    <a:lstStyle/>
                    <a:p>
                      <a:r>
                        <a:rPr lang="en-US" sz="1600" dirty="0">
                          <a:solidFill>
                            <a:schemeClr val="tx1"/>
                          </a:solidFill>
                          <a:latin typeface="+mn-lt"/>
                          <a:ea typeface="Verdana" pitchFamily="34" charset="0"/>
                          <a:cs typeface="Verdana" pitchFamily="34" charset="0"/>
                        </a:rPr>
                        <a:t>Materials to be purchased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1143000" y="4663441"/>
            <a:ext cx="3216275" cy="533399"/>
          </a:xfrm>
          <a:ln w="19050">
            <a:solidFill>
              <a:schemeClr val="tx1"/>
            </a:solidFill>
          </a:ln>
        </p:spPr>
        <p:txBody>
          <a:bodyPr/>
          <a:lstStyle/>
          <a:p>
            <a:pPr algn="ctr"/>
            <a:r>
              <a:rPr lang="en-US" sz="2400" dirty="0"/>
              <a:t>From production budget</a:t>
            </a:r>
          </a:p>
        </p:txBody>
      </p:sp>
    </p:spTree>
    <p:extLst>
      <p:ext uri="{BB962C8B-B14F-4D97-AF65-F5344CB8AC3E}">
        <p14:creationId xmlns:p14="http://schemas.microsoft.com/office/powerpoint/2010/main" val="873770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3</a:t>
            </a:r>
          </a:p>
        </p:txBody>
      </p:sp>
      <p:graphicFrame>
        <p:nvGraphicFramePr>
          <p:cNvPr id="7" name="Table 6">
            <a:extLst>
              <a:ext uri="{FF2B5EF4-FFF2-40B4-BE49-F238E27FC236}">
                <a16:creationId xmlns:a16="http://schemas.microsoft.com/office/drawing/2014/main" id="{5642174E-5CF7-407C-83A3-F029B5E6A1BB}"/>
              </a:ext>
            </a:extLst>
          </p:cNvPr>
          <p:cNvGraphicFramePr>
            <a:graphicFrameLocks noGrp="1"/>
          </p:cNvGraphicFramePr>
          <p:nvPr>
            <p:extLst>
              <p:ext uri="{D42A27DB-BD31-4B8C-83A1-F6EECF244321}">
                <p14:modId xmlns:p14="http://schemas.microsoft.com/office/powerpoint/2010/main" val="1771534472"/>
              </p:ext>
            </p:extLst>
          </p:nvPr>
        </p:nvGraphicFramePr>
        <p:xfrm>
          <a:off x="931009" y="1653250"/>
          <a:ext cx="7855141" cy="2682240"/>
        </p:xfrm>
        <a:graphic>
          <a:graphicData uri="http://schemas.openxmlformats.org/drawingml/2006/table">
            <a:tbl>
              <a:tblPr firstRow="1" bandRow="1">
                <a:tableStyleId>{5940675A-B579-460E-94D1-54222C63F5DA}</a:tableStyleId>
              </a:tblPr>
              <a:tblGrid>
                <a:gridCol w="2978341">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247650">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47650">
                <a:tc>
                  <a:txBody>
                    <a:bodyPr/>
                    <a:lstStyle/>
                    <a:p>
                      <a:r>
                        <a:rPr lang="en-US" sz="1600" dirty="0">
                          <a:solidFill>
                            <a:schemeClr val="tx1"/>
                          </a:solidFill>
                          <a:latin typeface="+mn-lt"/>
                          <a:ea typeface="Verdana" pitchFamily="34" charset="0"/>
                          <a:cs typeface="Verdana" pitchFamily="34" charset="0"/>
                        </a:rPr>
                        <a:t>Production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7650">
                <a:tc>
                  <a:txBody>
                    <a:bodyPr/>
                    <a:lstStyle/>
                    <a:p>
                      <a:r>
                        <a:rPr lang="en-US" sz="1600" dirty="0">
                          <a:solidFill>
                            <a:schemeClr val="tx1"/>
                          </a:solidFill>
                          <a:latin typeface="+mn-lt"/>
                          <a:ea typeface="Verdana" pitchFamily="34" charset="0"/>
                          <a:cs typeface="Verdana" pitchFamily="34" charset="0"/>
                        </a:rPr>
                        <a:t>Materials per</a:t>
                      </a:r>
                      <a:r>
                        <a:rPr lang="en-US" sz="1600" baseline="0" dirty="0">
                          <a:solidFill>
                            <a:schemeClr val="tx1"/>
                          </a:solidFill>
                          <a:latin typeface="+mn-lt"/>
                          <a:ea typeface="Verdana" pitchFamily="34" charset="0"/>
                          <a:cs typeface="Verdana" pitchFamily="34" charset="0"/>
                        </a:rPr>
                        <a:t> unit (pounds)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47650">
                <a:tc>
                  <a:txBody>
                    <a:bodyPr/>
                    <a:lstStyle/>
                    <a:p>
                      <a:r>
                        <a:rPr lang="en-US" sz="1600" dirty="0">
                          <a:solidFill>
                            <a:schemeClr val="tx1"/>
                          </a:solidFill>
                          <a:latin typeface="+mn-lt"/>
                          <a:ea typeface="Verdana" pitchFamily="34" charset="0"/>
                          <a:cs typeface="Verdana" pitchFamily="34" charset="0"/>
                        </a:rPr>
                        <a:t>Production</a:t>
                      </a:r>
                      <a:r>
                        <a:rPr lang="en-US" sz="1600" baseline="0" dirty="0">
                          <a:solidFill>
                            <a:schemeClr val="tx1"/>
                          </a:solidFill>
                          <a:latin typeface="+mn-lt"/>
                          <a:ea typeface="Verdana" pitchFamily="34" charset="0"/>
                          <a:cs typeface="Verdana" pitchFamily="34" charset="0"/>
                        </a:rPr>
                        <a:t> needs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145,000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505,000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47650">
                <a:tc>
                  <a:txBody>
                    <a:bodyPr/>
                    <a:lstStyle/>
                    <a:p>
                      <a:r>
                        <a:rPr lang="en-US" sz="1600" dirty="0">
                          <a:solidFill>
                            <a:schemeClr val="tx1"/>
                          </a:solidFill>
                          <a:latin typeface="+mn-lt"/>
                          <a:ea typeface="Verdana" pitchFamily="34" charset="0"/>
                          <a:cs typeface="Verdana" pitchFamily="34" charset="0"/>
                        </a:rPr>
                        <a:t>Add:</a:t>
                      </a:r>
                      <a:r>
                        <a:rPr lang="en-US" sz="1600" baseline="0" dirty="0">
                          <a:solidFill>
                            <a:schemeClr val="tx1"/>
                          </a:solidFill>
                          <a:latin typeface="+mn-lt"/>
                          <a:ea typeface="Verdana" pitchFamily="34" charset="0"/>
                          <a:cs typeface="Verdana" pitchFamily="34" charset="0"/>
                        </a:rPr>
                        <a:t> Desired ending inventory</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47650">
                <a:tc>
                  <a:txBody>
                    <a:bodyPr/>
                    <a:lstStyle/>
                    <a:p>
                      <a:r>
                        <a:rPr lang="en-US" sz="1600" dirty="0">
                          <a:solidFill>
                            <a:schemeClr val="tx1"/>
                          </a:solidFill>
                          <a:latin typeface="+mn-lt"/>
                          <a:ea typeface="Verdana" pitchFamily="34" charset="0"/>
                          <a:cs typeface="Verdana" pitchFamily="34" charset="0"/>
                        </a:rPr>
                        <a:t>Total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47650">
                <a:tc>
                  <a:txBody>
                    <a:bodyPr/>
                    <a:lstStyle/>
                    <a:p>
                      <a:r>
                        <a:rPr lang="en-US" sz="16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47650">
                <a:tc>
                  <a:txBody>
                    <a:bodyPr/>
                    <a:lstStyle/>
                    <a:p>
                      <a:r>
                        <a:rPr lang="en-US" sz="1600" dirty="0">
                          <a:solidFill>
                            <a:schemeClr val="tx1"/>
                          </a:solidFill>
                          <a:latin typeface="+mn-lt"/>
                          <a:ea typeface="Verdana" pitchFamily="34" charset="0"/>
                          <a:cs typeface="Verdana" pitchFamily="34" charset="0"/>
                        </a:rPr>
                        <a:t>Materials to be purchased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55033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Choosing the Budget Period</a:t>
            </a:r>
            <a:endParaRPr lang="en-US" dirty="0"/>
          </a:p>
        </p:txBody>
      </p:sp>
      <p:pic>
        <p:nvPicPr>
          <p:cNvPr id="2" name="Picture 1" descr="Time line from 2020 to 2023. An arrow marks the span from 2020 to 2021."/>
          <p:cNvPicPr>
            <a:picLocks noChangeAspect="1"/>
          </p:cNvPicPr>
          <p:nvPr/>
        </p:nvPicPr>
        <p:blipFill>
          <a:blip r:embed="rId2"/>
          <a:stretch>
            <a:fillRect/>
          </a:stretch>
        </p:blipFill>
        <p:spPr>
          <a:xfrm>
            <a:off x="888835" y="1566585"/>
            <a:ext cx="7863363" cy="1759557"/>
          </a:xfrm>
          <a:prstGeom prst="rect">
            <a:avLst/>
          </a:prstGeom>
        </p:spPr>
      </p:pic>
      <p:sp>
        <p:nvSpPr>
          <p:cNvPr id="3" name="Content Placeholder 2"/>
          <p:cNvSpPr>
            <a:spLocks noGrp="1"/>
          </p:cNvSpPr>
          <p:nvPr>
            <p:ph idx="1"/>
          </p:nvPr>
        </p:nvSpPr>
        <p:spPr>
          <a:xfrm>
            <a:off x="1066800" y="3810000"/>
            <a:ext cx="3505200" cy="1981200"/>
          </a:xfrm>
          <a:ln w="19050">
            <a:solidFill>
              <a:schemeClr val="tx1"/>
            </a:solidFill>
          </a:ln>
        </p:spPr>
        <p:txBody>
          <a:bodyPr/>
          <a:lstStyle/>
          <a:p>
            <a:pPr algn="ctr"/>
            <a:r>
              <a:rPr lang="en-US" dirty="0">
                <a:effectLst>
                  <a:outerShdw blurRad="38100" dist="38100" dir="2700000" algn="tl">
                    <a:srgbClr val="FFFFFF"/>
                  </a:outerShdw>
                </a:effectLst>
              </a:rPr>
              <a:t>Operating budgets ordinarily cover a one-year period corresponding to a company</a:t>
            </a:r>
            <a:r>
              <a:rPr lang="en-US" altLang="ja-JP" dirty="0">
                <a:effectLst>
                  <a:outerShdw blurRad="38100" dist="38100" dir="2700000" algn="tl">
                    <a:srgbClr val="FFFFFF"/>
                  </a:outerShdw>
                </a:effectLst>
              </a:rPr>
              <a:t>’</a:t>
            </a:r>
            <a:r>
              <a:rPr lang="en-US" dirty="0">
                <a:effectLst>
                  <a:outerShdw blurRad="38100" dist="38100" dir="2700000" algn="tl">
                    <a:srgbClr val="FFFFFF"/>
                  </a:outerShdw>
                </a:effectLst>
              </a:rPr>
              <a:t>s fiscal year. Many companies divide their annual budget into four quarters.</a:t>
            </a:r>
          </a:p>
        </p:txBody>
      </p:sp>
      <p:sp>
        <p:nvSpPr>
          <p:cNvPr id="4" name="Content Placeholder 3"/>
          <p:cNvSpPr>
            <a:spLocks noGrp="1"/>
          </p:cNvSpPr>
          <p:nvPr>
            <p:ph idx="10"/>
          </p:nvPr>
        </p:nvSpPr>
        <p:spPr>
          <a:xfrm>
            <a:off x="4816475" y="3810000"/>
            <a:ext cx="3549649" cy="1981199"/>
          </a:xfrm>
          <a:ln w="19050">
            <a:solidFill>
              <a:schemeClr val="tx1"/>
            </a:solidFill>
          </a:ln>
        </p:spPr>
        <p:txBody>
          <a:bodyPr/>
          <a:lstStyle/>
          <a:p>
            <a:pPr algn="ctr"/>
            <a:r>
              <a:rPr lang="en-US" dirty="0"/>
              <a:t>A continuous budget is a 12-month budget that rolls forward one month (or quarter) as the current month (or quarter) is completed.</a:t>
            </a:r>
          </a:p>
        </p:txBody>
      </p:sp>
    </p:spTree>
    <p:extLst>
      <p:ext uri="{BB962C8B-B14F-4D97-AF65-F5344CB8AC3E}">
        <p14:creationId xmlns:p14="http://schemas.microsoft.com/office/powerpoint/2010/main" val="7428961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4</a:t>
            </a:r>
          </a:p>
        </p:txBody>
      </p:sp>
      <p:graphicFrame>
        <p:nvGraphicFramePr>
          <p:cNvPr id="8" name="Table 7">
            <a:extLst>
              <a:ext uri="{FF2B5EF4-FFF2-40B4-BE49-F238E27FC236}">
                <a16:creationId xmlns:a16="http://schemas.microsoft.com/office/drawing/2014/main" id="{B2B577B4-5B6C-4C7F-AE22-2B4990A1D616}"/>
              </a:ext>
            </a:extLst>
          </p:cNvPr>
          <p:cNvGraphicFramePr>
            <a:graphicFrameLocks noGrp="1"/>
          </p:cNvGraphicFramePr>
          <p:nvPr>
            <p:extLst>
              <p:ext uri="{D42A27DB-BD31-4B8C-83A1-F6EECF244321}">
                <p14:modId xmlns:p14="http://schemas.microsoft.com/office/powerpoint/2010/main" val="885389703"/>
              </p:ext>
            </p:extLst>
          </p:nvPr>
        </p:nvGraphicFramePr>
        <p:xfrm>
          <a:off x="914401" y="1666302"/>
          <a:ext cx="7848600" cy="2682240"/>
        </p:xfrm>
        <a:graphic>
          <a:graphicData uri="http://schemas.openxmlformats.org/drawingml/2006/table">
            <a:tbl>
              <a:tblPr firstRow="1" bandRow="1">
                <a:tableStyleId>{5940675A-B579-460E-94D1-54222C63F5DA}</a:tableStyleId>
              </a:tblPr>
              <a:tblGrid>
                <a:gridCol w="2871016">
                  <a:extLst>
                    <a:ext uri="{9D8B030D-6E8A-4147-A177-3AD203B41FA5}">
                      <a16:colId xmlns:a16="http://schemas.microsoft.com/office/drawing/2014/main" val="20000"/>
                    </a:ext>
                  </a:extLst>
                </a:gridCol>
                <a:gridCol w="1240155">
                  <a:extLst>
                    <a:ext uri="{9D8B030D-6E8A-4147-A177-3AD203B41FA5}">
                      <a16:colId xmlns:a16="http://schemas.microsoft.com/office/drawing/2014/main" val="20001"/>
                    </a:ext>
                  </a:extLst>
                </a:gridCol>
                <a:gridCol w="1195977">
                  <a:extLst>
                    <a:ext uri="{9D8B030D-6E8A-4147-A177-3AD203B41FA5}">
                      <a16:colId xmlns:a16="http://schemas.microsoft.com/office/drawing/2014/main" val="20002"/>
                    </a:ext>
                  </a:extLst>
                </a:gridCol>
                <a:gridCol w="1270726">
                  <a:extLst>
                    <a:ext uri="{9D8B030D-6E8A-4147-A177-3AD203B41FA5}">
                      <a16:colId xmlns:a16="http://schemas.microsoft.com/office/drawing/2014/main" val="20003"/>
                    </a:ext>
                  </a:extLst>
                </a:gridCol>
                <a:gridCol w="1270726">
                  <a:extLst>
                    <a:ext uri="{9D8B030D-6E8A-4147-A177-3AD203B41FA5}">
                      <a16:colId xmlns:a16="http://schemas.microsoft.com/office/drawing/2014/main" val="20004"/>
                    </a:ext>
                  </a:extLst>
                </a:gridCol>
              </a:tblGrid>
              <a:tr h="283364">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83364">
                <a:tc>
                  <a:txBody>
                    <a:bodyPr/>
                    <a:lstStyle/>
                    <a:p>
                      <a:r>
                        <a:rPr lang="en-US" sz="1600" dirty="0">
                          <a:solidFill>
                            <a:schemeClr val="tx1"/>
                          </a:solidFill>
                          <a:latin typeface="+mn-lt"/>
                          <a:ea typeface="Verdana" pitchFamily="34" charset="0"/>
                          <a:cs typeface="Verdana" pitchFamily="34" charset="0"/>
                        </a:rPr>
                        <a:t>Production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83364">
                <a:tc>
                  <a:txBody>
                    <a:bodyPr/>
                    <a:lstStyle/>
                    <a:p>
                      <a:r>
                        <a:rPr lang="en-US" sz="1600" dirty="0">
                          <a:solidFill>
                            <a:schemeClr val="tx1"/>
                          </a:solidFill>
                          <a:latin typeface="+mn-lt"/>
                          <a:ea typeface="Verdana" pitchFamily="34" charset="0"/>
                          <a:cs typeface="Verdana" pitchFamily="34" charset="0"/>
                        </a:rPr>
                        <a:t>Materials per</a:t>
                      </a:r>
                      <a:r>
                        <a:rPr lang="en-US" sz="1600" baseline="0" dirty="0">
                          <a:solidFill>
                            <a:schemeClr val="tx1"/>
                          </a:solidFill>
                          <a:latin typeface="+mn-lt"/>
                          <a:ea typeface="Verdana" pitchFamily="34" charset="0"/>
                          <a:cs typeface="Verdana" pitchFamily="34" charset="0"/>
                        </a:rPr>
                        <a:t> unit (pounds)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83364">
                <a:tc>
                  <a:txBody>
                    <a:bodyPr/>
                    <a:lstStyle/>
                    <a:p>
                      <a:r>
                        <a:rPr lang="en-US" sz="1600" dirty="0">
                          <a:solidFill>
                            <a:schemeClr val="tx1"/>
                          </a:solidFill>
                          <a:latin typeface="+mn-lt"/>
                          <a:ea typeface="Verdana" pitchFamily="34" charset="0"/>
                          <a:cs typeface="Verdana" pitchFamily="34" charset="0"/>
                        </a:rPr>
                        <a:t>Production</a:t>
                      </a:r>
                      <a:r>
                        <a:rPr lang="en-US" sz="1600" baseline="0" dirty="0">
                          <a:solidFill>
                            <a:schemeClr val="tx1"/>
                          </a:solidFill>
                          <a:latin typeface="+mn-lt"/>
                          <a:ea typeface="Verdana" pitchFamily="34" charset="0"/>
                          <a:cs typeface="Verdana" pitchFamily="34" charset="0"/>
                        </a:rPr>
                        <a:t> needs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dirty="0">
                          <a:solidFill>
                            <a:srgbClr val="002060"/>
                          </a:solidFill>
                          <a:latin typeface="+mn-lt"/>
                          <a:ea typeface="Verdana" pitchFamily="34" charset="0"/>
                          <a:cs typeface="Verdana" pitchFamily="34" charset="0"/>
                        </a:rPr>
                        <a:t>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145,000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505,000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05590">
                <a:tc>
                  <a:txBody>
                    <a:bodyPr/>
                    <a:lstStyle/>
                    <a:p>
                      <a:r>
                        <a:rPr lang="en-US" sz="1600" dirty="0">
                          <a:solidFill>
                            <a:schemeClr val="tx1"/>
                          </a:solidFill>
                          <a:latin typeface="+mn-lt"/>
                          <a:ea typeface="Verdana" pitchFamily="34" charset="0"/>
                          <a:cs typeface="Verdana" pitchFamily="34" charset="0"/>
                        </a:rPr>
                        <a:t>Add:</a:t>
                      </a:r>
                      <a:r>
                        <a:rPr lang="en-US" sz="1600" baseline="0" dirty="0">
                          <a:solidFill>
                            <a:schemeClr val="tx1"/>
                          </a:solidFill>
                          <a:latin typeface="+mn-lt"/>
                          <a:ea typeface="Verdana" pitchFamily="34" charset="0"/>
                          <a:cs typeface="Verdana" pitchFamily="34" charset="0"/>
                        </a:rPr>
                        <a:t> Desired ending inventory</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u="sng" baseline="0" dirty="0">
                          <a:solidFill>
                            <a:srgbClr val="002060"/>
                          </a:solidFill>
                          <a:uFill>
                            <a:solidFill>
                              <a:schemeClr val="tx1"/>
                            </a:solidFill>
                          </a:u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83364">
                <a:tc>
                  <a:txBody>
                    <a:bodyPr/>
                    <a:lstStyle/>
                    <a:p>
                      <a:r>
                        <a:rPr lang="en-US" sz="1600" dirty="0">
                          <a:solidFill>
                            <a:schemeClr val="tx1"/>
                          </a:solidFill>
                          <a:latin typeface="+mn-lt"/>
                          <a:ea typeface="Verdana" pitchFamily="34" charset="0"/>
                          <a:cs typeface="Verdana" pitchFamily="34" charset="0"/>
                        </a:rPr>
                        <a:t>Total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153,000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83364">
                <a:tc>
                  <a:txBody>
                    <a:bodyPr/>
                    <a:lstStyle/>
                    <a:p>
                      <a:r>
                        <a:rPr lang="en-US" sz="16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1" u="sng" baseline="0" dirty="0">
                          <a:solidFill>
                            <a:srgbClr val="AC0000"/>
                          </a:solidFill>
                          <a:uFill>
                            <a:solidFill>
                              <a:schemeClr val="tx1"/>
                            </a:solidFill>
                          </a:u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83364">
                <a:tc>
                  <a:txBody>
                    <a:bodyPr/>
                    <a:lstStyle/>
                    <a:p>
                      <a:r>
                        <a:rPr lang="en-US" sz="1600" dirty="0">
                          <a:solidFill>
                            <a:schemeClr val="tx1"/>
                          </a:solidFill>
                          <a:latin typeface="+mn-lt"/>
                          <a:ea typeface="Verdana" pitchFamily="34" charset="0"/>
                          <a:cs typeface="Verdana" pitchFamily="34" charset="0"/>
                        </a:rPr>
                        <a:t>Materials to be purchased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140,000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Content Placeholder 2"/>
          <p:cNvSpPr>
            <a:spLocks noGrp="1"/>
          </p:cNvSpPr>
          <p:nvPr>
            <p:ph idx="1"/>
          </p:nvPr>
        </p:nvSpPr>
        <p:spPr>
          <a:xfrm>
            <a:off x="914400" y="4759125"/>
            <a:ext cx="7239000" cy="1371600"/>
          </a:xfrm>
          <a:ln w="19050">
            <a:solidFill>
              <a:schemeClr val="tx1"/>
            </a:solidFill>
          </a:ln>
        </p:spPr>
        <p:txBody>
          <a:bodyPr/>
          <a:lstStyle/>
          <a:p>
            <a:pPr marL="80963"/>
            <a:r>
              <a:rPr lang="en-US" b="1" dirty="0">
                <a:solidFill>
                  <a:srgbClr val="AC0000"/>
                </a:solidFill>
              </a:rPr>
              <a:t>March 31 inventory.</a:t>
            </a:r>
          </a:p>
          <a:p>
            <a:pPr marL="80963"/>
            <a:r>
              <a:rPr lang="en-US" b="1" dirty="0">
                <a:solidFill>
                  <a:srgbClr val="0000C0"/>
                </a:solidFill>
              </a:rPr>
              <a:t>10% of following month</a:t>
            </a:r>
            <a:r>
              <a:rPr lang="en-US" altLang="ja-JP" b="1" dirty="0">
                <a:solidFill>
                  <a:srgbClr val="0000C0"/>
                </a:solidFill>
              </a:rPr>
              <a:t>’</a:t>
            </a:r>
            <a:r>
              <a:rPr lang="en-US" b="1" dirty="0">
                <a:solidFill>
                  <a:srgbClr val="0000C0"/>
                </a:solidFill>
              </a:rPr>
              <a:t>s production needs.</a:t>
            </a:r>
          </a:p>
          <a:p>
            <a:pPr marL="80963"/>
            <a:r>
              <a:rPr lang="en-US" dirty="0"/>
              <a:t>Now, why don</a:t>
            </a:r>
            <a:r>
              <a:rPr lang="en-US" altLang="ja-JP" dirty="0"/>
              <a:t>’</a:t>
            </a:r>
            <a:r>
              <a:rPr lang="en-US" dirty="0"/>
              <a:t>t you calculate the materials to be purchased in May.</a:t>
            </a:r>
          </a:p>
        </p:txBody>
      </p:sp>
    </p:spTree>
    <p:extLst>
      <p:ext uri="{BB962C8B-B14F-4D97-AF65-F5344CB8AC3E}">
        <p14:creationId xmlns:p14="http://schemas.microsoft.com/office/powerpoint/2010/main" val="438036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3</a:t>
            </a:r>
            <a:endParaRPr lang="en-US" dirty="0"/>
          </a:p>
        </p:txBody>
      </p:sp>
      <p:sp>
        <p:nvSpPr>
          <p:cNvPr id="7" name="Content Placeholder 6"/>
          <p:cNvSpPr>
            <a:spLocks noGrp="1"/>
          </p:cNvSpPr>
          <p:nvPr>
            <p:ph idx="1"/>
          </p:nvPr>
        </p:nvSpPr>
        <p:spPr>
          <a:xfrm>
            <a:off x="822325" y="1447801"/>
            <a:ext cx="7543800" cy="3733799"/>
          </a:xfrm>
          <a:ln>
            <a:solidFill>
              <a:schemeClr val="tx1"/>
            </a:solidFill>
          </a:ln>
        </p:spPr>
        <p:txBody>
          <a:bodyPr/>
          <a:lstStyle/>
          <a:p>
            <a:pPr marL="80963" eaLnBrk="1" hangingPunct="1">
              <a:spcAft>
                <a:spcPts val="0"/>
              </a:spcAft>
              <a:defRPr/>
            </a:pPr>
            <a:r>
              <a:rPr lang="en-US" altLang="en-US" sz="3000" dirty="0"/>
              <a:t>How much materials should be purchased in May?</a:t>
            </a:r>
          </a:p>
          <a:p>
            <a:pPr lvl="1" eaLnBrk="1" hangingPunct="1">
              <a:spcAft>
                <a:spcPts val="0"/>
              </a:spcAft>
              <a:defRPr/>
            </a:pPr>
            <a:r>
              <a:rPr lang="en-US" altLang="en-US" sz="3000" dirty="0"/>
              <a:t>a. 221,500 pounds.</a:t>
            </a:r>
          </a:p>
          <a:p>
            <a:pPr lvl="1" eaLnBrk="1" hangingPunct="1">
              <a:spcAft>
                <a:spcPts val="0"/>
              </a:spcAft>
              <a:defRPr/>
            </a:pPr>
            <a:r>
              <a:rPr lang="en-US" altLang="en-US" sz="3000" dirty="0"/>
              <a:t>b. 240,000 pounds.</a:t>
            </a:r>
          </a:p>
          <a:p>
            <a:pPr lvl="1" eaLnBrk="1" hangingPunct="1">
              <a:spcAft>
                <a:spcPts val="0"/>
              </a:spcAft>
              <a:defRPr/>
            </a:pPr>
            <a:r>
              <a:rPr lang="en-US" altLang="en-US" sz="3000" dirty="0"/>
              <a:t>c. 230,000 pounds.</a:t>
            </a:r>
          </a:p>
          <a:p>
            <a:pPr lvl="1" eaLnBrk="1" hangingPunct="1">
              <a:spcAft>
                <a:spcPts val="0"/>
              </a:spcAft>
              <a:defRPr/>
            </a:pPr>
            <a:r>
              <a:rPr lang="en-US" altLang="en-US" sz="3000" dirty="0"/>
              <a:t>d. 211,500 pounds.</a:t>
            </a:r>
          </a:p>
        </p:txBody>
      </p:sp>
    </p:spTree>
    <p:extLst>
      <p:ext uri="{BB962C8B-B14F-4D97-AF65-F5344CB8AC3E}">
        <p14:creationId xmlns:p14="http://schemas.microsoft.com/office/powerpoint/2010/main" val="2368896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3a</a:t>
            </a:r>
            <a:endParaRPr lang="en-US" dirty="0"/>
          </a:p>
        </p:txBody>
      </p:sp>
      <p:sp>
        <p:nvSpPr>
          <p:cNvPr id="7" name="Content Placeholder 6"/>
          <p:cNvSpPr>
            <a:spLocks noGrp="1"/>
          </p:cNvSpPr>
          <p:nvPr>
            <p:ph idx="1"/>
          </p:nvPr>
        </p:nvSpPr>
        <p:spPr>
          <a:xfrm>
            <a:off x="822325" y="1447801"/>
            <a:ext cx="7543800" cy="3733799"/>
          </a:xfrm>
          <a:ln>
            <a:solidFill>
              <a:schemeClr val="tx1"/>
            </a:solidFill>
          </a:ln>
        </p:spPr>
        <p:txBody>
          <a:bodyPr/>
          <a:lstStyle/>
          <a:p>
            <a:pPr marL="80963" eaLnBrk="1" hangingPunct="1">
              <a:spcAft>
                <a:spcPts val="0"/>
              </a:spcAft>
              <a:defRPr/>
            </a:pPr>
            <a:r>
              <a:rPr lang="en-US" altLang="en-US" sz="3000" dirty="0"/>
              <a:t>How much materials should be purchased in May?</a:t>
            </a:r>
          </a:p>
          <a:p>
            <a:pPr lvl="1" eaLnBrk="1" hangingPunct="1">
              <a:spcAft>
                <a:spcPts val="0"/>
              </a:spcAft>
              <a:defRPr/>
            </a:pPr>
            <a:r>
              <a:rPr lang="en-US" altLang="en-US" sz="3000" dirty="0">
                <a:solidFill>
                  <a:srgbClr val="0000C0"/>
                </a:solidFill>
              </a:rPr>
              <a:t>a. Answer: 221,500 pounds.</a:t>
            </a:r>
          </a:p>
          <a:p>
            <a:pPr lvl="1" eaLnBrk="1" hangingPunct="1">
              <a:spcAft>
                <a:spcPts val="0"/>
              </a:spcAft>
              <a:defRPr/>
            </a:pPr>
            <a:r>
              <a:rPr lang="en-US" altLang="en-US" sz="3000" dirty="0"/>
              <a:t>b. 240,000 pounds.</a:t>
            </a:r>
          </a:p>
          <a:p>
            <a:pPr lvl="1" eaLnBrk="1" hangingPunct="1">
              <a:spcAft>
                <a:spcPts val="0"/>
              </a:spcAft>
              <a:defRPr/>
            </a:pPr>
            <a:r>
              <a:rPr lang="en-US" altLang="en-US" sz="3000" dirty="0"/>
              <a:t>c. 230,000 pounds.</a:t>
            </a:r>
          </a:p>
          <a:p>
            <a:pPr lvl="1" eaLnBrk="1" hangingPunct="1">
              <a:spcAft>
                <a:spcPts val="0"/>
              </a:spcAft>
              <a:defRPr/>
            </a:pPr>
            <a:r>
              <a:rPr lang="en-US" altLang="en-US" sz="3000" dirty="0"/>
              <a:t>d. 211,500 pounds.</a:t>
            </a:r>
          </a:p>
        </p:txBody>
      </p:sp>
    </p:spTree>
    <p:extLst>
      <p:ext uri="{BB962C8B-B14F-4D97-AF65-F5344CB8AC3E}">
        <p14:creationId xmlns:p14="http://schemas.microsoft.com/office/powerpoint/2010/main" val="1542429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5</a:t>
            </a:r>
          </a:p>
        </p:txBody>
      </p:sp>
      <p:graphicFrame>
        <p:nvGraphicFramePr>
          <p:cNvPr id="13" name="Table 12">
            <a:extLst>
              <a:ext uri="{FF2B5EF4-FFF2-40B4-BE49-F238E27FC236}">
                <a16:creationId xmlns:a16="http://schemas.microsoft.com/office/drawing/2014/main" id="{DB690587-5AA7-4912-AD76-E9C29A589B84}"/>
              </a:ext>
            </a:extLst>
          </p:cNvPr>
          <p:cNvGraphicFramePr>
            <a:graphicFrameLocks noGrp="1"/>
          </p:cNvGraphicFramePr>
          <p:nvPr>
            <p:extLst>
              <p:ext uri="{D42A27DB-BD31-4B8C-83A1-F6EECF244321}">
                <p14:modId xmlns:p14="http://schemas.microsoft.com/office/powerpoint/2010/main" val="3858273176"/>
              </p:ext>
            </p:extLst>
          </p:nvPr>
        </p:nvGraphicFramePr>
        <p:xfrm>
          <a:off x="905655" y="1909825"/>
          <a:ext cx="7850595" cy="2926080"/>
        </p:xfrm>
        <a:graphic>
          <a:graphicData uri="http://schemas.openxmlformats.org/drawingml/2006/table">
            <a:tbl>
              <a:tblPr firstRow="1" bandRow="1">
                <a:tableStyleId>{5940675A-B579-460E-94D1-54222C63F5DA}</a:tableStyleId>
              </a:tblPr>
              <a:tblGrid>
                <a:gridCol w="3212563">
                  <a:extLst>
                    <a:ext uri="{9D8B030D-6E8A-4147-A177-3AD203B41FA5}">
                      <a16:colId xmlns:a16="http://schemas.microsoft.com/office/drawing/2014/main" val="20000"/>
                    </a:ext>
                  </a:extLst>
                </a:gridCol>
                <a:gridCol w="1159508">
                  <a:extLst>
                    <a:ext uri="{9D8B030D-6E8A-4147-A177-3AD203B41FA5}">
                      <a16:colId xmlns:a16="http://schemas.microsoft.com/office/drawing/2014/main" val="20001"/>
                    </a:ext>
                  </a:extLst>
                </a:gridCol>
                <a:gridCol w="1159508">
                  <a:extLst>
                    <a:ext uri="{9D8B030D-6E8A-4147-A177-3AD203B41FA5}">
                      <a16:colId xmlns:a16="http://schemas.microsoft.com/office/drawing/2014/main" val="20002"/>
                    </a:ext>
                  </a:extLst>
                </a:gridCol>
                <a:gridCol w="1159508">
                  <a:extLst>
                    <a:ext uri="{9D8B030D-6E8A-4147-A177-3AD203B41FA5}">
                      <a16:colId xmlns:a16="http://schemas.microsoft.com/office/drawing/2014/main" val="20003"/>
                    </a:ext>
                  </a:extLst>
                </a:gridCol>
                <a:gridCol w="1159508">
                  <a:extLst>
                    <a:ext uri="{9D8B030D-6E8A-4147-A177-3AD203B41FA5}">
                      <a16:colId xmlns:a16="http://schemas.microsoft.com/office/drawing/2014/main" val="20004"/>
                    </a:ext>
                  </a:extLst>
                </a:gridCol>
              </a:tblGrid>
              <a:tr h="342297">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42297">
                <a:tc>
                  <a:txBody>
                    <a:bodyPr/>
                    <a:lstStyle/>
                    <a:p>
                      <a:r>
                        <a:rPr lang="en-US" sz="1800" dirty="0">
                          <a:solidFill>
                            <a:schemeClr val="tx1"/>
                          </a:solidFill>
                          <a:latin typeface="+mn-lt"/>
                          <a:ea typeface="Verdana" pitchFamily="34" charset="0"/>
                          <a:cs typeface="Verdana" pitchFamily="34" charset="0"/>
                        </a:rPr>
                        <a:t>Production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42297">
                <a:tc>
                  <a:txBody>
                    <a:bodyPr/>
                    <a:lstStyle/>
                    <a:p>
                      <a:r>
                        <a:rPr lang="en-US" sz="1800" dirty="0">
                          <a:solidFill>
                            <a:schemeClr val="tx1"/>
                          </a:solidFill>
                          <a:latin typeface="+mn-lt"/>
                          <a:ea typeface="Verdana" pitchFamily="34" charset="0"/>
                          <a:cs typeface="Verdana" pitchFamily="34" charset="0"/>
                        </a:rPr>
                        <a:t>Materials per</a:t>
                      </a:r>
                      <a:r>
                        <a:rPr lang="en-US" sz="1800" baseline="0" dirty="0">
                          <a:solidFill>
                            <a:schemeClr val="tx1"/>
                          </a:solidFill>
                          <a:latin typeface="+mn-lt"/>
                          <a:ea typeface="Verdana" pitchFamily="34" charset="0"/>
                          <a:cs typeface="Verdana" pitchFamily="34" charset="0"/>
                        </a:rPr>
                        <a:t> unit (pounds)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42297">
                <a:tc>
                  <a:txBody>
                    <a:bodyPr/>
                    <a:lstStyle/>
                    <a:p>
                      <a:r>
                        <a:rPr lang="en-US" sz="1800" dirty="0">
                          <a:solidFill>
                            <a:schemeClr val="tx1"/>
                          </a:solidFill>
                          <a:latin typeface="+mn-lt"/>
                          <a:ea typeface="Verdana" pitchFamily="34" charset="0"/>
                          <a:cs typeface="Verdana" pitchFamily="34" charset="0"/>
                        </a:rPr>
                        <a:t>Production</a:t>
                      </a:r>
                      <a:r>
                        <a:rPr lang="en-US" sz="1800" baseline="0" dirty="0">
                          <a:solidFill>
                            <a:schemeClr val="tx1"/>
                          </a:solidFill>
                          <a:latin typeface="+mn-lt"/>
                          <a:ea typeface="Verdana" pitchFamily="34" charset="0"/>
                          <a:cs typeface="Verdana" pitchFamily="34" charset="0"/>
                        </a:rPr>
                        <a:t> needs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145,000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42297">
                <a:tc>
                  <a:txBody>
                    <a:bodyPr/>
                    <a:lstStyle/>
                    <a:p>
                      <a:r>
                        <a:rPr lang="en-US" sz="1800" dirty="0">
                          <a:solidFill>
                            <a:schemeClr val="tx1"/>
                          </a:solidFill>
                          <a:latin typeface="+mn-lt"/>
                          <a:ea typeface="Verdana" pitchFamily="34" charset="0"/>
                          <a:cs typeface="Verdana" pitchFamily="34" charset="0"/>
                        </a:rPr>
                        <a:t>Add:</a:t>
                      </a:r>
                      <a:r>
                        <a:rPr lang="en-US" sz="1800" baseline="0" dirty="0">
                          <a:solidFill>
                            <a:schemeClr val="tx1"/>
                          </a:solidFill>
                          <a:latin typeface="+mn-lt"/>
                          <a:ea typeface="Verdana" pitchFamily="34" charset="0"/>
                          <a:cs typeface="Verdana" pitchFamily="34" charset="0"/>
                        </a:rPr>
                        <a:t> Desired ending inventory</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42297">
                <a:tc>
                  <a:txBody>
                    <a:bodyPr/>
                    <a:lstStyle/>
                    <a:p>
                      <a:r>
                        <a:rPr lang="en-US" sz="1800" dirty="0">
                          <a:solidFill>
                            <a:schemeClr val="tx1"/>
                          </a:solidFill>
                          <a:latin typeface="+mn-lt"/>
                          <a:ea typeface="Verdana" pitchFamily="34" charset="0"/>
                          <a:cs typeface="Verdana" pitchFamily="34" charset="0"/>
                        </a:rPr>
                        <a:t>Total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153,000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244,500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42297">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42297">
                <a:tc>
                  <a:txBody>
                    <a:bodyPr/>
                    <a:lstStyle/>
                    <a:p>
                      <a:r>
                        <a:rPr lang="en-US" sz="1800" dirty="0">
                          <a:solidFill>
                            <a:schemeClr val="tx1"/>
                          </a:solidFill>
                          <a:latin typeface="+mn-lt"/>
                          <a:ea typeface="Verdana" pitchFamily="34" charset="0"/>
                          <a:cs typeface="Verdana" pitchFamily="34" charset="0"/>
                        </a:rPr>
                        <a:t>Materials to be purchased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140,000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221,500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1768557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Materials Budget </a:t>
            </a:r>
            <a:r>
              <a:rPr lang="en-US" sz="1000" dirty="0"/>
              <a:t>6</a:t>
            </a:r>
          </a:p>
        </p:txBody>
      </p:sp>
      <p:graphicFrame>
        <p:nvGraphicFramePr>
          <p:cNvPr id="14" name="Table 13">
            <a:extLst>
              <a:ext uri="{FF2B5EF4-FFF2-40B4-BE49-F238E27FC236}">
                <a16:creationId xmlns:a16="http://schemas.microsoft.com/office/drawing/2014/main" id="{9A3AFF20-0BCD-4CC0-8C25-B73A9B7B639F}"/>
              </a:ext>
            </a:extLst>
          </p:cNvPr>
          <p:cNvGraphicFramePr>
            <a:graphicFrameLocks noGrp="1"/>
          </p:cNvGraphicFramePr>
          <p:nvPr>
            <p:extLst>
              <p:ext uri="{D42A27DB-BD31-4B8C-83A1-F6EECF244321}">
                <p14:modId xmlns:p14="http://schemas.microsoft.com/office/powerpoint/2010/main" val="141813642"/>
              </p:ext>
            </p:extLst>
          </p:nvPr>
        </p:nvGraphicFramePr>
        <p:xfrm>
          <a:off x="912684" y="1909245"/>
          <a:ext cx="8007541" cy="2926080"/>
        </p:xfrm>
        <a:graphic>
          <a:graphicData uri="http://schemas.openxmlformats.org/drawingml/2006/table">
            <a:tbl>
              <a:tblPr firstRow="1" bandRow="1">
                <a:tableStyleId>{5940675A-B579-460E-94D1-54222C63F5DA}</a:tableStyleId>
              </a:tblPr>
              <a:tblGrid>
                <a:gridCol w="3036125">
                  <a:extLst>
                    <a:ext uri="{9D8B030D-6E8A-4147-A177-3AD203B41FA5}">
                      <a16:colId xmlns:a16="http://schemas.microsoft.com/office/drawing/2014/main" val="20000"/>
                    </a:ext>
                  </a:extLst>
                </a:gridCol>
                <a:gridCol w="1242854">
                  <a:extLst>
                    <a:ext uri="{9D8B030D-6E8A-4147-A177-3AD203B41FA5}">
                      <a16:colId xmlns:a16="http://schemas.microsoft.com/office/drawing/2014/main" val="20001"/>
                    </a:ext>
                  </a:extLst>
                </a:gridCol>
                <a:gridCol w="1242854">
                  <a:extLst>
                    <a:ext uri="{9D8B030D-6E8A-4147-A177-3AD203B41FA5}">
                      <a16:colId xmlns:a16="http://schemas.microsoft.com/office/drawing/2014/main" val="20002"/>
                    </a:ext>
                  </a:extLst>
                </a:gridCol>
                <a:gridCol w="1242854">
                  <a:extLst>
                    <a:ext uri="{9D8B030D-6E8A-4147-A177-3AD203B41FA5}">
                      <a16:colId xmlns:a16="http://schemas.microsoft.com/office/drawing/2014/main" val="20003"/>
                    </a:ext>
                  </a:extLst>
                </a:gridCol>
                <a:gridCol w="1242854">
                  <a:extLst>
                    <a:ext uri="{9D8B030D-6E8A-4147-A177-3AD203B41FA5}">
                      <a16:colId xmlns:a16="http://schemas.microsoft.com/office/drawing/2014/main" val="20004"/>
                    </a:ext>
                  </a:extLst>
                </a:gridCol>
              </a:tblGrid>
              <a:tr h="228600">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62560">
                <a:tc>
                  <a:txBody>
                    <a:bodyPr/>
                    <a:lstStyle/>
                    <a:p>
                      <a:r>
                        <a:rPr lang="en-US" sz="1800" dirty="0">
                          <a:solidFill>
                            <a:schemeClr val="tx1"/>
                          </a:solidFill>
                          <a:latin typeface="+mn-lt"/>
                          <a:ea typeface="Verdana" pitchFamily="34" charset="0"/>
                          <a:cs typeface="Verdana" pitchFamily="34" charset="0"/>
                        </a:rPr>
                        <a:t>Production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89560">
                <a:tc>
                  <a:txBody>
                    <a:bodyPr/>
                    <a:lstStyle/>
                    <a:p>
                      <a:r>
                        <a:rPr lang="en-US" sz="1800" dirty="0">
                          <a:solidFill>
                            <a:schemeClr val="tx1"/>
                          </a:solidFill>
                          <a:latin typeface="+mn-lt"/>
                          <a:ea typeface="Verdana" pitchFamily="34" charset="0"/>
                          <a:cs typeface="Verdana" pitchFamily="34" charset="0"/>
                        </a:rPr>
                        <a:t>Materials per</a:t>
                      </a:r>
                      <a:r>
                        <a:rPr lang="en-US" sz="1800" baseline="0" dirty="0">
                          <a:solidFill>
                            <a:schemeClr val="tx1"/>
                          </a:solidFill>
                          <a:latin typeface="+mn-lt"/>
                          <a:ea typeface="Verdana" pitchFamily="34" charset="0"/>
                          <a:cs typeface="Verdana" pitchFamily="34" charset="0"/>
                        </a:rPr>
                        <a:t> unit (pounds)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52400">
                <a:tc>
                  <a:txBody>
                    <a:bodyPr/>
                    <a:lstStyle/>
                    <a:p>
                      <a:r>
                        <a:rPr lang="en-US" sz="1800" dirty="0">
                          <a:solidFill>
                            <a:schemeClr val="tx1"/>
                          </a:solidFill>
                          <a:latin typeface="+mn-lt"/>
                          <a:ea typeface="Verdana" pitchFamily="34" charset="0"/>
                          <a:cs typeface="Verdana" pitchFamily="34" charset="0"/>
                        </a:rPr>
                        <a:t>Production</a:t>
                      </a:r>
                      <a:r>
                        <a:rPr lang="en-US" sz="1800" baseline="0" dirty="0">
                          <a:solidFill>
                            <a:schemeClr val="tx1"/>
                          </a:solidFill>
                          <a:latin typeface="+mn-lt"/>
                          <a:ea typeface="Verdana" pitchFamily="34" charset="0"/>
                          <a:cs typeface="Verdana" pitchFamily="34" charset="0"/>
                        </a:rPr>
                        <a:t> needs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145,000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59080">
                <a:tc>
                  <a:txBody>
                    <a:bodyPr/>
                    <a:lstStyle/>
                    <a:p>
                      <a:r>
                        <a:rPr lang="en-US" sz="1800" dirty="0">
                          <a:solidFill>
                            <a:schemeClr val="tx1"/>
                          </a:solidFill>
                          <a:latin typeface="+mn-lt"/>
                          <a:ea typeface="Verdana" pitchFamily="34" charset="0"/>
                          <a:cs typeface="Verdana" pitchFamily="34" charset="0"/>
                        </a:rPr>
                        <a:t>Add:</a:t>
                      </a:r>
                      <a:r>
                        <a:rPr lang="en-US" sz="1800" baseline="0" dirty="0">
                          <a:solidFill>
                            <a:schemeClr val="tx1"/>
                          </a:solidFill>
                          <a:latin typeface="+mn-lt"/>
                          <a:ea typeface="Verdana" pitchFamily="34" charset="0"/>
                          <a:cs typeface="Verdana" pitchFamily="34" charset="0"/>
                        </a:rPr>
                        <a:t> Desired ending inventory</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  14,500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chemeClr val="tx1"/>
                          </a:solidFill>
                          <a:latin typeface="+mn-lt"/>
                          <a:ea typeface="Verdana" pitchFamily="34" charset="0"/>
                          <a:cs typeface="Verdana" pitchFamily="34" charset="0"/>
                        </a:rPr>
                        <a:t>  11,500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dirty="0">
                          <a:solidFill>
                            <a:schemeClr val="tx1"/>
                          </a:solidFill>
                          <a:latin typeface="+mn-lt"/>
                          <a:ea typeface="Verdana" pitchFamily="34" charset="0"/>
                          <a:cs typeface="Verdana" pitchFamily="34" charset="0"/>
                        </a:rPr>
                        <a:t>  11,500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13360">
                <a:tc>
                  <a:txBody>
                    <a:bodyPr/>
                    <a:lstStyle/>
                    <a:p>
                      <a:r>
                        <a:rPr lang="en-US" sz="1800" dirty="0">
                          <a:solidFill>
                            <a:schemeClr val="tx1"/>
                          </a:solidFill>
                          <a:latin typeface="+mn-lt"/>
                          <a:ea typeface="Verdana" pitchFamily="34" charset="0"/>
                          <a:cs typeface="Verdana" pitchFamily="34" charset="0"/>
                        </a:rPr>
                        <a:t>Total needed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153,000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244,500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156,500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516,000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67640">
                <a:tc>
                  <a:txBody>
                    <a:bodyPr/>
                    <a:lstStyle/>
                    <a:p>
                      <a:r>
                        <a:rPr lang="en-US" sz="1800" dirty="0">
                          <a:solidFill>
                            <a:schemeClr val="tx1"/>
                          </a:solidFill>
                          <a:latin typeface="+mn-lt"/>
                          <a:ea typeface="Verdana" pitchFamily="34" charset="0"/>
                          <a:cs typeface="Verdana" pitchFamily="34" charset="0"/>
                        </a:rPr>
                        <a:t>Less: Beginning inventory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sng" baseline="0" dirty="0">
                          <a:solidFill>
                            <a:srgbClr val="AC0000"/>
                          </a:solidFill>
                          <a:uFill>
                            <a:solidFill>
                              <a:schemeClr val="tx1"/>
                            </a:solidFill>
                          </a:uFill>
                          <a:latin typeface="+mn-lt"/>
                          <a:ea typeface="Verdana" pitchFamily="34" charset="0"/>
                          <a:cs typeface="Verdana" pitchFamily="34" charset="0"/>
                        </a:rPr>
                        <a:t>  14,500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rgbClr val="002060"/>
                          </a:solidFill>
                          <a:latin typeface="+mn-lt"/>
                          <a:ea typeface="Verdana" pitchFamily="34" charset="0"/>
                          <a:cs typeface="Verdana" pitchFamily="34" charset="0"/>
                        </a:rPr>
                        <a:t>  </a:t>
                      </a:r>
                      <a:r>
                        <a:rPr lang="en-US" sz="1800" b="1" u="sng" dirty="0">
                          <a:solidFill>
                            <a:srgbClr val="002060"/>
                          </a:solidFill>
                          <a:latin typeface="+mn-lt"/>
                          <a:ea typeface="Verdana" pitchFamily="34" charset="0"/>
                          <a:cs typeface="Verdana" pitchFamily="34" charset="0"/>
                        </a:rPr>
                        <a:t>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121920">
                <a:tc>
                  <a:txBody>
                    <a:bodyPr/>
                    <a:lstStyle/>
                    <a:p>
                      <a:r>
                        <a:rPr lang="en-US" sz="1800" dirty="0">
                          <a:solidFill>
                            <a:schemeClr val="tx1"/>
                          </a:solidFill>
                          <a:latin typeface="+mn-lt"/>
                          <a:ea typeface="Verdana" pitchFamily="34" charset="0"/>
                          <a:cs typeface="Verdana" pitchFamily="34" charset="0"/>
                        </a:rPr>
                        <a:t>Materials to be purchased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140,000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221,500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142,000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503,500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4191000" y="5334001"/>
            <a:ext cx="4495801" cy="457200"/>
          </a:xfrm>
          <a:ln w="19050">
            <a:solidFill>
              <a:schemeClr val="tx1"/>
            </a:solidFill>
          </a:ln>
        </p:spPr>
        <p:txBody>
          <a:bodyPr/>
          <a:lstStyle/>
          <a:p>
            <a:pPr algn="ctr"/>
            <a:r>
              <a:rPr lang="en-US" sz="2400" b="1" dirty="0">
                <a:solidFill>
                  <a:srgbClr val="0000C0"/>
                </a:solidFill>
              </a:rPr>
              <a:t>Beginning inventory from April</a:t>
            </a:r>
          </a:p>
        </p:txBody>
      </p:sp>
    </p:spTree>
    <p:extLst>
      <p:ext uri="{BB962C8B-B14F-4D97-AF65-F5344CB8AC3E}">
        <p14:creationId xmlns:p14="http://schemas.microsoft.com/office/powerpoint/2010/main" val="33123952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Expected Cash Disbursement for Materials </a:t>
            </a:r>
            <a:r>
              <a:rPr lang="en-US" sz="1100" dirty="0"/>
              <a:t>1</a:t>
            </a:r>
          </a:p>
        </p:txBody>
      </p:sp>
      <p:sp>
        <p:nvSpPr>
          <p:cNvPr id="7" name="Content Placeholder 6"/>
          <p:cNvSpPr>
            <a:spLocks noGrp="1"/>
          </p:cNvSpPr>
          <p:nvPr>
            <p:ph idx="1"/>
          </p:nvPr>
        </p:nvSpPr>
        <p:spPr>
          <a:ln w="19050">
            <a:solidFill>
              <a:schemeClr val="tx1"/>
            </a:solidFill>
          </a:ln>
        </p:spPr>
        <p:txBody>
          <a:bodyPr/>
          <a:lstStyle/>
          <a:p>
            <a:pPr marL="60325" eaLnBrk="1" hangingPunct="1">
              <a:lnSpc>
                <a:spcPct val="95000"/>
              </a:lnSpc>
              <a:spcBef>
                <a:spcPct val="40000"/>
              </a:spcBef>
              <a:buClr>
                <a:srgbClr val="FFFF00"/>
              </a:buClr>
            </a:pPr>
            <a:r>
              <a:rPr lang="en-US" sz="3000" dirty="0">
                <a:cs typeface="Arial" charset="0"/>
              </a:rPr>
              <a:t>Royal pays </a:t>
            </a:r>
            <a:r>
              <a:rPr lang="en-US" sz="3000" dirty="0">
                <a:solidFill>
                  <a:srgbClr val="0000C0"/>
                </a:solidFill>
                <a:cs typeface="Arial" charset="0"/>
              </a:rPr>
              <a:t>$0.40 </a:t>
            </a:r>
            <a:r>
              <a:rPr lang="en-US" sz="3000" dirty="0">
                <a:cs typeface="Arial" charset="0"/>
              </a:rPr>
              <a:t>per pound for its materials.</a:t>
            </a:r>
          </a:p>
          <a:p>
            <a:pPr marL="60325" eaLnBrk="1" hangingPunct="1">
              <a:lnSpc>
                <a:spcPct val="95000"/>
              </a:lnSpc>
              <a:spcBef>
                <a:spcPct val="40000"/>
              </a:spcBef>
              <a:buClr>
                <a:srgbClr val="FFFF00"/>
              </a:buClr>
            </a:pPr>
            <a:r>
              <a:rPr lang="en-US" sz="3000" dirty="0">
                <a:cs typeface="Arial" charset="0"/>
              </a:rPr>
              <a:t>One-half of a month’s purchases is paid for in the month of purchase; the other half is paid in the following month.</a:t>
            </a:r>
          </a:p>
          <a:p>
            <a:pPr marL="60325" eaLnBrk="1" hangingPunct="1">
              <a:lnSpc>
                <a:spcPct val="95000"/>
              </a:lnSpc>
              <a:spcBef>
                <a:spcPct val="40000"/>
              </a:spcBef>
              <a:buClr>
                <a:srgbClr val="FFFF00"/>
              </a:buClr>
            </a:pPr>
            <a:r>
              <a:rPr lang="en-US" sz="3000" dirty="0">
                <a:cs typeface="Arial" charset="0"/>
              </a:rPr>
              <a:t>The March 31 accounts payable balance is $12,000.</a:t>
            </a:r>
            <a:br>
              <a:rPr lang="en-US" sz="3000" dirty="0">
                <a:cs typeface="Arial" charset="0"/>
              </a:rPr>
            </a:br>
            <a:r>
              <a:rPr lang="en-US" sz="3000" dirty="0">
                <a:solidFill>
                  <a:srgbClr val="0000C0"/>
                </a:solidFill>
                <a:cs typeface="Arial" charset="0"/>
              </a:rPr>
              <a:t>Let’s calculate expected cash disbursements.</a:t>
            </a:r>
          </a:p>
        </p:txBody>
      </p:sp>
    </p:spTree>
    <p:extLst>
      <p:ext uri="{BB962C8B-B14F-4D97-AF65-F5344CB8AC3E}">
        <p14:creationId xmlns:p14="http://schemas.microsoft.com/office/powerpoint/2010/main" val="651975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Expected Cash Disbursement for Materials </a:t>
            </a:r>
            <a:r>
              <a:rPr lang="en-US" sz="1100" dirty="0"/>
              <a:t>2</a:t>
            </a:r>
          </a:p>
        </p:txBody>
      </p:sp>
      <p:graphicFrame>
        <p:nvGraphicFramePr>
          <p:cNvPr id="7" name="Table 6">
            <a:extLst>
              <a:ext uri="{FF2B5EF4-FFF2-40B4-BE49-F238E27FC236}">
                <a16:creationId xmlns:a16="http://schemas.microsoft.com/office/drawing/2014/main" id="{F1E89600-FB38-4B2E-B090-5AD9EE1292E4}"/>
              </a:ext>
            </a:extLst>
          </p:cNvPr>
          <p:cNvGraphicFramePr>
            <a:graphicFrameLocks noGrp="1"/>
          </p:cNvGraphicFramePr>
          <p:nvPr>
            <p:extLst>
              <p:ext uri="{D42A27DB-BD31-4B8C-83A1-F6EECF244321}">
                <p14:modId xmlns:p14="http://schemas.microsoft.com/office/powerpoint/2010/main" val="1999032015"/>
              </p:ext>
            </p:extLst>
          </p:nvPr>
        </p:nvGraphicFramePr>
        <p:xfrm>
          <a:off x="884501" y="1855222"/>
          <a:ext cx="7649898" cy="770986"/>
        </p:xfrm>
        <a:graphic>
          <a:graphicData uri="http://schemas.openxmlformats.org/drawingml/2006/table">
            <a:tbl>
              <a:tblPr firstRow="1" bandRow="1">
                <a:tableStyleId>{5940675A-B579-460E-94D1-54222C63F5DA}</a:tableStyleId>
              </a:tblPr>
              <a:tblGrid>
                <a:gridCol w="2358046">
                  <a:extLst>
                    <a:ext uri="{9D8B030D-6E8A-4147-A177-3AD203B41FA5}">
                      <a16:colId xmlns:a16="http://schemas.microsoft.com/office/drawing/2014/main" val="20000"/>
                    </a:ext>
                  </a:extLst>
                </a:gridCol>
                <a:gridCol w="1322963">
                  <a:extLst>
                    <a:ext uri="{9D8B030D-6E8A-4147-A177-3AD203B41FA5}">
                      <a16:colId xmlns:a16="http://schemas.microsoft.com/office/drawing/2014/main" val="20001"/>
                    </a:ext>
                  </a:extLst>
                </a:gridCol>
                <a:gridCol w="1322963">
                  <a:extLst>
                    <a:ext uri="{9D8B030D-6E8A-4147-A177-3AD203B41FA5}">
                      <a16:colId xmlns:a16="http://schemas.microsoft.com/office/drawing/2014/main" val="20002"/>
                    </a:ext>
                  </a:extLst>
                </a:gridCol>
                <a:gridCol w="1322963">
                  <a:extLst>
                    <a:ext uri="{9D8B030D-6E8A-4147-A177-3AD203B41FA5}">
                      <a16:colId xmlns:a16="http://schemas.microsoft.com/office/drawing/2014/main" val="20003"/>
                    </a:ext>
                  </a:extLst>
                </a:gridCol>
                <a:gridCol w="1322963">
                  <a:extLst>
                    <a:ext uri="{9D8B030D-6E8A-4147-A177-3AD203B41FA5}">
                      <a16:colId xmlns:a16="http://schemas.microsoft.com/office/drawing/2014/main" val="20004"/>
                    </a:ext>
                  </a:extLst>
                </a:gridCol>
              </a:tblGrid>
              <a:tr h="254152">
                <a:tc>
                  <a:txBody>
                    <a:bodyPr/>
                    <a:lstStyle/>
                    <a:p>
                      <a:pPr algn="ctr"/>
                      <a:endParaRPr lang="en-US" sz="1800" b="1" dirty="0">
                        <a:solidFill>
                          <a:schemeClr val="tx1"/>
                        </a:solidFill>
                        <a:latin typeface="+mn-lt"/>
                        <a:ea typeface="Verdana" pitchFamily="34" charset="0"/>
                        <a:cs typeface="Verdana" pitchFamily="34" charset="0"/>
                      </a:endParaRPr>
                    </a:p>
                  </a:txBody>
                  <a:tcPr/>
                </a:tc>
                <a:tc>
                  <a:txBody>
                    <a:bodyPr/>
                    <a:lstStyle/>
                    <a:p>
                      <a:pPr algn="ctr"/>
                      <a:r>
                        <a:rPr lang="en-US" sz="1800" b="1" dirty="0">
                          <a:solidFill>
                            <a:schemeClr val="tx1"/>
                          </a:solidFill>
                          <a:latin typeface="+mn-lt"/>
                          <a:ea typeface="Verdana" pitchFamily="34" charset="0"/>
                          <a:cs typeface="Verdana" pitchFamily="34" charset="0"/>
                        </a:rPr>
                        <a:t>April</a:t>
                      </a:r>
                    </a:p>
                  </a:txBody>
                  <a:tcPr/>
                </a:tc>
                <a:tc>
                  <a:txBody>
                    <a:bodyPr/>
                    <a:lstStyle/>
                    <a:p>
                      <a:pPr algn="ctr"/>
                      <a:r>
                        <a:rPr lang="en-US" sz="1800" b="1" dirty="0">
                          <a:solidFill>
                            <a:schemeClr val="tx1"/>
                          </a:solidFill>
                          <a:latin typeface="+mn-lt"/>
                          <a:ea typeface="Verdana" pitchFamily="34" charset="0"/>
                          <a:cs typeface="Verdana" pitchFamily="34" charset="0"/>
                        </a:rPr>
                        <a:t>May</a:t>
                      </a:r>
                    </a:p>
                  </a:txBody>
                  <a:tcPr/>
                </a:tc>
                <a:tc>
                  <a:txBody>
                    <a:bodyPr/>
                    <a:lstStyle/>
                    <a:p>
                      <a:pPr algn="ctr"/>
                      <a:r>
                        <a:rPr lang="en-US" sz="1800" b="1" dirty="0">
                          <a:solidFill>
                            <a:schemeClr val="tx1"/>
                          </a:solidFill>
                          <a:latin typeface="+mn-lt"/>
                          <a:ea typeface="Verdana" pitchFamily="34" charset="0"/>
                          <a:cs typeface="Verdana" pitchFamily="34" charset="0"/>
                        </a:rPr>
                        <a:t>June</a:t>
                      </a:r>
                    </a:p>
                  </a:txBody>
                  <a:tcPr/>
                </a:tc>
                <a:tc>
                  <a:txBody>
                    <a:bodyPr/>
                    <a:lstStyle/>
                    <a:p>
                      <a:pPr algn="ctr"/>
                      <a:r>
                        <a:rPr lang="en-US" sz="18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405226">
                <a:tc>
                  <a:txBody>
                    <a:bodyPr/>
                    <a:lstStyle/>
                    <a:p>
                      <a:r>
                        <a:rPr lang="en-US" sz="1800" dirty="0">
                          <a:solidFill>
                            <a:schemeClr val="tx1"/>
                          </a:solidFill>
                          <a:latin typeface="+mn-lt"/>
                          <a:ea typeface="Verdana" pitchFamily="34" charset="0"/>
                          <a:cs typeface="Verdana" pitchFamily="34" charset="0"/>
                        </a:rPr>
                        <a:t>Accounts payable</a:t>
                      </a:r>
                      <a:r>
                        <a:rPr lang="en-US" sz="1800" baseline="0" dirty="0">
                          <a:solidFill>
                            <a:schemeClr val="tx1"/>
                          </a:solidFill>
                          <a:latin typeface="+mn-lt"/>
                          <a:ea typeface="Verdana" pitchFamily="34" charset="0"/>
                          <a:cs typeface="Verdana" pitchFamily="34" charset="0"/>
                        </a:rPr>
                        <a:t> 3/31</a:t>
                      </a: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  12,000</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  12,000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79387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Expected Cash Disbursement for Materials </a:t>
            </a:r>
            <a:r>
              <a:rPr lang="en-US" sz="1100" dirty="0"/>
              <a:t>3</a:t>
            </a:r>
          </a:p>
        </p:txBody>
      </p:sp>
      <p:graphicFrame>
        <p:nvGraphicFramePr>
          <p:cNvPr id="14" name="Table 13">
            <a:extLst>
              <a:ext uri="{FF2B5EF4-FFF2-40B4-BE49-F238E27FC236}">
                <a16:creationId xmlns:a16="http://schemas.microsoft.com/office/drawing/2014/main" id="{4B4304AD-EE8C-4DD6-BCDD-90CD311DEAF2}"/>
              </a:ext>
            </a:extLst>
          </p:cNvPr>
          <p:cNvGraphicFramePr>
            <a:graphicFrameLocks noGrp="1"/>
          </p:cNvGraphicFramePr>
          <p:nvPr>
            <p:extLst>
              <p:ext uri="{D42A27DB-BD31-4B8C-83A1-F6EECF244321}">
                <p14:modId xmlns:p14="http://schemas.microsoft.com/office/powerpoint/2010/main" val="886328471"/>
              </p:ext>
            </p:extLst>
          </p:nvPr>
        </p:nvGraphicFramePr>
        <p:xfrm>
          <a:off x="986307" y="1616020"/>
          <a:ext cx="7529768" cy="1828800"/>
        </p:xfrm>
        <a:graphic>
          <a:graphicData uri="http://schemas.openxmlformats.org/drawingml/2006/table">
            <a:tbl>
              <a:tblPr firstRow="1" bandRow="1">
                <a:tableStyleId>{5940675A-B579-460E-94D1-54222C63F5DA}</a:tableStyleId>
              </a:tblPr>
              <a:tblGrid>
                <a:gridCol w="2500568">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296969">
                <a:tc>
                  <a:txBody>
                    <a:bodyPr/>
                    <a:lstStyle/>
                    <a:p>
                      <a:pPr algn="ctr"/>
                      <a:endParaRPr lang="en-US" sz="1800" b="1" dirty="0">
                        <a:solidFill>
                          <a:schemeClr val="tx1"/>
                        </a:solidFill>
                        <a:latin typeface="+mn-lt"/>
                        <a:ea typeface="Verdana" pitchFamily="34" charset="0"/>
                        <a:cs typeface="Verdana" pitchFamily="34" charset="0"/>
                      </a:endParaRPr>
                    </a:p>
                  </a:txBody>
                  <a:tcPr/>
                </a:tc>
                <a:tc>
                  <a:txBody>
                    <a:bodyPr/>
                    <a:lstStyle/>
                    <a:p>
                      <a:pPr algn="ctr"/>
                      <a:r>
                        <a:rPr lang="en-US" sz="1800" b="1" dirty="0">
                          <a:solidFill>
                            <a:schemeClr val="tx1"/>
                          </a:solidFill>
                          <a:latin typeface="+mn-lt"/>
                          <a:ea typeface="Verdana" pitchFamily="34" charset="0"/>
                          <a:cs typeface="Verdana" pitchFamily="34" charset="0"/>
                        </a:rPr>
                        <a:t>April</a:t>
                      </a:r>
                    </a:p>
                  </a:txBody>
                  <a:tcPr/>
                </a:tc>
                <a:tc>
                  <a:txBody>
                    <a:bodyPr/>
                    <a:lstStyle/>
                    <a:p>
                      <a:pPr algn="ctr"/>
                      <a:r>
                        <a:rPr lang="en-US" sz="1800" b="1" dirty="0">
                          <a:solidFill>
                            <a:schemeClr val="tx1"/>
                          </a:solidFill>
                          <a:latin typeface="+mn-lt"/>
                          <a:ea typeface="Verdana" pitchFamily="34" charset="0"/>
                          <a:cs typeface="Verdana" pitchFamily="34" charset="0"/>
                        </a:rPr>
                        <a:t>June</a:t>
                      </a:r>
                    </a:p>
                  </a:txBody>
                  <a:tcPr/>
                </a:tc>
                <a:tc>
                  <a:txBody>
                    <a:bodyPr/>
                    <a:lstStyle/>
                    <a:p>
                      <a:pPr algn="ctr"/>
                      <a:r>
                        <a:rPr lang="en-US" sz="1800" b="1" dirty="0">
                          <a:solidFill>
                            <a:schemeClr val="tx1"/>
                          </a:solidFill>
                          <a:latin typeface="+mn-lt"/>
                          <a:ea typeface="Verdana" pitchFamily="34" charset="0"/>
                          <a:cs typeface="Verdana" pitchFamily="34" charset="0"/>
                        </a:rPr>
                        <a:t>July</a:t>
                      </a:r>
                    </a:p>
                  </a:txBody>
                  <a:tcPr/>
                </a:tc>
                <a:tc>
                  <a:txBody>
                    <a:bodyPr/>
                    <a:lstStyle/>
                    <a:p>
                      <a:pPr algn="ctr"/>
                      <a:r>
                        <a:rPr lang="en-US" sz="18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296969">
                <a:tc>
                  <a:txBody>
                    <a:bodyPr/>
                    <a:lstStyle/>
                    <a:p>
                      <a:r>
                        <a:rPr lang="en-US" sz="1800" dirty="0">
                          <a:solidFill>
                            <a:schemeClr val="tx1"/>
                          </a:solidFill>
                          <a:latin typeface="+mn-lt"/>
                          <a:ea typeface="Verdana" pitchFamily="34" charset="0"/>
                          <a:cs typeface="Verdana" pitchFamily="34" charset="0"/>
                        </a:rPr>
                        <a:t>Accounts payable</a:t>
                      </a:r>
                      <a:r>
                        <a:rPr lang="en-US" sz="1800" baseline="0" dirty="0">
                          <a:solidFill>
                            <a:schemeClr val="tx1"/>
                          </a:solidFill>
                          <a:latin typeface="+mn-lt"/>
                          <a:ea typeface="Verdana" pitchFamily="34" charset="0"/>
                          <a:cs typeface="Verdana" pitchFamily="34" charset="0"/>
                        </a:rPr>
                        <a:t> 3/31</a:t>
                      </a: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 </a:t>
                      </a:r>
                      <a:r>
                        <a:rPr lang="en-US" sz="1800" u="none" dirty="0">
                          <a:solidFill>
                            <a:schemeClr val="tx1"/>
                          </a:solidFill>
                          <a:latin typeface="+mn-lt"/>
                          <a:ea typeface="Verdana" pitchFamily="34" charset="0"/>
                          <a:cs typeface="Verdana" pitchFamily="34" charset="0"/>
                        </a:rPr>
                        <a:t> $  </a:t>
                      </a:r>
                      <a:r>
                        <a:rPr lang="en-US" sz="1800" dirty="0">
                          <a:solidFill>
                            <a:schemeClr val="tx1"/>
                          </a:solidFill>
                          <a:latin typeface="+mn-lt"/>
                          <a:ea typeface="Verdana" pitchFamily="34" charset="0"/>
                          <a:cs typeface="Verdana" pitchFamily="34" charset="0"/>
                        </a:rPr>
                        <a:t>12,000</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  12,000</a:t>
                      </a:r>
                    </a:p>
                  </a:txBody>
                  <a:tcPr/>
                </a:tc>
                <a:extLst>
                  <a:ext uri="{0D108BD9-81ED-4DB2-BD59-A6C34878D82A}">
                    <a16:rowId xmlns:a16="http://schemas.microsoft.com/office/drawing/2014/main" val="10001"/>
                  </a:ext>
                </a:extLst>
              </a:tr>
              <a:tr h="296969">
                <a:tc>
                  <a:txBody>
                    <a:bodyPr/>
                    <a:lstStyle/>
                    <a:p>
                      <a:r>
                        <a:rPr lang="en-US" sz="1800" dirty="0">
                          <a:solidFill>
                            <a:schemeClr val="tx1"/>
                          </a:solidFill>
                          <a:latin typeface="+mn-lt"/>
                          <a:ea typeface="Verdana" pitchFamily="34" charset="0"/>
                          <a:cs typeface="Verdana" pitchFamily="34" charset="0"/>
                        </a:rPr>
                        <a:t>April</a:t>
                      </a:r>
                      <a:r>
                        <a:rPr lang="en-US" sz="1800" baseline="0" dirty="0">
                          <a:solidFill>
                            <a:schemeClr val="tx1"/>
                          </a:solidFill>
                          <a:latin typeface="+mn-lt"/>
                          <a:ea typeface="Verdana" pitchFamily="34" charset="0"/>
                          <a:cs typeface="Verdana" pitchFamily="34" charset="0"/>
                        </a:rPr>
                        <a:t> purchases:</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2"/>
                  </a:ext>
                </a:extLst>
              </a:tr>
              <a:tr h="296969">
                <a:tc>
                  <a:txBody>
                    <a:bodyPr/>
                    <a:lstStyle/>
                    <a:p>
                      <a:pPr marL="0" indent="231775"/>
                      <a:r>
                        <a:rPr lang="en-US" sz="1800" b="1" dirty="0">
                          <a:solidFill>
                            <a:srgbClr val="AC0000"/>
                          </a:solidFill>
                          <a:latin typeface="+mn-lt"/>
                          <a:ea typeface="Verdana" pitchFamily="34" charset="0"/>
                          <a:cs typeface="Verdana" pitchFamily="34" charset="0"/>
                        </a:rPr>
                        <a:t>50% </a:t>
                      </a:r>
                      <a:r>
                        <a:rPr lang="en-US" sz="1800" b="1" dirty="0">
                          <a:solidFill>
                            <a:srgbClr val="AC0000"/>
                          </a:solidFill>
                          <a:latin typeface="+mn-lt"/>
                          <a:ea typeface="Verdana" pitchFamily="34" charset="0"/>
                          <a:cs typeface="Arial" panose="020B0604020202020204" pitchFamily="34" charset="0"/>
                        </a:rPr>
                        <a:t>× </a:t>
                      </a:r>
                      <a:r>
                        <a:rPr lang="en-US" sz="1800" b="1" dirty="0">
                          <a:solidFill>
                            <a:srgbClr val="AC0000"/>
                          </a:solidFill>
                          <a:latin typeface="+mn-lt"/>
                          <a:ea typeface="Verdana" pitchFamily="34" charset="0"/>
                          <a:cs typeface="Verdana" pitchFamily="34" charset="0"/>
                        </a:rPr>
                        <a:t>$56,000</a:t>
                      </a:r>
                    </a:p>
                  </a:txBody>
                  <a:tcPr/>
                </a:tc>
                <a:tc>
                  <a:txBody>
                    <a:bodyPr/>
                    <a:lstStyle/>
                    <a:p>
                      <a:pPr algn="r"/>
                      <a:r>
                        <a:rPr lang="en-US" sz="1800" dirty="0">
                          <a:solidFill>
                            <a:schemeClr val="tx1"/>
                          </a:solidFill>
                          <a:latin typeface="+mn-lt"/>
                          <a:ea typeface="Verdana" pitchFamily="34" charset="0"/>
                          <a:cs typeface="Verdana" pitchFamily="34" charset="0"/>
                        </a:rPr>
                        <a:t>28,000</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28,000</a:t>
                      </a:r>
                    </a:p>
                  </a:txBody>
                  <a:tcPr/>
                </a:tc>
                <a:extLst>
                  <a:ext uri="{0D108BD9-81ED-4DB2-BD59-A6C34878D82A}">
                    <a16:rowId xmlns:a16="http://schemas.microsoft.com/office/drawing/2014/main" val="10003"/>
                  </a:ext>
                </a:extLst>
              </a:tr>
              <a:tr h="296969">
                <a:tc>
                  <a:txBody>
                    <a:bodyPr/>
                    <a:lstStyle/>
                    <a:p>
                      <a:pPr marL="0" indent="231775"/>
                      <a:r>
                        <a:rPr lang="en-US" sz="1800" b="1" dirty="0">
                          <a:solidFill>
                            <a:srgbClr val="AC0000"/>
                          </a:solidFill>
                          <a:latin typeface="+mn-lt"/>
                          <a:ea typeface="Verdana" pitchFamily="34" charset="0"/>
                          <a:cs typeface="Verdana" pitchFamily="34" charset="0"/>
                        </a:rPr>
                        <a:t>50% </a:t>
                      </a:r>
                      <a:r>
                        <a:rPr lang="en-US" sz="1800" b="1" dirty="0">
                          <a:solidFill>
                            <a:srgbClr val="AC0000"/>
                          </a:solidFill>
                          <a:latin typeface="+mn-lt"/>
                          <a:ea typeface="Verdana" pitchFamily="34" charset="0"/>
                          <a:cs typeface="Arial" panose="020B0604020202020204" pitchFamily="34" charset="0"/>
                        </a:rPr>
                        <a:t>× </a:t>
                      </a:r>
                      <a:r>
                        <a:rPr lang="en-US" sz="1800" b="1" dirty="0">
                          <a:solidFill>
                            <a:srgbClr val="AC0000"/>
                          </a:solidFill>
                          <a:latin typeface="+mn-lt"/>
                          <a:ea typeface="Verdana" pitchFamily="34" charset="0"/>
                          <a:cs typeface="Verdana" pitchFamily="34" charset="0"/>
                        </a:rPr>
                        <a:t>$56,000</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28,000</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dirty="0">
                          <a:solidFill>
                            <a:schemeClr val="tx1"/>
                          </a:solidFill>
                          <a:latin typeface="+mn-lt"/>
                          <a:ea typeface="Verdana" pitchFamily="34" charset="0"/>
                          <a:cs typeface="Verdana" pitchFamily="34" charset="0"/>
                        </a:rPr>
                        <a:t>28,000</a:t>
                      </a:r>
                    </a:p>
                  </a:txBody>
                  <a:tcPr/>
                </a:tc>
                <a:extLst>
                  <a:ext uri="{0D108BD9-81ED-4DB2-BD59-A6C34878D82A}">
                    <a16:rowId xmlns:a16="http://schemas.microsoft.com/office/drawing/2014/main" val="10004"/>
                  </a:ext>
                </a:extLst>
              </a:tr>
            </a:tbl>
          </a:graphicData>
        </a:graphic>
      </p:graphicFrame>
      <p:sp>
        <p:nvSpPr>
          <p:cNvPr id="2" name="Content Placeholder 1"/>
          <p:cNvSpPr>
            <a:spLocks noGrp="1"/>
          </p:cNvSpPr>
          <p:nvPr>
            <p:ph idx="1"/>
          </p:nvPr>
        </p:nvSpPr>
        <p:spPr>
          <a:xfrm>
            <a:off x="822325" y="4325447"/>
            <a:ext cx="3749675" cy="381000"/>
          </a:xfrm>
          <a:ln w="19050">
            <a:solidFill>
              <a:schemeClr val="tx1"/>
            </a:solidFill>
          </a:ln>
        </p:spPr>
        <p:txBody>
          <a:bodyPr/>
          <a:lstStyle/>
          <a:p>
            <a:pPr algn="ctr"/>
            <a:r>
              <a:rPr lang="en-US" b="1" dirty="0">
                <a:solidFill>
                  <a:srgbClr val="AC0000"/>
                </a:solidFill>
              </a:rPr>
              <a:t>140,000 lbs. × $0.40/lb. = $56,000</a:t>
            </a:r>
          </a:p>
        </p:txBody>
      </p:sp>
      <p:sp>
        <p:nvSpPr>
          <p:cNvPr id="3" name="Content Placeholder 2"/>
          <p:cNvSpPr>
            <a:spLocks noGrp="1"/>
          </p:cNvSpPr>
          <p:nvPr>
            <p:ph idx="10"/>
          </p:nvPr>
        </p:nvSpPr>
        <p:spPr>
          <a:xfrm>
            <a:off x="5638800" y="3962400"/>
            <a:ext cx="3048000" cy="1066800"/>
          </a:xfrm>
          <a:ln w="19050">
            <a:solidFill>
              <a:schemeClr val="tx1"/>
            </a:solidFill>
          </a:ln>
        </p:spPr>
        <p:txBody>
          <a:bodyPr/>
          <a:lstStyle/>
          <a:p>
            <a:pPr algn="ctr"/>
            <a:r>
              <a:rPr lang="en-US" dirty="0"/>
              <a:t>Compute the expected cash</a:t>
            </a:r>
            <a:br>
              <a:rPr lang="en-US" dirty="0"/>
            </a:br>
            <a:r>
              <a:rPr lang="en-US" dirty="0"/>
              <a:t>disbursements for materials</a:t>
            </a:r>
            <a:br>
              <a:rPr lang="en-US" dirty="0"/>
            </a:br>
            <a:r>
              <a:rPr lang="en-US" dirty="0"/>
              <a:t>for the quarter.</a:t>
            </a:r>
          </a:p>
        </p:txBody>
      </p:sp>
    </p:spTree>
    <p:extLst>
      <p:ext uri="{BB962C8B-B14F-4D97-AF65-F5344CB8AC3E}">
        <p14:creationId xmlns:p14="http://schemas.microsoft.com/office/powerpoint/2010/main" val="1419723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4</a:t>
            </a:r>
            <a:endParaRPr lang="en-US" dirty="0"/>
          </a:p>
        </p:txBody>
      </p:sp>
      <p:sp>
        <p:nvSpPr>
          <p:cNvPr id="7" name="Content Placeholder 6"/>
          <p:cNvSpPr>
            <a:spLocks noGrp="1"/>
          </p:cNvSpPr>
          <p:nvPr>
            <p:ph idx="1"/>
          </p:nvPr>
        </p:nvSpPr>
        <p:spPr>
          <a:xfrm>
            <a:off x="822325" y="1447801"/>
            <a:ext cx="7543800" cy="3657599"/>
          </a:xfrm>
          <a:ln>
            <a:solidFill>
              <a:schemeClr val="tx1"/>
            </a:solidFill>
          </a:ln>
        </p:spPr>
        <p:txBody>
          <a:bodyPr/>
          <a:lstStyle/>
          <a:p>
            <a:pPr marL="80963">
              <a:spcAft>
                <a:spcPts val="0"/>
              </a:spcAft>
            </a:pPr>
            <a:r>
              <a:rPr lang="en-US" sz="3000" dirty="0"/>
              <a:t>What are the total cash disbursements for the quarter?</a:t>
            </a:r>
          </a:p>
          <a:p>
            <a:pPr marL="201600">
              <a:spcAft>
                <a:spcPts val="0"/>
              </a:spcAft>
            </a:pPr>
            <a:r>
              <a:rPr lang="en-US" sz="3000" dirty="0"/>
              <a:t>a. $185,000.</a:t>
            </a:r>
          </a:p>
          <a:p>
            <a:pPr marL="201600">
              <a:spcAft>
                <a:spcPts val="0"/>
              </a:spcAft>
            </a:pPr>
            <a:r>
              <a:rPr lang="en-US" sz="3000" dirty="0"/>
              <a:t>b. $68,000.</a:t>
            </a:r>
          </a:p>
          <a:p>
            <a:pPr marL="201600">
              <a:spcAft>
                <a:spcPts val="0"/>
              </a:spcAft>
            </a:pPr>
            <a:r>
              <a:rPr lang="en-US" sz="3000" dirty="0"/>
              <a:t>c. $56,000.</a:t>
            </a:r>
          </a:p>
          <a:p>
            <a:pPr marL="201600">
              <a:spcAft>
                <a:spcPts val="0"/>
              </a:spcAft>
            </a:pPr>
            <a:r>
              <a:rPr lang="en-US" sz="3000" dirty="0"/>
              <a:t>d. $201,400.</a:t>
            </a:r>
          </a:p>
        </p:txBody>
      </p:sp>
    </p:spTree>
    <p:extLst>
      <p:ext uri="{BB962C8B-B14F-4D97-AF65-F5344CB8AC3E}">
        <p14:creationId xmlns:p14="http://schemas.microsoft.com/office/powerpoint/2010/main" val="273886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4a</a:t>
            </a:r>
            <a:endParaRPr lang="en-US" dirty="0"/>
          </a:p>
        </p:txBody>
      </p:sp>
      <p:sp>
        <p:nvSpPr>
          <p:cNvPr id="7" name="Content Placeholder 6"/>
          <p:cNvSpPr>
            <a:spLocks noGrp="1"/>
          </p:cNvSpPr>
          <p:nvPr>
            <p:ph idx="1"/>
          </p:nvPr>
        </p:nvSpPr>
        <p:spPr>
          <a:xfrm>
            <a:off x="822325" y="1447801"/>
            <a:ext cx="7543800" cy="3581399"/>
          </a:xfrm>
          <a:ln>
            <a:solidFill>
              <a:schemeClr val="tx1"/>
            </a:solidFill>
          </a:ln>
        </p:spPr>
        <p:txBody>
          <a:bodyPr/>
          <a:lstStyle/>
          <a:p>
            <a:pPr marL="80963">
              <a:spcAft>
                <a:spcPts val="0"/>
              </a:spcAft>
            </a:pPr>
            <a:r>
              <a:rPr lang="en-US" sz="3000" dirty="0"/>
              <a:t>What are the total cash disbursements for the quarter?</a:t>
            </a:r>
          </a:p>
          <a:p>
            <a:pPr marL="201600">
              <a:spcAft>
                <a:spcPts val="0"/>
              </a:spcAft>
            </a:pPr>
            <a:r>
              <a:rPr lang="en-US" sz="3000" dirty="0">
                <a:solidFill>
                  <a:srgbClr val="0000C0"/>
                </a:solidFill>
              </a:rPr>
              <a:t>a. Answer: $185,000.</a:t>
            </a:r>
          </a:p>
          <a:p>
            <a:pPr marL="201600">
              <a:spcAft>
                <a:spcPts val="0"/>
              </a:spcAft>
            </a:pPr>
            <a:r>
              <a:rPr lang="en-US" sz="3000" dirty="0"/>
              <a:t>b. $68,000.</a:t>
            </a:r>
          </a:p>
          <a:p>
            <a:pPr marL="201600">
              <a:spcAft>
                <a:spcPts val="0"/>
              </a:spcAft>
            </a:pPr>
            <a:r>
              <a:rPr lang="en-US" sz="3000" dirty="0"/>
              <a:t>c. $56,000.</a:t>
            </a:r>
          </a:p>
          <a:p>
            <a:pPr marL="201600">
              <a:spcAft>
                <a:spcPts val="0"/>
              </a:spcAft>
            </a:pPr>
            <a:r>
              <a:rPr lang="en-US" sz="3000" dirty="0"/>
              <a:t>d. $201,400.</a:t>
            </a:r>
          </a:p>
        </p:txBody>
      </p:sp>
    </p:spTree>
    <p:extLst>
      <p:ext uri="{BB962C8B-B14F-4D97-AF65-F5344CB8AC3E}">
        <p14:creationId xmlns:p14="http://schemas.microsoft.com/office/powerpoint/2010/main" val="360512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Budgets Are Used for Two Key Purposes</a:t>
            </a:r>
          </a:p>
        </p:txBody>
      </p:sp>
      <p:sp>
        <p:nvSpPr>
          <p:cNvPr id="2" name="Content Placeholder 1"/>
          <p:cNvSpPr>
            <a:spLocks noGrp="1"/>
          </p:cNvSpPr>
          <p:nvPr>
            <p:ph idx="1"/>
          </p:nvPr>
        </p:nvSpPr>
        <p:spPr>
          <a:xfrm>
            <a:off x="822325" y="1447799"/>
            <a:ext cx="3140075" cy="3276601"/>
          </a:xfrm>
          <a:ln w="19050">
            <a:solidFill>
              <a:schemeClr val="tx1"/>
            </a:solidFill>
          </a:ln>
        </p:spPr>
        <p:txBody>
          <a:bodyPr/>
          <a:lstStyle/>
          <a:p>
            <a:pPr marL="60325"/>
            <a:r>
              <a:rPr lang="en-US" sz="2600" i="1" dirty="0">
                <a:solidFill>
                  <a:srgbClr val="0000C0"/>
                </a:solidFill>
              </a:rPr>
              <a:t>Planning </a:t>
            </a:r>
            <a:r>
              <a:rPr lang="en-US" sz="2600" dirty="0"/>
              <a:t>involves developing objectives and preparing various budgets to achieve those objectives.</a:t>
            </a:r>
          </a:p>
        </p:txBody>
      </p:sp>
      <p:sp>
        <p:nvSpPr>
          <p:cNvPr id="3" name="Content Placeholder 2"/>
          <p:cNvSpPr>
            <a:spLocks noGrp="1"/>
          </p:cNvSpPr>
          <p:nvPr>
            <p:ph idx="10"/>
          </p:nvPr>
        </p:nvSpPr>
        <p:spPr>
          <a:xfrm>
            <a:off x="4267200" y="1447800"/>
            <a:ext cx="4191000" cy="3276601"/>
          </a:xfrm>
          <a:ln w="19050">
            <a:solidFill>
              <a:schemeClr val="tx1"/>
            </a:solidFill>
          </a:ln>
        </p:spPr>
        <p:txBody>
          <a:bodyPr/>
          <a:lstStyle/>
          <a:p>
            <a:pPr marL="60325"/>
            <a:r>
              <a:rPr lang="en-US" sz="2600" i="1" dirty="0">
                <a:solidFill>
                  <a:srgbClr val="0000C0"/>
                </a:solidFill>
              </a:rPr>
              <a:t>Control </a:t>
            </a:r>
            <a:r>
              <a:rPr lang="en-US" sz="2600" dirty="0"/>
              <a:t>involves the steps taken by management to increase the likelihood that the objectives set down while planning are attained and that all parts of the organization are working together toward that goal.</a:t>
            </a:r>
          </a:p>
        </p:txBody>
      </p:sp>
    </p:spTree>
    <p:extLst>
      <p:ext uri="{BB962C8B-B14F-4D97-AF65-F5344CB8AC3E}">
        <p14:creationId xmlns:p14="http://schemas.microsoft.com/office/powerpoint/2010/main" val="6520413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Expected Cash Disbursement for Materials </a:t>
            </a:r>
            <a:r>
              <a:rPr lang="en-US" sz="1100" dirty="0"/>
              <a:t>4</a:t>
            </a:r>
          </a:p>
        </p:txBody>
      </p:sp>
      <p:graphicFrame>
        <p:nvGraphicFramePr>
          <p:cNvPr id="10" name="Table 9">
            <a:extLst>
              <a:ext uri="{FF2B5EF4-FFF2-40B4-BE49-F238E27FC236}">
                <a16:creationId xmlns:a16="http://schemas.microsoft.com/office/drawing/2014/main" id="{A4E3D898-54D4-491D-9F20-861ECA9E8E02}"/>
              </a:ext>
            </a:extLst>
          </p:cNvPr>
          <p:cNvGraphicFramePr>
            <a:graphicFrameLocks noGrp="1"/>
          </p:cNvGraphicFramePr>
          <p:nvPr>
            <p:extLst>
              <p:ext uri="{D42A27DB-BD31-4B8C-83A1-F6EECF244321}">
                <p14:modId xmlns:p14="http://schemas.microsoft.com/office/powerpoint/2010/main" val="2346761282"/>
              </p:ext>
            </p:extLst>
          </p:nvPr>
        </p:nvGraphicFramePr>
        <p:xfrm>
          <a:off x="986306" y="1539240"/>
          <a:ext cx="7929094" cy="4023360"/>
        </p:xfrm>
        <a:graphic>
          <a:graphicData uri="http://schemas.openxmlformats.org/drawingml/2006/table">
            <a:tbl>
              <a:tblPr firstRow="1" bandRow="1">
                <a:tableStyleId>{5940675A-B579-460E-94D1-54222C63F5DA}</a:tableStyleId>
              </a:tblPr>
              <a:tblGrid>
                <a:gridCol w="2518894">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9101">
                  <a:extLst>
                    <a:ext uri="{9D8B030D-6E8A-4147-A177-3AD203B41FA5}">
                      <a16:colId xmlns:a16="http://schemas.microsoft.com/office/drawing/2014/main" val="20003"/>
                    </a:ext>
                  </a:extLst>
                </a:gridCol>
                <a:gridCol w="1364099">
                  <a:extLst>
                    <a:ext uri="{9D8B030D-6E8A-4147-A177-3AD203B41FA5}">
                      <a16:colId xmlns:a16="http://schemas.microsoft.com/office/drawing/2014/main" val="20004"/>
                    </a:ext>
                  </a:extLst>
                </a:gridCol>
              </a:tblGrid>
              <a:tr h="276818">
                <a:tc>
                  <a:txBody>
                    <a:bodyPr/>
                    <a:lstStyle/>
                    <a:p>
                      <a:pPr algn="ctr"/>
                      <a:endParaRPr lang="en-US" sz="18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76818">
                <a:tc>
                  <a:txBody>
                    <a:bodyPr/>
                    <a:lstStyle/>
                    <a:p>
                      <a:r>
                        <a:rPr lang="en-US" sz="1800" dirty="0">
                          <a:solidFill>
                            <a:schemeClr val="tx1"/>
                          </a:solidFill>
                          <a:latin typeface="+mn-lt"/>
                          <a:ea typeface="Verdana" pitchFamily="34" charset="0"/>
                          <a:cs typeface="Verdana" pitchFamily="34" charset="0"/>
                        </a:rPr>
                        <a:t>Accounts payable</a:t>
                      </a:r>
                      <a:r>
                        <a:rPr lang="en-US" sz="1800" baseline="0" dirty="0">
                          <a:solidFill>
                            <a:schemeClr val="tx1"/>
                          </a:solidFill>
                          <a:latin typeface="+mn-lt"/>
                          <a:ea typeface="Verdana" pitchFamily="34" charset="0"/>
                          <a:cs typeface="Verdana" pitchFamily="34" charset="0"/>
                        </a:rPr>
                        <a:t> 3/31</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a:t>
                      </a:r>
                      <a:r>
                        <a:rPr lang="en-US" sz="1800" u="none" dirty="0">
                          <a:solidFill>
                            <a:schemeClr val="tx1"/>
                          </a:solidFill>
                          <a:latin typeface="+mn-lt"/>
                          <a:ea typeface="Verdana" pitchFamily="34" charset="0"/>
                          <a:cs typeface="Verdana" pitchFamily="34" charset="0"/>
                        </a:rPr>
                        <a:t> $  </a:t>
                      </a:r>
                      <a:r>
                        <a:rPr lang="en-US" sz="1800" dirty="0">
                          <a:solidFill>
                            <a:schemeClr val="tx1"/>
                          </a:solidFill>
                          <a:latin typeface="+mn-lt"/>
                          <a:ea typeface="Verdana" pitchFamily="34" charset="0"/>
                          <a:cs typeface="Verdana" pitchFamily="34" charset="0"/>
                        </a:rPr>
                        <a:t>12,000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12,000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76818">
                <a:tc>
                  <a:txBody>
                    <a:bodyPr/>
                    <a:lstStyle/>
                    <a:p>
                      <a:r>
                        <a:rPr lang="en-US" sz="1800" dirty="0">
                          <a:solidFill>
                            <a:schemeClr val="tx1"/>
                          </a:solidFill>
                          <a:latin typeface="+mn-lt"/>
                          <a:ea typeface="Verdana" pitchFamily="34" charset="0"/>
                          <a:cs typeface="Verdana" pitchFamily="34" charset="0"/>
                        </a:rPr>
                        <a:t>April</a:t>
                      </a:r>
                      <a:r>
                        <a:rPr lang="en-US" sz="1800" baseline="0" dirty="0">
                          <a:solidFill>
                            <a:schemeClr val="tx1"/>
                          </a:solidFill>
                          <a:latin typeface="+mn-lt"/>
                          <a:ea typeface="Verdana" pitchFamily="34" charset="0"/>
                          <a:cs typeface="Verdana" pitchFamily="34" charset="0"/>
                        </a:rPr>
                        <a:t> purchases: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76818">
                <a:tc>
                  <a:txBody>
                    <a:bodyPr/>
                    <a:lstStyle/>
                    <a:p>
                      <a:pPr marL="0" indent="231775"/>
                      <a:r>
                        <a:rPr lang="en-US" sz="1800" b="0" dirty="0">
                          <a:solidFill>
                            <a:schemeClr val="tx1"/>
                          </a:solidFill>
                          <a:latin typeface="+mn-lt"/>
                          <a:ea typeface="Verdana" pitchFamily="34" charset="0"/>
                          <a:cs typeface="Verdana" pitchFamily="34" charset="0"/>
                        </a:rPr>
                        <a:t>50% </a:t>
                      </a:r>
                      <a:r>
                        <a:rPr lang="en-US" sz="1800" b="0" dirty="0">
                          <a:solidFill>
                            <a:schemeClr val="tx1"/>
                          </a:solidFill>
                          <a:latin typeface="+mn-lt"/>
                          <a:ea typeface="Verdana" pitchFamily="34" charset="0"/>
                          <a:cs typeface="Arial" panose="020B0604020202020204" pitchFamily="34" charset="0"/>
                        </a:rPr>
                        <a:t>× </a:t>
                      </a:r>
                      <a:r>
                        <a:rPr lang="en-US" sz="1800" b="0" dirty="0">
                          <a:solidFill>
                            <a:schemeClr val="tx1"/>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76818">
                <a:tc>
                  <a:txBody>
                    <a:bodyPr/>
                    <a:lstStyle/>
                    <a:p>
                      <a:pPr marL="0" indent="231775"/>
                      <a:r>
                        <a:rPr lang="en-US" sz="1800" b="0" dirty="0">
                          <a:solidFill>
                            <a:schemeClr val="tx1"/>
                          </a:solidFill>
                          <a:latin typeface="+mn-lt"/>
                          <a:ea typeface="Verdana" pitchFamily="34" charset="0"/>
                          <a:cs typeface="Verdana" pitchFamily="34" charset="0"/>
                        </a:rPr>
                        <a:t>50% </a:t>
                      </a:r>
                      <a:r>
                        <a:rPr lang="en-US" sz="1800" b="0" dirty="0">
                          <a:solidFill>
                            <a:schemeClr val="tx1"/>
                          </a:solidFill>
                          <a:latin typeface="+mn-lt"/>
                          <a:ea typeface="Verdana" pitchFamily="34" charset="0"/>
                          <a:cs typeface="Arial" panose="020B0604020202020204" pitchFamily="34" charset="0"/>
                        </a:rPr>
                        <a:t>× </a:t>
                      </a:r>
                      <a:r>
                        <a:rPr lang="en-US" sz="1800" b="0" dirty="0">
                          <a:solidFill>
                            <a:schemeClr val="tx1"/>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76818">
                <a:tc>
                  <a:txBody>
                    <a:bodyPr/>
                    <a:lstStyle/>
                    <a:p>
                      <a:r>
                        <a:rPr lang="en-US" sz="1800" dirty="0">
                          <a:solidFill>
                            <a:schemeClr val="tx1"/>
                          </a:solidFill>
                          <a:latin typeface="+mn-lt"/>
                          <a:ea typeface="Verdana" pitchFamily="34" charset="0"/>
                          <a:cs typeface="Verdana" pitchFamily="34" charset="0"/>
                        </a:rPr>
                        <a:t>May purchases: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76818">
                <a:tc>
                  <a:txBody>
                    <a:bodyPr/>
                    <a:lstStyle/>
                    <a:p>
                      <a:pPr marL="0" indent="231775"/>
                      <a:r>
                        <a:rPr lang="en-US" sz="1800" dirty="0">
                          <a:solidFill>
                            <a:schemeClr val="tx1"/>
                          </a:solidFill>
                          <a:latin typeface="+mn-lt"/>
                          <a:ea typeface="Verdana" pitchFamily="34" charset="0"/>
                          <a:cs typeface="Verdana" pitchFamily="34" charset="0"/>
                        </a:rPr>
                        <a:t>50% </a:t>
                      </a:r>
                      <a:r>
                        <a:rPr lang="en-US" sz="1800" b="0" dirty="0">
                          <a:solidFill>
                            <a:schemeClr val="tx1"/>
                          </a:solidFill>
                          <a:latin typeface="+mn-lt"/>
                          <a:ea typeface="Verdana" pitchFamily="34" charset="0"/>
                          <a:cs typeface="Arial" panose="020B0604020202020204" pitchFamily="34" charset="0"/>
                        </a:rPr>
                        <a:t>× </a:t>
                      </a:r>
                      <a:r>
                        <a:rPr lang="en-US" sz="1800" dirty="0">
                          <a:solidFill>
                            <a:schemeClr val="tx1"/>
                          </a:solidFill>
                          <a:latin typeface="+mn-lt"/>
                          <a:ea typeface="Verdana" pitchFamily="34" charset="0"/>
                          <a:cs typeface="Verdana" pitchFamily="34" charset="0"/>
                        </a:rPr>
                        <a:t>$88,600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44,300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44,300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76818">
                <a:tc>
                  <a:txBody>
                    <a:bodyPr/>
                    <a:lstStyle/>
                    <a:p>
                      <a:pPr marL="0" indent="231775"/>
                      <a:r>
                        <a:rPr lang="en-US" sz="1800" dirty="0">
                          <a:solidFill>
                            <a:schemeClr val="tx1"/>
                          </a:solidFill>
                          <a:latin typeface="+mn-lt"/>
                          <a:ea typeface="Verdana" pitchFamily="34" charset="0"/>
                          <a:cs typeface="Verdana" pitchFamily="34" charset="0"/>
                        </a:rPr>
                        <a:t>50% </a:t>
                      </a:r>
                      <a:r>
                        <a:rPr lang="en-US" sz="1800" b="0" dirty="0">
                          <a:solidFill>
                            <a:schemeClr val="tx1"/>
                          </a:solidFill>
                          <a:latin typeface="+mn-lt"/>
                          <a:ea typeface="Verdana" pitchFamily="34" charset="0"/>
                          <a:cs typeface="Arial" panose="020B0604020202020204" pitchFamily="34" charset="0"/>
                        </a:rPr>
                        <a:t>× </a:t>
                      </a:r>
                      <a:r>
                        <a:rPr lang="en-US" sz="1800" dirty="0">
                          <a:solidFill>
                            <a:schemeClr val="tx1"/>
                          </a:solidFill>
                          <a:latin typeface="+mn-lt"/>
                          <a:ea typeface="Verdana" pitchFamily="34" charset="0"/>
                          <a:cs typeface="Verdana" pitchFamily="34" charset="0"/>
                        </a:rPr>
                        <a:t>$88,600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44,300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44,300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76818">
                <a:tc>
                  <a:txBody>
                    <a:bodyPr/>
                    <a:lstStyle/>
                    <a:p>
                      <a:r>
                        <a:rPr lang="en-US" sz="1800" dirty="0">
                          <a:solidFill>
                            <a:schemeClr val="tx1"/>
                          </a:solidFill>
                          <a:latin typeface="+mn-lt"/>
                          <a:ea typeface="Verdana" pitchFamily="34" charset="0"/>
                          <a:cs typeface="Verdana" pitchFamily="34" charset="0"/>
                        </a:rPr>
                        <a:t>June purchases: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76818">
                <a:tc>
                  <a:txBody>
                    <a:bodyPr/>
                    <a:lstStyle/>
                    <a:p>
                      <a:pPr marL="0" indent="231775"/>
                      <a:r>
                        <a:rPr lang="en-US" sz="1800" dirty="0">
                          <a:solidFill>
                            <a:schemeClr val="tx1"/>
                          </a:solidFill>
                          <a:latin typeface="+mn-lt"/>
                          <a:ea typeface="Verdana" pitchFamily="34" charset="0"/>
                          <a:cs typeface="Verdana" pitchFamily="34" charset="0"/>
                        </a:rPr>
                        <a:t>50% </a:t>
                      </a:r>
                      <a:r>
                        <a:rPr lang="en-US" sz="1800" b="0" dirty="0">
                          <a:solidFill>
                            <a:schemeClr val="tx1"/>
                          </a:solidFill>
                          <a:latin typeface="+mn-lt"/>
                          <a:ea typeface="Verdana" pitchFamily="34" charset="0"/>
                          <a:cs typeface="Arial" panose="020B0604020202020204" pitchFamily="34" charset="0"/>
                        </a:rPr>
                        <a:t>× </a:t>
                      </a:r>
                      <a:r>
                        <a:rPr lang="en-US" sz="1800" dirty="0">
                          <a:solidFill>
                            <a:schemeClr val="tx1"/>
                          </a:solidFill>
                          <a:latin typeface="+mn-lt"/>
                          <a:ea typeface="Verdana" pitchFamily="34" charset="0"/>
                          <a:cs typeface="Verdana" pitchFamily="34" charset="0"/>
                        </a:rPr>
                        <a:t>$56,800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28,400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28,400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79815">
                <a:tc>
                  <a:txBody>
                    <a:bodyPr/>
                    <a:lstStyle/>
                    <a:p>
                      <a:r>
                        <a:rPr lang="en-US" sz="1800" dirty="0">
                          <a:solidFill>
                            <a:schemeClr val="tx1"/>
                          </a:solidFill>
                          <a:latin typeface="+mn-lt"/>
                          <a:ea typeface="Verdana" pitchFamily="34" charset="0"/>
                          <a:cs typeface="Verdana" pitchFamily="34" charset="0"/>
                        </a:rPr>
                        <a:t>Total cash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dirty="0">
                          <a:solidFill>
                            <a:schemeClr val="tx1"/>
                          </a:solidFill>
                          <a:latin typeface="+mn-lt"/>
                          <a:ea typeface="Verdana" pitchFamily="34" charset="0"/>
                          <a:cs typeface="Verdana" pitchFamily="34" charset="0"/>
                        </a:rPr>
                        <a:t>$  </a:t>
                      </a:r>
                      <a:r>
                        <a:rPr lang="en-US" sz="1800" u="dbl" baseline="0" dirty="0">
                          <a:solidFill>
                            <a:schemeClr val="tx1"/>
                          </a:solidFill>
                          <a:latin typeface="+mn-lt"/>
                          <a:ea typeface="Verdana" pitchFamily="34" charset="0"/>
                          <a:cs typeface="Verdana" pitchFamily="34" charset="0"/>
                        </a:rPr>
                        <a:t> </a:t>
                      </a:r>
                      <a:r>
                        <a:rPr lang="en-US" sz="1800" u="dbl" dirty="0">
                          <a:solidFill>
                            <a:schemeClr val="tx1"/>
                          </a:solidFill>
                          <a:latin typeface="+mn-lt"/>
                          <a:ea typeface="Verdana" pitchFamily="34" charset="0"/>
                          <a:cs typeface="Verdana" pitchFamily="34" charset="0"/>
                        </a:rPr>
                        <a:t>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dirty="0">
                          <a:solidFill>
                            <a:schemeClr val="tx1"/>
                          </a:solidFill>
                          <a:latin typeface="+mn-lt"/>
                          <a:ea typeface="Verdana" pitchFamily="34" charset="0"/>
                          <a:cs typeface="Verdana" pitchFamily="34" charset="0"/>
                        </a:rPr>
                        <a:t>$       72,300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dirty="0">
                          <a:solidFill>
                            <a:schemeClr val="tx1"/>
                          </a:solidFill>
                          <a:latin typeface="+mn-lt"/>
                          <a:ea typeface="Verdana" pitchFamily="34" charset="0"/>
                          <a:cs typeface="Verdana" pitchFamily="34" charset="0"/>
                        </a:rPr>
                        <a:t>$       72,700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dbl" baseline="0" dirty="0">
                          <a:solidFill>
                            <a:srgbClr val="AC0000"/>
                          </a:solidFill>
                          <a:uFill>
                            <a:solidFill>
                              <a:schemeClr val="tx1"/>
                            </a:solidFill>
                          </a:uFill>
                          <a:latin typeface="+mn-lt"/>
                          <a:ea typeface="Verdana" pitchFamily="34" charset="0"/>
                          <a:cs typeface="Verdana" pitchFamily="34" charset="0"/>
                        </a:rPr>
                        <a:t>$ 185,000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7" name="Content Placeholder 6"/>
          <p:cNvSpPr>
            <a:spLocks noGrp="1"/>
          </p:cNvSpPr>
          <p:nvPr>
            <p:ph idx="1"/>
          </p:nvPr>
        </p:nvSpPr>
        <p:spPr>
          <a:xfrm>
            <a:off x="822325" y="5791200"/>
            <a:ext cx="5502275" cy="390526"/>
          </a:xfrm>
        </p:spPr>
        <p:txBody>
          <a:bodyPr/>
          <a:lstStyle/>
          <a:p>
            <a:r>
              <a:rPr lang="en-US" sz="1800" dirty="0"/>
              <a:t>Accounts payable at June 30 = $56,800×50% = $28,400</a:t>
            </a:r>
          </a:p>
        </p:txBody>
      </p:sp>
    </p:spTree>
    <p:extLst>
      <p:ext uri="{BB962C8B-B14F-4D97-AF65-F5344CB8AC3E}">
        <p14:creationId xmlns:p14="http://schemas.microsoft.com/office/powerpoint/2010/main" val="8165048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5</a:t>
            </a:r>
            <a:endParaRPr lang="en-US" dirty="0"/>
          </a:p>
        </p:txBody>
      </p:sp>
      <p:sp>
        <p:nvSpPr>
          <p:cNvPr id="7" name="Content Placeholder 6"/>
          <p:cNvSpPr>
            <a:spLocks noGrp="1"/>
          </p:cNvSpPr>
          <p:nvPr>
            <p:ph idx="1"/>
          </p:nvPr>
        </p:nvSpPr>
        <p:spPr>
          <a:xfrm>
            <a:off x="1744663" y="1447801"/>
            <a:ext cx="5654675" cy="6095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direct labor budget. </a:t>
            </a:r>
          </a:p>
        </p:txBody>
      </p:sp>
    </p:spTree>
    <p:extLst>
      <p:ext uri="{BB962C8B-B14F-4D97-AF65-F5344CB8AC3E}">
        <p14:creationId xmlns:p14="http://schemas.microsoft.com/office/powerpoint/2010/main" val="2029500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Labor Budget </a:t>
            </a:r>
            <a:r>
              <a:rPr lang="en-US" sz="1000" dirty="0"/>
              <a:t>1</a:t>
            </a:r>
          </a:p>
        </p:txBody>
      </p:sp>
      <p:sp>
        <p:nvSpPr>
          <p:cNvPr id="7" name="Content Placeholder 6"/>
          <p:cNvSpPr>
            <a:spLocks noGrp="1"/>
          </p:cNvSpPr>
          <p:nvPr>
            <p:ph idx="1"/>
          </p:nvPr>
        </p:nvSpPr>
        <p:spPr>
          <a:ln w="19050">
            <a:solidFill>
              <a:schemeClr val="tx1"/>
            </a:solidFill>
          </a:ln>
        </p:spPr>
        <p:txBody>
          <a:bodyPr/>
          <a:lstStyle/>
          <a:p>
            <a:pPr marL="60325" eaLnBrk="1" hangingPunct="1">
              <a:lnSpc>
                <a:spcPct val="95000"/>
              </a:lnSpc>
              <a:spcBef>
                <a:spcPct val="40000"/>
              </a:spcBef>
              <a:buClr>
                <a:srgbClr val="FFFF00"/>
              </a:buClr>
            </a:pPr>
            <a:r>
              <a:rPr lang="en-US" sz="3200" dirty="0">
                <a:cs typeface="Arial" charset="0"/>
              </a:rPr>
              <a:t>At Royal, each unit of product requires </a:t>
            </a:r>
            <a:r>
              <a:rPr lang="en-US" sz="3200" i="1" dirty="0">
                <a:solidFill>
                  <a:srgbClr val="0000C0"/>
                </a:solidFill>
                <a:cs typeface="Arial" charset="0"/>
              </a:rPr>
              <a:t>0.05 </a:t>
            </a:r>
            <a:r>
              <a:rPr lang="en-US" sz="3200" dirty="0">
                <a:solidFill>
                  <a:srgbClr val="0000C0"/>
                </a:solidFill>
                <a:cs typeface="Arial" charset="0"/>
              </a:rPr>
              <a:t>hour</a:t>
            </a:r>
            <a:r>
              <a:rPr lang="en-US" sz="3200" dirty="0">
                <a:cs typeface="Arial" charset="0"/>
              </a:rPr>
              <a:t> (3 minutes) of direct labor. The labor can be unskilled because the production process is relatively simple and formal training is not required.</a:t>
            </a:r>
          </a:p>
          <a:p>
            <a:pPr marL="60325" eaLnBrk="1" hangingPunct="1">
              <a:lnSpc>
                <a:spcPct val="95000"/>
              </a:lnSpc>
              <a:spcBef>
                <a:spcPct val="40000"/>
              </a:spcBef>
              <a:buClr>
                <a:srgbClr val="FFFF00"/>
              </a:buClr>
            </a:pPr>
            <a:r>
              <a:rPr lang="en-US" sz="3200" dirty="0">
                <a:cs typeface="Arial" charset="0"/>
              </a:rPr>
              <a:t>Royal pays its workers at the rate of </a:t>
            </a:r>
            <a:r>
              <a:rPr lang="en-US" sz="3200" dirty="0">
                <a:solidFill>
                  <a:srgbClr val="0000C0"/>
                </a:solidFill>
                <a:cs typeface="Arial" charset="0"/>
              </a:rPr>
              <a:t>$10 per hour.</a:t>
            </a:r>
            <a:endParaRPr lang="en-US" sz="3200" dirty="0">
              <a:cs typeface="Arial" charset="0"/>
            </a:endParaRPr>
          </a:p>
          <a:p>
            <a:pPr algn="ctr" eaLnBrk="1" hangingPunct="1">
              <a:lnSpc>
                <a:spcPct val="95000"/>
              </a:lnSpc>
              <a:spcBef>
                <a:spcPct val="40000"/>
              </a:spcBef>
              <a:buClr>
                <a:srgbClr val="FFFF00"/>
              </a:buClr>
            </a:pPr>
            <a:r>
              <a:rPr lang="en-US" sz="3200" dirty="0">
                <a:solidFill>
                  <a:srgbClr val="0000C0"/>
                </a:solidFill>
                <a:cs typeface="Arial" charset="0"/>
              </a:rPr>
              <a:t>Let’s prepare the direct labor budget.</a:t>
            </a:r>
          </a:p>
        </p:txBody>
      </p:sp>
    </p:spTree>
    <p:extLst>
      <p:ext uri="{BB962C8B-B14F-4D97-AF65-F5344CB8AC3E}">
        <p14:creationId xmlns:p14="http://schemas.microsoft.com/office/powerpoint/2010/main" val="22694526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Labor Budget </a:t>
            </a:r>
            <a:r>
              <a:rPr lang="en-US" sz="1000" dirty="0"/>
              <a:t>2</a:t>
            </a:r>
          </a:p>
        </p:txBody>
      </p:sp>
      <p:graphicFrame>
        <p:nvGraphicFramePr>
          <p:cNvPr id="12" name="Table 11">
            <a:extLst>
              <a:ext uri="{FF2B5EF4-FFF2-40B4-BE49-F238E27FC236}">
                <a16:creationId xmlns:a16="http://schemas.microsoft.com/office/drawing/2014/main" id="{23C21ECC-435B-4C81-BFDA-CC9A94973BD1}"/>
              </a:ext>
            </a:extLst>
          </p:cNvPr>
          <p:cNvGraphicFramePr>
            <a:graphicFrameLocks noGrp="1"/>
          </p:cNvGraphicFramePr>
          <p:nvPr>
            <p:extLst>
              <p:ext uri="{D42A27DB-BD31-4B8C-83A1-F6EECF244321}">
                <p14:modId xmlns:p14="http://schemas.microsoft.com/office/powerpoint/2010/main" val="3298504723"/>
              </p:ext>
            </p:extLst>
          </p:nvPr>
        </p:nvGraphicFramePr>
        <p:xfrm>
          <a:off x="911951" y="1767840"/>
          <a:ext cx="7832724" cy="2194560"/>
        </p:xfrm>
        <a:graphic>
          <a:graphicData uri="http://schemas.openxmlformats.org/drawingml/2006/table">
            <a:tbl>
              <a:tblPr firstRow="1" bandRow="1">
                <a:tableStyleId>{5940675A-B579-460E-94D1-54222C63F5DA}</a:tableStyleId>
              </a:tblPr>
              <a:tblGrid>
                <a:gridCol w="2661632">
                  <a:extLst>
                    <a:ext uri="{9D8B030D-6E8A-4147-A177-3AD203B41FA5}">
                      <a16:colId xmlns:a16="http://schemas.microsoft.com/office/drawing/2014/main" val="20000"/>
                    </a:ext>
                  </a:extLst>
                </a:gridCol>
                <a:gridCol w="1292773">
                  <a:extLst>
                    <a:ext uri="{9D8B030D-6E8A-4147-A177-3AD203B41FA5}">
                      <a16:colId xmlns:a16="http://schemas.microsoft.com/office/drawing/2014/main" val="20001"/>
                    </a:ext>
                  </a:extLst>
                </a:gridCol>
                <a:gridCol w="1292773">
                  <a:extLst>
                    <a:ext uri="{9D8B030D-6E8A-4147-A177-3AD203B41FA5}">
                      <a16:colId xmlns:a16="http://schemas.microsoft.com/office/drawing/2014/main" val="20002"/>
                    </a:ext>
                  </a:extLst>
                </a:gridCol>
                <a:gridCol w="1292773">
                  <a:extLst>
                    <a:ext uri="{9D8B030D-6E8A-4147-A177-3AD203B41FA5}">
                      <a16:colId xmlns:a16="http://schemas.microsoft.com/office/drawing/2014/main" val="20003"/>
                    </a:ext>
                  </a:extLst>
                </a:gridCol>
                <a:gridCol w="1292773">
                  <a:extLst>
                    <a:ext uri="{9D8B030D-6E8A-4147-A177-3AD203B41FA5}">
                      <a16:colId xmlns:a16="http://schemas.microsoft.com/office/drawing/2014/main" val="20004"/>
                    </a:ext>
                  </a:extLst>
                </a:gridCol>
              </a:tblGrid>
              <a:tr h="289560">
                <a:tc>
                  <a:txBody>
                    <a:bodyPr/>
                    <a:lstStyle/>
                    <a:p>
                      <a:endParaRPr lang="en-US" sz="1800" dirty="0">
                        <a:solidFill>
                          <a:schemeClr val="tx1"/>
                        </a:solidFill>
                        <a:latin typeface="+mn-lt"/>
                        <a:ea typeface="Verdana" pitchFamily="34" charset="0"/>
                        <a:cs typeface="Verdana" pitchFamily="34" charset="0"/>
                      </a:endParaRPr>
                    </a:p>
                  </a:txBody>
                  <a:tcPr/>
                </a:tc>
                <a:tc>
                  <a:txBody>
                    <a:bodyPr/>
                    <a:lstStyle/>
                    <a:p>
                      <a:pPr algn="ctr"/>
                      <a:r>
                        <a:rPr lang="en-US" sz="1800" b="1" dirty="0">
                          <a:solidFill>
                            <a:schemeClr val="tx1"/>
                          </a:solidFill>
                          <a:latin typeface="+mn-lt"/>
                          <a:ea typeface="Verdana" pitchFamily="34" charset="0"/>
                          <a:cs typeface="Verdana" pitchFamily="34" charset="0"/>
                        </a:rPr>
                        <a:t>April</a:t>
                      </a:r>
                    </a:p>
                  </a:txBody>
                  <a:tcPr/>
                </a:tc>
                <a:tc>
                  <a:txBody>
                    <a:bodyPr/>
                    <a:lstStyle/>
                    <a:p>
                      <a:pPr algn="ctr"/>
                      <a:r>
                        <a:rPr lang="en-US" sz="1800" b="1" dirty="0">
                          <a:solidFill>
                            <a:schemeClr val="tx1"/>
                          </a:solidFill>
                          <a:latin typeface="+mn-lt"/>
                          <a:ea typeface="Verdana" pitchFamily="34" charset="0"/>
                          <a:cs typeface="Verdana" pitchFamily="34" charset="0"/>
                        </a:rPr>
                        <a:t>May</a:t>
                      </a:r>
                    </a:p>
                  </a:txBody>
                  <a:tcPr/>
                </a:tc>
                <a:tc>
                  <a:txBody>
                    <a:bodyPr/>
                    <a:lstStyle/>
                    <a:p>
                      <a:pPr algn="ctr"/>
                      <a:r>
                        <a:rPr lang="en-US" sz="1800" b="1" dirty="0">
                          <a:solidFill>
                            <a:schemeClr val="tx1"/>
                          </a:solidFill>
                          <a:latin typeface="+mn-lt"/>
                          <a:ea typeface="Verdana" pitchFamily="34" charset="0"/>
                          <a:cs typeface="Verdana" pitchFamily="34" charset="0"/>
                        </a:rPr>
                        <a:t>June</a:t>
                      </a:r>
                    </a:p>
                  </a:txBody>
                  <a:tcPr/>
                </a:tc>
                <a:tc>
                  <a:txBody>
                    <a:bodyPr/>
                    <a:lstStyle/>
                    <a:p>
                      <a:pPr algn="ctr"/>
                      <a:r>
                        <a:rPr lang="en-US" sz="18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289560">
                <a:tc>
                  <a:txBody>
                    <a:bodyPr/>
                    <a:lstStyle/>
                    <a:p>
                      <a:r>
                        <a:rPr lang="en-US" sz="1800" dirty="0">
                          <a:solidFill>
                            <a:schemeClr val="tx1"/>
                          </a:solidFill>
                          <a:latin typeface="+mn-lt"/>
                          <a:ea typeface="Verdana" pitchFamily="34" charset="0"/>
                          <a:cs typeface="Verdana" pitchFamily="34" charset="0"/>
                        </a:rPr>
                        <a:t>Units</a:t>
                      </a:r>
                      <a:r>
                        <a:rPr lang="en-US" sz="1800" baseline="0" dirty="0">
                          <a:solidFill>
                            <a:schemeClr val="tx1"/>
                          </a:solidFill>
                          <a:latin typeface="+mn-lt"/>
                          <a:ea typeface="Verdana" pitchFamily="34" charset="0"/>
                          <a:cs typeface="Verdana" pitchFamily="34" charset="0"/>
                        </a:rPr>
                        <a:t> of production</a:t>
                      </a:r>
                      <a:endParaRPr lang="en-US" sz="1800" dirty="0">
                        <a:solidFill>
                          <a:schemeClr val="tx1"/>
                        </a:solidFill>
                        <a:latin typeface="+mn-lt"/>
                        <a:ea typeface="Verdana" pitchFamily="34" charset="0"/>
                        <a:cs typeface="Verdana" pitchFamily="34" charset="0"/>
                      </a:endParaRPr>
                    </a:p>
                  </a:txBody>
                  <a:tcPr/>
                </a:tc>
                <a:tc>
                  <a:txBody>
                    <a:bodyPr/>
                    <a:lstStyle/>
                    <a:p>
                      <a:pPr algn="r"/>
                      <a:r>
                        <a:rPr lang="en-US" sz="1800" b="1" dirty="0">
                          <a:solidFill>
                            <a:srgbClr val="AC0000"/>
                          </a:solidFill>
                          <a:latin typeface="+mn-lt"/>
                          <a:ea typeface="Verdana" pitchFamily="34" charset="0"/>
                          <a:cs typeface="Verdana" pitchFamily="34" charset="0"/>
                        </a:rPr>
                        <a:t>26,000</a:t>
                      </a:r>
                    </a:p>
                  </a:txBody>
                  <a:tcPr/>
                </a:tc>
                <a:tc>
                  <a:txBody>
                    <a:bodyPr/>
                    <a:lstStyle/>
                    <a:p>
                      <a:pPr algn="r"/>
                      <a:r>
                        <a:rPr lang="en-US" sz="1800" b="1" dirty="0">
                          <a:solidFill>
                            <a:srgbClr val="AC0000"/>
                          </a:solidFill>
                          <a:latin typeface="+mn-lt"/>
                          <a:ea typeface="Verdana" pitchFamily="34" charset="0"/>
                          <a:cs typeface="Verdana" pitchFamily="34" charset="0"/>
                        </a:rPr>
                        <a:t>46,000</a:t>
                      </a:r>
                    </a:p>
                  </a:txBody>
                  <a:tcPr/>
                </a:tc>
                <a:tc>
                  <a:txBody>
                    <a:bodyPr/>
                    <a:lstStyle/>
                    <a:p>
                      <a:pPr algn="r"/>
                      <a:r>
                        <a:rPr lang="en-US" sz="1800" b="1" dirty="0">
                          <a:solidFill>
                            <a:srgbClr val="AC0000"/>
                          </a:solidFill>
                          <a:latin typeface="+mn-lt"/>
                          <a:ea typeface="Verdana" pitchFamily="34" charset="0"/>
                          <a:cs typeface="Verdana" pitchFamily="34" charset="0"/>
                        </a:rPr>
                        <a:t>29,000</a:t>
                      </a:r>
                    </a:p>
                  </a:txBody>
                  <a:tcPr/>
                </a:tc>
                <a:tc>
                  <a:txBody>
                    <a:bodyPr/>
                    <a:lstStyle/>
                    <a:p>
                      <a:pPr algn="r"/>
                      <a:r>
                        <a:rPr lang="en-US" sz="1800" dirty="0">
                          <a:solidFill>
                            <a:schemeClr val="tx1"/>
                          </a:solidFill>
                          <a:latin typeface="+mn-lt"/>
                          <a:ea typeface="Verdana" pitchFamily="34" charset="0"/>
                          <a:cs typeface="Verdana" pitchFamily="34" charset="0"/>
                        </a:rPr>
                        <a:t>101,000</a:t>
                      </a:r>
                    </a:p>
                  </a:txBody>
                  <a:tcPr/>
                </a:tc>
                <a:extLst>
                  <a:ext uri="{0D108BD9-81ED-4DB2-BD59-A6C34878D82A}">
                    <a16:rowId xmlns:a16="http://schemas.microsoft.com/office/drawing/2014/main" val="10001"/>
                  </a:ext>
                </a:extLst>
              </a:tr>
              <a:tr h="289560">
                <a:tc>
                  <a:txBody>
                    <a:bodyPr/>
                    <a:lstStyle/>
                    <a:p>
                      <a:r>
                        <a:rPr lang="en-US" sz="1800" dirty="0">
                          <a:solidFill>
                            <a:schemeClr val="tx1"/>
                          </a:solidFill>
                          <a:latin typeface="+mn-lt"/>
                          <a:ea typeface="Verdana" pitchFamily="34" charset="0"/>
                          <a:cs typeface="Verdana" pitchFamily="34" charset="0"/>
                        </a:rPr>
                        <a:t>Direct labor</a:t>
                      </a:r>
                      <a:r>
                        <a:rPr lang="en-US" sz="1800" baseline="0" dirty="0">
                          <a:solidFill>
                            <a:schemeClr val="tx1"/>
                          </a:solidFill>
                          <a:latin typeface="+mn-lt"/>
                          <a:ea typeface="Verdana" pitchFamily="34" charset="0"/>
                          <a:cs typeface="Verdana" pitchFamily="34" charset="0"/>
                        </a:rPr>
                        <a:t> time per unit</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2"/>
                  </a:ext>
                </a:extLst>
              </a:tr>
              <a:tr h="289560">
                <a:tc>
                  <a:txBody>
                    <a:bodyPr/>
                    <a:lstStyle/>
                    <a:p>
                      <a:r>
                        <a:rPr lang="en-US" sz="1800" dirty="0">
                          <a:solidFill>
                            <a:schemeClr val="tx1"/>
                          </a:solidFill>
                          <a:latin typeface="+mn-lt"/>
                          <a:ea typeface="Verdana" pitchFamily="34" charset="0"/>
                          <a:cs typeface="Verdana" pitchFamily="34" charset="0"/>
                        </a:rPr>
                        <a:t>Labor-hours required</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3"/>
                  </a:ext>
                </a:extLst>
              </a:tr>
              <a:tr h="289560">
                <a:tc>
                  <a:txBody>
                    <a:bodyPr/>
                    <a:lstStyle/>
                    <a:p>
                      <a:r>
                        <a:rPr lang="en-US" sz="1800" dirty="0">
                          <a:solidFill>
                            <a:schemeClr val="tx1"/>
                          </a:solidFill>
                          <a:latin typeface="+mn-lt"/>
                          <a:ea typeface="Verdana" pitchFamily="34" charset="0"/>
                          <a:cs typeface="Verdana" pitchFamily="34" charset="0"/>
                        </a:rPr>
                        <a:t>Hourly</a:t>
                      </a:r>
                      <a:r>
                        <a:rPr lang="en-US" sz="1800" baseline="0" dirty="0">
                          <a:solidFill>
                            <a:schemeClr val="tx1"/>
                          </a:solidFill>
                          <a:latin typeface="+mn-lt"/>
                          <a:ea typeface="Verdana" pitchFamily="34" charset="0"/>
                          <a:cs typeface="Verdana" pitchFamily="34" charset="0"/>
                        </a:rPr>
                        <a:t> wage rate</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4"/>
                  </a:ext>
                </a:extLst>
              </a:tr>
              <a:tr h="289560">
                <a:tc>
                  <a:txBody>
                    <a:bodyPr/>
                    <a:lstStyle/>
                    <a:p>
                      <a:r>
                        <a:rPr lang="en-US" sz="1800" dirty="0">
                          <a:solidFill>
                            <a:schemeClr val="tx1"/>
                          </a:solidFill>
                          <a:latin typeface="+mn-lt"/>
                          <a:ea typeface="Verdana" pitchFamily="34" charset="0"/>
                          <a:cs typeface="Verdana" pitchFamily="34" charset="0"/>
                        </a:rPr>
                        <a:t>Total direct labor costs</a:t>
                      </a: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5"/>
                  </a:ext>
                </a:extLst>
              </a:tr>
            </a:tbl>
          </a:graphicData>
        </a:graphic>
      </p:graphicFrame>
      <p:sp>
        <p:nvSpPr>
          <p:cNvPr id="7" name="Content Placeholder 6"/>
          <p:cNvSpPr>
            <a:spLocks noGrp="1"/>
          </p:cNvSpPr>
          <p:nvPr>
            <p:ph idx="1"/>
          </p:nvPr>
        </p:nvSpPr>
        <p:spPr>
          <a:xfrm>
            <a:off x="3505200" y="4323714"/>
            <a:ext cx="3292475" cy="457201"/>
          </a:xfrm>
          <a:ln w="19050">
            <a:solidFill>
              <a:schemeClr val="tx1"/>
            </a:solidFill>
          </a:ln>
        </p:spPr>
        <p:txBody>
          <a:bodyPr/>
          <a:lstStyle/>
          <a:p>
            <a:pPr algn="ctr"/>
            <a:r>
              <a:rPr lang="en-US" sz="2400" b="1" dirty="0">
                <a:solidFill>
                  <a:srgbClr val="AC0000"/>
                </a:solidFill>
              </a:rPr>
              <a:t>From production budget</a:t>
            </a:r>
          </a:p>
        </p:txBody>
      </p:sp>
    </p:spTree>
    <p:extLst>
      <p:ext uri="{BB962C8B-B14F-4D97-AF65-F5344CB8AC3E}">
        <p14:creationId xmlns:p14="http://schemas.microsoft.com/office/powerpoint/2010/main" val="36882749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Labor Budget </a:t>
            </a:r>
            <a:r>
              <a:rPr lang="en-US" sz="1000" dirty="0"/>
              <a:t>3</a:t>
            </a:r>
          </a:p>
        </p:txBody>
      </p:sp>
      <p:graphicFrame>
        <p:nvGraphicFramePr>
          <p:cNvPr id="7" name="Table 6">
            <a:extLst>
              <a:ext uri="{FF2B5EF4-FFF2-40B4-BE49-F238E27FC236}">
                <a16:creationId xmlns:a16="http://schemas.microsoft.com/office/drawing/2014/main" id="{6B6BC95C-8820-460D-B912-057BB9F4015C}"/>
              </a:ext>
            </a:extLst>
          </p:cNvPr>
          <p:cNvGraphicFramePr>
            <a:graphicFrameLocks noGrp="1"/>
          </p:cNvGraphicFramePr>
          <p:nvPr>
            <p:extLst>
              <p:ext uri="{D42A27DB-BD31-4B8C-83A1-F6EECF244321}">
                <p14:modId xmlns:p14="http://schemas.microsoft.com/office/powerpoint/2010/main" val="2903086632"/>
              </p:ext>
            </p:extLst>
          </p:nvPr>
        </p:nvGraphicFramePr>
        <p:xfrm>
          <a:off x="914399" y="1764175"/>
          <a:ext cx="7848601" cy="2194560"/>
        </p:xfrm>
        <a:graphic>
          <a:graphicData uri="http://schemas.openxmlformats.org/drawingml/2006/table">
            <a:tbl>
              <a:tblPr firstRow="1" bandRow="1">
                <a:tableStyleId>{5940675A-B579-460E-94D1-54222C63F5DA}</a:tableStyleId>
              </a:tblPr>
              <a:tblGrid>
                <a:gridCol w="2717827">
                  <a:extLst>
                    <a:ext uri="{9D8B030D-6E8A-4147-A177-3AD203B41FA5}">
                      <a16:colId xmlns:a16="http://schemas.microsoft.com/office/drawing/2014/main" val="20000"/>
                    </a:ext>
                  </a:extLst>
                </a:gridCol>
                <a:gridCol w="1320068">
                  <a:extLst>
                    <a:ext uri="{9D8B030D-6E8A-4147-A177-3AD203B41FA5}">
                      <a16:colId xmlns:a16="http://schemas.microsoft.com/office/drawing/2014/main" val="20001"/>
                    </a:ext>
                  </a:extLst>
                </a:gridCol>
                <a:gridCol w="1320068">
                  <a:extLst>
                    <a:ext uri="{9D8B030D-6E8A-4147-A177-3AD203B41FA5}">
                      <a16:colId xmlns:a16="http://schemas.microsoft.com/office/drawing/2014/main" val="20002"/>
                    </a:ext>
                  </a:extLst>
                </a:gridCol>
                <a:gridCol w="1320068">
                  <a:extLst>
                    <a:ext uri="{9D8B030D-6E8A-4147-A177-3AD203B41FA5}">
                      <a16:colId xmlns:a16="http://schemas.microsoft.com/office/drawing/2014/main" val="20003"/>
                    </a:ext>
                  </a:extLst>
                </a:gridCol>
                <a:gridCol w="1170570">
                  <a:extLst>
                    <a:ext uri="{9D8B030D-6E8A-4147-A177-3AD203B41FA5}">
                      <a16:colId xmlns:a16="http://schemas.microsoft.com/office/drawing/2014/main" val="20004"/>
                    </a:ext>
                  </a:extLst>
                </a:gridCol>
              </a:tblGrid>
              <a:tr h="302871">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02871">
                <a:tc>
                  <a:txBody>
                    <a:bodyPr/>
                    <a:lstStyle/>
                    <a:p>
                      <a:r>
                        <a:rPr lang="en-US" sz="1800" dirty="0">
                          <a:solidFill>
                            <a:schemeClr val="tx1"/>
                          </a:solidFill>
                          <a:latin typeface="+mn-lt"/>
                          <a:ea typeface="Verdana" pitchFamily="34" charset="0"/>
                          <a:cs typeface="Verdana" pitchFamily="34" charset="0"/>
                        </a:rPr>
                        <a:t>Units</a:t>
                      </a:r>
                      <a:r>
                        <a:rPr lang="en-US" sz="1800" baseline="0" dirty="0">
                          <a:solidFill>
                            <a:schemeClr val="tx1"/>
                          </a:solidFill>
                          <a:latin typeface="+mn-lt"/>
                          <a:ea typeface="Verdana" pitchFamily="34" charset="0"/>
                          <a:cs typeface="Verdana" pitchFamily="34" charset="0"/>
                        </a:rPr>
                        <a:t> of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02871">
                <a:tc>
                  <a:txBody>
                    <a:bodyPr/>
                    <a:lstStyle/>
                    <a:p>
                      <a:r>
                        <a:rPr lang="en-US" sz="1800" dirty="0">
                          <a:solidFill>
                            <a:schemeClr val="tx1"/>
                          </a:solidFill>
                          <a:latin typeface="+mn-lt"/>
                          <a:ea typeface="Verdana" pitchFamily="34" charset="0"/>
                          <a:cs typeface="Verdana" pitchFamily="34" charset="0"/>
                        </a:rPr>
                        <a:t>Direct labor</a:t>
                      </a:r>
                      <a:r>
                        <a:rPr lang="en-US" sz="1800" baseline="0" dirty="0">
                          <a:solidFill>
                            <a:schemeClr val="tx1"/>
                          </a:solidFill>
                          <a:latin typeface="+mn-lt"/>
                          <a:ea typeface="Verdana" pitchFamily="34" charset="0"/>
                          <a:cs typeface="Verdana" pitchFamily="34" charset="0"/>
                        </a:rPr>
                        <a:t> time per unit</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02871">
                <a:tc>
                  <a:txBody>
                    <a:bodyPr/>
                    <a:lstStyle/>
                    <a:p>
                      <a:r>
                        <a:rPr lang="en-US" sz="1800" dirty="0">
                          <a:solidFill>
                            <a:schemeClr val="tx1"/>
                          </a:solidFill>
                          <a:latin typeface="+mn-lt"/>
                          <a:ea typeface="Verdana" pitchFamily="34" charset="0"/>
                          <a:cs typeface="Verdana" pitchFamily="34" charset="0"/>
                        </a:rPr>
                        <a:t>Labor-hours required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1,450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02871">
                <a:tc>
                  <a:txBody>
                    <a:bodyPr/>
                    <a:lstStyle/>
                    <a:p>
                      <a:r>
                        <a:rPr lang="en-US" sz="1800" dirty="0">
                          <a:solidFill>
                            <a:schemeClr val="tx1"/>
                          </a:solidFill>
                          <a:latin typeface="+mn-lt"/>
                          <a:ea typeface="Verdana" pitchFamily="34" charset="0"/>
                          <a:cs typeface="Verdana" pitchFamily="34" charset="0"/>
                        </a:rPr>
                        <a:t>Hourly</a:t>
                      </a:r>
                      <a:r>
                        <a:rPr lang="en-US" sz="1800" baseline="0" dirty="0">
                          <a:solidFill>
                            <a:schemeClr val="tx1"/>
                          </a:solidFill>
                          <a:latin typeface="+mn-lt"/>
                          <a:ea typeface="Verdana" pitchFamily="34" charset="0"/>
                          <a:cs typeface="Verdana" pitchFamily="34" charset="0"/>
                        </a:rPr>
                        <a:t> wage rate</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02871">
                <a:tc>
                  <a:txBody>
                    <a:bodyPr/>
                    <a:lstStyle/>
                    <a:p>
                      <a:r>
                        <a:rPr lang="en-US" sz="1800" dirty="0">
                          <a:solidFill>
                            <a:schemeClr val="tx1"/>
                          </a:solidFill>
                          <a:latin typeface="+mn-lt"/>
                          <a:ea typeface="Verdana" pitchFamily="34" charset="0"/>
                          <a:cs typeface="Verdana" pitchFamily="34" charset="0"/>
                        </a:rPr>
                        <a:t>Total direct labor costs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254535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Direct Labor Budget </a:t>
            </a:r>
            <a:r>
              <a:rPr lang="en-US" sz="1000" dirty="0"/>
              <a:t>4</a:t>
            </a:r>
          </a:p>
        </p:txBody>
      </p:sp>
      <p:graphicFrame>
        <p:nvGraphicFramePr>
          <p:cNvPr id="7" name="Table 6">
            <a:extLst>
              <a:ext uri="{FF2B5EF4-FFF2-40B4-BE49-F238E27FC236}">
                <a16:creationId xmlns:a16="http://schemas.microsoft.com/office/drawing/2014/main" id="{464C9DB4-5F51-427F-A854-99C6715CC7E7}"/>
              </a:ext>
            </a:extLst>
          </p:cNvPr>
          <p:cNvGraphicFramePr>
            <a:graphicFrameLocks noGrp="1"/>
          </p:cNvGraphicFramePr>
          <p:nvPr>
            <p:extLst>
              <p:ext uri="{D42A27DB-BD31-4B8C-83A1-F6EECF244321}">
                <p14:modId xmlns:p14="http://schemas.microsoft.com/office/powerpoint/2010/main" val="391814155"/>
              </p:ext>
            </p:extLst>
          </p:nvPr>
        </p:nvGraphicFramePr>
        <p:xfrm>
          <a:off x="919226" y="1770925"/>
          <a:ext cx="7779151" cy="2194560"/>
        </p:xfrm>
        <a:graphic>
          <a:graphicData uri="http://schemas.openxmlformats.org/drawingml/2006/table">
            <a:tbl>
              <a:tblPr firstRow="1" bandRow="1">
                <a:tableStyleId>{5940675A-B579-460E-94D1-54222C63F5DA}</a:tableStyleId>
              </a:tblPr>
              <a:tblGrid>
                <a:gridCol w="2643427">
                  <a:extLst>
                    <a:ext uri="{9D8B030D-6E8A-4147-A177-3AD203B41FA5}">
                      <a16:colId xmlns:a16="http://schemas.microsoft.com/office/drawing/2014/main" val="20000"/>
                    </a:ext>
                  </a:extLst>
                </a:gridCol>
                <a:gridCol w="1283931">
                  <a:extLst>
                    <a:ext uri="{9D8B030D-6E8A-4147-A177-3AD203B41FA5}">
                      <a16:colId xmlns:a16="http://schemas.microsoft.com/office/drawing/2014/main" val="20001"/>
                    </a:ext>
                  </a:extLst>
                </a:gridCol>
                <a:gridCol w="1283931">
                  <a:extLst>
                    <a:ext uri="{9D8B030D-6E8A-4147-A177-3AD203B41FA5}">
                      <a16:colId xmlns:a16="http://schemas.microsoft.com/office/drawing/2014/main" val="20002"/>
                    </a:ext>
                  </a:extLst>
                </a:gridCol>
                <a:gridCol w="1283931">
                  <a:extLst>
                    <a:ext uri="{9D8B030D-6E8A-4147-A177-3AD203B41FA5}">
                      <a16:colId xmlns:a16="http://schemas.microsoft.com/office/drawing/2014/main" val="20003"/>
                    </a:ext>
                  </a:extLst>
                </a:gridCol>
                <a:gridCol w="1283931">
                  <a:extLst>
                    <a:ext uri="{9D8B030D-6E8A-4147-A177-3AD203B41FA5}">
                      <a16:colId xmlns:a16="http://schemas.microsoft.com/office/drawing/2014/main" val="20004"/>
                    </a:ext>
                  </a:extLst>
                </a:gridCol>
              </a:tblGrid>
              <a:tr h="276346">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76346">
                <a:tc>
                  <a:txBody>
                    <a:bodyPr/>
                    <a:lstStyle/>
                    <a:p>
                      <a:r>
                        <a:rPr lang="en-US" sz="1800" dirty="0">
                          <a:solidFill>
                            <a:schemeClr val="tx1"/>
                          </a:solidFill>
                          <a:latin typeface="+mn-lt"/>
                          <a:ea typeface="Verdana" pitchFamily="34" charset="0"/>
                          <a:cs typeface="Verdana" pitchFamily="34" charset="0"/>
                        </a:rPr>
                        <a:t>Units</a:t>
                      </a:r>
                      <a:r>
                        <a:rPr lang="en-US" sz="1800" baseline="0" dirty="0">
                          <a:solidFill>
                            <a:schemeClr val="tx1"/>
                          </a:solidFill>
                          <a:latin typeface="+mn-lt"/>
                          <a:ea typeface="Verdana" pitchFamily="34" charset="0"/>
                          <a:cs typeface="Verdana" pitchFamily="34" charset="0"/>
                        </a:rPr>
                        <a:t> of production</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76346">
                <a:tc>
                  <a:txBody>
                    <a:bodyPr/>
                    <a:lstStyle/>
                    <a:p>
                      <a:r>
                        <a:rPr lang="en-US" sz="1800" dirty="0">
                          <a:solidFill>
                            <a:schemeClr val="tx1"/>
                          </a:solidFill>
                          <a:latin typeface="+mn-lt"/>
                          <a:ea typeface="Verdana" pitchFamily="34" charset="0"/>
                          <a:cs typeface="Verdana" pitchFamily="34" charset="0"/>
                        </a:rPr>
                        <a:t>Direct labor</a:t>
                      </a:r>
                      <a:r>
                        <a:rPr lang="en-US" sz="1800" baseline="0" dirty="0">
                          <a:solidFill>
                            <a:schemeClr val="tx1"/>
                          </a:solidFill>
                          <a:latin typeface="+mn-lt"/>
                          <a:ea typeface="Verdana" pitchFamily="34" charset="0"/>
                          <a:cs typeface="Verdana" pitchFamily="34" charset="0"/>
                        </a:rPr>
                        <a:t> time per unit</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76346">
                <a:tc>
                  <a:txBody>
                    <a:bodyPr/>
                    <a:lstStyle/>
                    <a:p>
                      <a:r>
                        <a:rPr lang="en-US" sz="1800" dirty="0">
                          <a:solidFill>
                            <a:schemeClr val="tx1"/>
                          </a:solidFill>
                          <a:latin typeface="+mn-lt"/>
                          <a:ea typeface="Verdana" pitchFamily="34" charset="0"/>
                          <a:cs typeface="Verdana" pitchFamily="34" charset="0"/>
                        </a:rPr>
                        <a:t>Labor-hours required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1,450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76346">
                <a:tc>
                  <a:txBody>
                    <a:bodyPr/>
                    <a:lstStyle/>
                    <a:p>
                      <a:r>
                        <a:rPr lang="en-US" sz="1800" dirty="0">
                          <a:solidFill>
                            <a:schemeClr val="tx1"/>
                          </a:solidFill>
                          <a:latin typeface="+mn-lt"/>
                          <a:ea typeface="Verdana" pitchFamily="34" charset="0"/>
                          <a:cs typeface="Verdana" pitchFamily="34" charset="0"/>
                        </a:rPr>
                        <a:t>Hourly</a:t>
                      </a:r>
                      <a:r>
                        <a:rPr lang="en-US" sz="1800" baseline="0" dirty="0">
                          <a:solidFill>
                            <a:schemeClr val="tx1"/>
                          </a:solidFill>
                          <a:latin typeface="+mn-lt"/>
                          <a:ea typeface="Verdana" pitchFamily="34" charset="0"/>
                          <a:cs typeface="Verdana" pitchFamily="34" charset="0"/>
                        </a:rPr>
                        <a:t> wage rate</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a:t>
                      </a:r>
                      <a:r>
                        <a:rPr lang="en-US" sz="1800" u="sng" baseline="0" dirty="0">
                          <a:solidFill>
                            <a:schemeClr val="tx1"/>
                          </a:solidFill>
                          <a:latin typeface="+mn-lt"/>
                          <a:ea typeface="Verdana" pitchFamily="34" charset="0"/>
                          <a:cs typeface="Verdana" pitchFamily="34" charset="0"/>
                        </a:rPr>
                        <a:t> </a:t>
                      </a:r>
                      <a:r>
                        <a:rPr lang="en-US" sz="1800" u="sng" dirty="0">
                          <a:solidFill>
                            <a:schemeClr val="tx1"/>
                          </a:solidFill>
                          <a:latin typeface="+mn-lt"/>
                          <a:ea typeface="Verdana" pitchFamily="34" charset="0"/>
                          <a:cs typeface="Verdana" pitchFamily="34" charset="0"/>
                        </a:rPr>
                        <a:t>    </a:t>
                      </a:r>
                      <a:r>
                        <a:rPr lang="en-US" sz="1800" u="sng" baseline="0" dirty="0">
                          <a:solidFill>
                            <a:schemeClr val="tx1"/>
                          </a:solidFill>
                          <a:latin typeface="+mn-lt"/>
                          <a:ea typeface="Verdana" pitchFamily="34" charset="0"/>
                          <a:cs typeface="Verdana" pitchFamily="34" charset="0"/>
                        </a:rPr>
                        <a:t>  </a:t>
                      </a:r>
                      <a:r>
                        <a:rPr lang="en-US" sz="1800" u="sng" dirty="0">
                          <a:solidFill>
                            <a:schemeClr val="tx1"/>
                          </a:solidFill>
                          <a:latin typeface="+mn-lt"/>
                          <a:ea typeface="Verdana" pitchFamily="34" charset="0"/>
                          <a:cs typeface="Verdana" pitchFamily="34" charset="0"/>
                        </a:rPr>
                        <a:t>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76346">
                <a:tc>
                  <a:txBody>
                    <a:bodyPr/>
                    <a:lstStyle/>
                    <a:p>
                      <a:r>
                        <a:rPr lang="en-US" sz="1800" dirty="0">
                          <a:solidFill>
                            <a:schemeClr val="tx1"/>
                          </a:solidFill>
                          <a:latin typeface="+mn-lt"/>
                          <a:ea typeface="Verdana" pitchFamily="34" charset="0"/>
                          <a:cs typeface="Verdana" pitchFamily="34" charset="0"/>
                        </a:rPr>
                        <a:t>Total direct labor costs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$ 14,500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$ 50,500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519962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6</a:t>
            </a:r>
            <a:endParaRPr lang="en-US" dirty="0"/>
          </a:p>
        </p:txBody>
      </p:sp>
      <p:sp>
        <p:nvSpPr>
          <p:cNvPr id="7" name="Content Placeholder 6"/>
          <p:cNvSpPr>
            <a:spLocks noGrp="1"/>
          </p:cNvSpPr>
          <p:nvPr>
            <p:ph idx="1"/>
          </p:nvPr>
        </p:nvSpPr>
        <p:spPr>
          <a:xfrm>
            <a:off x="1630363" y="1447801"/>
            <a:ext cx="5883275" cy="11429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manufacturing overhead budget. </a:t>
            </a:r>
          </a:p>
        </p:txBody>
      </p:sp>
    </p:spTree>
    <p:extLst>
      <p:ext uri="{BB962C8B-B14F-4D97-AF65-F5344CB8AC3E}">
        <p14:creationId xmlns:p14="http://schemas.microsoft.com/office/powerpoint/2010/main" val="33487603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Manufacturing Overhead Budget </a:t>
            </a:r>
            <a:r>
              <a:rPr lang="en-US" sz="1000" dirty="0"/>
              <a:t>1</a:t>
            </a:r>
          </a:p>
        </p:txBody>
      </p:sp>
      <p:sp>
        <p:nvSpPr>
          <p:cNvPr id="7" name="Content Placeholder 6"/>
          <p:cNvSpPr>
            <a:spLocks noGrp="1"/>
          </p:cNvSpPr>
          <p:nvPr>
            <p:ph idx="1"/>
          </p:nvPr>
        </p:nvSpPr>
        <p:spPr>
          <a:xfrm>
            <a:off x="822324" y="1447800"/>
            <a:ext cx="7864476" cy="4495799"/>
          </a:xfrm>
          <a:ln w="19050">
            <a:solidFill>
              <a:schemeClr val="tx1"/>
            </a:solidFill>
          </a:ln>
        </p:spPr>
        <p:txBody>
          <a:bodyPr/>
          <a:lstStyle/>
          <a:p>
            <a:pPr marL="60325">
              <a:spcAft>
                <a:spcPts val="0"/>
              </a:spcAft>
            </a:pPr>
            <a:r>
              <a:rPr lang="en-US" sz="2800" dirty="0"/>
              <a:t>At Royal, manufacturing overhead is applied to units of product on the basis of direct labor-hours.</a:t>
            </a:r>
          </a:p>
          <a:p>
            <a:pPr marL="60325">
              <a:spcAft>
                <a:spcPts val="0"/>
              </a:spcAft>
            </a:pPr>
            <a:r>
              <a:rPr lang="en-US" sz="2800" dirty="0"/>
              <a:t>The </a:t>
            </a:r>
            <a:r>
              <a:rPr lang="en-US" sz="2800" dirty="0">
                <a:solidFill>
                  <a:srgbClr val="0000C0"/>
                </a:solidFill>
              </a:rPr>
              <a:t>variable</a:t>
            </a:r>
            <a:r>
              <a:rPr lang="en-US" sz="2800" dirty="0"/>
              <a:t> manufacturing overhead rate is </a:t>
            </a:r>
            <a:r>
              <a:rPr lang="en-US" sz="2800" dirty="0">
                <a:solidFill>
                  <a:srgbClr val="0000C0"/>
                </a:solidFill>
              </a:rPr>
              <a:t>$20 per direct labor-hour</a:t>
            </a:r>
            <a:r>
              <a:rPr lang="en-US" sz="2800" dirty="0"/>
              <a:t>.</a:t>
            </a:r>
          </a:p>
          <a:p>
            <a:pPr marL="60325">
              <a:spcAft>
                <a:spcPts val="0"/>
              </a:spcAft>
            </a:pPr>
            <a:r>
              <a:rPr lang="en-US" sz="2800" dirty="0"/>
              <a:t>Fixed manufacturing overhead is </a:t>
            </a:r>
            <a:r>
              <a:rPr lang="en-US" sz="2800" dirty="0">
                <a:solidFill>
                  <a:srgbClr val="0000C0"/>
                </a:solidFill>
              </a:rPr>
              <a:t>$50,000</a:t>
            </a:r>
            <a:r>
              <a:rPr lang="en-US" sz="2800" dirty="0"/>
              <a:t> per month, which includes </a:t>
            </a:r>
            <a:r>
              <a:rPr lang="en-US" sz="2800" dirty="0">
                <a:solidFill>
                  <a:srgbClr val="0000C0"/>
                </a:solidFill>
              </a:rPr>
              <a:t>$20,000 of noncash costs</a:t>
            </a:r>
            <a:r>
              <a:rPr lang="en-US" sz="2800" dirty="0"/>
              <a:t> (primarily depreciation of plant assets).</a:t>
            </a:r>
          </a:p>
          <a:p>
            <a:pPr marL="444500">
              <a:spcAft>
                <a:spcPts val="0"/>
              </a:spcAft>
            </a:pPr>
            <a:r>
              <a:rPr lang="en-US" sz="2800" dirty="0">
                <a:solidFill>
                  <a:srgbClr val="0000C0"/>
                </a:solidFill>
              </a:rPr>
              <a:t>Let’s prepare the manufacturing overhead budget.</a:t>
            </a:r>
          </a:p>
        </p:txBody>
      </p:sp>
    </p:spTree>
    <p:extLst>
      <p:ext uri="{BB962C8B-B14F-4D97-AF65-F5344CB8AC3E}">
        <p14:creationId xmlns:p14="http://schemas.microsoft.com/office/powerpoint/2010/main" val="30157949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Manufacturing Overhead Budget </a:t>
            </a:r>
            <a:r>
              <a:rPr lang="en-US" sz="1000" dirty="0"/>
              <a:t>2</a:t>
            </a:r>
          </a:p>
        </p:txBody>
      </p:sp>
      <p:graphicFrame>
        <p:nvGraphicFramePr>
          <p:cNvPr id="11" name="Table 10">
            <a:extLst>
              <a:ext uri="{FF2B5EF4-FFF2-40B4-BE49-F238E27FC236}">
                <a16:creationId xmlns:a16="http://schemas.microsoft.com/office/drawing/2014/main" id="{149E3534-9D8B-4EE1-987A-FA165101B283}"/>
              </a:ext>
            </a:extLst>
          </p:cNvPr>
          <p:cNvGraphicFramePr>
            <a:graphicFrameLocks noGrp="1"/>
          </p:cNvGraphicFramePr>
          <p:nvPr>
            <p:extLst>
              <p:ext uri="{D42A27DB-BD31-4B8C-83A1-F6EECF244321}">
                <p14:modId xmlns:p14="http://schemas.microsoft.com/office/powerpoint/2010/main" val="1231913008"/>
              </p:ext>
            </p:extLst>
          </p:nvPr>
        </p:nvGraphicFramePr>
        <p:xfrm>
          <a:off x="925975" y="1775170"/>
          <a:ext cx="7913226" cy="2926080"/>
        </p:xfrm>
        <a:graphic>
          <a:graphicData uri="http://schemas.openxmlformats.org/drawingml/2006/table">
            <a:tbl>
              <a:tblPr firstRow="1" bandRow="1">
                <a:tableStyleId>{5940675A-B579-460E-94D1-54222C63F5DA}</a:tableStyleId>
              </a:tblPr>
              <a:tblGrid>
                <a:gridCol w="3112625">
                  <a:extLst>
                    <a:ext uri="{9D8B030D-6E8A-4147-A177-3AD203B41FA5}">
                      <a16:colId xmlns:a16="http://schemas.microsoft.com/office/drawing/2014/main" val="20000"/>
                    </a:ext>
                  </a:extLst>
                </a:gridCol>
                <a:gridCol w="1140578">
                  <a:extLst>
                    <a:ext uri="{9D8B030D-6E8A-4147-A177-3AD203B41FA5}">
                      <a16:colId xmlns:a16="http://schemas.microsoft.com/office/drawing/2014/main" val="20001"/>
                    </a:ext>
                  </a:extLst>
                </a:gridCol>
                <a:gridCol w="1179507">
                  <a:extLst>
                    <a:ext uri="{9D8B030D-6E8A-4147-A177-3AD203B41FA5}">
                      <a16:colId xmlns:a16="http://schemas.microsoft.com/office/drawing/2014/main" val="20002"/>
                    </a:ext>
                  </a:extLst>
                </a:gridCol>
                <a:gridCol w="1240258">
                  <a:extLst>
                    <a:ext uri="{9D8B030D-6E8A-4147-A177-3AD203B41FA5}">
                      <a16:colId xmlns:a16="http://schemas.microsoft.com/office/drawing/2014/main" val="20003"/>
                    </a:ext>
                  </a:extLst>
                </a:gridCol>
                <a:gridCol w="1240258">
                  <a:extLst>
                    <a:ext uri="{9D8B030D-6E8A-4147-A177-3AD203B41FA5}">
                      <a16:colId xmlns:a16="http://schemas.microsoft.com/office/drawing/2014/main" val="20004"/>
                    </a:ext>
                  </a:extLst>
                </a:gridCol>
              </a:tblGrid>
              <a:tr h="299616">
                <a:tc>
                  <a:txBody>
                    <a:bodyPr/>
                    <a:lstStyle/>
                    <a:p>
                      <a:endParaRPr lang="en-US" sz="1800" dirty="0">
                        <a:solidFill>
                          <a:schemeClr val="tx1"/>
                        </a:solidFill>
                        <a:latin typeface="+mn-lt"/>
                        <a:ea typeface="Verdana" pitchFamily="34" charset="0"/>
                        <a:cs typeface="Verdana" pitchFamily="34" charset="0"/>
                      </a:endParaRPr>
                    </a:p>
                  </a:txBody>
                  <a:tcPr/>
                </a:tc>
                <a:tc>
                  <a:txBody>
                    <a:bodyPr/>
                    <a:lstStyle/>
                    <a:p>
                      <a:pPr algn="ctr"/>
                      <a:r>
                        <a:rPr lang="en-US" sz="1800" b="1" dirty="0">
                          <a:solidFill>
                            <a:schemeClr val="tx1"/>
                          </a:solidFill>
                          <a:latin typeface="+mn-lt"/>
                          <a:ea typeface="Verdana" pitchFamily="34" charset="0"/>
                          <a:cs typeface="Verdana" pitchFamily="34" charset="0"/>
                        </a:rPr>
                        <a:t>April</a:t>
                      </a:r>
                    </a:p>
                  </a:txBody>
                  <a:tcPr/>
                </a:tc>
                <a:tc>
                  <a:txBody>
                    <a:bodyPr/>
                    <a:lstStyle/>
                    <a:p>
                      <a:pPr algn="ctr"/>
                      <a:r>
                        <a:rPr lang="en-US" sz="1800" b="1" dirty="0">
                          <a:solidFill>
                            <a:schemeClr val="tx1"/>
                          </a:solidFill>
                          <a:latin typeface="+mn-lt"/>
                          <a:ea typeface="Verdana" pitchFamily="34" charset="0"/>
                          <a:cs typeface="Verdana" pitchFamily="34" charset="0"/>
                        </a:rPr>
                        <a:t>May</a:t>
                      </a:r>
                    </a:p>
                  </a:txBody>
                  <a:tcPr/>
                </a:tc>
                <a:tc>
                  <a:txBody>
                    <a:bodyPr/>
                    <a:lstStyle/>
                    <a:p>
                      <a:pPr algn="ctr"/>
                      <a:r>
                        <a:rPr lang="en-US" sz="1800" b="1" dirty="0">
                          <a:solidFill>
                            <a:schemeClr val="tx1"/>
                          </a:solidFill>
                          <a:latin typeface="+mn-lt"/>
                          <a:ea typeface="Verdana" pitchFamily="34" charset="0"/>
                          <a:cs typeface="Verdana" pitchFamily="34" charset="0"/>
                        </a:rPr>
                        <a:t>June</a:t>
                      </a:r>
                    </a:p>
                  </a:txBody>
                  <a:tcPr/>
                </a:tc>
                <a:tc>
                  <a:txBody>
                    <a:bodyPr/>
                    <a:lstStyle/>
                    <a:p>
                      <a:pPr algn="ctr"/>
                      <a:r>
                        <a:rPr lang="en-US" sz="1800" b="1" dirty="0">
                          <a:solidFill>
                            <a:schemeClr val="tx1"/>
                          </a:solidFill>
                          <a:latin typeface="+mn-lt"/>
                          <a:ea typeface="Verdana" pitchFamily="34" charset="0"/>
                          <a:cs typeface="Verdana" pitchFamily="34" charset="0"/>
                        </a:rPr>
                        <a:t>Quarter</a:t>
                      </a:r>
                    </a:p>
                  </a:txBody>
                  <a:tcPr/>
                </a:tc>
                <a:extLst>
                  <a:ext uri="{0D108BD9-81ED-4DB2-BD59-A6C34878D82A}">
                    <a16:rowId xmlns:a16="http://schemas.microsoft.com/office/drawing/2014/main" val="10000"/>
                  </a:ext>
                </a:extLst>
              </a:tr>
              <a:tr h="299616">
                <a:tc>
                  <a:txBody>
                    <a:bodyPr/>
                    <a:lstStyle/>
                    <a:p>
                      <a:r>
                        <a:rPr lang="en-US" sz="1800" dirty="0">
                          <a:solidFill>
                            <a:schemeClr val="tx1"/>
                          </a:solidFill>
                          <a:latin typeface="+mn-lt"/>
                          <a:ea typeface="Verdana" pitchFamily="34" charset="0"/>
                          <a:cs typeface="Verdana" pitchFamily="34" charset="0"/>
                        </a:rPr>
                        <a:t>Budgeted direct labor-hours</a:t>
                      </a:r>
                    </a:p>
                  </a:txBody>
                  <a:tcPr/>
                </a:tc>
                <a:tc>
                  <a:txBody>
                    <a:bodyPr/>
                    <a:lstStyle/>
                    <a:p>
                      <a:pPr algn="r"/>
                      <a:r>
                        <a:rPr lang="en-US" sz="1800" b="1" dirty="0">
                          <a:solidFill>
                            <a:srgbClr val="AC0000"/>
                          </a:solidFill>
                          <a:latin typeface="+mn-lt"/>
                          <a:ea typeface="Verdana" pitchFamily="34" charset="0"/>
                          <a:cs typeface="Verdana" pitchFamily="34" charset="0"/>
                        </a:rPr>
                        <a:t>1,300</a:t>
                      </a:r>
                    </a:p>
                  </a:txBody>
                  <a:tcPr/>
                </a:tc>
                <a:tc>
                  <a:txBody>
                    <a:bodyPr/>
                    <a:lstStyle/>
                    <a:p>
                      <a:pPr algn="r"/>
                      <a:r>
                        <a:rPr lang="en-US" sz="1800" b="1" dirty="0">
                          <a:solidFill>
                            <a:srgbClr val="AC0000"/>
                          </a:solidFill>
                          <a:latin typeface="+mn-lt"/>
                          <a:ea typeface="Verdana" pitchFamily="34" charset="0"/>
                          <a:cs typeface="Verdana" pitchFamily="34" charset="0"/>
                        </a:rPr>
                        <a:t>2,300</a:t>
                      </a:r>
                    </a:p>
                  </a:txBody>
                  <a:tcPr/>
                </a:tc>
                <a:tc>
                  <a:txBody>
                    <a:bodyPr/>
                    <a:lstStyle/>
                    <a:p>
                      <a:pPr algn="r"/>
                      <a:r>
                        <a:rPr lang="en-US" sz="1800" b="1" dirty="0">
                          <a:solidFill>
                            <a:srgbClr val="AC0000"/>
                          </a:solidFill>
                          <a:latin typeface="+mn-lt"/>
                          <a:ea typeface="Verdana" pitchFamily="34" charset="0"/>
                          <a:cs typeface="Verdana" pitchFamily="34" charset="0"/>
                        </a:rPr>
                        <a:t>1,450</a:t>
                      </a:r>
                    </a:p>
                  </a:txBody>
                  <a:tcPr/>
                </a:tc>
                <a:tc>
                  <a:txBody>
                    <a:bodyPr/>
                    <a:lstStyle/>
                    <a:p>
                      <a:pPr algn="r"/>
                      <a:r>
                        <a:rPr lang="en-US" sz="1800" dirty="0">
                          <a:solidFill>
                            <a:schemeClr val="tx1"/>
                          </a:solidFill>
                          <a:latin typeface="+mn-lt"/>
                          <a:ea typeface="Verdana" pitchFamily="34" charset="0"/>
                          <a:cs typeface="Verdana" pitchFamily="34" charset="0"/>
                        </a:rPr>
                        <a:t>5,050</a:t>
                      </a:r>
                    </a:p>
                  </a:txBody>
                  <a:tcPr/>
                </a:tc>
                <a:extLst>
                  <a:ext uri="{0D108BD9-81ED-4DB2-BD59-A6C34878D82A}">
                    <a16:rowId xmlns:a16="http://schemas.microsoft.com/office/drawing/2014/main" val="10001"/>
                  </a:ext>
                </a:extLst>
              </a:tr>
              <a:tr h="299616">
                <a:tc>
                  <a:txBody>
                    <a:bodyPr/>
                    <a:lstStyle/>
                    <a:p>
                      <a:r>
                        <a:rPr lang="en-US" sz="1800" dirty="0">
                          <a:solidFill>
                            <a:schemeClr val="tx1"/>
                          </a:solidFill>
                          <a:latin typeface="+mn-lt"/>
                          <a:ea typeface="Verdana" pitchFamily="34" charset="0"/>
                          <a:cs typeface="Verdana" pitchFamily="34" charset="0"/>
                        </a:rPr>
                        <a:t>Variable mfg. OH rate</a:t>
                      </a: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800" u="sng" dirty="0">
                        <a:solidFill>
                          <a:schemeClr val="tx1"/>
                        </a:solidFill>
                        <a:latin typeface="+mn-lt"/>
                        <a:ea typeface="Verdana" pitchFamily="34" charset="0"/>
                        <a:cs typeface="Verdana" pitchFamily="34" charset="0"/>
                      </a:endParaRPr>
                    </a:p>
                  </a:txBody>
                  <a:tcPr/>
                </a:tc>
                <a:tc>
                  <a:txBody>
                    <a:bodyPr/>
                    <a:lstStyle/>
                    <a:p>
                      <a:pPr marL="231775" marR="0" indent="-231775" algn="r" defTabSz="914400" rtl="0" eaLnBrk="1" fontAlgn="auto" latinLnBrk="0" hangingPunct="1">
                        <a:lnSpc>
                          <a:spcPct val="100000"/>
                        </a:lnSpc>
                        <a:spcBef>
                          <a:spcPts val="0"/>
                        </a:spcBef>
                        <a:spcAft>
                          <a:spcPts val="0"/>
                        </a:spcAft>
                        <a:buClrTx/>
                        <a:buSzTx/>
                        <a:buFontTx/>
                        <a:buNone/>
                        <a:tabLst/>
                        <a:defRPr/>
                      </a:pP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2"/>
                  </a:ext>
                </a:extLst>
              </a:tr>
              <a:tr h="299616">
                <a:tc>
                  <a:txBody>
                    <a:bodyPr/>
                    <a:lstStyle/>
                    <a:p>
                      <a:r>
                        <a:rPr lang="en-US" sz="1800" dirty="0">
                          <a:solidFill>
                            <a:schemeClr val="tx1"/>
                          </a:solidFill>
                          <a:latin typeface="+mn-lt"/>
                          <a:ea typeface="Verdana" pitchFamily="34" charset="0"/>
                          <a:cs typeface="Verdana" pitchFamily="34" charset="0"/>
                        </a:rPr>
                        <a:t>Variable mfg. OH costs</a:t>
                      </a: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3"/>
                  </a:ext>
                </a:extLst>
              </a:tr>
              <a:tr h="299616">
                <a:tc>
                  <a:txBody>
                    <a:bodyPr/>
                    <a:lstStyle/>
                    <a:p>
                      <a:r>
                        <a:rPr lang="en-US" sz="1800" dirty="0">
                          <a:solidFill>
                            <a:schemeClr val="tx1"/>
                          </a:solidFill>
                          <a:latin typeface="+mn-lt"/>
                          <a:ea typeface="Verdana" pitchFamily="34" charset="0"/>
                          <a:cs typeface="Verdana" pitchFamily="34" charset="0"/>
                        </a:rPr>
                        <a:t>Fixed</a:t>
                      </a:r>
                      <a:r>
                        <a:rPr lang="en-US" sz="1800" baseline="0" dirty="0">
                          <a:solidFill>
                            <a:schemeClr val="tx1"/>
                          </a:solidFill>
                          <a:latin typeface="+mn-lt"/>
                          <a:ea typeface="Verdana" pitchFamily="34" charset="0"/>
                          <a:cs typeface="Verdana" pitchFamily="34" charset="0"/>
                        </a:rPr>
                        <a:t> mfg. OH costs</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4"/>
                  </a:ext>
                </a:extLst>
              </a:tr>
              <a:tr h="299616">
                <a:tc>
                  <a:txBody>
                    <a:bodyPr/>
                    <a:lstStyle/>
                    <a:p>
                      <a:r>
                        <a:rPr lang="en-US" sz="1800" dirty="0">
                          <a:solidFill>
                            <a:schemeClr val="tx1"/>
                          </a:solidFill>
                          <a:latin typeface="+mn-lt"/>
                          <a:ea typeface="Verdana" pitchFamily="34" charset="0"/>
                          <a:cs typeface="Verdana" pitchFamily="34" charset="0"/>
                        </a:rPr>
                        <a:t>Total mfg.</a:t>
                      </a:r>
                      <a:r>
                        <a:rPr lang="en-US" sz="1800" baseline="0" dirty="0">
                          <a:solidFill>
                            <a:schemeClr val="tx1"/>
                          </a:solidFill>
                          <a:latin typeface="+mn-lt"/>
                          <a:ea typeface="Verdana" pitchFamily="34" charset="0"/>
                          <a:cs typeface="Verdana" pitchFamily="34" charset="0"/>
                        </a:rPr>
                        <a:t> OH costs</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5"/>
                  </a:ext>
                </a:extLst>
              </a:tr>
              <a:tr h="299616">
                <a:tc>
                  <a:txBody>
                    <a:bodyPr/>
                    <a:lstStyle/>
                    <a:p>
                      <a:r>
                        <a:rPr lang="en-US" sz="1800" dirty="0">
                          <a:solidFill>
                            <a:schemeClr val="tx1"/>
                          </a:solidFill>
                          <a:latin typeface="+mn-lt"/>
                          <a:ea typeface="Verdana" pitchFamily="34" charset="0"/>
                          <a:cs typeface="Verdana" pitchFamily="34" charset="0"/>
                        </a:rPr>
                        <a:t>Less:</a:t>
                      </a:r>
                      <a:r>
                        <a:rPr lang="en-US" sz="1800" baseline="0" dirty="0">
                          <a:solidFill>
                            <a:schemeClr val="tx1"/>
                          </a:solidFill>
                          <a:latin typeface="+mn-lt"/>
                          <a:ea typeface="Verdana" pitchFamily="34" charset="0"/>
                          <a:cs typeface="Verdana" pitchFamily="34" charset="0"/>
                        </a:rPr>
                        <a:t> Noncash costs</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6"/>
                  </a:ext>
                </a:extLst>
              </a:tr>
              <a:tr h="299616">
                <a:tc>
                  <a:txBody>
                    <a:bodyPr/>
                    <a:lstStyle/>
                    <a:p>
                      <a:r>
                        <a:rPr lang="en-US" sz="1800" dirty="0">
                          <a:solidFill>
                            <a:schemeClr val="tx1"/>
                          </a:solidFill>
                          <a:latin typeface="+mn-lt"/>
                          <a:ea typeface="Verdana" pitchFamily="34" charset="0"/>
                          <a:cs typeface="Verdana" pitchFamily="34" charset="0"/>
                        </a:rPr>
                        <a:t>Cash disbursement</a:t>
                      </a:r>
                      <a:r>
                        <a:rPr lang="en-US" sz="1800" baseline="0" dirty="0">
                          <a:solidFill>
                            <a:schemeClr val="tx1"/>
                          </a:solidFill>
                          <a:latin typeface="+mn-lt"/>
                          <a:ea typeface="Verdana" pitchFamily="34" charset="0"/>
                          <a:cs typeface="Verdana" pitchFamily="34" charset="0"/>
                        </a:rPr>
                        <a:t> for mfg. OH</a:t>
                      </a:r>
                      <a:endParaRPr lang="en-US" sz="1800"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tc>
                  <a:txBody>
                    <a:bodyPr/>
                    <a:lstStyle/>
                    <a:p>
                      <a:pPr algn="r"/>
                      <a:endParaRPr lang="en-US" sz="1800" u="sng" dirty="0">
                        <a:solidFill>
                          <a:schemeClr val="tx1"/>
                        </a:solidFill>
                        <a:latin typeface="+mn-lt"/>
                        <a:ea typeface="Verdana" pitchFamily="34" charset="0"/>
                        <a:cs typeface="Verdana" pitchFamily="34" charset="0"/>
                      </a:endParaRPr>
                    </a:p>
                  </a:txBody>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3733800" y="4953000"/>
            <a:ext cx="2422525" cy="466727"/>
          </a:xfrm>
          <a:ln w="19050">
            <a:solidFill>
              <a:schemeClr val="tx1"/>
            </a:solidFill>
          </a:ln>
        </p:spPr>
        <p:txBody>
          <a:bodyPr/>
          <a:lstStyle/>
          <a:p>
            <a:pPr algn="ctr"/>
            <a:r>
              <a:rPr lang="en-US" b="1" dirty="0">
                <a:solidFill>
                  <a:srgbClr val="AC0000"/>
                </a:solidFill>
              </a:rPr>
              <a:t>Direct labor budget</a:t>
            </a:r>
          </a:p>
        </p:txBody>
      </p:sp>
    </p:spTree>
    <p:extLst>
      <p:ext uri="{BB962C8B-B14F-4D97-AF65-F5344CB8AC3E}">
        <p14:creationId xmlns:p14="http://schemas.microsoft.com/office/powerpoint/2010/main" val="27900274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Manufacturing Overhead Budget </a:t>
            </a:r>
            <a:r>
              <a:rPr lang="en-US" sz="1000" dirty="0"/>
              <a:t>3</a:t>
            </a:r>
          </a:p>
        </p:txBody>
      </p:sp>
      <p:graphicFrame>
        <p:nvGraphicFramePr>
          <p:cNvPr id="11" name="Table 10">
            <a:extLst>
              <a:ext uri="{FF2B5EF4-FFF2-40B4-BE49-F238E27FC236}">
                <a16:creationId xmlns:a16="http://schemas.microsoft.com/office/drawing/2014/main" id="{1C7995FA-CCEC-406A-BD32-91DDFEAE30C1}"/>
              </a:ext>
            </a:extLst>
          </p:cNvPr>
          <p:cNvGraphicFramePr>
            <a:graphicFrameLocks noGrp="1"/>
          </p:cNvGraphicFramePr>
          <p:nvPr>
            <p:extLst>
              <p:ext uri="{D42A27DB-BD31-4B8C-83A1-F6EECF244321}">
                <p14:modId xmlns:p14="http://schemas.microsoft.com/office/powerpoint/2010/main" val="476769123"/>
              </p:ext>
            </p:extLst>
          </p:nvPr>
        </p:nvGraphicFramePr>
        <p:xfrm>
          <a:off x="891250" y="1779995"/>
          <a:ext cx="8024149" cy="2682240"/>
        </p:xfrm>
        <a:graphic>
          <a:graphicData uri="http://schemas.openxmlformats.org/drawingml/2006/table">
            <a:tbl>
              <a:tblPr firstRow="1" bandRow="1">
                <a:tableStyleId>{5940675A-B579-460E-94D1-54222C63F5DA}</a:tableStyleId>
              </a:tblPr>
              <a:tblGrid>
                <a:gridCol w="3055179">
                  <a:extLst>
                    <a:ext uri="{9D8B030D-6E8A-4147-A177-3AD203B41FA5}">
                      <a16:colId xmlns:a16="http://schemas.microsoft.com/office/drawing/2014/main" val="20000"/>
                    </a:ext>
                  </a:extLst>
                </a:gridCol>
                <a:gridCol w="1257643">
                  <a:extLst>
                    <a:ext uri="{9D8B030D-6E8A-4147-A177-3AD203B41FA5}">
                      <a16:colId xmlns:a16="http://schemas.microsoft.com/office/drawing/2014/main" val="20001"/>
                    </a:ext>
                  </a:extLst>
                </a:gridCol>
                <a:gridCol w="1196041">
                  <a:extLst>
                    <a:ext uri="{9D8B030D-6E8A-4147-A177-3AD203B41FA5}">
                      <a16:colId xmlns:a16="http://schemas.microsoft.com/office/drawing/2014/main" val="20002"/>
                    </a:ext>
                  </a:extLst>
                </a:gridCol>
                <a:gridCol w="1257643">
                  <a:extLst>
                    <a:ext uri="{9D8B030D-6E8A-4147-A177-3AD203B41FA5}">
                      <a16:colId xmlns:a16="http://schemas.microsoft.com/office/drawing/2014/main" val="20003"/>
                    </a:ext>
                  </a:extLst>
                </a:gridCol>
                <a:gridCol w="1257643">
                  <a:extLst>
                    <a:ext uri="{9D8B030D-6E8A-4147-A177-3AD203B41FA5}">
                      <a16:colId xmlns:a16="http://schemas.microsoft.com/office/drawing/2014/main" val="20004"/>
                    </a:ext>
                  </a:extLst>
                </a:gridCol>
              </a:tblGrid>
              <a:tr h="242000">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38999">
                <a:tc>
                  <a:txBody>
                    <a:bodyPr/>
                    <a:lstStyle/>
                    <a:p>
                      <a:r>
                        <a:rPr lang="en-US" sz="1600" dirty="0">
                          <a:solidFill>
                            <a:schemeClr val="tx1"/>
                          </a:solidFill>
                          <a:latin typeface="+mn-lt"/>
                          <a:ea typeface="Verdana" pitchFamily="34" charset="0"/>
                          <a:cs typeface="Verdana" pitchFamily="34" charset="0"/>
                        </a:rPr>
                        <a:t>Budgeted direct labor-hours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1,300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1,450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5,050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5500">
                <a:tc>
                  <a:txBody>
                    <a:bodyPr/>
                    <a:lstStyle/>
                    <a:p>
                      <a:r>
                        <a:rPr lang="en-US" sz="1600" dirty="0">
                          <a:solidFill>
                            <a:schemeClr val="tx1"/>
                          </a:solidFill>
                          <a:latin typeface="+mn-lt"/>
                          <a:ea typeface="Verdana" pitchFamily="34" charset="0"/>
                          <a:cs typeface="Verdana" pitchFamily="34" charset="0"/>
                        </a:rPr>
                        <a:t>Variable mfg. OH rate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231775" marR="0" indent="-231775" algn="r"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r>
                        <a:rPr lang="en-US" sz="1600" dirty="0">
                          <a:solidFill>
                            <a:schemeClr val="tx1"/>
                          </a:solidFill>
                          <a:latin typeface="+mn-lt"/>
                          <a:ea typeface="Verdana" pitchFamily="34" charset="0"/>
                          <a:cs typeface="Verdana" pitchFamily="34" charset="0"/>
                        </a:rPr>
                        <a:t>Variable mfg. OH costs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r>
                        <a:rPr lang="en-US" sz="1600" dirty="0">
                          <a:solidFill>
                            <a:schemeClr val="tx1"/>
                          </a:solidFill>
                          <a:latin typeface="+mn-lt"/>
                          <a:ea typeface="Verdana" pitchFamily="34" charset="0"/>
                          <a:cs typeface="Verdana" pitchFamily="34" charset="0"/>
                        </a:rPr>
                        <a:t>Fixed</a:t>
                      </a:r>
                      <a:r>
                        <a:rPr lang="en-US" sz="1600" baseline="0" dirty="0">
                          <a:solidFill>
                            <a:schemeClr val="tx1"/>
                          </a:solidFill>
                          <a:latin typeface="+mn-lt"/>
                          <a:ea typeface="Verdana" pitchFamily="34" charset="0"/>
                          <a:cs typeface="Verdana" pitchFamily="34" charset="0"/>
                        </a:rPr>
                        <a:t> mfg. OH costs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150,000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r>
                        <a:rPr lang="en-US" sz="1600" dirty="0">
                          <a:solidFill>
                            <a:schemeClr val="tx1"/>
                          </a:solidFill>
                          <a:latin typeface="+mn-lt"/>
                          <a:ea typeface="Verdana" pitchFamily="34" charset="0"/>
                          <a:cs typeface="Verdana" pitchFamily="34" charset="0"/>
                        </a:rPr>
                        <a:t>Total mfg.</a:t>
                      </a:r>
                      <a:r>
                        <a:rPr lang="en-US" sz="1600" baseline="0" dirty="0">
                          <a:solidFill>
                            <a:schemeClr val="tx1"/>
                          </a:solidFill>
                          <a:latin typeface="+mn-lt"/>
                          <a:ea typeface="Verdana" pitchFamily="34" charset="0"/>
                          <a:cs typeface="Verdana" pitchFamily="34" charset="0"/>
                        </a:rPr>
                        <a:t> OH costs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96,000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79,000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251,000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38999">
                <a:tc>
                  <a:txBody>
                    <a:bodyPr/>
                    <a:lstStyle/>
                    <a:p>
                      <a:r>
                        <a:rPr lang="en-US" sz="1600" dirty="0">
                          <a:solidFill>
                            <a:schemeClr val="tx1"/>
                          </a:solidFill>
                          <a:latin typeface="+mn-lt"/>
                          <a:ea typeface="Verdana" pitchFamily="34" charset="0"/>
                          <a:cs typeface="Verdana" pitchFamily="34" charset="0"/>
                        </a:rPr>
                        <a:t>Less:</a:t>
                      </a:r>
                      <a:r>
                        <a:rPr lang="en-US" sz="1600" baseline="0" dirty="0">
                          <a:solidFill>
                            <a:schemeClr val="tx1"/>
                          </a:solidFill>
                          <a:latin typeface="+mn-lt"/>
                          <a:ea typeface="Verdana" pitchFamily="34" charset="0"/>
                          <a:cs typeface="Verdana" pitchFamily="34" charset="0"/>
                        </a:rPr>
                        <a:t> Noncash costs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15199">
                <a:tc>
                  <a:txBody>
                    <a:bodyPr/>
                    <a:lstStyle/>
                    <a:p>
                      <a:r>
                        <a:rPr lang="en-US" sz="1600" dirty="0">
                          <a:solidFill>
                            <a:schemeClr val="tx1"/>
                          </a:solidFill>
                          <a:latin typeface="+mn-lt"/>
                          <a:ea typeface="Verdana" pitchFamily="34" charset="0"/>
                          <a:cs typeface="Verdana" pitchFamily="34" charset="0"/>
                        </a:rPr>
                        <a:t>Cash disbursement</a:t>
                      </a:r>
                      <a:r>
                        <a:rPr lang="en-US" sz="1600" baseline="0" dirty="0">
                          <a:solidFill>
                            <a:schemeClr val="tx1"/>
                          </a:solidFill>
                          <a:latin typeface="+mn-lt"/>
                          <a:ea typeface="Verdana" pitchFamily="34" charset="0"/>
                          <a:cs typeface="Verdana" pitchFamily="34" charset="0"/>
                        </a:rPr>
                        <a:t> for mfg. OH</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59,000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191,000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713112154"/>
              </p:ext>
            </p:extLst>
          </p:nvPr>
        </p:nvGraphicFramePr>
        <p:xfrm>
          <a:off x="1219200" y="4728017"/>
          <a:ext cx="6254750" cy="765175"/>
        </p:xfrm>
        <a:graphic>
          <a:graphicData uri="http://schemas.openxmlformats.org/presentationml/2006/ole">
            <mc:AlternateContent xmlns:mc="http://schemas.openxmlformats.org/markup-compatibility/2006">
              <mc:Choice xmlns:v="urn:schemas-microsoft-com:vml" Requires="v">
                <p:oleObj spid="_x0000_s1139" name="Equation" r:id="rId3" imgW="3530520" imgH="431640" progId="Equation.DSMT4">
                  <p:embed/>
                </p:oleObj>
              </mc:Choice>
              <mc:Fallback>
                <p:oleObj name="Equation" r:id="rId3" imgW="3530520" imgH="431640" progId="Equation.DSMT4">
                  <p:embed/>
                  <p:pic>
                    <p:nvPicPr>
                      <p:cNvPr id="0" name=""/>
                      <p:cNvPicPr/>
                      <p:nvPr/>
                    </p:nvPicPr>
                    <p:blipFill>
                      <a:blip r:embed="rId4"/>
                      <a:stretch>
                        <a:fillRect/>
                      </a:stretch>
                    </p:blipFill>
                    <p:spPr>
                      <a:xfrm>
                        <a:off x="1219200" y="4728017"/>
                        <a:ext cx="6254750" cy="765175"/>
                      </a:xfrm>
                      <a:prstGeom prst="rect">
                        <a:avLst/>
                      </a:prstGeom>
                    </p:spPr>
                  </p:pic>
                </p:oleObj>
              </mc:Fallback>
            </mc:AlternateContent>
          </a:graphicData>
        </a:graphic>
      </p:graphicFrame>
      <p:sp>
        <p:nvSpPr>
          <p:cNvPr id="7" name="Content Placeholder 6"/>
          <p:cNvSpPr>
            <a:spLocks noGrp="1"/>
          </p:cNvSpPr>
          <p:nvPr>
            <p:ph idx="1"/>
          </p:nvPr>
        </p:nvSpPr>
        <p:spPr>
          <a:xfrm>
            <a:off x="6553200" y="5652870"/>
            <a:ext cx="1203325" cy="466727"/>
          </a:xfrm>
        </p:spPr>
        <p:txBody>
          <a:bodyPr/>
          <a:lstStyle/>
          <a:p>
            <a:r>
              <a:rPr lang="en-US" b="1" dirty="0">
                <a:solidFill>
                  <a:srgbClr val="AC0000"/>
                </a:solidFill>
              </a:rPr>
              <a:t>* rounded</a:t>
            </a:r>
          </a:p>
        </p:txBody>
      </p:sp>
    </p:spTree>
    <p:extLst>
      <p:ext uri="{BB962C8B-B14F-4D97-AF65-F5344CB8AC3E}">
        <p14:creationId xmlns:p14="http://schemas.microsoft.com/office/powerpoint/2010/main" val="45727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Why Do Organizations Create Budgets?</a:t>
            </a:r>
            <a:r>
              <a:rPr lang="en-US" baseline="0" dirty="0"/>
              <a:t> </a:t>
            </a:r>
            <a:r>
              <a:rPr lang="en-US" dirty="0"/>
              <a:t>(Planning Perspective)</a:t>
            </a:r>
          </a:p>
        </p:txBody>
      </p:sp>
      <p:pic>
        <p:nvPicPr>
          <p:cNvPr id="2" name="Picture 1" descr="The benefits of creating budgets are: Define goals and objectives, Think about and plan for the future, Means of allocating resources, Uncover potential bottlenecks, Coordinate activities, and Communicate plans."/>
          <p:cNvPicPr>
            <a:picLocks noChangeAspect="1"/>
          </p:cNvPicPr>
          <p:nvPr/>
        </p:nvPicPr>
        <p:blipFill>
          <a:blip r:embed="rId2"/>
          <a:stretch>
            <a:fillRect/>
          </a:stretch>
        </p:blipFill>
        <p:spPr>
          <a:xfrm>
            <a:off x="825333" y="1627284"/>
            <a:ext cx="7785267" cy="4011516"/>
          </a:xfrm>
          <a:prstGeom prst="rect">
            <a:avLst/>
          </a:prstGeom>
        </p:spPr>
      </p:pic>
    </p:spTree>
    <p:extLst>
      <p:ext uri="{BB962C8B-B14F-4D97-AF65-F5344CB8AC3E}">
        <p14:creationId xmlns:p14="http://schemas.microsoft.com/office/powerpoint/2010/main" val="30657475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Manufacturing Overhead Budget </a:t>
            </a:r>
            <a:r>
              <a:rPr lang="en-US" sz="1000" dirty="0"/>
              <a:t>4</a:t>
            </a:r>
          </a:p>
        </p:txBody>
      </p:sp>
      <p:graphicFrame>
        <p:nvGraphicFramePr>
          <p:cNvPr id="11" name="Table 10">
            <a:extLst>
              <a:ext uri="{FF2B5EF4-FFF2-40B4-BE49-F238E27FC236}">
                <a16:creationId xmlns:a16="http://schemas.microsoft.com/office/drawing/2014/main" id="{4FF8DD21-8823-4CD0-AF9A-116834CD4024}"/>
              </a:ext>
            </a:extLst>
          </p:cNvPr>
          <p:cNvGraphicFramePr>
            <a:graphicFrameLocks noGrp="1"/>
          </p:cNvGraphicFramePr>
          <p:nvPr>
            <p:extLst>
              <p:ext uri="{D42A27DB-BD31-4B8C-83A1-F6EECF244321}">
                <p14:modId xmlns:p14="http://schemas.microsoft.com/office/powerpoint/2010/main" val="160598640"/>
              </p:ext>
            </p:extLst>
          </p:nvPr>
        </p:nvGraphicFramePr>
        <p:xfrm>
          <a:off x="891250" y="1779995"/>
          <a:ext cx="8024149" cy="2682240"/>
        </p:xfrm>
        <a:graphic>
          <a:graphicData uri="http://schemas.openxmlformats.org/drawingml/2006/table">
            <a:tbl>
              <a:tblPr firstRow="1" bandRow="1">
                <a:tableStyleId>{5940675A-B579-460E-94D1-54222C63F5DA}</a:tableStyleId>
              </a:tblPr>
              <a:tblGrid>
                <a:gridCol w="3055179">
                  <a:extLst>
                    <a:ext uri="{9D8B030D-6E8A-4147-A177-3AD203B41FA5}">
                      <a16:colId xmlns:a16="http://schemas.microsoft.com/office/drawing/2014/main" val="20000"/>
                    </a:ext>
                  </a:extLst>
                </a:gridCol>
                <a:gridCol w="1257643">
                  <a:extLst>
                    <a:ext uri="{9D8B030D-6E8A-4147-A177-3AD203B41FA5}">
                      <a16:colId xmlns:a16="http://schemas.microsoft.com/office/drawing/2014/main" val="20001"/>
                    </a:ext>
                  </a:extLst>
                </a:gridCol>
                <a:gridCol w="1196041">
                  <a:extLst>
                    <a:ext uri="{9D8B030D-6E8A-4147-A177-3AD203B41FA5}">
                      <a16:colId xmlns:a16="http://schemas.microsoft.com/office/drawing/2014/main" val="20002"/>
                    </a:ext>
                  </a:extLst>
                </a:gridCol>
                <a:gridCol w="1257643">
                  <a:extLst>
                    <a:ext uri="{9D8B030D-6E8A-4147-A177-3AD203B41FA5}">
                      <a16:colId xmlns:a16="http://schemas.microsoft.com/office/drawing/2014/main" val="20003"/>
                    </a:ext>
                  </a:extLst>
                </a:gridCol>
                <a:gridCol w="1257643">
                  <a:extLst>
                    <a:ext uri="{9D8B030D-6E8A-4147-A177-3AD203B41FA5}">
                      <a16:colId xmlns:a16="http://schemas.microsoft.com/office/drawing/2014/main" val="20004"/>
                    </a:ext>
                  </a:extLst>
                </a:gridCol>
              </a:tblGrid>
              <a:tr h="242000">
                <a:tc>
                  <a:txBody>
                    <a:bodyPr/>
                    <a:lstStyle/>
                    <a:p>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38999">
                <a:tc>
                  <a:txBody>
                    <a:bodyPr/>
                    <a:lstStyle/>
                    <a:p>
                      <a:r>
                        <a:rPr lang="en-US" sz="1600" dirty="0">
                          <a:solidFill>
                            <a:schemeClr val="tx1"/>
                          </a:solidFill>
                          <a:latin typeface="+mn-lt"/>
                          <a:ea typeface="Verdana" pitchFamily="34" charset="0"/>
                          <a:cs typeface="Verdana" pitchFamily="34" charset="0"/>
                        </a:rPr>
                        <a:t>Budgeted direct labor-hours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1,300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b="0" dirty="0">
                          <a:solidFill>
                            <a:schemeClr val="tx1"/>
                          </a:solidFill>
                          <a:latin typeface="+mn-lt"/>
                          <a:ea typeface="Verdana" pitchFamily="34" charset="0"/>
                          <a:cs typeface="Verdana" pitchFamily="34" charset="0"/>
                        </a:rPr>
                        <a:t>1,450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5,050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5500">
                <a:tc>
                  <a:txBody>
                    <a:bodyPr/>
                    <a:lstStyle/>
                    <a:p>
                      <a:r>
                        <a:rPr lang="en-US" sz="1600" dirty="0">
                          <a:solidFill>
                            <a:schemeClr val="tx1"/>
                          </a:solidFill>
                          <a:latin typeface="+mn-lt"/>
                          <a:ea typeface="Verdana" pitchFamily="34" charset="0"/>
                          <a:cs typeface="Verdana" pitchFamily="34" charset="0"/>
                        </a:rPr>
                        <a:t>Variable mfg. OH rate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231775" marR="0" indent="-231775" algn="r"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latin typeface="+mn-lt"/>
                          <a:ea typeface="Verdana" pitchFamily="34" charset="0"/>
                          <a:cs typeface="Verdana"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r>
                        <a:rPr lang="en-US" sz="1600" dirty="0">
                          <a:solidFill>
                            <a:schemeClr val="tx1"/>
                          </a:solidFill>
                          <a:latin typeface="+mn-lt"/>
                          <a:ea typeface="Verdana" pitchFamily="34" charset="0"/>
                          <a:cs typeface="Verdana" pitchFamily="34" charset="0"/>
                        </a:rPr>
                        <a:t>Variable mfg. OH costs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26,000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46,000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29,000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   101,000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r>
                        <a:rPr lang="en-US" sz="1600" dirty="0">
                          <a:solidFill>
                            <a:schemeClr val="tx1"/>
                          </a:solidFill>
                          <a:latin typeface="+mn-lt"/>
                          <a:ea typeface="Verdana" pitchFamily="34" charset="0"/>
                          <a:cs typeface="Verdana" pitchFamily="34" charset="0"/>
                        </a:rPr>
                        <a:t>Fixed</a:t>
                      </a:r>
                      <a:r>
                        <a:rPr lang="en-US" sz="1600" baseline="0" dirty="0">
                          <a:solidFill>
                            <a:schemeClr val="tx1"/>
                          </a:solidFill>
                          <a:latin typeface="+mn-lt"/>
                          <a:ea typeface="Verdana" pitchFamily="34" charset="0"/>
                          <a:cs typeface="Verdana" pitchFamily="34" charset="0"/>
                        </a:rPr>
                        <a:t> mfg. OH costs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150,000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r>
                        <a:rPr lang="en-US" sz="1600" dirty="0">
                          <a:solidFill>
                            <a:schemeClr val="tx1"/>
                          </a:solidFill>
                          <a:latin typeface="+mn-lt"/>
                          <a:ea typeface="Verdana" pitchFamily="34" charset="0"/>
                          <a:cs typeface="Verdana" pitchFamily="34" charset="0"/>
                        </a:rPr>
                        <a:t>Total mfg.</a:t>
                      </a:r>
                      <a:r>
                        <a:rPr lang="en-US" sz="1600" baseline="0" dirty="0">
                          <a:solidFill>
                            <a:schemeClr val="tx1"/>
                          </a:solidFill>
                          <a:latin typeface="+mn-lt"/>
                          <a:ea typeface="Verdana" pitchFamily="34" charset="0"/>
                          <a:cs typeface="Verdana" pitchFamily="34" charset="0"/>
                        </a:rPr>
                        <a:t> OH costs</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96,000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79,000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dirty="0">
                          <a:solidFill>
                            <a:schemeClr val="tx1"/>
                          </a:solidFill>
                          <a:latin typeface="+mn-lt"/>
                          <a:ea typeface="Verdana" pitchFamily="34" charset="0"/>
                          <a:cs typeface="Verdana" pitchFamily="34" charset="0"/>
                        </a:rPr>
                        <a:t>251,000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38999">
                <a:tc>
                  <a:txBody>
                    <a:bodyPr/>
                    <a:lstStyle/>
                    <a:p>
                      <a:r>
                        <a:rPr lang="en-US" sz="1600" dirty="0">
                          <a:solidFill>
                            <a:schemeClr val="tx1"/>
                          </a:solidFill>
                          <a:latin typeface="+mn-lt"/>
                          <a:ea typeface="Verdana" pitchFamily="34" charset="0"/>
                          <a:cs typeface="Verdana" pitchFamily="34" charset="0"/>
                        </a:rPr>
                        <a:t>Less:</a:t>
                      </a:r>
                      <a:r>
                        <a:rPr lang="en-US" sz="1600" baseline="0" dirty="0">
                          <a:solidFill>
                            <a:schemeClr val="tx1"/>
                          </a:solidFill>
                          <a:latin typeface="+mn-lt"/>
                          <a:ea typeface="Verdana" pitchFamily="34" charset="0"/>
                          <a:cs typeface="Verdana" pitchFamily="34" charset="0"/>
                        </a:rPr>
                        <a:t> </a:t>
                      </a:r>
                      <a:r>
                        <a:rPr lang="en-US" sz="1600" b="1" baseline="0" dirty="0">
                          <a:solidFill>
                            <a:schemeClr val="tx1"/>
                          </a:solidFill>
                          <a:latin typeface="+mn-lt"/>
                          <a:ea typeface="Verdana" pitchFamily="34" charset="0"/>
                          <a:cs typeface="Verdana" pitchFamily="34" charset="0"/>
                        </a:rPr>
                        <a:t>Noncash costs</a:t>
                      </a:r>
                      <a:endParaRPr lang="en-US" sz="16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sng" dirty="0">
                          <a:solidFill>
                            <a:schemeClr val="tx1"/>
                          </a:solidFill>
                          <a:latin typeface="+mn-lt"/>
                          <a:ea typeface="Verdana" pitchFamily="34" charset="0"/>
                          <a:cs typeface="Verdana" pitchFamily="34" charset="0"/>
                        </a:rPr>
                        <a:t>      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15199">
                <a:tc>
                  <a:txBody>
                    <a:bodyPr/>
                    <a:lstStyle/>
                    <a:p>
                      <a:r>
                        <a:rPr lang="en-US" sz="1600" dirty="0">
                          <a:solidFill>
                            <a:schemeClr val="tx1"/>
                          </a:solidFill>
                          <a:latin typeface="+mn-lt"/>
                          <a:ea typeface="Verdana" pitchFamily="34" charset="0"/>
                          <a:cs typeface="Verdana" pitchFamily="34" charset="0"/>
                        </a:rPr>
                        <a:t>Cash disbursement</a:t>
                      </a:r>
                      <a:r>
                        <a:rPr lang="en-US" sz="1600" baseline="0" dirty="0">
                          <a:solidFill>
                            <a:schemeClr val="tx1"/>
                          </a:solidFill>
                          <a:latin typeface="+mn-lt"/>
                          <a:ea typeface="Verdana" pitchFamily="34" charset="0"/>
                          <a:cs typeface="Verdana" pitchFamily="34" charset="0"/>
                        </a:rPr>
                        <a:t> for mfg. OH</a:t>
                      </a:r>
                      <a:endParaRPr lang="en-US" sz="16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59,000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u="dbl" baseline="0" dirty="0">
                          <a:solidFill>
                            <a:schemeClr val="tx1"/>
                          </a:solidFill>
                          <a:latin typeface="+mn-lt"/>
                          <a:ea typeface="Verdana" pitchFamily="34" charset="0"/>
                          <a:cs typeface="Verdana" pitchFamily="34" charset="0"/>
                        </a:rPr>
                        <a:t>$  191,000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1066800" y="4830941"/>
            <a:ext cx="4664075" cy="466727"/>
          </a:xfrm>
          <a:ln w="19050">
            <a:solidFill>
              <a:schemeClr val="tx1"/>
            </a:solidFill>
          </a:ln>
        </p:spPr>
        <p:txBody>
          <a:bodyPr/>
          <a:lstStyle/>
          <a:p>
            <a:pPr algn="ctr">
              <a:defRPr/>
            </a:pPr>
            <a:r>
              <a:rPr lang="en-US" altLang="en-US" sz="2600" b="1" dirty="0">
                <a:solidFill>
                  <a:srgbClr val="0000C0"/>
                </a:solidFill>
                <a:ea typeface="MS PGothic" pitchFamily="34" charset="-128"/>
              </a:rPr>
              <a:t>Depreciation is a noncash charge.</a:t>
            </a:r>
          </a:p>
        </p:txBody>
      </p:sp>
    </p:spTree>
    <p:extLst>
      <p:ext uri="{BB962C8B-B14F-4D97-AF65-F5344CB8AC3E}">
        <p14:creationId xmlns:p14="http://schemas.microsoft.com/office/powerpoint/2010/main" val="28433416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Finished Goods Inventory Budget </a:t>
            </a:r>
            <a:r>
              <a:rPr lang="en-US" sz="1100" dirty="0"/>
              <a:t>1</a:t>
            </a:r>
          </a:p>
        </p:txBody>
      </p:sp>
      <p:graphicFrame>
        <p:nvGraphicFramePr>
          <p:cNvPr id="5" name="Table 4"/>
          <p:cNvGraphicFramePr>
            <a:graphicFrameLocks noGrp="1"/>
          </p:cNvGraphicFramePr>
          <p:nvPr>
            <p:extLst>
              <p:ext uri="{D42A27DB-BD31-4B8C-83A1-F6EECF244321}">
                <p14:modId xmlns:p14="http://schemas.microsoft.com/office/powerpoint/2010/main" val="2634880367"/>
              </p:ext>
            </p:extLst>
          </p:nvPr>
        </p:nvGraphicFramePr>
        <p:xfrm>
          <a:off x="798262" y="1600200"/>
          <a:ext cx="7431340" cy="3291840"/>
        </p:xfrm>
        <a:graphic>
          <a:graphicData uri="http://schemas.openxmlformats.org/drawingml/2006/table">
            <a:tbl>
              <a:tblPr firstRow="1" bandRow="1">
                <a:tableStyleId>{2D5ABB26-0587-4C30-8999-92F81FD0307C}</a:tableStyleId>
              </a:tblPr>
              <a:tblGrid>
                <a:gridCol w="3773738">
                  <a:extLst>
                    <a:ext uri="{9D8B030D-6E8A-4147-A177-3AD203B41FA5}">
                      <a16:colId xmlns:a16="http://schemas.microsoft.com/office/drawing/2014/main" val="4163497905"/>
                    </a:ext>
                  </a:extLst>
                </a:gridCol>
                <a:gridCol w="1219200">
                  <a:extLst>
                    <a:ext uri="{9D8B030D-6E8A-4147-A177-3AD203B41FA5}">
                      <a16:colId xmlns:a16="http://schemas.microsoft.com/office/drawing/2014/main" val="2337730029"/>
                    </a:ext>
                  </a:extLst>
                </a:gridCol>
                <a:gridCol w="1143000">
                  <a:extLst>
                    <a:ext uri="{9D8B030D-6E8A-4147-A177-3AD203B41FA5}">
                      <a16:colId xmlns:a16="http://schemas.microsoft.com/office/drawing/2014/main" val="2808142393"/>
                    </a:ext>
                  </a:extLst>
                </a:gridCol>
                <a:gridCol w="1295402">
                  <a:extLst>
                    <a:ext uri="{9D8B030D-6E8A-4147-A177-3AD203B41FA5}">
                      <a16:colId xmlns:a16="http://schemas.microsoft.com/office/drawing/2014/main" val="2792869805"/>
                    </a:ext>
                  </a:extLst>
                </a:gridCol>
              </a:tblGrid>
              <a:tr h="313267">
                <a:tc>
                  <a:txBody>
                    <a:bodyPr/>
                    <a:lstStyle/>
                    <a:p>
                      <a:r>
                        <a:rPr lang="en-IN" b="1" u="sng" dirty="0">
                          <a:solidFill>
                            <a:schemeClr val="tx1"/>
                          </a:solidFill>
                        </a:rPr>
                        <a:t>Production costs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Quantity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Total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66101622"/>
                  </a:ext>
                </a:extLst>
              </a:tr>
              <a:tr h="313267">
                <a:tc>
                  <a:txBody>
                    <a:bodyPr/>
                    <a:lstStyle/>
                    <a:p>
                      <a:pPr marL="265113" indent="0"/>
                      <a:r>
                        <a:rPr lang="en-IN" b="1"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rgbClr val="AC0000"/>
                          </a:solidFill>
                        </a:rPr>
                        <a:t>5.00   Ibs.</a:t>
                      </a:r>
                      <a:endParaRPr lang="en-IN" b="1" dirty="0">
                        <a:solidFill>
                          <a:srgbClr val="AC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rgbClr val="AC0000"/>
                          </a:solidFill>
                        </a:rPr>
                        <a:t>$      0.40</a:t>
                      </a:r>
                      <a:endParaRPr lang="en-IN" b="1" dirty="0">
                        <a:solidFill>
                          <a:srgbClr val="AC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2.00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58566956"/>
                  </a:ext>
                </a:extLst>
              </a:tr>
              <a:tr h="313267">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96368671"/>
                  </a:ext>
                </a:extLst>
              </a:tr>
              <a:tr h="313267">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3487268"/>
                  </a:ext>
                </a:extLst>
              </a:tr>
              <a:tr h="313267">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929339"/>
                  </a:ext>
                </a:extLst>
              </a:tr>
              <a:tr h="313267">
                <a:tc>
                  <a:txBody>
                    <a:bodyPr/>
                    <a:lstStyle/>
                    <a:p>
                      <a:r>
                        <a:rPr lang="en-US" b="1" i="0" u="sng" dirty="0">
                          <a:solidFill>
                            <a:schemeClr val="tx1"/>
                          </a:solidFill>
                        </a:rPr>
                        <a:t>       </a:t>
                      </a:r>
                      <a:endParaRPr lang="en-IN" b="1" i="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39057227"/>
                  </a:ext>
                </a:extLst>
              </a:tr>
              <a:tr h="313267">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97135648"/>
                  </a:ext>
                </a:extLst>
              </a:tr>
              <a:tr h="313267">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8034306"/>
                  </a:ext>
                </a:extLst>
              </a:tr>
              <a:tr h="313267">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443802"/>
                  </a:ext>
                </a:extLst>
              </a:tr>
            </a:tbl>
          </a:graphicData>
        </a:graphic>
      </p:graphicFrame>
      <p:sp>
        <p:nvSpPr>
          <p:cNvPr id="2" name="Content Placeholder 1"/>
          <p:cNvSpPr>
            <a:spLocks noGrp="1"/>
          </p:cNvSpPr>
          <p:nvPr>
            <p:ph idx="1"/>
          </p:nvPr>
        </p:nvSpPr>
        <p:spPr>
          <a:xfrm>
            <a:off x="4748463" y="5133472"/>
            <a:ext cx="3100137" cy="810128"/>
          </a:xfrm>
          <a:ln w="19050">
            <a:solidFill>
              <a:schemeClr val="tx1"/>
            </a:solidFill>
          </a:ln>
        </p:spPr>
        <p:txBody>
          <a:bodyPr/>
          <a:lstStyle/>
          <a:p>
            <a:pPr algn="ctr"/>
            <a:r>
              <a:rPr lang="en-US" sz="2400" b="1" dirty="0">
                <a:solidFill>
                  <a:srgbClr val="AC0000"/>
                </a:solidFill>
              </a:rPr>
              <a:t>Direct materials budget and information</a:t>
            </a:r>
          </a:p>
        </p:txBody>
      </p:sp>
    </p:spTree>
    <p:extLst>
      <p:ext uri="{BB962C8B-B14F-4D97-AF65-F5344CB8AC3E}">
        <p14:creationId xmlns:p14="http://schemas.microsoft.com/office/powerpoint/2010/main" val="6214121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Finished Goods Inventory Budget </a:t>
            </a:r>
            <a:r>
              <a:rPr lang="en-US" sz="1100" dirty="0"/>
              <a:t>2</a:t>
            </a:r>
          </a:p>
        </p:txBody>
      </p:sp>
      <p:graphicFrame>
        <p:nvGraphicFramePr>
          <p:cNvPr id="5" name="Table 4"/>
          <p:cNvGraphicFramePr>
            <a:graphicFrameLocks noGrp="1"/>
          </p:cNvGraphicFramePr>
          <p:nvPr>
            <p:extLst>
              <p:ext uri="{D42A27DB-BD31-4B8C-83A1-F6EECF244321}">
                <p14:modId xmlns:p14="http://schemas.microsoft.com/office/powerpoint/2010/main" val="644992259"/>
              </p:ext>
            </p:extLst>
          </p:nvPr>
        </p:nvGraphicFramePr>
        <p:xfrm>
          <a:off x="798262" y="1600200"/>
          <a:ext cx="7431340" cy="3291840"/>
        </p:xfrm>
        <a:graphic>
          <a:graphicData uri="http://schemas.openxmlformats.org/drawingml/2006/table">
            <a:tbl>
              <a:tblPr firstRow="1" bandRow="1">
                <a:tableStyleId>{2D5ABB26-0587-4C30-8999-92F81FD0307C}</a:tableStyleId>
              </a:tblPr>
              <a:tblGrid>
                <a:gridCol w="3773738">
                  <a:extLst>
                    <a:ext uri="{9D8B030D-6E8A-4147-A177-3AD203B41FA5}">
                      <a16:colId xmlns:a16="http://schemas.microsoft.com/office/drawing/2014/main" val="4163497905"/>
                    </a:ext>
                  </a:extLst>
                </a:gridCol>
                <a:gridCol w="1219200">
                  <a:extLst>
                    <a:ext uri="{9D8B030D-6E8A-4147-A177-3AD203B41FA5}">
                      <a16:colId xmlns:a16="http://schemas.microsoft.com/office/drawing/2014/main" val="2337730029"/>
                    </a:ext>
                  </a:extLst>
                </a:gridCol>
                <a:gridCol w="1143000">
                  <a:extLst>
                    <a:ext uri="{9D8B030D-6E8A-4147-A177-3AD203B41FA5}">
                      <a16:colId xmlns:a16="http://schemas.microsoft.com/office/drawing/2014/main" val="2808142393"/>
                    </a:ext>
                  </a:extLst>
                </a:gridCol>
                <a:gridCol w="1295402">
                  <a:extLst>
                    <a:ext uri="{9D8B030D-6E8A-4147-A177-3AD203B41FA5}">
                      <a16:colId xmlns:a16="http://schemas.microsoft.com/office/drawing/2014/main" val="2792869805"/>
                    </a:ext>
                  </a:extLst>
                </a:gridCol>
              </a:tblGrid>
              <a:tr h="254000">
                <a:tc>
                  <a:txBody>
                    <a:bodyPr/>
                    <a:lstStyle/>
                    <a:p>
                      <a:r>
                        <a:rPr lang="en-IN" b="1" u="sng" dirty="0">
                          <a:solidFill>
                            <a:schemeClr val="tx1"/>
                          </a:solidFill>
                        </a:rPr>
                        <a:t>Production costs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Quantity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Total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66101622"/>
                  </a:ext>
                </a:extLst>
              </a:tr>
              <a:tr h="254000">
                <a:tc>
                  <a:txBody>
                    <a:bodyPr/>
                    <a:lstStyle/>
                    <a:p>
                      <a:pPr marL="265113" indent="0"/>
                      <a:r>
                        <a:rPr lang="en-IN" b="1"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5.00 Ibs.</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0.40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2.00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58566956"/>
                  </a:ext>
                </a:extLst>
              </a:tr>
              <a:tr h="254000">
                <a:tc>
                  <a:txBody>
                    <a:bodyPr/>
                    <a:lstStyle/>
                    <a:p>
                      <a:pPr marL="265113" indent="0"/>
                      <a:r>
                        <a:rPr lang="en-IN" b="1" dirty="0">
                          <a:solidFill>
                            <a:schemeClr val="tx1"/>
                          </a:solidFill>
                        </a:rPr>
                        <a:t>Direct labor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rgbClr val="AC0000"/>
                          </a:solidFill>
                        </a:rPr>
                        <a:t>0.05 hr.</a:t>
                      </a:r>
                      <a:endParaRPr lang="en-IN" b="1" dirty="0">
                        <a:solidFill>
                          <a:srgbClr val="AC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rgbClr val="AC0000"/>
                          </a:solidFill>
                        </a:rPr>
                        <a:t>$    10.00</a:t>
                      </a:r>
                      <a:endParaRPr lang="en-IN" b="1" dirty="0">
                        <a:solidFill>
                          <a:srgbClr val="AC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0.50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96368671"/>
                  </a:ext>
                </a:extLst>
              </a:tr>
              <a:tr h="254000">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3487268"/>
                  </a:ext>
                </a:extLst>
              </a:tr>
              <a:tr h="254000">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929339"/>
                  </a:ext>
                </a:extLst>
              </a:tr>
              <a:tr h="254000">
                <a:tc>
                  <a:txBody>
                    <a:bodyPr/>
                    <a:lstStyle/>
                    <a:p>
                      <a:r>
                        <a:rPr lang="en-US" b="1" i="0" u="sng" dirty="0">
                          <a:solidFill>
                            <a:schemeClr val="tx1"/>
                          </a:solidFill>
                        </a:rPr>
                        <a:t>       </a:t>
                      </a:r>
                      <a:endParaRPr lang="en-IN" b="1" i="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39057227"/>
                  </a:ext>
                </a:extLst>
              </a:tr>
              <a:tr h="254000">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97135648"/>
                  </a:ext>
                </a:extLst>
              </a:tr>
              <a:tr h="254000">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8034306"/>
                  </a:ext>
                </a:extLst>
              </a:tr>
              <a:tr h="254000">
                <a:tc>
                  <a:txBody>
                    <a:bodyPr/>
                    <a:lstStyle/>
                    <a:p>
                      <a:pPr marL="265113" indent="0"/>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443802"/>
                  </a:ext>
                </a:extLst>
              </a:tr>
            </a:tbl>
          </a:graphicData>
        </a:graphic>
      </p:graphicFrame>
      <p:sp>
        <p:nvSpPr>
          <p:cNvPr id="2" name="Content Placeholder 1"/>
          <p:cNvSpPr>
            <a:spLocks noGrp="1"/>
          </p:cNvSpPr>
          <p:nvPr>
            <p:ph idx="1"/>
          </p:nvPr>
        </p:nvSpPr>
        <p:spPr>
          <a:xfrm>
            <a:off x="4495801" y="4981072"/>
            <a:ext cx="2743199" cy="429128"/>
          </a:xfrm>
          <a:ln w="19050">
            <a:solidFill>
              <a:schemeClr val="tx1"/>
            </a:solidFill>
          </a:ln>
        </p:spPr>
        <p:txBody>
          <a:bodyPr/>
          <a:lstStyle/>
          <a:p>
            <a:pPr algn="ctr"/>
            <a:r>
              <a:rPr lang="en-US" sz="2400" b="1" dirty="0">
                <a:solidFill>
                  <a:srgbClr val="AC0000"/>
                </a:solidFill>
              </a:rPr>
              <a:t>Direct labor budget</a:t>
            </a:r>
          </a:p>
        </p:txBody>
      </p:sp>
    </p:spTree>
    <p:extLst>
      <p:ext uri="{BB962C8B-B14F-4D97-AF65-F5344CB8AC3E}">
        <p14:creationId xmlns:p14="http://schemas.microsoft.com/office/powerpoint/2010/main" val="33253583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Finished Goods Inventory Budget </a:t>
            </a:r>
            <a:r>
              <a:rPr lang="en-US" sz="1100" dirty="0"/>
              <a:t>3</a:t>
            </a:r>
          </a:p>
        </p:txBody>
      </p:sp>
      <p:graphicFrame>
        <p:nvGraphicFramePr>
          <p:cNvPr id="5" name="Table 4"/>
          <p:cNvGraphicFramePr>
            <a:graphicFrameLocks noGrp="1"/>
          </p:cNvGraphicFramePr>
          <p:nvPr>
            <p:extLst>
              <p:ext uri="{D42A27DB-BD31-4B8C-83A1-F6EECF244321}">
                <p14:modId xmlns:p14="http://schemas.microsoft.com/office/powerpoint/2010/main" val="1512451323"/>
              </p:ext>
            </p:extLst>
          </p:nvPr>
        </p:nvGraphicFramePr>
        <p:xfrm>
          <a:off x="798262" y="1600200"/>
          <a:ext cx="7431340" cy="3291840"/>
        </p:xfrm>
        <a:graphic>
          <a:graphicData uri="http://schemas.openxmlformats.org/drawingml/2006/table">
            <a:tbl>
              <a:tblPr firstRow="1" bandRow="1">
                <a:tableStyleId>{2D5ABB26-0587-4C30-8999-92F81FD0307C}</a:tableStyleId>
              </a:tblPr>
              <a:tblGrid>
                <a:gridCol w="3773738">
                  <a:extLst>
                    <a:ext uri="{9D8B030D-6E8A-4147-A177-3AD203B41FA5}">
                      <a16:colId xmlns:a16="http://schemas.microsoft.com/office/drawing/2014/main" val="4163497905"/>
                    </a:ext>
                  </a:extLst>
                </a:gridCol>
                <a:gridCol w="1219200">
                  <a:extLst>
                    <a:ext uri="{9D8B030D-6E8A-4147-A177-3AD203B41FA5}">
                      <a16:colId xmlns:a16="http://schemas.microsoft.com/office/drawing/2014/main" val="2337730029"/>
                    </a:ext>
                  </a:extLst>
                </a:gridCol>
                <a:gridCol w="1143000">
                  <a:extLst>
                    <a:ext uri="{9D8B030D-6E8A-4147-A177-3AD203B41FA5}">
                      <a16:colId xmlns:a16="http://schemas.microsoft.com/office/drawing/2014/main" val="2808142393"/>
                    </a:ext>
                  </a:extLst>
                </a:gridCol>
                <a:gridCol w="1295402">
                  <a:extLst>
                    <a:ext uri="{9D8B030D-6E8A-4147-A177-3AD203B41FA5}">
                      <a16:colId xmlns:a16="http://schemas.microsoft.com/office/drawing/2014/main" val="2792869805"/>
                    </a:ext>
                  </a:extLst>
                </a:gridCol>
              </a:tblGrid>
              <a:tr h="254000">
                <a:tc>
                  <a:txBody>
                    <a:bodyPr/>
                    <a:lstStyle/>
                    <a:p>
                      <a:r>
                        <a:rPr lang="en-IN" b="1" u="sng" dirty="0">
                          <a:solidFill>
                            <a:schemeClr val="tx1"/>
                          </a:solidFill>
                        </a:rPr>
                        <a:t>Production costs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Quantity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Total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66101622"/>
                  </a:ext>
                </a:extLst>
              </a:tr>
              <a:tr h="254000">
                <a:tc>
                  <a:txBody>
                    <a:bodyPr/>
                    <a:lstStyle/>
                    <a:p>
                      <a:pPr marL="265113" indent="0"/>
                      <a:r>
                        <a:rPr lang="en-IN" b="1"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5.00 Ibs.</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0.40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2.00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58566956"/>
                  </a:ext>
                </a:extLst>
              </a:tr>
              <a:tr h="254000">
                <a:tc>
                  <a:txBody>
                    <a:bodyPr/>
                    <a:lstStyle/>
                    <a:p>
                      <a:pPr marL="265113" indent="0"/>
                      <a:r>
                        <a:rPr lang="en-IN" b="1" dirty="0">
                          <a:solidFill>
                            <a:schemeClr val="tx1"/>
                          </a:solidFill>
                        </a:rPr>
                        <a:t>Direct labor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10.00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0.50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96368671"/>
                  </a:ext>
                </a:extLst>
              </a:tr>
              <a:tr h="254000">
                <a:tc>
                  <a:txBody>
                    <a:bodyPr/>
                    <a:lstStyle/>
                    <a:p>
                      <a:pPr marL="265113" indent="0"/>
                      <a:r>
                        <a:rPr lang="en-IN" b="1" dirty="0">
                          <a:solidFill>
                            <a:schemeClr val="tx1"/>
                          </a:solidFill>
                        </a:rPr>
                        <a:t>Manufacturing overhead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a:t>
                      </a:r>
                      <a:r>
                        <a:rPr lang="en-US" b="1" dirty="0">
                          <a:solidFill>
                            <a:srgbClr val="AC0000"/>
                          </a:solidFill>
                        </a:rPr>
                        <a:t>49.70</a:t>
                      </a:r>
                      <a:endParaRPr lang="en-IN" b="1" dirty="0">
                        <a:solidFill>
                          <a:srgbClr val="AC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2.49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53487268"/>
                  </a:ext>
                </a:extLst>
              </a:tr>
              <a:tr h="254000">
                <a:tc>
                  <a:txBody>
                    <a:bodyPr/>
                    <a:lstStyle/>
                    <a:p>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dbl" baseline="0" dirty="0">
                          <a:solidFill>
                            <a:schemeClr val="tx1"/>
                          </a:solidFill>
                        </a:rPr>
                        <a:t>$           4.99</a:t>
                      </a:r>
                      <a:endParaRPr lang="en-IN" b="1"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947929339"/>
                  </a:ext>
                </a:extLst>
              </a:tr>
              <a:tr h="254000">
                <a:tc>
                  <a:txBody>
                    <a:bodyPr/>
                    <a:lstStyle/>
                    <a:p>
                      <a:r>
                        <a:rPr lang="en-IN" b="1" i="0" u="sng" dirty="0">
                          <a:solidFill>
                            <a:schemeClr val="tx1"/>
                          </a:solidFill>
                        </a:rPr>
                        <a:t>Budgeted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39057227"/>
                  </a:ext>
                </a:extLst>
              </a:tr>
              <a:tr h="254000">
                <a:tc>
                  <a:txBody>
                    <a:bodyPr/>
                    <a:lstStyle/>
                    <a:p>
                      <a:pPr marL="265113" indent="0"/>
                      <a:r>
                        <a:rPr lang="en-IN" b="1" dirty="0">
                          <a:solidFill>
                            <a:schemeClr val="tx1"/>
                          </a:solidFill>
                        </a:rPr>
                        <a:t>Ending inventory in units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97135648"/>
                  </a:ext>
                </a:extLst>
              </a:tr>
              <a:tr h="254000">
                <a:tc>
                  <a:txBody>
                    <a:bodyPr/>
                    <a:lstStyle/>
                    <a:p>
                      <a:pPr marL="265113" indent="0"/>
                      <a:r>
                        <a:rPr lang="en-IN" b="1" dirty="0">
                          <a:solidFill>
                            <a:schemeClr val="tx1"/>
                          </a:solidFill>
                        </a:rPr>
                        <a:t>Unit product cost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4.99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98034306"/>
                  </a:ext>
                </a:extLst>
              </a:tr>
              <a:tr h="254000">
                <a:tc>
                  <a:txBody>
                    <a:bodyPr/>
                    <a:lstStyle/>
                    <a:p>
                      <a:pPr marL="265113" indent="0"/>
                      <a:r>
                        <a:rPr lang="en-IN" b="1" dirty="0">
                          <a:solidFill>
                            <a:schemeClr val="tx1"/>
                          </a:solidFill>
                        </a:rPr>
                        <a:t>Ending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b="1" u="dbl" baseline="0" dirty="0">
                          <a:solidFill>
                            <a:schemeClr val="tx1"/>
                          </a:solidFill>
                          <a:uFill>
                            <a:solidFill>
                              <a:schemeClr val="tx1"/>
                            </a:solidFill>
                          </a:uFill>
                        </a:rPr>
                        <a:t>                   ?</a:t>
                      </a:r>
                      <a:endParaRPr lang="en-IN" b="1" u="dbl" baseline="0" dirty="0">
                        <a:solidFill>
                          <a:schemeClr val="tx1"/>
                        </a:solidFill>
                        <a:uFill>
                          <a:solidFill>
                            <a:schemeClr val="tx1"/>
                          </a:solidFill>
                        </a:u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443802"/>
                  </a:ext>
                </a:extLst>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36085142"/>
              </p:ext>
            </p:extLst>
          </p:nvPr>
        </p:nvGraphicFramePr>
        <p:xfrm>
          <a:off x="2287588" y="5102225"/>
          <a:ext cx="6119812" cy="765175"/>
        </p:xfrm>
        <a:graphic>
          <a:graphicData uri="http://schemas.openxmlformats.org/presentationml/2006/ole">
            <mc:AlternateContent xmlns:mc="http://schemas.openxmlformats.org/markup-compatibility/2006">
              <mc:Choice xmlns:v="urn:schemas-microsoft-com:vml" Requires="v">
                <p:oleObj spid="_x0000_s2155" name="Equation" r:id="rId3" imgW="3454200" imgH="431640" progId="Equation.DSMT4">
                  <p:embed/>
                </p:oleObj>
              </mc:Choice>
              <mc:Fallback>
                <p:oleObj name="Equation" r:id="rId3" imgW="3454200" imgH="431640" progId="Equation.DSMT4">
                  <p:embed/>
                  <p:pic>
                    <p:nvPicPr>
                      <p:cNvPr id="2" name="Object 1"/>
                      <p:cNvPicPr/>
                      <p:nvPr/>
                    </p:nvPicPr>
                    <p:blipFill>
                      <a:blip r:embed="rId4"/>
                      <a:stretch>
                        <a:fillRect/>
                      </a:stretch>
                    </p:blipFill>
                    <p:spPr>
                      <a:xfrm>
                        <a:off x="2287588" y="5102225"/>
                        <a:ext cx="6119812" cy="765175"/>
                      </a:xfrm>
                      <a:prstGeom prst="rect">
                        <a:avLst/>
                      </a:prstGeom>
                    </p:spPr>
                  </p:pic>
                </p:oleObj>
              </mc:Fallback>
            </mc:AlternateContent>
          </a:graphicData>
        </a:graphic>
      </p:graphicFrame>
    </p:spTree>
    <p:extLst>
      <p:ext uri="{BB962C8B-B14F-4D97-AF65-F5344CB8AC3E}">
        <p14:creationId xmlns:p14="http://schemas.microsoft.com/office/powerpoint/2010/main" val="10221781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Finished Goods Inventory Budget </a:t>
            </a:r>
            <a:r>
              <a:rPr lang="en-US" sz="1100" dirty="0"/>
              <a:t>4</a:t>
            </a:r>
          </a:p>
        </p:txBody>
      </p:sp>
      <p:graphicFrame>
        <p:nvGraphicFramePr>
          <p:cNvPr id="5" name="Table 4"/>
          <p:cNvGraphicFramePr>
            <a:graphicFrameLocks noGrp="1"/>
          </p:cNvGraphicFramePr>
          <p:nvPr>
            <p:extLst>
              <p:ext uri="{D42A27DB-BD31-4B8C-83A1-F6EECF244321}">
                <p14:modId xmlns:p14="http://schemas.microsoft.com/office/powerpoint/2010/main" val="320357902"/>
              </p:ext>
            </p:extLst>
          </p:nvPr>
        </p:nvGraphicFramePr>
        <p:xfrm>
          <a:off x="798262" y="1600200"/>
          <a:ext cx="7431340" cy="3291840"/>
        </p:xfrm>
        <a:graphic>
          <a:graphicData uri="http://schemas.openxmlformats.org/drawingml/2006/table">
            <a:tbl>
              <a:tblPr firstRow="1" bandRow="1">
                <a:tableStyleId>{2D5ABB26-0587-4C30-8999-92F81FD0307C}</a:tableStyleId>
              </a:tblPr>
              <a:tblGrid>
                <a:gridCol w="3773738">
                  <a:extLst>
                    <a:ext uri="{9D8B030D-6E8A-4147-A177-3AD203B41FA5}">
                      <a16:colId xmlns:a16="http://schemas.microsoft.com/office/drawing/2014/main" val="4163497905"/>
                    </a:ext>
                  </a:extLst>
                </a:gridCol>
                <a:gridCol w="1219200">
                  <a:extLst>
                    <a:ext uri="{9D8B030D-6E8A-4147-A177-3AD203B41FA5}">
                      <a16:colId xmlns:a16="http://schemas.microsoft.com/office/drawing/2014/main" val="2337730029"/>
                    </a:ext>
                  </a:extLst>
                </a:gridCol>
                <a:gridCol w="1143000">
                  <a:extLst>
                    <a:ext uri="{9D8B030D-6E8A-4147-A177-3AD203B41FA5}">
                      <a16:colId xmlns:a16="http://schemas.microsoft.com/office/drawing/2014/main" val="2808142393"/>
                    </a:ext>
                  </a:extLst>
                </a:gridCol>
                <a:gridCol w="1295402">
                  <a:extLst>
                    <a:ext uri="{9D8B030D-6E8A-4147-A177-3AD203B41FA5}">
                      <a16:colId xmlns:a16="http://schemas.microsoft.com/office/drawing/2014/main" val="2792869805"/>
                    </a:ext>
                  </a:extLst>
                </a:gridCol>
              </a:tblGrid>
              <a:tr h="254000">
                <a:tc>
                  <a:txBody>
                    <a:bodyPr/>
                    <a:lstStyle/>
                    <a:p>
                      <a:r>
                        <a:rPr lang="en-IN" b="1" u="sng" dirty="0">
                          <a:solidFill>
                            <a:schemeClr val="tx1"/>
                          </a:solidFill>
                        </a:rPr>
                        <a:t>Production costs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Quantity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Total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66101622"/>
                  </a:ext>
                </a:extLst>
              </a:tr>
              <a:tr h="254000">
                <a:tc>
                  <a:txBody>
                    <a:bodyPr/>
                    <a:lstStyle/>
                    <a:p>
                      <a:pPr marL="265113" indent="0"/>
                      <a:r>
                        <a:rPr lang="en-IN" b="1"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5.00 Ibs.</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0.40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2.00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58566956"/>
                  </a:ext>
                </a:extLst>
              </a:tr>
              <a:tr h="254000">
                <a:tc>
                  <a:txBody>
                    <a:bodyPr/>
                    <a:lstStyle/>
                    <a:p>
                      <a:pPr marL="265113" indent="0"/>
                      <a:r>
                        <a:rPr lang="en-IN" b="1" dirty="0">
                          <a:solidFill>
                            <a:schemeClr val="tx1"/>
                          </a:solidFill>
                        </a:rPr>
                        <a:t>Direct labor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10.00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0.50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96368671"/>
                  </a:ext>
                </a:extLst>
              </a:tr>
              <a:tr h="254000">
                <a:tc>
                  <a:txBody>
                    <a:bodyPr/>
                    <a:lstStyle/>
                    <a:p>
                      <a:pPr marL="265113" indent="0"/>
                      <a:r>
                        <a:rPr lang="en-IN" b="1" dirty="0">
                          <a:solidFill>
                            <a:schemeClr val="tx1"/>
                          </a:solidFill>
                        </a:rPr>
                        <a:t>Manufacturing overhead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49.70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2.49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53487268"/>
                  </a:ext>
                </a:extLst>
              </a:tr>
              <a:tr h="254000">
                <a:tc>
                  <a:txBody>
                    <a:bodyPr/>
                    <a:lstStyle/>
                    <a:p>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dbl" baseline="0" dirty="0">
                          <a:solidFill>
                            <a:schemeClr val="tx1"/>
                          </a:solidFill>
                        </a:rPr>
                        <a:t>$           4.99</a:t>
                      </a:r>
                      <a:endParaRPr lang="en-IN" b="1"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947929339"/>
                  </a:ext>
                </a:extLst>
              </a:tr>
              <a:tr h="254000">
                <a:tc>
                  <a:txBody>
                    <a:bodyPr/>
                    <a:lstStyle/>
                    <a:p>
                      <a:r>
                        <a:rPr lang="en-IN" b="1" i="0" u="sng" dirty="0">
                          <a:solidFill>
                            <a:schemeClr val="tx1"/>
                          </a:solidFill>
                        </a:rPr>
                        <a:t>Budgeted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39057227"/>
                  </a:ext>
                </a:extLst>
              </a:tr>
              <a:tr h="254000">
                <a:tc>
                  <a:txBody>
                    <a:bodyPr/>
                    <a:lstStyle/>
                    <a:p>
                      <a:pPr marL="265113" indent="0"/>
                      <a:r>
                        <a:rPr lang="en-IN" b="1" dirty="0">
                          <a:solidFill>
                            <a:schemeClr val="tx1"/>
                          </a:solidFill>
                        </a:rPr>
                        <a:t>Ending inventory in units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5,000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97135648"/>
                  </a:ext>
                </a:extLst>
              </a:tr>
              <a:tr h="254000">
                <a:tc>
                  <a:txBody>
                    <a:bodyPr/>
                    <a:lstStyle/>
                    <a:p>
                      <a:pPr marL="265113" indent="0"/>
                      <a:r>
                        <a:rPr lang="en-IN" b="1" dirty="0">
                          <a:solidFill>
                            <a:schemeClr val="tx1"/>
                          </a:solidFill>
                        </a:rPr>
                        <a:t>Unit product cost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4,99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98034306"/>
                  </a:ext>
                </a:extLst>
              </a:tr>
              <a:tr h="254000">
                <a:tc>
                  <a:txBody>
                    <a:bodyPr/>
                    <a:lstStyle/>
                    <a:p>
                      <a:pPr marL="265113" indent="0"/>
                      <a:r>
                        <a:rPr lang="en-IN" b="1" dirty="0">
                          <a:solidFill>
                            <a:schemeClr val="tx1"/>
                          </a:solidFill>
                        </a:rPr>
                        <a:t>Ending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b="1" u="dbl" baseline="0" dirty="0">
                          <a:solidFill>
                            <a:schemeClr val="tx1"/>
                          </a:solidFill>
                        </a:rPr>
                        <a:t>$      24,950</a:t>
                      </a:r>
                      <a:endParaRPr lang="en-IN" b="1"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443802"/>
                  </a:ext>
                </a:extLst>
              </a:tr>
            </a:tbl>
          </a:graphicData>
        </a:graphic>
      </p:graphicFrame>
    </p:spTree>
    <p:extLst>
      <p:ext uri="{BB962C8B-B14F-4D97-AF65-F5344CB8AC3E}">
        <p14:creationId xmlns:p14="http://schemas.microsoft.com/office/powerpoint/2010/main" val="2987008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Ending Finished Goods Inventory Budget </a:t>
            </a:r>
            <a:r>
              <a:rPr lang="en-US" sz="1100" dirty="0"/>
              <a:t>5</a:t>
            </a:r>
          </a:p>
        </p:txBody>
      </p:sp>
      <p:graphicFrame>
        <p:nvGraphicFramePr>
          <p:cNvPr id="2" name="Table 1"/>
          <p:cNvGraphicFramePr>
            <a:graphicFrameLocks noGrp="1"/>
          </p:cNvGraphicFramePr>
          <p:nvPr>
            <p:extLst>
              <p:ext uri="{D42A27DB-BD31-4B8C-83A1-F6EECF244321}">
                <p14:modId xmlns:p14="http://schemas.microsoft.com/office/powerpoint/2010/main" val="1759795338"/>
              </p:ext>
            </p:extLst>
          </p:nvPr>
        </p:nvGraphicFramePr>
        <p:xfrm>
          <a:off x="798262" y="1600200"/>
          <a:ext cx="7431340" cy="3291840"/>
        </p:xfrm>
        <a:graphic>
          <a:graphicData uri="http://schemas.openxmlformats.org/drawingml/2006/table">
            <a:tbl>
              <a:tblPr firstRow="1" bandRow="1">
                <a:tableStyleId>{2D5ABB26-0587-4C30-8999-92F81FD0307C}</a:tableStyleId>
              </a:tblPr>
              <a:tblGrid>
                <a:gridCol w="3773738">
                  <a:extLst>
                    <a:ext uri="{9D8B030D-6E8A-4147-A177-3AD203B41FA5}">
                      <a16:colId xmlns:a16="http://schemas.microsoft.com/office/drawing/2014/main" val="4163497905"/>
                    </a:ext>
                  </a:extLst>
                </a:gridCol>
                <a:gridCol w="1219200">
                  <a:extLst>
                    <a:ext uri="{9D8B030D-6E8A-4147-A177-3AD203B41FA5}">
                      <a16:colId xmlns:a16="http://schemas.microsoft.com/office/drawing/2014/main" val="2337730029"/>
                    </a:ext>
                  </a:extLst>
                </a:gridCol>
                <a:gridCol w="1143000">
                  <a:extLst>
                    <a:ext uri="{9D8B030D-6E8A-4147-A177-3AD203B41FA5}">
                      <a16:colId xmlns:a16="http://schemas.microsoft.com/office/drawing/2014/main" val="2808142393"/>
                    </a:ext>
                  </a:extLst>
                </a:gridCol>
                <a:gridCol w="1295402">
                  <a:extLst>
                    <a:ext uri="{9D8B030D-6E8A-4147-A177-3AD203B41FA5}">
                      <a16:colId xmlns:a16="http://schemas.microsoft.com/office/drawing/2014/main" val="2792869805"/>
                    </a:ext>
                  </a:extLst>
                </a:gridCol>
              </a:tblGrid>
              <a:tr h="254000">
                <a:tc>
                  <a:txBody>
                    <a:bodyPr/>
                    <a:lstStyle/>
                    <a:p>
                      <a:r>
                        <a:rPr lang="en-IN" b="1" u="sng" dirty="0">
                          <a:solidFill>
                            <a:schemeClr val="tx1"/>
                          </a:solidFill>
                        </a:rPr>
                        <a:t>Production costs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Quantity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b="1" u="sng" dirty="0">
                          <a:solidFill>
                            <a:schemeClr val="tx1"/>
                          </a:solidFill>
                        </a:rPr>
                        <a:t>Total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66101622"/>
                  </a:ext>
                </a:extLst>
              </a:tr>
              <a:tr h="254000">
                <a:tc>
                  <a:txBody>
                    <a:bodyPr/>
                    <a:lstStyle/>
                    <a:p>
                      <a:pPr marL="265113" indent="0"/>
                      <a:r>
                        <a:rPr lang="en-IN" b="1"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5.00 Ibs.</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0.40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2.00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58566956"/>
                  </a:ext>
                </a:extLst>
              </a:tr>
              <a:tr h="254000">
                <a:tc>
                  <a:txBody>
                    <a:bodyPr/>
                    <a:lstStyle/>
                    <a:p>
                      <a:pPr marL="265113" indent="0"/>
                      <a:r>
                        <a:rPr lang="en-IN" b="1" dirty="0">
                          <a:solidFill>
                            <a:schemeClr val="tx1"/>
                          </a:solidFill>
                        </a:rPr>
                        <a:t>Direct labor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10.00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0.50</a:t>
                      </a:r>
                      <a:endParaRPr lang="en-IN"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96368671"/>
                  </a:ext>
                </a:extLst>
              </a:tr>
              <a:tr h="254000">
                <a:tc>
                  <a:txBody>
                    <a:bodyPr/>
                    <a:lstStyle/>
                    <a:p>
                      <a:pPr marL="265113" indent="0"/>
                      <a:r>
                        <a:rPr lang="en-IN" b="1" dirty="0">
                          <a:solidFill>
                            <a:schemeClr val="tx1"/>
                          </a:solidFill>
                        </a:rPr>
                        <a:t>Manufacturing overhead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0.05 hr.</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chemeClr val="tx1"/>
                          </a:solidFill>
                        </a:rPr>
                        <a:t>$    49.70</a:t>
                      </a: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2.49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53487268"/>
                  </a:ext>
                </a:extLst>
              </a:tr>
              <a:tr h="254000">
                <a:tc>
                  <a:txBody>
                    <a:bodyPr/>
                    <a:lstStyle/>
                    <a:p>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dbl" baseline="0" dirty="0">
                          <a:solidFill>
                            <a:schemeClr val="tx1"/>
                          </a:solidFill>
                        </a:rPr>
                        <a:t>$           4.99</a:t>
                      </a:r>
                      <a:endParaRPr lang="en-IN" b="1"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947929339"/>
                  </a:ext>
                </a:extLst>
              </a:tr>
              <a:tr h="254000">
                <a:tc>
                  <a:txBody>
                    <a:bodyPr/>
                    <a:lstStyle/>
                    <a:p>
                      <a:r>
                        <a:rPr lang="en-IN" b="1" i="0" u="sng" dirty="0">
                          <a:solidFill>
                            <a:schemeClr val="tx1"/>
                          </a:solidFill>
                        </a:rPr>
                        <a:t>Budgeted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39057227"/>
                  </a:ext>
                </a:extLst>
              </a:tr>
              <a:tr h="254000">
                <a:tc>
                  <a:txBody>
                    <a:bodyPr/>
                    <a:lstStyle/>
                    <a:p>
                      <a:pPr marL="265113" indent="0"/>
                      <a:r>
                        <a:rPr lang="en-IN" b="1" dirty="0">
                          <a:solidFill>
                            <a:schemeClr val="tx1"/>
                          </a:solidFill>
                        </a:rPr>
                        <a:t>Ending inventory in units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dirty="0">
                          <a:solidFill>
                            <a:srgbClr val="AC0000"/>
                          </a:solidFill>
                        </a:rPr>
                        <a:t>5,000</a:t>
                      </a:r>
                      <a:endParaRPr lang="en-IN" b="1" dirty="0">
                        <a:solidFill>
                          <a:srgbClr val="AC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97135648"/>
                  </a:ext>
                </a:extLst>
              </a:tr>
              <a:tr h="254000">
                <a:tc>
                  <a:txBody>
                    <a:bodyPr/>
                    <a:lstStyle/>
                    <a:p>
                      <a:pPr marL="265113" indent="0"/>
                      <a:r>
                        <a:rPr lang="en-IN" b="1" dirty="0">
                          <a:solidFill>
                            <a:schemeClr val="tx1"/>
                          </a:solidFill>
                        </a:rPr>
                        <a:t>Unit product cost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b="1" u="sng" dirty="0">
                          <a:solidFill>
                            <a:schemeClr val="tx1"/>
                          </a:solidFill>
                        </a:rPr>
                        <a:t>$           4.99</a:t>
                      </a:r>
                      <a:endParaRPr lang="en-IN" b="1"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98034306"/>
                  </a:ext>
                </a:extLst>
              </a:tr>
              <a:tr h="254000">
                <a:tc>
                  <a:txBody>
                    <a:bodyPr/>
                    <a:lstStyle/>
                    <a:p>
                      <a:pPr marL="265113" indent="0"/>
                      <a:r>
                        <a:rPr lang="en-IN" b="1" dirty="0">
                          <a:solidFill>
                            <a:schemeClr val="tx1"/>
                          </a:solidFill>
                        </a:rPr>
                        <a:t>Ending finished goods inventory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b="1" u="dbl" baseline="0" dirty="0">
                          <a:solidFill>
                            <a:schemeClr val="tx1"/>
                          </a:solidFill>
                        </a:rPr>
                        <a:t>$      24,950</a:t>
                      </a:r>
                      <a:endParaRPr lang="en-IN" b="1"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443802"/>
                  </a:ext>
                </a:extLst>
              </a:tr>
            </a:tbl>
          </a:graphicData>
        </a:graphic>
      </p:graphicFrame>
      <p:sp>
        <p:nvSpPr>
          <p:cNvPr id="7" name="Content Placeholder 6"/>
          <p:cNvSpPr>
            <a:spLocks noGrp="1"/>
          </p:cNvSpPr>
          <p:nvPr>
            <p:ph idx="1"/>
          </p:nvPr>
        </p:nvSpPr>
        <p:spPr>
          <a:xfrm>
            <a:off x="4419600" y="5360935"/>
            <a:ext cx="2574926" cy="466727"/>
          </a:xfrm>
          <a:ln w="19050">
            <a:solidFill>
              <a:schemeClr val="tx1"/>
            </a:solidFill>
          </a:ln>
        </p:spPr>
        <p:txBody>
          <a:bodyPr/>
          <a:lstStyle/>
          <a:p>
            <a:pPr algn="ctr"/>
            <a:r>
              <a:rPr lang="en-US" sz="2400" b="1" dirty="0">
                <a:solidFill>
                  <a:srgbClr val="AC0000"/>
                </a:solidFill>
              </a:rPr>
              <a:t>Production budget</a:t>
            </a:r>
          </a:p>
        </p:txBody>
      </p:sp>
    </p:spTree>
    <p:extLst>
      <p:ext uri="{BB962C8B-B14F-4D97-AF65-F5344CB8AC3E}">
        <p14:creationId xmlns:p14="http://schemas.microsoft.com/office/powerpoint/2010/main" val="39105037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7</a:t>
            </a:r>
            <a:endParaRPr lang="en-US" dirty="0"/>
          </a:p>
        </p:txBody>
      </p:sp>
      <p:sp>
        <p:nvSpPr>
          <p:cNvPr id="7" name="Content Placeholder 6"/>
          <p:cNvSpPr>
            <a:spLocks noGrp="1"/>
          </p:cNvSpPr>
          <p:nvPr>
            <p:ph idx="1"/>
          </p:nvPr>
        </p:nvSpPr>
        <p:spPr>
          <a:xfrm>
            <a:off x="2239963" y="1447801"/>
            <a:ext cx="4664075" cy="16763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selling and administrative expense budget. </a:t>
            </a:r>
          </a:p>
        </p:txBody>
      </p:sp>
    </p:spTree>
    <p:extLst>
      <p:ext uri="{BB962C8B-B14F-4D97-AF65-F5344CB8AC3E}">
        <p14:creationId xmlns:p14="http://schemas.microsoft.com/office/powerpoint/2010/main" val="9016329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Selling and Administrative Expense Budget </a:t>
            </a:r>
            <a:r>
              <a:rPr lang="en-US" sz="1100" dirty="0"/>
              <a:t>1</a:t>
            </a:r>
          </a:p>
        </p:txBody>
      </p:sp>
      <p:sp>
        <p:nvSpPr>
          <p:cNvPr id="7" name="Content Placeholder 6"/>
          <p:cNvSpPr>
            <a:spLocks noGrp="1"/>
          </p:cNvSpPr>
          <p:nvPr>
            <p:ph idx="1"/>
          </p:nvPr>
        </p:nvSpPr>
        <p:spPr>
          <a:xfrm>
            <a:off x="822325" y="1295400"/>
            <a:ext cx="7543800" cy="4876800"/>
          </a:xfrm>
          <a:ln>
            <a:solidFill>
              <a:schemeClr val="tx1"/>
            </a:solidFill>
          </a:ln>
        </p:spPr>
        <p:txBody>
          <a:bodyPr/>
          <a:lstStyle/>
          <a:p>
            <a:pPr marL="60325">
              <a:spcAft>
                <a:spcPts val="0"/>
              </a:spcAft>
            </a:pPr>
            <a:r>
              <a:rPr lang="en-US" sz="2400" dirty="0"/>
              <a:t>At Royal, the selling and administrative expense budget is divided into variable and fixed components.</a:t>
            </a:r>
          </a:p>
          <a:p>
            <a:pPr marL="60325">
              <a:spcAft>
                <a:spcPts val="0"/>
              </a:spcAft>
            </a:pPr>
            <a:r>
              <a:rPr lang="en-US" sz="2400" dirty="0"/>
              <a:t>The </a:t>
            </a:r>
            <a:r>
              <a:rPr lang="en-US" sz="2400" dirty="0">
                <a:solidFill>
                  <a:srgbClr val="0000C0"/>
                </a:solidFill>
              </a:rPr>
              <a:t>variable</a:t>
            </a:r>
            <a:r>
              <a:rPr lang="en-US" sz="2400" dirty="0"/>
              <a:t> selling and administrative expenses are $0.50 per unit sold.</a:t>
            </a:r>
          </a:p>
          <a:p>
            <a:pPr marL="60325">
              <a:spcAft>
                <a:spcPts val="0"/>
              </a:spcAft>
            </a:pPr>
            <a:r>
              <a:rPr lang="en-US" sz="2400" dirty="0">
                <a:solidFill>
                  <a:srgbClr val="0000C0"/>
                </a:solidFill>
              </a:rPr>
              <a:t>Fixed</a:t>
            </a:r>
            <a:r>
              <a:rPr lang="en-US" sz="2400" dirty="0"/>
              <a:t> selling and administrative expenses are $70,000 per month.</a:t>
            </a:r>
          </a:p>
          <a:p>
            <a:pPr marL="60325">
              <a:spcAft>
                <a:spcPts val="500"/>
              </a:spcAft>
            </a:pPr>
            <a:r>
              <a:rPr lang="en-US" sz="2400" dirty="0"/>
              <a:t>The fixed selling and administrative expenses include $10,000 in costs—primarily depreciation—that are not cash outflows of the current month.</a:t>
            </a:r>
          </a:p>
          <a:p>
            <a:pPr marL="60325" algn="ctr">
              <a:spcAft>
                <a:spcPts val="500"/>
              </a:spcAft>
            </a:pPr>
            <a:r>
              <a:rPr lang="en-US" sz="2400" dirty="0">
                <a:solidFill>
                  <a:srgbClr val="0000C0"/>
                </a:solidFill>
              </a:rPr>
              <a:t>Let’s prepare the company’s selling and administrative expense budget.</a:t>
            </a:r>
          </a:p>
        </p:txBody>
      </p:sp>
    </p:spTree>
    <p:extLst>
      <p:ext uri="{BB962C8B-B14F-4D97-AF65-F5344CB8AC3E}">
        <p14:creationId xmlns:p14="http://schemas.microsoft.com/office/powerpoint/2010/main" val="2019405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Selling and Administrative Expense Budget </a:t>
            </a:r>
            <a:r>
              <a:rPr lang="en-US" sz="1100" dirty="0"/>
              <a:t>2</a:t>
            </a:r>
          </a:p>
        </p:txBody>
      </p:sp>
      <p:graphicFrame>
        <p:nvGraphicFramePr>
          <p:cNvPr id="9" name="Table 8">
            <a:extLst>
              <a:ext uri="{FF2B5EF4-FFF2-40B4-BE49-F238E27FC236}">
                <a16:creationId xmlns:a16="http://schemas.microsoft.com/office/drawing/2014/main" id="{2270D2E7-D4BC-4820-BF98-90BFEEE4A8A2}"/>
              </a:ext>
            </a:extLst>
          </p:cNvPr>
          <p:cNvGraphicFramePr>
            <a:graphicFrameLocks noGrp="1"/>
          </p:cNvGraphicFramePr>
          <p:nvPr>
            <p:extLst>
              <p:ext uri="{D42A27DB-BD31-4B8C-83A1-F6EECF244321}">
                <p14:modId xmlns:p14="http://schemas.microsoft.com/office/powerpoint/2010/main" val="192015279"/>
              </p:ext>
            </p:extLst>
          </p:nvPr>
        </p:nvGraphicFramePr>
        <p:xfrm>
          <a:off x="918037" y="1828800"/>
          <a:ext cx="7540163" cy="2926080"/>
        </p:xfrm>
        <a:graphic>
          <a:graphicData uri="http://schemas.openxmlformats.org/drawingml/2006/table">
            <a:tbl>
              <a:tblPr firstRow="1" bandRow="1">
                <a:tableStyleId>{5940675A-B579-460E-94D1-54222C63F5DA}</a:tableStyleId>
              </a:tblPr>
              <a:tblGrid>
                <a:gridCol w="2730818">
                  <a:extLst>
                    <a:ext uri="{9D8B030D-6E8A-4147-A177-3AD203B41FA5}">
                      <a16:colId xmlns:a16="http://schemas.microsoft.com/office/drawing/2014/main" val="20000"/>
                    </a:ext>
                  </a:extLst>
                </a:gridCol>
                <a:gridCol w="1314768">
                  <a:extLst>
                    <a:ext uri="{9D8B030D-6E8A-4147-A177-3AD203B41FA5}">
                      <a16:colId xmlns:a16="http://schemas.microsoft.com/office/drawing/2014/main" val="20001"/>
                    </a:ext>
                  </a:extLst>
                </a:gridCol>
                <a:gridCol w="97997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165871">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65871">
                <a:tc>
                  <a:txBody>
                    <a:bodyPr/>
                    <a:lstStyle/>
                    <a:p>
                      <a:r>
                        <a:rPr lang="en-US" sz="1800" dirty="0">
                          <a:solidFill>
                            <a:schemeClr val="tx1"/>
                          </a:solidFill>
                          <a:latin typeface="+mn-lt"/>
                          <a:ea typeface="Verdana" pitchFamily="34" charset="0"/>
                          <a:cs typeface="Verdana" pitchFamily="34" charset="0"/>
                        </a:rPr>
                        <a:t>Budgeted</a:t>
                      </a:r>
                      <a:r>
                        <a:rPr lang="en-US" sz="1800" baseline="0" dirty="0">
                          <a:solidFill>
                            <a:schemeClr val="tx1"/>
                          </a:solidFill>
                          <a:latin typeface="+mn-lt"/>
                          <a:ea typeface="Verdana" pitchFamily="34" charset="0"/>
                          <a:cs typeface="Verdana" pitchFamily="34" charset="0"/>
                        </a:rPr>
                        <a:t> sales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65871">
                <a:tc>
                  <a:txBody>
                    <a:bodyPr/>
                    <a:lstStyle/>
                    <a:p>
                      <a:r>
                        <a:rPr lang="en-US" sz="1800" dirty="0">
                          <a:solidFill>
                            <a:schemeClr val="tx1"/>
                          </a:solidFill>
                          <a:latin typeface="+mn-lt"/>
                          <a:ea typeface="Verdana" pitchFamily="34" charset="0"/>
                          <a:cs typeface="Verdana" pitchFamily="34" charset="0"/>
                        </a:rPr>
                        <a:t>Variable S&amp;A rate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65871">
                <a:tc>
                  <a:txBody>
                    <a:bodyPr/>
                    <a:lstStyle/>
                    <a:p>
                      <a:r>
                        <a:rPr lang="en-US" sz="1800" dirty="0">
                          <a:solidFill>
                            <a:schemeClr val="tx1"/>
                          </a:solidFill>
                          <a:latin typeface="+mn-lt"/>
                          <a:ea typeface="Verdana" pitchFamily="34" charset="0"/>
                          <a:cs typeface="Verdana" pitchFamily="34" charset="0"/>
                        </a:rPr>
                        <a:t>Variable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65871">
                <a:tc>
                  <a:txBody>
                    <a:bodyPr/>
                    <a:lstStyle/>
                    <a:p>
                      <a:r>
                        <a:rPr lang="en-US" sz="1800" dirty="0">
                          <a:solidFill>
                            <a:schemeClr val="tx1"/>
                          </a:solidFill>
                          <a:latin typeface="+mn-lt"/>
                          <a:ea typeface="Verdana" pitchFamily="34" charset="0"/>
                          <a:cs typeface="Verdana" pitchFamily="34" charset="0"/>
                        </a:rPr>
                        <a:t>Fixed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65871">
                <a:tc>
                  <a:txBody>
                    <a:bodyPr/>
                    <a:lstStyle/>
                    <a:p>
                      <a:r>
                        <a:rPr lang="en-US" sz="1800" dirty="0">
                          <a:solidFill>
                            <a:schemeClr val="tx1"/>
                          </a:solidFill>
                          <a:latin typeface="+mn-lt"/>
                          <a:ea typeface="Verdana" pitchFamily="34" charset="0"/>
                          <a:cs typeface="Verdana" pitchFamily="34" charset="0"/>
                        </a:rPr>
                        <a:t>Total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65871">
                <a:tc>
                  <a:txBody>
                    <a:bodyPr/>
                    <a:lstStyle/>
                    <a:p>
                      <a:r>
                        <a:rPr lang="en-US" sz="1800" dirty="0">
                          <a:solidFill>
                            <a:schemeClr val="tx1"/>
                          </a:solidFill>
                          <a:latin typeface="+mn-lt"/>
                          <a:ea typeface="Verdana" pitchFamily="34" charset="0"/>
                          <a:cs typeface="Verdana" pitchFamily="34" charset="0"/>
                        </a:rPr>
                        <a:t>Less: Noncash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165871">
                <a:tc>
                  <a:txBody>
                    <a:bodyPr/>
                    <a:lstStyle/>
                    <a:p>
                      <a:r>
                        <a:rPr lang="en-US" sz="1800" dirty="0">
                          <a:solidFill>
                            <a:schemeClr val="tx1"/>
                          </a:solidFill>
                          <a:latin typeface="+mn-lt"/>
                          <a:ea typeface="Verdana" pitchFamily="34" charset="0"/>
                          <a:cs typeface="Verdana" pitchFamily="34" charset="0"/>
                        </a:rPr>
                        <a:t>Cash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800" b="1"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Content Placeholder 6"/>
          <p:cNvSpPr>
            <a:spLocks noGrp="1"/>
          </p:cNvSpPr>
          <p:nvPr>
            <p:ph idx="1"/>
          </p:nvPr>
        </p:nvSpPr>
        <p:spPr>
          <a:xfrm>
            <a:off x="2049463" y="5095992"/>
            <a:ext cx="5045075" cy="923808"/>
          </a:xfrm>
          <a:ln w="19050">
            <a:solidFill>
              <a:schemeClr val="tx1"/>
            </a:solidFill>
          </a:ln>
        </p:spPr>
        <p:txBody>
          <a:bodyPr/>
          <a:lstStyle/>
          <a:p>
            <a:pPr algn="ctr"/>
            <a:r>
              <a:rPr lang="en-US" sz="2400" dirty="0"/>
              <a:t>Calculate the selling and administrative</a:t>
            </a:r>
            <a:br>
              <a:rPr lang="en-US" sz="2400" dirty="0"/>
            </a:br>
            <a:r>
              <a:rPr lang="en-US" sz="2400" dirty="0"/>
              <a:t>cash expenses for the quarter.</a:t>
            </a:r>
          </a:p>
        </p:txBody>
      </p:sp>
    </p:spTree>
    <p:extLst>
      <p:ext uri="{BB962C8B-B14F-4D97-AF65-F5344CB8AC3E}">
        <p14:creationId xmlns:p14="http://schemas.microsoft.com/office/powerpoint/2010/main" val="41716464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6</a:t>
            </a:r>
            <a:endParaRPr lang="en-US" dirty="0"/>
          </a:p>
        </p:txBody>
      </p:sp>
      <p:sp>
        <p:nvSpPr>
          <p:cNvPr id="7" name="Content Placeholder 6"/>
          <p:cNvSpPr>
            <a:spLocks noGrp="1"/>
          </p:cNvSpPr>
          <p:nvPr>
            <p:ph idx="1"/>
          </p:nvPr>
        </p:nvSpPr>
        <p:spPr>
          <a:ln>
            <a:solidFill>
              <a:schemeClr val="tx1"/>
            </a:solidFill>
          </a:ln>
        </p:spPr>
        <p:txBody>
          <a:bodyPr/>
          <a:lstStyle/>
          <a:p>
            <a:pPr marL="80963" eaLnBrk="1" hangingPunct="1">
              <a:spcAft>
                <a:spcPts val="0"/>
              </a:spcAft>
              <a:defRPr/>
            </a:pPr>
            <a:r>
              <a:rPr lang="en-US" altLang="en-US" sz="3000" dirty="0"/>
              <a:t>What are the total cash disbursements for selling and administrative expenses for the quarter?</a:t>
            </a:r>
          </a:p>
          <a:p>
            <a:pPr lvl="1" eaLnBrk="1" hangingPunct="1">
              <a:spcAft>
                <a:spcPts val="0"/>
              </a:spcAft>
              <a:defRPr/>
            </a:pPr>
            <a:r>
              <a:rPr lang="en-US" altLang="en-US" sz="3000" dirty="0"/>
              <a:t>a. $180,000.</a:t>
            </a:r>
          </a:p>
          <a:p>
            <a:pPr lvl="1" eaLnBrk="1" hangingPunct="1">
              <a:spcAft>
                <a:spcPts val="0"/>
              </a:spcAft>
              <a:defRPr/>
            </a:pPr>
            <a:r>
              <a:rPr lang="en-US" altLang="en-US" sz="3000" dirty="0"/>
              <a:t>b. $230,000.</a:t>
            </a:r>
          </a:p>
          <a:p>
            <a:pPr lvl="1" eaLnBrk="1" hangingPunct="1">
              <a:spcAft>
                <a:spcPts val="0"/>
              </a:spcAft>
              <a:defRPr/>
            </a:pPr>
            <a:r>
              <a:rPr lang="en-US" altLang="en-US" sz="3000" dirty="0"/>
              <a:t>c. $110,000.</a:t>
            </a:r>
          </a:p>
          <a:p>
            <a:pPr lvl="1" eaLnBrk="1" hangingPunct="1">
              <a:spcAft>
                <a:spcPts val="0"/>
              </a:spcAft>
              <a:defRPr/>
            </a:pPr>
            <a:r>
              <a:rPr lang="en-US" altLang="en-US" sz="3000" dirty="0"/>
              <a:t>d. $70,000.</a:t>
            </a:r>
          </a:p>
        </p:txBody>
      </p:sp>
    </p:spTree>
    <p:extLst>
      <p:ext uri="{BB962C8B-B14F-4D97-AF65-F5344CB8AC3E}">
        <p14:creationId xmlns:p14="http://schemas.microsoft.com/office/powerpoint/2010/main" val="2763079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Why Do Organizations Create Budgets?</a:t>
            </a:r>
            <a:r>
              <a:rPr lang="en-US" baseline="0" dirty="0"/>
              <a:t> </a:t>
            </a:r>
            <a:r>
              <a:rPr lang="en-US" dirty="0"/>
              <a:t>(Control Perspective)</a:t>
            </a:r>
          </a:p>
        </p:txBody>
      </p:sp>
      <p:sp>
        <p:nvSpPr>
          <p:cNvPr id="7" name="Content Placeholder 6"/>
          <p:cNvSpPr>
            <a:spLocks noGrp="1"/>
          </p:cNvSpPr>
          <p:nvPr>
            <p:ph idx="1"/>
          </p:nvPr>
        </p:nvSpPr>
        <p:spPr>
          <a:xfrm>
            <a:off x="822325" y="1447800"/>
            <a:ext cx="7543800" cy="1066800"/>
          </a:xfrm>
        </p:spPr>
        <p:txBody>
          <a:bodyPr/>
          <a:lstStyle/>
          <a:p>
            <a:r>
              <a:rPr lang="en-US" sz="3200" dirty="0"/>
              <a:t>From a control standpoint, organizations compare their budgets to actual results to: </a:t>
            </a:r>
          </a:p>
        </p:txBody>
      </p:sp>
      <p:sp>
        <p:nvSpPr>
          <p:cNvPr id="2" name="Content Placeholder 1"/>
          <p:cNvSpPr>
            <a:spLocks noGrp="1"/>
          </p:cNvSpPr>
          <p:nvPr>
            <p:ph idx="10"/>
          </p:nvPr>
        </p:nvSpPr>
        <p:spPr>
          <a:xfrm>
            <a:off x="832520" y="2971800"/>
            <a:ext cx="3063876" cy="1981200"/>
          </a:xfrm>
          <a:ln w="19050">
            <a:solidFill>
              <a:schemeClr val="tx1"/>
            </a:solidFill>
          </a:ln>
        </p:spPr>
        <p:txBody>
          <a:bodyPr/>
          <a:lstStyle/>
          <a:p>
            <a:pPr marL="60325" eaLnBrk="1" hangingPunct="1"/>
            <a:r>
              <a:rPr lang="en-US" sz="3000" i="1" dirty="0"/>
              <a:t>Improve</a:t>
            </a:r>
            <a:r>
              <a:rPr lang="en-US" sz="3000" dirty="0"/>
              <a:t> the efficiency</a:t>
            </a:r>
            <a:r>
              <a:rPr lang="en-US" sz="3000" i="1" dirty="0"/>
              <a:t> </a:t>
            </a:r>
            <a:r>
              <a:rPr lang="en-US" sz="3000" dirty="0"/>
              <a:t>and effectiveness of operations.</a:t>
            </a:r>
            <a:endParaRPr lang="en-US" sz="3000" dirty="0">
              <a:effectLst>
                <a:outerShdw blurRad="38100" dist="38100" dir="2700000" algn="tl">
                  <a:srgbClr val="000000"/>
                </a:outerShdw>
              </a:effectLst>
              <a:latin typeface="Calibri" charset="0"/>
              <a:cs typeface="Arial" charset="0"/>
            </a:endParaRPr>
          </a:p>
        </p:txBody>
      </p:sp>
      <p:sp>
        <p:nvSpPr>
          <p:cNvPr id="3" name="Content Placeholder 2"/>
          <p:cNvSpPr>
            <a:spLocks noGrp="1"/>
          </p:cNvSpPr>
          <p:nvPr>
            <p:ph idx="11"/>
          </p:nvPr>
        </p:nvSpPr>
        <p:spPr>
          <a:xfrm>
            <a:off x="4734595" y="2971801"/>
            <a:ext cx="3619498" cy="1981200"/>
          </a:xfrm>
          <a:ln w="19050">
            <a:solidFill>
              <a:schemeClr val="tx1"/>
            </a:solidFill>
          </a:ln>
        </p:spPr>
        <p:txBody>
          <a:bodyPr/>
          <a:lstStyle/>
          <a:p>
            <a:pPr marL="60325" eaLnBrk="1" hangingPunct="1"/>
            <a:r>
              <a:rPr lang="en-US" sz="3000" i="1" dirty="0"/>
              <a:t>Evaluate </a:t>
            </a:r>
            <a:r>
              <a:rPr lang="en-US" sz="3000" dirty="0"/>
              <a:t>and </a:t>
            </a:r>
            <a:r>
              <a:rPr lang="en-US" sz="3000" i="1" dirty="0"/>
              <a:t>reward</a:t>
            </a:r>
            <a:r>
              <a:rPr lang="en-US" sz="3000" dirty="0"/>
              <a:t> employees.</a:t>
            </a:r>
            <a:endParaRPr lang="en-US" sz="3000" dirty="0">
              <a:effectLst>
                <a:outerShdw blurRad="38100" dist="38100" dir="2700000" algn="tl">
                  <a:srgbClr val="000000"/>
                </a:outerShdw>
              </a:effectLst>
              <a:latin typeface="Calibri" charset="0"/>
              <a:cs typeface="Arial" charset="0"/>
            </a:endParaRPr>
          </a:p>
        </p:txBody>
      </p:sp>
    </p:spTree>
    <p:extLst>
      <p:ext uri="{BB962C8B-B14F-4D97-AF65-F5344CB8AC3E}">
        <p14:creationId xmlns:p14="http://schemas.microsoft.com/office/powerpoint/2010/main" val="10630633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6a</a:t>
            </a:r>
            <a:endParaRPr lang="en-US" dirty="0"/>
          </a:p>
        </p:txBody>
      </p:sp>
      <p:sp>
        <p:nvSpPr>
          <p:cNvPr id="7" name="Content Placeholder 6"/>
          <p:cNvSpPr>
            <a:spLocks noGrp="1"/>
          </p:cNvSpPr>
          <p:nvPr>
            <p:ph idx="1"/>
          </p:nvPr>
        </p:nvSpPr>
        <p:spPr>
          <a:ln>
            <a:solidFill>
              <a:schemeClr val="tx1"/>
            </a:solidFill>
          </a:ln>
        </p:spPr>
        <p:txBody>
          <a:bodyPr/>
          <a:lstStyle/>
          <a:p>
            <a:pPr marL="80963" eaLnBrk="1" hangingPunct="1">
              <a:spcAft>
                <a:spcPts val="0"/>
              </a:spcAft>
              <a:defRPr/>
            </a:pPr>
            <a:r>
              <a:rPr lang="en-US" altLang="en-US" sz="3000" dirty="0"/>
              <a:t>What are the total cash disbursements for selling and administrative expenses for the quarter?</a:t>
            </a:r>
          </a:p>
          <a:p>
            <a:pPr lvl="1" eaLnBrk="1" hangingPunct="1">
              <a:spcAft>
                <a:spcPts val="0"/>
              </a:spcAft>
              <a:defRPr/>
            </a:pPr>
            <a:r>
              <a:rPr lang="en-US" altLang="en-US" sz="3000" dirty="0"/>
              <a:t>a. $180,000</a:t>
            </a:r>
          </a:p>
          <a:p>
            <a:pPr lvl="1" eaLnBrk="1" hangingPunct="1">
              <a:spcAft>
                <a:spcPts val="0"/>
              </a:spcAft>
              <a:defRPr/>
            </a:pPr>
            <a:r>
              <a:rPr lang="en-US" altLang="en-US" sz="3000" dirty="0">
                <a:solidFill>
                  <a:srgbClr val="0000C0"/>
                </a:solidFill>
              </a:rPr>
              <a:t>b. Answer: $230,000.</a:t>
            </a:r>
          </a:p>
          <a:p>
            <a:pPr lvl="1" eaLnBrk="1" hangingPunct="1">
              <a:spcAft>
                <a:spcPts val="0"/>
              </a:spcAft>
              <a:defRPr/>
            </a:pPr>
            <a:r>
              <a:rPr lang="en-US" altLang="en-US" sz="3000" dirty="0"/>
              <a:t>c. $110,000</a:t>
            </a:r>
          </a:p>
          <a:p>
            <a:pPr lvl="1" eaLnBrk="1" hangingPunct="1">
              <a:spcAft>
                <a:spcPts val="0"/>
              </a:spcAft>
              <a:defRPr/>
            </a:pPr>
            <a:r>
              <a:rPr lang="en-US" altLang="en-US" sz="3000" dirty="0"/>
              <a:t>d. $70,000</a:t>
            </a:r>
          </a:p>
        </p:txBody>
      </p:sp>
    </p:spTree>
    <p:extLst>
      <p:ext uri="{BB962C8B-B14F-4D97-AF65-F5344CB8AC3E}">
        <p14:creationId xmlns:p14="http://schemas.microsoft.com/office/powerpoint/2010/main" val="40772213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Selling and Administrative Expense Budget </a:t>
            </a:r>
            <a:r>
              <a:rPr lang="en-US" sz="1100" dirty="0"/>
              <a:t>3</a:t>
            </a:r>
          </a:p>
        </p:txBody>
      </p:sp>
      <p:graphicFrame>
        <p:nvGraphicFramePr>
          <p:cNvPr id="10" name="Table 9">
            <a:extLst>
              <a:ext uri="{FF2B5EF4-FFF2-40B4-BE49-F238E27FC236}">
                <a16:creationId xmlns:a16="http://schemas.microsoft.com/office/drawing/2014/main" id="{AD7697AD-31AE-44E3-821F-05F228087441}"/>
              </a:ext>
            </a:extLst>
          </p:cNvPr>
          <p:cNvGraphicFramePr>
            <a:graphicFrameLocks noGrp="1"/>
          </p:cNvGraphicFramePr>
          <p:nvPr>
            <p:extLst>
              <p:ext uri="{D42A27DB-BD31-4B8C-83A1-F6EECF244321}">
                <p14:modId xmlns:p14="http://schemas.microsoft.com/office/powerpoint/2010/main" val="1226829451"/>
              </p:ext>
            </p:extLst>
          </p:nvPr>
        </p:nvGraphicFramePr>
        <p:xfrm>
          <a:off x="918037" y="1833880"/>
          <a:ext cx="7768763" cy="2966720"/>
        </p:xfrm>
        <a:graphic>
          <a:graphicData uri="http://schemas.openxmlformats.org/drawingml/2006/table">
            <a:tbl>
              <a:tblPr firstRow="1" bandRow="1">
                <a:tableStyleId>{5940675A-B579-460E-94D1-54222C63F5DA}</a:tableStyleId>
              </a:tblPr>
              <a:tblGrid>
                <a:gridCol w="2648925">
                  <a:extLst>
                    <a:ext uri="{9D8B030D-6E8A-4147-A177-3AD203B41FA5}">
                      <a16:colId xmlns:a16="http://schemas.microsoft.com/office/drawing/2014/main" val="20000"/>
                    </a:ext>
                  </a:extLst>
                </a:gridCol>
                <a:gridCol w="1275340">
                  <a:extLst>
                    <a:ext uri="{9D8B030D-6E8A-4147-A177-3AD203B41FA5}">
                      <a16:colId xmlns:a16="http://schemas.microsoft.com/office/drawing/2014/main" val="20001"/>
                    </a:ext>
                  </a:extLst>
                </a:gridCol>
                <a:gridCol w="1206045">
                  <a:extLst>
                    <a:ext uri="{9D8B030D-6E8A-4147-A177-3AD203B41FA5}">
                      <a16:colId xmlns:a16="http://schemas.microsoft.com/office/drawing/2014/main" val="20002"/>
                    </a:ext>
                  </a:extLst>
                </a:gridCol>
                <a:gridCol w="1206045">
                  <a:extLst>
                    <a:ext uri="{9D8B030D-6E8A-4147-A177-3AD203B41FA5}">
                      <a16:colId xmlns:a16="http://schemas.microsoft.com/office/drawing/2014/main" val="20003"/>
                    </a:ext>
                  </a:extLst>
                </a:gridCol>
                <a:gridCol w="1432408">
                  <a:extLst>
                    <a:ext uri="{9D8B030D-6E8A-4147-A177-3AD203B41FA5}">
                      <a16:colId xmlns:a16="http://schemas.microsoft.com/office/drawing/2014/main" val="20004"/>
                    </a:ext>
                  </a:extLst>
                </a:gridCol>
              </a:tblGrid>
              <a:tr h="370840">
                <a:tc>
                  <a:txBody>
                    <a:bodyPr/>
                    <a:lstStyle/>
                    <a:p>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none"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none"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none"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800" b="1" u="none"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1800" dirty="0">
                          <a:solidFill>
                            <a:schemeClr val="tx1"/>
                          </a:solidFill>
                          <a:latin typeface="+mn-lt"/>
                          <a:ea typeface="Verdana" pitchFamily="34" charset="0"/>
                          <a:cs typeface="Verdana" pitchFamily="34" charset="0"/>
                        </a:rPr>
                        <a:t>Budgeted</a:t>
                      </a:r>
                      <a:r>
                        <a:rPr lang="en-US" sz="1800" baseline="0" dirty="0">
                          <a:solidFill>
                            <a:schemeClr val="tx1"/>
                          </a:solidFill>
                          <a:latin typeface="+mn-lt"/>
                          <a:ea typeface="Verdana" pitchFamily="34" charset="0"/>
                          <a:cs typeface="Verdana" pitchFamily="34" charset="0"/>
                        </a:rPr>
                        <a:t> sales</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100,000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800" dirty="0">
                          <a:solidFill>
                            <a:schemeClr val="tx1"/>
                          </a:solidFill>
                          <a:latin typeface="+mn-lt"/>
                          <a:ea typeface="Verdana" pitchFamily="34" charset="0"/>
                          <a:cs typeface="Verdana" pitchFamily="34" charset="0"/>
                        </a:rPr>
                        <a:t>Variable S&amp;A rate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0.50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800" dirty="0">
                          <a:solidFill>
                            <a:schemeClr val="tx1"/>
                          </a:solidFill>
                          <a:latin typeface="+mn-lt"/>
                          <a:ea typeface="Verdana" pitchFamily="34" charset="0"/>
                          <a:cs typeface="Verdana" pitchFamily="34" charset="0"/>
                        </a:rPr>
                        <a:t>Variable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25,000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15,000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 </a:t>
                      </a:r>
                      <a:r>
                        <a:rPr lang="en-US" sz="1800" baseline="0" dirty="0">
                          <a:solidFill>
                            <a:schemeClr val="tx1"/>
                          </a:solidFill>
                          <a:latin typeface="+mn-lt"/>
                          <a:ea typeface="Verdana" pitchFamily="34" charset="0"/>
                          <a:cs typeface="Verdana" pitchFamily="34" charset="0"/>
                        </a:rPr>
                        <a:t>  50,000</a:t>
                      </a:r>
                      <a:endParaRPr lang="en-US" sz="18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1800" dirty="0">
                          <a:solidFill>
                            <a:schemeClr val="tx1"/>
                          </a:solidFill>
                          <a:latin typeface="+mn-lt"/>
                          <a:ea typeface="Verdana" pitchFamily="34" charset="0"/>
                          <a:cs typeface="Verdana" pitchFamily="34" charset="0"/>
                        </a:rPr>
                        <a:t>Fixed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US" sz="1800" dirty="0">
                          <a:solidFill>
                            <a:schemeClr val="tx1"/>
                          </a:solidFill>
                          <a:latin typeface="+mn-lt"/>
                          <a:ea typeface="Verdana" pitchFamily="34" charset="0"/>
                          <a:cs typeface="Verdana" pitchFamily="34" charset="0"/>
                        </a:rPr>
                        <a:t>Total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95,000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dirty="0">
                          <a:solidFill>
                            <a:schemeClr val="tx1"/>
                          </a:solidFill>
                          <a:latin typeface="+mn-lt"/>
                          <a:ea typeface="Verdana" pitchFamily="34" charset="0"/>
                          <a:cs typeface="Verdana" pitchFamily="34" charset="0"/>
                        </a:rPr>
                        <a:t>260,000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n-US" sz="1800" dirty="0">
                          <a:solidFill>
                            <a:schemeClr val="tx1"/>
                          </a:solidFill>
                          <a:latin typeface="+mn-lt"/>
                          <a:ea typeface="Verdana" pitchFamily="34" charset="0"/>
                          <a:cs typeface="Verdana" pitchFamily="34" charset="0"/>
                        </a:rPr>
                        <a:t>Less: Noncash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sng"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r>
                        <a:rPr lang="en-US" sz="1800" dirty="0">
                          <a:solidFill>
                            <a:schemeClr val="tx1"/>
                          </a:solidFill>
                          <a:latin typeface="+mn-lt"/>
                          <a:ea typeface="Verdana" pitchFamily="34" charset="0"/>
                          <a:cs typeface="Verdana" pitchFamily="34" charset="0"/>
                        </a:rPr>
                        <a:t>Cash S&amp;A expenses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u="dbl" baseline="0" dirty="0">
                          <a:solidFill>
                            <a:schemeClr val="tx1"/>
                          </a:solidFill>
                          <a:latin typeface="+mn-lt"/>
                          <a:ea typeface="Verdana" pitchFamily="34" charset="0"/>
                          <a:cs typeface="Verdana" pitchFamily="34" charset="0"/>
                        </a:rPr>
                        <a:t>$  75,000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800" b="1" u="dbl" baseline="0" dirty="0">
                          <a:solidFill>
                            <a:srgbClr val="AC0000"/>
                          </a:solidFill>
                          <a:uFill>
                            <a:solidFill>
                              <a:schemeClr val="tx1"/>
                            </a:solidFill>
                          </a:uFill>
                          <a:latin typeface="+mn-lt"/>
                          <a:ea typeface="Verdana" pitchFamily="34" charset="0"/>
                          <a:cs typeface="Verdana" pitchFamily="34" charset="0"/>
                        </a:rPr>
                        <a:t>$  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003763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8</a:t>
            </a:r>
            <a:endParaRPr lang="en-US" dirty="0"/>
          </a:p>
        </p:txBody>
      </p:sp>
      <p:sp>
        <p:nvSpPr>
          <p:cNvPr id="7" name="Content Placeholder 6"/>
          <p:cNvSpPr>
            <a:spLocks noGrp="1"/>
          </p:cNvSpPr>
          <p:nvPr>
            <p:ph idx="1"/>
          </p:nvPr>
        </p:nvSpPr>
        <p:spPr>
          <a:xfrm>
            <a:off x="2224087" y="1676400"/>
            <a:ext cx="4740275" cy="6857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cash budget. </a:t>
            </a:r>
          </a:p>
        </p:txBody>
      </p:sp>
    </p:spTree>
    <p:extLst>
      <p:ext uri="{BB962C8B-B14F-4D97-AF65-F5344CB8AC3E}">
        <p14:creationId xmlns:p14="http://schemas.microsoft.com/office/powerpoint/2010/main" val="38355627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Format of the Cash Budget</a:t>
            </a:r>
            <a:endParaRPr lang="en-US" dirty="0"/>
          </a:p>
        </p:txBody>
      </p:sp>
      <p:sp>
        <p:nvSpPr>
          <p:cNvPr id="7" name="Content Placeholder 6"/>
          <p:cNvSpPr>
            <a:spLocks noGrp="1"/>
          </p:cNvSpPr>
          <p:nvPr>
            <p:ph idx="1"/>
          </p:nvPr>
        </p:nvSpPr>
        <p:spPr>
          <a:ln>
            <a:solidFill>
              <a:schemeClr val="tx1"/>
            </a:solidFill>
          </a:ln>
        </p:spPr>
        <p:txBody>
          <a:bodyPr/>
          <a:lstStyle/>
          <a:p>
            <a:pPr indent="80963"/>
            <a:r>
              <a:rPr lang="en-US" sz="2700" dirty="0">
                <a:solidFill>
                  <a:srgbClr val="0000C0"/>
                </a:solidFill>
              </a:rPr>
              <a:t>The cash budget is divided into four sections:</a:t>
            </a:r>
          </a:p>
          <a:p>
            <a:pPr marL="457200" indent="-376238">
              <a:spcAft>
                <a:spcPts val="0"/>
              </a:spcAft>
              <a:buClrTx/>
            </a:pPr>
            <a:r>
              <a:rPr lang="en-US" sz="2200" dirty="0"/>
              <a:t>1.	</a:t>
            </a:r>
            <a:r>
              <a:rPr lang="en-US" sz="2200" dirty="0">
                <a:solidFill>
                  <a:srgbClr val="0000C0"/>
                </a:solidFill>
              </a:rPr>
              <a:t>Cash receipts</a:t>
            </a:r>
            <a:r>
              <a:rPr lang="en-US" sz="2200" dirty="0"/>
              <a:t> section lists all cash inflows excluding cash received from financing;</a:t>
            </a:r>
          </a:p>
          <a:p>
            <a:pPr marL="457200" indent="-376238">
              <a:spcAft>
                <a:spcPts val="0"/>
              </a:spcAft>
              <a:buClrTx/>
            </a:pPr>
            <a:r>
              <a:rPr lang="en-US" sz="2200" dirty="0"/>
              <a:t>2.	</a:t>
            </a:r>
            <a:r>
              <a:rPr lang="en-US" sz="2200" dirty="0">
                <a:solidFill>
                  <a:srgbClr val="0000C0"/>
                </a:solidFill>
              </a:rPr>
              <a:t>Cash disbursements</a:t>
            </a:r>
            <a:r>
              <a:rPr lang="en-US" sz="2200" dirty="0"/>
              <a:t> section consists of all cash payments excluding repayments of principal and interest;</a:t>
            </a:r>
          </a:p>
          <a:p>
            <a:pPr marL="457200" indent="-376238">
              <a:spcAft>
                <a:spcPts val="0"/>
              </a:spcAft>
              <a:buClrTx/>
            </a:pPr>
            <a:r>
              <a:rPr lang="en-US" sz="2200" dirty="0"/>
              <a:t>3.	Cash excess or deficiency section determines if the company will </a:t>
            </a:r>
            <a:r>
              <a:rPr lang="en-US" sz="2200" dirty="0">
                <a:solidFill>
                  <a:srgbClr val="0000C0"/>
                </a:solidFill>
              </a:rPr>
              <a:t>need to borrow money</a:t>
            </a:r>
            <a:r>
              <a:rPr lang="en-US" sz="2200" dirty="0"/>
              <a:t> or if it will be able to repay funds previously borrowed; and</a:t>
            </a:r>
          </a:p>
          <a:p>
            <a:pPr marL="457200" indent="-376238">
              <a:spcAft>
                <a:spcPts val="0"/>
              </a:spcAft>
              <a:buClrTx/>
            </a:pPr>
            <a:r>
              <a:rPr lang="en-US" sz="2200" dirty="0"/>
              <a:t>4.	</a:t>
            </a:r>
            <a:r>
              <a:rPr lang="en-US" sz="2200" dirty="0">
                <a:solidFill>
                  <a:srgbClr val="0000C0"/>
                </a:solidFill>
              </a:rPr>
              <a:t>Financing section</a:t>
            </a:r>
            <a:r>
              <a:rPr lang="en-US" sz="2200" dirty="0"/>
              <a:t> details the borrowings and repayments projected to take place during the budget period.</a:t>
            </a:r>
          </a:p>
        </p:txBody>
      </p:sp>
    </p:spTree>
    <p:extLst>
      <p:ext uri="{BB962C8B-B14F-4D97-AF65-F5344CB8AC3E}">
        <p14:creationId xmlns:p14="http://schemas.microsoft.com/office/powerpoint/2010/main" val="31649143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Additional Cash Budget Information</a:t>
            </a:r>
            <a:endParaRPr lang="en-US" dirty="0"/>
          </a:p>
        </p:txBody>
      </p:sp>
      <p:sp>
        <p:nvSpPr>
          <p:cNvPr id="7" name="Content Placeholder 6"/>
          <p:cNvSpPr>
            <a:spLocks noGrp="1"/>
          </p:cNvSpPr>
          <p:nvPr>
            <p:ph idx="1"/>
          </p:nvPr>
        </p:nvSpPr>
        <p:spPr>
          <a:xfrm>
            <a:off x="822324" y="1447801"/>
            <a:ext cx="7864475" cy="4724399"/>
          </a:xfrm>
          <a:ln>
            <a:solidFill>
              <a:schemeClr val="tx1"/>
            </a:solidFill>
          </a:ln>
        </p:spPr>
        <p:txBody>
          <a:bodyPr/>
          <a:lstStyle/>
          <a:p>
            <a:pPr indent="80963" eaLnBrk="1" hangingPunct="1">
              <a:buClr>
                <a:srgbClr val="C00000"/>
              </a:buClr>
            </a:pPr>
            <a:r>
              <a:rPr lang="en-US" sz="2800" dirty="0">
                <a:cs typeface="Arial" charset="0"/>
              </a:rPr>
              <a:t>Assume the following information for Royal:</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Maintains a 16% open line of credit for $75,000.</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Maintains a minimum cash balance of $30,000.</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Borrows on the first day of the month and repays loans on the last day of the month.</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Pays a cash dividend of $49,000 in April.</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Purchases $143,700 of equipment in May and $48,300 in June (both purchases paid in cash).</a:t>
            </a:r>
          </a:p>
          <a:p>
            <a:pPr marL="441325" lvl="1" indent="-360363" eaLnBrk="1" hangingPunct="1">
              <a:spcAft>
                <a:spcPts val="0"/>
              </a:spcAft>
              <a:buClrTx/>
              <a:buSzPct val="75000"/>
              <a:buFont typeface="Arial" panose="020B0604020202020204" pitchFamily="34" charset="0"/>
              <a:buChar char="•"/>
            </a:pPr>
            <a:r>
              <a:rPr lang="en-US" sz="2800" dirty="0">
                <a:cs typeface="Arial" charset="0"/>
              </a:rPr>
              <a:t>Has an April 1 cash balance of $40,000.</a:t>
            </a:r>
          </a:p>
        </p:txBody>
      </p:sp>
    </p:spTree>
    <p:extLst>
      <p:ext uri="{BB962C8B-B14F-4D97-AF65-F5344CB8AC3E}">
        <p14:creationId xmlns:p14="http://schemas.microsoft.com/office/powerpoint/2010/main" val="9680799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Cash Budget </a:t>
            </a:r>
            <a:r>
              <a:rPr lang="en-US" sz="1000" dirty="0"/>
              <a:t>1</a:t>
            </a:r>
          </a:p>
        </p:txBody>
      </p:sp>
      <p:graphicFrame>
        <p:nvGraphicFramePr>
          <p:cNvPr id="13" name="Table 12">
            <a:extLst>
              <a:ext uri="{FF2B5EF4-FFF2-40B4-BE49-F238E27FC236}">
                <a16:creationId xmlns:a16="http://schemas.microsoft.com/office/drawing/2014/main" id="{75655E28-F54B-4D4D-B7C9-F8589EBC536C}"/>
              </a:ext>
            </a:extLst>
          </p:cNvPr>
          <p:cNvGraphicFramePr>
            <a:graphicFrameLocks noGrp="1"/>
          </p:cNvGraphicFramePr>
          <p:nvPr>
            <p:extLst>
              <p:ext uri="{D42A27DB-BD31-4B8C-83A1-F6EECF244321}">
                <p14:modId xmlns:p14="http://schemas.microsoft.com/office/powerpoint/2010/main" val="770165367"/>
              </p:ext>
            </p:extLst>
          </p:nvPr>
        </p:nvGraphicFramePr>
        <p:xfrm>
          <a:off x="914400" y="1336875"/>
          <a:ext cx="6705601" cy="4922520"/>
        </p:xfrm>
        <a:graphic>
          <a:graphicData uri="http://schemas.openxmlformats.org/drawingml/2006/table">
            <a:tbl>
              <a:tblPr firstRow="1" bandRow="1">
                <a:tableStyleId>{5940675A-B579-460E-94D1-54222C63F5DA}</a:tableStyleId>
              </a:tblPr>
              <a:tblGrid>
                <a:gridCol w="2133601">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194333">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94333">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94333">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u="sng" baseline="0" dirty="0">
                          <a:solidFill>
                            <a:srgbClr val="AC0000"/>
                          </a:solidFill>
                          <a:uFill>
                            <a:solidFill>
                              <a:schemeClr val="tx1"/>
                            </a:solidFill>
                          </a:u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94333">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baseline="0"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94333">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94333">
                <a:tc>
                  <a:txBody>
                    <a:bodyPr/>
                    <a:lstStyle/>
                    <a:p>
                      <a:pPr marL="0" indent="173038"/>
                      <a:r>
                        <a:rPr lang="en-US" sz="11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94333">
                <a:tc>
                  <a:txBody>
                    <a:bodyPr/>
                    <a:lstStyle/>
                    <a:p>
                      <a:pPr marL="0" indent="173038"/>
                      <a:r>
                        <a:rPr lang="en-US" sz="11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194333">
                <a:tc>
                  <a:txBody>
                    <a:bodyPr/>
                    <a:lstStyle/>
                    <a:p>
                      <a:pPr marL="0" indent="173038"/>
                      <a:r>
                        <a:rPr lang="en-US" sz="11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194333">
                <a:tc>
                  <a:txBody>
                    <a:bodyPr/>
                    <a:lstStyle/>
                    <a:p>
                      <a:pPr marL="0" indent="173038"/>
                      <a:r>
                        <a:rPr lang="en-US" sz="11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194333">
                <a:tc>
                  <a:txBody>
                    <a:bodyPr/>
                    <a:lstStyle/>
                    <a:p>
                      <a:pPr marL="0" indent="173038"/>
                      <a:r>
                        <a:rPr lang="en-US" sz="11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194333">
                <a:tc>
                  <a:txBody>
                    <a:bodyPr/>
                    <a:lstStyle/>
                    <a:p>
                      <a:pPr marL="0" indent="173038"/>
                      <a:r>
                        <a:rPr lang="en-US" sz="11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194333">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194333">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0">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194333">
                <a:tc>
                  <a:txBody>
                    <a:bodyPr/>
                    <a:lstStyle/>
                    <a:p>
                      <a:pPr marL="0" indent="173038"/>
                      <a:r>
                        <a:rPr lang="en-US" sz="11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194333">
                <a:tc>
                  <a:txBody>
                    <a:bodyPr/>
                    <a:lstStyle/>
                    <a:p>
                      <a:pPr marL="0" indent="173038"/>
                      <a:r>
                        <a:rPr lang="en-US" sz="11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194333">
                <a:tc>
                  <a:txBody>
                    <a:bodyPr/>
                    <a:lstStyle/>
                    <a:p>
                      <a:pPr marL="0" indent="173038"/>
                      <a:r>
                        <a:rPr lang="en-US" sz="11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194333">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194333">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7" name="Content Placeholder 6"/>
          <p:cNvSpPr>
            <a:spLocks noGrp="1"/>
          </p:cNvSpPr>
          <p:nvPr>
            <p:ph idx="1"/>
          </p:nvPr>
        </p:nvSpPr>
        <p:spPr>
          <a:xfrm>
            <a:off x="6858000" y="2209800"/>
            <a:ext cx="1981200" cy="609600"/>
          </a:xfrm>
          <a:ln w="19050">
            <a:solidFill>
              <a:schemeClr val="tx1"/>
            </a:solidFill>
          </a:ln>
        </p:spPr>
        <p:txBody>
          <a:bodyPr/>
          <a:lstStyle/>
          <a:p>
            <a:pPr indent="80963" algn="ctr"/>
            <a:r>
              <a:rPr lang="en-US" sz="1600" b="1" dirty="0">
                <a:solidFill>
                  <a:srgbClr val="AC0000"/>
                </a:solidFill>
              </a:rPr>
              <a:t>Schedule of expected cash collections</a:t>
            </a:r>
          </a:p>
        </p:txBody>
      </p:sp>
    </p:spTree>
    <p:extLst>
      <p:ext uri="{BB962C8B-B14F-4D97-AF65-F5344CB8AC3E}">
        <p14:creationId xmlns:p14="http://schemas.microsoft.com/office/powerpoint/2010/main" val="9210378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Cash Budget </a:t>
            </a:r>
            <a:r>
              <a:rPr lang="en-US" sz="1000" dirty="0"/>
              <a:t>2</a:t>
            </a:r>
          </a:p>
        </p:txBody>
      </p:sp>
      <p:graphicFrame>
        <p:nvGraphicFramePr>
          <p:cNvPr id="20" name="Table 19">
            <a:extLst>
              <a:ext uri="{FF2B5EF4-FFF2-40B4-BE49-F238E27FC236}">
                <a16:creationId xmlns:a16="http://schemas.microsoft.com/office/drawing/2014/main" id="{507D2260-C8C1-4587-9AA4-5E203309D98A}"/>
              </a:ext>
            </a:extLst>
          </p:cNvPr>
          <p:cNvGraphicFramePr>
            <a:graphicFrameLocks noGrp="1"/>
          </p:cNvGraphicFramePr>
          <p:nvPr>
            <p:extLst>
              <p:ext uri="{D42A27DB-BD31-4B8C-83A1-F6EECF244321}">
                <p14:modId xmlns:p14="http://schemas.microsoft.com/office/powerpoint/2010/main" val="1764552812"/>
              </p:ext>
            </p:extLst>
          </p:nvPr>
        </p:nvGraphicFramePr>
        <p:xfrm>
          <a:off x="896073" y="1325880"/>
          <a:ext cx="5428527" cy="4922520"/>
        </p:xfrm>
        <a:graphic>
          <a:graphicData uri="http://schemas.openxmlformats.org/drawingml/2006/table">
            <a:tbl>
              <a:tblPr firstRow="1" bandRow="1">
                <a:tableStyleId>{5940675A-B579-460E-94D1-54222C63F5DA}</a:tableStyleId>
              </a:tblPr>
              <a:tblGrid>
                <a:gridCol w="1923327">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tblGrid>
              <a:tr h="214964">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14964">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14964">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14964">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14964">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dirty="0">
                          <a:solidFill>
                            <a:srgbClr val="AC0000"/>
                          </a:solidFill>
                          <a:latin typeface="+mn-lt"/>
                          <a:ea typeface="Verdana" pitchFamily="34" charset="0"/>
                          <a:cs typeface="Verdana" pitchFamily="34" charset="0"/>
                        </a:rPr>
                        <a:t>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dirty="0">
                          <a:solidFill>
                            <a:srgbClr val="002060"/>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b="1"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dirty="0">
                          <a:solidFill>
                            <a:srgbClr val="008000"/>
                          </a:solidFill>
                          <a:latin typeface="+mn-lt"/>
                          <a:ea typeface="Verdana" pitchFamily="34" charset="0"/>
                          <a:cs typeface="Verdana" pitchFamily="34" charset="0"/>
                        </a:rPr>
                        <a:t>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711200" algn="ct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14964">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228,000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14964">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14964">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14964">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IN" sz="1100" u="none" dirty="0">
                          <a:solidFill>
                            <a:schemeClr val="tx1"/>
                          </a:solidFill>
                          <a:latin typeface="+mn-lt"/>
                          <a:ea typeface="Verdana" pitchFamily="34" charset="0"/>
                          <a:cs typeface="Verdana" pitchFamily="34" charset="0"/>
                        </a:rPr>
                        <a:t>-</a:t>
                      </a: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214964">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IN" sz="1100" u="none" dirty="0">
                          <a:solidFill>
                            <a:schemeClr val="tx1"/>
                          </a:solidFill>
                          <a:latin typeface="+mn-lt"/>
                          <a:ea typeface="Verdana" pitchFamily="34" charset="0"/>
                          <a:cs typeface="Verdana" pitchFamily="34" charset="0"/>
                        </a:rPr>
                        <a:t>-</a:t>
                      </a: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214964">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IN" sz="1100" u="sng" dirty="0">
                          <a:solidFill>
                            <a:schemeClr val="tx1"/>
                          </a:solidFill>
                          <a:latin typeface="+mn-lt"/>
                          <a:ea typeface="Verdana" pitchFamily="34" charset="0"/>
                          <a:cs typeface="Verdana" pitchFamily="34" charset="0"/>
                        </a:rPr>
                        <a:t>                 -</a:t>
                      </a: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21" name="Content Placeholder 20">
            <a:extLst>
              <a:ext uri="{FF2B5EF4-FFF2-40B4-BE49-F238E27FC236}">
                <a16:creationId xmlns:a16="http://schemas.microsoft.com/office/drawing/2014/main" id="{B50B91AE-ED22-42EB-B6E9-DA052CF3FB78}"/>
              </a:ext>
            </a:extLst>
          </p:cNvPr>
          <p:cNvSpPr>
            <a:spLocks noGrp="1"/>
          </p:cNvSpPr>
          <p:nvPr>
            <p:ph idx="1"/>
          </p:nvPr>
        </p:nvSpPr>
        <p:spPr>
          <a:xfrm>
            <a:off x="6656850" y="2057400"/>
            <a:ext cx="2182349" cy="2209800"/>
          </a:xfrm>
          <a:ln w="19050">
            <a:solidFill>
              <a:schemeClr val="tx1"/>
            </a:solidFill>
          </a:ln>
        </p:spPr>
        <p:txBody>
          <a:bodyPr/>
          <a:lstStyle/>
          <a:p>
            <a:pPr marL="80963"/>
            <a:r>
              <a:rPr lang="en-US" sz="1600" b="1" dirty="0">
                <a:solidFill>
                  <a:srgbClr val="AC0000"/>
                </a:solidFill>
              </a:rPr>
              <a:t>Schedule of expected cash disbursements</a:t>
            </a:r>
          </a:p>
          <a:p>
            <a:pPr marL="80963"/>
            <a:r>
              <a:rPr lang="en-US" sz="1600" b="1" dirty="0">
                <a:solidFill>
                  <a:srgbClr val="0000C0"/>
                </a:solidFill>
              </a:rPr>
              <a:t>Manufacturing overhead budget</a:t>
            </a:r>
          </a:p>
          <a:p>
            <a:pPr marL="80963"/>
            <a:r>
              <a:rPr lang="en-US" sz="1600" b="1" dirty="0">
                <a:solidFill>
                  <a:srgbClr val="003B00"/>
                </a:solidFill>
              </a:rPr>
              <a:t>Selling and administrative expense budget</a:t>
            </a:r>
          </a:p>
        </p:txBody>
      </p:sp>
    </p:spTree>
    <p:extLst>
      <p:ext uri="{BB962C8B-B14F-4D97-AF65-F5344CB8AC3E}">
        <p14:creationId xmlns:p14="http://schemas.microsoft.com/office/powerpoint/2010/main" val="10873478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Cash Budget </a:t>
            </a:r>
            <a:r>
              <a:rPr lang="en-US" sz="1000" dirty="0"/>
              <a:t>3</a:t>
            </a:r>
          </a:p>
        </p:txBody>
      </p:sp>
      <p:graphicFrame>
        <p:nvGraphicFramePr>
          <p:cNvPr id="11" name="Table 10">
            <a:extLst>
              <a:ext uri="{FF2B5EF4-FFF2-40B4-BE49-F238E27FC236}">
                <a16:creationId xmlns:a16="http://schemas.microsoft.com/office/drawing/2014/main" id="{54959335-9B7E-47EA-B073-117AA7117A4F}"/>
              </a:ext>
            </a:extLst>
          </p:cNvPr>
          <p:cNvGraphicFramePr>
            <a:graphicFrameLocks noGrp="1"/>
          </p:cNvGraphicFramePr>
          <p:nvPr>
            <p:extLst>
              <p:ext uri="{D42A27DB-BD31-4B8C-83A1-F6EECF244321}">
                <p14:modId xmlns:p14="http://schemas.microsoft.com/office/powerpoint/2010/main" val="3662314196"/>
              </p:ext>
            </p:extLst>
          </p:nvPr>
        </p:nvGraphicFramePr>
        <p:xfrm>
          <a:off x="896075" y="1330125"/>
          <a:ext cx="5504726" cy="4922520"/>
        </p:xfrm>
        <a:graphic>
          <a:graphicData uri="http://schemas.openxmlformats.org/drawingml/2006/table">
            <a:tbl>
              <a:tblPr firstRow="1" bandRow="1">
                <a:tableStyleId>{5940675A-B579-460E-94D1-54222C63F5DA}</a:tableStyleId>
              </a:tblPr>
              <a:tblGrid>
                <a:gridCol w="1978089">
                  <a:extLst>
                    <a:ext uri="{9D8B030D-6E8A-4147-A177-3AD203B41FA5}">
                      <a16:colId xmlns:a16="http://schemas.microsoft.com/office/drawing/2014/main" val="20000"/>
                    </a:ext>
                  </a:extLst>
                </a:gridCol>
                <a:gridCol w="940436">
                  <a:extLst>
                    <a:ext uri="{9D8B030D-6E8A-4147-A177-3AD203B41FA5}">
                      <a16:colId xmlns:a16="http://schemas.microsoft.com/office/drawing/2014/main" val="20001"/>
                    </a:ext>
                  </a:extLst>
                </a:gridCol>
                <a:gridCol w="862067">
                  <a:extLst>
                    <a:ext uri="{9D8B030D-6E8A-4147-A177-3AD203B41FA5}">
                      <a16:colId xmlns:a16="http://schemas.microsoft.com/office/drawing/2014/main" val="20002"/>
                    </a:ext>
                  </a:extLst>
                </a:gridCol>
                <a:gridCol w="862067">
                  <a:extLst>
                    <a:ext uri="{9D8B030D-6E8A-4147-A177-3AD203B41FA5}">
                      <a16:colId xmlns:a16="http://schemas.microsoft.com/office/drawing/2014/main" val="20003"/>
                    </a:ext>
                  </a:extLst>
                </a:gridCol>
                <a:gridCol w="862067">
                  <a:extLst>
                    <a:ext uri="{9D8B030D-6E8A-4147-A177-3AD203B41FA5}">
                      <a16:colId xmlns:a16="http://schemas.microsoft.com/office/drawing/2014/main" val="20004"/>
                    </a:ext>
                  </a:extLst>
                </a:gridCol>
              </a:tblGrid>
              <a:tr h="206720">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06720">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06720">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06720">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06720">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584200" algn="ct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06720">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06720">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u="none" dirty="0">
                          <a:solidFill>
                            <a:srgbClr val="AC0000"/>
                          </a:solidFill>
                          <a:latin typeface="+mn-lt"/>
                          <a:ea typeface="Verdana" pitchFamily="34" charset="0"/>
                          <a:cs typeface="Verdana" pitchFamily="34" charset="0"/>
                        </a:rPr>
                        <a:t>        (18,000)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06720">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06720">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100" u="none" dirty="0">
                          <a:solidFill>
                            <a:schemeClr val="tx1"/>
                          </a:solidFill>
                          <a:latin typeface="+mn-lt"/>
                          <a:ea typeface="Verdana" pitchFamily="34" charset="0"/>
                          <a:cs typeface="Verdana" pitchFamily="34" charset="0"/>
                        </a:rPr>
                        <a:t>                 -</a:t>
                      </a: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206720">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100" u="none" dirty="0">
                          <a:solidFill>
                            <a:schemeClr val="tx1"/>
                          </a:solidFill>
                          <a:latin typeface="+mn-lt"/>
                          <a:ea typeface="Verdana" pitchFamily="34" charset="0"/>
                          <a:cs typeface="Verdana" pitchFamily="34" charset="0"/>
                        </a:rPr>
                        <a:t>                 -</a:t>
                      </a: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206720">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100" u="sng" dirty="0">
                          <a:solidFill>
                            <a:schemeClr val="tx1"/>
                          </a:solidFill>
                          <a:latin typeface="+mn-lt"/>
                          <a:ea typeface="Verdana" pitchFamily="34" charset="0"/>
                          <a:cs typeface="Verdana" pitchFamily="34" charset="0"/>
                        </a:rPr>
                        <a:t>                 -</a:t>
                      </a: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7" name="Content Placeholder 6"/>
          <p:cNvSpPr>
            <a:spLocks noGrp="1"/>
          </p:cNvSpPr>
          <p:nvPr>
            <p:ph idx="1"/>
          </p:nvPr>
        </p:nvSpPr>
        <p:spPr>
          <a:xfrm>
            <a:off x="6705600" y="2318601"/>
            <a:ext cx="1981200" cy="1872400"/>
          </a:xfrm>
          <a:ln w="19050">
            <a:solidFill>
              <a:schemeClr val="tx1"/>
            </a:solidFill>
          </a:ln>
        </p:spPr>
        <p:txBody>
          <a:bodyPr/>
          <a:lstStyle/>
          <a:p>
            <a:pPr marL="80963">
              <a:spcAft>
                <a:spcPts val="0"/>
              </a:spcAft>
            </a:pPr>
            <a:r>
              <a:rPr lang="en-US" sz="1800" b="1" dirty="0">
                <a:solidFill>
                  <a:srgbClr val="AC0000"/>
                </a:solidFill>
              </a:rPr>
              <a:t>Because Royal maintains a cash balance of $30,000, the company must borrow $48,000 on its line of credit.</a:t>
            </a:r>
          </a:p>
        </p:txBody>
      </p:sp>
    </p:spTree>
    <p:extLst>
      <p:ext uri="{BB962C8B-B14F-4D97-AF65-F5344CB8AC3E}">
        <p14:creationId xmlns:p14="http://schemas.microsoft.com/office/powerpoint/2010/main" val="2343675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Cash Budget </a:t>
            </a:r>
            <a:r>
              <a:rPr lang="en-US" sz="1000" dirty="0"/>
              <a:t>4</a:t>
            </a:r>
          </a:p>
        </p:txBody>
      </p:sp>
      <p:graphicFrame>
        <p:nvGraphicFramePr>
          <p:cNvPr id="10" name="Table 9">
            <a:extLst>
              <a:ext uri="{FF2B5EF4-FFF2-40B4-BE49-F238E27FC236}">
                <a16:creationId xmlns:a16="http://schemas.microsoft.com/office/drawing/2014/main" id="{3ACE6744-94AC-494C-9564-471BAE297FA5}"/>
              </a:ext>
            </a:extLst>
          </p:cNvPr>
          <p:cNvGraphicFramePr>
            <a:graphicFrameLocks noGrp="1"/>
          </p:cNvGraphicFramePr>
          <p:nvPr>
            <p:extLst>
              <p:ext uri="{D42A27DB-BD31-4B8C-83A1-F6EECF244321}">
                <p14:modId xmlns:p14="http://schemas.microsoft.com/office/powerpoint/2010/main" val="912315941"/>
              </p:ext>
            </p:extLst>
          </p:nvPr>
        </p:nvGraphicFramePr>
        <p:xfrm>
          <a:off x="896075" y="1330125"/>
          <a:ext cx="5504726" cy="4922520"/>
        </p:xfrm>
        <a:graphic>
          <a:graphicData uri="http://schemas.openxmlformats.org/drawingml/2006/table">
            <a:tbl>
              <a:tblPr firstRow="1" bandRow="1">
                <a:tableStyleId>{5940675A-B579-460E-94D1-54222C63F5DA}</a:tableStyleId>
              </a:tblPr>
              <a:tblGrid>
                <a:gridCol w="1978089">
                  <a:extLst>
                    <a:ext uri="{9D8B030D-6E8A-4147-A177-3AD203B41FA5}">
                      <a16:colId xmlns:a16="http://schemas.microsoft.com/office/drawing/2014/main" val="20000"/>
                    </a:ext>
                  </a:extLst>
                </a:gridCol>
                <a:gridCol w="940436">
                  <a:extLst>
                    <a:ext uri="{9D8B030D-6E8A-4147-A177-3AD203B41FA5}">
                      <a16:colId xmlns:a16="http://schemas.microsoft.com/office/drawing/2014/main" val="20001"/>
                    </a:ext>
                  </a:extLst>
                </a:gridCol>
                <a:gridCol w="862067">
                  <a:extLst>
                    <a:ext uri="{9D8B030D-6E8A-4147-A177-3AD203B41FA5}">
                      <a16:colId xmlns:a16="http://schemas.microsoft.com/office/drawing/2014/main" val="20002"/>
                    </a:ext>
                  </a:extLst>
                </a:gridCol>
                <a:gridCol w="862067">
                  <a:extLst>
                    <a:ext uri="{9D8B030D-6E8A-4147-A177-3AD203B41FA5}">
                      <a16:colId xmlns:a16="http://schemas.microsoft.com/office/drawing/2014/main" val="20003"/>
                    </a:ext>
                  </a:extLst>
                </a:gridCol>
                <a:gridCol w="862067">
                  <a:extLst>
                    <a:ext uri="{9D8B030D-6E8A-4147-A177-3AD203B41FA5}">
                      <a16:colId xmlns:a16="http://schemas.microsoft.com/office/drawing/2014/main" val="20004"/>
                    </a:ext>
                  </a:extLst>
                </a:gridCol>
              </a:tblGrid>
              <a:tr h="250836">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50836">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50836">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50836">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50836">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584200" algn="ct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50836">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50836">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u="none" dirty="0">
                          <a:solidFill>
                            <a:schemeClr val="tx1"/>
                          </a:solidFill>
                          <a:latin typeface="+mn-lt"/>
                          <a:ea typeface="Verdana" pitchFamily="34" charset="0"/>
                          <a:cs typeface="Verdana" pitchFamily="34" charset="0"/>
                        </a:rPr>
                        <a:t>      (18,000)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50836">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100" dirty="0">
                          <a:solidFill>
                            <a:srgbClr val="AC0000"/>
                          </a:solidFill>
                          <a:latin typeface="+mn-lt"/>
                          <a:ea typeface="Verdana" pitchFamily="34" charset="0"/>
                          <a:cs typeface="Verdana" pitchFamily="34" charset="0"/>
                        </a:rPr>
                        <a:t>      </a:t>
                      </a:r>
                      <a:r>
                        <a:rPr lang="en-IN" sz="1100" b="1" dirty="0">
                          <a:solidFill>
                            <a:srgbClr val="AC0000"/>
                          </a:solidFill>
                          <a:latin typeface="+mn-lt"/>
                          <a:ea typeface="Verdana" pitchFamily="34" charset="0"/>
                          <a:cs typeface="Verdana" pitchFamily="34" charset="0"/>
                        </a:rPr>
                        <a:t>48,000</a:t>
                      </a:r>
                      <a:endParaRPr lang="en-US" sz="1100" b="1" dirty="0">
                        <a:solidFill>
                          <a:srgbClr val="AC0000"/>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584200" algn="ct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50836">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58420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250836">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250836">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u="dbl" baseline="0" dirty="0">
                          <a:solidFill>
                            <a:srgbClr val="002060"/>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2" name="Content Placeholder 1"/>
          <p:cNvSpPr>
            <a:spLocks noGrp="1"/>
          </p:cNvSpPr>
          <p:nvPr>
            <p:ph idx="1"/>
          </p:nvPr>
        </p:nvSpPr>
        <p:spPr>
          <a:xfrm>
            <a:off x="6477000" y="2667000"/>
            <a:ext cx="2362200" cy="1752600"/>
          </a:xfrm>
          <a:ln w="19050">
            <a:solidFill>
              <a:schemeClr val="tx1"/>
            </a:solidFill>
          </a:ln>
        </p:spPr>
        <p:txBody>
          <a:bodyPr/>
          <a:lstStyle/>
          <a:p>
            <a:pPr marL="80963"/>
            <a:r>
              <a:rPr lang="en-US" sz="1800" b="1" dirty="0">
                <a:solidFill>
                  <a:srgbClr val="AC0000"/>
                </a:solidFill>
              </a:rPr>
              <a:t>Because Royal maintains a cash balance of $30,000, the company must borrow $48,000 on its line of credit.</a:t>
            </a:r>
          </a:p>
        </p:txBody>
      </p:sp>
      <p:sp>
        <p:nvSpPr>
          <p:cNvPr id="3" name="Content Placeholder 2"/>
          <p:cNvSpPr>
            <a:spLocks noGrp="1"/>
          </p:cNvSpPr>
          <p:nvPr>
            <p:ph idx="10"/>
          </p:nvPr>
        </p:nvSpPr>
        <p:spPr>
          <a:xfrm>
            <a:off x="6477000" y="4724399"/>
            <a:ext cx="2362200" cy="955675"/>
          </a:xfrm>
          <a:ln w="19050">
            <a:solidFill>
              <a:schemeClr val="tx1"/>
            </a:solidFill>
          </a:ln>
        </p:spPr>
        <p:txBody>
          <a:bodyPr/>
          <a:lstStyle/>
          <a:p>
            <a:pPr marL="80963"/>
            <a:r>
              <a:rPr lang="en-US" sz="1800" b="1" dirty="0">
                <a:solidFill>
                  <a:srgbClr val="0000C0"/>
                </a:solidFill>
              </a:rPr>
              <a:t>Ending cash balance for April is the beginning May balance.</a:t>
            </a:r>
          </a:p>
        </p:txBody>
      </p:sp>
    </p:spTree>
    <p:extLst>
      <p:ext uri="{BB962C8B-B14F-4D97-AF65-F5344CB8AC3E}">
        <p14:creationId xmlns:p14="http://schemas.microsoft.com/office/powerpoint/2010/main" val="16706477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Cash Budget </a:t>
            </a:r>
            <a:r>
              <a:rPr lang="en-US" sz="1000" dirty="0"/>
              <a:t>5</a:t>
            </a:r>
          </a:p>
        </p:txBody>
      </p:sp>
      <p:graphicFrame>
        <p:nvGraphicFramePr>
          <p:cNvPr id="7" name="Table 6">
            <a:extLst>
              <a:ext uri="{FF2B5EF4-FFF2-40B4-BE49-F238E27FC236}">
                <a16:creationId xmlns:a16="http://schemas.microsoft.com/office/drawing/2014/main" id="{5D8B9233-8924-4194-946C-18496CE93632}"/>
              </a:ext>
            </a:extLst>
          </p:cNvPr>
          <p:cNvGraphicFramePr>
            <a:graphicFrameLocks noGrp="1"/>
          </p:cNvGraphicFramePr>
          <p:nvPr>
            <p:extLst>
              <p:ext uri="{D42A27DB-BD31-4B8C-83A1-F6EECF244321}">
                <p14:modId xmlns:p14="http://schemas.microsoft.com/office/powerpoint/2010/main" val="479381702"/>
              </p:ext>
            </p:extLst>
          </p:nvPr>
        </p:nvGraphicFramePr>
        <p:xfrm>
          <a:off x="960700" y="1325880"/>
          <a:ext cx="6324602" cy="4922520"/>
        </p:xfrm>
        <a:graphic>
          <a:graphicData uri="http://schemas.openxmlformats.org/drawingml/2006/table">
            <a:tbl>
              <a:tblPr firstRow="1" bandRow="1">
                <a:tableStyleId>{5940675A-B579-460E-94D1-54222C63F5DA}</a:tableStyleId>
              </a:tblPr>
              <a:tblGrid>
                <a:gridCol w="1905002">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tblGrid>
              <a:tr h="241819">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41819">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41819">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41819">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41819">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lgn="ctr"/>
                      <a:r>
                        <a:rPr lang="en-US" sz="1100"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143,700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41819">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sng" dirty="0">
                          <a:solidFill>
                            <a:schemeClr val="tx1"/>
                          </a:solidFill>
                          <a:latin typeface="+mn-lt"/>
                          <a:ea typeface="Verdana" pitchFamily="34" charset="0"/>
                          <a:cs typeface="Verdana" pitchFamily="34" charset="0"/>
                        </a:rPr>
                        <a:t>      228,000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41819">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u="none" dirty="0">
                          <a:solidFill>
                            <a:schemeClr val="tx1"/>
                          </a:solidFill>
                          <a:latin typeface="+mn-lt"/>
                          <a:ea typeface="Verdana" pitchFamily="34" charset="0"/>
                          <a:cs typeface="Verdana" pitchFamily="34" charset="0"/>
                        </a:rPr>
                        <a:t>        (18,000)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none" dirty="0">
                          <a:solidFill>
                            <a:schemeClr val="tx1"/>
                          </a:solidFill>
                          <a:latin typeface="+mn-lt"/>
                          <a:ea typeface="Verdana" pitchFamily="34" charset="0"/>
                          <a:cs typeface="Verdana" pitchFamily="34" charset="0"/>
                        </a:rPr>
                        <a:t>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none"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41819">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41819">
                <a:tc>
                  <a:txBody>
                    <a:bodyPr/>
                    <a:lstStyle/>
                    <a:p>
                      <a:pPr marL="0" indent="122238"/>
                      <a:r>
                        <a:rPr lang="en-US" sz="11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dirty="0">
                          <a:solidFill>
                            <a:schemeClr val="tx1"/>
                          </a:solidFill>
                          <a:latin typeface="+mn-lt"/>
                          <a:ea typeface="Verdana" pitchFamily="34" charset="0"/>
                          <a:cs typeface="Verdana" pitchFamily="34" charset="0"/>
                        </a:rPr>
                        <a:t>        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717550" algn="r"/>
                      <a:r>
                        <a:rPr lang="en-US" sz="1100" u="none"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lgn="ctr"/>
                      <a:r>
                        <a:rPr lang="en-US" sz="1100"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717550" algn="r"/>
                      <a:r>
                        <a:rPr lang="en-US" sz="1100" u="none"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41819">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lgn="ctr"/>
                      <a:r>
                        <a:rPr lang="en-US" sz="1100" u="none"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241819">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none" dirty="0">
                          <a:solidFill>
                            <a:schemeClr val="tx1"/>
                          </a:solidFill>
                          <a:latin typeface="+mn-lt"/>
                          <a:ea typeface="Verdana" pitchFamily="34" charset="0"/>
                          <a:cs typeface="Verdana" pitchFamily="34" charset="0"/>
                        </a:rPr>
                        <a:t> </a:t>
                      </a:r>
                      <a:r>
                        <a:rPr lang="en-US" sz="1100" u="sng" dirty="0">
                          <a:solidFill>
                            <a:schemeClr val="tx1"/>
                          </a:solidFill>
                          <a:latin typeface="+mn-lt"/>
                          <a:ea typeface="Verdana" pitchFamily="34" charset="0"/>
                          <a:cs typeface="Verdana" pitchFamily="34" charset="0"/>
                        </a:rPr>
                        <a:t>        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indent="0"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241819">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u="none" baseline="0" dirty="0">
                          <a:solidFill>
                            <a:schemeClr val="tx1"/>
                          </a:solidFill>
                          <a:latin typeface="+mn-lt"/>
                          <a:ea typeface="Verdana" pitchFamily="34" charset="0"/>
                          <a:cs typeface="Verdana" pitchFamily="34" charset="0"/>
                        </a:rPr>
                        <a:t>  </a:t>
                      </a:r>
                      <a:r>
                        <a:rPr lang="en-US" sz="1100" u="dbl" baseline="0"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dbl" baseline="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u="sng"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2393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How Do Organizations Create Budgets?</a:t>
            </a:r>
          </a:p>
        </p:txBody>
      </p:sp>
      <p:sp>
        <p:nvSpPr>
          <p:cNvPr id="7" name="Content Placeholder 6"/>
          <p:cNvSpPr>
            <a:spLocks noGrp="1"/>
          </p:cNvSpPr>
          <p:nvPr>
            <p:ph idx="1"/>
          </p:nvPr>
        </p:nvSpPr>
        <p:spPr>
          <a:xfrm>
            <a:off x="822324" y="1447801"/>
            <a:ext cx="7940675" cy="3124199"/>
          </a:xfrm>
          <a:ln w="19050">
            <a:solidFill>
              <a:schemeClr val="tx1"/>
            </a:solidFill>
          </a:ln>
        </p:spPr>
        <p:txBody>
          <a:bodyPr/>
          <a:lstStyle/>
          <a:p>
            <a:pPr marL="60325"/>
            <a:r>
              <a:rPr lang="en-US" sz="3200" dirty="0"/>
              <a:t>Companies usually create budgets by relying on some combination of top-down budgeting and self-</a:t>
            </a:r>
            <a:r>
              <a:rPr lang="en-US" sz="3200" i="1" dirty="0"/>
              <a:t>imposed</a:t>
            </a:r>
            <a:r>
              <a:rPr lang="en-US" sz="3200" dirty="0"/>
              <a:t> budgeting. A </a:t>
            </a:r>
            <a:r>
              <a:rPr lang="en-US" sz="3200" dirty="0">
                <a:solidFill>
                  <a:srgbClr val="0000C0"/>
                </a:solidFill>
              </a:rPr>
              <a:t>self-imposed</a:t>
            </a:r>
            <a:r>
              <a:rPr lang="en-US" sz="3200" dirty="0"/>
              <a:t> budget or </a:t>
            </a:r>
            <a:r>
              <a:rPr lang="en-US" sz="3200" dirty="0">
                <a:solidFill>
                  <a:srgbClr val="0000C0"/>
                </a:solidFill>
              </a:rPr>
              <a:t>participative</a:t>
            </a:r>
            <a:r>
              <a:rPr lang="en-US" sz="3200" dirty="0"/>
              <a:t> budget is a budget that is prepared with the full cooperation and participation of managers at all levels.</a:t>
            </a:r>
          </a:p>
        </p:txBody>
      </p:sp>
    </p:spTree>
    <p:extLst>
      <p:ext uri="{BB962C8B-B14F-4D97-AF65-F5344CB8AC3E}">
        <p14:creationId xmlns:p14="http://schemas.microsoft.com/office/powerpoint/2010/main" val="6073653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7</a:t>
            </a:r>
            <a:endParaRPr lang="en-US" dirty="0"/>
          </a:p>
        </p:txBody>
      </p:sp>
      <p:sp>
        <p:nvSpPr>
          <p:cNvPr id="7" name="Content Placeholder 6"/>
          <p:cNvSpPr>
            <a:spLocks noGrp="1"/>
          </p:cNvSpPr>
          <p:nvPr>
            <p:ph idx="1"/>
          </p:nvPr>
        </p:nvSpPr>
        <p:spPr>
          <a:xfrm>
            <a:off x="822325" y="1447801"/>
            <a:ext cx="7543800" cy="3733799"/>
          </a:xfrm>
          <a:ln>
            <a:solidFill>
              <a:schemeClr val="tx1"/>
            </a:solidFill>
          </a:ln>
        </p:spPr>
        <p:txBody>
          <a:bodyPr/>
          <a:lstStyle/>
          <a:p>
            <a:pPr marL="80963" eaLnBrk="1" hangingPunct="1">
              <a:spcAft>
                <a:spcPts val="0"/>
              </a:spcAft>
            </a:pPr>
            <a:r>
              <a:rPr lang="en-US" sz="3000" dirty="0">
                <a:latin typeface="Calibri" charset="0"/>
                <a:cs typeface="Arial" charset="0"/>
              </a:rPr>
              <a:t>What is the excess (deficiency) of cash available over disbursements for June?</a:t>
            </a:r>
          </a:p>
          <a:p>
            <a:pPr lvl="1" eaLnBrk="1" hangingPunct="1">
              <a:spcAft>
                <a:spcPts val="0"/>
              </a:spcAft>
            </a:pPr>
            <a:r>
              <a:rPr lang="en-US" sz="3000" dirty="0">
                <a:latin typeface="Calibri" charset="0"/>
                <a:cs typeface="Arial" charset="0"/>
              </a:rPr>
              <a:t>a. $95,000.</a:t>
            </a:r>
          </a:p>
          <a:p>
            <a:pPr lvl="1" eaLnBrk="1" hangingPunct="1">
              <a:spcAft>
                <a:spcPts val="0"/>
              </a:spcAft>
            </a:pPr>
            <a:r>
              <a:rPr lang="en-US" sz="3000" dirty="0">
                <a:latin typeface="Calibri" charset="0"/>
                <a:cs typeface="Arial" charset="0"/>
              </a:rPr>
              <a:t>b. $(21,000).</a:t>
            </a:r>
          </a:p>
          <a:p>
            <a:pPr lvl="1" eaLnBrk="1" hangingPunct="1">
              <a:spcAft>
                <a:spcPts val="0"/>
              </a:spcAft>
            </a:pPr>
            <a:r>
              <a:rPr lang="en-US" sz="3000" dirty="0">
                <a:latin typeface="Calibri" charset="0"/>
                <a:cs typeface="Arial" charset="0"/>
              </a:rPr>
              <a:t>c. $175,000.</a:t>
            </a:r>
          </a:p>
          <a:p>
            <a:pPr lvl="1" eaLnBrk="1" hangingPunct="1">
              <a:spcAft>
                <a:spcPts val="0"/>
              </a:spcAft>
            </a:pPr>
            <a:r>
              <a:rPr lang="en-US" sz="3000" dirty="0">
                <a:latin typeface="Calibri" charset="0"/>
                <a:cs typeface="Arial" charset="0"/>
              </a:rPr>
              <a:t>d. $130,500.</a:t>
            </a:r>
          </a:p>
        </p:txBody>
      </p:sp>
    </p:spTree>
    <p:extLst>
      <p:ext uri="{BB962C8B-B14F-4D97-AF65-F5344CB8AC3E}">
        <p14:creationId xmlns:p14="http://schemas.microsoft.com/office/powerpoint/2010/main" val="30615560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Quick Check </a:t>
            </a:r>
            <a:r>
              <a:rPr lang="en-US" altLang="en-US" dirty="0">
                <a:sym typeface="Wingdings" panose="05000000000000000000" pitchFamily="2" charset="2"/>
              </a:rPr>
              <a:t>7a</a:t>
            </a:r>
            <a:endParaRPr lang="en-US" dirty="0"/>
          </a:p>
        </p:txBody>
      </p:sp>
      <p:sp>
        <p:nvSpPr>
          <p:cNvPr id="7" name="Content Placeholder 6"/>
          <p:cNvSpPr>
            <a:spLocks noGrp="1"/>
          </p:cNvSpPr>
          <p:nvPr>
            <p:ph idx="1"/>
          </p:nvPr>
        </p:nvSpPr>
        <p:spPr>
          <a:xfrm>
            <a:off x="822325" y="1447801"/>
            <a:ext cx="7543800" cy="3733799"/>
          </a:xfrm>
          <a:ln>
            <a:solidFill>
              <a:schemeClr val="tx1"/>
            </a:solidFill>
          </a:ln>
        </p:spPr>
        <p:txBody>
          <a:bodyPr/>
          <a:lstStyle/>
          <a:p>
            <a:pPr marL="80963" eaLnBrk="1" hangingPunct="1">
              <a:spcAft>
                <a:spcPts val="0"/>
              </a:spcAft>
            </a:pPr>
            <a:r>
              <a:rPr lang="en-US" sz="3000" dirty="0">
                <a:latin typeface="Calibri" charset="0"/>
                <a:cs typeface="Arial" charset="0"/>
              </a:rPr>
              <a:t>What is the excess (deficiency) of cash available over disbursements for June?</a:t>
            </a:r>
          </a:p>
          <a:p>
            <a:pPr lvl="1" eaLnBrk="1" hangingPunct="1">
              <a:spcAft>
                <a:spcPts val="0"/>
              </a:spcAft>
            </a:pPr>
            <a:r>
              <a:rPr lang="en-US" sz="3000" dirty="0">
                <a:latin typeface="Calibri" charset="0"/>
                <a:cs typeface="Arial" charset="0"/>
              </a:rPr>
              <a:t>a. $95,000.</a:t>
            </a:r>
          </a:p>
          <a:p>
            <a:pPr lvl="1" eaLnBrk="1" hangingPunct="1">
              <a:spcAft>
                <a:spcPts val="0"/>
              </a:spcAft>
            </a:pPr>
            <a:r>
              <a:rPr lang="en-US" sz="3000" dirty="0">
                <a:latin typeface="Calibri" charset="0"/>
                <a:cs typeface="Arial" charset="0"/>
              </a:rPr>
              <a:t>b. $(21,000).</a:t>
            </a:r>
          </a:p>
          <a:p>
            <a:pPr lvl="1" eaLnBrk="1" hangingPunct="1">
              <a:spcAft>
                <a:spcPts val="0"/>
              </a:spcAft>
            </a:pPr>
            <a:r>
              <a:rPr lang="en-US" sz="3000" dirty="0">
                <a:latin typeface="Calibri" charset="0"/>
                <a:cs typeface="Arial" charset="0"/>
              </a:rPr>
              <a:t>c. $175,000.</a:t>
            </a:r>
          </a:p>
          <a:p>
            <a:pPr lvl="1" eaLnBrk="1" hangingPunct="1">
              <a:spcAft>
                <a:spcPts val="0"/>
              </a:spcAft>
            </a:pPr>
            <a:r>
              <a:rPr lang="en-US" sz="3000" dirty="0">
                <a:solidFill>
                  <a:srgbClr val="0000C0"/>
                </a:solidFill>
                <a:latin typeface="Calibri" charset="0"/>
                <a:cs typeface="Arial" charset="0"/>
              </a:rPr>
              <a:t>d. Answer: $130,500.</a:t>
            </a:r>
          </a:p>
        </p:txBody>
      </p:sp>
    </p:spTree>
    <p:extLst>
      <p:ext uri="{BB962C8B-B14F-4D97-AF65-F5344CB8AC3E}">
        <p14:creationId xmlns:p14="http://schemas.microsoft.com/office/powerpoint/2010/main" val="13844866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Cash Budget </a:t>
            </a:r>
            <a:r>
              <a:rPr lang="en-US" altLang="en-US" sz="1000" dirty="0"/>
              <a:t>6</a:t>
            </a:r>
            <a:endParaRPr lang="en-US" sz="1000" dirty="0"/>
          </a:p>
        </p:txBody>
      </p:sp>
      <p:graphicFrame>
        <p:nvGraphicFramePr>
          <p:cNvPr id="11" name="Table 10">
            <a:extLst>
              <a:ext uri="{FF2B5EF4-FFF2-40B4-BE49-F238E27FC236}">
                <a16:creationId xmlns:a16="http://schemas.microsoft.com/office/drawing/2014/main" id="{4B45915F-3B84-4BF3-9055-085E52AE937D}"/>
              </a:ext>
            </a:extLst>
          </p:cNvPr>
          <p:cNvGraphicFramePr>
            <a:graphicFrameLocks noGrp="1"/>
          </p:cNvGraphicFramePr>
          <p:nvPr>
            <p:extLst>
              <p:ext uri="{D42A27DB-BD31-4B8C-83A1-F6EECF244321}">
                <p14:modId xmlns:p14="http://schemas.microsoft.com/office/powerpoint/2010/main" val="3700035679"/>
              </p:ext>
            </p:extLst>
          </p:nvPr>
        </p:nvGraphicFramePr>
        <p:xfrm>
          <a:off x="979025" y="1341700"/>
          <a:ext cx="6172200" cy="4922520"/>
        </p:xfrm>
        <a:graphic>
          <a:graphicData uri="http://schemas.openxmlformats.org/drawingml/2006/table">
            <a:tbl>
              <a:tblPr firstRow="1" bandRow="1">
                <a:tableStyleId>{5940675A-B579-460E-94D1-54222C63F5DA}</a:tableStyleId>
              </a:tblPr>
              <a:tblGrid>
                <a:gridCol w="1828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tblGrid>
              <a:tr h="214132">
                <a:tc>
                  <a:txBody>
                    <a:bodyPr/>
                    <a:lstStyle/>
                    <a:p>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April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May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June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u="sng" dirty="0">
                          <a:solidFill>
                            <a:schemeClr val="tx1"/>
                          </a:solidFill>
                          <a:latin typeface="+mn-lt"/>
                          <a:ea typeface="Verdana" pitchFamily="34" charset="0"/>
                          <a:cs typeface="Verdana" pitchFamily="34" charset="0"/>
                        </a:rPr>
                        <a:t>Quarter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14132">
                <a:tc>
                  <a:txBody>
                    <a:bodyPr/>
                    <a:lstStyle/>
                    <a:p>
                      <a:r>
                        <a:rPr lang="en-US" sz="1100" dirty="0">
                          <a:solidFill>
                            <a:schemeClr val="tx1"/>
                          </a:solidFill>
                          <a:latin typeface="+mn-lt"/>
                          <a:ea typeface="Verdana" pitchFamily="34" charset="0"/>
                          <a:cs typeface="Verdana" pitchFamily="34" charset="0"/>
                        </a:rPr>
                        <a:t>Beginning</a:t>
                      </a:r>
                      <a:r>
                        <a:rPr lang="en-US" sz="1100" baseline="0" dirty="0">
                          <a:solidFill>
                            <a:schemeClr val="tx1"/>
                          </a:solidFill>
                          <a:latin typeface="+mn-lt"/>
                          <a:ea typeface="Verdana" pitchFamily="34" charset="0"/>
                          <a:cs typeface="Verdana" pitchFamily="34" charset="0"/>
                        </a:rPr>
                        <a:t> cash balance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14132">
                <a:tc>
                  <a:txBody>
                    <a:bodyPr/>
                    <a:lstStyle/>
                    <a:p>
                      <a:r>
                        <a:rPr lang="en-US" sz="1100" dirty="0">
                          <a:solidFill>
                            <a:schemeClr val="tx1"/>
                          </a:solidFill>
                          <a:latin typeface="+mn-lt"/>
                          <a:ea typeface="Verdana" pitchFamily="34" charset="0"/>
                          <a:cs typeface="Verdana" pitchFamily="34" charset="0"/>
                        </a:rPr>
                        <a:t>Add: Cash</a:t>
                      </a:r>
                      <a:r>
                        <a:rPr lang="en-US" sz="1100" baseline="0" dirty="0">
                          <a:solidFill>
                            <a:schemeClr val="tx1"/>
                          </a:solidFill>
                          <a:latin typeface="+mn-lt"/>
                          <a:ea typeface="Verdana" pitchFamily="34" charset="0"/>
                          <a:cs typeface="Verdana" pitchFamily="34" charset="0"/>
                        </a:rPr>
                        <a:t> collections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170,000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360,000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940,000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14132">
                <a:tc>
                  <a:txBody>
                    <a:bodyPr/>
                    <a:lstStyle/>
                    <a:p>
                      <a:r>
                        <a:rPr lang="en-US" sz="1100" dirty="0">
                          <a:solidFill>
                            <a:schemeClr val="tx1"/>
                          </a:solidFill>
                          <a:latin typeface="+mn-lt"/>
                          <a:ea typeface="Verdana" pitchFamily="34" charset="0"/>
                          <a:cs typeface="Verdana" pitchFamily="34" charset="0"/>
                        </a:rPr>
                        <a:t>Total cash</a:t>
                      </a:r>
                      <a:r>
                        <a:rPr lang="en-US" sz="1100" baseline="0" dirty="0">
                          <a:solidFill>
                            <a:schemeClr val="tx1"/>
                          </a:solidFill>
                          <a:latin typeface="+mn-lt"/>
                          <a:ea typeface="Verdana" pitchFamily="34" charset="0"/>
                          <a:cs typeface="Verdana" pitchFamily="34" charset="0"/>
                        </a:rPr>
                        <a:t> available</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210,000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980,000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14132">
                <a:tc>
                  <a:txBody>
                    <a:bodyPr/>
                    <a:lstStyle/>
                    <a:p>
                      <a:r>
                        <a:rPr lang="en-US" sz="1100" dirty="0">
                          <a:solidFill>
                            <a:schemeClr val="tx1"/>
                          </a:solidFill>
                          <a:latin typeface="+mn-lt"/>
                          <a:ea typeface="Verdana" pitchFamily="34" charset="0"/>
                          <a:cs typeface="Verdana" pitchFamily="34" charset="0"/>
                        </a:rPr>
                        <a:t>Less: Cash</a:t>
                      </a:r>
                      <a:r>
                        <a:rPr lang="en-US" sz="1100" baseline="0" dirty="0">
                          <a:solidFill>
                            <a:schemeClr val="tx1"/>
                          </a:solidFill>
                          <a:latin typeface="+mn-lt"/>
                          <a:ea typeface="Verdana" pitchFamily="34" charset="0"/>
                          <a:cs typeface="Verdana" pitchFamily="34" charset="0"/>
                        </a:rPr>
                        <a:t> disbursements</a:t>
                      </a: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Materials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72,300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72,700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Direct labor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23,000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14,500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50,500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Manufacturing overhead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56,000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76,000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59,000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191,000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Selling and administrative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85,000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75,000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230,000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Equipment purchase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143,700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48,300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192,000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9"/>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Dividend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49,000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214132">
                <a:tc>
                  <a:txBody>
                    <a:bodyPr/>
                    <a:lstStyle/>
                    <a:p>
                      <a:r>
                        <a:rPr lang="en-US" sz="1100" dirty="0">
                          <a:solidFill>
                            <a:schemeClr val="tx1"/>
                          </a:solidFill>
                          <a:latin typeface="+mn-lt"/>
                          <a:ea typeface="Verdana" pitchFamily="34" charset="0"/>
                          <a:cs typeface="Verdana" pitchFamily="34" charset="0"/>
                        </a:rPr>
                        <a:t>Total disbursements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228,000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400,000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269,500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897,500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214132">
                <a:tc>
                  <a:txBody>
                    <a:bodyPr/>
                    <a:lstStyle/>
                    <a:p>
                      <a:r>
                        <a:rPr lang="en-US" sz="1100" dirty="0">
                          <a:solidFill>
                            <a:schemeClr val="tx1"/>
                          </a:solidFill>
                          <a:latin typeface="+mn-lt"/>
                          <a:ea typeface="Verdana" pitchFamily="34" charset="0"/>
                          <a:cs typeface="Verdana" pitchFamily="34" charset="0"/>
                        </a:rPr>
                        <a:t>Excess (deficiency)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u="none" dirty="0">
                          <a:solidFill>
                            <a:schemeClr val="tx1"/>
                          </a:solidFill>
                          <a:latin typeface="+mn-lt"/>
                          <a:ea typeface="Verdana" pitchFamily="34" charset="0"/>
                          <a:cs typeface="Verdana" pitchFamily="34" charset="0"/>
                        </a:rPr>
                        <a:t>(18,000)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none" dirty="0">
                          <a:solidFill>
                            <a:schemeClr val="tx1"/>
                          </a:solidFill>
                          <a:latin typeface="+mn-lt"/>
                          <a:ea typeface="Verdana" pitchFamily="34" charset="0"/>
                          <a:cs typeface="Verdana" pitchFamily="34" charset="0"/>
                        </a:rPr>
                        <a:t>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u="none" dirty="0">
                          <a:solidFill>
                            <a:srgbClr val="AC0000"/>
                          </a:solidFill>
                          <a:latin typeface="+mn-lt"/>
                          <a:ea typeface="Verdana" pitchFamily="34" charset="0"/>
                          <a:cs typeface="Verdana" pitchFamily="34" charset="0"/>
                        </a:rPr>
                        <a:t>130,500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none" dirty="0">
                          <a:solidFill>
                            <a:schemeClr val="tx1"/>
                          </a:solidFill>
                          <a:latin typeface="+mn-lt"/>
                          <a:ea typeface="Verdana" pitchFamily="34" charset="0"/>
                          <a:cs typeface="Verdana" pitchFamily="34" charset="0"/>
                        </a:rPr>
                        <a:t>82,500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2"/>
                  </a:ext>
                </a:extLst>
              </a:tr>
              <a:tr h="214132">
                <a:tc>
                  <a:txBody>
                    <a:bodyPr/>
                    <a:lstStyle/>
                    <a:p>
                      <a:r>
                        <a:rPr lang="en-US" sz="1100" dirty="0">
                          <a:solidFill>
                            <a:schemeClr val="tx1"/>
                          </a:solidFill>
                          <a:latin typeface="+mn-lt"/>
                          <a:ea typeface="Verdana" pitchFamily="34" charset="0"/>
                          <a:cs typeface="Verdana" pitchFamily="34" charset="0"/>
                        </a:rPr>
                        <a:t>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Borrowing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none"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US" sz="1100" dirty="0">
                        <a:solidFill>
                          <a:schemeClr val="tx1"/>
                        </a:solidFill>
                        <a:latin typeface="+mn-lt"/>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Repayment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none" dirty="0">
                          <a:solidFill>
                            <a:schemeClr val="tx1"/>
                          </a:solidFill>
                          <a:latin typeface="+mn-lt"/>
                          <a:ea typeface="Verdana" pitchFamily="34" charset="0"/>
                          <a:cs typeface="Verdana"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dirty="0">
                          <a:solidFill>
                            <a:schemeClr val="tx1"/>
                          </a:solidFill>
                          <a:latin typeface="+mn-lt"/>
                          <a:ea typeface="Verdana" pitchFamily="34" charset="0"/>
                          <a:cs typeface="Verdana" pitchFamily="34" charset="0"/>
                        </a:rPr>
                        <a:t>(48,000)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5"/>
                  </a:ext>
                </a:extLst>
              </a:tr>
              <a:tr h="214132">
                <a:tc>
                  <a:txBody>
                    <a:bodyPr/>
                    <a:lstStyle/>
                    <a:p>
                      <a:pPr marL="0" indent="122238" algn="l" defTabSz="914400" rtl="0" eaLnBrk="1" latinLnBrk="0" hangingPunct="1"/>
                      <a:r>
                        <a:rPr lang="en-US" sz="1100" kern="1200" dirty="0">
                          <a:solidFill>
                            <a:schemeClr val="tx1"/>
                          </a:solidFill>
                          <a:latin typeface="+mn-lt"/>
                          <a:ea typeface="Verdana" pitchFamily="34" charset="0"/>
                          <a:cs typeface="Verdana" pitchFamily="34" charset="0"/>
                        </a:rPr>
                        <a:t>Interest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b="1" u="sng" dirty="0">
                          <a:solidFill>
                            <a:srgbClr val="002060"/>
                          </a:solidFill>
                          <a:latin typeface="+mn-lt"/>
                          <a:ea typeface="Verdana" pitchFamily="34" charset="0"/>
                          <a:cs typeface="Verdana" pitchFamily="34" charset="0"/>
                        </a:rPr>
                        <a:t>     (1,920)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(1,920)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6"/>
                  </a:ext>
                </a:extLst>
              </a:tr>
              <a:tr h="214132">
                <a:tc>
                  <a:txBody>
                    <a:bodyPr/>
                    <a:lstStyle/>
                    <a:p>
                      <a:r>
                        <a:rPr lang="en-US" sz="1100" dirty="0">
                          <a:solidFill>
                            <a:schemeClr val="tx1"/>
                          </a:solidFill>
                          <a:latin typeface="+mn-lt"/>
                          <a:ea typeface="Verdana" pitchFamily="34" charset="0"/>
                          <a:cs typeface="Verdana" pitchFamily="34" charset="0"/>
                        </a:rPr>
                        <a:t>Total financing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48,000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(49,920)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(1,920)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7"/>
                  </a:ext>
                </a:extLst>
              </a:tr>
              <a:tr h="214132">
                <a:tc>
                  <a:txBody>
                    <a:bodyPr/>
                    <a:lstStyle/>
                    <a:p>
                      <a:r>
                        <a:rPr lang="en-US" sz="1100" dirty="0">
                          <a:solidFill>
                            <a:schemeClr val="tx1"/>
                          </a:solidFill>
                          <a:latin typeface="+mn-lt"/>
                          <a:ea typeface="Verdana" pitchFamily="34" charset="0"/>
                          <a:cs typeface="Verdana" pitchFamily="34" charset="0"/>
                        </a:rPr>
                        <a:t>Ending cash balance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30,000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40,000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80,580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100" u="sng" dirty="0">
                          <a:solidFill>
                            <a:schemeClr val="tx1"/>
                          </a:solidFill>
                          <a:latin typeface="+mn-lt"/>
                          <a:ea typeface="Verdana" pitchFamily="34" charset="0"/>
                          <a:cs typeface="Verdana" pitchFamily="34" charset="0"/>
                        </a:rPr>
                        <a:t>$     80,580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7" name="Content Placeholder 6"/>
          <p:cNvSpPr>
            <a:spLocks noGrp="1"/>
          </p:cNvSpPr>
          <p:nvPr>
            <p:ph idx="1"/>
          </p:nvPr>
        </p:nvSpPr>
        <p:spPr>
          <a:xfrm>
            <a:off x="7239000" y="4267200"/>
            <a:ext cx="1828800" cy="838200"/>
          </a:xfrm>
          <a:ln w="19050">
            <a:solidFill>
              <a:schemeClr val="tx1"/>
            </a:solidFill>
          </a:ln>
        </p:spPr>
        <p:txBody>
          <a:bodyPr/>
          <a:lstStyle/>
          <a:p>
            <a:pPr algn="ctr"/>
            <a:r>
              <a:rPr lang="en-US" sz="1200" dirty="0"/>
              <a:t>$48,000 × 16% × 3/12 = </a:t>
            </a:r>
            <a:r>
              <a:rPr lang="en-US" sz="1200" b="1" dirty="0">
                <a:solidFill>
                  <a:srgbClr val="0000C0"/>
                </a:solidFill>
              </a:rPr>
              <a:t>$1,920</a:t>
            </a:r>
            <a:br>
              <a:rPr lang="en-US" sz="1200" dirty="0"/>
            </a:br>
            <a:r>
              <a:rPr lang="en-US" sz="1200" dirty="0"/>
              <a:t>Borrowings on April 1 and</a:t>
            </a:r>
            <a:br>
              <a:rPr lang="en-US" sz="1200" dirty="0"/>
            </a:br>
            <a:r>
              <a:rPr lang="en-US" sz="1200" dirty="0"/>
              <a:t>repayment on June 30.</a:t>
            </a:r>
          </a:p>
        </p:txBody>
      </p:sp>
    </p:spTree>
    <p:extLst>
      <p:ext uri="{BB962C8B-B14F-4D97-AF65-F5344CB8AC3E}">
        <p14:creationId xmlns:p14="http://schemas.microsoft.com/office/powerpoint/2010/main" val="14593284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Budgeted Income Statement </a:t>
            </a:r>
            <a:r>
              <a:rPr lang="en-US" sz="1000" dirty="0"/>
              <a:t>1</a:t>
            </a:r>
          </a:p>
        </p:txBody>
      </p:sp>
      <p:sp>
        <p:nvSpPr>
          <p:cNvPr id="4" name="Content Placeholder 3"/>
          <p:cNvSpPr>
            <a:spLocks noGrp="1"/>
          </p:cNvSpPr>
          <p:nvPr>
            <p:ph idx="11"/>
          </p:nvPr>
        </p:nvSpPr>
        <p:spPr>
          <a:xfrm>
            <a:off x="818708" y="1600200"/>
            <a:ext cx="7547418" cy="3581401"/>
          </a:xfrm>
        </p:spPr>
        <p:txBody>
          <a:bodyPr/>
          <a:lstStyle/>
          <a:p>
            <a:pPr>
              <a:spcBef>
                <a:spcPts val="600"/>
              </a:spcBef>
              <a:defRPr/>
            </a:pPr>
            <a:r>
              <a:rPr lang="en-US" altLang="en-US" sz="2800" dirty="0"/>
              <a:t>Cash Budget (Completed).</a:t>
            </a:r>
            <a:endParaRPr lang="en-US" altLang="en-US" sz="2800" dirty="0">
              <a:effectLst>
                <a:outerShdw blurRad="38100" dist="38100" dir="2700000" algn="tl">
                  <a:srgbClr val="C0C0C0"/>
                </a:outerShdw>
              </a:effectLst>
            </a:endParaRPr>
          </a:p>
          <a:p>
            <a:pPr marL="291600" indent="-291600">
              <a:spcBef>
                <a:spcPts val="1000"/>
              </a:spcBef>
              <a:spcAft>
                <a:spcPts val="0"/>
              </a:spcAft>
              <a:buClrTx/>
              <a:buFont typeface="Arial" panose="020B0604020202020204" pitchFamily="34" charset="0"/>
              <a:buChar char="•"/>
              <a:defRPr/>
            </a:pPr>
            <a:r>
              <a:rPr lang="en-US" sz="2800" dirty="0"/>
              <a:t>Budgeted income statement.</a:t>
            </a:r>
          </a:p>
          <a:p>
            <a:pPr>
              <a:spcBef>
                <a:spcPts val="600"/>
              </a:spcBef>
            </a:pPr>
            <a:r>
              <a:rPr lang="en-US" altLang="en-US" sz="2800" dirty="0">
                <a:ea typeface="MS PGothic" pitchFamily="34" charset="-128"/>
              </a:rPr>
              <a:t>With interest expense from the cash budget, Royal can prepare the budgeted income statement.</a:t>
            </a:r>
          </a:p>
        </p:txBody>
      </p:sp>
    </p:spTree>
    <p:extLst>
      <p:ext uri="{BB962C8B-B14F-4D97-AF65-F5344CB8AC3E}">
        <p14:creationId xmlns:p14="http://schemas.microsoft.com/office/powerpoint/2010/main" val="28303743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9</a:t>
            </a:r>
            <a:endParaRPr lang="en-US" dirty="0"/>
          </a:p>
        </p:txBody>
      </p:sp>
      <p:sp>
        <p:nvSpPr>
          <p:cNvPr id="7" name="Content Placeholder 6"/>
          <p:cNvSpPr>
            <a:spLocks noGrp="1"/>
          </p:cNvSpPr>
          <p:nvPr>
            <p:ph idx="1"/>
          </p:nvPr>
        </p:nvSpPr>
        <p:spPr>
          <a:xfrm>
            <a:off x="2011363" y="1447801"/>
            <a:ext cx="5121275" cy="11429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budgeted income statement. </a:t>
            </a:r>
          </a:p>
        </p:txBody>
      </p:sp>
    </p:spTree>
    <p:extLst>
      <p:ext uri="{BB962C8B-B14F-4D97-AF65-F5344CB8AC3E}">
        <p14:creationId xmlns:p14="http://schemas.microsoft.com/office/powerpoint/2010/main" val="37083982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Budgeted Income Statement </a:t>
            </a:r>
            <a:r>
              <a:rPr lang="en-US" sz="1000" dirty="0"/>
              <a:t>2</a:t>
            </a:r>
          </a:p>
        </p:txBody>
      </p:sp>
      <p:sp>
        <p:nvSpPr>
          <p:cNvPr id="11" name="Content Placeholder 10">
            <a:extLst>
              <a:ext uri="{FF2B5EF4-FFF2-40B4-BE49-F238E27FC236}">
                <a16:creationId xmlns:a16="http://schemas.microsoft.com/office/drawing/2014/main" id="{BF348FD3-0020-43CC-AC31-41CE72BFDA72}"/>
              </a:ext>
            </a:extLst>
          </p:cNvPr>
          <p:cNvSpPr>
            <a:spLocks noGrp="1"/>
          </p:cNvSpPr>
          <p:nvPr>
            <p:ph idx="1"/>
          </p:nvPr>
        </p:nvSpPr>
        <p:spPr>
          <a:xfrm>
            <a:off x="822325" y="1447800"/>
            <a:ext cx="4359275" cy="838200"/>
          </a:xfrm>
        </p:spPr>
        <p:txBody>
          <a:bodyPr/>
          <a:lstStyle/>
          <a:p>
            <a:pPr algn="ctr">
              <a:spcBef>
                <a:spcPts val="600"/>
              </a:spcBef>
              <a:spcAft>
                <a:spcPts val="0"/>
              </a:spcAft>
            </a:pPr>
            <a:r>
              <a:rPr lang="en-US" sz="1400" dirty="0"/>
              <a:t>Royal Company</a:t>
            </a:r>
          </a:p>
          <a:p>
            <a:pPr algn="ctr">
              <a:spcBef>
                <a:spcPts val="600"/>
              </a:spcBef>
              <a:spcAft>
                <a:spcPts val="0"/>
              </a:spcAft>
            </a:pPr>
            <a:r>
              <a:rPr lang="en-US" sz="1400" dirty="0"/>
              <a:t>Budgeted Income Statement</a:t>
            </a:r>
          </a:p>
          <a:p>
            <a:pPr algn="ctr">
              <a:spcBef>
                <a:spcPts val="600"/>
              </a:spcBef>
              <a:spcAft>
                <a:spcPts val="0"/>
              </a:spcAft>
            </a:pPr>
            <a:r>
              <a:rPr lang="en-US" sz="1400" dirty="0"/>
              <a:t>For the Three Months Ended June 30</a:t>
            </a:r>
          </a:p>
        </p:txBody>
      </p:sp>
      <p:graphicFrame>
        <p:nvGraphicFramePr>
          <p:cNvPr id="3" name="Table 3">
            <a:extLst>
              <a:ext uri="{FF2B5EF4-FFF2-40B4-BE49-F238E27FC236}">
                <a16:creationId xmlns:a16="http://schemas.microsoft.com/office/drawing/2014/main" id="{7438222C-ADC6-4A68-A7D9-173849834BEF}"/>
              </a:ext>
            </a:extLst>
          </p:cNvPr>
          <p:cNvGraphicFramePr>
            <a:graphicFrameLocks noGrp="1"/>
          </p:cNvGraphicFramePr>
          <p:nvPr>
            <p:extLst>
              <p:ext uri="{D42A27DB-BD31-4B8C-83A1-F6EECF244321}">
                <p14:modId xmlns:p14="http://schemas.microsoft.com/office/powerpoint/2010/main" val="2281158680"/>
              </p:ext>
            </p:extLst>
          </p:nvPr>
        </p:nvGraphicFramePr>
        <p:xfrm>
          <a:off x="726331" y="2597539"/>
          <a:ext cx="4455269" cy="21336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342465903"/>
                    </a:ext>
                  </a:extLst>
                </a:gridCol>
                <a:gridCol w="1407269">
                  <a:extLst>
                    <a:ext uri="{9D8B030D-6E8A-4147-A177-3AD203B41FA5}">
                      <a16:colId xmlns:a16="http://schemas.microsoft.com/office/drawing/2014/main" val="63891060"/>
                    </a:ext>
                  </a:extLst>
                </a:gridCol>
              </a:tblGrid>
              <a:tr h="137651">
                <a:tc>
                  <a:txBody>
                    <a:bodyPr/>
                    <a:lstStyle/>
                    <a:p>
                      <a:r>
                        <a:rPr lang="en-US" sz="1400" b="0" dirty="0">
                          <a:solidFill>
                            <a:schemeClr val="tx1"/>
                          </a:solidFill>
                        </a:rPr>
                        <a:t>Sales (100,000 units @ $10)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en-US" sz="1400" b="1" dirty="0">
                          <a:solidFill>
                            <a:srgbClr val="002060"/>
                          </a:solidFill>
                        </a:rPr>
                        <a:t>$    1,000,000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137651">
                <a:tc>
                  <a:txBody>
                    <a:bodyPr/>
                    <a:lstStyle/>
                    <a:p>
                      <a:r>
                        <a:rPr lang="en-US" sz="1400" dirty="0">
                          <a:solidFill>
                            <a:schemeClr val="tx1"/>
                          </a:solidFill>
                        </a:rPr>
                        <a:t>Cost of goods sold (100,000 @ $4.99)</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1400" b="1" u="sng" dirty="0">
                          <a:solidFill>
                            <a:schemeClr val="tx1"/>
                          </a:solidFill>
                        </a:rPr>
                        <a:t>         499,000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137651">
                <a:tc>
                  <a:txBody>
                    <a:bodyPr/>
                    <a:lstStyle/>
                    <a:p>
                      <a:r>
                        <a:rPr lang="en-US" sz="1400" dirty="0">
                          <a:solidFill>
                            <a:schemeClr val="tx1"/>
                          </a:solidFill>
                        </a:rPr>
                        <a:t>Gross margin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dirty="0">
                          <a:solidFill>
                            <a:schemeClr val="tx1"/>
                          </a:solidFill>
                        </a:rPr>
                        <a:t>501,000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137651">
                <a:tc>
                  <a:txBody>
                    <a:bodyPr/>
                    <a:lstStyle/>
                    <a:p>
                      <a:r>
                        <a:rPr lang="en-US" sz="1400" dirty="0">
                          <a:solidFill>
                            <a:schemeClr val="tx1"/>
                          </a:solidFill>
                        </a:rPr>
                        <a:t>Selling and administrative expenses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rgbClr val="AC0000"/>
                          </a:solidFill>
                        </a:rPr>
                        <a:t>         </a:t>
                      </a:r>
                      <a:r>
                        <a:rPr lang="en-US" sz="1400" b="1" u="sng" dirty="0">
                          <a:solidFill>
                            <a:srgbClr val="AC0000"/>
                          </a:solidFill>
                        </a:rPr>
                        <a:t>260,000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137651">
                <a:tc>
                  <a:txBody>
                    <a:bodyPr/>
                    <a:lstStyle/>
                    <a:p>
                      <a:r>
                        <a:rPr lang="en-US" sz="1400" dirty="0">
                          <a:solidFill>
                            <a:schemeClr val="tx1"/>
                          </a:solidFill>
                        </a:rPr>
                        <a:t>Operating income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dirty="0">
                          <a:solidFill>
                            <a:schemeClr val="tx1"/>
                          </a:solidFill>
                        </a:rPr>
                        <a:t>241,000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r h="137651">
                <a:tc>
                  <a:txBody>
                    <a:bodyPr/>
                    <a:lstStyle/>
                    <a:p>
                      <a:r>
                        <a:rPr lang="en-US" sz="1400" dirty="0">
                          <a:solidFill>
                            <a:schemeClr val="tx1"/>
                          </a:solidFill>
                        </a:rPr>
                        <a:t>Interest expense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chemeClr val="tx1"/>
                          </a:solidFill>
                        </a:rPr>
                        <a:t>             </a:t>
                      </a:r>
                      <a:r>
                        <a:rPr lang="en-US" sz="1400" b="1" u="sng" dirty="0">
                          <a:solidFill>
                            <a:schemeClr val="tx1"/>
                          </a:solidFill>
                        </a:rPr>
                        <a:t>1,920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2051301"/>
                  </a:ext>
                </a:extLst>
              </a:tr>
              <a:tr h="137651">
                <a:tc>
                  <a:txBody>
                    <a:bodyPr/>
                    <a:lstStyle/>
                    <a:p>
                      <a:r>
                        <a:rPr lang="en-US" sz="1400" dirty="0">
                          <a:solidFill>
                            <a:schemeClr val="tx1"/>
                          </a:solidFill>
                        </a:rPr>
                        <a:t>Net income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dbl" baseline="0" dirty="0">
                          <a:solidFill>
                            <a:schemeClr val="tx1"/>
                          </a:solidFill>
                        </a:rPr>
                        <a:t>$      239,080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9099252"/>
                  </a:ext>
                </a:extLst>
              </a:tr>
            </a:tbl>
          </a:graphicData>
        </a:graphic>
      </p:graphicFrame>
      <p:sp>
        <p:nvSpPr>
          <p:cNvPr id="12" name="Content Placeholder 11">
            <a:extLst>
              <a:ext uri="{FF2B5EF4-FFF2-40B4-BE49-F238E27FC236}">
                <a16:creationId xmlns:a16="http://schemas.microsoft.com/office/drawing/2014/main" id="{D8EF8393-3FCA-46E0-8092-F99D870E9AF8}"/>
              </a:ext>
            </a:extLst>
          </p:cNvPr>
          <p:cNvSpPr>
            <a:spLocks noGrp="1"/>
          </p:cNvSpPr>
          <p:nvPr>
            <p:ph idx="10"/>
          </p:nvPr>
        </p:nvSpPr>
        <p:spPr>
          <a:xfrm>
            <a:off x="822325" y="4889473"/>
            <a:ext cx="3749675" cy="1359594"/>
          </a:xfrm>
        </p:spPr>
        <p:txBody>
          <a:bodyPr/>
          <a:lstStyle/>
          <a:p>
            <a:pPr>
              <a:spcBef>
                <a:spcPts val="800"/>
              </a:spcBef>
              <a:spcAft>
                <a:spcPts val="0"/>
              </a:spcAft>
            </a:pPr>
            <a:r>
              <a:rPr lang="en-US" sz="1600" b="1" dirty="0">
                <a:solidFill>
                  <a:srgbClr val="0000C0"/>
                </a:solidFill>
              </a:rPr>
              <a:t>Sales budget</a:t>
            </a:r>
          </a:p>
          <a:p>
            <a:pPr>
              <a:spcBef>
                <a:spcPts val="800"/>
              </a:spcBef>
              <a:spcAft>
                <a:spcPts val="0"/>
              </a:spcAft>
            </a:pPr>
            <a:r>
              <a:rPr lang="en-US" sz="1600" b="1" dirty="0">
                <a:solidFill>
                  <a:srgbClr val="003B00"/>
                </a:solidFill>
              </a:rPr>
              <a:t>Ending finished goods inventory</a:t>
            </a:r>
          </a:p>
          <a:p>
            <a:pPr>
              <a:spcBef>
                <a:spcPts val="800"/>
              </a:spcBef>
              <a:spcAft>
                <a:spcPts val="0"/>
              </a:spcAft>
            </a:pPr>
            <a:r>
              <a:rPr lang="en-US" sz="1600" b="1" dirty="0">
                <a:solidFill>
                  <a:srgbClr val="AC0000"/>
                </a:solidFill>
              </a:rPr>
              <a:t>Selling and administrative expense budget</a:t>
            </a:r>
          </a:p>
          <a:p>
            <a:pPr>
              <a:spcBef>
                <a:spcPts val="800"/>
              </a:spcBef>
              <a:spcAft>
                <a:spcPts val="0"/>
              </a:spcAft>
            </a:pPr>
            <a:r>
              <a:rPr lang="en-US" sz="1600" b="1" dirty="0"/>
              <a:t>Cash budget</a:t>
            </a:r>
          </a:p>
        </p:txBody>
      </p:sp>
    </p:spTree>
    <p:extLst>
      <p:ext uri="{BB962C8B-B14F-4D97-AF65-F5344CB8AC3E}">
        <p14:creationId xmlns:p14="http://schemas.microsoft.com/office/powerpoint/2010/main" val="15515193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Learning Objective 10</a:t>
            </a:r>
            <a:endParaRPr lang="en-US" dirty="0"/>
          </a:p>
        </p:txBody>
      </p:sp>
      <p:sp>
        <p:nvSpPr>
          <p:cNvPr id="7" name="Content Placeholder 6"/>
          <p:cNvSpPr>
            <a:spLocks noGrp="1"/>
          </p:cNvSpPr>
          <p:nvPr>
            <p:ph idx="1"/>
          </p:nvPr>
        </p:nvSpPr>
        <p:spPr>
          <a:xfrm>
            <a:off x="2430463" y="1447801"/>
            <a:ext cx="4283075" cy="1142999"/>
          </a:xfrm>
          <a:ln w="28575">
            <a:solidFill>
              <a:schemeClr val="tx1"/>
            </a:solidFill>
          </a:ln>
        </p:spPr>
        <p:txBody>
          <a:bodyPr/>
          <a:lstStyle/>
          <a:p>
            <a:pPr algn="ctr" fontAlgn="auto">
              <a:spcBef>
                <a:spcPct val="50000"/>
              </a:spcBef>
              <a:spcAft>
                <a:spcPts val="0"/>
              </a:spcAft>
              <a:defRPr/>
            </a:pPr>
            <a:r>
              <a:rPr lang="en-US" sz="3400" b="1" dirty="0">
                <a:solidFill>
                  <a:srgbClr val="243E3C"/>
                </a:solidFill>
                <a:ea typeface="MS PGothic" pitchFamily="34" charset="-128"/>
              </a:rPr>
              <a:t>Prepare a budgeted balance sheet. </a:t>
            </a:r>
          </a:p>
        </p:txBody>
      </p:sp>
    </p:spTree>
    <p:extLst>
      <p:ext uri="{BB962C8B-B14F-4D97-AF65-F5344CB8AC3E}">
        <p14:creationId xmlns:p14="http://schemas.microsoft.com/office/powerpoint/2010/main" val="24656816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dirty="0"/>
              <a:t>Additional Budgeted Balance Sheet Information</a:t>
            </a:r>
            <a:endParaRPr lang="en-US" dirty="0"/>
          </a:p>
        </p:txBody>
      </p:sp>
      <p:sp>
        <p:nvSpPr>
          <p:cNvPr id="7" name="Content Placeholder 6"/>
          <p:cNvSpPr>
            <a:spLocks noGrp="1"/>
          </p:cNvSpPr>
          <p:nvPr>
            <p:ph idx="1"/>
          </p:nvPr>
        </p:nvSpPr>
        <p:spPr>
          <a:xfrm>
            <a:off x="822325" y="1447800"/>
            <a:ext cx="7543800" cy="4419599"/>
          </a:xfrm>
          <a:ln>
            <a:solidFill>
              <a:schemeClr val="tx1"/>
            </a:solidFill>
          </a:ln>
        </p:spPr>
        <p:txBody>
          <a:bodyPr/>
          <a:lstStyle/>
          <a:p>
            <a:pPr marL="179388" eaLnBrk="1" hangingPunct="1">
              <a:spcAft>
                <a:spcPts val="0"/>
              </a:spcAft>
              <a:buClr>
                <a:srgbClr val="FFFF00"/>
              </a:buClr>
              <a:defRPr/>
            </a:pPr>
            <a:r>
              <a:rPr lang="en-US" altLang="en-US" sz="3000" dirty="0"/>
              <a:t>Royal reported the following account balances prior to preparing its budgeted financial statements:</a:t>
            </a:r>
          </a:p>
          <a:p>
            <a:pPr marL="441325" lvl="1" indent="-277813" eaLnBrk="1" hangingPunct="1">
              <a:spcAft>
                <a:spcPts val="0"/>
              </a:spcAft>
              <a:buClrTx/>
              <a:buSzPct val="115000"/>
              <a:buFont typeface="Arial" panose="020B0604020202020204" pitchFamily="34" charset="0"/>
              <a:buChar char="•"/>
              <a:defRPr/>
            </a:pPr>
            <a:r>
              <a:rPr lang="en-US" altLang="en-US" sz="3000" dirty="0"/>
              <a:t>Land  $50,000</a:t>
            </a:r>
          </a:p>
          <a:p>
            <a:pPr marL="441325" lvl="1" indent="-277813" eaLnBrk="1" hangingPunct="1">
              <a:spcAft>
                <a:spcPts val="0"/>
              </a:spcAft>
              <a:buClrTx/>
              <a:buSzPct val="115000"/>
              <a:buFont typeface="Arial" panose="020B0604020202020204" pitchFamily="34" charset="0"/>
              <a:buChar char="•"/>
              <a:defRPr/>
            </a:pPr>
            <a:r>
              <a:rPr lang="en-US" altLang="en-US" sz="3000" dirty="0"/>
              <a:t>Common Stock  $150,000</a:t>
            </a:r>
          </a:p>
          <a:p>
            <a:pPr marL="441325" lvl="1" indent="-277813" eaLnBrk="1" hangingPunct="1">
              <a:spcAft>
                <a:spcPts val="0"/>
              </a:spcAft>
              <a:buClrTx/>
              <a:buSzPct val="115000"/>
              <a:buFont typeface="Arial" panose="020B0604020202020204" pitchFamily="34" charset="0"/>
              <a:buChar char="•"/>
              <a:defRPr/>
            </a:pPr>
            <a:r>
              <a:rPr lang="en-US" altLang="en-US" sz="3000" dirty="0"/>
              <a:t>Retained Earnings  $248,650 (April 1)</a:t>
            </a:r>
          </a:p>
          <a:p>
            <a:pPr marL="441325" lvl="1" indent="-277813" eaLnBrk="1" hangingPunct="1">
              <a:spcAft>
                <a:spcPts val="0"/>
              </a:spcAft>
              <a:buClrTx/>
              <a:buSzPct val="115000"/>
              <a:buFont typeface="Arial" panose="020B0604020202020204" pitchFamily="34" charset="0"/>
              <a:buChar char="•"/>
              <a:defRPr/>
            </a:pPr>
            <a:r>
              <a:rPr lang="en-US" altLang="en-US" sz="3000" dirty="0"/>
              <a:t>Equipment  $175,000</a:t>
            </a:r>
          </a:p>
        </p:txBody>
      </p:sp>
    </p:spTree>
    <p:extLst>
      <p:ext uri="{BB962C8B-B14F-4D97-AF65-F5344CB8AC3E}">
        <p14:creationId xmlns:p14="http://schemas.microsoft.com/office/powerpoint/2010/main" val="3951470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Budgeted Balance Sheet </a:t>
            </a:r>
            <a:r>
              <a:rPr lang="en-US" sz="1000" dirty="0"/>
              <a:t>1</a:t>
            </a:r>
          </a:p>
        </p:txBody>
      </p:sp>
      <p:sp>
        <p:nvSpPr>
          <p:cNvPr id="11" name="Content Placeholder 10">
            <a:extLst>
              <a:ext uri="{FF2B5EF4-FFF2-40B4-BE49-F238E27FC236}">
                <a16:creationId xmlns:a16="http://schemas.microsoft.com/office/drawing/2014/main" id="{0B5E6A61-1A35-4AC5-895C-30DE50A06752}"/>
              </a:ext>
            </a:extLst>
          </p:cNvPr>
          <p:cNvSpPr>
            <a:spLocks noGrp="1"/>
          </p:cNvSpPr>
          <p:nvPr>
            <p:ph idx="1"/>
          </p:nvPr>
        </p:nvSpPr>
        <p:spPr>
          <a:xfrm>
            <a:off x="822325" y="1447800"/>
            <a:ext cx="3368675" cy="785409"/>
          </a:xfrm>
        </p:spPr>
        <p:txBody>
          <a:bodyPr/>
          <a:lstStyle/>
          <a:p>
            <a:pPr algn="ctr">
              <a:spcBef>
                <a:spcPts val="200"/>
              </a:spcBef>
              <a:spcAft>
                <a:spcPts val="0"/>
              </a:spcAft>
            </a:pPr>
            <a:r>
              <a:rPr lang="en-US" sz="1400" dirty="0"/>
              <a:t>Royal Company</a:t>
            </a:r>
          </a:p>
          <a:p>
            <a:pPr algn="ctr">
              <a:spcBef>
                <a:spcPts val="200"/>
              </a:spcBef>
              <a:spcAft>
                <a:spcPts val="0"/>
              </a:spcAft>
            </a:pPr>
            <a:r>
              <a:rPr lang="en-US" sz="1400" dirty="0"/>
              <a:t>Budgeted Balance Sheet</a:t>
            </a:r>
          </a:p>
          <a:p>
            <a:pPr algn="ctr">
              <a:spcBef>
                <a:spcPts val="200"/>
              </a:spcBef>
              <a:spcAft>
                <a:spcPts val="0"/>
              </a:spcAft>
            </a:pPr>
            <a:r>
              <a:rPr lang="en-US" sz="1400" dirty="0"/>
              <a:t>June 30</a:t>
            </a:r>
          </a:p>
          <a:p>
            <a:pPr algn="ctr">
              <a:spcBef>
                <a:spcPts val="200"/>
              </a:spcBef>
            </a:pPr>
            <a:endParaRPr lang="en-US" sz="1400" dirty="0"/>
          </a:p>
        </p:txBody>
      </p:sp>
      <p:graphicFrame>
        <p:nvGraphicFramePr>
          <p:cNvPr id="14" name="Table 3">
            <a:extLst>
              <a:ext uri="{FF2B5EF4-FFF2-40B4-BE49-F238E27FC236}">
                <a16:creationId xmlns:a16="http://schemas.microsoft.com/office/drawing/2014/main" id="{A1A0F143-257D-4B63-9A2A-AD8F87CF12D8}"/>
              </a:ext>
            </a:extLst>
          </p:cNvPr>
          <p:cNvGraphicFramePr>
            <a:graphicFrameLocks noGrp="1"/>
          </p:cNvGraphicFramePr>
          <p:nvPr>
            <p:extLst>
              <p:ext uri="{D42A27DB-BD31-4B8C-83A1-F6EECF244321}">
                <p14:modId xmlns:p14="http://schemas.microsoft.com/office/powerpoint/2010/main" val="753017708"/>
              </p:ext>
            </p:extLst>
          </p:nvPr>
        </p:nvGraphicFramePr>
        <p:xfrm>
          <a:off x="854712" y="2234864"/>
          <a:ext cx="4326888" cy="2438400"/>
        </p:xfrm>
        <a:graphic>
          <a:graphicData uri="http://schemas.openxmlformats.org/drawingml/2006/table">
            <a:tbl>
              <a:tblPr firstRow="1" bandRow="1">
                <a:tableStyleId>{5C22544A-7EE6-4342-B048-85BDC9FD1C3A}</a:tableStyleId>
              </a:tblPr>
              <a:tblGrid>
                <a:gridCol w="3036248">
                  <a:extLst>
                    <a:ext uri="{9D8B030D-6E8A-4147-A177-3AD203B41FA5}">
                      <a16:colId xmlns:a16="http://schemas.microsoft.com/office/drawing/2014/main" val="1342465903"/>
                    </a:ext>
                  </a:extLst>
                </a:gridCol>
                <a:gridCol w="1290640">
                  <a:extLst>
                    <a:ext uri="{9D8B030D-6E8A-4147-A177-3AD203B41FA5}">
                      <a16:colId xmlns:a16="http://schemas.microsoft.com/office/drawing/2014/main" val="63891060"/>
                    </a:ext>
                  </a:extLst>
                </a:gridCol>
              </a:tblGrid>
              <a:tr h="170608">
                <a:tc>
                  <a:txBody>
                    <a:bodyPr/>
                    <a:lstStyle/>
                    <a:p>
                      <a:r>
                        <a:rPr lang="en-US" sz="1400" b="0" dirty="0">
                          <a:solidFill>
                            <a:schemeClr val="tx1"/>
                          </a:solidFill>
                        </a:rPr>
                        <a:t>Assets: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170608">
                <a:tc>
                  <a:txBody>
                    <a:bodyPr/>
                    <a:lstStyle/>
                    <a:p>
                      <a:pPr marL="0" indent="173038"/>
                      <a:r>
                        <a:rPr lang="en-US" sz="1400" dirty="0">
                          <a:solidFill>
                            <a:schemeClr val="tx1"/>
                          </a:solidFill>
                        </a:rPr>
                        <a:t>Cash</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1400" b="0" dirty="0">
                          <a:solidFill>
                            <a:schemeClr val="tx1"/>
                          </a:solidFill>
                        </a:rPr>
                        <a:t>$     80,580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170608">
                <a:tc>
                  <a:txBody>
                    <a:bodyPr/>
                    <a:lstStyle/>
                    <a:p>
                      <a:pPr marL="0" indent="173038"/>
                      <a:r>
                        <a:rPr lang="en-US" sz="1400" dirty="0">
                          <a:solidFill>
                            <a:schemeClr val="tx1"/>
                          </a:solidFill>
                        </a:rPr>
                        <a:t>Accounts receivable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b="1" u="none" dirty="0">
                          <a:solidFill>
                            <a:srgbClr val="AC0000"/>
                          </a:solidFill>
                        </a:rPr>
                        <a:t>90,000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170608">
                <a:tc>
                  <a:txBody>
                    <a:bodyPr/>
                    <a:lstStyle/>
                    <a:p>
                      <a:pPr marL="0" indent="173038"/>
                      <a:r>
                        <a:rPr lang="en-US" sz="1400" dirty="0">
                          <a:solidFill>
                            <a:schemeClr val="tx1"/>
                          </a:solidFill>
                        </a:rPr>
                        <a:t>Raw materials inventory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b="1" dirty="0">
                          <a:solidFill>
                            <a:srgbClr val="002060"/>
                          </a:solidFill>
                        </a:rPr>
                        <a:t>4,600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170608">
                <a:tc>
                  <a:txBody>
                    <a:bodyPr/>
                    <a:lstStyle/>
                    <a:p>
                      <a:pPr marL="0" indent="173038"/>
                      <a:r>
                        <a:rPr lang="en-US" sz="1400" dirty="0">
                          <a:solidFill>
                            <a:schemeClr val="tx1"/>
                          </a:solidFill>
                        </a:rPr>
                        <a:t>Finished goods inventory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b="1" u="none" dirty="0">
                          <a:solidFill>
                            <a:schemeClr val="tx1"/>
                          </a:solidFill>
                        </a:rPr>
                        <a:t>24,950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r h="170608">
                <a:tc>
                  <a:txBody>
                    <a:bodyPr/>
                    <a:lstStyle/>
                    <a:p>
                      <a:pPr marL="0" indent="173038"/>
                      <a:r>
                        <a:rPr lang="en-US" sz="1400" dirty="0">
                          <a:solidFill>
                            <a:schemeClr val="tx1"/>
                          </a:solidFill>
                        </a:rPr>
                        <a:t>Land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dirty="0">
                          <a:solidFill>
                            <a:schemeClr val="tx1"/>
                          </a:solidFill>
                        </a:rPr>
                        <a:t>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2051301"/>
                  </a:ext>
                </a:extLst>
              </a:tr>
              <a:tr h="170608">
                <a:tc>
                  <a:txBody>
                    <a:bodyPr/>
                    <a:lstStyle/>
                    <a:p>
                      <a:pPr marL="0" indent="173038"/>
                      <a:r>
                        <a:rPr lang="en-US" sz="1400" dirty="0">
                          <a:solidFill>
                            <a:schemeClr val="tx1"/>
                          </a:solidFill>
                        </a:rPr>
                        <a:t>Equipment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chemeClr val="tx1"/>
                          </a:solidFill>
                        </a:rPr>
                        <a:t>      367,000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39951765"/>
                  </a:ext>
                </a:extLst>
              </a:tr>
              <a:tr h="170608">
                <a:tc>
                  <a:txBody>
                    <a:bodyPr/>
                    <a:lstStyle/>
                    <a:p>
                      <a:r>
                        <a:rPr lang="en-US" sz="1400" dirty="0">
                          <a:solidFill>
                            <a:schemeClr val="tx1"/>
                          </a:solidFill>
                        </a:rPr>
                        <a:t>Total assets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dbl" baseline="0" dirty="0">
                          <a:solidFill>
                            <a:schemeClr val="tx1"/>
                          </a:solidFill>
                        </a:rPr>
                        <a:t>$    617,130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9099252"/>
                  </a:ext>
                </a:extLst>
              </a:tr>
            </a:tbl>
          </a:graphicData>
        </a:graphic>
      </p:graphicFrame>
      <p:sp>
        <p:nvSpPr>
          <p:cNvPr id="2" name="Content Placeholder 1">
            <a:extLst>
              <a:ext uri="{FF2B5EF4-FFF2-40B4-BE49-F238E27FC236}">
                <a16:creationId xmlns:a16="http://schemas.microsoft.com/office/drawing/2014/main" id="{95628C43-F809-418C-90A4-95E0E120D3D8}"/>
              </a:ext>
            </a:extLst>
          </p:cNvPr>
          <p:cNvSpPr>
            <a:spLocks noGrp="1"/>
          </p:cNvSpPr>
          <p:nvPr>
            <p:ph idx="10"/>
          </p:nvPr>
        </p:nvSpPr>
        <p:spPr>
          <a:xfrm>
            <a:off x="5562600" y="2577764"/>
            <a:ext cx="2933699" cy="1752600"/>
          </a:xfrm>
        </p:spPr>
        <p:txBody>
          <a:bodyPr/>
          <a:lstStyle/>
          <a:p>
            <a:pPr algn="l">
              <a:defRPr/>
            </a:pPr>
            <a:r>
              <a:rPr lang="en-US" sz="1800" b="1" dirty="0">
                <a:solidFill>
                  <a:srgbClr val="AC0000"/>
                </a:solidFill>
                <a:ea typeface="MS PGothic" pitchFamily="34" charset="-128"/>
              </a:rPr>
              <a:t>30% of June sales of $300,000</a:t>
            </a:r>
          </a:p>
          <a:p>
            <a:pPr algn="l">
              <a:defRPr/>
            </a:pPr>
            <a:r>
              <a:rPr lang="en-US" sz="1800" b="1" dirty="0">
                <a:solidFill>
                  <a:srgbClr val="0000C0"/>
                </a:solidFill>
                <a:ea typeface="MS PGothic" pitchFamily="34" charset="-128"/>
              </a:rPr>
              <a:t>11,500 lbs. at $0.40/lb.</a:t>
            </a:r>
          </a:p>
          <a:p>
            <a:pPr algn="l"/>
            <a:r>
              <a:rPr lang="en-US" sz="1800" b="1" dirty="0">
                <a:solidFill>
                  <a:srgbClr val="003B00"/>
                </a:solidFill>
              </a:rPr>
              <a:t>5,000 units at $4.99 each</a:t>
            </a:r>
          </a:p>
        </p:txBody>
      </p:sp>
      <p:graphicFrame>
        <p:nvGraphicFramePr>
          <p:cNvPr id="17" name="Table 3">
            <a:extLst>
              <a:ext uri="{FF2B5EF4-FFF2-40B4-BE49-F238E27FC236}">
                <a16:creationId xmlns:a16="http://schemas.microsoft.com/office/drawing/2014/main" id="{17A5E922-9E72-441D-899B-DA11C1BD28EC}"/>
              </a:ext>
            </a:extLst>
          </p:cNvPr>
          <p:cNvGraphicFramePr>
            <a:graphicFrameLocks noGrp="1"/>
          </p:cNvGraphicFramePr>
          <p:nvPr>
            <p:extLst>
              <p:ext uri="{D42A27DB-BD31-4B8C-83A1-F6EECF244321}">
                <p14:modId xmlns:p14="http://schemas.microsoft.com/office/powerpoint/2010/main" val="2866749953"/>
              </p:ext>
            </p:extLst>
          </p:nvPr>
        </p:nvGraphicFramePr>
        <p:xfrm>
          <a:off x="845475" y="4765875"/>
          <a:ext cx="4359275" cy="1524000"/>
        </p:xfrm>
        <a:graphic>
          <a:graphicData uri="http://schemas.openxmlformats.org/drawingml/2006/table">
            <a:tbl>
              <a:tblPr firstRow="1" bandRow="1">
                <a:tableStyleId>{5C22544A-7EE6-4342-B048-85BDC9FD1C3A}</a:tableStyleId>
              </a:tblPr>
              <a:tblGrid>
                <a:gridCol w="3260088">
                  <a:extLst>
                    <a:ext uri="{9D8B030D-6E8A-4147-A177-3AD203B41FA5}">
                      <a16:colId xmlns:a16="http://schemas.microsoft.com/office/drawing/2014/main" val="1342465903"/>
                    </a:ext>
                  </a:extLst>
                </a:gridCol>
                <a:gridCol w="1099187">
                  <a:extLst>
                    <a:ext uri="{9D8B030D-6E8A-4147-A177-3AD203B41FA5}">
                      <a16:colId xmlns:a16="http://schemas.microsoft.com/office/drawing/2014/main" val="63891060"/>
                    </a:ext>
                  </a:extLst>
                </a:gridCol>
              </a:tblGrid>
              <a:tr h="250289">
                <a:tc>
                  <a:txBody>
                    <a:bodyPr/>
                    <a:lstStyle/>
                    <a:p>
                      <a:r>
                        <a:rPr lang="en-US" sz="1400" b="0" dirty="0">
                          <a:solidFill>
                            <a:schemeClr val="tx1"/>
                          </a:solidFill>
                        </a:rPr>
                        <a:t>Liabilities and Stockholders’ Equity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250289">
                <a:tc>
                  <a:txBody>
                    <a:bodyPr/>
                    <a:lstStyle/>
                    <a:p>
                      <a:pPr marL="0" indent="173038"/>
                      <a:r>
                        <a:rPr lang="en-US" sz="1400" dirty="0">
                          <a:solidFill>
                            <a:schemeClr val="tx1"/>
                          </a:solidFill>
                        </a:rPr>
                        <a:t>Accounts payable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1400" b="1" dirty="0">
                          <a:solidFill>
                            <a:schemeClr val="tx1"/>
                          </a:solidFill>
                        </a:rPr>
                        <a:t>$       28,400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250289">
                <a:tc>
                  <a:txBody>
                    <a:bodyPr/>
                    <a:lstStyle/>
                    <a:p>
                      <a:pPr marL="0" indent="173038"/>
                      <a:r>
                        <a:rPr lang="en-US" sz="1400" dirty="0">
                          <a:solidFill>
                            <a:schemeClr val="tx1"/>
                          </a:solidFill>
                        </a:rPr>
                        <a:t>Common stock</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none" dirty="0">
                          <a:solidFill>
                            <a:schemeClr val="tx1"/>
                          </a:solidFill>
                        </a:rPr>
                        <a:t>150,000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250289">
                <a:tc>
                  <a:txBody>
                    <a:bodyPr/>
                    <a:lstStyle/>
                    <a:p>
                      <a:pPr marL="0" indent="173038"/>
                      <a:r>
                        <a:rPr lang="en-US" sz="1400" dirty="0">
                          <a:solidFill>
                            <a:schemeClr val="tx1"/>
                          </a:solidFill>
                        </a:rPr>
                        <a:t>Retained earnings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chemeClr val="tx1"/>
                          </a:solidFill>
                        </a:rPr>
                        <a:t>      438,730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250289">
                <a:tc>
                  <a:txBody>
                    <a:bodyPr/>
                    <a:lstStyle/>
                    <a:p>
                      <a:pPr marL="0" indent="0"/>
                      <a:r>
                        <a:rPr lang="en-US" sz="1400" dirty="0">
                          <a:solidFill>
                            <a:schemeClr val="tx1"/>
                          </a:solidFill>
                        </a:rPr>
                        <a:t>Total liabilities and stockholders’ equity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dbl" baseline="0" dirty="0">
                          <a:solidFill>
                            <a:schemeClr val="tx1"/>
                          </a:solidFill>
                        </a:rPr>
                        <a:t>$    617,130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bl>
          </a:graphicData>
        </a:graphic>
      </p:graphicFrame>
      <p:sp>
        <p:nvSpPr>
          <p:cNvPr id="3" name="Content Placeholder 2">
            <a:extLst>
              <a:ext uri="{FF2B5EF4-FFF2-40B4-BE49-F238E27FC236}">
                <a16:creationId xmlns:a16="http://schemas.microsoft.com/office/drawing/2014/main" id="{4A4E5952-D263-4EF1-9CD5-33184FBFA615}"/>
              </a:ext>
            </a:extLst>
          </p:cNvPr>
          <p:cNvSpPr>
            <a:spLocks noGrp="1"/>
          </p:cNvSpPr>
          <p:nvPr>
            <p:ph sz="quarter" idx="11"/>
          </p:nvPr>
        </p:nvSpPr>
        <p:spPr>
          <a:xfrm>
            <a:off x="5562600" y="5223074"/>
            <a:ext cx="3352800" cy="339525"/>
          </a:xfrm>
        </p:spPr>
        <p:txBody>
          <a:bodyPr/>
          <a:lstStyle/>
          <a:p>
            <a:pPr algn="l"/>
            <a:r>
              <a:rPr lang="en-US" sz="1800" b="1" dirty="0">
                <a:ea typeface="MS PGothic" pitchFamily="34" charset="-128"/>
              </a:rPr>
              <a:t>50% of June purchases of $56,800</a:t>
            </a:r>
          </a:p>
        </p:txBody>
      </p:sp>
    </p:spTree>
    <p:extLst>
      <p:ext uri="{BB962C8B-B14F-4D97-AF65-F5344CB8AC3E}">
        <p14:creationId xmlns:p14="http://schemas.microsoft.com/office/powerpoint/2010/main" val="2616114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Budgeted Balance Sheet </a:t>
            </a:r>
            <a:r>
              <a:rPr lang="en-US" sz="1000" dirty="0"/>
              <a:t>2</a:t>
            </a:r>
          </a:p>
        </p:txBody>
      </p:sp>
      <p:sp>
        <p:nvSpPr>
          <p:cNvPr id="9" name="Content Placeholder 10">
            <a:extLst>
              <a:ext uri="{FF2B5EF4-FFF2-40B4-BE49-F238E27FC236}">
                <a16:creationId xmlns:a16="http://schemas.microsoft.com/office/drawing/2014/main" id="{ED2FEA61-A583-4F53-A6B8-FD1DD7E763AB}"/>
              </a:ext>
            </a:extLst>
          </p:cNvPr>
          <p:cNvSpPr>
            <a:spLocks noGrp="1"/>
          </p:cNvSpPr>
          <p:nvPr>
            <p:ph idx="1"/>
          </p:nvPr>
        </p:nvSpPr>
        <p:spPr>
          <a:xfrm>
            <a:off x="854712" y="1431763"/>
            <a:ext cx="4326888" cy="721508"/>
          </a:xfrm>
        </p:spPr>
        <p:txBody>
          <a:bodyPr/>
          <a:lstStyle/>
          <a:p>
            <a:pPr algn="ctr">
              <a:spcBef>
                <a:spcPts val="200"/>
              </a:spcBef>
              <a:spcAft>
                <a:spcPts val="0"/>
              </a:spcAft>
            </a:pPr>
            <a:r>
              <a:rPr lang="en-US" sz="1400" dirty="0"/>
              <a:t>Royal Company</a:t>
            </a:r>
          </a:p>
          <a:p>
            <a:pPr algn="ctr">
              <a:spcBef>
                <a:spcPts val="200"/>
              </a:spcBef>
              <a:spcAft>
                <a:spcPts val="0"/>
              </a:spcAft>
            </a:pPr>
            <a:r>
              <a:rPr lang="en-US" sz="1400" dirty="0"/>
              <a:t>Budgeted Balance Sheet</a:t>
            </a:r>
          </a:p>
          <a:p>
            <a:pPr algn="ctr">
              <a:spcBef>
                <a:spcPts val="200"/>
              </a:spcBef>
              <a:spcAft>
                <a:spcPts val="0"/>
              </a:spcAft>
            </a:pPr>
            <a:r>
              <a:rPr lang="en-US" sz="1400" dirty="0"/>
              <a:t>June 30</a:t>
            </a:r>
          </a:p>
        </p:txBody>
      </p:sp>
      <p:graphicFrame>
        <p:nvGraphicFramePr>
          <p:cNvPr id="10" name="Table 3">
            <a:extLst>
              <a:ext uri="{FF2B5EF4-FFF2-40B4-BE49-F238E27FC236}">
                <a16:creationId xmlns:a16="http://schemas.microsoft.com/office/drawing/2014/main" id="{0969A517-E1AE-4E29-9D7C-7479A047A38B}"/>
              </a:ext>
            </a:extLst>
          </p:cNvPr>
          <p:cNvGraphicFramePr>
            <a:graphicFrameLocks noGrp="1"/>
          </p:cNvGraphicFramePr>
          <p:nvPr>
            <p:extLst>
              <p:ext uri="{D42A27DB-BD31-4B8C-83A1-F6EECF244321}">
                <p14:modId xmlns:p14="http://schemas.microsoft.com/office/powerpoint/2010/main" val="1392140922"/>
              </p:ext>
            </p:extLst>
          </p:nvPr>
        </p:nvGraphicFramePr>
        <p:xfrm>
          <a:off x="854712" y="2234864"/>
          <a:ext cx="4326888" cy="2438400"/>
        </p:xfrm>
        <a:graphic>
          <a:graphicData uri="http://schemas.openxmlformats.org/drawingml/2006/table">
            <a:tbl>
              <a:tblPr firstRow="1" bandRow="1">
                <a:tableStyleId>{5C22544A-7EE6-4342-B048-85BDC9FD1C3A}</a:tableStyleId>
              </a:tblPr>
              <a:tblGrid>
                <a:gridCol w="3036248">
                  <a:extLst>
                    <a:ext uri="{9D8B030D-6E8A-4147-A177-3AD203B41FA5}">
                      <a16:colId xmlns:a16="http://schemas.microsoft.com/office/drawing/2014/main" val="1342465903"/>
                    </a:ext>
                  </a:extLst>
                </a:gridCol>
                <a:gridCol w="1290640">
                  <a:extLst>
                    <a:ext uri="{9D8B030D-6E8A-4147-A177-3AD203B41FA5}">
                      <a16:colId xmlns:a16="http://schemas.microsoft.com/office/drawing/2014/main" val="63891060"/>
                    </a:ext>
                  </a:extLst>
                </a:gridCol>
              </a:tblGrid>
              <a:tr h="170608">
                <a:tc>
                  <a:txBody>
                    <a:bodyPr/>
                    <a:lstStyle/>
                    <a:p>
                      <a:r>
                        <a:rPr lang="en-US" sz="1400" b="0" dirty="0">
                          <a:solidFill>
                            <a:schemeClr val="tx1"/>
                          </a:solidFill>
                        </a:rPr>
                        <a:t>Assets: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170608">
                <a:tc>
                  <a:txBody>
                    <a:bodyPr/>
                    <a:lstStyle/>
                    <a:p>
                      <a:pPr marL="0" indent="173038"/>
                      <a:r>
                        <a:rPr lang="en-US" sz="1400" dirty="0">
                          <a:solidFill>
                            <a:schemeClr val="tx1"/>
                          </a:solidFill>
                        </a:rPr>
                        <a:t>Cash</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1400" b="0" dirty="0">
                          <a:solidFill>
                            <a:schemeClr val="tx1"/>
                          </a:solidFill>
                        </a:rPr>
                        <a:t>$     80,580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170608">
                <a:tc>
                  <a:txBody>
                    <a:bodyPr/>
                    <a:lstStyle/>
                    <a:p>
                      <a:pPr marL="0" indent="173038"/>
                      <a:r>
                        <a:rPr lang="en-US" sz="1400" dirty="0">
                          <a:solidFill>
                            <a:schemeClr val="tx1"/>
                          </a:solidFill>
                        </a:rPr>
                        <a:t>Accounts receivable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none" dirty="0">
                          <a:solidFill>
                            <a:schemeClr val="tx1"/>
                          </a:solidFill>
                        </a:rPr>
                        <a:t>90,000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170608">
                <a:tc>
                  <a:txBody>
                    <a:bodyPr/>
                    <a:lstStyle/>
                    <a:p>
                      <a:pPr marL="0" indent="173038"/>
                      <a:r>
                        <a:rPr lang="en-US" sz="1400" dirty="0">
                          <a:solidFill>
                            <a:schemeClr val="tx1"/>
                          </a:solidFill>
                        </a:rPr>
                        <a:t>Raw materials inventory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dirty="0">
                          <a:solidFill>
                            <a:schemeClr val="tx1"/>
                          </a:solidFill>
                        </a:rPr>
                        <a:t>4,600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170608">
                <a:tc>
                  <a:txBody>
                    <a:bodyPr/>
                    <a:lstStyle/>
                    <a:p>
                      <a:pPr marL="0" indent="173038"/>
                      <a:r>
                        <a:rPr lang="en-US" sz="1400" dirty="0">
                          <a:solidFill>
                            <a:schemeClr val="tx1"/>
                          </a:solidFill>
                        </a:rPr>
                        <a:t>Finished goods inventory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none" dirty="0">
                          <a:solidFill>
                            <a:schemeClr val="tx1"/>
                          </a:solidFill>
                        </a:rPr>
                        <a:t>24,950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r h="170608">
                <a:tc>
                  <a:txBody>
                    <a:bodyPr/>
                    <a:lstStyle/>
                    <a:p>
                      <a:pPr marL="0" indent="173038"/>
                      <a:r>
                        <a:rPr lang="en-US" sz="1400" dirty="0">
                          <a:solidFill>
                            <a:schemeClr val="tx1"/>
                          </a:solidFill>
                        </a:rPr>
                        <a:t>Land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dirty="0">
                          <a:solidFill>
                            <a:schemeClr val="tx1"/>
                          </a:solidFill>
                        </a:rPr>
                        <a:t>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2051301"/>
                  </a:ext>
                </a:extLst>
              </a:tr>
              <a:tr h="170608">
                <a:tc>
                  <a:txBody>
                    <a:bodyPr/>
                    <a:lstStyle/>
                    <a:p>
                      <a:pPr marL="0" indent="173038"/>
                      <a:r>
                        <a:rPr lang="en-US" sz="1400" dirty="0">
                          <a:solidFill>
                            <a:schemeClr val="tx1"/>
                          </a:solidFill>
                        </a:rPr>
                        <a:t>Equipment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chemeClr val="tx1"/>
                          </a:solidFill>
                        </a:rPr>
                        <a:t>      367,000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39951765"/>
                  </a:ext>
                </a:extLst>
              </a:tr>
              <a:tr h="170608">
                <a:tc>
                  <a:txBody>
                    <a:bodyPr/>
                    <a:lstStyle/>
                    <a:p>
                      <a:r>
                        <a:rPr lang="en-US" sz="1400" dirty="0">
                          <a:solidFill>
                            <a:schemeClr val="tx1"/>
                          </a:solidFill>
                        </a:rPr>
                        <a:t>Total assets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dbl" baseline="0" dirty="0">
                          <a:solidFill>
                            <a:schemeClr val="tx1"/>
                          </a:solidFill>
                        </a:rPr>
                        <a:t>$    617,130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9099252"/>
                  </a:ext>
                </a:extLst>
              </a:tr>
            </a:tbl>
          </a:graphicData>
        </a:graphic>
      </p:graphicFrame>
      <p:graphicFrame>
        <p:nvGraphicFramePr>
          <p:cNvPr id="11" name="Table 3">
            <a:extLst>
              <a:ext uri="{FF2B5EF4-FFF2-40B4-BE49-F238E27FC236}">
                <a16:creationId xmlns:a16="http://schemas.microsoft.com/office/drawing/2014/main" id="{D33974E3-CFB1-4BD6-965A-64F8194CAFF8}"/>
              </a:ext>
            </a:extLst>
          </p:cNvPr>
          <p:cNvGraphicFramePr>
            <a:graphicFrameLocks noGrp="1"/>
          </p:cNvGraphicFramePr>
          <p:nvPr>
            <p:extLst>
              <p:ext uri="{D42A27DB-BD31-4B8C-83A1-F6EECF244321}">
                <p14:modId xmlns:p14="http://schemas.microsoft.com/office/powerpoint/2010/main" val="2923157149"/>
              </p:ext>
            </p:extLst>
          </p:nvPr>
        </p:nvGraphicFramePr>
        <p:xfrm>
          <a:off x="855376" y="4765875"/>
          <a:ext cx="4359275" cy="1524000"/>
        </p:xfrm>
        <a:graphic>
          <a:graphicData uri="http://schemas.openxmlformats.org/drawingml/2006/table">
            <a:tbl>
              <a:tblPr firstRow="1" bandRow="1">
                <a:tableStyleId>{5C22544A-7EE6-4342-B048-85BDC9FD1C3A}</a:tableStyleId>
              </a:tblPr>
              <a:tblGrid>
                <a:gridCol w="3260088">
                  <a:extLst>
                    <a:ext uri="{9D8B030D-6E8A-4147-A177-3AD203B41FA5}">
                      <a16:colId xmlns:a16="http://schemas.microsoft.com/office/drawing/2014/main" val="1342465903"/>
                    </a:ext>
                  </a:extLst>
                </a:gridCol>
                <a:gridCol w="1099187">
                  <a:extLst>
                    <a:ext uri="{9D8B030D-6E8A-4147-A177-3AD203B41FA5}">
                      <a16:colId xmlns:a16="http://schemas.microsoft.com/office/drawing/2014/main" val="63891060"/>
                    </a:ext>
                  </a:extLst>
                </a:gridCol>
              </a:tblGrid>
              <a:tr h="250289">
                <a:tc>
                  <a:txBody>
                    <a:bodyPr/>
                    <a:lstStyle/>
                    <a:p>
                      <a:r>
                        <a:rPr lang="en-US" sz="1400" b="0" dirty="0">
                          <a:solidFill>
                            <a:schemeClr val="tx1"/>
                          </a:solidFill>
                        </a:rPr>
                        <a:t>Liabilities and Stockholders’ Equity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250289">
                <a:tc>
                  <a:txBody>
                    <a:bodyPr/>
                    <a:lstStyle/>
                    <a:p>
                      <a:pPr marL="0" indent="173038"/>
                      <a:r>
                        <a:rPr lang="en-US" sz="1400" dirty="0">
                          <a:solidFill>
                            <a:schemeClr val="tx1"/>
                          </a:solidFill>
                        </a:rPr>
                        <a:t>Accounts payable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1400" b="0" dirty="0">
                          <a:solidFill>
                            <a:schemeClr val="tx1"/>
                          </a:solidFill>
                        </a:rPr>
                        <a:t>$       28,400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250289">
                <a:tc>
                  <a:txBody>
                    <a:bodyPr/>
                    <a:lstStyle/>
                    <a:p>
                      <a:pPr marL="0" indent="173038"/>
                      <a:r>
                        <a:rPr lang="en-US" sz="1400" dirty="0">
                          <a:solidFill>
                            <a:schemeClr val="tx1"/>
                          </a:solidFill>
                        </a:rPr>
                        <a:t>Common stock</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none" dirty="0">
                          <a:solidFill>
                            <a:schemeClr val="tx1"/>
                          </a:solidFill>
                        </a:rPr>
                        <a:t>150,000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250289">
                <a:tc>
                  <a:txBody>
                    <a:bodyPr/>
                    <a:lstStyle/>
                    <a:p>
                      <a:pPr marL="0" indent="173038"/>
                      <a:r>
                        <a:rPr lang="en-US" sz="1400" dirty="0">
                          <a:solidFill>
                            <a:schemeClr val="tx1"/>
                          </a:solidFill>
                        </a:rPr>
                        <a:t>Retained earnings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sng" dirty="0">
                          <a:solidFill>
                            <a:schemeClr val="tx1"/>
                          </a:solidFill>
                        </a:rPr>
                        <a:t>       438,730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250289">
                <a:tc>
                  <a:txBody>
                    <a:bodyPr/>
                    <a:lstStyle/>
                    <a:p>
                      <a:pPr marL="0" indent="0"/>
                      <a:r>
                        <a:rPr lang="en-US" sz="1400" dirty="0">
                          <a:solidFill>
                            <a:schemeClr val="tx1"/>
                          </a:solidFill>
                        </a:rPr>
                        <a:t>Total liabilities and stockholders’ equity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400" u="dbl" baseline="0" dirty="0">
                          <a:solidFill>
                            <a:schemeClr val="tx1"/>
                          </a:solidFill>
                        </a:rPr>
                        <a:t>$     617,130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bl>
          </a:graphicData>
        </a:graphic>
      </p:graphicFrame>
      <p:graphicFrame>
        <p:nvGraphicFramePr>
          <p:cNvPr id="12" name="Table 3">
            <a:extLst>
              <a:ext uri="{FF2B5EF4-FFF2-40B4-BE49-F238E27FC236}">
                <a16:creationId xmlns:a16="http://schemas.microsoft.com/office/drawing/2014/main" id="{2AC2E064-C5B8-4803-8806-A7502CA1C9FC}"/>
              </a:ext>
            </a:extLst>
          </p:cNvPr>
          <p:cNvGraphicFramePr>
            <a:graphicFrameLocks noGrp="1"/>
          </p:cNvGraphicFramePr>
          <p:nvPr>
            <p:extLst>
              <p:ext uri="{D42A27DB-BD31-4B8C-83A1-F6EECF244321}">
                <p14:modId xmlns:p14="http://schemas.microsoft.com/office/powerpoint/2010/main" val="2383525345"/>
              </p:ext>
            </p:extLst>
          </p:nvPr>
        </p:nvGraphicFramePr>
        <p:xfrm>
          <a:off x="5715000" y="3586225"/>
          <a:ext cx="3216275" cy="1737360"/>
        </p:xfrm>
        <a:graphic>
          <a:graphicData uri="http://schemas.openxmlformats.org/drawingml/2006/table">
            <a:tbl>
              <a:tblPr firstRow="1" bandRow="1">
                <a:tableStyleId>{5C22544A-7EE6-4342-B048-85BDC9FD1C3A}</a:tableStyleId>
              </a:tblPr>
              <a:tblGrid>
                <a:gridCol w="1688939">
                  <a:extLst>
                    <a:ext uri="{9D8B030D-6E8A-4147-A177-3AD203B41FA5}">
                      <a16:colId xmlns:a16="http://schemas.microsoft.com/office/drawing/2014/main" val="1342465903"/>
                    </a:ext>
                  </a:extLst>
                </a:gridCol>
                <a:gridCol w="1527336">
                  <a:extLst>
                    <a:ext uri="{9D8B030D-6E8A-4147-A177-3AD203B41FA5}">
                      <a16:colId xmlns:a16="http://schemas.microsoft.com/office/drawing/2014/main" val="63891060"/>
                    </a:ext>
                  </a:extLst>
                </a:gridCol>
              </a:tblGrid>
              <a:tr h="149744">
                <a:tc>
                  <a:txBody>
                    <a:bodyPr/>
                    <a:lstStyle/>
                    <a:p>
                      <a:endParaRPr lang="en-US" sz="14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400" b="0" dirty="0">
                          <a:solidFill>
                            <a:schemeClr val="tx1"/>
                          </a:solidFill>
                        </a:rPr>
                        <a:t>Retained </a:t>
                      </a:r>
                    </a:p>
                    <a:p>
                      <a:pPr algn="ctr"/>
                      <a:r>
                        <a:rPr lang="en-US" sz="1400" b="0" dirty="0">
                          <a:solidFill>
                            <a:schemeClr val="tx1"/>
                          </a:solidFill>
                        </a:rPr>
                        <a:t>Earnings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40091481"/>
                  </a:ext>
                </a:extLst>
              </a:tr>
              <a:tr h="149744">
                <a:tc>
                  <a:txBody>
                    <a:bodyPr/>
                    <a:lstStyle/>
                    <a:p>
                      <a:pPr marL="0" indent="0"/>
                      <a:r>
                        <a:rPr lang="en-US" sz="1400" dirty="0"/>
                        <a:t>Beginning balance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400" b="0" dirty="0">
                          <a:solidFill>
                            <a:schemeClr val="tx1"/>
                          </a:solidFill>
                        </a:rPr>
                        <a:t>$    248,650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6917150"/>
                  </a:ext>
                </a:extLst>
              </a:tr>
              <a:tr h="149744">
                <a:tc>
                  <a:txBody>
                    <a:bodyPr/>
                    <a:lstStyle/>
                    <a:p>
                      <a:pPr marL="0" indent="0"/>
                      <a:r>
                        <a:rPr lang="en-US" sz="1400" dirty="0"/>
                        <a:t>Net income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u="none" dirty="0"/>
                        <a:t>      239,080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4362212"/>
                  </a:ext>
                </a:extLst>
              </a:tr>
              <a:tr h="149744">
                <a:tc>
                  <a:txBody>
                    <a:bodyPr/>
                    <a:lstStyle/>
                    <a:p>
                      <a:pPr marL="0" indent="0"/>
                      <a:r>
                        <a:rPr lang="en-US" sz="1400" dirty="0"/>
                        <a:t>Dividends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u="none" dirty="0"/>
                        <a:t> </a:t>
                      </a:r>
                      <a:r>
                        <a:rPr lang="en-US" sz="1400" u="sng" dirty="0"/>
                        <a:t>      (49,000</a:t>
                      </a:r>
                      <a:r>
                        <a:rPr lang="en-US" sz="1400" u="none"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620269"/>
                  </a:ext>
                </a:extLst>
              </a:tr>
              <a:tr h="149744">
                <a:tc>
                  <a:txBody>
                    <a:bodyPr/>
                    <a:lstStyle/>
                    <a:p>
                      <a:pPr marL="0" indent="0"/>
                      <a:r>
                        <a:rPr lang="en-US" sz="1400" dirty="0"/>
                        <a:t>Ending balance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u="dbl" baseline="0" dirty="0"/>
                        <a:t>$   438,730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3596702"/>
                  </a:ext>
                </a:extLst>
              </a:tr>
            </a:tbl>
          </a:graphicData>
        </a:graphic>
      </p:graphicFrame>
    </p:spTree>
    <p:extLst>
      <p:ext uri="{BB962C8B-B14F-4D97-AF65-F5344CB8AC3E}">
        <p14:creationId xmlns:p14="http://schemas.microsoft.com/office/powerpoint/2010/main" val="2890317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Self-Imposed Budgets</a:t>
            </a:r>
            <a:endParaRPr lang="en-US" dirty="0"/>
          </a:p>
        </p:txBody>
      </p:sp>
      <p:pic>
        <p:nvPicPr>
          <p:cNvPr id="2" name="Picture 1" descr="Self-imposed budgets are prepared by managers at all levels including top management, middle management, and supervisors."/>
          <p:cNvPicPr>
            <a:picLocks noChangeAspect="1"/>
          </p:cNvPicPr>
          <p:nvPr/>
        </p:nvPicPr>
        <p:blipFill>
          <a:blip r:embed="rId2"/>
          <a:stretch>
            <a:fillRect/>
          </a:stretch>
        </p:blipFill>
        <p:spPr>
          <a:xfrm>
            <a:off x="861803" y="1358867"/>
            <a:ext cx="7420395" cy="3394914"/>
          </a:xfrm>
          <a:prstGeom prst="rect">
            <a:avLst/>
          </a:prstGeom>
        </p:spPr>
      </p:pic>
      <p:sp>
        <p:nvSpPr>
          <p:cNvPr id="7" name="Content Placeholder 6"/>
          <p:cNvSpPr>
            <a:spLocks noGrp="1"/>
          </p:cNvSpPr>
          <p:nvPr>
            <p:ph idx="1"/>
          </p:nvPr>
        </p:nvSpPr>
        <p:spPr>
          <a:xfrm>
            <a:off x="822325" y="4953000"/>
            <a:ext cx="7543800" cy="1186129"/>
          </a:xfrm>
        </p:spPr>
        <p:txBody>
          <a:bodyPr/>
          <a:lstStyle/>
          <a:p>
            <a:r>
              <a:rPr lang="en-US" sz="1800" dirty="0"/>
              <a:t>When managers throughout the organization work collaboratively to prepare a budget, they often strive to establish challenging targets that are also highly achievable. These goals are likely to build a lower-level manager’s confidence and commitment to the budget.</a:t>
            </a:r>
          </a:p>
        </p:txBody>
      </p:sp>
    </p:spTree>
    <p:extLst>
      <p:ext uri="{BB962C8B-B14F-4D97-AF65-F5344CB8AC3E}">
        <p14:creationId xmlns:p14="http://schemas.microsoft.com/office/powerpoint/2010/main" val="39254371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2" y="1066800"/>
            <a:ext cx="7765097" cy="1527549"/>
          </a:xfrm>
        </p:spPr>
        <p:txBody>
          <a:bodyPr lIns="90488" tIns="44450" rIns="90488" bIns="44450">
            <a:noAutofit/>
          </a:bodyPr>
          <a:lstStyle/>
          <a:p>
            <a:pPr eaLnBrk="1" hangingPunct="1">
              <a:defRPr/>
            </a:pPr>
            <a:r>
              <a:rPr lang="en-US" altLang="en-US" sz="4800" dirty="0">
                <a:ea typeface="MS PGothic" charset="-128"/>
              </a:rPr>
              <a:t>End of Chapter 8</a:t>
            </a:r>
            <a:endParaRPr lang="en-US" altLang="en-US" sz="5000" noProof="0" dirty="0">
              <a:solidFill>
                <a:schemeClr val="tx1">
                  <a:lumMod val="85000"/>
                  <a:lumOff val="15000"/>
                </a:schemeClr>
              </a:solidFill>
              <a:ea typeface="MS PGothic" charset="-128"/>
            </a:endParaRPr>
          </a:p>
        </p:txBody>
      </p:sp>
      <p:pic>
        <p:nvPicPr>
          <p:cNvPr id="10" name="Picture 9">
            <a:extLst>
              <a:ext uri="{FF2B5EF4-FFF2-40B4-BE49-F238E27FC236}">
                <a16:creationId xmlns:a16="http://schemas.microsoft.com/office/drawing/2014/main" id="{34C703EF-2709-4124-BD3C-A8CBB791922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905847" y="2997624"/>
            <a:ext cx="3034806" cy="2971800"/>
          </a:xfrm>
          <a:prstGeom prst="rect">
            <a:avLst/>
          </a:prstGeom>
        </p:spPr>
      </p:pic>
      <p:sp>
        <p:nvSpPr>
          <p:cNvPr id="9" name="Content Placeholder 8">
            <a:extLst>
              <a:ext uri="{FF2B5EF4-FFF2-40B4-BE49-F238E27FC236}">
                <a16:creationId xmlns:a16="http://schemas.microsoft.com/office/drawing/2014/main" id="{A54BC8DC-5D2D-4DC2-90EE-55848D8D4FE2}"/>
              </a:ext>
            </a:extLst>
          </p:cNvPr>
          <p:cNvSpPr>
            <a:spLocks noGrp="1"/>
          </p:cNvSpPr>
          <p:nvPr>
            <p:ph sz="quarter" idx="13"/>
          </p:nvPr>
        </p:nvSpPr>
        <p:spPr>
          <a:xfrm>
            <a:off x="304800" y="6387940"/>
            <a:ext cx="8480425" cy="365125"/>
          </a:xfrm>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extLst>
      <p:ext uri="{BB962C8B-B14F-4D97-AF65-F5344CB8AC3E}">
        <p14:creationId xmlns:p14="http://schemas.microsoft.com/office/powerpoint/2010/main" val="33563557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4C99BE-BD42-4C84-8F23-484137F9F4F9}"/>
              </a:ext>
            </a:extLst>
          </p:cNvPr>
          <p:cNvSpPr>
            <a:spLocks noGrp="1"/>
          </p:cNvSpPr>
          <p:nvPr>
            <p:ph type="title"/>
          </p:nvPr>
        </p:nvSpPr>
        <p:spPr>
          <a:xfrm>
            <a:off x="822324" y="2412775"/>
            <a:ext cx="7940675" cy="1422850"/>
          </a:xfrm>
        </p:spPr>
        <p:txBody>
          <a:bodyPr anchor="ctr">
            <a:normAutofit/>
          </a:bodyPr>
          <a:lstStyle/>
          <a:p>
            <a:r>
              <a:rPr lang="en-US" sz="3000" noProof="0" dirty="0"/>
              <a:t>Accessibility Content: Text Alternatives for Images</a:t>
            </a:r>
          </a:p>
        </p:txBody>
      </p:sp>
    </p:spTree>
    <p:extLst>
      <p:ext uri="{BB962C8B-B14F-4D97-AF65-F5344CB8AC3E}">
        <p14:creationId xmlns:p14="http://schemas.microsoft.com/office/powerpoint/2010/main" val="199393016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p:txBody>
          <a:bodyPr>
            <a:noAutofit/>
          </a:bodyPr>
          <a:lstStyle/>
          <a:p>
            <a:r>
              <a:rPr lang="en-US" altLang="en-US" sz="3600" dirty="0"/>
              <a:t>Master Budget – An Overview </a:t>
            </a:r>
            <a:r>
              <a:rPr lang="en-US" altLang="en-US" sz="1000" dirty="0"/>
              <a:t>1</a:t>
            </a:r>
            <a:r>
              <a:rPr lang="en-US" altLang="en-US" sz="3600" noProof="0" dirty="0"/>
              <a:t> – </a:t>
            </a:r>
            <a:r>
              <a:rPr lang="en-US" sz="3600" noProof="0" dirty="0"/>
              <a:t>Text Alternative </a:t>
            </a:r>
            <a:r>
              <a:rPr lang="en-US" sz="1000" noProof="0" dirty="0"/>
              <a:t>1</a:t>
            </a:r>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p:txBody>
          <a:bodyPr/>
          <a:lstStyle/>
          <a:p>
            <a:r>
              <a:rPr lang="en-US" dirty="0">
                <a:hlinkClick r:id="rId2" action="ppaction://hlinksldjump"/>
              </a:rPr>
              <a:t>Return to parent-slide containing images.</a:t>
            </a:r>
          </a:p>
        </p:txBody>
      </p:sp>
      <p:sp>
        <p:nvSpPr>
          <p:cNvPr id="13" name="Content Placeholder 12">
            <a:extLst>
              <a:ext uri="{FF2B5EF4-FFF2-40B4-BE49-F238E27FC236}">
                <a16:creationId xmlns:a16="http://schemas.microsoft.com/office/drawing/2014/main" id="{2822CDC8-8F10-493B-84A6-4AF612828F7D}"/>
              </a:ext>
            </a:extLst>
          </p:cNvPr>
          <p:cNvSpPr>
            <a:spLocks noGrp="1"/>
          </p:cNvSpPr>
          <p:nvPr>
            <p:ph idx="10"/>
          </p:nvPr>
        </p:nvSpPr>
        <p:spPr>
          <a:xfrm>
            <a:off x="822323" y="2031768"/>
            <a:ext cx="7791895" cy="1920093"/>
          </a:xfrm>
        </p:spPr>
        <p:txBody>
          <a:bodyPr/>
          <a:lstStyle/>
          <a:p>
            <a:pPr>
              <a:spcBef>
                <a:spcPts val="200"/>
              </a:spcBef>
              <a:spcAft>
                <a:spcPts val="0"/>
              </a:spcAft>
            </a:pPr>
            <a:r>
              <a:rPr lang="en-US" sz="1800" dirty="0"/>
              <a:t>At the top of the diagram is the Sales Budget. From it, four arrows extend to the</a:t>
            </a:r>
          </a:p>
          <a:p>
            <a:pPr marL="285750" indent="-285750">
              <a:spcBef>
                <a:spcPts val="400"/>
              </a:spcBef>
              <a:spcAft>
                <a:spcPts val="0"/>
              </a:spcAft>
              <a:buClr>
                <a:schemeClr val="tx1"/>
              </a:buClr>
              <a:buFont typeface="Arial" panose="020B0604020202020204" pitchFamily="34" charset="0"/>
              <a:buChar char="•"/>
            </a:pPr>
            <a:r>
              <a:rPr lang="en-US" sz="1800" dirty="0"/>
              <a:t>Production budget.</a:t>
            </a:r>
          </a:p>
          <a:p>
            <a:pPr marL="285750" indent="-285750">
              <a:spcBef>
                <a:spcPts val="400"/>
              </a:spcBef>
              <a:spcAft>
                <a:spcPts val="0"/>
              </a:spcAft>
              <a:buClr>
                <a:schemeClr val="tx1"/>
              </a:buClr>
              <a:buFont typeface="Arial" panose="020B0604020202020204" pitchFamily="34" charset="0"/>
              <a:buChar char="•"/>
            </a:pPr>
            <a:r>
              <a:rPr lang="en-US" sz="1800" dirty="0"/>
              <a:t>Selling and administrative expense budget.</a:t>
            </a:r>
          </a:p>
          <a:p>
            <a:pPr marL="285750" indent="-285750">
              <a:spcBef>
                <a:spcPts val="400"/>
              </a:spcBef>
              <a:spcAft>
                <a:spcPts val="0"/>
              </a:spcAft>
              <a:buClr>
                <a:schemeClr val="tx1"/>
              </a:buClr>
              <a:buFont typeface="Arial" panose="020B0604020202020204" pitchFamily="34" charset="0"/>
              <a:buChar char="•"/>
            </a:pPr>
            <a:r>
              <a:rPr lang="en-US" sz="1800" dirty="0"/>
              <a:t>Cash budget.</a:t>
            </a:r>
          </a:p>
          <a:p>
            <a:pPr marL="285750" indent="-285750">
              <a:spcBef>
                <a:spcPts val="400"/>
              </a:spcBef>
              <a:spcAft>
                <a:spcPts val="0"/>
              </a:spcAft>
              <a:buClr>
                <a:schemeClr val="tx1"/>
              </a:buClr>
              <a:buFont typeface="Arial" panose="020B0604020202020204" pitchFamily="34" charset="0"/>
              <a:buChar char="•"/>
            </a:pPr>
            <a:r>
              <a:rPr lang="en-US" sz="1800" dirty="0"/>
              <a:t>Budgeted income statement.</a:t>
            </a:r>
          </a:p>
        </p:txBody>
      </p:sp>
      <p:sp>
        <p:nvSpPr>
          <p:cNvPr id="2" name="Content Placeholder 1">
            <a:extLst>
              <a:ext uri="{FF2B5EF4-FFF2-40B4-BE49-F238E27FC236}">
                <a16:creationId xmlns:a16="http://schemas.microsoft.com/office/drawing/2014/main" id="{F1609393-5A63-4800-BE5C-951857ABF38A}"/>
              </a:ext>
            </a:extLst>
          </p:cNvPr>
          <p:cNvSpPr>
            <a:spLocks noGrp="1"/>
          </p:cNvSpPr>
          <p:nvPr>
            <p:ph idx="11"/>
          </p:nvPr>
        </p:nvSpPr>
        <p:spPr>
          <a:xfrm>
            <a:off x="827766" y="4004457"/>
            <a:ext cx="7791895" cy="1929677"/>
          </a:xfrm>
        </p:spPr>
        <p:txBody>
          <a:bodyPr/>
          <a:lstStyle/>
          <a:p>
            <a:pPr>
              <a:spcBef>
                <a:spcPts val="200"/>
              </a:spcBef>
              <a:spcAft>
                <a:spcPts val="0"/>
              </a:spcAft>
            </a:pPr>
            <a:r>
              <a:rPr lang="en-US" sz="1800" dirty="0"/>
              <a:t>From the Production budget, arrows extend to the:</a:t>
            </a:r>
          </a:p>
          <a:p>
            <a:pPr marL="285750" indent="-285750">
              <a:spcBef>
                <a:spcPts val="400"/>
              </a:spcBef>
              <a:spcAft>
                <a:spcPts val="0"/>
              </a:spcAft>
              <a:buClr>
                <a:schemeClr val="tx1"/>
              </a:buClr>
              <a:buFont typeface="Arial" panose="020B0604020202020204" pitchFamily="34" charset="0"/>
              <a:buChar char="•"/>
            </a:pPr>
            <a:r>
              <a:rPr lang="en-US" sz="1800" dirty="0"/>
              <a:t>Ending inventory budget, which also has an arrow returning to the Production budget.</a:t>
            </a:r>
          </a:p>
          <a:p>
            <a:pPr marL="285750" indent="-285750">
              <a:spcBef>
                <a:spcPts val="400"/>
              </a:spcBef>
              <a:spcAft>
                <a:spcPts val="0"/>
              </a:spcAft>
              <a:buClr>
                <a:schemeClr val="tx1"/>
              </a:buClr>
              <a:buFont typeface="Arial" panose="020B0604020202020204" pitchFamily="34" charset="0"/>
              <a:buChar char="•"/>
            </a:pPr>
            <a:r>
              <a:rPr lang="en-US" sz="1800" dirty="0"/>
              <a:t>Direct materials budget.</a:t>
            </a:r>
          </a:p>
          <a:p>
            <a:pPr marL="285750" indent="-285750">
              <a:spcBef>
                <a:spcPts val="400"/>
              </a:spcBef>
              <a:spcAft>
                <a:spcPts val="0"/>
              </a:spcAft>
              <a:buClr>
                <a:schemeClr val="tx1"/>
              </a:buClr>
              <a:buFont typeface="Arial" panose="020B0604020202020204" pitchFamily="34" charset="0"/>
              <a:buChar char="•"/>
            </a:pPr>
            <a:r>
              <a:rPr lang="en-US" sz="1800" dirty="0"/>
              <a:t>Direct labor budget.</a:t>
            </a:r>
          </a:p>
          <a:p>
            <a:pPr marL="285750" indent="-285750">
              <a:spcBef>
                <a:spcPts val="400"/>
              </a:spcBef>
              <a:spcAft>
                <a:spcPts val="0"/>
              </a:spcAft>
              <a:buClr>
                <a:schemeClr val="tx1"/>
              </a:buClr>
              <a:buFont typeface="Arial" panose="020B0604020202020204" pitchFamily="34" charset="0"/>
              <a:buChar char="•"/>
            </a:pPr>
            <a:r>
              <a:rPr lang="en-US" sz="1800" dirty="0"/>
              <a:t>Manufacturing overhead budget.</a:t>
            </a:r>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sz="quarter" idx="12"/>
          </p:nvPr>
        </p:nvSpPr>
        <p:spPr/>
        <p:txBody>
          <a:bodyPr/>
          <a:lstStyle/>
          <a:p>
            <a:r>
              <a:rPr lang="en-US" dirty="0">
                <a:hlinkClick r:id="rId3" action="ppaction://hlinksldjump"/>
              </a:rPr>
              <a:t>Advance to rest of text alternative.</a:t>
            </a:r>
            <a:endParaRPr lang="en-US" noProof="0" dirty="0">
              <a:hlinkClick r:id="rId3" action="ppaction://hlinksldjump"/>
            </a:endParaRPr>
          </a:p>
        </p:txBody>
      </p:sp>
    </p:spTree>
    <p:extLst>
      <p:ext uri="{BB962C8B-B14F-4D97-AF65-F5344CB8AC3E}">
        <p14:creationId xmlns:p14="http://schemas.microsoft.com/office/powerpoint/2010/main" val="337681790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0A4C802-594A-4844-8242-BC7C1F2A26C5}"/>
              </a:ext>
            </a:extLst>
          </p:cNvPr>
          <p:cNvSpPr>
            <a:spLocks noGrp="1"/>
          </p:cNvSpPr>
          <p:nvPr>
            <p:ph type="title"/>
          </p:nvPr>
        </p:nvSpPr>
        <p:spPr/>
        <p:txBody>
          <a:bodyPr>
            <a:noAutofit/>
          </a:bodyPr>
          <a:lstStyle/>
          <a:p>
            <a:r>
              <a:rPr lang="en-US" altLang="en-US" sz="3600" dirty="0"/>
              <a:t>Master Budget – An Overview </a:t>
            </a:r>
            <a:r>
              <a:rPr lang="en-US" altLang="en-US" sz="1000" dirty="0"/>
              <a:t>1</a:t>
            </a:r>
            <a:r>
              <a:rPr lang="en-US" altLang="en-US" sz="3600" dirty="0"/>
              <a:t> – </a:t>
            </a:r>
            <a:r>
              <a:rPr lang="en-US" sz="3600" dirty="0"/>
              <a:t>Text Alternative </a:t>
            </a:r>
            <a:r>
              <a:rPr lang="en-US" sz="1000" dirty="0"/>
              <a:t>2</a:t>
            </a:r>
            <a:endParaRPr lang="en-US" sz="3600" noProof="0" dirty="0"/>
          </a:p>
        </p:txBody>
      </p:sp>
      <p:sp>
        <p:nvSpPr>
          <p:cNvPr id="12" name="Content Placeholder 11">
            <a:extLst>
              <a:ext uri="{FF2B5EF4-FFF2-40B4-BE49-F238E27FC236}">
                <a16:creationId xmlns:a16="http://schemas.microsoft.com/office/drawing/2014/main" id="{E66B06FA-D177-44E8-A5C6-2869F1F9BBF1}"/>
              </a:ext>
            </a:extLst>
          </p:cNvPr>
          <p:cNvSpPr>
            <a:spLocks noGrp="1"/>
          </p:cNvSpPr>
          <p:nvPr>
            <p:ph idx="1"/>
          </p:nvPr>
        </p:nvSpPr>
        <p:spPr>
          <a:xfrm>
            <a:off x="2994572" y="1447800"/>
            <a:ext cx="3199306" cy="377239"/>
          </a:xfrm>
        </p:spPr>
        <p:txBody>
          <a:bodyPr/>
          <a:lstStyle/>
          <a:p>
            <a:r>
              <a:rPr lang="en-US" noProof="0" dirty="0">
                <a:hlinkClick r:id="rId2" action="ppaction://hlinksldjump"/>
              </a:rPr>
              <a:t>Return to parent-slide containing images.</a:t>
            </a:r>
          </a:p>
        </p:txBody>
      </p:sp>
      <p:sp>
        <p:nvSpPr>
          <p:cNvPr id="15" name="Content Placeholder 14">
            <a:extLst>
              <a:ext uri="{FF2B5EF4-FFF2-40B4-BE49-F238E27FC236}">
                <a16:creationId xmlns:a16="http://schemas.microsoft.com/office/drawing/2014/main" id="{1EBE39B0-622B-4E34-B8A1-2AC5723C3627}"/>
              </a:ext>
            </a:extLst>
          </p:cNvPr>
          <p:cNvSpPr>
            <a:spLocks noGrp="1"/>
          </p:cNvSpPr>
          <p:nvPr>
            <p:ph idx="10"/>
          </p:nvPr>
        </p:nvSpPr>
        <p:spPr>
          <a:xfrm>
            <a:off x="822323" y="1917465"/>
            <a:ext cx="7521575" cy="1165246"/>
          </a:xfrm>
        </p:spPr>
        <p:txBody>
          <a:bodyPr/>
          <a:lstStyle/>
          <a:p>
            <a:pPr>
              <a:spcBef>
                <a:spcPts val="200"/>
              </a:spcBef>
              <a:spcAft>
                <a:spcPts val="0"/>
              </a:spcAft>
              <a:buClr>
                <a:schemeClr val="tx1"/>
              </a:buClr>
            </a:pPr>
            <a:r>
              <a:rPr lang="en-US" sz="1400" dirty="0"/>
              <a:t>The Cash budget has arrows coming into it from the following:</a:t>
            </a:r>
          </a:p>
          <a:p>
            <a:pPr marL="285750" indent="-285750">
              <a:spcBef>
                <a:spcPts val="400"/>
              </a:spcBef>
              <a:spcAft>
                <a:spcPts val="0"/>
              </a:spcAft>
              <a:buClr>
                <a:schemeClr val="tx1"/>
              </a:buClr>
              <a:buFont typeface="Arial" panose="020B0604020202020204" pitchFamily="34" charset="0"/>
              <a:buChar char="•"/>
            </a:pPr>
            <a:r>
              <a:rPr lang="en-US" sz="1400" dirty="0"/>
              <a:t>Selling and administrative expense budget.</a:t>
            </a:r>
          </a:p>
          <a:p>
            <a:pPr marL="285750" indent="-285750">
              <a:spcBef>
                <a:spcPts val="400"/>
              </a:spcBef>
              <a:spcAft>
                <a:spcPts val="0"/>
              </a:spcAft>
              <a:buClr>
                <a:schemeClr val="tx1"/>
              </a:buClr>
              <a:buFont typeface="Arial" panose="020B0604020202020204" pitchFamily="34" charset="0"/>
              <a:buChar char="•"/>
            </a:pPr>
            <a:r>
              <a:rPr lang="en-US" sz="1400" dirty="0"/>
              <a:t>Direct materials budget.</a:t>
            </a:r>
          </a:p>
          <a:p>
            <a:pPr marL="285750" indent="-285750">
              <a:spcBef>
                <a:spcPts val="400"/>
              </a:spcBef>
              <a:spcAft>
                <a:spcPts val="0"/>
              </a:spcAft>
              <a:buClr>
                <a:schemeClr val="tx1"/>
              </a:buClr>
              <a:buFont typeface="Arial" panose="020B0604020202020204" pitchFamily="34" charset="0"/>
              <a:buChar char="•"/>
            </a:pPr>
            <a:r>
              <a:rPr lang="en-US" sz="1400" dirty="0"/>
              <a:t>Direct labor budget.</a:t>
            </a:r>
          </a:p>
          <a:p>
            <a:pPr marL="285750" indent="-285750">
              <a:spcBef>
                <a:spcPts val="400"/>
              </a:spcBef>
              <a:spcAft>
                <a:spcPts val="0"/>
              </a:spcAft>
              <a:buClr>
                <a:schemeClr val="tx1"/>
              </a:buClr>
              <a:buFont typeface="Arial" panose="020B0604020202020204" pitchFamily="34" charset="0"/>
              <a:buChar char="•"/>
            </a:pPr>
            <a:r>
              <a:rPr lang="en-US" sz="1400" dirty="0"/>
              <a:t>Manufacturing overhead budget.</a:t>
            </a:r>
          </a:p>
        </p:txBody>
      </p:sp>
      <p:sp>
        <p:nvSpPr>
          <p:cNvPr id="2" name="Content Placeholder 1">
            <a:extLst>
              <a:ext uri="{FF2B5EF4-FFF2-40B4-BE49-F238E27FC236}">
                <a16:creationId xmlns:a16="http://schemas.microsoft.com/office/drawing/2014/main" id="{2617F50A-D8C4-45C5-BAE1-B46A3F705C1E}"/>
              </a:ext>
            </a:extLst>
          </p:cNvPr>
          <p:cNvSpPr>
            <a:spLocks noGrp="1"/>
          </p:cNvSpPr>
          <p:nvPr>
            <p:ph idx="11"/>
          </p:nvPr>
        </p:nvSpPr>
        <p:spPr>
          <a:xfrm>
            <a:off x="798291" y="3276600"/>
            <a:ext cx="7547418" cy="734826"/>
          </a:xfrm>
        </p:spPr>
        <p:txBody>
          <a:bodyPr/>
          <a:lstStyle/>
          <a:p>
            <a:pPr>
              <a:spcBef>
                <a:spcPts val="400"/>
              </a:spcBef>
              <a:spcAft>
                <a:spcPts val="0"/>
              </a:spcAft>
              <a:buClr>
                <a:schemeClr val="tx1"/>
              </a:buClr>
            </a:pPr>
            <a:r>
              <a:rPr lang="en-US" sz="1400" dirty="0"/>
              <a:t>The Cash budget has arrows going out to:</a:t>
            </a:r>
          </a:p>
          <a:p>
            <a:pPr marL="285750" indent="-285750">
              <a:spcBef>
                <a:spcPts val="400"/>
              </a:spcBef>
              <a:spcAft>
                <a:spcPts val="0"/>
              </a:spcAft>
              <a:buClr>
                <a:schemeClr val="tx1"/>
              </a:buClr>
              <a:buFont typeface="Arial" panose="020B0604020202020204" pitchFamily="34" charset="0"/>
              <a:buChar char="•"/>
            </a:pPr>
            <a:r>
              <a:rPr lang="en-US" sz="1400" dirty="0"/>
              <a:t>Budgeted income statement.</a:t>
            </a:r>
          </a:p>
          <a:p>
            <a:pPr marL="285750" indent="-285750">
              <a:spcBef>
                <a:spcPts val="400"/>
              </a:spcBef>
              <a:spcAft>
                <a:spcPts val="0"/>
              </a:spcAft>
              <a:buClr>
                <a:schemeClr val="tx1"/>
              </a:buClr>
              <a:buFont typeface="Arial" panose="020B0604020202020204" pitchFamily="34" charset="0"/>
              <a:buChar char="•"/>
            </a:pPr>
            <a:r>
              <a:rPr lang="en-US" sz="1400" dirty="0"/>
              <a:t>Budgeted balance sheet.</a:t>
            </a:r>
          </a:p>
        </p:txBody>
      </p:sp>
      <p:sp>
        <p:nvSpPr>
          <p:cNvPr id="4" name="Content Placeholder 3">
            <a:extLst>
              <a:ext uri="{FF2B5EF4-FFF2-40B4-BE49-F238E27FC236}">
                <a16:creationId xmlns:a16="http://schemas.microsoft.com/office/drawing/2014/main" id="{A08B28BC-B4A0-403F-8F44-6C1A4A466BD8}"/>
              </a:ext>
            </a:extLst>
          </p:cNvPr>
          <p:cNvSpPr>
            <a:spLocks noGrp="1"/>
          </p:cNvSpPr>
          <p:nvPr>
            <p:ph idx="13"/>
          </p:nvPr>
        </p:nvSpPr>
        <p:spPr>
          <a:xfrm>
            <a:off x="818708" y="4114800"/>
            <a:ext cx="7547418" cy="953158"/>
          </a:xfrm>
        </p:spPr>
        <p:txBody>
          <a:bodyPr/>
          <a:lstStyle/>
          <a:p>
            <a:pPr>
              <a:spcBef>
                <a:spcPts val="400"/>
              </a:spcBef>
              <a:spcAft>
                <a:spcPts val="0"/>
              </a:spcAft>
            </a:pPr>
            <a:r>
              <a:rPr lang="en-US" sz="1400" dirty="0"/>
              <a:t>The Budgeted income statement has arrows coming into it from the following:</a:t>
            </a:r>
          </a:p>
          <a:p>
            <a:pPr marL="285750" indent="-285750">
              <a:spcBef>
                <a:spcPts val="400"/>
              </a:spcBef>
              <a:spcAft>
                <a:spcPts val="0"/>
              </a:spcAft>
              <a:buClr>
                <a:schemeClr val="tx1"/>
              </a:buClr>
              <a:buFont typeface="Arial" panose="020B0604020202020204" pitchFamily="34" charset="0"/>
              <a:buChar char="•"/>
            </a:pPr>
            <a:r>
              <a:rPr lang="en-US" sz="1400" dirty="0"/>
              <a:t>Sales budget.</a:t>
            </a:r>
          </a:p>
          <a:p>
            <a:pPr marL="285750" indent="-285750">
              <a:spcBef>
                <a:spcPts val="400"/>
              </a:spcBef>
              <a:spcAft>
                <a:spcPts val="0"/>
              </a:spcAft>
              <a:buClr>
                <a:schemeClr val="tx1"/>
              </a:buClr>
              <a:buFont typeface="Arial" panose="020B0604020202020204" pitchFamily="34" charset="0"/>
              <a:buChar char="•"/>
            </a:pPr>
            <a:r>
              <a:rPr lang="en-US" sz="1400" dirty="0"/>
              <a:t>Cash budget.</a:t>
            </a:r>
          </a:p>
        </p:txBody>
      </p:sp>
      <p:sp>
        <p:nvSpPr>
          <p:cNvPr id="5" name="Content Placeholder 4">
            <a:extLst>
              <a:ext uri="{FF2B5EF4-FFF2-40B4-BE49-F238E27FC236}">
                <a16:creationId xmlns:a16="http://schemas.microsoft.com/office/drawing/2014/main" id="{C1224548-7BEB-4571-8AF7-41B68FC65EAE}"/>
              </a:ext>
            </a:extLst>
          </p:cNvPr>
          <p:cNvSpPr>
            <a:spLocks noGrp="1"/>
          </p:cNvSpPr>
          <p:nvPr>
            <p:ph idx="14"/>
          </p:nvPr>
        </p:nvSpPr>
        <p:spPr>
          <a:xfrm>
            <a:off x="818708" y="4953000"/>
            <a:ext cx="7944292" cy="953158"/>
          </a:xfrm>
        </p:spPr>
        <p:txBody>
          <a:bodyPr/>
          <a:lstStyle/>
          <a:p>
            <a:pPr>
              <a:spcBef>
                <a:spcPts val="400"/>
              </a:spcBef>
              <a:spcAft>
                <a:spcPts val="0"/>
              </a:spcAft>
            </a:pPr>
            <a:r>
              <a:rPr lang="en-US" sz="1400" dirty="0"/>
              <a:t>The Budgeted income statement has an arrow coming from it that goes into the Budgeted balance sheet.</a:t>
            </a:r>
          </a:p>
          <a:p>
            <a:pPr>
              <a:spcBef>
                <a:spcPts val="400"/>
              </a:spcBef>
              <a:spcAft>
                <a:spcPts val="0"/>
              </a:spcAft>
            </a:pPr>
            <a:r>
              <a:rPr lang="en-US" sz="1400" dirty="0"/>
              <a:t>And finally, the Budgeted balance sheet has arrows coming into it from the following:</a:t>
            </a:r>
          </a:p>
          <a:p>
            <a:pPr marL="285750" indent="-285750">
              <a:spcBef>
                <a:spcPts val="400"/>
              </a:spcBef>
              <a:spcAft>
                <a:spcPts val="0"/>
              </a:spcAft>
              <a:buClr>
                <a:schemeClr val="tx1"/>
              </a:buClr>
              <a:buFont typeface="Arial" panose="020B0604020202020204" pitchFamily="34" charset="0"/>
              <a:buChar char="•"/>
            </a:pPr>
            <a:r>
              <a:rPr lang="en-US" sz="1400" dirty="0"/>
              <a:t>Cash budget.</a:t>
            </a:r>
          </a:p>
          <a:p>
            <a:pPr marL="285750" indent="-285750">
              <a:spcBef>
                <a:spcPts val="400"/>
              </a:spcBef>
              <a:spcAft>
                <a:spcPts val="0"/>
              </a:spcAft>
              <a:buClr>
                <a:schemeClr val="tx1"/>
              </a:buClr>
              <a:buFont typeface="Arial" panose="020B0604020202020204" pitchFamily="34" charset="0"/>
              <a:buChar char="•"/>
            </a:pPr>
            <a:r>
              <a:rPr lang="en-US" sz="1400" dirty="0"/>
              <a:t>Budgeted income statement.</a:t>
            </a:r>
          </a:p>
          <a:p>
            <a:pPr>
              <a:spcBef>
                <a:spcPts val="400"/>
              </a:spcBef>
            </a:pPr>
            <a:endParaRPr lang="en-US" sz="1200" dirty="0"/>
          </a:p>
        </p:txBody>
      </p:sp>
      <p:sp>
        <p:nvSpPr>
          <p:cNvPr id="3" name="Content Placeholder 2">
            <a:extLst>
              <a:ext uri="{FF2B5EF4-FFF2-40B4-BE49-F238E27FC236}">
                <a16:creationId xmlns:a16="http://schemas.microsoft.com/office/drawing/2014/main" id="{06E57DE6-86F0-4294-9B53-175A9EAA33B3}"/>
              </a:ext>
            </a:extLst>
          </p:cNvPr>
          <p:cNvSpPr>
            <a:spLocks noGrp="1"/>
          </p:cNvSpPr>
          <p:nvPr>
            <p:ph sz="quarter" idx="12"/>
          </p:nvPr>
        </p:nvSpPr>
        <p:spPr/>
        <p:txBody>
          <a:bodyPr/>
          <a:lstStyle/>
          <a:p>
            <a:r>
              <a:rPr lang="en-US" dirty="0">
                <a:hlinkClick r:id="rId2" action="ppaction://hlinksldjump"/>
              </a:rPr>
              <a:t>Return to parent-slide containing images.</a:t>
            </a:r>
          </a:p>
        </p:txBody>
      </p:sp>
    </p:spTree>
    <p:extLst>
      <p:ext uri="{BB962C8B-B14F-4D97-AF65-F5344CB8AC3E}">
        <p14:creationId xmlns:p14="http://schemas.microsoft.com/office/powerpoint/2010/main" val="2355567862"/>
      </p:ext>
    </p:extLst>
  </p:cSld>
  <p:clrMapOvr>
    <a:masterClrMapping/>
  </p:clrMapOvr>
</p:sld>
</file>

<file path=ppt/theme/theme1.xml><?xml version="1.0" encoding="utf-8"?>
<a:theme xmlns:a="http://schemas.openxmlformats.org/drawingml/2006/main" name="Retrospect">
  <a:themeElements>
    <a:clrScheme name="Custom 23">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0000"/>
      </a:hlink>
      <a:folHlink>
        <a:srgbClr val="00000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4895</Words>
  <Application>Microsoft Office PowerPoint</Application>
  <PresentationFormat>On-screen Show (4:3)</PresentationFormat>
  <Paragraphs>1357</Paragraphs>
  <Slides>93</Slides>
  <Notes>3</Notes>
  <HiddenSlides>3</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93</vt:i4>
      </vt:variant>
    </vt:vector>
  </HeadingPairs>
  <TitlesOfParts>
    <vt:vector size="99" baseType="lpstr">
      <vt:lpstr>Arial</vt:lpstr>
      <vt:lpstr>Calibri</vt:lpstr>
      <vt:lpstr>Calibri Light</vt:lpstr>
      <vt:lpstr>Retrospect</vt:lpstr>
      <vt:lpstr>1_Retrospect</vt:lpstr>
      <vt:lpstr>Equation</vt:lpstr>
      <vt:lpstr>Master Budgeting</vt:lpstr>
      <vt:lpstr>Learning Objective 1</vt:lpstr>
      <vt:lpstr>Basic Framework of Budgeting</vt:lpstr>
      <vt:lpstr>Choosing the Budget Period</vt:lpstr>
      <vt:lpstr>Budgets Are Used for Two Key Purposes</vt:lpstr>
      <vt:lpstr>Why Do Organizations Create Budgets? (Planning Perspective)</vt:lpstr>
      <vt:lpstr>Why Do Organizations Create Budgets? (Control Perspective)</vt:lpstr>
      <vt:lpstr>How Do Organizations Create Budgets?</vt:lpstr>
      <vt:lpstr>Self-Imposed Budgets</vt:lpstr>
      <vt:lpstr>Advantages of Self-Imposed Budget</vt:lpstr>
      <vt:lpstr>Self-Imposed Budgets – Management Review</vt:lpstr>
      <vt:lpstr>Master Budget – An Overview 1</vt:lpstr>
      <vt:lpstr>Seeing the Big Picture 1</vt:lpstr>
      <vt:lpstr>Seeing the Big Picture 2</vt:lpstr>
      <vt:lpstr>Master Budget – An Overview 2</vt:lpstr>
      <vt:lpstr>Master Budget – An Overview 3</vt:lpstr>
      <vt:lpstr>Learning Objective 2</vt:lpstr>
      <vt:lpstr>Budgeting Example</vt:lpstr>
      <vt:lpstr>Sales Budget</vt:lpstr>
      <vt:lpstr>Expected Cash Collections 1</vt:lpstr>
      <vt:lpstr>Expected Cash Collections 2</vt:lpstr>
      <vt:lpstr>Expected Cash Collections 3</vt:lpstr>
      <vt:lpstr>Expected Cash Collections 4</vt:lpstr>
      <vt:lpstr>Quick Check 1</vt:lpstr>
      <vt:lpstr>Quick Check 1a</vt:lpstr>
      <vt:lpstr>Expected Cash Collections 5</vt:lpstr>
      <vt:lpstr>Learning Objective 3</vt:lpstr>
      <vt:lpstr>Production Budget 1</vt:lpstr>
      <vt:lpstr>Production Budget 2</vt:lpstr>
      <vt:lpstr>Production Budget 3</vt:lpstr>
      <vt:lpstr>Production Budget 4</vt:lpstr>
      <vt:lpstr>Quick Check 2</vt:lpstr>
      <vt:lpstr>Quick Check 2a</vt:lpstr>
      <vt:lpstr>Production Budget 5</vt:lpstr>
      <vt:lpstr>Production Budget 6</vt:lpstr>
      <vt:lpstr>Learning Objective 4</vt:lpstr>
      <vt:lpstr>Direct Materials Budget 1</vt:lpstr>
      <vt:lpstr>Direct Materials Budget 2</vt:lpstr>
      <vt:lpstr>Direct Materials Budget 3</vt:lpstr>
      <vt:lpstr>Direct Materials Budget 4</vt:lpstr>
      <vt:lpstr>Quick Check 3</vt:lpstr>
      <vt:lpstr>Quick Check 3a</vt:lpstr>
      <vt:lpstr>Direct Materials Budget 5</vt:lpstr>
      <vt:lpstr>Direct Materials Budget 6</vt:lpstr>
      <vt:lpstr>Expected Cash Disbursement for Materials 1</vt:lpstr>
      <vt:lpstr>Expected Cash Disbursement for Materials 2</vt:lpstr>
      <vt:lpstr>Expected Cash Disbursement for Materials 3</vt:lpstr>
      <vt:lpstr>Quick Check 4</vt:lpstr>
      <vt:lpstr>Quick Check 4a</vt:lpstr>
      <vt:lpstr>Expected Cash Disbursement for Materials 4</vt:lpstr>
      <vt:lpstr>Learning Objective 5</vt:lpstr>
      <vt:lpstr>Direct Labor Budget 1</vt:lpstr>
      <vt:lpstr>Direct Labor Budget 2</vt:lpstr>
      <vt:lpstr>Direct Labor Budget 3</vt:lpstr>
      <vt:lpstr>Direct Labor Budget 4</vt:lpstr>
      <vt:lpstr>Learning Objective 6</vt:lpstr>
      <vt:lpstr>Manufacturing Overhead Budget 1</vt:lpstr>
      <vt:lpstr>Manufacturing Overhead Budget 2</vt:lpstr>
      <vt:lpstr>Manufacturing Overhead Budget 3</vt:lpstr>
      <vt:lpstr>Manufacturing Overhead Budget 4</vt:lpstr>
      <vt:lpstr>Ending Finished Goods Inventory Budget 1</vt:lpstr>
      <vt:lpstr>Ending Finished Goods Inventory Budget 2</vt:lpstr>
      <vt:lpstr>Ending Finished Goods Inventory Budget 3</vt:lpstr>
      <vt:lpstr>Ending Finished Goods Inventory Budget 4</vt:lpstr>
      <vt:lpstr>Ending Finished Goods Inventory Budget 5</vt:lpstr>
      <vt:lpstr>Learning Objective 7</vt:lpstr>
      <vt:lpstr>Selling and Administrative Expense Budget 1</vt:lpstr>
      <vt:lpstr>Selling and Administrative Expense Budget 2</vt:lpstr>
      <vt:lpstr>Quick Check 6</vt:lpstr>
      <vt:lpstr>Quick Check 6a</vt:lpstr>
      <vt:lpstr>Selling and Administrative Expense Budget 3</vt:lpstr>
      <vt:lpstr>Learning Objective 8</vt:lpstr>
      <vt:lpstr>Format of the Cash Budget</vt:lpstr>
      <vt:lpstr>Additional Cash Budget Information</vt:lpstr>
      <vt:lpstr>Cash Budget 1</vt:lpstr>
      <vt:lpstr>Cash Budget 2</vt:lpstr>
      <vt:lpstr>Cash Budget 3</vt:lpstr>
      <vt:lpstr>Cash Budget 4</vt:lpstr>
      <vt:lpstr>Cash Budget 5</vt:lpstr>
      <vt:lpstr>Quick Check 7</vt:lpstr>
      <vt:lpstr>Quick Check 7a</vt:lpstr>
      <vt:lpstr>Cash Budget 6</vt:lpstr>
      <vt:lpstr>Budgeted Income Statement 1</vt:lpstr>
      <vt:lpstr>Learning Objective 9</vt:lpstr>
      <vt:lpstr>Budgeted Income Statement 2</vt:lpstr>
      <vt:lpstr>Learning Objective 10</vt:lpstr>
      <vt:lpstr>Additional Budgeted Balance Sheet Information</vt:lpstr>
      <vt:lpstr>Budgeted Balance Sheet 1</vt:lpstr>
      <vt:lpstr>Budgeted Balance Sheet 2</vt:lpstr>
      <vt:lpstr>End of Chapter 8</vt:lpstr>
      <vt:lpstr>Accessibility Content: Text Alternatives for Images</vt:lpstr>
      <vt:lpstr>Master Budget – An Overview 1 – Text Alternative 1</vt:lpstr>
      <vt:lpstr>Master Budget – An Overview 1 – Text Alternative 2</vt:lpstr>
    </vt:vector>
  </TitlesOfParts>
  <Manager/>
  <Company>McGraw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Budgeting</dc:title>
  <dc:creator/>
  <cp:lastModifiedBy>R, Nithiyanandhan</cp:lastModifiedBy>
  <cp:revision>2</cp:revision>
  <dcterms:created xsi:type="dcterms:W3CDTF">2019-11-18T17:41:37Z</dcterms:created>
  <dcterms:modified xsi:type="dcterms:W3CDTF">2020-09-01T05:04:35Z</dcterms:modified>
</cp:coreProperties>
</file>