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71" r:id="rId1"/>
    <p:sldMasterId id="2147484725" r:id="rId2"/>
  </p:sldMasterIdLst>
  <p:notesMasterIdLst>
    <p:notesMasterId r:id="rId77"/>
  </p:notesMasterIdLst>
  <p:handoutMasterIdLst>
    <p:handoutMasterId r:id="rId78"/>
  </p:handoutMasterIdLst>
  <p:sldIdLst>
    <p:sldId id="484" r:id="rId3"/>
    <p:sldId id="407" r:id="rId4"/>
    <p:sldId id="550" r:id="rId5"/>
    <p:sldId id="551" r:id="rId6"/>
    <p:sldId id="552" r:id="rId7"/>
    <p:sldId id="488" r:id="rId8"/>
    <p:sldId id="489" r:id="rId9"/>
    <p:sldId id="490" r:id="rId10"/>
    <p:sldId id="491" r:id="rId11"/>
    <p:sldId id="492" r:id="rId12"/>
    <p:sldId id="493" r:id="rId13"/>
    <p:sldId id="494" r:id="rId14"/>
    <p:sldId id="495" r:id="rId15"/>
    <p:sldId id="496" r:id="rId16"/>
    <p:sldId id="497" r:id="rId17"/>
    <p:sldId id="498" r:id="rId18"/>
    <p:sldId id="499" r:id="rId19"/>
    <p:sldId id="500" r:id="rId20"/>
    <p:sldId id="501" r:id="rId21"/>
    <p:sldId id="553" r:id="rId22"/>
    <p:sldId id="503" r:id="rId23"/>
    <p:sldId id="504" r:id="rId24"/>
    <p:sldId id="505" r:id="rId25"/>
    <p:sldId id="506" r:id="rId26"/>
    <p:sldId id="507" r:id="rId27"/>
    <p:sldId id="513" r:id="rId28"/>
    <p:sldId id="508" r:id="rId29"/>
    <p:sldId id="514" r:id="rId30"/>
    <p:sldId id="509" r:id="rId31"/>
    <p:sldId id="515" r:id="rId32"/>
    <p:sldId id="510" r:id="rId33"/>
    <p:sldId id="511" r:id="rId34"/>
    <p:sldId id="512" r:id="rId35"/>
    <p:sldId id="516" r:id="rId36"/>
    <p:sldId id="517" r:id="rId37"/>
    <p:sldId id="522" r:id="rId38"/>
    <p:sldId id="554" r:id="rId39"/>
    <p:sldId id="518" r:id="rId40"/>
    <p:sldId id="519" r:id="rId41"/>
    <p:sldId id="520" r:id="rId42"/>
    <p:sldId id="521" r:id="rId43"/>
    <p:sldId id="524" r:id="rId44"/>
    <p:sldId id="537" r:id="rId45"/>
    <p:sldId id="525" r:id="rId46"/>
    <p:sldId id="538" r:id="rId47"/>
    <p:sldId id="526" r:id="rId48"/>
    <p:sldId id="527" r:id="rId49"/>
    <p:sldId id="528" r:id="rId50"/>
    <p:sldId id="529" r:id="rId51"/>
    <p:sldId id="539" r:id="rId52"/>
    <p:sldId id="555" r:id="rId53"/>
    <p:sldId id="530" r:id="rId54"/>
    <p:sldId id="531" r:id="rId55"/>
    <p:sldId id="532" r:id="rId56"/>
    <p:sldId id="541" r:id="rId57"/>
    <p:sldId id="533" r:id="rId58"/>
    <p:sldId id="542" r:id="rId59"/>
    <p:sldId id="534" r:id="rId60"/>
    <p:sldId id="535" r:id="rId61"/>
    <p:sldId id="536" r:id="rId62"/>
    <p:sldId id="543" r:id="rId63"/>
    <p:sldId id="556" r:id="rId64"/>
    <p:sldId id="557" r:id="rId65"/>
    <p:sldId id="558" r:id="rId66"/>
    <p:sldId id="570" r:id="rId67"/>
    <p:sldId id="559" r:id="rId68"/>
    <p:sldId id="560" r:id="rId69"/>
    <p:sldId id="563" r:id="rId70"/>
    <p:sldId id="564" r:id="rId71"/>
    <p:sldId id="565" r:id="rId72"/>
    <p:sldId id="566" r:id="rId73"/>
    <p:sldId id="567" r:id="rId74"/>
    <p:sldId id="568" r:id="rId75"/>
    <p:sldId id="569" r:id="rId7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521415D9-36F7-43E2-AB2F-B90AF26B5E84}">
      <p14:sectionLst xmlns:p14="http://schemas.microsoft.com/office/powerpoint/2010/main">
        <p14:section name="Main Content" id="{9752271D-ABA7-4EEF-B46F-D093953E2BFC}">
          <p14:sldIdLst>
            <p14:sldId id="484"/>
            <p14:sldId id="407"/>
            <p14:sldId id="550"/>
            <p14:sldId id="551"/>
            <p14:sldId id="552"/>
            <p14:sldId id="488"/>
            <p14:sldId id="489"/>
            <p14:sldId id="490"/>
            <p14:sldId id="491"/>
            <p14:sldId id="492"/>
            <p14:sldId id="493"/>
            <p14:sldId id="494"/>
            <p14:sldId id="495"/>
            <p14:sldId id="496"/>
            <p14:sldId id="497"/>
            <p14:sldId id="498"/>
            <p14:sldId id="499"/>
            <p14:sldId id="500"/>
            <p14:sldId id="501"/>
            <p14:sldId id="553"/>
            <p14:sldId id="503"/>
            <p14:sldId id="504"/>
            <p14:sldId id="505"/>
            <p14:sldId id="506"/>
            <p14:sldId id="507"/>
            <p14:sldId id="513"/>
            <p14:sldId id="508"/>
            <p14:sldId id="514"/>
            <p14:sldId id="509"/>
            <p14:sldId id="515"/>
            <p14:sldId id="510"/>
            <p14:sldId id="511"/>
            <p14:sldId id="512"/>
            <p14:sldId id="516"/>
            <p14:sldId id="517"/>
            <p14:sldId id="522"/>
            <p14:sldId id="554"/>
            <p14:sldId id="518"/>
            <p14:sldId id="519"/>
            <p14:sldId id="520"/>
            <p14:sldId id="521"/>
            <p14:sldId id="524"/>
            <p14:sldId id="537"/>
            <p14:sldId id="525"/>
            <p14:sldId id="538"/>
            <p14:sldId id="526"/>
            <p14:sldId id="527"/>
            <p14:sldId id="528"/>
            <p14:sldId id="529"/>
            <p14:sldId id="539"/>
            <p14:sldId id="555"/>
            <p14:sldId id="530"/>
            <p14:sldId id="531"/>
            <p14:sldId id="532"/>
            <p14:sldId id="541"/>
            <p14:sldId id="533"/>
            <p14:sldId id="542"/>
            <p14:sldId id="534"/>
            <p14:sldId id="535"/>
            <p14:sldId id="536"/>
            <p14:sldId id="543"/>
            <p14:sldId id="556"/>
            <p14:sldId id="557"/>
            <p14:sldId id="558"/>
            <p14:sldId id="570"/>
          </p14:sldIdLst>
        </p14:section>
        <p14:section name="Appendix: Image Descriptions for Unsighted Students" id="{C9B6D3C0-18EE-484F-8EE9-B35506A4A604}">
          <p14:sldIdLst>
            <p14:sldId id="559"/>
            <p14:sldId id="560"/>
            <p14:sldId id="563"/>
            <p14:sldId id="564"/>
            <p14:sldId id="565"/>
            <p14:sldId id="566"/>
            <p14:sldId id="567"/>
            <p14:sldId id="568"/>
            <p14:sldId id="56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0000"/>
    <a:srgbClr val="243E3C"/>
    <a:srgbClr val="B8004A"/>
    <a:srgbClr val="AC004A"/>
    <a:srgbClr val="0000C0"/>
    <a:srgbClr val="72B4E4"/>
    <a:srgbClr val="000000"/>
    <a:srgbClr val="242D48"/>
    <a:srgbClr val="474747"/>
    <a:srgbClr val="323E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9" autoAdjust="0"/>
    <p:restoredTop sz="86392" autoAdjust="0"/>
  </p:normalViewPr>
  <p:slideViewPr>
    <p:cSldViewPr>
      <p:cViewPr varScale="1">
        <p:scale>
          <a:sx n="59" d="100"/>
          <a:sy n="59" d="100"/>
        </p:scale>
        <p:origin x="498" y="60"/>
      </p:cViewPr>
      <p:guideLst>
        <p:guide orient="horz" pos="2160"/>
        <p:guide pos="2880"/>
      </p:guideLst>
    </p:cSldViewPr>
  </p:slideViewPr>
  <p:outlineViewPr>
    <p:cViewPr>
      <p:scale>
        <a:sx n="66" d="100"/>
        <a:sy n="66" d="100"/>
      </p:scale>
      <p:origin x="0" y="-185694"/>
    </p:cViewPr>
  </p:outlineViewPr>
  <p:notesTextViewPr>
    <p:cViewPr>
      <p:scale>
        <a:sx n="100" d="100"/>
        <a:sy n="100" d="100"/>
      </p:scale>
      <p:origin x="0" y="0"/>
    </p:cViewPr>
  </p:notesTextViewPr>
  <p:sorterViewPr>
    <p:cViewPr>
      <p:scale>
        <a:sx n="66" d="100"/>
        <a:sy n="66" d="100"/>
      </p:scale>
      <p:origin x="0" y="4576"/>
    </p:cViewPr>
  </p:sorterViewPr>
  <p:notesViewPr>
    <p:cSldViewPr>
      <p:cViewPr varScale="1">
        <p:scale>
          <a:sx n="84" d="100"/>
          <a:sy n="84" d="100"/>
        </p:scale>
        <p:origin x="38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
          <p:cNvSpPr txBox="1"/>
          <p:nvPr/>
        </p:nvSpPr>
        <p:spPr>
          <a:xfrm>
            <a:off x="3733800" y="0"/>
            <a:ext cx="3124200" cy="246063"/>
          </a:xfrm>
          <a:prstGeom prst="rect">
            <a:avLst/>
          </a:prstGeom>
          <a:noFill/>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r>
              <a:rPr lang="en-US" sz="1000" dirty="0"/>
              <a:t>3-</a:t>
            </a:r>
            <a:fld id="{2C65E8A2-7177-104D-98C1-CCC8954DF9EA}" type="slidenum">
              <a:rPr lang="en-US" sz="1000"/>
              <a:pPr algn="r" eaLnBrk="1" hangingPunct="1"/>
              <a:t>‹#›</a:t>
            </a:fld>
            <a:endParaRPr lang="en-US" sz="1000" dirty="0"/>
          </a:p>
        </p:txBody>
      </p:sp>
    </p:spTree>
    <p:extLst>
      <p:ext uri="{BB962C8B-B14F-4D97-AF65-F5344CB8AC3E}">
        <p14:creationId xmlns:p14="http://schemas.microsoft.com/office/powerpoint/2010/main" val="236289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Box 7"/>
          <p:cNvSpPr txBox="1"/>
          <p:nvPr/>
        </p:nvSpPr>
        <p:spPr>
          <a:xfrm>
            <a:off x="6019800" y="0"/>
            <a:ext cx="838200" cy="261938"/>
          </a:xfrm>
          <a:prstGeom prst="rect">
            <a:avLst/>
          </a:prstGeom>
          <a:noFill/>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r>
              <a:rPr lang="en-US" sz="1100" dirty="0"/>
              <a:t>3-</a:t>
            </a:r>
            <a:fld id="{15E01404-1B8F-F74A-A9EF-453BD762E5F2}" type="slidenum">
              <a:rPr lang="en-US" sz="1100"/>
              <a:pPr algn="r" eaLnBrk="1" hangingPunct="1"/>
              <a:t>‹#›</a:t>
            </a:fld>
            <a:endParaRPr lang="en-US" sz="1100" dirty="0"/>
          </a:p>
        </p:txBody>
      </p:sp>
    </p:spTree>
    <p:extLst>
      <p:ext uri="{BB962C8B-B14F-4D97-AF65-F5344CB8AC3E}">
        <p14:creationId xmlns:p14="http://schemas.microsoft.com/office/powerpoint/2010/main" val="30151034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11619" name="Notes Placeholder 1"/>
          <p:cNvSpPr>
            <a:spLocks noGrp="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charset="0"/>
              <a:ea typeface="MS PGothic"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1619" name="Notes Placeholder 1"/>
          <p:cNvSpPr>
            <a:spLocks noGrp="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charset="0"/>
              <a:ea typeface="MS PGothic" charset="0"/>
            </a:endParaRPr>
          </a:p>
        </p:txBody>
      </p:sp>
    </p:spTree>
    <p:extLst>
      <p:ext uri="{BB962C8B-B14F-4D97-AF65-F5344CB8AC3E}">
        <p14:creationId xmlns:p14="http://schemas.microsoft.com/office/powerpoint/2010/main" val="40511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p:txBody>
          <a:bodyPr/>
          <a:lstStyle>
            <a:lvl1pPr marL="0" indent="0">
              <a:lnSpc>
                <a:spcPct val="100000"/>
              </a:lnSpc>
              <a:spcBef>
                <a:spcPts val="1000"/>
              </a:spcBef>
              <a:buNone/>
              <a:defRPr/>
            </a:lvl1pPr>
            <a:lvl2pPr marL="200025" indent="0">
              <a:lnSpc>
                <a:spcPct val="100000"/>
              </a:lnSpc>
              <a:spcBef>
                <a:spcPts val="1000"/>
              </a:spcBef>
              <a:buNone/>
              <a:defRPr/>
            </a:lvl2pPr>
            <a:lvl3pPr marL="384175" indent="0">
              <a:lnSpc>
                <a:spcPct val="100000"/>
              </a:lnSpc>
              <a:spcBef>
                <a:spcPts val="1000"/>
              </a:spcBef>
              <a:buNone/>
              <a:defRPr/>
            </a:lvl3pPr>
            <a:lvl4pPr marL="566737" indent="0">
              <a:lnSpc>
                <a:spcPct val="100000"/>
              </a:lnSpc>
              <a:spcBef>
                <a:spcPts val="1000"/>
              </a:spcBef>
              <a:buNone/>
              <a:defRPr/>
            </a:lvl4pPr>
            <a:lvl5pPr marL="749300" indent="0">
              <a:lnSpc>
                <a:spcPct val="100000"/>
              </a:lnSpc>
              <a:spcBef>
                <a:spcPts val="1000"/>
              </a:spcBef>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7">
            <a:extLst>
              <a:ext uri="{FF2B5EF4-FFF2-40B4-BE49-F238E27FC236}">
                <a16:creationId xmlns:a16="http://schemas.microsoft.com/office/drawing/2014/main" id="{CC3828C9-2E68-4F3C-8385-7E71655A77E8}"/>
              </a:ext>
            </a:extLst>
          </p:cNvPr>
          <p:cNvSpPr>
            <a:spLocks noGrp="1"/>
          </p:cNvSpPr>
          <p:nvPr>
            <p:ph sz="quarter" idx="10"/>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cxnSp>
        <p:nvCxnSpPr>
          <p:cNvPr id="5" name="Straight Connector 4">
            <a:extLst>
              <a:ext uri="{FF2B5EF4-FFF2-40B4-BE49-F238E27FC236}">
                <a16:creationId xmlns:a16="http://schemas.microsoft.com/office/drawing/2014/main" id="{E75B482D-D884-4080-A8B7-5B2A62CEF1CB}"/>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0029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5"/>
          <p:cNvSpPr>
            <a:spLocks noGrp="1"/>
          </p:cNvSpPr>
          <p:nvPr>
            <p:ph type="sldNum" sz="quarter" idx="12"/>
          </p:nvPr>
        </p:nvSpPr>
        <p:spPr/>
        <p:txBody>
          <a:bodyPr/>
          <a:lstStyle>
            <a:lvl1pPr>
              <a:defRPr/>
            </a:lvl1pPr>
          </a:lstStyle>
          <a:p>
            <a:fld id="{EA550642-3C44-2743-AA6E-58B9B7D3F0F5}" type="slidenum">
              <a:rPr lang="en-US"/>
              <a:pPr/>
              <a:t>‹#›</a:t>
            </a:fld>
            <a:endParaRPr lang="en-US" dirty="0"/>
          </a:p>
        </p:txBody>
      </p:sp>
    </p:spTree>
    <p:extLst>
      <p:ext uri="{BB962C8B-B14F-4D97-AF65-F5344CB8AC3E}">
        <p14:creationId xmlns:p14="http://schemas.microsoft.com/office/powerpoint/2010/main" val="3548607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a:xfrm>
            <a:off x="822325" y="6459538"/>
            <a:ext cx="1854200" cy="365125"/>
          </a:xfrm>
          <a:prstGeom prst="rect">
            <a:avLst/>
          </a:prstGeom>
        </p:spPr>
        <p:txBody>
          <a:bodyPr/>
          <a:lstStyle>
            <a:lvl1pPr>
              <a:defRPr/>
            </a:lvl1pPr>
          </a:lstStyle>
          <a:p>
            <a:fld id="{2C6B7856-6EA9-0C43-84FF-1CCBE46B754C}" type="datetimeFigureOut">
              <a:rPr lang="en-US"/>
              <a:pPr/>
              <a:t>9/1/2020</a:t>
            </a:fld>
            <a:endParaRPr lang="en-US" dirty="0"/>
          </a:p>
        </p:txBody>
      </p:sp>
      <p:sp>
        <p:nvSpPr>
          <p:cNvPr id="5" name="Footer Placeholder 7"/>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6" name="Slide Number Placeholder 8"/>
          <p:cNvSpPr>
            <a:spLocks noGrp="1"/>
          </p:cNvSpPr>
          <p:nvPr>
            <p:ph type="sldNum" sz="quarter" idx="12"/>
          </p:nvPr>
        </p:nvSpPr>
        <p:spPr/>
        <p:txBody>
          <a:bodyPr/>
          <a:lstStyle>
            <a:lvl1pPr>
              <a:defRPr/>
            </a:lvl1pPr>
          </a:lstStyle>
          <a:p>
            <a:fld id="{F3901B8E-3B92-3B4A-AA35-14D612FB8998}" type="slidenum">
              <a:rPr lang="en-US"/>
              <a:pPr/>
              <a:t>‹#›</a:t>
            </a:fld>
            <a:endParaRPr lang="en-US" dirty="0"/>
          </a:p>
        </p:txBody>
      </p:sp>
    </p:spTree>
    <p:extLst>
      <p:ext uri="{BB962C8B-B14F-4D97-AF65-F5344CB8AC3E}">
        <p14:creationId xmlns:p14="http://schemas.microsoft.com/office/powerpoint/2010/main" val="21604077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a:xfrm>
            <a:off x="349250" y="6459538"/>
            <a:ext cx="1963738" cy="365125"/>
          </a:xfrm>
          <a:prstGeom prst="rect">
            <a:avLst/>
          </a:prstGeom>
        </p:spPr>
        <p:txBody>
          <a:bodyPr/>
          <a:lstStyle>
            <a:lvl1pPr>
              <a:defRPr/>
            </a:lvl1pPr>
          </a:lstStyle>
          <a:p>
            <a:fld id="{BAE46D11-F524-CF4C-A206-FECEF8E18EB0}" type="datetimeFigureOut">
              <a:rPr lang="en-US"/>
              <a:pPr/>
              <a:t>9/1/2020</a:t>
            </a:fld>
            <a:endParaRPr lang="en-US" dirty="0"/>
          </a:p>
        </p:txBody>
      </p:sp>
      <p:sp>
        <p:nvSpPr>
          <p:cNvPr id="8" name="Footer Placeholder 5"/>
          <p:cNvSpPr>
            <a:spLocks noGrp="1"/>
          </p:cNvSpPr>
          <p:nvPr>
            <p:ph type="ftr" sz="quarter" idx="11"/>
          </p:nvPr>
        </p:nvSpPr>
        <p:spPr>
          <a:xfrm>
            <a:off x="3600450" y="6459538"/>
            <a:ext cx="3486150" cy="365125"/>
          </a:xfrm>
          <a:prstGeom prst="rect">
            <a:avLst/>
          </a:prstGeom>
        </p:spPr>
        <p:txBody>
          <a:bodyPr/>
          <a:lstStyle>
            <a:lvl1pPr algn="l">
              <a:defRPr>
                <a:solidFill>
                  <a:schemeClr val="tx2"/>
                </a:solidFill>
              </a:defRPr>
            </a:lvl1pPr>
          </a:lstStyle>
          <a:p>
            <a:pPr>
              <a:defRPr/>
            </a:pPr>
            <a:endParaRPr lang="en-US" altLang="en-US" dirty="0"/>
          </a:p>
        </p:txBody>
      </p:sp>
      <p:sp>
        <p:nvSpPr>
          <p:cNvPr id="9" name="Slide Number Placeholder 6"/>
          <p:cNvSpPr>
            <a:spLocks noGrp="1"/>
          </p:cNvSpPr>
          <p:nvPr>
            <p:ph type="sldNum" sz="quarter" idx="12"/>
          </p:nvPr>
        </p:nvSpPr>
        <p:spPr/>
        <p:txBody>
          <a:bodyPr/>
          <a:lstStyle>
            <a:lvl1pPr>
              <a:defRPr>
                <a:solidFill>
                  <a:schemeClr val="tx2"/>
                </a:solidFill>
              </a:defRPr>
            </a:lvl1pPr>
          </a:lstStyle>
          <a:p>
            <a:fld id="{F06D0678-4F98-A743-A619-160137E0AE23}" type="slidenum">
              <a:rPr lang="en-US"/>
              <a:pPr/>
              <a:t>‹#›</a:t>
            </a:fld>
            <a:endParaRPr lang="en-US" dirty="0"/>
          </a:p>
        </p:txBody>
      </p:sp>
    </p:spTree>
    <p:extLst>
      <p:ext uri="{BB962C8B-B14F-4D97-AF65-F5344CB8AC3E}">
        <p14:creationId xmlns:p14="http://schemas.microsoft.com/office/powerpoint/2010/main" val="33020534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a:xfrm>
            <a:off x="822325" y="6459538"/>
            <a:ext cx="1854200" cy="365125"/>
          </a:xfrm>
          <a:prstGeom prst="rect">
            <a:avLst/>
          </a:prstGeom>
        </p:spPr>
        <p:txBody>
          <a:bodyPr/>
          <a:lstStyle>
            <a:lvl1pPr>
              <a:defRPr/>
            </a:lvl1pPr>
          </a:lstStyle>
          <a:p>
            <a:fld id="{A828CCE5-ADFF-8D43-A49A-9CD423E20D0B}" type="datetimeFigureOut">
              <a:rPr lang="en-US"/>
              <a:pPr/>
              <a:t>9/1/2020</a:t>
            </a:fld>
            <a:endParaRPr lang="en-US" dirty="0"/>
          </a:p>
        </p:txBody>
      </p:sp>
      <p:sp>
        <p:nvSpPr>
          <p:cNvPr id="8" name="Footer Placeholder 5"/>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9" name="Slide Number Placeholder 6"/>
          <p:cNvSpPr>
            <a:spLocks noGrp="1"/>
          </p:cNvSpPr>
          <p:nvPr>
            <p:ph type="sldNum" sz="quarter" idx="12"/>
          </p:nvPr>
        </p:nvSpPr>
        <p:spPr/>
        <p:txBody>
          <a:bodyPr/>
          <a:lstStyle>
            <a:lvl1pPr>
              <a:defRPr/>
            </a:lvl1pPr>
          </a:lstStyle>
          <a:p>
            <a:fld id="{2B5BC01E-0F27-5141-80B4-3A1A77C34374}" type="slidenum">
              <a:rPr lang="en-US"/>
              <a:pPr/>
              <a:t>‹#›</a:t>
            </a:fld>
            <a:endParaRPr lang="en-US" dirty="0"/>
          </a:p>
        </p:txBody>
      </p:sp>
    </p:spTree>
    <p:extLst>
      <p:ext uri="{BB962C8B-B14F-4D97-AF65-F5344CB8AC3E}">
        <p14:creationId xmlns:p14="http://schemas.microsoft.com/office/powerpoint/2010/main" val="3082399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22325" y="6459538"/>
            <a:ext cx="1854200" cy="365125"/>
          </a:xfrm>
          <a:prstGeom prst="rect">
            <a:avLst/>
          </a:prstGeom>
        </p:spPr>
        <p:txBody>
          <a:bodyPr/>
          <a:lstStyle>
            <a:lvl1pPr>
              <a:defRPr/>
            </a:lvl1pPr>
          </a:lstStyle>
          <a:p>
            <a:fld id="{AFD8DC63-C499-C64B-84F7-60096CA98530}" type="datetimeFigureOut">
              <a:rPr lang="en-US"/>
              <a:pPr/>
              <a:t>9/1/2020</a:t>
            </a:fld>
            <a:endParaRPr lang="en-US" dirty="0"/>
          </a:p>
        </p:txBody>
      </p:sp>
      <p:sp>
        <p:nvSpPr>
          <p:cNvPr id="5" name="Footer Placeholder 4"/>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fld id="{BAF1C60C-B52B-984B-B1B1-2C21209DDFF1}" type="slidenum">
              <a:rPr lang="en-US"/>
              <a:pPr/>
              <a:t>‹#›</a:t>
            </a:fld>
            <a:endParaRPr lang="en-US" dirty="0"/>
          </a:p>
        </p:txBody>
      </p:sp>
    </p:spTree>
    <p:extLst>
      <p:ext uri="{BB962C8B-B14F-4D97-AF65-F5344CB8AC3E}">
        <p14:creationId xmlns:p14="http://schemas.microsoft.com/office/powerpoint/2010/main" val="30300569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p:cNvSpPr>
            <a:spLocks noGrp="1"/>
          </p:cNvSpPr>
          <p:nvPr>
            <p:ph type="dt" sz="half" idx="10"/>
          </p:nvPr>
        </p:nvSpPr>
        <p:spPr>
          <a:xfrm>
            <a:off x="822325" y="6459538"/>
            <a:ext cx="1854200" cy="365125"/>
          </a:xfrm>
          <a:prstGeom prst="rect">
            <a:avLst/>
          </a:prstGeom>
        </p:spPr>
        <p:txBody>
          <a:bodyPr/>
          <a:lstStyle>
            <a:lvl1pPr>
              <a:defRPr/>
            </a:lvl1pPr>
          </a:lstStyle>
          <a:p>
            <a:fld id="{49E4C7DA-8D5F-BE4E-8E99-8E32920F3BA9}" type="datetimeFigureOut">
              <a:rPr lang="en-US"/>
              <a:pPr/>
              <a:t>9/1/2020</a:t>
            </a:fld>
            <a:endParaRPr lang="en-US" dirty="0"/>
          </a:p>
        </p:txBody>
      </p:sp>
      <p:sp>
        <p:nvSpPr>
          <p:cNvPr id="7" name="Footer Placeholder 4"/>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8" name="Slide Number Placeholder 5"/>
          <p:cNvSpPr>
            <a:spLocks noGrp="1"/>
          </p:cNvSpPr>
          <p:nvPr>
            <p:ph type="sldNum" sz="quarter" idx="12"/>
          </p:nvPr>
        </p:nvSpPr>
        <p:spPr/>
        <p:txBody>
          <a:bodyPr/>
          <a:lstStyle>
            <a:lvl1pPr>
              <a:defRPr/>
            </a:lvl1pPr>
          </a:lstStyle>
          <a:p>
            <a:fld id="{55BC69F3-378B-9F44-A642-42C28DA21FD0}" type="slidenum">
              <a:rPr lang="en-US"/>
              <a:pPr/>
              <a:t>‹#›</a:t>
            </a:fld>
            <a:endParaRPr lang="en-US" dirty="0"/>
          </a:p>
        </p:txBody>
      </p:sp>
    </p:spTree>
    <p:extLst>
      <p:ext uri="{BB962C8B-B14F-4D97-AF65-F5344CB8AC3E}">
        <p14:creationId xmlns:p14="http://schemas.microsoft.com/office/powerpoint/2010/main" val="2837609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8" name="Title 1"/>
          <p:cNvSpPr>
            <a:spLocks noGrp="1"/>
          </p:cNvSpPr>
          <p:nvPr>
            <p:ph type="title"/>
          </p:nvPr>
        </p:nvSpPr>
        <p:spPr>
          <a:xfrm>
            <a:off x="457200" y="304800"/>
            <a:ext cx="8229600" cy="914400"/>
          </a:xfrm>
        </p:spPr>
        <p:txBody>
          <a:bodyPr/>
          <a:lstStyle>
            <a:lvl1pPr>
              <a:defRPr sz="4000"/>
            </a:lvl1pPr>
          </a:lstStyle>
          <a:p>
            <a:r>
              <a:rPr lang="en-US" dirty="0"/>
              <a:t>Click to edit Master title style</a:t>
            </a:r>
          </a:p>
        </p:txBody>
      </p:sp>
    </p:spTree>
    <p:extLst>
      <p:ext uri="{BB962C8B-B14F-4D97-AF65-F5344CB8AC3E}">
        <p14:creationId xmlns:p14="http://schemas.microsoft.com/office/powerpoint/2010/main" val="19439652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cxnSp>
        <p:nvCxnSpPr>
          <p:cNvPr id="4" name="Straight Connector 3"/>
          <p:cNvCxnSpPr/>
          <p:nvPr userDrawn="1"/>
        </p:nvCxnSpPr>
        <p:spPr>
          <a:xfrm>
            <a:off x="541338" y="2644775"/>
            <a:ext cx="82438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userDrawn="1"/>
        </p:nvSpPr>
        <p:spPr>
          <a:xfrm>
            <a:off x="3175" y="6400800"/>
            <a:ext cx="9140825"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userDrawn="1"/>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userDrawn="1"/>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40703" y="361190"/>
            <a:ext cx="7543800" cy="2233159"/>
          </a:xfrm>
        </p:spPr>
        <p:txBody>
          <a:bodyPr/>
          <a:lstStyle>
            <a:lvl1pPr algn="l">
              <a:lnSpc>
                <a:spcPct val="85000"/>
              </a:lnSpc>
              <a:defRPr sz="54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540703" y="2815466"/>
            <a:ext cx="4640897"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15" name="Slide Number Placeholder 5"/>
          <p:cNvSpPr>
            <a:spLocks noGrp="1"/>
          </p:cNvSpPr>
          <p:nvPr>
            <p:ph type="sldNum" sz="quarter" idx="12"/>
          </p:nvPr>
        </p:nvSpPr>
        <p:spPr/>
        <p:txBody>
          <a:bodyPr/>
          <a:lstStyle>
            <a:lvl1pPr>
              <a:defRPr/>
            </a:lvl1pPr>
          </a:lstStyle>
          <a:p>
            <a:fld id="{2C97AF3E-6632-8F4B-BB24-5266B1069BC7}" type="slidenum">
              <a:rPr lang="en-US"/>
              <a:pPr/>
              <a:t>‹#›</a:t>
            </a:fld>
            <a:endParaRPr lang="en-US" dirty="0"/>
          </a:p>
        </p:txBody>
      </p:sp>
      <p:sp>
        <p:nvSpPr>
          <p:cNvPr id="17" name="Content Placeholder 16">
            <a:extLst>
              <a:ext uri="{FF2B5EF4-FFF2-40B4-BE49-F238E27FC236}">
                <a16:creationId xmlns:a16="http://schemas.microsoft.com/office/drawing/2014/main" id="{7642C953-59EC-4E07-AD6B-DC838D6D74E9}"/>
              </a:ext>
            </a:extLst>
          </p:cNvPr>
          <p:cNvSpPr>
            <a:spLocks noGrp="1"/>
          </p:cNvSpPr>
          <p:nvPr>
            <p:ph sz="quarter" idx="13"/>
          </p:nvPr>
        </p:nvSpPr>
        <p:spPr>
          <a:xfrm>
            <a:off x="304800" y="6433660"/>
            <a:ext cx="8480425" cy="365125"/>
          </a:xfrm>
        </p:spPr>
        <p:txBody>
          <a:bodyPr/>
          <a:lstStyle>
            <a:lvl1pPr>
              <a:defRPr sz="900"/>
            </a:lvl1pPr>
            <a:lvl2pPr>
              <a:defRPr sz="900"/>
            </a:lvl2pPr>
            <a:lvl3pPr>
              <a:defRPr sz="900"/>
            </a:lvl3pPr>
            <a:lvl4pPr>
              <a:defRPr sz="900"/>
            </a:lvl4pPr>
            <a:lvl5pPr>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9" name="Content Placeholder 18">
            <a:extLst>
              <a:ext uri="{FF2B5EF4-FFF2-40B4-BE49-F238E27FC236}">
                <a16:creationId xmlns:a16="http://schemas.microsoft.com/office/drawing/2014/main" id="{3FE393F3-3171-43A6-9F2B-508EDFB198EE}"/>
              </a:ext>
            </a:extLst>
          </p:cNvPr>
          <p:cNvSpPr>
            <a:spLocks noGrp="1"/>
          </p:cNvSpPr>
          <p:nvPr>
            <p:ph sz="quarter" idx="14"/>
          </p:nvPr>
        </p:nvSpPr>
        <p:spPr>
          <a:xfrm>
            <a:off x="540703" y="4572000"/>
            <a:ext cx="4640897" cy="1295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6601681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cxnSp>
        <p:nvCxnSpPr>
          <p:cNvPr id="4" name="Straight Connector 3"/>
          <p:cNvCxnSpPr/>
          <p:nvPr userDrawn="1"/>
        </p:nvCxnSpPr>
        <p:spPr>
          <a:xfrm>
            <a:off x="541338" y="2644775"/>
            <a:ext cx="82438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userDrawn="1"/>
        </p:nvSpPr>
        <p:spPr>
          <a:xfrm>
            <a:off x="3175" y="6400800"/>
            <a:ext cx="9140825"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userDrawn="1"/>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userDrawn="1"/>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40703" y="361190"/>
            <a:ext cx="7543800" cy="2233159"/>
          </a:xfrm>
        </p:spPr>
        <p:txBody>
          <a:bodyPr/>
          <a:lstStyle>
            <a:lvl1pPr algn="l">
              <a:lnSpc>
                <a:spcPct val="85000"/>
              </a:lnSpc>
              <a:defRPr sz="54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540703" y="2815466"/>
            <a:ext cx="4640897"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15" name="Slide Number Placeholder 5"/>
          <p:cNvSpPr>
            <a:spLocks noGrp="1"/>
          </p:cNvSpPr>
          <p:nvPr>
            <p:ph type="sldNum" sz="quarter" idx="12"/>
          </p:nvPr>
        </p:nvSpPr>
        <p:spPr/>
        <p:txBody>
          <a:bodyPr/>
          <a:lstStyle>
            <a:lvl1pPr>
              <a:defRPr/>
            </a:lvl1pPr>
          </a:lstStyle>
          <a:p>
            <a:fld id="{2C97AF3E-6632-8F4B-BB24-5266B1069BC7}" type="slidenum">
              <a:rPr lang="en-US"/>
              <a:pPr/>
              <a:t>‹#›</a:t>
            </a:fld>
            <a:endParaRPr lang="en-US" dirty="0"/>
          </a:p>
        </p:txBody>
      </p:sp>
      <p:sp>
        <p:nvSpPr>
          <p:cNvPr id="17" name="Content Placeholder 16">
            <a:extLst>
              <a:ext uri="{FF2B5EF4-FFF2-40B4-BE49-F238E27FC236}">
                <a16:creationId xmlns:a16="http://schemas.microsoft.com/office/drawing/2014/main" id="{7642C953-59EC-4E07-AD6B-DC838D6D74E9}"/>
              </a:ext>
            </a:extLst>
          </p:cNvPr>
          <p:cNvSpPr>
            <a:spLocks noGrp="1"/>
          </p:cNvSpPr>
          <p:nvPr>
            <p:ph sz="quarter" idx="13"/>
          </p:nvPr>
        </p:nvSpPr>
        <p:spPr>
          <a:xfrm>
            <a:off x="304800" y="6433660"/>
            <a:ext cx="8480425" cy="365125"/>
          </a:xfrm>
        </p:spPr>
        <p:txBody>
          <a:bodyPr/>
          <a:lstStyle>
            <a:lvl1pPr>
              <a:defRPr sz="900"/>
            </a:lvl1pPr>
            <a:lvl2pPr>
              <a:defRPr sz="900"/>
            </a:lvl2pPr>
            <a:lvl3pPr>
              <a:defRPr sz="900"/>
            </a:lvl3pPr>
            <a:lvl4pPr>
              <a:defRPr sz="900"/>
            </a:lvl4pPr>
            <a:lvl5pPr>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9" name="Content Placeholder 18">
            <a:extLst>
              <a:ext uri="{FF2B5EF4-FFF2-40B4-BE49-F238E27FC236}">
                <a16:creationId xmlns:a16="http://schemas.microsoft.com/office/drawing/2014/main" id="{3FE393F3-3171-43A6-9F2B-508EDFB198EE}"/>
              </a:ext>
            </a:extLst>
          </p:cNvPr>
          <p:cNvSpPr>
            <a:spLocks noGrp="1"/>
          </p:cNvSpPr>
          <p:nvPr>
            <p:ph sz="quarter" idx="14"/>
          </p:nvPr>
        </p:nvSpPr>
        <p:spPr>
          <a:xfrm>
            <a:off x="540703" y="4572000"/>
            <a:ext cx="4640897" cy="1295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11030039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ADDC687C-D396-E54C-803C-CFD0AE40D7DE}" type="datetimeFigureOut">
              <a:rPr lang="en-US"/>
              <a:pPr/>
              <a:t>9/1/2020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fld id="{CF2D25F6-A922-D84B-8AB3-8C39CCCCEABB}" type="slidenum">
              <a:rPr lang="en-US"/>
              <a:pPr/>
              <a:t>‹#›</a:t>
            </a:fld>
            <a:endParaRPr lang="en-US" dirty="0"/>
          </a:p>
        </p:txBody>
      </p:sp>
      <p:sp>
        <p:nvSpPr>
          <p:cNvPr id="7" name="Text Box 18"/>
          <p:cNvSpPr txBox="1">
            <a:spLocks noChangeArrowheads="1"/>
          </p:cNvSpPr>
          <p:nvPr userDrawn="1"/>
        </p:nvSpPr>
        <p:spPr bwMode="auto">
          <a:xfrm>
            <a:off x="3048000" y="6457950"/>
            <a:ext cx="6400800" cy="369332"/>
          </a:xfrm>
          <a:prstGeom prst="rect">
            <a:avLst/>
          </a:prstGeom>
          <a:noFill/>
          <a:ln>
            <a:noFill/>
          </a:ln>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sz="900" i="1" dirty="0">
                <a:solidFill>
                  <a:schemeClr val="bg1"/>
                </a:solidFill>
                <a:ea typeface="ＭＳ Ｐゴシック" charset="0"/>
              </a:rPr>
              <a:t>©McGraw-Hill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3287032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822325" y="1447800"/>
            <a:ext cx="7543800" cy="17526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7880C364-82B5-4A29-93B3-152770082C3E}"/>
              </a:ext>
            </a:extLst>
          </p:cNvPr>
          <p:cNvSpPr>
            <a:spLocks noGrp="1"/>
          </p:cNvSpPr>
          <p:nvPr>
            <p:ph idx="10"/>
          </p:nvPr>
        </p:nvSpPr>
        <p:spPr>
          <a:xfrm>
            <a:off x="822324" y="3429000"/>
            <a:ext cx="7521575" cy="17526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7">
            <a:extLst>
              <a:ext uri="{FF2B5EF4-FFF2-40B4-BE49-F238E27FC236}">
                <a16:creationId xmlns:a16="http://schemas.microsoft.com/office/drawing/2014/main" id="{1E175A01-70BD-446F-A091-2D8775868058}"/>
              </a:ext>
            </a:extLst>
          </p:cNvPr>
          <p:cNvSpPr>
            <a:spLocks noGrp="1"/>
          </p:cNvSpPr>
          <p:nvPr>
            <p:ph sz="quarter" idx="11"/>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cxnSp>
        <p:nvCxnSpPr>
          <p:cNvPr id="7" name="Straight Connector 6">
            <a:extLst>
              <a:ext uri="{FF2B5EF4-FFF2-40B4-BE49-F238E27FC236}">
                <a16:creationId xmlns:a16="http://schemas.microsoft.com/office/drawing/2014/main" id="{BA7F8D7C-6F53-413B-B5DA-73F8087613DA}"/>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95275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0"/>
          </p:nvPr>
        </p:nvSpPr>
        <p:spPr/>
        <p:txBody>
          <a:bodyPr/>
          <a:lstStyle>
            <a:lvl1pPr>
              <a:defRPr/>
            </a:lvl1pPr>
          </a:lstStyle>
          <a:p>
            <a:fld id="{5C25DD8E-8DD8-9648-9771-51C968A399A0}" type="datetimeFigureOut">
              <a:rPr lang="en-US"/>
              <a:pPr/>
              <a:t>9/1/2020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p:cNvSpPr>
            <a:spLocks noGrp="1"/>
          </p:cNvSpPr>
          <p:nvPr>
            <p:ph type="sldNum" sz="quarter" idx="12"/>
          </p:nvPr>
        </p:nvSpPr>
        <p:spPr/>
        <p:txBody>
          <a:bodyPr/>
          <a:lstStyle>
            <a:lvl1pPr>
              <a:defRPr/>
            </a:lvl1pPr>
          </a:lstStyle>
          <a:p>
            <a:fld id="{3DDB14BE-EFFF-744A-82FE-7477917266FB}" type="slidenum">
              <a:rPr lang="en-US"/>
              <a:pPr/>
              <a:t>‹#›</a:t>
            </a:fld>
            <a:endParaRPr lang="en-US" dirty="0"/>
          </a:p>
        </p:txBody>
      </p:sp>
    </p:spTree>
    <p:extLst>
      <p:ext uri="{BB962C8B-B14F-4D97-AF65-F5344CB8AC3E}">
        <p14:creationId xmlns:p14="http://schemas.microsoft.com/office/powerpoint/2010/main" val="22772682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65584"/>
            <a:ext cx="7543800" cy="989708"/>
          </a:xfrm>
        </p:spPr>
        <p:txBody>
          <a:bodyPr/>
          <a:lstStyle>
            <a:lvl1pPr>
              <a:defRPr b="0">
                <a:solidFill>
                  <a:srgbClr val="000000"/>
                </a:solidFill>
              </a:defRPr>
            </a:lvl1pPr>
          </a:lstStyle>
          <a:p>
            <a:r>
              <a:rPr lang="en-US" dirty="0"/>
              <a:t>Click to edit Master title style</a:t>
            </a:r>
          </a:p>
        </p:txBody>
      </p:sp>
      <p:sp>
        <p:nvSpPr>
          <p:cNvPr id="3" name="Content Placeholder 2"/>
          <p:cNvSpPr>
            <a:spLocks noGrp="1"/>
          </p:cNvSpPr>
          <p:nvPr>
            <p:ph sz="half" idx="1"/>
          </p:nvPr>
        </p:nvSpPr>
        <p:spPr>
          <a:xfrm>
            <a:off x="822960" y="1524001"/>
            <a:ext cx="3703320" cy="4345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524001"/>
            <a:ext cx="3703320" cy="4345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fld id="{F90A5FDC-E08C-4644-AFEE-E8A0AC6C819C}" type="datetimeFigureOut">
              <a:rPr lang="en-US"/>
              <a:pPr/>
              <a:t>9/1/2020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p:cNvSpPr>
            <a:spLocks noGrp="1"/>
          </p:cNvSpPr>
          <p:nvPr>
            <p:ph type="sldNum" sz="quarter" idx="12"/>
          </p:nvPr>
        </p:nvSpPr>
        <p:spPr/>
        <p:txBody>
          <a:bodyPr/>
          <a:lstStyle>
            <a:lvl1pPr>
              <a:defRPr/>
            </a:lvl1pPr>
          </a:lstStyle>
          <a:p>
            <a:fld id="{DF2DAE00-2833-5F48-B962-1984A23D82EA}" type="slidenum">
              <a:rPr lang="en-US"/>
              <a:pPr/>
              <a:t>‹#›</a:t>
            </a:fld>
            <a:endParaRPr lang="en-US" dirty="0"/>
          </a:p>
        </p:txBody>
      </p:sp>
      <p:sp>
        <p:nvSpPr>
          <p:cNvPr id="9" name="Text Box 18"/>
          <p:cNvSpPr txBox="1">
            <a:spLocks noChangeArrowheads="1"/>
          </p:cNvSpPr>
          <p:nvPr userDrawn="1"/>
        </p:nvSpPr>
        <p:spPr bwMode="auto">
          <a:xfrm>
            <a:off x="3048000" y="6457950"/>
            <a:ext cx="6400800" cy="369332"/>
          </a:xfrm>
          <a:prstGeom prst="rect">
            <a:avLst/>
          </a:prstGeom>
          <a:noFill/>
          <a:ln>
            <a:noFill/>
          </a:ln>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sz="900" i="1" dirty="0">
                <a:solidFill>
                  <a:schemeClr val="bg1"/>
                </a:solidFill>
                <a:ea typeface="ＭＳ Ｐゴシック" charset="0"/>
              </a:rPr>
              <a:t>©McGraw-Hill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38359524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5"/>
            <a:ext cx="7543800" cy="9690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397318"/>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209800"/>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371600"/>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209800"/>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fld id="{122E53DC-39FB-E244-8CC2-27350A485D8D}" type="datetimeFigureOut">
              <a:rPr lang="en-US"/>
              <a:pPr/>
              <a:t>9/1/2020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p:cNvSpPr>
            <a:spLocks noGrp="1"/>
          </p:cNvSpPr>
          <p:nvPr>
            <p:ph type="sldNum" sz="quarter" idx="12"/>
          </p:nvPr>
        </p:nvSpPr>
        <p:spPr/>
        <p:txBody>
          <a:bodyPr/>
          <a:lstStyle>
            <a:lvl1pPr>
              <a:defRPr/>
            </a:lvl1pPr>
          </a:lstStyle>
          <a:p>
            <a:fld id="{CCB3AAE2-3617-1646-B0C9-7E0E2D33249E}" type="slidenum">
              <a:rPr lang="en-US"/>
              <a:pPr/>
              <a:t>‹#›</a:t>
            </a:fld>
            <a:endParaRPr lang="en-US" dirty="0"/>
          </a:p>
        </p:txBody>
      </p:sp>
    </p:spTree>
    <p:extLst>
      <p:ext uri="{BB962C8B-B14F-4D97-AF65-F5344CB8AC3E}">
        <p14:creationId xmlns:p14="http://schemas.microsoft.com/office/powerpoint/2010/main" val="2386593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Date Placeholder 3"/>
          <p:cNvSpPr>
            <a:spLocks noGrp="1"/>
          </p:cNvSpPr>
          <p:nvPr>
            <p:ph type="dt" sz="half" idx="10"/>
          </p:nvPr>
        </p:nvSpPr>
        <p:spPr/>
        <p:txBody>
          <a:bodyPr/>
          <a:lstStyle>
            <a:lvl1pPr>
              <a:defRPr/>
            </a:lvl1pPr>
          </a:lstStyle>
          <a:p>
            <a:fld id="{3AAF37AC-DEE8-724F-8CDC-CAC55992DE86}" type="datetimeFigureOut">
              <a:rPr lang="en-US"/>
              <a:pPr/>
              <a:t>9/1/2020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ltLang="en-US" dirty="0"/>
          </a:p>
        </p:txBody>
      </p:sp>
      <p:sp>
        <p:nvSpPr>
          <p:cNvPr id="5" name="Slide Number Placeholder 5"/>
          <p:cNvSpPr>
            <a:spLocks noGrp="1"/>
          </p:cNvSpPr>
          <p:nvPr>
            <p:ph type="sldNum" sz="quarter" idx="12"/>
          </p:nvPr>
        </p:nvSpPr>
        <p:spPr/>
        <p:txBody>
          <a:bodyPr/>
          <a:lstStyle>
            <a:lvl1pPr>
              <a:defRPr/>
            </a:lvl1pPr>
          </a:lstStyle>
          <a:p>
            <a:fld id="{83824506-281A-E349-AB6F-DCE90B2F934A}" type="slidenum">
              <a:rPr lang="en-US"/>
              <a:pPr/>
              <a:t>‹#›</a:t>
            </a:fld>
            <a:endParaRPr lang="en-US" dirty="0"/>
          </a:p>
        </p:txBody>
      </p:sp>
      <p:sp>
        <p:nvSpPr>
          <p:cNvPr id="6" name="Text Box 18"/>
          <p:cNvSpPr txBox="1">
            <a:spLocks noChangeArrowheads="1"/>
          </p:cNvSpPr>
          <p:nvPr userDrawn="1"/>
        </p:nvSpPr>
        <p:spPr bwMode="auto">
          <a:xfrm>
            <a:off x="3048000" y="6457950"/>
            <a:ext cx="6400800" cy="369332"/>
          </a:xfrm>
          <a:prstGeom prst="rect">
            <a:avLst/>
          </a:prstGeom>
          <a:noFill/>
          <a:ln>
            <a:noFill/>
          </a:ln>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sz="900" i="1" dirty="0">
                <a:solidFill>
                  <a:schemeClr val="bg1"/>
                </a:solidFill>
                <a:ea typeface="ＭＳ Ｐゴシック" charset="0"/>
              </a:rPr>
              <a:t>©McGraw-Hill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15619768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fld id="{4DC81BE3-F598-DD47-89B5-06E29D4FA5A7}" type="datetimeFigureOut">
              <a:rPr lang="en-US"/>
              <a:pPr/>
              <a:t>9/1/2020</a:t>
            </a:fld>
            <a:endParaRPr lang="en-US" dirty="0"/>
          </a:p>
        </p:txBody>
      </p:sp>
      <p:sp>
        <p:nvSpPr>
          <p:cNvPr id="5" name="Footer Placeholder 7"/>
          <p:cNvSpPr>
            <a:spLocks noGrp="1"/>
          </p:cNvSpPr>
          <p:nvPr>
            <p:ph type="ftr" sz="quarter" idx="11"/>
          </p:nvPr>
        </p:nvSpPr>
        <p:spPr/>
        <p:txBody>
          <a:bodyPr/>
          <a:lstStyle>
            <a:lvl1pPr>
              <a:defRPr/>
            </a:lvl1pPr>
          </a:lstStyle>
          <a:p>
            <a:pPr>
              <a:defRPr/>
            </a:pPr>
            <a:endParaRPr lang="en-US" altLang="en-US" dirty="0"/>
          </a:p>
        </p:txBody>
      </p:sp>
      <p:sp>
        <p:nvSpPr>
          <p:cNvPr id="6" name="Slide Number Placeholder 8"/>
          <p:cNvSpPr>
            <a:spLocks noGrp="1"/>
          </p:cNvSpPr>
          <p:nvPr>
            <p:ph type="sldNum" sz="quarter" idx="12"/>
          </p:nvPr>
        </p:nvSpPr>
        <p:spPr/>
        <p:txBody>
          <a:bodyPr/>
          <a:lstStyle>
            <a:lvl1pPr>
              <a:defRPr/>
            </a:lvl1pPr>
          </a:lstStyle>
          <a:p>
            <a:fld id="{5C71FF56-C21B-504C-9B09-D4847C9C1742}" type="slidenum">
              <a:rPr lang="en-US"/>
              <a:pPr/>
              <a:t>‹#›</a:t>
            </a:fld>
            <a:endParaRPr lang="en-US" dirty="0"/>
          </a:p>
        </p:txBody>
      </p:sp>
    </p:spTree>
    <p:extLst>
      <p:ext uri="{BB962C8B-B14F-4D97-AF65-F5344CB8AC3E}">
        <p14:creationId xmlns:p14="http://schemas.microsoft.com/office/powerpoint/2010/main" val="18409874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a:xfrm>
            <a:off x="349250" y="6459538"/>
            <a:ext cx="1963738" cy="365125"/>
          </a:xfrm>
        </p:spPr>
        <p:txBody>
          <a:bodyPr/>
          <a:lstStyle>
            <a:lvl1pPr>
              <a:defRPr/>
            </a:lvl1pPr>
          </a:lstStyle>
          <a:p>
            <a:fld id="{333A61F0-25B9-C144-B9BE-DBB6745199E8}" type="datetimeFigureOut">
              <a:rPr lang="en-US"/>
              <a:pPr/>
              <a:t>9/1/2020</a:t>
            </a:fld>
            <a:endParaRPr lang="en-US" dirty="0"/>
          </a:p>
        </p:txBody>
      </p:sp>
      <p:sp>
        <p:nvSpPr>
          <p:cNvPr id="8" name="Footer Placeholder 5"/>
          <p:cNvSpPr>
            <a:spLocks noGrp="1"/>
          </p:cNvSpPr>
          <p:nvPr>
            <p:ph type="ftr" sz="quarter" idx="11"/>
          </p:nvPr>
        </p:nvSpPr>
        <p:spPr>
          <a:xfrm>
            <a:off x="3600450" y="6459538"/>
            <a:ext cx="3486150" cy="365125"/>
          </a:xfrm>
        </p:spPr>
        <p:txBody>
          <a:bodyPr/>
          <a:lstStyle>
            <a:lvl1pPr algn="l">
              <a:defRPr>
                <a:solidFill>
                  <a:schemeClr val="tx2"/>
                </a:solidFill>
              </a:defRPr>
            </a:lvl1pPr>
          </a:lstStyle>
          <a:p>
            <a:pPr>
              <a:defRPr/>
            </a:pPr>
            <a:endParaRPr lang="en-US" altLang="en-US" dirty="0"/>
          </a:p>
        </p:txBody>
      </p:sp>
      <p:sp>
        <p:nvSpPr>
          <p:cNvPr id="9" name="Slide Number Placeholder 6"/>
          <p:cNvSpPr>
            <a:spLocks noGrp="1"/>
          </p:cNvSpPr>
          <p:nvPr>
            <p:ph type="sldNum" sz="quarter" idx="12"/>
          </p:nvPr>
        </p:nvSpPr>
        <p:spPr/>
        <p:txBody>
          <a:bodyPr/>
          <a:lstStyle>
            <a:lvl1pPr>
              <a:defRPr>
                <a:solidFill>
                  <a:schemeClr val="tx2"/>
                </a:solidFill>
              </a:defRPr>
            </a:lvl1pPr>
          </a:lstStyle>
          <a:p>
            <a:fld id="{79E7D76B-EA4C-E746-B965-0B82A2130E76}" type="slidenum">
              <a:rPr lang="en-US"/>
              <a:pPr/>
              <a:t>‹#›</a:t>
            </a:fld>
            <a:endParaRPr lang="en-US" dirty="0"/>
          </a:p>
        </p:txBody>
      </p:sp>
    </p:spTree>
    <p:extLst>
      <p:ext uri="{BB962C8B-B14F-4D97-AF65-F5344CB8AC3E}">
        <p14:creationId xmlns:p14="http://schemas.microsoft.com/office/powerpoint/2010/main" val="25185447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lvl1pPr>
              <a:defRPr/>
            </a:lvl1pPr>
          </a:lstStyle>
          <a:p>
            <a:fld id="{43F9E24D-6109-4642-8B88-6B385130BC3F}" type="datetimeFigureOut">
              <a:rPr lang="en-US"/>
              <a:pPr/>
              <a:t>9/1/2020</a:t>
            </a:fld>
            <a:endParaRPr lang="en-US" dirty="0"/>
          </a:p>
        </p:txBody>
      </p:sp>
      <p:sp>
        <p:nvSpPr>
          <p:cNvPr id="8" name="Footer Placeholder 5"/>
          <p:cNvSpPr>
            <a:spLocks noGrp="1"/>
          </p:cNvSpPr>
          <p:nvPr>
            <p:ph type="ftr" sz="quarter" idx="11"/>
          </p:nvPr>
        </p:nvSpPr>
        <p:spPr/>
        <p:txBody>
          <a:bodyPr/>
          <a:lstStyle>
            <a:lvl1pPr>
              <a:defRPr/>
            </a:lvl1pPr>
          </a:lstStyle>
          <a:p>
            <a:pPr>
              <a:defRPr/>
            </a:pPr>
            <a:endParaRPr lang="en-US" altLang="en-US" dirty="0"/>
          </a:p>
        </p:txBody>
      </p:sp>
      <p:sp>
        <p:nvSpPr>
          <p:cNvPr id="9" name="Slide Number Placeholder 6"/>
          <p:cNvSpPr>
            <a:spLocks noGrp="1"/>
          </p:cNvSpPr>
          <p:nvPr>
            <p:ph type="sldNum" sz="quarter" idx="12"/>
          </p:nvPr>
        </p:nvSpPr>
        <p:spPr/>
        <p:txBody>
          <a:bodyPr/>
          <a:lstStyle>
            <a:lvl1pPr>
              <a:defRPr/>
            </a:lvl1pPr>
          </a:lstStyle>
          <a:p>
            <a:fld id="{FE4FB87E-EAD9-8D42-B4D1-CCE81651AB9E}" type="slidenum">
              <a:rPr lang="en-US"/>
              <a:pPr/>
              <a:t>‹#›</a:t>
            </a:fld>
            <a:endParaRPr lang="en-US" dirty="0"/>
          </a:p>
        </p:txBody>
      </p:sp>
    </p:spTree>
    <p:extLst>
      <p:ext uri="{BB962C8B-B14F-4D97-AF65-F5344CB8AC3E}">
        <p14:creationId xmlns:p14="http://schemas.microsoft.com/office/powerpoint/2010/main" val="38517734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E9AE73A5-B234-6144-9ADA-97DDC2BBE0B8}" type="datetimeFigureOut">
              <a:rPr lang="en-US"/>
              <a:pPr/>
              <a:t>9/1/2020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fld id="{547B416E-5363-5243-AA85-75CD79A0B604}" type="slidenum">
              <a:rPr lang="en-US"/>
              <a:pPr/>
              <a:t>‹#›</a:t>
            </a:fld>
            <a:endParaRPr lang="en-US" dirty="0"/>
          </a:p>
        </p:txBody>
      </p:sp>
    </p:spTree>
    <p:extLst>
      <p:ext uri="{BB962C8B-B14F-4D97-AF65-F5344CB8AC3E}">
        <p14:creationId xmlns:p14="http://schemas.microsoft.com/office/powerpoint/2010/main" val="14635786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p:cNvSpPr>
            <a:spLocks noGrp="1"/>
          </p:cNvSpPr>
          <p:nvPr>
            <p:ph type="dt" sz="half" idx="10"/>
          </p:nvPr>
        </p:nvSpPr>
        <p:spPr/>
        <p:txBody>
          <a:bodyPr/>
          <a:lstStyle>
            <a:lvl1pPr>
              <a:defRPr/>
            </a:lvl1pPr>
          </a:lstStyle>
          <a:p>
            <a:fld id="{51057D88-D882-7A4A-9613-CE53F0F91D5A}" type="datetimeFigureOut">
              <a:rPr lang="en-US"/>
              <a:pPr/>
              <a:t>9/1/2020</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altLang="en-US" dirty="0"/>
          </a:p>
        </p:txBody>
      </p:sp>
      <p:sp>
        <p:nvSpPr>
          <p:cNvPr id="8" name="Slide Number Placeholder 5"/>
          <p:cNvSpPr>
            <a:spLocks noGrp="1"/>
          </p:cNvSpPr>
          <p:nvPr>
            <p:ph type="sldNum" sz="quarter" idx="12"/>
          </p:nvPr>
        </p:nvSpPr>
        <p:spPr/>
        <p:txBody>
          <a:bodyPr/>
          <a:lstStyle>
            <a:lvl1pPr>
              <a:defRPr/>
            </a:lvl1pPr>
          </a:lstStyle>
          <a:p>
            <a:fld id="{3FE28B10-FD97-3740-94E2-4D530FEB04E5}" type="slidenum">
              <a:rPr lang="en-US"/>
              <a:pPr/>
              <a:t>‹#›</a:t>
            </a:fld>
            <a:endParaRPr lang="en-US" dirty="0"/>
          </a:p>
        </p:txBody>
      </p:sp>
    </p:spTree>
    <p:extLst>
      <p:ext uri="{BB962C8B-B14F-4D97-AF65-F5344CB8AC3E}">
        <p14:creationId xmlns:p14="http://schemas.microsoft.com/office/powerpoint/2010/main" val="40615552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8" name="Title 1"/>
          <p:cNvSpPr>
            <a:spLocks noGrp="1"/>
          </p:cNvSpPr>
          <p:nvPr>
            <p:ph type="title"/>
          </p:nvPr>
        </p:nvSpPr>
        <p:spPr>
          <a:xfrm>
            <a:off x="457200" y="304800"/>
            <a:ext cx="8229600" cy="914400"/>
          </a:xfrm>
        </p:spPr>
        <p:txBody>
          <a:bodyPr/>
          <a:lstStyle>
            <a:lvl1pPr>
              <a:defRPr sz="4000"/>
            </a:lvl1pPr>
          </a:lstStyle>
          <a:p>
            <a:r>
              <a:rPr lang="en-US" dirty="0"/>
              <a:t>Click to edit Master title style</a:t>
            </a:r>
          </a:p>
        </p:txBody>
      </p:sp>
    </p:spTree>
    <p:extLst>
      <p:ext uri="{BB962C8B-B14F-4D97-AF65-F5344CB8AC3E}">
        <p14:creationId xmlns:p14="http://schemas.microsoft.com/office/powerpoint/2010/main" val="4282298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a:xfrm>
            <a:off x="822325" y="1447800"/>
            <a:ext cx="7543800" cy="17526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7880C364-82B5-4A29-93B3-152770082C3E}"/>
              </a:ext>
            </a:extLst>
          </p:cNvPr>
          <p:cNvSpPr>
            <a:spLocks noGrp="1"/>
          </p:cNvSpPr>
          <p:nvPr>
            <p:ph idx="10"/>
          </p:nvPr>
        </p:nvSpPr>
        <p:spPr>
          <a:xfrm>
            <a:off x="822324" y="3429000"/>
            <a:ext cx="7521575" cy="11430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a:extLst>
              <a:ext uri="{FF2B5EF4-FFF2-40B4-BE49-F238E27FC236}">
                <a16:creationId xmlns:a16="http://schemas.microsoft.com/office/drawing/2014/main" id="{A6E81D44-F56C-44D6-B646-4EF23EAA3118}"/>
              </a:ext>
            </a:extLst>
          </p:cNvPr>
          <p:cNvSpPr>
            <a:spLocks noGrp="1"/>
          </p:cNvSpPr>
          <p:nvPr>
            <p:ph idx="11"/>
          </p:nvPr>
        </p:nvSpPr>
        <p:spPr>
          <a:xfrm>
            <a:off x="822323" y="4802038"/>
            <a:ext cx="7521575" cy="11430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7">
            <a:extLst>
              <a:ext uri="{FF2B5EF4-FFF2-40B4-BE49-F238E27FC236}">
                <a16:creationId xmlns:a16="http://schemas.microsoft.com/office/drawing/2014/main" id="{E6CE470C-C898-4666-A7CE-5BCEC1F5962E}"/>
              </a:ext>
            </a:extLst>
          </p:cNvPr>
          <p:cNvSpPr>
            <a:spLocks noGrp="1"/>
          </p:cNvSpPr>
          <p:nvPr>
            <p:ph sz="quarter" idx="12"/>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cxnSp>
        <p:nvCxnSpPr>
          <p:cNvPr id="8" name="Straight Connector 7">
            <a:extLst>
              <a:ext uri="{FF2B5EF4-FFF2-40B4-BE49-F238E27FC236}">
                <a16:creationId xmlns:a16="http://schemas.microsoft.com/office/drawing/2014/main" id="{1A232679-3CD2-4C37-8E52-2A35CF2ABCAB}"/>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446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a:xfrm>
            <a:off x="822325" y="1447800"/>
            <a:ext cx="7543800" cy="83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7880C364-82B5-4A29-93B3-152770082C3E}"/>
              </a:ext>
            </a:extLst>
          </p:cNvPr>
          <p:cNvSpPr>
            <a:spLocks noGrp="1"/>
          </p:cNvSpPr>
          <p:nvPr>
            <p:ph idx="10"/>
          </p:nvPr>
        </p:nvSpPr>
        <p:spPr>
          <a:xfrm>
            <a:off x="822323" y="2403475"/>
            <a:ext cx="7521575" cy="6463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a:extLst>
              <a:ext uri="{FF2B5EF4-FFF2-40B4-BE49-F238E27FC236}">
                <a16:creationId xmlns:a16="http://schemas.microsoft.com/office/drawing/2014/main" id="{A6E81D44-F56C-44D6-B646-4EF23EAA3118}"/>
              </a:ext>
            </a:extLst>
          </p:cNvPr>
          <p:cNvSpPr>
            <a:spLocks noGrp="1"/>
          </p:cNvSpPr>
          <p:nvPr>
            <p:ph idx="11"/>
          </p:nvPr>
        </p:nvSpPr>
        <p:spPr>
          <a:xfrm>
            <a:off x="818708" y="3179735"/>
            <a:ext cx="7547418" cy="4315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7">
            <a:extLst>
              <a:ext uri="{FF2B5EF4-FFF2-40B4-BE49-F238E27FC236}">
                <a16:creationId xmlns:a16="http://schemas.microsoft.com/office/drawing/2014/main" id="{E6CE470C-C898-4666-A7CE-5BCEC1F5962E}"/>
              </a:ext>
            </a:extLst>
          </p:cNvPr>
          <p:cNvSpPr>
            <a:spLocks noGrp="1"/>
          </p:cNvSpPr>
          <p:nvPr>
            <p:ph sz="quarter" idx="12"/>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8" name="Content Placeholder 2">
            <a:extLst>
              <a:ext uri="{FF2B5EF4-FFF2-40B4-BE49-F238E27FC236}">
                <a16:creationId xmlns:a16="http://schemas.microsoft.com/office/drawing/2014/main" id="{90298273-A341-4F66-9E56-E05C6373FA54}"/>
              </a:ext>
            </a:extLst>
          </p:cNvPr>
          <p:cNvSpPr>
            <a:spLocks noGrp="1"/>
          </p:cNvSpPr>
          <p:nvPr>
            <p:ph idx="13"/>
          </p:nvPr>
        </p:nvSpPr>
        <p:spPr>
          <a:xfrm>
            <a:off x="822325" y="3746509"/>
            <a:ext cx="7543800" cy="83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710A1282-63B9-4558-92D6-FAEA4310DE72}"/>
              </a:ext>
            </a:extLst>
          </p:cNvPr>
          <p:cNvSpPr>
            <a:spLocks noGrp="1"/>
          </p:cNvSpPr>
          <p:nvPr>
            <p:ph idx="14"/>
          </p:nvPr>
        </p:nvSpPr>
        <p:spPr>
          <a:xfrm>
            <a:off x="822323" y="4702184"/>
            <a:ext cx="7521575" cy="6463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D31B483D-B6F0-497C-A5A3-D18B09D2B128}"/>
              </a:ext>
            </a:extLst>
          </p:cNvPr>
          <p:cNvSpPr>
            <a:spLocks noGrp="1"/>
          </p:cNvSpPr>
          <p:nvPr>
            <p:ph idx="15"/>
          </p:nvPr>
        </p:nvSpPr>
        <p:spPr>
          <a:xfrm>
            <a:off x="818708" y="5478444"/>
            <a:ext cx="7547418" cy="4315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a:extLst>
              <a:ext uri="{FF2B5EF4-FFF2-40B4-BE49-F238E27FC236}">
                <a16:creationId xmlns:a16="http://schemas.microsoft.com/office/drawing/2014/main" id="{0F4DFD5A-1709-4576-A9F2-7239592EB06C}"/>
              </a:ext>
            </a:extLst>
          </p:cNvPr>
          <p:cNvSpPr>
            <a:spLocks noGrp="1"/>
          </p:cNvSpPr>
          <p:nvPr>
            <p:ph idx="16"/>
          </p:nvPr>
        </p:nvSpPr>
        <p:spPr>
          <a:xfrm>
            <a:off x="971108" y="5630844"/>
            <a:ext cx="7547418" cy="4315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2" name="Straight Connector 11">
            <a:extLst>
              <a:ext uri="{FF2B5EF4-FFF2-40B4-BE49-F238E27FC236}">
                <a16:creationId xmlns:a16="http://schemas.microsoft.com/office/drawing/2014/main" id="{3E779081-9FA8-4F3B-B98E-DFD9BCDDF362}"/>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288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Tree>
    <p:extLst>
      <p:ext uri="{BB962C8B-B14F-4D97-AF65-F5344CB8AC3E}">
        <p14:creationId xmlns:p14="http://schemas.microsoft.com/office/powerpoint/2010/main" val="2805439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a:xfrm>
            <a:off x="2994572" y="1447800"/>
            <a:ext cx="3199306" cy="431568"/>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7880C364-82B5-4A29-93B3-152770082C3E}"/>
              </a:ext>
            </a:extLst>
          </p:cNvPr>
          <p:cNvSpPr>
            <a:spLocks noGrp="1"/>
          </p:cNvSpPr>
          <p:nvPr>
            <p:ph idx="10"/>
          </p:nvPr>
        </p:nvSpPr>
        <p:spPr>
          <a:xfrm>
            <a:off x="822323" y="2031768"/>
            <a:ext cx="7521575" cy="10180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a:extLst>
              <a:ext uri="{FF2B5EF4-FFF2-40B4-BE49-F238E27FC236}">
                <a16:creationId xmlns:a16="http://schemas.microsoft.com/office/drawing/2014/main" id="{A6E81D44-F56C-44D6-B646-4EF23EAA3118}"/>
              </a:ext>
            </a:extLst>
          </p:cNvPr>
          <p:cNvSpPr>
            <a:spLocks noGrp="1"/>
          </p:cNvSpPr>
          <p:nvPr>
            <p:ph idx="11"/>
          </p:nvPr>
        </p:nvSpPr>
        <p:spPr>
          <a:xfrm>
            <a:off x="818708" y="3179735"/>
            <a:ext cx="7547418" cy="4315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7">
            <a:extLst>
              <a:ext uri="{FF2B5EF4-FFF2-40B4-BE49-F238E27FC236}">
                <a16:creationId xmlns:a16="http://schemas.microsoft.com/office/drawing/2014/main" id="{E6CE470C-C898-4666-A7CE-5BCEC1F5962E}"/>
              </a:ext>
            </a:extLst>
          </p:cNvPr>
          <p:cNvSpPr>
            <a:spLocks noGrp="1"/>
          </p:cNvSpPr>
          <p:nvPr>
            <p:ph sz="quarter" idx="12"/>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cxnSp>
        <p:nvCxnSpPr>
          <p:cNvPr id="12" name="Straight Connector 11">
            <a:extLst>
              <a:ext uri="{FF2B5EF4-FFF2-40B4-BE49-F238E27FC236}">
                <a16:creationId xmlns:a16="http://schemas.microsoft.com/office/drawing/2014/main" id="{BBD07CC5-5104-4888-A1B1-CBE905073A04}"/>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6562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0"/>
          </p:nvPr>
        </p:nvSpPr>
        <p:spPr>
          <a:xfrm>
            <a:off x="822325" y="6459538"/>
            <a:ext cx="1854200" cy="365125"/>
          </a:xfrm>
          <a:prstGeom prst="rect">
            <a:avLst/>
          </a:prstGeom>
        </p:spPr>
        <p:txBody>
          <a:bodyPr/>
          <a:lstStyle>
            <a:lvl1pPr>
              <a:defRPr/>
            </a:lvl1pPr>
          </a:lstStyle>
          <a:p>
            <a:fld id="{80B29623-CAC6-8C4C-B841-D4CB4D6BFB1A}" type="datetimeFigureOut">
              <a:rPr lang="en-US"/>
              <a:pPr/>
              <a:t>9/1/2020</a:t>
            </a:fld>
            <a:endParaRPr lang="en-US" dirty="0"/>
          </a:p>
        </p:txBody>
      </p:sp>
      <p:sp>
        <p:nvSpPr>
          <p:cNvPr id="8" name="Footer Placeholder 4"/>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9" name="Slide Number Placeholder 5"/>
          <p:cNvSpPr>
            <a:spLocks noGrp="1"/>
          </p:cNvSpPr>
          <p:nvPr>
            <p:ph type="sldNum" sz="quarter" idx="12"/>
          </p:nvPr>
        </p:nvSpPr>
        <p:spPr/>
        <p:txBody>
          <a:bodyPr/>
          <a:lstStyle>
            <a:lvl1pPr>
              <a:defRPr/>
            </a:lvl1pPr>
          </a:lstStyle>
          <a:p>
            <a:fld id="{AF37E88C-9BDA-B641-98F3-43AC5AD44F4A}" type="slidenum">
              <a:rPr lang="en-US"/>
              <a:pPr/>
              <a:t>‹#›</a:t>
            </a:fld>
            <a:endParaRPr lang="en-US" dirty="0"/>
          </a:p>
        </p:txBody>
      </p:sp>
    </p:spTree>
    <p:extLst>
      <p:ext uri="{BB962C8B-B14F-4D97-AF65-F5344CB8AC3E}">
        <p14:creationId xmlns:p14="http://schemas.microsoft.com/office/powerpoint/2010/main" val="2770343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65584"/>
            <a:ext cx="7543800" cy="989708"/>
          </a:xfrm>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sz="half" idx="1"/>
          </p:nvPr>
        </p:nvSpPr>
        <p:spPr>
          <a:xfrm>
            <a:off x="822960" y="1524001"/>
            <a:ext cx="3703320" cy="4345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524001"/>
            <a:ext cx="3703320" cy="4345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p:txBody>
          <a:bodyPr/>
          <a:lstStyle>
            <a:lvl1pPr>
              <a:defRPr/>
            </a:lvl1pPr>
          </a:lstStyle>
          <a:p>
            <a:fld id="{EFE90CCC-AEAC-9342-BE29-34BA8D58342E}" type="slidenum">
              <a:rPr lang="en-US"/>
              <a:pPr/>
              <a:t>‹#›</a:t>
            </a:fld>
            <a:endParaRPr lang="en-US" dirty="0"/>
          </a:p>
        </p:txBody>
      </p:sp>
    </p:spTree>
    <p:extLst>
      <p:ext uri="{BB962C8B-B14F-4D97-AF65-F5344CB8AC3E}">
        <p14:creationId xmlns:p14="http://schemas.microsoft.com/office/powerpoint/2010/main" val="334008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5"/>
            <a:ext cx="7543800" cy="9690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397318"/>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209800"/>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371600"/>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209800"/>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5"/>
          <p:cNvSpPr>
            <a:spLocks noGrp="1"/>
          </p:cNvSpPr>
          <p:nvPr>
            <p:ph type="sldNum" sz="quarter" idx="12"/>
          </p:nvPr>
        </p:nvSpPr>
        <p:spPr/>
        <p:txBody>
          <a:bodyPr/>
          <a:lstStyle>
            <a:lvl1pPr>
              <a:defRPr/>
            </a:lvl1pPr>
          </a:lstStyle>
          <a:p>
            <a:fld id="{551C004F-D33C-4241-B716-FD61B7447ECE}" type="slidenum">
              <a:rPr lang="en-US"/>
              <a:pPr/>
              <a:t>‹#›</a:t>
            </a:fld>
            <a:endParaRPr lang="en-US" dirty="0"/>
          </a:p>
        </p:txBody>
      </p:sp>
    </p:spTree>
    <p:extLst>
      <p:ext uri="{BB962C8B-B14F-4D97-AF65-F5344CB8AC3E}">
        <p14:creationId xmlns:p14="http://schemas.microsoft.com/office/powerpoint/2010/main" val="838864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325" y="152400"/>
            <a:ext cx="7543800" cy="1025525"/>
          </a:xfrm>
          <a:prstGeom prst="rect">
            <a:avLst/>
          </a:prstGeom>
        </p:spPr>
        <p:txBody>
          <a:bodyPr vert="horz" lIns="91440" tIns="45720" rIns="91440" bIns="45720" rtlCol="0" anchor="b">
            <a:normAutofit/>
          </a:bodyPr>
          <a:lstStyle/>
          <a:p>
            <a:r>
              <a:rPr lang="en-US" dirty="0"/>
              <a:t>Click to edit Master title style</a:t>
            </a:r>
          </a:p>
        </p:txBody>
      </p:sp>
      <p:sp>
        <p:nvSpPr>
          <p:cNvPr id="1029" name="Text Placeholder 2"/>
          <p:cNvSpPr>
            <a:spLocks noGrp="1"/>
          </p:cNvSpPr>
          <p:nvPr>
            <p:ph type="body" idx="1"/>
          </p:nvPr>
        </p:nvSpPr>
        <p:spPr bwMode="auto">
          <a:xfrm>
            <a:off x="822325" y="1447801"/>
            <a:ext cx="7543800" cy="42767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7424738" y="6459538"/>
            <a:ext cx="98425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chemeClr val="tx1"/>
                </a:solidFill>
                <a:latin typeface="Arial" panose="020B0604020202020204" pitchFamily="34" charset="0"/>
                <a:cs typeface="Arial" panose="020B0604020202020204" pitchFamily="34" charset="0"/>
              </a:defRPr>
            </a:lvl1pPr>
          </a:lstStyle>
          <a:p>
            <a:fld id="{93D5C46F-FDCC-EE45-9E50-CD2CFC809647}" type="slidenum">
              <a:rPr lang="en-US" smtClean="0"/>
              <a:pPr/>
              <a:t>‹#›</a:t>
            </a:fld>
            <a:endParaRPr lang="en-US" dirty="0"/>
          </a:p>
        </p:txBody>
      </p:sp>
      <p:sp>
        <p:nvSpPr>
          <p:cNvPr id="11" name="TextBox 10"/>
          <p:cNvSpPr txBox="1"/>
          <p:nvPr userDrawn="1"/>
        </p:nvSpPr>
        <p:spPr>
          <a:xfrm>
            <a:off x="7772400" y="6497637"/>
            <a:ext cx="1219200" cy="246063"/>
          </a:xfrm>
          <a:prstGeom prst="rect">
            <a:avLst/>
          </a:prstGeom>
          <a:noFill/>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r>
              <a:rPr lang="en-US" sz="1000" dirty="0">
                <a:solidFill>
                  <a:schemeClr val="tx1"/>
                </a:solidFill>
                <a:latin typeface="+mn-lt"/>
                <a:cs typeface="Arial" panose="020B0604020202020204" pitchFamily="34" charset="0"/>
              </a:rPr>
              <a:t>10-</a:t>
            </a:r>
            <a:fld id="{27BBBF69-DB93-0642-ABE6-83332ACF7052}" type="slidenum">
              <a:rPr lang="en-US" sz="1000">
                <a:solidFill>
                  <a:schemeClr val="tx1"/>
                </a:solidFill>
                <a:latin typeface="+mn-lt"/>
                <a:cs typeface="Arial" panose="020B0604020202020204" pitchFamily="34" charset="0"/>
              </a:rPr>
              <a:pPr algn="r" eaLnBrk="1" hangingPunct="1"/>
              <a:t>‹#›</a:t>
            </a:fld>
            <a:endParaRPr lang="en-US" sz="1000" dirty="0">
              <a:solidFill>
                <a:schemeClr val="tx1"/>
              </a:solidFill>
              <a:latin typeface="+mn-lt"/>
              <a:cs typeface="Arial" panose="020B0604020202020204" pitchFamily="34" charset="0"/>
            </a:endParaRPr>
          </a:p>
        </p:txBody>
      </p:sp>
      <p:sp>
        <p:nvSpPr>
          <p:cNvPr id="13" name="Text Box 18"/>
          <p:cNvSpPr txBox="1">
            <a:spLocks noChangeArrowheads="1"/>
          </p:cNvSpPr>
          <p:nvPr userDrawn="1"/>
        </p:nvSpPr>
        <p:spPr bwMode="auto">
          <a:xfrm>
            <a:off x="228600" y="6457950"/>
            <a:ext cx="1066800" cy="230832"/>
          </a:xfrm>
          <a:prstGeom prst="rect">
            <a:avLst/>
          </a:prstGeom>
          <a:noFill/>
          <a:ln>
            <a:noFill/>
          </a:ln>
        </p:spPr>
        <p:txBody>
          <a:bodyPr wrap="squar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sz="900" i="0" dirty="0">
                <a:solidFill>
                  <a:schemeClr val="tx1"/>
                </a:solidFill>
                <a:latin typeface="+mn-lt"/>
                <a:ea typeface="ＭＳ Ｐゴシック" charset="0"/>
                <a:cs typeface="Arial" panose="020B0604020202020204" pitchFamily="34" charset="0"/>
              </a:rPr>
              <a:t>© McGraw Hill</a:t>
            </a:r>
          </a:p>
        </p:txBody>
      </p:sp>
    </p:spTree>
  </p:cSld>
  <p:clrMap bg1="lt1" tx1="dk1" bg2="lt2" tx2="dk2" accent1="accent1" accent2="accent2" accent3="accent3" accent4="accent4" accent5="accent5" accent6="accent6" hlink="hlink" folHlink="folHlink"/>
  <p:sldLayoutIdLst>
    <p:sldLayoutId id="2147484713" r:id="rId1"/>
    <p:sldLayoutId id="2147484738" r:id="rId2"/>
    <p:sldLayoutId id="2147484739" r:id="rId3"/>
    <p:sldLayoutId id="2147484740" r:id="rId4"/>
    <p:sldLayoutId id="2147484741" r:id="rId5"/>
    <p:sldLayoutId id="2147484742" r:id="rId6"/>
    <p:sldLayoutId id="2147484719" r:id="rId7"/>
    <p:sldLayoutId id="2147484714" r:id="rId8"/>
    <p:sldLayoutId id="2147484715" r:id="rId9"/>
    <p:sldLayoutId id="2147484716" r:id="rId10"/>
    <p:sldLayoutId id="2147484720" r:id="rId11"/>
    <p:sldLayoutId id="2147484721" r:id="rId12"/>
    <p:sldLayoutId id="2147484722" r:id="rId13"/>
    <p:sldLayoutId id="2147484717" r:id="rId14"/>
    <p:sldLayoutId id="2147484723" r:id="rId15"/>
    <p:sldLayoutId id="2147484724" r:id="rId16"/>
    <p:sldLayoutId id="2147484743" r:id="rId17"/>
  </p:sldLayoutIdLst>
  <p:txStyles>
    <p:titleStyle>
      <a:lvl1pPr algn="l" rtl="0" eaLnBrk="0" fontAlgn="base" hangingPunct="0">
        <a:lnSpc>
          <a:spcPct val="85000"/>
        </a:lnSpc>
        <a:spcBef>
          <a:spcPct val="0"/>
        </a:spcBef>
        <a:spcAft>
          <a:spcPct val="0"/>
        </a:spcAft>
        <a:defRPr sz="4000" kern="1200" spc="-50">
          <a:solidFill>
            <a:schemeClr val="tx1"/>
          </a:solidFill>
          <a:latin typeface="+mj-lt"/>
          <a:ea typeface="ＭＳ Ｐゴシック" charset="0"/>
          <a:cs typeface="Arial" panose="020B0604020202020204" pitchFamily="34" charset="0"/>
        </a:defRPr>
      </a:lvl1pPr>
      <a:lvl2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2pPr>
      <a:lvl3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3pPr>
      <a:lvl4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4pPr>
      <a:lvl5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0" indent="0" algn="l" rtl="0" eaLnBrk="0" fontAlgn="base" hangingPunct="0">
        <a:lnSpc>
          <a:spcPct val="100000"/>
        </a:lnSpc>
        <a:spcBef>
          <a:spcPts val="1200"/>
        </a:spcBef>
        <a:spcAft>
          <a:spcPts val="200"/>
        </a:spcAft>
        <a:buClr>
          <a:schemeClr val="accent1"/>
        </a:buClr>
        <a:buSzPct val="100000"/>
        <a:buFont typeface="Calibri" charset="0"/>
        <a:buNone/>
        <a:defRPr sz="2000" kern="1200">
          <a:solidFill>
            <a:schemeClr val="tx1"/>
          </a:solidFill>
          <a:latin typeface="+mn-lt"/>
          <a:ea typeface="ＭＳ Ｐゴシック" charset="0"/>
          <a:cs typeface="Arial" panose="020B0604020202020204" pitchFamily="34" charset="0"/>
        </a:defRPr>
      </a:lvl1pPr>
      <a:lvl2pPr marL="200025" indent="0" algn="l" rtl="0" eaLnBrk="0" fontAlgn="base" hangingPunct="0">
        <a:lnSpc>
          <a:spcPct val="100000"/>
        </a:lnSpc>
        <a:spcBef>
          <a:spcPts val="200"/>
        </a:spcBef>
        <a:spcAft>
          <a:spcPts val="400"/>
        </a:spcAft>
        <a:buClr>
          <a:schemeClr val="accent1"/>
        </a:buClr>
        <a:buFont typeface="Calibri" charset="0"/>
        <a:buNone/>
        <a:defRPr kern="1200">
          <a:solidFill>
            <a:schemeClr val="tx1"/>
          </a:solidFill>
          <a:latin typeface="+mn-lt"/>
          <a:ea typeface="ＭＳ Ｐゴシック" charset="0"/>
          <a:cs typeface="Arial" panose="020B0604020202020204" pitchFamily="34" charset="0"/>
        </a:defRPr>
      </a:lvl2pPr>
      <a:lvl3pPr marL="384175" indent="0" algn="l" rtl="0" eaLnBrk="0" fontAlgn="base" hangingPunct="0">
        <a:lnSpc>
          <a:spcPct val="100000"/>
        </a:lnSpc>
        <a:spcBef>
          <a:spcPts val="200"/>
        </a:spcBef>
        <a:spcAft>
          <a:spcPts val="400"/>
        </a:spcAft>
        <a:buClr>
          <a:schemeClr val="accent1"/>
        </a:buClr>
        <a:buFont typeface="Calibri" charset="0"/>
        <a:buNone/>
        <a:defRPr sz="1400" kern="1200">
          <a:solidFill>
            <a:schemeClr val="tx1"/>
          </a:solidFill>
          <a:latin typeface="+mn-lt"/>
          <a:ea typeface="ＭＳ Ｐゴシック" charset="0"/>
          <a:cs typeface="Arial" panose="020B0604020202020204" pitchFamily="34" charset="0"/>
        </a:defRPr>
      </a:lvl3pPr>
      <a:lvl4pPr marL="566737" indent="0" algn="l" rtl="0" eaLnBrk="0" fontAlgn="base" hangingPunct="0">
        <a:lnSpc>
          <a:spcPct val="100000"/>
        </a:lnSpc>
        <a:spcBef>
          <a:spcPts val="200"/>
        </a:spcBef>
        <a:spcAft>
          <a:spcPts val="400"/>
        </a:spcAft>
        <a:buClr>
          <a:schemeClr val="accent1"/>
        </a:buClr>
        <a:buFont typeface="Calibri" charset="0"/>
        <a:buNone/>
        <a:defRPr sz="1400" kern="1200">
          <a:solidFill>
            <a:schemeClr val="tx1"/>
          </a:solidFill>
          <a:latin typeface="+mn-lt"/>
          <a:ea typeface="ＭＳ Ｐゴシック" charset="0"/>
          <a:cs typeface="Arial" panose="020B0604020202020204" pitchFamily="34" charset="0"/>
        </a:defRPr>
      </a:lvl4pPr>
      <a:lvl5pPr marL="749300" indent="0" algn="l" rtl="0" eaLnBrk="0" fontAlgn="base" hangingPunct="0">
        <a:lnSpc>
          <a:spcPct val="100000"/>
        </a:lnSpc>
        <a:spcBef>
          <a:spcPts val="200"/>
        </a:spcBef>
        <a:spcAft>
          <a:spcPts val="400"/>
        </a:spcAft>
        <a:buClr>
          <a:schemeClr val="accent1"/>
        </a:buClr>
        <a:buFont typeface="Calibri" charset="0"/>
        <a:buNone/>
        <a:defRPr sz="1400" kern="1200">
          <a:solidFill>
            <a:schemeClr val="tx1"/>
          </a:solidFill>
          <a:latin typeface="+mn-lt"/>
          <a:ea typeface="ＭＳ Ｐゴシック" charset="0"/>
          <a:cs typeface="Arial" panose="020B0604020202020204" pitchFamily="34"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325" y="152400"/>
            <a:ext cx="7543800" cy="1025525"/>
          </a:xfrm>
          <a:prstGeom prst="rect">
            <a:avLst/>
          </a:prstGeom>
        </p:spPr>
        <p:txBody>
          <a:bodyPr vert="horz" lIns="91440" tIns="45720" rIns="91440" bIns="45720" rtlCol="0" anchor="b">
            <a:normAutofit/>
          </a:bodyPr>
          <a:lstStyle/>
          <a:p>
            <a:r>
              <a:rPr lang="en-US" dirty="0"/>
              <a:t>Click to edit Master title style</a:t>
            </a:r>
          </a:p>
        </p:txBody>
      </p:sp>
      <p:sp>
        <p:nvSpPr>
          <p:cNvPr id="1029" name="Text Placeholder 2"/>
          <p:cNvSpPr>
            <a:spLocks noGrp="1"/>
          </p:cNvSpPr>
          <p:nvPr>
            <p:ph type="body" idx="1"/>
          </p:nvPr>
        </p:nvSpPr>
        <p:spPr bwMode="auto">
          <a:xfrm>
            <a:off x="822325" y="1447800"/>
            <a:ext cx="7543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22325" y="6459538"/>
            <a:ext cx="1854200" cy="365125"/>
          </a:xfrm>
          <a:prstGeom prst="rect">
            <a:avLst/>
          </a:prstGeom>
        </p:spPr>
        <p:txBody>
          <a:bodyPr vert="horz" wrap="square" lIns="91440" tIns="45720" rIns="91440" bIns="45720" numCol="1" anchor="ctr" anchorCtr="0" compatLnSpc="1">
            <a:prstTxWarp prst="textNoShape">
              <a:avLst/>
            </a:prstTxWarp>
          </a:bodyPr>
          <a:lstStyle>
            <a:lvl1pPr>
              <a:defRPr sz="900">
                <a:solidFill>
                  <a:srgbClr val="FFFFFF"/>
                </a:solidFill>
              </a:defRPr>
            </a:lvl1pPr>
          </a:lstStyle>
          <a:p>
            <a:fld id="{76D20C4D-5179-C041-84FD-6B867395215B}" type="datetimeFigureOut">
              <a:rPr lang="en-US"/>
              <a:pPr/>
              <a:t>9/1/2020</a:t>
            </a:fld>
            <a:endParaRPr lang="en-US" dirty="0"/>
          </a:p>
        </p:txBody>
      </p:sp>
      <p:sp>
        <p:nvSpPr>
          <p:cNvPr id="5" name="Footer Placeholder 4"/>
          <p:cNvSpPr>
            <a:spLocks noGrp="1"/>
          </p:cNvSpPr>
          <p:nvPr>
            <p:ph type="ftr" sz="quarter" idx="3"/>
          </p:nvPr>
        </p:nvSpPr>
        <p:spPr>
          <a:xfrm>
            <a:off x="2765425" y="6459538"/>
            <a:ext cx="3616325" cy="365125"/>
          </a:xfrm>
          <a:prstGeom prst="rect">
            <a:avLst/>
          </a:prstGeom>
        </p:spPr>
        <p:txBody>
          <a:bodyPr vert="horz" wrap="square" lIns="91440" tIns="45720" rIns="91440" bIns="45720" numCol="1" anchor="ctr" anchorCtr="0" compatLnSpc="1">
            <a:prstTxWarp prst="textNoShape">
              <a:avLst/>
            </a:prstTxWarp>
          </a:bodyPr>
          <a:lstStyle>
            <a:lvl1pPr algn="ctr">
              <a:defRPr sz="900">
                <a:solidFill>
                  <a:srgbClr val="FFFFFF"/>
                </a:solidFill>
                <a:ea typeface="MS PGothic" pitchFamily="34" charset="-128"/>
                <a:cs typeface="+mn-cs"/>
              </a:defRPr>
            </a:lvl1pPr>
          </a:lstStyle>
          <a:p>
            <a:pPr>
              <a:defRPr/>
            </a:pPr>
            <a:endParaRPr lang="en-US" altLang="en-US" dirty="0"/>
          </a:p>
        </p:txBody>
      </p:sp>
      <p:sp>
        <p:nvSpPr>
          <p:cNvPr id="6" name="Slide Number Placeholder 5"/>
          <p:cNvSpPr>
            <a:spLocks noGrp="1"/>
          </p:cNvSpPr>
          <p:nvPr>
            <p:ph type="sldNum" sz="quarter" idx="4"/>
          </p:nvPr>
        </p:nvSpPr>
        <p:spPr>
          <a:xfrm>
            <a:off x="7424738" y="6459538"/>
            <a:ext cx="98425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defRPr>
            </a:lvl1pPr>
          </a:lstStyle>
          <a:p>
            <a:fld id="{F5CFD9FE-3DD1-C847-ACD9-B043AD2AA492}" type="slidenum">
              <a:rPr lang="en-US"/>
              <a:pPr/>
              <a:t>‹#›</a:t>
            </a:fld>
            <a:endParaRPr lang="en-US" dirty="0"/>
          </a:p>
        </p:txBody>
      </p:sp>
      <p:cxnSp>
        <p:nvCxnSpPr>
          <p:cNvPr id="10" name="Straight Connector 9"/>
          <p:cNvCxnSpPr/>
          <p:nvPr/>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7772400" y="0"/>
            <a:ext cx="1219200" cy="246063"/>
          </a:xfrm>
          <a:prstGeom prst="rect">
            <a:avLst/>
          </a:prstGeom>
          <a:noFill/>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r>
              <a:rPr lang="en-US" sz="1000" dirty="0"/>
              <a:t>5-</a:t>
            </a:r>
            <a:fld id="{FAB4660F-8364-B742-815B-0F1CDF3B9640}" type="slidenum">
              <a:rPr lang="en-US" sz="1000"/>
              <a:pPr algn="r" eaLnBrk="1" hangingPunct="1"/>
              <a:t>‹#›</a:t>
            </a:fld>
            <a:endParaRPr lang="en-US" sz="1000" dirty="0"/>
          </a:p>
        </p:txBody>
      </p:sp>
    </p:spTree>
    <p:extLst>
      <p:ext uri="{BB962C8B-B14F-4D97-AF65-F5344CB8AC3E}">
        <p14:creationId xmlns:p14="http://schemas.microsoft.com/office/powerpoint/2010/main" val="1239115196"/>
      </p:ext>
    </p:extLst>
  </p:cSld>
  <p:clrMap bg1="lt1" tx1="dk1" bg2="lt2" tx2="dk2" accent1="accent1" accent2="accent2" accent3="accent3" accent4="accent4" accent5="accent5" accent6="accent6" hlink="hlink" folHlink="folHlink"/>
  <p:sldLayoutIdLst>
    <p:sldLayoutId id="2147484726" r:id="rId1"/>
    <p:sldLayoutId id="2147484727" r:id="rId2"/>
    <p:sldLayoutId id="2147484728" r:id="rId3"/>
    <p:sldLayoutId id="2147484729" r:id="rId4"/>
    <p:sldLayoutId id="2147484730" r:id="rId5"/>
    <p:sldLayoutId id="2147484731" r:id="rId6"/>
    <p:sldLayoutId id="2147484732" r:id="rId7"/>
    <p:sldLayoutId id="2147484733" r:id="rId8"/>
    <p:sldLayoutId id="2147484734" r:id="rId9"/>
    <p:sldLayoutId id="2147484735" r:id="rId10"/>
    <p:sldLayoutId id="2147484736" r:id="rId11"/>
    <p:sldLayoutId id="2147484737" r:id="rId12"/>
  </p:sldLayoutIdLst>
  <p:txStyles>
    <p:titleStyle>
      <a:lvl1pPr algn="l" rtl="0" eaLnBrk="0" fontAlgn="base" hangingPunct="0">
        <a:lnSpc>
          <a:spcPct val="85000"/>
        </a:lnSpc>
        <a:spcBef>
          <a:spcPct val="0"/>
        </a:spcBef>
        <a:spcAft>
          <a:spcPct val="0"/>
        </a:spcAft>
        <a:defRPr sz="4000" kern="1200" spc="-50">
          <a:solidFill>
            <a:srgbClr val="404040"/>
          </a:solidFill>
          <a:latin typeface="+mj-lt"/>
          <a:ea typeface="ＭＳ Ｐゴシック" charset="0"/>
          <a:cs typeface="+mj-cs"/>
        </a:defRPr>
      </a:lvl1pPr>
      <a:lvl2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2pPr>
      <a:lvl3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3pPr>
      <a:lvl4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4pPr>
      <a:lvl5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charset="0"/>
        <a:buChar char=" "/>
        <a:defRPr sz="2000" kern="1200">
          <a:solidFill>
            <a:srgbClr val="404040"/>
          </a:solidFill>
          <a:latin typeface="+mn-lt"/>
          <a:ea typeface="ＭＳ Ｐゴシック" charset="0"/>
          <a:cs typeface="+mn-cs"/>
        </a:defRPr>
      </a:lvl1pPr>
      <a:lvl2pPr marL="382588" indent="-182563" algn="l" rtl="0" eaLnBrk="0" fontAlgn="base" hangingPunct="0">
        <a:lnSpc>
          <a:spcPct val="90000"/>
        </a:lnSpc>
        <a:spcBef>
          <a:spcPts val="200"/>
        </a:spcBef>
        <a:spcAft>
          <a:spcPts val="400"/>
        </a:spcAft>
        <a:buClr>
          <a:schemeClr val="accent1"/>
        </a:buClr>
        <a:buFont typeface="Calibri" charset="0"/>
        <a:buChar char="◦"/>
        <a:defRPr kern="1200">
          <a:solidFill>
            <a:srgbClr val="404040"/>
          </a:solidFill>
          <a:latin typeface="+mn-lt"/>
          <a:ea typeface="ＭＳ Ｐゴシック" charset="0"/>
          <a:cs typeface="+mn-cs"/>
        </a:defRPr>
      </a:lvl2pPr>
      <a:lvl3pPr marL="566738" indent="-182563" algn="l"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3pPr>
      <a:lvl4pPr marL="749300" indent="-182563" algn="l"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4pPr>
      <a:lvl5pPr marL="931863" indent="-182563" algn="l"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 Target="slide67.xml"/><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image" Target="../media/image8.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image" Target="../media/image9.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69.xml"/><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1.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slide" Target="slide70.xml"/><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xml"/><Relationship Id="rId1" Type="http://schemas.openxmlformats.org/officeDocument/2006/relationships/vmlDrawing" Target="../drawings/vmlDrawing8.vml"/><Relationship Id="rId4" Type="http://schemas.openxmlformats.org/officeDocument/2006/relationships/image" Target="../media/image13.w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xml"/><Relationship Id="rId1" Type="http://schemas.openxmlformats.org/officeDocument/2006/relationships/vmlDrawing" Target="../drawings/vmlDrawing9.vml"/><Relationship Id="rId4" Type="http://schemas.openxmlformats.org/officeDocument/2006/relationships/image" Target="../media/image14.w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slide" Target="slide71.xml"/><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slide" Target="slide72.xml"/><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vmlDrawing" Target="../drawings/vmlDrawing10.vml"/><Relationship Id="rId4" Type="http://schemas.openxmlformats.org/officeDocument/2006/relationships/image" Target="../media/image17.wmf"/></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xml"/><Relationship Id="rId1" Type="http://schemas.openxmlformats.org/officeDocument/2006/relationships/vmlDrawing" Target="../drawings/vmlDrawing11.vml"/><Relationship Id="rId4" Type="http://schemas.openxmlformats.org/officeDocument/2006/relationships/image" Target="../media/image18.w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slide" Target="slide73.xml"/><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slide" Target="slide74.xml"/><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1.xml"/><Relationship Id="rId1" Type="http://schemas.openxmlformats.org/officeDocument/2006/relationships/slideLayout" Target="../slideLayouts/slideLayout6.xml"/><Relationship Id="rId4" Type="http://schemas.openxmlformats.org/officeDocument/2006/relationships/slide" Target="slide16.xml"/></Relationships>
</file>

<file path=ppt/slides/_rels/slide68.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8.xml"/><Relationship Id="rId1" Type="http://schemas.openxmlformats.org/officeDocument/2006/relationships/slideLayout" Target="../slideLayouts/slideLayout6.xml"/><Relationship Id="rId4" Type="http://schemas.openxmlformats.org/officeDocument/2006/relationships/slide" Target="slide16.xml"/></Relationships>
</file>

<file path=ppt/slides/_rels/slide69.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31.xml"/><Relationship Id="rId1" Type="http://schemas.openxmlformats.org/officeDocument/2006/relationships/slideLayout" Target="../slideLayouts/slideLayout6.xml"/><Relationship Id="rId4" Type="http://schemas.openxmlformats.org/officeDocument/2006/relationships/slide" Target="slide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35.xml"/><Relationship Id="rId1" Type="http://schemas.openxmlformats.org/officeDocument/2006/relationships/slideLayout" Target="../slideLayouts/slideLayout6.xml"/><Relationship Id="rId4" Type="http://schemas.openxmlformats.org/officeDocument/2006/relationships/slide" Target="slide16.xml"/></Relationships>
</file>

<file path=ppt/slides/_rels/slide71.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46.xml"/><Relationship Id="rId1" Type="http://schemas.openxmlformats.org/officeDocument/2006/relationships/slideLayout" Target="../slideLayouts/slideLayout6.xml"/><Relationship Id="rId4" Type="http://schemas.openxmlformats.org/officeDocument/2006/relationships/slide" Target="slide16.xml"/></Relationships>
</file>

<file path=ppt/slides/_rels/slide72.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49.xml"/><Relationship Id="rId1" Type="http://schemas.openxmlformats.org/officeDocument/2006/relationships/slideLayout" Target="../slideLayouts/slideLayout6.xml"/><Relationship Id="rId4" Type="http://schemas.openxmlformats.org/officeDocument/2006/relationships/slide" Target="slide16.xml"/></Relationships>
</file>

<file path=ppt/slides/_rels/slide73.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58.xml"/><Relationship Id="rId1" Type="http://schemas.openxmlformats.org/officeDocument/2006/relationships/slideLayout" Target="../slideLayouts/slideLayout6.xml"/><Relationship Id="rId4" Type="http://schemas.openxmlformats.org/officeDocument/2006/relationships/slide" Target="slide16.xml"/></Relationships>
</file>

<file path=ppt/slides/_rels/slide74.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61.xml"/><Relationship Id="rId1" Type="http://schemas.openxmlformats.org/officeDocument/2006/relationships/slideLayout" Target="../slideLayouts/slideLayout6.xml"/><Relationship Id="rId4" Type="http://schemas.openxmlformats.org/officeDocument/2006/relationships/slide" Target="slide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40703" y="1066800"/>
            <a:ext cx="7543800" cy="1527549"/>
          </a:xfrm>
        </p:spPr>
        <p:txBody>
          <a:bodyPr lIns="90488" tIns="44450" rIns="90488" bIns="44450">
            <a:noAutofit/>
          </a:bodyPr>
          <a:lstStyle/>
          <a:p>
            <a:pPr eaLnBrk="1" hangingPunct="1">
              <a:defRPr/>
            </a:pPr>
            <a:r>
              <a:rPr lang="en-US" altLang="en-US" sz="5000" noProof="0" dirty="0">
                <a:solidFill>
                  <a:prstClr val="black">
                    <a:lumMod val="85000"/>
                    <a:lumOff val="15000"/>
                  </a:prstClr>
                </a:solidFill>
                <a:ea typeface="MS PGothic" panose="020B0600070205080204" pitchFamily="34" charset="-128"/>
                <a:cs typeface="Arial" panose="020B0604020202020204" pitchFamily="34" charset="0"/>
              </a:rPr>
              <a:t>Standard Costs and Variances</a:t>
            </a:r>
            <a:endParaRPr lang="en-US" altLang="en-US" sz="5000" noProof="0" dirty="0">
              <a:solidFill>
                <a:schemeClr val="tx1">
                  <a:lumMod val="85000"/>
                  <a:lumOff val="15000"/>
                </a:schemeClr>
              </a:solidFill>
              <a:ea typeface="MS PGothic" charset="-128"/>
            </a:endParaRPr>
          </a:p>
        </p:txBody>
      </p:sp>
      <p:sp>
        <p:nvSpPr>
          <p:cNvPr id="11" name="Subtitle 10">
            <a:extLst>
              <a:ext uri="{FF2B5EF4-FFF2-40B4-BE49-F238E27FC236}">
                <a16:creationId xmlns:a16="http://schemas.microsoft.com/office/drawing/2014/main" id="{3293C181-142F-49FD-B6A1-CE721C9C804B}"/>
              </a:ext>
            </a:extLst>
          </p:cNvPr>
          <p:cNvSpPr>
            <a:spLocks noGrp="1"/>
          </p:cNvSpPr>
          <p:nvPr>
            <p:ph type="subTitle" idx="1"/>
          </p:nvPr>
        </p:nvSpPr>
        <p:spPr/>
        <p:txBody>
          <a:bodyPr>
            <a:normAutofit/>
          </a:bodyPr>
          <a:lstStyle/>
          <a:p>
            <a:pPr lvl="0" eaLnBrk="1" fontAlgn="auto" hangingPunct="1">
              <a:spcAft>
                <a:spcPts val="0"/>
              </a:spcAft>
              <a:buClr>
                <a:srgbClr val="28C4CC"/>
              </a:buClr>
              <a:defRPr/>
            </a:pPr>
            <a:r>
              <a:rPr lang="en-US" noProof="0" dirty="0">
                <a:solidFill>
                  <a:schemeClr val="tx1"/>
                </a:solidFill>
                <a:ea typeface="ＭＳ Ｐゴシック" charset="-128"/>
              </a:rPr>
              <a:t>Chapter 10</a:t>
            </a:r>
          </a:p>
        </p:txBody>
      </p:sp>
      <p:sp>
        <p:nvSpPr>
          <p:cNvPr id="12" name="Content Placeholder 11">
            <a:extLst>
              <a:ext uri="{FF2B5EF4-FFF2-40B4-BE49-F238E27FC236}">
                <a16:creationId xmlns:a16="http://schemas.microsoft.com/office/drawing/2014/main" id="{B1BEB1BD-CE99-43BF-97B9-1807B8E77767}"/>
              </a:ext>
            </a:extLst>
          </p:cNvPr>
          <p:cNvSpPr>
            <a:spLocks noGrp="1"/>
          </p:cNvSpPr>
          <p:nvPr>
            <p:ph sz="quarter" idx="14"/>
          </p:nvPr>
        </p:nvSpPr>
        <p:spPr>
          <a:xfrm>
            <a:off x="540703" y="4038600"/>
            <a:ext cx="4640897" cy="1143000"/>
          </a:xfrm>
        </p:spPr>
        <p:txBody>
          <a:bodyPr/>
          <a:lstStyle/>
          <a:p>
            <a:pPr marL="0" lvl="0" indent="0">
              <a:lnSpc>
                <a:spcPct val="100000"/>
              </a:lnSpc>
              <a:spcBef>
                <a:spcPct val="0"/>
              </a:spcBef>
              <a:spcAft>
                <a:spcPct val="0"/>
              </a:spcAft>
              <a:buClrTx/>
              <a:buSzTx/>
              <a:buNone/>
              <a:defRPr/>
            </a:pPr>
            <a:r>
              <a:rPr lang="en-US" sz="3600" spc="-50" noProof="0" dirty="0">
                <a:solidFill>
                  <a:schemeClr val="tx1"/>
                </a:solidFill>
                <a:latin typeface="Calibri Light" panose="020F0302020204030204" pitchFamily="34" charset="0"/>
                <a:ea typeface="MS PGothic" charset="-128"/>
                <a:cs typeface="Calibri Light" panose="020F0302020204030204" pitchFamily="34" charset="0"/>
              </a:rPr>
              <a:t>Managerial Accounting</a:t>
            </a:r>
          </a:p>
          <a:p>
            <a:pPr marL="0" lvl="0" indent="0">
              <a:lnSpc>
                <a:spcPct val="100000"/>
              </a:lnSpc>
              <a:spcBef>
                <a:spcPct val="0"/>
              </a:spcBef>
              <a:spcAft>
                <a:spcPct val="0"/>
              </a:spcAft>
              <a:buClrTx/>
              <a:buSzTx/>
              <a:buNone/>
              <a:defRPr/>
            </a:pPr>
            <a:r>
              <a:rPr lang="en-US" sz="2400" spc="-50" noProof="0" dirty="0">
                <a:solidFill>
                  <a:schemeClr val="tx1"/>
                </a:solidFill>
                <a:latin typeface="Calibri Light" panose="020F0302020204030204" pitchFamily="34" charset="0"/>
                <a:ea typeface="MS PGothic" charset="-128"/>
                <a:cs typeface="Calibri Light" panose="020F0302020204030204" pitchFamily="34" charset="0"/>
              </a:rPr>
              <a:t>Seventeenth edition</a:t>
            </a:r>
          </a:p>
        </p:txBody>
      </p:sp>
      <p:pic>
        <p:nvPicPr>
          <p:cNvPr id="14" name="Picture 4" descr="Image of the textbook cover">
            <a:extLst>
              <a:ext uri="{FF2B5EF4-FFF2-40B4-BE49-F238E27FC236}">
                <a16:creationId xmlns:a16="http://schemas.microsoft.com/office/drawing/2014/main" id="{EC777E73-5697-475A-BDA6-21A05BF6ECE0}"/>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tretch>
            <a:fillRect/>
          </a:stretch>
        </p:blipFill>
        <p:spPr bwMode="auto">
          <a:xfrm>
            <a:off x="5577880" y="2864877"/>
            <a:ext cx="2797827" cy="33354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Content Placeholder 8">
            <a:extLst>
              <a:ext uri="{FF2B5EF4-FFF2-40B4-BE49-F238E27FC236}">
                <a16:creationId xmlns:a16="http://schemas.microsoft.com/office/drawing/2014/main" id="{A54BC8DC-5D2D-4DC2-90EE-55848D8D4FE2}"/>
              </a:ext>
            </a:extLst>
          </p:cNvPr>
          <p:cNvSpPr>
            <a:spLocks noGrp="1"/>
          </p:cNvSpPr>
          <p:nvPr>
            <p:ph sz="quarter" idx="13"/>
          </p:nvPr>
        </p:nvSpPr>
        <p:spPr/>
        <p:txBody>
          <a:bodyPr/>
          <a:lstStyle/>
          <a:p>
            <a:r>
              <a:rPr lang="en-US" sz="1200" noProof="0" dirty="0">
                <a:solidFill>
                  <a:schemeClr val="tx1"/>
                </a:solidFill>
              </a:rPr>
              <a:t>© 2021 McGraw Hill. All rights reserved. Authorized only for instructor use in the classroom. No reproduction or further distribution permitted without the prior written consent of McGraw Hill.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noProof="0" dirty="0">
                <a:cs typeface="Arial" charset="0"/>
              </a:rPr>
              <a:t>Variance Analysis</a:t>
            </a:r>
            <a:endParaRPr lang="en-US" noProof="0" dirty="0"/>
          </a:p>
        </p:txBody>
      </p:sp>
      <p:sp>
        <p:nvSpPr>
          <p:cNvPr id="2" name="Content Placeholder 1">
            <a:extLst>
              <a:ext uri="{FF2B5EF4-FFF2-40B4-BE49-F238E27FC236}">
                <a16:creationId xmlns:a16="http://schemas.microsoft.com/office/drawing/2014/main" id="{F1749BFF-A399-4BD3-A8D7-14E57A283E06}"/>
              </a:ext>
            </a:extLst>
          </p:cNvPr>
          <p:cNvSpPr>
            <a:spLocks noGrp="1"/>
          </p:cNvSpPr>
          <p:nvPr>
            <p:ph idx="1"/>
          </p:nvPr>
        </p:nvSpPr>
        <p:spPr>
          <a:xfrm>
            <a:off x="822325" y="1447800"/>
            <a:ext cx="7543800" cy="4724399"/>
          </a:xfrm>
        </p:spPr>
        <p:txBody>
          <a:bodyPr/>
          <a:lstStyle/>
          <a:p>
            <a:pPr>
              <a:spcBef>
                <a:spcPts val="600"/>
              </a:spcBef>
            </a:pPr>
            <a:r>
              <a:rPr lang="en-US" sz="2800" dirty="0"/>
              <a:t>Variance Analysis</a:t>
            </a:r>
          </a:p>
          <a:p>
            <a:pPr marL="292608" lvl="1" indent="-342900">
              <a:spcBef>
                <a:spcPts val="600"/>
              </a:spcBef>
              <a:buClr>
                <a:schemeClr val="tx1"/>
              </a:buClr>
              <a:buFont typeface="Arial" panose="020B0604020202020204" pitchFamily="34" charset="0"/>
              <a:buChar char="•"/>
            </a:pPr>
            <a:r>
              <a:rPr lang="en-US" sz="2400" dirty="0"/>
              <a:t>Price Variance:</a:t>
            </a:r>
          </a:p>
          <a:p>
            <a:pPr marL="727075" lvl="2" indent="-342900">
              <a:spcBef>
                <a:spcPts val="600"/>
              </a:spcBef>
              <a:buClr>
                <a:schemeClr val="tx1"/>
              </a:buClr>
              <a:buFont typeface="Arial" panose="020B0604020202020204" pitchFamily="34" charset="0"/>
              <a:buChar char="•"/>
            </a:pPr>
            <a:r>
              <a:rPr lang="en-US" sz="2400" dirty="0"/>
              <a:t>Materials price variance</a:t>
            </a:r>
          </a:p>
          <a:p>
            <a:pPr marL="727075" lvl="2" indent="-342900">
              <a:spcBef>
                <a:spcPts val="600"/>
              </a:spcBef>
              <a:buClr>
                <a:schemeClr val="tx1"/>
              </a:buClr>
              <a:buFont typeface="Arial" panose="020B0604020202020204" pitchFamily="34" charset="0"/>
              <a:buChar char="•"/>
            </a:pPr>
            <a:r>
              <a:rPr lang="en-US" sz="2400" dirty="0"/>
              <a:t>Labor rate variance</a:t>
            </a:r>
          </a:p>
          <a:p>
            <a:pPr marL="727075" lvl="2" indent="-342900">
              <a:spcBef>
                <a:spcPts val="600"/>
              </a:spcBef>
              <a:buClr>
                <a:schemeClr val="tx1"/>
              </a:buClr>
              <a:buFont typeface="Arial" panose="020B0604020202020204" pitchFamily="34" charset="0"/>
              <a:buChar char="•"/>
            </a:pPr>
            <a:r>
              <a:rPr lang="en-US" sz="2400" dirty="0"/>
              <a:t>VOH rate variance</a:t>
            </a:r>
          </a:p>
          <a:p>
            <a:pPr marL="292608" lvl="1" indent="-342900">
              <a:spcBef>
                <a:spcPts val="600"/>
              </a:spcBef>
              <a:buClr>
                <a:schemeClr val="tx1"/>
              </a:buClr>
              <a:buFont typeface="Arial" panose="020B0604020202020204" pitchFamily="34" charset="0"/>
              <a:buChar char="•"/>
            </a:pPr>
            <a:r>
              <a:rPr lang="en-US" sz="2400" dirty="0"/>
              <a:t>Quantity Variance:</a:t>
            </a:r>
          </a:p>
          <a:p>
            <a:pPr marL="727075" lvl="2" indent="-342900">
              <a:spcBef>
                <a:spcPts val="600"/>
              </a:spcBef>
              <a:buClr>
                <a:schemeClr val="tx1"/>
              </a:buClr>
              <a:buFont typeface="Arial" panose="020B0604020202020204" pitchFamily="34" charset="0"/>
              <a:buChar char="•"/>
            </a:pPr>
            <a:r>
              <a:rPr lang="en-US" sz="2400" dirty="0"/>
              <a:t>Materials quantity variance</a:t>
            </a:r>
          </a:p>
          <a:p>
            <a:pPr marL="727075" lvl="2" indent="-342900">
              <a:spcBef>
                <a:spcPts val="600"/>
              </a:spcBef>
              <a:buClr>
                <a:schemeClr val="tx1"/>
              </a:buClr>
              <a:buFont typeface="Arial" panose="020B0604020202020204" pitchFamily="34" charset="0"/>
              <a:buChar char="•"/>
            </a:pPr>
            <a:r>
              <a:rPr lang="en-US" sz="2400" dirty="0"/>
              <a:t>Labor efficiency variance</a:t>
            </a:r>
          </a:p>
          <a:p>
            <a:pPr marL="727075" lvl="2" indent="-342900">
              <a:spcBef>
                <a:spcPts val="600"/>
              </a:spcBef>
              <a:buClr>
                <a:schemeClr val="tx1"/>
              </a:buClr>
              <a:buFont typeface="Arial" panose="020B0604020202020204" pitchFamily="34" charset="0"/>
              <a:buChar char="•"/>
            </a:pPr>
            <a:r>
              <a:rPr lang="en-US" sz="2400" dirty="0"/>
              <a:t>VOH efficiency variance</a:t>
            </a:r>
          </a:p>
        </p:txBody>
      </p:sp>
    </p:spTree>
    <p:extLst>
      <p:ext uri="{BB962C8B-B14F-4D97-AF65-F5344CB8AC3E}">
        <p14:creationId xmlns:p14="http://schemas.microsoft.com/office/powerpoint/2010/main" val="2550256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fontScale="90000"/>
          </a:bodyPr>
          <a:lstStyle/>
          <a:p>
            <a:r>
              <a:rPr lang="en-US" noProof="0" dirty="0">
                <a:cs typeface="Arial" charset="0"/>
              </a:rPr>
              <a:t>A General Model for Variance Analysis</a:t>
            </a:r>
            <a:endParaRPr lang="en-US" noProof="0" dirty="0"/>
          </a:p>
        </p:txBody>
      </p:sp>
      <p:pic>
        <p:nvPicPr>
          <p:cNvPr id="3" name="Picture 2" descr="Variance analysis for price, quantity, and spending variances.">
            <a:extLst>
              <a:ext uri="{FF2B5EF4-FFF2-40B4-BE49-F238E27FC236}">
                <a16:creationId xmlns:a16="http://schemas.microsoft.com/office/drawing/2014/main" id="{96CC9E39-079B-4868-8160-CFF6D100FA97}"/>
              </a:ext>
            </a:extLst>
          </p:cNvPr>
          <p:cNvPicPr>
            <a:picLocks noChangeAspect="1"/>
          </p:cNvPicPr>
          <p:nvPr/>
        </p:nvPicPr>
        <p:blipFill>
          <a:blip r:embed="rId2"/>
          <a:stretch>
            <a:fillRect/>
          </a:stretch>
        </p:blipFill>
        <p:spPr>
          <a:xfrm>
            <a:off x="571400" y="1472361"/>
            <a:ext cx="8001199" cy="4272516"/>
          </a:xfrm>
          <a:prstGeom prst="rect">
            <a:avLst/>
          </a:prstGeom>
        </p:spPr>
      </p:pic>
      <p:sp>
        <p:nvSpPr>
          <p:cNvPr id="4" name="Content Placeholder 3">
            <a:extLst>
              <a:ext uri="{FF2B5EF4-FFF2-40B4-BE49-F238E27FC236}">
                <a16:creationId xmlns:a16="http://schemas.microsoft.com/office/drawing/2014/main" id="{700EB90C-9062-4CB8-967A-EF45E9D13E97}"/>
              </a:ext>
            </a:extLst>
          </p:cNvPr>
          <p:cNvSpPr>
            <a:spLocks noGrp="1"/>
          </p:cNvSpPr>
          <p:nvPr>
            <p:ph sz="quarter" idx="10"/>
          </p:nvPr>
        </p:nvSpPr>
        <p:spPr/>
        <p:txBody>
          <a:bodyPr/>
          <a:lstStyle/>
          <a:p>
            <a:r>
              <a:rPr lang="en-US" dirty="0">
                <a:hlinkClick r:id="rId3" action="ppaction://hlinksldjump"/>
              </a:rPr>
              <a:t>Access the text alternative for slide images.</a:t>
            </a:r>
            <a:endParaRPr lang="en-US" dirty="0"/>
          </a:p>
        </p:txBody>
      </p:sp>
    </p:spTree>
    <p:extLst>
      <p:ext uri="{BB962C8B-B14F-4D97-AF65-F5344CB8AC3E}">
        <p14:creationId xmlns:p14="http://schemas.microsoft.com/office/powerpoint/2010/main" val="1110686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fontScale="90000"/>
          </a:bodyPr>
          <a:lstStyle/>
          <a:p>
            <a:r>
              <a:rPr lang="en-US" noProof="0" dirty="0">
                <a:cs typeface="Arial" charset="0"/>
              </a:rPr>
              <a:t>A General Model for Variance Analysis – Actual Quantity</a:t>
            </a:r>
            <a:endParaRPr lang="en-US" noProof="0" dirty="0"/>
          </a:p>
        </p:txBody>
      </p:sp>
      <p:sp>
        <p:nvSpPr>
          <p:cNvPr id="3" name="Content Placeholder 2">
            <a:extLst>
              <a:ext uri="{FF2B5EF4-FFF2-40B4-BE49-F238E27FC236}">
                <a16:creationId xmlns:a16="http://schemas.microsoft.com/office/drawing/2014/main" id="{5D382476-2A48-44E1-B058-F309BE9417DA}"/>
              </a:ext>
            </a:extLst>
          </p:cNvPr>
          <p:cNvSpPr>
            <a:spLocks noGrp="1"/>
          </p:cNvSpPr>
          <p:nvPr>
            <p:ph idx="1"/>
          </p:nvPr>
        </p:nvSpPr>
        <p:spPr>
          <a:xfrm>
            <a:off x="822325" y="1447801"/>
            <a:ext cx="7543800" cy="685799"/>
          </a:xfrm>
          <a:ln>
            <a:solidFill>
              <a:schemeClr val="tx1"/>
            </a:solidFill>
          </a:ln>
        </p:spPr>
        <p:txBody>
          <a:bodyPr/>
          <a:lstStyle/>
          <a:p>
            <a:pPr algn="ctr"/>
            <a:r>
              <a:rPr lang="en-US" b="1" noProof="0" dirty="0">
                <a:solidFill>
                  <a:srgbClr val="AC0000"/>
                </a:solidFill>
              </a:rPr>
              <a:t>Actual quantity </a:t>
            </a:r>
            <a:r>
              <a:rPr lang="en-US" b="1" noProof="0" dirty="0">
                <a:solidFill>
                  <a:schemeClr val="tx2"/>
                </a:solidFill>
              </a:rPr>
              <a:t>is the amount of direct materials, direct labor, and variable manufacturing overhead actually used.</a:t>
            </a:r>
          </a:p>
        </p:txBody>
      </p:sp>
      <p:graphicFrame>
        <p:nvGraphicFramePr>
          <p:cNvPr id="2" name="Object 1" descr="Same variance analysis as shown on previous slide.">
            <a:extLst>
              <a:ext uri="{FF2B5EF4-FFF2-40B4-BE49-F238E27FC236}">
                <a16:creationId xmlns:a16="http://schemas.microsoft.com/office/drawing/2014/main" id="{15419A2E-8A7E-43DC-AD13-5EF555DCD939}"/>
              </a:ext>
            </a:extLst>
          </p:cNvPr>
          <p:cNvGraphicFramePr>
            <a:graphicFrameLocks noChangeAspect="1"/>
          </p:cNvGraphicFramePr>
          <p:nvPr>
            <p:extLst>
              <p:ext uri="{D42A27DB-BD31-4B8C-83A1-F6EECF244321}">
                <p14:modId xmlns:p14="http://schemas.microsoft.com/office/powerpoint/2010/main" val="1737956594"/>
              </p:ext>
            </p:extLst>
          </p:nvPr>
        </p:nvGraphicFramePr>
        <p:xfrm>
          <a:off x="1084687" y="2362200"/>
          <a:ext cx="7281438" cy="3886160"/>
        </p:xfrm>
        <a:graphic>
          <a:graphicData uri="http://schemas.openxmlformats.org/presentationml/2006/ole">
            <mc:AlternateContent xmlns:mc="http://schemas.openxmlformats.org/markup-compatibility/2006">
              <mc:Choice xmlns:v="urn:schemas-microsoft-com:vml" Requires="v">
                <p:oleObj spid="_x0000_s2117" name="Equation" r:id="rId3" imgW="4520880" imgH="2412720" progId="Equation.DSMT4">
                  <p:embed/>
                </p:oleObj>
              </mc:Choice>
              <mc:Fallback>
                <p:oleObj name="Equation" r:id="rId3" imgW="4520880" imgH="2412720" progId="Equation.DSMT4">
                  <p:embed/>
                  <p:pic>
                    <p:nvPicPr>
                      <p:cNvPr id="0" name=""/>
                      <p:cNvPicPr/>
                      <p:nvPr/>
                    </p:nvPicPr>
                    <p:blipFill>
                      <a:blip r:embed="rId4"/>
                      <a:stretch>
                        <a:fillRect/>
                      </a:stretch>
                    </p:blipFill>
                    <p:spPr>
                      <a:xfrm>
                        <a:off x="1084687" y="2362200"/>
                        <a:ext cx="7281438" cy="3886160"/>
                      </a:xfrm>
                      <a:prstGeom prst="rect">
                        <a:avLst/>
                      </a:prstGeom>
                    </p:spPr>
                  </p:pic>
                </p:oleObj>
              </mc:Fallback>
            </mc:AlternateContent>
          </a:graphicData>
        </a:graphic>
      </p:graphicFrame>
    </p:spTree>
    <p:extLst>
      <p:ext uri="{BB962C8B-B14F-4D97-AF65-F5344CB8AC3E}">
        <p14:creationId xmlns:p14="http://schemas.microsoft.com/office/powerpoint/2010/main" val="1010062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fontScale="90000"/>
          </a:bodyPr>
          <a:lstStyle/>
          <a:p>
            <a:r>
              <a:rPr lang="en-US" noProof="0" dirty="0">
                <a:cs typeface="Arial" charset="0"/>
              </a:rPr>
              <a:t>A General Model for Variance Analysis – Standard Quantity </a:t>
            </a:r>
            <a:endParaRPr lang="en-US" noProof="0" dirty="0"/>
          </a:p>
        </p:txBody>
      </p:sp>
      <p:sp>
        <p:nvSpPr>
          <p:cNvPr id="3" name="Content Placeholder 2">
            <a:extLst>
              <a:ext uri="{FF2B5EF4-FFF2-40B4-BE49-F238E27FC236}">
                <a16:creationId xmlns:a16="http://schemas.microsoft.com/office/drawing/2014/main" id="{DB5B9322-0D58-4A0E-8B14-02408DD47B9C}"/>
              </a:ext>
            </a:extLst>
          </p:cNvPr>
          <p:cNvSpPr>
            <a:spLocks noGrp="1"/>
          </p:cNvSpPr>
          <p:nvPr>
            <p:ph idx="1"/>
          </p:nvPr>
        </p:nvSpPr>
        <p:spPr>
          <a:xfrm>
            <a:off x="822325" y="1447802"/>
            <a:ext cx="7543800" cy="699180"/>
          </a:xfrm>
          <a:ln>
            <a:solidFill>
              <a:schemeClr val="tx1"/>
            </a:solidFill>
          </a:ln>
        </p:spPr>
        <p:txBody>
          <a:bodyPr/>
          <a:lstStyle/>
          <a:p>
            <a:pPr algn="ctr" eaLnBrk="1" hangingPunct="1">
              <a:spcBef>
                <a:spcPct val="50000"/>
              </a:spcBef>
            </a:pPr>
            <a:r>
              <a:rPr lang="en-US" b="1" noProof="0" dirty="0">
                <a:solidFill>
                  <a:srgbClr val="AC0000"/>
                </a:solidFill>
              </a:rPr>
              <a:t>Standard quantity</a:t>
            </a:r>
            <a:r>
              <a:rPr lang="en-US" b="1" noProof="0" dirty="0">
                <a:solidFill>
                  <a:srgbClr val="FF0000"/>
                </a:solidFill>
              </a:rPr>
              <a:t> </a:t>
            </a:r>
            <a:r>
              <a:rPr lang="en-US" b="1" noProof="0" dirty="0">
                <a:solidFill>
                  <a:schemeClr val="tx2"/>
                </a:solidFill>
              </a:rPr>
              <a:t>is the standard quantity allowed for the actual output of the period.</a:t>
            </a:r>
          </a:p>
        </p:txBody>
      </p:sp>
      <p:graphicFrame>
        <p:nvGraphicFramePr>
          <p:cNvPr id="2" name="Object 1" descr="Same variance analysis as shown on previous slide.">
            <a:extLst>
              <a:ext uri="{FF2B5EF4-FFF2-40B4-BE49-F238E27FC236}">
                <a16:creationId xmlns:a16="http://schemas.microsoft.com/office/drawing/2014/main" id="{6130D72D-56E0-4964-823E-ED1A5C7B41F9}"/>
              </a:ext>
            </a:extLst>
          </p:cNvPr>
          <p:cNvGraphicFramePr>
            <a:graphicFrameLocks noChangeAspect="1"/>
          </p:cNvGraphicFramePr>
          <p:nvPr>
            <p:extLst>
              <p:ext uri="{D42A27DB-BD31-4B8C-83A1-F6EECF244321}">
                <p14:modId xmlns:p14="http://schemas.microsoft.com/office/powerpoint/2010/main" val="1716888008"/>
              </p:ext>
            </p:extLst>
          </p:nvPr>
        </p:nvGraphicFramePr>
        <p:xfrm>
          <a:off x="1091619" y="2401908"/>
          <a:ext cx="7281438" cy="3886160"/>
        </p:xfrm>
        <a:graphic>
          <a:graphicData uri="http://schemas.openxmlformats.org/presentationml/2006/ole">
            <mc:AlternateContent xmlns:mc="http://schemas.openxmlformats.org/markup-compatibility/2006">
              <mc:Choice xmlns:v="urn:schemas-microsoft-com:vml" Requires="v">
                <p:oleObj spid="_x0000_s3140" name="Equation" r:id="rId3" imgW="4520880" imgH="2412720" progId="Equation.DSMT4">
                  <p:embed/>
                </p:oleObj>
              </mc:Choice>
              <mc:Fallback>
                <p:oleObj name="Equation" r:id="rId3" imgW="4520880" imgH="2412720" progId="Equation.DSMT4">
                  <p:embed/>
                  <p:pic>
                    <p:nvPicPr>
                      <p:cNvPr id="0" name=""/>
                      <p:cNvPicPr/>
                      <p:nvPr/>
                    </p:nvPicPr>
                    <p:blipFill>
                      <a:blip r:embed="rId4"/>
                      <a:stretch>
                        <a:fillRect/>
                      </a:stretch>
                    </p:blipFill>
                    <p:spPr>
                      <a:xfrm>
                        <a:off x="1091619" y="2401908"/>
                        <a:ext cx="7281438" cy="3886160"/>
                      </a:xfrm>
                      <a:prstGeom prst="rect">
                        <a:avLst/>
                      </a:prstGeom>
                    </p:spPr>
                  </p:pic>
                </p:oleObj>
              </mc:Fallback>
            </mc:AlternateContent>
          </a:graphicData>
        </a:graphic>
      </p:graphicFrame>
    </p:spTree>
    <p:extLst>
      <p:ext uri="{BB962C8B-B14F-4D97-AF65-F5344CB8AC3E}">
        <p14:creationId xmlns:p14="http://schemas.microsoft.com/office/powerpoint/2010/main" val="3295371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fontScale="90000"/>
          </a:bodyPr>
          <a:lstStyle/>
          <a:p>
            <a:r>
              <a:rPr lang="en-US" noProof="0" dirty="0">
                <a:cs typeface="Arial" charset="0"/>
              </a:rPr>
              <a:t>A General Model for Variance Analysis – Actual Price </a:t>
            </a:r>
            <a:endParaRPr lang="en-US" noProof="0" dirty="0"/>
          </a:p>
        </p:txBody>
      </p:sp>
      <p:sp>
        <p:nvSpPr>
          <p:cNvPr id="3" name="Content Placeholder 2">
            <a:extLst>
              <a:ext uri="{FF2B5EF4-FFF2-40B4-BE49-F238E27FC236}">
                <a16:creationId xmlns:a16="http://schemas.microsoft.com/office/drawing/2014/main" id="{4014D89B-20CF-49EA-A165-FD0DDAFB2522}"/>
              </a:ext>
            </a:extLst>
          </p:cNvPr>
          <p:cNvSpPr>
            <a:spLocks noGrp="1"/>
          </p:cNvSpPr>
          <p:nvPr>
            <p:ph idx="1"/>
          </p:nvPr>
        </p:nvSpPr>
        <p:spPr>
          <a:xfrm>
            <a:off x="822325" y="1447801"/>
            <a:ext cx="7543800" cy="685799"/>
          </a:xfrm>
          <a:ln>
            <a:solidFill>
              <a:schemeClr val="tx1"/>
            </a:solidFill>
          </a:ln>
        </p:spPr>
        <p:txBody>
          <a:bodyPr/>
          <a:lstStyle/>
          <a:p>
            <a:pPr algn="ctr"/>
            <a:r>
              <a:rPr lang="en-US" b="1" noProof="0" dirty="0">
                <a:solidFill>
                  <a:srgbClr val="AC0000"/>
                </a:solidFill>
              </a:rPr>
              <a:t>Actual price </a:t>
            </a:r>
            <a:r>
              <a:rPr lang="en-US" b="1" noProof="0" dirty="0">
                <a:solidFill>
                  <a:schemeClr val="tx2"/>
                </a:solidFill>
              </a:rPr>
              <a:t>is the amount actually paid for the input used.</a:t>
            </a:r>
          </a:p>
        </p:txBody>
      </p:sp>
      <p:graphicFrame>
        <p:nvGraphicFramePr>
          <p:cNvPr id="2" name="Object 1" descr="Same variance analysis as shown on previous slide.">
            <a:extLst>
              <a:ext uri="{FF2B5EF4-FFF2-40B4-BE49-F238E27FC236}">
                <a16:creationId xmlns:a16="http://schemas.microsoft.com/office/drawing/2014/main" id="{56EBF51B-289D-4FC6-A7F4-4208FB20F481}"/>
              </a:ext>
            </a:extLst>
          </p:cNvPr>
          <p:cNvGraphicFramePr>
            <a:graphicFrameLocks noChangeAspect="1"/>
          </p:cNvGraphicFramePr>
          <p:nvPr>
            <p:extLst>
              <p:ext uri="{D42A27DB-BD31-4B8C-83A1-F6EECF244321}">
                <p14:modId xmlns:p14="http://schemas.microsoft.com/office/powerpoint/2010/main" val="3048474769"/>
              </p:ext>
            </p:extLst>
          </p:nvPr>
        </p:nvGraphicFramePr>
        <p:xfrm>
          <a:off x="1102731" y="2286000"/>
          <a:ext cx="7281438" cy="3886160"/>
        </p:xfrm>
        <a:graphic>
          <a:graphicData uri="http://schemas.openxmlformats.org/presentationml/2006/ole">
            <mc:AlternateContent xmlns:mc="http://schemas.openxmlformats.org/markup-compatibility/2006">
              <mc:Choice xmlns:v="urn:schemas-microsoft-com:vml" Requires="v">
                <p:oleObj spid="_x0000_s4164" name="Equation" r:id="rId3" imgW="4520880" imgH="2412720" progId="Equation.DSMT4">
                  <p:embed/>
                </p:oleObj>
              </mc:Choice>
              <mc:Fallback>
                <p:oleObj name="Equation" r:id="rId3" imgW="4520880" imgH="2412720" progId="Equation.DSMT4">
                  <p:embed/>
                  <p:pic>
                    <p:nvPicPr>
                      <p:cNvPr id="0" name=""/>
                      <p:cNvPicPr/>
                      <p:nvPr/>
                    </p:nvPicPr>
                    <p:blipFill>
                      <a:blip r:embed="rId4"/>
                      <a:stretch>
                        <a:fillRect/>
                      </a:stretch>
                    </p:blipFill>
                    <p:spPr>
                      <a:xfrm>
                        <a:off x="1102731" y="2286000"/>
                        <a:ext cx="7281438" cy="3886160"/>
                      </a:xfrm>
                      <a:prstGeom prst="rect">
                        <a:avLst/>
                      </a:prstGeom>
                    </p:spPr>
                  </p:pic>
                </p:oleObj>
              </mc:Fallback>
            </mc:AlternateContent>
          </a:graphicData>
        </a:graphic>
      </p:graphicFrame>
    </p:spTree>
    <p:extLst>
      <p:ext uri="{BB962C8B-B14F-4D97-AF65-F5344CB8AC3E}">
        <p14:creationId xmlns:p14="http://schemas.microsoft.com/office/powerpoint/2010/main" val="1069241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fontScale="90000"/>
          </a:bodyPr>
          <a:lstStyle/>
          <a:p>
            <a:r>
              <a:rPr lang="en-US" noProof="0" dirty="0">
                <a:cs typeface="Arial" charset="0"/>
              </a:rPr>
              <a:t>A General Model for Variance Analysis – Standard Price </a:t>
            </a:r>
            <a:endParaRPr lang="en-US" noProof="0" dirty="0"/>
          </a:p>
        </p:txBody>
      </p:sp>
      <p:sp>
        <p:nvSpPr>
          <p:cNvPr id="3" name="Content Placeholder 2">
            <a:extLst>
              <a:ext uri="{FF2B5EF4-FFF2-40B4-BE49-F238E27FC236}">
                <a16:creationId xmlns:a16="http://schemas.microsoft.com/office/drawing/2014/main" id="{4557ABFE-5B1E-41BA-8CD4-BC5CD7509B76}"/>
              </a:ext>
            </a:extLst>
          </p:cNvPr>
          <p:cNvSpPr>
            <a:spLocks noGrp="1"/>
          </p:cNvSpPr>
          <p:nvPr>
            <p:ph idx="1"/>
          </p:nvPr>
        </p:nvSpPr>
        <p:spPr>
          <a:xfrm>
            <a:off x="822325" y="1447802"/>
            <a:ext cx="7543800" cy="681926"/>
          </a:xfrm>
          <a:ln>
            <a:solidFill>
              <a:schemeClr val="tx1"/>
            </a:solidFill>
          </a:ln>
        </p:spPr>
        <p:txBody>
          <a:bodyPr/>
          <a:lstStyle/>
          <a:p>
            <a:pPr algn="ctr"/>
            <a:r>
              <a:rPr lang="en-US" b="1" noProof="0" dirty="0">
                <a:solidFill>
                  <a:srgbClr val="AC0000"/>
                </a:solidFill>
              </a:rPr>
              <a:t>Standard price</a:t>
            </a:r>
            <a:r>
              <a:rPr lang="en-US" b="1" noProof="0" dirty="0">
                <a:solidFill>
                  <a:schemeClr val="accent2"/>
                </a:solidFill>
              </a:rPr>
              <a:t> </a:t>
            </a:r>
            <a:r>
              <a:rPr lang="en-US" b="1" noProof="0" dirty="0">
                <a:solidFill>
                  <a:schemeClr val="tx2"/>
                </a:solidFill>
              </a:rPr>
              <a:t>is the amount that should have been paid for the input used.</a:t>
            </a:r>
          </a:p>
        </p:txBody>
      </p:sp>
      <p:graphicFrame>
        <p:nvGraphicFramePr>
          <p:cNvPr id="2" name="Object 1" descr="Same variance analysis as shown on previous slide.">
            <a:extLst>
              <a:ext uri="{FF2B5EF4-FFF2-40B4-BE49-F238E27FC236}">
                <a16:creationId xmlns:a16="http://schemas.microsoft.com/office/drawing/2014/main" id="{655EB72C-86C9-4F3D-A04A-5B12AF31735B}"/>
              </a:ext>
            </a:extLst>
          </p:cNvPr>
          <p:cNvGraphicFramePr>
            <a:graphicFrameLocks noChangeAspect="1"/>
          </p:cNvGraphicFramePr>
          <p:nvPr>
            <p:extLst>
              <p:ext uri="{D42A27DB-BD31-4B8C-83A1-F6EECF244321}">
                <p14:modId xmlns:p14="http://schemas.microsoft.com/office/powerpoint/2010/main" val="960529503"/>
              </p:ext>
            </p:extLst>
          </p:nvPr>
        </p:nvGraphicFramePr>
        <p:xfrm>
          <a:off x="1091619" y="2362200"/>
          <a:ext cx="7281438" cy="3886160"/>
        </p:xfrm>
        <a:graphic>
          <a:graphicData uri="http://schemas.openxmlformats.org/presentationml/2006/ole">
            <mc:AlternateContent xmlns:mc="http://schemas.openxmlformats.org/markup-compatibility/2006">
              <mc:Choice xmlns:v="urn:schemas-microsoft-com:vml" Requires="v">
                <p:oleObj spid="_x0000_s5188" name="Equation" r:id="rId3" imgW="4520880" imgH="2412720" progId="Equation.DSMT4">
                  <p:embed/>
                </p:oleObj>
              </mc:Choice>
              <mc:Fallback>
                <p:oleObj name="Equation" r:id="rId3" imgW="4520880" imgH="2412720" progId="Equation.DSMT4">
                  <p:embed/>
                  <p:pic>
                    <p:nvPicPr>
                      <p:cNvPr id="0" name=""/>
                      <p:cNvPicPr/>
                      <p:nvPr/>
                    </p:nvPicPr>
                    <p:blipFill>
                      <a:blip r:embed="rId4"/>
                      <a:stretch>
                        <a:fillRect/>
                      </a:stretch>
                    </p:blipFill>
                    <p:spPr>
                      <a:xfrm>
                        <a:off x="1091619" y="2362200"/>
                        <a:ext cx="7281438" cy="3886160"/>
                      </a:xfrm>
                      <a:prstGeom prst="rect">
                        <a:avLst/>
                      </a:prstGeom>
                    </p:spPr>
                  </p:pic>
                </p:oleObj>
              </mc:Fallback>
            </mc:AlternateContent>
          </a:graphicData>
        </a:graphic>
      </p:graphicFrame>
    </p:spTree>
    <p:extLst>
      <p:ext uri="{BB962C8B-B14F-4D97-AF65-F5344CB8AC3E}">
        <p14:creationId xmlns:p14="http://schemas.microsoft.com/office/powerpoint/2010/main" val="3878771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altLang="en-US" noProof="0" dirty="0">
                <a:cs typeface="ＭＳ Ｐゴシック" charset="-128"/>
              </a:rPr>
              <a:t>Learning Objective 1</a:t>
            </a:r>
            <a:endParaRPr lang="en-US" noProof="0" dirty="0"/>
          </a:p>
        </p:txBody>
      </p:sp>
      <p:sp>
        <p:nvSpPr>
          <p:cNvPr id="12" name="Content Placeholder 11"/>
          <p:cNvSpPr>
            <a:spLocks noGrp="1"/>
          </p:cNvSpPr>
          <p:nvPr>
            <p:ph idx="1"/>
          </p:nvPr>
        </p:nvSpPr>
        <p:spPr>
          <a:xfrm>
            <a:off x="822325" y="1447801"/>
            <a:ext cx="7543800" cy="1676399"/>
          </a:xfrm>
          <a:ln w="19050">
            <a:solidFill>
              <a:schemeClr val="tx1"/>
            </a:solidFill>
          </a:ln>
        </p:spPr>
        <p:txBody>
          <a:bodyPr/>
          <a:lstStyle/>
          <a:p>
            <a:pPr algn="ctr">
              <a:spcAft>
                <a:spcPts val="0"/>
              </a:spcAft>
              <a:defRPr/>
            </a:pPr>
            <a:r>
              <a:rPr lang="en-US" sz="3400" noProof="0" dirty="0">
                <a:ea typeface="MS PGothic" panose="020B0600070205080204" pitchFamily="34" charset="-128"/>
                <a:cs typeface="Times New Roman" pitchFamily="18" charset="0"/>
              </a:rPr>
              <a:t>Compute the direct materials price and quantity variances and explain their significance.</a:t>
            </a:r>
            <a:endParaRPr lang="en-US" sz="3400" noProof="0" dirty="0">
              <a:ea typeface="MS PGothic" panose="020B0600070205080204" pitchFamily="34" charset="-128"/>
            </a:endParaRPr>
          </a:p>
        </p:txBody>
      </p:sp>
    </p:spTree>
    <p:extLst>
      <p:ext uri="{BB962C8B-B14F-4D97-AF65-F5344CB8AC3E}">
        <p14:creationId xmlns:p14="http://schemas.microsoft.com/office/powerpoint/2010/main" val="2817775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noProof="0" dirty="0">
                <a:latin typeface="Calibri Light" charset="0"/>
                <a:ea typeface="MS PGothic" charset="0"/>
                <a:cs typeface="Arial" charset="0"/>
              </a:rPr>
              <a:t>Materials Variances – An Example</a:t>
            </a:r>
            <a:endParaRPr lang="en-US" noProof="0" dirty="0"/>
          </a:p>
        </p:txBody>
      </p:sp>
      <p:sp>
        <p:nvSpPr>
          <p:cNvPr id="12" name="Content Placeholder 11"/>
          <p:cNvSpPr>
            <a:spLocks noGrp="1"/>
          </p:cNvSpPr>
          <p:nvPr>
            <p:ph idx="1"/>
          </p:nvPr>
        </p:nvSpPr>
        <p:spPr>
          <a:xfrm>
            <a:off x="822324" y="1447801"/>
            <a:ext cx="7940675" cy="3733799"/>
          </a:xfrm>
        </p:spPr>
        <p:txBody>
          <a:bodyPr/>
          <a:lstStyle/>
          <a:p>
            <a:pPr algn="ctr">
              <a:spcAft>
                <a:spcPts val="0"/>
              </a:spcAft>
            </a:pPr>
            <a:r>
              <a:rPr lang="en-US" sz="2800" noProof="0" dirty="0">
                <a:ea typeface="MS PGothic" charset="0"/>
                <a:cs typeface="MS PGothic" charset="0"/>
              </a:rPr>
              <a:t> Glacier Peak Outfitters has the following direct materials standard for the fiberfill in its mountain parka.</a:t>
            </a:r>
          </a:p>
          <a:p>
            <a:pPr algn="ctr">
              <a:spcAft>
                <a:spcPts val="0"/>
              </a:spcAft>
            </a:pPr>
            <a:r>
              <a:rPr lang="en-US" sz="2800" b="1" noProof="0" dirty="0">
                <a:solidFill>
                  <a:srgbClr val="AC0000"/>
                </a:solidFill>
                <a:ea typeface="MS PGothic" charset="0"/>
                <a:cs typeface="MS PGothic" charset="0"/>
              </a:rPr>
              <a:t>0.1 kg of fiberfill per parka at $5.00 per kg</a:t>
            </a:r>
          </a:p>
          <a:p>
            <a:pPr algn="ctr">
              <a:spcAft>
                <a:spcPts val="0"/>
              </a:spcAft>
            </a:pPr>
            <a:r>
              <a:rPr lang="en-US" sz="2800" noProof="0" dirty="0">
                <a:solidFill>
                  <a:schemeClr val="accent2"/>
                </a:solidFill>
                <a:ea typeface="MS PGothic" charset="0"/>
                <a:cs typeface="MS PGothic" charset="0"/>
              </a:rPr>
              <a:t> </a:t>
            </a:r>
            <a:r>
              <a:rPr lang="en-US" sz="2800" noProof="0" dirty="0">
                <a:ea typeface="MS PGothic" charset="0"/>
                <a:cs typeface="MS PGothic" charset="0"/>
              </a:rPr>
              <a:t>Last month, 210 kg of fiberfill were purchased and used to make 2,000 parkas. The materials cost a total of $1,029.</a:t>
            </a:r>
            <a:endParaRPr lang="en-US" sz="2800" noProof="0" dirty="0"/>
          </a:p>
        </p:txBody>
      </p:sp>
    </p:spTree>
    <p:extLst>
      <p:ext uri="{BB962C8B-B14F-4D97-AF65-F5344CB8AC3E}">
        <p14:creationId xmlns:p14="http://schemas.microsoft.com/office/powerpoint/2010/main" val="4256026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r>
              <a:rPr lang="en-US" altLang="en-US" noProof="0" dirty="0"/>
              <a:t>Materials Variances Summary </a:t>
            </a:r>
            <a:r>
              <a:rPr lang="en-US" altLang="en-US" sz="1000" noProof="0" dirty="0"/>
              <a:t>1</a:t>
            </a:r>
            <a:endParaRPr lang="en-US" sz="1000" noProof="0" dirty="0"/>
          </a:p>
        </p:txBody>
      </p:sp>
      <p:pic>
        <p:nvPicPr>
          <p:cNvPr id="6" name="Picture 5" descr="Variance analysis for actual materials variance example.">
            <a:extLst>
              <a:ext uri="{FF2B5EF4-FFF2-40B4-BE49-F238E27FC236}">
                <a16:creationId xmlns:a16="http://schemas.microsoft.com/office/drawing/2014/main" id="{6E83B642-C1DC-4C04-8A60-41B6DCFA3BF2}"/>
              </a:ext>
            </a:extLst>
          </p:cNvPr>
          <p:cNvPicPr>
            <a:picLocks noChangeAspect="1"/>
          </p:cNvPicPr>
          <p:nvPr/>
        </p:nvPicPr>
        <p:blipFill>
          <a:blip r:embed="rId2"/>
          <a:stretch>
            <a:fillRect/>
          </a:stretch>
        </p:blipFill>
        <p:spPr>
          <a:xfrm>
            <a:off x="538102" y="1582968"/>
            <a:ext cx="8067796" cy="3692063"/>
          </a:xfrm>
          <a:prstGeom prst="rect">
            <a:avLst/>
          </a:prstGeom>
        </p:spPr>
      </p:pic>
      <p:sp>
        <p:nvSpPr>
          <p:cNvPr id="7" name="Content Placeholder 3">
            <a:extLst>
              <a:ext uri="{FF2B5EF4-FFF2-40B4-BE49-F238E27FC236}">
                <a16:creationId xmlns:a16="http://schemas.microsoft.com/office/drawing/2014/main" id="{C4A04102-82B8-4858-9E6E-6A0E9F7A6069}"/>
              </a:ext>
            </a:extLst>
          </p:cNvPr>
          <p:cNvSpPr>
            <a:spLocks noGrp="1"/>
          </p:cNvSpPr>
          <p:nvPr>
            <p:ph sz="quarter" idx="10"/>
          </p:nvPr>
        </p:nvSpPr>
        <p:spPr>
          <a:xfrm>
            <a:off x="2994025" y="5986463"/>
            <a:ext cx="3200400" cy="304800"/>
          </a:xfrm>
        </p:spPr>
        <p:txBody>
          <a:bodyPr/>
          <a:lstStyle/>
          <a:p>
            <a:r>
              <a:rPr lang="en-US" dirty="0">
                <a:hlinkClick r:id="rId3" action="ppaction://hlinksldjump"/>
              </a:rPr>
              <a:t>Access the text alternative for slide images.</a:t>
            </a:r>
            <a:endParaRPr lang="en-US" dirty="0"/>
          </a:p>
        </p:txBody>
      </p:sp>
    </p:spTree>
    <p:extLst>
      <p:ext uri="{BB962C8B-B14F-4D97-AF65-F5344CB8AC3E}">
        <p14:creationId xmlns:p14="http://schemas.microsoft.com/office/powerpoint/2010/main" val="2826896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r>
              <a:rPr lang="en-US" altLang="en-US" noProof="0" dirty="0"/>
              <a:t>Materials Variances Summary </a:t>
            </a:r>
            <a:r>
              <a:rPr lang="en-US" altLang="en-US" sz="1000" noProof="0" dirty="0"/>
              <a:t>2</a:t>
            </a:r>
            <a:endParaRPr lang="en-US" sz="1000" noProof="0" dirty="0"/>
          </a:p>
        </p:txBody>
      </p:sp>
      <p:graphicFrame>
        <p:nvGraphicFramePr>
          <p:cNvPr id="5" name="Object 4" descr="Same variance analysis as shown on previous slide.">
            <a:extLst>
              <a:ext uri="{FF2B5EF4-FFF2-40B4-BE49-F238E27FC236}">
                <a16:creationId xmlns:a16="http://schemas.microsoft.com/office/drawing/2014/main" id="{3616D116-A055-4AE5-81FB-9D76A76FD68A}"/>
              </a:ext>
            </a:extLst>
          </p:cNvPr>
          <p:cNvGraphicFramePr>
            <a:graphicFrameLocks noChangeAspect="1"/>
          </p:cNvGraphicFramePr>
          <p:nvPr>
            <p:extLst>
              <p:ext uri="{D42A27DB-BD31-4B8C-83A1-F6EECF244321}">
                <p14:modId xmlns:p14="http://schemas.microsoft.com/office/powerpoint/2010/main" val="2085807332"/>
              </p:ext>
            </p:extLst>
          </p:nvPr>
        </p:nvGraphicFramePr>
        <p:xfrm>
          <a:off x="855574" y="1855069"/>
          <a:ext cx="7526880" cy="2638499"/>
        </p:xfrm>
        <a:graphic>
          <a:graphicData uri="http://schemas.openxmlformats.org/presentationml/2006/ole">
            <mc:AlternateContent xmlns:mc="http://schemas.openxmlformats.org/markup-compatibility/2006">
              <mc:Choice xmlns:v="urn:schemas-microsoft-com:vml" Requires="v">
                <p:oleObj spid="_x0000_s7236" name="Equation" r:id="rId3" imgW="4673520" imgH="1638000" progId="Equation.DSMT4">
                  <p:embed/>
                </p:oleObj>
              </mc:Choice>
              <mc:Fallback>
                <p:oleObj name="Equation" r:id="rId3" imgW="4673520" imgH="1638000" progId="Equation.DSMT4">
                  <p:embed/>
                  <p:pic>
                    <p:nvPicPr>
                      <p:cNvPr id="0" name=""/>
                      <p:cNvPicPr/>
                      <p:nvPr/>
                    </p:nvPicPr>
                    <p:blipFill>
                      <a:blip r:embed="rId4"/>
                      <a:stretch>
                        <a:fillRect/>
                      </a:stretch>
                    </p:blipFill>
                    <p:spPr>
                      <a:xfrm>
                        <a:off x="855574" y="1855069"/>
                        <a:ext cx="7526880" cy="2638499"/>
                      </a:xfrm>
                      <a:prstGeom prst="rect">
                        <a:avLst/>
                      </a:prstGeom>
                    </p:spPr>
                  </p:pic>
                </p:oleObj>
              </mc:Fallback>
            </mc:AlternateContent>
          </a:graphicData>
        </a:graphic>
      </p:graphicFrame>
      <p:sp>
        <p:nvSpPr>
          <p:cNvPr id="2" name="Content Placeholder 1">
            <a:extLst>
              <a:ext uri="{FF2B5EF4-FFF2-40B4-BE49-F238E27FC236}">
                <a16:creationId xmlns:a16="http://schemas.microsoft.com/office/drawing/2014/main" id="{A66943FF-535D-426E-9DED-09E66EAC477D}"/>
              </a:ext>
            </a:extLst>
          </p:cNvPr>
          <p:cNvSpPr>
            <a:spLocks noGrp="1"/>
          </p:cNvSpPr>
          <p:nvPr>
            <p:ph idx="1"/>
          </p:nvPr>
        </p:nvSpPr>
        <p:spPr>
          <a:xfrm>
            <a:off x="822325" y="5181599"/>
            <a:ext cx="7543800" cy="542927"/>
          </a:xfrm>
        </p:spPr>
        <p:txBody>
          <a:bodyPr/>
          <a:lstStyle/>
          <a:p>
            <a:r>
              <a:rPr lang="en-US" sz="2400" dirty="0"/>
              <a:t>0.1 kg per parka </a:t>
            </a:r>
            <a:r>
              <a:rPr lang="en-US" sz="2400" b="1" dirty="0">
                <a:sym typeface="Symbol" charset="0"/>
              </a:rPr>
              <a:t>×</a:t>
            </a:r>
            <a:r>
              <a:rPr lang="en-US" sz="2400" dirty="0">
                <a:sym typeface="Symbol" charset="0"/>
              </a:rPr>
              <a:t> 2,000 parkas = </a:t>
            </a:r>
            <a:r>
              <a:rPr lang="en-US" sz="2400" b="1" dirty="0">
                <a:solidFill>
                  <a:srgbClr val="AC0000"/>
                </a:solidFill>
                <a:sym typeface="Symbol" charset="0"/>
              </a:rPr>
              <a:t>200 kg</a:t>
            </a:r>
            <a:endParaRPr lang="en-US" sz="2400" b="1" dirty="0">
              <a:solidFill>
                <a:srgbClr val="AC0000"/>
              </a:solidFill>
              <a:latin typeface="Times New Roman" charset="0"/>
            </a:endParaRPr>
          </a:p>
        </p:txBody>
      </p:sp>
    </p:spTree>
    <p:extLst>
      <p:ext uri="{BB962C8B-B14F-4D97-AF65-F5344CB8AC3E}">
        <p14:creationId xmlns:p14="http://schemas.microsoft.com/office/powerpoint/2010/main" val="1675520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wrap="square" numCol="1" anchorCtr="0" compatLnSpc="1">
            <a:prstTxWarp prst="textNoShape">
              <a:avLst/>
            </a:prstTxWarp>
            <a:noAutofit/>
          </a:bodyPr>
          <a:lstStyle/>
          <a:p>
            <a:r>
              <a:rPr lang="en-US" altLang="en-US" noProof="0" dirty="0"/>
              <a:t>Basic Definitions and Concepts</a:t>
            </a:r>
            <a:endParaRPr lang="en-US" noProof="0" dirty="0"/>
          </a:p>
        </p:txBody>
      </p:sp>
      <p:sp>
        <p:nvSpPr>
          <p:cNvPr id="10243" name="Content Placeholder 2"/>
          <p:cNvSpPr>
            <a:spLocks noGrp="1"/>
          </p:cNvSpPr>
          <p:nvPr>
            <p:ph idx="1"/>
          </p:nvPr>
        </p:nvSpPr>
        <p:spPr>
          <a:xfrm>
            <a:off x="822325" y="1330325"/>
            <a:ext cx="7543800" cy="1489075"/>
          </a:xfrm>
        </p:spPr>
        <p:txBody>
          <a:bodyPr/>
          <a:lstStyle/>
          <a:p>
            <a:pPr eaLnBrk="1" hangingPunct="1">
              <a:spcBef>
                <a:spcPts val="1000"/>
              </a:spcBef>
              <a:spcAft>
                <a:spcPts val="0"/>
              </a:spcAft>
            </a:pPr>
            <a:r>
              <a:rPr lang="en-US" sz="2800" noProof="0" dirty="0"/>
              <a:t>Standards are benchmarks or “norms” for</a:t>
            </a:r>
            <a:br>
              <a:rPr lang="en-US" sz="2800" noProof="0" dirty="0"/>
            </a:br>
            <a:r>
              <a:rPr lang="en-US" sz="2800" noProof="0" dirty="0"/>
              <a:t>measuring performance. In managerial accounting, two types of standards are commonly used.</a:t>
            </a:r>
          </a:p>
        </p:txBody>
      </p:sp>
      <p:sp>
        <p:nvSpPr>
          <p:cNvPr id="2" name="Content Placeholder 1">
            <a:extLst>
              <a:ext uri="{FF2B5EF4-FFF2-40B4-BE49-F238E27FC236}">
                <a16:creationId xmlns:a16="http://schemas.microsoft.com/office/drawing/2014/main" id="{AA2BD655-59C7-40F5-B37F-91AEC3D29CE2}"/>
              </a:ext>
            </a:extLst>
          </p:cNvPr>
          <p:cNvSpPr>
            <a:spLocks noGrp="1"/>
          </p:cNvSpPr>
          <p:nvPr>
            <p:ph idx="10"/>
          </p:nvPr>
        </p:nvSpPr>
        <p:spPr>
          <a:xfrm>
            <a:off x="974723" y="3002101"/>
            <a:ext cx="2378077" cy="1929064"/>
          </a:xfrm>
          <a:ln w="19050">
            <a:solidFill>
              <a:schemeClr val="tx1"/>
            </a:solidFill>
          </a:ln>
        </p:spPr>
        <p:txBody>
          <a:bodyPr/>
          <a:lstStyle/>
          <a:p>
            <a:pPr algn="ctr">
              <a:spcBef>
                <a:spcPts val="1000"/>
              </a:spcBef>
              <a:spcAft>
                <a:spcPts val="0"/>
              </a:spcAft>
              <a:defRPr/>
            </a:pPr>
            <a:r>
              <a:rPr lang="en-US" sz="2400" b="1" noProof="0" dirty="0">
                <a:solidFill>
                  <a:srgbClr val="AC0000"/>
                </a:solidFill>
                <a:ea typeface="MS PGothic" panose="020B0600070205080204" pitchFamily="34" charset="-128"/>
              </a:rPr>
              <a:t>Price standards</a:t>
            </a:r>
            <a:br>
              <a:rPr lang="en-US" sz="2400" b="1" noProof="0" dirty="0">
                <a:solidFill>
                  <a:srgbClr val="FF0000"/>
                </a:solidFill>
                <a:ea typeface="MS PGothic" panose="020B0600070205080204" pitchFamily="34" charset="-128"/>
              </a:rPr>
            </a:br>
            <a:r>
              <a:rPr lang="en-US" sz="2400" noProof="0" dirty="0">
                <a:ea typeface="MS PGothic" panose="020B0600070205080204" pitchFamily="34" charset="-128"/>
              </a:rPr>
              <a:t>specify how much</a:t>
            </a:r>
            <a:br>
              <a:rPr lang="en-US" sz="2400" noProof="0" dirty="0">
                <a:ea typeface="MS PGothic" panose="020B0600070205080204" pitchFamily="34" charset="-128"/>
              </a:rPr>
            </a:br>
            <a:r>
              <a:rPr lang="en-US" sz="2400" noProof="0" dirty="0">
                <a:ea typeface="MS PGothic" panose="020B0600070205080204" pitchFamily="34" charset="-128"/>
              </a:rPr>
              <a:t>should be paid for</a:t>
            </a:r>
            <a:br>
              <a:rPr lang="en-US" sz="2400" noProof="0" dirty="0">
                <a:ea typeface="MS PGothic" panose="020B0600070205080204" pitchFamily="34" charset="-128"/>
              </a:rPr>
            </a:br>
            <a:r>
              <a:rPr lang="en-US" sz="2400" noProof="0" dirty="0">
                <a:ea typeface="MS PGothic" panose="020B0600070205080204" pitchFamily="34" charset="-128"/>
              </a:rPr>
              <a:t>each unit of the</a:t>
            </a:r>
            <a:br>
              <a:rPr lang="en-US" sz="2400" noProof="0" dirty="0">
                <a:ea typeface="MS PGothic" panose="020B0600070205080204" pitchFamily="34" charset="-128"/>
              </a:rPr>
            </a:br>
            <a:r>
              <a:rPr lang="en-US" sz="2400" noProof="0" dirty="0">
                <a:ea typeface="MS PGothic" panose="020B0600070205080204" pitchFamily="34" charset="-128"/>
              </a:rPr>
              <a:t>input.</a:t>
            </a:r>
          </a:p>
        </p:txBody>
      </p:sp>
      <p:sp>
        <p:nvSpPr>
          <p:cNvPr id="3" name="Content Placeholder 2"/>
          <p:cNvSpPr>
            <a:spLocks noGrp="1"/>
          </p:cNvSpPr>
          <p:nvPr>
            <p:ph idx="11"/>
          </p:nvPr>
        </p:nvSpPr>
        <p:spPr>
          <a:xfrm>
            <a:off x="5089525" y="2974770"/>
            <a:ext cx="3276600" cy="1945106"/>
          </a:xfrm>
          <a:ln w="19050">
            <a:solidFill>
              <a:schemeClr val="tx1"/>
            </a:solidFill>
          </a:ln>
        </p:spPr>
        <p:txBody>
          <a:bodyPr/>
          <a:lstStyle/>
          <a:p>
            <a:pPr algn="ctr">
              <a:spcBef>
                <a:spcPts val="1000"/>
              </a:spcBef>
              <a:spcAft>
                <a:spcPts val="0"/>
              </a:spcAft>
              <a:defRPr/>
            </a:pPr>
            <a:r>
              <a:rPr lang="en-US" sz="2400" b="1" noProof="0" dirty="0">
                <a:solidFill>
                  <a:srgbClr val="AC0000"/>
                </a:solidFill>
                <a:ea typeface="MS PGothic" panose="020B0600070205080204" pitchFamily="34" charset="-128"/>
              </a:rPr>
              <a:t>Quantity standards</a:t>
            </a:r>
            <a:br>
              <a:rPr lang="en-US" sz="2400" b="1" noProof="0" dirty="0">
                <a:ea typeface="MS PGothic" panose="020B0600070205080204" pitchFamily="34" charset="-128"/>
              </a:rPr>
            </a:br>
            <a:r>
              <a:rPr lang="en-US" sz="2400" noProof="0" dirty="0">
                <a:ea typeface="MS PGothic" panose="020B0600070205080204" pitchFamily="34" charset="-128"/>
              </a:rPr>
              <a:t>specify how much of an</a:t>
            </a:r>
            <a:br>
              <a:rPr lang="en-US" sz="2400" noProof="0" dirty="0">
                <a:ea typeface="MS PGothic" panose="020B0600070205080204" pitchFamily="34" charset="-128"/>
              </a:rPr>
            </a:br>
            <a:r>
              <a:rPr lang="en-US" sz="2400" noProof="0" dirty="0">
                <a:ea typeface="MS PGothic" panose="020B0600070205080204" pitchFamily="34" charset="-128"/>
              </a:rPr>
              <a:t>input should be used to</a:t>
            </a:r>
            <a:br>
              <a:rPr lang="en-US" sz="2400" noProof="0" dirty="0">
                <a:ea typeface="MS PGothic" panose="020B0600070205080204" pitchFamily="34" charset="-128"/>
              </a:rPr>
            </a:br>
            <a:r>
              <a:rPr lang="en-US" sz="2400" noProof="0" dirty="0">
                <a:ea typeface="MS PGothic" panose="020B0600070205080204" pitchFamily="34" charset="-128"/>
              </a:rPr>
              <a:t>make a product or</a:t>
            </a:r>
            <a:br>
              <a:rPr lang="en-US" sz="2400" noProof="0" dirty="0">
                <a:ea typeface="MS PGothic" panose="020B0600070205080204" pitchFamily="34" charset="-128"/>
              </a:rPr>
            </a:br>
            <a:r>
              <a:rPr lang="en-US" sz="2400" noProof="0" dirty="0">
                <a:ea typeface="MS PGothic" panose="020B0600070205080204" pitchFamily="34" charset="-128"/>
              </a:rPr>
              <a:t>provide a service.</a:t>
            </a:r>
          </a:p>
        </p:txBody>
      </p:sp>
      <p:sp>
        <p:nvSpPr>
          <p:cNvPr id="5" name="Content Placeholder 4"/>
          <p:cNvSpPr>
            <a:spLocks noGrp="1"/>
          </p:cNvSpPr>
          <p:nvPr>
            <p:ph idx="13"/>
          </p:nvPr>
        </p:nvSpPr>
        <p:spPr>
          <a:xfrm>
            <a:off x="822325" y="5181600"/>
            <a:ext cx="7543800" cy="1066799"/>
          </a:xfrm>
        </p:spPr>
        <p:txBody>
          <a:bodyPr/>
          <a:lstStyle/>
          <a:p>
            <a:pPr eaLnBrk="1" hangingPunct="1">
              <a:spcBef>
                <a:spcPts val="1000"/>
              </a:spcBef>
              <a:spcAft>
                <a:spcPts val="0"/>
              </a:spcAft>
            </a:pPr>
            <a:r>
              <a:rPr lang="en-US" sz="2600" noProof="0" dirty="0"/>
              <a:t>Examples: Firestone, Sears, McDonald’s, hospitals, construction, and manufacturing companies.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r>
              <a:rPr lang="en-US" altLang="en-US" noProof="0" dirty="0"/>
              <a:t>Materials Variances Summary </a:t>
            </a:r>
            <a:r>
              <a:rPr lang="en-US" altLang="en-US" sz="1000" noProof="0" dirty="0"/>
              <a:t>3</a:t>
            </a:r>
            <a:endParaRPr lang="en-US" sz="1000" noProof="0" dirty="0"/>
          </a:p>
        </p:txBody>
      </p:sp>
      <p:graphicFrame>
        <p:nvGraphicFramePr>
          <p:cNvPr id="4" name="Object 3" descr="Same variance analysis as shown on previous slide.">
            <a:extLst>
              <a:ext uri="{FF2B5EF4-FFF2-40B4-BE49-F238E27FC236}">
                <a16:creationId xmlns:a16="http://schemas.microsoft.com/office/drawing/2014/main" id="{70612A7A-6010-43EA-BF24-14F60643B8FC}"/>
              </a:ext>
            </a:extLst>
          </p:cNvPr>
          <p:cNvGraphicFramePr>
            <a:graphicFrameLocks noChangeAspect="1"/>
          </p:cNvGraphicFramePr>
          <p:nvPr>
            <p:extLst>
              <p:ext uri="{D42A27DB-BD31-4B8C-83A1-F6EECF244321}">
                <p14:modId xmlns:p14="http://schemas.microsoft.com/office/powerpoint/2010/main" val="1968241332"/>
              </p:ext>
            </p:extLst>
          </p:nvPr>
        </p:nvGraphicFramePr>
        <p:xfrm>
          <a:off x="454441" y="1728587"/>
          <a:ext cx="8279568" cy="2902349"/>
        </p:xfrm>
        <a:graphic>
          <a:graphicData uri="http://schemas.openxmlformats.org/presentationml/2006/ole">
            <mc:AlternateContent xmlns:mc="http://schemas.openxmlformats.org/markup-compatibility/2006">
              <mc:Choice xmlns:v="urn:schemas-microsoft-com:vml" Requires="v">
                <p:oleObj spid="_x0000_s8260" name="Equation" r:id="rId3" imgW="4673520" imgH="1638000" progId="Equation.DSMT4">
                  <p:embed/>
                </p:oleObj>
              </mc:Choice>
              <mc:Fallback>
                <p:oleObj name="Equation" r:id="rId3" imgW="4673520" imgH="1638000" progId="Equation.DSMT4">
                  <p:embed/>
                  <p:pic>
                    <p:nvPicPr>
                      <p:cNvPr id="4" name="Object 3">
                        <a:extLst>
                          <a:ext uri="{FF2B5EF4-FFF2-40B4-BE49-F238E27FC236}">
                            <a16:creationId xmlns:a16="http://schemas.microsoft.com/office/drawing/2014/main" id="{70612A7A-6010-43EA-BF24-14F60643B8FC}"/>
                          </a:ext>
                        </a:extLst>
                      </p:cNvPr>
                      <p:cNvPicPr/>
                      <p:nvPr/>
                    </p:nvPicPr>
                    <p:blipFill>
                      <a:blip r:embed="rId4"/>
                      <a:stretch>
                        <a:fillRect/>
                      </a:stretch>
                    </p:blipFill>
                    <p:spPr>
                      <a:xfrm>
                        <a:off x="454441" y="1728587"/>
                        <a:ext cx="8279568" cy="2902349"/>
                      </a:xfrm>
                      <a:prstGeom prst="rect">
                        <a:avLst/>
                      </a:prstGeom>
                    </p:spPr>
                  </p:pic>
                </p:oleObj>
              </mc:Fallback>
            </mc:AlternateContent>
          </a:graphicData>
        </a:graphic>
      </p:graphicFrame>
      <p:sp>
        <p:nvSpPr>
          <p:cNvPr id="2" name="Content Placeholder 1">
            <a:extLst>
              <a:ext uri="{FF2B5EF4-FFF2-40B4-BE49-F238E27FC236}">
                <a16:creationId xmlns:a16="http://schemas.microsoft.com/office/drawing/2014/main" id="{A66943FF-535D-426E-9DED-09E66EAC477D}"/>
              </a:ext>
            </a:extLst>
          </p:cNvPr>
          <p:cNvSpPr>
            <a:spLocks noGrp="1"/>
          </p:cNvSpPr>
          <p:nvPr>
            <p:ph idx="1"/>
          </p:nvPr>
        </p:nvSpPr>
        <p:spPr>
          <a:xfrm>
            <a:off x="822325" y="5181599"/>
            <a:ext cx="7543800" cy="542927"/>
          </a:xfrm>
        </p:spPr>
        <p:txBody>
          <a:bodyPr/>
          <a:lstStyle/>
          <a:p>
            <a:r>
              <a:rPr lang="en-US" sz="2400" dirty="0"/>
              <a:t>$1,029 </a:t>
            </a:r>
            <a:r>
              <a:rPr lang="en-US" sz="2400" b="1" dirty="0">
                <a:latin typeface="Times New Roman" panose="02020603050405020304" pitchFamily="18" charset="0"/>
                <a:cs typeface="Times New Roman" panose="02020603050405020304" pitchFamily="18" charset="0"/>
                <a:sym typeface="Symbol" charset="0"/>
              </a:rPr>
              <a:t>÷</a:t>
            </a:r>
            <a:r>
              <a:rPr lang="en-US" sz="2400" dirty="0">
                <a:sym typeface="Symbol" charset="0"/>
              </a:rPr>
              <a:t> 210 kg = </a:t>
            </a:r>
            <a:r>
              <a:rPr lang="en-US" sz="2400" b="1" dirty="0">
                <a:solidFill>
                  <a:srgbClr val="AC0000"/>
                </a:solidFill>
                <a:sym typeface="Symbol" charset="0"/>
              </a:rPr>
              <a:t>$4.90 per kg</a:t>
            </a:r>
            <a:endParaRPr lang="en-US" sz="2400" b="1" dirty="0">
              <a:solidFill>
                <a:srgbClr val="AC0000"/>
              </a:solidFill>
            </a:endParaRPr>
          </a:p>
        </p:txBody>
      </p:sp>
    </p:spTree>
    <p:extLst>
      <p:ext uri="{BB962C8B-B14F-4D97-AF65-F5344CB8AC3E}">
        <p14:creationId xmlns:p14="http://schemas.microsoft.com/office/powerpoint/2010/main" val="1304037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fontScale="90000"/>
          </a:bodyPr>
          <a:lstStyle/>
          <a:p>
            <a:r>
              <a:rPr lang="en-US" altLang="en-US" noProof="0" dirty="0"/>
              <a:t>Materials Variances: Using the Factored Equations</a:t>
            </a:r>
            <a:endParaRPr lang="en-US" noProof="0" dirty="0"/>
          </a:p>
        </p:txBody>
      </p:sp>
      <p:sp>
        <p:nvSpPr>
          <p:cNvPr id="12" name="Content Placeholder 11"/>
          <p:cNvSpPr>
            <a:spLocks noGrp="1"/>
          </p:cNvSpPr>
          <p:nvPr>
            <p:ph idx="1"/>
          </p:nvPr>
        </p:nvSpPr>
        <p:spPr>
          <a:xfrm>
            <a:off x="822325" y="1447801"/>
            <a:ext cx="7543800" cy="4724400"/>
          </a:xfrm>
          <a:ln w="19050">
            <a:solidFill>
              <a:schemeClr val="tx1"/>
            </a:solidFill>
          </a:ln>
        </p:spPr>
        <p:txBody>
          <a:bodyPr/>
          <a:lstStyle/>
          <a:p>
            <a:pPr marL="265113">
              <a:spcAft>
                <a:spcPts val="0"/>
              </a:spcAft>
              <a:buSzPct val="70000"/>
              <a:tabLst>
                <a:tab pos="2057400" algn="ctr"/>
                <a:tab pos="5029200" algn="ctr"/>
              </a:tabLst>
            </a:pPr>
            <a:r>
              <a:rPr lang="en-US" u="sng" noProof="0" dirty="0">
                <a:ea typeface="MS PGothic" charset="0"/>
                <a:cs typeface="Arial" charset="0"/>
              </a:rPr>
              <a:t>Materials price variance</a:t>
            </a:r>
          </a:p>
          <a:p>
            <a:pPr marL="265113" lvl="1">
              <a:spcAft>
                <a:spcPts val="0"/>
              </a:spcAft>
              <a:tabLst>
                <a:tab pos="2057400" algn="ctr"/>
                <a:tab pos="5029200" algn="ctr"/>
              </a:tabLst>
            </a:pPr>
            <a:r>
              <a:rPr lang="en-US" sz="2000" noProof="0" dirty="0">
                <a:solidFill>
                  <a:srgbClr val="5E2D37"/>
                </a:solidFill>
                <a:cs typeface="Arial" charset="0"/>
              </a:rPr>
              <a:t>M</a:t>
            </a:r>
            <a:r>
              <a:rPr lang="en-US" sz="100" noProof="0" dirty="0">
                <a:solidFill>
                  <a:srgbClr val="5E2D37"/>
                </a:solidFill>
                <a:cs typeface="Arial" charset="0"/>
              </a:rPr>
              <a:t> </a:t>
            </a:r>
            <a:r>
              <a:rPr lang="en-US" sz="2000" noProof="0" dirty="0">
                <a:solidFill>
                  <a:srgbClr val="5E2D37"/>
                </a:solidFill>
                <a:cs typeface="Arial" charset="0"/>
              </a:rPr>
              <a:t>P</a:t>
            </a:r>
            <a:r>
              <a:rPr lang="en-US" sz="100" noProof="0" dirty="0">
                <a:solidFill>
                  <a:srgbClr val="5E2D37"/>
                </a:solidFill>
                <a:cs typeface="Arial" charset="0"/>
              </a:rPr>
              <a:t> </a:t>
            </a:r>
            <a:r>
              <a:rPr lang="en-US" sz="2000" noProof="0" dirty="0">
                <a:solidFill>
                  <a:srgbClr val="5E2D37"/>
                </a:solidFill>
                <a:cs typeface="Arial" charset="0"/>
              </a:rPr>
              <a:t>V = (AQ × AP) – (AQ × SP)</a:t>
            </a:r>
          </a:p>
          <a:p>
            <a:pPr marL="806450" lvl="1">
              <a:spcAft>
                <a:spcPts val="0"/>
              </a:spcAft>
              <a:tabLst>
                <a:tab pos="2057400" algn="ctr"/>
                <a:tab pos="5029200" algn="ctr"/>
              </a:tabLst>
            </a:pPr>
            <a:r>
              <a:rPr lang="en-US" sz="2000" noProof="0" dirty="0">
                <a:solidFill>
                  <a:srgbClr val="5E2D37"/>
                </a:solidFill>
                <a:cs typeface="Arial" charset="0"/>
              </a:rPr>
              <a:t>= AQ(AP – SP) </a:t>
            </a:r>
          </a:p>
          <a:p>
            <a:pPr marL="806450" lvl="1">
              <a:spcAft>
                <a:spcPts val="0"/>
              </a:spcAft>
              <a:tabLst>
                <a:tab pos="2057400" algn="ctr"/>
                <a:tab pos="5029200" algn="ctr"/>
              </a:tabLst>
            </a:pPr>
            <a:r>
              <a:rPr lang="en-US" sz="2000" noProof="0" dirty="0">
                <a:solidFill>
                  <a:srgbClr val="5E2D37"/>
                </a:solidFill>
                <a:cs typeface="Arial" charset="0"/>
              </a:rPr>
              <a:t>= 210 kg($4.90/kg – $5.00/kg)</a:t>
            </a:r>
          </a:p>
          <a:p>
            <a:pPr marL="806450" lvl="1">
              <a:spcAft>
                <a:spcPts val="0"/>
              </a:spcAft>
              <a:tabLst>
                <a:tab pos="2057400" algn="ctr"/>
                <a:tab pos="5029200" algn="ctr"/>
              </a:tabLst>
            </a:pPr>
            <a:r>
              <a:rPr lang="en-US" sz="2000" noProof="0" dirty="0">
                <a:solidFill>
                  <a:srgbClr val="5E2D37"/>
                </a:solidFill>
                <a:cs typeface="Arial" charset="0"/>
              </a:rPr>
              <a:t>= 210 kg(– $0.10/kg) = $21 F</a:t>
            </a:r>
          </a:p>
          <a:p>
            <a:pPr marL="252413">
              <a:spcAft>
                <a:spcPts val="0"/>
              </a:spcAft>
              <a:buSzPct val="70000"/>
              <a:tabLst>
                <a:tab pos="2057400" algn="ctr"/>
                <a:tab pos="5029200" algn="ctr"/>
              </a:tabLst>
            </a:pPr>
            <a:r>
              <a:rPr lang="en-US" u="sng" noProof="0" dirty="0">
                <a:ea typeface="MS PGothic" charset="0"/>
                <a:cs typeface="Arial" charset="0"/>
              </a:rPr>
              <a:t>Materials quantity variance</a:t>
            </a:r>
          </a:p>
          <a:p>
            <a:pPr marL="265113">
              <a:spcAft>
                <a:spcPts val="0"/>
              </a:spcAft>
              <a:buSzPct val="70000"/>
              <a:tabLst>
                <a:tab pos="2057400" algn="ctr"/>
                <a:tab pos="5029200" algn="ctr"/>
              </a:tabLst>
            </a:pPr>
            <a:r>
              <a:rPr lang="en-US" noProof="0" dirty="0">
                <a:solidFill>
                  <a:srgbClr val="5E2D37"/>
                </a:solidFill>
                <a:cs typeface="Arial" charset="0"/>
              </a:rPr>
              <a:t>M</a:t>
            </a:r>
            <a:r>
              <a:rPr lang="en-US" sz="100" noProof="0" dirty="0">
                <a:solidFill>
                  <a:srgbClr val="5E2D37"/>
                </a:solidFill>
                <a:cs typeface="Arial" charset="0"/>
              </a:rPr>
              <a:t> </a:t>
            </a:r>
            <a:r>
              <a:rPr lang="en-US" noProof="0" dirty="0">
                <a:solidFill>
                  <a:srgbClr val="5E2D37"/>
                </a:solidFill>
                <a:cs typeface="Arial" charset="0"/>
              </a:rPr>
              <a:t>Q</a:t>
            </a:r>
            <a:r>
              <a:rPr lang="en-US" sz="100" noProof="0" dirty="0">
                <a:solidFill>
                  <a:srgbClr val="5E2D37"/>
                </a:solidFill>
                <a:cs typeface="Arial" charset="0"/>
              </a:rPr>
              <a:t> </a:t>
            </a:r>
            <a:r>
              <a:rPr lang="en-US" noProof="0" dirty="0">
                <a:solidFill>
                  <a:srgbClr val="5E2D37"/>
                </a:solidFill>
                <a:cs typeface="Arial" charset="0"/>
              </a:rPr>
              <a:t>V = (AQ × SP) – (SQ × SP) </a:t>
            </a:r>
          </a:p>
          <a:p>
            <a:pPr marL="854075" lvl="1">
              <a:spcAft>
                <a:spcPts val="0"/>
              </a:spcAft>
              <a:tabLst>
                <a:tab pos="2057400" algn="ctr"/>
                <a:tab pos="5029200" algn="ctr"/>
              </a:tabLst>
            </a:pPr>
            <a:r>
              <a:rPr lang="en-US" sz="2000" noProof="0" dirty="0">
                <a:solidFill>
                  <a:srgbClr val="5E2D37"/>
                </a:solidFill>
                <a:cs typeface="Arial" charset="0"/>
              </a:rPr>
              <a:t>= SP(AQ – </a:t>
            </a:r>
            <a:r>
              <a:rPr lang="en-US" sz="2000" noProof="0" dirty="0">
                <a:solidFill>
                  <a:srgbClr val="C00000"/>
                </a:solidFill>
                <a:cs typeface="Arial" charset="0"/>
              </a:rPr>
              <a:t>SQ</a:t>
            </a:r>
            <a:r>
              <a:rPr lang="en-US" sz="2000" noProof="0" dirty="0">
                <a:solidFill>
                  <a:srgbClr val="5E2D37"/>
                </a:solidFill>
                <a:cs typeface="Arial" charset="0"/>
              </a:rPr>
              <a:t>)</a:t>
            </a:r>
          </a:p>
          <a:p>
            <a:pPr marL="854075" lvl="1">
              <a:spcAft>
                <a:spcPts val="0"/>
              </a:spcAft>
              <a:tabLst>
                <a:tab pos="2057400" algn="ctr"/>
                <a:tab pos="5029200" algn="ctr"/>
              </a:tabLst>
            </a:pPr>
            <a:r>
              <a:rPr lang="en-US" sz="2000" noProof="0" dirty="0">
                <a:solidFill>
                  <a:srgbClr val="5E2D37"/>
                </a:solidFill>
                <a:cs typeface="Arial" charset="0"/>
              </a:rPr>
              <a:t>= $5.00/kg[210 kg – </a:t>
            </a:r>
            <a:r>
              <a:rPr lang="en-US" sz="2000" noProof="0" dirty="0">
                <a:cs typeface="Arial" charset="0"/>
              </a:rPr>
              <a:t>(</a:t>
            </a:r>
            <a:r>
              <a:rPr lang="en-US" sz="2000" noProof="0" dirty="0">
                <a:solidFill>
                  <a:srgbClr val="C00000"/>
                </a:solidFill>
                <a:cs typeface="Arial" charset="0"/>
              </a:rPr>
              <a:t>0.1 kg/parka </a:t>
            </a:r>
            <a:r>
              <a:rPr lang="en-US" sz="2000" noProof="0" dirty="0">
                <a:solidFill>
                  <a:srgbClr val="C00000"/>
                </a:solidFill>
                <a:cs typeface="Arial" charset="0"/>
                <a:sym typeface="Symbol" charset="0"/>
              </a:rPr>
              <a:t> 2,000 parkas</a:t>
            </a:r>
            <a:r>
              <a:rPr lang="en-US" sz="2000" noProof="0" dirty="0">
                <a:cs typeface="Arial" charset="0"/>
                <a:sym typeface="Symbol" charset="0"/>
              </a:rPr>
              <a:t>)</a:t>
            </a:r>
            <a:r>
              <a:rPr lang="en-US" sz="2000" dirty="0">
                <a:solidFill>
                  <a:srgbClr val="5E2D37"/>
                </a:solidFill>
                <a:cs typeface="Arial" charset="0"/>
                <a:sym typeface="Symbol" charset="0"/>
              </a:rPr>
              <a:t>]</a:t>
            </a:r>
            <a:endParaRPr lang="en-US" sz="2000" noProof="0" dirty="0">
              <a:solidFill>
                <a:srgbClr val="5E2D37"/>
              </a:solidFill>
              <a:cs typeface="Arial" charset="0"/>
            </a:endParaRPr>
          </a:p>
          <a:p>
            <a:pPr marL="854075" lvl="1">
              <a:spcAft>
                <a:spcPts val="0"/>
              </a:spcAft>
              <a:tabLst>
                <a:tab pos="2057400" algn="ctr"/>
                <a:tab pos="5029200" algn="ctr"/>
              </a:tabLst>
            </a:pPr>
            <a:r>
              <a:rPr lang="en-US" sz="2000" noProof="0" dirty="0">
                <a:solidFill>
                  <a:srgbClr val="5E2D37"/>
                </a:solidFill>
                <a:cs typeface="Arial" charset="0"/>
              </a:rPr>
              <a:t>= $5.00/kg(210 kg – 200 kg</a:t>
            </a:r>
            <a:r>
              <a:rPr lang="en-US" sz="2000" noProof="0" dirty="0">
                <a:solidFill>
                  <a:srgbClr val="5E2D37"/>
                </a:solidFill>
                <a:cs typeface="Arial" charset="0"/>
                <a:sym typeface="Symbol" charset="0"/>
              </a:rPr>
              <a:t>)</a:t>
            </a:r>
            <a:endParaRPr lang="en-US" sz="2000" noProof="0" dirty="0">
              <a:solidFill>
                <a:srgbClr val="5E2D37"/>
              </a:solidFill>
              <a:cs typeface="Arial" charset="0"/>
            </a:endParaRPr>
          </a:p>
          <a:p>
            <a:pPr marL="854075" lvl="1">
              <a:spcAft>
                <a:spcPts val="0"/>
              </a:spcAft>
              <a:tabLst>
                <a:tab pos="2057400" algn="ctr"/>
                <a:tab pos="5029200" algn="ctr"/>
              </a:tabLst>
            </a:pPr>
            <a:r>
              <a:rPr lang="en-US" sz="2000" noProof="0" dirty="0">
                <a:solidFill>
                  <a:srgbClr val="5E2D37"/>
                </a:solidFill>
                <a:cs typeface="Arial" charset="0"/>
              </a:rPr>
              <a:t>= $5.00/kg(10 kg) = $50 U</a:t>
            </a:r>
          </a:p>
        </p:txBody>
      </p:sp>
    </p:spTree>
    <p:extLst>
      <p:ext uri="{BB962C8B-B14F-4D97-AF65-F5344CB8AC3E}">
        <p14:creationId xmlns:p14="http://schemas.microsoft.com/office/powerpoint/2010/main" val="39750107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noProof="0" dirty="0">
                <a:cs typeface="Arial" charset="0"/>
              </a:rPr>
              <a:t>Responsibility for Materials Variances</a:t>
            </a:r>
            <a:endParaRPr lang="en-US" noProof="0" dirty="0"/>
          </a:p>
        </p:txBody>
      </p:sp>
      <p:sp>
        <p:nvSpPr>
          <p:cNvPr id="2" name="Content Placeholder 1"/>
          <p:cNvSpPr>
            <a:spLocks noGrp="1"/>
          </p:cNvSpPr>
          <p:nvPr>
            <p:ph idx="1"/>
          </p:nvPr>
        </p:nvSpPr>
        <p:spPr>
          <a:xfrm>
            <a:off x="822325" y="1447799"/>
            <a:ext cx="3749675" cy="1502827"/>
          </a:xfrm>
          <a:ln w="19050">
            <a:solidFill>
              <a:schemeClr val="tx1"/>
            </a:solidFill>
          </a:ln>
        </p:spPr>
        <p:txBody>
          <a:bodyPr/>
          <a:lstStyle/>
          <a:p>
            <a:pPr algn="ctr" eaLnBrk="1" hangingPunct="1">
              <a:spcBef>
                <a:spcPts val="1000"/>
              </a:spcBef>
              <a:spcAft>
                <a:spcPts val="0"/>
              </a:spcAft>
            </a:pPr>
            <a:r>
              <a:rPr lang="en-US" sz="2400" b="1" noProof="0" dirty="0">
                <a:solidFill>
                  <a:schemeClr val="tx2"/>
                </a:solidFill>
              </a:rPr>
              <a:t>Who is responsible for the materials </a:t>
            </a:r>
            <a:r>
              <a:rPr lang="en-US" sz="2400" b="1" dirty="0">
                <a:solidFill>
                  <a:schemeClr val="tx2"/>
                </a:solidFill>
              </a:rPr>
              <a:t>p</a:t>
            </a:r>
            <a:r>
              <a:rPr lang="en-US" sz="2400" b="1" noProof="0" dirty="0">
                <a:solidFill>
                  <a:schemeClr val="tx2"/>
                </a:solidFill>
              </a:rPr>
              <a:t>rice </a:t>
            </a:r>
            <a:r>
              <a:rPr lang="en-US" sz="2400" b="1" dirty="0">
                <a:solidFill>
                  <a:schemeClr val="tx2"/>
                </a:solidFill>
              </a:rPr>
              <a:t>v</a:t>
            </a:r>
            <a:r>
              <a:rPr lang="en-US" sz="2400" b="1" noProof="0" dirty="0">
                <a:solidFill>
                  <a:schemeClr val="tx2"/>
                </a:solidFill>
              </a:rPr>
              <a:t>ariance?</a:t>
            </a:r>
          </a:p>
        </p:txBody>
      </p:sp>
      <p:sp>
        <p:nvSpPr>
          <p:cNvPr id="3" name="Content Placeholder 2"/>
          <p:cNvSpPr>
            <a:spLocks noGrp="1"/>
          </p:cNvSpPr>
          <p:nvPr>
            <p:ph idx="10"/>
          </p:nvPr>
        </p:nvSpPr>
        <p:spPr>
          <a:xfrm>
            <a:off x="1127123" y="2418136"/>
            <a:ext cx="3140077" cy="449299"/>
          </a:xfrm>
          <a:ln w="19050">
            <a:solidFill>
              <a:schemeClr val="tx1"/>
            </a:solidFill>
          </a:ln>
        </p:spPr>
        <p:txBody>
          <a:bodyPr/>
          <a:lstStyle/>
          <a:p>
            <a:pPr algn="ctr" eaLnBrk="1" hangingPunct="1">
              <a:spcBef>
                <a:spcPts val="1000"/>
              </a:spcBef>
              <a:spcAft>
                <a:spcPts val="0"/>
              </a:spcAft>
            </a:pPr>
            <a:r>
              <a:rPr lang="en-US" sz="2400" noProof="0" dirty="0"/>
              <a:t>Purchasing Manager</a:t>
            </a:r>
          </a:p>
        </p:txBody>
      </p:sp>
      <p:sp>
        <p:nvSpPr>
          <p:cNvPr id="4" name="Content Placeholder 3"/>
          <p:cNvSpPr>
            <a:spLocks noGrp="1"/>
          </p:cNvSpPr>
          <p:nvPr>
            <p:ph idx="11"/>
          </p:nvPr>
        </p:nvSpPr>
        <p:spPr>
          <a:xfrm>
            <a:off x="4876800" y="1447799"/>
            <a:ext cx="3962400" cy="1502827"/>
          </a:xfrm>
          <a:ln w="19050">
            <a:solidFill>
              <a:schemeClr val="tx1"/>
            </a:solidFill>
          </a:ln>
        </p:spPr>
        <p:txBody>
          <a:bodyPr/>
          <a:lstStyle/>
          <a:p>
            <a:pPr algn="ctr" eaLnBrk="1" hangingPunct="1">
              <a:spcBef>
                <a:spcPts val="1000"/>
              </a:spcBef>
              <a:spcAft>
                <a:spcPts val="0"/>
              </a:spcAft>
            </a:pPr>
            <a:r>
              <a:rPr lang="en-US" sz="2400" b="1" noProof="0" dirty="0">
                <a:solidFill>
                  <a:schemeClr val="tx2"/>
                </a:solidFill>
              </a:rPr>
              <a:t>Who is responsible for the materials </a:t>
            </a:r>
            <a:r>
              <a:rPr lang="en-US" sz="2400" b="1" dirty="0">
                <a:solidFill>
                  <a:schemeClr val="tx2"/>
                </a:solidFill>
              </a:rPr>
              <a:t>q</a:t>
            </a:r>
            <a:r>
              <a:rPr lang="en-US" sz="2400" b="1" noProof="0" dirty="0">
                <a:solidFill>
                  <a:schemeClr val="tx2"/>
                </a:solidFill>
              </a:rPr>
              <a:t>uantity </a:t>
            </a:r>
            <a:r>
              <a:rPr lang="en-US" sz="2400" b="1" dirty="0">
                <a:solidFill>
                  <a:schemeClr val="tx2"/>
                </a:solidFill>
              </a:rPr>
              <a:t>v</a:t>
            </a:r>
            <a:r>
              <a:rPr lang="en-US" sz="2400" b="1" noProof="0" dirty="0">
                <a:solidFill>
                  <a:schemeClr val="tx2"/>
                </a:solidFill>
              </a:rPr>
              <a:t>ariance?</a:t>
            </a:r>
          </a:p>
        </p:txBody>
      </p:sp>
      <p:sp>
        <p:nvSpPr>
          <p:cNvPr id="6" name="Content Placeholder 5"/>
          <p:cNvSpPr>
            <a:spLocks noGrp="1"/>
          </p:cNvSpPr>
          <p:nvPr>
            <p:ph idx="13"/>
          </p:nvPr>
        </p:nvSpPr>
        <p:spPr>
          <a:xfrm>
            <a:off x="5287962" y="2360107"/>
            <a:ext cx="3140075" cy="444491"/>
          </a:xfrm>
          <a:ln w="19050">
            <a:solidFill>
              <a:schemeClr val="tx1"/>
            </a:solidFill>
          </a:ln>
        </p:spPr>
        <p:txBody>
          <a:bodyPr/>
          <a:lstStyle/>
          <a:p>
            <a:pPr algn="ctr" eaLnBrk="1" hangingPunct="1">
              <a:spcBef>
                <a:spcPts val="1000"/>
              </a:spcBef>
              <a:spcAft>
                <a:spcPts val="0"/>
              </a:spcAft>
            </a:pPr>
            <a:r>
              <a:rPr lang="en-US" sz="2400" noProof="0" dirty="0"/>
              <a:t>Production Manager</a:t>
            </a:r>
          </a:p>
        </p:txBody>
      </p:sp>
      <p:sp>
        <p:nvSpPr>
          <p:cNvPr id="7" name="Content Placeholder 6"/>
          <p:cNvSpPr>
            <a:spLocks noGrp="1"/>
          </p:cNvSpPr>
          <p:nvPr>
            <p:ph idx="14"/>
          </p:nvPr>
        </p:nvSpPr>
        <p:spPr>
          <a:xfrm>
            <a:off x="822323" y="3352800"/>
            <a:ext cx="7521575" cy="1219200"/>
          </a:xfrm>
          <a:ln w="19050">
            <a:solidFill>
              <a:schemeClr val="tx1"/>
            </a:solidFill>
          </a:ln>
        </p:spPr>
        <p:txBody>
          <a:bodyPr/>
          <a:lstStyle/>
          <a:p>
            <a:pPr algn="ctr" eaLnBrk="1" hangingPunct="1">
              <a:spcBef>
                <a:spcPts val="1000"/>
              </a:spcBef>
              <a:spcAft>
                <a:spcPts val="0"/>
              </a:spcAft>
            </a:pPr>
            <a:r>
              <a:rPr lang="en-US" sz="2400" noProof="0" dirty="0">
                <a:solidFill>
                  <a:schemeClr val="tx2"/>
                </a:solidFill>
                <a:cs typeface="Times New Roman" charset="0"/>
              </a:rPr>
              <a:t>The standard price is used to compute the quantity variance</a:t>
            </a:r>
            <a:br>
              <a:rPr lang="en-US" sz="2400" noProof="0" dirty="0">
                <a:solidFill>
                  <a:schemeClr val="tx2"/>
                </a:solidFill>
                <a:cs typeface="Times New Roman" charset="0"/>
              </a:rPr>
            </a:br>
            <a:r>
              <a:rPr lang="en-US" sz="2400" noProof="0" dirty="0">
                <a:solidFill>
                  <a:schemeClr val="tx2"/>
                </a:solidFill>
                <a:cs typeface="Times New Roman" charset="0"/>
              </a:rPr>
              <a:t>so that the production manager is not held responsible for</a:t>
            </a:r>
            <a:br>
              <a:rPr lang="en-US" sz="2400" noProof="0" dirty="0">
                <a:solidFill>
                  <a:schemeClr val="tx2"/>
                </a:solidFill>
                <a:cs typeface="Times New Roman" charset="0"/>
              </a:rPr>
            </a:br>
            <a:r>
              <a:rPr lang="en-US" sz="2400" noProof="0" dirty="0">
                <a:solidFill>
                  <a:schemeClr val="tx2"/>
                </a:solidFill>
                <a:cs typeface="Times New Roman" charset="0"/>
              </a:rPr>
              <a:t>the purchasing manager’s performance.</a:t>
            </a:r>
          </a:p>
        </p:txBody>
      </p:sp>
    </p:spTree>
    <p:extLst>
      <p:ext uri="{BB962C8B-B14F-4D97-AF65-F5344CB8AC3E}">
        <p14:creationId xmlns:p14="http://schemas.microsoft.com/office/powerpoint/2010/main" val="6242947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noProof="0" dirty="0">
                <a:cs typeface="Arial" charset="0"/>
              </a:rPr>
              <a:t>Controllability of Materials Variances</a:t>
            </a:r>
            <a:endParaRPr lang="en-US" noProof="0" dirty="0"/>
          </a:p>
        </p:txBody>
      </p:sp>
      <p:sp>
        <p:nvSpPr>
          <p:cNvPr id="2" name="Content Placeholder 1"/>
          <p:cNvSpPr>
            <a:spLocks noGrp="1"/>
          </p:cNvSpPr>
          <p:nvPr>
            <p:ph idx="1"/>
          </p:nvPr>
        </p:nvSpPr>
        <p:spPr>
          <a:xfrm>
            <a:off x="822325" y="1447800"/>
            <a:ext cx="7543800" cy="838200"/>
          </a:xfrm>
          <a:ln w="19050">
            <a:solidFill>
              <a:schemeClr val="tx1"/>
            </a:solidFill>
          </a:ln>
        </p:spPr>
        <p:txBody>
          <a:bodyPr/>
          <a:lstStyle/>
          <a:p>
            <a:pPr algn="ctr">
              <a:spcAft>
                <a:spcPts val="0"/>
              </a:spcAft>
              <a:buClr>
                <a:srgbClr val="A04DA3"/>
              </a:buClr>
            </a:pPr>
            <a:r>
              <a:rPr lang="en-US" sz="2400" noProof="0" dirty="0"/>
              <a:t>The materials variances are not always entirely controllable by one person or department. For example: </a:t>
            </a:r>
          </a:p>
        </p:txBody>
      </p:sp>
      <p:sp>
        <p:nvSpPr>
          <p:cNvPr id="3" name="Content Placeholder 2"/>
          <p:cNvSpPr>
            <a:spLocks noGrp="1"/>
          </p:cNvSpPr>
          <p:nvPr>
            <p:ph idx="10"/>
          </p:nvPr>
        </p:nvSpPr>
        <p:spPr>
          <a:xfrm>
            <a:off x="822324" y="2555876"/>
            <a:ext cx="7521575" cy="1558924"/>
          </a:xfrm>
          <a:ln w="19050">
            <a:solidFill>
              <a:schemeClr val="tx1"/>
            </a:solidFill>
          </a:ln>
        </p:spPr>
        <p:txBody>
          <a:bodyPr/>
          <a:lstStyle/>
          <a:p>
            <a:pPr algn="ctr">
              <a:spcAft>
                <a:spcPts val="0"/>
              </a:spcAft>
              <a:defRPr/>
            </a:pPr>
            <a:r>
              <a:rPr lang="en-US" sz="2400" noProof="0" dirty="0">
                <a:latin typeface="Arial" panose="020B0604020202020204" pitchFamily="34" charset="0"/>
                <a:ea typeface="MS PGothic" panose="020B0600070205080204" pitchFamily="34" charset="-128"/>
              </a:rPr>
              <a:t>The </a:t>
            </a:r>
            <a:r>
              <a:rPr lang="en-US" sz="2400" b="1" noProof="0" dirty="0">
                <a:latin typeface="Arial" panose="020B0604020202020204" pitchFamily="34" charset="0"/>
                <a:ea typeface="MS PGothic" panose="020B0600070205080204" pitchFamily="34" charset="-128"/>
              </a:rPr>
              <a:t>production manager </a:t>
            </a:r>
            <a:r>
              <a:rPr lang="en-US" sz="2400" noProof="0" dirty="0">
                <a:latin typeface="Arial" panose="020B0604020202020204" pitchFamily="34" charset="0"/>
                <a:ea typeface="MS PGothic" panose="020B0600070205080204" pitchFamily="34" charset="-128"/>
              </a:rPr>
              <a:t>may schedule production in such a way that it requires express delivery of raw materials resulting in an unfavorable materials price variance. </a:t>
            </a:r>
          </a:p>
        </p:txBody>
      </p:sp>
      <p:sp>
        <p:nvSpPr>
          <p:cNvPr id="4" name="Content Placeholder 3"/>
          <p:cNvSpPr>
            <a:spLocks noGrp="1"/>
          </p:cNvSpPr>
          <p:nvPr>
            <p:ph idx="11"/>
          </p:nvPr>
        </p:nvSpPr>
        <p:spPr>
          <a:xfrm>
            <a:off x="822323" y="4384676"/>
            <a:ext cx="7521575" cy="1330324"/>
          </a:xfrm>
          <a:ln w="19050">
            <a:solidFill>
              <a:schemeClr val="tx1"/>
            </a:solidFill>
          </a:ln>
        </p:spPr>
        <p:txBody>
          <a:bodyPr/>
          <a:lstStyle/>
          <a:p>
            <a:pPr algn="ctr">
              <a:spcAft>
                <a:spcPts val="0"/>
              </a:spcAft>
              <a:defRPr/>
            </a:pPr>
            <a:r>
              <a:rPr lang="en-US" sz="2400" noProof="0" dirty="0">
                <a:latin typeface="Arial" panose="020B0604020202020204" pitchFamily="34" charset="0"/>
                <a:ea typeface="MS PGothic" panose="020B0600070205080204" pitchFamily="34" charset="-128"/>
              </a:rPr>
              <a:t>The </a:t>
            </a:r>
            <a:r>
              <a:rPr lang="en-US" sz="2400" b="1" noProof="0" dirty="0">
                <a:latin typeface="Arial" panose="020B0604020202020204" pitchFamily="34" charset="0"/>
                <a:ea typeface="MS PGothic" panose="020B0600070205080204" pitchFamily="34" charset="-128"/>
              </a:rPr>
              <a:t>purchasing manager </a:t>
            </a:r>
            <a:r>
              <a:rPr lang="en-US" sz="2400" noProof="0" dirty="0">
                <a:latin typeface="Arial" panose="020B0604020202020204" pitchFamily="34" charset="0"/>
                <a:ea typeface="MS PGothic" panose="020B0600070205080204" pitchFamily="34" charset="-128"/>
              </a:rPr>
              <a:t>may purchase lower-quality raw materials resulting in an unfavorable materials quantity variance for the production manager.</a:t>
            </a:r>
          </a:p>
        </p:txBody>
      </p:sp>
    </p:spTree>
    <p:extLst>
      <p:ext uri="{BB962C8B-B14F-4D97-AF65-F5344CB8AC3E}">
        <p14:creationId xmlns:p14="http://schemas.microsoft.com/office/powerpoint/2010/main" val="31401992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noProof="0" dirty="0">
                <a:ea typeface="MS PGothic" charset="0"/>
                <a:cs typeface="Arial" charset="0"/>
              </a:rPr>
              <a:t>Quick Check </a:t>
            </a:r>
            <a:r>
              <a:rPr lang="en-US" noProof="0" dirty="0">
                <a:ea typeface="MS PGothic" charset="0"/>
                <a:cs typeface="Arial" charset="0"/>
                <a:sym typeface="Wingdings" charset="0"/>
              </a:rPr>
              <a:t>1</a:t>
            </a:r>
            <a:endParaRPr lang="en-US" noProof="0" dirty="0"/>
          </a:p>
        </p:txBody>
      </p:sp>
      <p:sp>
        <p:nvSpPr>
          <p:cNvPr id="12" name="Content Placeholder 11"/>
          <p:cNvSpPr>
            <a:spLocks noGrp="1"/>
          </p:cNvSpPr>
          <p:nvPr>
            <p:ph idx="1"/>
          </p:nvPr>
        </p:nvSpPr>
        <p:spPr>
          <a:xfrm>
            <a:off x="822325" y="1447801"/>
            <a:ext cx="7543800" cy="3352799"/>
          </a:xfrm>
        </p:spPr>
        <p:txBody>
          <a:bodyPr/>
          <a:lstStyle/>
          <a:p>
            <a:pPr algn="ctr">
              <a:spcAft>
                <a:spcPts val="0"/>
              </a:spcAft>
            </a:pPr>
            <a:r>
              <a:rPr lang="en-US" sz="2800" noProof="0" dirty="0">
                <a:ea typeface="MS PGothic" charset="0"/>
                <a:cs typeface="MS PGothic" charset="0"/>
              </a:rPr>
              <a:t> Hanson Inc. has the following direct materials standard to manufacture one Zippy:</a:t>
            </a:r>
          </a:p>
          <a:p>
            <a:pPr algn="ctr">
              <a:spcAft>
                <a:spcPts val="0"/>
              </a:spcAft>
            </a:pPr>
            <a:r>
              <a:rPr lang="en-US" sz="2800" noProof="0" dirty="0">
                <a:solidFill>
                  <a:srgbClr val="AC0000"/>
                </a:solidFill>
                <a:ea typeface="MS PGothic" charset="0"/>
                <a:cs typeface="MS PGothic" charset="0"/>
              </a:rPr>
              <a:t>1.5 pounds per Zippy at $4.00 per pound</a:t>
            </a:r>
          </a:p>
          <a:p>
            <a:pPr algn="ctr">
              <a:spcAft>
                <a:spcPts val="0"/>
              </a:spcAft>
            </a:pPr>
            <a:r>
              <a:rPr lang="en-US" sz="2800" noProof="0" dirty="0">
                <a:solidFill>
                  <a:schemeClr val="accent2"/>
                </a:solidFill>
                <a:ea typeface="MS PGothic" charset="0"/>
                <a:cs typeface="MS PGothic" charset="0"/>
              </a:rPr>
              <a:t> </a:t>
            </a:r>
            <a:r>
              <a:rPr lang="en-US" sz="2800" noProof="0" dirty="0">
                <a:ea typeface="MS PGothic" charset="0"/>
                <a:cs typeface="MS PGothic" charset="0"/>
              </a:rPr>
              <a:t>Last week, 1,700 pounds of materials were purchased and used to make 1,000 Zippies. The materials cost a total of $6,630. </a:t>
            </a:r>
            <a:endParaRPr lang="en-US" sz="2800" noProof="0" dirty="0"/>
          </a:p>
        </p:txBody>
      </p:sp>
    </p:spTree>
    <p:extLst>
      <p:ext uri="{BB962C8B-B14F-4D97-AF65-F5344CB8AC3E}">
        <p14:creationId xmlns:p14="http://schemas.microsoft.com/office/powerpoint/2010/main" val="38534406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noProof="0" dirty="0">
                <a:ea typeface="MS PGothic" charset="0"/>
                <a:cs typeface="Arial" charset="0"/>
              </a:rPr>
              <a:t>Quick Check </a:t>
            </a:r>
            <a:r>
              <a:rPr lang="en-US" noProof="0" dirty="0">
                <a:ea typeface="MS PGothic" charset="0"/>
                <a:cs typeface="Arial" charset="0"/>
                <a:sym typeface="Wingdings" charset="0"/>
              </a:rPr>
              <a:t>1a</a:t>
            </a:r>
            <a:endParaRPr lang="en-US" noProof="0" dirty="0"/>
          </a:p>
        </p:txBody>
      </p:sp>
      <p:sp>
        <p:nvSpPr>
          <p:cNvPr id="12" name="Content Placeholder 11"/>
          <p:cNvSpPr>
            <a:spLocks noGrp="1"/>
          </p:cNvSpPr>
          <p:nvPr>
            <p:ph idx="1"/>
          </p:nvPr>
        </p:nvSpPr>
        <p:spPr>
          <a:xfrm>
            <a:off x="822325" y="1447801"/>
            <a:ext cx="7407275" cy="3428999"/>
          </a:xfrm>
          <a:ln>
            <a:noFill/>
          </a:ln>
        </p:spPr>
        <p:txBody>
          <a:bodyPr/>
          <a:lstStyle/>
          <a:p>
            <a:pPr>
              <a:spcAft>
                <a:spcPts val="0"/>
              </a:spcAft>
              <a:buClr>
                <a:srgbClr val="A04DA3"/>
              </a:buClr>
              <a:defRPr/>
            </a:pPr>
            <a:r>
              <a:rPr lang="en-US" sz="2800" noProof="0" dirty="0">
                <a:ea typeface="MS PGothic" panose="020B0600070205080204" pitchFamily="34" charset="-128"/>
              </a:rPr>
              <a:t>How many pounds of materials should Hanson have used to make 1,000 Zippies?</a:t>
            </a:r>
          </a:p>
          <a:p>
            <a:pPr marL="201600">
              <a:spcAft>
                <a:spcPts val="0"/>
              </a:spcAft>
              <a:buClr>
                <a:srgbClr val="A04DA3"/>
              </a:buClr>
              <a:defRPr/>
            </a:pPr>
            <a:r>
              <a:rPr lang="en-US" sz="2800" noProof="0" dirty="0">
                <a:ea typeface="MS PGothic" panose="020B0600070205080204" pitchFamily="34" charset="-128"/>
              </a:rPr>
              <a:t>a. 1,700 pounds.</a:t>
            </a:r>
          </a:p>
          <a:p>
            <a:pPr marL="201600">
              <a:spcAft>
                <a:spcPts val="0"/>
              </a:spcAft>
              <a:buClr>
                <a:srgbClr val="A04DA3"/>
              </a:buClr>
              <a:defRPr/>
            </a:pPr>
            <a:r>
              <a:rPr lang="en-US" sz="2800" noProof="0" dirty="0">
                <a:ea typeface="MS PGothic" panose="020B0600070205080204" pitchFamily="34" charset="-128"/>
              </a:rPr>
              <a:t>b. 1,500 pounds.</a:t>
            </a:r>
          </a:p>
          <a:p>
            <a:pPr marL="201600">
              <a:spcAft>
                <a:spcPts val="0"/>
              </a:spcAft>
              <a:buClr>
                <a:srgbClr val="A04DA3"/>
              </a:buClr>
              <a:defRPr/>
            </a:pPr>
            <a:r>
              <a:rPr lang="en-US" sz="2800" noProof="0" dirty="0">
                <a:ea typeface="MS PGothic" panose="020B0600070205080204" pitchFamily="34" charset="-128"/>
              </a:rPr>
              <a:t>c. 1,200 pounds.</a:t>
            </a:r>
          </a:p>
          <a:p>
            <a:pPr marL="201600">
              <a:spcAft>
                <a:spcPts val="0"/>
              </a:spcAft>
              <a:buClr>
                <a:srgbClr val="A04DA3"/>
              </a:buClr>
              <a:defRPr/>
            </a:pPr>
            <a:r>
              <a:rPr lang="en-US" sz="2800" noProof="0" dirty="0">
                <a:ea typeface="MS PGothic" panose="020B0600070205080204" pitchFamily="34" charset="-128"/>
              </a:rPr>
              <a:t>d. 1,000 pounds.</a:t>
            </a:r>
            <a:endParaRPr lang="en-US" sz="2800" noProof="0" dirty="0"/>
          </a:p>
        </p:txBody>
      </p:sp>
    </p:spTree>
    <p:extLst>
      <p:ext uri="{BB962C8B-B14F-4D97-AF65-F5344CB8AC3E}">
        <p14:creationId xmlns:p14="http://schemas.microsoft.com/office/powerpoint/2010/main" val="26475307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noProof="0" dirty="0">
                <a:ea typeface="MS PGothic" charset="0"/>
                <a:cs typeface="Arial" charset="0"/>
              </a:rPr>
              <a:t>Quick Check </a:t>
            </a:r>
            <a:r>
              <a:rPr lang="en-US" noProof="0" dirty="0">
                <a:ea typeface="MS PGothic" charset="0"/>
                <a:cs typeface="Arial" charset="0"/>
                <a:sym typeface="Wingdings" charset="0"/>
              </a:rPr>
              <a:t>1b</a:t>
            </a:r>
            <a:endParaRPr lang="en-US" noProof="0" dirty="0"/>
          </a:p>
        </p:txBody>
      </p:sp>
      <p:sp>
        <p:nvSpPr>
          <p:cNvPr id="12" name="Content Placeholder 11"/>
          <p:cNvSpPr>
            <a:spLocks noGrp="1"/>
          </p:cNvSpPr>
          <p:nvPr>
            <p:ph idx="1"/>
          </p:nvPr>
        </p:nvSpPr>
        <p:spPr>
          <a:xfrm>
            <a:off x="822325" y="1447800"/>
            <a:ext cx="7331075" cy="3352800"/>
          </a:xfrm>
          <a:ln>
            <a:noFill/>
          </a:ln>
        </p:spPr>
        <p:txBody>
          <a:bodyPr/>
          <a:lstStyle/>
          <a:p>
            <a:pPr>
              <a:spcAft>
                <a:spcPts val="0"/>
              </a:spcAft>
              <a:buClr>
                <a:srgbClr val="A04DA3"/>
              </a:buClr>
              <a:defRPr/>
            </a:pPr>
            <a:r>
              <a:rPr lang="en-US" sz="2800" noProof="0" dirty="0">
                <a:ea typeface="MS PGothic" panose="020B0600070205080204" pitchFamily="34" charset="-128"/>
              </a:rPr>
              <a:t>How many pounds of materials should Hanson have used to make 1,000 Zippies?</a:t>
            </a:r>
          </a:p>
          <a:p>
            <a:pPr marL="201600">
              <a:spcAft>
                <a:spcPts val="0"/>
              </a:spcAft>
              <a:buClr>
                <a:srgbClr val="A04DA3"/>
              </a:buClr>
              <a:defRPr/>
            </a:pPr>
            <a:r>
              <a:rPr lang="en-US" sz="2800" noProof="0" dirty="0">
                <a:ea typeface="MS PGothic" panose="020B0600070205080204" pitchFamily="34" charset="-128"/>
              </a:rPr>
              <a:t>a. 1,700 pounds.</a:t>
            </a:r>
          </a:p>
          <a:p>
            <a:pPr marL="201600">
              <a:spcAft>
                <a:spcPts val="0"/>
              </a:spcAft>
              <a:buClr>
                <a:srgbClr val="A04DA3"/>
              </a:buClr>
              <a:defRPr/>
            </a:pPr>
            <a:r>
              <a:rPr lang="en-US" sz="2800" noProof="0" dirty="0">
                <a:solidFill>
                  <a:srgbClr val="0000C0"/>
                </a:solidFill>
                <a:ea typeface="MS PGothic" panose="020B0600070205080204" pitchFamily="34" charset="-128"/>
              </a:rPr>
              <a:t>b. Answer: 1,500 pounds.</a:t>
            </a:r>
          </a:p>
          <a:p>
            <a:pPr marL="201600">
              <a:spcAft>
                <a:spcPts val="0"/>
              </a:spcAft>
              <a:buClr>
                <a:srgbClr val="A04DA3"/>
              </a:buClr>
              <a:defRPr/>
            </a:pPr>
            <a:r>
              <a:rPr lang="en-US" sz="2800" noProof="0" dirty="0">
                <a:ea typeface="MS PGothic" panose="020B0600070205080204" pitchFamily="34" charset="-128"/>
              </a:rPr>
              <a:t>c. 1,200 pounds.</a:t>
            </a:r>
          </a:p>
          <a:p>
            <a:pPr marL="201600">
              <a:spcAft>
                <a:spcPts val="0"/>
              </a:spcAft>
              <a:buClr>
                <a:srgbClr val="A04DA3"/>
              </a:buClr>
              <a:defRPr/>
            </a:pPr>
            <a:r>
              <a:rPr lang="en-US" sz="2800" noProof="0" dirty="0">
                <a:ea typeface="MS PGothic" panose="020B0600070205080204" pitchFamily="34" charset="-128"/>
              </a:rPr>
              <a:t>d. 1,000 pounds.</a:t>
            </a:r>
            <a:endParaRPr lang="en-US" sz="2800" noProof="0" dirty="0"/>
          </a:p>
        </p:txBody>
      </p:sp>
      <p:sp>
        <p:nvSpPr>
          <p:cNvPr id="2" name="Content Placeholder 1">
            <a:extLst>
              <a:ext uri="{FF2B5EF4-FFF2-40B4-BE49-F238E27FC236}">
                <a16:creationId xmlns:a16="http://schemas.microsoft.com/office/drawing/2014/main" id="{ACCDF7DA-12F9-4B7F-BC1D-BA451924DB4D}"/>
              </a:ext>
            </a:extLst>
          </p:cNvPr>
          <p:cNvSpPr>
            <a:spLocks noGrp="1"/>
          </p:cNvSpPr>
          <p:nvPr>
            <p:ph idx="10"/>
          </p:nvPr>
        </p:nvSpPr>
        <p:spPr>
          <a:xfrm>
            <a:off x="822324" y="5029200"/>
            <a:ext cx="7521575" cy="609600"/>
          </a:xfrm>
        </p:spPr>
        <p:txBody>
          <a:bodyPr/>
          <a:lstStyle/>
          <a:p>
            <a:r>
              <a:rPr lang="en-US" sz="2400" b="1" dirty="0">
                <a:solidFill>
                  <a:srgbClr val="AC0000"/>
                </a:solidFill>
              </a:rPr>
              <a:t>The standard quantity is: 1,000 × 1.5 pounds per Zippy.</a:t>
            </a:r>
          </a:p>
        </p:txBody>
      </p:sp>
    </p:spTree>
    <p:extLst>
      <p:ext uri="{BB962C8B-B14F-4D97-AF65-F5344CB8AC3E}">
        <p14:creationId xmlns:p14="http://schemas.microsoft.com/office/powerpoint/2010/main" val="20585401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noProof="0" dirty="0">
                <a:ea typeface="MS PGothic" charset="0"/>
                <a:cs typeface="Arial" charset="0"/>
              </a:rPr>
              <a:t>Quick Check </a:t>
            </a:r>
            <a:r>
              <a:rPr lang="en-US" noProof="0" dirty="0">
                <a:ea typeface="MS PGothic" charset="0"/>
                <a:cs typeface="Arial" charset="0"/>
                <a:sym typeface="Wingdings" charset="0"/>
              </a:rPr>
              <a:t>1c</a:t>
            </a:r>
            <a:endParaRPr lang="en-US" noProof="0" dirty="0"/>
          </a:p>
        </p:txBody>
      </p:sp>
      <p:sp>
        <p:nvSpPr>
          <p:cNvPr id="12" name="Content Placeholder 11"/>
          <p:cNvSpPr>
            <a:spLocks noGrp="1"/>
          </p:cNvSpPr>
          <p:nvPr>
            <p:ph idx="1"/>
          </p:nvPr>
        </p:nvSpPr>
        <p:spPr>
          <a:xfrm>
            <a:off x="822325" y="1447801"/>
            <a:ext cx="7543800" cy="3428999"/>
          </a:xfrm>
          <a:ln>
            <a:noFill/>
          </a:ln>
        </p:spPr>
        <p:txBody>
          <a:bodyPr/>
          <a:lstStyle/>
          <a:p>
            <a:pPr>
              <a:spcAft>
                <a:spcPts val="0"/>
              </a:spcAft>
            </a:pPr>
            <a:r>
              <a:rPr lang="en-US" sz="2800" noProof="0" dirty="0">
                <a:cs typeface="Arial" charset="0"/>
              </a:rPr>
              <a:t>Hanson</a:t>
            </a:r>
            <a:r>
              <a:rPr lang="en-US" altLang="ja-JP" sz="2800" noProof="0" dirty="0">
                <a:cs typeface="Arial" charset="0"/>
              </a:rPr>
              <a:t>’</a:t>
            </a:r>
            <a:r>
              <a:rPr lang="en-US" sz="2800" noProof="0" dirty="0">
                <a:cs typeface="Arial" charset="0"/>
              </a:rPr>
              <a:t>s materials quantity variance (M</a:t>
            </a:r>
            <a:r>
              <a:rPr lang="en-US" sz="100" noProof="0" dirty="0">
                <a:cs typeface="Arial" charset="0"/>
              </a:rPr>
              <a:t> </a:t>
            </a:r>
            <a:r>
              <a:rPr lang="en-US" sz="2800" noProof="0" dirty="0">
                <a:cs typeface="Arial" charset="0"/>
              </a:rPr>
              <a:t>Q</a:t>
            </a:r>
            <a:r>
              <a:rPr lang="en-US" sz="100" noProof="0" dirty="0">
                <a:cs typeface="Arial" charset="0"/>
              </a:rPr>
              <a:t> </a:t>
            </a:r>
            <a:r>
              <a:rPr lang="en-US" sz="2800" noProof="0" dirty="0">
                <a:cs typeface="Arial" charset="0"/>
              </a:rPr>
              <a:t>V) for the week was:</a:t>
            </a:r>
          </a:p>
          <a:p>
            <a:pPr marL="201600">
              <a:spcAft>
                <a:spcPts val="0"/>
              </a:spcAft>
            </a:pPr>
            <a:r>
              <a:rPr lang="en-US" sz="2800" noProof="0" dirty="0">
                <a:cs typeface="Arial" charset="0"/>
              </a:rPr>
              <a:t>a. $170 unfavorable.</a:t>
            </a:r>
          </a:p>
          <a:p>
            <a:pPr marL="201600">
              <a:spcAft>
                <a:spcPts val="0"/>
              </a:spcAft>
            </a:pPr>
            <a:r>
              <a:rPr lang="en-US" sz="2800" noProof="0" dirty="0">
                <a:cs typeface="Arial" charset="0"/>
              </a:rPr>
              <a:t>b. $170 favorable.</a:t>
            </a:r>
          </a:p>
          <a:p>
            <a:pPr marL="201600">
              <a:spcAft>
                <a:spcPts val="0"/>
              </a:spcAft>
            </a:pPr>
            <a:r>
              <a:rPr lang="en-US" sz="2800" noProof="0" dirty="0">
                <a:cs typeface="Arial" charset="0"/>
              </a:rPr>
              <a:t>c. $800 unfavorable.</a:t>
            </a:r>
          </a:p>
          <a:p>
            <a:pPr marL="201600">
              <a:spcAft>
                <a:spcPts val="0"/>
              </a:spcAft>
            </a:pPr>
            <a:r>
              <a:rPr lang="en-US" sz="2800" noProof="0" dirty="0">
                <a:cs typeface="Arial" charset="0"/>
              </a:rPr>
              <a:t>d. $800 favorable.</a:t>
            </a:r>
          </a:p>
        </p:txBody>
      </p:sp>
    </p:spTree>
    <p:extLst>
      <p:ext uri="{BB962C8B-B14F-4D97-AF65-F5344CB8AC3E}">
        <p14:creationId xmlns:p14="http://schemas.microsoft.com/office/powerpoint/2010/main" val="28594857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noProof="0" dirty="0">
                <a:ea typeface="MS PGothic" charset="0"/>
                <a:cs typeface="Arial" charset="0"/>
              </a:rPr>
              <a:t>Quick Check </a:t>
            </a:r>
            <a:r>
              <a:rPr lang="en-US" noProof="0" dirty="0">
                <a:ea typeface="MS PGothic" charset="0"/>
                <a:cs typeface="Arial" charset="0"/>
                <a:sym typeface="Wingdings" charset="0"/>
              </a:rPr>
              <a:t>1d</a:t>
            </a:r>
            <a:endParaRPr lang="en-US" noProof="0" dirty="0"/>
          </a:p>
        </p:txBody>
      </p:sp>
      <p:sp>
        <p:nvSpPr>
          <p:cNvPr id="12" name="Content Placeholder 11"/>
          <p:cNvSpPr>
            <a:spLocks noGrp="1"/>
          </p:cNvSpPr>
          <p:nvPr>
            <p:ph idx="1"/>
          </p:nvPr>
        </p:nvSpPr>
        <p:spPr>
          <a:xfrm>
            <a:off x="822325" y="1447800"/>
            <a:ext cx="7543800" cy="3124200"/>
          </a:xfrm>
          <a:ln>
            <a:noFill/>
          </a:ln>
        </p:spPr>
        <p:txBody>
          <a:bodyPr/>
          <a:lstStyle/>
          <a:p>
            <a:pPr>
              <a:spcAft>
                <a:spcPts val="0"/>
              </a:spcAft>
            </a:pPr>
            <a:r>
              <a:rPr lang="en-US" sz="2800" noProof="0" dirty="0">
                <a:cs typeface="Arial" charset="0"/>
              </a:rPr>
              <a:t>Hanson</a:t>
            </a:r>
            <a:r>
              <a:rPr lang="en-US" altLang="ja-JP" sz="2800" noProof="0" dirty="0">
                <a:cs typeface="Arial" charset="0"/>
              </a:rPr>
              <a:t>’</a:t>
            </a:r>
            <a:r>
              <a:rPr lang="en-US" sz="2800" noProof="0" dirty="0">
                <a:cs typeface="Arial" charset="0"/>
              </a:rPr>
              <a:t>s materials quantity variance (M</a:t>
            </a:r>
            <a:r>
              <a:rPr lang="en-US" sz="100" noProof="0" dirty="0">
                <a:cs typeface="Arial" charset="0"/>
              </a:rPr>
              <a:t> </a:t>
            </a:r>
            <a:r>
              <a:rPr lang="en-US" sz="2800" noProof="0" dirty="0">
                <a:cs typeface="Arial" charset="0"/>
              </a:rPr>
              <a:t>Q</a:t>
            </a:r>
            <a:r>
              <a:rPr lang="en-US" sz="100" noProof="0" dirty="0">
                <a:cs typeface="Arial" charset="0"/>
              </a:rPr>
              <a:t> </a:t>
            </a:r>
            <a:r>
              <a:rPr lang="en-US" sz="2800" noProof="0" dirty="0">
                <a:cs typeface="Arial" charset="0"/>
              </a:rPr>
              <a:t>V) for the week was:</a:t>
            </a:r>
          </a:p>
          <a:p>
            <a:pPr marL="201600">
              <a:spcAft>
                <a:spcPts val="0"/>
              </a:spcAft>
            </a:pPr>
            <a:r>
              <a:rPr lang="en-US" sz="2800" noProof="0" dirty="0">
                <a:cs typeface="Arial" charset="0"/>
              </a:rPr>
              <a:t>a. $170 unfavorable.</a:t>
            </a:r>
          </a:p>
          <a:p>
            <a:pPr marL="201600">
              <a:spcAft>
                <a:spcPts val="0"/>
              </a:spcAft>
            </a:pPr>
            <a:r>
              <a:rPr lang="en-US" sz="2800" noProof="0" dirty="0">
                <a:cs typeface="Arial" charset="0"/>
              </a:rPr>
              <a:t>b. $170 favorable.</a:t>
            </a:r>
          </a:p>
          <a:p>
            <a:pPr marL="201600">
              <a:spcAft>
                <a:spcPts val="0"/>
              </a:spcAft>
            </a:pPr>
            <a:r>
              <a:rPr lang="en-US" sz="2800" noProof="0" dirty="0">
                <a:solidFill>
                  <a:srgbClr val="0000C0"/>
                </a:solidFill>
                <a:cs typeface="Arial" charset="0"/>
              </a:rPr>
              <a:t>c. Answer: $800 unfavorable.</a:t>
            </a:r>
          </a:p>
          <a:p>
            <a:pPr marL="201600">
              <a:spcAft>
                <a:spcPts val="0"/>
              </a:spcAft>
            </a:pPr>
            <a:r>
              <a:rPr lang="en-US" sz="2800" noProof="0" dirty="0">
                <a:cs typeface="Arial" charset="0"/>
              </a:rPr>
              <a:t>d. $800 favorable.</a:t>
            </a:r>
          </a:p>
        </p:txBody>
      </p:sp>
      <p:sp>
        <p:nvSpPr>
          <p:cNvPr id="2" name="Content Placeholder 1">
            <a:extLst>
              <a:ext uri="{FF2B5EF4-FFF2-40B4-BE49-F238E27FC236}">
                <a16:creationId xmlns:a16="http://schemas.microsoft.com/office/drawing/2014/main" id="{929A2F7D-5FCA-4F30-931C-22F647556E10}"/>
              </a:ext>
            </a:extLst>
          </p:cNvPr>
          <p:cNvSpPr>
            <a:spLocks noGrp="1"/>
          </p:cNvSpPr>
          <p:nvPr>
            <p:ph idx="10"/>
          </p:nvPr>
        </p:nvSpPr>
        <p:spPr>
          <a:xfrm>
            <a:off x="3352800" y="4876800"/>
            <a:ext cx="4991099" cy="1143000"/>
          </a:xfrm>
        </p:spPr>
        <p:txBody>
          <a:bodyPr/>
          <a:lstStyle/>
          <a:p>
            <a:r>
              <a:rPr lang="en-US" b="1" dirty="0">
                <a:solidFill>
                  <a:srgbClr val="AC0000"/>
                </a:solidFill>
              </a:rPr>
              <a:t> M</a:t>
            </a:r>
            <a:r>
              <a:rPr lang="en-US" sz="100" b="1" dirty="0">
                <a:solidFill>
                  <a:srgbClr val="AC0000"/>
                </a:solidFill>
              </a:rPr>
              <a:t> </a:t>
            </a:r>
            <a:r>
              <a:rPr lang="en-US" b="1" dirty="0">
                <a:solidFill>
                  <a:srgbClr val="AC0000"/>
                </a:solidFill>
              </a:rPr>
              <a:t>Q</a:t>
            </a:r>
            <a:r>
              <a:rPr lang="en-US" sz="100" b="1" dirty="0">
                <a:solidFill>
                  <a:srgbClr val="AC0000"/>
                </a:solidFill>
              </a:rPr>
              <a:t> </a:t>
            </a:r>
            <a:r>
              <a:rPr lang="en-US" b="1" dirty="0">
                <a:solidFill>
                  <a:srgbClr val="AC0000"/>
                </a:solidFill>
              </a:rPr>
              <a:t>V = SP(AQ − SQ)</a:t>
            </a:r>
            <a:br>
              <a:rPr lang="en-US" b="1" dirty="0">
                <a:solidFill>
                  <a:srgbClr val="AC0000"/>
                </a:solidFill>
              </a:rPr>
            </a:br>
            <a:r>
              <a:rPr lang="en-US" b="1" dirty="0">
                <a:solidFill>
                  <a:srgbClr val="AC0000"/>
                </a:solidFill>
              </a:rPr>
              <a:t> M</a:t>
            </a:r>
            <a:r>
              <a:rPr lang="en-US" sz="100" b="1" dirty="0">
                <a:solidFill>
                  <a:srgbClr val="AC0000"/>
                </a:solidFill>
              </a:rPr>
              <a:t> </a:t>
            </a:r>
            <a:r>
              <a:rPr lang="en-US" b="1" dirty="0">
                <a:solidFill>
                  <a:srgbClr val="AC0000"/>
                </a:solidFill>
              </a:rPr>
              <a:t>Q</a:t>
            </a:r>
            <a:r>
              <a:rPr lang="en-US" sz="100" b="1" dirty="0">
                <a:solidFill>
                  <a:srgbClr val="AC0000"/>
                </a:solidFill>
              </a:rPr>
              <a:t> </a:t>
            </a:r>
            <a:r>
              <a:rPr lang="en-US" b="1" dirty="0">
                <a:solidFill>
                  <a:srgbClr val="AC0000"/>
                </a:solidFill>
              </a:rPr>
              <a:t>V = $4.00(1,700 lbs. − 1,500 lbs.)</a:t>
            </a:r>
            <a:br>
              <a:rPr lang="en-US" b="1" dirty="0">
                <a:solidFill>
                  <a:srgbClr val="AC0000"/>
                </a:solidFill>
              </a:rPr>
            </a:br>
            <a:r>
              <a:rPr lang="en-US" b="1" dirty="0">
                <a:solidFill>
                  <a:srgbClr val="AC0000"/>
                </a:solidFill>
              </a:rPr>
              <a:t> M</a:t>
            </a:r>
            <a:r>
              <a:rPr lang="en-US" sz="100" b="1" dirty="0">
                <a:solidFill>
                  <a:srgbClr val="AC0000"/>
                </a:solidFill>
              </a:rPr>
              <a:t> </a:t>
            </a:r>
            <a:r>
              <a:rPr lang="en-US" b="1" dirty="0">
                <a:solidFill>
                  <a:srgbClr val="AC0000"/>
                </a:solidFill>
              </a:rPr>
              <a:t>Q</a:t>
            </a:r>
            <a:r>
              <a:rPr lang="en-US" sz="100" b="1" dirty="0">
                <a:solidFill>
                  <a:srgbClr val="AC0000"/>
                </a:solidFill>
              </a:rPr>
              <a:t> </a:t>
            </a:r>
            <a:r>
              <a:rPr lang="en-US" sz="1800" b="1" dirty="0">
                <a:solidFill>
                  <a:srgbClr val="AC0000"/>
                </a:solidFill>
              </a:rPr>
              <a:t>V</a:t>
            </a:r>
            <a:r>
              <a:rPr lang="en-US" b="1" dirty="0">
                <a:solidFill>
                  <a:srgbClr val="AC0000"/>
                </a:solidFill>
              </a:rPr>
              <a:t> = $800 unfavorable</a:t>
            </a:r>
          </a:p>
        </p:txBody>
      </p:sp>
    </p:spTree>
    <p:extLst>
      <p:ext uri="{BB962C8B-B14F-4D97-AF65-F5344CB8AC3E}">
        <p14:creationId xmlns:p14="http://schemas.microsoft.com/office/powerpoint/2010/main" val="27032955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noProof="0" dirty="0">
                <a:ea typeface="MS PGothic" charset="0"/>
                <a:cs typeface="Arial" charset="0"/>
              </a:rPr>
              <a:t>Quick Check 1</a:t>
            </a:r>
            <a:r>
              <a:rPr lang="en-US" noProof="0" dirty="0">
                <a:ea typeface="MS PGothic" charset="0"/>
                <a:cs typeface="Arial" charset="0"/>
                <a:sym typeface="Wingdings" charset="0"/>
              </a:rPr>
              <a:t>e</a:t>
            </a:r>
            <a:endParaRPr lang="en-US" noProof="0" dirty="0"/>
          </a:p>
        </p:txBody>
      </p:sp>
      <p:sp>
        <p:nvSpPr>
          <p:cNvPr id="12" name="Content Placeholder 11"/>
          <p:cNvSpPr>
            <a:spLocks noGrp="1"/>
          </p:cNvSpPr>
          <p:nvPr>
            <p:ph idx="1"/>
          </p:nvPr>
        </p:nvSpPr>
        <p:spPr>
          <a:xfrm>
            <a:off x="822325" y="1447801"/>
            <a:ext cx="7543800" cy="3428999"/>
          </a:xfrm>
          <a:ln>
            <a:noFill/>
          </a:ln>
        </p:spPr>
        <p:txBody>
          <a:bodyPr/>
          <a:lstStyle/>
          <a:p>
            <a:pPr>
              <a:spcAft>
                <a:spcPts val="0"/>
              </a:spcAft>
            </a:pPr>
            <a:r>
              <a:rPr lang="en-US" sz="2800" noProof="0" dirty="0">
                <a:cs typeface="Arial" charset="0"/>
              </a:rPr>
              <a:t>Hanson’s materials price variance (M</a:t>
            </a:r>
            <a:r>
              <a:rPr lang="en-US" sz="100" noProof="0" dirty="0">
                <a:cs typeface="Arial" charset="0"/>
              </a:rPr>
              <a:t> </a:t>
            </a:r>
            <a:r>
              <a:rPr lang="en-US" sz="2800" noProof="0" dirty="0">
                <a:cs typeface="Arial" charset="0"/>
              </a:rPr>
              <a:t>P</a:t>
            </a:r>
            <a:r>
              <a:rPr lang="en-US" sz="100" noProof="0" dirty="0">
                <a:cs typeface="Arial" charset="0"/>
              </a:rPr>
              <a:t> </a:t>
            </a:r>
            <a:r>
              <a:rPr lang="en-US" sz="2800" noProof="0" dirty="0">
                <a:cs typeface="Arial" charset="0"/>
              </a:rPr>
              <a:t>V) for the week was:</a:t>
            </a:r>
          </a:p>
          <a:p>
            <a:pPr marL="201600">
              <a:spcAft>
                <a:spcPts val="0"/>
              </a:spcAft>
            </a:pPr>
            <a:r>
              <a:rPr lang="en-US" sz="2800" noProof="0" dirty="0">
                <a:cs typeface="Arial" charset="0"/>
              </a:rPr>
              <a:t>a. $170 unfavorable.</a:t>
            </a:r>
          </a:p>
          <a:p>
            <a:pPr marL="201600">
              <a:spcAft>
                <a:spcPts val="0"/>
              </a:spcAft>
            </a:pPr>
            <a:r>
              <a:rPr lang="en-US" sz="2800" noProof="0" dirty="0">
                <a:cs typeface="Arial" charset="0"/>
              </a:rPr>
              <a:t>b. $170 favorable.</a:t>
            </a:r>
          </a:p>
          <a:p>
            <a:pPr marL="201600">
              <a:spcAft>
                <a:spcPts val="0"/>
              </a:spcAft>
            </a:pPr>
            <a:r>
              <a:rPr lang="en-US" sz="2800" noProof="0" dirty="0">
                <a:cs typeface="Arial" charset="0"/>
              </a:rPr>
              <a:t>c. $800 unfavorable.</a:t>
            </a:r>
          </a:p>
          <a:p>
            <a:pPr marL="201600">
              <a:spcAft>
                <a:spcPts val="0"/>
              </a:spcAft>
            </a:pPr>
            <a:r>
              <a:rPr lang="en-US" sz="2800" noProof="0" dirty="0">
                <a:cs typeface="Arial" charset="0"/>
              </a:rPr>
              <a:t>d. $800 favorable.</a:t>
            </a:r>
          </a:p>
        </p:txBody>
      </p:sp>
    </p:spTree>
    <p:extLst>
      <p:ext uri="{BB962C8B-B14F-4D97-AF65-F5344CB8AC3E}">
        <p14:creationId xmlns:p14="http://schemas.microsoft.com/office/powerpoint/2010/main" val="2079771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CD1AE9C-B3F5-4523-B128-563BD64A2248}"/>
              </a:ext>
            </a:extLst>
          </p:cNvPr>
          <p:cNvSpPr>
            <a:spLocks noGrp="1"/>
          </p:cNvSpPr>
          <p:nvPr>
            <p:ph type="title"/>
          </p:nvPr>
        </p:nvSpPr>
        <p:spPr/>
        <p:txBody>
          <a:bodyPr/>
          <a:lstStyle/>
          <a:p>
            <a:r>
              <a:rPr lang="en-US" noProof="0" dirty="0"/>
              <a:t>Setting Direct Materials Standards</a:t>
            </a:r>
          </a:p>
        </p:txBody>
      </p:sp>
      <p:sp>
        <p:nvSpPr>
          <p:cNvPr id="8" name="Content Placeholder 7">
            <a:extLst>
              <a:ext uri="{FF2B5EF4-FFF2-40B4-BE49-F238E27FC236}">
                <a16:creationId xmlns:a16="http://schemas.microsoft.com/office/drawing/2014/main" id="{B4741959-7F1A-428F-A5BA-5C681CAFFC89}"/>
              </a:ext>
            </a:extLst>
          </p:cNvPr>
          <p:cNvSpPr>
            <a:spLocks noGrp="1"/>
          </p:cNvSpPr>
          <p:nvPr>
            <p:ph idx="1"/>
          </p:nvPr>
        </p:nvSpPr>
        <p:spPr>
          <a:xfrm>
            <a:off x="822325" y="1447800"/>
            <a:ext cx="3673475" cy="457200"/>
          </a:xfrm>
          <a:ln>
            <a:solidFill>
              <a:schemeClr val="tx1"/>
            </a:solidFill>
          </a:ln>
        </p:spPr>
        <p:txBody>
          <a:bodyPr/>
          <a:lstStyle/>
          <a:p>
            <a:pPr algn="ctr"/>
            <a:r>
              <a:rPr lang="en-US" sz="2800" b="1" noProof="0" dirty="0">
                <a:solidFill>
                  <a:srgbClr val="AC0000"/>
                </a:solidFill>
              </a:rPr>
              <a:t>Standard Price per Unit</a:t>
            </a:r>
          </a:p>
        </p:txBody>
      </p:sp>
      <p:sp>
        <p:nvSpPr>
          <p:cNvPr id="9" name="Content Placeholder 8">
            <a:extLst>
              <a:ext uri="{FF2B5EF4-FFF2-40B4-BE49-F238E27FC236}">
                <a16:creationId xmlns:a16="http://schemas.microsoft.com/office/drawing/2014/main" id="{D2823C2E-E768-4A76-9C82-5FE6D09EED3A}"/>
              </a:ext>
            </a:extLst>
          </p:cNvPr>
          <p:cNvSpPr>
            <a:spLocks noGrp="1"/>
          </p:cNvSpPr>
          <p:nvPr>
            <p:ph idx="10"/>
          </p:nvPr>
        </p:nvSpPr>
        <p:spPr>
          <a:xfrm>
            <a:off x="822323" y="2403475"/>
            <a:ext cx="3673475" cy="1343034"/>
          </a:xfrm>
          <a:ln>
            <a:solidFill>
              <a:schemeClr val="tx1"/>
            </a:solidFill>
          </a:ln>
        </p:spPr>
        <p:txBody>
          <a:bodyPr/>
          <a:lstStyle/>
          <a:p>
            <a:pPr algn="ctr"/>
            <a:r>
              <a:rPr lang="en-US" sz="2800" noProof="0" dirty="0"/>
              <a:t>Final, delivered cost of materials, net of discounts.</a:t>
            </a:r>
          </a:p>
        </p:txBody>
      </p:sp>
      <p:sp>
        <p:nvSpPr>
          <p:cNvPr id="10" name="Content Placeholder 9">
            <a:extLst>
              <a:ext uri="{FF2B5EF4-FFF2-40B4-BE49-F238E27FC236}">
                <a16:creationId xmlns:a16="http://schemas.microsoft.com/office/drawing/2014/main" id="{E417CAFA-D4D9-46A6-9750-14E2CE1C9C39}"/>
              </a:ext>
            </a:extLst>
          </p:cNvPr>
          <p:cNvSpPr>
            <a:spLocks noGrp="1"/>
          </p:cNvSpPr>
          <p:nvPr>
            <p:ph idx="11"/>
          </p:nvPr>
        </p:nvSpPr>
        <p:spPr>
          <a:xfrm>
            <a:off x="4692650" y="1447801"/>
            <a:ext cx="4146550" cy="533400"/>
          </a:xfrm>
          <a:ln>
            <a:solidFill>
              <a:schemeClr val="tx1"/>
            </a:solidFill>
          </a:ln>
        </p:spPr>
        <p:txBody>
          <a:bodyPr/>
          <a:lstStyle/>
          <a:p>
            <a:pPr algn="ctr"/>
            <a:r>
              <a:rPr lang="en-US" sz="2800" b="1" noProof="0" dirty="0">
                <a:solidFill>
                  <a:srgbClr val="0000C0"/>
                </a:solidFill>
              </a:rPr>
              <a:t>Standard Quantity per Unit</a:t>
            </a:r>
          </a:p>
        </p:txBody>
      </p:sp>
      <p:sp>
        <p:nvSpPr>
          <p:cNvPr id="12" name="Content Placeholder 11">
            <a:extLst>
              <a:ext uri="{FF2B5EF4-FFF2-40B4-BE49-F238E27FC236}">
                <a16:creationId xmlns:a16="http://schemas.microsoft.com/office/drawing/2014/main" id="{A0D1C725-3D77-4159-AFB4-BC50918EB3DD}"/>
              </a:ext>
            </a:extLst>
          </p:cNvPr>
          <p:cNvSpPr>
            <a:spLocks noGrp="1"/>
          </p:cNvSpPr>
          <p:nvPr>
            <p:ph idx="13"/>
          </p:nvPr>
        </p:nvSpPr>
        <p:spPr>
          <a:xfrm>
            <a:off x="4692649" y="2403475"/>
            <a:ext cx="3673476" cy="1343034"/>
          </a:xfrm>
          <a:ln>
            <a:solidFill>
              <a:schemeClr val="tx1"/>
            </a:solidFill>
          </a:ln>
        </p:spPr>
        <p:txBody>
          <a:bodyPr/>
          <a:lstStyle/>
          <a:p>
            <a:pPr algn="ctr"/>
            <a:r>
              <a:rPr lang="en-US" sz="2800" noProof="0" dirty="0"/>
              <a:t>Summarized in a bill of materials.</a:t>
            </a:r>
          </a:p>
        </p:txBody>
      </p:sp>
    </p:spTree>
    <p:extLst>
      <p:ext uri="{BB962C8B-B14F-4D97-AF65-F5344CB8AC3E}">
        <p14:creationId xmlns:p14="http://schemas.microsoft.com/office/powerpoint/2010/main" val="2534301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noProof="0" dirty="0">
                <a:ea typeface="MS PGothic" charset="0"/>
                <a:cs typeface="Arial" charset="0"/>
              </a:rPr>
              <a:t>Quick Check 1</a:t>
            </a:r>
            <a:r>
              <a:rPr lang="en-US" noProof="0" dirty="0">
                <a:ea typeface="MS PGothic" charset="0"/>
                <a:cs typeface="Arial" charset="0"/>
                <a:sym typeface="Wingdings" charset="0"/>
              </a:rPr>
              <a:t>f</a:t>
            </a:r>
            <a:endParaRPr lang="en-US" noProof="0" dirty="0"/>
          </a:p>
        </p:txBody>
      </p:sp>
      <p:sp>
        <p:nvSpPr>
          <p:cNvPr id="12" name="Content Placeholder 11"/>
          <p:cNvSpPr>
            <a:spLocks noGrp="1"/>
          </p:cNvSpPr>
          <p:nvPr>
            <p:ph idx="1"/>
          </p:nvPr>
        </p:nvSpPr>
        <p:spPr>
          <a:xfrm>
            <a:off x="822325" y="1447800"/>
            <a:ext cx="7543800" cy="3276600"/>
          </a:xfrm>
          <a:ln>
            <a:noFill/>
          </a:ln>
        </p:spPr>
        <p:txBody>
          <a:bodyPr/>
          <a:lstStyle/>
          <a:p>
            <a:pPr>
              <a:spcAft>
                <a:spcPts val="0"/>
              </a:spcAft>
            </a:pPr>
            <a:r>
              <a:rPr lang="en-US" sz="2800" noProof="0" dirty="0">
                <a:cs typeface="Arial" charset="0"/>
              </a:rPr>
              <a:t>Hanson’s materials price variance (M</a:t>
            </a:r>
            <a:r>
              <a:rPr lang="en-US" sz="100" noProof="0" dirty="0">
                <a:cs typeface="Arial" charset="0"/>
              </a:rPr>
              <a:t> </a:t>
            </a:r>
            <a:r>
              <a:rPr lang="en-US" sz="2800" noProof="0" dirty="0">
                <a:cs typeface="Arial" charset="0"/>
              </a:rPr>
              <a:t>P</a:t>
            </a:r>
            <a:r>
              <a:rPr lang="en-US" sz="100" noProof="0" dirty="0">
                <a:cs typeface="Arial" charset="0"/>
              </a:rPr>
              <a:t> </a:t>
            </a:r>
            <a:r>
              <a:rPr lang="en-US" sz="2800" noProof="0" dirty="0">
                <a:cs typeface="Arial" charset="0"/>
              </a:rPr>
              <a:t>V) for the week was:</a:t>
            </a:r>
          </a:p>
          <a:p>
            <a:pPr marL="201600">
              <a:spcAft>
                <a:spcPts val="0"/>
              </a:spcAft>
            </a:pPr>
            <a:r>
              <a:rPr lang="en-US" sz="2800" noProof="0" dirty="0">
                <a:cs typeface="Arial" charset="0"/>
              </a:rPr>
              <a:t>a. $170 unfavorable.</a:t>
            </a:r>
          </a:p>
          <a:p>
            <a:pPr marL="201600">
              <a:spcAft>
                <a:spcPts val="0"/>
              </a:spcAft>
            </a:pPr>
            <a:r>
              <a:rPr lang="en-US" sz="2800" noProof="0" dirty="0">
                <a:solidFill>
                  <a:srgbClr val="0000C0"/>
                </a:solidFill>
                <a:cs typeface="Arial" charset="0"/>
              </a:rPr>
              <a:t>b. Answer: $170 favorable.</a:t>
            </a:r>
          </a:p>
          <a:p>
            <a:pPr marL="201600">
              <a:spcAft>
                <a:spcPts val="0"/>
              </a:spcAft>
            </a:pPr>
            <a:r>
              <a:rPr lang="en-US" sz="2800" noProof="0" dirty="0">
                <a:cs typeface="Arial" charset="0"/>
              </a:rPr>
              <a:t>c. $800 unfavorable.</a:t>
            </a:r>
          </a:p>
          <a:p>
            <a:pPr marL="201600">
              <a:spcAft>
                <a:spcPts val="0"/>
              </a:spcAft>
            </a:pPr>
            <a:r>
              <a:rPr lang="en-US" sz="2800" noProof="0" dirty="0">
                <a:cs typeface="Arial" charset="0"/>
              </a:rPr>
              <a:t>d. $800 favorable.</a:t>
            </a:r>
          </a:p>
        </p:txBody>
      </p:sp>
      <p:sp>
        <p:nvSpPr>
          <p:cNvPr id="2" name="Content Placeholder 1">
            <a:extLst>
              <a:ext uri="{FF2B5EF4-FFF2-40B4-BE49-F238E27FC236}">
                <a16:creationId xmlns:a16="http://schemas.microsoft.com/office/drawing/2014/main" id="{AE0DC412-1BC0-4B39-AE3B-90D0A852AB4F}"/>
              </a:ext>
            </a:extLst>
          </p:cNvPr>
          <p:cNvSpPr>
            <a:spLocks noGrp="1"/>
          </p:cNvSpPr>
          <p:nvPr>
            <p:ph idx="10"/>
          </p:nvPr>
        </p:nvSpPr>
        <p:spPr>
          <a:xfrm>
            <a:off x="3352800" y="4918075"/>
            <a:ext cx="4991099" cy="1025525"/>
          </a:xfrm>
        </p:spPr>
        <p:txBody>
          <a:bodyPr/>
          <a:lstStyle/>
          <a:p>
            <a:r>
              <a:rPr lang="en-US" b="1" dirty="0">
                <a:solidFill>
                  <a:srgbClr val="AC0000"/>
                </a:solidFill>
              </a:rPr>
              <a:t> M</a:t>
            </a:r>
            <a:r>
              <a:rPr lang="en-US" sz="100" b="1" dirty="0">
                <a:solidFill>
                  <a:srgbClr val="AC0000"/>
                </a:solidFill>
              </a:rPr>
              <a:t> </a:t>
            </a:r>
            <a:r>
              <a:rPr lang="en-US" b="1" dirty="0">
                <a:solidFill>
                  <a:srgbClr val="AC0000"/>
                </a:solidFill>
              </a:rPr>
              <a:t>P</a:t>
            </a:r>
            <a:r>
              <a:rPr lang="en-US" sz="100" b="1" dirty="0">
                <a:solidFill>
                  <a:srgbClr val="AC0000"/>
                </a:solidFill>
              </a:rPr>
              <a:t> </a:t>
            </a:r>
            <a:r>
              <a:rPr lang="en-US" b="1" dirty="0">
                <a:solidFill>
                  <a:srgbClr val="AC0000"/>
                </a:solidFill>
              </a:rPr>
              <a:t>V = AQ(AP − SP)</a:t>
            </a:r>
            <a:br>
              <a:rPr lang="en-US" b="1" dirty="0">
                <a:solidFill>
                  <a:srgbClr val="AC0000"/>
                </a:solidFill>
              </a:rPr>
            </a:br>
            <a:r>
              <a:rPr lang="en-US" b="1" dirty="0">
                <a:solidFill>
                  <a:srgbClr val="AC0000"/>
                </a:solidFill>
              </a:rPr>
              <a:t> M</a:t>
            </a:r>
            <a:r>
              <a:rPr lang="en-US" sz="100" b="1" dirty="0">
                <a:solidFill>
                  <a:srgbClr val="AC0000"/>
                </a:solidFill>
              </a:rPr>
              <a:t> </a:t>
            </a:r>
            <a:r>
              <a:rPr lang="en-US" b="1" dirty="0">
                <a:solidFill>
                  <a:srgbClr val="AC0000"/>
                </a:solidFill>
              </a:rPr>
              <a:t>P</a:t>
            </a:r>
            <a:r>
              <a:rPr lang="en-US" sz="100" b="1" dirty="0">
                <a:solidFill>
                  <a:srgbClr val="AC0000"/>
                </a:solidFill>
              </a:rPr>
              <a:t> </a:t>
            </a:r>
            <a:r>
              <a:rPr lang="en-US" b="1" dirty="0">
                <a:solidFill>
                  <a:srgbClr val="AC0000"/>
                </a:solidFill>
              </a:rPr>
              <a:t>V = 1,700 lbs. × ($3.90 − $4.00)</a:t>
            </a:r>
            <a:br>
              <a:rPr lang="en-US" b="1" dirty="0">
                <a:solidFill>
                  <a:srgbClr val="AC0000"/>
                </a:solidFill>
              </a:rPr>
            </a:br>
            <a:r>
              <a:rPr lang="en-US" b="1" dirty="0">
                <a:solidFill>
                  <a:srgbClr val="AC0000"/>
                </a:solidFill>
              </a:rPr>
              <a:t> M</a:t>
            </a:r>
            <a:r>
              <a:rPr lang="en-US" sz="100" b="1" dirty="0">
                <a:solidFill>
                  <a:srgbClr val="AC0000"/>
                </a:solidFill>
              </a:rPr>
              <a:t> </a:t>
            </a:r>
            <a:r>
              <a:rPr lang="en-US" b="1" dirty="0">
                <a:solidFill>
                  <a:srgbClr val="AC0000"/>
                </a:solidFill>
              </a:rPr>
              <a:t>P</a:t>
            </a:r>
            <a:r>
              <a:rPr lang="en-US" sz="100" b="1" dirty="0">
                <a:solidFill>
                  <a:srgbClr val="AC0000"/>
                </a:solidFill>
              </a:rPr>
              <a:t> </a:t>
            </a:r>
            <a:r>
              <a:rPr lang="en-US" b="1" dirty="0">
                <a:solidFill>
                  <a:srgbClr val="AC0000"/>
                </a:solidFill>
              </a:rPr>
              <a:t>V = $170 favorable</a:t>
            </a:r>
          </a:p>
        </p:txBody>
      </p:sp>
    </p:spTree>
    <p:extLst>
      <p:ext uri="{BB962C8B-B14F-4D97-AF65-F5344CB8AC3E}">
        <p14:creationId xmlns:p14="http://schemas.microsoft.com/office/powerpoint/2010/main" val="21921933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noProof="0" dirty="0">
                <a:ea typeface="MS PGothic" charset="0"/>
                <a:cs typeface="Arial" charset="0"/>
              </a:rPr>
              <a:t>Quick Check </a:t>
            </a:r>
            <a:r>
              <a:rPr lang="en-US" noProof="0" dirty="0">
                <a:ea typeface="MS PGothic" charset="0"/>
                <a:cs typeface="Arial" charset="0"/>
                <a:sym typeface="Wingdings" charset="0"/>
              </a:rPr>
              <a:t>1g</a:t>
            </a:r>
            <a:endParaRPr lang="en-US" noProof="0" dirty="0"/>
          </a:p>
        </p:txBody>
      </p:sp>
      <p:pic>
        <p:nvPicPr>
          <p:cNvPr id="3" name="Picture 2" descr="Variance analysis for actual materials variance example.">
            <a:extLst>
              <a:ext uri="{FF2B5EF4-FFF2-40B4-BE49-F238E27FC236}">
                <a16:creationId xmlns:a16="http://schemas.microsoft.com/office/drawing/2014/main" id="{D086941F-73D7-493B-989B-CE610E9FECB8}"/>
              </a:ext>
            </a:extLst>
          </p:cNvPr>
          <p:cNvPicPr>
            <a:picLocks noChangeAspect="1"/>
          </p:cNvPicPr>
          <p:nvPr/>
        </p:nvPicPr>
        <p:blipFill>
          <a:blip r:embed="rId2"/>
          <a:stretch>
            <a:fillRect/>
          </a:stretch>
        </p:blipFill>
        <p:spPr>
          <a:xfrm>
            <a:off x="233657" y="1611515"/>
            <a:ext cx="8676686" cy="3634969"/>
          </a:xfrm>
          <a:prstGeom prst="rect">
            <a:avLst/>
          </a:prstGeom>
        </p:spPr>
      </p:pic>
      <p:sp>
        <p:nvSpPr>
          <p:cNvPr id="5" name="Content Placeholder 4">
            <a:extLst>
              <a:ext uri="{FF2B5EF4-FFF2-40B4-BE49-F238E27FC236}">
                <a16:creationId xmlns:a16="http://schemas.microsoft.com/office/drawing/2014/main" id="{CE18949C-CEDA-4C41-B127-193A6BE2A023}"/>
              </a:ext>
            </a:extLst>
          </p:cNvPr>
          <p:cNvSpPr>
            <a:spLocks noGrp="1"/>
          </p:cNvSpPr>
          <p:nvPr>
            <p:ph sz="quarter" idx="10"/>
          </p:nvPr>
        </p:nvSpPr>
        <p:spPr/>
        <p:txBody>
          <a:bodyPr/>
          <a:lstStyle/>
          <a:p>
            <a:r>
              <a:rPr lang="en-US" dirty="0">
                <a:hlinkClick r:id="rId3" action="ppaction://hlinksldjump"/>
              </a:rPr>
              <a:t>Access the text alternative for slide images.</a:t>
            </a:r>
            <a:endParaRPr lang="en-US" dirty="0"/>
          </a:p>
        </p:txBody>
      </p:sp>
    </p:spTree>
    <p:extLst>
      <p:ext uri="{BB962C8B-B14F-4D97-AF65-F5344CB8AC3E}">
        <p14:creationId xmlns:p14="http://schemas.microsoft.com/office/powerpoint/2010/main" val="5743248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noProof="0" dirty="0">
                <a:ea typeface="MS PGothic" charset="0"/>
                <a:cs typeface="Arial" charset="0"/>
              </a:rPr>
              <a:t>Quick Check 1</a:t>
            </a:r>
            <a:r>
              <a:rPr lang="en-US" noProof="0" dirty="0">
                <a:ea typeface="MS PGothic" charset="0"/>
                <a:cs typeface="Arial" charset="0"/>
                <a:sym typeface="Wingdings" charset="0"/>
              </a:rPr>
              <a:t>h</a:t>
            </a:r>
            <a:endParaRPr lang="en-US" noProof="0" dirty="0"/>
          </a:p>
        </p:txBody>
      </p:sp>
      <p:sp>
        <p:nvSpPr>
          <p:cNvPr id="3" name="Content Placeholder 2">
            <a:extLst>
              <a:ext uri="{FF2B5EF4-FFF2-40B4-BE49-F238E27FC236}">
                <a16:creationId xmlns:a16="http://schemas.microsoft.com/office/drawing/2014/main" id="{38D0D212-0A6E-462A-B70E-0A39AC337761}"/>
              </a:ext>
            </a:extLst>
          </p:cNvPr>
          <p:cNvSpPr>
            <a:spLocks noGrp="1"/>
          </p:cNvSpPr>
          <p:nvPr>
            <p:ph idx="10"/>
          </p:nvPr>
        </p:nvSpPr>
        <p:spPr>
          <a:xfrm>
            <a:off x="822324" y="1371600"/>
            <a:ext cx="7521575" cy="914400"/>
          </a:xfrm>
        </p:spPr>
        <p:txBody>
          <a:bodyPr/>
          <a:lstStyle/>
          <a:p>
            <a:r>
              <a:rPr lang="en-US" sz="2400" dirty="0"/>
              <a:t>Recall that the standard quantity for 1,000 Zippies is 1,000 × 1.5 pounds per Zippy =</a:t>
            </a:r>
            <a:r>
              <a:rPr lang="en-US" sz="2400" dirty="0">
                <a:solidFill>
                  <a:srgbClr val="AC0000"/>
                </a:solidFill>
              </a:rPr>
              <a:t> </a:t>
            </a:r>
            <a:r>
              <a:rPr lang="en-US" sz="2400" b="1" dirty="0">
                <a:solidFill>
                  <a:srgbClr val="AC0000"/>
                </a:solidFill>
              </a:rPr>
              <a:t>1,500 pounds</a:t>
            </a:r>
            <a:r>
              <a:rPr lang="en-US" sz="2400" dirty="0"/>
              <a:t>.</a:t>
            </a:r>
          </a:p>
        </p:txBody>
      </p:sp>
      <p:graphicFrame>
        <p:nvGraphicFramePr>
          <p:cNvPr id="5" name="Object 4" descr="Same variance analysis as shown on previous slide.">
            <a:extLst>
              <a:ext uri="{FF2B5EF4-FFF2-40B4-BE49-F238E27FC236}">
                <a16:creationId xmlns:a16="http://schemas.microsoft.com/office/drawing/2014/main" id="{EB447A22-132A-4351-8739-6E98F4B382BC}"/>
              </a:ext>
            </a:extLst>
          </p:cNvPr>
          <p:cNvGraphicFramePr>
            <a:graphicFrameLocks noChangeAspect="1"/>
          </p:cNvGraphicFramePr>
          <p:nvPr>
            <p:extLst>
              <p:ext uri="{D42A27DB-BD31-4B8C-83A1-F6EECF244321}">
                <p14:modId xmlns:p14="http://schemas.microsoft.com/office/powerpoint/2010/main" val="3384535929"/>
              </p:ext>
            </p:extLst>
          </p:nvPr>
        </p:nvGraphicFramePr>
        <p:xfrm>
          <a:off x="829831" y="2637350"/>
          <a:ext cx="7897088" cy="3307327"/>
        </p:xfrm>
        <a:graphic>
          <a:graphicData uri="http://schemas.openxmlformats.org/presentationml/2006/ole">
            <mc:AlternateContent xmlns:mc="http://schemas.openxmlformats.org/markup-compatibility/2006">
              <mc:Choice xmlns:v="urn:schemas-microsoft-com:vml" Requires="v">
                <p:oleObj spid="_x0000_s10306" name="Equation" r:id="rId3" imgW="4457520" imgH="1866600" progId="Equation.DSMT4">
                  <p:embed/>
                </p:oleObj>
              </mc:Choice>
              <mc:Fallback>
                <p:oleObj name="Equation" r:id="rId3" imgW="4457520" imgH="1866600" progId="Equation.DSMT4">
                  <p:embed/>
                  <p:pic>
                    <p:nvPicPr>
                      <p:cNvPr id="0" name=""/>
                      <p:cNvPicPr/>
                      <p:nvPr/>
                    </p:nvPicPr>
                    <p:blipFill>
                      <a:blip r:embed="rId4"/>
                      <a:stretch>
                        <a:fillRect/>
                      </a:stretch>
                    </p:blipFill>
                    <p:spPr>
                      <a:xfrm>
                        <a:off x="829831" y="2637350"/>
                        <a:ext cx="7897088" cy="3307327"/>
                      </a:xfrm>
                      <a:prstGeom prst="rect">
                        <a:avLst/>
                      </a:prstGeom>
                    </p:spPr>
                  </p:pic>
                </p:oleObj>
              </mc:Fallback>
            </mc:AlternateContent>
          </a:graphicData>
        </a:graphic>
      </p:graphicFrame>
    </p:spTree>
    <p:extLst>
      <p:ext uri="{BB962C8B-B14F-4D97-AF65-F5344CB8AC3E}">
        <p14:creationId xmlns:p14="http://schemas.microsoft.com/office/powerpoint/2010/main" val="17199058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altLang="en-US" noProof="0" dirty="0">
                <a:cs typeface="ＭＳ Ｐゴシック" charset="-128"/>
              </a:rPr>
              <a:t>Learning Objective 2</a:t>
            </a:r>
            <a:endParaRPr lang="en-US" noProof="0" dirty="0"/>
          </a:p>
        </p:txBody>
      </p:sp>
      <p:sp>
        <p:nvSpPr>
          <p:cNvPr id="12" name="Content Placeholder 11"/>
          <p:cNvSpPr>
            <a:spLocks noGrp="1"/>
          </p:cNvSpPr>
          <p:nvPr>
            <p:ph idx="1"/>
          </p:nvPr>
        </p:nvSpPr>
        <p:spPr>
          <a:xfrm>
            <a:off x="1363663" y="1447801"/>
            <a:ext cx="6416675" cy="1676399"/>
          </a:xfrm>
          <a:ln w="19050">
            <a:solidFill>
              <a:schemeClr val="tx1"/>
            </a:solidFill>
          </a:ln>
        </p:spPr>
        <p:txBody>
          <a:bodyPr/>
          <a:lstStyle/>
          <a:p>
            <a:pPr algn="ctr">
              <a:spcAft>
                <a:spcPts val="0"/>
              </a:spcAft>
              <a:defRPr/>
            </a:pPr>
            <a:r>
              <a:rPr lang="en-US" sz="3400" noProof="0" dirty="0">
                <a:ea typeface="MS PGothic" panose="020B0600070205080204" pitchFamily="34" charset="-128"/>
                <a:cs typeface="Times New Roman" pitchFamily="18" charset="0"/>
              </a:rPr>
              <a:t>Compute the direct labor rate and efficiency variances and explain</a:t>
            </a:r>
            <a:br>
              <a:rPr lang="en-US" sz="3400" noProof="0" dirty="0">
                <a:ea typeface="MS PGothic" panose="020B0600070205080204" pitchFamily="34" charset="-128"/>
                <a:cs typeface="Times New Roman" pitchFamily="18" charset="0"/>
              </a:rPr>
            </a:br>
            <a:r>
              <a:rPr lang="en-US" sz="3400" noProof="0" dirty="0">
                <a:ea typeface="MS PGothic" panose="020B0600070205080204" pitchFamily="34" charset="-128"/>
                <a:cs typeface="Times New Roman" pitchFamily="18" charset="0"/>
              </a:rPr>
              <a:t>their significance. </a:t>
            </a:r>
            <a:endParaRPr lang="en-US" sz="3400" noProof="0" dirty="0">
              <a:ea typeface="MS PGothic" panose="020B0600070205080204" pitchFamily="34" charset="-128"/>
            </a:endParaRPr>
          </a:p>
        </p:txBody>
      </p:sp>
    </p:spTree>
    <p:extLst>
      <p:ext uri="{BB962C8B-B14F-4D97-AF65-F5344CB8AC3E}">
        <p14:creationId xmlns:p14="http://schemas.microsoft.com/office/powerpoint/2010/main" val="36251858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noProof="0" dirty="0">
                <a:ea typeface="MS PGothic" charset="0"/>
                <a:cs typeface="Arial" charset="0"/>
              </a:rPr>
              <a:t>Labor Variances – An Example</a:t>
            </a:r>
            <a:endParaRPr lang="en-US" noProof="0" dirty="0"/>
          </a:p>
        </p:txBody>
      </p:sp>
      <p:sp>
        <p:nvSpPr>
          <p:cNvPr id="12" name="Content Placeholder 11"/>
          <p:cNvSpPr>
            <a:spLocks noGrp="1"/>
          </p:cNvSpPr>
          <p:nvPr>
            <p:ph idx="1"/>
          </p:nvPr>
        </p:nvSpPr>
        <p:spPr>
          <a:xfrm>
            <a:off x="822325" y="1447801"/>
            <a:ext cx="7543800" cy="3352799"/>
          </a:xfrm>
        </p:spPr>
        <p:txBody>
          <a:bodyPr/>
          <a:lstStyle/>
          <a:p>
            <a:pPr algn="ctr">
              <a:spcAft>
                <a:spcPts val="0"/>
              </a:spcAft>
            </a:pPr>
            <a:r>
              <a:rPr lang="en-US" sz="2800" noProof="0" dirty="0">
                <a:ea typeface="MS PGothic" charset="0"/>
                <a:cs typeface="MS PGothic" charset="0"/>
              </a:rPr>
              <a:t> Glacier Peak Outfitters has the following direct labor standard for its mountain parka.</a:t>
            </a:r>
          </a:p>
          <a:p>
            <a:pPr algn="ctr">
              <a:spcAft>
                <a:spcPts val="0"/>
              </a:spcAft>
            </a:pPr>
            <a:r>
              <a:rPr lang="en-US" sz="2800" b="1" noProof="0" dirty="0">
                <a:solidFill>
                  <a:srgbClr val="AC0000"/>
                </a:solidFill>
                <a:ea typeface="MS PGothic" charset="0"/>
                <a:cs typeface="MS PGothic" charset="0"/>
              </a:rPr>
              <a:t>1.2 standard hours per parka at $10.00 per hour</a:t>
            </a:r>
          </a:p>
          <a:p>
            <a:pPr algn="ctr">
              <a:spcAft>
                <a:spcPts val="0"/>
              </a:spcAft>
            </a:pPr>
            <a:r>
              <a:rPr lang="en-US" sz="2800" noProof="0" dirty="0">
                <a:solidFill>
                  <a:schemeClr val="accent2"/>
                </a:solidFill>
                <a:ea typeface="MS PGothic" charset="0"/>
                <a:cs typeface="MS PGothic" charset="0"/>
              </a:rPr>
              <a:t> </a:t>
            </a:r>
            <a:r>
              <a:rPr lang="en-US" sz="2800" noProof="0" dirty="0">
                <a:ea typeface="MS PGothic" charset="0"/>
                <a:cs typeface="MS PGothic" charset="0"/>
              </a:rPr>
              <a:t>Last month, employees actually worked 2,500 hours at a total labor cost of $26,250 to make 2,000 parkas.</a:t>
            </a:r>
            <a:endParaRPr lang="en-US" sz="2800" noProof="0" dirty="0"/>
          </a:p>
        </p:txBody>
      </p:sp>
    </p:spTree>
    <p:extLst>
      <p:ext uri="{BB962C8B-B14F-4D97-AF65-F5344CB8AC3E}">
        <p14:creationId xmlns:p14="http://schemas.microsoft.com/office/powerpoint/2010/main" val="1714509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altLang="en-US" noProof="0" dirty="0"/>
              <a:t>Labor Variances Summary </a:t>
            </a:r>
            <a:r>
              <a:rPr lang="en-US" altLang="en-US" sz="1000" noProof="0" dirty="0"/>
              <a:t>1</a:t>
            </a:r>
            <a:endParaRPr lang="en-US" sz="1000" noProof="0" dirty="0"/>
          </a:p>
        </p:txBody>
      </p:sp>
      <p:pic>
        <p:nvPicPr>
          <p:cNvPr id="5" name="Picture 4" descr="Variance analysis for actual labor variance example.">
            <a:extLst>
              <a:ext uri="{FF2B5EF4-FFF2-40B4-BE49-F238E27FC236}">
                <a16:creationId xmlns:a16="http://schemas.microsoft.com/office/drawing/2014/main" id="{19F15FC2-C05E-4602-AA53-F220BCC688A8}"/>
              </a:ext>
            </a:extLst>
          </p:cNvPr>
          <p:cNvPicPr>
            <a:picLocks noChangeAspect="1"/>
          </p:cNvPicPr>
          <p:nvPr/>
        </p:nvPicPr>
        <p:blipFill>
          <a:blip r:embed="rId2"/>
          <a:stretch>
            <a:fillRect/>
          </a:stretch>
        </p:blipFill>
        <p:spPr>
          <a:xfrm>
            <a:off x="685567" y="1792312"/>
            <a:ext cx="7772865" cy="3273375"/>
          </a:xfrm>
          <a:prstGeom prst="rect">
            <a:avLst/>
          </a:prstGeom>
        </p:spPr>
      </p:pic>
      <p:sp>
        <p:nvSpPr>
          <p:cNvPr id="4" name="Content Placeholder 3">
            <a:extLst>
              <a:ext uri="{FF2B5EF4-FFF2-40B4-BE49-F238E27FC236}">
                <a16:creationId xmlns:a16="http://schemas.microsoft.com/office/drawing/2014/main" id="{00E0F39B-1EA7-40B1-9966-37EE072DA4F3}"/>
              </a:ext>
            </a:extLst>
          </p:cNvPr>
          <p:cNvSpPr>
            <a:spLocks noGrp="1"/>
          </p:cNvSpPr>
          <p:nvPr>
            <p:ph sz="quarter" idx="10"/>
          </p:nvPr>
        </p:nvSpPr>
        <p:spPr/>
        <p:txBody>
          <a:bodyPr/>
          <a:lstStyle/>
          <a:p>
            <a:r>
              <a:rPr lang="en-US" dirty="0">
                <a:hlinkClick r:id="rId3" action="ppaction://hlinksldjump"/>
              </a:rPr>
              <a:t>Access the text alternative for slide images.</a:t>
            </a:r>
            <a:endParaRPr lang="en-US" dirty="0"/>
          </a:p>
        </p:txBody>
      </p:sp>
    </p:spTree>
    <p:extLst>
      <p:ext uri="{BB962C8B-B14F-4D97-AF65-F5344CB8AC3E}">
        <p14:creationId xmlns:p14="http://schemas.microsoft.com/office/powerpoint/2010/main" val="21265638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altLang="en-US" noProof="0" dirty="0"/>
              <a:t>Labor Variances Summary </a:t>
            </a:r>
            <a:r>
              <a:rPr lang="en-US" altLang="en-US" sz="1000" noProof="0" dirty="0"/>
              <a:t>2</a:t>
            </a:r>
            <a:endParaRPr lang="en-US" sz="1000" noProof="0" dirty="0"/>
          </a:p>
        </p:txBody>
      </p:sp>
      <p:sp>
        <p:nvSpPr>
          <p:cNvPr id="3" name="Content Placeholder 2">
            <a:extLst>
              <a:ext uri="{FF2B5EF4-FFF2-40B4-BE49-F238E27FC236}">
                <a16:creationId xmlns:a16="http://schemas.microsoft.com/office/drawing/2014/main" id="{C360215C-F9BE-4829-A807-7BDCC3DFF538}"/>
              </a:ext>
            </a:extLst>
          </p:cNvPr>
          <p:cNvSpPr>
            <a:spLocks noGrp="1"/>
          </p:cNvSpPr>
          <p:nvPr>
            <p:ph idx="1"/>
          </p:nvPr>
        </p:nvSpPr>
        <p:spPr>
          <a:xfrm>
            <a:off x="822325" y="1514473"/>
            <a:ext cx="7543800" cy="466727"/>
          </a:xfrm>
        </p:spPr>
        <p:txBody>
          <a:bodyPr/>
          <a:lstStyle/>
          <a:p>
            <a:r>
              <a:rPr lang="en-US" sz="2400" dirty="0"/>
              <a:t>1.2 hours per parka </a:t>
            </a:r>
            <a:r>
              <a:rPr lang="en-US" sz="2400" dirty="0">
                <a:sym typeface="Symbol" charset="0"/>
              </a:rPr>
              <a:t> 2,000 parkas = </a:t>
            </a:r>
            <a:r>
              <a:rPr lang="en-US" sz="2400" b="1" dirty="0">
                <a:solidFill>
                  <a:srgbClr val="AC0000"/>
                </a:solidFill>
                <a:sym typeface="Symbol" charset="0"/>
              </a:rPr>
              <a:t>2,400 hours</a:t>
            </a:r>
            <a:endParaRPr lang="en-US" sz="2400" b="1" dirty="0">
              <a:solidFill>
                <a:srgbClr val="AC0000"/>
              </a:solidFill>
            </a:endParaRPr>
          </a:p>
        </p:txBody>
      </p:sp>
      <p:graphicFrame>
        <p:nvGraphicFramePr>
          <p:cNvPr id="8" name="Object 7" descr="Same variance analysis as shown on previous slide.">
            <a:extLst>
              <a:ext uri="{FF2B5EF4-FFF2-40B4-BE49-F238E27FC236}">
                <a16:creationId xmlns:a16="http://schemas.microsoft.com/office/drawing/2014/main" id="{2F0812D4-00B0-4EFC-BCA1-30019CDFDC74}"/>
              </a:ext>
            </a:extLst>
          </p:cNvPr>
          <p:cNvGraphicFramePr>
            <a:graphicFrameLocks noChangeAspect="1"/>
          </p:cNvGraphicFramePr>
          <p:nvPr>
            <p:extLst>
              <p:ext uri="{D42A27DB-BD31-4B8C-83A1-F6EECF244321}">
                <p14:modId xmlns:p14="http://schemas.microsoft.com/office/powerpoint/2010/main" val="3851574619"/>
              </p:ext>
            </p:extLst>
          </p:nvPr>
        </p:nvGraphicFramePr>
        <p:xfrm>
          <a:off x="777875" y="2438400"/>
          <a:ext cx="7784593" cy="3284828"/>
        </p:xfrm>
        <a:graphic>
          <a:graphicData uri="http://schemas.openxmlformats.org/presentationml/2006/ole">
            <mc:AlternateContent xmlns:mc="http://schemas.openxmlformats.org/markup-compatibility/2006">
              <mc:Choice xmlns:v="urn:schemas-microsoft-com:vml" Requires="v">
                <p:oleObj spid="_x0000_s12353" name="Equation" r:id="rId3" imgW="4394160" imgH="1854000" progId="Equation.DSMT4">
                  <p:embed/>
                </p:oleObj>
              </mc:Choice>
              <mc:Fallback>
                <p:oleObj name="Equation" r:id="rId3" imgW="4394160" imgH="1854000" progId="Equation.DSMT4">
                  <p:embed/>
                  <p:pic>
                    <p:nvPicPr>
                      <p:cNvPr id="0" name=""/>
                      <p:cNvPicPr/>
                      <p:nvPr/>
                    </p:nvPicPr>
                    <p:blipFill>
                      <a:blip r:embed="rId4"/>
                      <a:stretch>
                        <a:fillRect/>
                      </a:stretch>
                    </p:blipFill>
                    <p:spPr>
                      <a:xfrm>
                        <a:off x="777875" y="2438400"/>
                        <a:ext cx="7784593" cy="3284828"/>
                      </a:xfrm>
                      <a:prstGeom prst="rect">
                        <a:avLst/>
                      </a:prstGeom>
                    </p:spPr>
                  </p:pic>
                </p:oleObj>
              </mc:Fallback>
            </mc:AlternateContent>
          </a:graphicData>
        </a:graphic>
      </p:graphicFrame>
    </p:spTree>
    <p:extLst>
      <p:ext uri="{BB962C8B-B14F-4D97-AF65-F5344CB8AC3E}">
        <p14:creationId xmlns:p14="http://schemas.microsoft.com/office/powerpoint/2010/main" val="32261909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altLang="en-US" noProof="0" dirty="0"/>
              <a:t>Labor Variances Summary </a:t>
            </a:r>
            <a:r>
              <a:rPr lang="en-US" altLang="en-US" sz="1000" noProof="0" dirty="0"/>
              <a:t>3</a:t>
            </a:r>
            <a:endParaRPr lang="en-US" sz="1000" noProof="0" dirty="0"/>
          </a:p>
        </p:txBody>
      </p:sp>
      <p:sp>
        <p:nvSpPr>
          <p:cNvPr id="3" name="Content Placeholder 2">
            <a:extLst>
              <a:ext uri="{FF2B5EF4-FFF2-40B4-BE49-F238E27FC236}">
                <a16:creationId xmlns:a16="http://schemas.microsoft.com/office/drawing/2014/main" id="{C360215C-F9BE-4829-A807-7BDCC3DFF538}"/>
              </a:ext>
            </a:extLst>
          </p:cNvPr>
          <p:cNvSpPr>
            <a:spLocks noGrp="1"/>
          </p:cNvSpPr>
          <p:nvPr>
            <p:ph idx="1"/>
          </p:nvPr>
        </p:nvSpPr>
        <p:spPr>
          <a:xfrm>
            <a:off x="822325" y="1514473"/>
            <a:ext cx="7543800" cy="466727"/>
          </a:xfrm>
        </p:spPr>
        <p:txBody>
          <a:bodyPr/>
          <a:lstStyle/>
          <a:p>
            <a:pPr eaLnBrk="1" hangingPunct="1">
              <a:spcBef>
                <a:spcPct val="50000"/>
              </a:spcBef>
            </a:pPr>
            <a:r>
              <a:rPr lang="en-US" sz="2400" dirty="0"/>
              <a:t>$26,250 </a:t>
            </a:r>
            <a:r>
              <a:rPr lang="en-US" sz="2400" dirty="0">
                <a:sym typeface="Symbol" charset="0"/>
              </a:rPr>
              <a:t> 2,500 hours = </a:t>
            </a:r>
            <a:r>
              <a:rPr lang="en-US" sz="2400" b="1" dirty="0">
                <a:solidFill>
                  <a:srgbClr val="AC0000"/>
                </a:solidFill>
                <a:sym typeface="Symbol" charset="0"/>
              </a:rPr>
              <a:t>$10.50 per hour</a:t>
            </a:r>
            <a:endParaRPr lang="en-US" sz="2400" b="1" dirty="0">
              <a:solidFill>
                <a:srgbClr val="AC0000"/>
              </a:solidFill>
            </a:endParaRPr>
          </a:p>
        </p:txBody>
      </p:sp>
      <p:graphicFrame>
        <p:nvGraphicFramePr>
          <p:cNvPr id="8" name="Object 7" descr="Same variance analysis as shown on previous slide.">
            <a:extLst>
              <a:ext uri="{FF2B5EF4-FFF2-40B4-BE49-F238E27FC236}">
                <a16:creationId xmlns:a16="http://schemas.microsoft.com/office/drawing/2014/main" id="{2F0812D4-00B0-4EFC-BCA1-30019CDFDC74}"/>
              </a:ext>
            </a:extLst>
          </p:cNvPr>
          <p:cNvGraphicFramePr>
            <a:graphicFrameLocks noChangeAspect="1"/>
          </p:cNvGraphicFramePr>
          <p:nvPr>
            <p:extLst>
              <p:ext uri="{D42A27DB-BD31-4B8C-83A1-F6EECF244321}">
                <p14:modId xmlns:p14="http://schemas.microsoft.com/office/powerpoint/2010/main" val="4051240296"/>
              </p:ext>
            </p:extLst>
          </p:nvPr>
        </p:nvGraphicFramePr>
        <p:xfrm>
          <a:off x="777875" y="2438400"/>
          <a:ext cx="7784593" cy="3284828"/>
        </p:xfrm>
        <a:graphic>
          <a:graphicData uri="http://schemas.openxmlformats.org/presentationml/2006/ole">
            <mc:AlternateContent xmlns:mc="http://schemas.openxmlformats.org/markup-compatibility/2006">
              <mc:Choice xmlns:v="urn:schemas-microsoft-com:vml" Requires="v">
                <p:oleObj spid="_x0000_s13377" name="Equation" r:id="rId3" imgW="4394160" imgH="1854000" progId="Equation.DSMT4">
                  <p:embed/>
                </p:oleObj>
              </mc:Choice>
              <mc:Fallback>
                <p:oleObj name="Equation" r:id="rId3" imgW="4394160" imgH="1854000" progId="Equation.DSMT4">
                  <p:embed/>
                  <p:pic>
                    <p:nvPicPr>
                      <p:cNvPr id="8" name="Object 7">
                        <a:extLst>
                          <a:ext uri="{FF2B5EF4-FFF2-40B4-BE49-F238E27FC236}">
                            <a16:creationId xmlns:a16="http://schemas.microsoft.com/office/drawing/2014/main" id="{2F0812D4-00B0-4EFC-BCA1-30019CDFDC74}"/>
                          </a:ext>
                        </a:extLst>
                      </p:cNvPr>
                      <p:cNvPicPr/>
                      <p:nvPr/>
                    </p:nvPicPr>
                    <p:blipFill>
                      <a:blip r:embed="rId4"/>
                      <a:stretch>
                        <a:fillRect/>
                      </a:stretch>
                    </p:blipFill>
                    <p:spPr>
                      <a:xfrm>
                        <a:off x="777875" y="2438400"/>
                        <a:ext cx="7784593" cy="3284828"/>
                      </a:xfrm>
                      <a:prstGeom prst="rect">
                        <a:avLst/>
                      </a:prstGeom>
                    </p:spPr>
                  </p:pic>
                </p:oleObj>
              </mc:Fallback>
            </mc:AlternateContent>
          </a:graphicData>
        </a:graphic>
      </p:graphicFrame>
    </p:spTree>
    <p:extLst>
      <p:ext uri="{BB962C8B-B14F-4D97-AF65-F5344CB8AC3E}">
        <p14:creationId xmlns:p14="http://schemas.microsoft.com/office/powerpoint/2010/main" val="16560262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fontScale="90000"/>
          </a:bodyPr>
          <a:lstStyle/>
          <a:p>
            <a:r>
              <a:rPr lang="en-US" altLang="en-US" noProof="0" dirty="0"/>
              <a:t>Labor Variances: Using the Factored Equations</a:t>
            </a:r>
            <a:endParaRPr lang="en-US" noProof="0" dirty="0"/>
          </a:p>
        </p:txBody>
      </p:sp>
      <p:sp>
        <p:nvSpPr>
          <p:cNvPr id="12" name="Content Placeholder 11"/>
          <p:cNvSpPr>
            <a:spLocks noGrp="1"/>
          </p:cNvSpPr>
          <p:nvPr>
            <p:ph idx="1"/>
          </p:nvPr>
        </p:nvSpPr>
        <p:spPr>
          <a:xfrm>
            <a:off x="822325" y="1295400"/>
            <a:ext cx="6950075" cy="4953000"/>
          </a:xfrm>
          <a:ln w="19050">
            <a:solidFill>
              <a:schemeClr val="tx1"/>
            </a:solidFill>
          </a:ln>
        </p:spPr>
        <p:txBody>
          <a:bodyPr/>
          <a:lstStyle/>
          <a:p>
            <a:pPr marL="180975">
              <a:spcAft>
                <a:spcPts val="0"/>
              </a:spcAft>
              <a:buSzPct val="70000"/>
              <a:tabLst>
                <a:tab pos="2057400" algn="ctr"/>
                <a:tab pos="5029200" algn="ctr"/>
              </a:tabLst>
            </a:pPr>
            <a:r>
              <a:rPr lang="en-US" u="sng" noProof="0" dirty="0">
                <a:ea typeface="MS PGothic" charset="0"/>
                <a:cs typeface="Arial" charset="0"/>
              </a:rPr>
              <a:t>Labor rate variance</a:t>
            </a:r>
          </a:p>
          <a:p>
            <a:pPr lvl="1">
              <a:spcAft>
                <a:spcPts val="0"/>
              </a:spcAft>
              <a:tabLst>
                <a:tab pos="2057400" algn="ctr"/>
                <a:tab pos="5029200" algn="ctr"/>
              </a:tabLst>
            </a:pPr>
            <a:r>
              <a:rPr lang="en-US" sz="2000" noProof="0" dirty="0">
                <a:solidFill>
                  <a:srgbClr val="5E2D37"/>
                </a:solidFill>
                <a:cs typeface="Arial" charset="0"/>
              </a:rPr>
              <a:t>L</a:t>
            </a:r>
            <a:r>
              <a:rPr lang="en-US" sz="100" noProof="0" dirty="0">
                <a:solidFill>
                  <a:srgbClr val="5E2D37"/>
                </a:solidFill>
                <a:cs typeface="Arial" charset="0"/>
              </a:rPr>
              <a:t> </a:t>
            </a:r>
            <a:r>
              <a:rPr lang="en-US" sz="2000" noProof="0" dirty="0">
                <a:solidFill>
                  <a:srgbClr val="5E2D37"/>
                </a:solidFill>
                <a:cs typeface="Arial" charset="0"/>
              </a:rPr>
              <a:t>R</a:t>
            </a:r>
            <a:r>
              <a:rPr lang="en-US" sz="100" noProof="0" dirty="0">
                <a:solidFill>
                  <a:srgbClr val="5E2D37"/>
                </a:solidFill>
                <a:cs typeface="Arial" charset="0"/>
              </a:rPr>
              <a:t> </a:t>
            </a:r>
            <a:r>
              <a:rPr lang="en-US" sz="2000" noProof="0" dirty="0">
                <a:solidFill>
                  <a:srgbClr val="5E2D37"/>
                </a:solidFill>
                <a:cs typeface="Arial" charset="0"/>
              </a:rPr>
              <a:t>V = (AH × AR) – (AH × SR) </a:t>
            </a:r>
          </a:p>
          <a:p>
            <a:pPr marL="625475" lvl="1">
              <a:spcAft>
                <a:spcPts val="0"/>
              </a:spcAft>
              <a:tabLst>
                <a:tab pos="2057400" algn="ctr"/>
                <a:tab pos="5029200" algn="ctr"/>
              </a:tabLst>
            </a:pPr>
            <a:r>
              <a:rPr lang="en-US" sz="2000" noProof="0" dirty="0">
                <a:solidFill>
                  <a:srgbClr val="5E2D37"/>
                </a:solidFill>
                <a:cs typeface="Arial" charset="0"/>
              </a:rPr>
              <a:t>= AH(AR – SR)</a:t>
            </a:r>
          </a:p>
          <a:p>
            <a:pPr marL="625475" lvl="1">
              <a:spcAft>
                <a:spcPts val="0"/>
              </a:spcAft>
              <a:tabLst>
                <a:tab pos="2057400" algn="ctr"/>
                <a:tab pos="5029200" algn="ctr"/>
              </a:tabLst>
            </a:pPr>
            <a:r>
              <a:rPr lang="en-US" sz="2000" noProof="0" dirty="0">
                <a:solidFill>
                  <a:srgbClr val="5E2D37"/>
                </a:solidFill>
                <a:cs typeface="Arial" charset="0"/>
              </a:rPr>
              <a:t>= 2,500 hours($10.50 per hour – $10.00 per hour)</a:t>
            </a:r>
          </a:p>
          <a:p>
            <a:pPr marL="625475" lvl="1">
              <a:spcAft>
                <a:spcPts val="0"/>
              </a:spcAft>
              <a:tabLst>
                <a:tab pos="2057400" algn="ctr"/>
                <a:tab pos="5029200" algn="ctr"/>
              </a:tabLst>
            </a:pPr>
            <a:r>
              <a:rPr lang="en-US" sz="2000" noProof="0" dirty="0">
                <a:solidFill>
                  <a:srgbClr val="5E2D37"/>
                </a:solidFill>
                <a:cs typeface="Arial" charset="0"/>
              </a:rPr>
              <a:t>= 2,500 hours($0.50 per hour)</a:t>
            </a:r>
          </a:p>
          <a:p>
            <a:pPr marL="625475" lvl="1">
              <a:spcAft>
                <a:spcPts val="0"/>
              </a:spcAft>
              <a:tabLst>
                <a:tab pos="2057400" algn="ctr"/>
                <a:tab pos="5029200" algn="ctr"/>
              </a:tabLst>
            </a:pPr>
            <a:r>
              <a:rPr lang="en-US" sz="2000" noProof="0" dirty="0">
                <a:solidFill>
                  <a:srgbClr val="5E2D37"/>
                </a:solidFill>
                <a:cs typeface="Arial" charset="0"/>
              </a:rPr>
              <a:t>= $1,250 unfavorable</a:t>
            </a:r>
          </a:p>
          <a:p>
            <a:pPr marL="180975">
              <a:buSzPct val="70000"/>
              <a:tabLst>
                <a:tab pos="2057400" algn="ctr"/>
                <a:tab pos="5029200" algn="ctr"/>
              </a:tabLst>
            </a:pPr>
            <a:r>
              <a:rPr lang="en-US" u="sng" noProof="0" dirty="0">
                <a:ea typeface="MS PGothic" charset="0"/>
                <a:cs typeface="Arial" charset="0"/>
              </a:rPr>
              <a:t>Labor efficiency variance</a:t>
            </a:r>
          </a:p>
          <a:p>
            <a:pPr lvl="1">
              <a:spcAft>
                <a:spcPts val="0"/>
              </a:spcAft>
              <a:tabLst>
                <a:tab pos="2057400" algn="ctr"/>
                <a:tab pos="5029200" algn="ctr"/>
              </a:tabLst>
            </a:pPr>
            <a:r>
              <a:rPr lang="en-US" sz="2000" noProof="0" dirty="0">
                <a:solidFill>
                  <a:srgbClr val="5E2D37"/>
                </a:solidFill>
                <a:cs typeface="Arial" charset="0"/>
              </a:rPr>
              <a:t>L</a:t>
            </a:r>
            <a:r>
              <a:rPr lang="en-US" sz="100" noProof="0" dirty="0">
                <a:solidFill>
                  <a:srgbClr val="5E2D37"/>
                </a:solidFill>
                <a:cs typeface="Arial" charset="0"/>
              </a:rPr>
              <a:t> </a:t>
            </a:r>
            <a:r>
              <a:rPr lang="en-US" sz="2000" noProof="0" dirty="0">
                <a:solidFill>
                  <a:srgbClr val="5E2D37"/>
                </a:solidFill>
                <a:cs typeface="Arial" charset="0"/>
              </a:rPr>
              <a:t>E</a:t>
            </a:r>
            <a:r>
              <a:rPr lang="en-US" sz="100" noProof="0" dirty="0">
                <a:solidFill>
                  <a:srgbClr val="5E2D37"/>
                </a:solidFill>
                <a:cs typeface="Arial" charset="0"/>
              </a:rPr>
              <a:t> </a:t>
            </a:r>
            <a:r>
              <a:rPr lang="en-US" sz="2000" noProof="0" dirty="0">
                <a:solidFill>
                  <a:srgbClr val="5E2D37"/>
                </a:solidFill>
                <a:cs typeface="Arial" charset="0"/>
              </a:rPr>
              <a:t>V = (AH × SR) – (SH × SR)</a:t>
            </a:r>
          </a:p>
          <a:p>
            <a:pPr marL="625475" lvl="1">
              <a:spcBef>
                <a:spcPts val="500"/>
              </a:spcBef>
              <a:spcAft>
                <a:spcPts val="0"/>
              </a:spcAft>
              <a:tabLst>
                <a:tab pos="2057400" algn="ctr"/>
                <a:tab pos="5029200" algn="ctr"/>
              </a:tabLst>
            </a:pPr>
            <a:r>
              <a:rPr lang="en-US" sz="2000" noProof="0" dirty="0">
                <a:solidFill>
                  <a:srgbClr val="5E2D37"/>
                </a:solidFill>
                <a:cs typeface="Arial" charset="0"/>
              </a:rPr>
              <a:t>= SR(AH – SH)</a:t>
            </a:r>
          </a:p>
          <a:p>
            <a:pPr marL="625475" lvl="1">
              <a:spcBef>
                <a:spcPts val="500"/>
              </a:spcBef>
              <a:spcAft>
                <a:spcPts val="0"/>
              </a:spcAft>
              <a:tabLst>
                <a:tab pos="2057400" algn="ctr"/>
                <a:tab pos="5029200" algn="ctr"/>
              </a:tabLst>
            </a:pPr>
            <a:r>
              <a:rPr lang="en-US" sz="2000" noProof="0" dirty="0">
                <a:solidFill>
                  <a:srgbClr val="5E2D37"/>
                </a:solidFill>
                <a:cs typeface="Arial" charset="0"/>
              </a:rPr>
              <a:t>= $10.00 per hour(2,500 hours – 2,400 hours)</a:t>
            </a:r>
          </a:p>
          <a:p>
            <a:pPr marL="625475" lvl="1">
              <a:spcBef>
                <a:spcPts val="500"/>
              </a:spcBef>
              <a:spcAft>
                <a:spcPct val="0"/>
              </a:spcAft>
              <a:tabLst>
                <a:tab pos="2057400" algn="ctr"/>
                <a:tab pos="5029200" algn="ctr"/>
              </a:tabLst>
            </a:pPr>
            <a:r>
              <a:rPr lang="en-US" sz="2000" noProof="0" dirty="0">
                <a:solidFill>
                  <a:srgbClr val="5E2D37"/>
                </a:solidFill>
                <a:cs typeface="Arial" charset="0"/>
              </a:rPr>
              <a:t>= $10.00 per hour(100 hours)</a:t>
            </a:r>
          </a:p>
          <a:p>
            <a:pPr marL="625475">
              <a:spcBef>
                <a:spcPts val="500"/>
              </a:spcBef>
              <a:spcAft>
                <a:spcPct val="0"/>
              </a:spcAft>
              <a:buSzPct val="70000"/>
              <a:tabLst>
                <a:tab pos="2057400" algn="ctr"/>
                <a:tab pos="5029200" algn="ctr"/>
              </a:tabLst>
            </a:pPr>
            <a:r>
              <a:rPr lang="en-US" noProof="0" dirty="0">
                <a:solidFill>
                  <a:srgbClr val="5E2D37"/>
                </a:solidFill>
                <a:ea typeface="MS PGothic" charset="0"/>
                <a:cs typeface="Arial" charset="0"/>
              </a:rPr>
              <a:t>= $1,000 unfavorable</a:t>
            </a:r>
          </a:p>
        </p:txBody>
      </p:sp>
    </p:spTree>
    <p:extLst>
      <p:ext uri="{BB962C8B-B14F-4D97-AF65-F5344CB8AC3E}">
        <p14:creationId xmlns:p14="http://schemas.microsoft.com/office/powerpoint/2010/main" val="24391519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altLang="en-US" noProof="0" dirty="0"/>
              <a:t>Responsibility for Labor Variances</a:t>
            </a:r>
            <a:endParaRPr lang="en-US" noProof="0" dirty="0"/>
          </a:p>
        </p:txBody>
      </p:sp>
      <p:sp>
        <p:nvSpPr>
          <p:cNvPr id="12" name="Content Placeholder 11"/>
          <p:cNvSpPr>
            <a:spLocks noGrp="1"/>
          </p:cNvSpPr>
          <p:nvPr>
            <p:ph idx="1"/>
          </p:nvPr>
        </p:nvSpPr>
        <p:spPr>
          <a:xfrm>
            <a:off x="822323" y="1524001"/>
            <a:ext cx="7543801" cy="3200399"/>
          </a:xfrm>
          <a:ln w="19050">
            <a:solidFill>
              <a:schemeClr val="tx1"/>
            </a:solidFill>
          </a:ln>
        </p:spPr>
        <p:txBody>
          <a:bodyPr/>
          <a:lstStyle/>
          <a:p>
            <a:pPr marL="80963" eaLnBrk="1" hangingPunct="1">
              <a:spcAft>
                <a:spcPts val="0"/>
              </a:spcAft>
            </a:pPr>
            <a:r>
              <a:rPr lang="en-US" sz="2400" b="1" noProof="0" dirty="0">
                <a:solidFill>
                  <a:schemeClr val="tx2"/>
                </a:solidFill>
              </a:rPr>
              <a:t>Production managers are usually held accountable for labor variances because they can influence key factors.</a:t>
            </a:r>
          </a:p>
          <a:p>
            <a:pPr marL="358775" indent="-277813" eaLnBrk="1" hangingPunct="1">
              <a:spcAft>
                <a:spcPts val="0"/>
              </a:spcAft>
              <a:buClr>
                <a:schemeClr val="tx1"/>
              </a:buClr>
              <a:buFont typeface="Arial" panose="020B0604020202020204" pitchFamily="34" charset="0"/>
              <a:buChar char="•"/>
            </a:pPr>
            <a:r>
              <a:rPr lang="en-US" sz="2400" dirty="0"/>
              <a:t>Mix of skill levels assigned to work tasks</a:t>
            </a:r>
          </a:p>
          <a:p>
            <a:pPr marL="358775" indent="-277813" eaLnBrk="1" hangingPunct="1">
              <a:spcAft>
                <a:spcPts val="0"/>
              </a:spcAft>
              <a:buClr>
                <a:schemeClr val="tx1"/>
              </a:buClr>
              <a:buFont typeface="Arial" panose="020B0604020202020204" pitchFamily="34" charset="0"/>
              <a:buChar char="•"/>
            </a:pPr>
            <a:r>
              <a:rPr lang="en-US" sz="2400" dirty="0"/>
              <a:t>Level of employee motivation</a:t>
            </a:r>
          </a:p>
          <a:p>
            <a:pPr marL="358775" indent="-277813" eaLnBrk="1" hangingPunct="1">
              <a:spcAft>
                <a:spcPts val="0"/>
              </a:spcAft>
              <a:buClr>
                <a:schemeClr val="tx1"/>
              </a:buClr>
              <a:buFont typeface="Arial" panose="020B0604020202020204" pitchFamily="34" charset="0"/>
              <a:buChar char="•"/>
            </a:pPr>
            <a:r>
              <a:rPr lang="en-US" sz="2400" dirty="0"/>
              <a:t>Quality of production supervision</a:t>
            </a:r>
          </a:p>
          <a:p>
            <a:pPr marL="358775" indent="-277813" eaLnBrk="1" hangingPunct="1">
              <a:spcAft>
                <a:spcPts val="0"/>
              </a:spcAft>
              <a:buClr>
                <a:schemeClr val="tx1"/>
              </a:buClr>
              <a:buFont typeface="Arial" panose="020B0604020202020204" pitchFamily="34" charset="0"/>
              <a:buChar char="•"/>
            </a:pPr>
            <a:r>
              <a:rPr lang="en-US" sz="2400" dirty="0"/>
              <a:t>Quality of training provided to employees</a:t>
            </a:r>
          </a:p>
        </p:txBody>
      </p:sp>
    </p:spTree>
    <p:extLst>
      <p:ext uri="{BB962C8B-B14F-4D97-AF65-F5344CB8AC3E}">
        <p14:creationId xmlns:p14="http://schemas.microsoft.com/office/powerpoint/2010/main" val="1988630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CD1AE9C-B3F5-4523-B128-563BD64A2248}"/>
              </a:ext>
            </a:extLst>
          </p:cNvPr>
          <p:cNvSpPr>
            <a:spLocks noGrp="1"/>
          </p:cNvSpPr>
          <p:nvPr>
            <p:ph type="title"/>
          </p:nvPr>
        </p:nvSpPr>
        <p:spPr/>
        <p:txBody>
          <a:bodyPr/>
          <a:lstStyle/>
          <a:p>
            <a:r>
              <a:rPr lang="en-US" noProof="0" dirty="0"/>
              <a:t>Setting Direct Labor Standards</a:t>
            </a:r>
          </a:p>
        </p:txBody>
      </p:sp>
      <p:sp>
        <p:nvSpPr>
          <p:cNvPr id="8" name="Content Placeholder 7">
            <a:extLst>
              <a:ext uri="{FF2B5EF4-FFF2-40B4-BE49-F238E27FC236}">
                <a16:creationId xmlns:a16="http://schemas.microsoft.com/office/drawing/2014/main" id="{B4741959-7F1A-428F-A5BA-5C681CAFFC89}"/>
              </a:ext>
            </a:extLst>
          </p:cNvPr>
          <p:cNvSpPr>
            <a:spLocks noGrp="1"/>
          </p:cNvSpPr>
          <p:nvPr>
            <p:ph idx="1"/>
          </p:nvPr>
        </p:nvSpPr>
        <p:spPr>
          <a:xfrm>
            <a:off x="822325" y="1447800"/>
            <a:ext cx="3673475" cy="533400"/>
          </a:xfrm>
          <a:ln>
            <a:solidFill>
              <a:schemeClr val="tx1"/>
            </a:solidFill>
          </a:ln>
        </p:spPr>
        <p:txBody>
          <a:bodyPr/>
          <a:lstStyle/>
          <a:p>
            <a:pPr algn="ctr"/>
            <a:r>
              <a:rPr lang="en-US" sz="2800" b="1" noProof="0" dirty="0">
                <a:solidFill>
                  <a:srgbClr val="AC0000"/>
                </a:solidFill>
              </a:rPr>
              <a:t>Standard Rate per Hour</a:t>
            </a:r>
          </a:p>
        </p:txBody>
      </p:sp>
      <p:sp>
        <p:nvSpPr>
          <p:cNvPr id="9" name="Content Placeholder 8">
            <a:extLst>
              <a:ext uri="{FF2B5EF4-FFF2-40B4-BE49-F238E27FC236}">
                <a16:creationId xmlns:a16="http://schemas.microsoft.com/office/drawing/2014/main" id="{D2823C2E-E768-4A76-9C82-5FE6D09EED3A}"/>
              </a:ext>
            </a:extLst>
          </p:cNvPr>
          <p:cNvSpPr>
            <a:spLocks noGrp="1"/>
          </p:cNvSpPr>
          <p:nvPr>
            <p:ph idx="10"/>
          </p:nvPr>
        </p:nvSpPr>
        <p:spPr>
          <a:xfrm>
            <a:off x="822323" y="2403475"/>
            <a:ext cx="3749677" cy="1343034"/>
          </a:xfrm>
          <a:ln>
            <a:solidFill>
              <a:schemeClr val="tx1"/>
            </a:solidFill>
          </a:ln>
        </p:spPr>
        <p:txBody>
          <a:bodyPr/>
          <a:lstStyle/>
          <a:p>
            <a:pPr algn="ctr"/>
            <a:r>
              <a:rPr lang="en-US" sz="2800" noProof="0" dirty="0"/>
              <a:t>Often a single</a:t>
            </a:r>
            <a:br>
              <a:rPr lang="en-US" sz="2800" noProof="0" dirty="0"/>
            </a:br>
            <a:r>
              <a:rPr lang="en-US" sz="2800" noProof="0" dirty="0"/>
              <a:t>rate is used that reflects</a:t>
            </a:r>
            <a:br>
              <a:rPr lang="en-US" sz="2800" noProof="0" dirty="0"/>
            </a:br>
            <a:r>
              <a:rPr lang="en-US" sz="2800" noProof="0" dirty="0"/>
              <a:t>the mix of wages earned.</a:t>
            </a:r>
          </a:p>
        </p:txBody>
      </p:sp>
      <p:sp>
        <p:nvSpPr>
          <p:cNvPr id="10" name="Content Placeholder 9">
            <a:extLst>
              <a:ext uri="{FF2B5EF4-FFF2-40B4-BE49-F238E27FC236}">
                <a16:creationId xmlns:a16="http://schemas.microsoft.com/office/drawing/2014/main" id="{E417CAFA-D4D9-46A6-9750-14E2CE1C9C39}"/>
              </a:ext>
            </a:extLst>
          </p:cNvPr>
          <p:cNvSpPr>
            <a:spLocks noGrp="1"/>
          </p:cNvSpPr>
          <p:nvPr>
            <p:ph idx="11"/>
          </p:nvPr>
        </p:nvSpPr>
        <p:spPr>
          <a:xfrm>
            <a:off x="4692650" y="1447801"/>
            <a:ext cx="4146550" cy="533400"/>
          </a:xfrm>
          <a:ln>
            <a:solidFill>
              <a:schemeClr val="tx1"/>
            </a:solidFill>
          </a:ln>
        </p:spPr>
        <p:txBody>
          <a:bodyPr/>
          <a:lstStyle/>
          <a:p>
            <a:pPr algn="ctr"/>
            <a:r>
              <a:rPr lang="en-US" sz="2800" b="1" noProof="0" dirty="0">
                <a:solidFill>
                  <a:srgbClr val="0000C0"/>
                </a:solidFill>
              </a:rPr>
              <a:t>Standard Hours per Unit</a:t>
            </a:r>
          </a:p>
        </p:txBody>
      </p:sp>
      <p:sp>
        <p:nvSpPr>
          <p:cNvPr id="12" name="Content Placeholder 11">
            <a:extLst>
              <a:ext uri="{FF2B5EF4-FFF2-40B4-BE49-F238E27FC236}">
                <a16:creationId xmlns:a16="http://schemas.microsoft.com/office/drawing/2014/main" id="{A0D1C725-3D77-4159-AFB4-BC50918EB3DD}"/>
              </a:ext>
            </a:extLst>
          </p:cNvPr>
          <p:cNvSpPr>
            <a:spLocks noGrp="1"/>
          </p:cNvSpPr>
          <p:nvPr>
            <p:ph idx="13"/>
          </p:nvPr>
        </p:nvSpPr>
        <p:spPr>
          <a:xfrm>
            <a:off x="4860924" y="2403475"/>
            <a:ext cx="3673476" cy="1343034"/>
          </a:xfrm>
          <a:ln>
            <a:solidFill>
              <a:schemeClr val="tx1"/>
            </a:solidFill>
          </a:ln>
        </p:spPr>
        <p:txBody>
          <a:bodyPr/>
          <a:lstStyle/>
          <a:p>
            <a:pPr algn="ctr"/>
            <a:r>
              <a:rPr lang="en-US" sz="2800" noProof="0" dirty="0"/>
              <a:t>Use time and </a:t>
            </a:r>
            <a:br>
              <a:rPr lang="en-US" sz="2800" noProof="0" dirty="0"/>
            </a:br>
            <a:r>
              <a:rPr lang="en-US" sz="2800" noProof="0" dirty="0"/>
              <a:t>motion studies for</a:t>
            </a:r>
            <a:br>
              <a:rPr lang="en-US" sz="2800" noProof="0" dirty="0"/>
            </a:br>
            <a:r>
              <a:rPr lang="en-US" sz="2800" noProof="0" dirty="0"/>
              <a:t>each labor operation.</a:t>
            </a:r>
          </a:p>
        </p:txBody>
      </p:sp>
    </p:spTree>
    <p:extLst>
      <p:ext uri="{BB962C8B-B14F-4D97-AF65-F5344CB8AC3E}">
        <p14:creationId xmlns:p14="http://schemas.microsoft.com/office/powerpoint/2010/main" val="30791728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noProof="0" dirty="0">
                <a:ea typeface="MS PGothic" charset="0"/>
                <a:cs typeface="Arial" charset="0"/>
              </a:rPr>
              <a:t>Controllability of Labor Variances</a:t>
            </a:r>
            <a:endParaRPr lang="en-US" noProof="0" dirty="0"/>
          </a:p>
        </p:txBody>
      </p:sp>
      <p:sp>
        <p:nvSpPr>
          <p:cNvPr id="12" name="Content Placeholder 11"/>
          <p:cNvSpPr>
            <a:spLocks noGrp="1"/>
          </p:cNvSpPr>
          <p:nvPr>
            <p:ph idx="1"/>
          </p:nvPr>
        </p:nvSpPr>
        <p:spPr>
          <a:xfrm>
            <a:off x="822324" y="1447800"/>
            <a:ext cx="7865423" cy="914400"/>
          </a:xfrm>
          <a:ln w="19050">
            <a:solidFill>
              <a:schemeClr val="tx1"/>
            </a:solidFill>
          </a:ln>
        </p:spPr>
        <p:txBody>
          <a:bodyPr/>
          <a:lstStyle/>
          <a:p>
            <a:pPr algn="ctr">
              <a:spcAft>
                <a:spcPts val="0"/>
              </a:spcAft>
              <a:buClr>
                <a:srgbClr val="A04DA3"/>
              </a:buClr>
            </a:pPr>
            <a:r>
              <a:rPr lang="en-US" sz="2400" noProof="0" dirty="0"/>
              <a:t>The labor variances are not always entirely controllable by one person or department. For example: </a:t>
            </a:r>
          </a:p>
        </p:txBody>
      </p:sp>
      <p:sp>
        <p:nvSpPr>
          <p:cNvPr id="2" name="Content Placeholder 1"/>
          <p:cNvSpPr>
            <a:spLocks noGrp="1"/>
          </p:cNvSpPr>
          <p:nvPr>
            <p:ph idx="10"/>
          </p:nvPr>
        </p:nvSpPr>
        <p:spPr>
          <a:xfrm>
            <a:off x="844550" y="2851150"/>
            <a:ext cx="7842250" cy="1600200"/>
          </a:xfrm>
          <a:ln w="19050">
            <a:solidFill>
              <a:schemeClr val="tx1"/>
            </a:solidFill>
          </a:ln>
        </p:spPr>
        <p:txBody>
          <a:bodyPr/>
          <a:lstStyle/>
          <a:p>
            <a:pPr algn="ctr">
              <a:spcAft>
                <a:spcPts val="0"/>
              </a:spcAft>
              <a:defRPr/>
            </a:pPr>
            <a:r>
              <a:rPr lang="en-US" sz="2400" noProof="0" dirty="0">
                <a:ea typeface="MS PGothic" panose="020B0600070205080204" pitchFamily="34" charset="-128"/>
              </a:rPr>
              <a:t>The </a:t>
            </a:r>
            <a:r>
              <a:rPr lang="en-US" sz="2400" b="1" noProof="0" dirty="0">
                <a:ea typeface="MS PGothic" panose="020B0600070205080204" pitchFamily="34" charset="-128"/>
              </a:rPr>
              <a:t>Maintenance Department manager </a:t>
            </a:r>
            <a:r>
              <a:rPr lang="en-US" sz="2400" noProof="0" dirty="0">
                <a:ea typeface="MS PGothic" panose="020B0600070205080204" pitchFamily="34" charset="-128"/>
              </a:rPr>
              <a:t>may do a poor job of maintaining production equipment. This may increase the processing time required per unit, thereby causing an unfavorable labor efficiency variance.</a:t>
            </a:r>
          </a:p>
        </p:txBody>
      </p:sp>
      <p:sp>
        <p:nvSpPr>
          <p:cNvPr id="3" name="Content Placeholder 2"/>
          <p:cNvSpPr>
            <a:spLocks noGrp="1"/>
          </p:cNvSpPr>
          <p:nvPr>
            <p:ph idx="11"/>
          </p:nvPr>
        </p:nvSpPr>
        <p:spPr>
          <a:xfrm>
            <a:off x="822323" y="4835525"/>
            <a:ext cx="7842250" cy="1184275"/>
          </a:xfrm>
          <a:ln w="19050">
            <a:solidFill>
              <a:schemeClr val="tx1"/>
            </a:solidFill>
          </a:ln>
        </p:spPr>
        <p:txBody>
          <a:bodyPr/>
          <a:lstStyle/>
          <a:p>
            <a:pPr algn="ctr">
              <a:spcAft>
                <a:spcPts val="0"/>
              </a:spcAft>
              <a:defRPr/>
            </a:pPr>
            <a:r>
              <a:rPr lang="en-US" sz="2400" noProof="0" dirty="0">
                <a:ea typeface="MS PGothic" panose="020B0600070205080204" pitchFamily="34" charset="-128"/>
              </a:rPr>
              <a:t>The </a:t>
            </a:r>
            <a:r>
              <a:rPr lang="en-US" sz="2400" b="1" noProof="0" dirty="0">
                <a:ea typeface="MS PGothic" panose="020B0600070205080204" pitchFamily="34" charset="-128"/>
              </a:rPr>
              <a:t>Purchasing manager </a:t>
            </a:r>
            <a:r>
              <a:rPr lang="en-US" sz="2400" noProof="0" dirty="0">
                <a:ea typeface="MS PGothic" panose="020B0600070205080204" pitchFamily="34" charset="-128"/>
              </a:rPr>
              <a:t>may purchase lower-quality raw materials resulting in an unfavorable labor efficiency variance for the production manager. </a:t>
            </a:r>
          </a:p>
        </p:txBody>
      </p:sp>
    </p:spTree>
    <p:extLst>
      <p:ext uri="{BB962C8B-B14F-4D97-AF65-F5344CB8AC3E}">
        <p14:creationId xmlns:p14="http://schemas.microsoft.com/office/powerpoint/2010/main" val="38450019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noProof="0" dirty="0">
                <a:ea typeface="MS PGothic" charset="0"/>
                <a:cs typeface="Arial" charset="0"/>
              </a:rPr>
              <a:t>Quick Check </a:t>
            </a:r>
            <a:r>
              <a:rPr lang="en-US" noProof="0" dirty="0">
                <a:ea typeface="MS PGothic" charset="0"/>
                <a:cs typeface="Arial" charset="0"/>
                <a:sym typeface="Wingdings" charset="0"/>
              </a:rPr>
              <a:t>2</a:t>
            </a:r>
            <a:endParaRPr lang="en-US" noProof="0" dirty="0"/>
          </a:p>
        </p:txBody>
      </p:sp>
      <p:sp>
        <p:nvSpPr>
          <p:cNvPr id="12" name="Content Placeholder 11"/>
          <p:cNvSpPr>
            <a:spLocks noGrp="1"/>
          </p:cNvSpPr>
          <p:nvPr>
            <p:ph idx="1"/>
          </p:nvPr>
        </p:nvSpPr>
        <p:spPr>
          <a:xfrm>
            <a:off x="822325" y="1447801"/>
            <a:ext cx="7543800" cy="3505199"/>
          </a:xfrm>
        </p:spPr>
        <p:txBody>
          <a:bodyPr/>
          <a:lstStyle/>
          <a:p>
            <a:pPr marL="342900" indent="-342900" algn="ctr" eaLnBrk="1" hangingPunct="1">
              <a:spcAft>
                <a:spcPts val="0"/>
              </a:spcAft>
            </a:pPr>
            <a:r>
              <a:rPr lang="en-US" sz="2800" b="1" noProof="0" dirty="0">
                <a:solidFill>
                  <a:schemeClr val="bg2"/>
                </a:solidFill>
              </a:rPr>
              <a:t> </a:t>
            </a:r>
            <a:r>
              <a:rPr lang="en-US" sz="2800" noProof="0" dirty="0"/>
              <a:t>Hanson Inc. has the following direct labor</a:t>
            </a:r>
            <a:br>
              <a:rPr lang="en-US" sz="2800" noProof="0" dirty="0"/>
            </a:br>
            <a:r>
              <a:rPr lang="en-US" sz="2800" noProof="0" dirty="0"/>
              <a:t>standard to manufacture one Zippy:</a:t>
            </a:r>
          </a:p>
          <a:p>
            <a:pPr marL="342900" indent="-342900" algn="ctr" eaLnBrk="1" hangingPunct="1">
              <a:spcAft>
                <a:spcPts val="0"/>
              </a:spcAft>
            </a:pPr>
            <a:r>
              <a:rPr lang="en-US" sz="2800" b="1" noProof="0" dirty="0">
                <a:solidFill>
                  <a:srgbClr val="C00000"/>
                </a:solidFill>
              </a:rPr>
              <a:t> </a:t>
            </a:r>
            <a:r>
              <a:rPr lang="en-US" sz="2800" b="1" noProof="0" dirty="0">
                <a:solidFill>
                  <a:srgbClr val="AC0000"/>
                </a:solidFill>
              </a:rPr>
              <a:t>1.5 standard hours per Zippy at</a:t>
            </a:r>
            <a:br>
              <a:rPr lang="en-US" sz="2800" b="1" noProof="0" dirty="0">
                <a:solidFill>
                  <a:srgbClr val="AC0000"/>
                </a:solidFill>
              </a:rPr>
            </a:br>
            <a:r>
              <a:rPr lang="en-US" sz="2800" b="1" noProof="0" dirty="0">
                <a:solidFill>
                  <a:srgbClr val="AC0000"/>
                </a:solidFill>
              </a:rPr>
              <a:t>$12.00 per direct labor-hour</a:t>
            </a:r>
          </a:p>
          <a:p>
            <a:pPr marL="342900" indent="-342900" algn="ctr" eaLnBrk="1" hangingPunct="1">
              <a:spcAft>
                <a:spcPts val="0"/>
              </a:spcAft>
            </a:pPr>
            <a:r>
              <a:rPr lang="en-US" sz="2800" noProof="0" dirty="0"/>
              <a:t>Last week, 1,550 direct labor-hours were</a:t>
            </a:r>
            <a:br>
              <a:rPr lang="en-US" sz="2800" noProof="0" dirty="0"/>
            </a:br>
            <a:r>
              <a:rPr lang="en-US" sz="2800" noProof="0" dirty="0"/>
              <a:t>worked at a total labor cost of $18,910</a:t>
            </a:r>
            <a:br>
              <a:rPr lang="en-US" sz="2800" noProof="0" dirty="0"/>
            </a:br>
            <a:r>
              <a:rPr lang="en-US" sz="2800" noProof="0" dirty="0"/>
              <a:t>to make 1,000 Zippies. </a:t>
            </a:r>
          </a:p>
        </p:txBody>
      </p:sp>
    </p:spTree>
    <p:extLst>
      <p:ext uri="{BB962C8B-B14F-4D97-AF65-F5344CB8AC3E}">
        <p14:creationId xmlns:p14="http://schemas.microsoft.com/office/powerpoint/2010/main" val="12515648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Arial" charset="0"/>
              </a:rPr>
              <a:t>Quick Check </a:t>
            </a:r>
            <a:r>
              <a:rPr lang="en-US" noProof="0" dirty="0">
                <a:ea typeface="MS PGothic" charset="0"/>
                <a:cs typeface="Arial" charset="0"/>
                <a:sym typeface="Wingdings" charset="0"/>
              </a:rPr>
              <a:t>2a</a:t>
            </a:r>
            <a:endParaRPr lang="en-US" noProof="0" dirty="0"/>
          </a:p>
        </p:txBody>
      </p:sp>
      <p:sp>
        <p:nvSpPr>
          <p:cNvPr id="7" name="Content Placeholder 6"/>
          <p:cNvSpPr>
            <a:spLocks noGrp="1"/>
          </p:cNvSpPr>
          <p:nvPr>
            <p:ph idx="1"/>
          </p:nvPr>
        </p:nvSpPr>
        <p:spPr>
          <a:xfrm>
            <a:off x="822325" y="1447801"/>
            <a:ext cx="7543800" cy="3352799"/>
          </a:xfrm>
          <a:ln w="19050">
            <a:noFill/>
          </a:ln>
        </p:spPr>
        <p:txBody>
          <a:bodyPr/>
          <a:lstStyle/>
          <a:p>
            <a:pPr>
              <a:spcAft>
                <a:spcPts val="0"/>
              </a:spcAft>
            </a:pPr>
            <a:r>
              <a:rPr lang="en-US" sz="2800" noProof="0" dirty="0"/>
              <a:t>Hanson’s labor rate variance (L</a:t>
            </a:r>
            <a:r>
              <a:rPr lang="en-US" sz="100" noProof="0" dirty="0"/>
              <a:t> </a:t>
            </a:r>
            <a:r>
              <a:rPr lang="en-US" sz="2800" noProof="0" dirty="0"/>
              <a:t>R</a:t>
            </a:r>
            <a:r>
              <a:rPr lang="en-US" sz="100" noProof="0" dirty="0"/>
              <a:t> </a:t>
            </a:r>
            <a:r>
              <a:rPr lang="en-US" sz="2800" noProof="0" dirty="0"/>
              <a:t>V) for the week was:</a:t>
            </a:r>
          </a:p>
          <a:p>
            <a:pPr marL="201600">
              <a:spcAft>
                <a:spcPts val="0"/>
              </a:spcAft>
            </a:pPr>
            <a:r>
              <a:rPr lang="en-US" sz="2800" noProof="0" dirty="0"/>
              <a:t>a. $310 unfavorable.</a:t>
            </a:r>
          </a:p>
          <a:p>
            <a:pPr marL="201600">
              <a:spcAft>
                <a:spcPts val="0"/>
              </a:spcAft>
            </a:pPr>
            <a:r>
              <a:rPr lang="en-US" sz="2800" noProof="0" dirty="0"/>
              <a:t>b. $310 favorable.</a:t>
            </a:r>
          </a:p>
          <a:p>
            <a:pPr marL="201600">
              <a:spcAft>
                <a:spcPts val="0"/>
              </a:spcAft>
            </a:pPr>
            <a:r>
              <a:rPr lang="en-US" sz="2800" noProof="0" dirty="0"/>
              <a:t>c. $300 unfavorable.</a:t>
            </a:r>
          </a:p>
          <a:p>
            <a:pPr marL="201600">
              <a:spcAft>
                <a:spcPts val="0"/>
              </a:spcAft>
            </a:pPr>
            <a:r>
              <a:rPr lang="en-US" sz="2800" noProof="0" dirty="0"/>
              <a:t>d. $300 favorable.</a:t>
            </a:r>
          </a:p>
        </p:txBody>
      </p:sp>
    </p:spTree>
    <p:extLst>
      <p:ext uri="{BB962C8B-B14F-4D97-AF65-F5344CB8AC3E}">
        <p14:creationId xmlns:p14="http://schemas.microsoft.com/office/powerpoint/2010/main" val="134421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Arial" charset="0"/>
              </a:rPr>
              <a:t>Quick Check </a:t>
            </a:r>
            <a:r>
              <a:rPr lang="en-US" noProof="0" dirty="0">
                <a:ea typeface="MS PGothic" charset="0"/>
                <a:cs typeface="Arial" charset="0"/>
                <a:sym typeface="Wingdings" charset="0"/>
              </a:rPr>
              <a:t>2b</a:t>
            </a:r>
            <a:endParaRPr lang="en-US" noProof="0" dirty="0"/>
          </a:p>
        </p:txBody>
      </p:sp>
      <p:sp>
        <p:nvSpPr>
          <p:cNvPr id="7" name="Content Placeholder 6"/>
          <p:cNvSpPr>
            <a:spLocks noGrp="1"/>
          </p:cNvSpPr>
          <p:nvPr>
            <p:ph idx="1"/>
          </p:nvPr>
        </p:nvSpPr>
        <p:spPr>
          <a:xfrm>
            <a:off x="822325" y="1447800"/>
            <a:ext cx="7543800" cy="3200400"/>
          </a:xfrm>
          <a:ln w="19050">
            <a:noFill/>
          </a:ln>
        </p:spPr>
        <p:txBody>
          <a:bodyPr/>
          <a:lstStyle/>
          <a:p>
            <a:pPr>
              <a:spcAft>
                <a:spcPts val="0"/>
              </a:spcAft>
            </a:pPr>
            <a:r>
              <a:rPr lang="en-US" sz="2800" noProof="0" dirty="0"/>
              <a:t>Hanson’s labor rate variance (L</a:t>
            </a:r>
            <a:r>
              <a:rPr lang="en-US" sz="100" noProof="0" dirty="0"/>
              <a:t> </a:t>
            </a:r>
            <a:r>
              <a:rPr lang="en-US" sz="2800" noProof="0" dirty="0"/>
              <a:t>R</a:t>
            </a:r>
            <a:r>
              <a:rPr lang="en-US" sz="100" noProof="0" dirty="0"/>
              <a:t> </a:t>
            </a:r>
            <a:r>
              <a:rPr lang="en-US" sz="2800" noProof="0" dirty="0"/>
              <a:t>V) for the week was:</a:t>
            </a:r>
          </a:p>
          <a:p>
            <a:pPr marL="201600">
              <a:spcAft>
                <a:spcPts val="0"/>
              </a:spcAft>
            </a:pPr>
            <a:r>
              <a:rPr lang="en-US" sz="2800" noProof="0" dirty="0">
                <a:solidFill>
                  <a:srgbClr val="0000C0"/>
                </a:solidFill>
              </a:rPr>
              <a:t>a. Answer: $310 unfavorable.</a:t>
            </a:r>
          </a:p>
          <a:p>
            <a:pPr marL="201600">
              <a:spcAft>
                <a:spcPts val="0"/>
              </a:spcAft>
            </a:pPr>
            <a:r>
              <a:rPr lang="en-US" sz="2800" noProof="0" dirty="0"/>
              <a:t>b. $310 favorable.</a:t>
            </a:r>
          </a:p>
          <a:p>
            <a:pPr marL="201600">
              <a:spcAft>
                <a:spcPts val="0"/>
              </a:spcAft>
            </a:pPr>
            <a:r>
              <a:rPr lang="en-US" sz="2800" noProof="0" dirty="0"/>
              <a:t>c. $300 unfavorable.</a:t>
            </a:r>
          </a:p>
          <a:p>
            <a:pPr marL="201600">
              <a:spcAft>
                <a:spcPts val="0"/>
              </a:spcAft>
            </a:pPr>
            <a:r>
              <a:rPr lang="en-US" sz="2800" noProof="0" dirty="0"/>
              <a:t>d. $300 favorable.</a:t>
            </a:r>
          </a:p>
        </p:txBody>
      </p:sp>
      <p:sp>
        <p:nvSpPr>
          <p:cNvPr id="2" name="Content Placeholder 1">
            <a:extLst>
              <a:ext uri="{FF2B5EF4-FFF2-40B4-BE49-F238E27FC236}">
                <a16:creationId xmlns:a16="http://schemas.microsoft.com/office/drawing/2014/main" id="{7007ECFC-7688-43A9-BD70-49F5F730F307}"/>
              </a:ext>
            </a:extLst>
          </p:cNvPr>
          <p:cNvSpPr>
            <a:spLocks noGrp="1"/>
          </p:cNvSpPr>
          <p:nvPr>
            <p:ph idx="10"/>
          </p:nvPr>
        </p:nvSpPr>
        <p:spPr>
          <a:xfrm>
            <a:off x="4267200" y="4953000"/>
            <a:ext cx="3771899" cy="1143000"/>
          </a:xfrm>
        </p:spPr>
        <p:txBody>
          <a:bodyPr/>
          <a:lstStyle/>
          <a:p>
            <a:r>
              <a:rPr lang="en-US" b="1" dirty="0">
                <a:solidFill>
                  <a:srgbClr val="AC0000"/>
                </a:solidFill>
              </a:rPr>
              <a:t> LRV = AH(AR − SR)</a:t>
            </a:r>
            <a:br>
              <a:rPr lang="en-US" b="1" dirty="0">
                <a:solidFill>
                  <a:srgbClr val="AC0000"/>
                </a:solidFill>
              </a:rPr>
            </a:br>
            <a:r>
              <a:rPr lang="en-US" b="1" dirty="0">
                <a:solidFill>
                  <a:srgbClr val="AC0000"/>
                </a:solidFill>
              </a:rPr>
              <a:t> LRV = 1,550 hrs.($12.20 − $12.00)</a:t>
            </a:r>
            <a:br>
              <a:rPr lang="en-US" b="1" dirty="0">
                <a:solidFill>
                  <a:srgbClr val="AC0000"/>
                </a:solidFill>
              </a:rPr>
            </a:br>
            <a:r>
              <a:rPr lang="en-US" b="1" dirty="0">
                <a:solidFill>
                  <a:srgbClr val="AC0000"/>
                </a:solidFill>
              </a:rPr>
              <a:t> LRV = $310 unfavorable</a:t>
            </a:r>
          </a:p>
        </p:txBody>
      </p:sp>
    </p:spTree>
    <p:extLst>
      <p:ext uri="{BB962C8B-B14F-4D97-AF65-F5344CB8AC3E}">
        <p14:creationId xmlns:p14="http://schemas.microsoft.com/office/powerpoint/2010/main" val="13155645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Arial" charset="0"/>
              </a:rPr>
              <a:t>Quick Check </a:t>
            </a:r>
            <a:r>
              <a:rPr lang="en-US" noProof="0" dirty="0">
                <a:ea typeface="MS PGothic" charset="0"/>
                <a:cs typeface="Arial" charset="0"/>
                <a:sym typeface="Wingdings" charset="0"/>
              </a:rPr>
              <a:t>2c</a:t>
            </a:r>
            <a:endParaRPr lang="en-US" noProof="0" dirty="0"/>
          </a:p>
        </p:txBody>
      </p:sp>
      <p:sp>
        <p:nvSpPr>
          <p:cNvPr id="7" name="Content Placeholder 6"/>
          <p:cNvSpPr>
            <a:spLocks noGrp="1"/>
          </p:cNvSpPr>
          <p:nvPr>
            <p:ph idx="1"/>
          </p:nvPr>
        </p:nvSpPr>
        <p:spPr>
          <a:xfrm>
            <a:off x="822325" y="1447801"/>
            <a:ext cx="7543800" cy="3276599"/>
          </a:xfrm>
          <a:ln w="19050">
            <a:noFill/>
          </a:ln>
        </p:spPr>
        <p:txBody>
          <a:bodyPr/>
          <a:lstStyle/>
          <a:p>
            <a:pPr>
              <a:spcAft>
                <a:spcPts val="0"/>
              </a:spcAft>
            </a:pPr>
            <a:r>
              <a:rPr lang="en-US" sz="2800" noProof="0" dirty="0"/>
              <a:t>Hanson’s labor efficiency variance (L</a:t>
            </a:r>
            <a:r>
              <a:rPr lang="en-US" sz="100" noProof="0" dirty="0"/>
              <a:t> </a:t>
            </a:r>
            <a:r>
              <a:rPr lang="en-US" sz="2800" noProof="0" dirty="0"/>
              <a:t>E</a:t>
            </a:r>
            <a:r>
              <a:rPr lang="en-US" sz="100" noProof="0" dirty="0"/>
              <a:t> </a:t>
            </a:r>
            <a:r>
              <a:rPr lang="en-US" sz="2800" noProof="0" dirty="0"/>
              <a:t>V) for the week was:</a:t>
            </a:r>
          </a:p>
          <a:p>
            <a:pPr marL="201600">
              <a:spcAft>
                <a:spcPts val="0"/>
              </a:spcAft>
            </a:pPr>
            <a:r>
              <a:rPr lang="en-US" sz="2800" noProof="0" dirty="0"/>
              <a:t>a. $590 unfavorable.</a:t>
            </a:r>
          </a:p>
          <a:p>
            <a:pPr marL="201600">
              <a:spcAft>
                <a:spcPts val="0"/>
              </a:spcAft>
            </a:pPr>
            <a:r>
              <a:rPr lang="en-US" sz="2800" noProof="0" dirty="0"/>
              <a:t>b. $590 favorable.</a:t>
            </a:r>
          </a:p>
          <a:p>
            <a:pPr marL="201600">
              <a:spcAft>
                <a:spcPts val="0"/>
              </a:spcAft>
            </a:pPr>
            <a:r>
              <a:rPr lang="en-US" sz="2800" noProof="0" dirty="0"/>
              <a:t>c. $600 unfavorable.</a:t>
            </a:r>
          </a:p>
          <a:p>
            <a:pPr marL="201600">
              <a:spcAft>
                <a:spcPts val="0"/>
              </a:spcAft>
            </a:pPr>
            <a:r>
              <a:rPr lang="en-US" sz="2800" noProof="0" dirty="0"/>
              <a:t>d. $600 favorable.</a:t>
            </a:r>
          </a:p>
        </p:txBody>
      </p:sp>
    </p:spTree>
    <p:extLst>
      <p:ext uri="{BB962C8B-B14F-4D97-AF65-F5344CB8AC3E}">
        <p14:creationId xmlns:p14="http://schemas.microsoft.com/office/powerpoint/2010/main" val="31255291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Arial" charset="0"/>
              </a:rPr>
              <a:t>Quick Check </a:t>
            </a:r>
            <a:r>
              <a:rPr lang="en-US" noProof="0" dirty="0">
                <a:ea typeface="MS PGothic" charset="0"/>
                <a:cs typeface="Arial" charset="0"/>
                <a:sym typeface="Wingdings" charset="0"/>
              </a:rPr>
              <a:t>2d</a:t>
            </a:r>
            <a:endParaRPr lang="en-US" noProof="0" dirty="0"/>
          </a:p>
        </p:txBody>
      </p:sp>
      <p:sp>
        <p:nvSpPr>
          <p:cNvPr id="7" name="Content Placeholder 6"/>
          <p:cNvSpPr>
            <a:spLocks noGrp="1"/>
          </p:cNvSpPr>
          <p:nvPr>
            <p:ph idx="1"/>
          </p:nvPr>
        </p:nvSpPr>
        <p:spPr>
          <a:xfrm>
            <a:off x="822325" y="1447800"/>
            <a:ext cx="7543800" cy="3200400"/>
          </a:xfrm>
          <a:ln w="19050">
            <a:noFill/>
          </a:ln>
        </p:spPr>
        <p:txBody>
          <a:bodyPr/>
          <a:lstStyle/>
          <a:p>
            <a:pPr>
              <a:spcAft>
                <a:spcPts val="0"/>
              </a:spcAft>
            </a:pPr>
            <a:r>
              <a:rPr lang="en-US" sz="2800" noProof="0" dirty="0"/>
              <a:t>Hanson’s labor efficiency variance (L</a:t>
            </a:r>
            <a:r>
              <a:rPr lang="en-US" sz="100" noProof="0" dirty="0"/>
              <a:t> </a:t>
            </a:r>
            <a:r>
              <a:rPr lang="en-US" sz="2800" noProof="0" dirty="0"/>
              <a:t>E</a:t>
            </a:r>
            <a:r>
              <a:rPr lang="en-US" sz="100" noProof="0" dirty="0"/>
              <a:t> </a:t>
            </a:r>
            <a:r>
              <a:rPr lang="en-US" sz="2800" noProof="0" dirty="0"/>
              <a:t>V) for the week was:</a:t>
            </a:r>
          </a:p>
          <a:p>
            <a:pPr marL="201600">
              <a:spcAft>
                <a:spcPts val="0"/>
              </a:spcAft>
            </a:pPr>
            <a:r>
              <a:rPr lang="en-US" sz="2800" noProof="0" dirty="0"/>
              <a:t>a. $590 unfavorable.</a:t>
            </a:r>
          </a:p>
          <a:p>
            <a:pPr marL="201600">
              <a:spcAft>
                <a:spcPts val="0"/>
              </a:spcAft>
            </a:pPr>
            <a:r>
              <a:rPr lang="en-US" sz="2800" noProof="0" dirty="0"/>
              <a:t>b. $590 favorable.</a:t>
            </a:r>
          </a:p>
          <a:p>
            <a:pPr marL="201600">
              <a:spcAft>
                <a:spcPts val="0"/>
              </a:spcAft>
            </a:pPr>
            <a:r>
              <a:rPr lang="en-US" sz="2800" noProof="0" dirty="0">
                <a:solidFill>
                  <a:srgbClr val="0000C0"/>
                </a:solidFill>
              </a:rPr>
              <a:t>c. Answer: $600 unfavorable.</a:t>
            </a:r>
          </a:p>
          <a:p>
            <a:pPr marL="201600">
              <a:spcAft>
                <a:spcPts val="0"/>
              </a:spcAft>
            </a:pPr>
            <a:r>
              <a:rPr lang="en-US" sz="2800" noProof="0" dirty="0"/>
              <a:t>d. $600 favorable.</a:t>
            </a:r>
          </a:p>
        </p:txBody>
      </p:sp>
      <p:sp>
        <p:nvSpPr>
          <p:cNvPr id="2" name="Content Placeholder 1">
            <a:extLst>
              <a:ext uri="{FF2B5EF4-FFF2-40B4-BE49-F238E27FC236}">
                <a16:creationId xmlns:a16="http://schemas.microsoft.com/office/drawing/2014/main" id="{DBBDC27A-61E7-4D1C-9034-3336F81265EB}"/>
              </a:ext>
            </a:extLst>
          </p:cNvPr>
          <p:cNvSpPr>
            <a:spLocks noGrp="1"/>
          </p:cNvSpPr>
          <p:nvPr>
            <p:ph idx="10"/>
          </p:nvPr>
        </p:nvSpPr>
        <p:spPr>
          <a:xfrm>
            <a:off x="3886200" y="4918074"/>
            <a:ext cx="4457699" cy="1025526"/>
          </a:xfrm>
        </p:spPr>
        <p:txBody>
          <a:bodyPr/>
          <a:lstStyle/>
          <a:p>
            <a:r>
              <a:rPr lang="en-US" b="1" dirty="0">
                <a:solidFill>
                  <a:srgbClr val="AC0000"/>
                </a:solidFill>
              </a:rPr>
              <a:t> LEV = SR(AH − SH)</a:t>
            </a:r>
            <a:br>
              <a:rPr lang="en-US" b="1" dirty="0">
                <a:solidFill>
                  <a:srgbClr val="AC0000"/>
                </a:solidFill>
              </a:rPr>
            </a:br>
            <a:r>
              <a:rPr lang="en-US" b="1" dirty="0">
                <a:solidFill>
                  <a:srgbClr val="AC0000"/>
                </a:solidFill>
              </a:rPr>
              <a:t> LEV = $12.00(1,550 hrs. − 1,500 hrs.)</a:t>
            </a:r>
            <a:br>
              <a:rPr lang="en-US" b="1" dirty="0">
                <a:solidFill>
                  <a:srgbClr val="AC0000"/>
                </a:solidFill>
              </a:rPr>
            </a:br>
            <a:r>
              <a:rPr lang="en-US" b="1" dirty="0">
                <a:solidFill>
                  <a:srgbClr val="AC0000"/>
                </a:solidFill>
              </a:rPr>
              <a:t> LEV = $600 unfavorable</a:t>
            </a:r>
          </a:p>
        </p:txBody>
      </p:sp>
    </p:spTree>
    <p:extLst>
      <p:ext uri="{BB962C8B-B14F-4D97-AF65-F5344CB8AC3E}">
        <p14:creationId xmlns:p14="http://schemas.microsoft.com/office/powerpoint/2010/main" val="42695587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Arial" charset="0"/>
              </a:rPr>
              <a:t>Quick Check </a:t>
            </a:r>
            <a:r>
              <a:rPr lang="en-US" noProof="0" dirty="0">
                <a:ea typeface="MS PGothic" charset="0"/>
                <a:cs typeface="Arial" charset="0"/>
                <a:sym typeface="Wingdings" charset="0"/>
              </a:rPr>
              <a:t>2e</a:t>
            </a:r>
            <a:endParaRPr lang="en-US" noProof="0" dirty="0"/>
          </a:p>
        </p:txBody>
      </p:sp>
      <p:pic>
        <p:nvPicPr>
          <p:cNvPr id="5" name="Picture 4" descr="Variance analysis for actual labor efficiency variance example.">
            <a:extLst>
              <a:ext uri="{FF2B5EF4-FFF2-40B4-BE49-F238E27FC236}">
                <a16:creationId xmlns:a16="http://schemas.microsoft.com/office/drawing/2014/main" id="{12475962-0A7D-4549-9E33-B3EB4BF83F25}"/>
              </a:ext>
            </a:extLst>
          </p:cNvPr>
          <p:cNvPicPr>
            <a:picLocks noChangeAspect="1"/>
          </p:cNvPicPr>
          <p:nvPr/>
        </p:nvPicPr>
        <p:blipFill>
          <a:blip r:embed="rId2"/>
          <a:stretch>
            <a:fillRect/>
          </a:stretch>
        </p:blipFill>
        <p:spPr>
          <a:xfrm>
            <a:off x="785463" y="1787554"/>
            <a:ext cx="7573073" cy="3282891"/>
          </a:xfrm>
          <a:prstGeom prst="rect">
            <a:avLst/>
          </a:prstGeom>
        </p:spPr>
      </p:pic>
      <p:sp>
        <p:nvSpPr>
          <p:cNvPr id="4" name="Content Placeholder 3">
            <a:extLst>
              <a:ext uri="{FF2B5EF4-FFF2-40B4-BE49-F238E27FC236}">
                <a16:creationId xmlns:a16="http://schemas.microsoft.com/office/drawing/2014/main" id="{E3AC039B-7FC5-4577-9A40-AD8BEECF3E4F}"/>
              </a:ext>
            </a:extLst>
          </p:cNvPr>
          <p:cNvSpPr>
            <a:spLocks noGrp="1"/>
          </p:cNvSpPr>
          <p:nvPr>
            <p:ph sz="quarter" idx="10"/>
          </p:nvPr>
        </p:nvSpPr>
        <p:spPr/>
        <p:txBody>
          <a:bodyPr/>
          <a:lstStyle/>
          <a:p>
            <a:r>
              <a:rPr lang="en-US" dirty="0">
                <a:hlinkClick r:id="rId3" action="ppaction://hlinksldjump"/>
              </a:rPr>
              <a:t>Access the text alternative for slide images.</a:t>
            </a:r>
            <a:endParaRPr lang="en-US" dirty="0"/>
          </a:p>
        </p:txBody>
      </p:sp>
    </p:spTree>
    <p:extLst>
      <p:ext uri="{BB962C8B-B14F-4D97-AF65-F5344CB8AC3E}">
        <p14:creationId xmlns:p14="http://schemas.microsoft.com/office/powerpoint/2010/main" val="18286084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Learning Objective 3</a:t>
            </a:r>
            <a:endParaRPr lang="en-US" noProof="0" dirty="0"/>
          </a:p>
        </p:txBody>
      </p:sp>
      <p:sp>
        <p:nvSpPr>
          <p:cNvPr id="7" name="Content Placeholder 6"/>
          <p:cNvSpPr>
            <a:spLocks noGrp="1"/>
          </p:cNvSpPr>
          <p:nvPr>
            <p:ph idx="1"/>
          </p:nvPr>
        </p:nvSpPr>
        <p:spPr>
          <a:xfrm>
            <a:off x="822324" y="1676401"/>
            <a:ext cx="7635875" cy="1752599"/>
          </a:xfrm>
          <a:ln w="19050">
            <a:solidFill>
              <a:schemeClr val="tx1"/>
            </a:solidFill>
          </a:ln>
        </p:spPr>
        <p:txBody>
          <a:bodyPr/>
          <a:lstStyle/>
          <a:p>
            <a:pPr algn="ctr">
              <a:spcAft>
                <a:spcPts val="0"/>
              </a:spcAft>
              <a:defRPr/>
            </a:pPr>
            <a:r>
              <a:rPr lang="en-US" sz="3400" noProof="0" dirty="0">
                <a:ea typeface="MS PGothic" panose="020B0600070205080204" pitchFamily="34" charset="-128"/>
                <a:cs typeface="Times New Roman" pitchFamily="18" charset="0"/>
              </a:rPr>
              <a:t>Compute the variable manufacturing overhead rate and efficiency variances and explain their significance.</a:t>
            </a:r>
            <a:endParaRPr lang="en-US" sz="3400" noProof="0" dirty="0">
              <a:ea typeface="MS PGothic" panose="020B0600070205080204" pitchFamily="34" charset="-128"/>
            </a:endParaRPr>
          </a:p>
        </p:txBody>
      </p:sp>
    </p:spTree>
    <p:extLst>
      <p:ext uri="{BB962C8B-B14F-4D97-AF65-F5344CB8AC3E}">
        <p14:creationId xmlns:p14="http://schemas.microsoft.com/office/powerpoint/2010/main" val="6153812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noProof="0" dirty="0">
                <a:ea typeface="MS PGothic" charset="0"/>
                <a:cs typeface="Arial" charset="0"/>
              </a:rPr>
              <a:t>Variable Manufacturing Overhead Variances – An Example</a:t>
            </a:r>
            <a:endParaRPr lang="en-US" noProof="0" dirty="0"/>
          </a:p>
        </p:txBody>
      </p:sp>
      <p:sp>
        <p:nvSpPr>
          <p:cNvPr id="7" name="Content Placeholder 6"/>
          <p:cNvSpPr>
            <a:spLocks noGrp="1"/>
          </p:cNvSpPr>
          <p:nvPr>
            <p:ph idx="1"/>
          </p:nvPr>
        </p:nvSpPr>
        <p:spPr>
          <a:xfrm>
            <a:off x="822324" y="1447801"/>
            <a:ext cx="7712075" cy="3657599"/>
          </a:xfrm>
          <a:ln w="19050">
            <a:solidFill>
              <a:schemeClr val="tx1"/>
            </a:solidFill>
          </a:ln>
        </p:spPr>
        <p:txBody>
          <a:bodyPr/>
          <a:lstStyle/>
          <a:p>
            <a:pPr algn="ctr">
              <a:spcAft>
                <a:spcPts val="0"/>
              </a:spcAft>
            </a:pPr>
            <a:r>
              <a:rPr lang="en-US" sz="2400" noProof="0" dirty="0">
                <a:ea typeface="MS PGothic" charset="0"/>
                <a:cs typeface="MS PGothic" charset="0"/>
              </a:rPr>
              <a:t> Glacier Peak Outfitters uses direct labor-hours as the allocation base in its predetermined overhead rate. The company has the following standard variable manufacturing overhead cost for each mountain parka:</a:t>
            </a:r>
          </a:p>
          <a:p>
            <a:pPr algn="ctr">
              <a:spcAft>
                <a:spcPts val="0"/>
              </a:spcAft>
            </a:pPr>
            <a:r>
              <a:rPr lang="en-US" sz="2400" b="1" noProof="0" dirty="0">
                <a:solidFill>
                  <a:srgbClr val="AC0000"/>
                </a:solidFill>
                <a:ea typeface="MS PGothic" charset="0"/>
                <a:cs typeface="MS PGothic" charset="0"/>
              </a:rPr>
              <a:t>1.2 standard labor-hours per parka at $4.00 per labor-hour</a:t>
            </a:r>
          </a:p>
          <a:p>
            <a:pPr algn="ctr">
              <a:spcAft>
                <a:spcPts val="0"/>
              </a:spcAft>
            </a:pPr>
            <a:r>
              <a:rPr lang="en-US" sz="2400" noProof="0" dirty="0">
                <a:ea typeface="MS PGothic" charset="0"/>
                <a:cs typeface="MS PGothic" charset="0"/>
              </a:rPr>
              <a:t>Last month, employees actually worked 2,500 labor-hours to make 2,000 parkas. Actual variable manufacturing overhead for the month was $10,500.</a:t>
            </a:r>
            <a:endParaRPr lang="en-US" sz="2400" noProof="0" dirty="0"/>
          </a:p>
        </p:txBody>
      </p:sp>
    </p:spTree>
    <p:extLst>
      <p:ext uri="{BB962C8B-B14F-4D97-AF65-F5344CB8AC3E}">
        <p14:creationId xmlns:p14="http://schemas.microsoft.com/office/powerpoint/2010/main" val="17037479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noProof="0" dirty="0"/>
              <a:t>Variable Manufacturing Overhead Variances Summary </a:t>
            </a:r>
            <a:r>
              <a:rPr lang="en-US" altLang="en-US" sz="1100" noProof="0" dirty="0"/>
              <a:t>1</a:t>
            </a:r>
            <a:endParaRPr lang="en-US" sz="1100" noProof="0" dirty="0"/>
          </a:p>
        </p:txBody>
      </p:sp>
      <p:pic>
        <p:nvPicPr>
          <p:cNvPr id="5" name="Picture 4" descr="Variance analysis for actual variable manufacturing overhead variance example.">
            <a:extLst>
              <a:ext uri="{FF2B5EF4-FFF2-40B4-BE49-F238E27FC236}">
                <a16:creationId xmlns:a16="http://schemas.microsoft.com/office/drawing/2014/main" id="{432F0A12-CB8D-4833-91F9-DBFE66D7649E}"/>
              </a:ext>
            </a:extLst>
          </p:cNvPr>
          <p:cNvPicPr>
            <a:picLocks noChangeAspect="1"/>
          </p:cNvPicPr>
          <p:nvPr/>
        </p:nvPicPr>
        <p:blipFill>
          <a:blip r:embed="rId2"/>
          <a:stretch>
            <a:fillRect/>
          </a:stretch>
        </p:blipFill>
        <p:spPr>
          <a:xfrm>
            <a:off x="580914" y="1982625"/>
            <a:ext cx="7982171" cy="2892750"/>
          </a:xfrm>
          <a:prstGeom prst="rect">
            <a:avLst/>
          </a:prstGeom>
        </p:spPr>
      </p:pic>
      <p:sp>
        <p:nvSpPr>
          <p:cNvPr id="4" name="Content Placeholder 3">
            <a:extLst>
              <a:ext uri="{FF2B5EF4-FFF2-40B4-BE49-F238E27FC236}">
                <a16:creationId xmlns:a16="http://schemas.microsoft.com/office/drawing/2014/main" id="{4DB1917F-8932-435B-821D-6BF343D58BFA}"/>
              </a:ext>
            </a:extLst>
          </p:cNvPr>
          <p:cNvSpPr>
            <a:spLocks noGrp="1"/>
          </p:cNvSpPr>
          <p:nvPr>
            <p:ph sz="quarter" idx="10"/>
          </p:nvPr>
        </p:nvSpPr>
        <p:spPr/>
        <p:txBody>
          <a:bodyPr/>
          <a:lstStyle/>
          <a:p>
            <a:r>
              <a:rPr lang="en-US" dirty="0">
                <a:hlinkClick r:id="rId3" action="ppaction://hlinksldjump"/>
              </a:rPr>
              <a:t>Access the text alternative for slide images.</a:t>
            </a:r>
            <a:endParaRPr lang="en-US" dirty="0"/>
          </a:p>
        </p:txBody>
      </p:sp>
    </p:spTree>
    <p:extLst>
      <p:ext uri="{BB962C8B-B14F-4D97-AF65-F5344CB8AC3E}">
        <p14:creationId xmlns:p14="http://schemas.microsoft.com/office/powerpoint/2010/main" val="1624996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CD1AE9C-B3F5-4523-B128-563BD64A2248}"/>
              </a:ext>
            </a:extLst>
          </p:cNvPr>
          <p:cNvSpPr>
            <a:spLocks noGrp="1"/>
          </p:cNvSpPr>
          <p:nvPr>
            <p:ph type="title"/>
          </p:nvPr>
        </p:nvSpPr>
        <p:spPr/>
        <p:txBody>
          <a:bodyPr>
            <a:normAutofit fontScale="90000"/>
          </a:bodyPr>
          <a:lstStyle/>
          <a:p>
            <a:r>
              <a:rPr lang="en-US" noProof="0" dirty="0"/>
              <a:t>Setting Variable Manufacturing Overhead Standards</a:t>
            </a:r>
          </a:p>
        </p:txBody>
      </p:sp>
      <p:sp>
        <p:nvSpPr>
          <p:cNvPr id="8" name="Content Placeholder 7">
            <a:extLst>
              <a:ext uri="{FF2B5EF4-FFF2-40B4-BE49-F238E27FC236}">
                <a16:creationId xmlns:a16="http://schemas.microsoft.com/office/drawing/2014/main" id="{B4741959-7F1A-428F-A5BA-5C681CAFFC89}"/>
              </a:ext>
            </a:extLst>
          </p:cNvPr>
          <p:cNvSpPr>
            <a:spLocks noGrp="1"/>
          </p:cNvSpPr>
          <p:nvPr>
            <p:ph idx="1"/>
          </p:nvPr>
        </p:nvSpPr>
        <p:spPr>
          <a:xfrm>
            <a:off x="822325" y="1447800"/>
            <a:ext cx="3673475" cy="533400"/>
          </a:xfrm>
          <a:ln>
            <a:solidFill>
              <a:schemeClr val="tx1"/>
            </a:solidFill>
          </a:ln>
        </p:spPr>
        <p:txBody>
          <a:bodyPr/>
          <a:lstStyle/>
          <a:p>
            <a:pPr algn="ctr"/>
            <a:r>
              <a:rPr lang="en-US" sz="2800" b="1" noProof="0" dirty="0">
                <a:solidFill>
                  <a:srgbClr val="AC0000"/>
                </a:solidFill>
              </a:rPr>
              <a:t>Price Standard</a:t>
            </a:r>
          </a:p>
        </p:txBody>
      </p:sp>
      <p:sp>
        <p:nvSpPr>
          <p:cNvPr id="9" name="Content Placeholder 8">
            <a:extLst>
              <a:ext uri="{FF2B5EF4-FFF2-40B4-BE49-F238E27FC236}">
                <a16:creationId xmlns:a16="http://schemas.microsoft.com/office/drawing/2014/main" id="{D2823C2E-E768-4A76-9C82-5FE6D09EED3A}"/>
              </a:ext>
            </a:extLst>
          </p:cNvPr>
          <p:cNvSpPr>
            <a:spLocks noGrp="1"/>
          </p:cNvSpPr>
          <p:nvPr>
            <p:ph idx="10"/>
          </p:nvPr>
        </p:nvSpPr>
        <p:spPr>
          <a:xfrm>
            <a:off x="822323" y="2403474"/>
            <a:ext cx="3749677" cy="1863725"/>
          </a:xfrm>
          <a:ln>
            <a:solidFill>
              <a:schemeClr val="tx1"/>
            </a:solidFill>
          </a:ln>
        </p:spPr>
        <p:txBody>
          <a:bodyPr/>
          <a:lstStyle/>
          <a:p>
            <a:pPr algn="ctr"/>
            <a:r>
              <a:rPr lang="en-US" sz="2800" noProof="0" dirty="0"/>
              <a:t>The rate is the </a:t>
            </a:r>
            <a:br>
              <a:rPr lang="en-US" sz="2800" noProof="0" dirty="0"/>
            </a:br>
            <a:r>
              <a:rPr lang="en-US" sz="2800" noProof="0" dirty="0"/>
              <a:t>variable portion of the </a:t>
            </a:r>
            <a:br>
              <a:rPr lang="en-US" sz="2800" noProof="0" dirty="0"/>
            </a:br>
            <a:r>
              <a:rPr lang="en-US" sz="2800" noProof="0" dirty="0"/>
              <a:t>predetermined overhead</a:t>
            </a:r>
            <a:r>
              <a:rPr lang="en-US" sz="2800" dirty="0"/>
              <a:t> </a:t>
            </a:r>
            <a:r>
              <a:rPr lang="en-US" sz="2800" noProof="0" dirty="0"/>
              <a:t>rate.</a:t>
            </a:r>
          </a:p>
        </p:txBody>
      </p:sp>
      <p:sp>
        <p:nvSpPr>
          <p:cNvPr id="10" name="Content Placeholder 9">
            <a:extLst>
              <a:ext uri="{FF2B5EF4-FFF2-40B4-BE49-F238E27FC236}">
                <a16:creationId xmlns:a16="http://schemas.microsoft.com/office/drawing/2014/main" id="{E417CAFA-D4D9-46A6-9750-14E2CE1C9C39}"/>
              </a:ext>
            </a:extLst>
          </p:cNvPr>
          <p:cNvSpPr>
            <a:spLocks noGrp="1"/>
          </p:cNvSpPr>
          <p:nvPr>
            <p:ph idx="11"/>
          </p:nvPr>
        </p:nvSpPr>
        <p:spPr>
          <a:xfrm>
            <a:off x="4692650" y="1447801"/>
            <a:ext cx="4146550" cy="533400"/>
          </a:xfrm>
          <a:ln>
            <a:solidFill>
              <a:schemeClr val="tx1"/>
            </a:solidFill>
          </a:ln>
        </p:spPr>
        <p:txBody>
          <a:bodyPr/>
          <a:lstStyle/>
          <a:p>
            <a:pPr algn="ctr"/>
            <a:r>
              <a:rPr lang="en-US" sz="2800" b="1" noProof="0" dirty="0">
                <a:solidFill>
                  <a:srgbClr val="0000C0"/>
                </a:solidFill>
              </a:rPr>
              <a:t>Quantity Standard</a:t>
            </a:r>
          </a:p>
        </p:txBody>
      </p:sp>
      <p:sp>
        <p:nvSpPr>
          <p:cNvPr id="12" name="Content Placeholder 11">
            <a:extLst>
              <a:ext uri="{FF2B5EF4-FFF2-40B4-BE49-F238E27FC236}">
                <a16:creationId xmlns:a16="http://schemas.microsoft.com/office/drawing/2014/main" id="{A0D1C725-3D77-4159-AFB4-BC50918EB3DD}"/>
              </a:ext>
            </a:extLst>
          </p:cNvPr>
          <p:cNvSpPr>
            <a:spLocks noGrp="1"/>
          </p:cNvSpPr>
          <p:nvPr>
            <p:ph idx="13"/>
          </p:nvPr>
        </p:nvSpPr>
        <p:spPr>
          <a:xfrm>
            <a:off x="4860924" y="2403475"/>
            <a:ext cx="3673476" cy="1863724"/>
          </a:xfrm>
          <a:ln>
            <a:solidFill>
              <a:schemeClr val="tx1"/>
            </a:solidFill>
          </a:ln>
        </p:spPr>
        <p:txBody>
          <a:bodyPr/>
          <a:lstStyle/>
          <a:p>
            <a:pPr algn="ctr"/>
            <a:r>
              <a:rPr lang="en-US" sz="2800" noProof="0" dirty="0"/>
              <a:t>The quantity is the activity in the allocation base for predetermined overhead.</a:t>
            </a:r>
          </a:p>
        </p:txBody>
      </p:sp>
    </p:spTree>
    <p:extLst>
      <p:ext uri="{BB962C8B-B14F-4D97-AF65-F5344CB8AC3E}">
        <p14:creationId xmlns:p14="http://schemas.microsoft.com/office/powerpoint/2010/main" val="14879964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noProof="0" dirty="0"/>
              <a:t>Variable Manufacturing Overhead Variances Summary </a:t>
            </a:r>
            <a:r>
              <a:rPr lang="en-US" altLang="en-US" sz="1100" noProof="0" dirty="0"/>
              <a:t>2</a:t>
            </a:r>
            <a:endParaRPr lang="en-US" sz="1100" noProof="0" dirty="0"/>
          </a:p>
        </p:txBody>
      </p:sp>
      <p:sp>
        <p:nvSpPr>
          <p:cNvPr id="2" name="Content Placeholder 1">
            <a:extLst>
              <a:ext uri="{FF2B5EF4-FFF2-40B4-BE49-F238E27FC236}">
                <a16:creationId xmlns:a16="http://schemas.microsoft.com/office/drawing/2014/main" id="{CC7F3F6C-EA26-4A04-BE93-3D6E6BE5D2D9}"/>
              </a:ext>
            </a:extLst>
          </p:cNvPr>
          <p:cNvSpPr>
            <a:spLocks noGrp="1"/>
          </p:cNvSpPr>
          <p:nvPr>
            <p:ph idx="1"/>
          </p:nvPr>
        </p:nvSpPr>
        <p:spPr>
          <a:xfrm>
            <a:off x="822325" y="1447801"/>
            <a:ext cx="7543800" cy="609599"/>
          </a:xfrm>
        </p:spPr>
        <p:txBody>
          <a:bodyPr/>
          <a:lstStyle/>
          <a:p>
            <a:pPr algn="ctr"/>
            <a:r>
              <a:rPr lang="en-US" sz="2400" dirty="0"/>
              <a:t>1.2 labor-hours per parka </a:t>
            </a:r>
            <a:r>
              <a:rPr lang="en-US" sz="2400" dirty="0">
                <a:sym typeface="Symbol" charset="0"/>
              </a:rPr>
              <a:t> 2,000 parkas = </a:t>
            </a:r>
            <a:r>
              <a:rPr lang="en-US" sz="2400" b="1" dirty="0">
                <a:solidFill>
                  <a:srgbClr val="AC0000"/>
                </a:solidFill>
                <a:sym typeface="Symbol" charset="0"/>
              </a:rPr>
              <a:t>2,400 hours</a:t>
            </a:r>
            <a:endParaRPr lang="en-US" sz="2400" b="1" dirty="0">
              <a:solidFill>
                <a:srgbClr val="AC0000"/>
              </a:solidFill>
            </a:endParaRPr>
          </a:p>
        </p:txBody>
      </p:sp>
      <p:graphicFrame>
        <p:nvGraphicFramePr>
          <p:cNvPr id="8" name="Object 7" descr="Same variance analysis as shown on previous slide.">
            <a:extLst>
              <a:ext uri="{FF2B5EF4-FFF2-40B4-BE49-F238E27FC236}">
                <a16:creationId xmlns:a16="http://schemas.microsoft.com/office/drawing/2014/main" id="{447157A4-FED6-4A06-BE68-F72950452B5B}"/>
              </a:ext>
            </a:extLst>
          </p:cNvPr>
          <p:cNvGraphicFramePr>
            <a:graphicFrameLocks noChangeAspect="1"/>
          </p:cNvGraphicFramePr>
          <p:nvPr>
            <p:extLst>
              <p:ext uri="{D42A27DB-BD31-4B8C-83A1-F6EECF244321}">
                <p14:modId xmlns:p14="http://schemas.microsoft.com/office/powerpoint/2010/main" val="273707445"/>
              </p:ext>
            </p:extLst>
          </p:nvPr>
        </p:nvGraphicFramePr>
        <p:xfrm>
          <a:off x="732446" y="2319139"/>
          <a:ext cx="7987084" cy="2902349"/>
        </p:xfrm>
        <a:graphic>
          <a:graphicData uri="http://schemas.openxmlformats.org/presentationml/2006/ole">
            <mc:AlternateContent xmlns:mc="http://schemas.openxmlformats.org/markup-compatibility/2006">
              <mc:Choice xmlns:v="urn:schemas-microsoft-com:vml" Requires="v">
                <p:oleObj spid="_x0000_s16446" name="Equation" r:id="rId3" imgW="4508280" imgH="1638000" progId="Equation.DSMT4">
                  <p:embed/>
                </p:oleObj>
              </mc:Choice>
              <mc:Fallback>
                <p:oleObj name="Equation" r:id="rId3" imgW="4508280" imgH="1638000" progId="Equation.DSMT4">
                  <p:embed/>
                  <p:pic>
                    <p:nvPicPr>
                      <p:cNvPr id="0" name=""/>
                      <p:cNvPicPr/>
                      <p:nvPr/>
                    </p:nvPicPr>
                    <p:blipFill>
                      <a:blip r:embed="rId4"/>
                      <a:stretch>
                        <a:fillRect/>
                      </a:stretch>
                    </p:blipFill>
                    <p:spPr>
                      <a:xfrm>
                        <a:off x="732446" y="2319139"/>
                        <a:ext cx="7987084" cy="2902349"/>
                      </a:xfrm>
                      <a:prstGeom prst="rect">
                        <a:avLst/>
                      </a:prstGeom>
                    </p:spPr>
                  </p:pic>
                </p:oleObj>
              </mc:Fallback>
            </mc:AlternateContent>
          </a:graphicData>
        </a:graphic>
      </p:graphicFrame>
    </p:spTree>
    <p:extLst>
      <p:ext uri="{BB962C8B-B14F-4D97-AF65-F5344CB8AC3E}">
        <p14:creationId xmlns:p14="http://schemas.microsoft.com/office/powerpoint/2010/main" val="7169952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noProof="0" dirty="0"/>
              <a:t>Variable Manufacturing Overhead Variances Summary </a:t>
            </a:r>
            <a:r>
              <a:rPr lang="en-US" altLang="en-US" sz="1100" noProof="0" dirty="0"/>
              <a:t>3</a:t>
            </a:r>
            <a:endParaRPr lang="en-US" sz="1100" noProof="0" dirty="0"/>
          </a:p>
        </p:txBody>
      </p:sp>
      <p:sp>
        <p:nvSpPr>
          <p:cNvPr id="2" name="Content Placeholder 1">
            <a:extLst>
              <a:ext uri="{FF2B5EF4-FFF2-40B4-BE49-F238E27FC236}">
                <a16:creationId xmlns:a16="http://schemas.microsoft.com/office/drawing/2014/main" id="{CC7F3F6C-EA26-4A04-BE93-3D6E6BE5D2D9}"/>
              </a:ext>
            </a:extLst>
          </p:cNvPr>
          <p:cNvSpPr>
            <a:spLocks noGrp="1"/>
          </p:cNvSpPr>
          <p:nvPr>
            <p:ph idx="1"/>
          </p:nvPr>
        </p:nvSpPr>
        <p:spPr>
          <a:xfrm>
            <a:off x="822325" y="1447801"/>
            <a:ext cx="7543800" cy="609599"/>
          </a:xfrm>
        </p:spPr>
        <p:txBody>
          <a:bodyPr/>
          <a:lstStyle/>
          <a:p>
            <a:pPr algn="ctr" eaLnBrk="1" hangingPunct="1">
              <a:spcBef>
                <a:spcPct val="50000"/>
              </a:spcBef>
            </a:pPr>
            <a:r>
              <a:rPr lang="en-US" sz="2400" dirty="0"/>
              <a:t>$10,500 </a:t>
            </a:r>
            <a:r>
              <a:rPr lang="en-US" sz="2400" dirty="0">
                <a:sym typeface="Symbol" charset="0"/>
              </a:rPr>
              <a:t> 2,500 labor-hours = </a:t>
            </a:r>
            <a:r>
              <a:rPr lang="en-US" sz="2400" b="1" dirty="0">
                <a:solidFill>
                  <a:srgbClr val="AC0000"/>
                </a:solidFill>
                <a:sym typeface="Symbol" charset="0"/>
              </a:rPr>
              <a:t>$4.20 per hour</a:t>
            </a:r>
            <a:endParaRPr lang="en-US" sz="2800" b="1" dirty="0">
              <a:solidFill>
                <a:srgbClr val="AC0000"/>
              </a:solidFill>
            </a:endParaRPr>
          </a:p>
        </p:txBody>
      </p:sp>
      <p:graphicFrame>
        <p:nvGraphicFramePr>
          <p:cNvPr id="8" name="Object 7" descr="Same variance analysis as shown on previous slide.">
            <a:extLst>
              <a:ext uri="{FF2B5EF4-FFF2-40B4-BE49-F238E27FC236}">
                <a16:creationId xmlns:a16="http://schemas.microsoft.com/office/drawing/2014/main" id="{447157A4-FED6-4A06-BE68-F72950452B5B}"/>
              </a:ext>
            </a:extLst>
          </p:cNvPr>
          <p:cNvGraphicFramePr>
            <a:graphicFrameLocks noChangeAspect="1"/>
          </p:cNvGraphicFramePr>
          <p:nvPr>
            <p:extLst>
              <p:ext uri="{D42A27DB-BD31-4B8C-83A1-F6EECF244321}">
                <p14:modId xmlns:p14="http://schemas.microsoft.com/office/powerpoint/2010/main" val="145892996"/>
              </p:ext>
            </p:extLst>
          </p:nvPr>
        </p:nvGraphicFramePr>
        <p:xfrm>
          <a:off x="732446" y="2319139"/>
          <a:ext cx="7987084" cy="2902349"/>
        </p:xfrm>
        <a:graphic>
          <a:graphicData uri="http://schemas.openxmlformats.org/presentationml/2006/ole">
            <mc:AlternateContent xmlns:mc="http://schemas.openxmlformats.org/markup-compatibility/2006">
              <mc:Choice xmlns:v="urn:schemas-microsoft-com:vml" Requires="v">
                <p:oleObj spid="_x0000_s17468" name="Equation" r:id="rId3" imgW="4508280" imgH="1638000" progId="Equation.DSMT4">
                  <p:embed/>
                </p:oleObj>
              </mc:Choice>
              <mc:Fallback>
                <p:oleObj name="Equation" r:id="rId3" imgW="4508280" imgH="1638000" progId="Equation.DSMT4">
                  <p:embed/>
                  <p:pic>
                    <p:nvPicPr>
                      <p:cNvPr id="8" name="Object 7">
                        <a:extLst>
                          <a:ext uri="{FF2B5EF4-FFF2-40B4-BE49-F238E27FC236}">
                            <a16:creationId xmlns:a16="http://schemas.microsoft.com/office/drawing/2014/main" id="{447157A4-FED6-4A06-BE68-F72950452B5B}"/>
                          </a:ext>
                        </a:extLst>
                      </p:cNvPr>
                      <p:cNvPicPr/>
                      <p:nvPr/>
                    </p:nvPicPr>
                    <p:blipFill>
                      <a:blip r:embed="rId4"/>
                      <a:stretch>
                        <a:fillRect/>
                      </a:stretch>
                    </p:blipFill>
                    <p:spPr>
                      <a:xfrm>
                        <a:off x="732446" y="2319139"/>
                        <a:ext cx="7987084" cy="2902349"/>
                      </a:xfrm>
                      <a:prstGeom prst="rect">
                        <a:avLst/>
                      </a:prstGeom>
                    </p:spPr>
                  </p:pic>
                </p:oleObj>
              </mc:Fallback>
            </mc:AlternateContent>
          </a:graphicData>
        </a:graphic>
      </p:graphicFrame>
    </p:spTree>
    <p:extLst>
      <p:ext uri="{BB962C8B-B14F-4D97-AF65-F5344CB8AC3E}">
        <p14:creationId xmlns:p14="http://schemas.microsoft.com/office/powerpoint/2010/main" val="41758206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noProof="0" dirty="0">
                <a:cs typeface="Arial" charset="0"/>
              </a:rPr>
              <a:t>Variable Manufacturing Overhead Variances: Using Factored Equations</a:t>
            </a:r>
            <a:endParaRPr lang="en-US" noProof="0" dirty="0"/>
          </a:p>
        </p:txBody>
      </p:sp>
      <p:sp>
        <p:nvSpPr>
          <p:cNvPr id="7" name="Content Placeholder 6"/>
          <p:cNvSpPr>
            <a:spLocks noGrp="1"/>
          </p:cNvSpPr>
          <p:nvPr>
            <p:ph idx="1"/>
          </p:nvPr>
        </p:nvSpPr>
        <p:spPr>
          <a:xfrm>
            <a:off x="822325" y="1447800"/>
            <a:ext cx="6416675" cy="4800599"/>
          </a:xfrm>
          <a:ln w="19050">
            <a:solidFill>
              <a:schemeClr val="tx1"/>
            </a:solidFill>
          </a:ln>
        </p:spPr>
        <p:txBody>
          <a:bodyPr/>
          <a:lstStyle/>
          <a:p>
            <a:pPr indent="80963">
              <a:spcAft>
                <a:spcPts val="0"/>
              </a:spcAft>
              <a:buSzPct val="70000"/>
              <a:tabLst>
                <a:tab pos="2057400" algn="ctr"/>
                <a:tab pos="5029200" algn="ctr"/>
              </a:tabLst>
            </a:pPr>
            <a:r>
              <a:rPr lang="en-US" sz="1800" u="sng" noProof="0" dirty="0">
                <a:ea typeface="MS PGothic" charset="0"/>
                <a:cs typeface="Arial" charset="0"/>
              </a:rPr>
              <a:t>Variable manufacturing overhead rate variance</a:t>
            </a:r>
          </a:p>
          <a:p>
            <a:pPr marL="201600" lvl="1">
              <a:spcAft>
                <a:spcPts val="0"/>
              </a:spcAft>
              <a:tabLst>
                <a:tab pos="2057400" algn="ctr"/>
                <a:tab pos="5029200" algn="ctr"/>
              </a:tabLst>
            </a:pPr>
            <a:r>
              <a:rPr lang="en-US" noProof="0" dirty="0">
                <a:solidFill>
                  <a:srgbClr val="5E2D37"/>
                </a:solidFill>
                <a:cs typeface="Arial" charset="0"/>
              </a:rPr>
              <a:t>V</a:t>
            </a:r>
            <a:r>
              <a:rPr lang="en-US" sz="100" noProof="0" dirty="0">
                <a:solidFill>
                  <a:srgbClr val="5E2D37"/>
                </a:solidFill>
                <a:cs typeface="Arial" charset="0"/>
              </a:rPr>
              <a:t> </a:t>
            </a:r>
            <a:r>
              <a:rPr lang="en-US" noProof="0" dirty="0">
                <a:solidFill>
                  <a:srgbClr val="5E2D37"/>
                </a:solidFill>
                <a:cs typeface="Arial" charset="0"/>
              </a:rPr>
              <a:t>M</a:t>
            </a:r>
            <a:r>
              <a:rPr lang="en-US" sz="100" noProof="0" dirty="0">
                <a:solidFill>
                  <a:srgbClr val="5E2D37"/>
                </a:solidFill>
                <a:cs typeface="Arial" charset="0"/>
              </a:rPr>
              <a:t> </a:t>
            </a:r>
            <a:r>
              <a:rPr lang="en-US" noProof="0" dirty="0">
                <a:solidFill>
                  <a:srgbClr val="5E2D37"/>
                </a:solidFill>
                <a:cs typeface="Arial" charset="0"/>
              </a:rPr>
              <a:t>R</a:t>
            </a:r>
            <a:r>
              <a:rPr lang="en-US" sz="100" noProof="0" dirty="0">
                <a:solidFill>
                  <a:srgbClr val="5E2D37"/>
                </a:solidFill>
                <a:cs typeface="Arial" charset="0"/>
              </a:rPr>
              <a:t> </a:t>
            </a:r>
            <a:r>
              <a:rPr lang="en-US" noProof="0" dirty="0">
                <a:solidFill>
                  <a:srgbClr val="5E2D37"/>
                </a:solidFill>
                <a:cs typeface="Arial" charset="0"/>
              </a:rPr>
              <a:t>V  = (AH × AR) – (AH – SR)</a:t>
            </a:r>
          </a:p>
          <a:p>
            <a:pPr marL="882000" lvl="1">
              <a:spcAft>
                <a:spcPts val="0"/>
              </a:spcAft>
              <a:tabLst>
                <a:tab pos="2057400" algn="ctr"/>
                <a:tab pos="5029200" algn="ctr"/>
              </a:tabLst>
            </a:pPr>
            <a:r>
              <a:rPr lang="en-US" noProof="0" dirty="0">
                <a:solidFill>
                  <a:srgbClr val="5E2D37"/>
                </a:solidFill>
                <a:cs typeface="Arial" charset="0"/>
              </a:rPr>
              <a:t>= AH(AR – SR)</a:t>
            </a:r>
          </a:p>
          <a:p>
            <a:pPr marL="882000" lvl="1">
              <a:spcAft>
                <a:spcPts val="0"/>
              </a:spcAft>
              <a:tabLst>
                <a:tab pos="2057400" algn="ctr"/>
                <a:tab pos="5029200" algn="ctr"/>
              </a:tabLst>
            </a:pPr>
            <a:r>
              <a:rPr lang="en-US" noProof="0" dirty="0">
                <a:solidFill>
                  <a:srgbClr val="5E2D37"/>
                </a:solidFill>
                <a:cs typeface="Arial" charset="0"/>
              </a:rPr>
              <a:t>= 2,500 hours($4.20 per hour – $4.00 per hour)</a:t>
            </a:r>
          </a:p>
          <a:p>
            <a:pPr marL="882000" lvl="1">
              <a:spcAft>
                <a:spcPts val="0"/>
              </a:spcAft>
              <a:tabLst>
                <a:tab pos="2057400" algn="ctr"/>
                <a:tab pos="5029200" algn="ctr"/>
              </a:tabLst>
            </a:pPr>
            <a:r>
              <a:rPr lang="en-US" noProof="0" dirty="0">
                <a:solidFill>
                  <a:srgbClr val="5E2D37"/>
                </a:solidFill>
                <a:cs typeface="Arial" charset="0"/>
              </a:rPr>
              <a:t>= 2,500 hours($0.20 per hour)</a:t>
            </a:r>
          </a:p>
          <a:p>
            <a:pPr marL="882000" lvl="1">
              <a:spcAft>
                <a:spcPts val="0"/>
              </a:spcAft>
              <a:tabLst>
                <a:tab pos="2057400" algn="ctr"/>
                <a:tab pos="5029200" algn="ctr"/>
              </a:tabLst>
            </a:pPr>
            <a:r>
              <a:rPr lang="en-US" noProof="0" dirty="0">
                <a:solidFill>
                  <a:srgbClr val="5E2D37"/>
                </a:solidFill>
                <a:cs typeface="Arial" charset="0"/>
              </a:rPr>
              <a:t>= $500 unfavorable</a:t>
            </a:r>
          </a:p>
          <a:p>
            <a:pPr indent="80963">
              <a:spcAft>
                <a:spcPts val="0"/>
              </a:spcAft>
              <a:buSzPct val="70000"/>
              <a:tabLst>
                <a:tab pos="2057400" algn="ctr"/>
                <a:tab pos="5029200" algn="ctr"/>
              </a:tabLst>
            </a:pPr>
            <a:r>
              <a:rPr lang="en-US" sz="1800" u="sng" noProof="0" dirty="0">
                <a:ea typeface="MS PGothic" charset="0"/>
                <a:cs typeface="Arial" charset="0"/>
              </a:rPr>
              <a:t>Variable manufacturing overhead efficiency variance</a:t>
            </a:r>
          </a:p>
          <a:p>
            <a:pPr marL="201600" lvl="1">
              <a:spcAft>
                <a:spcPts val="0"/>
              </a:spcAft>
              <a:tabLst>
                <a:tab pos="2057400" algn="ctr"/>
                <a:tab pos="5029200" algn="ctr"/>
              </a:tabLst>
            </a:pPr>
            <a:r>
              <a:rPr lang="en-US" noProof="0" dirty="0">
                <a:solidFill>
                  <a:srgbClr val="5E2D37"/>
                </a:solidFill>
                <a:cs typeface="Arial" charset="0"/>
              </a:rPr>
              <a:t>V</a:t>
            </a:r>
            <a:r>
              <a:rPr lang="en-US" sz="100" noProof="0" dirty="0">
                <a:solidFill>
                  <a:srgbClr val="5E2D37"/>
                </a:solidFill>
                <a:cs typeface="Arial" charset="0"/>
              </a:rPr>
              <a:t> </a:t>
            </a:r>
            <a:r>
              <a:rPr lang="en-US" noProof="0" dirty="0">
                <a:solidFill>
                  <a:srgbClr val="5E2D37"/>
                </a:solidFill>
                <a:cs typeface="Arial" charset="0"/>
              </a:rPr>
              <a:t>M</a:t>
            </a:r>
            <a:r>
              <a:rPr lang="en-US" sz="100" noProof="0" dirty="0">
                <a:solidFill>
                  <a:srgbClr val="5E2D37"/>
                </a:solidFill>
                <a:cs typeface="Arial" charset="0"/>
              </a:rPr>
              <a:t> </a:t>
            </a:r>
            <a:r>
              <a:rPr lang="en-US" noProof="0" dirty="0">
                <a:solidFill>
                  <a:srgbClr val="5E2D37"/>
                </a:solidFill>
                <a:cs typeface="Arial" charset="0"/>
              </a:rPr>
              <a:t>E</a:t>
            </a:r>
            <a:r>
              <a:rPr lang="en-US" sz="100" noProof="0" dirty="0">
                <a:solidFill>
                  <a:srgbClr val="5E2D37"/>
                </a:solidFill>
                <a:cs typeface="Arial" charset="0"/>
              </a:rPr>
              <a:t> </a:t>
            </a:r>
            <a:r>
              <a:rPr lang="en-US" noProof="0" dirty="0">
                <a:solidFill>
                  <a:srgbClr val="5E2D37"/>
                </a:solidFill>
                <a:cs typeface="Arial" charset="0"/>
              </a:rPr>
              <a:t>V = (AH × SR) – (SH – SR)</a:t>
            </a:r>
          </a:p>
          <a:p>
            <a:pPr marL="806450" lvl="1">
              <a:spcAft>
                <a:spcPts val="0"/>
              </a:spcAft>
              <a:tabLst>
                <a:tab pos="2057400" algn="ctr"/>
                <a:tab pos="5029200" algn="ctr"/>
              </a:tabLst>
            </a:pPr>
            <a:r>
              <a:rPr lang="en-US" noProof="0" dirty="0">
                <a:solidFill>
                  <a:srgbClr val="5E2D37"/>
                </a:solidFill>
                <a:cs typeface="Arial" charset="0"/>
              </a:rPr>
              <a:t>= SR(AH – SH)</a:t>
            </a:r>
          </a:p>
          <a:p>
            <a:pPr marL="806450" lvl="1">
              <a:spcAft>
                <a:spcPts val="0"/>
              </a:spcAft>
              <a:tabLst>
                <a:tab pos="2057400" algn="ctr"/>
                <a:tab pos="5029200" algn="ctr"/>
              </a:tabLst>
            </a:pPr>
            <a:r>
              <a:rPr lang="en-US" noProof="0" dirty="0">
                <a:solidFill>
                  <a:srgbClr val="5E2D37"/>
                </a:solidFill>
                <a:cs typeface="Arial" charset="0"/>
              </a:rPr>
              <a:t>= $4.00 per hour(2,500 hours – 2,400 hours)</a:t>
            </a:r>
          </a:p>
          <a:p>
            <a:pPr marL="806450" lvl="1">
              <a:spcAft>
                <a:spcPts val="0"/>
              </a:spcAft>
              <a:tabLst>
                <a:tab pos="2057400" algn="ctr"/>
                <a:tab pos="5029200" algn="ctr"/>
              </a:tabLst>
            </a:pPr>
            <a:r>
              <a:rPr lang="en-US" noProof="0" dirty="0">
                <a:solidFill>
                  <a:srgbClr val="5E2D37"/>
                </a:solidFill>
                <a:cs typeface="Arial" charset="0"/>
              </a:rPr>
              <a:t>= $4.00 per hour(100 hours) </a:t>
            </a:r>
          </a:p>
          <a:p>
            <a:pPr marL="806450" lvl="1">
              <a:spcAft>
                <a:spcPts val="0"/>
              </a:spcAft>
              <a:buSzPct val="70000"/>
              <a:tabLst>
                <a:tab pos="2057400" algn="ctr"/>
                <a:tab pos="5029200" algn="ctr"/>
              </a:tabLst>
            </a:pPr>
            <a:r>
              <a:rPr lang="en-US" noProof="0" dirty="0">
                <a:solidFill>
                  <a:srgbClr val="5E2D37"/>
                </a:solidFill>
                <a:cs typeface="Arial" charset="0"/>
              </a:rPr>
              <a:t>= $400 unfavorable</a:t>
            </a:r>
            <a:endParaRPr lang="en-US" noProof="0" dirty="0"/>
          </a:p>
        </p:txBody>
      </p:sp>
    </p:spTree>
    <p:extLst>
      <p:ext uri="{BB962C8B-B14F-4D97-AF65-F5344CB8AC3E}">
        <p14:creationId xmlns:p14="http://schemas.microsoft.com/office/powerpoint/2010/main" val="27060734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Arial" charset="0"/>
              </a:rPr>
              <a:t>Quick Check </a:t>
            </a:r>
            <a:r>
              <a:rPr lang="en-US" noProof="0" dirty="0">
                <a:ea typeface="MS PGothic" charset="0"/>
                <a:cs typeface="Arial" charset="0"/>
                <a:sym typeface="Wingdings" charset="0"/>
              </a:rPr>
              <a:t>3</a:t>
            </a:r>
            <a:endParaRPr lang="en-US" noProof="0" dirty="0"/>
          </a:p>
        </p:txBody>
      </p:sp>
      <p:sp>
        <p:nvSpPr>
          <p:cNvPr id="7" name="Content Placeholder 6"/>
          <p:cNvSpPr>
            <a:spLocks noGrp="1"/>
          </p:cNvSpPr>
          <p:nvPr>
            <p:ph idx="1"/>
          </p:nvPr>
        </p:nvSpPr>
        <p:spPr>
          <a:xfrm>
            <a:off x="822325" y="1447801"/>
            <a:ext cx="7543800" cy="4267200"/>
          </a:xfrm>
        </p:spPr>
        <p:txBody>
          <a:bodyPr/>
          <a:lstStyle/>
          <a:p>
            <a:pPr algn="ctr" eaLnBrk="1" hangingPunct="1">
              <a:spcAft>
                <a:spcPct val="0"/>
              </a:spcAft>
              <a:buClrTx/>
              <a:buSzTx/>
              <a:defRPr/>
            </a:pPr>
            <a:r>
              <a:rPr lang="en-US" altLang="en-US" sz="2800" noProof="0" dirty="0"/>
              <a:t>Hanson Inc. has the following variable</a:t>
            </a:r>
            <a:br>
              <a:rPr lang="en-US" altLang="en-US" sz="2800" noProof="0" dirty="0"/>
            </a:br>
            <a:r>
              <a:rPr lang="en-US" altLang="en-US" sz="2800" noProof="0" dirty="0"/>
              <a:t>manufacturing overhead standard to</a:t>
            </a:r>
            <a:br>
              <a:rPr lang="en-US" altLang="en-US" sz="2800" noProof="0" dirty="0"/>
            </a:br>
            <a:r>
              <a:rPr lang="en-US" altLang="en-US" sz="2800" noProof="0" dirty="0"/>
              <a:t>manufacture one Zippy:</a:t>
            </a:r>
          </a:p>
          <a:p>
            <a:pPr algn="ctr" eaLnBrk="1" hangingPunct="1">
              <a:spcAft>
                <a:spcPct val="0"/>
              </a:spcAft>
              <a:buClrTx/>
              <a:buSzTx/>
              <a:defRPr/>
            </a:pPr>
            <a:r>
              <a:rPr lang="en-US" altLang="en-US" sz="2800" b="1" noProof="0" dirty="0">
                <a:solidFill>
                  <a:srgbClr val="AC0000"/>
                </a:solidFill>
              </a:rPr>
              <a:t> 1.5 standard labor-hours per Zippy at</a:t>
            </a:r>
            <a:br>
              <a:rPr lang="en-US" altLang="en-US" sz="2800" b="1" noProof="0" dirty="0">
                <a:solidFill>
                  <a:srgbClr val="AC0000"/>
                </a:solidFill>
              </a:rPr>
            </a:br>
            <a:r>
              <a:rPr lang="en-US" altLang="en-US" sz="2800" b="1" noProof="0" dirty="0">
                <a:solidFill>
                  <a:srgbClr val="AC0000"/>
                </a:solidFill>
              </a:rPr>
              <a:t>$3.00 per direct labor-hour</a:t>
            </a:r>
          </a:p>
          <a:p>
            <a:pPr algn="ctr" eaLnBrk="1" hangingPunct="1">
              <a:spcAft>
                <a:spcPct val="0"/>
              </a:spcAft>
              <a:buClrTx/>
              <a:buSzTx/>
              <a:defRPr/>
            </a:pPr>
            <a:r>
              <a:rPr lang="en-US" altLang="en-US" sz="2800" noProof="0" dirty="0"/>
              <a:t>Last week, 1,550 labor-hours were worked to make</a:t>
            </a:r>
            <a:br>
              <a:rPr lang="en-US" altLang="en-US" sz="2800" noProof="0" dirty="0"/>
            </a:br>
            <a:r>
              <a:rPr lang="en-US" altLang="en-US" sz="2800" noProof="0" dirty="0"/>
              <a:t>1,000 Zippies, and $5,115 was spent for</a:t>
            </a:r>
            <a:br>
              <a:rPr lang="en-US" altLang="en-US" sz="2800" noProof="0" dirty="0"/>
            </a:br>
            <a:r>
              <a:rPr lang="en-US" altLang="en-US" sz="2800" noProof="0" dirty="0"/>
              <a:t>variable manufacturing overhead.</a:t>
            </a:r>
            <a:endParaRPr lang="en-US" sz="2800" noProof="0" dirty="0"/>
          </a:p>
        </p:txBody>
      </p:sp>
    </p:spTree>
    <p:extLst>
      <p:ext uri="{BB962C8B-B14F-4D97-AF65-F5344CB8AC3E}">
        <p14:creationId xmlns:p14="http://schemas.microsoft.com/office/powerpoint/2010/main" val="28978287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nSpc>
                <a:spcPct val="100000"/>
              </a:lnSpc>
            </a:pPr>
            <a:r>
              <a:rPr lang="en-US" noProof="0" dirty="0">
                <a:ea typeface="MS PGothic" charset="0"/>
                <a:cs typeface="Arial" charset="0"/>
              </a:rPr>
              <a:t>Quick Check </a:t>
            </a:r>
            <a:r>
              <a:rPr lang="en-US" noProof="0" dirty="0">
                <a:ea typeface="MS PGothic" charset="0"/>
                <a:cs typeface="Arial" charset="0"/>
                <a:sym typeface="Wingdings" charset="0"/>
              </a:rPr>
              <a:t>3a</a:t>
            </a:r>
            <a:endParaRPr lang="en-US" noProof="0" dirty="0"/>
          </a:p>
        </p:txBody>
      </p:sp>
      <p:sp>
        <p:nvSpPr>
          <p:cNvPr id="7" name="Content Placeholder 6"/>
          <p:cNvSpPr>
            <a:spLocks noGrp="1"/>
          </p:cNvSpPr>
          <p:nvPr>
            <p:ph idx="1"/>
          </p:nvPr>
        </p:nvSpPr>
        <p:spPr>
          <a:xfrm>
            <a:off x="822325" y="1447801"/>
            <a:ext cx="7543800" cy="3352799"/>
          </a:xfrm>
          <a:ln>
            <a:noFill/>
          </a:ln>
        </p:spPr>
        <p:txBody>
          <a:bodyPr/>
          <a:lstStyle/>
          <a:p>
            <a:pPr eaLnBrk="1" hangingPunct="1">
              <a:spcAft>
                <a:spcPts val="0"/>
              </a:spcAft>
            </a:pPr>
            <a:r>
              <a:rPr lang="en-US" sz="2800" noProof="0" dirty="0"/>
              <a:t>Hanson’s rate variance (V</a:t>
            </a:r>
            <a:r>
              <a:rPr lang="en-US" sz="100" noProof="0" dirty="0"/>
              <a:t> </a:t>
            </a:r>
            <a:r>
              <a:rPr lang="en-US" sz="2800" noProof="0" dirty="0"/>
              <a:t>M</a:t>
            </a:r>
            <a:r>
              <a:rPr lang="en-US" sz="100" noProof="0" dirty="0"/>
              <a:t> </a:t>
            </a:r>
            <a:r>
              <a:rPr lang="en-US" sz="2800" noProof="0" dirty="0"/>
              <a:t>R</a:t>
            </a:r>
            <a:r>
              <a:rPr lang="en-US" sz="100" noProof="0" dirty="0"/>
              <a:t> </a:t>
            </a:r>
            <a:r>
              <a:rPr lang="en-US" sz="2800" noProof="0" dirty="0"/>
              <a:t>V) for variable manufacturing overhead for the week was:</a:t>
            </a:r>
          </a:p>
          <a:p>
            <a:pPr marL="201600" eaLnBrk="1" hangingPunct="1">
              <a:spcAft>
                <a:spcPts val="0"/>
              </a:spcAft>
            </a:pPr>
            <a:r>
              <a:rPr lang="en-US" sz="2800" noProof="0" dirty="0"/>
              <a:t>a. $465 unfavorable.</a:t>
            </a:r>
          </a:p>
          <a:p>
            <a:pPr marL="201600" eaLnBrk="1" hangingPunct="1">
              <a:spcAft>
                <a:spcPts val="0"/>
              </a:spcAft>
            </a:pPr>
            <a:r>
              <a:rPr lang="en-US" sz="2800" noProof="0" dirty="0"/>
              <a:t>b. $400 favorable.</a:t>
            </a:r>
          </a:p>
          <a:p>
            <a:pPr marL="201600" eaLnBrk="1" hangingPunct="1">
              <a:spcAft>
                <a:spcPts val="0"/>
              </a:spcAft>
            </a:pPr>
            <a:r>
              <a:rPr lang="en-US" sz="2800" noProof="0" dirty="0"/>
              <a:t>c. $335 unfavorable.</a:t>
            </a:r>
          </a:p>
          <a:p>
            <a:pPr marL="201600" eaLnBrk="1" hangingPunct="1">
              <a:spcAft>
                <a:spcPts val="0"/>
              </a:spcAft>
            </a:pPr>
            <a:r>
              <a:rPr lang="en-US" sz="2800" noProof="0" dirty="0"/>
              <a:t>d. $300 favorable.</a:t>
            </a:r>
          </a:p>
        </p:txBody>
      </p:sp>
    </p:spTree>
    <p:extLst>
      <p:ext uri="{BB962C8B-B14F-4D97-AF65-F5344CB8AC3E}">
        <p14:creationId xmlns:p14="http://schemas.microsoft.com/office/powerpoint/2010/main" val="41256501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nSpc>
                <a:spcPct val="100000"/>
              </a:lnSpc>
            </a:pPr>
            <a:r>
              <a:rPr lang="en-US" noProof="0" dirty="0">
                <a:ea typeface="MS PGothic" charset="0"/>
                <a:cs typeface="Arial" charset="0"/>
              </a:rPr>
              <a:t>Quick Check </a:t>
            </a:r>
            <a:r>
              <a:rPr lang="en-US" noProof="0" dirty="0">
                <a:ea typeface="MS PGothic" charset="0"/>
                <a:cs typeface="Arial" charset="0"/>
                <a:sym typeface="Wingdings" charset="0"/>
              </a:rPr>
              <a:t>3b</a:t>
            </a:r>
            <a:endParaRPr lang="en-US" noProof="0" dirty="0"/>
          </a:p>
        </p:txBody>
      </p:sp>
      <p:sp>
        <p:nvSpPr>
          <p:cNvPr id="7" name="Content Placeholder 6"/>
          <p:cNvSpPr>
            <a:spLocks noGrp="1"/>
          </p:cNvSpPr>
          <p:nvPr>
            <p:ph idx="1"/>
          </p:nvPr>
        </p:nvSpPr>
        <p:spPr>
          <a:xfrm>
            <a:off x="822325" y="1447800"/>
            <a:ext cx="7543800" cy="3124200"/>
          </a:xfrm>
          <a:ln>
            <a:noFill/>
          </a:ln>
        </p:spPr>
        <p:txBody>
          <a:bodyPr/>
          <a:lstStyle/>
          <a:p>
            <a:pPr eaLnBrk="1" hangingPunct="1">
              <a:spcAft>
                <a:spcPts val="0"/>
              </a:spcAft>
            </a:pPr>
            <a:r>
              <a:rPr lang="en-US" sz="2800" noProof="0" dirty="0"/>
              <a:t>Hanson’s rate variance (V</a:t>
            </a:r>
            <a:r>
              <a:rPr lang="en-US" sz="100" noProof="0" dirty="0"/>
              <a:t> </a:t>
            </a:r>
            <a:r>
              <a:rPr lang="en-US" sz="2800" noProof="0" dirty="0"/>
              <a:t>M</a:t>
            </a:r>
            <a:r>
              <a:rPr lang="en-US" sz="100" noProof="0" dirty="0"/>
              <a:t> </a:t>
            </a:r>
            <a:r>
              <a:rPr lang="en-US" sz="2800" noProof="0" dirty="0"/>
              <a:t>R</a:t>
            </a:r>
            <a:r>
              <a:rPr lang="en-US" sz="100" noProof="0" dirty="0"/>
              <a:t> </a:t>
            </a:r>
            <a:r>
              <a:rPr lang="en-US" sz="2800" noProof="0" dirty="0"/>
              <a:t>V) for variable manufacturing overhead for the week was:</a:t>
            </a:r>
          </a:p>
          <a:p>
            <a:pPr marL="201600" eaLnBrk="1" hangingPunct="1">
              <a:spcAft>
                <a:spcPts val="0"/>
              </a:spcAft>
            </a:pPr>
            <a:r>
              <a:rPr lang="en-US" sz="2800" noProof="0" dirty="0">
                <a:solidFill>
                  <a:srgbClr val="0000C0"/>
                </a:solidFill>
              </a:rPr>
              <a:t>a. Answer: $465 unfavorable.</a:t>
            </a:r>
          </a:p>
          <a:p>
            <a:pPr marL="201600" eaLnBrk="1" hangingPunct="1">
              <a:spcAft>
                <a:spcPts val="0"/>
              </a:spcAft>
            </a:pPr>
            <a:r>
              <a:rPr lang="en-US" sz="2800" noProof="0" dirty="0"/>
              <a:t>b. $400 favorable.</a:t>
            </a:r>
          </a:p>
          <a:p>
            <a:pPr marL="201600" eaLnBrk="1" hangingPunct="1">
              <a:spcAft>
                <a:spcPts val="0"/>
              </a:spcAft>
            </a:pPr>
            <a:r>
              <a:rPr lang="en-US" sz="2800" noProof="0" dirty="0"/>
              <a:t>c. $335 unfavorable.</a:t>
            </a:r>
          </a:p>
          <a:p>
            <a:pPr marL="201600" eaLnBrk="1" hangingPunct="1">
              <a:spcAft>
                <a:spcPts val="0"/>
              </a:spcAft>
            </a:pPr>
            <a:r>
              <a:rPr lang="en-US" sz="2800" noProof="0" dirty="0"/>
              <a:t>d. $300 favorable.</a:t>
            </a:r>
          </a:p>
        </p:txBody>
      </p:sp>
      <p:sp>
        <p:nvSpPr>
          <p:cNvPr id="2" name="Content Placeholder 1">
            <a:extLst>
              <a:ext uri="{FF2B5EF4-FFF2-40B4-BE49-F238E27FC236}">
                <a16:creationId xmlns:a16="http://schemas.microsoft.com/office/drawing/2014/main" id="{232831A4-531C-4F5C-8002-B067C8B5BD56}"/>
              </a:ext>
            </a:extLst>
          </p:cNvPr>
          <p:cNvSpPr>
            <a:spLocks noGrp="1"/>
          </p:cNvSpPr>
          <p:nvPr>
            <p:ph idx="10"/>
          </p:nvPr>
        </p:nvSpPr>
        <p:spPr>
          <a:xfrm>
            <a:off x="4267200" y="4802455"/>
            <a:ext cx="4076699" cy="1217345"/>
          </a:xfrm>
        </p:spPr>
        <p:txBody>
          <a:bodyPr/>
          <a:lstStyle/>
          <a:p>
            <a:r>
              <a:rPr lang="en-US" b="1" dirty="0">
                <a:solidFill>
                  <a:srgbClr val="AC0000"/>
                </a:solidFill>
              </a:rPr>
              <a:t> VMRV = AH(AR − SR)</a:t>
            </a:r>
            <a:br>
              <a:rPr lang="en-US" b="1" dirty="0">
                <a:solidFill>
                  <a:srgbClr val="AC0000"/>
                </a:solidFill>
              </a:rPr>
            </a:br>
            <a:r>
              <a:rPr lang="en-US" b="1" dirty="0">
                <a:solidFill>
                  <a:srgbClr val="AC0000"/>
                </a:solidFill>
              </a:rPr>
              <a:t> VMRV = 1,550 hrs.($3.30 − $3.00)</a:t>
            </a:r>
            <a:br>
              <a:rPr lang="en-US" b="1" dirty="0">
                <a:solidFill>
                  <a:srgbClr val="AC0000"/>
                </a:solidFill>
              </a:rPr>
            </a:br>
            <a:r>
              <a:rPr lang="en-US" b="1" dirty="0">
                <a:solidFill>
                  <a:srgbClr val="AC0000"/>
                </a:solidFill>
              </a:rPr>
              <a:t> VMRV = $465 unfavorable</a:t>
            </a:r>
          </a:p>
        </p:txBody>
      </p:sp>
    </p:spTree>
    <p:extLst>
      <p:ext uri="{BB962C8B-B14F-4D97-AF65-F5344CB8AC3E}">
        <p14:creationId xmlns:p14="http://schemas.microsoft.com/office/powerpoint/2010/main" val="38680109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Arial" charset="0"/>
              </a:rPr>
              <a:t>Quick Check </a:t>
            </a:r>
            <a:r>
              <a:rPr lang="en-US" noProof="0" dirty="0">
                <a:ea typeface="MS PGothic" charset="0"/>
                <a:cs typeface="Arial" charset="0"/>
                <a:sym typeface="Wingdings" charset="0"/>
              </a:rPr>
              <a:t>3c</a:t>
            </a:r>
            <a:endParaRPr lang="en-US" noProof="0" dirty="0"/>
          </a:p>
        </p:txBody>
      </p:sp>
      <p:sp>
        <p:nvSpPr>
          <p:cNvPr id="7" name="Content Placeholder 6"/>
          <p:cNvSpPr>
            <a:spLocks noGrp="1"/>
          </p:cNvSpPr>
          <p:nvPr>
            <p:ph idx="1"/>
          </p:nvPr>
        </p:nvSpPr>
        <p:spPr>
          <a:xfrm>
            <a:off x="822325" y="1447801"/>
            <a:ext cx="7543800" cy="3428999"/>
          </a:xfrm>
          <a:ln>
            <a:noFill/>
          </a:ln>
        </p:spPr>
        <p:txBody>
          <a:bodyPr/>
          <a:lstStyle/>
          <a:p>
            <a:pPr>
              <a:spcAft>
                <a:spcPts val="0"/>
              </a:spcAft>
            </a:pPr>
            <a:r>
              <a:rPr lang="en-US" sz="2800" noProof="0" dirty="0"/>
              <a:t>Hanson’s efficiency variance (V</a:t>
            </a:r>
            <a:r>
              <a:rPr lang="en-US" sz="100" noProof="0" dirty="0"/>
              <a:t> </a:t>
            </a:r>
            <a:r>
              <a:rPr lang="en-US" sz="2800" noProof="0" dirty="0"/>
              <a:t>M</a:t>
            </a:r>
            <a:r>
              <a:rPr lang="en-US" sz="100" noProof="0" dirty="0"/>
              <a:t> </a:t>
            </a:r>
            <a:r>
              <a:rPr lang="en-US" sz="2800" noProof="0" dirty="0"/>
              <a:t>E</a:t>
            </a:r>
            <a:r>
              <a:rPr lang="en-US" sz="100" noProof="0" dirty="0"/>
              <a:t> </a:t>
            </a:r>
            <a:r>
              <a:rPr lang="en-US" sz="2800" noProof="0" dirty="0"/>
              <a:t>V) for variable manufacturing overhead for the week was:</a:t>
            </a:r>
          </a:p>
          <a:p>
            <a:pPr marL="201600">
              <a:spcAft>
                <a:spcPts val="0"/>
              </a:spcAft>
            </a:pPr>
            <a:r>
              <a:rPr lang="en-US" sz="2800" noProof="0" dirty="0"/>
              <a:t>a. $435 unfavorable.</a:t>
            </a:r>
          </a:p>
          <a:p>
            <a:pPr marL="201600">
              <a:spcAft>
                <a:spcPts val="0"/>
              </a:spcAft>
            </a:pPr>
            <a:r>
              <a:rPr lang="en-US" sz="2800" noProof="0" dirty="0"/>
              <a:t>b. $435 favorable.</a:t>
            </a:r>
          </a:p>
          <a:p>
            <a:pPr marL="201600">
              <a:spcAft>
                <a:spcPts val="0"/>
              </a:spcAft>
            </a:pPr>
            <a:r>
              <a:rPr lang="en-US" sz="2800" noProof="0" dirty="0"/>
              <a:t>c. $150 unfavorable.</a:t>
            </a:r>
          </a:p>
          <a:p>
            <a:pPr marL="201600">
              <a:spcAft>
                <a:spcPts val="0"/>
              </a:spcAft>
            </a:pPr>
            <a:r>
              <a:rPr lang="en-US" sz="2800" noProof="0" dirty="0"/>
              <a:t>d. $150 favorable.</a:t>
            </a:r>
          </a:p>
        </p:txBody>
      </p:sp>
    </p:spTree>
    <p:extLst>
      <p:ext uri="{BB962C8B-B14F-4D97-AF65-F5344CB8AC3E}">
        <p14:creationId xmlns:p14="http://schemas.microsoft.com/office/powerpoint/2010/main" val="37419397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Arial" charset="0"/>
              </a:rPr>
              <a:t>Quick Check </a:t>
            </a:r>
            <a:r>
              <a:rPr lang="en-US" noProof="0" dirty="0">
                <a:ea typeface="MS PGothic" charset="0"/>
                <a:cs typeface="Arial" charset="0"/>
                <a:sym typeface="Wingdings" charset="0"/>
              </a:rPr>
              <a:t>3d</a:t>
            </a:r>
            <a:endParaRPr lang="en-US" noProof="0" dirty="0"/>
          </a:p>
        </p:txBody>
      </p:sp>
      <p:sp>
        <p:nvSpPr>
          <p:cNvPr id="7" name="Content Placeholder 6"/>
          <p:cNvSpPr>
            <a:spLocks noGrp="1"/>
          </p:cNvSpPr>
          <p:nvPr>
            <p:ph idx="1"/>
          </p:nvPr>
        </p:nvSpPr>
        <p:spPr>
          <a:xfrm>
            <a:off x="822325" y="1447800"/>
            <a:ext cx="7543800" cy="3048000"/>
          </a:xfrm>
          <a:ln>
            <a:noFill/>
          </a:ln>
        </p:spPr>
        <p:txBody>
          <a:bodyPr/>
          <a:lstStyle/>
          <a:p>
            <a:pPr>
              <a:spcAft>
                <a:spcPts val="0"/>
              </a:spcAft>
            </a:pPr>
            <a:r>
              <a:rPr lang="en-US" sz="2800" noProof="0" dirty="0"/>
              <a:t>Hanson’s efficiency variance (V</a:t>
            </a:r>
            <a:r>
              <a:rPr lang="en-US" sz="100" noProof="0" dirty="0"/>
              <a:t> </a:t>
            </a:r>
            <a:r>
              <a:rPr lang="en-US" sz="2800" noProof="0" dirty="0"/>
              <a:t>M</a:t>
            </a:r>
            <a:r>
              <a:rPr lang="en-US" sz="100" noProof="0" dirty="0"/>
              <a:t> </a:t>
            </a:r>
            <a:r>
              <a:rPr lang="en-US" sz="2800" noProof="0" dirty="0"/>
              <a:t>E</a:t>
            </a:r>
            <a:r>
              <a:rPr lang="en-US" sz="100" noProof="0" dirty="0"/>
              <a:t> </a:t>
            </a:r>
            <a:r>
              <a:rPr lang="en-US" sz="2800" noProof="0" dirty="0"/>
              <a:t>V) for variable manufacturing overhead for the week was:</a:t>
            </a:r>
          </a:p>
          <a:p>
            <a:pPr marL="201600">
              <a:spcAft>
                <a:spcPts val="0"/>
              </a:spcAft>
            </a:pPr>
            <a:r>
              <a:rPr lang="en-US" sz="2800" noProof="0" dirty="0"/>
              <a:t>a. $435 unfavorable.</a:t>
            </a:r>
          </a:p>
          <a:p>
            <a:pPr marL="201600">
              <a:spcAft>
                <a:spcPts val="0"/>
              </a:spcAft>
            </a:pPr>
            <a:r>
              <a:rPr lang="en-US" sz="2800" noProof="0" dirty="0"/>
              <a:t>b. $435 favorable.</a:t>
            </a:r>
          </a:p>
          <a:p>
            <a:pPr marL="201600">
              <a:spcAft>
                <a:spcPts val="0"/>
              </a:spcAft>
            </a:pPr>
            <a:r>
              <a:rPr lang="en-US" sz="2800" noProof="0" dirty="0">
                <a:solidFill>
                  <a:srgbClr val="0000C0"/>
                </a:solidFill>
              </a:rPr>
              <a:t>c. Answer: $150 unfavorable.</a:t>
            </a:r>
          </a:p>
          <a:p>
            <a:pPr marL="201600">
              <a:spcAft>
                <a:spcPts val="0"/>
              </a:spcAft>
            </a:pPr>
            <a:r>
              <a:rPr lang="en-US" sz="2800" noProof="0" dirty="0"/>
              <a:t>d. $150 favorable.</a:t>
            </a:r>
          </a:p>
        </p:txBody>
      </p:sp>
      <p:sp>
        <p:nvSpPr>
          <p:cNvPr id="2" name="Content Placeholder 1">
            <a:extLst>
              <a:ext uri="{FF2B5EF4-FFF2-40B4-BE49-F238E27FC236}">
                <a16:creationId xmlns:a16="http://schemas.microsoft.com/office/drawing/2014/main" id="{B4524705-ADC5-47A0-808A-FDE3630E8570}"/>
              </a:ext>
            </a:extLst>
          </p:cNvPr>
          <p:cNvSpPr>
            <a:spLocks noGrp="1"/>
          </p:cNvSpPr>
          <p:nvPr>
            <p:ph idx="10"/>
          </p:nvPr>
        </p:nvSpPr>
        <p:spPr>
          <a:xfrm>
            <a:off x="4533901" y="4648200"/>
            <a:ext cx="4229099" cy="1524000"/>
          </a:xfrm>
        </p:spPr>
        <p:txBody>
          <a:bodyPr/>
          <a:lstStyle/>
          <a:p>
            <a:r>
              <a:rPr lang="en-US" b="1" dirty="0">
                <a:solidFill>
                  <a:srgbClr val="AC0000"/>
                </a:solidFill>
              </a:rPr>
              <a:t>1,000 units × 1.5 hrs. per unit</a:t>
            </a:r>
            <a:endParaRPr lang="en-US" dirty="0">
              <a:solidFill>
                <a:srgbClr val="AC0000"/>
              </a:solidFill>
            </a:endParaRPr>
          </a:p>
          <a:p>
            <a:r>
              <a:rPr lang="en-US" b="1" dirty="0">
                <a:solidFill>
                  <a:srgbClr val="AC0000"/>
                </a:solidFill>
                <a:ea typeface="MS PGothic" panose="020B0600070205080204" pitchFamily="34" charset="-128"/>
              </a:rPr>
              <a:t> V</a:t>
            </a:r>
            <a:r>
              <a:rPr lang="en-US" sz="100" b="1" dirty="0">
                <a:solidFill>
                  <a:srgbClr val="AC0000"/>
                </a:solidFill>
                <a:ea typeface="MS PGothic" panose="020B0600070205080204" pitchFamily="34" charset="-128"/>
              </a:rPr>
              <a:t> </a:t>
            </a:r>
            <a:r>
              <a:rPr lang="en-US" b="1" dirty="0">
                <a:solidFill>
                  <a:srgbClr val="AC0000"/>
                </a:solidFill>
                <a:ea typeface="MS PGothic" panose="020B0600070205080204" pitchFamily="34" charset="-128"/>
              </a:rPr>
              <a:t>M</a:t>
            </a:r>
            <a:r>
              <a:rPr lang="en-US" sz="100" b="1" dirty="0">
                <a:solidFill>
                  <a:srgbClr val="AC0000"/>
                </a:solidFill>
                <a:ea typeface="MS PGothic" panose="020B0600070205080204" pitchFamily="34" charset="-128"/>
              </a:rPr>
              <a:t> </a:t>
            </a:r>
            <a:r>
              <a:rPr lang="en-US" b="1" dirty="0">
                <a:solidFill>
                  <a:srgbClr val="AC0000"/>
                </a:solidFill>
                <a:ea typeface="MS PGothic" panose="020B0600070205080204" pitchFamily="34" charset="-128"/>
              </a:rPr>
              <a:t>E</a:t>
            </a:r>
            <a:r>
              <a:rPr lang="en-US" sz="100" b="1" dirty="0">
                <a:solidFill>
                  <a:srgbClr val="AC0000"/>
                </a:solidFill>
                <a:ea typeface="MS PGothic" panose="020B0600070205080204" pitchFamily="34" charset="-128"/>
              </a:rPr>
              <a:t> </a:t>
            </a:r>
            <a:r>
              <a:rPr lang="en-US" b="1" dirty="0">
                <a:solidFill>
                  <a:srgbClr val="AC0000"/>
                </a:solidFill>
                <a:ea typeface="MS PGothic" panose="020B0600070205080204" pitchFamily="34" charset="-128"/>
              </a:rPr>
              <a:t>V = SR(AH − SH)</a:t>
            </a:r>
            <a:br>
              <a:rPr lang="en-US" b="1" dirty="0">
                <a:solidFill>
                  <a:srgbClr val="AC0000"/>
                </a:solidFill>
                <a:ea typeface="MS PGothic" panose="020B0600070205080204" pitchFamily="34" charset="-128"/>
              </a:rPr>
            </a:br>
            <a:r>
              <a:rPr lang="en-US" b="1" dirty="0">
                <a:solidFill>
                  <a:srgbClr val="AC0000"/>
                </a:solidFill>
                <a:ea typeface="MS PGothic" panose="020B0600070205080204" pitchFamily="34" charset="-128"/>
              </a:rPr>
              <a:t> V</a:t>
            </a:r>
            <a:r>
              <a:rPr lang="en-US" sz="100" b="1" dirty="0">
                <a:solidFill>
                  <a:srgbClr val="AC0000"/>
                </a:solidFill>
                <a:ea typeface="MS PGothic" panose="020B0600070205080204" pitchFamily="34" charset="-128"/>
              </a:rPr>
              <a:t> </a:t>
            </a:r>
            <a:r>
              <a:rPr lang="en-US" b="1" dirty="0">
                <a:solidFill>
                  <a:srgbClr val="AC0000"/>
                </a:solidFill>
                <a:ea typeface="MS PGothic" panose="020B0600070205080204" pitchFamily="34" charset="-128"/>
              </a:rPr>
              <a:t>M</a:t>
            </a:r>
            <a:r>
              <a:rPr lang="en-US" sz="100" b="1" dirty="0">
                <a:solidFill>
                  <a:srgbClr val="AC0000"/>
                </a:solidFill>
                <a:ea typeface="MS PGothic" panose="020B0600070205080204" pitchFamily="34" charset="-128"/>
              </a:rPr>
              <a:t> </a:t>
            </a:r>
            <a:r>
              <a:rPr lang="en-US" b="1" dirty="0">
                <a:solidFill>
                  <a:srgbClr val="AC0000"/>
                </a:solidFill>
                <a:ea typeface="MS PGothic" panose="020B0600070205080204" pitchFamily="34" charset="-128"/>
              </a:rPr>
              <a:t>E</a:t>
            </a:r>
            <a:r>
              <a:rPr lang="en-US" sz="100" b="1" dirty="0">
                <a:solidFill>
                  <a:srgbClr val="AC0000"/>
                </a:solidFill>
                <a:ea typeface="MS PGothic" panose="020B0600070205080204" pitchFamily="34" charset="-128"/>
              </a:rPr>
              <a:t> </a:t>
            </a:r>
            <a:r>
              <a:rPr lang="en-US" b="1" dirty="0">
                <a:solidFill>
                  <a:srgbClr val="AC0000"/>
                </a:solidFill>
                <a:ea typeface="MS PGothic" panose="020B0600070205080204" pitchFamily="34" charset="-128"/>
              </a:rPr>
              <a:t>V = $3.00(1,550 hrs. − 1,500 hrs.)</a:t>
            </a:r>
            <a:br>
              <a:rPr lang="en-US" b="1" dirty="0">
                <a:solidFill>
                  <a:srgbClr val="AC0000"/>
                </a:solidFill>
                <a:ea typeface="MS PGothic" panose="020B0600070205080204" pitchFamily="34" charset="-128"/>
              </a:rPr>
            </a:br>
            <a:r>
              <a:rPr lang="en-US" b="1" dirty="0">
                <a:solidFill>
                  <a:srgbClr val="AC0000"/>
                </a:solidFill>
                <a:ea typeface="MS PGothic" panose="020B0600070205080204" pitchFamily="34" charset="-128"/>
              </a:rPr>
              <a:t> V</a:t>
            </a:r>
            <a:r>
              <a:rPr lang="en-US" sz="100" b="1" dirty="0">
                <a:solidFill>
                  <a:srgbClr val="AC0000"/>
                </a:solidFill>
                <a:ea typeface="MS PGothic" panose="020B0600070205080204" pitchFamily="34" charset="-128"/>
              </a:rPr>
              <a:t> </a:t>
            </a:r>
            <a:r>
              <a:rPr lang="en-US" b="1" dirty="0">
                <a:solidFill>
                  <a:srgbClr val="AC0000"/>
                </a:solidFill>
                <a:ea typeface="MS PGothic" panose="020B0600070205080204" pitchFamily="34" charset="-128"/>
              </a:rPr>
              <a:t>M</a:t>
            </a:r>
            <a:r>
              <a:rPr lang="en-US" sz="100" b="1" dirty="0">
                <a:solidFill>
                  <a:srgbClr val="AC0000"/>
                </a:solidFill>
                <a:ea typeface="MS PGothic" panose="020B0600070205080204" pitchFamily="34" charset="-128"/>
              </a:rPr>
              <a:t> </a:t>
            </a:r>
            <a:r>
              <a:rPr lang="en-US" b="1" dirty="0">
                <a:solidFill>
                  <a:srgbClr val="AC0000"/>
                </a:solidFill>
                <a:ea typeface="MS PGothic" panose="020B0600070205080204" pitchFamily="34" charset="-128"/>
              </a:rPr>
              <a:t>E</a:t>
            </a:r>
            <a:r>
              <a:rPr lang="en-US" sz="100" b="1" dirty="0">
                <a:solidFill>
                  <a:srgbClr val="AC0000"/>
                </a:solidFill>
                <a:ea typeface="MS PGothic" panose="020B0600070205080204" pitchFamily="34" charset="-128"/>
              </a:rPr>
              <a:t> </a:t>
            </a:r>
            <a:r>
              <a:rPr lang="en-US" b="1" dirty="0">
                <a:solidFill>
                  <a:srgbClr val="AC0000"/>
                </a:solidFill>
                <a:ea typeface="MS PGothic" panose="020B0600070205080204" pitchFamily="34" charset="-128"/>
              </a:rPr>
              <a:t>V = $150 unfavorable</a:t>
            </a:r>
          </a:p>
        </p:txBody>
      </p:sp>
    </p:spTree>
    <p:extLst>
      <p:ext uri="{BB962C8B-B14F-4D97-AF65-F5344CB8AC3E}">
        <p14:creationId xmlns:p14="http://schemas.microsoft.com/office/powerpoint/2010/main" val="1068122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Arial" charset="0"/>
              </a:rPr>
              <a:t>Quick Check </a:t>
            </a:r>
            <a:r>
              <a:rPr lang="en-US" noProof="0" dirty="0">
                <a:ea typeface="MS PGothic" charset="0"/>
                <a:cs typeface="Arial" charset="0"/>
                <a:sym typeface="Wingdings" charset="0"/>
              </a:rPr>
              <a:t>3e</a:t>
            </a:r>
            <a:endParaRPr lang="en-US" noProof="0" dirty="0"/>
          </a:p>
        </p:txBody>
      </p:sp>
      <p:pic>
        <p:nvPicPr>
          <p:cNvPr id="5" name="Picture 4" descr="Variance analysis for actual variable manufacturing efficency variance example.">
            <a:extLst>
              <a:ext uri="{FF2B5EF4-FFF2-40B4-BE49-F238E27FC236}">
                <a16:creationId xmlns:a16="http://schemas.microsoft.com/office/drawing/2014/main" id="{45CA9F5A-FA56-49BA-9AF3-C05D4610F628}"/>
              </a:ext>
            </a:extLst>
          </p:cNvPr>
          <p:cNvPicPr>
            <a:picLocks noChangeAspect="1"/>
          </p:cNvPicPr>
          <p:nvPr/>
        </p:nvPicPr>
        <p:blipFill>
          <a:blip r:embed="rId2"/>
          <a:stretch>
            <a:fillRect/>
          </a:stretch>
        </p:blipFill>
        <p:spPr>
          <a:xfrm>
            <a:off x="519074" y="1954078"/>
            <a:ext cx="8105852" cy="2949844"/>
          </a:xfrm>
          <a:prstGeom prst="rect">
            <a:avLst/>
          </a:prstGeom>
        </p:spPr>
      </p:pic>
      <p:sp>
        <p:nvSpPr>
          <p:cNvPr id="4" name="Content Placeholder 3">
            <a:extLst>
              <a:ext uri="{FF2B5EF4-FFF2-40B4-BE49-F238E27FC236}">
                <a16:creationId xmlns:a16="http://schemas.microsoft.com/office/drawing/2014/main" id="{FCBCBA89-FBC9-4DD5-BC06-D5687BA0984C}"/>
              </a:ext>
            </a:extLst>
          </p:cNvPr>
          <p:cNvSpPr>
            <a:spLocks noGrp="1"/>
          </p:cNvSpPr>
          <p:nvPr>
            <p:ph sz="quarter" idx="10"/>
          </p:nvPr>
        </p:nvSpPr>
        <p:spPr/>
        <p:txBody>
          <a:bodyPr/>
          <a:lstStyle/>
          <a:p>
            <a:r>
              <a:rPr lang="en-US" dirty="0">
                <a:hlinkClick r:id="rId3" action="ppaction://hlinksldjump"/>
              </a:rPr>
              <a:t>Access the text alternative for slide images.</a:t>
            </a:r>
            <a:endParaRPr lang="en-US" dirty="0"/>
          </a:p>
        </p:txBody>
      </p:sp>
    </p:spTree>
    <p:extLst>
      <p:ext uri="{BB962C8B-B14F-4D97-AF65-F5344CB8AC3E}">
        <p14:creationId xmlns:p14="http://schemas.microsoft.com/office/powerpoint/2010/main" val="78589122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noProof="0" dirty="0"/>
              <a:t>Materials Variances – An Important Subtlety</a:t>
            </a:r>
            <a:endParaRPr lang="en-US" noProof="0" dirty="0"/>
          </a:p>
        </p:txBody>
      </p:sp>
      <p:sp>
        <p:nvSpPr>
          <p:cNvPr id="7" name="Content Placeholder 6"/>
          <p:cNvSpPr>
            <a:spLocks noGrp="1"/>
          </p:cNvSpPr>
          <p:nvPr>
            <p:ph idx="1"/>
          </p:nvPr>
        </p:nvSpPr>
        <p:spPr>
          <a:xfrm>
            <a:off x="1096963" y="1828801"/>
            <a:ext cx="6950075" cy="1981199"/>
          </a:xfrm>
          <a:ln w="19050">
            <a:solidFill>
              <a:schemeClr val="tx1"/>
            </a:solidFill>
          </a:ln>
        </p:spPr>
        <p:txBody>
          <a:bodyPr/>
          <a:lstStyle/>
          <a:p>
            <a:pPr lvl="1" algn="ctr" eaLnBrk="1" hangingPunct="1">
              <a:spcAft>
                <a:spcPts val="0"/>
              </a:spcAft>
            </a:pPr>
            <a:r>
              <a:rPr lang="en-US" sz="2800" noProof="0" dirty="0">
                <a:solidFill>
                  <a:schemeClr val="tx2"/>
                </a:solidFill>
              </a:rPr>
              <a:t>The quantity variance is computed only on the quantity</a:t>
            </a:r>
            <a:r>
              <a:rPr lang="en-US" sz="2800" noProof="0" dirty="0">
                <a:solidFill>
                  <a:schemeClr val="bg2"/>
                </a:solidFill>
              </a:rPr>
              <a:t> </a:t>
            </a:r>
            <a:r>
              <a:rPr lang="en-US" sz="2800" noProof="0" dirty="0">
                <a:solidFill>
                  <a:srgbClr val="AC0000"/>
                </a:solidFill>
              </a:rPr>
              <a:t>used</a:t>
            </a:r>
            <a:r>
              <a:rPr lang="en-US" sz="2800" noProof="0" dirty="0">
                <a:solidFill>
                  <a:schemeClr val="tx2"/>
                </a:solidFill>
              </a:rPr>
              <a:t>.</a:t>
            </a:r>
            <a:endParaRPr lang="en-US" sz="2800" noProof="0" dirty="0">
              <a:solidFill>
                <a:schemeClr val="bg2"/>
              </a:solidFill>
            </a:endParaRPr>
          </a:p>
          <a:p>
            <a:pPr lvl="1" algn="ctr" eaLnBrk="1" hangingPunct="1">
              <a:spcAft>
                <a:spcPts val="0"/>
              </a:spcAft>
            </a:pPr>
            <a:r>
              <a:rPr lang="en-US" sz="2800" noProof="0" dirty="0">
                <a:solidFill>
                  <a:schemeClr val="tx2"/>
                </a:solidFill>
              </a:rPr>
              <a:t>The price variance is computed on the entire quantity</a:t>
            </a:r>
            <a:r>
              <a:rPr lang="en-US" sz="2800" noProof="0" dirty="0">
                <a:solidFill>
                  <a:srgbClr val="FFFFFF"/>
                </a:solidFill>
              </a:rPr>
              <a:t> </a:t>
            </a:r>
            <a:r>
              <a:rPr lang="en-US" sz="2800" noProof="0" dirty="0">
                <a:solidFill>
                  <a:srgbClr val="AC0000"/>
                </a:solidFill>
              </a:rPr>
              <a:t>purchased</a:t>
            </a:r>
            <a:r>
              <a:rPr lang="en-US" sz="2800" noProof="0" dirty="0">
                <a:solidFill>
                  <a:schemeClr val="tx2"/>
                </a:solidFill>
              </a:rPr>
              <a:t>.</a:t>
            </a:r>
          </a:p>
        </p:txBody>
      </p:sp>
    </p:spTree>
    <p:extLst>
      <p:ext uri="{BB962C8B-B14F-4D97-AF65-F5344CB8AC3E}">
        <p14:creationId xmlns:p14="http://schemas.microsoft.com/office/powerpoint/2010/main" val="3613403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altLang="en-US" noProof="0" dirty="0"/>
              <a:t>Standard Cost Card</a:t>
            </a:r>
            <a:endParaRPr lang="en-US" noProof="0" dirty="0"/>
          </a:p>
        </p:txBody>
      </p:sp>
      <p:sp>
        <p:nvSpPr>
          <p:cNvPr id="12" name="Content Placeholder 11"/>
          <p:cNvSpPr>
            <a:spLocks noGrp="1"/>
          </p:cNvSpPr>
          <p:nvPr>
            <p:ph idx="1"/>
          </p:nvPr>
        </p:nvSpPr>
        <p:spPr>
          <a:xfrm>
            <a:off x="822325" y="1399673"/>
            <a:ext cx="7543800" cy="1142999"/>
          </a:xfrm>
        </p:spPr>
        <p:txBody>
          <a:bodyPr/>
          <a:lstStyle/>
          <a:p>
            <a:pPr eaLnBrk="1" hangingPunct="1">
              <a:spcAft>
                <a:spcPts val="0"/>
              </a:spcAft>
            </a:pPr>
            <a:r>
              <a:rPr lang="en-US" sz="3600" noProof="0" dirty="0">
                <a:solidFill>
                  <a:srgbClr val="243E3C"/>
                </a:solidFill>
              </a:rPr>
              <a:t>A standard cost card for one unit of product might look like this:</a:t>
            </a:r>
          </a:p>
        </p:txBody>
      </p:sp>
      <p:graphicFrame>
        <p:nvGraphicFramePr>
          <p:cNvPr id="5" name="Table 5">
            <a:extLst>
              <a:ext uri="{FF2B5EF4-FFF2-40B4-BE49-F238E27FC236}">
                <a16:creationId xmlns:a16="http://schemas.microsoft.com/office/drawing/2014/main" id="{57310BC4-57AF-4FDF-AC6C-C052297E0614}"/>
              </a:ext>
            </a:extLst>
          </p:cNvPr>
          <p:cNvGraphicFramePr>
            <a:graphicFrameLocks noGrp="1"/>
          </p:cNvGraphicFramePr>
          <p:nvPr>
            <p:extLst>
              <p:ext uri="{D42A27DB-BD31-4B8C-83A1-F6EECF244321}">
                <p14:modId xmlns:p14="http://schemas.microsoft.com/office/powerpoint/2010/main" val="3134774520"/>
              </p:ext>
            </p:extLst>
          </p:nvPr>
        </p:nvGraphicFramePr>
        <p:xfrm>
          <a:off x="533400" y="2783840"/>
          <a:ext cx="8229600" cy="249428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3807210149"/>
                    </a:ext>
                  </a:extLst>
                </a:gridCol>
                <a:gridCol w="1981200">
                  <a:extLst>
                    <a:ext uri="{9D8B030D-6E8A-4147-A177-3AD203B41FA5}">
                      <a16:colId xmlns:a16="http://schemas.microsoft.com/office/drawing/2014/main" val="2563473079"/>
                    </a:ext>
                  </a:extLst>
                </a:gridCol>
                <a:gridCol w="1828800">
                  <a:extLst>
                    <a:ext uri="{9D8B030D-6E8A-4147-A177-3AD203B41FA5}">
                      <a16:colId xmlns:a16="http://schemas.microsoft.com/office/drawing/2014/main" val="2440901198"/>
                    </a:ext>
                  </a:extLst>
                </a:gridCol>
                <a:gridCol w="1676400">
                  <a:extLst>
                    <a:ext uri="{9D8B030D-6E8A-4147-A177-3AD203B41FA5}">
                      <a16:colId xmlns:a16="http://schemas.microsoft.com/office/drawing/2014/main" val="2545967700"/>
                    </a:ext>
                  </a:extLst>
                </a:gridCol>
              </a:tblGrid>
              <a:tr h="370840">
                <a:tc>
                  <a:txBody>
                    <a:bodyPr/>
                    <a:lstStyle/>
                    <a:p>
                      <a:pPr algn="ctr"/>
                      <a:endParaRPr lang="en-IN" b="1" dirty="0">
                        <a:solidFill>
                          <a:schemeClr val="tx1"/>
                        </a:solidFill>
                      </a:endParaRPr>
                    </a:p>
                  </a:txBody>
                  <a:tcPr marL="118622" marR="118622">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1" dirty="0">
                          <a:solidFill>
                            <a:srgbClr val="C00000"/>
                          </a:solidFill>
                        </a:rPr>
                        <a:t>A</a:t>
                      </a:r>
                    </a:p>
                  </a:txBody>
                  <a:tcPr marL="118622" marR="118622">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1" dirty="0">
                          <a:solidFill>
                            <a:srgbClr val="AC0000"/>
                          </a:solidFill>
                        </a:rPr>
                        <a:t>B</a:t>
                      </a:r>
                    </a:p>
                  </a:txBody>
                  <a:tcPr marL="118622" marR="118622">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1" dirty="0">
                          <a:solidFill>
                            <a:srgbClr val="AC0000"/>
                          </a:solidFill>
                        </a:rPr>
                        <a:t>A × B</a:t>
                      </a:r>
                    </a:p>
                  </a:txBody>
                  <a:tcPr marL="118622" marR="118622">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76678070"/>
                  </a:ext>
                </a:extLst>
              </a:tr>
              <a:tr h="370840">
                <a:tc>
                  <a:txBody>
                    <a:bodyPr/>
                    <a:lstStyle/>
                    <a:p>
                      <a:pPr algn="l"/>
                      <a:r>
                        <a:rPr lang="en-IN" b="1" dirty="0">
                          <a:solidFill>
                            <a:schemeClr val="tx1"/>
                          </a:solidFill>
                        </a:rPr>
                        <a:t>Inputs</a:t>
                      </a:r>
                    </a:p>
                  </a:txBody>
                  <a:tcPr marL="118622" marR="118622">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1" dirty="0">
                          <a:solidFill>
                            <a:schemeClr val="tx1"/>
                          </a:solidFill>
                        </a:rPr>
                        <a:t>Standard Quantity or Hours</a:t>
                      </a:r>
                    </a:p>
                  </a:txBody>
                  <a:tcPr marL="118622" marR="118622">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1" dirty="0">
                          <a:solidFill>
                            <a:schemeClr val="tx1"/>
                          </a:solidFill>
                        </a:rPr>
                        <a:t>Standard Price or Rate</a:t>
                      </a:r>
                    </a:p>
                  </a:txBody>
                  <a:tcPr marL="118622" marR="118622">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1" dirty="0">
                          <a:solidFill>
                            <a:schemeClr val="tx1"/>
                          </a:solidFill>
                        </a:rPr>
                        <a:t>Standard Cost per Unit</a:t>
                      </a:r>
                    </a:p>
                  </a:txBody>
                  <a:tcPr marL="118622" marR="118622">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07829760"/>
                  </a:ext>
                </a:extLst>
              </a:tr>
              <a:tr h="370840">
                <a:tc>
                  <a:txBody>
                    <a:bodyPr/>
                    <a:lstStyle/>
                    <a:p>
                      <a:r>
                        <a:rPr lang="en-US" dirty="0">
                          <a:solidFill>
                            <a:schemeClr val="tx1"/>
                          </a:solidFill>
                        </a:rPr>
                        <a:t>Direct materials</a:t>
                      </a:r>
                    </a:p>
                  </a:txBody>
                  <a:tcPr marL="118622" marR="118622">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indent="0" algn="ctr"/>
                      <a:r>
                        <a:rPr lang="en-US" dirty="0">
                          <a:solidFill>
                            <a:schemeClr val="tx1"/>
                          </a:solidFill>
                        </a:rPr>
                        <a:t> 3.0 lbs.</a:t>
                      </a:r>
                    </a:p>
                  </a:txBody>
                  <a:tcPr marL="118622" marR="118622">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indent="0" algn="ctr"/>
                      <a:r>
                        <a:rPr lang="en-IN" dirty="0">
                          <a:solidFill>
                            <a:schemeClr val="tx1"/>
                          </a:solidFill>
                        </a:rPr>
                        <a:t>$  4.00 per lb.</a:t>
                      </a:r>
                    </a:p>
                  </a:txBody>
                  <a:tcPr marL="118622" marR="118622">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$12.00</a:t>
                      </a:r>
                    </a:p>
                  </a:txBody>
                  <a:tcPr marL="118622" marR="118622">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57949712"/>
                  </a:ext>
                </a:extLst>
              </a:tr>
              <a:tr h="370840">
                <a:tc>
                  <a:txBody>
                    <a:bodyPr/>
                    <a:lstStyle/>
                    <a:p>
                      <a:r>
                        <a:rPr lang="en-US" dirty="0">
                          <a:solidFill>
                            <a:schemeClr val="tx1"/>
                          </a:solidFill>
                        </a:rPr>
                        <a:t>Direct labor</a:t>
                      </a:r>
                    </a:p>
                  </a:txBody>
                  <a:tcPr marL="118622" marR="118622">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indent="0" algn="ctr"/>
                      <a:r>
                        <a:rPr lang="en-IN" dirty="0">
                          <a:solidFill>
                            <a:schemeClr val="tx1"/>
                          </a:solidFill>
                        </a:rPr>
                        <a:t>  2.5 hrs.</a:t>
                      </a:r>
                    </a:p>
                  </a:txBody>
                  <a:tcPr marL="118622" marR="118622">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indent="0" algn="ctr"/>
                      <a:r>
                        <a:rPr lang="en-IN" dirty="0">
                          <a:solidFill>
                            <a:schemeClr val="tx1"/>
                          </a:solidFill>
                        </a:rPr>
                        <a:t>  14.00 per hr.</a:t>
                      </a:r>
                    </a:p>
                  </a:txBody>
                  <a:tcPr marL="118622" marR="118622">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   35.00</a:t>
                      </a:r>
                    </a:p>
                  </a:txBody>
                  <a:tcPr marL="118622" marR="118622">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0852938"/>
                  </a:ext>
                </a:extLst>
              </a:tr>
              <a:tr h="370840">
                <a:tc>
                  <a:txBody>
                    <a:bodyPr/>
                    <a:lstStyle/>
                    <a:p>
                      <a:r>
                        <a:rPr lang="en-US" dirty="0">
                          <a:solidFill>
                            <a:schemeClr val="tx1"/>
                          </a:solidFill>
                        </a:rPr>
                        <a:t>Variable mfg. overhead</a:t>
                      </a:r>
                    </a:p>
                  </a:txBody>
                  <a:tcPr marL="118622" marR="118622">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  2.5 hrs.</a:t>
                      </a:r>
                    </a:p>
                  </a:txBody>
                  <a:tcPr marL="118622" marR="118622">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   3.00 per hr.</a:t>
                      </a:r>
                    </a:p>
                  </a:txBody>
                  <a:tcPr marL="118622" marR="118622">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IN" u="sng" dirty="0">
                          <a:solidFill>
                            <a:schemeClr val="tx1"/>
                          </a:solidFill>
                        </a:rPr>
                        <a:t>     7.50</a:t>
                      </a:r>
                    </a:p>
                  </a:txBody>
                  <a:tcPr marL="118622" marR="118622">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1750872"/>
                  </a:ext>
                </a:extLst>
              </a:tr>
              <a:tr h="370840">
                <a:tc>
                  <a:txBody>
                    <a:bodyPr/>
                    <a:lstStyle/>
                    <a:p>
                      <a:pPr marL="173038"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Total standard unit cost</a:t>
                      </a:r>
                    </a:p>
                  </a:txBody>
                  <a:tcPr marL="118622" marR="118622">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IN" dirty="0">
                        <a:solidFill>
                          <a:schemeClr val="tx1"/>
                        </a:solidFill>
                      </a:endParaRPr>
                    </a:p>
                  </a:txBody>
                  <a:tcPr marL="118622" marR="118622">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l"/>
                      <a:endParaRPr lang="en-IN" dirty="0">
                        <a:solidFill>
                          <a:schemeClr val="tx1"/>
                        </a:solidFill>
                      </a:endParaRPr>
                    </a:p>
                  </a:txBody>
                  <a:tcPr marL="118622" marR="118622">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u="dbl" baseline="0" dirty="0">
                          <a:solidFill>
                            <a:schemeClr val="tx1"/>
                          </a:solidFill>
                        </a:rPr>
                        <a:t>$54.50</a:t>
                      </a:r>
                    </a:p>
                  </a:txBody>
                  <a:tcPr marL="118622" marR="118622">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13849148"/>
                  </a:ext>
                </a:extLst>
              </a:tr>
            </a:tbl>
          </a:graphicData>
        </a:graphic>
      </p:graphicFrame>
    </p:spTree>
    <p:extLst>
      <p:ext uri="{BB962C8B-B14F-4D97-AF65-F5344CB8AC3E}">
        <p14:creationId xmlns:p14="http://schemas.microsoft.com/office/powerpoint/2010/main" val="5998076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noProof="0" dirty="0"/>
              <a:t>Materials Variances – An Important Subtlety: Example</a:t>
            </a:r>
            <a:endParaRPr lang="en-US" noProof="0" dirty="0"/>
          </a:p>
        </p:txBody>
      </p:sp>
      <p:sp>
        <p:nvSpPr>
          <p:cNvPr id="7" name="Content Placeholder 6"/>
          <p:cNvSpPr>
            <a:spLocks noGrp="1"/>
          </p:cNvSpPr>
          <p:nvPr>
            <p:ph idx="1"/>
          </p:nvPr>
        </p:nvSpPr>
        <p:spPr>
          <a:xfrm>
            <a:off x="822325" y="1447801"/>
            <a:ext cx="7543800" cy="3733799"/>
          </a:xfrm>
        </p:spPr>
        <p:txBody>
          <a:bodyPr/>
          <a:lstStyle/>
          <a:p>
            <a:pPr algn="ctr">
              <a:spcAft>
                <a:spcPts val="0"/>
              </a:spcAft>
            </a:pPr>
            <a:r>
              <a:rPr lang="en-US" sz="2800" noProof="0" dirty="0">
                <a:ea typeface="MS PGothic" charset="0"/>
                <a:cs typeface="MS PGothic" charset="0"/>
              </a:rPr>
              <a:t>Glacier Peak Outfitters has the following direct materials standard for the fiberfill in its mountain parka.</a:t>
            </a:r>
          </a:p>
          <a:p>
            <a:pPr algn="ctr">
              <a:spcAft>
                <a:spcPts val="0"/>
              </a:spcAft>
            </a:pPr>
            <a:r>
              <a:rPr lang="en-US" sz="2800" b="1" noProof="0" dirty="0">
                <a:solidFill>
                  <a:srgbClr val="AC0000"/>
                </a:solidFill>
                <a:ea typeface="MS PGothic" charset="0"/>
                <a:cs typeface="MS PGothic" charset="0"/>
              </a:rPr>
              <a:t>0.1 kg of fiberfill per parka at $5.00 per kg</a:t>
            </a:r>
          </a:p>
          <a:p>
            <a:pPr algn="ctr">
              <a:spcAft>
                <a:spcPts val="0"/>
              </a:spcAft>
            </a:pPr>
            <a:r>
              <a:rPr lang="en-US" sz="2800" noProof="0" dirty="0">
                <a:ea typeface="MS PGothic" charset="0"/>
                <a:cs typeface="MS PGothic" charset="0"/>
              </a:rPr>
              <a:t>Last month, 210 kg of fiberfill were purchased at a cost of $1,029. Glacier used 200 kg to make 2,000 parkas.</a:t>
            </a:r>
            <a:endParaRPr lang="en-US" sz="2800" noProof="0" dirty="0"/>
          </a:p>
        </p:txBody>
      </p:sp>
    </p:spTree>
    <p:extLst>
      <p:ext uri="{BB962C8B-B14F-4D97-AF65-F5344CB8AC3E}">
        <p14:creationId xmlns:p14="http://schemas.microsoft.com/office/powerpoint/2010/main" val="408382332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noProof="0" dirty="0"/>
              <a:t>Materials Variances – An Important Subtlety: Example Solution</a:t>
            </a:r>
            <a:endParaRPr lang="en-US" noProof="0" dirty="0"/>
          </a:p>
        </p:txBody>
      </p:sp>
      <p:pic>
        <p:nvPicPr>
          <p:cNvPr id="5" name="Picture 4" descr="Variance analysis for actual materials variance example.">
            <a:extLst>
              <a:ext uri="{FF2B5EF4-FFF2-40B4-BE49-F238E27FC236}">
                <a16:creationId xmlns:a16="http://schemas.microsoft.com/office/drawing/2014/main" id="{515F6A79-F722-49F7-AD1C-2506DB65E474}"/>
              </a:ext>
            </a:extLst>
          </p:cNvPr>
          <p:cNvPicPr>
            <a:picLocks noChangeAspect="1"/>
          </p:cNvPicPr>
          <p:nvPr/>
        </p:nvPicPr>
        <p:blipFill>
          <a:blip r:embed="rId2"/>
          <a:stretch>
            <a:fillRect/>
          </a:stretch>
        </p:blipFill>
        <p:spPr>
          <a:xfrm>
            <a:off x="680810" y="1640062"/>
            <a:ext cx="7782379" cy="3577875"/>
          </a:xfrm>
          <a:prstGeom prst="rect">
            <a:avLst/>
          </a:prstGeom>
        </p:spPr>
      </p:pic>
      <p:sp>
        <p:nvSpPr>
          <p:cNvPr id="4" name="Content Placeholder 3">
            <a:extLst>
              <a:ext uri="{FF2B5EF4-FFF2-40B4-BE49-F238E27FC236}">
                <a16:creationId xmlns:a16="http://schemas.microsoft.com/office/drawing/2014/main" id="{36D863E3-8C4B-4D75-9604-E17EC2B1B728}"/>
              </a:ext>
            </a:extLst>
          </p:cNvPr>
          <p:cNvSpPr>
            <a:spLocks noGrp="1"/>
          </p:cNvSpPr>
          <p:nvPr>
            <p:ph sz="quarter" idx="10"/>
          </p:nvPr>
        </p:nvSpPr>
        <p:spPr/>
        <p:txBody>
          <a:bodyPr/>
          <a:lstStyle/>
          <a:p>
            <a:r>
              <a:rPr lang="en-US" dirty="0">
                <a:hlinkClick r:id="rId3" action="ppaction://hlinksldjump"/>
              </a:rPr>
              <a:t>Access the text alternative for slide images.</a:t>
            </a:r>
            <a:endParaRPr lang="en-US" dirty="0"/>
          </a:p>
        </p:txBody>
      </p:sp>
    </p:spTree>
    <p:extLst>
      <p:ext uri="{BB962C8B-B14F-4D97-AF65-F5344CB8AC3E}">
        <p14:creationId xmlns:p14="http://schemas.microsoft.com/office/powerpoint/2010/main" val="407945658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FFD03-13D3-42AB-9018-7518E10E0CCC}"/>
              </a:ext>
            </a:extLst>
          </p:cNvPr>
          <p:cNvSpPr>
            <a:spLocks noGrp="1"/>
          </p:cNvSpPr>
          <p:nvPr>
            <p:ph type="title"/>
          </p:nvPr>
        </p:nvSpPr>
        <p:spPr/>
        <p:txBody>
          <a:bodyPr/>
          <a:lstStyle/>
          <a:p>
            <a:r>
              <a:rPr lang="en-US" altLang="en-US" dirty="0"/>
              <a:t>Advantages of Standard Costs</a:t>
            </a:r>
            <a:endParaRPr lang="en-US" dirty="0"/>
          </a:p>
        </p:txBody>
      </p:sp>
      <p:sp>
        <p:nvSpPr>
          <p:cNvPr id="3" name="Content Placeholder 2" descr="Advantages">
            <a:extLst>
              <a:ext uri="{FF2B5EF4-FFF2-40B4-BE49-F238E27FC236}">
                <a16:creationId xmlns:a16="http://schemas.microsoft.com/office/drawing/2014/main" id="{ACD39797-3431-427A-90AC-724E3C8CF074}"/>
              </a:ext>
            </a:extLst>
          </p:cNvPr>
          <p:cNvSpPr>
            <a:spLocks noGrp="1"/>
          </p:cNvSpPr>
          <p:nvPr>
            <p:ph idx="1"/>
          </p:nvPr>
        </p:nvSpPr>
        <p:spPr>
          <a:xfrm>
            <a:off x="2819400" y="2743200"/>
            <a:ext cx="3200400" cy="2133600"/>
          </a:xfrm>
          <a:prstGeom prst="upArrow">
            <a:avLst>
              <a:gd name="adj1" fmla="val 50000"/>
              <a:gd name="adj2" fmla="val 50000"/>
            </a:avLst>
          </a:prstGeom>
          <a:solidFill>
            <a:srgbClr val="0070C0"/>
          </a:solidFill>
        </p:spPr>
        <p:style>
          <a:lnRef idx="2">
            <a:schemeClr val="accent6"/>
          </a:lnRef>
          <a:fillRef idx="1">
            <a:schemeClr val="lt1"/>
          </a:fillRef>
          <a:effectRef idx="0">
            <a:schemeClr val="accent6"/>
          </a:effectRef>
          <a:fontRef idx="minor">
            <a:schemeClr val="dk1"/>
          </a:fontRef>
        </p:style>
        <p:txBody>
          <a:bodyPr anchor="ctr"/>
          <a:lstStyle/>
          <a:p>
            <a:pPr algn="ctr"/>
            <a:r>
              <a:rPr lang="en-US" altLang="en-US" sz="2400" dirty="0">
                <a:solidFill>
                  <a:schemeClr val="bg1"/>
                </a:solidFill>
              </a:rPr>
              <a:t>Advantages</a:t>
            </a:r>
            <a:endParaRPr lang="en-US" sz="2400" dirty="0">
              <a:solidFill>
                <a:schemeClr val="bg1"/>
              </a:solidFill>
            </a:endParaRPr>
          </a:p>
        </p:txBody>
      </p:sp>
      <p:sp>
        <p:nvSpPr>
          <p:cNvPr id="4" name="Content Placeholder 3">
            <a:extLst>
              <a:ext uri="{FF2B5EF4-FFF2-40B4-BE49-F238E27FC236}">
                <a16:creationId xmlns:a16="http://schemas.microsoft.com/office/drawing/2014/main" id="{258C8BCD-5721-4395-97A4-729DCC46AEEC}"/>
              </a:ext>
            </a:extLst>
          </p:cNvPr>
          <p:cNvSpPr>
            <a:spLocks noGrp="1"/>
          </p:cNvSpPr>
          <p:nvPr>
            <p:ph idx="10"/>
          </p:nvPr>
        </p:nvSpPr>
        <p:spPr>
          <a:xfrm>
            <a:off x="822323" y="1600200"/>
            <a:ext cx="2606677" cy="1544665"/>
          </a:xfrm>
        </p:spPr>
        <p:txBody>
          <a:bodyPr/>
          <a:lstStyle/>
          <a:p>
            <a:r>
              <a:rPr lang="en-US" b="1" dirty="0">
                <a:solidFill>
                  <a:schemeClr val="tx2"/>
                </a:solidFill>
              </a:rPr>
              <a:t>Standard costs are a key element of the management by exception approach.</a:t>
            </a:r>
          </a:p>
        </p:txBody>
      </p:sp>
      <p:sp>
        <p:nvSpPr>
          <p:cNvPr id="5" name="Content Placeholder 4">
            <a:extLst>
              <a:ext uri="{FF2B5EF4-FFF2-40B4-BE49-F238E27FC236}">
                <a16:creationId xmlns:a16="http://schemas.microsoft.com/office/drawing/2014/main" id="{662D27D4-399F-4FDB-AF40-91E85D462DCB}"/>
              </a:ext>
            </a:extLst>
          </p:cNvPr>
          <p:cNvSpPr>
            <a:spLocks noGrp="1"/>
          </p:cNvSpPr>
          <p:nvPr>
            <p:ph idx="11"/>
          </p:nvPr>
        </p:nvSpPr>
        <p:spPr>
          <a:xfrm>
            <a:off x="6019800" y="1752600"/>
            <a:ext cx="2346326" cy="1392267"/>
          </a:xfrm>
        </p:spPr>
        <p:txBody>
          <a:bodyPr/>
          <a:lstStyle/>
          <a:p>
            <a:r>
              <a:rPr lang="en-US" b="1" dirty="0">
                <a:solidFill>
                  <a:schemeClr val="tx2"/>
                </a:solidFill>
              </a:rPr>
              <a:t>Standards can provide benchmarks that promote economy  and efficiency.</a:t>
            </a:r>
          </a:p>
        </p:txBody>
      </p:sp>
      <p:sp>
        <p:nvSpPr>
          <p:cNvPr id="7" name="Content Placeholder 6">
            <a:extLst>
              <a:ext uri="{FF2B5EF4-FFF2-40B4-BE49-F238E27FC236}">
                <a16:creationId xmlns:a16="http://schemas.microsoft.com/office/drawing/2014/main" id="{B9B32839-4355-462A-B198-A0FAC3A61A5D}"/>
              </a:ext>
            </a:extLst>
          </p:cNvPr>
          <p:cNvSpPr>
            <a:spLocks noGrp="1"/>
          </p:cNvSpPr>
          <p:nvPr>
            <p:ph idx="13"/>
          </p:nvPr>
        </p:nvSpPr>
        <p:spPr>
          <a:xfrm>
            <a:off x="822325" y="4876800"/>
            <a:ext cx="2911475" cy="914400"/>
          </a:xfrm>
        </p:spPr>
        <p:txBody>
          <a:bodyPr/>
          <a:lstStyle/>
          <a:p>
            <a:r>
              <a:rPr lang="en-US" b="1" dirty="0">
                <a:solidFill>
                  <a:schemeClr val="tx2"/>
                </a:solidFill>
              </a:rPr>
              <a:t>Standards can greatly simplify bookkeeping.</a:t>
            </a:r>
          </a:p>
        </p:txBody>
      </p:sp>
      <p:sp>
        <p:nvSpPr>
          <p:cNvPr id="8" name="Content Placeholder 7">
            <a:extLst>
              <a:ext uri="{FF2B5EF4-FFF2-40B4-BE49-F238E27FC236}">
                <a16:creationId xmlns:a16="http://schemas.microsoft.com/office/drawing/2014/main" id="{B9E1199C-8831-4090-83EE-EE595F57E24C}"/>
              </a:ext>
            </a:extLst>
          </p:cNvPr>
          <p:cNvSpPr>
            <a:spLocks noGrp="1"/>
          </p:cNvSpPr>
          <p:nvPr>
            <p:ph idx="14"/>
          </p:nvPr>
        </p:nvSpPr>
        <p:spPr>
          <a:xfrm>
            <a:off x="6019800" y="5006984"/>
            <a:ext cx="2324098" cy="1089016"/>
          </a:xfrm>
        </p:spPr>
        <p:txBody>
          <a:bodyPr/>
          <a:lstStyle/>
          <a:p>
            <a:r>
              <a:rPr lang="en-US" b="1" dirty="0">
                <a:solidFill>
                  <a:schemeClr val="tx2"/>
                </a:solidFill>
              </a:rPr>
              <a:t>Standards can support responsibility accounting systems.</a:t>
            </a:r>
          </a:p>
        </p:txBody>
      </p:sp>
    </p:spTree>
    <p:extLst>
      <p:ext uri="{BB962C8B-B14F-4D97-AF65-F5344CB8AC3E}">
        <p14:creationId xmlns:p14="http://schemas.microsoft.com/office/powerpoint/2010/main" val="32885313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FFD03-13D3-42AB-9018-7518E10E0CCC}"/>
              </a:ext>
            </a:extLst>
          </p:cNvPr>
          <p:cNvSpPr>
            <a:spLocks noGrp="1"/>
          </p:cNvSpPr>
          <p:nvPr>
            <p:ph type="title"/>
          </p:nvPr>
        </p:nvSpPr>
        <p:spPr/>
        <p:txBody>
          <a:bodyPr>
            <a:normAutofit fontScale="90000"/>
          </a:bodyPr>
          <a:lstStyle/>
          <a:p>
            <a:r>
              <a:rPr lang="en-US" dirty="0">
                <a:cs typeface="Arial" charset="0"/>
              </a:rPr>
              <a:t>Potential Problems with Standard Costs </a:t>
            </a:r>
            <a:r>
              <a:rPr lang="en-US" sz="1100" dirty="0">
                <a:cs typeface="Arial" charset="0"/>
              </a:rPr>
              <a:t>1</a:t>
            </a:r>
            <a:endParaRPr lang="en-US" sz="1100" dirty="0"/>
          </a:p>
        </p:txBody>
      </p:sp>
      <p:sp>
        <p:nvSpPr>
          <p:cNvPr id="4" name="Content Placeholder 3">
            <a:extLst>
              <a:ext uri="{FF2B5EF4-FFF2-40B4-BE49-F238E27FC236}">
                <a16:creationId xmlns:a16="http://schemas.microsoft.com/office/drawing/2014/main" id="{258C8BCD-5721-4395-97A4-729DCC46AEEC}"/>
              </a:ext>
            </a:extLst>
          </p:cNvPr>
          <p:cNvSpPr>
            <a:spLocks noGrp="1"/>
          </p:cNvSpPr>
          <p:nvPr>
            <p:ph idx="10"/>
          </p:nvPr>
        </p:nvSpPr>
        <p:spPr>
          <a:xfrm>
            <a:off x="152399" y="1600200"/>
            <a:ext cx="2514601" cy="2133600"/>
          </a:xfrm>
        </p:spPr>
        <p:txBody>
          <a:bodyPr/>
          <a:lstStyle/>
          <a:p>
            <a:pPr algn="ctr" eaLnBrk="1" hangingPunct="1">
              <a:spcAft>
                <a:spcPts val="0"/>
              </a:spcAft>
            </a:pPr>
            <a:r>
              <a:rPr lang="en-US" dirty="0"/>
              <a:t>Standard cost variance reports are usually prepared on a monthly basis and  may contain information that is outdated. </a:t>
            </a:r>
          </a:p>
        </p:txBody>
      </p:sp>
      <p:sp>
        <p:nvSpPr>
          <p:cNvPr id="3" name="Content Placeholder 2" descr="Potential Problems">
            <a:extLst>
              <a:ext uri="{FF2B5EF4-FFF2-40B4-BE49-F238E27FC236}">
                <a16:creationId xmlns:a16="http://schemas.microsoft.com/office/drawing/2014/main" id="{ACD39797-3431-427A-90AC-724E3C8CF074}"/>
              </a:ext>
            </a:extLst>
          </p:cNvPr>
          <p:cNvSpPr>
            <a:spLocks noGrp="1"/>
          </p:cNvSpPr>
          <p:nvPr>
            <p:ph idx="1"/>
          </p:nvPr>
        </p:nvSpPr>
        <p:spPr>
          <a:xfrm>
            <a:off x="3055937" y="1943100"/>
            <a:ext cx="3200400" cy="2133600"/>
          </a:xfrm>
          <a:prstGeom prst="downArrow">
            <a:avLst/>
          </a:prstGeom>
          <a:solidFill>
            <a:srgbClr val="0070C0"/>
          </a:solidFill>
        </p:spPr>
        <p:style>
          <a:lnRef idx="2">
            <a:schemeClr val="accent6"/>
          </a:lnRef>
          <a:fillRef idx="1">
            <a:schemeClr val="lt1"/>
          </a:fillRef>
          <a:effectRef idx="0">
            <a:schemeClr val="accent6"/>
          </a:effectRef>
          <a:fontRef idx="minor">
            <a:schemeClr val="dk1"/>
          </a:fontRef>
        </p:style>
        <p:txBody>
          <a:bodyPr anchor="ctr"/>
          <a:lstStyle/>
          <a:p>
            <a:pPr algn="ctr"/>
            <a:r>
              <a:rPr lang="en-US" sz="2400" dirty="0">
                <a:solidFill>
                  <a:schemeClr val="bg1"/>
                </a:solidFill>
                <a:cs typeface="Arial" charset="0"/>
              </a:rPr>
              <a:t>Potential Problems</a:t>
            </a:r>
            <a:endParaRPr lang="en-US" sz="2400" dirty="0">
              <a:solidFill>
                <a:schemeClr val="bg1"/>
              </a:solidFill>
            </a:endParaRPr>
          </a:p>
        </p:txBody>
      </p:sp>
      <p:sp>
        <p:nvSpPr>
          <p:cNvPr id="5" name="Content Placeholder 4">
            <a:extLst>
              <a:ext uri="{FF2B5EF4-FFF2-40B4-BE49-F238E27FC236}">
                <a16:creationId xmlns:a16="http://schemas.microsoft.com/office/drawing/2014/main" id="{662D27D4-399F-4FDB-AF40-91E85D462DCB}"/>
              </a:ext>
            </a:extLst>
          </p:cNvPr>
          <p:cNvSpPr>
            <a:spLocks noGrp="1"/>
          </p:cNvSpPr>
          <p:nvPr>
            <p:ph idx="11"/>
          </p:nvPr>
        </p:nvSpPr>
        <p:spPr>
          <a:xfrm>
            <a:off x="6416674" y="1752600"/>
            <a:ext cx="2346326" cy="2514600"/>
          </a:xfrm>
        </p:spPr>
        <p:txBody>
          <a:bodyPr/>
          <a:lstStyle/>
          <a:p>
            <a:pPr algn="ctr" eaLnBrk="1" hangingPunct="1">
              <a:spcAft>
                <a:spcPts val="0"/>
              </a:spcAft>
            </a:pPr>
            <a:r>
              <a:rPr lang="en-US" dirty="0"/>
              <a:t>If variances are misused as a club to negatively reinforce employees, morale may suffer, and employees may make dysfunctional decisions. </a:t>
            </a:r>
          </a:p>
        </p:txBody>
      </p:sp>
      <p:sp>
        <p:nvSpPr>
          <p:cNvPr id="7" name="Content Placeholder 6">
            <a:extLst>
              <a:ext uri="{FF2B5EF4-FFF2-40B4-BE49-F238E27FC236}">
                <a16:creationId xmlns:a16="http://schemas.microsoft.com/office/drawing/2014/main" id="{B9B32839-4355-462A-B198-A0FAC3A61A5D}"/>
              </a:ext>
            </a:extLst>
          </p:cNvPr>
          <p:cNvSpPr>
            <a:spLocks noGrp="1"/>
          </p:cNvSpPr>
          <p:nvPr>
            <p:ph idx="13"/>
          </p:nvPr>
        </p:nvSpPr>
        <p:spPr>
          <a:xfrm>
            <a:off x="685800" y="4856133"/>
            <a:ext cx="7940675" cy="1392267"/>
          </a:xfrm>
        </p:spPr>
        <p:txBody>
          <a:bodyPr/>
          <a:lstStyle/>
          <a:p>
            <a:pPr algn="ctr" eaLnBrk="1" hangingPunct="1">
              <a:spcAft>
                <a:spcPts val="0"/>
              </a:spcAft>
            </a:pPr>
            <a:r>
              <a:rPr lang="en-US" dirty="0"/>
              <a:t>Labor variances assume that the production process is labor-paced and that labor is a variable cost. These assumptions are often invalid in today’s automated manufacturing environment where employees are essentially a fixed cost. </a:t>
            </a:r>
          </a:p>
        </p:txBody>
      </p:sp>
    </p:spTree>
    <p:extLst>
      <p:ext uri="{BB962C8B-B14F-4D97-AF65-F5344CB8AC3E}">
        <p14:creationId xmlns:p14="http://schemas.microsoft.com/office/powerpoint/2010/main" val="82980522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FFD03-13D3-42AB-9018-7518E10E0CCC}"/>
              </a:ext>
            </a:extLst>
          </p:cNvPr>
          <p:cNvSpPr>
            <a:spLocks noGrp="1"/>
          </p:cNvSpPr>
          <p:nvPr>
            <p:ph type="title"/>
          </p:nvPr>
        </p:nvSpPr>
        <p:spPr/>
        <p:txBody>
          <a:bodyPr>
            <a:normAutofit fontScale="90000"/>
          </a:bodyPr>
          <a:lstStyle/>
          <a:p>
            <a:r>
              <a:rPr lang="en-US" dirty="0">
                <a:cs typeface="Arial" charset="0"/>
              </a:rPr>
              <a:t>Potential Problems with Standard Costs </a:t>
            </a:r>
            <a:r>
              <a:rPr lang="en-US" sz="1100" dirty="0">
                <a:cs typeface="Arial" charset="0"/>
              </a:rPr>
              <a:t>2</a:t>
            </a:r>
            <a:endParaRPr lang="en-US" sz="1100" dirty="0"/>
          </a:p>
        </p:txBody>
      </p:sp>
      <p:sp>
        <p:nvSpPr>
          <p:cNvPr id="4" name="Content Placeholder 3">
            <a:extLst>
              <a:ext uri="{FF2B5EF4-FFF2-40B4-BE49-F238E27FC236}">
                <a16:creationId xmlns:a16="http://schemas.microsoft.com/office/drawing/2014/main" id="{258C8BCD-5721-4395-97A4-729DCC46AEEC}"/>
              </a:ext>
            </a:extLst>
          </p:cNvPr>
          <p:cNvSpPr>
            <a:spLocks noGrp="1"/>
          </p:cNvSpPr>
          <p:nvPr>
            <p:ph idx="10"/>
          </p:nvPr>
        </p:nvSpPr>
        <p:spPr>
          <a:xfrm>
            <a:off x="152399" y="1600200"/>
            <a:ext cx="2514601" cy="2133600"/>
          </a:xfrm>
        </p:spPr>
        <p:txBody>
          <a:bodyPr/>
          <a:lstStyle/>
          <a:p>
            <a:pPr algn="ctr" eaLnBrk="1" hangingPunct="1">
              <a:spcAft>
                <a:spcPts val="0"/>
              </a:spcAft>
            </a:pPr>
            <a:r>
              <a:rPr lang="en-US" dirty="0"/>
              <a:t>Just meeting standards</a:t>
            </a:r>
            <a:br>
              <a:rPr lang="en-US" dirty="0"/>
            </a:br>
            <a:r>
              <a:rPr lang="en-US" dirty="0"/>
              <a:t>may not be sufficient;</a:t>
            </a:r>
            <a:br>
              <a:rPr lang="en-US" dirty="0"/>
            </a:br>
            <a:r>
              <a:rPr lang="en-US" dirty="0"/>
              <a:t>continuous improvement</a:t>
            </a:r>
            <a:br>
              <a:rPr lang="en-US" dirty="0"/>
            </a:br>
            <a:r>
              <a:rPr lang="en-US" dirty="0"/>
              <a:t>may be necessary to</a:t>
            </a:r>
            <a:br>
              <a:rPr lang="en-US" dirty="0"/>
            </a:br>
            <a:r>
              <a:rPr lang="en-US" dirty="0"/>
              <a:t>survive in a competitive</a:t>
            </a:r>
            <a:br>
              <a:rPr lang="en-US" dirty="0"/>
            </a:br>
            <a:r>
              <a:rPr lang="en-US" dirty="0"/>
              <a:t>environment.</a:t>
            </a:r>
          </a:p>
        </p:txBody>
      </p:sp>
      <p:sp>
        <p:nvSpPr>
          <p:cNvPr id="3" name="Content Placeholder 2" descr="Potential Problems">
            <a:extLst>
              <a:ext uri="{FF2B5EF4-FFF2-40B4-BE49-F238E27FC236}">
                <a16:creationId xmlns:a16="http://schemas.microsoft.com/office/drawing/2014/main" id="{ACD39797-3431-427A-90AC-724E3C8CF074}"/>
              </a:ext>
            </a:extLst>
          </p:cNvPr>
          <p:cNvSpPr>
            <a:spLocks noGrp="1"/>
          </p:cNvSpPr>
          <p:nvPr>
            <p:ph idx="1"/>
          </p:nvPr>
        </p:nvSpPr>
        <p:spPr>
          <a:xfrm>
            <a:off x="3055937" y="1943100"/>
            <a:ext cx="3200400" cy="2133600"/>
          </a:xfrm>
          <a:prstGeom prst="downArrow">
            <a:avLst/>
          </a:prstGeom>
          <a:solidFill>
            <a:srgbClr val="0070C0"/>
          </a:solidFill>
        </p:spPr>
        <p:style>
          <a:lnRef idx="2">
            <a:schemeClr val="accent6"/>
          </a:lnRef>
          <a:fillRef idx="1">
            <a:schemeClr val="lt1"/>
          </a:fillRef>
          <a:effectRef idx="0">
            <a:schemeClr val="accent6"/>
          </a:effectRef>
          <a:fontRef idx="minor">
            <a:schemeClr val="dk1"/>
          </a:fontRef>
        </p:style>
        <p:txBody>
          <a:bodyPr anchor="ctr"/>
          <a:lstStyle/>
          <a:p>
            <a:pPr algn="ctr"/>
            <a:r>
              <a:rPr lang="en-US" sz="2400" dirty="0">
                <a:solidFill>
                  <a:schemeClr val="bg1"/>
                </a:solidFill>
                <a:cs typeface="Arial" charset="0"/>
              </a:rPr>
              <a:t>Potential Problems</a:t>
            </a:r>
            <a:endParaRPr lang="en-US" sz="2400" dirty="0">
              <a:solidFill>
                <a:schemeClr val="bg1"/>
              </a:solidFill>
            </a:endParaRPr>
          </a:p>
        </p:txBody>
      </p:sp>
      <p:sp>
        <p:nvSpPr>
          <p:cNvPr id="5" name="Content Placeholder 4">
            <a:extLst>
              <a:ext uri="{FF2B5EF4-FFF2-40B4-BE49-F238E27FC236}">
                <a16:creationId xmlns:a16="http://schemas.microsoft.com/office/drawing/2014/main" id="{662D27D4-399F-4FDB-AF40-91E85D462DCB}"/>
              </a:ext>
            </a:extLst>
          </p:cNvPr>
          <p:cNvSpPr>
            <a:spLocks noGrp="1"/>
          </p:cNvSpPr>
          <p:nvPr>
            <p:ph idx="11"/>
          </p:nvPr>
        </p:nvSpPr>
        <p:spPr>
          <a:xfrm>
            <a:off x="6416674" y="1752600"/>
            <a:ext cx="2346326" cy="2514600"/>
          </a:xfrm>
        </p:spPr>
        <p:txBody>
          <a:bodyPr/>
          <a:lstStyle/>
          <a:p>
            <a:pPr algn="ctr" eaLnBrk="1" hangingPunct="1">
              <a:lnSpc>
                <a:spcPct val="90000"/>
              </a:lnSpc>
            </a:pPr>
            <a:r>
              <a:rPr lang="en-US" dirty="0"/>
              <a:t>In some cases, a</a:t>
            </a:r>
            <a:br>
              <a:rPr lang="en-US" dirty="0"/>
            </a:br>
            <a:r>
              <a:rPr lang="en-US" dirty="0"/>
              <a:t> “favorable” variance</a:t>
            </a:r>
            <a:br>
              <a:rPr lang="en-US" dirty="0"/>
            </a:br>
            <a:r>
              <a:rPr lang="en-US" dirty="0"/>
              <a:t>can be as bad or</a:t>
            </a:r>
            <a:br>
              <a:rPr lang="en-US" dirty="0"/>
            </a:br>
            <a:r>
              <a:rPr lang="en-US" dirty="0"/>
              <a:t>worse than an</a:t>
            </a:r>
            <a:br>
              <a:rPr lang="en-US" dirty="0"/>
            </a:br>
            <a:r>
              <a:rPr lang="en-US" dirty="0"/>
              <a:t>unfavorable variance. </a:t>
            </a:r>
          </a:p>
        </p:txBody>
      </p:sp>
      <p:sp>
        <p:nvSpPr>
          <p:cNvPr id="7" name="Content Placeholder 6">
            <a:extLst>
              <a:ext uri="{FF2B5EF4-FFF2-40B4-BE49-F238E27FC236}">
                <a16:creationId xmlns:a16="http://schemas.microsoft.com/office/drawing/2014/main" id="{B9B32839-4355-462A-B198-A0FAC3A61A5D}"/>
              </a:ext>
            </a:extLst>
          </p:cNvPr>
          <p:cNvSpPr>
            <a:spLocks noGrp="1"/>
          </p:cNvSpPr>
          <p:nvPr>
            <p:ph idx="13"/>
          </p:nvPr>
        </p:nvSpPr>
        <p:spPr>
          <a:xfrm>
            <a:off x="685800" y="4856133"/>
            <a:ext cx="7940675" cy="858867"/>
          </a:xfrm>
        </p:spPr>
        <p:txBody>
          <a:bodyPr/>
          <a:lstStyle/>
          <a:p>
            <a:pPr algn="ctr" eaLnBrk="1" hangingPunct="1">
              <a:lnSpc>
                <a:spcPct val="90000"/>
              </a:lnSpc>
            </a:pPr>
            <a:r>
              <a:rPr lang="en-US" dirty="0"/>
              <a:t>Excessive emphasis on meeting the standards may overshadow other important objectives such as maintaining and improving quality, on-time delivery, and customer satisfaction.</a:t>
            </a:r>
          </a:p>
        </p:txBody>
      </p:sp>
    </p:spTree>
    <p:extLst>
      <p:ext uri="{BB962C8B-B14F-4D97-AF65-F5344CB8AC3E}">
        <p14:creationId xmlns:p14="http://schemas.microsoft.com/office/powerpoint/2010/main" val="24999901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40702" y="1066800"/>
            <a:ext cx="7765097" cy="1527549"/>
          </a:xfrm>
        </p:spPr>
        <p:txBody>
          <a:bodyPr lIns="90488" tIns="44450" rIns="90488" bIns="44450">
            <a:noAutofit/>
          </a:bodyPr>
          <a:lstStyle/>
          <a:p>
            <a:pPr eaLnBrk="1" hangingPunct="1">
              <a:defRPr/>
            </a:pPr>
            <a:r>
              <a:rPr lang="en-US" altLang="en-US" sz="4800" dirty="0">
                <a:ea typeface="MS PGothic" charset="-128"/>
              </a:rPr>
              <a:t>End of Chapter 10</a:t>
            </a:r>
            <a:endParaRPr lang="en-US" altLang="en-US" sz="5000" noProof="0" dirty="0">
              <a:solidFill>
                <a:schemeClr val="tx1">
                  <a:lumMod val="85000"/>
                  <a:lumOff val="15000"/>
                </a:schemeClr>
              </a:solidFill>
              <a:ea typeface="MS PGothic" charset="-128"/>
            </a:endParaRPr>
          </a:p>
        </p:txBody>
      </p:sp>
      <p:pic>
        <p:nvPicPr>
          <p:cNvPr id="10" name="Picture 9">
            <a:extLst>
              <a:ext uri="{FF2B5EF4-FFF2-40B4-BE49-F238E27FC236}">
                <a16:creationId xmlns:a16="http://schemas.microsoft.com/office/drawing/2014/main" id="{34C703EF-2709-4124-BD3C-A8CBB791922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905847" y="2997624"/>
            <a:ext cx="3034806" cy="2971800"/>
          </a:xfrm>
          <a:prstGeom prst="rect">
            <a:avLst/>
          </a:prstGeom>
        </p:spPr>
      </p:pic>
      <p:sp>
        <p:nvSpPr>
          <p:cNvPr id="9" name="Content Placeholder 8">
            <a:extLst>
              <a:ext uri="{FF2B5EF4-FFF2-40B4-BE49-F238E27FC236}">
                <a16:creationId xmlns:a16="http://schemas.microsoft.com/office/drawing/2014/main" id="{A54BC8DC-5D2D-4DC2-90EE-55848D8D4FE2}"/>
              </a:ext>
            </a:extLst>
          </p:cNvPr>
          <p:cNvSpPr>
            <a:spLocks noGrp="1"/>
          </p:cNvSpPr>
          <p:nvPr>
            <p:ph sz="quarter" idx="13"/>
          </p:nvPr>
        </p:nvSpPr>
        <p:spPr>
          <a:xfrm>
            <a:off x="304800" y="6387940"/>
            <a:ext cx="8480425" cy="365125"/>
          </a:xfrm>
        </p:spPr>
        <p:txBody>
          <a:bodyPr/>
          <a:lstStyle/>
          <a:p>
            <a:r>
              <a:rPr lang="en-US" sz="1200" noProof="0" dirty="0">
                <a:solidFill>
                  <a:schemeClr val="tx1"/>
                </a:solidFill>
              </a:rPr>
              <a:t>© 2021 McGraw Hill. All rights reserved. Authorized only for instructor use in the classroom. No reproduction or further distribution permitted without the prior written consent of McGraw Hill.</a:t>
            </a:r>
          </a:p>
        </p:txBody>
      </p:sp>
    </p:spTree>
    <p:extLst>
      <p:ext uri="{BB962C8B-B14F-4D97-AF65-F5344CB8AC3E}">
        <p14:creationId xmlns:p14="http://schemas.microsoft.com/office/powerpoint/2010/main" val="33563557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74C99BE-BD42-4C84-8F23-484137F9F4F9}"/>
              </a:ext>
            </a:extLst>
          </p:cNvPr>
          <p:cNvSpPr>
            <a:spLocks noGrp="1"/>
          </p:cNvSpPr>
          <p:nvPr>
            <p:ph type="title"/>
          </p:nvPr>
        </p:nvSpPr>
        <p:spPr>
          <a:xfrm>
            <a:off x="822324" y="2412775"/>
            <a:ext cx="7940675" cy="1422850"/>
          </a:xfrm>
        </p:spPr>
        <p:txBody>
          <a:bodyPr anchor="ctr">
            <a:normAutofit/>
          </a:bodyPr>
          <a:lstStyle/>
          <a:p>
            <a:r>
              <a:rPr lang="en-US" sz="3000" noProof="0" dirty="0"/>
              <a:t>Accessibility Content: Text Alternatives for Images</a:t>
            </a:r>
          </a:p>
        </p:txBody>
      </p:sp>
    </p:spTree>
    <p:extLst>
      <p:ext uri="{BB962C8B-B14F-4D97-AF65-F5344CB8AC3E}">
        <p14:creationId xmlns:p14="http://schemas.microsoft.com/office/powerpoint/2010/main" val="199393016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0A4C802-594A-4844-8242-BC7C1F2A26C5}"/>
              </a:ext>
            </a:extLst>
          </p:cNvPr>
          <p:cNvSpPr>
            <a:spLocks noGrp="1"/>
          </p:cNvSpPr>
          <p:nvPr>
            <p:ph type="title"/>
          </p:nvPr>
        </p:nvSpPr>
        <p:spPr>
          <a:xfrm>
            <a:off x="822324" y="152400"/>
            <a:ext cx="7864475" cy="1025525"/>
          </a:xfrm>
        </p:spPr>
        <p:txBody>
          <a:bodyPr>
            <a:noAutofit/>
          </a:bodyPr>
          <a:lstStyle/>
          <a:p>
            <a:r>
              <a:rPr lang="en-US" sz="3600" dirty="0">
                <a:cs typeface="Arial" charset="0"/>
              </a:rPr>
              <a:t>A General Model for Variance Analysis </a:t>
            </a:r>
            <a:r>
              <a:rPr lang="en-US" altLang="en-US" sz="3600" noProof="0" dirty="0"/>
              <a:t>– </a:t>
            </a:r>
            <a:r>
              <a:rPr lang="en-US" sz="3600" noProof="0" dirty="0"/>
              <a:t>Text Alternative</a:t>
            </a:r>
          </a:p>
        </p:txBody>
      </p:sp>
      <p:sp>
        <p:nvSpPr>
          <p:cNvPr id="12" name="Content Placeholder 11">
            <a:extLst>
              <a:ext uri="{FF2B5EF4-FFF2-40B4-BE49-F238E27FC236}">
                <a16:creationId xmlns:a16="http://schemas.microsoft.com/office/drawing/2014/main" id="{E66B06FA-D177-44E8-A5C6-2869F1F9BBF1}"/>
              </a:ext>
            </a:extLst>
          </p:cNvPr>
          <p:cNvSpPr>
            <a:spLocks noGrp="1"/>
          </p:cNvSpPr>
          <p:nvPr>
            <p:ph idx="1"/>
          </p:nvPr>
        </p:nvSpPr>
        <p:spPr>
          <a:xfrm>
            <a:off x="2994572" y="1447800"/>
            <a:ext cx="3199306" cy="304800"/>
          </a:xfrm>
        </p:spPr>
        <p:txBody>
          <a:bodyPr/>
          <a:lstStyle/>
          <a:p>
            <a:r>
              <a:rPr lang="en-US" noProof="0" dirty="0">
                <a:hlinkClick r:id="rId2" action="ppaction://hlinksldjump"/>
              </a:rPr>
              <a:t>Return to parent-slide containing images.</a:t>
            </a:r>
            <a:endParaRPr lang="en-US" noProof="0" dirty="0">
              <a:hlinkClick r:id="rId3" action="ppaction://hlinksldjump"/>
            </a:endParaRPr>
          </a:p>
        </p:txBody>
      </p:sp>
      <p:sp>
        <p:nvSpPr>
          <p:cNvPr id="13" name="Content Placeholder 12">
            <a:extLst>
              <a:ext uri="{FF2B5EF4-FFF2-40B4-BE49-F238E27FC236}">
                <a16:creationId xmlns:a16="http://schemas.microsoft.com/office/drawing/2014/main" id="{2822CDC8-8F10-493B-84A6-4AF612828F7D}"/>
              </a:ext>
            </a:extLst>
          </p:cNvPr>
          <p:cNvSpPr>
            <a:spLocks noGrp="1"/>
          </p:cNvSpPr>
          <p:nvPr>
            <p:ph idx="10"/>
          </p:nvPr>
        </p:nvSpPr>
        <p:spPr>
          <a:xfrm>
            <a:off x="822323" y="1879368"/>
            <a:ext cx="7864475" cy="3835632"/>
          </a:xfrm>
        </p:spPr>
        <p:txBody>
          <a:bodyPr/>
          <a:lstStyle/>
          <a:p>
            <a:r>
              <a:rPr lang="en-US" dirty="0"/>
              <a:t>Price variance is the difference between Actual Quantity of Input, at Standard Price (AQ times SP) and Actual Quantity of Input, at Actual Price (AQ times AP). Quantity variance is the difference between Standard Quantity Allowed for Actual Output, at Standard Price (SQ times SP) and Actual Quantity of Input, at Standard Price (AQ times SP). Spending variance is the difference between Standard Quantity Allowed for Actual Output, at Standard Price (SQ times SP) and Actual Quantity of Input, at Actual Price (AQ times AP).</a:t>
            </a:r>
            <a:endParaRPr lang="en-US" sz="2400" noProof="0" dirty="0"/>
          </a:p>
        </p:txBody>
      </p:sp>
      <p:sp>
        <p:nvSpPr>
          <p:cNvPr id="15" name="Content Placeholder 14">
            <a:extLst>
              <a:ext uri="{FF2B5EF4-FFF2-40B4-BE49-F238E27FC236}">
                <a16:creationId xmlns:a16="http://schemas.microsoft.com/office/drawing/2014/main" id="{1EBE39B0-622B-4E34-B8A1-2AC5723C3627}"/>
              </a:ext>
            </a:extLst>
          </p:cNvPr>
          <p:cNvSpPr>
            <a:spLocks noGrp="1"/>
          </p:cNvSpPr>
          <p:nvPr>
            <p:ph sz="quarter" idx="12"/>
          </p:nvPr>
        </p:nvSpPr>
        <p:spPr/>
        <p:txBody>
          <a:bodyPr/>
          <a:lstStyle/>
          <a:p>
            <a:r>
              <a:rPr lang="en-US" dirty="0">
                <a:hlinkClick r:id="rId2" action="ppaction://hlinksldjump"/>
              </a:rPr>
              <a:t>Return to parent-slide containing images.</a:t>
            </a:r>
            <a:endParaRPr lang="en-US" dirty="0">
              <a:hlinkClick r:id="rId4" action="ppaction://hlinksldjump"/>
            </a:endParaRPr>
          </a:p>
        </p:txBody>
      </p:sp>
    </p:spTree>
    <p:extLst>
      <p:ext uri="{BB962C8B-B14F-4D97-AF65-F5344CB8AC3E}">
        <p14:creationId xmlns:p14="http://schemas.microsoft.com/office/powerpoint/2010/main" val="122750253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0A4C802-594A-4844-8242-BC7C1F2A26C5}"/>
              </a:ext>
            </a:extLst>
          </p:cNvPr>
          <p:cNvSpPr>
            <a:spLocks noGrp="1"/>
          </p:cNvSpPr>
          <p:nvPr>
            <p:ph type="title"/>
          </p:nvPr>
        </p:nvSpPr>
        <p:spPr>
          <a:xfrm>
            <a:off x="822324" y="152400"/>
            <a:ext cx="7864475" cy="1025525"/>
          </a:xfrm>
        </p:spPr>
        <p:txBody>
          <a:bodyPr>
            <a:noAutofit/>
          </a:bodyPr>
          <a:lstStyle/>
          <a:p>
            <a:r>
              <a:rPr lang="en-US" altLang="en-US" sz="3600" dirty="0"/>
              <a:t>Materials Variances Summary </a:t>
            </a:r>
            <a:r>
              <a:rPr lang="en-US" altLang="en-US" sz="1000" dirty="0"/>
              <a:t>1</a:t>
            </a:r>
            <a:r>
              <a:rPr lang="en-US" altLang="en-US" sz="3600" dirty="0"/>
              <a:t> </a:t>
            </a:r>
            <a:r>
              <a:rPr lang="en-US" altLang="en-US" sz="3600" noProof="0" dirty="0"/>
              <a:t>– </a:t>
            </a:r>
            <a:r>
              <a:rPr lang="en-US" sz="3600" noProof="0" dirty="0"/>
              <a:t>Text Alternative</a:t>
            </a:r>
          </a:p>
        </p:txBody>
      </p:sp>
      <p:sp>
        <p:nvSpPr>
          <p:cNvPr id="12" name="Content Placeholder 11">
            <a:extLst>
              <a:ext uri="{FF2B5EF4-FFF2-40B4-BE49-F238E27FC236}">
                <a16:creationId xmlns:a16="http://schemas.microsoft.com/office/drawing/2014/main" id="{E66B06FA-D177-44E8-A5C6-2869F1F9BBF1}"/>
              </a:ext>
            </a:extLst>
          </p:cNvPr>
          <p:cNvSpPr>
            <a:spLocks noGrp="1"/>
          </p:cNvSpPr>
          <p:nvPr>
            <p:ph idx="1"/>
          </p:nvPr>
        </p:nvSpPr>
        <p:spPr>
          <a:xfrm>
            <a:off x="2994572" y="1447800"/>
            <a:ext cx="3199306" cy="304800"/>
          </a:xfrm>
        </p:spPr>
        <p:txBody>
          <a:bodyPr/>
          <a:lstStyle/>
          <a:p>
            <a:r>
              <a:rPr lang="en-US" noProof="0" dirty="0">
                <a:hlinkClick r:id="rId2" action="ppaction://hlinksldjump"/>
              </a:rPr>
              <a:t>Return to parent-slide containing images.</a:t>
            </a:r>
            <a:endParaRPr lang="en-US" noProof="0" dirty="0">
              <a:hlinkClick r:id="rId3" action="ppaction://hlinksldjump"/>
            </a:endParaRPr>
          </a:p>
        </p:txBody>
      </p:sp>
      <p:sp>
        <p:nvSpPr>
          <p:cNvPr id="13" name="Content Placeholder 12">
            <a:extLst>
              <a:ext uri="{FF2B5EF4-FFF2-40B4-BE49-F238E27FC236}">
                <a16:creationId xmlns:a16="http://schemas.microsoft.com/office/drawing/2014/main" id="{2822CDC8-8F10-493B-84A6-4AF612828F7D}"/>
              </a:ext>
            </a:extLst>
          </p:cNvPr>
          <p:cNvSpPr>
            <a:spLocks noGrp="1"/>
          </p:cNvSpPr>
          <p:nvPr>
            <p:ph idx="10"/>
          </p:nvPr>
        </p:nvSpPr>
        <p:spPr>
          <a:xfrm>
            <a:off x="822323" y="1879368"/>
            <a:ext cx="7864475" cy="2845032"/>
          </a:xfrm>
        </p:spPr>
        <p:txBody>
          <a:bodyPr/>
          <a:lstStyle/>
          <a:p>
            <a:r>
              <a:rPr lang="en-US" dirty="0"/>
              <a:t>Actual Quantity of 210 kilograms times Actual Price of $4.90 per kilogram equals $1,029. Actual Quantity of 210 kilograms times Standard Price of $5.00 per kilogram equals $1,050. The difference between these two is a favorable price variance of $21 ($1,050 minus $1,029). Standard Quantity of 200 kilograms times Standard Price of $5.00 per kilogram equals $1,000. The difference between this and $1,050 is an unfavorable quantity variance of $50 ($1,000 minus $1,050).</a:t>
            </a:r>
            <a:endParaRPr lang="en-US" sz="2400" noProof="0" dirty="0"/>
          </a:p>
        </p:txBody>
      </p:sp>
      <p:sp>
        <p:nvSpPr>
          <p:cNvPr id="15" name="Content Placeholder 14">
            <a:extLst>
              <a:ext uri="{FF2B5EF4-FFF2-40B4-BE49-F238E27FC236}">
                <a16:creationId xmlns:a16="http://schemas.microsoft.com/office/drawing/2014/main" id="{1EBE39B0-622B-4E34-B8A1-2AC5723C3627}"/>
              </a:ext>
            </a:extLst>
          </p:cNvPr>
          <p:cNvSpPr>
            <a:spLocks noGrp="1"/>
          </p:cNvSpPr>
          <p:nvPr>
            <p:ph sz="quarter" idx="12"/>
          </p:nvPr>
        </p:nvSpPr>
        <p:spPr/>
        <p:txBody>
          <a:bodyPr/>
          <a:lstStyle/>
          <a:p>
            <a:r>
              <a:rPr lang="en-US" dirty="0">
                <a:hlinkClick r:id="rId2" action="ppaction://hlinksldjump"/>
              </a:rPr>
              <a:t>Return to parent-slide containing images.</a:t>
            </a:r>
            <a:endParaRPr lang="en-US" dirty="0">
              <a:hlinkClick r:id="rId4" action="ppaction://hlinksldjump"/>
            </a:endParaRPr>
          </a:p>
        </p:txBody>
      </p:sp>
    </p:spTree>
    <p:extLst>
      <p:ext uri="{BB962C8B-B14F-4D97-AF65-F5344CB8AC3E}">
        <p14:creationId xmlns:p14="http://schemas.microsoft.com/office/powerpoint/2010/main" val="68755827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0A4C802-594A-4844-8242-BC7C1F2A26C5}"/>
              </a:ext>
            </a:extLst>
          </p:cNvPr>
          <p:cNvSpPr>
            <a:spLocks noGrp="1"/>
          </p:cNvSpPr>
          <p:nvPr>
            <p:ph type="title"/>
          </p:nvPr>
        </p:nvSpPr>
        <p:spPr>
          <a:xfrm>
            <a:off x="822324" y="152400"/>
            <a:ext cx="7864475" cy="1025525"/>
          </a:xfrm>
        </p:spPr>
        <p:txBody>
          <a:bodyPr>
            <a:noAutofit/>
          </a:bodyPr>
          <a:lstStyle/>
          <a:p>
            <a:r>
              <a:rPr lang="en-US" sz="3600" dirty="0">
                <a:ea typeface="MS PGothic" charset="0"/>
                <a:cs typeface="Arial" charset="0"/>
              </a:rPr>
              <a:t>Quick Check </a:t>
            </a:r>
            <a:r>
              <a:rPr lang="en-US" sz="3600" dirty="0">
                <a:ea typeface="MS PGothic" charset="0"/>
                <a:cs typeface="Arial" charset="0"/>
                <a:sym typeface="Wingdings" charset="0"/>
              </a:rPr>
              <a:t>1g </a:t>
            </a:r>
            <a:r>
              <a:rPr lang="en-US" altLang="en-US" sz="3600" noProof="0" dirty="0"/>
              <a:t>– </a:t>
            </a:r>
            <a:r>
              <a:rPr lang="en-US" sz="3600" noProof="0" dirty="0"/>
              <a:t>Text Alternative</a:t>
            </a:r>
          </a:p>
        </p:txBody>
      </p:sp>
      <p:sp>
        <p:nvSpPr>
          <p:cNvPr id="12" name="Content Placeholder 11">
            <a:extLst>
              <a:ext uri="{FF2B5EF4-FFF2-40B4-BE49-F238E27FC236}">
                <a16:creationId xmlns:a16="http://schemas.microsoft.com/office/drawing/2014/main" id="{E66B06FA-D177-44E8-A5C6-2869F1F9BBF1}"/>
              </a:ext>
            </a:extLst>
          </p:cNvPr>
          <p:cNvSpPr>
            <a:spLocks noGrp="1"/>
          </p:cNvSpPr>
          <p:nvPr>
            <p:ph idx="1"/>
          </p:nvPr>
        </p:nvSpPr>
        <p:spPr>
          <a:xfrm>
            <a:off x="2994572" y="1447800"/>
            <a:ext cx="3199306" cy="304800"/>
          </a:xfrm>
        </p:spPr>
        <p:txBody>
          <a:bodyPr/>
          <a:lstStyle/>
          <a:p>
            <a:r>
              <a:rPr lang="en-US" noProof="0" dirty="0">
                <a:hlinkClick r:id="rId2" action="ppaction://hlinksldjump"/>
              </a:rPr>
              <a:t>Return to parent-slide containing images.</a:t>
            </a:r>
            <a:endParaRPr lang="en-US" noProof="0" dirty="0">
              <a:hlinkClick r:id="rId3" action="ppaction://hlinksldjump"/>
            </a:endParaRPr>
          </a:p>
        </p:txBody>
      </p:sp>
      <p:sp>
        <p:nvSpPr>
          <p:cNvPr id="13" name="Content Placeholder 12">
            <a:extLst>
              <a:ext uri="{FF2B5EF4-FFF2-40B4-BE49-F238E27FC236}">
                <a16:creationId xmlns:a16="http://schemas.microsoft.com/office/drawing/2014/main" id="{2822CDC8-8F10-493B-84A6-4AF612828F7D}"/>
              </a:ext>
            </a:extLst>
          </p:cNvPr>
          <p:cNvSpPr>
            <a:spLocks noGrp="1"/>
          </p:cNvSpPr>
          <p:nvPr>
            <p:ph idx="10"/>
          </p:nvPr>
        </p:nvSpPr>
        <p:spPr>
          <a:xfrm>
            <a:off x="822323" y="1879368"/>
            <a:ext cx="7864475" cy="2845032"/>
          </a:xfrm>
        </p:spPr>
        <p:txBody>
          <a:bodyPr/>
          <a:lstStyle/>
          <a:p>
            <a:r>
              <a:rPr lang="en-US" dirty="0"/>
              <a:t>Actual Quantity of 1,700 pounds times Actual Price of $3.90 per pound equals $6,630. Actual Quantity of 1,700 pounds times Standard Price of $4.00 per pound equals $6,800. The difference between these two is a favorable price variance of $170 ($6,800 minus $6,630). Standard Quantity of 1,500 pounds times Standard Price of $4.00 per pound equals $6,000. The difference between this and $6,800 is an unfavorable quantity variance of $800 ($6,000 minus $6,800).</a:t>
            </a:r>
            <a:endParaRPr lang="en-US" sz="2400" noProof="0" dirty="0"/>
          </a:p>
        </p:txBody>
      </p:sp>
      <p:sp>
        <p:nvSpPr>
          <p:cNvPr id="15" name="Content Placeholder 14">
            <a:extLst>
              <a:ext uri="{FF2B5EF4-FFF2-40B4-BE49-F238E27FC236}">
                <a16:creationId xmlns:a16="http://schemas.microsoft.com/office/drawing/2014/main" id="{1EBE39B0-622B-4E34-B8A1-2AC5723C3627}"/>
              </a:ext>
            </a:extLst>
          </p:cNvPr>
          <p:cNvSpPr>
            <a:spLocks noGrp="1"/>
          </p:cNvSpPr>
          <p:nvPr>
            <p:ph sz="quarter" idx="12"/>
          </p:nvPr>
        </p:nvSpPr>
        <p:spPr/>
        <p:txBody>
          <a:bodyPr/>
          <a:lstStyle/>
          <a:p>
            <a:r>
              <a:rPr lang="en-US" dirty="0">
                <a:hlinkClick r:id="rId2" action="ppaction://hlinksldjump"/>
              </a:rPr>
              <a:t>Return to parent-slide containing images.</a:t>
            </a:r>
            <a:endParaRPr lang="en-US" dirty="0">
              <a:hlinkClick r:id="rId4" action="ppaction://hlinksldjump"/>
            </a:endParaRPr>
          </a:p>
        </p:txBody>
      </p:sp>
    </p:spTree>
    <p:extLst>
      <p:ext uri="{BB962C8B-B14F-4D97-AF65-F5344CB8AC3E}">
        <p14:creationId xmlns:p14="http://schemas.microsoft.com/office/powerpoint/2010/main" val="3346314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noProof="0" dirty="0">
                <a:cs typeface="Arial" charset="0"/>
              </a:rPr>
              <a:t>Using Standards in Flexible Budgets</a:t>
            </a:r>
            <a:endParaRPr lang="en-US" noProof="0" dirty="0"/>
          </a:p>
        </p:txBody>
      </p:sp>
      <p:sp>
        <p:nvSpPr>
          <p:cNvPr id="12" name="Content Placeholder 11"/>
          <p:cNvSpPr>
            <a:spLocks noGrp="1"/>
          </p:cNvSpPr>
          <p:nvPr>
            <p:ph idx="1"/>
          </p:nvPr>
        </p:nvSpPr>
        <p:spPr>
          <a:xfrm>
            <a:off x="822325" y="1447800"/>
            <a:ext cx="7543800" cy="1447800"/>
          </a:xfrm>
          <a:ln w="19050">
            <a:solidFill>
              <a:schemeClr val="tx1"/>
            </a:solidFill>
          </a:ln>
        </p:spPr>
        <p:txBody>
          <a:bodyPr/>
          <a:lstStyle/>
          <a:p>
            <a:pPr marL="80963">
              <a:spcAft>
                <a:spcPts val="0"/>
              </a:spcAft>
              <a:defRPr/>
            </a:pPr>
            <a:r>
              <a:rPr lang="en-US" sz="2800" noProof="0" dirty="0"/>
              <a:t>Standard costs per unit for direct materials, direct labor, and variable manufacturing overhead can be used to compute </a:t>
            </a:r>
            <a:r>
              <a:rPr lang="en-US" sz="2800" b="1" noProof="0" dirty="0">
                <a:solidFill>
                  <a:srgbClr val="AC0000"/>
                </a:solidFill>
              </a:rPr>
              <a:t>activity</a:t>
            </a:r>
            <a:r>
              <a:rPr lang="en-US" sz="2800" noProof="0" dirty="0"/>
              <a:t> and </a:t>
            </a:r>
            <a:r>
              <a:rPr lang="en-US" sz="2800" b="1" noProof="0" dirty="0">
                <a:solidFill>
                  <a:srgbClr val="AC0000"/>
                </a:solidFill>
              </a:rPr>
              <a:t>spending</a:t>
            </a:r>
            <a:r>
              <a:rPr lang="en-US" sz="2800" noProof="0" dirty="0">
                <a:solidFill>
                  <a:srgbClr val="C00000"/>
                </a:solidFill>
              </a:rPr>
              <a:t> </a:t>
            </a:r>
            <a:r>
              <a:rPr lang="en-US" sz="2800" noProof="0" dirty="0"/>
              <a:t>variances.</a:t>
            </a:r>
          </a:p>
        </p:txBody>
      </p:sp>
      <p:sp>
        <p:nvSpPr>
          <p:cNvPr id="2" name="Content Placeholder 1">
            <a:extLst>
              <a:ext uri="{FF2B5EF4-FFF2-40B4-BE49-F238E27FC236}">
                <a16:creationId xmlns:a16="http://schemas.microsoft.com/office/drawing/2014/main" id="{CFAD76F5-AB94-430D-A2BF-2D073E68DAFC}"/>
              </a:ext>
            </a:extLst>
          </p:cNvPr>
          <p:cNvSpPr>
            <a:spLocks noGrp="1"/>
          </p:cNvSpPr>
          <p:nvPr>
            <p:ph idx="10"/>
          </p:nvPr>
        </p:nvSpPr>
        <p:spPr>
          <a:xfrm>
            <a:off x="822324" y="3933650"/>
            <a:ext cx="7712076" cy="1171750"/>
          </a:xfrm>
          <a:ln>
            <a:solidFill>
              <a:schemeClr val="tx1"/>
            </a:solidFill>
          </a:ln>
        </p:spPr>
        <p:txBody>
          <a:bodyPr/>
          <a:lstStyle/>
          <a:p>
            <a:pPr marL="80963"/>
            <a:r>
              <a:rPr lang="en-US" sz="2800" b="1" dirty="0">
                <a:solidFill>
                  <a:srgbClr val="AC0000"/>
                </a:solidFill>
              </a:rPr>
              <a:t>Spending</a:t>
            </a:r>
            <a:r>
              <a:rPr lang="en-US" sz="2800" dirty="0">
                <a:solidFill>
                  <a:srgbClr val="C00000"/>
                </a:solidFill>
              </a:rPr>
              <a:t> </a:t>
            </a:r>
            <a:r>
              <a:rPr lang="en-US" sz="2800" dirty="0"/>
              <a:t>variances </a:t>
            </a:r>
            <a:r>
              <a:rPr lang="en-US" sz="2800" noProof="0" dirty="0"/>
              <a:t>become more useful by breaking them down into price and quantity variances.</a:t>
            </a:r>
          </a:p>
        </p:txBody>
      </p:sp>
    </p:spTree>
    <p:extLst>
      <p:ext uri="{BB962C8B-B14F-4D97-AF65-F5344CB8AC3E}">
        <p14:creationId xmlns:p14="http://schemas.microsoft.com/office/powerpoint/2010/main" val="10252527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0A4C802-594A-4844-8242-BC7C1F2A26C5}"/>
              </a:ext>
            </a:extLst>
          </p:cNvPr>
          <p:cNvSpPr>
            <a:spLocks noGrp="1"/>
          </p:cNvSpPr>
          <p:nvPr>
            <p:ph type="title"/>
          </p:nvPr>
        </p:nvSpPr>
        <p:spPr>
          <a:xfrm>
            <a:off x="822324" y="152400"/>
            <a:ext cx="7864475" cy="1025525"/>
          </a:xfrm>
        </p:spPr>
        <p:txBody>
          <a:bodyPr>
            <a:noAutofit/>
          </a:bodyPr>
          <a:lstStyle/>
          <a:p>
            <a:r>
              <a:rPr lang="en-US" altLang="en-US" sz="3600" dirty="0"/>
              <a:t>Labor Variances Summary </a:t>
            </a:r>
            <a:r>
              <a:rPr lang="en-US" altLang="en-US" sz="1000" dirty="0"/>
              <a:t>1</a:t>
            </a:r>
            <a:r>
              <a:rPr lang="en-US" altLang="en-US" sz="3600" noProof="0" dirty="0"/>
              <a:t> – </a:t>
            </a:r>
            <a:r>
              <a:rPr lang="en-US" sz="3600" noProof="0" dirty="0"/>
              <a:t>Text Alternative</a:t>
            </a:r>
          </a:p>
        </p:txBody>
      </p:sp>
      <p:sp>
        <p:nvSpPr>
          <p:cNvPr id="12" name="Content Placeholder 11">
            <a:extLst>
              <a:ext uri="{FF2B5EF4-FFF2-40B4-BE49-F238E27FC236}">
                <a16:creationId xmlns:a16="http://schemas.microsoft.com/office/drawing/2014/main" id="{E66B06FA-D177-44E8-A5C6-2869F1F9BBF1}"/>
              </a:ext>
            </a:extLst>
          </p:cNvPr>
          <p:cNvSpPr>
            <a:spLocks noGrp="1"/>
          </p:cNvSpPr>
          <p:nvPr>
            <p:ph idx="1"/>
          </p:nvPr>
        </p:nvSpPr>
        <p:spPr>
          <a:xfrm>
            <a:off x="2994572" y="1447800"/>
            <a:ext cx="3199306" cy="304800"/>
          </a:xfrm>
        </p:spPr>
        <p:txBody>
          <a:bodyPr/>
          <a:lstStyle/>
          <a:p>
            <a:r>
              <a:rPr lang="en-US" noProof="0" dirty="0">
                <a:hlinkClick r:id="rId2" action="ppaction://hlinksldjump"/>
              </a:rPr>
              <a:t>Return to parent-slide containing images.</a:t>
            </a:r>
            <a:endParaRPr lang="en-US" noProof="0" dirty="0">
              <a:hlinkClick r:id="rId3" action="ppaction://hlinksldjump"/>
            </a:endParaRPr>
          </a:p>
        </p:txBody>
      </p:sp>
      <p:sp>
        <p:nvSpPr>
          <p:cNvPr id="13" name="Content Placeholder 12">
            <a:extLst>
              <a:ext uri="{FF2B5EF4-FFF2-40B4-BE49-F238E27FC236}">
                <a16:creationId xmlns:a16="http://schemas.microsoft.com/office/drawing/2014/main" id="{2822CDC8-8F10-493B-84A6-4AF612828F7D}"/>
              </a:ext>
            </a:extLst>
          </p:cNvPr>
          <p:cNvSpPr>
            <a:spLocks noGrp="1"/>
          </p:cNvSpPr>
          <p:nvPr>
            <p:ph idx="10"/>
          </p:nvPr>
        </p:nvSpPr>
        <p:spPr>
          <a:xfrm>
            <a:off x="822323" y="1879368"/>
            <a:ext cx="7864475" cy="2845032"/>
          </a:xfrm>
        </p:spPr>
        <p:txBody>
          <a:bodyPr/>
          <a:lstStyle/>
          <a:p>
            <a:r>
              <a:rPr lang="en-US" dirty="0"/>
              <a:t>Actual Hours of 2,500 hours times Actual Rate of $10.50 per hour equals $26,250. Actual Hours of 2,500 hours times Standard Rate of $10.00 per hour equals $25,000. The difference between these two is an unfavorable rate variance of $1,250 ($25,000 minus $26,250). Standard Hours of 2,400 hours times Standard Rate of $10.00 per hour equals $24,000. The difference between this and $25,000 is an unfavorable efficiency variance of $1,000 ($24,000 minus $25,000).</a:t>
            </a:r>
            <a:endParaRPr lang="en-US" sz="2400" noProof="0" dirty="0"/>
          </a:p>
        </p:txBody>
      </p:sp>
      <p:sp>
        <p:nvSpPr>
          <p:cNvPr id="15" name="Content Placeholder 14">
            <a:extLst>
              <a:ext uri="{FF2B5EF4-FFF2-40B4-BE49-F238E27FC236}">
                <a16:creationId xmlns:a16="http://schemas.microsoft.com/office/drawing/2014/main" id="{1EBE39B0-622B-4E34-B8A1-2AC5723C3627}"/>
              </a:ext>
            </a:extLst>
          </p:cNvPr>
          <p:cNvSpPr>
            <a:spLocks noGrp="1"/>
          </p:cNvSpPr>
          <p:nvPr>
            <p:ph sz="quarter" idx="12"/>
          </p:nvPr>
        </p:nvSpPr>
        <p:spPr/>
        <p:txBody>
          <a:bodyPr/>
          <a:lstStyle/>
          <a:p>
            <a:r>
              <a:rPr lang="en-US" dirty="0">
                <a:hlinkClick r:id="rId2" action="ppaction://hlinksldjump"/>
              </a:rPr>
              <a:t>Return to parent-slide containing images.</a:t>
            </a:r>
            <a:endParaRPr lang="en-US" dirty="0">
              <a:hlinkClick r:id="rId4" action="ppaction://hlinksldjump"/>
            </a:endParaRPr>
          </a:p>
        </p:txBody>
      </p:sp>
    </p:spTree>
    <p:extLst>
      <p:ext uri="{BB962C8B-B14F-4D97-AF65-F5344CB8AC3E}">
        <p14:creationId xmlns:p14="http://schemas.microsoft.com/office/powerpoint/2010/main" val="24000467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0A4C802-594A-4844-8242-BC7C1F2A26C5}"/>
              </a:ext>
            </a:extLst>
          </p:cNvPr>
          <p:cNvSpPr>
            <a:spLocks noGrp="1"/>
          </p:cNvSpPr>
          <p:nvPr>
            <p:ph type="title"/>
          </p:nvPr>
        </p:nvSpPr>
        <p:spPr>
          <a:xfrm>
            <a:off x="822324" y="152400"/>
            <a:ext cx="7864475" cy="1025525"/>
          </a:xfrm>
        </p:spPr>
        <p:txBody>
          <a:bodyPr>
            <a:noAutofit/>
          </a:bodyPr>
          <a:lstStyle/>
          <a:p>
            <a:r>
              <a:rPr lang="en-US" sz="3600" dirty="0">
                <a:ea typeface="MS PGothic" charset="0"/>
                <a:cs typeface="Arial" charset="0"/>
              </a:rPr>
              <a:t>Quick Check </a:t>
            </a:r>
            <a:r>
              <a:rPr lang="en-US" sz="3600" dirty="0">
                <a:ea typeface="MS PGothic" charset="0"/>
                <a:cs typeface="Arial" charset="0"/>
                <a:sym typeface="Wingdings" charset="0"/>
              </a:rPr>
              <a:t>2e</a:t>
            </a:r>
            <a:r>
              <a:rPr lang="en-US" altLang="en-US" sz="3600" noProof="0" dirty="0"/>
              <a:t> – </a:t>
            </a:r>
            <a:r>
              <a:rPr lang="en-US" sz="3600" noProof="0" dirty="0"/>
              <a:t>Text Alternative</a:t>
            </a:r>
          </a:p>
        </p:txBody>
      </p:sp>
      <p:sp>
        <p:nvSpPr>
          <p:cNvPr id="12" name="Content Placeholder 11">
            <a:extLst>
              <a:ext uri="{FF2B5EF4-FFF2-40B4-BE49-F238E27FC236}">
                <a16:creationId xmlns:a16="http://schemas.microsoft.com/office/drawing/2014/main" id="{E66B06FA-D177-44E8-A5C6-2869F1F9BBF1}"/>
              </a:ext>
            </a:extLst>
          </p:cNvPr>
          <p:cNvSpPr>
            <a:spLocks noGrp="1"/>
          </p:cNvSpPr>
          <p:nvPr>
            <p:ph idx="1"/>
          </p:nvPr>
        </p:nvSpPr>
        <p:spPr>
          <a:xfrm>
            <a:off x="2994572" y="1447800"/>
            <a:ext cx="3199306" cy="304800"/>
          </a:xfrm>
        </p:spPr>
        <p:txBody>
          <a:bodyPr/>
          <a:lstStyle/>
          <a:p>
            <a:r>
              <a:rPr lang="en-US" noProof="0" dirty="0">
                <a:hlinkClick r:id="rId2" action="ppaction://hlinksldjump"/>
              </a:rPr>
              <a:t>Return to parent-slide containing images.</a:t>
            </a:r>
            <a:endParaRPr lang="en-US" noProof="0" dirty="0">
              <a:hlinkClick r:id="rId3" action="ppaction://hlinksldjump"/>
            </a:endParaRPr>
          </a:p>
        </p:txBody>
      </p:sp>
      <p:sp>
        <p:nvSpPr>
          <p:cNvPr id="13" name="Content Placeholder 12">
            <a:extLst>
              <a:ext uri="{FF2B5EF4-FFF2-40B4-BE49-F238E27FC236}">
                <a16:creationId xmlns:a16="http://schemas.microsoft.com/office/drawing/2014/main" id="{2822CDC8-8F10-493B-84A6-4AF612828F7D}"/>
              </a:ext>
            </a:extLst>
          </p:cNvPr>
          <p:cNvSpPr>
            <a:spLocks noGrp="1"/>
          </p:cNvSpPr>
          <p:nvPr>
            <p:ph idx="10"/>
          </p:nvPr>
        </p:nvSpPr>
        <p:spPr>
          <a:xfrm>
            <a:off x="822323" y="1879368"/>
            <a:ext cx="7864475" cy="2845032"/>
          </a:xfrm>
        </p:spPr>
        <p:txBody>
          <a:bodyPr/>
          <a:lstStyle/>
          <a:p>
            <a:r>
              <a:rPr lang="en-US" dirty="0"/>
              <a:t>Actual Hours of 1,550 hours times Actual Rate of $12.20 per hour equals $18,910. Actual Hours of 1,550 hours times Standard Rate of $12.00 per hour equals $18,600. The difference between these two is an unfavorable rate variance of $310 ($18,600 minus $18,910). Standard Hours of 1,500 hours times Standard Rate of $12.00 per hour equals $18,000. The difference between this and $18,600 is an unfavorable efficiency variance of $600 ($18,000 minus $18,600).</a:t>
            </a:r>
            <a:endParaRPr lang="en-US" sz="2400" noProof="0" dirty="0"/>
          </a:p>
        </p:txBody>
      </p:sp>
      <p:sp>
        <p:nvSpPr>
          <p:cNvPr id="15" name="Content Placeholder 14">
            <a:extLst>
              <a:ext uri="{FF2B5EF4-FFF2-40B4-BE49-F238E27FC236}">
                <a16:creationId xmlns:a16="http://schemas.microsoft.com/office/drawing/2014/main" id="{1EBE39B0-622B-4E34-B8A1-2AC5723C3627}"/>
              </a:ext>
            </a:extLst>
          </p:cNvPr>
          <p:cNvSpPr>
            <a:spLocks noGrp="1"/>
          </p:cNvSpPr>
          <p:nvPr>
            <p:ph sz="quarter" idx="12"/>
          </p:nvPr>
        </p:nvSpPr>
        <p:spPr/>
        <p:txBody>
          <a:bodyPr/>
          <a:lstStyle/>
          <a:p>
            <a:r>
              <a:rPr lang="en-US" dirty="0">
                <a:hlinkClick r:id="rId2" action="ppaction://hlinksldjump"/>
              </a:rPr>
              <a:t>Return to parent-slide containing images.</a:t>
            </a:r>
            <a:endParaRPr lang="en-US" dirty="0">
              <a:hlinkClick r:id="rId4" action="ppaction://hlinksldjump"/>
            </a:endParaRPr>
          </a:p>
        </p:txBody>
      </p:sp>
    </p:spTree>
    <p:extLst>
      <p:ext uri="{BB962C8B-B14F-4D97-AF65-F5344CB8AC3E}">
        <p14:creationId xmlns:p14="http://schemas.microsoft.com/office/powerpoint/2010/main" val="1600136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0A4C802-594A-4844-8242-BC7C1F2A26C5}"/>
              </a:ext>
            </a:extLst>
          </p:cNvPr>
          <p:cNvSpPr>
            <a:spLocks noGrp="1"/>
          </p:cNvSpPr>
          <p:nvPr>
            <p:ph type="title"/>
          </p:nvPr>
        </p:nvSpPr>
        <p:spPr>
          <a:xfrm>
            <a:off x="822324" y="152400"/>
            <a:ext cx="7864475" cy="1025525"/>
          </a:xfrm>
        </p:spPr>
        <p:txBody>
          <a:bodyPr>
            <a:noAutofit/>
          </a:bodyPr>
          <a:lstStyle/>
          <a:p>
            <a:r>
              <a:rPr lang="en-US" altLang="en-US" sz="3400" dirty="0"/>
              <a:t>Variable Manufacturing Overhead Variances Summary </a:t>
            </a:r>
            <a:r>
              <a:rPr lang="en-US" altLang="en-US" sz="1000" dirty="0"/>
              <a:t>1</a:t>
            </a:r>
            <a:r>
              <a:rPr lang="en-US" altLang="en-US" sz="3400" dirty="0"/>
              <a:t> </a:t>
            </a:r>
            <a:r>
              <a:rPr lang="en-US" altLang="en-US" sz="3400" noProof="0" dirty="0"/>
              <a:t>– </a:t>
            </a:r>
            <a:r>
              <a:rPr lang="en-US" sz="3400" noProof="0" dirty="0"/>
              <a:t>Text Alternative</a:t>
            </a:r>
          </a:p>
        </p:txBody>
      </p:sp>
      <p:sp>
        <p:nvSpPr>
          <p:cNvPr id="12" name="Content Placeholder 11">
            <a:extLst>
              <a:ext uri="{FF2B5EF4-FFF2-40B4-BE49-F238E27FC236}">
                <a16:creationId xmlns:a16="http://schemas.microsoft.com/office/drawing/2014/main" id="{E66B06FA-D177-44E8-A5C6-2869F1F9BBF1}"/>
              </a:ext>
            </a:extLst>
          </p:cNvPr>
          <p:cNvSpPr>
            <a:spLocks noGrp="1"/>
          </p:cNvSpPr>
          <p:nvPr>
            <p:ph idx="1"/>
          </p:nvPr>
        </p:nvSpPr>
        <p:spPr>
          <a:xfrm>
            <a:off x="2994572" y="1447800"/>
            <a:ext cx="3199306" cy="304800"/>
          </a:xfrm>
        </p:spPr>
        <p:txBody>
          <a:bodyPr/>
          <a:lstStyle/>
          <a:p>
            <a:r>
              <a:rPr lang="en-US" noProof="0" dirty="0">
                <a:hlinkClick r:id="rId2" action="ppaction://hlinksldjump"/>
              </a:rPr>
              <a:t>Return to parent-slide containing images.</a:t>
            </a:r>
            <a:endParaRPr lang="en-US" noProof="0" dirty="0">
              <a:hlinkClick r:id="rId3" action="ppaction://hlinksldjump"/>
            </a:endParaRPr>
          </a:p>
        </p:txBody>
      </p:sp>
      <p:sp>
        <p:nvSpPr>
          <p:cNvPr id="13" name="Content Placeholder 12">
            <a:extLst>
              <a:ext uri="{FF2B5EF4-FFF2-40B4-BE49-F238E27FC236}">
                <a16:creationId xmlns:a16="http://schemas.microsoft.com/office/drawing/2014/main" id="{2822CDC8-8F10-493B-84A6-4AF612828F7D}"/>
              </a:ext>
            </a:extLst>
          </p:cNvPr>
          <p:cNvSpPr>
            <a:spLocks noGrp="1"/>
          </p:cNvSpPr>
          <p:nvPr>
            <p:ph idx="10"/>
          </p:nvPr>
        </p:nvSpPr>
        <p:spPr>
          <a:xfrm>
            <a:off x="822323" y="1879368"/>
            <a:ext cx="7864475" cy="2845032"/>
          </a:xfrm>
        </p:spPr>
        <p:txBody>
          <a:bodyPr/>
          <a:lstStyle/>
          <a:p>
            <a:r>
              <a:rPr lang="en-US" dirty="0"/>
              <a:t>Actual Hours of 2,500 hours times Actual Rate of $4.20 per hour equals $10,500. Actual Hours of 2,500 hours times Standard Rate of $4.00 per hour equals $10,000. The difference between these two is an unfavorable rate variance of $500 ($10,000 minus $10,500). Standard Hours of 2,400 hours times Standard Rate of $4.00 per hour equals $9,600. The difference between this and $10,000 is an unfavorable efficiency variance of $400 ($9,600 minus $10,000).</a:t>
            </a:r>
            <a:endParaRPr lang="en-US" sz="2400" noProof="0" dirty="0"/>
          </a:p>
        </p:txBody>
      </p:sp>
      <p:sp>
        <p:nvSpPr>
          <p:cNvPr id="15" name="Content Placeholder 14">
            <a:extLst>
              <a:ext uri="{FF2B5EF4-FFF2-40B4-BE49-F238E27FC236}">
                <a16:creationId xmlns:a16="http://schemas.microsoft.com/office/drawing/2014/main" id="{1EBE39B0-622B-4E34-B8A1-2AC5723C3627}"/>
              </a:ext>
            </a:extLst>
          </p:cNvPr>
          <p:cNvSpPr>
            <a:spLocks noGrp="1"/>
          </p:cNvSpPr>
          <p:nvPr>
            <p:ph sz="quarter" idx="12"/>
          </p:nvPr>
        </p:nvSpPr>
        <p:spPr/>
        <p:txBody>
          <a:bodyPr/>
          <a:lstStyle/>
          <a:p>
            <a:r>
              <a:rPr lang="en-US" dirty="0">
                <a:hlinkClick r:id="rId2" action="ppaction://hlinksldjump"/>
              </a:rPr>
              <a:t>Return to parent-slide containing images.</a:t>
            </a:r>
            <a:endParaRPr lang="en-US" dirty="0">
              <a:hlinkClick r:id="rId4" action="ppaction://hlinksldjump"/>
            </a:endParaRPr>
          </a:p>
        </p:txBody>
      </p:sp>
    </p:spTree>
    <p:extLst>
      <p:ext uri="{BB962C8B-B14F-4D97-AF65-F5344CB8AC3E}">
        <p14:creationId xmlns:p14="http://schemas.microsoft.com/office/powerpoint/2010/main" val="108664084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0A4C802-594A-4844-8242-BC7C1F2A26C5}"/>
              </a:ext>
            </a:extLst>
          </p:cNvPr>
          <p:cNvSpPr>
            <a:spLocks noGrp="1"/>
          </p:cNvSpPr>
          <p:nvPr>
            <p:ph type="title"/>
          </p:nvPr>
        </p:nvSpPr>
        <p:spPr>
          <a:xfrm>
            <a:off x="822324" y="152400"/>
            <a:ext cx="7864475" cy="1025525"/>
          </a:xfrm>
        </p:spPr>
        <p:txBody>
          <a:bodyPr>
            <a:noAutofit/>
          </a:bodyPr>
          <a:lstStyle/>
          <a:p>
            <a:r>
              <a:rPr lang="en-US" sz="3600" dirty="0">
                <a:ea typeface="MS PGothic" charset="0"/>
                <a:cs typeface="Arial" charset="0"/>
              </a:rPr>
              <a:t>Quick Check </a:t>
            </a:r>
            <a:r>
              <a:rPr lang="en-US" sz="3600" dirty="0">
                <a:ea typeface="MS PGothic" charset="0"/>
                <a:cs typeface="Arial" charset="0"/>
                <a:sym typeface="Wingdings" charset="0"/>
              </a:rPr>
              <a:t>3e </a:t>
            </a:r>
            <a:r>
              <a:rPr lang="en-US" altLang="en-US" sz="3600" noProof="0" dirty="0"/>
              <a:t>– </a:t>
            </a:r>
            <a:r>
              <a:rPr lang="en-US" sz="3600" noProof="0" dirty="0"/>
              <a:t>Text Alternative</a:t>
            </a:r>
          </a:p>
        </p:txBody>
      </p:sp>
      <p:sp>
        <p:nvSpPr>
          <p:cNvPr id="12" name="Content Placeholder 11">
            <a:extLst>
              <a:ext uri="{FF2B5EF4-FFF2-40B4-BE49-F238E27FC236}">
                <a16:creationId xmlns:a16="http://schemas.microsoft.com/office/drawing/2014/main" id="{E66B06FA-D177-44E8-A5C6-2869F1F9BBF1}"/>
              </a:ext>
            </a:extLst>
          </p:cNvPr>
          <p:cNvSpPr>
            <a:spLocks noGrp="1"/>
          </p:cNvSpPr>
          <p:nvPr>
            <p:ph idx="1"/>
          </p:nvPr>
        </p:nvSpPr>
        <p:spPr>
          <a:xfrm>
            <a:off x="2994572" y="1447800"/>
            <a:ext cx="3199306" cy="304800"/>
          </a:xfrm>
        </p:spPr>
        <p:txBody>
          <a:bodyPr/>
          <a:lstStyle/>
          <a:p>
            <a:r>
              <a:rPr lang="en-US" noProof="0" dirty="0">
                <a:hlinkClick r:id="rId2" action="ppaction://hlinksldjump"/>
              </a:rPr>
              <a:t>Return to parent-slide containing images.</a:t>
            </a:r>
            <a:endParaRPr lang="en-US" noProof="0" dirty="0">
              <a:hlinkClick r:id="rId3" action="ppaction://hlinksldjump"/>
            </a:endParaRPr>
          </a:p>
        </p:txBody>
      </p:sp>
      <p:sp>
        <p:nvSpPr>
          <p:cNvPr id="13" name="Content Placeholder 12">
            <a:extLst>
              <a:ext uri="{FF2B5EF4-FFF2-40B4-BE49-F238E27FC236}">
                <a16:creationId xmlns:a16="http://schemas.microsoft.com/office/drawing/2014/main" id="{2822CDC8-8F10-493B-84A6-4AF612828F7D}"/>
              </a:ext>
            </a:extLst>
          </p:cNvPr>
          <p:cNvSpPr>
            <a:spLocks noGrp="1"/>
          </p:cNvSpPr>
          <p:nvPr>
            <p:ph idx="10"/>
          </p:nvPr>
        </p:nvSpPr>
        <p:spPr>
          <a:xfrm>
            <a:off x="822323" y="1879368"/>
            <a:ext cx="7864475" cy="2845032"/>
          </a:xfrm>
        </p:spPr>
        <p:txBody>
          <a:bodyPr/>
          <a:lstStyle/>
          <a:p>
            <a:r>
              <a:rPr lang="en-US" dirty="0"/>
              <a:t>Actual Hours of 1,550 hours times Actual Rate of $3.30 per hour equals $5,115. Actual Hours of 1,550 hours times Standard Rate of $3.00 per hour equals $4,650. The difference between these two is an unfavorable rate variance of $465 ($4,650 minus $5,115). Standard Hours of 1,500 hours times Standard Rate of $3.00 per hour equals $4,500. The difference between this and $4,650 is an unfavorable efficiency variance of $150 ($4,500 minus $4,650).</a:t>
            </a:r>
            <a:endParaRPr lang="en-US" sz="2400" noProof="0" dirty="0"/>
          </a:p>
        </p:txBody>
      </p:sp>
      <p:sp>
        <p:nvSpPr>
          <p:cNvPr id="15" name="Content Placeholder 14">
            <a:extLst>
              <a:ext uri="{FF2B5EF4-FFF2-40B4-BE49-F238E27FC236}">
                <a16:creationId xmlns:a16="http://schemas.microsoft.com/office/drawing/2014/main" id="{1EBE39B0-622B-4E34-B8A1-2AC5723C3627}"/>
              </a:ext>
            </a:extLst>
          </p:cNvPr>
          <p:cNvSpPr>
            <a:spLocks noGrp="1"/>
          </p:cNvSpPr>
          <p:nvPr>
            <p:ph sz="quarter" idx="12"/>
          </p:nvPr>
        </p:nvSpPr>
        <p:spPr/>
        <p:txBody>
          <a:bodyPr/>
          <a:lstStyle/>
          <a:p>
            <a:r>
              <a:rPr lang="en-US" dirty="0">
                <a:hlinkClick r:id="rId2" action="ppaction://hlinksldjump"/>
              </a:rPr>
              <a:t>Return to parent-slide containing images.</a:t>
            </a:r>
            <a:endParaRPr lang="en-US" dirty="0">
              <a:hlinkClick r:id="rId4" action="ppaction://hlinksldjump"/>
            </a:endParaRPr>
          </a:p>
        </p:txBody>
      </p:sp>
    </p:spTree>
    <p:extLst>
      <p:ext uri="{BB962C8B-B14F-4D97-AF65-F5344CB8AC3E}">
        <p14:creationId xmlns:p14="http://schemas.microsoft.com/office/powerpoint/2010/main" val="252445856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0A4C802-594A-4844-8242-BC7C1F2A26C5}"/>
              </a:ext>
            </a:extLst>
          </p:cNvPr>
          <p:cNvSpPr>
            <a:spLocks noGrp="1"/>
          </p:cNvSpPr>
          <p:nvPr>
            <p:ph type="title"/>
          </p:nvPr>
        </p:nvSpPr>
        <p:spPr>
          <a:xfrm>
            <a:off x="822324" y="152400"/>
            <a:ext cx="7864475" cy="1025525"/>
          </a:xfrm>
        </p:spPr>
        <p:txBody>
          <a:bodyPr>
            <a:noAutofit/>
          </a:bodyPr>
          <a:lstStyle/>
          <a:p>
            <a:r>
              <a:rPr lang="en-US" altLang="en-US" sz="3200" dirty="0"/>
              <a:t>Materials Variances – An Important Subtlety: Example Solution – </a:t>
            </a:r>
            <a:r>
              <a:rPr lang="en-US" sz="3200" noProof="0" dirty="0"/>
              <a:t>Text Alternative</a:t>
            </a:r>
          </a:p>
        </p:txBody>
      </p:sp>
      <p:sp>
        <p:nvSpPr>
          <p:cNvPr id="12" name="Content Placeholder 11">
            <a:extLst>
              <a:ext uri="{FF2B5EF4-FFF2-40B4-BE49-F238E27FC236}">
                <a16:creationId xmlns:a16="http://schemas.microsoft.com/office/drawing/2014/main" id="{E66B06FA-D177-44E8-A5C6-2869F1F9BBF1}"/>
              </a:ext>
            </a:extLst>
          </p:cNvPr>
          <p:cNvSpPr>
            <a:spLocks noGrp="1"/>
          </p:cNvSpPr>
          <p:nvPr>
            <p:ph idx="1"/>
          </p:nvPr>
        </p:nvSpPr>
        <p:spPr>
          <a:xfrm>
            <a:off x="2994572" y="1447800"/>
            <a:ext cx="3199306" cy="304800"/>
          </a:xfrm>
        </p:spPr>
        <p:txBody>
          <a:bodyPr/>
          <a:lstStyle/>
          <a:p>
            <a:r>
              <a:rPr lang="en-US" noProof="0" dirty="0">
                <a:hlinkClick r:id="rId2" action="ppaction://hlinksldjump"/>
              </a:rPr>
              <a:t>Return to parent-slide containing images.</a:t>
            </a:r>
            <a:endParaRPr lang="en-US" noProof="0" dirty="0">
              <a:hlinkClick r:id="rId3" action="ppaction://hlinksldjump"/>
            </a:endParaRPr>
          </a:p>
        </p:txBody>
      </p:sp>
      <p:sp>
        <p:nvSpPr>
          <p:cNvPr id="13" name="Content Placeholder 12">
            <a:extLst>
              <a:ext uri="{FF2B5EF4-FFF2-40B4-BE49-F238E27FC236}">
                <a16:creationId xmlns:a16="http://schemas.microsoft.com/office/drawing/2014/main" id="{2822CDC8-8F10-493B-84A6-4AF612828F7D}"/>
              </a:ext>
            </a:extLst>
          </p:cNvPr>
          <p:cNvSpPr>
            <a:spLocks noGrp="1"/>
          </p:cNvSpPr>
          <p:nvPr>
            <p:ph idx="10"/>
          </p:nvPr>
        </p:nvSpPr>
        <p:spPr>
          <a:xfrm>
            <a:off x="822323" y="1879368"/>
            <a:ext cx="7864475" cy="2845032"/>
          </a:xfrm>
        </p:spPr>
        <p:txBody>
          <a:bodyPr/>
          <a:lstStyle/>
          <a:p>
            <a:r>
              <a:rPr lang="en-US" dirty="0"/>
              <a:t>Actual Quantity Purchased of 210 kilograms times Actual Price of $4.90 per kilogram equals $1,029. Actual Quantity Purchased of 210 kilograms times Standard Price of $5.00 per kilogram equals $1,050. The difference between these two is a favorable price variance of $21 ($1,050 minus $1,029). Actual Quantity Used of 200 kilograms times Standard Price of $5.00 per kilogram equals $1,000. Standard Quantity of 200 kilograms times Standard Price of $5.00 per kilogram equals $1,000. The difference between these two is a quantity variance of $0 ($1,000 minus $1,000).</a:t>
            </a:r>
            <a:endParaRPr lang="en-US" sz="2400" noProof="0" dirty="0"/>
          </a:p>
        </p:txBody>
      </p:sp>
      <p:sp>
        <p:nvSpPr>
          <p:cNvPr id="15" name="Content Placeholder 14">
            <a:extLst>
              <a:ext uri="{FF2B5EF4-FFF2-40B4-BE49-F238E27FC236}">
                <a16:creationId xmlns:a16="http://schemas.microsoft.com/office/drawing/2014/main" id="{1EBE39B0-622B-4E34-B8A1-2AC5723C3627}"/>
              </a:ext>
            </a:extLst>
          </p:cNvPr>
          <p:cNvSpPr>
            <a:spLocks noGrp="1"/>
          </p:cNvSpPr>
          <p:nvPr>
            <p:ph sz="quarter" idx="12"/>
          </p:nvPr>
        </p:nvSpPr>
        <p:spPr/>
        <p:txBody>
          <a:bodyPr/>
          <a:lstStyle/>
          <a:p>
            <a:r>
              <a:rPr lang="en-US" dirty="0">
                <a:hlinkClick r:id="rId2" action="ppaction://hlinksldjump"/>
              </a:rPr>
              <a:t>Return to parent-slide containing images.</a:t>
            </a:r>
            <a:endParaRPr lang="en-US" dirty="0">
              <a:hlinkClick r:id="rId4" action="ppaction://hlinksldjump"/>
            </a:endParaRPr>
          </a:p>
        </p:txBody>
      </p:sp>
    </p:spTree>
    <p:extLst>
      <p:ext uri="{BB962C8B-B14F-4D97-AF65-F5344CB8AC3E}">
        <p14:creationId xmlns:p14="http://schemas.microsoft.com/office/powerpoint/2010/main" val="559781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noProof="0" dirty="0">
                <a:cs typeface="Arial" charset="0"/>
              </a:rPr>
              <a:t>General Model for Variance Analysis</a:t>
            </a:r>
            <a:endParaRPr lang="en-US" noProof="0" dirty="0"/>
          </a:p>
        </p:txBody>
      </p:sp>
      <p:sp>
        <p:nvSpPr>
          <p:cNvPr id="2" name="Content Placeholder 1">
            <a:extLst>
              <a:ext uri="{FF2B5EF4-FFF2-40B4-BE49-F238E27FC236}">
                <a16:creationId xmlns:a16="http://schemas.microsoft.com/office/drawing/2014/main" id="{76CC4FED-06DB-47E3-AACF-55B2156FE66A}"/>
              </a:ext>
            </a:extLst>
          </p:cNvPr>
          <p:cNvSpPr>
            <a:spLocks noGrp="1"/>
          </p:cNvSpPr>
          <p:nvPr>
            <p:ph idx="1"/>
          </p:nvPr>
        </p:nvSpPr>
        <p:spPr/>
        <p:txBody>
          <a:bodyPr/>
          <a:lstStyle/>
          <a:p>
            <a:pPr>
              <a:spcBef>
                <a:spcPts val="600"/>
              </a:spcBef>
            </a:pPr>
            <a:r>
              <a:rPr lang="en-US" sz="3000" dirty="0"/>
              <a:t>Variance Analysis</a:t>
            </a:r>
          </a:p>
          <a:p>
            <a:pPr marL="292608" lvl="1" indent="-342900">
              <a:spcBef>
                <a:spcPts val="600"/>
              </a:spcBef>
              <a:buClr>
                <a:schemeClr val="tx1"/>
              </a:buClr>
              <a:buFont typeface="Arial" panose="020B0604020202020204" pitchFamily="34" charset="0"/>
              <a:buChar char="•"/>
            </a:pPr>
            <a:r>
              <a:rPr lang="en-US" sz="2800" dirty="0"/>
              <a:t>Price Variance:</a:t>
            </a:r>
          </a:p>
          <a:p>
            <a:pPr marL="727075" lvl="2" indent="-342900">
              <a:spcBef>
                <a:spcPts val="600"/>
              </a:spcBef>
              <a:buClr>
                <a:schemeClr val="tx1"/>
              </a:buClr>
              <a:buFont typeface="Arial" panose="020B0604020202020204" pitchFamily="34" charset="0"/>
              <a:buChar char="•"/>
            </a:pPr>
            <a:r>
              <a:rPr lang="en-US" sz="2800" dirty="0"/>
              <a:t>Difference between actual price and standard price</a:t>
            </a:r>
          </a:p>
          <a:p>
            <a:pPr marL="292608" lvl="1" indent="-342900">
              <a:spcBef>
                <a:spcPts val="600"/>
              </a:spcBef>
              <a:buClr>
                <a:schemeClr val="tx1"/>
              </a:buClr>
              <a:buFont typeface="Arial" panose="020B0604020202020204" pitchFamily="34" charset="0"/>
              <a:buChar char="•"/>
            </a:pPr>
            <a:r>
              <a:rPr lang="en-US" sz="2800" dirty="0"/>
              <a:t>Quantity Variance:</a:t>
            </a:r>
          </a:p>
          <a:p>
            <a:pPr marL="727075" lvl="2" indent="-342900">
              <a:spcBef>
                <a:spcPts val="600"/>
              </a:spcBef>
              <a:buClr>
                <a:schemeClr val="tx1"/>
              </a:buClr>
              <a:buFont typeface="Arial" panose="020B0604020202020204" pitchFamily="34" charset="0"/>
              <a:buChar char="•"/>
            </a:pPr>
            <a:r>
              <a:rPr lang="en-US" sz="2800" dirty="0"/>
              <a:t>Difference between actual quantity and standard quantity</a:t>
            </a:r>
          </a:p>
        </p:txBody>
      </p:sp>
    </p:spTree>
    <p:extLst>
      <p:ext uri="{BB962C8B-B14F-4D97-AF65-F5344CB8AC3E}">
        <p14:creationId xmlns:p14="http://schemas.microsoft.com/office/powerpoint/2010/main" val="523891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altLang="en-US" noProof="0" dirty="0"/>
              <a:t>Price and Quantity Standards</a:t>
            </a:r>
            <a:endParaRPr lang="en-US" noProof="0" dirty="0"/>
          </a:p>
        </p:txBody>
      </p:sp>
      <p:sp>
        <p:nvSpPr>
          <p:cNvPr id="2" name="Content Placeholder 1"/>
          <p:cNvSpPr>
            <a:spLocks noGrp="1"/>
          </p:cNvSpPr>
          <p:nvPr>
            <p:ph idx="1"/>
          </p:nvPr>
        </p:nvSpPr>
        <p:spPr>
          <a:xfrm>
            <a:off x="822325" y="1447800"/>
            <a:ext cx="7543800" cy="990600"/>
          </a:xfrm>
          <a:ln w="19050">
            <a:solidFill>
              <a:schemeClr val="tx1"/>
            </a:solidFill>
          </a:ln>
        </p:spPr>
        <p:txBody>
          <a:bodyPr/>
          <a:lstStyle/>
          <a:p>
            <a:pPr marL="80963">
              <a:spcAft>
                <a:spcPts val="0"/>
              </a:spcAft>
            </a:pPr>
            <a:r>
              <a:rPr lang="en-US" sz="2800" noProof="0" dirty="0">
                <a:ln w="0"/>
                <a:cs typeface="Times New Roman" charset="0"/>
              </a:rPr>
              <a:t>Price and quantity standards are determined separately for two reasons:</a:t>
            </a:r>
          </a:p>
        </p:txBody>
      </p:sp>
      <p:cxnSp>
        <p:nvCxnSpPr>
          <p:cNvPr id="9" name="AutoShape 6">
            <a:extLst>
              <a:ext uri="{C183D7F6-B498-43B3-948B-1728B52AA6E4}">
                <adec:decorative xmlns:adec="http://schemas.microsoft.com/office/drawing/2017/decorative" val="1"/>
              </a:ext>
            </a:extLst>
          </p:cNvPr>
          <p:cNvCxnSpPr>
            <a:cxnSpLocks noChangeShapeType="1"/>
          </p:cNvCxnSpPr>
          <p:nvPr/>
        </p:nvCxnSpPr>
        <p:spPr bwMode="auto">
          <a:xfrm>
            <a:off x="4572001" y="2450432"/>
            <a:ext cx="11113" cy="533400"/>
          </a:xfrm>
          <a:prstGeom prst="straightConnector1">
            <a:avLst/>
          </a:prstGeom>
          <a:noFill/>
          <a:ln w="76200">
            <a:solidFill>
              <a:srgbClr val="C00000"/>
            </a:solidFill>
            <a:round/>
            <a:headEnd/>
            <a:tailEnd type="triangle" w="med" len="med"/>
          </a:ln>
          <a:extLst>
            <a:ext uri="{909E8E84-426E-40dd-AFC4-6F175D3DCCD1}">
              <a14:hiddenFill xmlns:a14="http://schemas.microsoft.com/office/drawing/2010/main" xmlns="">
                <a:noFill/>
              </a14:hiddenFill>
            </a:ext>
          </a:extLst>
        </p:spPr>
      </p:cxnSp>
      <p:sp>
        <p:nvSpPr>
          <p:cNvPr id="3" name="Content Placeholder 2"/>
          <p:cNvSpPr>
            <a:spLocks noGrp="1"/>
          </p:cNvSpPr>
          <p:nvPr>
            <p:ph idx="10"/>
          </p:nvPr>
        </p:nvSpPr>
        <p:spPr>
          <a:xfrm>
            <a:off x="822324" y="3013075"/>
            <a:ext cx="7521575" cy="1177925"/>
          </a:xfrm>
          <a:ln w="19050">
            <a:solidFill>
              <a:schemeClr val="tx1"/>
            </a:solidFill>
          </a:ln>
        </p:spPr>
        <p:txBody>
          <a:bodyPr/>
          <a:lstStyle/>
          <a:p>
            <a:pPr marL="60325">
              <a:spcAft>
                <a:spcPts val="0"/>
              </a:spcAft>
              <a:defRPr/>
            </a:pPr>
            <a:r>
              <a:rPr lang="en-US" altLang="en-US" sz="2400" noProof="0" dirty="0">
                <a:sym typeface="Wingdings" charset="2"/>
              </a:rPr>
              <a:t>The purchasing manager is responsible for raw</a:t>
            </a:r>
            <a:br>
              <a:rPr lang="en-US" altLang="en-US" sz="2400" noProof="0" dirty="0">
                <a:sym typeface="Wingdings" charset="2"/>
              </a:rPr>
            </a:br>
            <a:r>
              <a:rPr lang="en-US" altLang="en-US" sz="2400" noProof="0" dirty="0">
                <a:sym typeface="Wingdings" charset="2"/>
              </a:rPr>
              <a:t>material purchase prices, and the production manager is responsible for the quantity of raw material used.</a:t>
            </a:r>
            <a:endParaRPr lang="en-US" altLang="en-US" sz="2400" noProof="0" dirty="0"/>
          </a:p>
        </p:txBody>
      </p:sp>
      <p:cxnSp>
        <p:nvCxnSpPr>
          <p:cNvPr id="10" name="AutoShape 6">
            <a:extLst>
              <a:ext uri="{C183D7F6-B498-43B3-948B-1728B52AA6E4}">
                <adec:decorative xmlns:adec="http://schemas.microsoft.com/office/drawing/2017/decorative" val="1"/>
              </a:ext>
            </a:extLst>
          </p:cNvPr>
          <p:cNvCxnSpPr>
            <a:cxnSpLocks noChangeShapeType="1"/>
          </p:cNvCxnSpPr>
          <p:nvPr/>
        </p:nvCxnSpPr>
        <p:spPr bwMode="auto">
          <a:xfrm>
            <a:off x="4560888" y="4191000"/>
            <a:ext cx="11113" cy="533400"/>
          </a:xfrm>
          <a:prstGeom prst="straightConnector1">
            <a:avLst/>
          </a:prstGeom>
          <a:noFill/>
          <a:ln w="76200">
            <a:solidFill>
              <a:srgbClr val="C00000"/>
            </a:solidFill>
            <a:round/>
            <a:headEnd/>
            <a:tailEnd type="triangle" w="med" len="med"/>
          </a:ln>
          <a:extLst>
            <a:ext uri="{909E8E84-426E-40dd-AFC4-6F175D3DCCD1}">
              <a14:hiddenFill xmlns:a14="http://schemas.microsoft.com/office/drawing/2010/main" xmlns="">
                <a:noFill/>
              </a14:hiddenFill>
            </a:ext>
          </a:extLst>
        </p:spPr>
      </p:cxnSp>
      <p:sp>
        <p:nvSpPr>
          <p:cNvPr id="4" name="Content Placeholder 3">
            <a:extLst>
              <a:ext uri="{C183D7F6-B498-43B3-948B-1728B52AA6E4}">
                <adec:decorative xmlns:adec="http://schemas.microsoft.com/office/drawing/2017/decorative" val="1"/>
              </a:ext>
            </a:extLst>
          </p:cNvPr>
          <p:cNvSpPr>
            <a:spLocks noGrp="1"/>
          </p:cNvSpPr>
          <p:nvPr>
            <p:ph idx="11"/>
          </p:nvPr>
        </p:nvSpPr>
        <p:spPr>
          <a:xfrm>
            <a:off x="822323" y="4736432"/>
            <a:ext cx="7521575" cy="1260475"/>
          </a:xfrm>
          <a:ln w="19050">
            <a:solidFill>
              <a:schemeClr val="tx1"/>
            </a:solidFill>
          </a:ln>
        </p:spPr>
        <p:txBody>
          <a:bodyPr/>
          <a:lstStyle/>
          <a:p>
            <a:pPr marL="60325">
              <a:spcAft>
                <a:spcPts val="0"/>
              </a:spcAft>
              <a:defRPr/>
            </a:pPr>
            <a:r>
              <a:rPr lang="en-US" altLang="en-US" sz="2400" noProof="0" dirty="0">
                <a:sym typeface="Wingdings" charset="2"/>
              </a:rPr>
              <a:t>The buying and using activities occur at different times. Raw material purchases may be held in inventory for a period of time before being used in production.</a:t>
            </a:r>
            <a:endParaRPr lang="en-US" altLang="en-US" sz="2400" noProof="0" dirty="0"/>
          </a:p>
        </p:txBody>
      </p:sp>
    </p:spTree>
    <p:extLst>
      <p:ext uri="{BB962C8B-B14F-4D97-AF65-F5344CB8AC3E}">
        <p14:creationId xmlns:p14="http://schemas.microsoft.com/office/powerpoint/2010/main" val="1937904300"/>
      </p:ext>
    </p:extLst>
  </p:cSld>
  <p:clrMapOvr>
    <a:masterClrMapping/>
  </p:clrMapOvr>
</p:sld>
</file>

<file path=ppt/theme/theme1.xml><?xml version="1.0" encoding="utf-8"?>
<a:theme xmlns:a="http://schemas.openxmlformats.org/drawingml/2006/main" name="Retrospect">
  <a:themeElements>
    <a:clrScheme name="Custom 23">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000000"/>
      </a:hlink>
      <a:folHlink>
        <a:srgbClr val="000000"/>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0</TotalTime>
  <Words>3843</Words>
  <Application>Microsoft Office PowerPoint</Application>
  <PresentationFormat>On-screen Show (4:3)</PresentationFormat>
  <Paragraphs>347</Paragraphs>
  <Slides>74</Slides>
  <Notes>2</Notes>
  <HiddenSlides>9</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74</vt:i4>
      </vt:variant>
    </vt:vector>
  </HeadingPairs>
  <TitlesOfParts>
    <vt:vector size="81" baseType="lpstr">
      <vt:lpstr>Arial</vt:lpstr>
      <vt:lpstr>Calibri</vt:lpstr>
      <vt:lpstr>Calibri Light</vt:lpstr>
      <vt:lpstr>Times New Roman</vt:lpstr>
      <vt:lpstr>Retrospect</vt:lpstr>
      <vt:lpstr>1_Retrospect</vt:lpstr>
      <vt:lpstr>Equation</vt:lpstr>
      <vt:lpstr>Standard Costs and Variances</vt:lpstr>
      <vt:lpstr>Basic Definitions and Concepts</vt:lpstr>
      <vt:lpstr>Setting Direct Materials Standards</vt:lpstr>
      <vt:lpstr>Setting Direct Labor Standards</vt:lpstr>
      <vt:lpstr>Setting Variable Manufacturing Overhead Standards</vt:lpstr>
      <vt:lpstr>Standard Cost Card</vt:lpstr>
      <vt:lpstr>Using Standards in Flexible Budgets</vt:lpstr>
      <vt:lpstr>General Model for Variance Analysis</vt:lpstr>
      <vt:lpstr>Price and Quantity Standards</vt:lpstr>
      <vt:lpstr>Variance Analysis</vt:lpstr>
      <vt:lpstr>A General Model for Variance Analysis</vt:lpstr>
      <vt:lpstr>A General Model for Variance Analysis – Actual Quantity</vt:lpstr>
      <vt:lpstr>A General Model for Variance Analysis – Standard Quantity </vt:lpstr>
      <vt:lpstr>A General Model for Variance Analysis – Actual Price </vt:lpstr>
      <vt:lpstr>A General Model for Variance Analysis – Standard Price </vt:lpstr>
      <vt:lpstr>Learning Objective 1</vt:lpstr>
      <vt:lpstr>Materials Variances – An Example</vt:lpstr>
      <vt:lpstr>Materials Variances Summary 1</vt:lpstr>
      <vt:lpstr>Materials Variances Summary 2</vt:lpstr>
      <vt:lpstr>Materials Variances Summary 3</vt:lpstr>
      <vt:lpstr>Materials Variances: Using the Factored Equations</vt:lpstr>
      <vt:lpstr>Responsibility for Materials Variances</vt:lpstr>
      <vt:lpstr>Controllability of Materials Variances</vt:lpstr>
      <vt:lpstr>Quick Check 1</vt:lpstr>
      <vt:lpstr>Quick Check 1a</vt:lpstr>
      <vt:lpstr>Quick Check 1b</vt:lpstr>
      <vt:lpstr>Quick Check 1c</vt:lpstr>
      <vt:lpstr>Quick Check 1d</vt:lpstr>
      <vt:lpstr>Quick Check 1e</vt:lpstr>
      <vt:lpstr>Quick Check 1f</vt:lpstr>
      <vt:lpstr>Quick Check 1g</vt:lpstr>
      <vt:lpstr>Quick Check 1h</vt:lpstr>
      <vt:lpstr>Learning Objective 2</vt:lpstr>
      <vt:lpstr>Labor Variances – An Example</vt:lpstr>
      <vt:lpstr>Labor Variances Summary 1</vt:lpstr>
      <vt:lpstr>Labor Variances Summary 2</vt:lpstr>
      <vt:lpstr>Labor Variances Summary 3</vt:lpstr>
      <vt:lpstr>Labor Variances: Using the Factored Equations</vt:lpstr>
      <vt:lpstr>Responsibility for Labor Variances</vt:lpstr>
      <vt:lpstr>Controllability of Labor Variances</vt:lpstr>
      <vt:lpstr>Quick Check 2</vt:lpstr>
      <vt:lpstr>Quick Check 2a</vt:lpstr>
      <vt:lpstr>Quick Check 2b</vt:lpstr>
      <vt:lpstr>Quick Check 2c</vt:lpstr>
      <vt:lpstr>Quick Check 2d</vt:lpstr>
      <vt:lpstr>Quick Check 2e</vt:lpstr>
      <vt:lpstr>Learning Objective 3</vt:lpstr>
      <vt:lpstr>Variable Manufacturing Overhead Variances – An Example</vt:lpstr>
      <vt:lpstr>Variable Manufacturing Overhead Variances Summary 1</vt:lpstr>
      <vt:lpstr>Variable Manufacturing Overhead Variances Summary 2</vt:lpstr>
      <vt:lpstr>Variable Manufacturing Overhead Variances Summary 3</vt:lpstr>
      <vt:lpstr>Variable Manufacturing Overhead Variances: Using Factored Equations</vt:lpstr>
      <vt:lpstr>Quick Check 3</vt:lpstr>
      <vt:lpstr>Quick Check 3a</vt:lpstr>
      <vt:lpstr>Quick Check 3b</vt:lpstr>
      <vt:lpstr>Quick Check 3c</vt:lpstr>
      <vt:lpstr>Quick Check 3d</vt:lpstr>
      <vt:lpstr>Quick Check 3e</vt:lpstr>
      <vt:lpstr>Materials Variances – An Important Subtlety</vt:lpstr>
      <vt:lpstr>Materials Variances – An Important Subtlety: Example</vt:lpstr>
      <vt:lpstr>Materials Variances – An Important Subtlety: Example Solution</vt:lpstr>
      <vt:lpstr>Advantages of Standard Costs</vt:lpstr>
      <vt:lpstr>Potential Problems with Standard Costs 1</vt:lpstr>
      <vt:lpstr>Potential Problems with Standard Costs 2</vt:lpstr>
      <vt:lpstr>End of Chapter 10</vt:lpstr>
      <vt:lpstr>Accessibility Content: Text Alternatives for Images</vt:lpstr>
      <vt:lpstr>A General Model for Variance Analysis – Text Alternative</vt:lpstr>
      <vt:lpstr>Materials Variances Summary 1 – Text Alternative</vt:lpstr>
      <vt:lpstr>Quick Check 1g – Text Alternative</vt:lpstr>
      <vt:lpstr>Labor Variances Summary 1 – Text Alternative</vt:lpstr>
      <vt:lpstr>Quick Check 2e – Text Alternative</vt:lpstr>
      <vt:lpstr>Variable Manufacturing Overhead Variances Summary 1 – Text Alternative</vt:lpstr>
      <vt:lpstr>Quick Check 3e – Text Alternative</vt:lpstr>
      <vt:lpstr>Materials Variances – An Important Subtlety: Example Solution – Text Alternative</vt:lpstr>
    </vt:vector>
  </TitlesOfParts>
  <Manager/>
  <Company>McGraw Hill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Costs and Variances</dc:title>
  <dc:creator/>
  <cp:lastModifiedBy>R, Nithiyanandhan</cp:lastModifiedBy>
  <cp:revision>2</cp:revision>
  <dcterms:created xsi:type="dcterms:W3CDTF">2019-11-18T17:41:37Z</dcterms:created>
  <dcterms:modified xsi:type="dcterms:W3CDTF">2020-09-01T05:06:12Z</dcterms:modified>
</cp:coreProperties>
</file>