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1" r:id="rId1"/>
    <p:sldMasterId id="2147484725" r:id="rId2"/>
  </p:sldMasterIdLst>
  <p:notesMasterIdLst>
    <p:notesMasterId r:id="rId98"/>
  </p:notesMasterIdLst>
  <p:handoutMasterIdLst>
    <p:handoutMasterId r:id="rId99"/>
  </p:handoutMasterIdLst>
  <p:sldIdLst>
    <p:sldId id="484" r:id="rId3"/>
    <p:sldId id="485" r:id="rId4"/>
    <p:sldId id="486" r:id="rId5"/>
    <p:sldId id="487" r:id="rId6"/>
    <p:sldId id="500" r:id="rId7"/>
    <p:sldId id="488" r:id="rId8"/>
    <p:sldId id="489" r:id="rId9"/>
    <p:sldId id="490" r:id="rId10"/>
    <p:sldId id="491" r:id="rId11"/>
    <p:sldId id="492" r:id="rId12"/>
    <p:sldId id="493" r:id="rId13"/>
    <p:sldId id="494" r:id="rId14"/>
    <p:sldId id="495" r:id="rId15"/>
    <p:sldId id="496" r:id="rId16"/>
    <p:sldId id="501" r:id="rId17"/>
    <p:sldId id="497" r:id="rId18"/>
    <p:sldId id="498" r:id="rId19"/>
    <p:sldId id="502" r:id="rId20"/>
    <p:sldId id="503" r:id="rId21"/>
    <p:sldId id="504" r:id="rId22"/>
    <p:sldId id="505" r:id="rId23"/>
    <p:sldId id="506" r:id="rId24"/>
    <p:sldId id="507" r:id="rId25"/>
    <p:sldId id="508" r:id="rId26"/>
    <p:sldId id="509" r:id="rId27"/>
    <p:sldId id="510" r:id="rId28"/>
    <p:sldId id="512" r:id="rId29"/>
    <p:sldId id="513" r:id="rId30"/>
    <p:sldId id="514" r:id="rId31"/>
    <p:sldId id="515" r:id="rId32"/>
    <p:sldId id="516" r:id="rId33"/>
    <p:sldId id="517" r:id="rId34"/>
    <p:sldId id="518" r:id="rId35"/>
    <p:sldId id="519" r:id="rId36"/>
    <p:sldId id="520" r:id="rId37"/>
    <p:sldId id="521" r:id="rId38"/>
    <p:sldId id="522" r:id="rId39"/>
    <p:sldId id="523" r:id="rId40"/>
    <p:sldId id="524" r:id="rId41"/>
    <p:sldId id="525" r:id="rId42"/>
    <p:sldId id="526" r:id="rId43"/>
    <p:sldId id="580" r:id="rId44"/>
    <p:sldId id="528" r:id="rId45"/>
    <p:sldId id="583" r:id="rId46"/>
    <p:sldId id="582" r:id="rId47"/>
    <p:sldId id="529" r:id="rId48"/>
    <p:sldId id="530" r:id="rId49"/>
    <p:sldId id="532" r:id="rId50"/>
    <p:sldId id="533" r:id="rId51"/>
    <p:sldId id="575" r:id="rId52"/>
    <p:sldId id="535" r:id="rId53"/>
    <p:sldId id="536" r:id="rId54"/>
    <p:sldId id="537" r:id="rId55"/>
    <p:sldId id="542" r:id="rId56"/>
    <p:sldId id="539" r:id="rId57"/>
    <p:sldId id="540" r:id="rId58"/>
    <p:sldId id="541" r:id="rId59"/>
    <p:sldId id="531" r:id="rId60"/>
    <p:sldId id="511" r:id="rId61"/>
    <p:sldId id="543" r:id="rId62"/>
    <p:sldId id="544" r:id="rId63"/>
    <p:sldId id="551" r:id="rId64"/>
    <p:sldId id="545" r:id="rId65"/>
    <p:sldId id="552" r:id="rId66"/>
    <p:sldId id="546" r:id="rId67"/>
    <p:sldId id="547" r:id="rId68"/>
    <p:sldId id="548" r:id="rId69"/>
    <p:sldId id="549" r:id="rId70"/>
    <p:sldId id="553" r:id="rId71"/>
    <p:sldId id="554" r:id="rId72"/>
    <p:sldId id="555" r:id="rId73"/>
    <p:sldId id="556" r:id="rId74"/>
    <p:sldId id="557" r:id="rId75"/>
    <p:sldId id="550" r:id="rId76"/>
    <p:sldId id="568" r:id="rId77"/>
    <p:sldId id="558" r:id="rId78"/>
    <p:sldId id="569" r:id="rId79"/>
    <p:sldId id="559" r:id="rId80"/>
    <p:sldId id="570" r:id="rId81"/>
    <p:sldId id="560" r:id="rId82"/>
    <p:sldId id="561" r:id="rId83"/>
    <p:sldId id="562" r:id="rId84"/>
    <p:sldId id="563" r:id="rId85"/>
    <p:sldId id="564" r:id="rId86"/>
    <p:sldId id="565" r:id="rId87"/>
    <p:sldId id="566" r:id="rId88"/>
    <p:sldId id="567" r:id="rId89"/>
    <p:sldId id="499" r:id="rId90"/>
    <p:sldId id="571" r:id="rId91"/>
    <p:sldId id="576" r:id="rId92"/>
    <p:sldId id="577" r:id="rId93"/>
    <p:sldId id="574" r:id="rId94"/>
    <p:sldId id="586" r:id="rId95"/>
    <p:sldId id="584" r:id="rId96"/>
    <p:sldId id="585" r:id="rId9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Main Content" id="{9752271D-ABA7-4EEF-B46F-D093953E2BFC}">
          <p14:sldIdLst>
            <p14:sldId id="484"/>
            <p14:sldId id="485"/>
            <p14:sldId id="486"/>
            <p14:sldId id="487"/>
            <p14:sldId id="500"/>
            <p14:sldId id="488"/>
            <p14:sldId id="489"/>
            <p14:sldId id="490"/>
            <p14:sldId id="491"/>
            <p14:sldId id="492"/>
            <p14:sldId id="493"/>
            <p14:sldId id="494"/>
            <p14:sldId id="495"/>
            <p14:sldId id="496"/>
            <p14:sldId id="501"/>
            <p14:sldId id="497"/>
            <p14:sldId id="498"/>
            <p14:sldId id="502"/>
            <p14:sldId id="503"/>
            <p14:sldId id="504"/>
            <p14:sldId id="505"/>
            <p14:sldId id="506"/>
            <p14:sldId id="507"/>
            <p14:sldId id="508"/>
            <p14:sldId id="509"/>
            <p14:sldId id="510"/>
            <p14:sldId id="512"/>
            <p14:sldId id="513"/>
            <p14:sldId id="514"/>
            <p14:sldId id="515"/>
            <p14:sldId id="516"/>
            <p14:sldId id="517"/>
            <p14:sldId id="518"/>
            <p14:sldId id="519"/>
            <p14:sldId id="520"/>
            <p14:sldId id="521"/>
            <p14:sldId id="522"/>
            <p14:sldId id="523"/>
            <p14:sldId id="524"/>
            <p14:sldId id="525"/>
            <p14:sldId id="526"/>
            <p14:sldId id="580"/>
            <p14:sldId id="528"/>
            <p14:sldId id="583"/>
            <p14:sldId id="582"/>
            <p14:sldId id="529"/>
            <p14:sldId id="530"/>
            <p14:sldId id="532"/>
            <p14:sldId id="533"/>
            <p14:sldId id="575"/>
            <p14:sldId id="535"/>
            <p14:sldId id="536"/>
            <p14:sldId id="537"/>
            <p14:sldId id="542"/>
            <p14:sldId id="539"/>
            <p14:sldId id="540"/>
            <p14:sldId id="541"/>
            <p14:sldId id="531"/>
            <p14:sldId id="511"/>
            <p14:sldId id="543"/>
            <p14:sldId id="544"/>
            <p14:sldId id="551"/>
            <p14:sldId id="545"/>
            <p14:sldId id="552"/>
            <p14:sldId id="546"/>
            <p14:sldId id="547"/>
            <p14:sldId id="548"/>
            <p14:sldId id="549"/>
            <p14:sldId id="553"/>
            <p14:sldId id="554"/>
            <p14:sldId id="555"/>
            <p14:sldId id="556"/>
            <p14:sldId id="557"/>
            <p14:sldId id="550"/>
            <p14:sldId id="568"/>
            <p14:sldId id="558"/>
            <p14:sldId id="569"/>
            <p14:sldId id="559"/>
            <p14:sldId id="570"/>
            <p14:sldId id="560"/>
            <p14:sldId id="561"/>
            <p14:sldId id="562"/>
            <p14:sldId id="563"/>
            <p14:sldId id="564"/>
            <p14:sldId id="565"/>
            <p14:sldId id="566"/>
            <p14:sldId id="567"/>
            <p14:sldId id="499"/>
            <p14:sldId id="571"/>
            <p14:sldId id="576"/>
            <p14:sldId id="577"/>
            <p14:sldId id="574"/>
            <p14:sldId id="586"/>
          </p14:sldIdLst>
        </p14:section>
        <p14:section name="Appendix: Image Descriptions for Unsighted Students" id="{AA4405AC-DF18-4318-B721-6744E7A30C6E}">
          <p14:sldIdLst>
            <p14:sldId id="584"/>
            <p14:sldId id="585"/>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003B00"/>
    <a:srgbClr val="0000C0"/>
    <a:srgbClr val="1F4429"/>
    <a:srgbClr val="72B4E4"/>
    <a:srgbClr val="72B4DA"/>
    <a:srgbClr val="000000"/>
    <a:srgbClr val="242D48"/>
    <a:srgbClr val="474747"/>
    <a:srgbClr val="323E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6591" autoAdjust="0"/>
  </p:normalViewPr>
  <p:slideViewPr>
    <p:cSldViewPr>
      <p:cViewPr>
        <p:scale>
          <a:sx n="97" d="100"/>
          <a:sy n="97" d="100"/>
        </p:scale>
        <p:origin x="-1074" y="66"/>
      </p:cViewPr>
      <p:guideLst>
        <p:guide orient="horz" pos="2160"/>
        <p:guide pos="2880"/>
      </p:guideLst>
    </p:cSldViewPr>
  </p:slideViewPr>
  <p:outlineViewPr>
    <p:cViewPr>
      <p:scale>
        <a:sx n="33" d="100"/>
        <a:sy n="33" d="100"/>
      </p:scale>
      <p:origin x="0" y="-63852"/>
    </p:cViewPr>
  </p:outlineViewPr>
  <p:notesTextViewPr>
    <p:cViewPr>
      <p:scale>
        <a:sx n="100" d="100"/>
        <a:sy n="100" d="100"/>
      </p:scale>
      <p:origin x="0" y="0"/>
    </p:cViewPr>
  </p:notesTextViewPr>
  <p:sorterViewPr>
    <p:cViewPr>
      <p:scale>
        <a:sx n="66" d="100"/>
        <a:sy n="66" d="100"/>
      </p:scale>
      <p:origin x="0" y="4576"/>
    </p:cViewPr>
  </p:sorterViewPr>
  <p:notesViewPr>
    <p:cSldViewPr>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3733800" y="0"/>
            <a:ext cx="3124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3-</a:t>
            </a:r>
            <a:fld id="{2C65E8A2-7177-104D-98C1-CCC8954DF9EA}" type="slidenum">
              <a:rPr lang="en-US" sz="1000"/>
              <a:pPr algn="r" eaLnBrk="1" hangingPunct="1"/>
              <a:t>‹#›</a:t>
            </a:fld>
            <a:endParaRPr lang="en-US" sz="1000" dirty="0"/>
          </a:p>
        </p:txBody>
      </p:sp>
    </p:spTree>
    <p:extLst>
      <p:ext uri="{BB962C8B-B14F-4D97-AF65-F5344CB8AC3E}">
        <p14:creationId xmlns:p14="http://schemas.microsoft.com/office/powerpoint/2010/main" val="236289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Box 7"/>
          <p:cNvSpPr txBox="1"/>
          <p:nvPr/>
        </p:nvSpPr>
        <p:spPr>
          <a:xfrm>
            <a:off x="6019800" y="0"/>
            <a:ext cx="838200" cy="261938"/>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100" dirty="0"/>
              <a:t>3-</a:t>
            </a:r>
            <a:fld id="{15E01404-1B8F-F74A-A9EF-453BD762E5F2}" type="slidenum">
              <a:rPr lang="en-US" sz="1100"/>
              <a:pPr algn="r" eaLnBrk="1" hangingPunct="1"/>
              <a:t>‹#›</a:t>
            </a:fld>
            <a:endParaRPr lang="en-US" sz="1100" dirty="0"/>
          </a:p>
        </p:txBody>
      </p:sp>
    </p:spTree>
    <p:extLst>
      <p:ext uri="{BB962C8B-B14F-4D97-AF65-F5344CB8AC3E}">
        <p14:creationId xmlns:p14="http://schemas.microsoft.com/office/powerpoint/2010/main" val="3015103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1619" name="Notes Placeholder 1"/>
          <p:cNvSpPr>
            <a:spLocks noGrp="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charset="0"/>
              <a:ea typeface="MS PGothic" charset="0"/>
            </a:endParaRPr>
          </a:p>
        </p:txBody>
      </p:sp>
    </p:spTree>
    <p:extLst>
      <p:ext uri="{BB962C8B-B14F-4D97-AF65-F5344CB8AC3E}">
        <p14:creationId xmlns:p14="http://schemas.microsoft.com/office/powerpoint/2010/main" val="4051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lvl1pPr marL="0" indent="0">
              <a:lnSpc>
                <a:spcPct val="100000"/>
              </a:lnSpc>
              <a:spcBef>
                <a:spcPts val="1000"/>
              </a:spcBef>
              <a:buNone/>
              <a:defRPr/>
            </a:lvl1pPr>
            <a:lvl2pPr marL="200025" indent="0">
              <a:lnSpc>
                <a:spcPct val="100000"/>
              </a:lnSpc>
              <a:spcBef>
                <a:spcPts val="1000"/>
              </a:spcBef>
              <a:buNone/>
              <a:defRPr/>
            </a:lvl2pPr>
            <a:lvl3pPr marL="384175" indent="0">
              <a:lnSpc>
                <a:spcPct val="100000"/>
              </a:lnSpc>
              <a:spcBef>
                <a:spcPts val="1000"/>
              </a:spcBef>
              <a:buNone/>
              <a:defRPr/>
            </a:lvl3pPr>
            <a:lvl4pPr marL="566737" indent="0">
              <a:lnSpc>
                <a:spcPct val="100000"/>
              </a:lnSpc>
              <a:spcBef>
                <a:spcPts val="1000"/>
              </a:spcBef>
              <a:buNone/>
              <a:defRPr/>
            </a:lvl4pPr>
            <a:lvl5pPr marL="749300" indent="0">
              <a:lnSpc>
                <a:spcPct val="100000"/>
              </a:lnSpc>
              <a:spcBef>
                <a:spcPts val="1000"/>
              </a:spcBef>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a:extLst>
              <a:ext uri="{FF2B5EF4-FFF2-40B4-BE49-F238E27FC236}">
                <a16:creationId xmlns="" xmlns:a16="http://schemas.microsoft.com/office/drawing/2014/main" id="{CC3828C9-2E68-4F3C-8385-7E71655A77E8}"/>
              </a:ext>
            </a:extLst>
          </p:cNvPr>
          <p:cNvSpPr>
            <a:spLocks noGrp="1"/>
          </p:cNvSpPr>
          <p:nvPr>
            <p:ph sz="quarter" idx="10"/>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5" name="Straight Connector 4">
            <a:extLst>
              <a:ext uri="{FF2B5EF4-FFF2-40B4-BE49-F238E27FC236}">
                <a16:creationId xmlns="" xmlns:a16="http://schemas.microsoft.com/office/drawing/2014/main" id="{E75B482D-D884-4080-A8B7-5B2A62CEF1C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02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5"/>
          <p:cNvSpPr>
            <a:spLocks noGrp="1"/>
          </p:cNvSpPr>
          <p:nvPr>
            <p:ph type="sldNum" sz="quarter" idx="12"/>
          </p:nvPr>
        </p:nvSpPr>
        <p:spPr/>
        <p:txBody>
          <a:bodyPr/>
          <a:lstStyle>
            <a:lvl1pPr>
              <a:defRPr/>
            </a:lvl1pPr>
          </a:lstStyle>
          <a:p>
            <a:fld id="{EA550642-3C44-2743-AA6E-58B9B7D3F0F5}" type="slidenum">
              <a:rPr lang="en-US"/>
              <a:pPr/>
              <a:t>‹#›</a:t>
            </a:fld>
            <a:endParaRPr lang="en-US" dirty="0"/>
          </a:p>
        </p:txBody>
      </p:sp>
    </p:spTree>
    <p:extLst>
      <p:ext uri="{BB962C8B-B14F-4D97-AF65-F5344CB8AC3E}">
        <p14:creationId xmlns:p14="http://schemas.microsoft.com/office/powerpoint/2010/main" val="3548607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a:xfrm>
            <a:off x="822325" y="6459538"/>
            <a:ext cx="1854200" cy="365125"/>
          </a:xfrm>
          <a:prstGeom prst="rect">
            <a:avLst/>
          </a:prstGeom>
        </p:spPr>
        <p:txBody>
          <a:bodyPr/>
          <a:lstStyle>
            <a:lvl1pPr>
              <a:defRPr/>
            </a:lvl1pPr>
          </a:lstStyle>
          <a:p>
            <a:fld id="{2C6B7856-6EA9-0C43-84FF-1CCBE46B754C}" type="datetimeFigureOut">
              <a:rPr lang="en-US"/>
              <a:pPr/>
              <a:t>18-Nov-21</a:t>
            </a:fld>
            <a:endParaRPr lang="en-US" dirty="0"/>
          </a:p>
        </p:txBody>
      </p:sp>
      <p:sp>
        <p:nvSpPr>
          <p:cNvPr id="5" name="Footer Placeholder 7"/>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F3901B8E-3B92-3B4A-AA35-14D612FB8998}" type="slidenum">
              <a:rPr lang="en-US"/>
              <a:pPr/>
              <a:t>‹#›</a:t>
            </a:fld>
            <a:endParaRPr lang="en-US" dirty="0"/>
          </a:p>
        </p:txBody>
      </p:sp>
    </p:spTree>
    <p:extLst>
      <p:ext uri="{BB962C8B-B14F-4D97-AF65-F5344CB8AC3E}">
        <p14:creationId xmlns:p14="http://schemas.microsoft.com/office/powerpoint/2010/main" val="2160407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a:prstGeom prst="rect">
            <a:avLst/>
          </a:prstGeom>
        </p:spPr>
        <p:txBody>
          <a:bodyPr/>
          <a:lstStyle>
            <a:lvl1pPr>
              <a:defRPr/>
            </a:lvl1pPr>
          </a:lstStyle>
          <a:p>
            <a:fld id="{BAE46D11-F524-CF4C-A206-FECEF8E18EB0}" type="datetimeFigureOut">
              <a:rPr lang="en-US"/>
              <a:pPr/>
              <a:t>18-Nov-21</a:t>
            </a:fld>
            <a:endParaRPr lang="en-US" dirty="0"/>
          </a:p>
        </p:txBody>
      </p:sp>
      <p:sp>
        <p:nvSpPr>
          <p:cNvPr id="8" name="Footer Placeholder 5"/>
          <p:cNvSpPr>
            <a:spLocks noGrp="1"/>
          </p:cNvSpPr>
          <p:nvPr>
            <p:ph type="ftr" sz="quarter" idx="11"/>
          </p:nvPr>
        </p:nvSpPr>
        <p:spPr>
          <a:xfrm>
            <a:off x="3600450" y="6459538"/>
            <a:ext cx="3486150" cy="365125"/>
          </a:xfrm>
          <a:prstGeom prst="rect">
            <a:avLst/>
          </a:prstGeo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F06D0678-4F98-A743-A619-160137E0AE23}" type="slidenum">
              <a:rPr lang="en-US"/>
              <a:pPr/>
              <a:t>‹#›</a:t>
            </a:fld>
            <a:endParaRPr lang="en-US" dirty="0"/>
          </a:p>
        </p:txBody>
      </p:sp>
    </p:spTree>
    <p:extLst>
      <p:ext uri="{BB962C8B-B14F-4D97-AF65-F5344CB8AC3E}">
        <p14:creationId xmlns:p14="http://schemas.microsoft.com/office/powerpoint/2010/main" val="330205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822325" y="6459538"/>
            <a:ext cx="1854200" cy="365125"/>
          </a:xfrm>
          <a:prstGeom prst="rect">
            <a:avLst/>
          </a:prstGeom>
        </p:spPr>
        <p:txBody>
          <a:bodyPr/>
          <a:lstStyle>
            <a:lvl1pPr>
              <a:defRPr/>
            </a:lvl1pPr>
          </a:lstStyle>
          <a:p>
            <a:fld id="{A828CCE5-ADFF-8D43-A49A-9CD423E20D0B}" type="datetimeFigureOut">
              <a:rPr lang="en-US"/>
              <a:pPr/>
              <a:t>18-Nov-21</a:t>
            </a:fld>
            <a:endParaRPr lang="en-US" dirty="0"/>
          </a:p>
        </p:txBody>
      </p:sp>
      <p:sp>
        <p:nvSpPr>
          <p:cNvPr id="8" name="Footer Placeholder 5"/>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2B5BC01E-0F27-5141-80B4-3A1A77C34374}" type="slidenum">
              <a:rPr lang="en-US"/>
              <a:pPr/>
              <a:t>‹#›</a:t>
            </a:fld>
            <a:endParaRPr lang="en-US" dirty="0"/>
          </a:p>
        </p:txBody>
      </p:sp>
    </p:spTree>
    <p:extLst>
      <p:ext uri="{BB962C8B-B14F-4D97-AF65-F5344CB8AC3E}">
        <p14:creationId xmlns:p14="http://schemas.microsoft.com/office/powerpoint/2010/main" val="3082399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AFD8DC63-C499-C64B-84F7-60096CA98530}" type="datetimeFigureOut">
              <a:rPr lang="en-US"/>
              <a:pPr/>
              <a:t>18-Nov-21</a:t>
            </a:fld>
            <a:endParaRPr lang="en-US" dirty="0"/>
          </a:p>
        </p:txBody>
      </p:sp>
      <p:sp>
        <p:nvSpPr>
          <p:cNvPr id="5"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BAF1C60C-B52B-984B-B1B1-2C21209DDFF1}" type="slidenum">
              <a:rPr lang="en-US"/>
              <a:pPr/>
              <a:t>‹#›</a:t>
            </a:fld>
            <a:endParaRPr lang="en-US" dirty="0"/>
          </a:p>
        </p:txBody>
      </p:sp>
    </p:spTree>
    <p:extLst>
      <p:ext uri="{BB962C8B-B14F-4D97-AF65-F5344CB8AC3E}">
        <p14:creationId xmlns:p14="http://schemas.microsoft.com/office/powerpoint/2010/main" val="30300569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49E4C7DA-8D5F-BE4E-8E99-8E32920F3BA9}" type="datetimeFigureOut">
              <a:rPr lang="en-US"/>
              <a:pPr/>
              <a:t>18-Nov-21</a:t>
            </a:fld>
            <a:endParaRPr lang="en-US" dirty="0"/>
          </a:p>
        </p:txBody>
      </p:sp>
      <p:sp>
        <p:nvSpPr>
          <p:cNvPr id="7"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55BC69F3-378B-9F44-A642-42C28DA21FD0}" type="slidenum">
              <a:rPr lang="en-US"/>
              <a:pPr/>
              <a:t>‹#›</a:t>
            </a:fld>
            <a:endParaRPr lang="en-US" dirty="0"/>
          </a:p>
        </p:txBody>
      </p:sp>
    </p:spTree>
    <p:extLst>
      <p:ext uri="{BB962C8B-B14F-4D97-AF65-F5344CB8AC3E}">
        <p14:creationId xmlns:p14="http://schemas.microsoft.com/office/powerpoint/2010/main" val="2837609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1943965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29328206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541338" y="2644775"/>
            <a:ext cx="82438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Rectangle 4"/>
          <p:cNvSpPr/>
          <p:nvPr userDrawn="1"/>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40703" y="361190"/>
            <a:ext cx="7543800" cy="2233159"/>
          </a:xfrm>
        </p:spPr>
        <p:txBody>
          <a:bodyPr/>
          <a:lstStyle>
            <a:lvl1pPr algn="l">
              <a:lnSpc>
                <a:spcPct val="85000"/>
              </a:lnSpc>
              <a:defRPr sz="54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40703" y="2815466"/>
            <a:ext cx="4640897"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15" name="Slide Number Placeholder 5"/>
          <p:cNvSpPr>
            <a:spLocks noGrp="1"/>
          </p:cNvSpPr>
          <p:nvPr>
            <p:ph type="sldNum" sz="quarter" idx="12"/>
          </p:nvPr>
        </p:nvSpPr>
        <p:spPr/>
        <p:txBody>
          <a:bodyPr/>
          <a:lstStyle>
            <a:lvl1pPr>
              <a:defRPr/>
            </a:lvl1pPr>
          </a:lstStyle>
          <a:p>
            <a:fld id="{2C97AF3E-6632-8F4B-BB24-5266B1069BC7}" type="slidenum">
              <a:rPr lang="en-US"/>
              <a:pPr/>
              <a:t>‹#›</a:t>
            </a:fld>
            <a:endParaRPr lang="en-US" dirty="0"/>
          </a:p>
        </p:txBody>
      </p:sp>
      <p:sp>
        <p:nvSpPr>
          <p:cNvPr id="17" name="Content Placeholder 16">
            <a:extLst>
              <a:ext uri="{FF2B5EF4-FFF2-40B4-BE49-F238E27FC236}">
                <a16:creationId xmlns="" xmlns:a16="http://schemas.microsoft.com/office/drawing/2014/main" id="{7642C953-59EC-4E07-AD6B-DC838D6D74E9}"/>
              </a:ext>
            </a:extLst>
          </p:cNvPr>
          <p:cNvSpPr>
            <a:spLocks noGrp="1"/>
          </p:cNvSpPr>
          <p:nvPr>
            <p:ph sz="quarter" idx="13"/>
          </p:nvPr>
        </p:nvSpPr>
        <p:spPr>
          <a:xfrm>
            <a:off x="304800" y="6433660"/>
            <a:ext cx="8480425" cy="365125"/>
          </a:xfrm>
        </p:spPr>
        <p:txBody>
          <a:bodyPr/>
          <a:lstStyle>
            <a:lvl1pPr>
              <a:defRPr sz="900"/>
            </a:lvl1pPr>
            <a:lvl2pPr>
              <a:defRPr sz="900"/>
            </a:lvl2pPr>
            <a:lvl3pPr>
              <a:defRPr sz="900"/>
            </a:lvl3pPr>
            <a:lvl4pPr>
              <a:defRPr sz="900"/>
            </a:lvl4pPr>
            <a:lvl5pPr>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Content Placeholder 18">
            <a:extLst>
              <a:ext uri="{FF2B5EF4-FFF2-40B4-BE49-F238E27FC236}">
                <a16:creationId xmlns="" xmlns:a16="http://schemas.microsoft.com/office/drawing/2014/main" id="{3FE393F3-3171-43A6-9F2B-508EDFB198EE}"/>
              </a:ext>
            </a:extLst>
          </p:cNvPr>
          <p:cNvSpPr>
            <a:spLocks noGrp="1"/>
          </p:cNvSpPr>
          <p:nvPr>
            <p:ph sz="quarter" idx="14"/>
          </p:nvPr>
        </p:nvSpPr>
        <p:spPr>
          <a:xfrm>
            <a:off x="540703" y="4572000"/>
            <a:ext cx="4640897" cy="129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1103003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ADDC687C-D396-E54C-803C-CFD0AE40D7DE}" type="datetimeFigureOut">
              <a:rPr lang="en-US"/>
              <a:pPr/>
              <a:t>18-Nov-21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CF2D25F6-A922-D84B-8AB3-8C39CCCCEABB}" type="slidenum">
              <a:rPr lang="en-US"/>
              <a:pPr/>
              <a:t>‹#›</a:t>
            </a:fld>
            <a:endParaRPr lang="en-US" dirty="0"/>
          </a:p>
        </p:txBody>
      </p:sp>
      <p:sp>
        <p:nvSpPr>
          <p:cNvPr id="7"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28703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 xmlns:a16="http://schemas.microsoft.com/office/drawing/2014/main" id="{7880C364-82B5-4A29-93B3-152770082C3E}"/>
              </a:ext>
            </a:extLst>
          </p:cNvPr>
          <p:cNvSpPr>
            <a:spLocks noGrp="1"/>
          </p:cNvSpPr>
          <p:nvPr>
            <p:ph idx="10"/>
          </p:nvPr>
        </p:nvSpPr>
        <p:spPr>
          <a:xfrm>
            <a:off x="822324" y="3429000"/>
            <a:ext cx="7521575"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7">
            <a:extLst>
              <a:ext uri="{FF2B5EF4-FFF2-40B4-BE49-F238E27FC236}">
                <a16:creationId xmlns="" xmlns:a16="http://schemas.microsoft.com/office/drawing/2014/main" id="{1E175A01-70BD-446F-A091-2D8775868058}"/>
              </a:ext>
            </a:extLst>
          </p:cNvPr>
          <p:cNvSpPr>
            <a:spLocks noGrp="1"/>
          </p:cNvSpPr>
          <p:nvPr>
            <p:ph sz="quarter" idx="11"/>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7" name="Straight Connector 6">
            <a:extLst>
              <a:ext uri="{FF2B5EF4-FFF2-40B4-BE49-F238E27FC236}">
                <a16:creationId xmlns="" xmlns:a16="http://schemas.microsoft.com/office/drawing/2014/main" id="{BA7F8D7C-6F53-413B-B5DA-73F8087613DA}"/>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527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p:txBody>
          <a:bodyPr/>
          <a:lstStyle>
            <a:lvl1pPr>
              <a:defRPr/>
            </a:lvl1pPr>
          </a:lstStyle>
          <a:p>
            <a:fld id="{5C25DD8E-8DD8-9648-9771-51C968A399A0}" type="datetimeFigureOut">
              <a:rPr lang="en-US"/>
              <a:pPr/>
              <a:t>18-Nov-21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3DDB14BE-EFFF-744A-82FE-7477917266FB}" type="slidenum">
              <a:rPr lang="en-US"/>
              <a:pPr/>
              <a:t>‹#›</a:t>
            </a:fld>
            <a:endParaRPr lang="en-US" dirty="0"/>
          </a:p>
        </p:txBody>
      </p:sp>
    </p:spTree>
    <p:extLst>
      <p:ext uri="{BB962C8B-B14F-4D97-AF65-F5344CB8AC3E}">
        <p14:creationId xmlns:p14="http://schemas.microsoft.com/office/powerpoint/2010/main" val="2277268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b="0">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F90A5FDC-E08C-4644-AFEE-E8A0AC6C819C}" type="datetimeFigureOut">
              <a:rPr lang="en-US"/>
              <a:pPr/>
              <a:t>18-Nov-21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p:cNvSpPr>
            <a:spLocks noGrp="1"/>
          </p:cNvSpPr>
          <p:nvPr>
            <p:ph type="sldNum" sz="quarter" idx="12"/>
          </p:nvPr>
        </p:nvSpPr>
        <p:spPr/>
        <p:txBody>
          <a:bodyPr/>
          <a:lstStyle>
            <a:lvl1pPr>
              <a:defRPr/>
            </a:lvl1pPr>
          </a:lstStyle>
          <a:p>
            <a:fld id="{DF2DAE00-2833-5F48-B962-1984A23D82EA}" type="slidenum">
              <a:rPr lang="en-US"/>
              <a:pPr/>
              <a:t>‹#›</a:t>
            </a:fld>
            <a:endParaRPr lang="en-US" dirty="0"/>
          </a:p>
        </p:txBody>
      </p:sp>
      <p:sp>
        <p:nvSpPr>
          <p:cNvPr id="9"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8359524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fld id="{122E53DC-39FB-E244-8CC2-27350A485D8D}" type="datetimeFigureOut">
              <a:rPr lang="en-US"/>
              <a:pPr/>
              <a:t>18-Nov-21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CCB3AAE2-3617-1646-B0C9-7E0E2D33249E}" type="slidenum">
              <a:rPr lang="en-US"/>
              <a:pPr/>
              <a:t>‹#›</a:t>
            </a:fld>
            <a:endParaRPr lang="en-US" dirty="0"/>
          </a:p>
        </p:txBody>
      </p:sp>
    </p:spTree>
    <p:extLst>
      <p:ext uri="{BB962C8B-B14F-4D97-AF65-F5344CB8AC3E}">
        <p14:creationId xmlns:p14="http://schemas.microsoft.com/office/powerpoint/2010/main" val="2386593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Date Placeholder 3"/>
          <p:cNvSpPr>
            <a:spLocks noGrp="1"/>
          </p:cNvSpPr>
          <p:nvPr>
            <p:ph type="dt" sz="half" idx="10"/>
          </p:nvPr>
        </p:nvSpPr>
        <p:spPr/>
        <p:txBody>
          <a:bodyPr/>
          <a:lstStyle>
            <a:lvl1pPr>
              <a:defRPr/>
            </a:lvl1pPr>
          </a:lstStyle>
          <a:p>
            <a:fld id="{3AAF37AC-DEE8-724F-8CDC-CAC55992DE86}" type="datetimeFigureOut">
              <a:rPr lang="en-US"/>
              <a:pPr/>
              <a:t>18-Nov-21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p:cNvSpPr>
            <a:spLocks noGrp="1"/>
          </p:cNvSpPr>
          <p:nvPr>
            <p:ph type="sldNum" sz="quarter" idx="12"/>
          </p:nvPr>
        </p:nvSpPr>
        <p:spPr/>
        <p:txBody>
          <a:bodyPr/>
          <a:lstStyle>
            <a:lvl1pPr>
              <a:defRPr/>
            </a:lvl1pPr>
          </a:lstStyle>
          <a:p>
            <a:fld id="{83824506-281A-E349-AB6F-DCE90B2F934A}" type="slidenum">
              <a:rPr lang="en-US"/>
              <a:pPr/>
              <a:t>‹#›</a:t>
            </a:fld>
            <a:endParaRPr lang="en-US" dirty="0"/>
          </a:p>
        </p:txBody>
      </p:sp>
      <p:sp>
        <p:nvSpPr>
          <p:cNvPr id="6" name="Text Box 18"/>
          <p:cNvSpPr txBox="1">
            <a:spLocks noChangeArrowheads="1"/>
          </p:cNvSpPr>
          <p:nvPr userDrawn="1"/>
        </p:nvSpPr>
        <p:spPr bwMode="auto">
          <a:xfrm>
            <a:off x="3048000" y="6457950"/>
            <a:ext cx="6400800" cy="369332"/>
          </a:xfrm>
          <a:prstGeom prst="rect">
            <a:avLst/>
          </a:prstGeom>
          <a:noFill/>
          <a:ln>
            <a:noFill/>
          </a:ln>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1" dirty="0">
                <a:solidFill>
                  <a:schemeClr val="bg1"/>
                </a:solidFill>
                <a:ea typeface="ＭＳ Ｐゴシック" charset="0"/>
              </a:rPr>
              <a:t>©McGraw-Hill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1561976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fld id="{4DC81BE3-F598-DD47-89B5-06E29D4FA5A7}" type="datetimeFigureOut">
              <a:rPr lang="en-US"/>
              <a:pPr/>
              <a:t>18-Nov-21</a:t>
            </a:fld>
            <a:endParaRPr lang="en-US" dirty="0"/>
          </a:p>
        </p:txBody>
      </p:sp>
      <p:sp>
        <p:nvSpPr>
          <p:cNvPr id="5" name="Footer Placeholder 7"/>
          <p:cNvSpPr>
            <a:spLocks noGrp="1"/>
          </p:cNvSpPr>
          <p:nvPr>
            <p:ph type="ftr" sz="quarter" idx="11"/>
          </p:nvPr>
        </p:nvSpPr>
        <p:spPr/>
        <p:txBody>
          <a:bodyPr/>
          <a:lstStyle>
            <a:lvl1pPr>
              <a:defRPr/>
            </a:lvl1pPr>
          </a:lstStyle>
          <a:p>
            <a:pPr>
              <a:defRPr/>
            </a:pPr>
            <a:endParaRPr lang="en-US" altLang="en-US" dirty="0"/>
          </a:p>
        </p:txBody>
      </p:sp>
      <p:sp>
        <p:nvSpPr>
          <p:cNvPr id="6" name="Slide Number Placeholder 8"/>
          <p:cNvSpPr>
            <a:spLocks noGrp="1"/>
          </p:cNvSpPr>
          <p:nvPr>
            <p:ph type="sldNum" sz="quarter" idx="12"/>
          </p:nvPr>
        </p:nvSpPr>
        <p:spPr/>
        <p:txBody>
          <a:bodyPr/>
          <a:lstStyle>
            <a:lvl1pPr>
              <a:defRPr/>
            </a:lvl1pPr>
          </a:lstStyle>
          <a:p>
            <a:fld id="{5C71FF56-C21B-504C-9B09-D4847C9C1742}" type="slidenum">
              <a:rPr lang="en-US"/>
              <a:pPr/>
              <a:t>‹#›</a:t>
            </a:fld>
            <a:endParaRPr lang="en-US" dirty="0"/>
          </a:p>
        </p:txBody>
      </p:sp>
    </p:spTree>
    <p:extLst>
      <p:ext uri="{BB962C8B-B14F-4D97-AF65-F5344CB8AC3E}">
        <p14:creationId xmlns:p14="http://schemas.microsoft.com/office/powerpoint/2010/main" val="18409874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defRPr/>
            </a:lvl1pPr>
          </a:lstStyle>
          <a:p>
            <a:fld id="{333A61F0-25B9-C144-B9BE-DBB6745199E8}" type="datetimeFigureOut">
              <a:rPr lang="en-US"/>
              <a:pPr/>
              <a:t>18-Nov-21</a:t>
            </a:fld>
            <a:endParaRPr lang="en-US" dirty="0"/>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solidFill>
                  <a:schemeClr val="tx2"/>
                </a:solidFill>
              </a:defRPr>
            </a:lvl1pPr>
          </a:lstStyle>
          <a:p>
            <a:fld id="{79E7D76B-EA4C-E746-B965-0B82A2130E76}" type="slidenum">
              <a:rPr lang="en-US"/>
              <a:pPr/>
              <a:t>‹#›</a:t>
            </a:fld>
            <a:endParaRPr lang="en-US" dirty="0"/>
          </a:p>
        </p:txBody>
      </p:sp>
    </p:spTree>
    <p:extLst>
      <p:ext uri="{BB962C8B-B14F-4D97-AF65-F5344CB8AC3E}">
        <p14:creationId xmlns:p14="http://schemas.microsoft.com/office/powerpoint/2010/main" val="251854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fld id="{43F9E24D-6109-4642-8B88-6B385130BC3F}" type="datetimeFigureOut">
              <a:rPr lang="en-US"/>
              <a:pPr/>
              <a:t>18-Nov-21</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ltLang="en-US" dirty="0"/>
          </a:p>
        </p:txBody>
      </p:sp>
      <p:sp>
        <p:nvSpPr>
          <p:cNvPr id="9" name="Slide Number Placeholder 6"/>
          <p:cNvSpPr>
            <a:spLocks noGrp="1"/>
          </p:cNvSpPr>
          <p:nvPr>
            <p:ph type="sldNum" sz="quarter" idx="12"/>
          </p:nvPr>
        </p:nvSpPr>
        <p:spPr/>
        <p:txBody>
          <a:bodyPr/>
          <a:lstStyle>
            <a:lvl1pPr>
              <a:defRPr/>
            </a:lvl1pPr>
          </a:lstStyle>
          <a:p>
            <a:fld id="{FE4FB87E-EAD9-8D42-B4D1-CCE81651AB9E}" type="slidenum">
              <a:rPr lang="en-US"/>
              <a:pPr/>
              <a:t>‹#›</a:t>
            </a:fld>
            <a:endParaRPr lang="en-US" dirty="0"/>
          </a:p>
        </p:txBody>
      </p:sp>
    </p:spTree>
    <p:extLst>
      <p:ext uri="{BB962C8B-B14F-4D97-AF65-F5344CB8AC3E}">
        <p14:creationId xmlns:p14="http://schemas.microsoft.com/office/powerpoint/2010/main" val="3851773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E9AE73A5-B234-6144-9ADA-97DDC2BBE0B8}" type="datetimeFigureOut">
              <a:rPr lang="en-US"/>
              <a:pPr/>
              <a:t>18-Nov-21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p:cNvSpPr>
            <a:spLocks noGrp="1"/>
          </p:cNvSpPr>
          <p:nvPr>
            <p:ph type="sldNum" sz="quarter" idx="12"/>
          </p:nvPr>
        </p:nvSpPr>
        <p:spPr/>
        <p:txBody>
          <a:bodyPr/>
          <a:lstStyle>
            <a:lvl1pPr>
              <a:defRPr/>
            </a:lvl1pPr>
          </a:lstStyle>
          <a:p>
            <a:fld id="{547B416E-5363-5243-AA85-75CD79A0B604}" type="slidenum">
              <a:rPr lang="en-US"/>
              <a:pPr/>
              <a:t>‹#›</a:t>
            </a:fld>
            <a:endParaRPr lang="en-US" dirty="0"/>
          </a:p>
        </p:txBody>
      </p:sp>
    </p:spTree>
    <p:extLst>
      <p:ext uri="{BB962C8B-B14F-4D97-AF65-F5344CB8AC3E}">
        <p14:creationId xmlns:p14="http://schemas.microsoft.com/office/powerpoint/2010/main" val="14635786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p:txBody>
          <a:bodyPr/>
          <a:lstStyle>
            <a:lvl1pPr>
              <a:defRPr/>
            </a:lvl1pPr>
          </a:lstStyle>
          <a:p>
            <a:fld id="{51057D88-D882-7A4A-9613-CE53F0F91D5A}" type="datetimeFigureOut">
              <a:rPr lang="en-US"/>
              <a:pPr/>
              <a:t>18-Nov-21</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ltLang="en-US" dirty="0"/>
          </a:p>
        </p:txBody>
      </p:sp>
      <p:sp>
        <p:nvSpPr>
          <p:cNvPr id="8" name="Slide Number Placeholder 5"/>
          <p:cNvSpPr>
            <a:spLocks noGrp="1"/>
          </p:cNvSpPr>
          <p:nvPr>
            <p:ph type="sldNum" sz="quarter" idx="12"/>
          </p:nvPr>
        </p:nvSpPr>
        <p:spPr/>
        <p:txBody>
          <a:bodyPr/>
          <a:lstStyle>
            <a:lvl1pPr>
              <a:defRPr/>
            </a:lvl1pPr>
          </a:lstStyle>
          <a:p>
            <a:fld id="{3FE28B10-FD97-3740-94E2-4D530FEB04E5}" type="slidenum">
              <a:rPr lang="en-US"/>
              <a:pPr/>
              <a:t>‹#›</a:t>
            </a:fld>
            <a:endParaRPr lang="en-US" dirty="0"/>
          </a:p>
        </p:txBody>
      </p:sp>
    </p:spTree>
    <p:extLst>
      <p:ext uri="{BB962C8B-B14F-4D97-AF65-F5344CB8AC3E}">
        <p14:creationId xmlns:p14="http://schemas.microsoft.com/office/powerpoint/2010/main" val="4061555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Title 1"/>
          <p:cNvSpPr>
            <a:spLocks noGrp="1"/>
          </p:cNvSpPr>
          <p:nvPr>
            <p:ph type="title"/>
          </p:nvPr>
        </p:nvSpPr>
        <p:spPr>
          <a:xfrm>
            <a:off x="457200" y="304800"/>
            <a:ext cx="8229600" cy="9144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428229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17526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 xmlns:a16="http://schemas.microsoft.com/office/drawing/2014/main" id="{7880C364-82B5-4A29-93B3-152770082C3E}"/>
              </a:ext>
            </a:extLst>
          </p:cNvPr>
          <p:cNvSpPr>
            <a:spLocks noGrp="1"/>
          </p:cNvSpPr>
          <p:nvPr>
            <p:ph idx="10"/>
          </p:nvPr>
        </p:nvSpPr>
        <p:spPr>
          <a:xfrm>
            <a:off x="822324" y="3429000"/>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 xmlns:a16="http://schemas.microsoft.com/office/drawing/2014/main" id="{A6E81D44-F56C-44D6-B646-4EF23EAA3118}"/>
              </a:ext>
            </a:extLst>
          </p:cNvPr>
          <p:cNvSpPr>
            <a:spLocks noGrp="1"/>
          </p:cNvSpPr>
          <p:nvPr>
            <p:ph idx="11"/>
          </p:nvPr>
        </p:nvSpPr>
        <p:spPr>
          <a:xfrm>
            <a:off x="822323" y="4802038"/>
            <a:ext cx="7521575" cy="1143000"/>
          </a:xfrm>
        </p:spPr>
        <p:txBody>
          <a:bodyPr/>
          <a:lstStyle>
            <a:lvl1pPr>
              <a:spcBef>
                <a:spcPts val="1000"/>
              </a:spcBef>
              <a:defRPr/>
            </a:lvl1pPr>
            <a:lvl2pPr>
              <a:spcBef>
                <a:spcPts val="1000"/>
              </a:spcBef>
              <a:defRPr/>
            </a:lvl2pPr>
            <a:lvl3pPr>
              <a:spcBef>
                <a:spcPts val="1000"/>
              </a:spcBef>
              <a:defRPr/>
            </a:lvl3pPr>
            <a:lvl4pPr>
              <a:spcBef>
                <a:spcPts val="1000"/>
              </a:spcBef>
              <a:defRPr/>
            </a:lvl4pPr>
            <a:lvl5pPr>
              <a:spcBef>
                <a:spcPts val="10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8" name="Straight Connector 7">
            <a:extLst>
              <a:ext uri="{FF2B5EF4-FFF2-40B4-BE49-F238E27FC236}">
                <a16:creationId xmlns="" xmlns:a16="http://schemas.microsoft.com/office/drawing/2014/main" id="{1A232679-3CD2-4C37-8E52-2A35CF2ABCAB}"/>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4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822325" y="1447800"/>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 xmlns:a16="http://schemas.microsoft.com/office/drawing/2014/main" id="{7880C364-82B5-4A29-93B3-152770082C3E}"/>
              </a:ext>
            </a:extLst>
          </p:cNvPr>
          <p:cNvSpPr>
            <a:spLocks noGrp="1"/>
          </p:cNvSpPr>
          <p:nvPr>
            <p:ph idx="10"/>
          </p:nvPr>
        </p:nvSpPr>
        <p:spPr>
          <a:xfrm>
            <a:off x="822323" y="2403475"/>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8" name="Content Placeholder 2">
            <a:extLst>
              <a:ext uri="{FF2B5EF4-FFF2-40B4-BE49-F238E27FC236}">
                <a16:creationId xmlns="" xmlns:a16="http://schemas.microsoft.com/office/drawing/2014/main" id="{90298273-A341-4F66-9E56-E05C6373FA54}"/>
              </a:ext>
            </a:extLst>
          </p:cNvPr>
          <p:cNvSpPr>
            <a:spLocks noGrp="1"/>
          </p:cNvSpPr>
          <p:nvPr>
            <p:ph idx="13"/>
          </p:nvPr>
        </p:nvSpPr>
        <p:spPr>
          <a:xfrm>
            <a:off x="822325" y="3746509"/>
            <a:ext cx="7543800" cy="83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 xmlns:a16="http://schemas.microsoft.com/office/drawing/2014/main" id="{710A1282-63B9-4558-92D6-FAEA4310DE72}"/>
              </a:ext>
            </a:extLst>
          </p:cNvPr>
          <p:cNvSpPr>
            <a:spLocks noGrp="1"/>
          </p:cNvSpPr>
          <p:nvPr>
            <p:ph idx="14"/>
          </p:nvPr>
        </p:nvSpPr>
        <p:spPr>
          <a:xfrm>
            <a:off x="822323" y="4702184"/>
            <a:ext cx="7521575" cy="6463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 xmlns:a16="http://schemas.microsoft.com/office/drawing/2014/main" id="{D31B483D-B6F0-497C-A5A3-D18B09D2B128}"/>
              </a:ext>
            </a:extLst>
          </p:cNvPr>
          <p:cNvSpPr>
            <a:spLocks noGrp="1"/>
          </p:cNvSpPr>
          <p:nvPr>
            <p:ph idx="15"/>
          </p:nvPr>
        </p:nvSpPr>
        <p:spPr>
          <a:xfrm>
            <a:off x="818708" y="54784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 xmlns:a16="http://schemas.microsoft.com/office/drawing/2014/main" id="{0F4DFD5A-1709-4576-A9F2-7239592EB06C}"/>
              </a:ext>
            </a:extLst>
          </p:cNvPr>
          <p:cNvSpPr>
            <a:spLocks noGrp="1"/>
          </p:cNvSpPr>
          <p:nvPr>
            <p:ph idx="16"/>
          </p:nvPr>
        </p:nvSpPr>
        <p:spPr>
          <a:xfrm>
            <a:off x="971108" y="5630844"/>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 xmlns:a16="http://schemas.microsoft.com/office/drawing/2014/main" id="{3E779081-9FA8-4F3B-B98E-DFD9BCDDF362}"/>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28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805439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idx="1"/>
          </p:nvPr>
        </p:nvSpPr>
        <p:spPr>
          <a:xfrm>
            <a:off x="2994572" y="1447800"/>
            <a:ext cx="3199306" cy="431568"/>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a:extLst>
              <a:ext uri="{FF2B5EF4-FFF2-40B4-BE49-F238E27FC236}">
                <a16:creationId xmlns="" xmlns:a16="http://schemas.microsoft.com/office/drawing/2014/main" id="{7880C364-82B5-4A29-93B3-152770082C3E}"/>
              </a:ext>
            </a:extLst>
          </p:cNvPr>
          <p:cNvSpPr>
            <a:spLocks noGrp="1"/>
          </p:cNvSpPr>
          <p:nvPr>
            <p:ph idx="10"/>
          </p:nvPr>
        </p:nvSpPr>
        <p:spPr>
          <a:xfrm>
            <a:off x="822323" y="2031768"/>
            <a:ext cx="7521575" cy="10180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 xmlns:a16="http://schemas.microsoft.com/office/drawing/2014/main" id="{A6E81D44-F56C-44D6-B646-4EF23EAA3118}"/>
              </a:ext>
            </a:extLst>
          </p:cNvPr>
          <p:cNvSpPr>
            <a:spLocks noGrp="1"/>
          </p:cNvSpPr>
          <p:nvPr>
            <p:ph idx="11"/>
          </p:nvPr>
        </p:nvSpPr>
        <p:spPr>
          <a:xfrm>
            <a:off x="818708" y="3179735"/>
            <a:ext cx="7547418" cy="43157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7">
            <a:extLst>
              <a:ext uri="{FF2B5EF4-FFF2-40B4-BE49-F238E27FC236}">
                <a16:creationId xmlns="" xmlns:a16="http://schemas.microsoft.com/office/drawing/2014/main" id="{E6CE470C-C898-4666-A7CE-5BCEC1F5962E}"/>
              </a:ext>
            </a:extLst>
          </p:cNvPr>
          <p:cNvSpPr>
            <a:spLocks noGrp="1"/>
          </p:cNvSpPr>
          <p:nvPr>
            <p:ph sz="quarter" idx="12"/>
          </p:nvPr>
        </p:nvSpPr>
        <p:spPr>
          <a:xfrm>
            <a:off x="2994572" y="5986730"/>
            <a:ext cx="3199306" cy="304800"/>
          </a:xfrm>
        </p:spPr>
        <p:txBody>
          <a:bodyPr/>
          <a:lstStyle>
            <a:lvl1pPr algn="ctr">
              <a:defRPr sz="1200"/>
            </a:lvl1pPr>
            <a:lvl2pPr algn="ctr">
              <a:defRPr sz="1200"/>
            </a:lvl2pPr>
            <a:lvl3pPr algn="ctr">
              <a:defRPr sz="1200"/>
            </a:lvl3pPr>
            <a:lvl4pPr algn="ctr">
              <a:defRPr sz="1200"/>
            </a:lvl4pPr>
            <a:lvl5pPr algn="ctr">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cxnSp>
        <p:nvCxnSpPr>
          <p:cNvPr id="12" name="Straight Connector 11">
            <a:extLst>
              <a:ext uri="{FF2B5EF4-FFF2-40B4-BE49-F238E27FC236}">
                <a16:creationId xmlns="" xmlns:a16="http://schemas.microsoft.com/office/drawing/2014/main" id="{BBD07CC5-5104-4888-A1B1-CBE905073A04}"/>
              </a:ext>
            </a:extLst>
          </p:cNvPr>
          <p:cNvCxnSpPr/>
          <p:nvPr userDrawn="1"/>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562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822325" y="6459538"/>
            <a:ext cx="1854200" cy="365125"/>
          </a:xfrm>
          <a:prstGeom prst="rect">
            <a:avLst/>
          </a:prstGeom>
        </p:spPr>
        <p:txBody>
          <a:bodyPr/>
          <a:lstStyle>
            <a:lvl1pPr>
              <a:defRPr/>
            </a:lvl1pPr>
          </a:lstStyle>
          <a:p>
            <a:fld id="{80B29623-CAC6-8C4C-B841-D4CB4D6BFB1A}" type="datetimeFigureOut">
              <a:rPr lang="en-US"/>
              <a:pPr/>
              <a:t>18-Nov-21</a:t>
            </a:fld>
            <a:endParaRPr lang="en-US" dirty="0"/>
          </a:p>
        </p:txBody>
      </p:sp>
      <p:sp>
        <p:nvSpPr>
          <p:cNvPr id="8" name="Footer Placeholder 4"/>
          <p:cNvSpPr>
            <a:spLocks noGrp="1"/>
          </p:cNvSpPr>
          <p:nvPr>
            <p:ph type="ftr" sz="quarter" idx="11"/>
          </p:nvPr>
        </p:nvSpPr>
        <p:spPr>
          <a:xfrm>
            <a:off x="2765425" y="6459538"/>
            <a:ext cx="3616325" cy="365125"/>
          </a:xfrm>
          <a:prstGeom prst="rect">
            <a:avLst/>
          </a:prstGeom>
        </p:spPr>
        <p:txBody>
          <a:bodyPr/>
          <a:lstStyle>
            <a:lvl1pPr>
              <a:defRPr/>
            </a:lvl1pPr>
          </a:lstStyle>
          <a:p>
            <a:pPr>
              <a:defRPr/>
            </a:pPr>
            <a:endParaRPr lang="en-US" altLang="en-US" dirty="0"/>
          </a:p>
        </p:txBody>
      </p:sp>
      <p:sp>
        <p:nvSpPr>
          <p:cNvPr id="9" name="Slide Number Placeholder 5"/>
          <p:cNvSpPr>
            <a:spLocks noGrp="1"/>
          </p:cNvSpPr>
          <p:nvPr>
            <p:ph type="sldNum" sz="quarter" idx="12"/>
          </p:nvPr>
        </p:nvSpPr>
        <p:spPr/>
        <p:txBody>
          <a:bodyPr/>
          <a:lstStyle>
            <a:lvl1pPr>
              <a:defRPr/>
            </a:lvl1pPr>
          </a:lstStyle>
          <a:p>
            <a:fld id="{AF37E88C-9BDA-B641-98F3-43AC5AD44F4A}" type="slidenum">
              <a:rPr lang="en-US"/>
              <a:pPr/>
              <a:t>‹#›</a:t>
            </a:fld>
            <a:endParaRPr lang="en-US" dirty="0"/>
          </a:p>
        </p:txBody>
      </p:sp>
    </p:spTree>
    <p:extLst>
      <p:ext uri="{BB962C8B-B14F-4D97-AF65-F5344CB8AC3E}">
        <p14:creationId xmlns:p14="http://schemas.microsoft.com/office/powerpoint/2010/main" val="277034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65584"/>
            <a:ext cx="7543800" cy="989708"/>
          </a:xfrm>
        </p:spPr>
        <p:txBody>
          <a:bodyPr/>
          <a:lstStyle>
            <a:lvl1pPr>
              <a:defRPr>
                <a:solidFill>
                  <a:srgbClr val="000000"/>
                </a:solidFill>
              </a:defRPr>
            </a:lvl1pPr>
          </a:lstStyle>
          <a:p>
            <a:r>
              <a:rPr lang="en-US" dirty="0"/>
              <a:t>Click to edit Master title style</a:t>
            </a:r>
          </a:p>
        </p:txBody>
      </p:sp>
      <p:sp>
        <p:nvSpPr>
          <p:cNvPr id="3" name="Content Placeholder 2"/>
          <p:cNvSpPr>
            <a:spLocks noGrp="1"/>
          </p:cNvSpPr>
          <p:nvPr>
            <p:ph sz="half" idx="1"/>
          </p:nvPr>
        </p:nvSpPr>
        <p:spPr>
          <a:xfrm>
            <a:off x="82296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524001"/>
            <a:ext cx="3703320" cy="4345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EFE90CCC-AEAC-9342-BE29-34BA8D58342E}" type="slidenum">
              <a:rPr lang="en-US"/>
              <a:pPr/>
              <a:t>‹#›</a:t>
            </a:fld>
            <a:endParaRPr lang="en-US" dirty="0"/>
          </a:p>
        </p:txBody>
      </p:sp>
    </p:spTree>
    <p:extLst>
      <p:ext uri="{BB962C8B-B14F-4D97-AF65-F5344CB8AC3E}">
        <p14:creationId xmlns:p14="http://schemas.microsoft.com/office/powerpoint/2010/main" val="334008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9690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97318"/>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71600"/>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209800"/>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51C004F-D33C-4241-B716-FD61B7447ECE}" type="slidenum">
              <a:rPr lang="en-US"/>
              <a:pPr/>
              <a:t>‹#›</a:t>
            </a:fld>
            <a:endParaRPr lang="en-US" dirty="0"/>
          </a:p>
        </p:txBody>
      </p:sp>
    </p:spTree>
    <p:extLst>
      <p:ext uri="{BB962C8B-B14F-4D97-AF65-F5344CB8AC3E}">
        <p14:creationId xmlns:p14="http://schemas.microsoft.com/office/powerpoint/2010/main" val="83886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1"/>
            <a:ext cx="7543800" cy="4276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1"/>
                </a:solidFill>
                <a:latin typeface="Arial" panose="020B0604020202020204" pitchFamily="34" charset="0"/>
                <a:cs typeface="Arial" panose="020B0604020202020204" pitchFamily="34" charset="0"/>
              </a:defRPr>
            </a:lvl1pPr>
          </a:lstStyle>
          <a:p>
            <a:fld id="{93D5C46F-FDCC-EE45-9E50-CD2CFC809647}" type="slidenum">
              <a:rPr lang="en-US" smtClean="0"/>
              <a:pPr/>
              <a:t>‹#›</a:t>
            </a:fld>
            <a:endParaRPr lang="en-US" dirty="0"/>
          </a:p>
        </p:txBody>
      </p:sp>
      <p:sp>
        <p:nvSpPr>
          <p:cNvPr id="11" name="TextBox 10"/>
          <p:cNvSpPr txBox="1"/>
          <p:nvPr userDrawn="1"/>
        </p:nvSpPr>
        <p:spPr>
          <a:xfrm>
            <a:off x="7772400" y="6497637"/>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solidFill>
                  <a:schemeClr val="tx1"/>
                </a:solidFill>
                <a:latin typeface="+mn-lt"/>
                <a:cs typeface="Arial" panose="020B0604020202020204" pitchFamily="34" charset="0"/>
              </a:rPr>
              <a:t>13-</a:t>
            </a:r>
            <a:fld id="{27BBBF69-DB93-0642-ABE6-83332ACF7052}" type="slidenum">
              <a:rPr lang="en-US" sz="1000">
                <a:solidFill>
                  <a:schemeClr val="tx1"/>
                </a:solidFill>
                <a:latin typeface="+mn-lt"/>
                <a:cs typeface="Arial" panose="020B0604020202020204" pitchFamily="34" charset="0"/>
              </a:rPr>
              <a:pPr algn="r" eaLnBrk="1" hangingPunct="1"/>
              <a:t>‹#›</a:t>
            </a:fld>
            <a:endParaRPr lang="en-US" sz="1000" dirty="0">
              <a:solidFill>
                <a:schemeClr val="tx1"/>
              </a:solidFill>
              <a:latin typeface="+mn-lt"/>
              <a:cs typeface="Arial" panose="020B0604020202020204" pitchFamily="34" charset="0"/>
            </a:endParaRPr>
          </a:p>
        </p:txBody>
      </p:sp>
      <p:sp>
        <p:nvSpPr>
          <p:cNvPr id="13" name="Text Box 18"/>
          <p:cNvSpPr txBox="1">
            <a:spLocks noChangeArrowheads="1"/>
          </p:cNvSpPr>
          <p:nvPr userDrawn="1"/>
        </p:nvSpPr>
        <p:spPr bwMode="auto">
          <a:xfrm>
            <a:off x="228600" y="6457950"/>
            <a:ext cx="1066800" cy="230832"/>
          </a:xfrm>
          <a:prstGeom prst="rect">
            <a:avLst/>
          </a:prstGeom>
          <a:noFill/>
          <a:ln>
            <a:noFill/>
          </a:ln>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sz="900" i="0" dirty="0">
                <a:solidFill>
                  <a:schemeClr val="tx1"/>
                </a:solidFill>
                <a:latin typeface="+mn-lt"/>
                <a:ea typeface="ＭＳ Ｐゴシック" charset="0"/>
                <a:cs typeface="Arial" panose="020B0604020202020204" pitchFamily="34" charset="0"/>
              </a:rPr>
              <a:t>© McGraw Hill</a:t>
            </a:r>
          </a:p>
        </p:txBody>
      </p:sp>
    </p:spTree>
  </p:cSld>
  <p:clrMap bg1="lt1" tx1="dk1" bg2="lt2" tx2="dk2" accent1="accent1" accent2="accent2" accent3="accent3" accent4="accent4" accent5="accent5" accent6="accent6" hlink="hlink" folHlink="folHlink"/>
  <p:sldLayoutIdLst>
    <p:sldLayoutId id="2147484713" r:id="rId1"/>
    <p:sldLayoutId id="2147484738" r:id="rId2"/>
    <p:sldLayoutId id="2147484739" r:id="rId3"/>
    <p:sldLayoutId id="2147484740" r:id="rId4"/>
    <p:sldLayoutId id="2147484741" r:id="rId5"/>
    <p:sldLayoutId id="2147484742" r:id="rId6"/>
    <p:sldLayoutId id="2147484719" r:id="rId7"/>
    <p:sldLayoutId id="2147484714" r:id="rId8"/>
    <p:sldLayoutId id="2147484715" r:id="rId9"/>
    <p:sldLayoutId id="2147484716" r:id="rId10"/>
    <p:sldLayoutId id="2147484720" r:id="rId11"/>
    <p:sldLayoutId id="2147484721" r:id="rId12"/>
    <p:sldLayoutId id="2147484722" r:id="rId13"/>
    <p:sldLayoutId id="2147484717" r:id="rId14"/>
    <p:sldLayoutId id="2147484723" r:id="rId15"/>
    <p:sldLayoutId id="2147484724" r:id="rId16"/>
    <p:sldLayoutId id="2147484743" r:id="rId17"/>
  </p:sldLayoutIdLst>
  <p:txStyles>
    <p:titleStyle>
      <a:lvl1pPr algn="l" rtl="0" eaLnBrk="0" fontAlgn="base" hangingPunct="0">
        <a:lnSpc>
          <a:spcPct val="85000"/>
        </a:lnSpc>
        <a:spcBef>
          <a:spcPct val="0"/>
        </a:spcBef>
        <a:spcAft>
          <a:spcPct val="0"/>
        </a:spcAft>
        <a:defRPr sz="4000" kern="1200" spc="-50">
          <a:solidFill>
            <a:schemeClr val="tx1"/>
          </a:solidFill>
          <a:latin typeface="+mj-lt"/>
          <a:ea typeface="ＭＳ Ｐゴシック" charset="0"/>
          <a:cs typeface="Arial" panose="020B0604020202020204" pitchFamily="34" charset="0"/>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0" indent="0" algn="l" rtl="0" eaLnBrk="0" fontAlgn="base" hangingPunct="0">
        <a:lnSpc>
          <a:spcPct val="100000"/>
        </a:lnSpc>
        <a:spcBef>
          <a:spcPts val="1200"/>
        </a:spcBef>
        <a:spcAft>
          <a:spcPts val="200"/>
        </a:spcAft>
        <a:buClr>
          <a:schemeClr val="accent1"/>
        </a:buClr>
        <a:buSzPct val="100000"/>
        <a:buFont typeface="Calibri" charset="0"/>
        <a:buNone/>
        <a:defRPr sz="2000" kern="1200">
          <a:solidFill>
            <a:schemeClr val="tx1"/>
          </a:solidFill>
          <a:latin typeface="+mn-lt"/>
          <a:ea typeface="ＭＳ Ｐゴシック" charset="0"/>
          <a:cs typeface="Arial" panose="020B0604020202020204" pitchFamily="34" charset="0"/>
        </a:defRPr>
      </a:lvl1pPr>
      <a:lvl2pPr marL="200025" indent="0" algn="l" rtl="0" eaLnBrk="0" fontAlgn="base" hangingPunct="0">
        <a:lnSpc>
          <a:spcPct val="100000"/>
        </a:lnSpc>
        <a:spcBef>
          <a:spcPts val="200"/>
        </a:spcBef>
        <a:spcAft>
          <a:spcPts val="400"/>
        </a:spcAft>
        <a:buClr>
          <a:schemeClr val="accent1"/>
        </a:buClr>
        <a:buFont typeface="Calibri" charset="0"/>
        <a:buNone/>
        <a:defRPr kern="1200">
          <a:solidFill>
            <a:schemeClr val="tx1"/>
          </a:solidFill>
          <a:latin typeface="+mn-lt"/>
          <a:ea typeface="ＭＳ Ｐゴシック" charset="0"/>
          <a:cs typeface="Arial" panose="020B0604020202020204" pitchFamily="34" charset="0"/>
        </a:defRPr>
      </a:lvl2pPr>
      <a:lvl3pPr marL="384175"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3pPr>
      <a:lvl4pPr marL="566737"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4pPr>
      <a:lvl5pPr marL="749300" indent="0" algn="l" rtl="0" eaLnBrk="0" fontAlgn="base" hangingPunct="0">
        <a:lnSpc>
          <a:spcPct val="100000"/>
        </a:lnSpc>
        <a:spcBef>
          <a:spcPts val="200"/>
        </a:spcBef>
        <a:spcAft>
          <a:spcPts val="400"/>
        </a:spcAft>
        <a:buClr>
          <a:schemeClr val="accent1"/>
        </a:buClr>
        <a:buFont typeface="Calibri" charset="0"/>
        <a:buNone/>
        <a:defRPr sz="1400" kern="1200">
          <a:solidFill>
            <a:schemeClr val="tx1"/>
          </a:solidFill>
          <a:latin typeface="+mn-lt"/>
          <a:ea typeface="ＭＳ Ｐゴシック" charset="0"/>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rgbClr val="72B4E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152400"/>
            <a:ext cx="7543800" cy="1025525"/>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p:cNvSpPr>
            <a:spLocks noGrp="1"/>
          </p:cNvSpPr>
          <p:nvPr>
            <p:ph type="body" idx="1"/>
          </p:nvPr>
        </p:nvSpPr>
        <p:spPr bwMode="auto">
          <a:xfrm>
            <a:off x="822325" y="1447800"/>
            <a:ext cx="7543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FFFFFF"/>
                </a:solidFill>
              </a:defRPr>
            </a:lvl1pPr>
          </a:lstStyle>
          <a:p>
            <a:fld id="{76D20C4D-5179-C041-84FD-6B867395215B}" type="datetimeFigureOut">
              <a:rPr lang="en-US"/>
              <a:pPr/>
              <a:t>18-Nov-21</a:t>
            </a:fld>
            <a:endParaRPr lang="en-US" dirty="0"/>
          </a:p>
        </p:txBody>
      </p:sp>
      <p:sp>
        <p:nvSpPr>
          <p:cNvPr id="5" name="Footer Placeholder 4"/>
          <p:cNvSpPr>
            <a:spLocks noGrp="1"/>
          </p:cNvSpPr>
          <p:nvPr>
            <p:ph type="ftr" sz="quarter" idx="3"/>
          </p:nvPr>
        </p:nvSpPr>
        <p:spPr>
          <a:xfrm>
            <a:off x="2765425" y="6459538"/>
            <a:ext cx="3616325"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FFFFFF"/>
                </a:solidFill>
                <a:ea typeface="MS PGothic" pitchFamily="34" charset="-128"/>
                <a:cs typeface="+mn-cs"/>
              </a:defRPr>
            </a:lvl1pPr>
          </a:lstStyle>
          <a:p>
            <a:pPr>
              <a:defRPr/>
            </a:pPr>
            <a:endParaRPr lang="en-US" altLang="en-US" dirty="0"/>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defRPr>
            </a:lvl1pPr>
          </a:lstStyle>
          <a:p>
            <a:fld id="{F5CFD9FE-3DD1-C847-ACD9-B043AD2AA492}" type="slidenum">
              <a:rPr lang="en-US"/>
              <a:pPr/>
              <a:t>‹#›</a:t>
            </a:fld>
            <a:endParaRPr lang="en-US" dirty="0"/>
          </a:p>
        </p:txBody>
      </p:sp>
      <p:cxnSp>
        <p:nvCxnSpPr>
          <p:cNvPr id="10" name="Straight Connector 9"/>
          <p:cNvCxnSpPr/>
          <p:nvPr/>
        </p:nvCxnSpPr>
        <p:spPr>
          <a:xfrm>
            <a:off x="895350" y="1219200"/>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772400" y="0"/>
            <a:ext cx="1219200" cy="246063"/>
          </a:xfrm>
          <a:prstGeom prst="rect">
            <a:avLst/>
          </a:prstGeom>
          <a:noFill/>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r>
              <a:rPr lang="en-US" sz="1000" dirty="0"/>
              <a:t>5-</a:t>
            </a:r>
            <a:fld id="{FAB4660F-8364-B742-815B-0F1CDF3B9640}" type="slidenum">
              <a:rPr lang="en-US" sz="1000"/>
              <a:pPr algn="r" eaLnBrk="1" hangingPunct="1"/>
              <a:t>‹#›</a:t>
            </a:fld>
            <a:endParaRPr lang="en-US" sz="1000" dirty="0"/>
          </a:p>
        </p:txBody>
      </p:sp>
    </p:spTree>
    <p:extLst>
      <p:ext uri="{BB962C8B-B14F-4D97-AF65-F5344CB8AC3E}">
        <p14:creationId xmlns:p14="http://schemas.microsoft.com/office/powerpoint/2010/main" val="1239115196"/>
      </p:ext>
    </p:extLst>
  </p:cSld>
  <p:clrMap bg1="lt1" tx1="dk1" bg2="lt2" tx2="dk2" accent1="accent1" accent2="accent2" accent3="accent3" accent4="accent4" accent5="accent5" accent6="accent6" hlink="hlink" folHlink="folHlink"/>
  <p:sldLayoutIdLst>
    <p:sldLayoutId id="2147484726"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 id="2147484737" r:id="rId12"/>
  </p:sldLayoutIdLst>
  <p:txStyles>
    <p:titleStyle>
      <a:lvl1pPr algn="l" rtl="0" eaLnBrk="0" fontAlgn="base" hangingPunct="0">
        <a:lnSpc>
          <a:spcPct val="85000"/>
        </a:lnSpc>
        <a:spcBef>
          <a:spcPct val="0"/>
        </a:spcBef>
        <a:spcAft>
          <a:spcPct val="0"/>
        </a:spcAft>
        <a:defRPr sz="4000" kern="1200" spc="-50">
          <a:solidFill>
            <a:srgbClr val="404040"/>
          </a:solidFill>
          <a:latin typeface="+mj-lt"/>
          <a:ea typeface="ＭＳ Ｐゴシック" charset="0"/>
          <a:cs typeface="+mj-cs"/>
        </a:defRPr>
      </a:lvl1pPr>
      <a:lvl2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2pPr>
      <a:lvl3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3pPr>
      <a:lvl4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4pPr>
      <a:lvl5pPr algn="l" rtl="0" eaLnBrk="0" fontAlgn="base" hangingPunct="0">
        <a:lnSpc>
          <a:spcPct val="85000"/>
        </a:lnSpc>
        <a:spcBef>
          <a:spcPct val="0"/>
        </a:spcBef>
        <a:spcAft>
          <a:spcPct val="0"/>
        </a:spcAft>
        <a:defRPr sz="4000">
          <a:solidFill>
            <a:srgbClr val="404040"/>
          </a:solidFill>
          <a:latin typeface="Calibri Light" panose="020F0302020204030204" pitchFamily="34" charset="0"/>
          <a:ea typeface="ＭＳ Ｐゴシック"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charset="0"/>
        <a:buChar char=" "/>
        <a:defRPr sz="2000" kern="1200">
          <a:solidFill>
            <a:srgbClr val="404040"/>
          </a:solidFill>
          <a:latin typeface="+mn-lt"/>
          <a:ea typeface="ＭＳ Ｐゴシック" charset="0"/>
          <a:cs typeface="+mn-cs"/>
        </a:defRPr>
      </a:lvl1pPr>
      <a:lvl2pPr marL="382588" indent="-182563" algn="l" rtl="0" eaLnBrk="0" fontAlgn="base" hangingPunct="0">
        <a:lnSpc>
          <a:spcPct val="90000"/>
        </a:lnSpc>
        <a:spcBef>
          <a:spcPts val="200"/>
        </a:spcBef>
        <a:spcAft>
          <a:spcPts val="400"/>
        </a:spcAft>
        <a:buClr>
          <a:schemeClr val="accent1"/>
        </a:buClr>
        <a:buFont typeface="Calibri" charset="0"/>
        <a:buChar char="◦"/>
        <a:defRPr kern="1200">
          <a:solidFill>
            <a:srgbClr val="404040"/>
          </a:solidFill>
          <a:latin typeface="+mn-lt"/>
          <a:ea typeface="ＭＳ Ｐゴシック" charset="0"/>
          <a:cs typeface="+mn-cs"/>
        </a:defRPr>
      </a:lvl2pPr>
      <a:lvl3pPr marL="566738"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3pPr>
      <a:lvl4pPr marL="749300"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4pPr>
      <a:lvl5pPr marL="931863" indent="-182563" algn="l" rtl="0" eaLnBrk="0" fontAlgn="base" hangingPunct="0">
        <a:lnSpc>
          <a:spcPct val="90000"/>
        </a:lnSpc>
        <a:spcBef>
          <a:spcPts val="200"/>
        </a:spcBef>
        <a:spcAft>
          <a:spcPts val="400"/>
        </a:spcAft>
        <a:buClr>
          <a:schemeClr val="accent1"/>
        </a:buClr>
        <a:buFont typeface="Calibri" charset="0"/>
        <a:buChar char="◦"/>
        <a:defRPr sz="1400" kern="1200">
          <a:solidFill>
            <a:srgbClr val="404040"/>
          </a:solidFill>
          <a:latin typeface="+mn-lt"/>
          <a:ea typeface="ＭＳ Ｐゴシック" charset="0"/>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slide" Target="slide95.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2" Type="http://schemas.openxmlformats.org/officeDocument/2006/relationships/slide" Target="slide8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3" y="1066800"/>
            <a:ext cx="7543800" cy="1527549"/>
          </a:xfrm>
        </p:spPr>
        <p:txBody>
          <a:bodyPr lIns="90488" tIns="44450" rIns="90488" bIns="44450">
            <a:noAutofit/>
          </a:bodyPr>
          <a:lstStyle/>
          <a:p>
            <a:pPr eaLnBrk="1" hangingPunct="1">
              <a:defRPr/>
            </a:pPr>
            <a:r>
              <a:rPr lang="en-US" altLang="en-US" sz="5000" noProof="0" dirty="0">
                <a:ea typeface="MS PGothic" charset="-128"/>
              </a:rPr>
              <a:t>Differential Analysis: The Key to Decision Making</a:t>
            </a:r>
            <a:endParaRPr lang="en-US" altLang="en-US" sz="5000" noProof="0" dirty="0">
              <a:solidFill>
                <a:schemeClr val="tx1">
                  <a:lumMod val="85000"/>
                  <a:lumOff val="15000"/>
                </a:schemeClr>
              </a:solidFill>
              <a:ea typeface="MS PGothic" charset="-128"/>
            </a:endParaRPr>
          </a:p>
        </p:txBody>
      </p:sp>
      <p:sp>
        <p:nvSpPr>
          <p:cNvPr id="11" name="Subtitle 10">
            <a:extLst>
              <a:ext uri="{FF2B5EF4-FFF2-40B4-BE49-F238E27FC236}">
                <a16:creationId xmlns="" xmlns:a16="http://schemas.microsoft.com/office/drawing/2014/main" id="{3293C181-142F-49FD-B6A1-CE721C9C804B}"/>
              </a:ext>
            </a:extLst>
          </p:cNvPr>
          <p:cNvSpPr>
            <a:spLocks noGrp="1"/>
          </p:cNvSpPr>
          <p:nvPr>
            <p:ph type="subTitle" idx="1"/>
          </p:nvPr>
        </p:nvSpPr>
        <p:spPr/>
        <p:txBody>
          <a:bodyPr>
            <a:normAutofit/>
          </a:bodyPr>
          <a:lstStyle/>
          <a:p>
            <a:pPr lvl="0" eaLnBrk="1" fontAlgn="auto" hangingPunct="1">
              <a:spcAft>
                <a:spcPts val="0"/>
              </a:spcAft>
              <a:buClr>
                <a:srgbClr val="28C4CC"/>
              </a:buClr>
              <a:defRPr/>
            </a:pPr>
            <a:r>
              <a:rPr lang="en-US" noProof="0" dirty="0">
                <a:solidFill>
                  <a:schemeClr val="tx1"/>
                </a:solidFill>
                <a:ea typeface="ＭＳ Ｐゴシック" charset="-128"/>
              </a:rPr>
              <a:t>Chapter 13</a:t>
            </a:r>
          </a:p>
        </p:txBody>
      </p:sp>
      <p:sp>
        <p:nvSpPr>
          <p:cNvPr id="12" name="Content Placeholder 11">
            <a:extLst>
              <a:ext uri="{FF2B5EF4-FFF2-40B4-BE49-F238E27FC236}">
                <a16:creationId xmlns="" xmlns:a16="http://schemas.microsoft.com/office/drawing/2014/main" id="{B1BEB1BD-CE99-43BF-97B9-1807B8E77767}"/>
              </a:ext>
            </a:extLst>
          </p:cNvPr>
          <p:cNvSpPr>
            <a:spLocks noGrp="1"/>
          </p:cNvSpPr>
          <p:nvPr>
            <p:ph sz="quarter" idx="14"/>
          </p:nvPr>
        </p:nvSpPr>
        <p:spPr>
          <a:xfrm>
            <a:off x="540703" y="4038600"/>
            <a:ext cx="4640897" cy="1143000"/>
          </a:xfrm>
        </p:spPr>
        <p:txBody>
          <a:bodyPr/>
          <a:lstStyle/>
          <a:p>
            <a:pPr marL="0" lvl="0" indent="0">
              <a:lnSpc>
                <a:spcPct val="100000"/>
              </a:lnSpc>
              <a:spcBef>
                <a:spcPct val="0"/>
              </a:spcBef>
              <a:spcAft>
                <a:spcPct val="0"/>
              </a:spcAft>
              <a:buClrTx/>
              <a:buSzTx/>
              <a:buNone/>
              <a:defRPr/>
            </a:pPr>
            <a:r>
              <a:rPr lang="en-US" sz="3600" spc="-50" noProof="0" dirty="0">
                <a:solidFill>
                  <a:schemeClr val="tx1"/>
                </a:solidFill>
                <a:latin typeface="Calibri Light" panose="020F0302020204030204" pitchFamily="34" charset="0"/>
                <a:ea typeface="MS PGothic" charset="-128"/>
                <a:cs typeface="Calibri Light" panose="020F0302020204030204" pitchFamily="34" charset="0"/>
              </a:rPr>
              <a:t>Managerial Accounting</a:t>
            </a:r>
          </a:p>
          <a:p>
            <a:pPr marL="0" lvl="0" indent="0">
              <a:lnSpc>
                <a:spcPct val="100000"/>
              </a:lnSpc>
              <a:spcBef>
                <a:spcPct val="0"/>
              </a:spcBef>
              <a:spcAft>
                <a:spcPct val="0"/>
              </a:spcAft>
              <a:buClrTx/>
              <a:buSzTx/>
              <a:buNone/>
              <a:defRPr/>
            </a:pPr>
            <a:r>
              <a:rPr lang="en-US" sz="2400" spc="-50" noProof="0">
                <a:solidFill>
                  <a:schemeClr val="tx1"/>
                </a:solidFill>
                <a:latin typeface="Calibri Light" panose="020F0302020204030204" pitchFamily="34" charset="0"/>
                <a:ea typeface="MS PGothic" charset="-128"/>
                <a:cs typeface="Calibri Light" panose="020F0302020204030204" pitchFamily="34" charset="0"/>
              </a:rPr>
              <a:t>Seventeenth </a:t>
            </a:r>
            <a:r>
              <a:rPr lang="en-US" sz="2400" spc="-50" noProof="0" smtClean="0">
                <a:solidFill>
                  <a:schemeClr val="tx1"/>
                </a:solidFill>
                <a:latin typeface="Calibri Light" panose="020F0302020204030204" pitchFamily="34" charset="0"/>
                <a:ea typeface="MS PGothic" charset="-128"/>
                <a:cs typeface="Calibri Light" panose="020F0302020204030204" pitchFamily="34" charset="0"/>
              </a:rPr>
              <a:t>edition</a:t>
            </a:r>
            <a:endParaRPr lang="en-US" sz="2400" spc="-50" noProof="0" dirty="0">
              <a:solidFill>
                <a:schemeClr val="tx1"/>
              </a:solidFill>
              <a:latin typeface="Calibri Light" panose="020F0302020204030204" pitchFamily="34" charset="0"/>
              <a:ea typeface="MS PGothic" charset="-128"/>
              <a:cs typeface="Calibri Light" panose="020F0302020204030204" pitchFamily="34" charset="0"/>
            </a:endParaRPr>
          </a:p>
        </p:txBody>
      </p:sp>
      <p:pic>
        <p:nvPicPr>
          <p:cNvPr id="14" name="Picture 4" descr="Image of the textbook cover">
            <a:extLst>
              <a:ext uri="{FF2B5EF4-FFF2-40B4-BE49-F238E27FC236}">
                <a16:creationId xmlns="" xmlns:a16="http://schemas.microsoft.com/office/drawing/2014/main" id="{EC777E73-5697-475A-BDA6-21A05BF6ECE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tretch>
            <a:fillRect/>
          </a:stretch>
        </p:blipFill>
        <p:spPr bwMode="auto">
          <a:xfrm>
            <a:off x="5577880" y="2864877"/>
            <a:ext cx="2797827" cy="3335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8">
            <a:extLst>
              <a:ext uri="{FF2B5EF4-FFF2-40B4-BE49-F238E27FC236}">
                <a16:creationId xmlns="" xmlns:a16="http://schemas.microsoft.com/office/drawing/2014/main" id="{A54BC8DC-5D2D-4DC2-90EE-55848D8D4FE2}"/>
              </a:ext>
            </a:extLst>
          </p:cNvPr>
          <p:cNvSpPr>
            <a:spLocks noGrp="1"/>
          </p:cNvSpPr>
          <p:nvPr>
            <p:ph sz="quarter" idx="13"/>
          </p:nvPr>
        </p:nvSpPr>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Identifying Relevant Costs</a:t>
            </a:r>
            <a:r>
              <a:rPr lang="en-US" noProof="0" dirty="0">
                <a:cs typeface="ＭＳ Ｐゴシック" charset="-128"/>
              </a:rPr>
              <a:t> </a:t>
            </a:r>
            <a:r>
              <a:rPr lang="en-US" altLang="en-US" sz="1000" noProof="0" dirty="0">
                <a:cs typeface="ＭＳ Ｐゴシック" charset="-128"/>
              </a:rPr>
              <a:t>2</a:t>
            </a:r>
            <a:endParaRPr lang="en-US" sz="1000" noProof="0" dirty="0"/>
          </a:p>
        </p:txBody>
      </p:sp>
      <p:sp>
        <p:nvSpPr>
          <p:cNvPr id="7" name="Content Placeholder 6"/>
          <p:cNvSpPr>
            <a:spLocks noGrp="1"/>
          </p:cNvSpPr>
          <p:nvPr>
            <p:ph idx="1"/>
          </p:nvPr>
        </p:nvSpPr>
        <p:spPr>
          <a:xfrm>
            <a:off x="822324" y="1447800"/>
            <a:ext cx="7635875" cy="457200"/>
          </a:xfrm>
          <a:ln w="19050">
            <a:solidFill>
              <a:schemeClr val="tx1"/>
            </a:solidFill>
          </a:ln>
        </p:spPr>
        <p:txBody>
          <a:bodyPr/>
          <a:lstStyle/>
          <a:p>
            <a:pPr algn="ctr">
              <a:spcBef>
                <a:spcPts val="1000"/>
              </a:spcBef>
              <a:spcAft>
                <a:spcPts val="0"/>
              </a:spcAft>
            </a:pPr>
            <a:r>
              <a:rPr lang="en-US" sz="2400" b="1" noProof="0" dirty="0"/>
              <a:t>Which costs and benefits are relevant in Cynthia</a:t>
            </a:r>
            <a:r>
              <a:rPr lang="en-US" altLang="ja-JP" sz="2400" b="1" noProof="0" dirty="0"/>
              <a:t>’</a:t>
            </a:r>
            <a:r>
              <a:rPr lang="en-US" sz="2400" b="1" noProof="0" dirty="0"/>
              <a:t>s decision?</a:t>
            </a:r>
          </a:p>
        </p:txBody>
      </p:sp>
      <p:sp>
        <p:nvSpPr>
          <p:cNvPr id="2" name="Content Placeholder 1"/>
          <p:cNvSpPr>
            <a:spLocks noGrp="1"/>
          </p:cNvSpPr>
          <p:nvPr>
            <p:ph idx="10"/>
          </p:nvPr>
        </p:nvSpPr>
        <p:spPr>
          <a:xfrm>
            <a:off x="822323" y="2285381"/>
            <a:ext cx="2911477" cy="2254536"/>
          </a:xfrm>
          <a:ln w="19050">
            <a:solidFill>
              <a:schemeClr val="tx1"/>
            </a:solidFill>
          </a:ln>
        </p:spPr>
        <p:txBody>
          <a:bodyPr/>
          <a:lstStyle/>
          <a:p>
            <a:pPr algn="ctr">
              <a:spcBef>
                <a:spcPts val="1000"/>
              </a:spcBef>
              <a:spcAft>
                <a:spcPts val="0"/>
              </a:spcAft>
              <a:defRPr/>
            </a:pPr>
            <a:r>
              <a:rPr lang="en-US" sz="2400" b="1" noProof="0" dirty="0">
                <a:solidFill>
                  <a:schemeClr val="accent1">
                    <a:lumMod val="50000"/>
                  </a:schemeClr>
                </a:solidFill>
                <a:ea typeface="MS PGothic" panose="020B0600070205080204" pitchFamily="34" charset="-128"/>
              </a:rPr>
              <a:t>The cost of maintenance and repairs is </a:t>
            </a:r>
            <a:r>
              <a:rPr lang="en-US" sz="2400" b="1" noProof="0" dirty="0">
                <a:solidFill>
                  <a:srgbClr val="AC0000"/>
                </a:solidFill>
                <a:ea typeface="MS PGothic" panose="020B0600070205080204" pitchFamily="34" charset="-128"/>
              </a:rPr>
              <a:t>relevant</a:t>
            </a:r>
            <a:r>
              <a:rPr lang="en-US" sz="2400" b="1" noProof="0" dirty="0">
                <a:solidFill>
                  <a:schemeClr val="accent1">
                    <a:lumMod val="50000"/>
                  </a:schemeClr>
                </a:solidFill>
                <a:ea typeface="MS PGothic" panose="020B0600070205080204" pitchFamily="34" charset="-128"/>
              </a:rPr>
              <a:t>. In the long run, these costs depend upon miles driven. </a:t>
            </a:r>
          </a:p>
        </p:txBody>
      </p:sp>
      <p:sp>
        <p:nvSpPr>
          <p:cNvPr id="3" name="Content Placeholder 2"/>
          <p:cNvSpPr>
            <a:spLocks noGrp="1"/>
          </p:cNvSpPr>
          <p:nvPr>
            <p:ph idx="11"/>
          </p:nvPr>
        </p:nvSpPr>
        <p:spPr>
          <a:xfrm>
            <a:off x="5105399" y="2285381"/>
            <a:ext cx="3216277" cy="2254536"/>
          </a:xfrm>
          <a:ln w="19050">
            <a:solidFill>
              <a:schemeClr val="tx1"/>
            </a:solidFill>
          </a:ln>
        </p:spPr>
        <p:txBody>
          <a:bodyPr/>
          <a:lstStyle/>
          <a:p>
            <a:pPr algn="ctr">
              <a:spcBef>
                <a:spcPts val="1000"/>
              </a:spcBef>
              <a:spcAft>
                <a:spcPts val="0"/>
              </a:spcAft>
              <a:defRPr/>
            </a:pPr>
            <a:r>
              <a:rPr lang="en-US" sz="2400" b="1" noProof="0" dirty="0">
                <a:solidFill>
                  <a:schemeClr val="accent2">
                    <a:lumMod val="50000"/>
                  </a:schemeClr>
                </a:solidFill>
                <a:ea typeface="MS PGothic" panose="020B0600070205080204" pitchFamily="34" charset="-128"/>
              </a:rPr>
              <a:t>The monthly school parking fee is </a:t>
            </a:r>
            <a:r>
              <a:rPr lang="en-US" sz="2400" b="1" noProof="0" dirty="0">
                <a:solidFill>
                  <a:srgbClr val="AC0000"/>
                </a:solidFill>
                <a:ea typeface="MS PGothic" panose="020B0600070205080204" pitchFamily="34" charset="-128"/>
              </a:rPr>
              <a:t>not relevant</a:t>
            </a:r>
            <a:r>
              <a:rPr lang="en-US" sz="2400" b="1" noProof="0" dirty="0">
                <a:solidFill>
                  <a:schemeClr val="accent2">
                    <a:lumMod val="50000"/>
                  </a:schemeClr>
                </a:solidFill>
                <a:ea typeface="MS PGothic" panose="020B0600070205080204" pitchFamily="34" charset="-128"/>
              </a:rPr>
              <a:t> because it must be paid if Cynthia drives or takes the train.</a:t>
            </a:r>
          </a:p>
        </p:txBody>
      </p:sp>
      <p:sp>
        <p:nvSpPr>
          <p:cNvPr id="5" name="Content Placeholder 4"/>
          <p:cNvSpPr>
            <a:spLocks noGrp="1"/>
          </p:cNvSpPr>
          <p:nvPr>
            <p:ph idx="13"/>
          </p:nvPr>
        </p:nvSpPr>
        <p:spPr>
          <a:xfrm>
            <a:off x="822325" y="4876800"/>
            <a:ext cx="7543800" cy="838200"/>
          </a:xfrm>
          <a:ln w="19050">
            <a:solidFill>
              <a:schemeClr val="tx1"/>
            </a:solidFill>
          </a:ln>
        </p:spPr>
        <p:txBody>
          <a:bodyPr/>
          <a:lstStyle/>
          <a:p>
            <a:pPr algn="ctr">
              <a:spcBef>
                <a:spcPts val="1000"/>
              </a:spcBef>
              <a:spcAft>
                <a:spcPts val="0"/>
              </a:spcAft>
              <a:defRPr/>
            </a:pPr>
            <a:r>
              <a:rPr lang="en-US" altLang="en-US" sz="2400" b="1" noProof="0" dirty="0">
                <a:ea typeface="MS PGothic" panose="020B0600070205080204" pitchFamily="34" charset="-128"/>
              </a:rPr>
              <a:t>At this point, we can see that some of the average costs of $0.619 per mile are relevant and others are not.</a:t>
            </a:r>
          </a:p>
        </p:txBody>
      </p:sp>
    </p:spTree>
    <p:extLst>
      <p:ext uri="{BB962C8B-B14F-4D97-AF65-F5344CB8AC3E}">
        <p14:creationId xmlns:p14="http://schemas.microsoft.com/office/powerpoint/2010/main" val="238969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Identifying Relevant Costs</a:t>
            </a:r>
            <a:r>
              <a:rPr lang="en-US" noProof="0" dirty="0">
                <a:cs typeface="ＭＳ Ｐゴシック" charset="-128"/>
              </a:rPr>
              <a:t> </a:t>
            </a:r>
            <a:r>
              <a:rPr lang="en-US" altLang="en-US" sz="1000" noProof="0" dirty="0">
                <a:cs typeface="ＭＳ Ｐゴシック" charset="-128"/>
              </a:rPr>
              <a:t>3</a:t>
            </a:r>
            <a:endParaRPr lang="en-US" sz="1000" noProof="0" dirty="0"/>
          </a:p>
        </p:txBody>
      </p:sp>
      <p:sp>
        <p:nvSpPr>
          <p:cNvPr id="7" name="Content Placeholder 6"/>
          <p:cNvSpPr>
            <a:spLocks noGrp="1"/>
          </p:cNvSpPr>
          <p:nvPr>
            <p:ph idx="1"/>
          </p:nvPr>
        </p:nvSpPr>
        <p:spPr>
          <a:xfrm>
            <a:off x="822324" y="1447800"/>
            <a:ext cx="7696201" cy="457200"/>
          </a:xfrm>
          <a:ln>
            <a:solidFill>
              <a:schemeClr val="tx1"/>
            </a:solidFill>
          </a:ln>
        </p:spPr>
        <p:txBody>
          <a:bodyPr/>
          <a:lstStyle/>
          <a:p>
            <a:pPr algn="ctr">
              <a:spcBef>
                <a:spcPct val="50000"/>
              </a:spcBef>
            </a:pPr>
            <a:r>
              <a:rPr lang="en-US" sz="2400" b="1" noProof="0" dirty="0"/>
              <a:t>Which costs and benefits are relevant in Cynthia’s decision?</a:t>
            </a:r>
          </a:p>
        </p:txBody>
      </p:sp>
      <p:sp>
        <p:nvSpPr>
          <p:cNvPr id="2" name="Content Placeholder 1"/>
          <p:cNvSpPr>
            <a:spLocks noGrp="1"/>
          </p:cNvSpPr>
          <p:nvPr>
            <p:ph idx="10"/>
          </p:nvPr>
        </p:nvSpPr>
        <p:spPr>
          <a:xfrm>
            <a:off x="822323" y="2088864"/>
            <a:ext cx="3063877" cy="1683267"/>
          </a:xfrm>
          <a:ln w="19050">
            <a:solidFill>
              <a:schemeClr val="tx1"/>
            </a:solidFill>
          </a:ln>
        </p:spPr>
        <p:txBody>
          <a:bodyPr/>
          <a:lstStyle/>
          <a:p>
            <a:pPr algn="ctr">
              <a:spcBef>
                <a:spcPts val="1000"/>
              </a:spcBef>
              <a:spcAft>
                <a:spcPts val="0"/>
              </a:spcAft>
              <a:defRPr/>
            </a:pPr>
            <a:r>
              <a:rPr lang="en-US" sz="2400" b="1" noProof="0" dirty="0">
                <a:solidFill>
                  <a:schemeClr val="accent1">
                    <a:lumMod val="50000"/>
                  </a:schemeClr>
                </a:solidFill>
                <a:ea typeface="MS PGothic" panose="020B0600070205080204" pitchFamily="34" charset="-128"/>
              </a:rPr>
              <a:t>The decline in resale value due to additional miles is a </a:t>
            </a:r>
            <a:r>
              <a:rPr lang="en-US" sz="2400" b="1" noProof="0" dirty="0">
                <a:solidFill>
                  <a:srgbClr val="AC0000"/>
                </a:solidFill>
                <a:ea typeface="MS PGothic" panose="020B0600070205080204" pitchFamily="34" charset="-128"/>
              </a:rPr>
              <a:t>relevant</a:t>
            </a:r>
            <a:r>
              <a:rPr lang="en-US" sz="2400" b="1" noProof="0" dirty="0">
                <a:solidFill>
                  <a:schemeClr val="accent1">
                    <a:lumMod val="50000"/>
                  </a:schemeClr>
                </a:solidFill>
                <a:ea typeface="MS PGothic" panose="020B0600070205080204" pitchFamily="34" charset="-128"/>
              </a:rPr>
              <a:t> cost. </a:t>
            </a:r>
          </a:p>
        </p:txBody>
      </p:sp>
      <p:sp>
        <p:nvSpPr>
          <p:cNvPr id="3" name="Content Placeholder 2"/>
          <p:cNvSpPr>
            <a:spLocks noGrp="1"/>
          </p:cNvSpPr>
          <p:nvPr>
            <p:ph idx="11"/>
          </p:nvPr>
        </p:nvSpPr>
        <p:spPr>
          <a:xfrm>
            <a:off x="4724400" y="2088864"/>
            <a:ext cx="2971800" cy="1683267"/>
          </a:xfrm>
          <a:ln w="19050">
            <a:solidFill>
              <a:schemeClr val="tx1"/>
            </a:solidFill>
          </a:ln>
        </p:spPr>
        <p:txBody>
          <a:bodyPr/>
          <a:lstStyle/>
          <a:p>
            <a:pPr algn="ctr">
              <a:spcBef>
                <a:spcPts val="1000"/>
              </a:spcBef>
              <a:spcAft>
                <a:spcPts val="0"/>
              </a:spcAft>
              <a:defRPr/>
            </a:pPr>
            <a:r>
              <a:rPr lang="en-US" sz="2400" b="1" noProof="0" dirty="0">
                <a:solidFill>
                  <a:schemeClr val="accent1">
                    <a:lumMod val="50000"/>
                  </a:schemeClr>
                </a:solidFill>
                <a:ea typeface="MS PGothic" panose="020B0600070205080204" pitchFamily="34" charset="-128"/>
              </a:rPr>
              <a:t>The round-trip train fare is clearly </a:t>
            </a:r>
            <a:r>
              <a:rPr lang="en-US" sz="2400" b="1" noProof="0" dirty="0">
                <a:solidFill>
                  <a:srgbClr val="AC0000"/>
                </a:solidFill>
                <a:ea typeface="MS PGothic" panose="020B0600070205080204" pitchFamily="34" charset="-128"/>
              </a:rPr>
              <a:t>relevant</a:t>
            </a:r>
            <a:r>
              <a:rPr lang="en-US" sz="2400" b="1" noProof="0" dirty="0">
                <a:solidFill>
                  <a:schemeClr val="accent1">
                    <a:lumMod val="50000"/>
                  </a:schemeClr>
                </a:solidFill>
                <a:ea typeface="MS PGothic" panose="020B0600070205080204" pitchFamily="34" charset="-128"/>
              </a:rPr>
              <a:t>. If she drives, the cost can be avoided. </a:t>
            </a:r>
          </a:p>
        </p:txBody>
      </p:sp>
      <p:sp>
        <p:nvSpPr>
          <p:cNvPr id="5" name="Content Placeholder 4"/>
          <p:cNvSpPr>
            <a:spLocks noGrp="1"/>
          </p:cNvSpPr>
          <p:nvPr>
            <p:ph idx="13"/>
          </p:nvPr>
        </p:nvSpPr>
        <p:spPr>
          <a:xfrm>
            <a:off x="822325" y="4059265"/>
            <a:ext cx="3063875" cy="1884335"/>
          </a:xfrm>
          <a:ln w="19050">
            <a:solidFill>
              <a:schemeClr val="tx1"/>
            </a:solidFill>
          </a:ln>
        </p:spPr>
        <p:txBody>
          <a:bodyPr/>
          <a:lstStyle/>
          <a:p>
            <a:pPr algn="ctr">
              <a:spcBef>
                <a:spcPts val="1000"/>
              </a:spcBef>
              <a:spcAft>
                <a:spcPts val="0"/>
              </a:spcAft>
              <a:defRPr/>
            </a:pPr>
            <a:r>
              <a:rPr lang="en-US" sz="2400" b="1" noProof="0" dirty="0">
                <a:solidFill>
                  <a:schemeClr val="accent1">
                    <a:lumMod val="50000"/>
                  </a:schemeClr>
                </a:solidFill>
                <a:ea typeface="MS PGothic" panose="020B0600070205080204" pitchFamily="34" charset="-128"/>
              </a:rPr>
              <a:t>Relaxing on the train is </a:t>
            </a:r>
            <a:r>
              <a:rPr lang="en-US" sz="2400" b="1" noProof="0" dirty="0">
                <a:solidFill>
                  <a:srgbClr val="AC0000"/>
                </a:solidFill>
                <a:ea typeface="MS PGothic" panose="020B0600070205080204" pitchFamily="34" charset="-128"/>
              </a:rPr>
              <a:t>relevant</a:t>
            </a:r>
            <a:r>
              <a:rPr lang="en-US" sz="2400" b="1" noProof="0" dirty="0">
                <a:solidFill>
                  <a:schemeClr val="accent1">
                    <a:lumMod val="50000"/>
                  </a:schemeClr>
                </a:solidFill>
                <a:ea typeface="MS PGothic" panose="020B0600070205080204" pitchFamily="34" charset="-128"/>
              </a:rPr>
              <a:t> even though it is difficult to assign a dollar value to the benefit. </a:t>
            </a:r>
          </a:p>
        </p:txBody>
      </p:sp>
      <p:sp>
        <p:nvSpPr>
          <p:cNvPr id="9" name="Content Placeholder 8"/>
          <p:cNvSpPr>
            <a:spLocks noGrp="1"/>
          </p:cNvSpPr>
          <p:nvPr>
            <p:ph idx="14"/>
          </p:nvPr>
        </p:nvSpPr>
        <p:spPr>
          <a:xfrm>
            <a:off x="4724400" y="4084888"/>
            <a:ext cx="2971800" cy="1858712"/>
          </a:xfrm>
          <a:ln w="19050">
            <a:solidFill>
              <a:schemeClr val="tx1"/>
            </a:solidFill>
          </a:ln>
        </p:spPr>
        <p:txBody>
          <a:bodyPr/>
          <a:lstStyle/>
          <a:p>
            <a:pPr algn="ctr">
              <a:spcBef>
                <a:spcPts val="1000"/>
              </a:spcBef>
              <a:spcAft>
                <a:spcPts val="0"/>
              </a:spcAft>
              <a:defRPr/>
            </a:pPr>
            <a:r>
              <a:rPr lang="en-US" sz="2400" b="1" noProof="0" dirty="0">
                <a:solidFill>
                  <a:schemeClr val="accent2">
                    <a:lumMod val="50000"/>
                  </a:schemeClr>
                </a:solidFill>
                <a:ea typeface="MS PGothic" panose="020B0600070205080204" pitchFamily="34" charset="-128"/>
              </a:rPr>
              <a:t>The kennel cost is </a:t>
            </a:r>
            <a:r>
              <a:rPr lang="en-US" sz="2400" b="1" noProof="0" dirty="0">
                <a:solidFill>
                  <a:srgbClr val="AC0000"/>
                </a:solidFill>
                <a:ea typeface="MS PGothic" panose="020B0600070205080204" pitchFamily="34" charset="-128"/>
              </a:rPr>
              <a:t>not relevant</a:t>
            </a:r>
            <a:r>
              <a:rPr lang="en-US" sz="2400" b="1" noProof="0" dirty="0">
                <a:solidFill>
                  <a:schemeClr val="accent2">
                    <a:lumMod val="50000"/>
                  </a:schemeClr>
                </a:solidFill>
                <a:ea typeface="MS PGothic" panose="020B0600070205080204" pitchFamily="34" charset="-128"/>
              </a:rPr>
              <a:t> because Cynthia will incur the cost if she drives or takes the train.</a:t>
            </a:r>
          </a:p>
        </p:txBody>
      </p:sp>
    </p:spTree>
    <p:extLst>
      <p:ext uri="{BB962C8B-B14F-4D97-AF65-F5344CB8AC3E}">
        <p14:creationId xmlns:p14="http://schemas.microsoft.com/office/powerpoint/2010/main" val="2046980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Identifying Relevant Costs</a:t>
            </a:r>
            <a:r>
              <a:rPr lang="en-US" noProof="0" dirty="0">
                <a:cs typeface="ＭＳ Ｐゴシック" charset="-128"/>
              </a:rPr>
              <a:t> </a:t>
            </a:r>
            <a:r>
              <a:rPr lang="en-US" altLang="en-US" sz="1000" noProof="0" dirty="0">
                <a:cs typeface="ＭＳ Ｐゴシック" charset="-128"/>
              </a:rPr>
              <a:t>4</a:t>
            </a:r>
            <a:endParaRPr lang="en-US" sz="1000" noProof="0" dirty="0"/>
          </a:p>
        </p:txBody>
      </p:sp>
      <p:sp>
        <p:nvSpPr>
          <p:cNvPr id="7" name="Content Placeholder 6"/>
          <p:cNvSpPr>
            <a:spLocks noGrp="1"/>
          </p:cNvSpPr>
          <p:nvPr>
            <p:ph idx="1"/>
          </p:nvPr>
        </p:nvSpPr>
        <p:spPr>
          <a:xfrm>
            <a:off x="822324" y="1447800"/>
            <a:ext cx="7712076" cy="457200"/>
          </a:xfrm>
          <a:ln w="19050">
            <a:solidFill>
              <a:schemeClr val="tx1"/>
            </a:solidFill>
          </a:ln>
        </p:spPr>
        <p:txBody>
          <a:bodyPr/>
          <a:lstStyle/>
          <a:p>
            <a:pPr indent="92075" algn="ctr">
              <a:spcAft>
                <a:spcPts val="0"/>
              </a:spcAft>
            </a:pPr>
            <a:r>
              <a:rPr lang="en-US" sz="2400" b="1" noProof="0" dirty="0"/>
              <a:t>Which costs and benefits are relevant in Cynthia’s decision?</a:t>
            </a:r>
          </a:p>
        </p:txBody>
      </p:sp>
      <p:sp>
        <p:nvSpPr>
          <p:cNvPr id="12" name="Content Placeholder 11"/>
          <p:cNvSpPr>
            <a:spLocks noGrp="1"/>
          </p:cNvSpPr>
          <p:nvPr>
            <p:ph idx="10"/>
          </p:nvPr>
        </p:nvSpPr>
        <p:spPr>
          <a:xfrm>
            <a:off x="2773363" y="2174875"/>
            <a:ext cx="3597275" cy="1558925"/>
          </a:xfrm>
          <a:ln w="19050">
            <a:solidFill>
              <a:schemeClr val="tx1"/>
            </a:solidFill>
          </a:ln>
        </p:spPr>
        <p:txBody>
          <a:bodyPr/>
          <a:lstStyle/>
          <a:p>
            <a:pPr algn="ctr">
              <a:spcAft>
                <a:spcPts val="0"/>
              </a:spcAft>
              <a:defRPr/>
            </a:pPr>
            <a:r>
              <a:rPr lang="en-US" altLang="en-US" sz="2400" b="1" noProof="0" dirty="0">
                <a:solidFill>
                  <a:srgbClr val="373D54"/>
                </a:solidFill>
                <a:ea typeface="MS PGothic" panose="020B0600070205080204" pitchFamily="34" charset="-128"/>
              </a:rPr>
              <a:t>The cost of parking in New York is </a:t>
            </a:r>
            <a:r>
              <a:rPr lang="en-US" altLang="en-US" sz="2400" b="1" noProof="0" dirty="0">
                <a:solidFill>
                  <a:srgbClr val="AC0000"/>
                </a:solidFill>
                <a:ea typeface="MS PGothic" panose="020B0600070205080204" pitchFamily="34" charset="-128"/>
              </a:rPr>
              <a:t>relevant</a:t>
            </a:r>
            <a:r>
              <a:rPr lang="en-US" altLang="en-US" sz="2400" b="1" noProof="0" dirty="0">
                <a:solidFill>
                  <a:srgbClr val="373D54"/>
                </a:solidFill>
                <a:ea typeface="MS PGothic" panose="020B0600070205080204" pitchFamily="34" charset="-128"/>
              </a:rPr>
              <a:t> because it can be avoided if she takes the train. </a:t>
            </a:r>
          </a:p>
        </p:txBody>
      </p:sp>
      <p:sp>
        <p:nvSpPr>
          <p:cNvPr id="13" name="Content Placeholder 12"/>
          <p:cNvSpPr>
            <a:spLocks noGrp="1"/>
          </p:cNvSpPr>
          <p:nvPr>
            <p:ph idx="11"/>
          </p:nvPr>
        </p:nvSpPr>
        <p:spPr>
          <a:xfrm>
            <a:off x="1211262" y="4003675"/>
            <a:ext cx="6721477" cy="1330325"/>
          </a:xfrm>
          <a:ln w="19050">
            <a:solidFill>
              <a:schemeClr val="tx1"/>
            </a:solidFill>
          </a:ln>
        </p:spPr>
        <p:txBody>
          <a:bodyPr/>
          <a:lstStyle/>
          <a:p>
            <a:pPr algn="ctr">
              <a:spcAft>
                <a:spcPts val="0"/>
              </a:spcAft>
              <a:defRPr/>
            </a:pPr>
            <a:r>
              <a:rPr lang="en-US" sz="2400" b="1" noProof="0" dirty="0">
                <a:solidFill>
                  <a:schemeClr val="accent1">
                    <a:lumMod val="50000"/>
                  </a:schemeClr>
                </a:solidFill>
                <a:ea typeface="MS PGothic" panose="020B0600070205080204" pitchFamily="34" charset="-128"/>
              </a:rPr>
              <a:t>The benefits of having a car in New York and the problems of finding a parking space are both </a:t>
            </a:r>
            <a:r>
              <a:rPr lang="en-US" sz="2400" b="1" noProof="0" dirty="0">
                <a:solidFill>
                  <a:srgbClr val="AC0000"/>
                </a:solidFill>
                <a:ea typeface="MS PGothic" panose="020B0600070205080204" pitchFamily="34" charset="-128"/>
              </a:rPr>
              <a:t>relevant</a:t>
            </a:r>
            <a:r>
              <a:rPr lang="en-US" sz="2400" b="1" noProof="0" dirty="0">
                <a:solidFill>
                  <a:schemeClr val="accent1">
                    <a:lumMod val="50000"/>
                  </a:schemeClr>
                </a:solidFill>
                <a:ea typeface="MS PGothic" panose="020B0600070205080204" pitchFamily="34" charset="-128"/>
              </a:rPr>
              <a:t> but are difficult to assign a dollar amount.</a:t>
            </a:r>
          </a:p>
        </p:txBody>
      </p:sp>
    </p:spTree>
    <p:extLst>
      <p:ext uri="{BB962C8B-B14F-4D97-AF65-F5344CB8AC3E}">
        <p14:creationId xmlns:p14="http://schemas.microsoft.com/office/powerpoint/2010/main" val="2738136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Identifying Relevant Costs</a:t>
            </a:r>
            <a:r>
              <a:rPr lang="en-US" noProof="0" dirty="0">
                <a:cs typeface="ＭＳ Ｐゴシック" charset="-128"/>
              </a:rPr>
              <a:t> </a:t>
            </a:r>
            <a:r>
              <a:rPr lang="en-US" altLang="en-US" sz="1000" noProof="0" dirty="0">
                <a:cs typeface="ＭＳ Ｐゴシック" charset="-128"/>
              </a:rPr>
              <a:t>5</a:t>
            </a:r>
            <a:endParaRPr lang="en-US" sz="1000" noProof="0" dirty="0"/>
          </a:p>
        </p:txBody>
      </p:sp>
      <p:sp>
        <p:nvSpPr>
          <p:cNvPr id="7" name="Content Placeholder 6"/>
          <p:cNvSpPr>
            <a:spLocks noGrp="1"/>
          </p:cNvSpPr>
          <p:nvPr>
            <p:ph idx="1"/>
          </p:nvPr>
        </p:nvSpPr>
        <p:spPr>
          <a:xfrm>
            <a:off x="822325" y="1447800"/>
            <a:ext cx="7543800" cy="1177926"/>
          </a:xfrm>
          <a:ln w="19050">
            <a:solidFill>
              <a:schemeClr val="tx1"/>
            </a:solidFill>
          </a:ln>
        </p:spPr>
        <p:txBody>
          <a:bodyPr/>
          <a:lstStyle/>
          <a:p>
            <a:pPr algn="ctr">
              <a:spcBef>
                <a:spcPct val="50000"/>
              </a:spcBef>
              <a:defRPr/>
            </a:pPr>
            <a:r>
              <a:rPr lang="en-US" sz="2400" b="1" noProof="0" dirty="0">
                <a:ea typeface="MS PGothic" panose="020B0600070205080204" pitchFamily="34" charset="-128"/>
              </a:rPr>
              <a:t>From a financial standpoint, Cynthia would be better off taking the train to visit her friend. Some of the </a:t>
            </a:r>
            <a:r>
              <a:rPr lang="en-US" sz="2400" b="1" dirty="0">
                <a:ea typeface="MS PGothic" panose="020B0600070205080204" pitchFamily="34" charset="-128"/>
              </a:rPr>
              <a:t/>
            </a:r>
            <a:br>
              <a:rPr lang="en-US" sz="2400" b="1" dirty="0">
                <a:ea typeface="MS PGothic" panose="020B0600070205080204" pitchFamily="34" charset="-128"/>
              </a:rPr>
            </a:br>
            <a:r>
              <a:rPr lang="en-US" sz="2400" b="1" noProof="0" dirty="0">
                <a:ea typeface="MS PGothic" panose="020B0600070205080204" pitchFamily="34" charset="-128"/>
              </a:rPr>
              <a:t>nonfinancial factors may influence her final decision.</a:t>
            </a:r>
          </a:p>
        </p:txBody>
      </p:sp>
      <p:sp>
        <p:nvSpPr>
          <p:cNvPr id="8" name="Content Placeholder 7"/>
          <p:cNvSpPr>
            <a:spLocks noGrp="1"/>
          </p:cNvSpPr>
          <p:nvPr>
            <p:ph idx="10"/>
          </p:nvPr>
        </p:nvSpPr>
        <p:spPr>
          <a:xfrm>
            <a:off x="822324" y="2743200"/>
            <a:ext cx="7521575" cy="304800"/>
          </a:xfrm>
        </p:spPr>
        <p:txBody>
          <a:bodyPr/>
          <a:lstStyle/>
          <a:p>
            <a:pPr algn="ctr"/>
            <a:r>
              <a:rPr lang="en-US" sz="1600" noProof="0" dirty="0"/>
              <a:t>Relevant Financial Cost of Driving</a:t>
            </a:r>
          </a:p>
        </p:txBody>
      </p:sp>
      <p:graphicFrame>
        <p:nvGraphicFramePr>
          <p:cNvPr id="11" name="Table 10"/>
          <p:cNvGraphicFramePr>
            <a:graphicFrameLocks noGrp="1"/>
          </p:cNvGraphicFramePr>
          <p:nvPr>
            <p:extLst>
              <p:ext uri="{D42A27DB-BD31-4B8C-83A1-F6EECF244321}">
                <p14:modId xmlns:p14="http://schemas.microsoft.com/office/powerpoint/2010/main" val="2106227002"/>
              </p:ext>
            </p:extLst>
          </p:nvPr>
        </p:nvGraphicFramePr>
        <p:xfrm>
          <a:off x="1432809" y="3130597"/>
          <a:ext cx="5832422" cy="1371600"/>
        </p:xfrm>
        <a:graphic>
          <a:graphicData uri="http://schemas.openxmlformats.org/drawingml/2006/table">
            <a:tbl>
              <a:tblPr firstRow="1" bandRow="1">
                <a:tableStyleId>{5C22544A-7EE6-4342-B048-85BDC9FD1C3A}</a:tableStyleId>
              </a:tblPr>
              <a:tblGrid>
                <a:gridCol w="3470222">
                  <a:extLst>
                    <a:ext uri="{9D8B030D-6E8A-4147-A177-3AD203B41FA5}">
                      <a16:colId xmlns="" xmlns:a16="http://schemas.microsoft.com/office/drawing/2014/main" val="999638120"/>
                    </a:ext>
                  </a:extLst>
                </a:gridCol>
                <a:gridCol w="2362200">
                  <a:extLst>
                    <a:ext uri="{9D8B030D-6E8A-4147-A177-3AD203B41FA5}">
                      <a16:colId xmlns="" xmlns:a16="http://schemas.microsoft.com/office/drawing/2014/main" val="2030784482"/>
                    </a:ext>
                  </a:extLst>
                </a:gridCol>
              </a:tblGrid>
              <a:tr h="209861">
                <a:tc>
                  <a:txBody>
                    <a:bodyPr/>
                    <a:lstStyle/>
                    <a:p>
                      <a:r>
                        <a:rPr lang="en-US" sz="1200" b="0" dirty="0">
                          <a:solidFill>
                            <a:schemeClr val="tx1"/>
                          </a:solidFill>
                        </a:rPr>
                        <a:t>Gasoline (460 @ $0.100 per mile)</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200" b="0" dirty="0">
                          <a:solidFill>
                            <a:schemeClr val="tx1"/>
                          </a:solidFill>
                        </a:rPr>
                        <a:t>$  46.00</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52837380"/>
                  </a:ext>
                </a:extLst>
              </a:tr>
              <a:tr h="133661">
                <a:tc>
                  <a:txBody>
                    <a:bodyPr/>
                    <a:lstStyle/>
                    <a:p>
                      <a:r>
                        <a:rPr lang="en-US" sz="1200" dirty="0">
                          <a:solidFill>
                            <a:schemeClr val="tx1"/>
                          </a:solidFill>
                        </a:rPr>
                        <a:t>Maintenance (460 @ $0.065 per mile)</a:t>
                      </a:r>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200" dirty="0">
                          <a:solidFill>
                            <a:schemeClr val="tx1"/>
                          </a:solidFill>
                        </a:rPr>
                        <a:t>29.90</a:t>
                      </a:r>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2365399622"/>
                  </a:ext>
                </a:extLst>
              </a:tr>
              <a:tr h="133661">
                <a:tc>
                  <a:txBody>
                    <a:bodyPr/>
                    <a:lstStyle/>
                    <a:p>
                      <a:r>
                        <a:rPr lang="en-US" sz="1200" dirty="0">
                          <a:solidFill>
                            <a:schemeClr val="tx1"/>
                          </a:solidFill>
                        </a:rPr>
                        <a:t>Reduction in resale (460 @ $0.026 per mile)</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200" dirty="0">
                          <a:solidFill>
                            <a:schemeClr val="tx1"/>
                          </a:solidFill>
                        </a:rPr>
                        <a:t>11.96</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3728457772"/>
                  </a:ext>
                </a:extLst>
              </a:tr>
              <a:tr h="133661">
                <a:tc>
                  <a:txBody>
                    <a:bodyPr/>
                    <a:lstStyle/>
                    <a:p>
                      <a:r>
                        <a:rPr lang="en-US" sz="1200" dirty="0">
                          <a:solidFill>
                            <a:schemeClr val="tx1"/>
                          </a:solidFill>
                        </a:rPr>
                        <a:t>Parking in New York (2 days @ $25 per day)</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200" u="sng" dirty="0">
                          <a:solidFill>
                            <a:schemeClr val="tx1"/>
                          </a:solidFill>
                        </a:rPr>
                        <a:t>    50.00</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4117076679"/>
                  </a:ext>
                </a:extLst>
              </a:tr>
              <a:tr h="209861">
                <a:tc>
                  <a:txBody>
                    <a:bodyPr/>
                    <a:lstStyle/>
                    <a:p>
                      <a:r>
                        <a:rPr lang="en-US" sz="1200" dirty="0">
                          <a:solidFill>
                            <a:schemeClr val="tx1"/>
                          </a:solidFill>
                        </a:rPr>
                        <a:t>Total</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200" u="dbl" baseline="0" dirty="0">
                          <a:solidFill>
                            <a:schemeClr val="tx1"/>
                          </a:solidFill>
                        </a:rPr>
                        <a:t>$137.89</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959233474"/>
                  </a:ext>
                </a:extLst>
              </a:tr>
            </a:tbl>
          </a:graphicData>
        </a:graphic>
      </p:graphicFrame>
      <p:sp>
        <p:nvSpPr>
          <p:cNvPr id="5" name="Content Placeholder 4"/>
          <p:cNvSpPr>
            <a:spLocks noGrp="1"/>
          </p:cNvSpPr>
          <p:nvPr>
            <p:ph idx="11"/>
          </p:nvPr>
        </p:nvSpPr>
        <p:spPr>
          <a:xfrm>
            <a:off x="822323" y="4800600"/>
            <a:ext cx="7521575" cy="339726"/>
          </a:xfrm>
        </p:spPr>
        <p:txBody>
          <a:bodyPr/>
          <a:lstStyle/>
          <a:p>
            <a:pPr algn="ctr"/>
            <a:r>
              <a:rPr lang="en-US" sz="1600" noProof="0" dirty="0"/>
              <a:t>Relevant Financial Cost of Taking the Train</a:t>
            </a:r>
          </a:p>
        </p:txBody>
      </p:sp>
      <p:graphicFrame>
        <p:nvGraphicFramePr>
          <p:cNvPr id="12" name="Table 11"/>
          <p:cNvGraphicFramePr>
            <a:graphicFrameLocks noGrp="1"/>
          </p:cNvGraphicFramePr>
          <p:nvPr>
            <p:extLst>
              <p:ext uri="{D42A27DB-BD31-4B8C-83A1-F6EECF244321}">
                <p14:modId xmlns:p14="http://schemas.microsoft.com/office/powerpoint/2010/main" val="1817197394"/>
              </p:ext>
            </p:extLst>
          </p:nvPr>
        </p:nvGraphicFramePr>
        <p:xfrm>
          <a:off x="1585209" y="5257800"/>
          <a:ext cx="5680022" cy="274320"/>
        </p:xfrm>
        <a:graphic>
          <a:graphicData uri="http://schemas.openxmlformats.org/drawingml/2006/table">
            <a:tbl>
              <a:tblPr firstRow="1" bandRow="1">
                <a:tableStyleId>{5C22544A-7EE6-4342-B048-85BDC9FD1C3A}</a:tableStyleId>
              </a:tblPr>
              <a:tblGrid>
                <a:gridCol w="3379546">
                  <a:extLst>
                    <a:ext uri="{9D8B030D-6E8A-4147-A177-3AD203B41FA5}">
                      <a16:colId xmlns="" xmlns:a16="http://schemas.microsoft.com/office/drawing/2014/main" val="999638120"/>
                    </a:ext>
                  </a:extLst>
                </a:gridCol>
                <a:gridCol w="2300476">
                  <a:extLst>
                    <a:ext uri="{9D8B030D-6E8A-4147-A177-3AD203B41FA5}">
                      <a16:colId xmlns="" xmlns:a16="http://schemas.microsoft.com/office/drawing/2014/main" val="2030784482"/>
                    </a:ext>
                  </a:extLst>
                </a:gridCol>
              </a:tblGrid>
              <a:tr h="209861">
                <a:tc>
                  <a:txBody>
                    <a:bodyPr/>
                    <a:lstStyle/>
                    <a:p>
                      <a:r>
                        <a:rPr lang="en-US" sz="1200" b="0" dirty="0">
                          <a:solidFill>
                            <a:schemeClr val="tx1"/>
                          </a:solidFill>
                        </a:rPr>
                        <a:t>Round-trip ticket</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200" b="0" u="dbl" baseline="0" dirty="0">
                          <a:solidFill>
                            <a:schemeClr val="tx1"/>
                          </a:solidFill>
                        </a:rPr>
                        <a:t>$104.00</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52837380"/>
                  </a:ext>
                </a:extLst>
              </a:tr>
            </a:tbl>
          </a:graphicData>
        </a:graphic>
      </p:graphicFrame>
    </p:spTree>
    <p:extLst>
      <p:ext uri="{BB962C8B-B14F-4D97-AF65-F5344CB8AC3E}">
        <p14:creationId xmlns:p14="http://schemas.microsoft.com/office/powerpoint/2010/main" val="2649379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Total and Differential Cost Approaches</a:t>
            </a:r>
            <a:r>
              <a:rPr lang="en-US" noProof="0" dirty="0">
                <a:cs typeface="ＭＳ Ｐゴシック" charset="-128"/>
              </a:rPr>
              <a:t> – </a:t>
            </a:r>
            <a:r>
              <a:rPr lang="en-US" altLang="en-US" noProof="0" dirty="0">
                <a:cs typeface="ＭＳ Ｐゴシック" charset="-128"/>
              </a:rPr>
              <a:t>Total Cost Approach</a:t>
            </a:r>
            <a:endParaRPr lang="en-US" noProof="0" dirty="0"/>
          </a:p>
        </p:txBody>
      </p:sp>
      <p:sp>
        <p:nvSpPr>
          <p:cNvPr id="7" name="Content Placeholder 6"/>
          <p:cNvSpPr>
            <a:spLocks noGrp="1"/>
          </p:cNvSpPr>
          <p:nvPr>
            <p:ph idx="1"/>
          </p:nvPr>
        </p:nvSpPr>
        <p:spPr>
          <a:xfrm>
            <a:off x="822324" y="1315451"/>
            <a:ext cx="7788275" cy="894349"/>
          </a:xfrm>
          <a:ln w="19050">
            <a:solidFill>
              <a:schemeClr val="tx1"/>
            </a:solidFill>
          </a:ln>
        </p:spPr>
        <p:txBody>
          <a:bodyPr/>
          <a:lstStyle/>
          <a:p>
            <a:pPr algn="ctr" eaLnBrk="1" hangingPunct="1">
              <a:spcBef>
                <a:spcPct val="50000"/>
              </a:spcBef>
            </a:pPr>
            <a:r>
              <a:rPr lang="en-US" sz="1800" b="1" noProof="0" dirty="0">
                <a:solidFill>
                  <a:srgbClr val="27304E"/>
                </a:solidFill>
              </a:rPr>
              <a:t>The management of a company is considering a new labor-saving machine that rents for $3,000 per year. Data about the company’s annual sales and costs with and without the new machine are:</a:t>
            </a:r>
          </a:p>
        </p:txBody>
      </p:sp>
      <p:graphicFrame>
        <p:nvGraphicFramePr>
          <p:cNvPr id="2" name="Table 1"/>
          <p:cNvGraphicFramePr>
            <a:graphicFrameLocks noGrp="1"/>
          </p:cNvGraphicFramePr>
          <p:nvPr>
            <p:extLst>
              <p:ext uri="{D42A27DB-BD31-4B8C-83A1-F6EECF244321}">
                <p14:modId xmlns:p14="http://schemas.microsoft.com/office/powerpoint/2010/main" val="808525775"/>
              </p:ext>
            </p:extLst>
          </p:nvPr>
        </p:nvGraphicFramePr>
        <p:xfrm>
          <a:off x="822322" y="2375400"/>
          <a:ext cx="7407278" cy="3749040"/>
        </p:xfrm>
        <a:graphic>
          <a:graphicData uri="http://schemas.openxmlformats.org/drawingml/2006/table">
            <a:tbl>
              <a:tblPr firstRow="1" bandRow="1">
                <a:tableStyleId>{2D5ABB26-0587-4C30-8999-92F81FD0307C}</a:tableStyleId>
              </a:tblPr>
              <a:tblGrid>
                <a:gridCol w="3502171">
                  <a:extLst>
                    <a:ext uri="{9D8B030D-6E8A-4147-A177-3AD203B41FA5}">
                      <a16:colId xmlns="" xmlns:a16="http://schemas.microsoft.com/office/drawing/2014/main" val="389484179"/>
                    </a:ext>
                  </a:extLst>
                </a:gridCol>
                <a:gridCol w="1215796">
                  <a:extLst>
                    <a:ext uri="{9D8B030D-6E8A-4147-A177-3AD203B41FA5}">
                      <a16:colId xmlns="" xmlns:a16="http://schemas.microsoft.com/office/drawing/2014/main" val="2870403173"/>
                    </a:ext>
                  </a:extLst>
                </a:gridCol>
                <a:gridCol w="1377902">
                  <a:extLst>
                    <a:ext uri="{9D8B030D-6E8A-4147-A177-3AD203B41FA5}">
                      <a16:colId xmlns="" xmlns:a16="http://schemas.microsoft.com/office/drawing/2014/main" val="3206400417"/>
                    </a:ext>
                  </a:extLst>
                </a:gridCol>
                <a:gridCol w="1311409">
                  <a:extLst>
                    <a:ext uri="{9D8B030D-6E8A-4147-A177-3AD203B41FA5}">
                      <a16:colId xmlns="" xmlns:a16="http://schemas.microsoft.com/office/drawing/2014/main" val="2337999941"/>
                    </a:ext>
                  </a:extLst>
                </a:gridCol>
              </a:tblGrid>
              <a:tr h="0">
                <a:tc>
                  <a:txBody>
                    <a:bodyPr/>
                    <a:lstStyle/>
                    <a:p>
                      <a:endParaRPr lang="en-IN"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dirty="0">
                          <a:solidFill>
                            <a:schemeClr val="tx1"/>
                          </a:solidFill>
                        </a:rPr>
                        <a:t>Current </a:t>
                      </a:r>
                      <a:r>
                        <a:rPr lang="en-IN" sz="1200" b="1" u="sng" dirty="0">
                          <a:solidFill>
                            <a:schemeClr val="tx1"/>
                          </a:solidFill>
                        </a:rPr>
                        <a:t>Situation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dirty="0">
                          <a:solidFill>
                            <a:schemeClr val="tx1"/>
                          </a:solidFill>
                        </a:rPr>
                        <a:t>Situation with </a:t>
                      </a:r>
                      <a:r>
                        <a:rPr lang="en-IN" sz="1200" b="1" u="sng" dirty="0">
                          <a:solidFill>
                            <a:schemeClr val="tx1"/>
                          </a:solidFill>
                        </a:rPr>
                        <a:t>New Machine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dirty="0">
                          <a:solidFill>
                            <a:schemeClr val="tx1"/>
                          </a:solidFill>
                        </a:rPr>
                        <a:t>Differential Costs </a:t>
                      </a:r>
                      <a:r>
                        <a:rPr lang="en-IN" sz="1200" b="1" u="sng" dirty="0">
                          <a:solidFill>
                            <a:schemeClr val="tx1"/>
                          </a:solidFill>
                        </a:rPr>
                        <a:t>and Benefits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0">
                <a:tc>
                  <a:txBody>
                    <a:bodyPr/>
                    <a:lstStyle/>
                    <a:p>
                      <a:r>
                        <a:rPr lang="en-IN" sz="1200" dirty="0">
                          <a:solidFill>
                            <a:schemeClr val="tx1"/>
                          </a:solidFill>
                        </a:rPr>
                        <a:t>Sales (5,000 units @ $40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200,000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200,000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0">
                <a:tc>
                  <a:txBody>
                    <a:bodyPr/>
                    <a:lstStyle/>
                    <a:p>
                      <a:r>
                        <a:rPr lang="en-IN" sz="1200" dirty="0">
                          <a:solidFill>
                            <a:schemeClr val="tx1"/>
                          </a:solidFill>
                        </a:rPr>
                        <a:t>Less variable expenses: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0">
                <a:tc>
                  <a:txBody>
                    <a:bodyPr/>
                    <a:lstStyle/>
                    <a:p>
                      <a:pPr marL="180975" indent="0"/>
                      <a:r>
                        <a:rPr lang="en-IN" sz="1200" dirty="0">
                          <a:solidFill>
                            <a:schemeClr val="tx1"/>
                          </a:solidFill>
                        </a:rPr>
                        <a:t>Direct materials (5,000 units @ $14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70,000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70,000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0">
                <a:tc>
                  <a:txBody>
                    <a:bodyPr/>
                    <a:lstStyle/>
                    <a:p>
                      <a:pPr marL="180975" indent="0"/>
                      <a:r>
                        <a:rPr lang="en-IN" sz="1200" dirty="0">
                          <a:solidFill>
                            <a:schemeClr val="tx1"/>
                          </a:solidFill>
                        </a:rPr>
                        <a:t>Direct labor (5,000 units @ $8 and $5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40,000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25,000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15,000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0">
                <a:tc>
                  <a:txBody>
                    <a:bodyPr/>
                    <a:lstStyle/>
                    <a:p>
                      <a:pPr marL="180975" indent="0"/>
                      <a:r>
                        <a:rPr lang="en-IN" sz="1200" dirty="0">
                          <a:solidFill>
                            <a:schemeClr val="tx1"/>
                          </a:solidFill>
                        </a:rPr>
                        <a:t>Variable overhead (5,000 units @ $2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10,000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10,000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0">
                <a:tc>
                  <a:txBody>
                    <a:bodyPr/>
                    <a:lstStyle/>
                    <a:p>
                      <a:r>
                        <a:rPr lang="en-IN" sz="1200" dirty="0">
                          <a:solidFill>
                            <a:schemeClr val="tx1"/>
                          </a:solidFill>
                        </a:rPr>
                        <a:t>Total variable expenses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120,000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105,000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0">
                <a:tc>
                  <a:txBody>
                    <a:bodyPr/>
                    <a:lstStyle/>
                    <a:p>
                      <a:r>
                        <a:rPr lang="en-IN" sz="1200" dirty="0">
                          <a:solidFill>
                            <a:schemeClr val="tx1"/>
                          </a:solidFill>
                        </a:rPr>
                        <a:t>Contribution margin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80,000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95,000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15,000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0">
                <a:tc>
                  <a:txBody>
                    <a:bodyPr/>
                    <a:lstStyle/>
                    <a:p>
                      <a:r>
                        <a:rPr lang="en-IN" sz="1200" dirty="0">
                          <a:solidFill>
                            <a:schemeClr val="tx1"/>
                          </a:solidFill>
                        </a:rPr>
                        <a:t>Less fixed expense: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0">
                <a:tc>
                  <a:txBody>
                    <a:bodyPr/>
                    <a:lstStyle/>
                    <a:p>
                      <a:pPr marL="180975" indent="0"/>
                      <a:r>
                        <a:rPr lang="en-IN" sz="1200" dirty="0">
                          <a:solidFill>
                            <a:schemeClr val="tx1"/>
                          </a:solidFill>
                        </a:rPr>
                        <a:t>Other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62,000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62,000</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a:t>
                      </a:r>
                      <a:endParaRPr lang="en-IN" sz="1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0">
                <a:tc>
                  <a:txBody>
                    <a:bodyPr/>
                    <a:lstStyle/>
                    <a:p>
                      <a:pPr marL="180975" indent="0"/>
                      <a:r>
                        <a:rPr lang="en-IN" sz="1200" dirty="0">
                          <a:solidFill>
                            <a:schemeClr val="tx1"/>
                          </a:solidFill>
                        </a:rPr>
                        <a:t>Rent on new machine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3,000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(3,000</a:t>
                      </a:r>
                      <a:r>
                        <a:rPr lang="en-US" sz="1200" u="none" dirty="0">
                          <a:solidFill>
                            <a:schemeClr val="tx1"/>
                          </a:solidFill>
                        </a:rPr>
                        <a:t>)</a:t>
                      </a:r>
                      <a:endParaRPr lang="en-IN" sz="12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0">
                <a:tc>
                  <a:txBody>
                    <a:bodyPr/>
                    <a:lstStyle/>
                    <a:p>
                      <a:r>
                        <a:rPr lang="en-IN" sz="1200" dirty="0">
                          <a:solidFill>
                            <a:schemeClr val="tx1"/>
                          </a:solidFill>
                        </a:rPr>
                        <a:t>Total fixed expenses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62,000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65,000</a:t>
                      </a:r>
                      <a:endParaRPr lang="en-IN" sz="12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dirty="0">
                          <a:solidFill>
                            <a:schemeClr val="tx1"/>
                          </a:solidFill>
                        </a:rPr>
                        <a:t>                 (3,000</a:t>
                      </a:r>
                      <a:r>
                        <a:rPr lang="en-US" sz="1200" u="none" dirty="0">
                          <a:solidFill>
                            <a:schemeClr val="tx1"/>
                          </a:solidFill>
                        </a:rPr>
                        <a:t>)</a:t>
                      </a:r>
                      <a:endParaRPr lang="en-IN" sz="12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0">
                <a:tc>
                  <a:txBody>
                    <a:bodyPr/>
                    <a:lstStyle/>
                    <a:p>
                      <a:r>
                        <a:rPr lang="en-IN" sz="1200" dirty="0">
                          <a:solidFill>
                            <a:schemeClr val="tx1"/>
                          </a:solidFill>
                        </a:rPr>
                        <a:t>Net operating income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200" u="dbl" baseline="0" dirty="0">
                          <a:solidFill>
                            <a:schemeClr val="tx1"/>
                          </a:solidFill>
                        </a:rPr>
                        <a:t>$            18,000</a:t>
                      </a:r>
                      <a:endParaRPr lang="en-IN" sz="1200" u="dbl"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200" u="dbl" baseline="0" dirty="0">
                          <a:solidFill>
                            <a:schemeClr val="tx1"/>
                          </a:solidFill>
                        </a:rPr>
                        <a:t>$              30,000</a:t>
                      </a:r>
                      <a:endParaRPr lang="en-IN" sz="1200" u="dbl"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u="dbl" baseline="0" dirty="0">
                          <a:solidFill>
                            <a:schemeClr val="tx1"/>
                          </a:solidFill>
                        </a:rPr>
                        <a:t>                12,000</a:t>
                      </a:r>
                      <a:endParaRPr lang="en-IN" sz="1200"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07298225"/>
                  </a:ext>
                </a:extLst>
              </a:tr>
            </a:tbl>
          </a:graphicData>
        </a:graphic>
      </p:graphicFrame>
    </p:spTree>
    <p:extLst>
      <p:ext uri="{BB962C8B-B14F-4D97-AF65-F5344CB8AC3E}">
        <p14:creationId xmlns:p14="http://schemas.microsoft.com/office/powerpoint/2010/main" val="312683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Total and Differential Cost Approaches</a:t>
            </a:r>
            <a:r>
              <a:rPr lang="en-US" noProof="0" dirty="0">
                <a:cs typeface="ＭＳ Ｐゴシック" charset="-128"/>
              </a:rPr>
              <a:t> – </a:t>
            </a:r>
            <a:r>
              <a:rPr lang="en-US" altLang="en-US" noProof="0" dirty="0">
                <a:cs typeface="ＭＳ Ｐゴシック" charset="-128"/>
              </a:rPr>
              <a:t>Differential Cost Approach</a:t>
            </a:r>
            <a:endParaRPr lang="en-US" noProof="0" dirty="0"/>
          </a:p>
        </p:txBody>
      </p:sp>
      <p:sp>
        <p:nvSpPr>
          <p:cNvPr id="7" name="Content Placeholder 6"/>
          <p:cNvSpPr>
            <a:spLocks noGrp="1"/>
          </p:cNvSpPr>
          <p:nvPr>
            <p:ph idx="1"/>
          </p:nvPr>
        </p:nvSpPr>
        <p:spPr>
          <a:xfrm>
            <a:off x="822325" y="1271336"/>
            <a:ext cx="7543800" cy="585536"/>
          </a:xfrm>
          <a:ln w="19050">
            <a:solidFill>
              <a:schemeClr val="tx1"/>
            </a:solidFill>
          </a:ln>
        </p:spPr>
        <p:txBody>
          <a:bodyPr/>
          <a:lstStyle/>
          <a:p>
            <a:pPr algn="ctr" eaLnBrk="1" hangingPunct="1">
              <a:spcAft>
                <a:spcPts val="0"/>
              </a:spcAft>
              <a:defRPr/>
            </a:pPr>
            <a:r>
              <a:rPr lang="en-US" altLang="en-US" sz="1800" b="1" noProof="0" dirty="0">
                <a:solidFill>
                  <a:srgbClr val="000000"/>
                </a:solidFill>
              </a:rPr>
              <a:t>As you can see, the only costs that differ between the alternatives are the direct labor costs savings and the increase in fixed rental costs.</a:t>
            </a:r>
          </a:p>
        </p:txBody>
      </p:sp>
      <p:graphicFrame>
        <p:nvGraphicFramePr>
          <p:cNvPr id="2" name="Table 1"/>
          <p:cNvGraphicFramePr>
            <a:graphicFrameLocks noGrp="1"/>
          </p:cNvGraphicFramePr>
          <p:nvPr>
            <p:extLst>
              <p:ext uri="{D42A27DB-BD31-4B8C-83A1-F6EECF244321}">
                <p14:modId xmlns:p14="http://schemas.microsoft.com/office/powerpoint/2010/main" val="164873465"/>
              </p:ext>
            </p:extLst>
          </p:nvPr>
        </p:nvGraphicFramePr>
        <p:xfrm>
          <a:off x="810290" y="1905000"/>
          <a:ext cx="7407278" cy="3069600"/>
        </p:xfrm>
        <a:graphic>
          <a:graphicData uri="http://schemas.openxmlformats.org/drawingml/2006/table">
            <a:tbl>
              <a:tblPr firstRow="1" bandRow="1">
                <a:tableStyleId>{2D5ABB26-0587-4C30-8999-92F81FD0307C}</a:tableStyleId>
              </a:tblPr>
              <a:tblGrid>
                <a:gridCol w="3502171">
                  <a:extLst>
                    <a:ext uri="{9D8B030D-6E8A-4147-A177-3AD203B41FA5}">
                      <a16:colId xmlns="" xmlns:a16="http://schemas.microsoft.com/office/drawing/2014/main" val="389484179"/>
                    </a:ext>
                  </a:extLst>
                </a:gridCol>
                <a:gridCol w="1215796">
                  <a:extLst>
                    <a:ext uri="{9D8B030D-6E8A-4147-A177-3AD203B41FA5}">
                      <a16:colId xmlns="" xmlns:a16="http://schemas.microsoft.com/office/drawing/2014/main" val="2870403173"/>
                    </a:ext>
                  </a:extLst>
                </a:gridCol>
                <a:gridCol w="1377902">
                  <a:extLst>
                    <a:ext uri="{9D8B030D-6E8A-4147-A177-3AD203B41FA5}">
                      <a16:colId xmlns="" xmlns:a16="http://schemas.microsoft.com/office/drawing/2014/main" val="3206400417"/>
                    </a:ext>
                  </a:extLst>
                </a:gridCol>
                <a:gridCol w="1311409">
                  <a:extLst>
                    <a:ext uri="{9D8B030D-6E8A-4147-A177-3AD203B41FA5}">
                      <a16:colId xmlns="" xmlns:a16="http://schemas.microsoft.com/office/drawing/2014/main" val="2337999941"/>
                    </a:ext>
                  </a:extLst>
                </a:gridCol>
              </a:tblGrid>
              <a:tr h="227202">
                <a:tc>
                  <a:txBody>
                    <a:bodyPr/>
                    <a:lstStyle/>
                    <a:p>
                      <a:endParaRPr lang="en-IN" sz="10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0" b="1" dirty="0">
                          <a:solidFill>
                            <a:schemeClr val="tx1"/>
                          </a:solidFill>
                        </a:rPr>
                        <a:t>Current </a:t>
                      </a:r>
                      <a:br>
                        <a:rPr lang="en-IN" sz="1000" b="1" dirty="0">
                          <a:solidFill>
                            <a:schemeClr val="tx1"/>
                          </a:solidFill>
                        </a:rPr>
                      </a:br>
                      <a:r>
                        <a:rPr lang="en-IN" sz="1000" b="1" u="sng" dirty="0">
                          <a:solidFill>
                            <a:schemeClr val="tx1"/>
                          </a:solidFill>
                        </a:rPr>
                        <a:t>Situation</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0" b="1" dirty="0">
                          <a:solidFill>
                            <a:schemeClr val="tx1"/>
                          </a:solidFill>
                        </a:rPr>
                        <a:t>Situation with </a:t>
                      </a:r>
                      <a:br>
                        <a:rPr lang="en-IN" sz="1000" b="1" dirty="0">
                          <a:solidFill>
                            <a:schemeClr val="tx1"/>
                          </a:solidFill>
                        </a:rPr>
                      </a:br>
                      <a:r>
                        <a:rPr lang="en-IN" sz="1000" b="1" u="sng" dirty="0">
                          <a:solidFill>
                            <a:schemeClr val="tx1"/>
                          </a:solidFill>
                        </a:rPr>
                        <a:t>New Machine</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0" b="1" dirty="0">
                          <a:solidFill>
                            <a:schemeClr val="tx1"/>
                          </a:solidFill>
                        </a:rPr>
                        <a:t>Differential Costs </a:t>
                      </a:r>
                      <a:br>
                        <a:rPr lang="en-IN" sz="1000" b="1" dirty="0">
                          <a:solidFill>
                            <a:schemeClr val="tx1"/>
                          </a:solidFill>
                        </a:rPr>
                      </a:br>
                      <a:r>
                        <a:rPr lang="en-IN" sz="1000" b="1" u="sng" dirty="0">
                          <a:solidFill>
                            <a:schemeClr val="tx1"/>
                          </a:solidFill>
                        </a:rPr>
                        <a:t>and Benefits</a:t>
                      </a: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139817">
                <a:tc>
                  <a:txBody>
                    <a:bodyPr/>
                    <a:lstStyle/>
                    <a:p>
                      <a:r>
                        <a:rPr lang="en-IN" sz="1000" dirty="0">
                          <a:solidFill>
                            <a:schemeClr val="tx1"/>
                          </a:solidFill>
                        </a:rPr>
                        <a:t>Sales (5,000 units @ $40 per unit)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200,000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200,000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139817">
                <a:tc>
                  <a:txBody>
                    <a:bodyPr/>
                    <a:lstStyle/>
                    <a:p>
                      <a:r>
                        <a:rPr lang="en-IN" sz="10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139817">
                <a:tc>
                  <a:txBody>
                    <a:bodyPr/>
                    <a:lstStyle/>
                    <a:p>
                      <a:pPr marL="180975" indent="0"/>
                      <a:r>
                        <a:rPr lang="en-IN" sz="1000" dirty="0">
                          <a:solidFill>
                            <a:schemeClr val="tx1"/>
                          </a:solidFill>
                        </a:rPr>
                        <a:t>Direct materials (5,000 units @ $14 per unit)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70,000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70,000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dirty="0">
                          <a:solidFill>
                            <a:schemeClr val="tx1"/>
                          </a:solidFill>
                        </a:rPr>
                        <a:t>                          -</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139817">
                <a:tc>
                  <a:txBody>
                    <a:bodyPr/>
                    <a:lstStyle/>
                    <a:p>
                      <a:pPr marL="180975" indent="0"/>
                      <a:r>
                        <a:rPr lang="en-IN" sz="1000" dirty="0">
                          <a:solidFill>
                            <a:schemeClr val="tx1"/>
                          </a:solidFill>
                        </a:rPr>
                        <a:t>Direct labor (5,000 units @ $8 and $5 per unit)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40,000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25,000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dirty="0">
                          <a:solidFill>
                            <a:schemeClr val="tx1"/>
                          </a:solidFill>
                        </a:rPr>
                        <a:t>                15,000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139817">
                <a:tc>
                  <a:txBody>
                    <a:bodyPr/>
                    <a:lstStyle/>
                    <a:p>
                      <a:pPr marL="180975" indent="0"/>
                      <a:r>
                        <a:rPr lang="en-IN" sz="1000" dirty="0">
                          <a:solidFill>
                            <a:schemeClr val="tx1"/>
                          </a:solidFill>
                        </a:rPr>
                        <a:t>Variable overhead (5,000 units @ $2 per unit)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10,000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10,000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139817">
                <a:tc>
                  <a:txBody>
                    <a:bodyPr/>
                    <a:lstStyle/>
                    <a:p>
                      <a:r>
                        <a:rPr lang="en-IN" sz="10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120,000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105,000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139817">
                <a:tc>
                  <a:txBody>
                    <a:bodyPr/>
                    <a:lstStyle/>
                    <a:p>
                      <a:r>
                        <a:rPr lang="en-IN" sz="10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80,000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95,000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15,000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139817">
                <a:tc>
                  <a:txBody>
                    <a:bodyPr/>
                    <a:lstStyle/>
                    <a:p>
                      <a:r>
                        <a:rPr lang="en-IN" sz="1000" dirty="0">
                          <a:solidFill>
                            <a:schemeClr val="tx1"/>
                          </a:solidFill>
                        </a:rPr>
                        <a:t>Less fixed expense: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139817">
                <a:tc>
                  <a:txBody>
                    <a:bodyPr/>
                    <a:lstStyle/>
                    <a:p>
                      <a:pPr marL="180975" indent="0"/>
                      <a:r>
                        <a:rPr lang="en-IN" sz="1000" dirty="0">
                          <a:solidFill>
                            <a:schemeClr val="tx1"/>
                          </a:solidFill>
                        </a:rPr>
                        <a:t>Other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62,000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dirty="0">
                          <a:solidFill>
                            <a:schemeClr val="tx1"/>
                          </a:solidFill>
                        </a:rPr>
                        <a:t>62,000</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dirty="0">
                          <a:solidFill>
                            <a:schemeClr val="tx1"/>
                          </a:solidFill>
                        </a:rPr>
                        <a:t>                          -</a:t>
                      </a:r>
                      <a:endParaRPr lang="en-IN" sz="10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139817">
                <a:tc>
                  <a:txBody>
                    <a:bodyPr/>
                    <a:lstStyle/>
                    <a:p>
                      <a:pPr marL="180975" indent="0"/>
                      <a:r>
                        <a:rPr lang="en-IN" sz="1000" dirty="0">
                          <a:solidFill>
                            <a:schemeClr val="tx1"/>
                          </a:solidFill>
                        </a:rPr>
                        <a:t>Rent on new machine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3,000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(3,000</a:t>
                      </a:r>
                      <a:r>
                        <a:rPr lang="en-US" sz="1000" u="none" dirty="0">
                          <a:solidFill>
                            <a:schemeClr val="tx1"/>
                          </a:solidFill>
                        </a:rPr>
                        <a:t>)</a:t>
                      </a:r>
                      <a:endParaRPr lang="en-IN" sz="10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139817">
                <a:tc>
                  <a:txBody>
                    <a:bodyPr/>
                    <a:lstStyle/>
                    <a:p>
                      <a:r>
                        <a:rPr lang="en-IN" sz="10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62,000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000" u="sng" dirty="0">
                          <a:solidFill>
                            <a:schemeClr val="tx1"/>
                          </a:solidFill>
                        </a:rPr>
                        <a:t>                   65,000</a:t>
                      </a:r>
                      <a:endParaRPr lang="en-IN" sz="10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000" u="sng" dirty="0">
                          <a:solidFill>
                            <a:schemeClr val="tx1"/>
                          </a:solidFill>
                        </a:rPr>
                        <a:t>                  (3,000</a:t>
                      </a:r>
                      <a:r>
                        <a:rPr lang="en-US" sz="1000" u="none" dirty="0">
                          <a:solidFill>
                            <a:schemeClr val="tx1"/>
                          </a:solidFill>
                        </a:rPr>
                        <a:t>)</a:t>
                      </a:r>
                      <a:endParaRPr lang="en-IN" sz="10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139817">
                <a:tc>
                  <a:txBody>
                    <a:bodyPr/>
                    <a:lstStyle/>
                    <a:p>
                      <a:r>
                        <a:rPr lang="en-IN" sz="1000" dirty="0">
                          <a:solidFill>
                            <a:schemeClr val="tx1"/>
                          </a:solidFill>
                        </a:rPr>
                        <a:t>Net operating income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000" u="dbl" baseline="0" dirty="0">
                          <a:solidFill>
                            <a:schemeClr val="tx1"/>
                          </a:solidFill>
                        </a:rPr>
                        <a:t>$            18,000</a:t>
                      </a:r>
                      <a:endParaRPr lang="en-IN" sz="10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000" u="dbl" baseline="0" dirty="0">
                          <a:solidFill>
                            <a:schemeClr val="tx1"/>
                          </a:solidFill>
                        </a:rPr>
                        <a:t>$              30,000</a:t>
                      </a:r>
                      <a:endParaRPr lang="en-IN" sz="10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u="dbl" baseline="0" dirty="0">
                          <a:solidFill>
                            <a:schemeClr val="tx1"/>
                          </a:solidFill>
                        </a:rPr>
                        <a:t>                 12,000</a:t>
                      </a:r>
                      <a:endParaRPr lang="en-IN" sz="10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507298225"/>
                  </a:ext>
                </a:extLst>
              </a:tr>
            </a:tbl>
          </a:graphicData>
        </a:graphic>
      </p:graphicFrame>
      <p:sp>
        <p:nvSpPr>
          <p:cNvPr id="3" name="Content Placeholder 2"/>
          <p:cNvSpPr>
            <a:spLocks noGrp="1"/>
          </p:cNvSpPr>
          <p:nvPr>
            <p:ph idx="10"/>
          </p:nvPr>
        </p:nvSpPr>
        <p:spPr>
          <a:xfrm>
            <a:off x="309186" y="5022728"/>
            <a:ext cx="3500813" cy="1182360"/>
          </a:xfrm>
          <a:ln>
            <a:solidFill>
              <a:schemeClr val="tx1"/>
            </a:solidFill>
          </a:ln>
        </p:spPr>
        <p:txBody>
          <a:bodyPr/>
          <a:lstStyle/>
          <a:p>
            <a:pPr algn="ctr">
              <a:defRPr/>
            </a:pPr>
            <a:r>
              <a:rPr lang="en-US" altLang="en-US" sz="1600" b="1" noProof="0" dirty="0">
                <a:solidFill>
                  <a:srgbClr val="663300"/>
                </a:solidFill>
              </a:rPr>
              <a:t>We can efficiently analyze the decision by looking at the different costs and revenues  and arrive at the same solution</a:t>
            </a:r>
            <a:r>
              <a:rPr lang="en-US" altLang="en-US" sz="1600" b="1" noProof="0" dirty="0"/>
              <a:t>.</a:t>
            </a:r>
          </a:p>
        </p:txBody>
      </p:sp>
      <p:sp>
        <p:nvSpPr>
          <p:cNvPr id="4" name="Content Placeholder 3"/>
          <p:cNvSpPr>
            <a:spLocks noGrp="1"/>
          </p:cNvSpPr>
          <p:nvPr>
            <p:ph sz="quarter" idx="11"/>
          </p:nvPr>
        </p:nvSpPr>
        <p:spPr>
          <a:xfrm>
            <a:off x="4268450" y="5022728"/>
            <a:ext cx="4566363" cy="311272"/>
          </a:xfrm>
        </p:spPr>
        <p:txBody>
          <a:bodyPr/>
          <a:lstStyle/>
          <a:p>
            <a:r>
              <a:rPr lang="en-US" sz="1600" noProof="0" dirty="0"/>
              <a:t>Financial Advantage of Renting the New Machine</a:t>
            </a:r>
          </a:p>
        </p:txBody>
      </p:sp>
      <p:graphicFrame>
        <p:nvGraphicFramePr>
          <p:cNvPr id="8" name="Table 7"/>
          <p:cNvGraphicFramePr>
            <a:graphicFrameLocks noGrp="1"/>
          </p:cNvGraphicFramePr>
          <p:nvPr>
            <p:extLst>
              <p:ext uri="{D42A27DB-BD31-4B8C-83A1-F6EECF244321}">
                <p14:modId xmlns:p14="http://schemas.microsoft.com/office/powerpoint/2010/main" val="329702505"/>
              </p:ext>
            </p:extLst>
          </p:nvPr>
        </p:nvGraphicFramePr>
        <p:xfrm>
          <a:off x="3984736" y="5382128"/>
          <a:ext cx="4957965" cy="822960"/>
        </p:xfrm>
        <a:graphic>
          <a:graphicData uri="http://schemas.openxmlformats.org/drawingml/2006/table">
            <a:tbl>
              <a:tblPr firstRow="1" bandRow="1">
                <a:tableStyleId>{5C22544A-7EE6-4342-B048-85BDC9FD1C3A}</a:tableStyleId>
              </a:tblPr>
              <a:tblGrid>
                <a:gridCol w="3814965">
                  <a:extLst>
                    <a:ext uri="{9D8B030D-6E8A-4147-A177-3AD203B41FA5}">
                      <a16:colId xmlns="" xmlns:a16="http://schemas.microsoft.com/office/drawing/2014/main" val="999638120"/>
                    </a:ext>
                  </a:extLst>
                </a:gridCol>
                <a:gridCol w="1143000">
                  <a:extLst>
                    <a:ext uri="{9D8B030D-6E8A-4147-A177-3AD203B41FA5}">
                      <a16:colId xmlns="" xmlns:a16="http://schemas.microsoft.com/office/drawing/2014/main" val="2030784482"/>
                    </a:ext>
                  </a:extLst>
                </a:gridCol>
              </a:tblGrid>
              <a:tr h="209861">
                <a:tc>
                  <a:txBody>
                    <a:bodyPr/>
                    <a:lstStyle/>
                    <a:p>
                      <a:r>
                        <a:rPr lang="en-US" sz="1200" b="0" dirty="0">
                          <a:solidFill>
                            <a:schemeClr val="tx1"/>
                          </a:solidFill>
                        </a:rPr>
                        <a:t>Decrease in direct labor costs (5,000 units @ $3 per unit)</a:t>
                      </a: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b="0" dirty="0">
                          <a:solidFill>
                            <a:schemeClr val="tx1"/>
                          </a:solidFill>
                        </a:rPr>
                        <a:t>$      15,000</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52837380"/>
                  </a:ext>
                </a:extLst>
              </a:tr>
              <a:tr h="133661">
                <a:tc>
                  <a:txBody>
                    <a:bodyPr/>
                    <a:lstStyle/>
                    <a:p>
                      <a:r>
                        <a:rPr lang="en-US" sz="1200" dirty="0">
                          <a:solidFill>
                            <a:schemeClr val="tx1"/>
                          </a:solidFill>
                        </a:rPr>
                        <a:t>Increase in fixed rental expenses</a:t>
                      </a:r>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u="none" dirty="0">
                          <a:solidFill>
                            <a:schemeClr val="tx1"/>
                          </a:solidFill>
                        </a:rPr>
                        <a:t> </a:t>
                      </a:r>
                      <a:r>
                        <a:rPr lang="en-US" sz="1200" u="sng" dirty="0">
                          <a:solidFill>
                            <a:schemeClr val="tx1"/>
                          </a:solidFill>
                        </a:rPr>
                        <a:t>         (3,000</a:t>
                      </a:r>
                      <a:r>
                        <a:rPr lang="en-US" sz="1200" u="none" dirty="0">
                          <a:solidFill>
                            <a:schemeClr val="tx1"/>
                          </a:solidFill>
                        </a:rPr>
                        <a:t>)</a:t>
                      </a:r>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2365399622"/>
                  </a:ext>
                </a:extLst>
              </a:tr>
              <a:tr h="133661">
                <a:tc>
                  <a:txBody>
                    <a:bodyPr/>
                    <a:lstStyle/>
                    <a:p>
                      <a:r>
                        <a:rPr lang="en-US" sz="1200" dirty="0">
                          <a:solidFill>
                            <a:schemeClr val="tx1"/>
                          </a:solidFill>
                        </a:rPr>
                        <a:t>Financial advantage of renting the new machine</a:t>
                      </a: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u="none" baseline="0" dirty="0">
                          <a:solidFill>
                            <a:schemeClr val="tx1"/>
                          </a:solidFill>
                        </a:rPr>
                        <a:t> </a:t>
                      </a:r>
                      <a:r>
                        <a:rPr lang="en-US" sz="1200" u="dbl" baseline="0" dirty="0">
                          <a:solidFill>
                            <a:schemeClr val="tx1"/>
                          </a:solidFill>
                        </a:rPr>
                        <a:t>$      12,000</a:t>
                      </a: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728457772"/>
                  </a:ext>
                </a:extLst>
              </a:tr>
            </a:tbl>
          </a:graphicData>
        </a:graphic>
      </p:graphicFrame>
    </p:spTree>
    <p:extLst>
      <p:ext uri="{BB962C8B-B14F-4D97-AF65-F5344CB8AC3E}">
        <p14:creationId xmlns:p14="http://schemas.microsoft.com/office/powerpoint/2010/main" val="41447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Total and Differential Cost Approaches</a:t>
            </a:r>
            <a:endParaRPr lang="en-US" noProof="0" dirty="0"/>
          </a:p>
        </p:txBody>
      </p:sp>
      <p:sp>
        <p:nvSpPr>
          <p:cNvPr id="7" name="Content Placeholder 6"/>
          <p:cNvSpPr>
            <a:spLocks noGrp="1"/>
          </p:cNvSpPr>
          <p:nvPr>
            <p:ph idx="1"/>
          </p:nvPr>
        </p:nvSpPr>
        <p:spPr>
          <a:xfrm>
            <a:off x="822325" y="1447801"/>
            <a:ext cx="7543800" cy="3809999"/>
          </a:xfrm>
        </p:spPr>
        <p:txBody>
          <a:bodyPr/>
          <a:lstStyle/>
          <a:p>
            <a:pPr eaLnBrk="1" hangingPunct="1">
              <a:spcAft>
                <a:spcPts val="0"/>
              </a:spcAft>
              <a:defRPr/>
            </a:pPr>
            <a:r>
              <a:rPr lang="en-US" altLang="en-US" sz="2800" b="1" noProof="0" dirty="0">
                <a:solidFill>
                  <a:schemeClr val="tx2"/>
                </a:solidFill>
              </a:rPr>
              <a:t>Using the differential approach is desirable for two reasons:</a:t>
            </a:r>
          </a:p>
          <a:p>
            <a:pPr marL="403200" indent="-403200" eaLnBrk="1" hangingPunct="1">
              <a:spcAft>
                <a:spcPts val="0"/>
              </a:spcAft>
              <a:buClrTx/>
              <a:buFont typeface="+mj-lt"/>
              <a:buAutoNum type="arabicPeriod"/>
              <a:defRPr/>
            </a:pPr>
            <a:r>
              <a:rPr lang="en-US" altLang="en-US" sz="2800" b="1" noProof="0" dirty="0">
                <a:solidFill>
                  <a:schemeClr val="tx2"/>
                </a:solidFill>
              </a:rPr>
              <a:t>Only rarely will enough information be available to prepare detailed income statements for both alternatives.</a:t>
            </a:r>
          </a:p>
          <a:p>
            <a:pPr marL="403200" indent="-403200" eaLnBrk="1" hangingPunct="1">
              <a:spcAft>
                <a:spcPts val="0"/>
              </a:spcAft>
              <a:buClrTx/>
              <a:buFont typeface="+mj-lt"/>
              <a:buAutoNum type="arabicPeriod"/>
              <a:defRPr/>
            </a:pPr>
            <a:r>
              <a:rPr lang="en-US" altLang="en-US" sz="2800" b="1" noProof="0" dirty="0">
                <a:solidFill>
                  <a:schemeClr val="tx2"/>
                </a:solidFill>
              </a:rPr>
              <a:t>Mingling irrelevant costs with relevant costs may cause confusion and distract attention away from the information that is really critical.</a:t>
            </a:r>
          </a:p>
        </p:txBody>
      </p:sp>
    </p:spTree>
    <p:extLst>
      <p:ext uri="{BB962C8B-B14F-4D97-AF65-F5344CB8AC3E}">
        <p14:creationId xmlns:p14="http://schemas.microsoft.com/office/powerpoint/2010/main" val="3553415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2</a:t>
            </a:r>
            <a:endParaRPr lang="en-US" noProof="0" dirty="0"/>
          </a:p>
        </p:txBody>
      </p:sp>
      <p:sp>
        <p:nvSpPr>
          <p:cNvPr id="7" name="Content Placeholder 6"/>
          <p:cNvSpPr>
            <a:spLocks noGrp="1"/>
          </p:cNvSpPr>
          <p:nvPr>
            <p:ph idx="1"/>
          </p:nvPr>
        </p:nvSpPr>
        <p:spPr>
          <a:xfrm>
            <a:off x="822325" y="1600201"/>
            <a:ext cx="7543800" cy="1752599"/>
          </a:xfrm>
          <a:ln w="19050">
            <a:solidFill>
              <a:schemeClr val="tx1"/>
            </a:solidFill>
          </a:ln>
        </p:spPr>
        <p:txBody>
          <a:bodyPr/>
          <a:lstStyle/>
          <a:p>
            <a:pPr algn="ctr" fontAlgn="auto">
              <a:spcBef>
                <a:spcPct val="50000"/>
              </a:spcBef>
              <a:spcAft>
                <a:spcPts val="0"/>
              </a:spcAft>
              <a:defRPr/>
            </a:pPr>
            <a:r>
              <a:rPr lang="en-US" sz="3400" noProof="0" dirty="0">
                <a:ea typeface="MS PGothic" panose="020B0600070205080204" pitchFamily="34" charset="-128"/>
              </a:rPr>
              <a:t>Prepare an analysis showing whether a product line or other business segment should be added or dropped.</a:t>
            </a:r>
          </a:p>
        </p:txBody>
      </p:sp>
    </p:spTree>
    <p:extLst>
      <p:ext uri="{BB962C8B-B14F-4D97-AF65-F5344CB8AC3E}">
        <p14:creationId xmlns:p14="http://schemas.microsoft.com/office/powerpoint/2010/main" val="3271748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Adding/Dropping Segments </a:t>
            </a:r>
            <a:r>
              <a:rPr lang="en-US" altLang="en-US" sz="1000" noProof="0" dirty="0">
                <a:cs typeface="ＭＳ Ｐゴシック" charset="-128"/>
              </a:rPr>
              <a:t>1</a:t>
            </a:r>
            <a:endParaRPr lang="en-US" sz="1000" noProof="0" dirty="0"/>
          </a:p>
        </p:txBody>
      </p:sp>
      <p:sp>
        <p:nvSpPr>
          <p:cNvPr id="2" name="Content Placeholder 1"/>
          <p:cNvSpPr>
            <a:spLocks noGrp="1"/>
          </p:cNvSpPr>
          <p:nvPr>
            <p:ph idx="1"/>
          </p:nvPr>
        </p:nvSpPr>
        <p:spPr>
          <a:xfrm>
            <a:off x="822325" y="1447800"/>
            <a:ext cx="4435475" cy="3429000"/>
          </a:xfrm>
          <a:ln w="19050">
            <a:solidFill>
              <a:schemeClr val="tx1"/>
            </a:solidFill>
          </a:ln>
        </p:spPr>
        <p:txBody>
          <a:bodyPr/>
          <a:lstStyle/>
          <a:p>
            <a:pPr algn="ctr">
              <a:spcAft>
                <a:spcPts val="0"/>
              </a:spcAft>
              <a:defRPr/>
            </a:pPr>
            <a:r>
              <a:rPr lang="en-US" altLang="en-US" sz="2600" b="1" noProof="0" dirty="0"/>
              <a:t>One of the most important decisions managers make is whether to add or drop a business segment. Ultimately, a decision  to drop an old segment or add a new one is going to hinge primarily on its financial impact. </a:t>
            </a:r>
            <a:endParaRPr lang="en-US" altLang="en-US" sz="2600" noProof="0" dirty="0"/>
          </a:p>
        </p:txBody>
      </p:sp>
      <p:sp>
        <p:nvSpPr>
          <p:cNvPr id="3" name="Content Placeholder 2"/>
          <p:cNvSpPr>
            <a:spLocks noGrp="1"/>
          </p:cNvSpPr>
          <p:nvPr>
            <p:ph idx="10"/>
          </p:nvPr>
        </p:nvSpPr>
        <p:spPr>
          <a:xfrm>
            <a:off x="5410200" y="3200400"/>
            <a:ext cx="3124200" cy="1676400"/>
          </a:xfrm>
          <a:ln w="19050">
            <a:solidFill>
              <a:schemeClr val="tx1"/>
            </a:solidFill>
          </a:ln>
        </p:spPr>
        <p:txBody>
          <a:bodyPr/>
          <a:lstStyle/>
          <a:p>
            <a:pPr algn="ctr">
              <a:spcAft>
                <a:spcPts val="0"/>
              </a:spcAft>
              <a:defRPr/>
            </a:pPr>
            <a:r>
              <a:rPr lang="en-US" altLang="en-US" sz="2600" b="1" noProof="0" dirty="0"/>
              <a:t>To assess this impact, it is necessary to carefully analyze the costs.</a:t>
            </a:r>
            <a:endParaRPr lang="en-US" altLang="en-US" sz="2600" noProof="0" dirty="0"/>
          </a:p>
        </p:txBody>
      </p:sp>
    </p:spTree>
    <p:extLst>
      <p:ext uri="{BB962C8B-B14F-4D97-AF65-F5344CB8AC3E}">
        <p14:creationId xmlns:p14="http://schemas.microsoft.com/office/powerpoint/2010/main" val="2152026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Adding/Dropping Segments </a:t>
            </a:r>
            <a:r>
              <a:rPr lang="en-US" altLang="en-US" sz="1000" noProof="0" dirty="0">
                <a:cs typeface="ＭＳ Ｐゴシック" charset="-128"/>
              </a:rPr>
              <a:t>2</a:t>
            </a:r>
            <a:endParaRPr lang="en-US" sz="1000" noProof="0" dirty="0"/>
          </a:p>
        </p:txBody>
      </p:sp>
      <p:sp>
        <p:nvSpPr>
          <p:cNvPr id="7" name="Content Placeholder 6"/>
          <p:cNvSpPr>
            <a:spLocks noGrp="1"/>
          </p:cNvSpPr>
          <p:nvPr>
            <p:ph idx="1"/>
          </p:nvPr>
        </p:nvSpPr>
        <p:spPr>
          <a:xfrm>
            <a:off x="822325" y="2438401"/>
            <a:ext cx="7543800" cy="2514600"/>
          </a:xfrm>
          <a:ln w="19050">
            <a:solidFill>
              <a:schemeClr val="tx1"/>
            </a:solidFill>
          </a:ln>
        </p:spPr>
        <p:txBody>
          <a:bodyPr/>
          <a:lstStyle/>
          <a:p>
            <a:pPr algn="ctr">
              <a:spcAft>
                <a:spcPts val="0"/>
              </a:spcAft>
            </a:pPr>
            <a:r>
              <a:rPr lang="en-US" sz="3200" b="1" noProof="0" dirty="0">
                <a:solidFill>
                  <a:schemeClr val="tx2"/>
                </a:solidFill>
                <a:ea typeface="MS PGothic" charset="0"/>
                <a:cs typeface="MS PGothic" charset="0"/>
              </a:rPr>
              <a:t>Due to the declining popularity of digital watches, Lovell Company’s digital watch line has not reported a profit for several years. Lovell is considering whether to keep this product line or drop it.</a:t>
            </a:r>
          </a:p>
        </p:txBody>
      </p:sp>
    </p:spTree>
    <p:extLst>
      <p:ext uri="{BB962C8B-B14F-4D97-AF65-F5344CB8AC3E}">
        <p14:creationId xmlns:p14="http://schemas.microsoft.com/office/powerpoint/2010/main" val="206869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1</a:t>
            </a:r>
            <a:endParaRPr lang="en-US" noProof="0" dirty="0"/>
          </a:p>
        </p:txBody>
      </p:sp>
      <p:sp>
        <p:nvSpPr>
          <p:cNvPr id="7" name="Content Placeholder 6"/>
          <p:cNvSpPr>
            <a:spLocks noGrp="1"/>
          </p:cNvSpPr>
          <p:nvPr>
            <p:ph idx="1"/>
          </p:nvPr>
        </p:nvSpPr>
        <p:spPr>
          <a:xfrm>
            <a:off x="1886224" y="1676401"/>
            <a:ext cx="5657576" cy="1752599"/>
          </a:xfrm>
          <a:ln w="19050">
            <a:solidFill>
              <a:schemeClr val="tx1"/>
            </a:solidFill>
          </a:ln>
        </p:spPr>
        <p:txBody>
          <a:bodyPr/>
          <a:lstStyle/>
          <a:p>
            <a:pPr algn="ctr" fontAlgn="auto">
              <a:spcAft>
                <a:spcPts val="0"/>
              </a:spcAft>
              <a:defRPr/>
            </a:pPr>
            <a:r>
              <a:rPr lang="en-US" sz="3400" noProof="0" dirty="0">
                <a:ea typeface="MS PGothic" panose="020B0600070205080204" pitchFamily="34" charset="-128"/>
              </a:rPr>
              <a:t>Identify relevant and irrelevant costs and benefits in </a:t>
            </a:r>
            <a:br>
              <a:rPr lang="en-US" sz="3400" noProof="0" dirty="0">
                <a:ea typeface="MS PGothic" panose="020B0600070205080204" pitchFamily="34" charset="-128"/>
              </a:rPr>
            </a:br>
            <a:r>
              <a:rPr lang="en-US" sz="3400" noProof="0" dirty="0">
                <a:ea typeface="MS PGothic" panose="020B0600070205080204" pitchFamily="34" charset="-128"/>
              </a:rPr>
              <a:t>a decision.</a:t>
            </a:r>
          </a:p>
        </p:txBody>
      </p:sp>
    </p:spTree>
    <p:extLst>
      <p:ext uri="{BB962C8B-B14F-4D97-AF65-F5344CB8AC3E}">
        <p14:creationId xmlns:p14="http://schemas.microsoft.com/office/powerpoint/2010/main" val="1323992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A Contribution Margin Approach</a:t>
            </a:r>
            <a:endParaRPr lang="en-US" noProof="0" dirty="0"/>
          </a:p>
        </p:txBody>
      </p:sp>
      <p:sp>
        <p:nvSpPr>
          <p:cNvPr id="7" name="Content Placeholder 6"/>
          <p:cNvSpPr>
            <a:spLocks noGrp="1"/>
          </p:cNvSpPr>
          <p:nvPr>
            <p:ph idx="1"/>
          </p:nvPr>
        </p:nvSpPr>
        <p:spPr>
          <a:ln w="19050">
            <a:solidFill>
              <a:schemeClr val="tx1"/>
            </a:solidFill>
          </a:ln>
        </p:spPr>
        <p:txBody>
          <a:bodyPr/>
          <a:lstStyle/>
          <a:p>
            <a:pPr algn="ctr">
              <a:spcAft>
                <a:spcPts val="0"/>
              </a:spcAft>
              <a:defRPr/>
            </a:pPr>
            <a:r>
              <a:rPr lang="en-US" altLang="en-US" sz="3200" b="1" noProof="0" dirty="0">
                <a:solidFill>
                  <a:srgbClr val="1F4429"/>
                </a:solidFill>
              </a:rPr>
              <a:t>DECISION RULE</a:t>
            </a:r>
          </a:p>
          <a:p>
            <a:pPr algn="ctr">
              <a:spcAft>
                <a:spcPts val="0"/>
              </a:spcAft>
              <a:defRPr/>
            </a:pPr>
            <a:r>
              <a:rPr lang="en-US" altLang="en-US" sz="3200" b="1" noProof="0" dirty="0"/>
              <a:t>Lovell should drop the digital watch </a:t>
            </a:r>
            <a:br>
              <a:rPr lang="en-US" altLang="en-US" sz="3200" b="1" noProof="0" dirty="0"/>
            </a:br>
            <a:r>
              <a:rPr lang="en-US" altLang="en-US" sz="3200" b="1" noProof="0" dirty="0"/>
              <a:t>segment only if its profit would increase.</a:t>
            </a:r>
          </a:p>
          <a:p>
            <a:pPr algn="ctr">
              <a:spcAft>
                <a:spcPts val="0"/>
              </a:spcAft>
              <a:defRPr/>
            </a:pPr>
            <a:r>
              <a:rPr lang="en-US" altLang="en-US" sz="3200" b="1" noProof="0" dirty="0"/>
              <a:t> Lovell will compare the contribution </a:t>
            </a:r>
            <a:br>
              <a:rPr lang="en-US" altLang="en-US" sz="3200" b="1" noProof="0" dirty="0"/>
            </a:br>
            <a:r>
              <a:rPr lang="en-US" altLang="en-US" sz="3200" b="1" noProof="0" dirty="0"/>
              <a:t>margin that would be lost if the digital watch line was discontinued to the fixed expenses that would be avoided if the line was discontinued. </a:t>
            </a:r>
          </a:p>
        </p:txBody>
      </p:sp>
    </p:spTree>
    <p:extLst>
      <p:ext uri="{BB962C8B-B14F-4D97-AF65-F5344CB8AC3E}">
        <p14:creationId xmlns:p14="http://schemas.microsoft.com/office/powerpoint/2010/main" val="820997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Adding/Dropping Segments</a:t>
            </a:r>
            <a:r>
              <a:rPr lang="en-US" noProof="0" dirty="0">
                <a:cs typeface="ＭＳ Ｐゴシック" charset="-128"/>
              </a:rPr>
              <a:t> – </a:t>
            </a:r>
            <a:r>
              <a:rPr lang="en-US" altLang="en-US" noProof="0" dirty="0">
                <a:cs typeface="ＭＳ Ｐゴシック" charset="-128"/>
              </a:rPr>
              <a:t>Example </a:t>
            </a:r>
            <a:r>
              <a:rPr lang="en-US" altLang="en-US" sz="1100" noProof="0" dirty="0">
                <a:cs typeface="ＭＳ Ｐゴシック" charset="-128"/>
              </a:rPr>
              <a:t>1</a:t>
            </a:r>
            <a:endParaRPr lang="en-US" sz="1100" noProof="0" dirty="0"/>
          </a:p>
        </p:txBody>
      </p:sp>
      <p:sp>
        <p:nvSpPr>
          <p:cNvPr id="8" name="Content Placeholder 7"/>
          <p:cNvSpPr>
            <a:spLocks noGrp="1"/>
          </p:cNvSpPr>
          <p:nvPr>
            <p:ph sz="quarter" idx="10"/>
          </p:nvPr>
        </p:nvSpPr>
        <p:spPr>
          <a:xfrm>
            <a:off x="609600" y="1177925"/>
            <a:ext cx="8001000" cy="650875"/>
          </a:xfrm>
        </p:spPr>
        <p:txBody>
          <a:bodyPr/>
          <a:lstStyle/>
          <a:p>
            <a:pPr>
              <a:spcBef>
                <a:spcPts val="300"/>
              </a:spcBef>
              <a:spcAft>
                <a:spcPts val="0"/>
              </a:spcAft>
            </a:pPr>
            <a:r>
              <a:rPr lang="en-US" sz="1800" b="1" noProof="0" dirty="0"/>
              <a:t>Segment Income Statement </a:t>
            </a:r>
          </a:p>
          <a:p>
            <a:pPr>
              <a:spcBef>
                <a:spcPts val="300"/>
              </a:spcBef>
              <a:spcAft>
                <a:spcPts val="0"/>
              </a:spcAft>
            </a:pPr>
            <a:r>
              <a:rPr lang="en-US" sz="1800" b="1" noProof="0" dirty="0"/>
              <a:t>Digital Watches</a:t>
            </a:r>
          </a:p>
        </p:txBody>
      </p:sp>
      <p:graphicFrame>
        <p:nvGraphicFramePr>
          <p:cNvPr id="2" name="Table 1"/>
          <p:cNvGraphicFramePr>
            <a:graphicFrameLocks noGrp="1"/>
          </p:cNvGraphicFramePr>
          <p:nvPr>
            <p:extLst>
              <p:ext uri="{D42A27DB-BD31-4B8C-83A1-F6EECF244321}">
                <p14:modId xmlns:p14="http://schemas.microsoft.com/office/powerpoint/2010/main" val="1829520808"/>
              </p:ext>
            </p:extLst>
          </p:nvPr>
        </p:nvGraphicFramePr>
        <p:xfrm>
          <a:off x="365125" y="1916242"/>
          <a:ext cx="8458199" cy="4267200"/>
        </p:xfrm>
        <a:graphic>
          <a:graphicData uri="http://schemas.openxmlformats.org/drawingml/2006/table">
            <a:tbl>
              <a:tblPr firstRow="1" bandRow="1">
                <a:tableStyleId>{5C22544A-7EE6-4342-B048-85BDC9FD1C3A}</a:tableStyleId>
              </a:tblPr>
              <a:tblGrid>
                <a:gridCol w="4724399">
                  <a:extLst>
                    <a:ext uri="{9D8B030D-6E8A-4147-A177-3AD203B41FA5}">
                      <a16:colId xmlns="" xmlns:a16="http://schemas.microsoft.com/office/drawing/2014/main" val="82640066"/>
                    </a:ext>
                  </a:extLst>
                </a:gridCol>
                <a:gridCol w="1752600">
                  <a:extLst>
                    <a:ext uri="{9D8B030D-6E8A-4147-A177-3AD203B41FA5}">
                      <a16:colId xmlns="" xmlns:a16="http://schemas.microsoft.com/office/drawing/2014/main" val="755098133"/>
                    </a:ext>
                  </a:extLst>
                </a:gridCol>
                <a:gridCol w="1981200">
                  <a:extLst>
                    <a:ext uri="{9D8B030D-6E8A-4147-A177-3AD203B41FA5}">
                      <a16:colId xmlns="" xmlns:a16="http://schemas.microsoft.com/office/drawing/2014/main" val="748549565"/>
                    </a:ext>
                  </a:extLst>
                </a:gridCol>
              </a:tblGrid>
              <a:tr h="128666">
                <a:tc>
                  <a:txBody>
                    <a:bodyPr/>
                    <a:lstStyle/>
                    <a:p>
                      <a:r>
                        <a:rPr lang="en-US" sz="1400" b="0" dirty="0">
                          <a:solidFill>
                            <a:schemeClr val="tx1"/>
                          </a:solidFill>
                        </a:rPr>
                        <a:t>Sales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a:endParaRPr lang="en-US" sz="1400"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1400" b="0" dirty="0">
                          <a:solidFill>
                            <a:schemeClr val="tx1"/>
                          </a:solidFill>
                        </a:rPr>
                        <a:t>$    500,000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642466227"/>
                  </a:ext>
                </a:extLst>
              </a:tr>
              <a:tr h="204866">
                <a:tc>
                  <a:txBody>
                    <a:bodyPr/>
                    <a:lstStyle/>
                    <a:p>
                      <a:r>
                        <a:rPr lang="en-US" sz="1400" b="0" dirty="0">
                          <a:solidFill>
                            <a:schemeClr val="tx1"/>
                          </a:solidFill>
                        </a:rPr>
                        <a:t>Less: Variable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400" b="0" dirty="0">
                        <a:solidFill>
                          <a:schemeClr val="tx1"/>
                        </a:solidFill>
                      </a:endParaRP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63206839"/>
                  </a:ext>
                </a:extLst>
              </a:tr>
              <a:tr h="128666">
                <a:tc>
                  <a:txBody>
                    <a:bodyPr/>
                    <a:lstStyle/>
                    <a:p>
                      <a:pPr marL="0" indent="269875"/>
                      <a:r>
                        <a:rPr lang="en-US" sz="1400" b="0" dirty="0">
                          <a:solidFill>
                            <a:schemeClr val="tx1"/>
                          </a:solidFill>
                        </a:rPr>
                        <a:t>Variable manufacturing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    120,000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4398460"/>
                  </a:ext>
                </a:extLst>
              </a:tr>
              <a:tr h="128666">
                <a:tc>
                  <a:txBody>
                    <a:bodyPr/>
                    <a:lstStyle/>
                    <a:p>
                      <a:pPr marL="0" indent="269875"/>
                      <a:r>
                        <a:rPr lang="en-US" sz="1400" b="0" dirty="0">
                          <a:solidFill>
                            <a:schemeClr val="tx1"/>
                          </a:solidFill>
                        </a:rPr>
                        <a:t>Variable shipping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5,000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267616852"/>
                  </a:ext>
                </a:extLst>
              </a:tr>
              <a:tr h="128666">
                <a:tc>
                  <a:txBody>
                    <a:bodyPr/>
                    <a:lstStyle/>
                    <a:p>
                      <a:pPr marL="0" indent="269875"/>
                      <a:r>
                        <a:rPr lang="en-US" sz="1400" b="0" dirty="0">
                          <a:solidFill>
                            <a:schemeClr val="tx1"/>
                          </a:solidFill>
                        </a:rPr>
                        <a:t>Commissions</a:t>
                      </a:r>
                    </a:p>
                  </a:txBody>
                  <a:tcPr>
                    <a:lnL w="12700" cap="flat" cmpd="sng" algn="ctr">
                      <a:solidFill>
                        <a:schemeClr val="tx1"/>
                      </a:solidFill>
                      <a:prstDash val="solid"/>
                      <a:round/>
                      <a:headEnd type="none" w="med" len="med"/>
                      <a:tailEnd type="none" w="med" len="med"/>
                    </a:lnL>
                    <a:noFill/>
                  </a:tcPr>
                </a:tc>
                <a:tc>
                  <a:txBody>
                    <a:bodyPr/>
                    <a:lstStyle/>
                    <a:p>
                      <a:pPr algn="r"/>
                      <a:r>
                        <a:rPr lang="en-US" sz="1400" b="0" u="sng" dirty="0">
                          <a:solidFill>
                            <a:schemeClr val="tx1"/>
                          </a:solidFill>
                        </a:rPr>
                        <a:t>          75,000</a:t>
                      </a:r>
                    </a:p>
                  </a:txBody>
                  <a:tcPr>
                    <a:noFill/>
                  </a:tcPr>
                </a:tc>
                <a:tc>
                  <a:txBody>
                    <a:bodyPr/>
                    <a:lstStyle/>
                    <a:p>
                      <a:pPr algn="ctr"/>
                      <a:r>
                        <a:rPr lang="en-US" sz="1400" b="0" u="none" dirty="0">
                          <a:solidFill>
                            <a:schemeClr val="tx1"/>
                          </a:solidFill>
                        </a:rPr>
                        <a:t>  </a:t>
                      </a:r>
                      <a:r>
                        <a:rPr lang="en-US" sz="1400" b="0" u="sng" dirty="0">
                          <a:solidFill>
                            <a:schemeClr val="tx1"/>
                          </a:solidFill>
                        </a:rPr>
                        <a:t>      200,000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348858191"/>
                  </a:ext>
                </a:extLst>
              </a:tr>
              <a:tr h="128666">
                <a:tc>
                  <a:txBody>
                    <a:bodyPr/>
                    <a:lstStyle/>
                    <a:p>
                      <a:r>
                        <a:rPr lang="en-US" sz="1400" b="0" dirty="0">
                          <a:solidFill>
                            <a:schemeClr val="tx1"/>
                          </a:solidFill>
                        </a:rPr>
                        <a:t>Contribution margin</a:t>
                      </a:r>
                    </a:p>
                  </a:txBody>
                  <a:tcPr>
                    <a:lnL w="12700" cap="flat" cmpd="sng" algn="ctr">
                      <a:solidFill>
                        <a:schemeClr val="tx1"/>
                      </a:solidFill>
                      <a:prstDash val="solid"/>
                      <a:round/>
                      <a:headEnd type="none" w="med" len="med"/>
                      <a:tailEnd type="none" w="med" len="med"/>
                    </a:lnL>
                    <a:noFill/>
                  </a:tcPr>
                </a:tc>
                <a:tc>
                  <a:txBody>
                    <a:bodyPr/>
                    <a:lstStyle/>
                    <a:p>
                      <a:pPr algn="r"/>
                      <a:endParaRPr lang="en-US" sz="1400" b="0" dirty="0">
                        <a:solidFill>
                          <a:schemeClr val="tx1"/>
                        </a:solidFill>
                      </a:endParaRPr>
                    </a:p>
                  </a:txBody>
                  <a:tcPr>
                    <a:noFill/>
                  </a:tcPr>
                </a:tc>
                <a:tc>
                  <a:txBody>
                    <a:bodyPr/>
                    <a:lstStyle/>
                    <a:p>
                      <a:pPr algn="ctr"/>
                      <a:r>
                        <a:rPr lang="en-US" sz="1400" b="0" dirty="0">
                          <a:solidFill>
                            <a:schemeClr val="tx1"/>
                          </a:solidFill>
                        </a:rPr>
                        <a:t> $    300,000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883100646"/>
                  </a:ext>
                </a:extLst>
              </a:tr>
              <a:tr h="128666">
                <a:tc>
                  <a:txBody>
                    <a:bodyPr/>
                    <a:lstStyle/>
                    <a:p>
                      <a:r>
                        <a:rPr lang="en-US" sz="1400" b="0" dirty="0">
                          <a:solidFill>
                            <a:schemeClr val="tx1"/>
                          </a:solidFill>
                        </a:rPr>
                        <a:t>Less: Fixed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400" b="0" dirty="0">
                        <a:solidFill>
                          <a:schemeClr val="tx1"/>
                        </a:solidFill>
                      </a:endParaRP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763084501"/>
                  </a:ext>
                </a:extLst>
              </a:tr>
              <a:tr h="128666">
                <a:tc>
                  <a:txBody>
                    <a:bodyPr/>
                    <a:lstStyle/>
                    <a:p>
                      <a:pPr marL="0" indent="269875"/>
                      <a:r>
                        <a:rPr lang="en-US" sz="1400" b="0" dirty="0">
                          <a:solidFill>
                            <a:schemeClr val="tx1"/>
                          </a:solidFill>
                        </a:rPr>
                        <a:t>General factory overhead</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      60,000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992481441"/>
                  </a:ext>
                </a:extLst>
              </a:tr>
              <a:tr h="128666">
                <a:tc>
                  <a:txBody>
                    <a:bodyPr/>
                    <a:lstStyle/>
                    <a:p>
                      <a:pPr marL="0" indent="269875"/>
                      <a:r>
                        <a:rPr lang="en-US" sz="1400" b="0" dirty="0">
                          <a:solidFill>
                            <a:schemeClr val="tx1"/>
                          </a:solidFill>
                        </a:rPr>
                        <a:t>Salary of line manager</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90,000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58002084"/>
                  </a:ext>
                </a:extLst>
              </a:tr>
              <a:tr h="128666">
                <a:tc>
                  <a:txBody>
                    <a:bodyPr/>
                    <a:lstStyle/>
                    <a:p>
                      <a:pPr marL="0" indent="269875"/>
                      <a:r>
                        <a:rPr lang="en-US" sz="1400" b="0" dirty="0">
                          <a:solidFill>
                            <a:schemeClr val="tx1"/>
                          </a:solidFill>
                        </a:rPr>
                        <a:t>Depreciation of equipment</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50,000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531004095"/>
                  </a:ext>
                </a:extLst>
              </a:tr>
              <a:tr h="128666">
                <a:tc>
                  <a:txBody>
                    <a:bodyPr/>
                    <a:lstStyle/>
                    <a:p>
                      <a:pPr marL="0" indent="269875"/>
                      <a:r>
                        <a:rPr lang="en-US" sz="1400" b="0" dirty="0">
                          <a:solidFill>
                            <a:schemeClr val="tx1"/>
                          </a:solidFill>
                        </a:rPr>
                        <a:t>Advertising—direct</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100,000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21317193"/>
                  </a:ext>
                </a:extLst>
              </a:tr>
              <a:tr h="128666">
                <a:tc>
                  <a:txBody>
                    <a:bodyPr/>
                    <a:lstStyle/>
                    <a:p>
                      <a:pPr marL="0" indent="269875"/>
                      <a:r>
                        <a:rPr lang="en-US" sz="1400" b="0" dirty="0">
                          <a:solidFill>
                            <a:schemeClr val="tx1"/>
                          </a:solidFill>
                        </a:rPr>
                        <a:t>Rent—factory space</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70,000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908979432"/>
                  </a:ext>
                </a:extLst>
              </a:tr>
              <a:tr h="128666">
                <a:tc>
                  <a:txBody>
                    <a:bodyPr/>
                    <a:lstStyle/>
                    <a:p>
                      <a:pPr marL="0" indent="269875"/>
                      <a:r>
                        <a:rPr lang="en-US" sz="1400" b="0" dirty="0">
                          <a:solidFill>
                            <a:schemeClr val="tx1"/>
                          </a:solidFill>
                        </a:rPr>
                        <a:t>General administrative expenses</a:t>
                      </a:r>
                    </a:p>
                  </a:txBody>
                  <a:tcPr>
                    <a:lnL w="12700" cap="flat" cmpd="sng" algn="ctr">
                      <a:solidFill>
                        <a:schemeClr val="tx1"/>
                      </a:solidFill>
                      <a:prstDash val="solid"/>
                      <a:round/>
                      <a:headEnd type="none" w="med" len="med"/>
                      <a:tailEnd type="none" w="med" len="med"/>
                    </a:lnL>
                    <a:noFill/>
                  </a:tcPr>
                </a:tc>
                <a:tc>
                  <a:txBody>
                    <a:bodyPr/>
                    <a:lstStyle/>
                    <a:p>
                      <a:pPr algn="r"/>
                      <a:r>
                        <a:rPr lang="en-US" sz="1400" b="0" u="sng" dirty="0">
                          <a:solidFill>
                            <a:schemeClr val="tx1"/>
                          </a:solidFill>
                        </a:rPr>
                        <a:t>          30,000</a:t>
                      </a:r>
                    </a:p>
                  </a:txBody>
                  <a:tcPr>
                    <a:noFill/>
                  </a:tcPr>
                </a:tc>
                <a:tc>
                  <a:txBody>
                    <a:bodyPr/>
                    <a:lstStyle/>
                    <a:p>
                      <a:pPr algn="ctr"/>
                      <a:r>
                        <a:rPr lang="en-US" sz="1400" b="0" u="sng" dirty="0">
                          <a:solidFill>
                            <a:schemeClr val="tx1"/>
                          </a:solidFill>
                        </a:rPr>
                        <a:t>      400,000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58419482"/>
                  </a:ext>
                </a:extLst>
              </a:tr>
              <a:tr h="128666">
                <a:tc>
                  <a:txBody>
                    <a:bodyPr/>
                    <a:lstStyle/>
                    <a:p>
                      <a:r>
                        <a:rPr lang="en-US" sz="1400" b="0" dirty="0">
                          <a:solidFill>
                            <a:schemeClr val="tx1"/>
                          </a:solidFill>
                        </a:rPr>
                        <a:t>Net operating loss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a:endParaRPr lang="en-US" sz="14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1400" b="0" u="none" baseline="0" dirty="0">
                          <a:solidFill>
                            <a:schemeClr val="tx1"/>
                          </a:solidFill>
                        </a:rPr>
                        <a:t>  </a:t>
                      </a:r>
                      <a:r>
                        <a:rPr lang="en-US" sz="1400" b="0" u="dbl" baseline="0" dirty="0">
                          <a:solidFill>
                            <a:schemeClr val="tx1"/>
                          </a:solidFill>
                        </a:rPr>
                        <a:t>$  (100,000</a:t>
                      </a:r>
                      <a:r>
                        <a:rPr lang="en-US" sz="1400" b="0" u="none" baseline="0" dirty="0">
                          <a:solidFill>
                            <a:schemeClr val="tx1"/>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53208919"/>
                  </a:ext>
                </a:extLst>
              </a:tr>
            </a:tbl>
          </a:graphicData>
        </a:graphic>
      </p:graphicFrame>
    </p:spTree>
    <p:extLst>
      <p:ext uri="{BB962C8B-B14F-4D97-AF65-F5344CB8AC3E}">
        <p14:creationId xmlns:p14="http://schemas.microsoft.com/office/powerpoint/2010/main" val="3812198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Adding/Dropping Segments</a:t>
            </a:r>
            <a:r>
              <a:rPr lang="en-US" noProof="0" dirty="0">
                <a:cs typeface="ＭＳ Ｐゴシック" charset="-128"/>
              </a:rPr>
              <a:t> – </a:t>
            </a:r>
            <a:r>
              <a:rPr lang="en-US" altLang="en-US" noProof="0" dirty="0">
                <a:cs typeface="ＭＳ Ｐゴシック" charset="-128"/>
              </a:rPr>
              <a:t>Example</a:t>
            </a:r>
            <a:r>
              <a:rPr lang="en-US" noProof="0" dirty="0">
                <a:cs typeface="ＭＳ Ｐゴシック" charset="-128"/>
              </a:rPr>
              <a:t> </a:t>
            </a:r>
            <a:r>
              <a:rPr lang="en-US" altLang="en-US" sz="1100" noProof="0" dirty="0">
                <a:cs typeface="ＭＳ Ｐゴシック" charset="-128"/>
              </a:rPr>
              <a:t>2</a:t>
            </a:r>
            <a:endParaRPr lang="en-US" sz="1100" noProof="0" dirty="0"/>
          </a:p>
        </p:txBody>
      </p:sp>
      <p:sp>
        <p:nvSpPr>
          <p:cNvPr id="11" name="Content Placeholder 7"/>
          <p:cNvSpPr>
            <a:spLocks noGrp="1"/>
          </p:cNvSpPr>
          <p:nvPr>
            <p:ph sz="quarter" idx="10"/>
          </p:nvPr>
        </p:nvSpPr>
        <p:spPr>
          <a:xfrm>
            <a:off x="609600" y="1177925"/>
            <a:ext cx="8001000" cy="500973"/>
          </a:xfrm>
        </p:spPr>
        <p:txBody>
          <a:bodyPr/>
          <a:lstStyle/>
          <a:p>
            <a:pPr>
              <a:spcBef>
                <a:spcPts val="300"/>
              </a:spcBef>
              <a:spcAft>
                <a:spcPts val="0"/>
              </a:spcAft>
            </a:pPr>
            <a:r>
              <a:rPr lang="en-US" sz="1400" b="1" noProof="0" dirty="0"/>
              <a:t>Segment Income Statement </a:t>
            </a:r>
          </a:p>
          <a:p>
            <a:pPr>
              <a:spcBef>
                <a:spcPts val="300"/>
              </a:spcBef>
              <a:spcAft>
                <a:spcPts val="0"/>
              </a:spcAft>
            </a:pPr>
            <a:r>
              <a:rPr lang="en-US" sz="1400" b="1" noProof="0" dirty="0"/>
              <a:t>Digital Watches</a:t>
            </a:r>
          </a:p>
        </p:txBody>
      </p:sp>
      <p:graphicFrame>
        <p:nvGraphicFramePr>
          <p:cNvPr id="12" name="Table 11"/>
          <p:cNvGraphicFramePr>
            <a:graphicFrameLocks noGrp="1"/>
          </p:cNvGraphicFramePr>
          <p:nvPr>
            <p:extLst>
              <p:ext uri="{D42A27DB-BD31-4B8C-83A1-F6EECF244321}">
                <p14:modId xmlns:p14="http://schemas.microsoft.com/office/powerpoint/2010/main" val="3468039114"/>
              </p:ext>
            </p:extLst>
          </p:nvPr>
        </p:nvGraphicFramePr>
        <p:xfrm>
          <a:off x="365125" y="1751352"/>
          <a:ext cx="8458199" cy="3840480"/>
        </p:xfrm>
        <a:graphic>
          <a:graphicData uri="http://schemas.openxmlformats.org/drawingml/2006/table">
            <a:tbl>
              <a:tblPr firstRow="1" bandRow="1">
                <a:tableStyleId>{5C22544A-7EE6-4342-B048-85BDC9FD1C3A}</a:tableStyleId>
              </a:tblPr>
              <a:tblGrid>
                <a:gridCol w="4724399">
                  <a:extLst>
                    <a:ext uri="{9D8B030D-6E8A-4147-A177-3AD203B41FA5}">
                      <a16:colId xmlns="" xmlns:a16="http://schemas.microsoft.com/office/drawing/2014/main" val="82640066"/>
                    </a:ext>
                  </a:extLst>
                </a:gridCol>
                <a:gridCol w="1752600">
                  <a:extLst>
                    <a:ext uri="{9D8B030D-6E8A-4147-A177-3AD203B41FA5}">
                      <a16:colId xmlns="" xmlns:a16="http://schemas.microsoft.com/office/drawing/2014/main" val="755098133"/>
                    </a:ext>
                  </a:extLst>
                </a:gridCol>
                <a:gridCol w="1981200">
                  <a:extLst>
                    <a:ext uri="{9D8B030D-6E8A-4147-A177-3AD203B41FA5}">
                      <a16:colId xmlns="" xmlns:a16="http://schemas.microsoft.com/office/drawing/2014/main" val="748549565"/>
                    </a:ext>
                  </a:extLst>
                </a:gridCol>
              </a:tblGrid>
              <a:tr h="246088">
                <a:tc>
                  <a:txBody>
                    <a:bodyPr/>
                    <a:lstStyle/>
                    <a:p>
                      <a:r>
                        <a:rPr lang="en-US" sz="1200" b="0" dirty="0">
                          <a:solidFill>
                            <a:schemeClr val="tx1"/>
                          </a:solidFill>
                        </a:rPr>
                        <a:t>Sales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a:endParaRPr lang="en-US" sz="1200"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1200" b="0" dirty="0">
                          <a:solidFill>
                            <a:schemeClr val="tx1"/>
                          </a:solidFill>
                        </a:rPr>
                        <a:t>$   500,000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642466227"/>
                  </a:ext>
                </a:extLst>
              </a:tr>
              <a:tr h="204866">
                <a:tc>
                  <a:txBody>
                    <a:bodyPr/>
                    <a:lstStyle/>
                    <a:p>
                      <a:r>
                        <a:rPr lang="en-US" sz="1200" b="0" dirty="0">
                          <a:solidFill>
                            <a:schemeClr val="tx1"/>
                          </a:solidFill>
                        </a:rPr>
                        <a:t>Less: Variable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63206839"/>
                  </a:ext>
                </a:extLst>
              </a:tr>
              <a:tr h="128666">
                <a:tc>
                  <a:txBody>
                    <a:bodyPr/>
                    <a:lstStyle/>
                    <a:p>
                      <a:pPr marL="0" indent="269875"/>
                      <a:r>
                        <a:rPr lang="en-US" sz="1200" b="0" dirty="0">
                          <a:solidFill>
                            <a:schemeClr val="tx1"/>
                          </a:solidFill>
                        </a:rPr>
                        <a:t>Variable manufacturing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    120,000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4398460"/>
                  </a:ext>
                </a:extLst>
              </a:tr>
              <a:tr h="128666">
                <a:tc>
                  <a:txBody>
                    <a:bodyPr/>
                    <a:lstStyle/>
                    <a:p>
                      <a:pPr marL="0" indent="269875"/>
                      <a:r>
                        <a:rPr lang="en-US" sz="1200" b="0" dirty="0">
                          <a:solidFill>
                            <a:schemeClr val="tx1"/>
                          </a:solidFill>
                        </a:rPr>
                        <a:t>Variable shipping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5,000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267616852"/>
                  </a:ext>
                </a:extLst>
              </a:tr>
              <a:tr h="128666">
                <a:tc>
                  <a:txBody>
                    <a:bodyPr/>
                    <a:lstStyle/>
                    <a:p>
                      <a:pPr marL="0" indent="269875"/>
                      <a:r>
                        <a:rPr lang="en-US" sz="1200" b="0" dirty="0">
                          <a:solidFill>
                            <a:schemeClr val="tx1"/>
                          </a:solidFill>
                        </a:rPr>
                        <a:t>Commissions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u="sng" dirty="0">
                          <a:solidFill>
                            <a:schemeClr val="tx1"/>
                          </a:solidFill>
                        </a:rPr>
                        <a:t>          75,000</a:t>
                      </a:r>
                    </a:p>
                  </a:txBody>
                  <a:tcPr>
                    <a:noFill/>
                  </a:tcPr>
                </a:tc>
                <a:tc>
                  <a:txBody>
                    <a:bodyPr/>
                    <a:lstStyle/>
                    <a:p>
                      <a:pPr algn="ctr"/>
                      <a:r>
                        <a:rPr lang="en-US" sz="1200" b="0" u="sng" dirty="0">
                          <a:solidFill>
                            <a:schemeClr val="tx1"/>
                          </a:solidFill>
                        </a:rPr>
                        <a:t>     200,000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348858191"/>
                  </a:ext>
                </a:extLst>
              </a:tr>
              <a:tr h="128666">
                <a:tc>
                  <a:txBody>
                    <a:bodyPr/>
                    <a:lstStyle/>
                    <a:p>
                      <a:r>
                        <a:rPr lang="en-US" sz="1200" b="0" dirty="0">
                          <a:solidFill>
                            <a:schemeClr val="tx1"/>
                          </a:solidFill>
                        </a:rPr>
                        <a:t>Contribution margin</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r>
                        <a:rPr lang="en-US" sz="1200" b="0" dirty="0">
                          <a:solidFill>
                            <a:schemeClr val="tx1"/>
                          </a:solidFill>
                        </a:rPr>
                        <a:t>$   300,000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883100646"/>
                  </a:ext>
                </a:extLst>
              </a:tr>
              <a:tr h="128666">
                <a:tc>
                  <a:txBody>
                    <a:bodyPr/>
                    <a:lstStyle/>
                    <a:p>
                      <a:r>
                        <a:rPr lang="en-US" sz="1200" b="0" dirty="0">
                          <a:solidFill>
                            <a:schemeClr val="tx1"/>
                          </a:solidFill>
                        </a:rPr>
                        <a:t>Less: Fixed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763084501"/>
                  </a:ext>
                </a:extLst>
              </a:tr>
              <a:tr h="128666">
                <a:tc>
                  <a:txBody>
                    <a:bodyPr/>
                    <a:lstStyle/>
                    <a:p>
                      <a:pPr marL="0" indent="269875"/>
                      <a:r>
                        <a:rPr lang="en-US" sz="1200" b="0" dirty="0">
                          <a:solidFill>
                            <a:schemeClr val="tx1"/>
                          </a:solidFill>
                        </a:rPr>
                        <a:t>General factory overhead</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      60,000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992481441"/>
                  </a:ext>
                </a:extLst>
              </a:tr>
              <a:tr h="128666">
                <a:tc>
                  <a:txBody>
                    <a:bodyPr/>
                    <a:lstStyle/>
                    <a:p>
                      <a:pPr marL="0" indent="269875"/>
                      <a:r>
                        <a:rPr lang="en-US" sz="1200" b="0" dirty="0">
                          <a:solidFill>
                            <a:schemeClr val="tx1"/>
                          </a:solidFill>
                        </a:rPr>
                        <a:t>Salary of line manager</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90,000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58002084"/>
                  </a:ext>
                </a:extLst>
              </a:tr>
              <a:tr h="128666">
                <a:tc>
                  <a:txBody>
                    <a:bodyPr/>
                    <a:lstStyle/>
                    <a:p>
                      <a:pPr marL="0" indent="269875"/>
                      <a:r>
                        <a:rPr lang="en-US" sz="1200" b="0" dirty="0">
                          <a:solidFill>
                            <a:schemeClr val="tx1"/>
                          </a:solidFill>
                        </a:rPr>
                        <a:t>Depreciation of equipment</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50,000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531004095"/>
                  </a:ext>
                </a:extLst>
              </a:tr>
              <a:tr h="128666">
                <a:tc>
                  <a:txBody>
                    <a:bodyPr/>
                    <a:lstStyle/>
                    <a:p>
                      <a:pPr marL="0" indent="269875"/>
                      <a:r>
                        <a:rPr lang="en-US" sz="1200" b="0" dirty="0">
                          <a:solidFill>
                            <a:schemeClr val="tx1"/>
                          </a:solidFill>
                        </a:rPr>
                        <a:t>Advertising—direct</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100,000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21317193"/>
                  </a:ext>
                </a:extLst>
              </a:tr>
              <a:tr h="128666">
                <a:tc>
                  <a:txBody>
                    <a:bodyPr/>
                    <a:lstStyle/>
                    <a:p>
                      <a:pPr marL="0" indent="269875"/>
                      <a:r>
                        <a:rPr lang="en-US" sz="1200" b="0" dirty="0">
                          <a:solidFill>
                            <a:schemeClr val="tx1"/>
                          </a:solidFill>
                        </a:rPr>
                        <a:t>Rent—factory space</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70,000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908979432"/>
                  </a:ext>
                </a:extLst>
              </a:tr>
              <a:tr h="128666">
                <a:tc>
                  <a:txBody>
                    <a:bodyPr/>
                    <a:lstStyle/>
                    <a:p>
                      <a:pPr marL="0" indent="269875"/>
                      <a:r>
                        <a:rPr lang="en-US" sz="1200" b="0" dirty="0">
                          <a:solidFill>
                            <a:schemeClr val="tx1"/>
                          </a:solidFill>
                        </a:rPr>
                        <a:t>General administrative expenses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u="sng" dirty="0">
                          <a:solidFill>
                            <a:schemeClr val="tx1"/>
                          </a:solidFill>
                        </a:rPr>
                        <a:t>          30,000</a:t>
                      </a:r>
                    </a:p>
                  </a:txBody>
                  <a:tcPr>
                    <a:noFill/>
                  </a:tcPr>
                </a:tc>
                <a:tc>
                  <a:txBody>
                    <a:bodyPr/>
                    <a:lstStyle/>
                    <a:p>
                      <a:pPr algn="ctr"/>
                      <a:r>
                        <a:rPr lang="en-US" sz="1200" b="0" u="sng" dirty="0">
                          <a:solidFill>
                            <a:schemeClr val="tx1"/>
                          </a:solidFill>
                        </a:rPr>
                        <a:t>      400,000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58419482"/>
                  </a:ext>
                </a:extLst>
              </a:tr>
              <a:tr h="128666">
                <a:tc>
                  <a:txBody>
                    <a:bodyPr/>
                    <a:lstStyle/>
                    <a:p>
                      <a:r>
                        <a:rPr lang="en-US" sz="1200" b="0" dirty="0">
                          <a:solidFill>
                            <a:schemeClr val="tx1"/>
                          </a:solidFill>
                        </a:rPr>
                        <a:t>Net operating loss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a:endParaRPr lang="en-US" sz="12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1200" b="0" u="none" baseline="0" dirty="0">
                          <a:solidFill>
                            <a:schemeClr val="tx1"/>
                          </a:solidFill>
                        </a:rPr>
                        <a:t>  </a:t>
                      </a:r>
                      <a:r>
                        <a:rPr lang="en-US" sz="1200" b="0" u="dbl" baseline="0" dirty="0">
                          <a:solidFill>
                            <a:schemeClr val="tx1"/>
                          </a:solidFill>
                        </a:rPr>
                        <a:t>$  (100,000</a:t>
                      </a:r>
                      <a:r>
                        <a:rPr lang="en-US" sz="1200" b="0" u="none" baseline="0" dirty="0">
                          <a:solidFill>
                            <a:schemeClr val="tx1"/>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53208919"/>
                  </a:ext>
                </a:extLst>
              </a:tr>
            </a:tbl>
          </a:graphicData>
        </a:graphic>
      </p:graphicFrame>
      <p:sp>
        <p:nvSpPr>
          <p:cNvPr id="7" name="Content Placeholder 6"/>
          <p:cNvSpPr>
            <a:spLocks noGrp="1"/>
          </p:cNvSpPr>
          <p:nvPr>
            <p:ph idx="1"/>
          </p:nvPr>
        </p:nvSpPr>
        <p:spPr>
          <a:xfrm>
            <a:off x="365126" y="5621562"/>
            <a:ext cx="8458198" cy="687798"/>
          </a:xfrm>
          <a:ln>
            <a:solidFill>
              <a:schemeClr val="tx1"/>
            </a:solidFill>
          </a:ln>
        </p:spPr>
        <p:txBody>
          <a:bodyPr/>
          <a:lstStyle/>
          <a:p>
            <a:pPr algn="ctr">
              <a:defRPr/>
            </a:pPr>
            <a:r>
              <a:rPr lang="en-US" sz="1400" noProof="0" dirty="0">
                <a:ea typeface="MS PGothic" panose="020B0600070205080204" pitchFamily="34" charset="-128"/>
              </a:rPr>
              <a:t>An investigation has revealed that </a:t>
            </a:r>
            <a:r>
              <a:rPr lang="en-US" sz="1400" noProof="0" dirty="0">
                <a:solidFill>
                  <a:srgbClr val="0000C0"/>
                </a:solidFill>
                <a:ea typeface="MS PGothic" panose="020B0600070205080204" pitchFamily="34" charset="-128"/>
              </a:rPr>
              <a:t>the fixed general factory overhead</a:t>
            </a:r>
            <a:r>
              <a:rPr lang="en-US" sz="1400" noProof="0" dirty="0">
                <a:ea typeface="MS PGothic" panose="020B0600070205080204" pitchFamily="34" charset="-128"/>
              </a:rPr>
              <a:t> and </a:t>
            </a:r>
            <a:r>
              <a:rPr lang="en-US" sz="1400" noProof="0" dirty="0">
                <a:solidFill>
                  <a:srgbClr val="0000C0"/>
                </a:solidFill>
                <a:ea typeface="MS PGothic" panose="020B0600070205080204" pitchFamily="34" charset="-128"/>
              </a:rPr>
              <a:t>fixed general administrative expenses</a:t>
            </a:r>
            <a:r>
              <a:rPr lang="en-US" sz="1400" noProof="0" dirty="0">
                <a:ea typeface="MS PGothic" panose="020B0600070205080204" pitchFamily="34" charset="-128"/>
              </a:rPr>
              <a:t> will not be affected by dropping the digital watch line. The fixed general factory overhead and general administrative expenses assigned to this product would be reallocated to other product lines.</a:t>
            </a:r>
          </a:p>
        </p:txBody>
      </p:sp>
    </p:spTree>
    <p:extLst>
      <p:ext uri="{BB962C8B-B14F-4D97-AF65-F5344CB8AC3E}">
        <p14:creationId xmlns:p14="http://schemas.microsoft.com/office/powerpoint/2010/main" val="3310860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Adding/Dropping Segments</a:t>
            </a:r>
            <a:r>
              <a:rPr lang="en-US" noProof="0" dirty="0">
                <a:cs typeface="ＭＳ Ｐゴシック" charset="-128"/>
              </a:rPr>
              <a:t> – </a:t>
            </a:r>
            <a:r>
              <a:rPr lang="en-US" altLang="en-US" noProof="0" dirty="0">
                <a:cs typeface="ＭＳ Ｐゴシック" charset="-128"/>
              </a:rPr>
              <a:t>Example</a:t>
            </a:r>
            <a:r>
              <a:rPr lang="en-US" noProof="0" dirty="0">
                <a:cs typeface="ＭＳ Ｐゴシック" charset="-128"/>
              </a:rPr>
              <a:t> </a:t>
            </a:r>
            <a:r>
              <a:rPr lang="en-US" altLang="en-US" sz="1100" noProof="0" dirty="0">
                <a:cs typeface="ＭＳ Ｐゴシック" charset="-128"/>
              </a:rPr>
              <a:t>3</a:t>
            </a:r>
            <a:r>
              <a:rPr lang="en-US" altLang="en-US" noProof="0" dirty="0">
                <a:cs typeface="ＭＳ Ｐゴシック" charset="-128"/>
              </a:rPr>
              <a:t> </a:t>
            </a:r>
            <a:endParaRPr lang="en-US" noProof="0" dirty="0"/>
          </a:p>
        </p:txBody>
      </p:sp>
      <p:sp>
        <p:nvSpPr>
          <p:cNvPr id="8" name="Content Placeholder 7"/>
          <p:cNvSpPr>
            <a:spLocks noGrp="1"/>
          </p:cNvSpPr>
          <p:nvPr>
            <p:ph sz="quarter" idx="10"/>
          </p:nvPr>
        </p:nvSpPr>
        <p:spPr>
          <a:xfrm>
            <a:off x="609600" y="1177925"/>
            <a:ext cx="8001000" cy="500973"/>
          </a:xfrm>
        </p:spPr>
        <p:txBody>
          <a:bodyPr/>
          <a:lstStyle/>
          <a:p>
            <a:pPr algn="ctr">
              <a:spcBef>
                <a:spcPts val="300"/>
              </a:spcBef>
              <a:spcAft>
                <a:spcPts val="0"/>
              </a:spcAft>
            </a:pPr>
            <a:r>
              <a:rPr lang="en-US" sz="1400" b="1" noProof="0" dirty="0"/>
              <a:t>Segment Income Statement </a:t>
            </a:r>
          </a:p>
          <a:p>
            <a:pPr algn="ctr">
              <a:spcBef>
                <a:spcPts val="300"/>
              </a:spcBef>
              <a:spcAft>
                <a:spcPts val="0"/>
              </a:spcAft>
            </a:pPr>
            <a:r>
              <a:rPr lang="en-US" sz="1400" b="1" noProof="0" dirty="0"/>
              <a:t>Digital Watches</a:t>
            </a:r>
          </a:p>
        </p:txBody>
      </p:sp>
      <p:graphicFrame>
        <p:nvGraphicFramePr>
          <p:cNvPr id="10" name="Table 9"/>
          <p:cNvGraphicFramePr>
            <a:graphicFrameLocks noGrp="1"/>
          </p:cNvGraphicFramePr>
          <p:nvPr>
            <p:extLst>
              <p:ext uri="{D42A27DB-BD31-4B8C-83A1-F6EECF244321}">
                <p14:modId xmlns:p14="http://schemas.microsoft.com/office/powerpoint/2010/main" val="4144615287"/>
              </p:ext>
            </p:extLst>
          </p:nvPr>
        </p:nvGraphicFramePr>
        <p:xfrm>
          <a:off x="365125" y="1751352"/>
          <a:ext cx="8458199" cy="3840480"/>
        </p:xfrm>
        <a:graphic>
          <a:graphicData uri="http://schemas.openxmlformats.org/drawingml/2006/table">
            <a:tbl>
              <a:tblPr firstRow="1" bandRow="1">
                <a:tableStyleId>{5C22544A-7EE6-4342-B048-85BDC9FD1C3A}</a:tableStyleId>
              </a:tblPr>
              <a:tblGrid>
                <a:gridCol w="4724399">
                  <a:extLst>
                    <a:ext uri="{9D8B030D-6E8A-4147-A177-3AD203B41FA5}">
                      <a16:colId xmlns="" xmlns:a16="http://schemas.microsoft.com/office/drawing/2014/main" val="82640066"/>
                    </a:ext>
                  </a:extLst>
                </a:gridCol>
                <a:gridCol w="1752600">
                  <a:extLst>
                    <a:ext uri="{9D8B030D-6E8A-4147-A177-3AD203B41FA5}">
                      <a16:colId xmlns="" xmlns:a16="http://schemas.microsoft.com/office/drawing/2014/main" val="755098133"/>
                    </a:ext>
                  </a:extLst>
                </a:gridCol>
                <a:gridCol w="1981200">
                  <a:extLst>
                    <a:ext uri="{9D8B030D-6E8A-4147-A177-3AD203B41FA5}">
                      <a16:colId xmlns="" xmlns:a16="http://schemas.microsoft.com/office/drawing/2014/main" val="748549565"/>
                    </a:ext>
                  </a:extLst>
                </a:gridCol>
              </a:tblGrid>
              <a:tr h="246088">
                <a:tc>
                  <a:txBody>
                    <a:bodyPr/>
                    <a:lstStyle/>
                    <a:p>
                      <a:r>
                        <a:rPr lang="en-US" sz="1200" b="0" dirty="0">
                          <a:solidFill>
                            <a:schemeClr val="tx1"/>
                          </a:solidFill>
                        </a:rPr>
                        <a:t>Sales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a:endParaRPr lang="en-US" sz="1200"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1200" b="0" dirty="0">
                          <a:solidFill>
                            <a:schemeClr val="tx1"/>
                          </a:solidFill>
                        </a:rPr>
                        <a:t>$   500,000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642466227"/>
                  </a:ext>
                </a:extLst>
              </a:tr>
              <a:tr h="204866">
                <a:tc>
                  <a:txBody>
                    <a:bodyPr/>
                    <a:lstStyle/>
                    <a:p>
                      <a:r>
                        <a:rPr lang="en-US" sz="1200" b="0" dirty="0">
                          <a:solidFill>
                            <a:schemeClr val="tx1"/>
                          </a:solidFill>
                        </a:rPr>
                        <a:t>Less: Variable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63206839"/>
                  </a:ext>
                </a:extLst>
              </a:tr>
              <a:tr h="128666">
                <a:tc>
                  <a:txBody>
                    <a:bodyPr/>
                    <a:lstStyle/>
                    <a:p>
                      <a:pPr marL="0" indent="269875"/>
                      <a:r>
                        <a:rPr lang="en-US" sz="1200" b="0" dirty="0">
                          <a:solidFill>
                            <a:schemeClr val="tx1"/>
                          </a:solidFill>
                        </a:rPr>
                        <a:t>Variable manufacturing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    120,000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4398460"/>
                  </a:ext>
                </a:extLst>
              </a:tr>
              <a:tr h="128666">
                <a:tc>
                  <a:txBody>
                    <a:bodyPr/>
                    <a:lstStyle/>
                    <a:p>
                      <a:pPr marL="0" indent="269875"/>
                      <a:r>
                        <a:rPr lang="en-US" sz="1200" b="0" dirty="0">
                          <a:solidFill>
                            <a:schemeClr val="tx1"/>
                          </a:solidFill>
                        </a:rPr>
                        <a:t>Variable shipping costs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5,000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267616852"/>
                  </a:ext>
                </a:extLst>
              </a:tr>
              <a:tr h="128666">
                <a:tc>
                  <a:txBody>
                    <a:bodyPr/>
                    <a:lstStyle/>
                    <a:p>
                      <a:pPr marL="0" indent="269875"/>
                      <a:r>
                        <a:rPr lang="en-US" sz="1200" b="0" dirty="0">
                          <a:solidFill>
                            <a:schemeClr val="tx1"/>
                          </a:solidFill>
                        </a:rPr>
                        <a:t>Commissions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u="sng" dirty="0">
                          <a:solidFill>
                            <a:schemeClr val="tx1"/>
                          </a:solidFill>
                        </a:rPr>
                        <a:t>          75,000</a:t>
                      </a:r>
                    </a:p>
                  </a:txBody>
                  <a:tcPr>
                    <a:noFill/>
                  </a:tcPr>
                </a:tc>
                <a:tc>
                  <a:txBody>
                    <a:bodyPr/>
                    <a:lstStyle/>
                    <a:p>
                      <a:pPr algn="ctr"/>
                      <a:r>
                        <a:rPr lang="en-US" sz="1200" b="0" u="sng" dirty="0">
                          <a:solidFill>
                            <a:schemeClr val="tx1"/>
                          </a:solidFill>
                        </a:rPr>
                        <a:t>      200,000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348858191"/>
                  </a:ext>
                </a:extLst>
              </a:tr>
              <a:tr h="128666">
                <a:tc>
                  <a:txBody>
                    <a:bodyPr/>
                    <a:lstStyle/>
                    <a:p>
                      <a:r>
                        <a:rPr lang="en-US" sz="1200" b="0" dirty="0">
                          <a:solidFill>
                            <a:schemeClr val="tx1"/>
                          </a:solidFill>
                        </a:rPr>
                        <a:t>Contribution margin</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r>
                        <a:rPr lang="en-US" sz="1200" b="0" dirty="0">
                          <a:solidFill>
                            <a:schemeClr val="tx1"/>
                          </a:solidFill>
                        </a:rPr>
                        <a:t>$   300,000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883100646"/>
                  </a:ext>
                </a:extLst>
              </a:tr>
              <a:tr h="128666">
                <a:tc>
                  <a:txBody>
                    <a:bodyPr/>
                    <a:lstStyle/>
                    <a:p>
                      <a:r>
                        <a:rPr lang="en-US" sz="1200" b="0" dirty="0">
                          <a:solidFill>
                            <a:schemeClr val="tx1"/>
                          </a:solidFill>
                        </a:rPr>
                        <a:t>Less: Fixed expenses</a:t>
                      </a:r>
                    </a:p>
                  </a:txBody>
                  <a:tcPr>
                    <a:lnL w="12700" cap="flat" cmpd="sng" algn="ctr">
                      <a:solidFill>
                        <a:schemeClr val="tx1"/>
                      </a:solidFill>
                      <a:prstDash val="solid"/>
                      <a:round/>
                      <a:headEnd type="none" w="med" len="med"/>
                      <a:tailEnd type="none" w="med" len="med"/>
                    </a:lnL>
                    <a:noFill/>
                  </a:tcPr>
                </a:tc>
                <a:tc>
                  <a:txBody>
                    <a:bodyPr/>
                    <a:lstStyle/>
                    <a:p>
                      <a:pPr algn="r"/>
                      <a:endParaRPr lang="en-US" sz="1200" b="0" dirty="0">
                        <a:solidFill>
                          <a:schemeClr val="tx1"/>
                        </a:solidFill>
                      </a:endParaRP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763084501"/>
                  </a:ext>
                </a:extLst>
              </a:tr>
              <a:tr h="128666">
                <a:tc>
                  <a:txBody>
                    <a:bodyPr/>
                    <a:lstStyle/>
                    <a:p>
                      <a:pPr marL="0" indent="269875"/>
                      <a:r>
                        <a:rPr lang="en-US" sz="1200" b="0" dirty="0">
                          <a:solidFill>
                            <a:schemeClr val="tx1"/>
                          </a:solidFill>
                        </a:rPr>
                        <a:t>General factory overhead</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      60,000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992481441"/>
                  </a:ext>
                </a:extLst>
              </a:tr>
              <a:tr h="128666">
                <a:tc>
                  <a:txBody>
                    <a:bodyPr/>
                    <a:lstStyle/>
                    <a:p>
                      <a:pPr marL="0" indent="269875"/>
                      <a:r>
                        <a:rPr lang="en-US" sz="1200" b="0" dirty="0">
                          <a:solidFill>
                            <a:schemeClr val="tx1"/>
                          </a:solidFill>
                        </a:rPr>
                        <a:t>Salary of line manager</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90,000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58002084"/>
                  </a:ext>
                </a:extLst>
              </a:tr>
              <a:tr h="128666">
                <a:tc>
                  <a:txBody>
                    <a:bodyPr/>
                    <a:lstStyle/>
                    <a:p>
                      <a:pPr marL="0" indent="269875"/>
                      <a:r>
                        <a:rPr lang="en-US" sz="1200" b="0" dirty="0">
                          <a:solidFill>
                            <a:schemeClr val="tx1"/>
                          </a:solidFill>
                        </a:rPr>
                        <a:t>Depreciation of equipment</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50,000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531004095"/>
                  </a:ext>
                </a:extLst>
              </a:tr>
              <a:tr h="128666">
                <a:tc>
                  <a:txBody>
                    <a:bodyPr/>
                    <a:lstStyle/>
                    <a:p>
                      <a:pPr marL="0" indent="269875"/>
                      <a:r>
                        <a:rPr lang="en-US" sz="1200" b="0" dirty="0">
                          <a:solidFill>
                            <a:schemeClr val="tx1"/>
                          </a:solidFill>
                        </a:rPr>
                        <a:t>Advertising—direct</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100,000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21317193"/>
                  </a:ext>
                </a:extLst>
              </a:tr>
              <a:tr h="128666">
                <a:tc>
                  <a:txBody>
                    <a:bodyPr/>
                    <a:lstStyle/>
                    <a:p>
                      <a:pPr marL="0" indent="269875"/>
                      <a:r>
                        <a:rPr lang="en-US" sz="1200" b="0" dirty="0">
                          <a:solidFill>
                            <a:schemeClr val="tx1"/>
                          </a:solidFill>
                        </a:rPr>
                        <a:t>Rent—factory space</a:t>
                      </a:r>
                    </a:p>
                  </a:txBody>
                  <a:tcPr>
                    <a:lnL w="12700" cap="flat" cmpd="sng" algn="ctr">
                      <a:solidFill>
                        <a:schemeClr val="tx1"/>
                      </a:solidFill>
                      <a:prstDash val="solid"/>
                      <a:round/>
                      <a:headEnd type="none" w="med" len="med"/>
                      <a:tailEnd type="none" w="med" len="med"/>
                    </a:lnL>
                    <a:noFill/>
                  </a:tcPr>
                </a:tc>
                <a:tc>
                  <a:txBody>
                    <a:bodyPr/>
                    <a:lstStyle/>
                    <a:p>
                      <a:pPr algn="r"/>
                      <a:r>
                        <a:rPr lang="en-US" sz="1200" b="0" dirty="0">
                          <a:solidFill>
                            <a:schemeClr val="tx1"/>
                          </a:solidFill>
                        </a:rPr>
                        <a:t>70,000</a:t>
                      </a:r>
                    </a:p>
                  </a:txBody>
                  <a:tcPr>
                    <a:noFill/>
                  </a:tcPr>
                </a:tc>
                <a:tc>
                  <a:txBody>
                    <a:bodyPr/>
                    <a:lstStyle/>
                    <a:p>
                      <a:pPr algn="ctr"/>
                      <a:endParaRPr lang="en-US" sz="12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908979432"/>
                  </a:ext>
                </a:extLst>
              </a:tr>
              <a:tr h="128666">
                <a:tc>
                  <a:txBody>
                    <a:bodyPr/>
                    <a:lstStyle/>
                    <a:p>
                      <a:pPr marL="0" indent="269875"/>
                      <a:r>
                        <a:rPr lang="en-US" sz="1200" b="0" dirty="0">
                          <a:solidFill>
                            <a:schemeClr val="tx1"/>
                          </a:solidFill>
                        </a:rPr>
                        <a:t>General administrative expenses</a:t>
                      </a:r>
                    </a:p>
                  </a:txBody>
                  <a:tcPr>
                    <a:lnL w="12700" cap="flat" cmpd="sng" algn="ctr">
                      <a:solidFill>
                        <a:schemeClr val="tx1"/>
                      </a:solidFill>
                      <a:prstDash val="solid"/>
                      <a:round/>
                      <a:headEnd type="none" w="med" len="med"/>
                      <a:tailEnd type="none" w="med" len="med"/>
                    </a:lnL>
                    <a:noFill/>
                  </a:tcPr>
                </a:tc>
                <a:tc>
                  <a:txBody>
                    <a:bodyPr/>
                    <a:lstStyle/>
                    <a:p>
                      <a:pPr algn="r"/>
                      <a:r>
                        <a:rPr lang="en-US" sz="1200" b="0" u="sng" dirty="0">
                          <a:solidFill>
                            <a:schemeClr val="tx1"/>
                          </a:solidFill>
                        </a:rPr>
                        <a:t>          30,000</a:t>
                      </a:r>
                    </a:p>
                  </a:txBody>
                  <a:tcPr>
                    <a:noFill/>
                  </a:tcPr>
                </a:tc>
                <a:tc>
                  <a:txBody>
                    <a:bodyPr/>
                    <a:lstStyle/>
                    <a:p>
                      <a:pPr algn="ctr"/>
                      <a:r>
                        <a:rPr lang="en-US" sz="1200" b="0" u="sng" dirty="0">
                          <a:solidFill>
                            <a:schemeClr val="tx1"/>
                          </a:solidFill>
                        </a:rPr>
                        <a:t>      400,000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58419482"/>
                  </a:ext>
                </a:extLst>
              </a:tr>
              <a:tr h="128666">
                <a:tc>
                  <a:txBody>
                    <a:bodyPr/>
                    <a:lstStyle/>
                    <a:p>
                      <a:r>
                        <a:rPr lang="en-US" sz="1200" b="0" dirty="0">
                          <a:solidFill>
                            <a:schemeClr val="tx1"/>
                          </a:solidFill>
                        </a:rPr>
                        <a:t>Net operating loss</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a:endParaRPr lang="en-US" sz="12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1200" b="0" u="none" baseline="0" dirty="0">
                          <a:solidFill>
                            <a:schemeClr val="tx1"/>
                          </a:solidFill>
                        </a:rPr>
                        <a:t>  </a:t>
                      </a:r>
                      <a:r>
                        <a:rPr lang="en-US" sz="1200" b="0" u="dbl" baseline="0" dirty="0">
                          <a:solidFill>
                            <a:schemeClr val="tx1"/>
                          </a:solidFill>
                        </a:rPr>
                        <a:t>$  (100,000</a:t>
                      </a:r>
                      <a:r>
                        <a:rPr lang="en-US" sz="1200" b="0" u="none" baseline="0" dirty="0">
                          <a:solidFill>
                            <a:schemeClr val="tx1"/>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53208919"/>
                  </a:ext>
                </a:extLst>
              </a:tr>
            </a:tbl>
          </a:graphicData>
        </a:graphic>
      </p:graphicFrame>
      <p:sp>
        <p:nvSpPr>
          <p:cNvPr id="7" name="Content Placeholder 6"/>
          <p:cNvSpPr>
            <a:spLocks noGrp="1"/>
          </p:cNvSpPr>
          <p:nvPr>
            <p:ph idx="1"/>
          </p:nvPr>
        </p:nvSpPr>
        <p:spPr>
          <a:xfrm>
            <a:off x="351020" y="5698758"/>
            <a:ext cx="5333999" cy="609601"/>
          </a:xfrm>
          <a:ln w="19050">
            <a:solidFill>
              <a:schemeClr val="tx1"/>
            </a:solidFill>
          </a:ln>
        </p:spPr>
        <p:txBody>
          <a:bodyPr/>
          <a:lstStyle/>
          <a:p>
            <a:pPr marL="92075">
              <a:spcAft>
                <a:spcPts val="0"/>
              </a:spcAft>
            </a:pPr>
            <a:r>
              <a:rPr lang="en-US" sz="1800" noProof="0" dirty="0"/>
              <a:t>The equipment used to manufacture digital watches has no resale value or alternative use.</a:t>
            </a:r>
          </a:p>
        </p:txBody>
      </p:sp>
      <p:sp>
        <p:nvSpPr>
          <p:cNvPr id="2" name="Content Placeholder 1"/>
          <p:cNvSpPr>
            <a:spLocks noGrp="1"/>
          </p:cNvSpPr>
          <p:nvPr>
            <p:ph idx="10"/>
          </p:nvPr>
        </p:nvSpPr>
        <p:spPr>
          <a:xfrm>
            <a:off x="5867401" y="5698759"/>
            <a:ext cx="2955924" cy="590161"/>
          </a:xfrm>
          <a:ln w="19050">
            <a:solidFill>
              <a:schemeClr val="tx1"/>
            </a:solidFill>
          </a:ln>
        </p:spPr>
        <p:txBody>
          <a:bodyPr/>
          <a:lstStyle/>
          <a:p>
            <a:pPr marL="92075">
              <a:spcAft>
                <a:spcPts val="0"/>
              </a:spcAft>
              <a:defRPr/>
            </a:pPr>
            <a:r>
              <a:rPr lang="en-US" sz="1800" b="1" noProof="0" dirty="0">
                <a:solidFill>
                  <a:srgbClr val="003B00"/>
                </a:solidFill>
                <a:ea typeface="MS PGothic" panose="020B0600070205080204" pitchFamily="34" charset="-128"/>
              </a:rPr>
              <a:t>Should Lovell retain or drop the digital watch segment?</a:t>
            </a:r>
          </a:p>
        </p:txBody>
      </p:sp>
    </p:spTree>
    <p:extLst>
      <p:ext uri="{BB962C8B-B14F-4D97-AF65-F5344CB8AC3E}">
        <p14:creationId xmlns:p14="http://schemas.microsoft.com/office/powerpoint/2010/main" val="1433722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Contribution Margin Approach Solution</a:t>
            </a:r>
            <a:endParaRPr lang="en-US" noProof="0" dirty="0"/>
          </a:p>
        </p:txBody>
      </p:sp>
      <p:sp>
        <p:nvSpPr>
          <p:cNvPr id="8" name="Content Placeholder 7"/>
          <p:cNvSpPr>
            <a:spLocks noGrp="1"/>
          </p:cNvSpPr>
          <p:nvPr>
            <p:ph sz="quarter" idx="10"/>
          </p:nvPr>
        </p:nvSpPr>
        <p:spPr>
          <a:xfrm>
            <a:off x="2994572" y="1378863"/>
            <a:ext cx="3199306" cy="304800"/>
          </a:xfrm>
        </p:spPr>
        <p:txBody>
          <a:bodyPr/>
          <a:lstStyle/>
          <a:p>
            <a:r>
              <a:rPr lang="en-US" sz="1600" b="1" noProof="0" dirty="0">
                <a:solidFill>
                  <a:srgbClr val="0000C0"/>
                </a:solidFill>
              </a:rPr>
              <a:t>Contribution Margin Solution</a:t>
            </a:r>
          </a:p>
        </p:txBody>
      </p:sp>
      <p:graphicFrame>
        <p:nvGraphicFramePr>
          <p:cNvPr id="3" name="Table 2"/>
          <p:cNvGraphicFramePr>
            <a:graphicFrameLocks noGrp="1"/>
          </p:cNvGraphicFramePr>
          <p:nvPr>
            <p:extLst>
              <p:ext uri="{D42A27DB-BD31-4B8C-83A1-F6EECF244321}">
                <p14:modId xmlns:p14="http://schemas.microsoft.com/office/powerpoint/2010/main" val="2557893016"/>
              </p:ext>
            </p:extLst>
          </p:nvPr>
        </p:nvGraphicFramePr>
        <p:xfrm>
          <a:off x="555625" y="1884601"/>
          <a:ext cx="8077200" cy="2225040"/>
        </p:xfrm>
        <a:graphic>
          <a:graphicData uri="http://schemas.openxmlformats.org/drawingml/2006/table">
            <a:tbl>
              <a:tblPr firstRow="1" bandRow="1">
                <a:tableStyleId>{5C22544A-7EE6-4342-B048-85BDC9FD1C3A}</a:tableStyleId>
              </a:tblPr>
              <a:tblGrid>
                <a:gridCol w="5105400">
                  <a:extLst>
                    <a:ext uri="{9D8B030D-6E8A-4147-A177-3AD203B41FA5}">
                      <a16:colId xmlns="" xmlns:a16="http://schemas.microsoft.com/office/drawing/2014/main" val="2215331276"/>
                    </a:ext>
                  </a:extLst>
                </a:gridCol>
                <a:gridCol w="1371600">
                  <a:extLst>
                    <a:ext uri="{9D8B030D-6E8A-4147-A177-3AD203B41FA5}">
                      <a16:colId xmlns="" xmlns:a16="http://schemas.microsoft.com/office/drawing/2014/main" val="584532760"/>
                    </a:ext>
                  </a:extLst>
                </a:gridCol>
                <a:gridCol w="1600200">
                  <a:extLst>
                    <a:ext uri="{9D8B030D-6E8A-4147-A177-3AD203B41FA5}">
                      <a16:colId xmlns="" xmlns:a16="http://schemas.microsoft.com/office/drawing/2014/main" val="1148480096"/>
                    </a:ext>
                  </a:extLst>
                </a:gridCol>
              </a:tblGrid>
              <a:tr h="370840">
                <a:tc>
                  <a:txBody>
                    <a:bodyPr/>
                    <a:lstStyle/>
                    <a:p>
                      <a:r>
                        <a:rPr lang="en-US" sz="1400" b="0" dirty="0">
                          <a:solidFill>
                            <a:schemeClr val="tx1"/>
                          </a:solidFill>
                        </a:rPr>
                        <a:t>Contribution margin lost if digital watches are dropped</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r"/>
                      <a:endParaRPr lang="en-US" sz="1400"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sz="1400" b="0" dirty="0">
                          <a:solidFill>
                            <a:schemeClr val="tx1"/>
                          </a:solidFill>
                        </a:rPr>
                        <a:t>$   (300,000)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2835168888"/>
                  </a:ext>
                </a:extLst>
              </a:tr>
              <a:tr h="370840">
                <a:tc>
                  <a:txBody>
                    <a:bodyPr/>
                    <a:lstStyle/>
                    <a:p>
                      <a:r>
                        <a:rPr lang="en-US" sz="1400" b="0" dirty="0">
                          <a:solidFill>
                            <a:schemeClr val="tx1"/>
                          </a:solidFill>
                        </a:rPr>
                        <a:t>Less fixed costs that can be avoided</a:t>
                      </a:r>
                    </a:p>
                  </a:txBody>
                  <a:tcPr>
                    <a:lnL w="12700" cap="flat" cmpd="sng" algn="ctr">
                      <a:solidFill>
                        <a:schemeClr val="tx1"/>
                      </a:solidFill>
                      <a:prstDash val="solid"/>
                      <a:round/>
                      <a:headEnd type="none" w="med" len="med"/>
                      <a:tailEnd type="none" w="med" len="med"/>
                    </a:lnL>
                    <a:noFill/>
                  </a:tcPr>
                </a:tc>
                <a:tc>
                  <a:txBody>
                    <a:bodyPr/>
                    <a:lstStyle/>
                    <a:p>
                      <a:pPr algn="r"/>
                      <a:endParaRPr lang="en-US" sz="1400" b="0" dirty="0">
                        <a:solidFill>
                          <a:schemeClr val="tx1"/>
                        </a:solidFill>
                      </a:endParaRP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330599874"/>
                  </a:ext>
                </a:extLst>
              </a:tr>
              <a:tr h="370840">
                <a:tc>
                  <a:txBody>
                    <a:bodyPr/>
                    <a:lstStyle/>
                    <a:p>
                      <a:r>
                        <a:rPr lang="en-US" sz="1400" b="0" dirty="0">
                          <a:solidFill>
                            <a:schemeClr val="tx1"/>
                          </a:solidFill>
                        </a:rPr>
                        <a:t>Salary of the line manager</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      90,000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28938389"/>
                  </a:ext>
                </a:extLst>
              </a:tr>
              <a:tr h="370840">
                <a:tc>
                  <a:txBody>
                    <a:bodyPr/>
                    <a:lstStyle/>
                    <a:p>
                      <a:r>
                        <a:rPr lang="en-US" sz="1400" b="0" dirty="0">
                          <a:solidFill>
                            <a:schemeClr val="tx1"/>
                          </a:solidFill>
                        </a:rPr>
                        <a:t>Advertising—direct</a:t>
                      </a:r>
                    </a:p>
                  </a:txBody>
                  <a:tcPr>
                    <a:lnL w="12700" cap="flat" cmpd="sng" algn="ctr">
                      <a:solidFill>
                        <a:schemeClr val="tx1"/>
                      </a:solidFill>
                      <a:prstDash val="solid"/>
                      <a:round/>
                      <a:headEnd type="none" w="med" len="med"/>
                      <a:tailEnd type="none" w="med" len="med"/>
                    </a:lnL>
                    <a:noFill/>
                  </a:tcPr>
                </a:tc>
                <a:tc>
                  <a:txBody>
                    <a:bodyPr/>
                    <a:lstStyle/>
                    <a:p>
                      <a:pPr algn="r"/>
                      <a:r>
                        <a:rPr lang="en-US" sz="1400" b="0" dirty="0">
                          <a:solidFill>
                            <a:schemeClr val="tx1"/>
                          </a:solidFill>
                        </a:rPr>
                        <a:t>100,000</a:t>
                      </a:r>
                    </a:p>
                  </a:txBody>
                  <a:tcPr>
                    <a:noFill/>
                  </a:tcPr>
                </a:tc>
                <a:tc>
                  <a:txBody>
                    <a:bodyPr/>
                    <a:lstStyle/>
                    <a:p>
                      <a:pPr algn="ct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407144268"/>
                  </a:ext>
                </a:extLst>
              </a:tr>
              <a:tr h="370840">
                <a:tc>
                  <a:txBody>
                    <a:bodyPr/>
                    <a:lstStyle/>
                    <a:p>
                      <a:r>
                        <a:rPr lang="en-US" sz="1400" b="0" dirty="0">
                          <a:solidFill>
                            <a:schemeClr val="tx1"/>
                          </a:solidFill>
                        </a:rPr>
                        <a:t>Rent—factory space</a:t>
                      </a:r>
                    </a:p>
                  </a:txBody>
                  <a:tcPr>
                    <a:lnL w="12700" cap="flat" cmpd="sng" algn="ctr">
                      <a:solidFill>
                        <a:schemeClr val="tx1"/>
                      </a:solidFill>
                      <a:prstDash val="solid"/>
                      <a:round/>
                      <a:headEnd type="none" w="med" len="med"/>
                      <a:tailEnd type="none" w="med" len="med"/>
                    </a:lnL>
                    <a:noFill/>
                  </a:tcPr>
                </a:tc>
                <a:tc>
                  <a:txBody>
                    <a:bodyPr/>
                    <a:lstStyle/>
                    <a:p>
                      <a:pPr algn="r"/>
                      <a:r>
                        <a:rPr lang="en-US" sz="1400" b="0" u="sng" dirty="0">
                          <a:solidFill>
                            <a:schemeClr val="tx1"/>
                          </a:solidFill>
                        </a:rPr>
                        <a:t>          70,000</a:t>
                      </a:r>
                    </a:p>
                  </a:txBody>
                  <a:tcPr>
                    <a:noFill/>
                  </a:tcPr>
                </a:tc>
                <a:tc>
                  <a:txBody>
                    <a:bodyPr/>
                    <a:lstStyle/>
                    <a:p>
                      <a:pPr algn="ctr"/>
                      <a:r>
                        <a:rPr lang="en-US" sz="1400" b="0" u="sng" dirty="0">
                          <a:solidFill>
                            <a:schemeClr val="tx1"/>
                          </a:solidFill>
                        </a:rPr>
                        <a:t>       260,000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056997502"/>
                  </a:ext>
                </a:extLst>
              </a:tr>
              <a:tr h="370840">
                <a:tc>
                  <a:txBody>
                    <a:bodyPr/>
                    <a:lstStyle/>
                    <a:p>
                      <a:r>
                        <a:rPr lang="en-US" sz="1400" b="0" dirty="0">
                          <a:solidFill>
                            <a:schemeClr val="tx1"/>
                          </a:solidFill>
                        </a:rPr>
                        <a:t>Financial disadvantage of dropping the digital watches product line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r"/>
                      <a:endParaRPr lang="en-US" sz="14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1400" b="0" u="none" baseline="0" dirty="0">
                          <a:solidFill>
                            <a:schemeClr val="tx1"/>
                          </a:solidFill>
                        </a:rPr>
                        <a:t> </a:t>
                      </a:r>
                      <a:r>
                        <a:rPr lang="en-US" sz="1400" b="0" u="dbl" baseline="0" dirty="0">
                          <a:solidFill>
                            <a:schemeClr val="tx1"/>
                          </a:solidFill>
                        </a:rPr>
                        <a:t>$      (40,000</a:t>
                      </a:r>
                      <a:r>
                        <a:rPr lang="en-US" sz="1400" b="0" u="none" baseline="0" dirty="0">
                          <a:solidFill>
                            <a:schemeClr val="tx1"/>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98629565"/>
                  </a:ext>
                </a:extLst>
              </a:tr>
            </a:tbl>
          </a:graphicData>
        </a:graphic>
      </p:graphicFrame>
    </p:spTree>
    <p:extLst>
      <p:ext uri="{BB962C8B-B14F-4D97-AF65-F5344CB8AC3E}">
        <p14:creationId xmlns:p14="http://schemas.microsoft.com/office/powerpoint/2010/main" val="1897752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altLang="en-US" noProof="0" dirty="0">
                <a:cs typeface="ＭＳ Ｐゴシック" charset="-128"/>
              </a:rPr>
              <a:t>Comparative Income Approach </a:t>
            </a:r>
            <a:r>
              <a:rPr lang="en-US" altLang="en-US" sz="1000" noProof="0" dirty="0">
                <a:cs typeface="ＭＳ Ｐゴシック" charset="-128"/>
              </a:rPr>
              <a:t>1</a:t>
            </a:r>
            <a:endParaRPr lang="en-US" sz="1000" noProof="0" dirty="0"/>
          </a:p>
        </p:txBody>
      </p:sp>
      <p:sp>
        <p:nvSpPr>
          <p:cNvPr id="7" name="Content Placeholder 6"/>
          <p:cNvSpPr>
            <a:spLocks noGrp="1"/>
          </p:cNvSpPr>
          <p:nvPr>
            <p:ph idx="1"/>
          </p:nvPr>
        </p:nvSpPr>
        <p:spPr>
          <a:xfrm>
            <a:off x="822325" y="1600201"/>
            <a:ext cx="7543800" cy="3200399"/>
          </a:xfrm>
          <a:ln>
            <a:solidFill>
              <a:schemeClr val="tx1"/>
            </a:solidFill>
          </a:ln>
        </p:spPr>
        <p:txBody>
          <a:bodyPr/>
          <a:lstStyle/>
          <a:p>
            <a:pPr algn="ctr">
              <a:spcAft>
                <a:spcPts val="0"/>
              </a:spcAft>
            </a:pPr>
            <a:r>
              <a:rPr lang="en-US" sz="2800" b="1" noProof="0" dirty="0">
                <a:solidFill>
                  <a:srgbClr val="000000"/>
                </a:solidFill>
                <a:ea typeface="MS PGothic" charset="0"/>
                <a:cs typeface="MS PGothic" charset="0"/>
              </a:rPr>
              <a:t>The Lovell solution can also be obtained by preparing comparative income statements showing results with and without the digital </a:t>
            </a:r>
            <a:br>
              <a:rPr lang="en-US" sz="2800" b="1" noProof="0" dirty="0">
                <a:solidFill>
                  <a:srgbClr val="000000"/>
                </a:solidFill>
                <a:ea typeface="MS PGothic" charset="0"/>
                <a:cs typeface="MS PGothic" charset="0"/>
              </a:rPr>
            </a:br>
            <a:r>
              <a:rPr lang="en-US" sz="2800" b="1" noProof="0" dirty="0">
                <a:solidFill>
                  <a:srgbClr val="000000"/>
                </a:solidFill>
                <a:ea typeface="MS PGothic" charset="0"/>
                <a:cs typeface="MS PGothic" charset="0"/>
              </a:rPr>
              <a:t>watch segment.</a:t>
            </a:r>
          </a:p>
          <a:p>
            <a:pPr algn="ctr">
              <a:spcAft>
                <a:spcPts val="0"/>
              </a:spcAft>
            </a:pPr>
            <a:r>
              <a:rPr lang="en-US" sz="2800" b="1" noProof="0" dirty="0">
                <a:solidFill>
                  <a:srgbClr val="1F4429"/>
                </a:solidFill>
                <a:ea typeface="MS PGothic" charset="0"/>
                <a:cs typeface="MS PGothic" charset="0"/>
              </a:rPr>
              <a:t>Let’s look at this second approach.</a:t>
            </a:r>
          </a:p>
        </p:txBody>
      </p:sp>
    </p:spTree>
    <p:extLst>
      <p:ext uri="{BB962C8B-B14F-4D97-AF65-F5344CB8AC3E}">
        <p14:creationId xmlns:p14="http://schemas.microsoft.com/office/powerpoint/2010/main" val="484389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noProof="0" dirty="0"/>
              <a:t>Comparative Income Approach </a:t>
            </a:r>
            <a:r>
              <a:rPr lang="en-US" sz="1000" noProof="0" dirty="0"/>
              <a:t>2</a:t>
            </a:r>
          </a:p>
        </p:txBody>
      </p:sp>
      <p:graphicFrame>
        <p:nvGraphicFramePr>
          <p:cNvPr id="5" name="Table 4"/>
          <p:cNvGraphicFramePr>
            <a:graphicFrameLocks noGrp="1"/>
          </p:cNvGraphicFramePr>
          <p:nvPr>
            <p:extLst>
              <p:ext uri="{D42A27DB-BD31-4B8C-83A1-F6EECF244321}">
                <p14:modId xmlns:p14="http://schemas.microsoft.com/office/powerpoint/2010/main" val="1142562533"/>
              </p:ext>
            </p:extLst>
          </p:nvPr>
        </p:nvGraphicFramePr>
        <p:xfrm>
          <a:off x="528442" y="1423144"/>
          <a:ext cx="5719958" cy="4561560"/>
        </p:xfrm>
        <a:graphic>
          <a:graphicData uri="http://schemas.openxmlformats.org/drawingml/2006/table">
            <a:tbl>
              <a:tblPr firstRow="1" bandRow="1">
                <a:tableStyleId>{2D5ABB26-0587-4C30-8999-92F81FD0307C}</a:tableStyleId>
              </a:tblPr>
              <a:tblGrid>
                <a:gridCol w="1909958">
                  <a:extLst>
                    <a:ext uri="{9D8B030D-6E8A-4147-A177-3AD203B41FA5}">
                      <a16:colId xmlns="" xmlns:a16="http://schemas.microsoft.com/office/drawing/2014/main" val="389484179"/>
                    </a:ext>
                  </a:extLst>
                </a:gridCol>
                <a:gridCol w="1219200">
                  <a:extLst>
                    <a:ext uri="{9D8B030D-6E8A-4147-A177-3AD203B41FA5}">
                      <a16:colId xmlns="" xmlns:a16="http://schemas.microsoft.com/office/drawing/2014/main" val="2870403173"/>
                    </a:ext>
                  </a:extLst>
                </a:gridCol>
                <a:gridCol w="152400">
                  <a:extLst>
                    <a:ext uri="{9D8B030D-6E8A-4147-A177-3AD203B41FA5}">
                      <a16:colId xmlns="" xmlns:a16="http://schemas.microsoft.com/office/drawing/2014/main" val="3817571155"/>
                    </a:ext>
                  </a:extLst>
                </a:gridCol>
                <a:gridCol w="1066800">
                  <a:extLst>
                    <a:ext uri="{9D8B030D-6E8A-4147-A177-3AD203B41FA5}">
                      <a16:colId xmlns="" xmlns:a16="http://schemas.microsoft.com/office/drawing/2014/main" val="3206400417"/>
                    </a:ext>
                  </a:extLst>
                </a:gridCol>
                <a:gridCol w="152400">
                  <a:extLst>
                    <a:ext uri="{9D8B030D-6E8A-4147-A177-3AD203B41FA5}">
                      <a16:colId xmlns="" xmlns:a16="http://schemas.microsoft.com/office/drawing/2014/main" val="2409509340"/>
                    </a:ext>
                  </a:extLst>
                </a:gridCol>
                <a:gridCol w="1219200">
                  <a:extLst>
                    <a:ext uri="{9D8B030D-6E8A-4147-A177-3AD203B41FA5}">
                      <a16:colId xmlns="" xmlns:a16="http://schemas.microsoft.com/office/drawing/2014/main" val="2337999941"/>
                    </a:ext>
                  </a:extLst>
                </a:gridCol>
              </a:tblGrid>
              <a:tr h="367683">
                <a:tc>
                  <a:txBody>
                    <a:bodyPr/>
                    <a:lstStyle/>
                    <a:p>
                      <a:endParaRPr lang="en-IN" sz="12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u="none" dirty="0">
                          <a:solidFill>
                            <a:schemeClr val="tx1"/>
                          </a:solidFill>
                        </a:rPr>
                        <a:t>Keep Digital</a:t>
                      </a:r>
                      <a:r>
                        <a:rPr lang="en-IN" sz="1200" b="1" u="sng" dirty="0">
                          <a:solidFill>
                            <a:schemeClr val="tx1"/>
                          </a:solidFill>
                        </a:rPr>
                        <a:t> 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chemeClr val="tx1"/>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u="none" dirty="0">
                          <a:solidFill>
                            <a:schemeClr val="tx1"/>
                          </a:solidFill>
                        </a:rPr>
                        <a:t>Drop Digital </a:t>
                      </a:r>
                      <a:r>
                        <a:rPr lang="en-IN" sz="1200" b="1" u="sng" dirty="0">
                          <a:solidFill>
                            <a:schemeClr val="tx1"/>
                          </a:solidFill>
                        </a:rPr>
                        <a:t>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rgbClr val="C00000"/>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200" b="1" u="sng" baseline="0" dirty="0">
                          <a:solidFill>
                            <a:srgbClr val="AC0000"/>
                          </a:solidFill>
                          <a:uFill>
                            <a:solidFill>
                              <a:schemeClr val="tx1"/>
                            </a:solidFill>
                          </a:uFill>
                        </a:rPr>
                        <a:t>Difference</a:t>
                      </a:r>
                    </a:p>
                  </a:txBody>
                  <a:tcPr marL="36000" marR="36000" marT="36000" marB="3600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210382">
                <a:tc>
                  <a:txBody>
                    <a:bodyPr/>
                    <a:lstStyle/>
                    <a:p>
                      <a:r>
                        <a:rPr lang="en-IN" sz="1200" dirty="0">
                          <a:solidFill>
                            <a:schemeClr val="tx1"/>
                          </a:solidFill>
                        </a:rPr>
                        <a:t>Sales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u="sng" dirty="0">
                          <a:solidFill>
                            <a:schemeClr val="tx1"/>
                          </a:solidFill>
                        </a:rPr>
                        <a:t>$ 500,000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baseline="0" dirty="0">
                          <a:solidFill>
                            <a:srgbClr val="AC0000"/>
                          </a:solidFill>
                          <a:uFill>
                            <a:solidFill>
                              <a:schemeClr val="tx1"/>
                            </a:solidFill>
                          </a:uFill>
                        </a:rPr>
                        <a:t>         $ (500,000</a:t>
                      </a:r>
                      <a:r>
                        <a:rPr lang="en-US" sz="1200" u="none" baseline="0" dirty="0">
                          <a:solidFill>
                            <a:srgbClr val="AC0000"/>
                          </a:solidFill>
                          <a:uFill>
                            <a:solidFill>
                              <a:schemeClr val="tx1"/>
                            </a:solidFill>
                          </a:uFill>
                        </a:rPr>
                        <a:t>)</a:t>
                      </a:r>
                      <a:endParaRPr lang="en-IN" sz="12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210382">
                <a:tc>
                  <a:txBody>
                    <a:bodyPr/>
                    <a:lstStyle/>
                    <a:p>
                      <a:r>
                        <a:rPr lang="en-IN" sz="12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210382">
                <a:tc>
                  <a:txBody>
                    <a:bodyPr/>
                    <a:lstStyle/>
                    <a:p>
                      <a:pPr marL="180975" indent="0"/>
                      <a:r>
                        <a:rPr lang="en-IN" sz="1200" dirty="0">
                          <a:solidFill>
                            <a:schemeClr val="tx1"/>
                          </a:solidFill>
                        </a:rPr>
                        <a:t>Manufacturing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120,000</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baseline="0" dirty="0">
                          <a:solidFill>
                            <a:srgbClr val="AC0000"/>
                          </a:solidFill>
                          <a:uFill>
                            <a:solidFill>
                              <a:schemeClr val="tx1"/>
                            </a:solidFill>
                          </a:uFill>
                        </a:rPr>
                        <a:t>             120,000</a:t>
                      </a:r>
                      <a:endParaRPr lang="en-IN" sz="12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210382">
                <a:tc>
                  <a:txBody>
                    <a:bodyPr/>
                    <a:lstStyle/>
                    <a:p>
                      <a:pPr marL="180975" indent="0"/>
                      <a:r>
                        <a:rPr lang="en-IN" sz="1200" dirty="0">
                          <a:solidFill>
                            <a:schemeClr val="tx1"/>
                          </a:solidFill>
                        </a:rPr>
                        <a:t>Shipping</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5,000</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dirty="0">
                          <a:solidFill>
                            <a:schemeClr val="tx1"/>
                          </a:solidFill>
                        </a:rPr>
                        <a:t>-</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baseline="0" dirty="0">
                          <a:solidFill>
                            <a:srgbClr val="AC0000"/>
                          </a:solidFill>
                          <a:uFill>
                            <a:solidFill>
                              <a:schemeClr val="tx1"/>
                            </a:solidFill>
                          </a:uFill>
                        </a:rPr>
                        <a:t>                 5,000</a:t>
                      </a:r>
                      <a:endParaRPr lang="en-IN" sz="12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210382">
                <a:tc>
                  <a:txBody>
                    <a:bodyPr/>
                    <a:lstStyle/>
                    <a:p>
                      <a:pPr marL="180975" indent="0"/>
                      <a:r>
                        <a:rPr lang="en-IN" sz="1200" dirty="0">
                          <a:solidFill>
                            <a:schemeClr val="tx1"/>
                          </a:solidFill>
                        </a:rPr>
                        <a:t>Commissions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u="sng" dirty="0">
                          <a:solidFill>
                            <a:schemeClr val="tx1"/>
                          </a:solidFill>
                        </a:rPr>
                        <a:t>        75,000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baseline="0" dirty="0">
                          <a:solidFill>
                            <a:srgbClr val="AC0000"/>
                          </a:solidFill>
                          <a:uFill>
                            <a:solidFill>
                              <a:schemeClr val="tx1"/>
                            </a:solidFill>
                          </a:uFill>
                        </a:rPr>
                        <a:t>               75,000</a:t>
                      </a: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210382">
                <a:tc>
                  <a:txBody>
                    <a:bodyPr/>
                    <a:lstStyle/>
                    <a:p>
                      <a:r>
                        <a:rPr lang="en-IN" sz="12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u="sng" dirty="0">
                          <a:solidFill>
                            <a:schemeClr val="tx1"/>
                          </a:solidFill>
                        </a:rPr>
                        <a:t>      200,000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sng" baseline="0" dirty="0">
                          <a:solidFill>
                            <a:srgbClr val="AC0000"/>
                          </a:solidFill>
                          <a:uFill>
                            <a:solidFill>
                              <a:schemeClr val="tx1"/>
                            </a:solidFill>
                          </a:uFill>
                        </a:rPr>
                        <a:t>             200,000</a:t>
                      </a: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210382">
                <a:tc>
                  <a:txBody>
                    <a:bodyPr/>
                    <a:lstStyle/>
                    <a:p>
                      <a:r>
                        <a:rPr lang="en-IN" sz="12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u="sng" dirty="0">
                          <a:solidFill>
                            <a:schemeClr val="tx1"/>
                          </a:solidFill>
                        </a:rPr>
                        <a:t>      300,000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200" u="sng" dirty="0">
                          <a:solidFill>
                            <a:schemeClr val="tx1"/>
                          </a:solidFill>
                        </a:rPr>
                        <a:t>                    -</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b="1" u="none" baseline="0" dirty="0">
                          <a:solidFill>
                            <a:srgbClr val="AC0000"/>
                          </a:solidFill>
                          <a:uFill>
                            <a:solidFill>
                              <a:schemeClr val="tx1"/>
                            </a:solidFill>
                          </a:uFill>
                        </a:rPr>
                        <a:t>  </a:t>
                      </a:r>
                      <a:r>
                        <a:rPr lang="en-US" sz="1200" b="1" u="sng" baseline="0" dirty="0">
                          <a:solidFill>
                            <a:srgbClr val="AC0000"/>
                          </a:solidFill>
                          <a:uFill>
                            <a:solidFill>
                              <a:schemeClr val="tx1"/>
                            </a:solidFill>
                          </a:uFill>
                        </a:rPr>
                        <a:t>          (300,000</a:t>
                      </a:r>
                      <a:r>
                        <a:rPr lang="en-US" sz="1200" b="1" u="none" baseline="0" dirty="0">
                          <a:solidFill>
                            <a:srgbClr val="AC0000"/>
                          </a:solidFill>
                          <a:uFill>
                            <a:solidFill>
                              <a:schemeClr val="tx1"/>
                            </a:solidFill>
                          </a:uFill>
                        </a:rPr>
                        <a:t>)</a:t>
                      </a:r>
                      <a:endParaRPr lang="en-IN" sz="1200" b="1"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210382">
                <a:tc>
                  <a:txBody>
                    <a:bodyPr/>
                    <a:lstStyle/>
                    <a:p>
                      <a:r>
                        <a:rPr lang="en-IN" sz="1200" dirty="0">
                          <a:solidFill>
                            <a:schemeClr val="tx1"/>
                          </a:solidFill>
                        </a:rPr>
                        <a:t>Less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210382">
                <a:tc>
                  <a:txBody>
                    <a:bodyPr/>
                    <a:lstStyle/>
                    <a:p>
                      <a:pPr marL="180975" indent="0"/>
                      <a:r>
                        <a:rPr lang="en-IN" sz="1200" dirty="0">
                          <a:solidFill>
                            <a:schemeClr val="tx1"/>
                          </a:solidFill>
                        </a:rPr>
                        <a:t>General factory overhead</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dirty="0">
                          <a:solidFill>
                            <a:schemeClr val="tx1"/>
                          </a:solidFill>
                        </a:rPr>
                        <a:t>                 60,000</a:t>
                      </a: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210382">
                <a:tc>
                  <a:txBody>
                    <a:bodyPr/>
                    <a:lstStyle/>
                    <a:p>
                      <a:pPr marL="180975" indent="0"/>
                      <a:r>
                        <a:rPr lang="en-IN" sz="1200" dirty="0">
                          <a:solidFill>
                            <a:schemeClr val="tx1"/>
                          </a:solidFill>
                        </a:rPr>
                        <a:t>Salary of line manager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90,000</a:t>
                      </a:r>
                      <a:endParaRPr lang="en-IN" sz="12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210382">
                <a:tc>
                  <a:txBody>
                    <a:bodyPr/>
                    <a:lstStyle/>
                    <a:p>
                      <a:pPr marL="180975" indent="0"/>
                      <a:r>
                        <a:rPr lang="en-IN" sz="1200" dirty="0">
                          <a:solidFill>
                            <a:schemeClr val="tx1"/>
                          </a:solidFill>
                        </a:rPr>
                        <a:t>Depreciation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50,000</a:t>
                      </a:r>
                      <a:endParaRPr lang="en-IN" sz="12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210382">
                <a:tc>
                  <a:txBody>
                    <a:bodyPr/>
                    <a:lstStyle/>
                    <a:p>
                      <a:pPr marL="180975" indent="0"/>
                      <a:r>
                        <a:rPr lang="en-IN" sz="1200" dirty="0">
                          <a:solidFill>
                            <a:schemeClr val="tx1"/>
                          </a:solidFill>
                        </a:rPr>
                        <a:t>Advertising—direct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100,000</a:t>
                      </a:r>
                      <a:endParaRPr lang="en-IN" sz="12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07298225"/>
                  </a:ext>
                </a:extLst>
              </a:tr>
              <a:tr h="210382">
                <a:tc>
                  <a:txBody>
                    <a:bodyPr/>
                    <a:lstStyle/>
                    <a:p>
                      <a:pPr marL="180975" indent="0"/>
                      <a:r>
                        <a:rPr lang="en-IN" sz="1200" dirty="0">
                          <a:solidFill>
                            <a:schemeClr val="tx1"/>
                          </a:solidFill>
                        </a:rPr>
                        <a:t>Rent—factory space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70,000</a:t>
                      </a:r>
                      <a:endParaRPr lang="en-IN" sz="12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2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918415210"/>
                  </a:ext>
                </a:extLst>
              </a:tr>
              <a:tr h="210382">
                <a:tc>
                  <a:txBody>
                    <a:bodyPr/>
                    <a:lstStyle/>
                    <a:p>
                      <a:pPr marL="180975" indent="0"/>
                      <a:r>
                        <a:rPr lang="en-IN" sz="1200" dirty="0">
                          <a:solidFill>
                            <a:schemeClr val="tx1"/>
                          </a:solidFill>
                        </a:rPr>
                        <a:t>General admin.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u="sng" dirty="0">
                          <a:solidFill>
                            <a:schemeClr val="tx1"/>
                          </a:solidFill>
                        </a:rPr>
                        <a:t>        30,000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u="sng" baseline="0" dirty="0">
                          <a:solidFill>
                            <a:srgbClr val="AC0000"/>
                          </a:solidFill>
                          <a:uFill>
                            <a:solidFill>
                              <a:schemeClr val="tx1"/>
                            </a:solidFill>
                          </a:uFill>
                        </a:rPr>
                        <a:t>                          </a:t>
                      </a:r>
                      <a:r>
                        <a:rPr lang="en-US" sz="100" u="sng" baseline="0" dirty="0">
                          <a:solidFill>
                            <a:srgbClr val="AC0000"/>
                          </a:solidFill>
                          <a:uFill>
                            <a:solidFill>
                              <a:schemeClr val="tx1"/>
                            </a:solidFill>
                          </a:uFill>
                        </a:rPr>
                        <a:t>.</a:t>
                      </a:r>
                      <a:endParaRPr lang="en-IN" sz="1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56646891"/>
                  </a:ext>
                </a:extLst>
              </a:tr>
              <a:tr h="210382">
                <a:tc>
                  <a:txBody>
                    <a:bodyPr/>
                    <a:lstStyle/>
                    <a:p>
                      <a:r>
                        <a:rPr lang="en-IN" sz="12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200" u="none" dirty="0">
                          <a:solidFill>
                            <a:schemeClr val="tx1"/>
                          </a:solidFill>
                        </a:rPr>
                        <a:t>        </a:t>
                      </a:r>
                      <a:r>
                        <a:rPr lang="en-US" sz="1200" i="0" u="none" dirty="0">
                          <a:solidFill>
                            <a:schemeClr val="tx1"/>
                          </a:solidFill>
                        </a:rPr>
                        <a:t> </a:t>
                      </a:r>
                      <a:r>
                        <a:rPr lang="en-US" sz="1200" u="sng" dirty="0">
                          <a:solidFill>
                            <a:schemeClr val="tx1"/>
                          </a:solidFill>
                        </a:rPr>
                        <a:t>      400,000</a:t>
                      </a:r>
                      <a:endParaRPr lang="en-IN" sz="12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2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i="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i="0" u="sng" baseline="0" dirty="0">
                          <a:solidFill>
                            <a:srgbClr val="AC0000"/>
                          </a:solidFill>
                          <a:uFill>
                            <a:solidFill>
                              <a:schemeClr val="tx1"/>
                            </a:solidFill>
                          </a:uFill>
                        </a:rPr>
                        <a:t>                          </a:t>
                      </a:r>
                      <a:r>
                        <a:rPr lang="en-US" sz="100" i="0" u="sng" baseline="0" dirty="0">
                          <a:solidFill>
                            <a:srgbClr val="AC0000"/>
                          </a:solidFill>
                          <a:uFill>
                            <a:solidFill>
                              <a:schemeClr val="tx1"/>
                            </a:solidFill>
                          </a:uFill>
                        </a:rPr>
                        <a:t>.</a:t>
                      </a:r>
                      <a:r>
                        <a:rPr lang="en-US" sz="1300" i="0" u="sng" baseline="0" dirty="0">
                          <a:solidFill>
                            <a:srgbClr val="AC0000"/>
                          </a:solidFill>
                          <a:uFill>
                            <a:solidFill>
                              <a:schemeClr val="tx1"/>
                            </a:solidFill>
                          </a:uFill>
                        </a:rPr>
                        <a:t>  </a:t>
                      </a:r>
                      <a:endParaRPr lang="en-IN" sz="1300" i="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396185930"/>
                  </a:ext>
                </a:extLst>
              </a:tr>
              <a:tr h="210382">
                <a:tc>
                  <a:txBody>
                    <a:bodyPr/>
                    <a:lstStyle/>
                    <a:p>
                      <a:r>
                        <a:rPr lang="en-IN" sz="1200" dirty="0">
                          <a:solidFill>
                            <a:schemeClr val="tx1"/>
                          </a:solidFill>
                        </a:rPr>
                        <a:t>Net operating loss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u="none" baseline="0" dirty="0">
                          <a:solidFill>
                            <a:schemeClr val="tx1"/>
                          </a:solidFill>
                        </a:rPr>
                        <a:t>          </a:t>
                      </a:r>
                      <a:r>
                        <a:rPr lang="en-US" sz="1200" u="dbl" baseline="0" dirty="0">
                          <a:solidFill>
                            <a:schemeClr val="tx1"/>
                          </a:solidFill>
                        </a:rPr>
                        <a:t>$   (100,000</a:t>
                      </a:r>
                      <a:r>
                        <a:rPr lang="en-US" sz="1200" u="none" baseline="0" dirty="0">
                          <a:solidFill>
                            <a:schemeClr val="tx1"/>
                          </a:solidFill>
                        </a:rPr>
                        <a:t>)</a:t>
                      </a:r>
                      <a:endParaRPr lang="en-IN" sz="12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2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u="dbl" baseline="0" dirty="0">
                          <a:solidFill>
                            <a:schemeClr val="tx1"/>
                          </a:solidFill>
                        </a:rPr>
                        <a:t>                     </a:t>
                      </a:r>
                      <a:r>
                        <a:rPr lang="en-US" sz="100" u="dbl" baseline="0" dirty="0">
                          <a:solidFill>
                            <a:schemeClr val="tx1"/>
                          </a:solidFill>
                        </a:rPr>
                        <a:t>.</a:t>
                      </a:r>
                      <a:endParaRPr lang="en-IN" sz="1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dbl" baseline="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rgbClr val="AC0000"/>
                          </a:solidFill>
                          <a:uFill>
                            <a:solidFill>
                              <a:schemeClr val="tx1"/>
                            </a:solidFill>
                          </a:uFill>
                        </a:rPr>
                        <a:t>                          </a:t>
                      </a:r>
                      <a:r>
                        <a:rPr lang="en-US" sz="100" u="dbl" baseline="0" dirty="0">
                          <a:solidFill>
                            <a:srgbClr val="AC0000"/>
                          </a:solidFill>
                          <a:uFill>
                            <a:solidFill>
                              <a:schemeClr val="tx1"/>
                            </a:solidFill>
                          </a:uFill>
                        </a:rPr>
                        <a:t>.</a:t>
                      </a:r>
                      <a:endParaRPr lang="en-IN" sz="100" u="dbl"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74758797"/>
                  </a:ext>
                </a:extLst>
              </a:tr>
            </a:tbl>
          </a:graphicData>
        </a:graphic>
      </p:graphicFrame>
      <p:sp>
        <p:nvSpPr>
          <p:cNvPr id="7" name="Content Placeholder 7"/>
          <p:cNvSpPr>
            <a:spLocks noGrp="1"/>
          </p:cNvSpPr>
          <p:nvPr>
            <p:ph sz="quarter" idx="10"/>
          </p:nvPr>
        </p:nvSpPr>
        <p:spPr>
          <a:xfrm>
            <a:off x="6400800" y="3055213"/>
            <a:ext cx="2473036" cy="1297422"/>
          </a:xfrm>
        </p:spPr>
        <p:txBody>
          <a:bodyPr/>
          <a:lstStyle/>
          <a:p>
            <a:r>
              <a:rPr lang="en-US" sz="1600" b="1" noProof="0" dirty="0"/>
              <a:t>If the Digital </a:t>
            </a:r>
            <a:r>
              <a:rPr lang="en-US" sz="1600" b="1" dirty="0"/>
              <a:t>W</a:t>
            </a:r>
            <a:r>
              <a:rPr lang="en-US" sz="1600" b="1" noProof="0" dirty="0"/>
              <a:t>atch line is dropped, the company loses $300,000 in contribution margin.</a:t>
            </a:r>
            <a:r>
              <a:rPr lang="en-US" sz="1600" noProof="0" dirty="0">
                <a:effectLst>
                  <a:outerShdw blurRad="38100" dist="38100" dir="2700000" algn="tl">
                    <a:srgbClr val="000000"/>
                  </a:outerShdw>
                </a:effectLst>
              </a:rPr>
              <a:t> </a:t>
            </a:r>
          </a:p>
        </p:txBody>
      </p:sp>
    </p:spTree>
    <p:extLst>
      <p:ext uri="{BB962C8B-B14F-4D97-AF65-F5344CB8AC3E}">
        <p14:creationId xmlns:p14="http://schemas.microsoft.com/office/powerpoint/2010/main" val="1106349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noProof="0" dirty="0"/>
              <a:t>Comparative Income Approach </a:t>
            </a:r>
            <a:r>
              <a:rPr lang="en-US" sz="1000" noProof="0" dirty="0"/>
              <a:t>3</a:t>
            </a:r>
          </a:p>
        </p:txBody>
      </p:sp>
      <p:graphicFrame>
        <p:nvGraphicFramePr>
          <p:cNvPr id="5" name="Table 4"/>
          <p:cNvGraphicFramePr>
            <a:graphicFrameLocks noGrp="1"/>
          </p:cNvGraphicFramePr>
          <p:nvPr>
            <p:extLst>
              <p:ext uri="{D42A27DB-BD31-4B8C-83A1-F6EECF244321}">
                <p14:modId xmlns:p14="http://schemas.microsoft.com/office/powerpoint/2010/main" val="3026545901"/>
              </p:ext>
            </p:extLst>
          </p:nvPr>
        </p:nvGraphicFramePr>
        <p:xfrm>
          <a:off x="513452" y="1393164"/>
          <a:ext cx="5831138" cy="4790160"/>
        </p:xfrm>
        <a:graphic>
          <a:graphicData uri="http://schemas.openxmlformats.org/drawingml/2006/table">
            <a:tbl>
              <a:tblPr firstRow="1" bandRow="1">
                <a:tableStyleId>{2D5ABB26-0587-4C30-8999-92F81FD0307C}</a:tableStyleId>
              </a:tblPr>
              <a:tblGrid>
                <a:gridCol w="2173538">
                  <a:extLst>
                    <a:ext uri="{9D8B030D-6E8A-4147-A177-3AD203B41FA5}">
                      <a16:colId xmlns="" xmlns:a16="http://schemas.microsoft.com/office/drawing/2014/main" val="389484179"/>
                    </a:ext>
                  </a:extLst>
                </a:gridCol>
                <a:gridCol w="1143000">
                  <a:extLst>
                    <a:ext uri="{9D8B030D-6E8A-4147-A177-3AD203B41FA5}">
                      <a16:colId xmlns="" xmlns:a16="http://schemas.microsoft.com/office/drawing/2014/main" val="2870403173"/>
                    </a:ext>
                  </a:extLst>
                </a:gridCol>
                <a:gridCol w="152400">
                  <a:extLst>
                    <a:ext uri="{9D8B030D-6E8A-4147-A177-3AD203B41FA5}">
                      <a16:colId xmlns="" xmlns:a16="http://schemas.microsoft.com/office/drawing/2014/main" val="2462486612"/>
                    </a:ext>
                  </a:extLst>
                </a:gridCol>
                <a:gridCol w="1066800">
                  <a:extLst>
                    <a:ext uri="{9D8B030D-6E8A-4147-A177-3AD203B41FA5}">
                      <a16:colId xmlns="" xmlns:a16="http://schemas.microsoft.com/office/drawing/2014/main" val="3206400417"/>
                    </a:ext>
                  </a:extLst>
                </a:gridCol>
                <a:gridCol w="152400">
                  <a:extLst>
                    <a:ext uri="{9D8B030D-6E8A-4147-A177-3AD203B41FA5}">
                      <a16:colId xmlns="" xmlns:a16="http://schemas.microsoft.com/office/drawing/2014/main" val="2032431889"/>
                    </a:ext>
                  </a:extLst>
                </a:gridCol>
                <a:gridCol w="1143000">
                  <a:extLst>
                    <a:ext uri="{9D8B030D-6E8A-4147-A177-3AD203B41FA5}">
                      <a16:colId xmlns="" xmlns:a16="http://schemas.microsoft.com/office/drawing/2014/main" val="2337999941"/>
                    </a:ext>
                  </a:extLst>
                </a:gridCol>
              </a:tblGrid>
              <a:tr h="367683">
                <a:tc>
                  <a:txBody>
                    <a:bodyPr/>
                    <a:lstStyle/>
                    <a:p>
                      <a:endParaRPr lang="en-IN" sz="13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Keep Digital</a:t>
                      </a:r>
                      <a:r>
                        <a:rPr lang="en-IN" sz="1300" b="1" u="sng" dirty="0">
                          <a:solidFill>
                            <a:schemeClr val="tx1"/>
                          </a:solidFill>
                        </a:rPr>
                        <a:t> 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chemeClr val="tx1"/>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Drop Digital </a:t>
                      </a:r>
                      <a:r>
                        <a:rPr lang="en-IN" sz="1300" b="1" u="sng" dirty="0">
                          <a:solidFill>
                            <a:schemeClr val="tx1"/>
                          </a:solidFill>
                        </a:rPr>
                        <a:t>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rgbClr val="C00000"/>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sng" baseline="0" dirty="0">
                          <a:solidFill>
                            <a:srgbClr val="AC0000"/>
                          </a:solidFill>
                          <a:uFill>
                            <a:solidFill>
                              <a:schemeClr val="tx1"/>
                            </a:solidFill>
                          </a:uFill>
                        </a:rPr>
                        <a:t>Difference</a:t>
                      </a:r>
                    </a:p>
                  </a:txBody>
                  <a:tcPr marL="36000" marR="36000" marT="36000" marB="3600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210382">
                <a:tc>
                  <a:txBody>
                    <a:bodyPr/>
                    <a:lstStyle/>
                    <a:p>
                      <a:r>
                        <a:rPr lang="en-IN" sz="1300" dirty="0">
                          <a:solidFill>
                            <a:schemeClr val="tx1"/>
                          </a:solidFill>
                        </a:rPr>
                        <a:t>Sales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r>
                        <a:rPr lang="en-US" sz="1300" u="sng" dirty="0">
                          <a:solidFill>
                            <a:schemeClr val="tx1"/>
                          </a:solidFill>
                        </a:rPr>
                        <a:t>$ 500,000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 (500,000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210382">
                <a:tc>
                  <a:txBody>
                    <a:bodyPr/>
                    <a:lstStyle/>
                    <a:p>
                      <a:r>
                        <a:rPr lang="en-IN" sz="13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210382">
                <a:tc>
                  <a:txBody>
                    <a:bodyPr/>
                    <a:lstStyle/>
                    <a:p>
                      <a:pPr marL="180975" indent="0"/>
                      <a:r>
                        <a:rPr lang="en-IN" sz="1300" dirty="0">
                          <a:solidFill>
                            <a:schemeClr val="tx1"/>
                          </a:solidFill>
                        </a:rPr>
                        <a:t>Manufacturing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120,000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120,000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210382">
                <a:tc>
                  <a:txBody>
                    <a:bodyPr/>
                    <a:lstStyle/>
                    <a:p>
                      <a:pPr marL="180975" indent="0"/>
                      <a:r>
                        <a:rPr lang="en-IN" sz="1300" dirty="0">
                          <a:solidFill>
                            <a:schemeClr val="tx1"/>
                          </a:solidFill>
                        </a:rPr>
                        <a:t>Shipping</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5,000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5,000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210382">
                <a:tc>
                  <a:txBody>
                    <a:bodyPr/>
                    <a:lstStyle/>
                    <a:p>
                      <a:pPr marL="180975" indent="0"/>
                      <a:r>
                        <a:rPr lang="en-IN" sz="1300" dirty="0">
                          <a:solidFill>
                            <a:schemeClr val="tx1"/>
                          </a:solidFill>
                        </a:rPr>
                        <a:t>Commissions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r>
                        <a:rPr lang="en-US" sz="1300" u="sng" dirty="0">
                          <a:solidFill>
                            <a:schemeClr val="tx1"/>
                          </a:solidFill>
                        </a:rPr>
                        <a:t>          75,000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75,000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210382">
                <a:tc>
                  <a:txBody>
                    <a:bodyPr/>
                    <a:lstStyle/>
                    <a:p>
                      <a:r>
                        <a:rPr lang="en-IN" sz="13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r>
                        <a:rPr lang="en-US" sz="1300" u="sng" dirty="0">
                          <a:solidFill>
                            <a:schemeClr val="tx1"/>
                          </a:solidFill>
                        </a:rPr>
                        <a:t>       200,000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200,000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210382">
                <a:tc>
                  <a:txBody>
                    <a:bodyPr/>
                    <a:lstStyle/>
                    <a:p>
                      <a:r>
                        <a:rPr lang="en-IN" sz="13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i="0" u="none" dirty="0">
                          <a:solidFill>
                            <a:schemeClr val="tx1"/>
                          </a:solidFill>
                        </a:rPr>
                        <a:t>  </a:t>
                      </a:r>
                      <a:r>
                        <a:rPr lang="en-US" sz="1300" u="sng" dirty="0">
                          <a:solidFill>
                            <a:schemeClr val="tx1"/>
                          </a:solidFill>
                        </a:rPr>
                        <a:t>       300,000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(300,000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210382">
                <a:tc>
                  <a:txBody>
                    <a:bodyPr/>
                    <a:lstStyle/>
                    <a:p>
                      <a:r>
                        <a:rPr lang="en-IN" sz="1300" dirty="0">
                          <a:solidFill>
                            <a:schemeClr val="tx1"/>
                          </a:solidFill>
                        </a:rPr>
                        <a:t>Less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210382">
                <a:tc>
                  <a:txBody>
                    <a:bodyPr/>
                    <a:lstStyle/>
                    <a:p>
                      <a:pPr marL="180975" indent="0"/>
                      <a:r>
                        <a:rPr lang="en-IN" sz="1300" dirty="0">
                          <a:solidFill>
                            <a:schemeClr val="tx1"/>
                          </a:solidFill>
                        </a:rPr>
                        <a:t>General factory overhead</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b="1" dirty="0">
                          <a:solidFill>
                            <a:schemeClr val="tx1"/>
                          </a:solidFill>
                        </a:rPr>
                        <a:t>60,000</a:t>
                      </a:r>
                      <a:endParaRPr lang="en-IN" sz="1300" b="1"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210382">
                <a:tc>
                  <a:txBody>
                    <a:bodyPr/>
                    <a:lstStyle/>
                    <a:p>
                      <a:pPr marL="180975" indent="0"/>
                      <a:r>
                        <a:rPr lang="en-IN" sz="1300" dirty="0">
                          <a:solidFill>
                            <a:schemeClr val="tx1"/>
                          </a:solidFill>
                        </a:rPr>
                        <a:t>Salary of line manager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90,000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210382">
                <a:tc>
                  <a:txBody>
                    <a:bodyPr/>
                    <a:lstStyle/>
                    <a:p>
                      <a:pPr marL="180975" indent="0"/>
                      <a:r>
                        <a:rPr lang="en-IN" sz="1300" dirty="0">
                          <a:solidFill>
                            <a:schemeClr val="tx1"/>
                          </a:solidFill>
                        </a:rPr>
                        <a:t>Depreciation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210382">
                <a:tc>
                  <a:txBody>
                    <a:bodyPr/>
                    <a:lstStyle/>
                    <a:p>
                      <a:pPr marL="180975" indent="0"/>
                      <a:r>
                        <a:rPr lang="en-IN" sz="1300" dirty="0">
                          <a:solidFill>
                            <a:schemeClr val="tx1"/>
                          </a:solidFill>
                        </a:rPr>
                        <a:t>Advertising—direct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100,000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07298225"/>
                  </a:ext>
                </a:extLst>
              </a:tr>
              <a:tr h="210382">
                <a:tc>
                  <a:txBody>
                    <a:bodyPr/>
                    <a:lstStyle/>
                    <a:p>
                      <a:pPr marL="180975" indent="0"/>
                      <a:r>
                        <a:rPr lang="en-IN" sz="1300" dirty="0">
                          <a:solidFill>
                            <a:schemeClr val="tx1"/>
                          </a:solidFill>
                        </a:rPr>
                        <a:t>Rent—factory space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70,000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918415210"/>
                  </a:ext>
                </a:extLst>
              </a:tr>
              <a:tr h="210382">
                <a:tc>
                  <a:txBody>
                    <a:bodyPr/>
                    <a:lstStyle/>
                    <a:p>
                      <a:pPr marL="180975" indent="0"/>
                      <a:r>
                        <a:rPr lang="en-IN" sz="1300" dirty="0">
                          <a:solidFill>
                            <a:schemeClr val="tx1"/>
                          </a:solidFill>
                        </a:rPr>
                        <a:t>General admin.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r>
                        <a:rPr lang="en-US" sz="1300" u="sng" dirty="0">
                          <a:solidFill>
                            <a:schemeClr val="tx1"/>
                          </a:solidFill>
                        </a:rPr>
                        <a:t>         30,000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u="sng" baseline="0" dirty="0">
                          <a:solidFill>
                            <a:srgbClr val="AC0000"/>
                          </a:solidFill>
                          <a:uFill>
                            <a:solidFill>
                              <a:schemeClr val="tx1"/>
                            </a:solidFill>
                          </a:uFill>
                        </a:rPr>
                        <a:t>                          </a:t>
                      </a:r>
                      <a:r>
                        <a:rPr lang="en-US" sz="100" u="sng" baseline="0" dirty="0">
                          <a:solidFill>
                            <a:srgbClr val="AC0000"/>
                          </a:solidFill>
                          <a:uFill>
                            <a:solidFill>
                              <a:schemeClr val="tx1"/>
                            </a:solidFill>
                          </a:uFill>
                        </a:rPr>
                        <a:t>.</a:t>
                      </a:r>
                      <a:endParaRPr lang="en-IN" sz="1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56646891"/>
                  </a:ext>
                </a:extLst>
              </a:tr>
              <a:tr h="210382">
                <a:tc>
                  <a:txBody>
                    <a:bodyPr/>
                    <a:lstStyle/>
                    <a:p>
                      <a:r>
                        <a:rPr lang="en-IN" sz="13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r>
                        <a:rPr lang="en-US" sz="1300" u="sng" dirty="0">
                          <a:solidFill>
                            <a:schemeClr val="tx1"/>
                          </a:solidFill>
                        </a:rPr>
                        <a:t>     4,00,000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i="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i="0" u="sng" baseline="0" dirty="0">
                          <a:solidFill>
                            <a:srgbClr val="AC0000"/>
                          </a:solidFill>
                          <a:uFill>
                            <a:solidFill>
                              <a:schemeClr val="tx1"/>
                            </a:solidFill>
                          </a:uFill>
                        </a:rPr>
                        <a:t>                          </a:t>
                      </a:r>
                      <a:r>
                        <a:rPr lang="en-US" sz="100" i="0" u="sng" baseline="0" dirty="0">
                          <a:solidFill>
                            <a:srgbClr val="AC0000"/>
                          </a:solidFill>
                          <a:uFill>
                            <a:solidFill>
                              <a:schemeClr val="tx1"/>
                            </a:solidFill>
                          </a:uFill>
                        </a:rPr>
                        <a:t>.</a:t>
                      </a:r>
                      <a:r>
                        <a:rPr lang="en-US" sz="1300" i="0" u="sng" baseline="0" dirty="0">
                          <a:solidFill>
                            <a:srgbClr val="AC0000"/>
                          </a:solidFill>
                          <a:uFill>
                            <a:solidFill>
                              <a:schemeClr val="tx1"/>
                            </a:solidFill>
                          </a:uFill>
                        </a:rPr>
                        <a:t>  </a:t>
                      </a:r>
                      <a:endParaRPr lang="en-IN" sz="1300" i="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396185930"/>
                  </a:ext>
                </a:extLst>
              </a:tr>
              <a:tr h="210382">
                <a:tc>
                  <a:txBody>
                    <a:bodyPr/>
                    <a:lstStyle/>
                    <a:p>
                      <a:r>
                        <a:rPr lang="en-IN" sz="1300" dirty="0">
                          <a:solidFill>
                            <a:schemeClr val="tx1"/>
                          </a:solidFill>
                        </a:rPr>
                        <a:t>Net operating loss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115888" algn="l"/>
                      <a:r>
                        <a:rPr lang="en-US" sz="1300" u="none" baseline="0" dirty="0">
                          <a:solidFill>
                            <a:schemeClr val="tx1"/>
                          </a:solidFill>
                        </a:rPr>
                        <a:t>   </a:t>
                      </a:r>
                      <a:r>
                        <a:rPr lang="en-US" sz="1300" u="dbl" baseline="0" dirty="0">
                          <a:solidFill>
                            <a:schemeClr val="tx1"/>
                          </a:solidFill>
                        </a:rPr>
                        <a:t>$  (100,000</a:t>
                      </a:r>
                      <a:r>
                        <a:rPr lang="en-US" sz="1300" u="none" baseline="0" dirty="0">
                          <a:solidFill>
                            <a:schemeClr val="tx1"/>
                          </a:solidFill>
                        </a:rPr>
                        <a:t>)</a:t>
                      </a:r>
                      <a:endParaRPr lang="en-IN" sz="13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u="dbl" baseline="0" dirty="0">
                          <a:solidFill>
                            <a:schemeClr val="tx1"/>
                          </a:solidFill>
                        </a:rPr>
                        <a:t>                     </a:t>
                      </a:r>
                      <a:r>
                        <a:rPr lang="en-US" sz="100" u="dbl" baseline="0" dirty="0">
                          <a:solidFill>
                            <a:schemeClr val="tx1"/>
                          </a:solidFill>
                        </a:rPr>
                        <a:t>.</a:t>
                      </a:r>
                      <a:endParaRPr lang="en-IN" sz="1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dbl" baseline="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rgbClr val="AC0000"/>
                          </a:solidFill>
                          <a:uFill>
                            <a:solidFill>
                              <a:schemeClr val="tx1"/>
                            </a:solidFill>
                          </a:uFill>
                        </a:rPr>
                        <a:t>                          </a:t>
                      </a:r>
                      <a:r>
                        <a:rPr lang="en-US" sz="100" u="dbl" baseline="0" dirty="0">
                          <a:solidFill>
                            <a:srgbClr val="AC0000"/>
                          </a:solidFill>
                          <a:uFill>
                            <a:solidFill>
                              <a:schemeClr val="tx1"/>
                            </a:solidFill>
                          </a:uFill>
                        </a:rPr>
                        <a:t>.</a:t>
                      </a:r>
                      <a:endParaRPr lang="en-IN" sz="100" u="dbl"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74758797"/>
                  </a:ext>
                </a:extLst>
              </a:tr>
            </a:tbl>
          </a:graphicData>
        </a:graphic>
      </p:graphicFrame>
      <p:sp>
        <p:nvSpPr>
          <p:cNvPr id="7" name="Content Placeholder 7"/>
          <p:cNvSpPr>
            <a:spLocks noGrp="1"/>
          </p:cNvSpPr>
          <p:nvPr>
            <p:ph sz="quarter" idx="10"/>
          </p:nvPr>
        </p:nvSpPr>
        <p:spPr>
          <a:xfrm>
            <a:off x="6781800" y="4800600"/>
            <a:ext cx="2133600" cy="1382724"/>
          </a:xfrm>
        </p:spPr>
        <p:txBody>
          <a:bodyPr/>
          <a:lstStyle/>
          <a:p>
            <a:pPr>
              <a:defRPr/>
            </a:pPr>
            <a:r>
              <a:rPr lang="en-US" altLang="en-US" sz="1600" b="1" noProof="0" dirty="0">
                <a:ea typeface="MS PGothic" panose="020B0600070205080204" pitchFamily="34" charset="-128"/>
              </a:rPr>
              <a:t>On the other hand, the general factory overhead would be the same under both alternatives, so it is irrelevant.</a:t>
            </a:r>
          </a:p>
        </p:txBody>
      </p:sp>
    </p:spTree>
    <p:extLst>
      <p:ext uri="{BB962C8B-B14F-4D97-AF65-F5344CB8AC3E}">
        <p14:creationId xmlns:p14="http://schemas.microsoft.com/office/powerpoint/2010/main" val="2896467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noProof="0" dirty="0"/>
              <a:t>Comparative Income Approach </a:t>
            </a:r>
            <a:r>
              <a:rPr lang="en-US" sz="1000" noProof="0" dirty="0"/>
              <a:t>4</a:t>
            </a:r>
          </a:p>
        </p:txBody>
      </p:sp>
      <p:graphicFrame>
        <p:nvGraphicFramePr>
          <p:cNvPr id="5" name="Table 4"/>
          <p:cNvGraphicFramePr>
            <a:graphicFrameLocks noGrp="1"/>
          </p:cNvGraphicFramePr>
          <p:nvPr>
            <p:extLst>
              <p:ext uri="{D42A27DB-BD31-4B8C-83A1-F6EECF244321}">
                <p14:modId xmlns:p14="http://schemas.microsoft.com/office/powerpoint/2010/main" val="1975503974"/>
              </p:ext>
            </p:extLst>
          </p:nvPr>
        </p:nvGraphicFramePr>
        <p:xfrm>
          <a:off x="708322" y="1393164"/>
          <a:ext cx="5907338" cy="4790160"/>
        </p:xfrm>
        <a:graphic>
          <a:graphicData uri="http://schemas.openxmlformats.org/drawingml/2006/table">
            <a:tbl>
              <a:tblPr firstRow="1" bandRow="1">
                <a:tableStyleId>{2D5ABB26-0587-4C30-8999-92F81FD0307C}</a:tableStyleId>
              </a:tblPr>
              <a:tblGrid>
                <a:gridCol w="2173538">
                  <a:extLst>
                    <a:ext uri="{9D8B030D-6E8A-4147-A177-3AD203B41FA5}">
                      <a16:colId xmlns="" xmlns:a16="http://schemas.microsoft.com/office/drawing/2014/main" val="389484179"/>
                    </a:ext>
                  </a:extLst>
                </a:gridCol>
                <a:gridCol w="1287760">
                  <a:extLst>
                    <a:ext uri="{9D8B030D-6E8A-4147-A177-3AD203B41FA5}">
                      <a16:colId xmlns="" xmlns:a16="http://schemas.microsoft.com/office/drawing/2014/main" val="2870403173"/>
                    </a:ext>
                  </a:extLst>
                </a:gridCol>
                <a:gridCol w="160040">
                  <a:extLst>
                    <a:ext uri="{9D8B030D-6E8A-4147-A177-3AD203B41FA5}">
                      <a16:colId xmlns="" xmlns:a16="http://schemas.microsoft.com/office/drawing/2014/main" val="381827640"/>
                    </a:ext>
                  </a:extLst>
                </a:gridCol>
                <a:gridCol w="990600">
                  <a:extLst>
                    <a:ext uri="{9D8B030D-6E8A-4147-A177-3AD203B41FA5}">
                      <a16:colId xmlns="" xmlns:a16="http://schemas.microsoft.com/office/drawing/2014/main" val="3206400417"/>
                    </a:ext>
                  </a:extLst>
                </a:gridCol>
                <a:gridCol w="152400">
                  <a:extLst>
                    <a:ext uri="{9D8B030D-6E8A-4147-A177-3AD203B41FA5}">
                      <a16:colId xmlns="" xmlns:a16="http://schemas.microsoft.com/office/drawing/2014/main" val="2344550245"/>
                    </a:ext>
                  </a:extLst>
                </a:gridCol>
                <a:gridCol w="1143000">
                  <a:extLst>
                    <a:ext uri="{9D8B030D-6E8A-4147-A177-3AD203B41FA5}">
                      <a16:colId xmlns="" xmlns:a16="http://schemas.microsoft.com/office/drawing/2014/main" val="2337999941"/>
                    </a:ext>
                  </a:extLst>
                </a:gridCol>
              </a:tblGrid>
              <a:tr h="367683">
                <a:tc>
                  <a:txBody>
                    <a:bodyPr/>
                    <a:lstStyle/>
                    <a:p>
                      <a:endParaRPr lang="en-IN" sz="13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Keep Digital</a:t>
                      </a:r>
                      <a:r>
                        <a:rPr lang="en-IN" sz="1300" b="1" u="sng" dirty="0">
                          <a:solidFill>
                            <a:schemeClr val="tx1"/>
                          </a:solidFill>
                        </a:rPr>
                        <a:t> 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chemeClr val="tx1"/>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Drop Digital </a:t>
                      </a:r>
                      <a:r>
                        <a:rPr lang="en-IN" sz="1300" b="1" u="sng" dirty="0">
                          <a:solidFill>
                            <a:schemeClr val="tx1"/>
                          </a:solidFill>
                        </a:rPr>
                        <a:t>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rgbClr val="C00000"/>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sng" baseline="0" dirty="0">
                          <a:solidFill>
                            <a:srgbClr val="AC0000"/>
                          </a:solidFill>
                          <a:uFill>
                            <a:solidFill>
                              <a:schemeClr val="tx1"/>
                            </a:solidFill>
                          </a:uFill>
                        </a:rPr>
                        <a:t>Difference</a:t>
                      </a:r>
                    </a:p>
                  </a:txBody>
                  <a:tcPr marL="36000" marR="36000" marT="36000" marB="3600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239216">
                <a:tc>
                  <a:txBody>
                    <a:bodyPr/>
                    <a:lstStyle/>
                    <a:p>
                      <a:r>
                        <a:rPr lang="en-IN" sz="1300" dirty="0">
                          <a:solidFill>
                            <a:schemeClr val="tx1"/>
                          </a:solidFill>
                        </a:rPr>
                        <a:t>Sales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$ 500,000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 (500,000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182456">
                <a:tc>
                  <a:txBody>
                    <a:bodyPr/>
                    <a:lstStyle/>
                    <a:p>
                      <a:r>
                        <a:rPr lang="en-IN" sz="13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210382">
                <a:tc>
                  <a:txBody>
                    <a:bodyPr/>
                    <a:lstStyle/>
                    <a:p>
                      <a:pPr marL="180975" indent="0"/>
                      <a:r>
                        <a:rPr lang="en-IN" sz="1300" dirty="0">
                          <a:solidFill>
                            <a:schemeClr val="tx1"/>
                          </a:solidFill>
                        </a:rPr>
                        <a:t>Manufacturing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120,000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120,000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210382">
                <a:tc>
                  <a:txBody>
                    <a:bodyPr/>
                    <a:lstStyle/>
                    <a:p>
                      <a:pPr marL="180975" indent="0"/>
                      <a:r>
                        <a:rPr lang="en-IN" sz="1300" dirty="0">
                          <a:solidFill>
                            <a:schemeClr val="tx1"/>
                          </a:solidFill>
                        </a:rPr>
                        <a:t>Shipping</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5,000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5,000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210382">
                <a:tc>
                  <a:txBody>
                    <a:bodyPr/>
                    <a:lstStyle/>
                    <a:p>
                      <a:pPr marL="180975" indent="0"/>
                      <a:r>
                        <a:rPr lang="en-IN" sz="1300" dirty="0">
                          <a:solidFill>
                            <a:schemeClr val="tx1"/>
                          </a:solidFill>
                        </a:rPr>
                        <a:t>Commissions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75,000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75,000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210382">
                <a:tc>
                  <a:txBody>
                    <a:bodyPr/>
                    <a:lstStyle/>
                    <a:p>
                      <a:r>
                        <a:rPr lang="en-IN" sz="13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200,000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200,000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210382">
                <a:tc>
                  <a:txBody>
                    <a:bodyPr/>
                    <a:lstStyle/>
                    <a:p>
                      <a:r>
                        <a:rPr lang="en-IN" sz="13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(300,000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210382">
                <a:tc>
                  <a:txBody>
                    <a:bodyPr/>
                    <a:lstStyle/>
                    <a:p>
                      <a:r>
                        <a:rPr lang="en-IN" sz="1300" dirty="0">
                          <a:solidFill>
                            <a:schemeClr val="tx1"/>
                          </a:solidFill>
                        </a:rPr>
                        <a:t>Less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210382">
                <a:tc>
                  <a:txBody>
                    <a:bodyPr/>
                    <a:lstStyle/>
                    <a:p>
                      <a:pPr marL="180975" indent="0"/>
                      <a:r>
                        <a:rPr lang="en-IN" sz="1300" dirty="0">
                          <a:solidFill>
                            <a:schemeClr val="tx1"/>
                          </a:solidFill>
                        </a:rPr>
                        <a:t>General factory overhead</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210382">
                <a:tc>
                  <a:txBody>
                    <a:bodyPr/>
                    <a:lstStyle/>
                    <a:p>
                      <a:pPr marL="180975" indent="0"/>
                      <a:r>
                        <a:rPr lang="en-IN" sz="1300" dirty="0">
                          <a:solidFill>
                            <a:schemeClr val="tx1"/>
                          </a:solidFill>
                        </a:rPr>
                        <a:t>Salary of line manager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90,000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b="1" u="none" dirty="0">
                          <a:solidFill>
                            <a:schemeClr val="tx1"/>
                          </a:solidFill>
                        </a:rPr>
                        <a:t>-</a:t>
                      </a:r>
                      <a:endParaRPr lang="en-IN" sz="1300" b="1"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90,000</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210382">
                <a:tc>
                  <a:txBody>
                    <a:bodyPr/>
                    <a:lstStyle/>
                    <a:p>
                      <a:pPr marL="180975" indent="0"/>
                      <a:r>
                        <a:rPr lang="en-IN" sz="1300" dirty="0">
                          <a:solidFill>
                            <a:schemeClr val="tx1"/>
                          </a:solidFill>
                        </a:rPr>
                        <a:t>Depreciation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210382">
                <a:tc>
                  <a:txBody>
                    <a:bodyPr/>
                    <a:lstStyle/>
                    <a:p>
                      <a:pPr marL="180975" indent="0"/>
                      <a:r>
                        <a:rPr lang="en-IN" sz="1300" dirty="0">
                          <a:solidFill>
                            <a:schemeClr val="tx1"/>
                          </a:solidFill>
                        </a:rPr>
                        <a:t>Advertising—direct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100,000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07298225"/>
                  </a:ext>
                </a:extLst>
              </a:tr>
              <a:tr h="210382">
                <a:tc>
                  <a:txBody>
                    <a:bodyPr/>
                    <a:lstStyle/>
                    <a:p>
                      <a:pPr marL="180975" indent="0"/>
                      <a:r>
                        <a:rPr lang="en-IN" sz="1300" dirty="0">
                          <a:solidFill>
                            <a:schemeClr val="tx1"/>
                          </a:solidFill>
                        </a:rPr>
                        <a:t>Rent—factory space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70,000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918415210"/>
                  </a:ext>
                </a:extLst>
              </a:tr>
              <a:tr h="210382">
                <a:tc>
                  <a:txBody>
                    <a:bodyPr/>
                    <a:lstStyle/>
                    <a:p>
                      <a:pPr marL="180975" indent="0"/>
                      <a:r>
                        <a:rPr lang="en-IN" sz="1300" dirty="0">
                          <a:solidFill>
                            <a:schemeClr val="tx1"/>
                          </a:solidFill>
                        </a:rPr>
                        <a:t>General admin.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u="sng" baseline="0" dirty="0">
                          <a:solidFill>
                            <a:srgbClr val="AC0000"/>
                          </a:solidFill>
                          <a:uFill>
                            <a:solidFill>
                              <a:schemeClr val="tx1"/>
                            </a:solidFill>
                          </a:uFill>
                        </a:rPr>
                        <a:t>                          </a:t>
                      </a:r>
                      <a:r>
                        <a:rPr lang="en-US" sz="100" u="sng" baseline="0" dirty="0">
                          <a:solidFill>
                            <a:srgbClr val="AC0000"/>
                          </a:solidFill>
                          <a:uFill>
                            <a:solidFill>
                              <a:schemeClr val="tx1"/>
                            </a:solidFill>
                          </a:uFill>
                        </a:rPr>
                        <a:t>.</a:t>
                      </a:r>
                      <a:endParaRPr lang="en-IN" sz="1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56646891"/>
                  </a:ext>
                </a:extLst>
              </a:tr>
              <a:tr h="210382">
                <a:tc>
                  <a:txBody>
                    <a:bodyPr/>
                    <a:lstStyle/>
                    <a:p>
                      <a:r>
                        <a:rPr lang="en-IN" sz="13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4,00,000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i="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i="0" u="sng" baseline="0" dirty="0">
                          <a:solidFill>
                            <a:srgbClr val="AC0000"/>
                          </a:solidFill>
                          <a:uFill>
                            <a:solidFill>
                              <a:schemeClr val="tx1"/>
                            </a:solidFill>
                          </a:uFill>
                        </a:rPr>
                        <a:t>                          </a:t>
                      </a:r>
                      <a:r>
                        <a:rPr lang="en-US" sz="100" i="0" u="sng" baseline="0" dirty="0">
                          <a:solidFill>
                            <a:srgbClr val="AC0000"/>
                          </a:solidFill>
                          <a:uFill>
                            <a:solidFill>
                              <a:schemeClr val="tx1"/>
                            </a:solidFill>
                          </a:uFill>
                        </a:rPr>
                        <a:t>.</a:t>
                      </a:r>
                      <a:r>
                        <a:rPr lang="en-US" sz="1300" i="0" u="sng" baseline="0" dirty="0">
                          <a:solidFill>
                            <a:srgbClr val="AC0000"/>
                          </a:solidFill>
                          <a:uFill>
                            <a:solidFill>
                              <a:schemeClr val="tx1"/>
                            </a:solidFill>
                          </a:uFill>
                        </a:rPr>
                        <a:t>  </a:t>
                      </a:r>
                      <a:endParaRPr lang="en-IN" sz="1300" i="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396185930"/>
                  </a:ext>
                </a:extLst>
              </a:tr>
              <a:tr h="210382">
                <a:tc>
                  <a:txBody>
                    <a:bodyPr/>
                    <a:lstStyle/>
                    <a:p>
                      <a:r>
                        <a:rPr lang="en-IN" sz="1300" dirty="0">
                          <a:solidFill>
                            <a:schemeClr val="tx1"/>
                          </a:solidFill>
                        </a:rPr>
                        <a:t>Net operating loss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chemeClr val="tx1"/>
                          </a:solidFill>
                        </a:rPr>
                        <a:t>    $   (100,000</a:t>
                      </a:r>
                      <a:r>
                        <a:rPr lang="en-US" sz="1300" u="none" baseline="0" dirty="0">
                          <a:solidFill>
                            <a:schemeClr val="tx1"/>
                          </a:solidFill>
                        </a:rPr>
                        <a:t>)</a:t>
                      </a:r>
                      <a:endParaRPr lang="en-IN" sz="13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u="dbl" baseline="0" dirty="0">
                          <a:solidFill>
                            <a:schemeClr val="tx1"/>
                          </a:solidFill>
                        </a:rPr>
                        <a:t>                     </a:t>
                      </a:r>
                      <a:r>
                        <a:rPr lang="en-US" sz="100" u="dbl" baseline="0" dirty="0">
                          <a:solidFill>
                            <a:schemeClr val="tx1"/>
                          </a:solidFill>
                        </a:rPr>
                        <a:t>.</a:t>
                      </a:r>
                      <a:endParaRPr lang="en-IN" sz="1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dbl" baseline="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rgbClr val="AC0000"/>
                          </a:solidFill>
                          <a:uFill>
                            <a:solidFill>
                              <a:schemeClr val="tx1"/>
                            </a:solidFill>
                          </a:uFill>
                        </a:rPr>
                        <a:t>                          </a:t>
                      </a:r>
                      <a:r>
                        <a:rPr lang="en-US" sz="100" u="dbl" baseline="0" dirty="0">
                          <a:solidFill>
                            <a:srgbClr val="AC0000"/>
                          </a:solidFill>
                          <a:uFill>
                            <a:solidFill>
                              <a:schemeClr val="tx1"/>
                            </a:solidFill>
                          </a:uFill>
                        </a:rPr>
                        <a:t>.</a:t>
                      </a:r>
                      <a:endParaRPr lang="en-IN" sz="100" u="dbl"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74758797"/>
                  </a:ext>
                </a:extLst>
              </a:tr>
            </a:tbl>
          </a:graphicData>
        </a:graphic>
      </p:graphicFrame>
      <p:sp>
        <p:nvSpPr>
          <p:cNvPr id="7" name="Content Placeholder 7"/>
          <p:cNvSpPr>
            <a:spLocks noGrp="1"/>
          </p:cNvSpPr>
          <p:nvPr>
            <p:ph sz="quarter" idx="10"/>
          </p:nvPr>
        </p:nvSpPr>
        <p:spPr>
          <a:xfrm>
            <a:off x="7010400" y="4800600"/>
            <a:ext cx="1905000" cy="1382724"/>
          </a:xfrm>
        </p:spPr>
        <p:txBody>
          <a:bodyPr/>
          <a:lstStyle/>
          <a:p>
            <a:pPr>
              <a:defRPr/>
            </a:pPr>
            <a:r>
              <a:rPr lang="en-US" altLang="en-US" sz="1600" b="1" noProof="0" dirty="0">
                <a:ea typeface="MS PGothic" panose="020B0600070205080204" pitchFamily="34" charset="-128"/>
              </a:rPr>
              <a:t>The salary of the product line manager would disappear, so it is relevant to the decision.</a:t>
            </a:r>
          </a:p>
        </p:txBody>
      </p:sp>
    </p:spTree>
    <p:extLst>
      <p:ext uri="{BB962C8B-B14F-4D97-AF65-F5344CB8AC3E}">
        <p14:creationId xmlns:p14="http://schemas.microsoft.com/office/powerpoint/2010/main" val="2336622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noProof="0" dirty="0"/>
              <a:t>Comparative Income Approach </a:t>
            </a:r>
            <a:r>
              <a:rPr lang="en-US" sz="1000" noProof="0" dirty="0"/>
              <a:t>5</a:t>
            </a:r>
          </a:p>
        </p:txBody>
      </p:sp>
      <p:graphicFrame>
        <p:nvGraphicFramePr>
          <p:cNvPr id="5" name="Table 4"/>
          <p:cNvGraphicFramePr>
            <a:graphicFrameLocks noGrp="1"/>
          </p:cNvGraphicFramePr>
          <p:nvPr>
            <p:extLst>
              <p:ext uri="{D42A27DB-BD31-4B8C-83A1-F6EECF244321}">
                <p14:modId xmlns:p14="http://schemas.microsoft.com/office/powerpoint/2010/main" val="335933263"/>
              </p:ext>
            </p:extLst>
          </p:nvPr>
        </p:nvGraphicFramePr>
        <p:xfrm>
          <a:off x="467555" y="1375293"/>
          <a:ext cx="6161845" cy="4790160"/>
        </p:xfrm>
        <a:graphic>
          <a:graphicData uri="http://schemas.openxmlformats.org/drawingml/2006/table">
            <a:tbl>
              <a:tblPr firstRow="1" bandRow="1">
                <a:tableStyleId>{2D5ABB26-0587-4C30-8999-92F81FD0307C}</a:tableStyleId>
              </a:tblPr>
              <a:tblGrid>
                <a:gridCol w="2249738">
                  <a:extLst>
                    <a:ext uri="{9D8B030D-6E8A-4147-A177-3AD203B41FA5}">
                      <a16:colId xmlns="" xmlns:a16="http://schemas.microsoft.com/office/drawing/2014/main" val="389484179"/>
                    </a:ext>
                  </a:extLst>
                </a:gridCol>
                <a:gridCol w="1211560">
                  <a:extLst>
                    <a:ext uri="{9D8B030D-6E8A-4147-A177-3AD203B41FA5}">
                      <a16:colId xmlns="" xmlns:a16="http://schemas.microsoft.com/office/drawing/2014/main" val="2870403173"/>
                    </a:ext>
                  </a:extLst>
                </a:gridCol>
                <a:gridCol w="236240">
                  <a:extLst>
                    <a:ext uri="{9D8B030D-6E8A-4147-A177-3AD203B41FA5}">
                      <a16:colId xmlns="" xmlns:a16="http://schemas.microsoft.com/office/drawing/2014/main" val="1589584489"/>
                    </a:ext>
                  </a:extLst>
                </a:gridCol>
                <a:gridCol w="1168907">
                  <a:extLst>
                    <a:ext uri="{9D8B030D-6E8A-4147-A177-3AD203B41FA5}">
                      <a16:colId xmlns="" xmlns:a16="http://schemas.microsoft.com/office/drawing/2014/main" val="3206400417"/>
                    </a:ext>
                  </a:extLst>
                </a:gridCol>
                <a:gridCol w="152400">
                  <a:extLst>
                    <a:ext uri="{9D8B030D-6E8A-4147-A177-3AD203B41FA5}">
                      <a16:colId xmlns="" xmlns:a16="http://schemas.microsoft.com/office/drawing/2014/main" val="2337844109"/>
                    </a:ext>
                  </a:extLst>
                </a:gridCol>
                <a:gridCol w="1143000">
                  <a:extLst>
                    <a:ext uri="{9D8B030D-6E8A-4147-A177-3AD203B41FA5}">
                      <a16:colId xmlns="" xmlns:a16="http://schemas.microsoft.com/office/drawing/2014/main" val="2337999941"/>
                    </a:ext>
                  </a:extLst>
                </a:gridCol>
              </a:tblGrid>
              <a:tr h="367683">
                <a:tc>
                  <a:txBody>
                    <a:bodyPr/>
                    <a:lstStyle/>
                    <a:p>
                      <a:endParaRPr lang="en-IN" sz="13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Keep Digital</a:t>
                      </a:r>
                      <a:r>
                        <a:rPr lang="en-IN" sz="1300" b="1" u="sng" dirty="0">
                          <a:solidFill>
                            <a:schemeClr val="tx1"/>
                          </a:solidFill>
                        </a:rPr>
                        <a:t> 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0" u="none" dirty="0">
                          <a:solidFill>
                            <a:schemeClr val="tx1"/>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Drop Digital </a:t>
                      </a:r>
                      <a:r>
                        <a:rPr lang="en-IN" sz="1300" b="1" u="sng" dirty="0">
                          <a:solidFill>
                            <a:schemeClr val="tx1"/>
                          </a:solidFill>
                        </a:rPr>
                        <a:t>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1" u="sng" dirty="0">
                          <a:solidFill>
                            <a:srgbClr val="C00000"/>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sng" baseline="0" dirty="0">
                          <a:solidFill>
                            <a:srgbClr val="AC0000"/>
                          </a:solidFill>
                          <a:uFill>
                            <a:solidFill>
                              <a:schemeClr val="tx1"/>
                            </a:solidFill>
                          </a:uFill>
                        </a:rPr>
                        <a:t>Difference</a:t>
                      </a:r>
                    </a:p>
                  </a:txBody>
                  <a:tcPr marL="36000" marR="36000" marT="36000" marB="3600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210382">
                <a:tc>
                  <a:txBody>
                    <a:bodyPr/>
                    <a:lstStyle/>
                    <a:p>
                      <a:r>
                        <a:rPr lang="en-IN" sz="1300" dirty="0">
                          <a:solidFill>
                            <a:schemeClr val="tx1"/>
                          </a:solidFill>
                        </a:rPr>
                        <a:t>Sales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$ 500,000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 (500,000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210382">
                <a:tc>
                  <a:txBody>
                    <a:bodyPr/>
                    <a:lstStyle/>
                    <a:p>
                      <a:r>
                        <a:rPr lang="en-IN" sz="13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210382">
                <a:tc>
                  <a:txBody>
                    <a:bodyPr/>
                    <a:lstStyle/>
                    <a:p>
                      <a:pPr marL="180975" indent="0"/>
                      <a:r>
                        <a:rPr lang="en-IN" sz="1300" dirty="0">
                          <a:solidFill>
                            <a:schemeClr val="tx1"/>
                          </a:solidFill>
                        </a:rPr>
                        <a:t>Manufacturing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120,000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120,000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210382">
                <a:tc>
                  <a:txBody>
                    <a:bodyPr/>
                    <a:lstStyle/>
                    <a:p>
                      <a:pPr marL="180975" indent="0"/>
                      <a:r>
                        <a:rPr lang="en-IN" sz="1300" dirty="0">
                          <a:solidFill>
                            <a:schemeClr val="tx1"/>
                          </a:solidFill>
                        </a:rPr>
                        <a:t>Shipping</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5,000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5,000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210382">
                <a:tc>
                  <a:txBody>
                    <a:bodyPr/>
                    <a:lstStyle/>
                    <a:p>
                      <a:pPr marL="180975" indent="0"/>
                      <a:r>
                        <a:rPr lang="en-IN" sz="1300" dirty="0">
                          <a:solidFill>
                            <a:schemeClr val="tx1"/>
                          </a:solidFill>
                        </a:rPr>
                        <a:t>Commissions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75,000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75,000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210382">
                <a:tc>
                  <a:txBody>
                    <a:bodyPr/>
                    <a:lstStyle/>
                    <a:p>
                      <a:r>
                        <a:rPr lang="en-IN" sz="13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200,000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200,000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210382">
                <a:tc>
                  <a:txBody>
                    <a:bodyPr/>
                    <a:lstStyle/>
                    <a:p>
                      <a:r>
                        <a:rPr lang="en-IN" sz="13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(300,000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210382">
                <a:tc>
                  <a:txBody>
                    <a:bodyPr/>
                    <a:lstStyle/>
                    <a:p>
                      <a:r>
                        <a:rPr lang="en-IN" sz="1300" dirty="0">
                          <a:solidFill>
                            <a:schemeClr val="tx1"/>
                          </a:solidFill>
                        </a:rPr>
                        <a:t>Less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210382">
                <a:tc>
                  <a:txBody>
                    <a:bodyPr/>
                    <a:lstStyle/>
                    <a:p>
                      <a:pPr marL="180975" indent="0"/>
                      <a:r>
                        <a:rPr lang="en-IN" sz="1300" dirty="0">
                          <a:solidFill>
                            <a:schemeClr val="tx1"/>
                          </a:solidFill>
                        </a:rPr>
                        <a:t>General factory overhead</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dirty="0">
                          <a:solidFill>
                            <a:schemeClr val="tx1"/>
                          </a:solidFill>
                        </a:rPr>
                        <a:t>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210382">
                <a:tc>
                  <a:txBody>
                    <a:bodyPr/>
                    <a:lstStyle/>
                    <a:p>
                      <a:pPr marL="180975" indent="0"/>
                      <a:r>
                        <a:rPr lang="en-IN" sz="1300" dirty="0">
                          <a:solidFill>
                            <a:schemeClr val="tx1"/>
                          </a:solidFill>
                        </a:rPr>
                        <a:t>Salary of line manager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90,000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b="1" u="none" dirty="0">
                          <a:solidFill>
                            <a:schemeClr val="tx1"/>
                          </a:solidFill>
                        </a:rPr>
                        <a:t>-</a:t>
                      </a:r>
                      <a:endParaRPr lang="en-IN" sz="1300" b="1"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90,000</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210382">
                <a:tc>
                  <a:txBody>
                    <a:bodyPr/>
                    <a:lstStyle/>
                    <a:p>
                      <a:pPr marL="180975" indent="0"/>
                      <a:r>
                        <a:rPr lang="en-IN" sz="1300" dirty="0">
                          <a:solidFill>
                            <a:schemeClr val="tx1"/>
                          </a:solidFill>
                        </a:rPr>
                        <a:t>Depreciation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none" dirty="0">
                          <a:solidFill>
                            <a:schemeClr val="tx1"/>
                          </a:solidFill>
                        </a:rPr>
                        <a:t>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210382">
                <a:tc>
                  <a:txBody>
                    <a:bodyPr/>
                    <a:lstStyle/>
                    <a:p>
                      <a:pPr marL="180975" indent="0"/>
                      <a:r>
                        <a:rPr lang="en-IN" sz="1300" dirty="0">
                          <a:solidFill>
                            <a:schemeClr val="tx1"/>
                          </a:solidFill>
                        </a:rPr>
                        <a:t>Advertising—direct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100,000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07298225"/>
                  </a:ext>
                </a:extLst>
              </a:tr>
              <a:tr h="210382">
                <a:tc>
                  <a:txBody>
                    <a:bodyPr/>
                    <a:lstStyle/>
                    <a:p>
                      <a:pPr marL="180975" indent="0"/>
                      <a:r>
                        <a:rPr lang="en-IN" sz="1300" dirty="0">
                          <a:solidFill>
                            <a:schemeClr val="tx1"/>
                          </a:solidFill>
                        </a:rPr>
                        <a:t>Rent—factory space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70,000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918415210"/>
                  </a:ext>
                </a:extLst>
              </a:tr>
              <a:tr h="210382">
                <a:tc>
                  <a:txBody>
                    <a:bodyPr/>
                    <a:lstStyle/>
                    <a:p>
                      <a:pPr marL="180975" indent="0"/>
                      <a:r>
                        <a:rPr lang="en-IN" sz="1300" dirty="0">
                          <a:solidFill>
                            <a:schemeClr val="tx1"/>
                          </a:solidFill>
                        </a:rPr>
                        <a:t>General admin.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u="sng"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u="sng" baseline="0" dirty="0">
                          <a:solidFill>
                            <a:srgbClr val="AC0000"/>
                          </a:solidFill>
                          <a:uFill>
                            <a:solidFill>
                              <a:schemeClr val="tx1"/>
                            </a:solidFill>
                          </a:uFill>
                        </a:rPr>
                        <a:t>                         </a:t>
                      </a:r>
                      <a:r>
                        <a:rPr lang="en-US" sz="100" u="sng" baseline="0" dirty="0">
                          <a:solidFill>
                            <a:srgbClr val="AC0000"/>
                          </a:solidFill>
                          <a:uFill>
                            <a:solidFill>
                              <a:schemeClr val="tx1"/>
                            </a:solidFill>
                          </a:uFill>
                        </a:rPr>
                        <a:t>.</a:t>
                      </a:r>
                      <a:endParaRPr lang="en-IN" sz="1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56646891"/>
                  </a:ext>
                </a:extLst>
              </a:tr>
              <a:tr h="210382">
                <a:tc>
                  <a:txBody>
                    <a:bodyPr/>
                    <a:lstStyle/>
                    <a:p>
                      <a:r>
                        <a:rPr lang="en-IN" sz="13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400,000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300" u="sng" dirty="0">
                          <a:solidFill>
                            <a:schemeClr val="tx1"/>
                          </a:solidFill>
                        </a:rPr>
                        <a:t>                     </a:t>
                      </a:r>
                      <a:r>
                        <a:rPr lang="en-US" sz="100" u="sng" dirty="0">
                          <a:solidFill>
                            <a:schemeClr val="tx1"/>
                          </a:solidFill>
                        </a:rPr>
                        <a:t>.</a:t>
                      </a:r>
                      <a:endParaRPr lang="en-IN" sz="1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endParaRPr lang="en-IN" sz="1300" i="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300" i="0" u="sng" baseline="0" dirty="0">
                          <a:solidFill>
                            <a:srgbClr val="AC0000"/>
                          </a:solidFill>
                          <a:uFill>
                            <a:solidFill>
                              <a:schemeClr val="tx1"/>
                            </a:solidFill>
                          </a:uFill>
                        </a:rPr>
                        <a:t>                         </a:t>
                      </a:r>
                      <a:r>
                        <a:rPr lang="en-US" sz="100" i="0" u="sng" baseline="0" dirty="0">
                          <a:solidFill>
                            <a:srgbClr val="AC0000"/>
                          </a:solidFill>
                          <a:uFill>
                            <a:solidFill>
                              <a:schemeClr val="tx1"/>
                            </a:solidFill>
                          </a:uFill>
                        </a:rPr>
                        <a:t>.</a:t>
                      </a:r>
                      <a:r>
                        <a:rPr lang="en-US" sz="1300" i="0" u="sng" baseline="0" dirty="0">
                          <a:solidFill>
                            <a:srgbClr val="AC0000"/>
                          </a:solidFill>
                          <a:uFill>
                            <a:solidFill>
                              <a:schemeClr val="tx1"/>
                            </a:solidFill>
                          </a:uFill>
                        </a:rPr>
                        <a:t>  </a:t>
                      </a:r>
                      <a:endParaRPr lang="en-IN" sz="1300" i="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396185930"/>
                  </a:ext>
                </a:extLst>
              </a:tr>
              <a:tr h="210382">
                <a:tc>
                  <a:txBody>
                    <a:bodyPr/>
                    <a:lstStyle/>
                    <a:p>
                      <a:r>
                        <a:rPr lang="en-IN" sz="1300" dirty="0">
                          <a:solidFill>
                            <a:schemeClr val="tx1"/>
                          </a:solidFill>
                        </a:rPr>
                        <a:t>Net operating loss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chemeClr val="tx1"/>
                          </a:solidFill>
                        </a:rPr>
                        <a:t>   $   (100,000</a:t>
                      </a:r>
                      <a:r>
                        <a:rPr lang="en-US" sz="1300" u="none" baseline="0" dirty="0">
                          <a:solidFill>
                            <a:schemeClr val="tx1"/>
                          </a:solidFill>
                        </a:rPr>
                        <a:t>)</a:t>
                      </a:r>
                      <a:endParaRPr lang="en-IN" sz="13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00" b="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u="dbl" baseline="0" dirty="0">
                          <a:solidFill>
                            <a:schemeClr val="tx1"/>
                          </a:solidFill>
                        </a:rPr>
                        <a:t>                     </a:t>
                      </a:r>
                      <a:r>
                        <a:rPr lang="en-US" sz="100" u="dbl" baseline="0" dirty="0">
                          <a:solidFill>
                            <a:schemeClr val="tx1"/>
                          </a:solidFill>
                        </a:rPr>
                        <a:t>.</a:t>
                      </a:r>
                      <a:endParaRPr lang="en-IN" sz="1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IN" sz="1300" u="dbl" baseline="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rgbClr val="AC0000"/>
                          </a:solidFill>
                          <a:uFill>
                            <a:solidFill>
                              <a:schemeClr val="tx1"/>
                            </a:solidFill>
                          </a:uFill>
                        </a:rPr>
                        <a:t>                         </a:t>
                      </a:r>
                      <a:r>
                        <a:rPr lang="en-US" sz="100" u="dbl" baseline="0" dirty="0">
                          <a:solidFill>
                            <a:srgbClr val="AC0000"/>
                          </a:solidFill>
                          <a:uFill>
                            <a:solidFill>
                              <a:schemeClr val="tx1"/>
                            </a:solidFill>
                          </a:uFill>
                        </a:rPr>
                        <a:t>.</a:t>
                      </a:r>
                      <a:endParaRPr lang="en-IN" sz="100" u="dbl"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74758797"/>
                  </a:ext>
                </a:extLst>
              </a:tr>
            </a:tbl>
          </a:graphicData>
        </a:graphic>
      </p:graphicFrame>
      <p:sp>
        <p:nvSpPr>
          <p:cNvPr id="7" name="Content Placeholder 7"/>
          <p:cNvSpPr>
            <a:spLocks noGrp="1"/>
          </p:cNvSpPr>
          <p:nvPr>
            <p:ph sz="quarter" idx="10"/>
          </p:nvPr>
        </p:nvSpPr>
        <p:spPr>
          <a:xfrm>
            <a:off x="6792227" y="3314147"/>
            <a:ext cx="1905000" cy="2830524"/>
          </a:xfrm>
        </p:spPr>
        <p:txBody>
          <a:bodyPr/>
          <a:lstStyle/>
          <a:p>
            <a:pPr>
              <a:defRPr/>
            </a:pPr>
            <a:r>
              <a:rPr lang="en-US" altLang="en-US" sz="1600" b="1" noProof="0" dirty="0">
                <a:ea typeface="MS PGothic" panose="020B0600070205080204" pitchFamily="34" charset="-128"/>
              </a:rPr>
              <a:t>The depreciation is a sunk cost. Also, remember that the equipment has no resale value or alternative use, so the equipment and the depreciation expense associated with it are irrelevant to the decision. </a:t>
            </a:r>
          </a:p>
        </p:txBody>
      </p:sp>
    </p:spTree>
    <p:extLst>
      <p:ext uri="{BB962C8B-B14F-4D97-AF65-F5344CB8AC3E}">
        <p14:creationId xmlns:p14="http://schemas.microsoft.com/office/powerpoint/2010/main" val="419143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Decision Making – Six Key Concepts –  Concepts 1 and 2</a:t>
            </a:r>
            <a:endParaRPr lang="en-US" noProof="0" dirty="0"/>
          </a:p>
        </p:txBody>
      </p:sp>
      <p:sp>
        <p:nvSpPr>
          <p:cNvPr id="2" name="Content Placeholder 1"/>
          <p:cNvSpPr>
            <a:spLocks noGrp="1"/>
          </p:cNvSpPr>
          <p:nvPr>
            <p:ph idx="1"/>
          </p:nvPr>
        </p:nvSpPr>
        <p:spPr>
          <a:xfrm>
            <a:off x="822325" y="1447800"/>
            <a:ext cx="2073275" cy="457200"/>
          </a:xfrm>
          <a:ln w="19050">
            <a:solidFill>
              <a:schemeClr val="tx1"/>
            </a:solidFill>
          </a:ln>
        </p:spPr>
        <p:txBody>
          <a:bodyPr/>
          <a:lstStyle/>
          <a:p>
            <a:pPr marL="60325">
              <a:spcBef>
                <a:spcPts val="1000"/>
              </a:spcBef>
              <a:spcAft>
                <a:spcPts val="0"/>
              </a:spcAft>
              <a:defRPr/>
            </a:pPr>
            <a:r>
              <a:rPr lang="en-US" sz="2400" b="1" noProof="0" dirty="0">
                <a:ea typeface="MS PGothic" panose="020B0600070205080204" pitchFamily="34" charset="-128"/>
              </a:rPr>
              <a:t>Key Concept #1</a:t>
            </a:r>
          </a:p>
        </p:txBody>
      </p:sp>
      <p:sp>
        <p:nvSpPr>
          <p:cNvPr id="3" name="Content Placeholder 2"/>
          <p:cNvSpPr>
            <a:spLocks noGrp="1"/>
          </p:cNvSpPr>
          <p:nvPr>
            <p:ph idx="10"/>
          </p:nvPr>
        </p:nvSpPr>
        <p:spPr>
          <a:xfrm>
            <a:off x="822323" y="1981200"/>
            <a:ext cx="7521575" cy="1219200"/>
          </a:xfrm>
          <a:ln w="19050">
            <a:solidFill>
              <a:schemeClr val="tx1"/>
            </a:solidFill>
          </a:ln>
        </p:spPr>
        <p:txBody>
          <a:bodyPr/>
          <a:lstStyle/>
          <a:p>
            <a:pPr marL="60325">
              <a:spcBef>
                <a:spcPts val="1000"/>
              </a:spcBef>
              <a:spcAft>
                <a:spcPts val="0"/>
              </a:spcAft>
              <a:defRPr/>
            </a:pPr>
            <a:r>
              <a:rPr lang="en-US" altLang="en-US" sz="2400" noProof="0" dirty="0">
                <a:cs typeface="Times New Roman" panose="02020603050405020304" pitchFamily="18" charset="0"/>
              </a:rPr>
              <a:t>Every decision involves choosing from among at least two alternatives. Therefore, the </a:t>
            </a:r>
            <a:r>
              <a:rPr lang="en-US" altLang="en-US" sz="2400" b="1" noProof="0" dirty="0">
                <a:cs typeface="Times New Roman" panose="02020603050405020304" pitchFamily="18" charset="0"/>
              </a:rPr>
              <a:t>first step</a:t>
            </a:r>
            <a:r>
              <a:rPr lang="en-US" altLang="en-US" sz="2400" noProof="0" dirty="0">
                <a:cs typeface="Times New Roman" panose="02020603050405020304" pitchFamily="18" charset="0"/>
              </a:rPr>
              <a:t> in decision making is to </a:t>
            </a:r>
            <a:r>
              <a:rPr lang="en-US" altLang="en-US" sz="2400" b="1" noProof="0" dirty="0">
                <a:cs typeface="Times New Roman" panose="02020603050405020304" pitchFamily="18" charset="0"/>
              </a:rPr>
              <a:t>define the alternatives </a:t>
            </a:r>
            <a:r>
              <a:rPr lang="en-US" altLang="en-US" sz="2400" noProof="0" dirty="0">
                <a:cs typeface="Times New Roman" panose="02020603050405020304" pitchFamily="18" charset="0"/>
              </a:rPr>
              <a:t>being considered.</a:t>
            </a:r>
          </a:p>
        </p:txBody>
      </p:sp>
      <p:sp>
        <p:nvSpPr>
          <p:cNvPr id="4" name="Content Placeholder 3"/>
          <p:cNvSpPr>
            <a:spLocks noGrp="1"/>
          </p:cNvSpPr>
          <p:nvPr>
            <p:ph idx="11"/>
          </p:nvPr>
        </p:nvSpPr>
        <p:spPr>
          <a:xfrm>
            <a:off x="818708" y="3276600"/>
            <a:ext cx="2076892" cy="431578"/>
          </a:xfrm>
          <a:ln w="19050">
            <a:solidFill>
              <a:schemeClr val="tx1"/>
            </a:solidFill>
          </a:ln>
        </p:spPr>
        <p:txBody>
          <a:bodyPr/>
          <a:lstStyle/>
          <a:p>
            <a:pPr marL="60325">
              <a:spcBef>
                <a:spcPts val="1000"/>
              </a:spcBef>
              <a:spcAft>
                <a:spcPts val="0"/>
              </a:spcAft>
              <a:defRPr/>
            </a:pPr>
            <a:r>
              <a:rPr lang="en-US" sz="2400" b="1" noProof="0" dirty="0">
                <a:ea typeface="MS PGothic" panose="020B0600070205080204" pitchFamily="34" charset="-128"/>
              </a:rPr>
              <a:t>Key Concept #2</a:t>
            </a:r>
          </a:p>
        </p:txBody>
      </p:sp>
      <p:sp>
        <p:nvSpPr>
          <p:cNvPr id="9" name="Content Placeholder 8"/>
          <p:cNvSpPr>
            <a:spLocks noGrp="1"/>
          </p:cNvSpPr>
          <p:nvPr>
            <p:ph idx="13"/>
          </p:nvPr>
        </p:nvSpPr>
        <p:spPr>
          <a:xfrm>
            <a:off x="822325" y="3822710"/>
            <a:ext cx="7543800" cy="2265270"/>
          </a:xfrm>
          <a:ln w="19050">
            <a:solidFill>
              <a:schemeClr val="tx1"/>
            </a:solidFill>
          </a:ln>
        </p:spPr>
        <p:txBody>
          <a:bodyPr/>
          <a:lstStyle/>
          <a:p>
            <a:pPr marL="60325">
              <a:spcBef>
                <a:spcPts val="1000"/>
              </a:spcBef>
              <a:spcAft>
                <a:spcPts val="0"/>
              </a:spcAft>
              <a:tabLst>
                <a:tab pos="1943100" algn="l"/>
              </a:tabLst>
            </a:pPr>
            <a:r>
              <a:rPr lang="en-US" noProof="0" dirty="0">
                <a:cs typeface="Times New Roman" charset="0"/>
              </a:rPr>
              <a:t>Once you have defined the alternatives, you need to </a:t>
            </a:r>
            <a:r>
              <a:rPr lang="en-US" b="1" noProof="0" dirty="0">
                <a:cs typeface="Times New Roman" charset="0"/>
              </a:rPr>
              <a:t>identify the </a:t>
            </a:r>
            <a:br>
              <a:rPr lang="en-US" b="1" noProof="0" dirty="0">
                <a:cs typeface="Times New Roman" charset="0"/>
              </a:rPr>
            </a:br>
            <a:r>
              <a:rPr lang="en-US" b="1" noProof="0" dirty="0">
                <a:cs typeface="Times New Roman" charset="0"/>
              </a:rPr>
              <a:t>criteria </a:t>
            </a:r>
            <a:r>
              <a:rPr lang="en-US" noProof="0" dirty="0">
                <a:cs typeface="Times New Roman" charset="0"/>
              </a:rPr>
              <a:t>for choosing among them. </a:t>
            </a:r>
          </a:p>
          <a:p>
            <a:pPr marL="365125" indent="-273050">
              <a:spcBef>
                <a:spcPts val="1000"/>
              </a:spcBef>
              <a:spcAft>
                <a:spcPts val="0"/>
              </a:spcAft>
              <a:buClrTx/>
              <a:buFont typeface="Arial" panose="020B0604020202020204" pitchFamily="34" charset="0"/>
              <a:buChar char="•"/>
              <a:tabLst>
                <a:tab pos="1943100" algn="l"/>
              </a:tabLst>
            </a:pPr>
            <a:r>
              <a:rPr lang="en-US" b="1" noProof="0" dirty="0">
                <a:cs typeface="Times New Roman" charset="0"/>
              </a:rPr>
              <a:t>Relevant costs</a:t>
            </a:r>
            <a:r>
              <a:rPr lang="en-US" noProof="0" dirty="0">
                <a:cs typeface="Times New Roman" charset="0"/>
              </a:rPr>
              <a:t> and </a:t>
            </a:r>
            <a:r>
              <a:rPr lang="en-US" b="1" noProof="0" dirty="0">
                <a:cs typeface="Times New Roman" charset="0"/>
              </a:rPr>
              <a:t>relevant benefits </a:t>
            </a:r>
            <a:r>
              <a:rPr lang="en-US" noProof="0" dirty="0">
                <a:cs typeface="Times New Roman" charset="0"/>
              </a:rPr>
              <a:t>should be considered when making decisions.</a:t>
            </a:r>
          </a:p>
          <a:p>
            <a:pPr marL="365125" indent="-273050">
              <a:spcBef>
                <a:spcPts val="1000"/>
              </a:spcBef>
              <a:spcAft>
                <a:spcPts val="0"/>
              </a:spcAft>
              <a:buClrTx/>
              <a:buFont typeface="Arial" panose="020B0604020202020204" pitchFamily="34" charset="0"/>
              <a:buChar char="•"/>
              <a:tabLst>
                <a:tab pos="1943100" algn="l"/>
              </a:tabLst>
            </a:pPr>
            <a:r>
              <a:rPr lang="en-US" b="1" noProof="0" dirty="0">
                <a:cs typeface="Times New Roman" charset="0"/>
              </a:rPr>
              <a:t>Irrelevant costs</a:t>
            </a:r>
            <a:r>
              <a:rPr lang="en-US" noProof="0" dirty="0">
                <a:cs typeface="Times New Roman" charset="0"/>
              </a:rPr>
              <a:t> and </a:t>
            </a:r>
            <a:r>
              <a:rPr lang="en-US" b="1" noProof="0" dirty="0">
                <a:cs typeface="Times New Roman" charset="0"/>
              </a:rPr>
              <a:t>irrelevant benefits</a:t>
            </a:r>
            <a:r>
              <a:rPr lang="en-US" noProof="0" dirty="0">
                <a:cs typeface="Times New Roman" charset="0"/>
              </a:rPr>
              <a:t> should be ignored when making decisions.</a:t>
            </a:r>
          </a:p>
        </p:txBody>
      </p:sp>
    </p:spTree>
    <p:extLst>
      <p:ext uri="{BB962C8B-B14F-4D97-AF65-F5344CB8AC3E}">
        <p14:creationId xmlns:p14="http://schemas.microsoft.com/office/powerpoint/2010/main" val="33393616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noProof="0" dirty="0"/>
              <a:t>Comparative Income Approach </a:t>
            </a:r>
            <a:r>
              <a:rPr lang="en-US" sz="1000" noProof="0" dirty="0"/>
              <a:t>6</a:t>
            </a:r>
          </a:p>
        </p:txBody>
      </p:sp>
      <p:graphicFrame>
        <p:nvGraphicFramePr>
          <p:cNvPr id="5" name="Table 4"/>
          <p:cNvGraphicFramePr>
            <a:graphicFrameLocks noGrp="1"/>
          </p:cNvGraphicFramePr>
          <p:nvPr>
            <p:extLst>
              <p:ext uri="{D42A27DB-BD31-4B8C-83A1-F6EECF244321}">
                <p14:modId xmlns:p14="http://schemas.microsoft.com/office/powerpoint/2010/main" val="571173881"/>
              </p:ext>
            </p:extLst>
          </p:nvPr>
        </p:nvGraphicFramePr>
        <p:xfrm>
          <a:off x="663352" y="1408154"/>
          <a:ext cx="5678738" cy="4790160"/>
        </p:xfrm>
        <a:graphic>
          <a:graphicData uri="http://schemas.openxmlformats.org/drawingml/2006/table">
            <a:tbl>
              <a:tblPr firstRow="1" bandRow="1">
                <a:tableStyleId>{2D5ABB26-0587-4C30-8999-92F81FD0307C}</a:tableStyleId>
              </a:tblPr>
              <a:tblGrid>
                <a:gridCol w="2173538">
                  <a:extLst>
                    <a:ext uri="{9D8B030D-6E8A-4147-A177-3AD203B41FA5}">
                      <a16:colId xmlns="" xmlns:a16="http://schemas.microsoft.com/office/drawing/2014/main" val="389484179"/>
                    </a:ext>
                  </a:extLst>
                </a:gridCol>
                <a:gridCol w="1066800">
                  <a:extLst>
                    <a:ext uri="{9D8B030D-6E8A-4147-A177-3AD203B41FA5}">
                      <a16:colId xmlns="" xmlns:a16="http://schemas.microsoft.com/office/drawing/2014/main" val="2870403173"/>
                    </a:ext>
                  </a:extLst>
                </a:gridCol>
                <a:gridCol w="152400">
                  <a:extLst>
                    <a:ext uri="{9D8B030D-6E8A-4147-A177-3AD203B41FA5}">
                      <a16:colId xmlns="" xmlns:a16="http://schemas.microsoft.com/office/drawing/2014/main" val="3293808541"/>
                    </a:ext>
                  </a:extLst>
                </a:gridCol>
                <a:gridCol w="990600">
                  <a:extLst>
                    <a:ext uri="{9D8B030D-6E8A-4147-A177-3AD203B41FA5}">
                      <a16:colId xmlns="" xmlns:a16="http://schemas.microsoft.com/office/drawing/2014/main" val="3206400417"/>
                    </a:ext>
                  </a:extLst>
                </a:gridCol>
                <a:gridCol w="152400">
                  <a:extLst>
                    <a:ext uri="{9D8B030D-6E8A-4147-A177-3AD203B41FA5}">
                      <a16:colId xmlns="" xmlns:a16="http://schemas.microsoft.com/office/drawing/2014/main" val="623048095"/>
                    </a:ext>
                  </a:extLst>
                </a:gridCol>
                <a:gridCol w="1143000">
                  <a:extLst>
                    <a:ext uri="{9D8B030D-6E8A-4147-A177-3AD203B41FA5}">
                      <a16:colId xmlns="" xmlns:a16="http://schemas.microsoft.com/office/drawing/2014/main" val="2337999941"/>
                    </a:ext>
                  </a:extLst>
                </a:gridCol>
              </a:tblGrid>
              <a:tr h="367683">
                <a:tc>
                  <a:txBody>
                    <a:bodyPr/>
                    <a:lstStyle/>
                    <a:p>
                      <a:endParaRPr lang="en-IN" sz="13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Keep Digital</a:t>
                      </a:r>
                      <a:r>
                        <a:rPr lang="en-IN" sz="1300" b="1" u="sng" dirty="0">
                          <a:solidFill>
                            <a:schemeClr val="tx1"/>
                          </a:solidFill>
                        </a:rPr>
                        <a:t> 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0" u="none" dirty="0">
                          <a:solidFill>
                            <a:schemeClr val="tx1"/>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none" dirty="0">
                          <a:solidFill>
                            <a:schemeClr val="tx1"/>
                          </a:solidFill>
                        </a:rPr>
                        <a:t>Drop Digital </a:t>
                      </a:r>
                      <a:r>
                        <a:rPr lang="en-IN" sz="1300" b="1" u="sng" dirty="0">
                          <a:solidFill>
                            <a:schemeClr val="tx1"/>
                          </a:solidFill>
                        </a:rPr>
                        <a:t>Watches</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00" b="0" u="none" dirty="0">
                          <a:solidFill>
                            <a:srgbClr val="C00000"/>
                          </a:solidFill>
                        </a:rPr>
                        <a:t>.</a:t>
                      </a:r>
                    </a:p>
                  </a:txBody>
                  <a:tcPr marL="36000" marR="36000" marT="36000" marB="3600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IN" sz="1300" b="1" u="sng" baseline="0" dirty="0">
                          <a:solidFill>
                            <a:srgbClr val="AC0000"/>
                          </a:solidFill>
                          <a:uFill>
                            <a:solidFill>
                              <a:schemeClr val="tx1"/>
                            </a:solidFill>
                          </a:uFill>
                        </a:rPr>
                        <a:t>Difference</a:t>
                      </a:r>
                    </a:p>
                  </a:txBody>
                  <a:tcPr marL="36000" marR="36000" marT="36000" marB="3600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203010184"/>
                  </a:ext>
                </a:extLst>
              </a:tr>
              <a:tr h="210382">
                <a:tc>
                  <a:txBody>
                    <a:bodyPr/>
                    <a:lstStyle/>
                    <a:p>
                      <a:r>
                        <a:rPr lang="en-IN" sz="1300" dirty="0">
                          <a:solidFill>
                            <a:schemeClr val="tx1"/>
                          </a:solidFill>
                        </a:rPr>
                        <a:t>Sales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500,000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(500,000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231391187"/>
                  </a:ext>
                </a:extLst>
              </a:tr>
              <a:tr h="210382">
                <a:tc>
                  <a:txBody>
                    <a:bodyPr/>
                    <a:lstStyle/>
                    <a:p>
                      <a:r>
                        <a:rPr lang="en-IN" sz="1300" dirty="0">
                          <a:solidFill>
                            <a:schemeClr val="tx1"/>
                          </a:solidFill>
                        </a:rPr>
                        <a:t>Less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23529997"/>
                  </a:ext>
                </a:extLst>
              </a:tr>
              <a:tr h="210382">
                <a:tc>
                  <a:txBody>
                    <a:bodyPr/>
                    <a:lstStyle/>
                    <a:p>
                      <a:pPr marL="180975" indent="0"/>
                      <a:r>
                        <a:rPr lang="en-IN" sz="1300" dirty="0">
                          <a:solidFill>
                            <a:schemeClr val="tx1"/>
                          </a:solidFill>
                        </a:rPr>
                        <a:t>Manufacturing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120,000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120,000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483818821"/>
                  </a:ext>
                </a:extLst>
              </a:tr>
              <a:tr h="210382">
                <a:tc>
                  <a:txBody>
                    <a:bodyPr/>
                    <a:lstStyle/>
                    <a:p>
                      <a:pPr marL="180975" indent="0"/>
                      <a:r>
                        <a:rPr lang="en-IN" sz="1300" dirty="0">
                          <a:solidFill>
                            <a:schemeClr val="tx1"/>
                          </a:solidFill>
                        </a:rPr>
                        <a:t>Shipping</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5,000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5,000</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971852194"/>
                  </a:ext>
                </a:extLst>
              </a:tr>
              <a:tr h="210382">
                <a:tc>
                  <a:txBody>
                    <a:bodyPr/>
                    <a:lstStyle/>
                    <a:p>
                      <a:pPr marL="180975" indent="0"/>
                      <a:r>
                        <a:rPr lang="en-IN" sz="1300" dirty="0">
                          <a:solidFill>
                            <a:schemeClr val="tx1"/>
                          </a:solidFill>
                        </a:rPr>
                        <a:t>Commissions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75,000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75,000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036076413"/>
                  </a:ext>
                </a:extLst>
              </a:tr>
              <a:tr h="210382">
                <a:tc>
                  <a:txBody>
                    <a:bodyPr/>
                    <a:lstStyle/>
                    <a:p>
                      <a:r>
                        <a:rPr lang="en-IN" sz="1300" dirty="0">
                          <a:solidFill>
                            <a:schemeClr val="tx1"/>
                          </a:solidFill>
                        </a:rPr>
                        <a:t>Total variable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200,000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200,000</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51428727"/>
                  </a:ext>
                </a:extLst>
              </a:tr>
              <a:tr h="210382">
                <a:tc>
                  <a:txBody>
                    <a:bodyPr/>
                    <a:lstStyle/>
                    <a:p>
                      <a:r>
                        <a:rPr lang="en-IN" sz="1300" dirty="0">
                          <a:solidFill>
                            <a:schemeClr val="tx1"/>
                          </a:solidFill>
                        </a:rPr>
                        <a:t>Contribution margin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(300,000</a:t>
                      </a:r>
                      <a:r>
                        <a:rPr lang="en-US" sz="1300" u="none" baseline="0" dirty="0">
                          <a:solidFill>
                            <a:srgbClr val="AC0000"/>
                          </a:solidFill>
                          <a:uFill>
                            <a:solidFill>
                              <a:schemeClr val="tx1"/>
                            </a:solidFill>
                          </a:uFill>
                        </a:rPr>
                        <a:t>)</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2870506"/>
                  </a:ext>
                </a:extLst>
              </a:tr>
              <a:tr h="210382">
                <a:tc>
                  <a:txBody>
                    <a:bodyPr/>
                    <a:lstStyle/>
                    <a:p>
                      <a:r>
                        <a:rPr lang="en-IN" sz="1300" dirty="0">
                          <a:solidFill>
                            <a:schemeClr val="tx1"/>
                          </a:solidFill>
                        </a:rPr>
                        <a:t>Less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134359598"/>
                  </a:ext>
                </a:extLst>
              </a:tr>
              <a:tr h="210382">
                <a:tc>
                  <a:txBody>
                    <a:bodyPr/>
                    <a:lstStyle/>
                    <a:p>
                      <a:pPr marL="180975" indent="0"/>
                      <a:r>
                        <a:rPr lang="en-IN" sz="1300" dirty="0">
                          <a:solidFill>
                            <a:schemeClr val="tx1"/>
                          </a:solidFill>
                        </a:rPr>
                        <a:t>General factory overhead</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dirty="0">
                          <a:solidFill>
                            <a:schemeClr val="tx1"/>
                          </a:solidFill>
                        </a:rPr>
                        <a:t>       60,000</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baseline="0" dirty="0">
                          <a:solidFill>
                            <a:srgbClr val="AC0000"/>
                          </a:solidFill>
                          <a:uFill>
                            <a:solidFill>
                              <a:schemeClr val="tx1"/>
                            </a:solidFill>
                          </a:uFill>
                        </a:rPr>
                        <a:t>                      -</a:t>
                      </a:r>
                      <a:endParaRPr lang="en-IN" sz="1300"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25000312"/>
                  </a:ext>
                </a:extLst>
              </a:tr>
              <a:tr h="210382">
                <a:tc>
                  <a:txBody>
                    <a:bodyPr/>
                    <a:lstStyle/>
                    <a:p>
                      <a:pPr marL="180975" indent="0"/>
                      <a:r>
                        <a:rPr lang="en-IN" sz="1300" dirty="0">
                          <a:solidFill>
                            <a:schemeClr val="tx1"/>
                          </a:solidFill>
                        </a:rPr>
                        <a:t>Salary of line manager</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90,000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90,000</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85415102"/>
                  </a:ext>
                </a:extLst>
              </a:tr>
              <a:tr h="210382">
                <a:tc>
                  <a:txBody>
                    <a:bodyPr/>
                    <a:lstStyle/>
                    <a:p>
                      <a:pPr marL="180975" indent="0"/>
                      <a:r>
                        <a:rPr lang="en-IN" sz="1300" dirty="0">
                          <a:solidFill>
                            <a:schemeClr val="tx1"/>
                          </a:solidFill>
                        </a:rPr>
                        <a:t>Depreciation</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50,000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142101482"/>
                  </a:ext>
                </a:extLst>
              </a:tr>
              <a:tr h="210382">
                <a:tc>
                  <a:txBody>
                    <a:bodyPr/>
                    <a:lstStyle/>
                    <a:p>
                      <a:pPr marL="180975" indent="0"/>
                      <a:r>
                        <a:rPr lang="en-IN" sz="1300" dirty="0">
                          <a:solidFill>
                            <a:schemeClr val="tx1"/>
                          </a:solidFill>
                        </a:rPr>
                        <a:t>Advertising—direct</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100,000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100,000</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07298225"/>
                  </a:ext>
                </a:extLst>
              </a:tr>
              <a:tr h="210382">
                <a:tc>
                  <a:txBody>
                    <a:bodyPr/>
                    <a:lstStyle/>
                    <a:p>
                      <a:pPr marL="180975" indent="0"/>
                      <a:r>
                        <a:rPr lang="en-IN" sz="1300" dirty="0">
                          <a:solidFill>
                            <a:schemeClr val="tx1"/>
                          </a:solidFill>
                        </a:rPr>
                        <a:t>Rent—factory space</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70,000</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dirty="0">
                          <a:solidFill>
                            <a:schemeClr val="tx1"/>
                          </a:solidFill>
                        </a:rPr>
                        <a:t>                  -</a:t>
                      </a:r>
                      <a:endParaRPr lang="en-IN" sz="1300" u="none"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none"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none" baseline="0" dirty="0">
                          <a:solidFill>
                            <a:srgbClr val="AC0000"/>
                          </a:solidFill>
                          <a:uFill>
                            <a:solidFill>
                              <a:schemeClr val="tx1"/>
                            </a:solidFill>
                          </a:uFill>
                        </a:rPr>
                        <a:t>            70,000</a:t>
                      </a:r>
                      <a:endParaRPr lang="en-IN" sz="1300"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918415210"/>
                  </a:ext>
                </a:extLst>
              </a:tr>
              <a:tr h="210382">
                <a:tc>
                  <a:txBody>
                    <a:bodyPr/>
                    <a:lstStyle/>
                    <a:p>
                      <a:pPr marL="180975" indent="0"/>
                      <a:r>
                        <a:rPr lang="en-IN" sz="1300" dirty="0">
                          <a:solidFill>
                            <a:schemeClr val="tx1"/>
                          </a:solidFill>
                        </a:rPr>
                        <a:t>General admin.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30,000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baseline="0" dirty="0">
                          <a:solidFill>
                            <a:srgbClr val="AC0000"/>
                          </a:solidFill>
                          <a:uFill>
                            <a:solidFill>
                              <a:schemeClr val="tx1"/>
                            </a:solidFill>
                          </a:uFill>
                        </a:rPr>
                        <a:t>                       -</a:t>
                      </a:r>
                      <a:endParaRPr lang="en-IN" sz="130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56646891"/>
                  </a:ext>
                </a:extLst>
              </a:tr>
              <a:tr h="210382">
                <a:tc>
                  <a:txBody>
                    <a:bodyPr/>
                    <a:lstStyle/>
                    <a:p>
                      <a:r>
                        <a:rPr lang="en-IN" sz="1300" dirty="0">
                          <a:solidFill>
                            <a:schemeClr val="tx1"/>
                          </a:solidFill>
                        </a:rPr>
                        <a:t>Total fixed expenses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400,000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u="sng" dirty="0">
                          <a:solidFill>
                            <a:schemeClr val="tx1"/>
                          </a:solidFill>
                        </a:rPr>
                        <a:t>      140,000</a:t>
                      </a:r>
                      <a:endParaRPr lang="en-IN" sz="1300" u="sng"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IN" sz="1300" i="0" u="sng"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i="0" u="sng" baseline="0" dirty="0">
                          <a:solidFill>
                            <a:srgbClr val="AC0000"/>
                          </a:solidFill>
                          <a:uFill>
                            <a:solidFill>
                              <a:schemeClr val="tx1"/>
                            </a:solidFill>
                          </a:uFill>
                        </a:rPr>
                        <a:t>           260,000</a:t>
                      </a:r>
                      <a:endParaRPr lang="en-IN" sz="1300" i="0" u="sng"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396185930"/>
                  </a:ext>
                </a:extLst>
              </a:tr>
              <a:tr h="210382">
                <a:tc>
                  <a:txBody>
                    <a:bodyPr/>
                    <a:lstStyle/>
                    <a:p>
                      <a:r>
                        <a:rPr lang="en-IN" sz="1300" dirty="0">
                          <a:solidFill>
                            <a:schemeClr val="tx1"/>
                          </a:solidFill>
                        </a:rPr>
                        <a:t>Net operating loss</a:t>
                      </a:r>
                    </a:p>
                  </a:txBody>
                  <a:tcPr marL="36000" marR="36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chemeClr val="tx1"/>
                          </a:solidFill>
                        </a:rPr>
                        <a:t>$   (100,000</a:t>
                      </a:r>
                      <a:r>
                        <a:rPr lang="en-US" sz="1300" u="none" baseline="0" dirty="0">
                          <a:solidFill>
                            <a:schemeClr val="tx1"/>
                          </a:solidFill>
                        </a:rPr>
                        <a:t>)</a:t>
                      </a:r>
                      <a:endParaRPr lang="en-IN" sz="13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300" u="dbl"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u="dbl" baseline="0" dirty="0">
                          <a:solidFill>
                            <a:schemeClr val="tx1"/>
                          </a:solidFill>
                        </a:rPr>
                        <a:t>$   (140,000</a:t>
                      </a:r>
                      <a:r>
                        <a:rPr lang="en-US" sz="1300" u="none" baseline="0" dirty="0">
                          <a:solidFill>
                            <a:schemeClr val="tx1"/>
                          </a:solidFill>
                        </a:rPr>
                        <a:t>)</a:t>
                      </a:r>
                      <a:endParaRPr lang="en-IN" sz="1300" u="none" baseline="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300" u="dbl" baseline="0" dirty="0">
                        <a:solidFill>
                          <a:srgbClr val="C00000"/>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1" u="dbl" baseline="0" dirty="0">
                          <a:solidFill>
                            <a:srgbClr val="AC0000"/>
                          </a:solidFill>
                          <a:uFill>
                            <a:solidFill>
                              <a:schemeClr val="tx1"/>
                            </a:solidFill>
                          </a:uFill>
                        </a:rPr>
                        <a:t>$          (40,000</a:t>
                      </a:r>
                      <a:r>
                        <a:rPr lang="en-US" sz="1300" b="1" u="none" baseline="0" dirty="0">
                          <a:solidFill>
                            <a:srgbClr val="AC0000"/>
                          </a:solidFill>
                          <a:uFill>
                            <a:solidFill>
                              <a:schemeClr val="tx1"/>
                            </a:solidFill>
                          </a:uFill>
                        </a:rPr>
                        <a:t>)</a:t>
                      </a:r>
                      <a:endParaRPr lang="en-IN" sz="1300" b="1" u="none" baseline="0" dirty="0">
                        <a:solidFill>
                          <a:srgbClr val="AC0000"/>
                        </a:solidFill>
                        <a:uFill>
                          <a:solidFill>
                            <a:schemeClr val="tx1"/>
                          </a:solidFill>
                        </a:uFill>
                      </a:endParaRPr>
                    </a:p>
                  </a:txBody>
                  <a:tcPr marL="36000" marR="36000" marT="36000" marB="360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174758797"/>
                  </a:ext>
                </a:extLst>
              </a:tr>
            </a:tbl>
          </a:graphicData>
        </a:graphic>
      </p:graphicFrame>
      <p:sp>
        <p:nvSpPr>
          <p:cNvPr id="8" name="Content Placeholder 7"/>
          <p:cNvSpPr>
            <a:spLocks noGrp="1"/>
          </p:cNvSpPr>
          <p:nvPr>
            <p:ph sz="quarter" idx="10"/>
          </p:nvPr>
        </p:nvSpPr>
        <p:spPr>
          <a:xfrm>
            <a:off x="6858000" y="4343400"/>
            <a:ext cx="1967460" cy="1839924"/>
          </a:xfrm>
        </p:spPr>
        <p:txBody>
          <a:bodyPr/>
          <a:lstStyle/>
          <a:p>
            <a:pPr>
              <a:defRPr/>
            </a:pPr>
            <a:r>
              <a:rPr lang="en-US" altLang="en-US" sz="1600" b="1" noProof="0" dirty="0">
                <a:ea typeface="MS PGothic" panose="020B0600070205080204" pitchFamily="34" charset="-128"/>
              </a:rPr>
              <a:t>The complete comparative income statements reveal that Lovell would earn $40,000 of additional profit by retaining the Digital </a:t>
            </a:r>
            <a:r>
              <a:rPr lang="en-US" altLang="en-US" sz="1600" b="1" dirty="0">
                <a:ea typeface="MS PGothic" panose="020B0600070205080204" pitchFamily="34" charset="-128"/>
              </a:rPr>
              <a:t>W</a:t>
            </a:r>
            <a:r>
              <a:rPr lang="en-US" altLang="en-US" sz="1600" b="1" noProof="0" dirty="0">
                <a:ea typeface="MS PGothic" panose="020B0600070205080204" pitchFamily="34" charset="-128"/>
              </a:rPr>
              <a:t>atch line. </a:t>
            </a:r>
          </a:p>
        </p:txBody>
      </p:sp>
    </p:spTree>
    <p:extLst>
      <p:ext uri="{BB962C8B-B14F-4D97-AF65-F5344CB8AC3E}">
        <p14:creationId xmlns:p14="http://schemas.microsoft.com/office/powerpoint/2010/main" val="3503449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altLang="en-US" noProof="0" dirty="0">
                <a:cs typeface="ＭＳ Ｐゴシック" charset="-128"/>
              </a:rPr>
              <a:t>Beware of Allocated Fixed Costs </a:t>
            </a:r>
            <a:r>
              <a:rPr lang="en-US" altLang="en-US" sz="1000" noProof="0" dirty="0">
                <a:cs typeface="ＭＳ Ｐゴシック" charset="-128"/>
              </a:rPr>
              <a:t>1</a:t>
            </a:r>
            <a:endParaRPr lang="en-US" sz="1000" noProof="0" dirty="0"/>
          </a:p>
        </p:txBody>
      </p:sp>
      <p:sp>
        <p:nvSpPr>
          <p:cNvPr id="2" name="Content Placeholder 1"/>
          <p:cNvSpPr>
            <a:spLocks noGrp="1"/>
          </p:cNvSpPr>
          <p:nvPr>
            <p:ph idx="1"/>
          </p:nvPr>
        </p:nvSpPr>
        <p:spPr>
          <a:xfrm>
            <a:off x="822325" y="1447800"/>
            <a:ext cx="7543800" cy="914400"/>
          </a:xfrm>
          <a:ln>
            <a:solidFill>
              <a:schemeClr val="tx1"/>
            </a:solidFill>
          </a:ln>
        </p:spPr>
        <p:txBody>
          <a:bodyPr/>
          <a:lstStyle/>
          <a:p>
            <a:pPr algn="ctr"/>
            <a:r>
              <a:rPr lang="en-US" sz="2400" noProof="0" dirty="0"/>
              <a:t>Be aware that allocated fixed costs can distort the </a:t>
            </a:r>
            <a:br>
              <a:rPr lang="en-US" sz="2400" noProof="0" dirty="0"/>
            </a:br>
            <a:r>
              <a:rPr lang="en-US" sz="2400" noProof="0" dirty="0"/>
              <a:t>keep/drop decision. </a:t>
            </a:r>
          </a:p>
        </p:txBody>
      </p:sp>
      <p:sp>
        <p:nvSpPr>
          <p:cNvPr id="3" name="Content Placeholder 2"/>
          <p:cNvSpPr>
            <a:spLocks noGrp="1"/>
          </p:cNvSpPr>
          <p:nvPr>
            <p:ph idx="10"/>
          </p:nvPr>
        </p:nvSpPr>
        <p:spPr>
          <a:xfrm>
            <a:off x="822324" y="2590800"/>
            <a:ext cx="7521575" cy="990600"/>
          </a:xfrm>
          <a:ln>
            <a:solidFill>
              <a:schemeClr val="tx1"/>
            </a:solidFill>
          </a:ln>
        </p:spPr>
        <p:txBody>
          <a:bodyPr/>
          <a:lstStyle/>
          <a:p>
            <a:pPr algn="ctr"/>
            <a:r>
              <a:rPr lang="en-US" sz="2400" noProof="0" dirty="0"/>
              <a:t>Lovell’s managers may ask: “Why should we keep the digital watch segment when it’s showing a </a:t>
            </a:r>
            <a:r>
              <a:rPr lang="en-US" sz="2400" noProof="0" dirty="0">
                <a:solidFill>
                  <a:srgbClr val="AC0000"/>
                </a:solidFill>
              </a:rPr>
              <a:t>$100,000 loss</a:t>
            </a:r>
            <a:r>
              <a:rPr lang="en-US" sz="2400" noProof="0" dirty="0"/>
              <a:t>?”</a:t>
            </a:r>
          </a:p>
        </p:txBody>
      </p:sp>
    </p:spTree>
    <p:extLst>
      <p:ext uri="{BB962C8B-B14F-4D97-AF65-F5344CB8AC3E}">
        <p14:creationId xmlns:p14="http://schemas.microsoft.com/office/powerpoint/2010/main" val="2632328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altLang="en-US" noProof="0" dirty="0">
                <a:cs typeface="ＭＳ Ｐゴシック" charset="-128"/>
              </a:rPr>
              <a:t>Beware of Allocated Fixed Costs </a:t>
            </a:r>
            <a:r>
              <a:rPr lang="en-US" altLang="en-US" sz="1000" noProof="0" dirty="0">
                <a:cs typeface="ＭＳ Ｐゴシック" charset="-128"/>
              </a:rPr>
              <a:t>2</a:t>
            </a:r>
            <a:endParaRPr lang="en-US" sz="1000" noProof="0" dirty="0"/>
          </a:p>
        </p:txBody>
      </p:sp>
      <p:sp>
        <p:nvSpPr>
          <p:cNvPr id="7" name="Content Placeholder 6"/>
          <p:cNvSpPr>
            <a:spLocks noGrp="1"/>
          </p:cNvSpPr>
          <p:nvPr>
            <p:ph idx="1"/>
          </p:nvPr>
        </p:nvSpPr>
        <p:spPr>
          <a:xfrm>
            <a:off x="822325" y="1676401"/>
            <a:ext cx="7543800" cy="990599"/>
          </a:xfrm>
          <a:ln>
            <a:solidFill>
              <a:schemeClr val="tx1"/>
            </a:solidFill>
          </a:ln>
        </p:spPr>
        <p:txBody>
          <a:bodyPr/>
          <a:lstStyle/>
          <a:p>
            <a:pPr algn="ctr" eaLnBrk="1" hangingPunct="1">
              <a:defRPr/>
            </a:pPr>
            <a:r>
              <a:rPr lang="en-US" altLang="en-US" sz="2800" b="1" noProof="0" dirty="0">
                <a:solidFill>
                  <a:srgbClr val="0000CC"/>
                </a:solidFill>
              </a:rPr>
              <a:t>The answer lies in the way we allocate </a:t>
            </a:r>
            <a:r>
              <a:rPr lang="en-US" altLang="en-US" sz="2800" b="1" noProof="0" dirty="0">
                <a:solidFill>
                  <a:srgbClr val="AC0000"/>
                </a:solidFill>
              </a:rPr>
              <a:t>common fixed costs</a:t>
            </a:r>
            <a:r>
              <a:rPr lang="en-US" altLang="en-US" sz="2800" b="1" noProof="0" dirty="0">
                <a:solidFill>
                  <a:srgbClr val="0000CC"/>
                </a:solidFill>
              </a:rPr>
              <a:t> to our products.</a:t>
            </a:r>
          </a:p>
        </p:txBody>
      </p:sp>
    </p:spTree>
    <p:extLst>
      <p:ext uri="{BB962C8B-B14F-4D97-AF65-F5344CB8AC3E}">
        <p14:creationId xmlns:p14="http://schemas.microsoft.com/office/powerpoint/2010/main" val="2011461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altLang="en-US" noProof="0" dirty="0">
                <a:cs typeface="ＭＳ Ｐゴシック" charset="-128"/>
              </a:rPr>
              <a:t>Beware of Allocated Fixed Costs </a:t>
            </a:r>
            <a:r>
              <a:rPr lang="en-US" altLang="en-US" sz="1000" noProof="0" dirty="0">
                <a:cs typeface="ＭＳ Ｐゴシック" charset="-128"/>
              </a:rPr>
              <a:t>3</a:t>
            </a:r>
            <a:endParaRPr lang="en-US" sz="1000" noProof="0" dirty="0"/>
          </a:p>
        </p:txBody>
      </p:sp>
      <p:sp>
        <p:nvSpPr>
          <p:cNvPr id="7" name="Content Placeholder 6"/>
          <p:cNvSpPr>
            <a:spLocks noGrp="1"/>
          </p:cNvSpPr>
          <p:nvPr>
            <p:ph idx="1"/>
          </p:nvPr>
        </p:nvSpPr>
        <p:spPr>
          <a:xfrm>
            <a:off x="1706563" y="1752601"/>
            <a:ext cx="5730875" cy="2057399"/>
          </a:xfrm>
          <a:ln w="19050">
            <a:solidFill>
              <a:schemeClr val="tx1"/>
            </a:solidFill>
          </a:ln>
        </p:spPr>
        <p:txBody>
          <a:bodyPr/>
          <a:lstStyle/>
          <a:p>
            <a:pPr algn="ctr"/>
            <a:r>
              <a:rPr lang="en-US" sz="2400" b="1" noProof="0" dirty="0"/>
              <a:t>Including </a:t>
            </a:r>
            <a:r>
              <a:rPr lang="en-US" sz="2400" b="1" noProof="0" dirty="0">
                <a:solidFill>
                  <a:srgbClr val="AC0000"/>
                </a:solidFill>
              </a:rPr>
              <a:t>unavoidable common fixed costs</a:t>
            </a:r>
            <a:r>
              <a:rPr lang="en-US" sz="2400" b="1" noProof="0" dirty="0"/>
              <a:t> makes the product line </a:t>
            </a:r>
            <a:r>
              <a:rPr lang="en-US" sz="2400" b="1" noProof="0" dirty="0">
                <a:solidFill>
                  <a:srgbClr val="AC0000"/>
                </a:solidFill>
              </a:rPr>
              <a:t>appear to be unprofitable</a:t>
            </a:r>
            <a:r>
              <a:rPr lang="en-US" sz="2400" b="1" noProof="0" dirty="0"/>
              <a:t>, when in fact </a:t>
            </a:r>
            <a:r>
              <a:rPr lang="en-US" sz="2400" b="1" i="1" noProof="0" dirty="0"/>
              <a:t>dropping</a:t>
            </a:r>
            <a:r>
              <a:rPr lang="en-US" sz="2400" b="1" noProof="0" dirty="0"/>
              <a:t> the product line would </a:t>
            </a:r>
            <a:r>
              <a:rPr lang="en-US" sz="2400" b="1" noProof="0" dirty="0">
                <a:solidFill>
                  <a:srgbClr val="AC0000"/>
                </a:solidFill>
              </a:rPr>
              <a:t>decrease the company’s overall net operating income.</a:t>
            </a:r>
          </a:p>
        </p:txBody>
      </p:sp>
    </p:spTree>
    <p:extLst>
      <p:ext uri="{BB962C8B-B14F-4D97-AF65-F5344CB8AC3E}">
        <p14:creationId xmlns:p14="http://schemas.microsoft.com/office/powerpoint/2010/main" val="22454674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3</a:t>
            </a:r>
            <a:endParaRPr lang="en-US" noProof="0" dirty="0"/>
          </a:p>
        </p:txBody>
      </p:sp>
      <p:sp>
        <p:nvSpPr>
          <p:cNvPr id="7" name="Content Placeholder 6"/>
          <p:cNvSpPr>
            <a:spLocks noGrp="1"/>
          </p:cNvSpPr>
          <p:nvPr>
            <p:ph idx="1"/>
          </p:nvPr>
        </p:nvSpPr>
        <p:spPr>
          <a:xfrm>
            <a:off x="2312467" y="1824964"/>
            <a:ext cx="4519066" cy="1223036"/>
          </a:xfrm>
          <a:ln w="19050">
            <a:solidFill>
              <a:schemeClr val="tx1"/>
            </a:solidFill>
          </a:ln>
        </p:spPr>
        <p:txBody>
          <a:bodyPr/>
          <a:lstStyle/>
          <a:p>
            <a:pPr algn="ctr" fontAlgn="auto">
              <a:spcBef>
                <a:spcPct val="50000"/>
              </a:spcBef>
              <a:spcAft>
                <a:spcPts val="0"/>
              </a:spcAft>
              <a:defRPr/>
            </a:pPr>
            <a:r>
              <a:rPr lang="en-US" sz="3400" noProof="0" dirty="0">
                <a:ea typeface="MS PGothic" panose="020B0600070205080204" pitchFamily="34" charset="-128"/>
              </a:rPr>
              <a:t>Prepare a make or buy analysis.</a:t>
            </a:r>
          </a:p>
        </p:txBody>
      </p:sp>
    </p:spTree>
    <p:extLst>
      <p:ext uri="{BB962C8B-B14F-4D97-AF65-F5344CB8AC3E}">
        <p14:creationId xmlns:p14="http://schemas.microsoft.com/office/powerpoint/2010/main" val="4144972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Decision </a:t>
            </a:r>
            <a:r>
              <a:rPr lang="en-US" altLang="en-US" sz="1000" noProof="0" dirty="0">
                <a:cs typeface="ＭＳ Ｐゴシック" charset="-128"/>
              </a:rPr>
              <a:t>1</a:t>
            </a:r>
            <a:endParaRPr lang="en-US" sz="1000" noProof="0" dirty="0"/>
          </a:p>
        </p:txBody>
      </p:sp>
      <p:sp>
        <p:nvSpPr>
          <p:cNvPr id="7" name="Content Placeholder 6"/>
          <p:cNvSpPr>
            <a:spLocks noGrp="1"/>
          </p:cNvSpPr>
          <p:nvPr>
            <p:ph idx="1"/>
          </p:nvPr>
        </p:nvSpPr>
        <p:spPr>
          <a:xfrm>
            <a:off x="822325" y="1752601"/>
            <a:ext cx="7543800" cy="2743199"/>
          </a:xfrm>
          <a:ln w="19050">
            <a:solidFill>
              <a:schemeClr val="tx1"/>
            </a:solidFill>
          </a:ln>
        </p:spPr>
        <p:txBody>
          <a:bodyPr/>
          <a:lstStyle/>
          <a:p>
            <a:pPr algn="ctr"/>
            <a:r>
              <a:rPr lang="en-US" sz="2800" b="1" noProof="0" dirty="0">
                <a:solidFill>
                  <a:schemeClr val="tx2"/>
                </a:solidFill>
                <a:latin typeface="Calibri" charset="0"/>
                <a:ea typeface="MS PGothic" charset="0"/>
                <a:cs typeface="MS PGothic" charset="0"/>
              </a:rPr>
              <a:t>When a company is involved in more than one activity in the entire value chain, it is </a:t>
            </a:r>
            <a:r>
              <a:rPr lang="en-US" sz="2800" b="1" noProof="0" dirty="0">
                <a:solidFill>
                  <a:srgbClr val="AC0000"/>
                </a:solidFill>
                <a:latin typeface="Calibri" charset="0"/>
                <a:ea typeface="MS PGothic" charset="0"/>
                <a:cs typeface="MS PGothic" charset="0"/>
              </a:rPr>
              <a:t>vertically integrated</a:t>
            </a:r>
            <a:r>
              <a:rPr lang="en-US" sz="2800" b="1" noProof="0" dirty="0">
                <a:solidFill>
                  <a:schemeClr val="tx2"/>
                </a:solidFill>
                <a:latin typeface="Calibri" charset="0"/>
                <a:ea typeface="MS PGothic" charset="0"/>
                <a:cs typeface="MS PGothic" charset="0"/>
              </a:rPr>
              <a:t>. A decision to carry out one of the activities in the value chain </a:t>
            </a:r>
            <a:r>
              <a:rPr lang="en-US" sz="2800" b="1" noProof="0" dirty="0">
                <a:solidFill>
                  <a:srgbClr val="AC0000"/>
                </a:solidFill>
                <a:latin typeface="Calibri" charset="0"/>
                <a:ea typeface="MS PGothic" charset="0"/>
                <a:cs typeface="MS PGothic" charset="0"/>
              </a:rPr>
              <a:t>internally</a:t>
            </a:r>
            <a:r>
              <a:rPr lang="en-US" sz="2800" b="1" noProof="0" dirty="0">
                <a:solidFill>
                  <a:schemeClr val="tx2"/>
                </a:solidFill>
                <a:latin typeface="Calibri" charset="0"/>
                <a:ea typeface="MS PGothic" charset="0"/>
                <a:cs typeface="MS PGothic" charset="0"/>
              </a:rPr>
              <a:t>, rather than to buy </a:t>
            </a:r>
            <a:r>
              <a:rPr lang="en-US" sz="2800" b="1" noProof="0" dirty="0">
                <a:solidFill>
                  <a:srgbClr val="AC0000"/>
                </a:solidFill>
                <a:latin typeface="Calibri" charset="0"/>
                <a:ea typeface="MS PGothic" charset="0"/>
                <a:cs typeface="MS PGothic" charset="0"/>
              </a:rPr>
              <a:t>externally</a:t>
            </a:r>
            <a:r>
              <a:rPr lang="en-US" sz="2800" b="1" noProof="0" dirty="0">
                <a:solidFill>
                  <a:schemeClr val="tx2"/>
                </a:solidFill>
                <a:latin typeface="Calibri" charset="0"/>
                <a:ea typeface="MS PGothic" charset="0"/>
                <a:cs typeface="MS PGothic" charset="0"/>
              </a:rPr>
              <a:t> from a supplier, is called a </a:t>
            </a:r>
            <a:r>
              <a:rPr lang="en-US" altLang="ja-JP" sz="2800" b="1" noProof="0" dirty="0">
                <a:solidFill>
                  <a:srgbClr val="AC0000"/>
                </a:solidFill>
                <a:latin typeface="Calibri" charset="0"/>
                <a:ea typeface="MS PGothic" charset="0"/>
                <a:cs typeface="MS PGothic" charset="0"/>
              </a:rPr>
              <a:t>“</a:t>
            </a:r>
            <a:r>
              <a:rPr lang="en-US" sz="2800" b="1" noProof="0" dirty="0">
                <a:solidFill>
                  <a:srgbClr val="AC0000"/>
                </a:solidFill>
                <a:latin typeface="Calibri" charset="0"/>
                <a:ea typeface="MS PGothic" charset="0"/>
                <a:cs typeface="MS PGothic" charset="0"/>
              </a:rPr>
              <a:t>make or buy</a:t>
            </a:r>
            <a:r>
              <a:rPr lang="en-US" altLang="ja-JP" sz="2800" b="1" noProof="0" dirty="0">
                <a:solidFill>
                  <a:srgbClr val="AC0000"/>
                </a:solidFill>
                <a:latin typeface="Calibri" charset="0"/>
                <a:ea typeface="MS PGothic" charset="0"/>
                <a:cs typeface="MS PGothic" charset="0"/>
              </a:rPr>
              <a:t>”</a:t>
            </a:r>
            <a:r>
              <a:rPr lang="en-US" sz="2800" b="1" noProof="0" dirty="0">
                <a:solidFill>
                  <a:srgbClr val="AC0000"/>
                </a:solidFill>
                <a:latin typeface="Calibri" charset="0"/>
                <a:ea typeface="MS PGothic" charset="0"/>
                <a:cs typeface="MS PGothic" charset="0"/>
              </a:rPr>
              <a:t> decision</a:t>
            </a:r>
            <a:r>
              <a:rPr lang="en-US" sz="2800" b="1" noProof="0" dirty="0">
                <a:solidFill>
                  <a:schemeClr val="tx2"/>
                </a:solidFill>
                <a:latin typeface="Calibri" charset="0"/>
                <a:ea typeface="MS PGothic" charset="0"/>
                <a:cs typeface="MS PGothic" charset="0"/>
              </a:rPr>
              <a:t>.</a:t>
            </a:r>
          </a:p>
        </p:txBody>
      </p:sp>
    </p:spTree>
    <p:extLst>
      <p:ext uri="{BB962C8B-B14F-4D97-AF65-F5344CB8AC3E}">
        <p14:creationId xmlns:p14="http://schemas.microsoft.com/office/powerpoint/2010/main" val="12568178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Vertical Integration – Advantages</a:t>
            </a:r>
            <a:endParaRPr lang="en-US" noProof="0" dirty="0"/>
          </a:p>
        </p:txBody>
      </p:sp>
      <p:sp>
        <p:nvSpPr>
          <p:cNvPr id="8" name="Content Placeholder 7"/>
          <p:cNvSpPr>
            <a:spLocks noGrp="1"/>
          </p:cNvSpPr>
          <p:nvPr>
            <p:ph idx="1"/>
          </p:nvPr>
        </p:nvSpPr>
        <p:spPr>
          <a:xfrm>
            <a:off x="3009899" y="1454727"/>
            <a:ext cx="3124201" cy="1025525"/>
          </a:xfrm>
          <a:ln>
            <a:solidFill>
              <a:schemeClr val="tx1"/>
            </a:solidFill>
          </a:ln>
        </p:spPr>
        <p:txBody>
          <a:bodyPr/>
          <a:lstStyle/>
          <a:p>
            <a:pPr algn="ctr"/>
            <a:r>
              <a:rPr lang="en-US" sz="2800" dirty="0"/>
              <a:t>Smoother flow of parts and materials</a:t>
            </a:r>
          </a:p>
        </p:txBody>
      </p:sp>
      <p:sp>
        <p:nvSpPr>
          <p:cNvPr id="3" name="Content Placeholder 2">
            <a:extLst>
              <a:ext uri="{FF2B5EF4-FFF2-40B4-BE49-F238E27FC236}">
                <a16:creationId xmlns="" xmlns:a16="http://schemas.microsoft.com/office/drawing/2014/main" id="{BD625239-7214-497F-AF65-A16494754E47}"/>
              </a:ext>
            </a:extLst>
          </p:cNvPr>
          <p:cNvSpPr>
            <a:spLocks noGrp="1"/>
          </p:cNvSpPr>
          <p:nvPr>
            <p:ph idx="10"/>
          </p:nvPr>
        </p:nvSpPr>
        <p:spPr>
          <a:xfrm>
            <a:off x="3158548" y="2857500"/>
            <a:ext cx="2871354" cy="1025525"/>
          </a:xfrm>
          <a:ln>
            <a:solidFill>
              <a:schemeClr val="tx1"/>
            </a:solidFill>
          </a:ln>
        </p:spPr>
        <p:txBody>
          <a:bodyPr/>
          <a:lstStyle/>
          <a:p>
            <a:pPr algn="ctr"/>
            <a:r>
              <a:rPr lang="en-US" sz="2800" dirty="0"/>
              <a:t>Better quality control</a:t>
            </a:r>
          </a:p>
        </p:txBody>
      </p:sp>
      <p:sp>
        <p:nvSpPr>
          <p:cNvPr id="4" name="Content Placeholder 3">
            <a:extLst>
              <a:ext uri="{FF2B5EF4-FFF2-40B4-BE49-F238E27FC236}">
                <a16:creationId xmlns="" xmlns:a16="http://schemas.microsoft.com/office/drawing/2014/main" id="{7CEDFC26-1B86-4822-B3D5-B75E6FCF0ADB}"/>
              </a:ext>
            </a:extLst>
          </p:cNvPr>
          <p:cNvSpPr>
            <a:spLocks noGrp="1"/>
          </p:cNvSpPr>
          <p:nvPr>
            <p:ph idx="11"/>
          </p:nvPr>
        </p:nvSpPr>
        <p:spPr>
          <a:xfrm>
            <a:off x="3500437" y="4253346"/>
            <a:ext cx="2187576" cy="601235"/>
          </a:xfrm>
          <a:ln>
            <a:solidFill>
              <a:schemeClr val="tx1"/>
            </a:solidFill>
          </a:ln>
        </p:spPr>
        <p:txBody>
          <a:bodyPr/>
          <a:lstStyle/>
          <a:p>
            <a:pPr algn="ctr"/>
            <a:r>
              <a:rPr lang="en-US" sz="2800" dirty="0"/>
              <a:t>Realize profits</a:t>
            </a:r>
          </a:p>
        </p:txBody>
      </p:sp>
    </p:spTree>
    <p:extLst>
      <p:ext uri="{BB962C8B-B14F-4D97-AF65-F5344CB8AC3E}">
        <p14:creationId xmlns:p14="http://schemas.microsoft.com/office/powerpoint/2010/main" val="40044605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Vertical Integration – Disadvantages</a:t>
            </a:r>
            <a:endParaRPr lang="en-US" noProof="0" dirty="0"/>
          </a:p>
        </p:txBody>
      </p:sp>
      <p:sp>
        <p:nvSpPr>
          <p:cNvPr id="2" name="Content Placeholder 1"/>
          <p:cNvSpPr>
            <a:spLocks noGrp="1"/>
          </p:cNvSpPr>
          <p:nvPr>
            <p:ph idx="1"/>
          </p:nvPr>
        </p:nvSpPr>
        <p:spPr>
          <a:xfrm>
            <a:off x="822325" y="1447800"/>
            <a:ext cx="7543800" cy="1447800"/>
          </a:xfrm>
          <a:ln w="19050">
            <a:solidFill>
              <a:schemeClr val="tx1"/>
            </a:solidFill>
          </a:ln>
        </p:spPr>
        <p:txBody>
          <a:bodyPr/>
          <a:lstStyle/>
          <a:p>
            <a:pPr algn="ctr" eaLnBrk="1" hangingPunct="1">
              <a:spcAft>
                <a:spcPts val="0"/>
              </a:spcAft>
              <a:defRPr/>
            </a:pPr>
            <a:r>
              <a:rPr lang="en-US" sz="2800" b="1" noProof="0" dirty="0">
                <a:solidFill>
                  <a:schemeClr val="tx2"/>
                </a:solidFill>
                <a:ea typeface="MS PGothic" panose="020B0600070205080204" pitchFamily="34" charset="-128"/>
              </a:rPr>
              <a:t>Companies may fail to take advantage of suppliers who can create </a:t>
            </a:r>
            <a:r>
              <a:rPr lang="en-US" sz="2800" b="1" noProof="0" dirty="0">
                <a:solidFill>
                  <a:srgbClr val="AC0000"/>
                </a:solidFill>
                <a:ea typeface="MS PGothic" panose="020B0600070205080204" pitchFamily="34" charset="-128"/>
              </a:rPr>
              <a:t>economies of scale advantage</a:t>
            </a:r>
            <a:r>
              <a:rPr lang="en-US" sz="2800" b="1" noProof="0" dirty="0">
                <a:solidFill>
                  <a:srgbClr val="FF0000"/>
                </a:solidFill>
                <a:ea typeface="MS PGothic" panose="020B0600070205080204" pitchFamily="34" charset="-128"/>
              </a:rPr>
              <a:t> </a:t>
            </a:r>
            <a:r>
              <a:rPr lang="en-US" sz="2800" b="1" noProof="0" dirty="0">
                <a:solidFill>
                  <a:schemeClr val="tx2"/>
                </a:solidFill>
                <a:ea typeface="MS PGothic" panose="020B0600070205080204" pitchFamily="34" charset="-128"/>
              </a:rPr>
              <a:t>by pooling demand from numerous companies. </a:t>
            </a:r>
          </a:p>
        </p:txBody>
      </p:sp>
      <p:sp>
        <p:nvSpPr>
          <p:cNvPr id="3" name="Content Placeholder 2"/>
          <p:cNvSpPr>
            <a:spLocks noGrp="1"/>
          </p:cNvSpPr>
          <p:nvPr>
            <p:ph idx="10"/>
          </p:nvPr>
        </p:nvSpPr>
        <p:spPr>
          <a:xfrm>
            <a:off x="822324" y="3165475"/>
            <a:ext cx="7521575" cy="1863725"/>
          </a:xfrm>
          <a:ln w="19050">
            <a:solidFill>
              <a:schemeClr val="tx1"/>
            </a:solidFill>
          </a:ln>
        </p:spPr>
        <p:txBody>
          <a:bodyPr/>
          <a:lstStyle/>
          <a:p>
            <a:pPr algn="ctr" eaLnBrk="1" hangingPunct="1">
              <a:spcAft>
                <a:spcPts val="0"/>
              </a:spcAft>
              <a:defRPr/>
            </a:pPr>
            <a:r>
              <a:rPr lang="en-US" sz="2800" b="1" noProof="0" dirty="0">
                <a:solidFill>
                  <a:schemeClr val="tx2"/>
                </a:solidFill>
                <a:ea typeface="MS PGothic" panose="020B0600070205080204" pitchFamily="34" charset="-128"/>
              </a:rPr>
              <a:t>While the </a:t>
            </a:r>
            <a:r>
              <a:rPr lang="en-US" sz="2800" b="1" noProof="0" dirty="0">
                <a:solidFill>
                  <a:srgbClr val="AC0000"/>
                </a:solidFill>
                <a:ea typeface="MS PGothic" panose="020B0600070205080204" pitchFamily="34" charset="-128"/>
              </a:rPr>
              <a:t>economics of scale </a:t>
            </a:r>
            <a:r>
              <a:rPr lang="en-US" sz="2800" b="1" noProof="0" dirty="0">
                <a:solidFill>
                  <a:schemeClr val="tx2"/>
                </a:solidFill>
                <a:ea typeface="MS PGothic" panose="020B0600070205080204" pitchFamily="34" charset="-128"/>
              </a:rPr>
              <a:t>factor can be appealing, a company must be careful to retain control over activities that are </a:t>
            </a:r>
            <a:r>
              <a:rPr lang="en-US" sz="2800" b="1" noProof="0" dirty="0">
                <a:solidFill>
                  <a:srgbClr val="AC0000"/>
                </a:solidFill>
                <a:ea typeface="MS PGothic" panose="020B0600070205080204" pitchFamily="34" charset="-128"/>
              </a:rPr>
              <a:t>essential to maintaining its competitive position</a:t>
            </a:r>
            <a:r>
              <a:rPr lang="en-US" sz="2800" b="1" noProof="0" dirty="0">
                <a:solidFill>
                  <a:schemeClr val="tx2"/>
                </a:solidFill>
                <a:ea typeface="MS PGothic" panose="020B0600070205080204" pitchFamily="34" charset="-128"/>
              </a:rPr>
              <a:t>. </a:t>
            </a:r>
          </a:p>
        </p:txBody>
      </p:sp>
    </p:spTree>
    <p:extLst>
      <p:ext uri="{BB962C8B-B14F-4D97-AF65-F5344CB8AC3E}">
        <p14:creationId xmlns:p14="http://schemas.microsoft.com/office/powerpoint/2010/main" val="1086720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The Make or Buy Decision – An Example</a:t>
            </a:r>
            <a:endParaRPr lang="en-US" noProof="0" dirty="0"/>
          </a:p>
        </p:txBody>
      </p:sp>
      <p:sp>
        <p:nvSpPr>
          <p:cNvPr id="7" name="Content Placeholder 6"/>
          <p:cNvSpPr>
            <a:spLocks noGrp="1"/>
          </p:cNvSpPr>
          <p:nvPr>
            <p:ph idx="1"/>
          </p:nvPr>
        </p:nvSpPr>
        <p:spPr>
          <a:xfrm>
            <a:off x="822325" y="1447801"/>
            <a:ext cx="7543800" cy="761999"/>
          </a:xfrm>
        </p:spPr>
        <p:txBody>
          <a:bodyPr/>
          <a:lstStyle/>
          <a:p>
            <a:pPr>
              <a:spcAft>
                <a:spcPts val="0"/>
              </a:spcAft>
            </a:pPr>
            <a:r>
              <a:rPr lang="en-US" sz="2400" noProof="0" dirty="0">
                <a:ea typeface="MS PGothic" charset="0"/>
                <a:cs typeface="MS PGothic" charset="0"/>
              </a:rPr>
              <a:t>Essex Company manufactures part 4A that is used in one of its products. The unit product cost of this part is:</a:t>
            </a:r>
          </a:p>
        </p:txBody>
      </p:sp>
      <p:graphicFrame>
        <p:nvGraphicFramePr>
          <p:cNvPr id="2" name="Content Placeholder 1"/>
          <p:cNvGraphicFramePr>
            <a:graphicFrameLocks noGrp="1"/>
          </p:cNvGraphicFramePr>
          <p:nvPr>
            <p:ph sz="quarter" idx="10"/>
            <p:extLst>
              <p:ext uri="{D42A27DB-BD31-4B8C-83A1-F6EECF244321}">
                <p14:modId xmlns:p14="http://schemas.microsoft.com/office/powerpoint/2010/main" val="3347920220"/>
              </p:ext>
            </p:extLst>
          </p:nvPr>
        </p:nvGraphicFramePr>
        <p:xfrm>
          <a:off x="1295400" y="2743200"/>
          <a:ext cx="5715000" cy="2773680"/>
        </p:xfrm>
        <a:graphic>
          <a:graphicData uri="http://schemas.openxmlformats.org/drawingml/2006/table">
            <a:tbl>
              <a:tblPr firstRow="1" bandRow="1">
                <a:tableStyleId>{2D5ABB26-0587-4C30-8999-92F81FD0307C}</a:tableStyleId>
              </a:tblPr>
              <a:tblGrid>
                <a:gridCol w="4401208">
                  <a:extLst>
                    <a:ext uri="{9D8B030D-6E8A-4147-A177-3AD203B41FA5}">
                      <a16:colId xmlns="" xmlns:a16="http://schemas.microsoft.com/office/drawing/2014/main" val="1652717545"/>
                    </a:ext>
                  </a:extLst>
                </a:gridCol>
                <a:gridCol w="1313792">
                  <a:extLst>
                    <a:ext uri="{9D8B030D-6E8A-4147-A177-3AD203B41FA5}">
                      <a16:colId xmlns="" xmlns:a16="http://schemas.microsoft.com/office/drawing/2014/main" val="3561194946"/>
                    </a:ext>
                  </a:extLst>
                </a:gridCol>
              </a:tblGrid>
              <a:tr h="370840">
                <a:tc>
                  <a:txBody>
                    <a:bodyPr/>
                    <a:lstStyle/>
                    <a:p>
                      <a:r>
                        <a:rPr lang="en-IN" sz="2000" dirty="0">
                          <a:solidFill>
                            <a:schemeClr val="tx1"/>
                          </a:solidFill>
                        </a:rPr>
                        <a:t>Direct materials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dirty="0">
                          <a:solidFill>
                            <a:schemeClr val="tx1"/>
                          </a:solidFill>
                        </a:rPr>
                        <a:t>$       9</a:t>
                      </a:r>
                      <a:endParaRPr lang="en-IN"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539990605"/>
                  </a:ext>
                </a:extLst>
              </a:tr>
              <a:tr h="370840">
                <a:tc>
                  <a:txBody>
                    <a:bodyPr/>
                    <a:lstStyle/>
                    <a:p>
                      <a:r>
                        <a:rPr lang="en-IN" sz="2000" dirty="0">
                          <a:solidFill>
                            <a:schemeClr val="tx1"/>
                          </a:solidFill>
                        </a:rPr>
                        <a:t>Direct labor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dirty="0">
                          <a:solidFill>
                            <a:schemeClr val="tx1"/>
                          </a:solidFill>
                        </a:rPr>
                        <a:t>5</a:t>
                      </a:r>
                      <a:endParaRPr lang="en-IN"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670531370"/>
                  </a:ext>
                </a:extLst>
              </a:tr>
              <a:tr h="370840">
                <a:tc>
                  <a:txBody>
                    <a:bodyPr/>
                    <a:lstStyle/>
                    <a:p>
                      <a:r>
                        <a:rPr lang="en-IN" sz="2000" dirty="0">
                          <a:solidFill>
                            <a:schemeClr val="tx1"/>
                          </a:solidFill>
                        </a:rPr>
                        <a:t>Variable overhead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dirty="0">
                          <a:solidFill>
                            <a:schemeClr val="tx1"/>
                          </a:solidFill>
                        </a:rPr>
                        <a:t>1</a:t>
                      </a:r>
                      <a:endParaRPr lang="en-IN"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58269419"/>
                  </a:ext>
                </a:extLst>
              </a:tr>
              <a:tr h="370840">
                <a:tc>
                  <a:txBody>
                    <a:bodyPr/>
                    <a:lstStyle/>
                    <a:p>
                      <a:r>
                        <a:rPr lang="en-IN" sz="2000" dirty="0">
                          <a:solidFill>
                            <a:schemeClr val="tx1"/>
                          </a:solidFill>
                        </a:rPr>
                        <a:t>Depreciation of special equipment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dirty="0">
                          <a:solidFill>
                            <a:schemeClr val="tx1"/>
                          </a:solidFill>
                        </a:rPr>
                        <a:t>3</a:t>
                      </a:r>
                      <a:endParaRPr lang="en-IN"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350845008"/>
                  </a:ext>
                </a:extLst>
              </a:tr>
              <a:tr h="370840">
                <a:tc>
                  <a:txBody>
                    <a:bodyPr/>
                    <a:lstStyle/>
                    <a:p>
                      <a:r>
                        <a:rPr lang="en-IN" sz="2000" dirty="0">
                          <a:solidFill>
                            <a:schemeClr val="tx1"/>
                          </a:solidFill>
                        </a:rPr>
                        <a:t>Supervisor’s salary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dirty="0">
                          <a:solidFill>
                            <a:schemeClr val="tx1"/>
                          </a:solidFill>
                        </a:rPr>
                        <a:t>2</a:t>
                      </a:r>
                      <a:endParaRPr lang="en-IN" sz="2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892847563"/>
                  </a:ext>
                </a:extLst>
              </a:tr>
              <a:tr h="370840">
                <a:tc>
                  <a:txBody>
                    <a:bodyPr/>
                    <a:lstStyle/>
                    <a:p>
                      <a:r>
                        <a:rPr lang="en-IN" sz="2000" dirty="0">
                          <a:solidFill>
                            <a:schemeClr val="tx1"/>
                          </a:solidFill>
                        </a:rPr>
                        <a:t>General factory overhead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000" u="none" dirty="0">
                          <a:solidFill>
                            <a:schemeClr val="tx1"/>
                          </a:solidFill>
                        </a:rPr>
                        <a:t>  </a:t>
                      </a:r>
                      <a:r>
                        <a:rPr lang="en-US" sz="2000" u="sng" dirty="0">
                          <a:solidFill>
                            <a:schemeClr val="tx1"/>
                          </a:solidFill>
                        </a:rPr>
                        <a:t>       10</a:t>
                      </a:r>
                      <a:endParaRPr lang="en-IN" sz="20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793943452"/>
                  </a:ext>
                </a:extLst>
              </a:tr>
              <a:tr h="370840">
                <a:tc>
                  <a:txBody>
                    <a:bodyPr/>
                    <a:lstStyle/>
                    <a:p>
                      <a:r>
                        <a:rPr lang="en-IN" sz="2000" dirty="0">
                          <a:solidFill>
                            <a:schemeClr val="tx1"/>
                          </a:solidFill>
                        </a:rPr>
                        <a:t>Unit product cost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u="none" baseline="0" dirty="0">
                          <a:solidFill>
                            <a:schemeClr val="tx1"/>
                          </a:solidFill>
                        </a:rPr>
                        <a:t>  </a:t>
                      </a:r>
                      <a:r>
                        <a:rPr lang="en-US" sz="2000" u="dbl" baseline="0" dirty="0">
                          <a:solidFill>
                            <a:schemeClr val="tx1"/>
                          </a:solidFill>
                        </a:rPr>
                        <a:t>$     30</a:t>
                      </a:r>
                      <a:endParaRPr lang="en-IN" sz="2000"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582261356"/>
                  </a:ext>
                </a:extLst>
              </a:tr>
            </a:tbl>
          </a:graphicData>
        </a:graphic>
      </p:graphicFrame>
    </p:spTree>
    <p:extLst>
      <p:ext uri="{BB962C8B-B14F-4D97-AF65-F5344CB8AC3E}">
        <p14:creationId xmlns:p14="http://schemas.microsoft.com/office/powerpoint/2010/main" val="1638081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Decision </a:t>
            </a:r>
            <a:r>
              <a:rPr lang="en-US" altLang="en-US" sz="1000" dirty="0">
                <a:cs typeface="ＭＳ Ｐゴシック" charset="-128"/>
              </a:rPr>
              <a:t>2</a:t>
            </a:r>
            <a:endParaRPr lang="en-US" sz="1000" noProof="0" dirty="0"/>
          </a:p>
        </p:txBody>
      </p:sp>
      <p:sp>
        <p:nvSpPr>
          <p:cNvPr id="7" name="Content Placeholder 6"/>
          <p:cNvSpPr>
            <a:spLocks noGrp="1"/>
          </p:cNvSpPr>
          <p:nvPr>
            <p:ph idx="1"/>
          </p:nvPr>
        </p:nvSpPr>
        <p:spPr>
          <a:xfrm>
            <a:off x="822325" y="1447800"/>
            <a:ext cx="7543800" cy="4648199"/>
          </a:xfrm>
          <a:ln w="19050">
            <a:solidFill>
              <a:schemeClr val="tx1"/>
            </a:solidFill>
          </a:ln>
        </p:spPr>
        <p:txBody>
          <a:bodyPr/>
          <a:lstStyle/>
          <a:p>
            <a:pPr marL="60325">
              <a:spcAft>
                <a:spcPts val="0"/>
              </a:spcAft>
              <a:defRPr/>
            </a:pPr>
            <a:r>
              <a:rPr lang="en-US" altLang="en-US" sz="2400" noProof="0" dirty="0">
                <a:solidFill>
                  <a:srgbClr val="000000"/>
                </a:solidFill>
              </a:rPr>
              <a:t>The special equipment used to manufacture part 4A has no resale value.</a:t>
            </a:r>
          </a:p>
          <a:p>
            <a:pPr marL="60325">
              <a:spcAft>
                <a:spcPts val="0"/>
              </a:spcAft>
              <a:defRPr/>
            </a:pPr>
            <a:r>
              <a:rPr lang="en-US" altLang="en-US" sz="2400" noProof="0" dirty="0">
                <a:solidFill>
                  <a:srgbClr val="000000"/>
                </a:solidFill>
              </a:rPr>
              <a:t>The total amount of general factory overhead, which is allocated on the basis of direct labor-hours, would be unaffected by this decision.</a:t>
            </a:r>
          </a:p>
          <a:p>
            <a:pPr marL="60325">
              <a:spcAft>
                <a:spcPts val="0"/>
              </a:spcAft>
              <a:defRPr/>
            </a:pPr>
            <a:r>
              <a:rPr lang="en-US" altLang="en-US" sz="2400" noProof="0" dirty="0">
                <a:solidFill>
                  <a:srgbClr val="000000"/>
                </a:solidFill>
              </a:rPr>
              <a:t>The $30 unit product cost is based on 20,000 parts produced each year.</a:t>
            </a:r>
          </a:p>
          <a:p>
            <a:pPr marL="60325">
              <a:spcAft>
                <a:spcPts val="0"/>
              </a:spcAft>
              <a:defRPr/>
            </a:pPr>
            <a:r>
              <a:rPr lang="en-US" altLang="en-US" sz="2400" noProof="0" dirty="0">
                <a:solidFill>
                  <a:srgbClr val="000000"/>
                </a:solidFill>
              </a:rPr>
              <a:t>An outside supplier has offered to provide the 20,000 parts at a cost of $25 per part.</a:t>
            </a:r>
          </a:p>
          <a:p>
            <a:pPr algn="ctr">
              <a:spcAft>
                <a:spcPts val="0"/>
              </a:spcAft>
              <a:buFont typeface="Calibri" panose="020F0502020204030204" pitchFamily="34" charset="0"/>
              <a:buChar char=" "/>
              <a:defRPr/>
            </a:pPr>
            <a:r>
              <a:rPr lang="en-US" altLang="en-US" sz="2400" b="1" noProof="0" dirty="0">
                <a:solidFill>
                  <a:srgbClr val="C00000"/>
                </a:solidFill>
              </a:rPr>
              <a:t>Should the company stop making part 4A and buy it from an outside supplier?</a:t>
            </a:r>
          </a:p>
        </p:txBody>
      </p:sp>
    </p:spTree>
    <p:extLst>
      <p:ext uri="{BB962C8B-B14F-4D97-AF65-F5344CB8AC3E}">
        <p14:creationId xmlns:p14="http://schemas.microsoft.com/office/powerpoint/2010/main" val="70608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Decision Making – Six Key Concepts – Concept 3</a:t>
            </a:r>
            <a:endParaRPr lang="en-US" noProof="0" dirty="0"/>
          </a:p>
        </p:txBody>
      </p:sp>
      <p:sp>
        <p:nvSpPr>
          <p:cNvPr id="2" name="Content Placeholder 1"/>
          <p:cNvSpPr>
            <a:spLocks noGrp="1"/>
          </p:cNvSpPr>
          <p:nvPr>
            <p:ph idx="1"/>
          </p:nvPr>
        </p:nvSpPr>
        <p:spPr>
          <a:xfrm>
            <a:off x="822325" y="1363578"/>
            <a:ext cx="2073275" cy="457200"/>
          </a:xfrm>
          <a:ln w="19050">
            <a:solidFill>
              <a:schemeClr val="tx1"/>
            </a:solidFill>
          </a:ln>
        </p:spPr>
        <p:txBody>
          <a:bodyPr/>
          <a:lstStyle/>
          <a:p>
            <a:pPr marL="60325">
              <a:spcAft>
                <a:spcPts val="0"/>
              </a:spcAft>
              <a:defRPr/>
            </a:pPr>
            <a:r>
              <a:rPr lang="en-US" sz="2400" b="1" noProof="0" dirty="0">
                <a:ea typeface="MS PGothic" panose="020B0600070205080204" pitchFamily="34" charset="-128"/>
              </a:rPr>
              <a:t>Key Concept #3</a:t>
            </a:r>
          </a:p>
        </p:txBody>
      </p:sp>
      <p:sp>
        <p:nvSpPr>
          <p:cNvPr id="3" name="Content Placeholder 2"/>
          <p:cNvSpPr>
            <a:spLocks noGrp="1"/>
          </p:cNvSpPr>
          <p:nvPr>
            <p:ph idx="10"/>
          </p:nvPr>
        </p:nvSpPr>
        <p:spPr>
          <a:xfrm>
            <a:off x="822324" y="1973176"/>
            <a:ext cx="7635876" cy="4267200"/>
          </a:xfrm>
          <a:ln w="19050">
            <a:solidFill>
              <a:schemeClr val="tx1"/>
            </a:solidFill>
          </a:ln>
        </p:spPr>
        <p:txBody>
          <a:bodyPr/>
          <a:lstStyle/>
          <a:p>
            <a:pPr marL="60325">
              <a:spcAft>
                <a:spcPts val="0"/>
              </a:spcAft>
              <a:tabLst>
                <a:tab pos="1943100" algn="l"/>
              </a:tabLst>
            </a:pPr>
            <a:r>
              <a:rPr lang="en-US" sz="2200" noProof="0" dirty="0"/>
              <a:t>The key to effective decision making is </a:t>
            </a:r>
            <a:r>
              <a:rPr lang="en-US" sz="2200" b="1" noProof="0" dirty="0"/>
              <a:t>differential analysis—focusing on the future costs and benefits that differ between the alternatives</a:t>
            </a:r>
            <a:r>
              <a:rPr lang="en-US" sz="2200" noProof="0" dirty="0"/>
              <a:t>. </a:t>
            </a:r>
            <a:r>
              <a:rPr lang="en-US" sz="2200" i="1" noProof="0" dirty="0"/>
              <a:t>Everything else is irrelevant and should be ignored. </a:t>
            </a:r>
          </a:p>
          <a:p>
            <a:pPr marL="365125" indent="-273050">
              <a:spcAft>
                <a:spcPts val="0"/>
              </a:spcAft>
              <a:buClrTx/>
              <a:buFont typeface="Arial" panose="020B0604020202020204" pitchFamily="34" charset="0"/>
              <a:buChar char="•"/>
              <a:tabLst>
                <a:tab pos="1943100" algn="l"/>
              </a:tabLst>
            </a:pPr>
            <a:r>
              <a:rPr lang="en-US" sz="2200" noProof="0" dirty="0"/>
              <a:t>A future cost that differs between any two alternatives is known as a </a:t>
            </a:r>
            <a:r>
              <a:rPr lang="en-US" sz="2200" b="1" noProof="0" dirty="0"/>
              <a:t>differential cost</a:t>
            </a:r>
            <a:r>
              <a:rPr lang="en-US" sz="2200" noProof="0" dirty="0"/>
              <a:t>.</a:t>
            </a:r>
          </a:p>
          <a:p>
            <a:pPr marL="365125" indent="-273050">
              <a:spcAft>
                <a:spcPts val="0"/>
              </a:spcAft>
              <a:buClrTx/>
              <a:buFont typeface="Arial" panose="020B0604020202020204" pitchFamily="34" charset="0"/>
              <a:buChar char="•"/>
              <a:tabLst>
                <a:tab pos="1943100" algn="l"/>
              </a:tabLst>
            </a:pPr>
            <a:r>
              <a:rPr lang="en-US" sz="2200" noProof="0" dirty="0"/>
              <a:t>Future revenue that differs between any two alternatives is known as </a:t>
            </a:r>
            <a:r>
              <a:rPr lang="en-US" sz="2200" b="1" noProof="0" dirty="0"/>
              <a:t>differential revenue</a:t>
            </a:r>
            <a:r>
              <a:rPr lang="en-US" sz="2200" noProof="0" dirty="0"/>
              <a:t>.</a:t>
            </a:r>
          </a:p>
          <a:p>
            <a:pPr marL="365125" indent="-273050">
              <a:spcAft>
                <a:spcPts val="0"/>
              </a:spcAft>
              <a:buClrTx/>
              <a:buFont typeface="Arial" panose="020B0604020202020204" pitchFamily="34" charset="0"/>
              <a:buChar char="•"/>
              <a:tabLst>
                <a:tab pos="1943100" algn="l"/>
              </a:tabLst>
            </a:pPr>
            <a:r>
              <a:rPr lang="en-US" sz="2200" noProof="0" dirty="0"/>
              <a:t>An </a:t>
            </a:r>
            <a:r>
              <a:rPr lang="en-US" sz="2200" b="1" noProof="0" dirty="0"/>
              <a:t>incremental cost</a:t>
            </a:r>
            <a:r>
              <a:rPr lang="en-US" sz="2200" noProof="0" dirty="0"/>
              <a:t> is an increase in cost between two alternatives.</a:t>
            </a:r>
          </a:p>
          <a:p>
            <a:pPr marL="365125" indent="-273050">
              <a:spcAft>
                <a:spcPts val="0"/>
              </a:spcAft>
              <a:buClrTx/>
              <a:buFont typeface="Arial" panose="020B0604020202020204" pitchFamily="34" charset="0"/>
              <a:buChar char="•"/>
              <a:tabLst>
                <a:tab pos="1943100" algn="l"/>
              </a:tabLst>
            </a:pPr>
            <a:r>
              <a:rPr lang="en-US" sz="2200" noProof="0" dirty="0"/>
              <a:t>An </a:t>
            </a:r>
            <a:r>
              <a:rPr lang="en-US" sz="2200" b="1" noProof="0" dirty="0"/>
              <a:t>avoidable cost</a:t>
            </a:r>
            <a:r>
              <a:rPr lang="en-US" sz="2200" noProof="0" dirty="0"/>
              <a:t> is a cost that can be eliminated by choosing one alternative over another.</a:t>
            </a:r>
            <a:endParaRPr lang="en-US" sz="2200" noProof="0" dirty="0">
              <a:cs typeface="Times New Roman" charset="0"/>
            </a:endParaRPr>
          </a:p>
        </p:txBody>
      </p:sp>
    </p:spTree>
    <p:extLst>
      <p:ext uri="{BB962C8B-B14F-4D97-AF65-F5344CB8AC3E}">
        <p14:creationId xmlns:p14="http://schemas.microsoft.com/office/powerpoint/2010/main" val="4064786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22325" y="152400"/>
            <a:ext cx="7543800" cy="1025525"/>
          </a:xfrm>
        </p:spPr>
        <p:txBody>
          <a:bodyPr/>
          <a:lstStyle/>
          <a:p>
            <a:r>
              <a:rPr lang="en-US" altLang="en-US" noProof="0" dirty="0">
                <a:cs typeface="ＭＳ Ｐゴシック" charset="-128"/>
              </a:rPr>
              <a:t>The Make or Buy Decision </a:t>
            </a:r>
            <a:r>
              <a:rPr lang="en-US" altLang="en-US" sz="1000" noProof="0" dirty="0">
                <a:cs typeface="ＭＳ Ｐゴシック" charset="-128"/>
              </a:rPr>
              <a:t>3</a:t>
            </a:r>
            <a:endParaRPr lang="en-US" sz="1000" noProof="0" dirty="0"/>
          </a:p>
        </p:txBody>
      </p:sp>
      <p:graphicFrame>
        <p:nvGraphicFramePr>
          <p:cNvPr id="9" name="Table 8">
            <a:extLst>
              <a:ext uri="{FF2B5EF4-FFF2-40B4-BE49-F238E27FC236}">
                <a16:creationId xmlns="" xmlns:a16="http://schemas.microsoft.com/office/drawing/2014/main" id="{91BD9BD6-45D1-43AB-953D-2CD511A1BE21}"/>
              </a:ext>
            </a:extLst>
          </p:cNvPr>
          <p:cNvGraphicFramePr>
            <a:graphicFrameLocks noGrp="1"/>
          </p:cNvGraphicFramePr>
          <p:nvPr>
            <p:extLst>
              <p:ext uri="{D42A27DB-BD31-4B8C-83A1-F6EECF244321}">
                <p14:modId xmlns:p14="http://schemas.microsoft.com/office/powerpoint/2010/main" val="4193511568"/>
              </p:ext>
            </p:extLst>
          </p:nvPr>
        </p:nvGraphicFramePr>
        <p:xfrm>
          <a:off x="695645" y="1430228"/>
          <a:ext cx="7762555" cy="360222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p>
                      <a:pPr algn="ctr"/>
                      <a:r>
                        <a:rPr lang="en-US" sz="1800" b="1" dirty="0">
                          <a:solidFill>
                            <a:schemeClr val="tx1"/>
                          </a:solidFill>
                          <a:latin typeface="+mn-lt"/>
                          <a:ea typeface="Verdana" panose="020B0604030504040204" pitchFamily="34" charset="0"/>
                          <a:cs typeface="Verdana" panose="020B0604030504040204" pitchFamily="34" charset="0"/>
                        </a:rPr>
                        <a:t>Cost per</a:t>
                      </a:r>
                      <a:r>
                        <a:rPr lang="en-US" sz="1800" b="1" baseline="0" dirty="0">
                          <a:solidFill>
                            <a:schemeClr val="tx1"/>
                          </a:solidFill>
                          <a:latin typeface="+mn-lt"/>
                          <a:ea typeface="Verdana" panose="020B0604030504040204" pitchFamily="34" charset="0"/>
                          <a:cs typeface="Verdana" panose="020B0604030504040204" pitchFamily="34" charset="0"/>
                        </a:rPr>
                        <a:t> Unit</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u="none"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800" b="1" u="none"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800" b="1" dirty="0">
                          <a:solidFill>
                            <a:schemeClr val="tx1"/>
                          </a:solidFill>
                          <a:latin typeface="+mn-lt"/>
                          <a:ea typeface="Verdana" panose="020B0604030504040204" pitchFamily="34" charset="0"/>
                          <a:cs typeface="Verdana" panose="020B0604030504040204" pitchFamily="34" charset="0"/>
                        </a:rPr>
                        <a:t>Outside purchase</a:t>
                      </a:r>
                      <a:r>
                        <a:rPr lang="en-US" sz="1800" b="1" baseline="0" dirty="0">
                          <a:solidFill>
                            <a:schemeClr val="tx1"/>
                          </a:solidFill>
                          <a:latin typeface="+mn-lt"/>
                          <a:ea typeface="Verdana" panose="020B0604030504040204" pitchFamily="34" charset="0"/>
                          <a:cs typeface="Verdana" panose="020B0604030504040204" pitchFamily="34" charset="0"/>
                        </a:rPr>
                        <a:t> price</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u="sng" dirty="0">
                          <a:solidFill>
                            <a:schemeClr val="tx1"/>
                          </a:solidFill>
                          <a:latin typeface="+mn-lt"/>
                          <a:ea typeface="Verdana" panose="020B0604030504040204" pitchFamily="34" charset="0"/>
                          <a:cs typeface="Verdana" panose="020B0604030504040204" pitchFamily="34" charset="0"/>
                        </a:rPr>
                        <a:t>$25</a:t>
                      </a:r>
                    </a:p>
                  </a:txBody>
                  <a:tcPr marL="77157" marR="77157" anchor="ctr"/>
                </a:tc>
                <a:tc>
                  <a:txBody>
                    <a:bodyPr/>
                    <a:lstStyle/>
                    <a:p>
                      <a:pPr algn="ctr"/>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1"/>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5</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100,000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1</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20,000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Depreciation of equipment</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3</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2</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40,000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Allocated</a:t>
                      </a:r>
                      <a:r>
                        <a:rPr lang="en-US" sz="1800" baseline="0" dirty="0">
                          <a:solidFill>
                            <a:schemeClr val="tx1"/>
                          </a:solidFill>
                          <a:latin typeface="+mn-lt"/>
                          <a:ea typeface="Verdana" panose="020B0604030504040204" pitchFamily="34" charset="0"/>
                          <a:cs typeface="Verdana" panose="020B0604030504040204" pitchFamily="34" charset="0"/>
                        </a:rPr>
                        <a:t> </a:t>
                      </a:r>
                      <a:r>
                        <a:rPr lang="en-US" sz="1800" dirty="0">
                          <a:solidFill>
                            <a:schemeClr val="tx1"/>
                          </a:solidFill>
                          <a:latin typeface="+mn-lt"/>
                          <a:ea typeface="Verdana" panose="020B0604030504040204" pitchFamily="34" charset="0"/>
                          <a:cs typeface="Verdana" panose="020B0604030504040204" pitchFamily="34" charset="0"/>
                        </a:rPr>
                        <a:t>gen. fact.</a:t>
                      </a:r>
                      <a:r>
                        <a:rPr lang="en-US" sz="1800" baseline="0" dirty="0">
                          <a:solidFill>
                            <a:schemeClr val="tx1"/>
                          </a:solidFill>
                          <a:latin typeface="+mn-lt"/>
                          <a:ea typeface="Verdana" panose="020B0604030504040204" pitchFamily="34" charset="0"/>
                          <a:cs typeface="Verdana" panose="020B0604030504040204" pitchFamily="34" charset="0"/>
                        </a:rPr>
                        <a:t> </a:t>
                      </a:r>
                      <a:r>
                        <a:rPr lang="en-US" sz="1800"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ctr"/>
                      <a:r>
                        <a:rPr lang="en-US" sz="18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ctr"/>
                      <a:r>
                        <a:rPr lang="en-US" sz="18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r>
                        <a:rPr lang="en-US" sz="18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ctr"/>
                      <a:r>
                        <a:rPr lang="en-US" sz="1800" u="dbl" baseline="0" dirty="0">
                          <a:solidFill>
                            <a:schemeClr val="tx1"/>
                          </a:solidFill>
                          <a:latin typeface="+mn-lt"/>
                          <a:ea typeface="Verdana" panose="020B0604030504040204" pitchFamily="34" charset="0"/>
                          <a:cs typeface="Verdana" panose="020B0604030504040204" pitchFamily="34" charset="0"/>
                        </a:rPr>
                        <a:t>$30</a:t>
                      </a:r>
                    </a:p>
                  </a:txBody>
                  <a:tcPr marL="77157" marR="77157" anchor="ctr"/>
                </a:tc>
                <a:tc>
                  <a:txBody>
                    <a:bodyPr/>
                    <a:lstStyle/>
                    <a:p>
                      <a:pPr algn="ctr"/>
                      <a:r>
                        <a:rPr lang="en-US" sz="1800" u="dbl" baseline="0" dirty="0">
                          <a:solidFill>
                            <a:schemeClr val="tx1"/>
                          </a:solidFill>
                          <a:latin typeface="+mn-lt"/>
                          <a:ea typeface="Verdana" panose="020B0604030504040204" pitchFamily="34" charset="0"/>
                          <a:cs typeface="Verdana" panose="020B0604030504040204" pitchFamily="34" charset="0"/>
                        </a:rPr>
                        <a:t>$340,000</a:t>
                      </a:r>
                    </a:p>
                  </a:txBody>
                  <a:tcPr marL="77157" marR="7715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u="dbl" baseline="0"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8"/>
                  </a:ext>
                </a:extLst>
              </a:tr>
            </a:tbl>
          </a:graphicData>
        </a:graphic>
      </p:graphicFrame>
      <p:sp>
        <p:nvSpPr>
          <p:cNvPr id="7" name="Content Placeholder 6"/>
          <p:cNvSpPr>
            <a:spLocks noGrp="1"/>
          </p:cNvSpPr>
          <p:nvPr>
            <p:ph idx="1"/>
          </p:nvPr>
        </p:nvSpPr>
        <p:spPr>
          <a:xfrm>
            <a:off x="822325" y="5172073"/>
            <a:ext cx="7543800" cy="771527"/>
          </a:xfrm>
          <a:ln>
            <a:solidFill>
              <a:schemeClr val="tx1"/>
            </a:solidFill>
          </a:ln>
        </p:spPr>
        <p:txBody>
          <a:bodyPr/>
          <a:lstStyle/>
          <a:p>
            <a:pPr algn="ctr">
              <a:spcAft>
                <a:spcPts val="0"/>
              </a:spcAft>
            </a:pPr>
            <a:r>
              <a:rPr lang="en-US" b="1" noProof="0" dirty="0">
                <a:solidFill>
                  <a:srgbClr val="373D54"/>
                </a:solidFill>
              </a:rPr>
              <a:t>The </a:t>
            </a:r>
            <a:r>
              <a:rPr lang="en-US" b="1" noProof="0" dirty="0">
                <a:solidFill>
                  <a:srgbClr val="C00000"/>
                </a:solidFill>
              </a:rPr>
              <a:t>avoidable costs </a:t>
            </a:r>
            <a:r>
              <a:rPr lang="en-US" b="1" noProof="0" dirty="0">
                <a:solidFill>
                  <a:srgbClr val="373D54"/>
                </a:solidFill>
              </a:rPr>
              <a:t>associated with making part 4A include direct materials, direct labor, variable overhead, and the supervisor’s salary.</a:t>
            </a:r>
          </a:p>
        </p:txBody>
      </p:sp>
    </p:spTree>
    <p:extLst>
      <p:ext uri="{BB962C8B-B14F-4D97-AF65-F5344CB8AC3E}">
        <p14:creationId xmlns:p14="http://schemas.microsoft.com/office/powerpoint/2010/main" val="1394965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Decision </a:t>
            </a:r>
            <a:r>
              <a:rPr lang="en-US" altLang="en-US" sz="1000" dirty="0">
                <a:cs typeface="ＭＳ Ｐゴシック" charset="-128"/>
              </a:rPr>
              <a:t>4</a:t>
            </a:r>
            <a:endParaRPr lang="en-US" sz="1000" noProof="0" dirty="0"/>
          </a:p>
        </p:txBody>
      </p:sp>
      <p:graphicFrame>
        <p:nvGraphicFramePr>
          <p:cNvPr id="7" name="Table 6">
            <a:extLst>
              <a:ext uri="{FF2B5EF4-FFF2-40B4-BE49-F238E27FC236}">
                <a16:creationId xmlns="" xmlns:a16="http://schemas.microsoft.com/office/drawing/2014/main" id="{602823CE-9130-46A8-9C17-EB1F62BF742B}"/>
              </a:ext>
            </a:extLst>
          </p:cNvPr>
          <p:cNvGraphicFramePr>
            <a:graphicFrameLocks noGrp="1"/>
          </p:cNvGraphicFramePr>
          <p:nvPr>
            <p:extLst>
              <p:ext uri="{D42A27DB-BD31-4B8C-83A1-F6EECF244321}">
                <p14:modId xmlns:p14="http://schemas.microsoft.com/office/powerpoint/2010/main" val="1659075027"/>
              </p:ext>
            </p:extLst>
          </p:nvPr>
        </p:nvGraphicFramePr>
        <p:xfrm>
          <a:off x="695645" y="1430228"/>
          <a:ext cx="7762555" cy="360222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p>
                      <a:pPr algn="ctr"/>
                      <a:r>
                        <a:rPr lang="en-US" sz="1800" b="1" dirty="0">
                          <a:solidFill>
                            <a:schemeClr val="tx1"/>
                          </a:solidFill>
                          <a:latin typeface="+mn-lt"/>
                          <a:ea typeface="Verdana" panose="020B0604030504040204" pitchFamily="34" charset="0"/>
                          <a:cs typeface="Verdana" panose="020B0604030504040204" pitchFamily="34" charset="0"/>
                        </a:rPr>
                        <a:t>Cost per</a:t>
                      </a:r>
                      <a:r>
                        <a:rPr lang="en-US" sz="1800" b="1" baseline="0" dirty="0">
                          <a:solidFill>
                            <a:schemeClr val="tx1"/>
                          </a:solidFill>
                          <a:latin typeface="+mn-lt"/>
                          <a:ea typeface="Verdana" panose="020B0604030504040204" pitchFamily="34" charset="0"/>
                          <a:cs typeface="Verdana" panose="020B0604030504040204" pitchFamily="34" charset="0"/>
                        </a:rPr>
                        <a:t> Unit</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u="none"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800" b="1" u="none"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800" b="1" dirty="0">
                          <a:solidFill>
                            <a:schemeClr val="tx1"/>
                          </a:solidFill>
                          <a:latin typeface="+mn-lt"/>
                          <a:ea typeface="Verdana" panose="020B0604030504040204" pitchFamily="34" charset="0"/>
                          <a:cs typeface="Verdana" panose="020B0604030504040204" pitchFamily="34" charset="0"/>
                        </a:rPr>
                        <a:t>Outside purchase</a:t>
                      </a:r>
                      <a:r>
                        <a:rPr lang="en-US" sz="1800" b="1" baseline="0" dirty="0">
                          <a:solidFill>
                            <a:schemeClr val="tx1"/>
                          </a:solidFill>
                          <a:latin typeface="+mn-lt"/>
                          <a:ea typeface="Verdana" panose="020B0604030504040204" pitchFamily="34" charset="0"/>
                          <a:cs typeface="Verdana" panose="020B0604030504040204" pitchFamily="34" charset="0"/>
                        </a:rPr>
                        <a:t> price</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u="sng" dirty="0">
                          <a:solidFill>
                            <a:schemeClr val="tx1"/>
                          </a:solidFill>
                          <a:latin typeface="+mn-lt"/>
                          <a:ea typeface="Verdana" panose="020B0604030504040204" pitchFamily="34" charset="0"/>
                          <a:cs typeface="Verdana" panose="020B0604030504040204" pitchFamily="34" charset="0"/>
                        </a:rPr>
                        <a:t>$  25</a:t>
                      </a:r>
                    </a:p>
                  </a:txBody>
                  <a:tcPr marL="77157" marR="77157" anchor="ctr"/>
                </a:tc>
                <a:tc>
                  <a:txBody>
                    <a:bodyPr/>
                    <a:lstStyle/>
                    <a:p>
                      <a:pPr algn="ctr"/>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1"/>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5</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100,000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1</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20,000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Depreciation of equipment</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3</a:t>
                      </a: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2</a:t>
                      </a:r>
                    </a:p>
                  </a:txBody>
                  <a:tcPr marL="77157" marR="77157" anchor="ctr"/>
                </a:tc>
                <a:tc>
                  <a:txBody>
                    <a:bodyPr/>
                    <a:lstStyle/>
                    <a:p>
                      <a:pPr algn="ctr"/>
                      <a:r>
                        <a:rPr lang="en-US" sz="1800" dirty="0">
                          <a:solidFill>
                            <a:schemeClr val="tx1"/>
                          </a:solidFill>
                          <a:latin typeface="+mn-lt"/>
                          <a:ea typeface="Verdana" panose="020B0604030504040204" pitchFamily="34" charset="0"/>
                          <a:cs typeface="Verdana" panose="020B0604030504040204" pitchFamily="34" charset="0"/>
                        </a:rPr>
                        <a:t>    40,000</a:t>
                      </a:r>
                    </a:p>
                  </a:txBody>
                  <a:tcPr marL="77157" marR="77157" anchor="ctr"/>
                </a:tc>
                <a:tc>
                  <a:txBody>
                    <a:bodyPr/>
                    <a:lstStyle/>
                    <a:p>
                      <a:pPr algn="ct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Allocated</a:t>
                      </a:r>
                      <a:r>
                        <a:rPr lang="en-US" sz="1800" baseline="0" dirty="0">
                          <a:solidFill>
                            <a:schemeClr val="tx1"/>
                          </a:solidFill>
                          <a:latin typeface="+mn-lt"/>
                          <a:ea typeface="Verdana" panose="020B0604030504040204" pitchFamily="34" charset="0"/>
                          <a:cs typeface="Verdana" panose="020B0604030504040204" pitchFamily="34" charset="0"/>
                        </a:rPr>
                        <a:t> </a:t>
                      </a:r>
                      <a:r>
                        <a:rPr lang="en-US" sz="1800" dirty="0">
                          <a:solidFill>
                            <a:schemeClr val="tx1"/>
                          </a:solidFill>
                          <a:latin typeface="+mn-lt"/>
                          <a:ea typeface="Verdana" panose="020B0604030504040204" pitchFamily="34" charset="0"/>
                          <a:cs typeface="Verdana" panose="020B0604030504040204" pitchFamily="34" charset="0"/>
                        </a:rPr>
                        <a:t>gen. fact.</a:t>
                      </a:r>
                      <a:r>
                        <a:rPr lang="en-US" sz="1800" baseline="0" dirty="0">
                          <a:solidFill>
                            <a:schemeClr val="tx1"/>
                          </a:solidFill>
                          <a:latin typeface="+mn-lt"/>
                          <a:ea typeface="Verdana" panose="020B0604030504040204" pitchFamily="34" charset="0"/>
                          <a:cs typeface="Verdana" panose="020B0604030504040204" pitchFamily="34" charset="0"/>
                        </a:rPr>
                        <a:t> </a:t>
                      </a:r>
                      <a:r>
                        <a:rPr lang="en-US" sz="1800"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ctr"/>
                      <a:r>
                        <a:rPr lang="en-US" sz="18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ctr"/>
                      <a:r>
                        <a:rPr lang="en-US" sz="18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r>
                        <a:rPr lang="en-US" sz="18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ctr"/>
                      <a:r>
                        <a:rPr lang="en-US" sz="1800" u="dbl" baseline="0" dirty="0">
                          <a:solidFill>
                            <a:schemeClr val="tx1"/>
                          </a:solidFill>
                          <a:latin typeface="+mn-lt"/>
                          <a:ea typeface="Verdana" panose="020B0604030504040204" pitchFamily="34" charset="0"/>
                          <a:cs typeface="Verdana" panose="020B0604030504040204" pitchFamily="34" charset="0"/>
                        </a:rPr>
                        <a:t>$30</a:t>
                      </a:r>
                    </a:p>
                  </a:txBody>
                  <a:tcPr marL="77157" marR="77157" anchor="ctr"/>
                </a:tc>
                <a:tc>
                  <a:txBody>
                    <a:bodyPr/>
                    <a:lstStyle/>
                    <a:p>
                      <a:pPr algn="ctr"/>
                      <a:r>
                        <a:rPr lang="en-US" sz="1800" u="dbl" baseline="0" dirty="0">
                          <a:solidFill>
                            <a:schemeClr val="tx1"/>
                          </a:solidFill>
                          <a:latin typeface="+mn-lt"/>
                          <a:ea typeface="Verdana" panose="020B0604030504040204" pitchFamily="34" charset="0"/>
                          <a:cs typeface="Verdana" panose="020B0604030504040204" pitchFamily="34" charset="0"/>
                        </a:rPr>
                        <a:t>$340,000</a:t>
                      </a:r>
                    </a:p>
                  </a:txBody>
                  <a:tcPr marL="77157" marR="7715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u="dbl" baseline="0"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8"/>
                  </a:ext>
                </a:extLst>
              </a:tr>
            </a:tbl>
          </a:graphicData>
        </a:graphic>
      </p:graphicFrame>
      <p:sp>
        <p:nvSpPr>
          <p:cNvPr id="11" name="Content Placeholder 6"/>
          <p:cNvSpPr>
            <a:spLocks noGrp="1"/>
          </p:cNvSpPr>
          <p:nvPr>
            <p:ph idx="1"/>
          </p:nvPr>
        </p:nvSpPr>
        <p:spPr>
          <a:xfrm>
            <a:off x="822325" y="5172073"/>
            <a:ext cx="7543800" cy="771527"/>
          </a:xfrm>
          <a:ln>
            <a:solidFill>
              <a:schemeClr val="tx1"/>
            </a:solidFill>
          </a:ln>
        </p:spPr>
        <p:txBody>
          <a:bodyPr/>
          <a:lstStyle/>
          <a:p>
            <a:pPr algn="ctr"/>
            <a:r>
              <a:rPr lang="en-US" b="1" noProof="0" dirty="0">
                <a:solidFill>
                  <a:schemeClr val="tx2"/>
                </a:solidFill>
              </a:rPr>
              <a:t>The cost incurred to buy the equipment is a </a:t>
            </a:r>
            <a:r>
              <a:rPr lang="en-US" b="1" noProof="0" dirty="0">
                <a:solidFill>
                  <a:srgbClr val="C00000"/>
                </a:solidFill>
              </a:rPr>
              <a:t>sunk cost</a:t>
            </a:r>
            <a:r>
              <a:rPr lang="en-US" b="1" noProof="0" dirty="0">
                <a:solidFill>
                  <a:schemeClr val="tx2"/>
                </a:solidFill>
              </a:rPr>
              <a:t>; the depreciation simply spreads this sunk cost over the equipment’s useful life. </a:t>
            </a:r>
          </a:p>
        </p:txBody>
      </p:sp>
    </p:spTree>
    <p:extLst>
      <p:ext uri="{BB962C8B-B14F-4D97-AF65-F5344CB8AC3E}">
        <p14:creationId xmlns:p14="http://schemas.microsoft.com/office/powerpoint/2010/main" val="355933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a:t>
            </a:r>
            <a:r>
              <a:rPr lang="en-US" altLang="en-US">
                <a:cs typeface="ＭＳ Ｐゴシック" charset="-128"/>
              </a:rPr>
              <a:t>Decision </a:t>
            </a:r>
            <a:r>
              <a:rPr lang="en-US" altLang="en-US" sz="1000" smtClean="0">
                <a:cs typeface="ＭＳ Ｐゴシック" charset="-128"/>
              </a:rPr>
              <a:t>5</a:t>
            </a:r>
            <a:endParaRPr lang="en-US" noProof="0" dirty="0"/>
          </a:p>
        </p:txBody>
      </p:sp>
      <p:graphicFrame>
        <p:nvGraphicFramePr>
          <p:cNvPr id="12" name="Table 11">
            <a:extLst>
              <a:ext uri="{FF2B5EF4-FFF2-40B4-BE49-F238E27FC236}">
                <a16:creationId xmlns="" xmlns:a16="http://schemas.microsoft.com/office/drawing/2014/main" id="{CEE33FCD-6AC7-4652-99BF-364541483DC7}"/>
              </a:ext>
            </a:extLst>
          </p:cNvPr>
          <p:cNvGraphicFramePr>
            <a:graphicFrameLocks noGrp="1"/>
          </p:cNvGraphicFramePr>
          <p:nvPr>
            <p:extLst>
              <p:ext uri="{D42A27DB-BD31-4B8C-83A1-F6EECF244321}">
                <p14:modId xmlns:p14="http://schemas.microsoft.com/office/powerpoint/2010/main" val="2068195443"/>
              </p:ext>
            </p:extLst>
          </p:nvPr>
        </p:nvGraphicFramePr>
        <p:xfrm>
          <a:off x="695645" y="1430228"/>
          <a:ext cx="7762555" cy="360222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Per</a:t>
                      </a:r>
                      <a:r>
                        <a:rPr lang="en-US" sz="1800" b="1" baseline="0" dirty="0">
                          <a:solidFill>
                            <a:schemeClr val="tx1"/>
                          </a:solidFill>
                          <a:latin typeface="+mn-lt"/>
                          <a:ea typeface="Verdana" panose="020B0604030504040204" pitchFamily="34" charset="0"/>
                          <a:cs typeface="Verdana" panose="020B0604030504040204" pitchFamily="34" charset="0"/>
                        </a:rPr>
                        <a:t> Unit</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800" b="1" dirty="0">
                          <a:solidFill>
                            <a:schemeClr val="tx1"/>
                          </a:solidFill>
                          <a:latin typeface="+mn-lt"/>
                          <a:ea typeface="Verdana" panose="020B0604030504040204" pitchFamily="34" charset="0"/>
                          <a:cs typeface="Verdana" panose="020B0604030504040204" pitchFamily="34" charset="0"/>
                        </a:rPr>
                        <a:t>Outside purchase</a:t>
                      </a:r>
                      <a:r>
                        <a:rPr lang="en-US" sz="1800" b="1" baseline="0" dirty="0">
                          <a:solidFill>
                            <a:schemeClr val="tx1"/>
                          </a:solidFill>
                          <a:latin typeface="+mn-lt"/>
                          <a:ea typeface="Verdana" panose="020B0604030504040204" pitchFamily="34" charset="0"/>
                          <a:cs typeface="Verdana" panose="020B0604030504040204" pitchFamily="34" charset="0"/>
                        </a:rPr>
                        <a:t> price</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u="sng" dirty="0">
                          <a:solidFill>
                            <a:schemeClr val="tx1"/>
                          </a:solidFill>
                          <a:latin typeface="+mn-lt"/>
                          <a:ea typeface="Verdana" panose="020B0604030504040204" pitchFamily="34" charset="0"/>
                          <a:cs typeface="Verdana" panose="020B0604030504040204" pitchFamily="34" charset="0"/>
                        </a:rPr>
                        <a:t>$  25</a:t>
                      </a:r>
                    </a:p>
                  </a:txBody>
                  <a:tcPr marL="77157" marR="77157" anchor="ctr"/>
                </a:tc>
                <a:tc>
                  <a:txBody>
                    <a:bodyPr/>
                    <a:lstStyle/>
                    <a:p>
                      <a:pPr algn="r"/>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1"/>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5</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100,000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Depreciation of equip.</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3</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40,000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800" b="1" dirty="0">
                          <a:solidFill>
                            <a:schemeClr val="tx1"/>
                          </a:solidFill>
                          <a:latin typeface="+mn-lt"/>
                          <a:ea typeface="Verdana" panose="020B0604030504040204" pitchFamily="34" charset="0"/>
                          <a:cs typeface="Verdana" panose="020B0604030504040204" pitchFamily="34" charset="0"/>
                        </a:rPr>
                        <a:t>Allocated</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gen. fact.</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r"/>
                      <a:r>
                        <a:rPr lang="en-US" sz="18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30</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340,000</a:t>
                      </a:r>
                    </a:p>
                  </a:txBody>
                  <a:tcPr marL="77157" marR="7715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u="dbl" baseline="0"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8"/>
                  </a:ext>
                </a:extLst>
              </a:tr>
            </a:tbl>
          </a:graphicData>
        </a:graphic>
      </p:graphicFrame>
      <p:sp>
        <p:nvSpPr>
          <p:cNvPr id="11" name="Content Placeholder 6"/>
          <p:cNvSpPr>
            <a:spLocks noGrp="1"/>
          </p:cNvSpPr>
          <p:nvPr>
            <p:ph idx="1"/>
          </p:nvPr>
        </p:nvSpPr>
        <p:spPr>
          <a:xfrm>
            <a:off x="531666" y="5105400"/>
            <a:ext cx="8307534" cy="990599"/>
          </a:xfrm>
          <a:ln>
            <a:solidFill>
              <a:schemeClr val="tx1"/>
            </a:solidFill>
          </a:ln>
        </p:spPr>
        <p:txBody>
          <a:bodyPr/>
          <a:lstStyle/>
          <a:p>
            <a:pPr algn="ctr">
              <a:defRPr/>
            </a:pPr>
            <a:r>
              <a:rPr lang="en-US" altLang="en-US" sz="1800" b="1" noProof="0" dirty="0">
                <a:solidFill>
                  <a:schemeClr val="tx2"/>
                </a:solidFill>
                <a:ea typeface="MS PGothic" panose="020B0600070205080204" pitchFamily="34" charset="-128"/>
              </a:rPr>
              <a:t>The allocated general factory overhead represents allocated costs common to all items produced in the factory and would continue unchanged. Thus, it is irrelevant to the decision.</a:t>
            </a:r>
          </a:p>
        </p:txBody>
      </p:sp>
    </p:spTree>
    <p:extLst>
      <p:ext uri="{BB962C8B-B14F-4D97-AF65-F5344CB8AC3E}">
        <p14:creationId xmlns:p14="http://schemas.microsoft.com/office/powerpoint/2010/main" val="12779943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a:t>
            </a:r>
            <a:r>
              <a:rPr lang="en-US" altLang="en-US" noProof="0">
                <a:cs typeface="ＭＳ Ｐゴシック" charset="-128"/>
              </a:rPr>
              <a:t>Decision </a:t>
            </a:r>
            <a:r>
              <a:rPr lang="en-US" altLang="en-US" sz="1000" smtClean="0">
                <a:cs typeface="ＭＳ Ｐゴシック" charset="-128"/>
              </a:rPr>
              <a:t>6</a:t>
            </a:r>
            <a:endParaRPr lang="en-US" sz="1000" noProof="0" dirty="0"/>
          </a:p>
        </p:txBody>
      </p:sp>
      <p:graphicFrame>
        <p:nvGraphicFramePr>
          <p:cNvPr id="7" name="Table 6">
            <a:extLst>
              <a:ext uri="{FF2B5EF4-FFF2-40B4-BE49-F238E27FC236}">
                <a16:creationId xmlns="" xmlns:a16="http://schemas.microsoft.com/office/drawing/2014/main" id="{66970369-1BCF-4C7A-81AF-3AE32B073225}"/>
              </a:ext>
            </a:extLst>
          </p:cNvPr>
          <p:cNvGraphicFramePr>
            <a:graphicFrameLocks noGrp="1"/>
          </p:cNvGraphicFramePr>
          <p:nvPr>
            <p:extLst>
              <p:ext uri="{D42A27DB-BD31-4B8C-83A1-F6EECF244321}">
                <p14:modId xmlns:p14="http://schemas.microsoft.com/office/powerpoint/2010/main" val="4107881308"/>
              </p:ext>
            </p:extLst>
          </p:nvPr>
        </p:nvGraphicFramePr>
        <p:xfrm>
          <a:off x="690722" y="1365578"/>
          <a:ext cx="7762555" cy="335838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6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p>
                      <a:pPr algn="ctr"/>
                      <a:r>
                        <a:rPr lang="en-US" sz="1600" b="1" dirty="0">
                          <a:solidFill>
                            <a:schemeClr val="tx1"/>
                          </a:solidFill>
                          <a:latin typeface="+mn-lt"/>
                          <a:ea typeface="Verdana" panose="020B0604030504040204" pitchFamily="34" charset="0"/>
                          <a:cs typeface="Verdana" panose="020B0604030504040204" pitchFamily="34" charset="0"/>
                        </a:rPr>
                        <a:t>Cost per</a:t>
                      </a:r>
                      <a:r>
                        <a:rPr lang="en-US" sz="1600" b="1" baseline="0" dirty="0">
                          <a:solidFill>
                            <a:schemeClr val="tx1"/>
                          </a:solidFill>
                          <a:latin typeface="+mn-lt"/>
                          <a:ea typeface="Verdana" panose="020B0604030504040204" pitchFamily="34" charset="0"/>
                          <a:cs typeface="Verdana" panose="020B0604030504040204" pitchFamily="34" charset="0"/>
                        </a:rPr>
                        <a:t> Unit</a:t>
                      </a: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600" b="1" u="none"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600" b="1" u="none"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600" b="1" dirty="0">
                          <a:solidFill>
                            <a:schemeClr val="tx1"/>
                          </a:solidFill>
                          <a:latin typeface="+mn-lt"/>
                          <a:ea typeface="Verdana" panose="020B0604030504040204" pitchFamily="34" charset="0"/>
                          <a:cs typeface="Verdana" panose="020B0604030504040204" pitchFamily="34" charset="0"/>
                        </a:rPr>
                        <a:t>Outside purchase</a:t>
                      </a:r>
                      <a:r>
                        <a:rPr lang="en-US" sz="1600" b="1" baseline="0" dirty="0">
                          <a:solidFill>
                            <a:schemeClr val="tx1"/>
                          </a:solidFill>
                          <a:latin typeface="+mn-lt"/>
                          <a:ea typeface="Verdana" panose="020B0604030504040204" pitchFamily="34" charset="0"/>
                          <a:cs typeface="Verdana" panose="020B0604030504040204" pitchFamily="34" charset="0"/>
                        </a:rPr>
                        <a:t> price</a:t>
                      </a: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600" b="1" u="sng" dirty="0">
                          <a:solidFill>
                            <a:schemeClr val="tx1"/>
                          </a:solidFill>
                          <a:latin typeface="+mn-lt"/>
                          <a:ea typeface="Verdana" panose="020B0604030504040204" pitchFamily="34" charset="0"/>
                          <a:cs typeface="Verdana" panose="020B0604030504040204" pitchFamily="34" charset="0"/>
                        </a:rPr>
                        <a:t>$25</a:t>
                      </a:r>
                    </a:p>
                  </a:txBody>
                  <a:tcPr marL="77157" marR="77157" anchor="ctr"/>
                </a:tc>
                <a:tc>
                  <a:txBody>
                    <a:bodyPr/>
                    <a:lstStyle/>
                    <a:p>
                      <a:pPr algn="ctr"/>
                      <a:endParaRPr lang="en-US" sz="16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600" b="1"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1"/>
                  </a:ext>
                </a:extLst>
              </a:tr>
              <a:tr h="383792">
                <a:tc>
                  <a:txBody>
                    <a:bodyPr/>
                    <a:lstStyle/>
                    <a:p>
                      <a:r>
                        <a:rPr lang="en-US" sz="16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6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5</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100,000</a:t>
                      </a: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6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20,000</a:t>
                      </a: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600" dirty="0">
                          <a:solidFill>
                            <a:schemeClr val="tx1"/>
                          </a:solidFill>
                          <a:latin typeface="+mn-lt"/>
                          <a:ea typeface="Verdana" panose="020B0604030504040204" pitchFamily="34" charset="0"/>
                          <a:cs typeface="Verdana" panose="020B0604030504040204" pitchFamily="34" charset="0"/>
                        </a:rPr>
                        <a:t>Depreciation of equipment</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3</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6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2</a:t>
                      </a:r>
                    </a:p>
                  </a:txBody>
                  <a:tcPr marL="77157" marR="77157"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40,000</a:t>
                      </a:r>
                    </a:p>
                  </a:txBody>
                  <a:tcPr marL="77157" marR="77157" anchor="ctr"/>
                </a:tc>
                <a:tc>
                  <a:txBody>
                    <a:bodyPr/>
                    <a:lstStyle/>
                    <a:p>
                      <a:pPr algn="ctr"/>
                      <a:endParaRPr lang="en-US" sz="16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600" dirty="0">
                          <a:solidFill>
                            <a:schemeClr val="tx1"/>
                          </a:solidFill>
                          <a:latin typeface="+mn-lt"/>
                          <a:ea typeface="Verdana" panose="020B0604030504040204" pitchFamily="34" charset="0"/>
                          <a:cs typeface="Verdana" panose="020B0604030504040204" pitchFamily="34" charset="0"/>
                        </a:rPr>
                        <a:t>Allocated</a:t>
                      </a:r>
                      <a:r>
                        <a:rPr lang="en-US" sz="1600" baseline="0" dirty="0">
                          <a:solidFill>
                            <a:schemeClr val="tx1"/>
                          </a:solidFill>
                          <a:latin typeface="+mn-lt"/>
                          <a:ea typeface="Verdana" panose="020B0604030504040204" pitchFamily="34" charset="0"/>
                          <a:cs typeface="Verdana" panose="020B0604030504040204" pitchFamily="34" charset="0"/>
                        </a:rPr>
                        <a:t> </a:t>
                      </a:r>
                      <a:r>
                        <a:rPr lang="en-US" sz="1600" dirty="0">
                          <a:solidFill>
                            <a:schemeClr val="tx1"/>
                          </a:solidFill>
                          <a:latin typeface="+mn-lt"/>
                          <a:ea typeface="Verdana" panose="020B0604030504040204" pitchFamily="34" charset="0"/>
                          <a:cs typeface="Verdana" panose="020B0604030504040204" pitchFamily="34" charset="0"/>
                        </a:rPr>
                        <a:t>gen. fact.</a:t>
                      </a:r>
                      <a:r>
                        <a:rPr lang="en-US" sz="1600" baseline="0" dirty="0">
                          <a:solidFill>
                            <a:schemeClr val="tx1"/>
                          </a:solidFill>
                          <a:latin typeface="+mn-lt"/>
                          <a:ea typeface="Verdana" panose="020B0604030504040204" pitchFamily="34" charset="0"/>
                          <a:cs typeface="Verdana" panose="020B0604030504040204" pitchFamily="34" charset="0"/>
                        </a:rPr>
                        <a:t> </a:t>
                      </a:r>
                      <a:r>
                        <a:rPr lang="en-US" sz="1600"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ctr"/>
                      <a:r>
                        <a:rPr lang="en-US" sz="16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6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$30</a:t>
                      </a:r>
                    </a:p>
                  </a:txBody>
                  <a:tcPr marL="77157" marR="77157"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$340,000</a:t>
                      </a:r>
                    </a:p>
                  </a:txBody>
                  <a:tcPr marL="77157" marR="7715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dbl" baseline="0" dirty="0">
                          <a:solidFill>
                            <a:schemeClr val="tx1"/>
                          </a:solidFill>
                          <a:latin typeface="+mn-lt"/>
                          <a:ea typeface="Verdana" panose="020B0604030504040204" pitchFamily="34" charset="0"/>
                          <a:cs typeface="Verdana" panose="020B0604030504040204" pitchFamily="34" charset="0"/>
                        </a:rPr>
                        <a:t>$500,000</a:t>
                      </a:r>
                    </a:p>
                  </a:txBody>
                  <a:tcPr marL="77157" marR="77157" anchor="ctr"/>
                </a:tc>
                <a:extLst>
                  <a:ext uri="{0D108BD9-81ED-4DB2-BD59-A6C34878D82A}">
                    <a16:rowId xmlns="" xmlns:a16="http://schemas.microsoft.com/office/drawing/2014/main" val="10008"/>
                  </a:ext>
                </a:extLst>
              </a:tr>
            </a:tbl>
          </a:graphicData>
        </a:graphic>
      </p:graphicFrame>
      <p:sp>
        <p:nvSpPr>
          <p:cNvPr id="3" name="Content Placeholder 2"/>
          <p:cNvSpPr>
            <a:spLocks noGrp="1"/>
          </p:cNvSpPr>
          <p:nvPr>
            <p:ph idx="1"/>
          </p:nvPr>
        </p:nvSpPr>
        <p:spPr>
          <a:xfrm>
            <a:off x="822325" y="4758452"/>
            <a:ext cx="7543800" cy="499348"/>
          </a:xfrm>
        </p:spPr>
        <p:txBody>
          <a:bodyPr/>
          <a:lstStyle/>
          <a:p>
            <a:pPr>
              <a:defRPr/>
            </a:pPr>
            <a:r>
              <a:rPr lang="en-US" sz="2200" noProof="0" dirty="0">
                <a:solidFill>
                  <a:srgbClr val="C00000"/>
                </a:solidFill>
                <a:ea typeface="MS PGothic" panose="020B0600070205080204" pitchFamily="34" charset="-128"/>
              </a:rPr>
              <a:t>Financial advantage of making part 4A                         </a:t>
            </a:r>
            <a:r>
              <a:rPr lang="en-US" sz="2200" u="dbl" noProof="0" dirty="0">
                <a:solidFill>
                  <a:srgbClr val="C00000"/>
                </a:solidFill>
                <a:ea typeface="MS PGothic" panose="020B0600070205080204" pitchFamily="34" charset="-128"/>
              </a:rPr>
              <a:t>$160,000</a:t>
            </a:r>
          </a:p>
        </p:txBody>
      </p:sp>
      <p:sp>
        <p:nvSpPr>
          <p:cNvPr id="4" name="Content Placeholder 3"/>
          <p:cNvSpPr>
            <a:spLocks noGrp="1"/>
          </p:cNvSpPr>
          <p:nvPr>
            <p:ph idx="10"/>
          </p:nvPr>
        </p:nvSpPr>
        <p:spPr>
          <a:xfrm>
            <a:off x="822324" y="5223748"/>
            <a:ext cx="7521575" cy="1024652"/>
          </a:xfrm>
          <a:ln>
            <a:solidFill>
              <a:srgbClr val="000000"/>
            </a:solidFill>
          </a:ln>
        </p:spPr>
        <p:txBody>
          <a:bodyPr/>
          <a:lstStyle/>
          <a:p>
            <a:pPr algn="ctr" eaLnBrk="1" hangingPunct="1">
              <a:defRPr/>
            </a:pPr>
            <a:r>
              <a:rPr lang="en-US" altLang="en-US" sz="2200" b="1" noProof="0" dirty="0"/>
              <a:t>Should we make or buy part 4A? Given that the total avoidable costs are less than the cost of buying the part, Essex should continue to make the part.</a:t>
            </a:r>
          </a:p>
        </p:txBody>
      </p:sp>
    </p:spTree>
    <p:extLst>
      <p:ext uri="{BB962C8B-B14F-4D97-AF65-F5344CB8AC3E}">
        <p14:creationId xmlns:p14="http://schemas.microsoft.com/office/powerpoint/2010/main" val="4210820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a:t>
            </a:r>
            <a:r>
              <a:rPr lang="en-US" altLang="en-US">
                <a:cs typeface="ＭＳ Ｐゴシック" charset="-128"/>
              </a:rPr>
              <a:t>Decision </a:t>
            </a:r>
            <a:r>
              <a:rPr lang="en-US" altLang="en-US" sz="1000" smtClean="0">
                <a:cs typeface="ＭＳ Ｐゴシック" charset="-128"/>
              </a:rPr>
              <a:t>7</a:t>
            </a:r>
            <a:endParaRPr lang="en-US" noProof="0" dirty="0"/>
          </a:p>
        </p:txBody>
      </p:sp>
      <p:graphicFrame>
        <p:nvGraphicFramePr>
          <p:cNvPr id="12" name="Table 11">
            <a:extLst>
              <a:ext uri="{FF2B5EF4-FFF2-40B4-BE49-F238E27FC236}">
                <a16:creationId xmlns="" xmlns:a16="http://schemas.microsoft.com/office/drawing/2014/main" id="{CEE33FCD-6AC7-4652-99BF-364541483DC7}"/>
              </a:ext>
            </a:extLst>
          </p:cNvPr>
          <p:cNvGraphicFramePr>
            <a:graphicFrameLocks noGrp="1"/>
          </p:cNvGraphicFramePr>
          <p:nvPr>
            <p:extLst>
              <p:ext uri="{D42A27DB-BD31-4B8C-83A1-F6EECF244321}">
                <p14:modId xmlns:p14="http://schemas.microsoft.com/office/powerpoint/2010/main" val="3001474940"/>
              </p:ext>
            </p:extLst>
          </p:nvPr>
        </p:nvGraphicFramePr>
        <p:xfrm>
          <a:off x="695645" y="1430228"/>
          <a:ext cx="7762555" cy="360222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Per</a:t>
                      </a:r>
                      <a:r>
                        <a:rPr lang="en-US" sz="1800" b="1" baseline="0" dirty="0">
                          <a:solidFill>
                            <a:schemeClr val="tx1"/>
                          </a:solidFill>
                          <a:latin typeface="+mn-lt"/>
                          <a:ea typeface="Verdana" panose="020B0604030504040204" pitchFamily="34" charset="0"/>
                          <a:cs typeface="Verdana" panose="020B0604030504040204" pitchFamily="34" charset="0"/>
                        </a:rPr>
                        <a:t> Unit</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800" b="1" dirty="0">
                          <a:solidFill>
                            <a:schemeClr val="tx1"/>
                          </a:solidFill>
                          <a:latin typeface="+mn-lt"/>
                          <a:ea typeface="Verdana" panose="020B0604030504040204" pitchFamily="34" charset="0"/>
                          <a:cs typeface="Verdana" panose="020B0604030504040204" pitchFamily="34" charset="0"/>
                        </a:rPr>
                        <a:t>Outside purchase</a:t>
                      </a:r>
                      <a:r>
                        <a:rPr lang="en-US" sz="1800" b="1" baseline="0" dirty="0">
                          <a:solidFill>
                            <a:schemeClr val="tx1"/>
                          </a:solidFill>
                          <a:latin typeface="+mn-lt"/>
                          <a:ea typeface="Verdana" panose="020B0604030504040204" pitchFamily="34" charset="0"/>
                          <a:cs typeface="Verdana" panose="020B0604030504040204" pitchFamily="34" charset="0"/>
                        </a:rPr>
                        <a:t> price</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u="sng" dirty="0">
                          <a:solidFill>
                            <a:schemeClr val="tx1"/>
                          </a:solidFill>
                          <a:latin typeface="+mn-lt"/>
                          <a:ea typeface="Verdana" panose="020B0604030504040204" pitchFamily="34" charset="0"/>
                          <a:cs typeface="Verdana" panose="020B0604030504040204" pitchFamily="34" charset="0"/>
                        </a:rPr>
                        <a:t>$  25</a:t>
                      </a:r>
                    </a:p>
                  </a:txBody>
                  <a:tcPr marL="77157" marR="77157" anchor="ctr"/>
                </a:tc>
                <a:tc>
                  <a:txBody>
                    <a:bodyPr/>
                    <a:lstStyle/>
                    <a:p>
                      <a:pPr algn="r"/>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1"/>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5</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100,000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Depreciation of equip.</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3</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40,000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800" b="1" dirty="0">
                          <a:solidFill>
                            <a:schemeClr val="tx1"/>
                          </a:solidFill>
                          <a:latin typeface="+mn-lt"/>
                          <a:ea typeface="Verdana" panose="020B0604030504040204" pitchFamily="34" charset="0"/>
                          <a:cs typeface="Verdana" panose="020B0604030504040204" pitchFamily="34" charset="0"/>
                        </a:rPr>
                        <a:t>Allocated</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gen. fact.</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r"/>
                      <a:r>
                        <a:rPr lang="en-US" sz="18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30</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340,000</a:t>
                      </a:r>
                    </a:p>
                  </a:txBody>
                  <a:tcPr marL="77157" marR="7715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u="dbl" baseline="0"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8"/>
                  </a:ext>
                </a:extLst>
              </a:tr>
            </a:tbl>
          </a:graphicData>
        </a:graphic>
      </p:graphicFrame>
      <p:sp>
        <p:nvSpPr>
          <p:cNvPr id="11" name="Content Placeholder 6"/>
          <p:cNvSpPr>
            <a:spLocks noGrp="1"/>
          </p:cNvSpPr>
          <p:nvPr>
            <p:ph idx="1"/>
          </p:nvPr>
        </p:nvSpPr>
        <p:spPr>
          <a:xfrm>
            <a:off x="531666" y="5105400"/>
            <a:ext cx="8307534" cy="914399"/>
          </a:xfrm>
          <a:ln>
            <a:solidFill>
              <a:schemeClr val="tx1"/>
            </a:solidFill>
          </a:ln>
        </p:spPr>
        <p:txBody>
          <a:bodyPr/>
          <a:lstStyle/>
          <a:p>
            <a:pPr algn="ctr">
              <a:defRPr/>
            </a:pPr>
            <a:r>
              <a:rPr lang="en-US" altLang="en-US" sz="1800" b="1" noProof="0" dirty="0">
                <a:solidFill>
                  <a:schemeClr val="tx2"/>
                </a:solidFill>
                <a:ea typeface="MS PGothic" panose="020B0600070205080204" pitchFamily="34" charset="-128"/>
              </a:rPr>
              <a:t>The allocated general factory overhead represents allocated costs common to all items produced in the factory and would continue unchanged. Thus, it is irrelevant to the decision.</a:t>
            </a:r>
          </a:p>
        </p:txBody>
      </p:sp>
    </p:spTree>
    <p:extLst>
      <p:ext uri="{BB962C8B-B14F-4D97-AF65-F5344CB8AC3E}">
        <p14:creationId xmlns:p14="http://schemas.microsoft.com/office/powerpoint/2010/main" val="13628753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The Make or Buy </a:t>
            </a:r>
            <a:r>
              <a:rPr lang="en-US" altLang="en-US">
                <a:cs typeface="ＭＳ Ｐゴシック" charset="-128"/>
              </a:rPr>
              <a:t>Decision </a:t>
            </a:r>
            <a:r>
              <a:rPr lang="en-US" altLang="en-US" sz="1000" smtClean="0">
                <a:cs typeface="ＭＳ Ｐゴシック" charset="-128"/>
              </a:rPr>
              <a:t>8</a:t>
            </a:r>
            <a:endParaRPr lang="en-US" noProof="0" dirty="0"/>
          </a:p>
        </p:txBody>
      </p:sp>
      <p:graphicFrame>
        <p:nvGraphicFramePr>
          <p:cNvPr id="12" name="Table 11">
            <a:extLst>
              <a:ext uri="{FF2B5EF4-FFF2-40B4-BE49-F238E27FC236}">
                <a16:creationId xmlns="" xmlns:a16="http://schemas.microsoft.com/office/drawing/2014/main" id="{CEE33FCD-6AC7-4652-99BF-364541483DC7}"/>
              </a:ext>
            </a:extLst>
          </p:cNvPr>
          <p:cNvGraphicFramePr>
            <a:graphicFrameLocks noGrp="1"/>
          </p:cNvGraphicFramePr>
          <p:nvPr>
            <p:extLst>
              <p:ext uri="{D42A27DB-BD31-4B8C-83A1-F6EECF244321}">
                <p14:modId xmlns:p14="http://schemas.microsoft.com/office/powerpoint/2010/main" val="233726543"/>
              </p:ext>
            </p:extLst>
          </p:nvPr>
        </p:nvGraphicFramePr>
        <p:xfrm>
          <a:off x="695645" y="1430228"/>
          <a:ext cx="7762555" cy="3602224"/>
        </p:xfrm>
        <a:graphic>
          <a:graphicData uri="http://schemas.openxmlformats.org/drawingml/2006/table">
            <a:tbl>
              <a:tblPr firstRow="1" bandRow="1">
                <a:tableStyleId>{5940675A-B579-460E-94D1-54222C63F5DA}</a:tableStyleId>
              </a:tblPr>
              <a:tblGrid>
                <a:gridCol w="2988002">
                  <a:extLst>
                    <a:ext uri="{9D8B030D-6E8A-4147-A177-3AD203B41FA5}">
                      <a16:colId xmlns="" xmlns:a16="http://schemas.microsoft.com/office/drawing/2014/main" val="20000"/>
                    </a:ext>
                  </a:extLst>
                </a:gridCol>
                <a:gridCol w="1521151">
                  <a:extLst>
                    <a:ext uri="{9D8B030D-6E8A-4147-A177-3AD203B41FA5}">
                      <a16:colId xmlns="" xmlns:a16="http://schemas.microsoft.com/office/drawing/2014/main" val="20001"/>
                    </a:ext>
                  </a:extLst>
                </a:gridCol>
                <a:gridCol w="1626701">
                  <a:extLst>
                    <a:ext uri="{9D8B030D-6E8A-4147-A177-3AD203B41FA5}">
                      <a16:colId xmlns="" xmlns:a16="http://schemas.microsoft.com/office/drawing/2014/main" val="20002"/>
                    </a:ext>
                  </a:extLst>
                </a:gridCol>
                <a:gridCol w="1626701">
                  <a:extLst>
                    <a:ext uri="{9D8B030D-6E8A-4147-A177-3AD203B41FA5}">
                      <a16:colId xmlns="" xmlns:a16="http://schemas.microsoft.com/office/drawing/2014/main" val="20003"/>
                    </a:ext>
                  </a:extLst>
                </a:gridCol>
              </a:tblGrid>
              <a:tr h="545388">
                <a:tc>
                  <a:txBody>
                    <a:bodyPr/>
                    <a:lstStyle/>
                    <a:p>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Per</a:t>
                      </a:r>
                      <a:r>
                        <a:rPr lang="en-US" sz="1800" b="1" baseline="0" dirty="0">
                          <a:solidFill>
                            <a:schemeClr val="tx1"/>
                          </a:solidFill>
                          <a:latin typeface="+mn-lt"/>
                          <a:ea typeface="Verdana" panose="020B0604030504040204" pitchFamily="34" charset="0"/>
                          <a:cs typeface="Verdana" panose="020B0604030504040204" pitchFamily="34" charset="0"/>
                        </a:rPr>
                        <a:t> Unit</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Make</a:t>
                      </a:r>
                    </a:p>
                  </a:txBody>
                  <a:tcPr marL="77157" marR="77157" anchor="ctr"/>
                </a:tc>
                <a:tc>
                  <a:txBody>
                    <a:bodyPr/>
                    <a:lstStyle/>
                    <a:p>
                      <a:pPr algn="ctr"/>
                      <a:r>
                        <a:rPr lang="en-US" sz="1800" b="1" dirty="0">
                          <a:solidFill>
                            <a:schemeClr val="tx1"/>
                          </a:solidFill>
                          <a:latin typeface="+mn-lt"/>
                          <a:ea typeface="Verdana" panose="020B0604030504040204" pitchFamily="34" charset="0"/>
                          <a:cs typeface="Verdana" panose="020B0604030504040204" pitchFamily="34" charset="0"/>
                        </a:rPr>
                        <a:t>Cost of 20,000  Units Buy</a:t>
                      </a:r>
                    </a:p>
                  </a:txBody>
                  <a:tcPr marL="77157" marR="77157" anchor="ctr"/>
                </a:tc>
                <a:extLst>
                  <a:ext uri="{0D108BD9-81ED-4DB2-BD59-A6C34878D82A}">
                    <a16:rowId xmlns="" xmlns:a16="http://schemas.microsoft.com/office/drawing/2014/main" val="10000"/>
                  </a:ext>
                </a:extLst>
              </a:tr>
              <a:tr h="245761">
                <a:tc>
                  <a:txBody>
                    <a:bodyPr/>
                    <a:lstStyle/>
                    <a:p>
                      <a:r>
                        <a:rPr lang="en-US" sz="1800" b="1" dirty="0">
                          <a:solidFill>
                            <a:schemeClr val="tx1"/>
                          </a:solidFill>
                          <a:latin typeface="+mn-lt"/>
                          <a:ea typeface="Verdana" panose="020B0604030504040204" pitchFamily="34" charset="0"/>
                          <a:cs typeface="Verdana" panose="020B0604030504040204" pitchFamily="34" charset="0"/>
                        </a:rPr>
                        <a:t>Outside purchase</a:t>
                      </a:r>
                      <a:r>
                        <a:rPr lang="en-US" sz="1800" b="1" baseline="0" dirty="0">
                          <a:solidFill>
                            <a:schemeClr val="tx1"/>
                          </a:solidFill>
                          <a:latin typeface="+mn-lt"/>
                          <a:ea typeface="Verdana" panose="020B0604030504040204" pitchFamily="34" charset="0"/>
                          <a:cs typeface="Verdana" panose="020B0604030504040204" pitchFamily="34" charset="0"/>
                        </a:rPr>
                        <a:t> price</a:t>
                      </a: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u="sng" dirty="0">
                          <a:solidFill>
                            <a:schemeClr val="tx1"/>
                          </a:solidFill>
                          <a:latin typeface="+mn-lt"/>
                          <a:ea typeface="Verdana" panose="020B0604030504040204" pitchFamily="34" charset="0"/>
                          <a:cs typeface="Verdana" panose="020B0604030504040204" pitchFamily="34" charset="0"/>
                        </a:rPr>
                        <a:t>$  25</a:t>
                      </a:r>
                    </a:p>
                  </a:txBody>
                  <a:tcPr marL="77157" marR="77157" anchor="ctr"/>
                </a:tc>
                <a:tc>
                  <a:txBody>
                    <a:bodyPr/>
                    <a:lstStyle/>
                    <a:p>
                      <a:pPr algn="r"/>
                      <a:endParaRPr lang="en-US" sz="1800" dirty="0">
                        <a:solidFill>
                          <a:schemeClr val="tx1"/>
                        </a:solidFill>
                        <a:latin typeface="+mn-lt"/>
                        <a:ea typeface="Verdana" panose="020B0604030504040204" pitchFamily="34" charset="0"/>
                        <a:cs typeface="Verdana" panose="020B0604030504040204" pitchFamily="34" charset="0"/>
                      </a:endParaRPr>
                    </a:p>
                  </a:txBody>
                  <a:tcPr marL="77157" marR="77157" anchor="ctr"/>
                </a:tc>
                <a:tc>
                  <a:txBody>
                    <a:bodyPr/>
                    <a:lstStyle/>
                    <a:p>
                      <a:pPr algn="r"/>
                      <a:r>
                        <a:rPr lang="en-US" sz="1800" b="1"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1"/>
                  </a:ext>
                </a:extLst>
              </a:tr>
              <a:tr h="383792">
                <a:tc>
                  <a:txBody>
                    <a:bodyPr/>
                    <a:lstStyle/>
                    <a:p>
                      <a:r>
                        <a:rPr lang="en-US" sz="1800" dirty="0">
                          <a:solidFill>
                            <a:schemeClr val="tx1"/>
                          </a:solidFill>
                          <a:latin typeface="+mn-lt"/>
                          <a:ea typeface="Verdana" panose="020B0604030504040204" pitchFamily="34" charset="0"/>
                          <a:cs typeface="Verdana" panose="020B0604030504040204" pitchFamily="34" charset="0"/>
                        </a:rPr>
                        <a:t>Direct materials (20,000 units)</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    9</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180,000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2"/>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Direct labor</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5</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100,000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3"/>
                  </a:ext>
                </a:extLst>
              </a:tr>
              <a:tr h="222195">
                <a:tc>
                  <a:txBody>
                    <a:bodyPr/>
                    <a:lstStyle/>
                    <a:p>
                      <a:r>
                        <a:rPr lang="en-US" sz="1800" dirty="0">
                          <a:solidFill>
                            <a:schemeClr val="tx1"/>
                          </a:solidFill>
                          <a:latin typeface="+mn-lt"/>
                          <a:ea typeface="Verdana" panose="020B0604030504040204" pitchFamily="34" charset="0"/>
                          <a:cs typeface="Verdana" panose="020B0604030504040204" pitchFamily="34" charset="0"/>
                        </a:rPr>
                        <a:t>Variable overhead</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1</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4"/>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Depreciation of equip.</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3</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5"/>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Supervisor’s salary</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2</a:t>
                      </a:r>
                    </a:p>
                  </a:txBody>
                  <a:tcPr marL="77157" marR="77157" anchor="ctr"/>
                </a:tc>
                <a:tc>
                  <a:txBody>
                    <a:bodyPr/>
                    <a:lstStyle/>
                    <a:p>
                      <a:pPr algn="r"/>
                      <a:r>
                        <a:rPr lang="en-US" sz="1800" dirty="0">
                          <a:solidFill>
                            <a:schemeClr val="tx1"/>
                          </a:solidFill>
                          <a:latin typeface="+mn-lt"/>
                          <a:ea typeface="Verdana" panose="020B0604030504040204" pitchFamily="34" charset="0"/>
                          <a:cs typeface="Verdana" panose="020B0604030504040204" pitchFamily="34" charset="0"/>
                        </a:rPr>
                        <a:t>40,000</a:t>
                      </a:r>
                    </a:p>
                  </a:txBody>
                  <a:tcPr marL="77157" marR="77157" anchor="ctr"/>
                </a:tc>
                <a:tc>
                  <a:txBody>
                    <a:bodyPr/>
                    <a:lstStyle/>
                    <a:p>
                      <a:pPr algn="r"/>
                      <a:endParaRPr lang="en-US" sz="1800" b="1" dirty="0">
                        <a:solidFill>
                          <a:schemeClr val="tx1"/>
                        </a:solidFill>
                        <a:latin typeface="+mn-lt"/>
                        <a:ea typeface="Verdana" panose="020B0604030504040204" pitchFamily="34" charset="0"/>
                        <a:cs typeface="Verdana" panose="020B0604030504040204" pitchFamily="34" charset="0"/>
                      </a:endParaRPr>
                    </a:p>
                  </a:txBody>
                  <a:tcPr marL="77157" marR="77157" anchor="ctr"/>
                </a:tc>
                <a:extLst>
                  <a:ext uri="{0D108BD9-81ED-4DB2-BD59-A6C34878D82A}">
                    <a16:rowId xmlns="" xmlns:a16="http://schemas.microsoft.com/office/drawing/2014/main" val="10006"/>
                  </a:ext>
                </a:extLst>
              </a:tr>
              <a:tr h="383792">
                <a:tc>
                  <a:txBody>
                    <a:bodyPr/>
                    <a:lstStyle/>
                    <a:p>
                      <a:r>
                        <a:rPr lang="en-US" sz="1800" b="1" dirty="0">
                          <a:solidFill>
                            <a:schemeClr val="tx1"/>
                          </a:solidFill>
                          <a:latin typeface="+mn-lt"/>
                          <a:ea typeface="Verdana" panose="020B0604030504040204" pitchFamily="34" charset="0"/>
                          <a:cs typeface="Verdana" panose="020B0604030504040204" pitchFamily="34" charset="0"/>
                        </a:rPr>
                        <a:t>Allocated</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gen. fact.</a:t>
                      </a:r>
                      <a:r>
                        <a:rPr lang="en-US" sz="1800" b="1" baseline="0" dirty="0">
                          <a:solidFill>
                            <a:schemeClr val="tx1"/>
                          </a:solidFill>
                          <a:latin typeface="+mn-lt"/>
                          <a:ea typeface="Verdana" panose="020B0604030504040204" pitchFamily="34" charset="0"/>
                          <a:cs typeface="Verdana" panose="020B0604030504040204" pitchFamily="34" charset="0"/>
                        </a:rPr>
                        <a:t> </a:t>
                      </a:r>
                      <a:r>
                        <a:rPr lang="en-US" sz="1800" b="1" dirty="0">
                          <a:solidFill>
                            <a:schemeClr val="tx1"/>
                          </a:solidFill>
                          <a:latin typeface="+mn-lt"/>
                          <a:ea typeface="Verdana" panose="020B0604030504040204" pitchFamily="34" charset="0"/>
                          <a:cs typeface="Verdana" panose="020B0604030504040204" pitchFamily="34" charset="0"/>
                        </a:rPr>
                        <a:t>overhead</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10</a:t>
                      </a:r>
                    </a:p>
                  </a:txBody>
                  <a:tcPr marL="77157" marR="77157" anchor="ctr"/>
                </a:tc>
                <a:tc>
                  <a:txBody>
                    <a:bodyPr/>
                    <a:lstStyle/>
                    <a:p>
                      <a:pPr algn="r"/>
                      <a:r>
                        <a:rPr lang="en-US" sz="1800" u="sng" dirty="0">
                          <a:solidFill>
                            <a:schemeClr val="tx1"/>
                          </a:solidFill>
                          <a:latin typeface="+mn-lt"/>
                          <a:ea typeface="Verdana" panose="020B0604030504040204" pitchFamily="34" charset="0"/>
                          <a:cs typeface="Verdana" panose="020B0604030504040204" pitchFamily="34" charset="0"/>
                        </a:rPr>
                        <a:t>                   -</a:t>
                      </a:r>
                    </a:p>
                  </a:txBody>
                  <a:tcPr marL="77157" marR="77157" anchor="ctr"/>
                </a:tc>
                <a:tc>
                  <a:txBody>
                    <a:bodyPr/>
                    <a:lstStyle/>
                    <a:p>
                      <a:pPr algn="r"/>
                      <a:r>
                        <a:rPr lang="en-US" sz="1800" b="0" u="sng" dirty="0">
                          <a:solidFill>
                            <a:schemeClr val="tx1"/>
                          </a:solidFill>
                          <a:latin typeface="+mn-lt"/>
                          <a:ea typeface="Verdana" panose="020B0604030504040204" pitchFamily="34" charset="0"/>
                          <a:cs typeface="Verdana" panose="020B0604030504040204" pitchFamily="34" charset="0"/>
                        </a:rPr>
                        <a:t>                     </a:t>
                      </a:r>
                      <a:r>
                        <a:rPr lang="en-US" sz="100" b="0" u="sng" dirty="0">
                          <a:solidFill>
                            <a:schemeClr val="tx1"/>
                          </a:solidFill>
                          <a:latin typeface="+mn-lt"/>
                          <a:ea typeface="Verdana" panose="020B0604030504040204" pitchFamily="34" charset="0"/>
                          <a:cs typeface="Verdana" panose="020B0604030504040204" pitchFamily="34" charset="0"/>
                        </a:rPr>
                        <a:t>.</a:t>
                      </a:r>
                    </a:p>
                  </a:txBody>
                  <a:tcPr marL="77157" marR="77157" anchor="ctr"/>
                </a:tc>
                <a:extLst>
                  <a:ext uri="{0D108BD9-81ED-4DB2-BD59-A6C34878D82A}">
                    <a16:rowId xmlns="" xmlns:a16="http://schemas.microsoft.com/office/drawing/2014/main" val="10007"/>
                  </a:ext>
                </a:extLst>
              </a:tr>
              <a:tr h="245761">
                <a:tc>
                  <a:txBody>
                    <a:bodyPr/>
                    <a:lstStyle/>
                    <a:p>
                      <a:r>
                        <a:rPr lang="en-US" sz="1800" dirty="0">
                          <a:solidFill>
                            <a:schemeClr val="tx1"/>
                          </a:solidFill>
                          <a:latin typeface="+mn-lt"/>
                          <a:ea typeface="Verdana" panose="020B0604030504040204" pitchFamily="34" charset="0"/>
                          <a:cs typeface="Verdana" panose="020B0604030504040204" pitchFamily="34" charset="0"/>
                        </a:rPr>
                        <a:t>Total cost</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30</a:t>
                      </a:r>
                    </a:p>
                  </a:txBody>
                  <a:tcPr marL="77157" marR="77157" anchor="ctr"/>
                </a:tc>
                <a:tc>
                  <a:txBody>
                    <a:bodyPr/>
                    <a:lstStyle/>
                    <a:p>
                      <a:pPr algn="r"/>
                      <a:r>
                        <a:rPr lang="en-US" sz="1800" u="dbl" baseline="0" dirty="0">
                          <a:solidFill>
                            <a:schemeClr val="tx1"/>
                          </a:solidFill>
                          <a:latin typeface="+mn-lt"/>
                          <a:ea typeface="Verdana" panose="020B0604030504040204" pitchFamily="34" charset="0"/>
                          <a:cs typeface="Verdana" panose="020B0604030504040204" pitchFamily="34" charset="0"/>
                        </a:rPr>
                        <a:t>$   340,000</a:t>
                      </a:r>
                    </a:p>
                  </a:txBody>
                  <a:tcPr marL="77157" marR="77157"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800" b="1" u="dbl" baseline="0" dirty="0">
                          <a:solidFill>
                            <a:schemeClr val="tx1"/>
                          </a:solidFill>
                          <a:latin typeface="+mn-lt"/>
                          <a:ea typeface="Verdana" panose="020B0604030504040204" pitchFamily="34" charset="0"/>
                          <a:cs typeface="Verdana" panose="020B0604030504040204" pitchFamily="34" charset="0"/>
                        </a:rPr>
                        <a:t>$    500,000</a:t>
                      </a:r>
                    </a:p>
                  </a:txBody>
                  <a:tcPr marL="77157" marR="77157" anchor="ctr"/>
                </a:tc>
                <a:extLst>
                  <a:ext uri="{0D108BD9-81ED-4DB2-BD59-A6C34878D82A}">
                    <a16:rowId xmlns="" xmlns:a16="http://schemas.microsoft.com/office/drawing/2014/main" val="10008"/>
                  </a:ext>
                </a:extLst>
              </a:tr>
            </a:tbl>
          </a:graphicData>
        </a:graphic>
      </p:graphicFrame>
      <p:sp>
        <p:nvSpPr>
          <p:cNvPr id="11" name="Content Placeholder 6"/>
          <p:cNvSpPr>
            <a:spLocks noGrp="1"/>
          </p:cNvSpPr>
          <p:nvPr>
            <p:ph idx="1"/>
          </p:nvPr>
        </p:nvSpPr>
        <p:spPr>
          <a:xfrm>
            <a:off x="531666" y="5105400"/>
            <a:ext cx="8307534" cy="914399"/>
          </a:xfrm>
          <a:ln>
            <a:solidFill>
              <a:schemeClr val="tx1"/>
            </a:solidFill>
          </a:ln>
        </p:spPr>
        <p:txBody>
          <a:bodyPr/>
          <a:lstStyle/>
          <a:p>
            <a:pPr algn="ctr">
              <a:defRPr/>
            </a:pPr>
            <a:r>
              <a:rPr lang="en-US" altLang="en-US" sz="1800" b="1" noProof="0" dirty="0">
                <a:solidFill>
                  <a:schemeClr val="tx2"/>
                </a:solidFill>
                <a:ea typeface="MS PGothic" panose="020B0600070205080204" pitchFamily="34" charset="-128"/>
              </a:rPr>
              <a:t>The allocated general factory overhead represents allocated costs common to all items produced in the factory and would continue unchanged. Thus, it is irrelevant to the decision.</a:t>
            </a:r>
          </a:p>
        </p:txBody>
      </p:sp>
    </p:spTree>
    <p:extLst>
      <p:ext uri="{BB962C8B-B14F-4D97-AF65-F5344CB8AC3E}">
        <p14:creationId xmlns:p14="http://schemas.microsoft.com/office/powerpoint/2010/main" val="38279021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Opportunity Cost</a:t>
            </a:r>
            <a:endParaRPr lang="en-US" noProof="0" dirty="0"/>
          </a:p>
        </p:txBody>
      </p:sp>
      <p:sp>
        <p:nvSpPr>
          <p:cNvPr id="7" name="Content Placeholder 6"/>
          <p:cNvSpPr>
            <a:spLocks noGrp="1"/>
          </p:cNvSpPr>
          <p:nvPr>
            <p:ph idx="1"/>
          </p:nvPr>
        </p:nvSpPr>
        <p:spPr>
          <a:xfrm>
            <a:off x="822325" y="1447801"/>
            <a:ext cx="7543800" cy="3428999"/>
          </a:xfrm>
          <a:ln>
            <a:solidFill>
              <a:srgbClr val="000000"/>
            </a:solidFill>
          </a:ln>
        </p:spPr>
        <p:txBody>
          <a:bodyPr/>
          <a:lstStyle/>
          <a:p>
            <a:pPr algn="ctr">
              <a:defRPr/>
            </a:pPr>
            <a:r>
              <a:rPr lang="en-US" sz="2400" b="1" noProof="0" dirty="0">
                <a:solidFill>
                  <a:srgbClr val="C00000"/>
                </a:solidFill>
                <a:cs typeface="ＭＳ Ｐゴシック" charset="-128"/>
              </a:rPr>
              <a:t>Opportunity costs</a:t>
            </a:r>
            <a:r>
              <a:rPr lang="en-US" sz="2400" b="1" noProof="0" dirty="0">
                <a:solidFill>
                  <a:srgbClr val="FF0000"/>
                </a:solidFill>
                <a:cs typeface="ＭＳ Ｐゴシック" charset="-128"/>
              </a:rPr>
              <a:t> </a:t>
            </a:r>
            <a:r>
              <a:rPr lang="en-US" sz="2400" b="1" noProof="0" dirty="0">
                <a:solidFill>
                  <a:schemeClr val="tx2"/>
                </a:solidFill>
                <a:cs typeface="ＭＳ Ｐゴシック" charset="-128"/>
              </a:rPr>
              <a:t>are not actual cash outlays and are not recorded in the formal accounts of an organization.</a:t>
            </a:r>
          </a:p>
          <a:p>
            <a:pPr algn="ctr">
              <a:defRPr/>
            </a:pPr>
            <a:r>
              <a:rPr lang="en-US" sz="2400" b="1" noProof="0" dirty="0">
                <a:solidFill>
                  <a:schemeClr val="tx2"/>
                </a:solidFill>
                <a:cs typeface="ＭＳ Ｐゴシック" charset="-128"/>
              </a:rPr>
              <a:t>An </a:t>
            </a:r>
            <a:r>
              <a:rPr lang="en-US" sz="2400" b="1" noProof="0" dirty="0">
                <a:solidFill>
                  <a:srgbClr val="C00000"/>
                </a:solidFill>
                <a:cs typeface="ＭＳ Ｐゴシック" charset="-128"/>
              </a:rPr>
              <a:t>opportunity cost</a:t>
            </a:r>
            <a:r>
              <a:rPr lang="en-US" sz="2400" b="1" noProof="0" dirty="0">
                <a:solidFill>
                  <a:srgbClr val="FF0000"/>
                </a:solidFill>
                <a:cs typeface="ＭＳ Ｐゴシック" charset="-128"/>
              </a:rPr>
              <a:t> </a:t>
            </a:r>
            <a:r>
              <a:rPr lang="en-US" sz="2400" b="1" noProof="0" dirty="0">
                <a:solidFill>
                  <a:schemeClr val="tx2"/>
                </a:solidFill>
                <a:cs typeface="ＭＳ Ｐゴシック" charset="-128"/>
              </a:rPr>
              <a:t>is the benefit that is foregone as a result of pursuing some course of action.</a:t>
            </a:r>
          </a:p>
          <a:p>
            <a:pPr algn="ctr">
              <a:defRPr/>
            </a:pPr>
            <a:r>
              <a:rPr lang="en-US" sz="2400" b="1" noProof="0" dirty="0">
                <a:solidFill>
                  <a:schemeClr val="tx2"/>
                </a:solidFill>
                <a:cs typeface="ＭＳ Ｐゴシック" charset="-128"/>
              </a:rPr>
              <a:t>If the space to make part 4A had an alternative use, the opportunity cost would have been equal to the segment margin that could have been derived from the best alternative use of the space.</a:t>
            </a:r>
          </a:p>
        </p:txBody>
      </p:sp>
    </p:spTree>
    <p:extLst>
      <p:ext uri="{BB962C8B-B14F-4D97-AF65-F5344CB8AC3E}">
        <p14:creationId xmlns:p14="http://schemas.microsoft.com/office/powerpoint/2010/main" val="3575899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4</a:t>
            </a:r>
            <a:endParaRPr lang="en-US" noProof="0" dirty="0"/>
          </a:p>
        </p:txBody>
      </p:sp>
      <p:sp>
        <p:nvSpPr>
          <p:cNvPr id="7" name="Content Placeholder 6"/>
          <p:cNvSpPr>
            <a:spLocks noGrp="1"/>
          </p:cNvSpPr>
          <p:nvPr>
            <p:ph idx="1"/>
          </p:nvPr>
        </p:nvSpPr>
        <p:spPr>
          <a:xfrm>
            <a:off x="1363663" y="1447800"/>
            <a:ext cx="6416675" cy="1676399"/>
          </a:xfrm>
          <a:ln w="19050">
            <a:solidFill>
              <a:srgbClr val="000000"/>
            </a:solidFill>
          </a:ln>
        </p:spPr>
        <p:txBody>
          <a:bodyPr/>
          <a:lstStyle/>
          <a:p>
            <a:pPr algn="ctr" fontAlgn="auto">
              <a:spcBef>
                <a:spcPct val="50000"/>
              </a:spcBef>
              <a:spcAft>
                <a:spcPts val="0"/>
              </a:spcAft>
              <a:defRPr/>
            </a:pPr>
            <a:r>
              <a:rPr lang="en-US" sz="3400" noProof="0" dirty="0">
                <a:ea typeface="MS PGothic" panose="020B0600070205080204" pitchFamily="34" charset="-128"/>
              </a:rPr>
              <a:t>Prepare an analysis showing whether a special order should be accepted.</a:t>
            </a:r>
          </a:p>
        </p:txBody>
      </p:sp>
    </p:spTree>
    <p:extLst>
      <p:ext uri="{BB962C8B-B14F-4D97-AF65-F5344CB8AC3E}">
        <p14:creationId xmlns:p14="http://schemas.microsoft.com/office/powerpoint/2010/main" val="801052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Special Orders</a:t>
            </a:r>
            <a:endParaRPr lang="en-US" noProof="0" dirty="0"/>
          </a:p>
        </p:txBody>
      </p:sp>
      <p:sp>
        <p:nvSpPr>
          <p:cNvPr id="2" name="Content Placeholder 1"/>
          <p:cNvSpPr>
            <a:spLocks noGrp="1"/>
          </p:cNvSpPr>
          <p:nvPr>
            <p:ph idx="1"/>
          </p:nvPr>
        </p:nvSpPr>
        <p:spPr>
          <a:xfrm>
            <a:off x="822325" y="1447800"/>
            <a:ext cx="7543800" cy="914400"/>
          </a:xfrm>
          <a:ln w="19050">
            <a:solidFill>
              <a:srgbClr val="000000"/>
            </a:solidFill>
          </a:ln>
        </p:spPr>
        <p:txBody>
          <a:bodyPr/>
          <a:lstStyle/>
          <a:p>
            <a:pPr algn="ctr">
              <a:spcAft>
                <a:spcPts val="0"/>
              </a:spcAft>
            </a:pPr>
            <a:r>
              <a:rPr lang="en-US" sz="2400" b="1" noProof="0" dirty="0">
                <a:solidFill>
                  <a:srgbClr val="0E5772"/>
                </a:solidFill>
              </a:rPr>
              <a:t>A</a:t>
            </a:r>
            <a:r>
              <a:rPr lang="en-US" sz="2400" b="1" noProof="0" dirty="0">
                <a:solidFill>
                  <a:srgbClr val="C00000"/>
                </a:solidFill>
              </a:rPr>
              <a:t> special order</a:t>
            </a:r>
            <a:r>
              <a:rPr lang="en-US" sz="2400" b="1" noProof="0" dirty="0">
                <a:solidFill>
                  <a:srgbClr val="FF0000"/>
                </a:solidFill>
              </a:rPr>
              <a:t> </a:t>
            </a:r>
            <a:r>
              <a:rPr lang="en-US" sz="2400" b="1" noProof="0" dirty="0">
                <a:solidFill>
                  <a:srgbClr val="0E5772"/>
                </a:solidFill>
              </a:rPr>
              <a:t>is a one-time order that is not considered part of the company’s normal ongoing business.</a:t>
            </a:r>
          </a:p>
        </p:txBody>
      </p:sp>
      <p:sp>
        <p:nvSpPr>
          <p:cNvPr id="3" name="Content Placeholder 2"/>
          <p:cNvSpPr>
            <a:spLocks noGrp="1"/>
          </p:cNvSpPr>
          <p:nvPr>
            <p:ph idx="10"/>
          </p:nvPr>
        </p:nvSpPr>
        <p:spPr>
          <a:xfrm>
            <a:off x="822324" y="3124200"/>
            <a:ext cx="7521575" cy="1752600"/>
          </a:xfrm>
          <a:ln w="19050">
            <a:solidFill>
              <a:srgbClr val="000000"/>
            </a:solidFill>
          </a:ln>
        </p:spPr>
        <p:txBody>
          <a:bodyPr/>
          <a:lstStyle/>
          <a:p>
            <a:pPr algn="ctr" eaLnBrk="1" hangingPunct="1">
              <a:spcAft>
                <a:spcPts val="0"/>
              </a:spcAft>
            </a:pPr>
            <a:r>
              <a:rPr lang="en-US" sz="2400" b="1" noProof="0" dirty="0">
                <a:solidFill>
                  <a:srgbClr val="373D54"/>
                </a:solidFill>
              </a:rPr>
              <a:t>When analyzing a special order, only the </a:t>
            </a:r>
            <a:r>
              <a:rPr lang="en-US" sz="2400" b="1" noProof="0" dirty="0">
                <a:solidFill>
                  <a:srgbClr val="C00000"/>
                </a:solidFill>
              </a:rPr>
              <a:t>incremental costs and benefits</a:t>
            </a:r>
            <a:r>
              <a:rPr lang="en-US" sz="2400" b="1" noProof="0" dirty="0">
                <a:solidFill>
                  <a:srgbClr val="FF0000"/>
                </a:solidFill>
              </a:rPr>
              <a:t> </a:t>
            </a:r>
            <a:r>
              <a:rPr lang="en-US" sz="2400" b="1" noProof="0" dirty="0">
                <a:solidFill>
                  <a:srgbClr val="373D54"/>
                </a:solidFill>
              </a:rPr>
              <a:t>are relevant. </a:t>
            </a:r>
          </a:p>
          <a:p>
            <a:pPr algn="ctr" eaLnBrk="1" hangingPunct="1">
              <a:spcAft>
                <a:spcPts val="0"/>
              </a:spcAft>
            </a:pPr>
            <a:r>
              <a:rPr lang="en-US" sz="2400" b="1" noProof="0" dirty="0">
                <a:solidFill>
                  <a:srgbClr val="373D54"/>
                </a:solidFill>
              </a:rPr>
              <a:t>Since the existing fixed manufacturing overhead costs would not be affected  by the order, they are not relevant.</a:t>
            </a:r>
          </a:p>
        </p:txBody>
      </p:sp>
    </p:spTree>
    <p:extLst>
      <p:ext uri="{BB962C8B-B14F-4D97-AF65-F5344CB8AC3E}">
        <p14:creationId xmlns:p14="http://schemas.microsoft.com/office/powerpoint/2010/main" val="728915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Special Orders – Example</a:t>
            </a:r>
            <a:endParaRPr lang="en-US" noProof="0" dirty="0"/>
          </a:p>
        </p:txBody>
      </p:sp>
      <p:sp>
        <p:nvSpPr>
          <p:cNvPr id="7" name="Content Placeholder 6"/>
          <p:cNvSpPr>
            <a:spLocks noGrp="1"/>
          </p:cNvSpPr>
          <p:nvPr>
            <p:ph idx="1"/>
          </p:nvPr>
        </p:nvSpPr>
        <p:spPr>
          <a:xfrm>
            <a:off x="822325" y="1447801"/>
            <a:ext cx="7543800" cy="3276599"/>
          </a:xfrm>
        </p:spPr>
        <p:txBody>
          <a:bodyPr/>
          <a:lstStyle/>
          <a:p>
            <a:pPr marL="291600" indent="-291600">
              <a:spcAft>
                <a:spcPts val="0"/>
              </a:spcAft>
              <a:buClr>
                <a:schemeClr val="tx2"/>
              </a:buClr>
              <a:buFont typeface="Arial" panose="020B0604020202020204" pitchFamily="34" charset="0"/>
              <a:buChar char="•"/>
            </a:pPr>
            <a:r>
              <a:rPr lang="en-US" b="1" noProof="0" dirty="0">
                <a:solidFill>
                  <a:schemeClr val="tx2"/>
                </a:solidFill>
                <a:latin typeface="Calibri" charset="0"/>
                <a:ea typeface="MS PGothic" charset="0"/>
                <a:cs typeface="MS PGothic" charset="0"/>
              </a:rPr>
              <a:t>Jet Inc. makes a single product </a:t>
            </a:r>
            <a:r>
              <a:rPr lang="en-US" b="1" dirty="0">
                <a:solidFill>
                  <a:schemeClr val="tx2"/>
                </a:solidFill>
                <a:latin typeface="Calibri" charset="0"/>
                <a:ea typeface="MS PGothic" charset="0"/>
                <a:cs typeface="MS PGothic" charset="0"/>
              </a:rPr>
              <a:t>that has a</a:t>
            </a:r>
            <a:r>
              <a:rPr lang="en-US" b="1" noProof="0" dirty="0">
                <a:solidFill>
                  <a:schemeClr val="tx2"/>
                </a:solidFill>
                <a:latin typeface="Calibri" charset="0"/>
                <a:ea typeface="MS PGothic" charset="0"/>
                <a:cs typeface="MS PGothic" charset="0"/>
              </a:rPr>
              <a:t> normal selling price </a:t>
            </a:r>
            <a:r>
              <a:rPr lang="en-US" b="1" dirty="0">
                <a:solidFill>
                  <a:schemeClr val="tx2"/>
                </a:solidFill>
                <a:latin typeface="Calibri" charset="0"/>
                <a:ea typeface="MS PGothic" charset="0"/>
                <a:cs typeface="MS PGothic" charset="0"/>
              </a:rPr>
              <a:t>of</a:t>
            </a:r>
            <a:r>
              <a:rPr lang="en-US" b="1" noProof="0" dirty="0">
                <a:solidFill>
                  <a:schemeClr val="tx2"/>
                </a:solidFill>
                <a:latin typeface="Calibri" charset="0"/>
                <a:ea typeface="MS PGothic" charset="0"/>
                <a:cs typeface="MS PGothic" charset="0"/>
              </a:rPr>
              <a:t> $20 per unit.</a:t>
            </a:r>
          </a:p>
          <a:p>
            <a:pPr marL="291600" indent="-291600">
              <a:spcAft>
                <a:spcPts val="0"/>
              </a:spcAft>
              <a:buClr>
                <a:schemeClr val="tx2"/>
              </a:buClr>
              <a:buFont typeface="Arial" panose="020B0604020202020204" pitchFamily="34" charset="0"/>
              <a:buChar char="•"/>
            </a:pPr>
            <a:r>
              <a:rPr lang="en-US" b="1" noProof="0" dirty="0">
                <a:solidFill>
                  <a:schemeClr val="tx2"/>
                </a:solidFill>
                <a:latin typeface="Calibri" charset="0"/>
                <a:ea typeface="MS PGothic" charset="0"/>
                <a:cs typeface="MS PGothic" charset="0"/>
              </a:rPr>
              <a:t>A foreign distributor offers to purchase 3,000 units for $10 per unit. </a:t>
            </a:r>
          </a:p>
          <a:p>
            <a:pPr marL="291600" indent="-291600">
              <a:spcAft>
                <a:spcPts val="0"/>
              </a:spcAft>
              <a:buClr>
                <a:schemeClr val="tx2"/>
              </a:buClr>
              <a:buFont typeface="Arial" panose="020B0604020202020204" pitchFamily="34" charset="0"/>
              <a:buChar char="•"/>
            </a:pPr>
            <a:r>
              <a:rPr lang="en-US" b="1" noProof="0" dirty="0">
                <a:solidFill>
                  <a:schemeClr val="tx2"/>
                </a:solidFill>
                <a:latin typeface="Calibri" charset="0"/>
                <a:ea typeface="MS PGothic" charset="0"/>
                <a:cs typeface="MS PGothic" charset="0"/>
              </a:rPr>
              <a:t>This is a one-time order that would not affect the company</a:t>
            </a:r>
            <a:r>
              <a:rPr lang="en-US" altLang="ja-JP" b="1" noProof="0" dirty="0">
                <a:solidFill>
                  <a:schemeClr val="tx2"/>
                </a:solidFill>
                <a:latin typeface="Calibri" charset="0"/>
                <a:ea typeface="MS PGothic" charset="0"/>
                <a:cs typeface="MS PGothic" charset="0"/>
              </a:rPr>
              <a:t>’</a:t>
            </a:r>
            <a:r>
              <a:rPr lang="en-US" b="1" noProof="0" dirty="0">
                <a:solidFill>
                  <a:schemeClr val="tx2"/>
                </a:solidFill>
                <a:latin typeface="Calibri" charset="0"/>
                <a:ea typeface="MS PGothic" charset="0"/>
                <a:cs typeface="MS PGothic" charset="0"/>
              </a:rPr>
              <a:t>s regular business.</a:t>
            </a:r>
          </a:p>
          <a:p>
            <a:pPr marL="291600" indent="-291600">
              <a:spcAft>
                <a:spcPts val="0"/>
              </a:spcAft>
              <a:buClr>
                <a:schemeClr val="tx2"/>
              </a:buClr>
              <a:buFont typeface="Arial" panose="020B0604020202020204" pitchFamily="34" charset="0"/>
              <a:buChar char="•"/>
            </a:pPr>
            <a:r>
              <a:rPr lang="en-US" b="1" noProof="0" dirty="0">
                <a:solidFill>
                  <a:schemeClr val="tx2"/>
                </a:solidFill>
                <a:latin typeface="Calibri" charset="0"/>
                <a:ea typeface="MS PGothic" charset="0"/>
                <a:cs typeface="MS PGothic" charset="0"/>
              </a:rPr>
              <a:t>Annual capacity is 10,000 units, but Jet Inc. is currently producing and selling only 5,000 units.</a:t>
            </a:r>
          </a:p>
          <a:p>
            <a:pPr algn="ctr">
              <a:spcAft>
                <a:spcPts val="0"/>
              </a:spcAft>
              <a:buClr>
                <a:schemeClr val="tx2"/>
              </a:buClr>
            </a:pPr>
            <a:r>
              <a:rPr lang="en-US" sz="2800" b="1" noProof="0" dirty="0">
                <a:solidFill>
                  <a:srgbClr val="0000C0"/>
                </a:solidFill>
              </a:rPr>
              <a:t>Should Jet accept the offer?</a:t>
            </a:r>
          </a:p>
        </p:txBody>
      </p:sp>
    </p:spTree>
    <p:extLst>
      <p:ext uri="{BB962C8B-B14F-4D97-AF65-F5344CB8AC3E}">
        <p14:creationId xmlns:p14="http://schemas.microsoft.com/office/powerpoint/2010/main" val="171743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Decision Making – Six Key Concepts – Concepts 4 and 5</a:t>
            </a:r>
            <a:endParaRPr lang="en-US" noProof="0" dirty="0"/>
          </a:p>
        </p:txBody>
      </p:sp>
      <p:sp>
        <p:nvSpPr>
          <p:cNvPr id="2" name="Content Placeholder 1"/>
          <p:cNvSpPr>
            <a:spLocks noGrp="1"/>
          </p:cNvSpPr>
          <p:nvPr>
            <p:ph idx="1"/>
          </p:nvPr>
        </p:nvSpPr>
        <p:spPr>
          <a:xfrm>
            <a:off x="822325" y="1447800"/>
            <a:ext cx="2073275" cy="457200"/>
          </a:xfrm>
          <a:ln w="19050">
            <a:solidFill>
              <a:schemeClr val="tx1"/>
            </a:solidFill>
          </a:ln>
        </p:spPr>
        <p:txBody>
          <a:bodyPr/>
          <a:lstStyle/>
          <a:p>
            <a:pPr marL="60325">
              <a:spcBef>
                <a:spcPts val="1000"/>
              </a:spcBef>
              <a:spcAft>
                <a:spcPts val="0"/>
              </a:spcAft>
              <a:defRPr/>
            </a:pPr>
            <a:r>
              <a:rPr lang="en-US" sz="2400" b="1" noProof="0" dirty="0">
                <a:ea typeface="MS PGothic" panose="020B0600070205080204" pitchFamily="34" charset="-128"/>
              </a:rPr>
              <a:t>Key Concept #4</a:t>
            </a:r>
          </a:p>
        </p:txBody>
      </p:sp>
      <p:sp>
        <p:nvSpPr>
          <p:cNvPr id="3" name="Content Placeholder 2"/>
          <p:cNvSpPr>
            <a:spLocks noGrp="1"/>
          </p:cNvSpPr>
          <p:nvPr>
            <p:ph idx="10"/>
          </p:nvPr>
        </p:nvSpPr>
        <p:spPr>
          <a:xfrm>
            <a:off x="822323" y="2017296"/>
            <a:ext cx="7521575" cy="2133600"/>
          </a:xfrm>
          <a:ln w="19050">
            <a:solidFill>
              <a:schemeClr val="tx1"/>
            </a:solidFill>
          </a:ln>
        </p:spPr>
        <p:txBody>
          <a:bodyPr/>
          <a:lstStyle/>
          <a:p>
            <a:pPr marL="60325">
              <a:tabLst>
                <a:tab pos="1943100" algn="l"/>
              </a:tabLst>
            </a:pPr>
            <a:r>
              <a:rPr lang="en-US" sz="2400" b="1" noProof="0" dirty="0"/>
              <a:t>Sunk costs are always irrelevant </a:t>
            </a:r>
            <a:r>
              <a:rPr lang="en-US" sz="2400" noProof="0" dirty="0"/>
              <a:t>when choosing among alternatives.</a:t>
            </a:r>
          </a:p>
          <a:p>
            <a:pPr marL="365125" indent="-273050">
              <a:spcBef>
                <a:spcPts val="1000"/>
              </a:spcBef>
              <a:spcAft>
                <a:spcPts val="0"/>
              </a:spcAft>
              <a:buClrTx/>
              <a:buFont typeface="Arial" panose="020B0604020202020204" pitchFamily="34" charset="0"/>
              <a:buChar char="•"/>
              <a:tabLst>
                <a:tab pos="1943100" algn="l"/>
              </a:tabLst>
            </a:pPr>
            <a:r>
              <a:rPr lang="en-US" sz="2400" noProof="0" dirty="0"/>
              <a:t>A </a:t>
            </a:r>
            <a:r>
              <a:rPr lang="en-US" sz="2400" b="1" noProof="0" dirty="0"/>
              <a:t>sunk cost</a:t>
            </a:r>
            <a:r>
              <a:rPr lang="en-US" sz="2400" noProof="0" dirty="0"/>
              <a:t> is a cost that has already been incurred and cannot be changed regardless of what a manager decides to do.</a:t>
            </a:r>
            <a:endParaRPr lang="en-US" sz="2400" noProof="0" dirty="0">
              <a:cs typeface="Times New Roman" charset="0"/>
            </a:endParaRPr>
          </a:p>
        </p:txBody>
      </p:sp>
      <p:sp>
        <p:nvSpPr>
          <p:cNvPr id="4" name="Content Placeholder 3"/>
          <p:cNvSpPr>
            <a:spLocks noGrp="1"/>
          </p:cNvSpPr>
          <p:nvPr>
            <p:ph idx="11"/>
          </p:nvPr>
        </p:nvSpPr>
        <p:spPr>
          <a:xfrm>
            <a:off x="818708" y="4343400"/>
            <a:ext cx="2076892" cy="431578"/>
          </a:xfrm>
          <a:ln w="19050">
            <a:solidFill>
              <a:schemeClr val="tx1"/>
            </a:solidFill>
          </a:ln>
        </p:spPr>
        <p:txBody>
          <a:bodyPr/>
          <a:lstStyle/>
          <a:p>
            <a:pPr marL="60325">
              <a:spcBef>
                <a:spcPts val="1000"/>
              </a:spcBef>
              <a:spcAft>
                <a:spcPts val="0"/>
              </a:spcAft>
              <a:defRPr/>
            </a:pPr>
            <a:r>
              <a:rPr lang="en-US" sz="2400" b="1" noProof="0" dirty="0">
                <a:ea typeface="MS PGothic" panose="020B0600070205080204" pitchFamily="34" charset="-128"/>
              </a:rPr>
              <a:t>Key Concept #5</a:t>
            </a:r>
          </a:p>
        </p:txBody>
      </p:sp>
      <p:sp>
        <p:nvSpPr>
          <p:cNvPr id="9" name="Content Placeholder 8"/>
          <p:cNvSpPr>
            <a:spLocks noGrp="1"/>
          </p:cNvSpPr>
          <p:nvPr>
            <p:ph idx="13"/>
          </p:nvPr>
        </p:nvSpPr>
        <p:spPr>
          <a:xfrm>
            <a:off x="822325" y="4892452"/>
            <a:ext cx="7543800" cy="788905"/>
          </a:xfrm>
          <a:ln w="19050">
            <a:solidFill>
              <a:schemeClr val="tx1"/>
            </a:solidFill>
          </a:ln>
        </p:spPr>
        <p:txBody>
          <a:bodyPr/>
          <a:lstStyle/>
          <a:p>
            <a:pPr marL="60325">
              <a:defRPr/>
            </a:pPr>
            <a:r>
              <a:rPr lang="en-US" altLang="en-US" sz="2400" b="1" noProof="0" dirty="0"/>
              <a:t>Future costs and benefits that do not differ between alternatives are irrelevant</a:t>
            </a:r>
            <a:r>
              <a:rPr lang="en-US" altLang="en-US" sz="2400" noProof="0" dirty="0"/>
              <a:t> to the decision-making process.</a:t>
            </a:r>
            <a:endParaRPr lang="en-US" altLang="en-US" sz="2400" noProof="0" dirty="0">
              <a:cs typeface="Times New Roman" panose="02020603050405020304" pitchFamily="18" charset="0"/>
            </a:endParaRPr>
          </a:p>
        </p:txBody>
      </p:sp>
    </p:spTree>
    <p:extLst>
      <p:ext uri="{BB962C8B-B14F-4D97-AF65-F5344CB8AC3E}">
        <p14:creationId xmlns:p14="http://schemas.microsoft.com/office/powerpoint/2010/main" val="20379278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22325" y="152400"/>
            <a:ext cx="7543800" cy="1025525"/>
          </a:xfrm>
        </p:spPr>
        <p:txBody>
          <a:bodyPr/>
          <a:lstStyle/>
          <a:p>
            <a:r>
              <a:rPr lang="en-US" altLang="en-US" noProof="0" dirty="0">
                <a:cs typeface="ＭＳ Ｐゴシック" charset="-128"/>
              </a:rPr>
              <a:t>Special Orders </a:t>
            </a:r>
            <a:r>
              <a:rPr lang="en-US" altLang="en-US" sz="1000" noProof="0" dirty="0">
                <a:cs typeface="ＭＳ Ｐゴシック" charset="-128"/>
              </a:rPr>
              <a:t>1</a:t>
            </a:r>
            <a:endParaRPr lang="en-US" sz="1000" noProof="0" dirty="0"/>
          </a:p>
        </p:txBody>
      </p:sp>
      <p:sp>
        <p:nvSpPr>
          <p:cNvPr id="8" name="Content Placeholder 7"/>
          <p:cNvSpPr>
            <a:spLocks noGrp="1"/>
          </p:cNvSpPr>
          <p:nvPr>
            <p:ph sz="quarter" idx="10"/>
          </p:nvPr>
        </p:nvSpPr>
        <p:spPr>
          <a:xfrm>
            <a:off x="723900" y="1295400"/>
            <a:ext cx="4533900" cy="652730"/>
          </a:xfrm>
        </p:spPr>
        <p:txBody>
          <a:bodyPr/>
          <a:lstStyle/>
          <a:p>
            <a:pPr>
              <a:spcBef>
                <a:spcPts val="200"/>
              </a:spcBef>
              <a:spcAft>
                <a:spcPts val="0"/>
              </a:spcAft>
            </a:pPr>
            <a:r>
              <a:rPr lang="en-US" sz="1400" b="1" noProof="0" dirty="0"/>
              <a:t>Jet Inc.</a:t>
            </a:r>
          </a:p>
          <a:p>
            <a:pPr>
              <a:spcBef>
                <a:spcPts val="200"/>
              </a:spcBef>
              <a:spcAft>
                <a:spcPts val="0"/>
              </a:spcAft>
            </a:pPr>
            <a:r>
              <a:rPr lang="en-US" sz="1400" b="1" noProof="0" dirty="0"/>
              <a:t>Contribution Inc. Statement, before considering special order</a:t>
            </a:r>
          </a:p>
        </p:txBody>
      </p:sp>
      <p:graphicFrame>
        <p:nvGraphicFramePr>
          <p:cNvPr id="4" name="Table 3"/>
          <p:cNvGraphicFramePr>
            <a:graphicFrameLocks noGrp="1"/>
          </p:cNvGraphicFramePr>
          <p:nvPr>
            <p:extLst>
              <p:ext uri="{D42A27DB-BD31-4B8C-83A1-F6EECF244321}">
                <p14:modId xmlns:p14="http://schemas.microsoft.com/office/powerpoint/2010/main" val="2704139046"/>
              </p:ext>
            </p:extLst>
          </p:nvPr>
        </p:nvGraphicFramePr>
        <p:xfrm>
          <a:off x="723900" y="1828800"/>
          <a:ext cx="4533900" cy="4389120"/>
        </p:xfrm>
        <a:graphic>
          <a:graphicData uri="http://schemas.openxmlformats.org/drawingml/2006/table">
            <a:tbl>
              <a:tblPr firstRow="1" bandRow="1">
                <a:tableStyleId>{5C22544A-7EE6-4342-B048-85BDC9FD1C3A}</a:tableStyleId>
              </a:tblPr>
              <a:tblGrid>
                <a:gridCol w="1981199">
                  <a:extLst>
                    <a:ext uri="{9D8B030D-6E8A-4147-A177-3AD203B41FA5}">
                      <a16:colId xmlns="" xmlns:a16="http://schemas.microsoft.com/office/drawing/2014/main" val="836411327"/>
                    </a:ext>
                  </a:extLst>
                </a:gridCol>
                <a:gridCol w="304800">
                  <a:extLst>
                    <a:ext uri="{9D8B030D-6E8A-4147-A177-3AD203B41FA5}">
                      <a16:colId xmlns="" xmlns:a16="http://schemas.microsoft.com/office/drawing/2014/main" val="2741734475"/>
                    </a:ext>
                  </a:extLst>
                </a:gridCol>
                <a:gridCol w="876301">
                  <a:extLst>
                    <a:ext uri="{9D8B030D-6E8A-4147-A177-3AD203B41FA5}">
                      <a16:colId xmlns="" xmlns:a16="http://schemas.microsoft.com/office/drawing/2014/main" val="2816236362"/>
                    </a:ext>
                  </a:extLst>
                </a:gridCol>
                <a:gridCol w="304800">
                  <a:extLst>
                    <a:ext uri="{9D8B030D-6E8A-4147-A177-3AD203B41FA5}">
                      <a16:colId xmlns="" xmlns:a16="http://schemas.microsoft.com/office/drawing/2014/main" val="3772366348"/>
                    </a:ext>
                  </a:extLst>
                </a:gridCol>
                <a:gridCol w="1066800">
                  <a:extLst>
                    <a:ext uri="{9D8B030D-6E8A-4147-A177-3AD203B41FA5}">
                      <a16:colId xmlns="" xmlns:a16="http://schemas.microsoft.com/office/drawing/2014/main" val="264586751"/>
                    </a:ext>
                  </a:extLst>
                </a:gridCol>
              </a:tblGrid>
              <a:tr h="152400">
                <a:tc>
                  <a:txBody>
                    <a:bodyPr/>
                    <a:lstStyle/>
                    <a:p>
                      <a:r>
                        <a:rPr lang="en-US" sz="1400" b="1" dirty="0">
                          <a:solidFill>
                            <a:schemeClr val="tx1"/>
                          </a:solidFill>
                        </a:rPr>
                        <a:t>Revenue (5,000 × $20)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100" b="0" dirty="0">
                          <a:solidFill>
                            <a:schemeClr val="tx1"/>
                          </a:solidFill>
                        </a:rPr>
                        <a:t>.</a:t>
                      </a:r>
                    </a:p>
                  </a:txBody>
                  <a:tcPr>
                    <a:lnT w="12700" cap="flat" cmpd="sng" algn="ctr">
                      <a:solidFill>
                        <a:schemeClr val="tx1"/>
                      </a:solidFill>
                      <a:prstDash val="solid"/>
                      <a:round/>
                      <a:headEnd type="none" w="med" len="med"/>
                      <a:tailEnd type="none" w="med" len="med"/>
                    </a:lnT>
                    <a:noFill/>
                  </a:tcPr>
                </a:tc>
                <a:tc>
                  <a:txBody>
                    <a:bodyPr/>
                    <a:lstStyle/>
                    <a:p>
                      <a:endParaRPr lang="en-US" sz="1400"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r>
                        <a:rPr lang="en-US" sz="100" b="0" dirty="0">
                          <a:solidFill>
                            <a:schemeClr val="tx1"/>
                          </a:solidFill>
                        </a:rPr>
                        <a:t>.</a:t>
                      </a:r>
                    </a:p>
                  </a:txBody>
                  <a:tcPr>
                    <a:lnT w="12700" cap="flat" cmpd="sng" algn="ctr">
                      <a:solidFill>
                        <a:schemeClr val="tx1"/>
                      </a:solidFill>
                      <a:prstDash val="solid"/>
                      <a:round/>
                      <a:headEnd type="none" w="med" len="med"/>
                      <a:tailEnd type="none" w="med" len="med"/>
                    </a:lnT>
                    <a:noFill/>
                  </a:tcPr>
                </a:tc>
                <a:tc>
                  <a:txBody>
                    <a:bodyPr/>
                    <a:lstStyle/>
                    <a:p>
                      <a:pPr algn="r"/>
                      <a:r>
                        <a:rPr lang="en-US" sz="1400" b="0" dirty="0">
                          <a:solidFill>
                            <a:schemeClr val="tx1"/>
                          </a:solidFill>
                        </a:rPr>
                        <a:t>$100,000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876228792"/>
                  </a:ext>
                </a:extLst>
              </a:tr>
              <a:tr h="117475">
                <a:tc>
                  <a:txBody>
                    <a:bodyPr/>
                    <a:lstStyle/>
                    <a:p>
                      <a:r>
                        <a:rPr lang="en-US" sz="1400" b="0" dirty="0">
                          <a:solidFill>
                            <a:schemeClr val="tx1"/>
                          </a:solidFill>
                        </a:rPr>
                        <a:t>Variable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endParaRPr lang="en-US" sz="1400" b="0" dirty="0">
                        <a:solidFill>
                          <a:schemeClr val="tx1"/>
                        </a:solidFill>
                      </a:endParaRPr>
                    </a:p>
                  </a:txBody>
                  <a:tcPr>
                    <a:noFill/>
                  </a:tcPr>
                </a:tc>
                <a:tc>
                  <a:txBody>
                    <a:bodyPr/>
                    <a:lstStyle/>
                    <a:p>
                      <a:endParaRPr lang="en-US" sz="1400" b="0" dirty="0">
                        <a:solidFill>
                          <a:schemeClr val="tx1"/>
                        </a:solidFill>
                      </a:endParaRPr>
                    </a:p>
                  </a:txBody>
                  <a:tcPr>
                    <a:noFill/>
                  </a:tcPr>
                </a:tc>
                <a:tc>
                  <a:txBody>
                    <a:bodyPr/>
                    <a:lstStyle/>
                    <a:p>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373501598"/>
                  </a:ext>
                </a:extLst>
              </a:tr>
              <a:tr h="117475">
                <a:tc>
                  <a:txBody>
                    <a:bodyPr/>
                    <a:lstStyle/>
                    <a:p>
                      <a:r>
                        <a:rPr lang="en-US" sz="1400" b="0" dirty="0">
                          <a:solidFill>
                            <a:schemeClr val="tx1"/>
                          </a:solidFill>
                        </a:rPr>
                        <a:t>     Direct materials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r>
                        <a:rPr lang="en-US" sz="1400" b="0" dirty="0">
                          <a:solidFill>
                            <a:schemeClr val="tx1"/>
                          </a:solidFill>
                        </a:rPr>
                        <a:t>$ 20,000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231259348"/>
                  </a:ext>
                </a:extLst>
              </a:tr>
              <a:tr h="117475">
                <a:tc>
                  <a:txBody>
                    <a:bodyPr/>
                    <a:lstStyle/>
                    <a:p>
                      <a:r>
                        <a:rPr lang="en-US" sz="1400" b="0" dirty="0">
                          <a:solidFill>
                            <a:schemeClr val="tx1"/>
                          </a:solidFill>
                        </a:rPr>
                        <a:t>     Direct labor</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r>
                        <a:rPr lang="en-US" sz="1400" b="0" dirty="0">
                          <a:solidFill>
                            <a:schemeClr val="tx1"/>
                          </a:solidFill>
                        </a:rPr>
                        <a:t>5,000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924855928"/>
                  </a:ext>
                </a:extLst>
              </a:tr>
              <a:tr h="117475">
                <a:tc>
                  <a:txBody>
                    <a:bodyPr/>
                    <a:lstStyle/>
                    <a:p>
                      <a:r>
                        <a:rPr lang="en-US" sz="1400" b="0" dirty="0">
                          <a:solidFill>
                            <a:schemeClr val="tx1"/>
                          </a:solidFill>
                        </a:rPr>
                        <a:t>     Manufacturing </a:t>
                      </a:r>
                    </a:p>
                    <a:p>
                      <a:r>
                        <a:rPr lang="en-US" sz="1400" b="0" dirty="0">
                          <a:solidFill>
                            <a:schemeClr val="tx1"/>
                          </a:solidFill>
                        </a:rPr>
                        <a:t>          overhead</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p>
                      <a:pPr algn="r"/>
                      <a:r>
                        <a:rPr lang="en-US" sz="1400" b="0" dirty="0">
                          <a:solidFill>
                            <a:schemeClr val="tx1"/>
                          </a:solidFill>
                        </a:rPr>
                        <a:t>10,000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552744018"/>
                  </a:ext>
                </a:extLst>
              </a:tr>
              <a:tr h="117475">
                <a:tc>
                  <a:txBody>
                    <a:bodyPr/>
                    <a:lstStyle/>
                    <a:p>
                      <a:r>
                        <a:rPr lang="en-US" sz="1400" b="0" dirty="0">
                          <a:solidFill>
                            <a:schemeClr val="tx1"/>
                          </a:solidFill>
                        </a:rPr>
                        <a:t>     Marketing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r>
                        <a:rPr lang="en-US" sz="1400" b="0" u="sng" dirty="0">
                          <a:solidFill>
                            <a:schemeClr val="tx1"/>
                          </a:solidFill>
                        </a:rPr>
                        <a:t>       5,000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21776562"/>
                  </a:ext>
                </a:extLst>
              </a:tr>
              <a:tr h="117475">
                <a:tc>
                  <a:txBody>
                    <a:bodyPr/>
                    <a:lstStyle/>
                    <a:p>
                      <a:r>
                        <a:rPr lang="en-US" sz="1400" b="0" dirty="0">
                          <a:solidFill>
                            <a:schemeClr val="tx1"/>
                          </a:solidFill>
                        </a:rPr>
                        <a:t>Total variable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r>
                        <a:rPr lang="en-US" sz="1400" b="1" u="none" dirty="0">
                          <a:solidFill>
                            <a:schemeClr val="tx1"/>
                          </a:solidFill>
                        </a:rPr>
                        <a:t>  </a:t>
                      </a:r>
                      <a:r>
                        <a:rPr lang="en-US" sz="1400" b="1" u="sng" dirty="0">
                          <a:solidFill>
                            <a:schemeClr val="tx1"/>
                          </a:solidFill>
                        </a:rPr>
                        <a:t>    40,000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324142349"/>
                  </a:ext>
                </a:extLst>
              </a:tr>
              <a:tr h="117475">
                <a:tc>
                  <a:txBody>
                    <a:bodyPr/>
                    <a:lstStyle/>
                    <a:p>
                      <a:r>
                        <a:rPr lang="en-US" sz="1400" b="0" dirty="0">
                          <a:solidFill>
                            <a:schemeClr val="tx1"/>
                          </a:solidFill>
                        </a:rPr>
                        <a:t>Contribution margin</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r>
                        <a:rPr lang="en-US" sz="1400" b="0" dirty="0">
                          <a:solidFill>
                            <a:schemeClr val="tx1"/>
                          </a:solidFill>
                        </a:rPr>
                        <a:t>60,000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389982291"/>
                  </a:ext>
                </a:extLst>
              </a:tr>
              <a:tr h="117475">
                <a:tc>
                  <a:txBody>
                    <a:bodyPr/>
                    <a:lstStyle/>
                    <a:p>
                      <a:r>
                        <a:rPr lang="en-US" sz="1400" b="0" dirty="0">
                          <a:solidFill>
                            <a:schemeClr val="tx1"/>
                          </a:solidFill>
                        </a:rPr>
                        <a:t>Fixed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850357373"/>
                  </a:ext>
                </a:extLst>
              </a:tr>
              <a:tr h="117475">
                <a:tc>
                  <a:txBody>
                    <a:bodyPr/>
                    <a:lstStyle/>
                    <a:p>
                      <a:r>
                        <a:rPr lang="en-US" sz="1400" b="0" dirty="0">
                          <a:solidFill>
                            <a:schemeClr val="tx1"/>
                          </a:solidFill>
                        </a:rPr>
                        <a:t>     Manufacturing </a:t>
                      </a:r>
                    </a:p>
                    <a:p>
                      <a:r>
                        <a:rPr lang="en-US" sz="1400" b="0" dirty="0">
                          <a:solidFill>
                            <a:schemeClr val="tx1"/>
                          </a:solidFill>
                        </a:rPr>
                        <a:t>          overhead</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p>
                      <a:pPr algn="r"/>
                      <a:r>
                        <a:rPr lang="en-US" sz="1400" b="0" dirty="0">
                          <a:solidFill>
                            <a:schemeClr val="tx1"/>
                          </a:solidFill>
                        </a:rPr>
                        <a:t>$ 28,000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262831039"/>
                  </a:ext>
                </a:extLst>
              </a:tr>
              <a:tr h="117475">
                <a:tc>
                  <a:txBody>
                    <a:bodyPr/>
                    <a:lstStyle/>
                    <a:p>
                      <a:r>
                        <a:rPr lang="en-US" sz="1400" b="0" dirty="0">
                          <a:solidFill>
                            <a:schemeClr val="tx1"/>
                          </a:solidFill>
                        </a:rPr>
                        <a:t>     Marketing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r>
                        <a:rPr lang="en-US" sz="1400" b="0" u="sng" dirty="0">
                          <a:solidFill>
                            <a:schemeClr val="tx1"/>
                          </a:solidFill>
                        </a:rPr>
                        <a:t>    20,000</a:t>
                      </a: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303763779"/>
                  </a:ext>
                </a:extLst>
              </a:tr>
              <a:tr h="117475">
                <a:tc>
                  <a:txBody>
                    <a:bodyPr/>
                    <a:lstStyle/>
                    <a:p>
                      <a:r>
                        <a:rPr lang="en-US" sz="1400" b="0" dirty="0">
                          <a:solidFill>
                            <a:schemeClr val="tx1"/>
                          </a:solidFill>
                        </a:rPr>
                        <a:t>Total fixed costs</a:t>
                      </a:r>
                    </a:p>
                  </a:txBody>
                  <a:tcPr>
                    <a:lnL w="12700" cap="flat" cmpd="sng" algn="ctr">
                      <a:solidFill>
                        <a:schemeClr val="tx1"/>
                      </a:solidFill>
                      <a:prstDash val="solid"/>
                      <a:round/>
                      <a:headEnd type="none" w="med" len="med"/>
                      <a:tailEnd type="none" w="med" len="med"/>
                    </a:lnL>
                    <a:noFill/>
                  </a:tcPr>
                </a:tc>
                <a:tc>
                  <a:txBody>
                    <a:bodyPr/>
                    <a:lstStyle/>
                    <a:p>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endParaRPr lang="en-US" sz="1400" b="0" dirty="0">
                        <a:solidFill>
                          <a:schemeClr val="tx1"/>
                        </a:solidFill>
                      </a:endParaRPr>
                    </a:p>
                  </a:txBody>
                  <a:tcPr>
                    <a:noFill/>
                  </a:tcPr>
                </a:tc>
                <a:tc>
                  <a:txBody>
                    <a:bodyPr/>
                    <a:lstStyle/>
                    <a:p>
                      <a:pPr algn="r"/>
                      <a:r>
                        <a:rPr lang="en-US" sz="1400" b="0" u="none" dirty="0">
                          <a:solidFill>
                            <a:schemeClr val="tx1"/>
                          </a:solidFill>
                        </a:rPr>
                        <a:t>   </a:t>
                      </a:r>
                      <a:r>
                        <a:rPr lang="en-US" sz="1400" b="0" u="sng" dirty="0">
                          <a:solidFill>
                            <a:schemeClr val="tx1"/>
                          </a:solidFill>
                        </a:rPr>
                        <a:t>  </a:t>
                      </a:r>
                      <a:r>
                        <a:rPr lang="en-US" sz="1400" b="0" u="sng" baseline="0" dirty="0">
                          <a:solidFill>
                            <a:schemeClr val="tx1"/>
                          </a:solidFill>
                        </a:rPr>
                        <a:t> </a:t>
                      </a:r>
                      <a:r>
                        <a:rPr lang="en-US" sz="1400" b="0" u="sng" dirty="0">
                          <a:solidFill>
                            <a:schemeClr val="tx1"/>
                          </a:solidFill>
                        </a:rPr>
                        <a:t>48,000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13837248"/>
                  </a:ext>
                </a:extLst>
              </a:tr>
              <a:tr h="117475">
                <a:tc>
                  <a:txBody>
                    <a:bodyPr/>
                    <a:lstStyle/>
                    <a:p>
                      <a:r>
                        <a:rPr lang="en-US" sz="1400" b="0" dirty="0">
                          <a:solidFill>
                            <a:schemeClr val="tx1"/>
                          </a:solidFill>
                        </a:rPr>
                        <a:t>Net operating income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sz="14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endParaRPr lang="en-US" sz="14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endParaRPr lang="en-US" sz="1400"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sz="1400" b="0" u="none" dirty="0">
                          <a:solidFill>
                            <a:schemeClr val="tx1"/>
                          </a:solidFill>
                        </a:rPr>
                        <a:t>  </a:t>
                      </a:r>
                      <a:r>
                        <a:rPr lang="en-US" sz="1400" b="0" u="sng" dirty="0">
                          <a:solidFill>
                            <a:schemeClr val="tx1"/>
                          </a:solidFill>
                        </a:rPr>
                        <a:t>$ 12,000</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081247860"/>
                  </a:ext>
                </a:extLst>
              </a:tr>
            </a:tbl>
          </a:graphicData>
        </a:graphic>
      </p:graphicFrame>
      <p:sp>
        <p:nvSpPr>
          <p:cNvPr id="11" name="Content Placeholder 7"/>
          <p:cNvSpPr>
            <a:spLocks noGrp="1"/>
          </p:cNvSpPr>
          <p:nvPr>
            <p:ph sz="quarter" idx="10"/>
          </p:nvPr>
        </p:nvSpPr>
        <p:spPr>
          <a:xfrm>
            <a:off x="5600700" y="3856870"/>
            <a:ext cx="2286000" cy="515859"/>
          </a:xfrm>
        </p:spPr>
        <p:txBody>
          <a:bodyPr/>
          <a:lstStyle/>
          <a:p>
            <a:pPr>
              <a:defRPr/>
            </a:pPr>
            <a:r>
              <a:rPr lang="en-US" altLang="en-US" sz="2400" b="1" noProof="0" dirty="0"/>
              <a:t>$8 variable cost</a:t>
            </a:r>
          </a:p>
        </p:txBody>
      </p:sp>
    </p:spTree>
    <p:extLst>
      <p:ext uri="{BB962C8B-B14F-4D97-AF65-F5344CB8AC3E}">
        <p14:creationId xmlns:p14="http://schemas.microsoft.com/office/powerpoint/2010/main" val="13350503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Special Orders </a:t>
            </a:r>
            <a:r>
              <a:rPr lang="en-US" altLang="en-US" sz="1000" noProof="0" dirty="0">
                <a:cs typeface="ＭＳ Ｐゴシック" charset="-128"/>
              </a:rPr>
              <a:t>2</a:t>
            </a:r>
            <a:endParaRPr lang="en-US" sz="1000" noProof="0" dirty="0"/>
          </a:p>
        </p:txBody>
      </p:sp>
      <p:sp>
        <p:nvSpPr>
          <p:cNvPr id="2" name="Content Placeholder 1"/>
          <p:cNvSpPr>
            <a:spLocks noGrp="1"/>
          </p:cNvSpPr>
          <p:nvPr>
            <p:ph idx="1"/>
          </p:nvPr>
        </p:nvSpPr>
        <p:spPr>
          <a:xfrm>
            <a:off x="822325" y="1447800"/>
            <a:ext cx="7543800" cy="1176070"/>
          </a:xfrm>
        </p:spPr>
        <p:txBody>
          <a:bodyPr/>
          <a:lstStyle/>
          <a:p>
            <a:pPr algn="ctr">
              <a:lnSpc>
                <a:spcPct val="80000"/>
              </a:lnSpc>
            </a:pPr>
            <a:r>
              <a:rPr lang="en-US" sz="2400" noProof="0" dirty="0">
                <a:ea typeface="MS PGothic" charset="0"/>
                <a:cs typeface="MS PGothic" charset="0"/>
              </a:rPr>
              <a:t>If Jet accepts the special order, the incremental revenue will exceed the incremental costs. In other words, net operating income will increase by $6,000. This suggests that Jet should accept the order.</a:t>
            </a:r>
          </a:p>
        </p:txBody>
      </p:sp>
      <p:graphicFrame>
        <p:nvGraphicFramePr>
          <p:cNvPr id="5" name="Table 4"/>
          <p:cNvGraphicFramePr>
            <a:graphicFrameLocks noGrp="1"/>
          </p:cNvGraphicFramePr>
          <p:nvPr>
            <p:extLst>
              <p:ext uri="{D42A27DB-BD31-4B8C-83A1-F6EECF244321}">
                <p14:modId xmlns:p14="http://schemas.microsoft.com/office/powerpoint/2010/main" val="171835094"/>
              </p:ext>
            </p:extLst>
          </p:nvPr>
        </p:nvGraphicFramePr>
        <p:xfrm>
          <a:off x="1173161" y="2819400"/>
          <a:ext cx="6797679" cy="1371600"/>
        </p:xfrm>
        <a:graphic>
          <a:graphicData uri="http://schemas.openxmlformats.org/drawingml/2006/table">
            <a:tbl>
              <a:tblPr firstRow="1" bandRow="1">
                <a:tableStyleId>{2D5ABB26-0587-4C30-8999-92F81FD0307C}</a:tableStyleId>
              </a:tblPr>
              <a:tblGrid>
                <a:gridCol w="5349879">
                  <a:extLst>
                    <a:ext uri="{9D8B030D-6E8A-4147-A177-3AD203B41FA5}">
                      <a16:colId xmlns="" xmlns:a16="http://schemas.microsoft.com/office/drawing/2014/main" val="4132969912"/>
                    </a:ext>
                  </a:extLst>
                </a:gridCol>
                <a:gridCol w="1447800">
                  <a:extLst>
                    <a:ext uri="{9D8B030D-6E8A-4147-A177-3AD203B41FA5}">
                      <a16:colId xmlns="" xmlns:a16="http://schemas.microsoft.com/office/drawing/2014/main" val="1139827071"/>
                    </a:ext>
                  </a:extLst>
                </a:gridCol>
              </a:tblGrid>
              <a:tr h="457200">
                <a:tc>
                  <a:txBody>
                    <a:bodyPr/>
                    <a:lstStyle/>
                    <a:p>
                      <a:r>
                        <a:rPr lang="en-IN" sz="2200" dirty="0">
                          <a:solidFill>
                            <a:schemeClr val="tx1"/>
                          </a:solidFill>
                        </a:rPr>
                        <a:t>Incremental revenue (3,000 × $10)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200" dirty="0">
                          <a:solidFill>
                            <a:srgbClr val="AC0000"/>
                          </a:solidFill>
                        </a:rPr>
                        <a:t>$   30,000</a:t>
                      </a:r>
                      <a:endParaRPr lang="en-IN" sz="2200" dirty="0">
                        <a:solidFill>
                          <a:srgbClr val="AC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470462460"/>
                  </a:ext>
                </a:extLst>
              </a:tr>
              <a:tr h="457200">
                <a:tc>
                  <a:txBody>
                    <a:bodyPr/>
                    <a:lstStyle/>
                    <a:p>
                      <a:r>
                        <a:rPr lang="en-IN" sz="2200" dirty="0">
                          <a:solidFill>
                            <a:schemeClr val="tx1"/>
                          </a:solidFill>
                        </a:rPr>
                        <a:t>Incremental cost (3,000 × $8 variable cost)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2200" u="none" dirty="0">
                          <a:solidFill>
                            <a:srgbClr val="AC0000"/>
                          </a:solidFill>
                        </a:rPr>
                        <a:t>  </a:t>
                      </a:r>
                      <a:r>
                        <a:rPr lang="en-US" sz="2200" u="sng" dirty="0">
                          <a:solidFill>
                            <a:srgbClr val="AC0000"/>
                          </a:solidFill>
                        </a:rPr>
                        <a:t>     24,000</a:t>
                      </a:r>
                      <a:endParaRPr lang="en-IN" sz="2200" u="sng" dirty="0">
                        <a:solidFill>
                          <a:srgbClr val="AC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3295571"/>
                  </a:ext>
                </a:extLst>
              </a:tr>
              <a:tr h="457200">
                <a:tc>
                  <a:txBody>
                    <a:bodyPr/>
                    <a:lstStyle/>
                    <a:p>
                      <a:r>
                        <a:rPr lang="en-IN" sz="2200" dirty="0">
                          <a:solidFill>
                            <a:schemeClr val="tx1"/>
                          </a:solidFill>
                        </a:rPr>
                        <a:t>Financial advantage of accepting the order</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200" u="none" baseline="0" dirty="0">
                          <a:solidFill>
                            <a:srgbClr val="AC0000"/>
                          </a:solidFill>
                        </a:rPr>
                        <a:t>  </a:t>
                      </a:r>
                      <a:r>
                        <a:rPr lang="en-US" sz="2200" u="dbl" baseline="0" dirty="0">
                          <a:solidFill>
                            <a:srgbClr val="AC0000"/>
                          </a:solidFill>
                        </a:rPr>
                        <a:t>$     6,000</a:t>
                      </a:r>
                      <a:endParaRPr lang="en-IN" sz="2200" u="dbl" baseline="0" dirty="0">
                        <a:solidFill>
                          <a:srgbClr val="AC0000"/>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26850141"/>
                  </a:ext>
                </a:extLst>
              </a:tr>
            </a:tbl>
          </a:graphicData>
        </a:graphic>
      </p:graphicFrame>
      <p:sp>
        <p:nvSpPr>
          <p:cNvPr id="3" name="Content Placeholder 2"/>
          <p:cNvSpPr>
            <a:spLocks noGrp="1"/>
          </p:cNvSpPr>
          <p:nvPr>
            <p:ph idx="10"/>
          </p:nvPr>
        </p:nvSpPr>
        <p:spPr>
          <a:xfrm>
            <a:off x="822324" y="4540784"/>
            <a:ext cx="7521575" cy="1250415"/>
          </a:xfrm>
          <a:ln w="19050">
            <a:solidFill>
              <a:srgbClr val="000000"/>
            </a:solidFill>
          </a:ln>
        </p:spPr>
        <p:txBody>
          <a:bodyPr/>
          <a:lstStyle/>
          <a:p>
            <a:pPr algn="ctr" eaLnBrk="1" hangingPunct="1">
              <a:defRPr/>
            </a:pPr>
            <a:r>
              <a:rPr lang="en-US" sz="2600" b="1" noProof="0" dirty="0">
                <a:solidFill>
                  <a:srgbClr val="0000C0"/>
                </a:solidFill>
                <a:ea typeface="MS PGothic" panose="020B0600070205080204" pitchFamily="34" charset="-128"/>
              </a:rPr>
              <a:t>Note: This answer assumes that the fixed costs </a:t>
            </a:r>
            <a:br>
              <a:rPr lang="en-US" sz="2600" b="1" noProof="0" dirty="0">
                <a:solidFill>
                  <a:srgbClr val="0000C0"/>
                </a:solidFill>
                <a:ea typeface="MS PGothic" panose="020B0600070205080204" pitchFamily="34" charset="-128"/>
              </a:rPr>
            </a:br>
            <a:r>
              <a:rPr lang="en-US" sz="2600" b="1" noProof="0" dirty="0">
                <a:solidFill>
                  <a:srgbClr val="0000C0"/>
                </a:solidFill>
                <a:ea typeface="MS PGothic" panose="020B0600070205080204" pitchFamily="34" charset="-128"/>
              </a:rPr>
              <a:t>are</a:t>
            </a:r>
            <a:r>
              <a:rPr lang="en-US" sz="2600" b="1" noProof="0" dirty="0">
                <a:solidFill>
                  <a:schemeClr val="tx2"/>
                </a:solidFill>
                <a:ea typeface="MS PGothic" panose="020B0600070205080204" pitchFamily="34" charset="-128"/>
              </a:rPr>
              <a:t> </a:t>
            </a:r>
            <a:r>
              <a:rPr lang="en-US" sz="2600" b="1" noProof="0" dirty="0">
                <a:solidFill>
                  <a:srgbClr val="C00000"/>
                </a:solidFill>
                <a:ea typeface="MS PGothic" panose="020B0600070205080204" pitchFamily="34" charset="-128"/>
              </a:rPr>
              <a:t>unavoidable</a:t>
            </a:r>
            <a:r>
              <a:rPr lang="en-US" sz="2600" b="1" noProof="0" dirty="0">
                <a:solidFill>
                  <a:schemeClr val="tx2"/>
                </a:solidFill>
                <a:ea typeface="MS PGothic" panose="020B0600070205080204" pitchFamily="34" charset="-128"/>
              </a:rPr>
              <a:t> </a:t>
            </a:r>
            <a:r>
              <a:rPr lang="en-US" sz="2600" b="1" noProof="0" dirty="0">
                <a:solidFill>
                  <a:srgbClr val="0000C0"/>
                </a:solidFill>
                <a:ea typeface="MS PGothic" panose="020B0600070205080204" pitchFamily="34" charset="-128"/>
              </a:rPr>
              <a:t>and that variable marketing costs must be incurred on the special order.</a:t>
            </a:r>
          </a:p>
        </p:txBody>
      </p:sp>
    </p:spTree>
    <p:extLst>
      <p:ext uri="{BB962C8B-B14F-4D97-AF65-F5344CB8AC3E}">
        <p14:creationId xmlns:p14="http://schemas.microsoft.com/office/powerpoint/2010/main" val="11008097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1</a:t>
            </a:r>
            <a:endParaRPr lang="en-US" noProof="0" dirty="0"/>
          </a:p>
        </p:txBody>
      </p:sp>
      <p:sp>
        <p:nvSpPr>
          <p:cNvPr id="7" name="Content Placeholder 6"/>
          <p:cNvSpPr>
            <a:spLocks noGrp="1"/>
          </p:cNvSpPr>
          <p:nvPr>
            <p:ph idx="1"/>
          </p:nvPr>
        </p:nvSpPr>
        <p:spPr>
          <a:xfrm>
            <a:off x="822325" y="1447801"/>
            <a:ext cx="7543800" cy="2819399"/>
          </a:xfrm>
          <a:ln>
            <a:solidFill>
              <a:srgbClr val="000000"/>
            </a:solidFill>
          </a:ln>
        </p:spPr>
        <p:txBody>
          <a:bodyPr/>
          <a:lstStyle/>
          <a:p>
            <a:pPr marL="112713"/>
            <a:r>
              <a:rPr lang="en-US" sz="2400" noProof="0" dirty="0">
                <a:solidFill>
                  <a:srgbClr val="000000"/>
                </a:solidFill>
                <a:latin typeface="Calibri" charset="0"/>
                <a:ea typeface="MS PGothic" charset="0"/>
                <a:cs typeface="MS PGothic" charset="0"/>
              </a:rPr>
              <a:t>Northern Optical ordinarily sells the X-lens for $50. The variable production cost is $10, the fixed production cost is $18 per unit, and the variable selling cost is $1. A customer has requested a special order for 10,000 units of the X-lens to be imprinted with the customer’s logo. This special order would not involve any selling costs, but Northern Optical would have to purchase an imprinting machine for $50,000. </a:t>
            </a:r>
          </a:p>
        </p:txBody>
      </p:sp>
    </p:spTree>
    <p:extLst>
      <p:ext uri="{BB962C8B-B14F-4D97-AF65-F5344CB8AC3E}">
        <p14:creationId xmlns:p14="http://schemas.microsoft.com/office/powerpoint/2010/main" val="1736826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1a</a:t>
            </a:r>
            <a:endParaRPr lang="en-US" noProof="0" dirty="0"/>
          </a:p>
        </p:txBody>
      </p:sp>
      <p:sp>
        <p:nvSpPr>
          <p:cNvPr id="7" name="Content Placeholder 6"/>
          <p:cNvSpPr>
            <a:spLocks noGrp="1"/>
          </p:cNvSpPr>
          <p:nvPr>
            <p:ph idx="1"/>
          </p:nvPr>
        </p:nvSpPr>
        <p:spPr>
          <a:xfrm>
            <a:off x="822325" y="1447801"/>
            <a:ext cx="7543800" cy="3352799"/>
          </a:xfrm>
          <a:ln>
            <a:solidFill>
              <a:srgbClr val="000000"/>
            </a:solidFill>
          </a:ln>
        </p:spPr>
        <p:txBody>
          <a:bodyPr/>
          <a:lstStyle/>
          <a:p>
            <a:pPr marL="92075">
              <a:spcAft>
                <a:spcPts val="0"/>
              </a:spcAft>
            </a:pPr>
            <a:r>
              <a:rPr lang="en-US" noProof="0" dirty="0">
                <a:ea typeface="MS PGothic" charset="0"/>
                <a:cs typeface="MS PGothic" charset="0"/>
              </a:rPr>
              <a:t>What is the rock bottom minimum price below which Northern Optical should not go in its negotiations with the customer? In other words, below what price would Northern Optical actually be losing money on the sale? There is ample idle capacity to fulfill the order and the imprinting machine has no further use after this order.</a:t>
            </a:r>
          </a:p>
          <a:p>
            <a:pPr marL="92075" lvl="1">
              <a:spcAft>
                <a:spcPts val="0"/>
              </a:spcAft>
            </a:pPr>
            <a:r>
              <a:rPr lang="en-US" sz="2000" noProof="0" dirty="0">
                <a:ea typeface="MS PGothic" charset="0"/>
                <a:cs typeface="MS PGothic" charset="0"/>
              </a:rPr>
              <a:t>a. $50.</a:t>
            </a:r>
          </a:p>
          <a:p>
            <a:pPr marL="92075" lvl="1">
              <a:spcAft>
                <a:spcPts val="0"/>
              </a:spcAft>
            </a:pPr>
            <a:r>
              <a:rPr lang="en-US" sz="2000" noProof="0" dirty="0">
                <a:ea typeface="MS PGothic" charset="0"/>
                <a:cs typeface="MS PGothic" charset="0"/>
              </a:rPr>
              <a:t>b. $10.</a:t>
            </a:r>
          </a:p>
          <a:p>
            <a:pPr marL="92075" lvl="1">
              <a:spcAft>
                <a:spcPts val="0"/>
              </a:spcAft>
            </a:pPr>
            <a:r>
              <a:rPr lang="en-US" sz="2000" noProof="0" dirty="0">
                <a:ea typeface="MS PGothic" charset="0"/>
                <a:cs typeface="MS PGothic" charset="0"/>
              </a:rPr>
              <a:t>c. $15.</a:t>
            </a:r>
          </a:p>
          <a:p>
            <a:pPr marL="92075" lvl="1">
              <a:spcAft>
                <a:spcPts val="0"/>
              </a:spcAft>
            </a:pPr>
            <a:r>
              <a:rPr lang="en-US" sz="2000" noProof="0" dirty="0">
                <a:ea typeface="MS PGothic" charset="0"/>
                <a:cs typeface="MS PGothic" charset="0"/>
              </a:rPr>
              <a:t>d. $29.</a:t>
            </a:r>
          </a:p>
        </p:txBody>
      </p:sp>
    </p:spTree>
    <p:extLst>
      <p:ext uri="{BB962C8B-B14F-4D97-AF65-F5344CB8AC3E}">
        <p14:creationId xmlns:p14="http://schemas.microsoft.com/office/powerpoint/2010/main" val="12333479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1b</a:t>
            </a:r>
            <a:endParaRPr lang="en-US" noProof="0" dirty="0"/>
          </a:p>
        </p:txBody>
      </p:sp>
      <p:sp>
        <p:nvSpPr>
          <p:cNvPr id="7" name="Content Placeholder 6"/>
          <p:cNvSpPr>
            <a:spLocks noGrp="1"/>
          </p:cNvSpPr>
          <p:nvPr>
            <p:ph idx="1"/>
          </p:nvPr>
        </p:nvSpPr>
        <p:spPr>
          <a:xfrm>
            <a:off x="822325" y="1252931"/>
            <a:ext cx="7543800" cy="3352799"/>
          </a:xfrm>
          <a:ln>
            <a:solidFill>
              <a:srgbClr val="000000"/>
            </a:solidFill>
          </a:ln>
        </p:spPr>
        <p:txBody>
          <a:bodyPr/>
          <a:lstStyle/>
          <a:p>
            <a:pPr marL="92075">
              <a:spcAft>
                <a:spcPts val="0"/>
              </a:spcAft>
            </a:pPr>
            <a:r>
              <a:rPr lang="en-US" noProof="0" dirty="0">
                <a:ea typeface="MS PGothic" charset="0"/>
                <a:cs typeface="MS PGothic" charset="0"/>
              </a:rPr>
              <a:t>What is the rock bottom minimum price below which Northern Optical should not go in its negotiations with the customer? In other words, below what price would Northern Optical actually be losing money on the sale? There is ample idle capacity to fulfill the order and the imprinting machine has no further use after this order.</a:t>
            </a:r>
          </a:p>
          <a:p>
            <a:pPr marL="365125" lvl="1" indent="-273050">
              <a:spcAft>
                <a:spcPts val="0"/>
              </a:spcAft>
            </a:pPr>
            <a:r>
              <a:rPr lang="en-US" sz="2000" noProof="0" dirty="0">
                <a:ea typeface="MS PGothic" charset="0"/>
                <a:cs typeface="MS PGothic" charset="0"/>
              </a:rPr>
              <a:t>a. $50.</a:t>
            </a:r>
          </a:p>
          <a:p>
            <a:pPr marL="365125" lvl="1" indent="-273050">
              <a:spcAft>
                <a:spcPts val="0"/>
              </a:spcAft>
            </a:pPr>
            <a:r>
              <a:rPr lang="en-US" sz="2000" noProof="0" dirty="0">
                <a:ea typeface="MS PGothic" charset="0"/>
                <a:cs typeface="MS PGothic" charset="0"/>
              </a:rPr>
              <a:t>b. $10.</a:t>
            </a:r>
          </a:p>
          <a:p>
            <a:pPr marL="365125" lvl="1" indent="-273050">
              <a:spcAft>
                <a:spcPts val="0"/>
              </a:spcAft>
            </a:pPr>
            <a:r>
              <a:rPr lang="en-US" sz="2000" noProof="0" dirty="0">
                <a:solidFill>
                  <a:srgbClr val="0000C0"/>
                </a:solidFill>
                <a:ea typeface="MS PGothic" charset="0"/>
                <a:cs typeface="MS PGothic" charset="0"/>
              </a:rPr>
              <a:t>c. Answer: $15.</a:t>
            </a:r>
          </a:p>
          <a:p>
            <a:pPr marL="365125" lvl="1" indent="-273050">
              <a:spcAft>
                <a:spcPts val="0"/>
              </a:spcAft>
            </a:pPr>
            <a:r>
              <a:rPr lang="en-US" sz="2000" noProof="0" dirty="0">
                <a:ea typeface="MS PGothic" charset="0"/>
                <a:cs typeface="MS PGothic" charset="0"/>
              </a:rPr>
              <a:t>d. $29.</a:t>
            </a:r>
          </a:p>
        </p:txBody>
      </p:sp>
      <p:graphicFrame>
        <p:nvGraphicFramePr>
          <p:cNvPr id="2" name="Table 1"/>
          <p:cNvGraphicFramePr>
            <a:graphicFrameLocks noGrp="1"/>
          </p:cNvGraphicFramePr>
          <p:nvPr>
            <p:extLst>
              <p:ext uri="{D42A27DB-BD31-4B8C-83A1-F6EECF244321}">
                <p14:modId xmlns:p14="http://schemas.microsoft.com/office/powerpoint/2010/main" val="1858825754"/>
              </p:ext>
            </p:extLst>
          </p:nvPr>
        </p:nvGraphicFramePr>
        <p:xfrm>
          <a:off x="838200" y="4645700"/>
          <a:ext cx="4419600" cy="1711960"/>
        </p:xfrm>
        <a:graphic>
          <a:graphicData uri="http://schemas.openxmlformats.org/drawingml/2006/table">
            <a:tbl>
              <a:tblPr firstRow="1" bandRow="1">
                <a:tableStyleId>{2D5ABB26-0587-4C30-8999-92F81FD0307C}</a:tableStyleId>
              </a:tblPr>
              <a:tblGrid>
                <a:gridCol w="3048000">
                  <a:extLst>
                    <a:ext uri="{9D8B030D-6E8A-4147-A177-3AD203B41FA5}">
                      <a16:colId xmlns="" xmlns:a16="http://schemas.microsoft.com/office/drawing/2014/main" val="4100365047"/>
                    </a:ext>
                  </a:extLst>
                </a:gridCol>
                <a:gridCol w="1371600">
                  <a:extLst>
                    <a:ext uri="{9D8B030D-6E8A-4147-A177-3AD203B41FA5}">
                      <a16:colId xmlns="" xmlns:a16="http://schemas.microsoft.com/office/drawing/2014/main" val="3282576029"/>
                    </a:ext>
                  </a:extLst>
                </a:gridCol>
              </a:tblGrid>
              <a:tr h="228600">
                <a:tc>
                  <a:txBody>
                    <a:bodyPr/>
                    <a:lstStyle/>
                    <a:p>
                      <a:r>
                        <a:rPr lang="en-US" altLang="en-US" sz="1600" b="1" dirty="0">
                          <a:solidFill>
                            <a:schemeClr val="tx1"/>
                          </a:solidFill>
                          <a:cs typeface="+mn-cs"/>
                        </a:rPr>
                        <a:t>Variable production cost </a:t>
                      </a:r>
                      <a:endParaRPr lang="en-IN"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en-US" sz="1600" b="1" dirty="0">
                          <a:solidFill>
                            <a:schemeClr val="tx1"/>
                          </a:solidFill>
                          <a:cs typeface="+mn-cs"/>
                        </a:rPr>
                        <a:t>$100,000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604864973"/>
                  </a:ext>
                </a:extLst>
              </a:tr>
              <a:tr h="167640">
                <a:tc>
                  <a:txBody>
                    <a:bodyPr/>
                    <a:lstStyle/>
                    <a:p>
                      <a:r>
                        <a:rPr lang="en-US" altLang="en-US" sz="1600" b="1" dirty="0">
                          <a:solidFill>
                            <a:schemeClr val="tx1"/>
                          </a:solidFill>
                          <a:cs typeface="+mn-cs"/>
                        </a:rPr>
                        <a:t>Additional fixed cost</a:t>
                      </a:r>
                      <a:endParaRPr lang="en-IN"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chemeClr val="tx1"/>
                          </a:solidFill>
                          <a:cs typeface="+mn-cs"/>
                        </a:rPr>
                        <a:t> + 50,000</a:t>
                      </a:r>
                      <a:endParaRPr lang="en-US" altLang="en-US" sz="1600" b="1" dirty="0">
                        <a:solidFill>
                          <a:schemeClr val="tx1"/>
                        </a:solidFill>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915144188"/>
                  </a:ext>
                </a:extLst>
              </a:tr>
              <a:tr h="0">
                <a:tc>
                  <a:txBody>
                    <a:bodyPr/>
                    <a:lstStyle/>
                    <a:p>
                      <a:r>
                        <a:rPr lang="en-US" altLang="en-US" sz="1600" b="1" dirty="0">
                          <a:solidFill>
                            <a:schemeClr val="tx1"/>
                          </a:solidFill>
                          <a:cs typeface="+mn-cs"/>
                        </a:rPr>
                        <a:t>Total relevant cost</a:t>
                      </a:r>
                      <a:endParaRPr lang="en-IN"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chemeClr val="tx1"/>
                          </a:solidFill>
                          <a:cs typeface="+mn-cs"/>
                        </a:rPr>
                        <a:t>$150,000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565406190"/>
                  </a:ext>
                </a:extLst>
              </a:tr>
              <a:tr h="121920">
                <a:tc>
                  <a:txBody>
                    <a:bodyPr/>
                    <a:lstStyle/>
                    <a:p>
                      <a:r>
                        <a:rPr lang="en-US" altLang="en-US" sz="1600" b="1" dirty="0">
                          <a:solidFill>
                            <a:schemeClr val="tx1"/>
                          </a:solidFill>
                          <a:cs typeface="+mn-cs"/>
                        </a:rPr>
                        <a:t>Number of units</a:t>
                      </a:r>
                      <a:endParaRPr lang="en-IN"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en-US" sz="1600" b="1" dirty="0">
                          <a:solidFill>
                            <a:schemeClr val="tx1"/>
                          </a:solidFill>
                          <a:cs typeface="+mn-cs"/>
                        </a:rPr>
                        <a:t>10,000</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4190025589"/>
                  </a:ext>
                </a:extLst>
              </a:tr>
              <a:tr h="370840">
                <a:tc>
                  <a:txBody>
                    <a:bodyPr/>
                    <a:lstStyle/>
                    <a:p>
                      <a:r>
                        <a:rPr lang="en-US" altLang="en-US" sz="1600" b="1" dirty="0">
                          <a:solidFill>
                            <a:schemeClr val="tx1"/>
                          </a:solidFill>
                          <a:cs typeface="+mn-cs"/>
                        </a:rPr>
                        <a:t>Average cost per unit</a:t>
                      </a:r>
                      <a:endParaRPr lang="en-IN"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altLang="en-US" sz="1600" b="1" dirty="0">
                          <a:solidFill>
                            <a:schemeClr val="tx1"/>
                          </a:solidFill>
                          <a:cs typeface="+mn-cs"/>
                        </a:rPr>
                        <a:t>            $15</a:t>
                      </a:r>
                      <a:endParaRPr lang="en-IN" sz="1600" b="1"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502236558"/>
                  </a:ext>
                </a:extLst>
              </a:tr>
            </a:tbl>
          </a:graphicData>
        </a:graphic>
      </p:graphicFrame>
    </p:spTree>
    <p:extLst>
      <p:ext uri="{BB962C8B-B14F-4D97-AF65-F5344CB8AC3E}">
        <p14:creationId xmlns:p14="http://schemas.microsoft.com/office/powerpoint/2010/main" val="1137472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5</a:t>
            </a:r>
            <a:endParaRPr lang="en-US" noProof="0" dirty="0"/>
          </a:p>
        </p:txBody>
      </p:sp>
      <p:sp>
        <p:nvSpPr>
          <p:cNvPr id="7" name="Content Placeholder 6"/>
          <p:cNvSpPr>
            <a:spLocks noGrp="1"/>
          </p:cNvSpPr>
          <p:nvPr>
            <p:ph idx="1"/>
          </p:nvPr>
        </p:nvSpPr>
        <p:spPr>
          <a:xfrm>
            <a:off x="2316163" y="1676401"/>
            <a:ext cx="4511675" cy="1752599"/>
          </a:xfrm>
          <a:ln w="19050">
            <a:solidFill>
              <a:srgbClr val="000000"/>
            </a:solidFill>
          </a:ln>
        </p:spPr>
        <p:txBody>
          <a:bodyPr/>
          <a:lstStyle/>
          <a:p>
            <a:pPr algn="ctr" fontAlgn="auto">
              <a:spcBef>
                <a:spcPct val="50000"/>
              </a:spcBef>
              <a:spcAft>
                <a:spcPts val="0"/>
              </a:spcAft>
              <a:defRPr/>
            </a:pPr>
            <a:r>
              <a:rPr lang="en-US" sz="3400" noProof="0" dirty="0">
                <a:ea typeface="MS PGothic" panose="020B0600070205080204" pitchFamily="34" charset="-128"/>
              </a:rPr>
              <a:t>Determine the most profitable use of a constrained resource.</a:t>
            </a:r>
          </a:p>
        </p:txBody>
      </p:sp>
    </p:spTree>
    <p:extLst>
      <p:ext uri="{BB962C8B-B14F-4D97-AF65-F5344CB8AC3E}">
        <p14:creationId xmlns:p14="http://schemas.microsoft.com/office/powerpoint/2010/main" val="19521135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cs typeface="ＭＳ Ｐゴシック" charset="-128"/>
              </a:rPr>
              <a:t>Volume Trade-Off Decisions</a:t>
            </a:r>
            <a:endParaRPr lang="en-US" noProof="0" dirty="0"/>
          </a:p>
        </p:txBody>
      </p:sp>
      <p:sp>
        <p:nvSpPr>
          <p:cNvPr id="7" name="Content Placeholder 6"/>
          <p:cNvSpPr>
            <a:spLocks noGrp="1"/>
          </p:cNvSpPr>
          <p:nvPr>
            <p:ph idx="1"/>
          </p:nvPr>
        </p:nvSpPr>
        <p:spPr>
          <a:xfrm>
            <a:off x="822324" y="1447801"/>
            <a:ext cx="7712075" cy="2438399"/>
          </a:xfrm>
          <a:ln>
            <a:solidFill>
              <a:srgbClr val="000000"/>
            </a:solidFill>
          </a:ln>
        </p:spPr>
        <p:txBody>
          <a:bodyPr/>
          <a:lstStyle/>
          <a:p>
            <a:pPr marL="92075">
              <a:spcAft>
                <a:spcPts val="0"/>
              </a:spcAft>
              <a:defRPr/>
            </a:pPr>
            <a:r>
              <a:rPr lang="en-US" sz="2400" noProof="0" dirty="0">
                <a:ea typeface="MS PGothic" panose="020B0600070205080204" pitchFamily="34" charset="-128"/>
              </a:rPr>
              <a:t>Companies are forced to make </a:t>
            </a:r>
            <a:r>
              <a:rPr lang="en-US" sz="2400" noProof="0" dirty="0">
                <a:solidFill>
                  <a:srgbClr val="C00000"/>
                </a:solidFill>
                <a:ea typeface="MS PGothic" panose="020B0600070205080204" pitchFamily="34" charset="-128"/>
              </a:rPr>
              <a:t>volume trade-off decisions </a:t>
            </a:r>
            <a:r>
              <a:rPr lang="en-US" sz="2400" noProof="0" dirty="0">
                <a:ea typeface="MS PGothic" panose="020B0600070205080204" pitchFamily="34" charset="-128"/>
              </a:rPr>
              <a:t>when they do not have enough capacity to produce all of the products and sales volumes demanded by their customers.</a:t>
            </a:r>
          </a:p>
          <a:p>
            <a:pPr marL="365125" indent="-273050">
              <a:spcAft>
                <a:spcPts val="0"/>
              </a:spcAft>
              <a:buClrTx/>
              <a:buFont typeface="Arial" panose="020B0604020202020204" pitchFamily="34" charset="0"/>
              <a:buChar char="•"/>
              <a:defRPr/>
            </a:pPr>
            <a:r>
              <a:rPr lang="en-US" sz="2400" noProof="0" dirty="0">
                <a:ea typeface="MS PGothic" panose="020B0600070205080204" pitchFamily="34" charset="-128"/>
              </a:rPr>
              <a:t>In these situations, companies must trade off, or </a:t>
            </a:r>
            <a:r>
              <a:rPr lang="en-US" sz="2400" noProof="0" dirty="0">
                <a:solidFill>
                  <a:srgbClr val="C00000"/>
                </a:solidFill>
                <a:ea typeface="MS PGothic" panose="020B0600070205080204" pitchFamily="34" charset="-128"/>
              </a:rPr>
              <a:t>sacrifice, production of some products in favor of others to maximize profits</a:t>
            </a:r>
            <a:r>
              <a:rPr lang="en-US" sz="2400" noProof="0" dirty="0">
                <a:ea typeface="MS PGothic" panose="020B0600070205080204" pitchFamily="34" charset="-128"/>
              </a:rPr>
              <a:t>.</a:t>
            </a:r>
          </a:p>
        </p:txBody>
      </p:sp>
    </p:spTree>
    <p:extLst>
      <p:ext uri="{BB962C8B-B14F-4D97-AF65-F5344CB8AC3E}">
        <p14:creationId xmlns:p14="http://schemas.microsoft.com/office/powerpoint/2010/main" val="16243885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Key Terms and Concepts</a:t>
            </a:r>
            <a:endParaRPr lang="en-US" noProof="0" dirty="0"/>
          </a:p>
        </p:txBody>
      </p:sp>
      <p:sp>
        <p:nvSpPr>
          <p:cNvPr id="2" name="Content Placeholder 1"/>
          <p:cNvSpPr>
            <a:spLocks noGrp="1"/>
          </p:cNvSpPr>
          <p:nvPr>
            <p:ph idx="1"/>
          </p:nvPr>
        </p:nvSpPr>
        <p:spPr>
          <a:xfrm>
            <a:off x="462565" y="1372850"/>
            <a:ext cx="5481035" cy="2437150"/>
          </a:xfrm>
          <a:prstGeom prst="ellipse">
            <a:avLst/>
          </a:prstGeom>
          <a:ln w="19050">
            <a:solidFill>
              <a:srgbClr val="000000"/>
            </a:solidFill>
          </a:ln>
        </p:spPr>
        <p:txBody>
          <a:bodyPr/>
          <a:lstStyle/>
          <a:p>
            <a:pPr algn="ctr" eaLnBrk="1" hangingPunct="1">
              <a:spcAft>
                <a:spcPts val="0"/>
              </a:spcAft>
            </a:pPr>
            <a:r>
              <a:rPr lang="en-US" sz="2400" b="1" noProof="0" dirty="0"/>
              <a:t>When a limited resource of some type restricts the company’s ability to satisfy demand, the company is said to have a </a:t>
            </a:r>
            <a:r>
              <a:rPr lang="en-US" sz="2400" b="1" noProof="0" dirty="0">
                <a:solidFill>
                  <a:srgbClr val="C00000"/>
                </a:solidFill>
              </a:rPr>
              <a:t>constraint</a:t>
            </a:r>
            <a:r>
              <a:rPr lang="en-US" sz="2400" b="1" noProof="0" dirty="0"/>
              <a:t>.</a:t>
            </a:r>
          </a:p>
        </p:txBody>
      </p:sp>
      <p:sp>
        <p:nvSpPr>
          <p:cNvPr id="3" name="Content Placeholder 2"/>
          <p:cNvSpPr>
            <a:spLocks noGrp="1"/>
          </p:cNvSpPr>
          <p:nvPr>
            <p:ph idx="10"/>
          </p:nvPr>
        </p:nvSpPr>
        <p:spPr>
          <a:xfrm>
            <a:off x="4152901" y="3810000"/>
            <a:ext cx="4838699" cy="2438400"/>
          </a:xfrm>
          <a:prstGeom prst="ellipse">
            <a:avLst/>
          </a:prstGeom>
          <a:ln w="19050">
            <a:solidFill>
              <a:srgbClr val="000000"/>
            </a:solidFill>
          </a:ln>
        </p:spPr>
        <p:txBody>
          <a:bodyPr/>
          <a:lstStyle/>
          <a:p>
            <a:pPr algn="ctr" eaLnBrk="1" hangingPunct="1">
              <a:spcAft>
                <a:spcPts val="0"/>
              </a:spcAft>
            </a:pPr>
            <a:r>
              <a:rPr lang="en-US" sz="2400" b="1" noProof="0" dirty="0"/>
              <a:t>The machine or process that is limiting overall output is called the </a:t>
            </a:r>
            <a:r>
              <a:rPr lang="en-US" sz="2400" b="1" noProof="0" dirty="0">
                <a:solidFill>
                  <a:srgbClr val="C00000"/>
                </a:solidFill>
              </a:rPr>
              <a:t>bottleneck</a:t>
            </a:r>
            <a:r>
              <a:rPr lang="en-US" sz="2400" b="1" dirty="0"/>
              <a:t>—</a:t>
            </a:r>
            <a:r>
              <a:rPr lang="en-US" sz="2400" b="1" noProof="0" dirty="0"/>
              <a:t>it is the constraint.</a:t>
            </a:r>
          </a:p>
        </p:txBody>
      </p:sp>
    </p:spTree>
    <p:extLst>
      <p:ext uri="{BB962C8B-B14F-4D97-AF65-F5344CB8AC3E}">
        <p14:creationId xmlns:p14="http://schemas.microsoft.com/office/powerpoint/2010/main" val="36761681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cs typeface="ＭＳ Ｐゴシック" charset="-128"/>
              </a:rPr>
              <a:t>Utilization of a Constrained Resource</a:t>
            </a:r>
            <a:endParaRPr lang="en-US" noProof="0" dirty="0"/>
          </a:p>
        </p:txBody>
      </p:sp>
      <p:sp>
        <p:nvSpPr>
          <p:cNvPr id="7" name="Content Placeholder 6"/>
          <p:cNvSpPr>
            <a:spLocks noGrp="1"/>
          </p:cNvSpPr>
          <p:nvPr>
            <p:ph idx="1"/>
          </p:nvPr>
        </p:nvSpPr>
        <p:spPr>
          <a:xfrm>
            <a:off x="822325" y="1447801"/>
            <a:ext cx="7543800" cy="3809999"/>
          </a:xfrm>
          <a:ln w="19050">
            <a:solidFill>
              <a:srgbClr val="000000"/>
            </a:solidFill>
          </a:ln>
        </p:spPr>
        <p:txBody>
          <a:bodyPr/>
          <a:lstStyle/>
          <a:p>
            <a:pPr marL="60325">
              <a:buClr>
                <a:srgbClr val="318B71"/>
              </a:buClr>
              <a:buSzPct val="125000"/>
            </a:pPr>
            <a:r>
              <a:rPr lang="en-US" sz="2400" b="1" noProof="0" dirty="0">
                <a:solidFill>
                  <a:srgbClr val="0000C0"/>
                </a:solidFill>
                <a:ea typeface="MS PGothic" charset="0"/>
                <a:cs typeface="MS PGothic" charset="0"/>
              </a:rPr>
              <a:t>Fixed costs are usually unaffected in these situations, so the product mix that maximizes the company’s total contribution margin should ordinarily be selected.</a:t>
            </a:r>
          </a:p>
          <a:p>
            <a:pPr marL="60325">
              <a:buClr>
                <a:srgbClr val="318B71"/>
              </a:buClr>
              <a:buSzPct val="125000"/>
            </a:pPr>
            <a:r>
              <a:rPr lang="en-US" sz="2400" b="1" noProof="0" dirty="0">
                <a:solidFill>
                  <a:srgbClr val="0000C0"/>
                </a:solidFill>
                <a:ea typeface="MS PGothic" charset="0"/>
                <a:cs typeface="MS PGothic" charset="0"/>
              </a:rPr>
              <a:t>A company should not necessarily promote those products that have the highest unit contribution margins.</a:t>
            </a:r>
          </a:p>
          <a:p>
            <a:pPr marL="60325">
              <a:buClr>
                <a:srgbClr val="318B71"/>
              </a:buClr>
              <a:buSzPct val="125000"/>
            </a:pPr>
            <a:r>
              <a:rPr lang="en-US" sz="2400" b="1" noProof="0" dirty="0">
                <a:solidFill>
                  <a:srgbClr val="0000C0"/>
                </a:solidFill>
                <a:ea typeface="MS PGothic" charset="0"/>
                <a:cs typeface="MS PGothic" charset="0"/>
              </a:rPr>
              <a:t>Rather, total contribution margin will be maximized by promoting those products or accepting those orders that provide the highest contribution margin in relation to the constraining resource.</a:t>
            </a:r>
          </a:p>
        </p:txBody>
      </p:sp>
    </p:spTree>
    <p:extLst>
      <p:ext uri="{BB962C8B-B14F-4D97-AF65-F5344CB8AC3E}">
        <p14:creationId xmlns:p14="http://schemas.microsoft.com/office/powerpoint/2010/main" val="4022643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Utilization of a Constrained Resource</a:t>
            </a:r>
            <a:r>
              <a:rPr lang="en-US" altLang="en-US" noProof="0" dirty="0">
                <a:cs typeface="ＭＳ Ｐゴシック" charset="-128"/>
              </a:rPr>
              <a:t> – </a:t>
            </a:r>
            <a:r>
              <a:rPr lang="en-US" noProof="0" dirty="0">
                <a:cs typeface="ＭＳ Ｐゴシック" charset="-128"/>
              </a:rPr>
              <a:t>An Example</a:t>
            </a:r>
            <a:r>
              <a:rPr lang="en-US" altLang="en-US" noProof="0" dirty="0">
                <a:cs typeface="ＭＳ Ｐゴシック" charset="-128"/>
              </a:rPr>
              <a:t> </a:t>
            </a:r>
            <a:r>
              <a:rPr lang="en-US" altLang="en-US" sz="1100" noProof="0" dirty="0">
                <a:cs typeface="ＭＳ Ｐゴシック" charset="-128"/>
              </a:rPr>
              <a:t>1</a:t>
            </a:r>
            <a:endParaRPr lang="en-US" sz="1100" noProof="0" dirty="0"/>
          </a:p>
        </p:txBody>
      </p:sp>
      <p:sp>
        <p:nvSpPr>
          <p:cNvPr id="7" name="Content Placeholder 6"/>
          <p:cNvSpPr>
            <a:spLocks noGrp="1"/>
          </p:cNvSpPr>
          <p:nvPr>
            <p:ph idx="1"/>
          </p:nvPr>
        </p:nvSpPr>
        <p:spPr>
          <a:xfrm>
            <a:off x="822325" y="1447801"/>
            <a:ext cx="7543800" cy="838199"/>
          </a:xfrm>
        </p:spPr>
        <p:txBody>
          <a:bodyPr/>
          <a:lstStyle/>
          <a:p>
            <a:pPr algn="ctr">
              <a:spcAft>
                <a:spcPts val="0"/>
              </a:spcAft>
            </a:pPr>
            <a:r>
              <a:rPr lang="en-US" sz="2400" noProof="0" dirty="0">
                <a:ea typeface="MS PGothic" charset="0"/>
                <a:cs typeface="MS PGothic" charset="0"/>
              </a:rPr>
              <a:t>Ensign Company produces two products and selected data are shown below.</a:t>
            </a:r>
          </a:p>
        </p:txBody>
      </p:sp>
      <p:graphicFrame>
        <p:nvGraphicFramePr>
          <p:cNvPr id="4" name="Table 3"/>
          <p:cNvGraphicFramePr>
            <a:graphicFrameLocks noGrp="1"/>
          </p:cNvGraphicFramePr>
          <p:nvPr>
            <p:extLst>
              <p:ext uri="{D42A27DB-BD31-4B8C-83A1-F6EECF244321}">
                <p14:modId xmlns:p14="http://schemas.microsoft.com/office/powerpoint/2010/main" val="1183911508"/>
              </p:ext>
            </p:extLst>
          </p:nvPr>
        </p:nvGraphicFramePr>
        <p:xfrm>
          <a:off x="784225" y="2353509"/>
          <a:ext cx="7620000" cy="2595880"/>
        </p:xfrm>
        <a:graphic>
          <a:graphicData uri="http://schemas.openxmlformats.org/drawingml/2006/table">
            <a:tbl>
              <a:tblPr firstRow="1" bandRow="1">
                <a:tableStyleId>{5C22544A-7EE6-4342-B048-85BDC9FD1C3A}</a:tableStyleId>
              </a:tblPr>
              <a:tblGrid>
                <a:gridCol w="4800600">
                  <a:extLst>
                    <a:ext uri="{9D8B030D-6E8A-4147-A177-3AD203B41FA5}">
                      <a16:colId xmlns="" xmlns:a16="http://schemas.microsoft.com/office/drawing/2014/main" val="2533326331"/>
                    </a:ext>
                  </a:extLst>
                </a:gridCol>
                <a:gridCol w="228600">
                  <a:extLst>
                    <a:ext uri="{9D8B030D-6E8A-4147-A177-3AD203B41FA5}">
                      <a16:colId xmlns="" xmlns:a16="http://schemas.microsoft.com/office/drawing/2014/main" val="3892978237"/>
                    </a:ext>
                  </a:extLst>
                </a:gridCol>
                <a:gridCol w="1219200">
                  <a:extLst>
                    <a:ext uri="{9D8B030D-6E8A-4147-A177-3AD203B41FA5}">
                      <a16:colId xmlns="" xmlns:a16="http://schemas.microsoft.com/office/drawing/2014/main" val="1223745508"/>
                    </a:ext>
                  </a:extLst>
                </a:gridCol>
                <a:gridCol w="243840">
                  <a:extLst>
                    <a:ext uri="{9D8B030D-6E8A-4147-A177-3AD203B41FA5}">
                      <a16:colId xmlns="" xmlns:a16="http://schemas.microsoft.com/office/drawing/2014/main" val="1615998481"/>
                    </a:ext>
                  </a:extLst>
                </a:gridCol>
                <a:gridCol w="1127760">
                  <a:extLst>
                    <a:ext uri="{9D8B030D-6E8A-4147-A177-3AD203B41FA5}">
                      <a16:colId xmlns="" xmlns:a16="http://schemas.microsoft.com/office/drawing/2014/main" val="3927143832"/>
                    </a:ext>
                  </a:extLst>
                </a:gridCol>
              </a:tblGrid>
              <a:tr h="37084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100" b="0" i="0" dirty="0">
                          <a:solidFill>
                            <a:schemeClr val="tx1"/>
                          </a:solidFill>
                        </a:rPr>
                        <a:t>.</a:t>
                      </a:r>
                    </a:p>
                  </a:txBody>
                  <a:tcPr>
                    <a:lnT w="12700" cap="flat" cmpd="sng" algn="ctr">
                      <a:solidFill>
                        <a:schemeClr val="tx1"/>
                      </a:solidFill>
                      <a:prstDash val="solid"/>
                      <a:round/>
                      <a:headEnd type="none" w="med" len="med"/>
                      <a:tailEnd type="none" w="med" len="med"/>
                    </a:lnT>
                    <a:noFill/>
                  </a:tcPr>
                </a:tc>
                <a:tc>
                  <a:txBody>
                    <a:bodyPr/>
                    <a:lstStyle/>
                    <a:p>
                      <a:pPr algn="r"/>
                      <a:r>
                        <a:rPr lang="en-US" dirty="0">
                          <a:solidFill>
                            <a:schemeClr val="tx1"/>
                          </a:solidFill>
                        </a:rPr>
                        <a:t>Product 1</a:t>
                      </a:r>
                    </a:p>
                  </a:txBody>
                  <a:tcP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 b="0" i="0" dirty="0">
                          <a:solidFill>
                            <a:schemeClr val="tx1"/>
                          </a:solidFill>
                        </a:rPr>
                        <a:t>.</a:t>
                      </a:r>
                    </a:p>
                  </a:txBody>
                  <a:tcPr>
                    <a:lnT w="12700" cap="flat" cmpd="sng" algn="ctr">
                      <a:solidFill>
                        <a:schemeClr val="tx1"/>
                      </a:solidFill>
                      <a:prstDash val="solid"/>
                      <a:round/>
                      <a:headEnd type="none" w="med" len="med"/>
                      <a:tailEnd type="none" w="med" len="med"/>
                    </a:lnT>
                    <a:noFill/>
                  </a:tcPr>
                </a:tc>
                <a:tc>
                  <a:txBody>
                    <a:bodyPr/>
                    <a:lstStyle/>
                    <a:p>
                      <a:pPr algn="r"/>
                      <a:r>
                        <a:rPr lang="en-US" dirty="0">
                          <a:solidFill>
                            <a:schemeClr val="tx1"/>
                          </a:solidFill>
                        </a:rPr>
                        <a:t>Product 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844990338"/>
                  </a:ext>
                </a:extLst>
              </a:tr>
              <a:tr h="370840">
                <a:tc>
                  <a:txBody>
                    <a:bodyPr/>
                    <a:lstStyle/>
                    <a:p>
                      <a:r>
                        <a:rPr lang="en-US" dirty="0">
                          <a:solidFill>
                            <a:schemeClr val="tx1"/>
                          </a:solidFill>
                        </a:rPr>
                        <a:t>Selling price per unit</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dirty="0">
                          <a:solidFill>
                            <a:schemeClr val="tx1"/>
                          </a:solidFill>
                        </a:rPr>
                        <a:t>$60</a:t>
                      </a:r>
                    </a:p>
                  </a:txBody>
                  <a:tcPr>
                    <a:noFill/>
                  </a:tcPr>
                </a:tc>
                <a:tc>
                  <a:txBody>
                    <a:bodyPr/>
                    <a:lstStyle/>
                    <a:p>
                      <a:pPr algn="r"/>
                      <a:endParaRPr lang="en-US" dirty="0">
                        <a:solidFill>
                          <a:schemeClr val="tx1"/>
                        </a:solidFill>
                      </a:endParaRPr>
                    </a:p>
                  </a:txBody>
                  <a:tcPr>
                    <a:noFill/>
                  </a:tcPr>
                </a:tc>
                <a:tc>
                  <a:txBody>
                    <a:bodyPr/>
                    <a:lstStyle/>
                    <a:p>
                      <a:pPr algn="r"/>
                      <a:r>
                        <a:rPr lang="en-US" dirty="0">
                          <a:solidFill>
                            <a:schemeClr val="tx1"/>
                          </a:solidFill>
                        </a:rPr>
                        <a:t>$50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852546947"/>
                  </a:ext>
                </a:extLst>
              </a:tr>
              <a:tr h="370840">
                <a:tc>
                  <a:txBody>
                    <a:bodyPr/>
                    <a:lstStyle/>
                    <a:p>
                      <a:r>
                        <a:rPr lang="en-US" dirty="0">
                          <a:solidFill>
                            <a:schemeClr val="tx1"/>
                          </a:solidFill>
                        </a:rPr>
                        <a:t>Less variable expenses per unit</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u="sng" dirty="0">
                          <a:solidFill>
                            <a:schemeClr val="tx1"/>
                          </a:solidFill>
                        </a:rPr>
                        <a:t>  36</a:t>
                      </a:r>
                    </a:p>
                  </a:txBody>
                  <a:tcPr>
                    <a:noFill/>
                  </a:tcPr>
                </a:tc>
                <a:tc>
                  <a:txBody>
                    <a:bodyPr/>
                    <a:lstStyle/>
                    <a:p>
                      <a:pPr algn="r"/>
                      <a:endParaRPr lang="en-US" dirty="0">
                        <a:solidFill>
                          <a:schemeClr val="tx1"/>
                        </a:solidFill>
                      </a:endParaRPr>
                    </a:p>
                  </a:txBody>
                  <a:tcPr>
                    <a:noFill/>
                  </a:tcPr>
                </a:tc>
                <a:tc>
                  <a:txBody>
                    <a:bodyPr/>
                    <a:lstStyle/>
                    <a:p>
                      <a:pPr algn="r"/>
                      <a:r>
                        <a:rPr lang="en-US" u="sng" dirty="0">
                          <a:solidFill>
                            <a:schemeClr val="tx1"/>
                          </a:solidFill>
                        </a:rPr>
                        <a:t>  35</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7208249"/>
                  </a:ext>
                </a:extLst>
              </a:tr>
              <a:tr h="370840">
                <a:tc>
                  <a:txBody>
                    <a:bodyPr/>
                    <a:lstStyle/>
                    <a:p>
                      <a:r>
                        <a:rPr lang="en-US" dirty="0">
                          <a:solidFill>
                            <a:schemeClr val="tx1"/>
                          </a:solidFill>
                        </a:rPr>
                        <a:t>Contribution margin per unit</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u="dbl" baseline="0" dirty="0">
                          <a:solidFill>
                            <a:schemeClr val="tx1"/>
                          </a:solidFill>
                        </a:rPr>
                        <a:t>$24</a:t>
                      </a:r>
                    </a:p>
                  </a:txBody>
                  <a:tcPr>
                    <a:noFill/>
                  </a:tcPr>
                </a:tc>
                <a:tc>
                  <a:txBody>
                    <a:bodyPr/>
                    <a:lstStyle/>
                    <a:p>
                      <a:pPr algn="r"/>
                      <a:endParaRPr lang="en-US" dirty="0">
                        <a:solidFill>
                          <a:schemeClr val="tx1"/>
                        </a:solidFill>
                      </a:endParaRPr>
                    </a:p>
                  </a:txBody>
                  <a:tcPr>
                    <a:noFill/>
                  </a:tcPr>
                </a:tc>
                <a:tc>
                  <a:txBody>
                    <a:bodyPr/>
                    <a:lstStyle/>
                    <a:p>
                      <a:pPr algn="r"/>
                      <a:r>
                        <a:rPr lang="en-US" u="dbl" baseline="0" dirty="0">
                          <a:solidFill>
                            <a:schemeClr val="tx1"/>
                          </a:solidFill>
                        </a:rPr>
                        <a:t>$15</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024882726"/>
                  </a:ext>
                </a:extLst>
              </a:tr>
              <a:tr h="370840">
                <a:tc>
                  <a:txBody>
                    <a:bodyPr/>
                    <a:lstStyle/>
                    <a:p>
                      <a:r>
                        <a:rPr lang="en-US" dirty="0">
                          <a:solidFill>
                            <a:schemeClr val="tx1"/>
                          </a:solidFill>
                        </a:rPr>
                        <a:t>Current demand per week (units)</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dirty="0">
                          <a:solidFill>
                            <a:schemeClr val="tx1"/>
                          </a:solidFill>
                        </a:rPr>
                        <a:t>2,000</a:t>
                      </a:r>
                    </a:p>
                  </a:txBody>
                  <a:tcPr>
                    <a:noFill/>
                  </a:tcPr>
                </a:tc>
                <a:tc>
                  <a:txBody>
                    <a:bodyPr/>
                    <a:lstStyle/>
                    <a:p>
                      <a:pPr algn="r"/>
                      <a:endParaRPr lang="en-US" dirty="0">
                        <a:solidFill>
                          <a:schemeClr val="tx1"/>
                        </a:solidFill>
                      </a:endParaRPr>
                    </a:p>
                  </a:txBody>
                  <a:tcPr>
                    <a:noFill/>
                  </a:tcPr>
                </a:tc>
                <a:tc>
                  <a:txBody>
                    <a:bodyPr/>
                    <a:lstStyle/>
                    <a:p>
                      <a:pPr algn="r"/>
                      <a:r>
                        <a:rPr lang="en-US" dirty="0">
                          <a:solidFill>
                            <a:schemeClr val="tx1"/>
                          </a:solidFill>
                        </a:rPr>
                        <a:t>2,200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582613069"/>
                  </a:ext>
                </a:extLst>
              </a:tr>
              <a:tr h="370840">
                <a:tc>
                  <a:txBody>
                    <a:bodyPr/>
                    <a:lstStyle/>
                    <a:p>
                      <a:r>
                        <a:rPr lang="en-US" dirty="0">
                          <a:solidFill>
                            <a:schemeClr val="tx1"/>
                          </a:solidFill>
                        </a:rPr>
                        <a:t>Contribution margin ratio</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dirty="0">
                          <a:solidFill>
                            <a:schemeClr val="tx1"/>
                          </a:solidFill>
                        </a:rPr>
                        <a:t>40%</a:t>
                      </a:r>
                    </a:p>
                  </a:txBody>
                  <a:tcPr>
                    <a:noFill/>
                  </a:tcPr>
                </a:tc>
                <a:tc>
                  <a:txBody>
                    <a:bodyPr/>
                    <a:lstStyle/>
                    <a:p>
                      <a:pPr algn="r"/>
                      <a:endParaRPr lang="en-US" dirty="0">
                        <a:solidFill>
                          <a:schemeClr val="tx1"/>
                        </a:solidFill>
                      </a:endParaRPr>
                    </a:p>
                  </a:txBody>
                  <a:tcPr>
                    <a:noFill/>
                  </a:tcPr>
                </a:tc>
                <a:tc>
                  <a:txBody>
                    <a:bodyPr/>
                    <a:lstStyle/>
                    <a:p>
                      <a:pPr algn="r"/>
                      <a:r>
                        <a:rPr lang="en-US" dirty="0">
                          <a:solidFill>
                            <a:schemeClr val="tx1"/>
                          </a:solidFill>
                        </a:rPr>
                        <a:t>30%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911346509"/>
                  </a:ext>
                </a:extLst>
              </a:tr>
              <a:tr h="370840">
                <a:tc>
                  <a:txBody>
                    <a:bodyPr/>
                    <a:lstStyle/>
                    <a:p>
                      <a:r>
                        <a:rPr lang="en-US" dirty="0">
                          <a:solidFill>
                            <a:schemeClr val="tx1"/>
                          </a:solidFill>
                        </a:rPr>
                        <a:t>Processing time required on machine A1 per unit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dirty="0">
                          <a:solidFill>
                            <a:schemeClr val="tx1"/>
                          </a:solidFill>
                        </a:rPr>
                        <a:t>1.00 min.</a:t>
                      </a:r>
                    </a:p>
                  </a:txBody>
                  <a:tcPr>
                    <a:lnB w="12700" cap="flat" cmpd="sng" algn="ctr">
                      <a:solidFill>
                        <a:schemeClr val="tx1"/>
                      </a:solidFill>
                      <a:prstDash val="solid"/>
                      <a:round/>
                      <a:headEnd type="none" w="med" len="med"/>
                      <a:tailEnd type="none" w="med" len="med"/>
                    </a:lnB>
                    <a:noFill/>
                  </a:tcPr>
                </a:tc>
                <a:tc>
                  <a:txBody>
                    <a:bodyPr/>
                    <a:lstStyle/>
                    <a:p>
                      <a:pPr algn="r"/>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dirty="0">
                          <a:solidFill>
                            <a:schemeClr val="tx1"/>
                          </a:solidFill>
                        </a:rPr>
                        <a:t>0.50 min.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516262220"/>
                  </a:ext>
                </a:extLst>
              </a:tr>
            </a:tbl>
          </a:graphicData>
        </a:graphic>
      </p:graphicFrame>
    </p:spTree>
    <p:extLst>
      <p:ext uri="{BB962C8B-B14F-4D97-AF65-F5344CB8AC3E}">
        <p14:creationId xmlns:p14="http://schemas.microsoft.com/office/powerpoint/2010/main" val="362561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Decision Making – Six Key Concepts – </a:t>
            </a:r>
            <a:br>
              <a:rPr lang="en-US" noProof="0" dirty="0">
                <a:cs typeface="ＭＳ Ｐゴシック" charset="-128"/>
              </a:rPr>
            </a:br>
            <a:r>
              <a:rPr lang="en-US" noProof="0" dirty="0">
                <a:cs typeface="ＭＳ Ｐゴシック" charset="-128"/>
              </a:rPr>
              <a:t>Concept 6</a:t>
            </a:r>
            <a:endParaRPr lang="en-US" noProof="0" dirty="0"/>
          </a:p>
        </p:txBody>
      </p:sp>
      <p:sp>
        <p:nvSpPr>
          <p:cNvPr id="2" name="Content Placeholder 1"/>
          <p:cNvSpPr>
            <a:spLocks noGrp="1"/>
          </p:cNvSpPr>
          <p:nvPr>
            <p:ph idx="1"/>
          </p:nvPr>
        </p:nvSpPr>
        <p:spPr>
          <a:xfrm>
            <a:off x="822325" y="1447800"/>
            <a:ext cx="2073275" cy="457200"/>
          </a:xfrm>
          <a:ln w="19050">
            <a:solidFill>
              <a:schemeClr val="tx1"/>
            </a:solidFill>
          </a:ln>
        </p:spPr>
        <p:txBody>
          <a:bodyPr/>
          <a:lstStyle/>
          <a:p>
            <a:pPr marL="60325">
              <a:spcAft>
                <a:spcPts val="0"/>
              </a:spcAft>
              <a:defRPr/>
            </a:pPr>
            <a:r>
              <a:rPr lang="en-US" sz="2400" b="1" noProof="0" dirty="0">
                <a:ea typeface="MS PGothic" panose="020B0600070205080204" pitchFamily="34" charset="-128"/>
              </a:rPr>
              <a:t>Key Concept #6</a:t>
            </a:r>
          </a:p>
        </p:txBody>
      </p:sp>
      <p:sp>
        <p:nvSpPr>
          <p:cNvPr id="3" name="Content Placeholder 2"/>
          <p:cNvSpPr>
            <a:spLocks noGrp="1"/>
          </p:cNvSpPr>
          <p:nvPr>
            <p:ph idx="10"/>
          </p:nvPr>
        </p:nvSpPr>
        <p:spPr>
          <a:xfrm>
            <a:off x="822324" y="2057400"/>
            <a:ext cx="7521575" cy="1828800"/>
          </a:xfrm>
          <a:ln w="19050">
            <a:solidFill>
              <a:schemeClr val="tx1"/>
            </a:solidFill>
          </a:ln>
        </p:spPr>
        <p:txBody>
          <a:bodyPr/>
          <a:lstStyle/>
          <a:p>
            <a:pPr marL="60325">
              <a:spcBef>
                <a:spcPts val="0"/>
              </a:spcBef>
              <a:spcAft>
                <a:spcPts val="0"/>
              </a:spcAft>
              <a:tabLst>
                <a:tab pos="1943100" algn="l"/>
              </a:tabLst>
              <a:defRPr/>
            </a:pPr>
            <a:r>
              <a:rPr lang="en-US" sz="2400" b="1" noProof="0" dirty="0">
                <a:ea typeface="MS PGothic" panose="020B0600070205080204" pitchFamily="34" charset="-128"/>
              </a:rPr>
              <a:t>Opportunity costs also need to be considered </a:t>
            </a:r>
            <a:r>
              <a:rPr lang="en-US" sz="2400" noProof="0" dirty="0">
                <a:ea typeface="MS PGothic" panose="020B0600070205080204" pitchFamily="34" charset="-128"/>
              </a:rPr>
              <a:t>when making decisions.</a:t>
            </a:r>
          </a:p>
          <a:p>
            <a:pPr marL="365125" indent="-273050">
              <a:spcAft>
                <a:spcPts val="0"/>
              </a:spcAft>
              <a:buClrTx/>
              <a:buFont typeface="Arial" panose="020B0604020202020204" pitchFamily="34" charset="0"/>
              <a:buChar char="•"/>
              <a:tabLst>
                <a:tab pos="1943100" algn="l"/>
              </a:tabLst>
              <a:defRPr/>
            </a:pPr>
            <a:r>
              <a:rPr lang="en-US" sz="2400" noProof="0" dirty="0">
                <a:ea typeface="MS PGothic" panose="020B0600070205080204" pitchFamily="34" charset="-128"/>
              </a:rPr>
              <a:t>An </a:t>
            </a:r>
            <a:r>
              <a:rPr lang="en-US" sz="2400" b="1" noProof="0" dirty="0">
                <a:ea typeface="MS PGothic" panose="020B0600070205080204" pitchFamily="34" charset="-128"/>
              </a:rPr>
              <a:t>opportunity cost</a:t>
            </a:r>
            <a:r>
              <a:rPr lang="en-US" sz="2400" noProof="0" dirty="0">
                <a:ea typeface="MS PGothic" panose="020B0600070205080204" pitchFamily="34" charset="-128"/>
              </a:rPr>
              <a:t> is the potential benefit that is given up when one alternative is selected over another.</a:t>
            </a:r>
          </a:p>
        </p:txBody>
      </p:sp>
    </p:spTree>
    <p:extLst>
      <p:ext uri="{BB962C8B-B14F-4D97-AF65-F5344CB8AC3E}">
        <p14:creationId xmlns:p14="http://schemas.microsoft.com/office/powerpoint/2010/main" val="41846393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Utilization of a Constrained Resource</a:t>
            </a:r>
            <a:r>
              <a:rPr lang="en-US" altLang="en-US" noProof="0" dirty="0">
                <a:cs typeface="ＭＳ Ｐゴシック" charset="-128"/>
              </a:rPr>
              <a:t> – </a:t>
            </a:r>
            <a:r>
              <a:rPr lang="en-US" noProof="0" dirty="0">
                <a:cs typeface="ＭＳ Ｐゴシック" charset="-128"/>
              </a:rPr>
              <a:t>An Example</a:t>
            </a:r>
            <a:r>
              <a:rPr lang="en-US" altLang="en-US" noProof="0" dirty="0">
                <a:cs typeface="ＭＳ Ｐゴシック" charset="-128"/>
              </a:rPr>
              <a:t> </a:t>
            </a:r>
            <a:r>
              <a:rPr lang="en-US" altLang="en-US" sz="1100" noProof="0" dirty="0">
                <a:cs typeface="ＭＳ Ｐゴシック" charset="-128"/>
              </a:rPr>
              <a:t>2</a:t>
            </a:r>
            <a:endParaRPr lang="en-US" sz="1100" noProof="0" dirty="0"/>
          </a:p>
        </p:txBody>
      </p:sp>
      <p:sp>
        <p:nvSpPr>
          <p:cNvPr id="7" name="Content Placeholder 6"/>
          <p:cNvSpPr>
            <a:spLocks noGrp="1"/>
          </p:cNvSpPr>
          <p:nvPr>
            <p:ph idx="1"/>
          </p:nvPr>
        </p:nvSpPr>
        <p:spPr>
          <a:xfrm>
            <a:off x="822325" y="1447801"/>
            <a:ext cx="7543800" cy="3428999"/>
          </a:xfrm>
          <a:ln w="19050">
            <a:solidFill>
              <a:srgbClr val="000000"/>
            </a:solidFill>
          </a:ln>
        </p:spPr>
        <p:txBody>
          <a:bodyPr/>
          <a:lstStyle/>
          <a:p>
            <a:pPr marL="92075">
              <a:spcAft>
                <a:spcPts val="0"/>
              </a:spcAft>
              <a:buClrTx/>
            </a:pPr>
            <a:r>
              <a:rPr lang="en-US" sz="2400" b="1" noProof="0" dirty="0">
                <a:solidFill>
                  <a:srgbClr val="000000"/>
                </a:solidFill>
                <a:ea typeface="MS PGothic" charset="0"/>
                <a:cs typeface="MS PGothic" charset="0"/>
              </a:rPr>
              <a:t>Machine A1 is the constrained resource and is being used at 100% of its capacity. </a:t>
            </a:r>
          </a:p>
          <a:p>
            <a:pPr marL="92075">
              <a:spcAft>
                <a:spcPts val="0"/>
              </a:spcAft>
              <a:buClrTx/>
            </a:pPr>
            <a:r>
              <a:rPr lang="en-US" sz="2400" b="1" noProof="0" dirty="0">
                <a:solidFill>
                  <a:srgbClr val="000000"/>
                </a:solidFill>
                <a:ea typeface="MS PGothic" charset="0"/>
                <a:cs typeface="MS PGothic" charset="0"/>
              </a:rPr>
              <a:t>There is excess capacity on all other machines.  </a:t>
            </a:r>
          </a:p>
          <a:p>
            <a:pPr marL="92075">
              <a:spcAft>
                <a:spcPts val="0"/>
              </a:spcAft>
              <a:buClrTx/>
            </a:pPr>
            <a:r>
              <a:rPr lang="en-US" sz="2400" b="1" noProof="0" dirty="0">
                <a:solidFill>
                  <a:srgbClr val="000000"/>
                </a:solidFill>
                <a:ea typeface="MS PGothic" charset="0"/>
                <a:cs typeface="MS PGothic" charset="0"/>
              </a:rPr>
              <a:t>Machine A1 has a capacity of 2,400 minutes per week.</a:t>
            </a:r>
          </a:p>
          <a:p>
            <a:pPr algn="ctr">
              <a:spcAft>
                <a:spcPts val="0"/>
              </a:spcAft>
              <a:buClrTx/>
            </a:pPr>
            <a:r>
              <a:rPr lang="en-US" sz="2800" b="1" noProof="0" dirty="0">
                <a:solidFill>
                  <a:srgbClr val="0000C0"/>
                </a:solidFill>
                <a:ea typeface="MS PGothic" charset="0"/>
                <a:cs typeface="MS PGothic" charset="0"/>
              </a:rPr>
              <a:t>Should Ensign focus its efforts on Product 1 or Product 2?</a:t>
            </a:r>
          </a:p>
        </p:txBody>
      </p:sp>
    </p:spTree>
    <p:extLst>
      <p:ext uri="{BB962C8B-B14F-4D97-AF65-F5344CB8AC3E}">
        <p14:creationId xmlns:p14="http://schemas.microsoft.com/office/powerpoint/2010/main" val="7389822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2</a:t>
            </a:r>
            <a:endParaRPr lang="en-US" noProof="0" dirty="0"/>
          </a:p>
        </p:txBody>
      </p:sp>
      <p:sp>
        <p:nvSpPr>
          <p:cNvPr id="7" name="Content Placeholder 6"/>
          <p:cNvSpPr>
            <a:spLocks noGrp="1"/>
          </p:cNvSpPr>
          <p:nvPr>
            <p:ph idx="1"/>
          </p:nvPr>
        </p:nvSpPr>
        <p:spPr>
          <a:xfrm>
            <a:off x="822325" y="1447801"/>
            <a:ext cx="7543800" cy="4038599"/>
          </a:xfrm>
          <a:ln>
            <a:solidFill>
              <a:srgbClr val="000000"/>
            </a:solidFill>
          </a:ln>
        </p:spPr>
        <p:txBody>
          <a:bodyPr/>
          <a:lstStyle/>
          <a:p>
            <a:pPr marL="92075">
              <a:defRPr/>
            </a:pPr>
            <a:r>
              <a:rPr lang="en-US" altLang="en-US" sz="2800" b="1" noProof="0" dirty="0"/>
              <a:t>How many units of each product can be processed through Machine A1 in one minute?</a:t>
            </a:r>
          </a:p>
          <a:p>
            <a:pPr defTabSz="541338">
              <a:spcAft>
                <a:spcPts val="0"/>
              </a:spcAft>
              <a:defRPr/>
            </a:pPr>
            <a:r>
              <a:rPr lang="en-US" altLang="en-US" sz="2800" b="1" noProof="0" dirty="0"/>
              <a:t>  </a:t>
            </a:r>
            <a:r>
              <a:rPr lang="en-US" altLang="en-US" sz="2800" b="1" u="sng" noProof="0" dirty="0"/>
              <a:t>Product 1</a:t>
            </a:r>
            <a:r>
              <a:rPr lang="en-US" altLang="en-US" sz="2800" b="1" noProof="0" dirty="0"/>
              <a:t>             </a:t>
            </a:r>
            <a:r>
              <a:rPr lang="en-US" altLang="en-US" sz="2800" b="1" u="sng" noProof="0" dirty="0"/>
              <a:t>Product 2</a:t>
            </a:r>
          </a:p>
          <a:p>
            <a:pPr marL="0" lvl="1" indent="92075">
              <a:spcAft>
                <a:spcPts val="0"/>
              </a:spcAft>
              <a:defRPr/>
            </a:pPr>
            <a:r>
              <a:rPr lang="en-US" altLang="en-US" sz="2800" b="1" noProof="0" dirty="0"/>
              <a:t>a. 1 unit         	 0.5 unit</a:t>
            </a:r>
          </a:p>
          <a:p>
            <a:pPr marL="0" lvl="1" indent="92075">
              <a:spcAft>
                <a:spcPts val="0"/>
              </a:spcAft>
              <a:defRPr/>
            </a:pPr>
            <a:r>
              <a:rPr lang="en-US" altLang="en-US" sz="2800" b="1" noProof="0" dirty="0"/>
              <a:t>b. 1 unit       	 2.0 units</a:t>
            </a:r>
          </a:p>
          <a:p>
            <a:pPr marL="0" lvl="1" indent="92075">
              <a:spcAft>
                <a:spcPts val="0"/>
              </a:spcAft>
              <a:defRPr/>
            </a:pPr>
            <a:r>
              <a:rPr lang="en-US" altLang="en-US" sz="2800" b="1" noProof="0" dirty="0"/>
              <a:t>c. 2 units        	 1.0 unit</a:t>
            </a:r>
          </a:p>
          <a:p>
            <a:pPr marL="0" lvl="1" indent="92075">
              <a:spcAft>
                <a:spcPts val="0"/>
              </a:spcAft>
              <a:defRPr/>
            </a:pPr>
            <a:r>
              <a:rPr lang="en-US" altLang="en-US" sz="2800" b="1" noProof="0" dirty="0"/>
              <a:t>d. 2 units        	 0.5 unit</a:t>
            </a:r>
          </a:p>
        </p:txBody>
      </p:sp>
    </p:spTree>
    <p:extLst>
      <p:ext uri="{BB962C8B-B14F-4D97-AF65-F5344CB8AC3E}">
        <p14:creationId xmlns:p14="http://schemas.microsoft.com/office/powerpoint/2010/main" val="16506946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2a</a:t>
            </a:r>
            <a:endParaRPr lang="en-US" noProof="0" dirty="0"/>
          </a:p>
        </p:txBody>
      </p:sp>
      <p:sp>
        <p:nvSpPr>
          <p:cNvPr id="7" name="Content Placeholder 6"/>
          <p:cNvSpPr>
            <a:spLocks noGrp="1"/>
          </p:cNvSpPr>
          <p:nvPr>
            <p:ph idx="1"/>
          </p:nvPr>
        </p:nvSpPr>
        <p:spPr>
          <a:xfrm>
            <a:off x="822325" y="1447801"/>
            <a:ext cx="7543800" cy="4038599"/>
          </a:xfrm>
          <a:ln>
            <a:solidFill>
              <a:srgbClr val="000000"/>
            </a:solidFill>
          </a:ln>
        </p:spPr>
        <p:txBody>
          <a:bodyPr/>
          <a:lstStyle/>
          <a:p>
            <a:pPr marL="92075">
              <a:defRPr/>
            </a:pPr>
            <a:r>
              <a:rPr lang="en-US" altLang="en-US" sz="2800" b="1" noProof="0" dirty="0"/>
              <a:t>How many units of each product can be processed through Machine A1 in one minute?</a:t>
            </a:r>
          </a:p>
          <a:p>
            <a:pPr defTabSz="541338">
              <a:spcAft>
                <a:spcPts val="0"/>
              </a:spcAft>
              <a:defRPr/>
            </a:pPr>
            <a:r>
              <a:rPr lang="en-US" altLang="en-US" sz="2800" b="1" noProof="0" dirty="0"/>
              <a:t>  </a:t>
            </a:r>
            <a:r>
              <a:rPr lang="en-US" altLang="en-US" sz="2800" b="1" u="sng" noProof="0" dirty="0"/>
              <a:t>Product 1</a:t>
            </a:r>
            <a:r>
              <a:rPr lang="en-US" altLang="en-US" sz="2800" b="1" noProof="0" dirty="0"/>
              <a:t>       	           </a:t>
            </a:r>
            <a:r>
              <a:rPr lang="en-US" altLang="en-US" sz="2800" b="1" u="sng" noProof="0" dirty="0"/>
              <a:t>Product 2</a:t>
            </a:r>
          </a:p>
          <a:p>
            <a:pPr marL="92075" lvl="1">
              <a:spcAft>
                <a:spcPts val="0"/>
              </a:spcAft>
              <a:defRPr/>
            </a:pPr>
            <a:r>
              <a:rPr lang="en-US" altLang="en-US" sz="2800" b="1" noProof="0" dirty="0"/>
              <a:t>a. 1 unit         	      0.5 unit</a:t>
            </a:r>
          </a:p>
          <a:p>
            <a:pPr marL="92075" lvl="1">
              <a:spcAft>
                <a:spcPts val="0"/>
              </a:spcAft>
              <a:defRPr/>
            </a:pPr>
            <a:r>
              <a:rPr lang="en-US" altLang="en-US" sz="2800" b="1" noProof="0" dirty="0">
                <a:solidFill>
                  <a:srgbClr val="0000C0"/>
                </a:solidFill>
              </a:rPr>
              <a:t>b. Answer: 1 unit        2.0 units</a:t>
            </a:r>
          </a:p>
          <a:p>
            <a:pPr marL="92075" lvl="1">
              <a:spcAft>
                <a:spcPts val="0"/>
              </a:spcAft>
              <a:defRPr/>
            </a:pPr>
            <a:r>
              <a:rPr lang="en-US" altLang="en-US" sz="2800" b="1" noProof="0" dirty="0"/>
              <a:t>c. 2 units        	      1.0 unit</a:t>
            </a:r>
          </a:p>
          <a:p>
            <a:pPr marL="92075" lvl="1">
              <a:spcAft>
                <a:spcPts val="0"/>
              </a:spcAft>
              <a:defRPr/>
            </a:pPr>
            <a:r>
              <a:rPr lang="en-US" altLang="en-US" sz="2800" b="1" noProof="0" dirty="0"/>
              <a:t>d. 2 units        	      0.5 unit</a:t>
            </a:r>
          </a:p>
        </p:txBody>
      </p:sp>
    </p:spTree>
    <p:extLst>
      <p:ext uri="{BB962C8B-B14F-4D97-AF65-F5344CB8AC3E}">
        <p14:creationId xmlns:p14="http://schemas.microsoft.com/office/powerpoint/2010/main" val="25530194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latin typeface="Calibri Light" charset="0"/>
                <a:ea typeface="MS PGothic" charset="0"/>
                <a:cs typeface="MS PGothic" charset="0"/>
              </a:rPr>
              <a:t>Quick Check </a:t>
            </a:r>
            <a:r>
              <a:rPr lang="en-US" noProof="0" dirty="0">
                <a:latin typeface="Calibri Light" charset="0"/>
                <a:ea typeface="MS PGothic" charset="0"/>
                <a:cs typeface="MS PGothic" charset="0"/>
                <a:sym typeface="Wingdings" charset="0"/>
              </a:rPr>
              <a:t>2b</a:t>
            </a:r>
            <a:endParaRPr lang="en-US" noProof="0" dirty="0"/>
          </a:p>
        </p:txBody>
      </p:sp>
      <p:sp>
        <p:nvSpPr>
          <p:cNvPr id="7" name="Content Placeholder 6"/>
          <p:cNvSpPr>
            <a:spLocks noGrp="1"/>
          </p:cNvSpPr>
          <p:nvPr>
            <p:ph idx="1"/>
          </p:nvPr>
        </p:nvSpPr>
        <p:spPr>
          <a:xfrm>
            <a:off x="822325" y="1447801"/>
            <a:ext cx="7543800" cy="3124199"/>
          </a:xfrm>
          <a:ln w="19050">
            <a:solidFill>
              <a:srgbClr val="000000"/>
            </a:solidFill>
          </a:ln>
        </p:spPr>
        <p:txBody>
          <a:bodyPr/>
          <a:lstStyle/>
          <a:p>
            <a:pPr marL="92075">
              <a:spcAft>
                <a:spcPts val="0"/>
              </a:spcAft>
              <a:buSzPct val="76000"/>
              <a:defRPr/>
            </a:pPr>
            <a:r>
              <a:rPr lang="en-US" sz="2400" noProof="0" dirty="0">
                <a:solidFill>
                  <a:srgbClr val="000000"/>
                </a:solidFill>
                <a:ea typeface="MS PGothic" panose="020B0600070205080204" pitchFamily="34" charset="-128"/>
              </a:rPr>
              <a:t>What generates more profit for the company, using one minute of Machine A1 to process Product 1 or using one minute of Machine A1 to process Product 2?</a:t>
            </a:r>
          </a:p>
          <a:p>
            <a:pPr marL="92075" lvl="1">
              <a:spcAft>
                <a:spcPts val="0"/>
              </a:spcAft>
              <a:buClr>
                <a:schemeClr val="accent2"/>
              </a:buClr>
              <a:buSzPct val="76000"/>
              <a:defRPr/>
            </a:pPr>
            <a:r>
              <a:rPr lang="en-US" sz="2400" noProof="0" dirty="0">
                <a:ea typeface="MS PGothic" panose="020B0600070205080204" pitchFamily="34" charset="-128"/>
              </a:rPr>
              <a:t>a. Product 1.</a:t>
            </a:r>
          </a:p>
          <a:p>
            <a:pPr marL="92075" lvl="1">
              <a:spcAft>
                <a:spcPts val="0"/>
              </a:spcAft>
              <a:buClr>
                <a:schemeClr val="accent2"/>
              </a:buClr>
              <a:buSzPct val="76000"/>
              <a:defRPr/>
            </a:pPr>
            <a:r>
              <a:rPr lang="en-US" sz="2400" noProof="0" dirty="0">
                <a:ea typeface="MS PGothic" panose="020B0600070205080204" pitchFamily="34" charset="-128"/>
              </a:rPr>
              <a:t>b. Product 2.</a:t>
            </a:r>
          </a:p>
          <a:p>
            <a:pPr marL="92075" lvl="1">
              <a:spcAft>
                <a:spcPts val="0"/>
              </a:spcAft>
              <a:buClr>
                <a:schemeClr val="accent2"/>
              </a:buClr>
              <a:buSzPct val="76000"/>
              <a:defRPr/>
            </a:pPr>
            <a:r>
              <a:rPr lang="en-US" sz="2400" noProof="0" dirty="0">
                <a:ea typeface="MS PGothic" panose="020B0600070205080204" pitchFamily="34" charset="-128"/>
              </a:rPr>
              <a:t>c. They both would generate the same profit.</a:t>
            </a:r>
          </a:p>
          <a:p>
            <a:pPr marL="92075" lvl="1">
              <a:spcAft>
                <a:spcPts val="0"/>
              </a:spcAft>
              <a:buClr>
                <a:schemeClr val="accent2"/>
              </a:buClr>
              <a:buSzPct val="76000"/>
              <a:defRPr/>
            </a:pPr>
            <a:r>
              <a:rPr lang="en-US" sz="2400" noProof="0" dirty="0">
                <a:ea typeface="MS PGothic" panose="020B0600070205080204" pitchFamily="34" charset="-128"/>
              </a:rPr>
              <a:t>d. Cannot be determined.</a:t>
            </a:r>
          </a:p>
        </p:txBody>
      </p:sp>
    </p:spTree>
    <p:extLst>
      <p:ext uri="{BB962C8B-B14F-4D97-AF65-F5344CB8AC3E}">
        <p14:creationId xmlns:p14="http://schemas.microsoft.com/office/powerpoint/2010/main" val="26069615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latin typeface="Calibri Light" charset="0"/>
                <a:ea typeface="MS PGothic" charset="0"/>
                <a:cs typeface="MS PGothic" charset="0"/>
              </a:rPr>
              <a:t>Quick Check </a:t>
            </a:r>
            <a:r>
              <a:rPr lang="en-US" noProof="0" dirty="0">
                <a:latin typeface="Calibri Light" charset="0"/>
                <a:ea typeface="MS PGothic" charset="0"/>
                <a:cs typeface="MS PGothic" charset="0"/>
                <a:sym typeface="Wingdings" charset="0"/>
              </a:rPr>
              <a:t>2c</a:t>
            </a:r>
            <a:endParaRPr lang="en-US" noProof="0" dirty="0"/>
          </a:p>
        </p:txBody>
      </p:sp>
      <p:sp>
        <p:nvSpPr>
          <p:cNvPr id="7" name="Content Placeholder 6"/>
          <p:cNvSpPr>
            <a:spLocks noGrp="1"/>
          </p:cNvSpPr>
          <p:nvPr>
            <p:ph idx="1"/>
          </p:nvPr>
        </p:nvSpPr>
        <p:spPr>
          <a:xfrm>
            <a:off x="822325" y="1447800"/>
            <a:ext cx="7543800" cy="3200400"/>
          </a:xfrm>
          <a:ln w="19050">
            <a:solidFill>
              <a:srgbClr val="000000"/>
            </a:solidFill>
          </a:ln>
        </p:spPr>
        <p:txBody>
          <a:bodyPr/>
          <a:lstStyle/>
          <a:p>
            <a:pPr marL="92075">
              <a:spcAft>
                <a:spcPts val="0"/>
              </a:spcAft>
              <a:buSzPct val="76000"/>
              <a:defRPr/>
            </a:pPr>
            <a:r>
              <a:rPr lang="en-US" sz="2400" noProof="0" dirty="0">
                <a:solidFill>
                  <a:srgbClr val="000000"/>
                </a:solidFill>
                <a:ea typeface="MS PGothic" panose="020B0600070205080204" pitchFamily="34" charset="-128"/>
              </a:rPr>
              <a:t>What generates more profit for the company, using one minute of Machine A1 to process Product 1 or using one minute of Machine A1 to process Product 2?</a:t>
            </a:r>
          </a:p>
          <a:p>
            <a:pPr marL="92075" lvl="1">
              <a:spcAft>
                <a:spcPts val="0"/>
              </a:spcAft>
              <a:buClr>
                <a:schemeClr val="accent2"/>
              </a:buClr>
              <a:buSzPct val="76000"/>
              <a:defRPr/>
            </a:pPr>
            <a:r>
              <a:rPr lang="en-US" sz="2400" noProof="0" dirty="0">
                <a:ea typeface="MS PGothic" panose="020B0600070205080204" pitchFamily="34" charset="-128"/>
              </a:rPr>
              <a:t>a. Product 1.</a:t>
            </a:r>
          </a:p>
          <a:p>
            <a:pPr marL="92075" lvl="1">
              <a:spcAft>
                <a:spcPts val="0"/>
              </a:spcAft>
              <a:buClr>
                <a:schemeClr val="accent2"/>
              </a:buClr>
              <a:buSzPct val="76000"/>
              <a:defRPr/>
            </a:pPr>
            <a:r>
              <a:rPr lang="en-US" sz="2400" noProof="0" dirty="0">
                <a:solidFill>
                  <a:srgbClr val="0000C0"/>
                </a:solidFill>
                <a:ea typeface="MS PGothic" panose="020B0600070205080204" pitchFamily="34" charset="-128"/>
              </a:rPr>
              <a:t>b. Answer: Product 2.</a:t>
            </a:r>
          </a:p>
          <a:p>
            <a:pPr marL="92075" lvl="1">
              <a:spcAft>
                <a:spcPts val="0"/>
              </a:spcAft>
              <a:buClr>
                <a:schemeClr val="accent2"/>
              </a:buClr>
              <a:buSzPct val="76000"/>
              <a:defRPr/>
            </a:pPr>
            <a:r>
              <a:rPr lang="en-US" sz="2400" noProof="0" dirty="0">
                <a:ea typeface="MS PGothic" panose="020B0600070205080204" pitchFamily="34" charset="-128"/>
              </a:rPr>
              <a:t>c. They both would generate the same profit.</a:t>
            </a:r>
          </a:p>
          <a:p>
            <a:pPr marL="92075" lvl="1">
              <a:spcAft>
                <a:spcPts val="0"/>
              </a:spcAft>
              <a:buClr>
                <a:schemeClr val="accent2"/>
              </a:buClr>
              <a:buSzPct val="76000"/>
              <a:defRPr/>
            </a:pPr>
            <a:r>
              <a:rPr lang="en-US" sz="2400" noProof="0" dirty="0">
                <a:ea typeface="MS PGothic" panose="020B0600070205080204" pitchFamily="34" charset="-128"/>
              </a:rPr>
              <a:t>d. Cannot be determined.</a:t>
            </a:r>
          </a:p>
        </p:txBody>
      </p:sp>
      <p:sp>
        <p:nvSpPr>
          <p:cNvPr id="2" name="Content Placeholder 1"/>
          <p:cNvSpPr>
            <a:spLocks noGrp="1"/>
          </p:cNvSpPr>
          <p:nvPr>
            <p:ph idx="10"/>
          </p:nvPr>
        </p:nvSpPr>
        <p:spPr>
          <a:xfrm>
            <a:off x="822324" y="4712368"/>
            <a:ext cx="7521575" cy="1567130"/>
          </a:xfrm>
          <a:ln w="19050">
            <a:solidFill>
              <a:srgbClr val="000000"/>
            </a:solidFill>
          </a:ln>
        </p:spPr>
        <p:txBody>
          <a:bodyPr/>
          <a:lstStyle/>
          <a:p>
            <a:pPr algn="ctr">
              <a:spcAft>
                <a:spcPts val="0"/>
              </a:spcAft>
            </a:pPr>
            <a:r>
              <a:rPr lang="en-US" sz="2200" b="1" noProof="0" dirty="0">
                <a:solidFill>
                  <a:srgbClr val="1D6295"/>
                </a:solidFill>
              </a:rPr>
              <a:t>With one minute of Machine A1, Ensign could make one unit of Product 1, with a contribution margin of $24, or two units of Product 2, each with a contribution margin of $15 per unit.    </a:t>
            </a:r>
          </a:p>
          <a:p>
            <a:pPr algn="ctr">
              <a:spcAft>
                <a:spcPts val="0"/>
              </a:spcAft>
            </a:pPr>
            <a:r>
              <a:rPr lang="en-US" sz="2200" b="1" noProof="0" dirty="0">
                <a:solidFill>
                  <a:srgbClr val="1D6295"/>
                </a:solidFill>
              </a:rPr>
              <a:t>2 × $15 = $30 &gt; $24</a:t>
            </a:r>
          </a:p>
        </p:txBody>
      </p:sp>
    </p:spTree>
    <p:extLst>
      <p:ext uri="{BB962C8B-B14F-4D97-AF65-F5344CB8AC3E}">
        <p14:creationId xmlns:p14="http://schemas.microsoft.com/office/powerpoint/2010/main" val="17890193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1</a:t>
            </a:r>
            <a:endParaRPr lang="en-US" sz="1100" noProof="0" dirty="0"/>
          </a:p>
        </p:txBody>
      </p:sp>
      <p:sp>
        <p:nvSpPr>
          <p:cNvPr id="7" name="Content Placeholder 6"/>
          <p:cNvSpPr>
            <a:spLocks noGrp="1"/>
          </p:cNvSpPr>
          <p:nvPr>
            <p:ph idx="1"/>
          </p:nvPr>
        </p:nvSpPr>
        <p:spPr>
          <a:xfrm>
            <a:off x="822325" y="1447800"/>
            <a:ext cx="7543800" cy="914400"/>
          </a:xfrm>
        </p:spPr>
        <p:txBody>
          <a:bodyPr/>
          <a:lstStyle/>
          <a:p>
            <a:pPr algn="ctr"/>
            <a:r>
              <a:rPr lang="en-US" sz="2800" noProof="0" dirty="0">
                <a:ea typeface="MS PGothic" charset="0"/>
                <a:cs typeface="MS PGothic" charset="0"/>
              </a:rPr>
              <a:t>The key is the contribution margin per unit of the constrained resource.</a:t>
            </a:r>
          </a:p>
        </p:txBody>
      </p:sp>
      <p:graphicFrame>
        <p:nvGraphicFramePr>
          <p:cNvPr id="8" name="Table 7"/>
          <p:cNvGraphicFramePr>
            <a:graphicFrameLocks noGrp="1"/>
          </p:cNvGraphicFramePr>
          <p:nvPr>
            <p:extLst>
              <p:ext uri="{D42A27DB-BD31-4B8C-83A1-F6EECF244321}">
                <p14:modId xmlns:p14="http://schemas.microsoft.com/office/powerpoint/2010/main" val="2467963265"/>
              </p:ext>
            </p:extLst>
          </p:nvPr>
        </p:nvGraphicFramePr>
        <p:xfrm>
          <a:off x="822324" y="2535888"/>
          <a:ext cx="7940676" cy="1483360"/>
        </p:xfrm>
        <a:graphic>
          <a:graphicData uri="http://schemas.openxmlformats.org/drawingml/2006/table">
            <a:tbl>
              <a:tblPr firstRow="1" bandRow="1">
                <a:tableStyleId>{5C22544A-7EE6-4342-B048-85BDC9FD1C3A}</a:tableStyleId>
              </a:tblPr>
              <a:tblGrid>
                <a:gridCol w="3857746">
                  <a:extLst>
                    <a:ext uri="{9D8B030D-6E8A-4147-A177-3AD203B41FA5}">
                      <a16:colId xmlns="" xmlns:a16="http://schemas.microsoft.com/office/drawing/2014/main" val="2533326331"/>
                    </a:ext>
                  </a:extLst>
                </a:gridCol>
                <a:gridCol w="241597">
                  <a:extLst>
                    <a:ext uri="{9D8B030D-6E8A-4147-A177-3AD203B41FA5}">
                      <a16:colId xmlns="" xmlns:a16="http://schemas.microsoft.com/office/drawing/2014/main" val="3892978237"/>
                    </a:ext>
                  </a:extLst>
                </a:gridCol>
                <a:gridCol w="1174333">
                  <a:extLst>
                    <a:ext uri="{9D8B030D-6E8A-4147-A177-3AD203B41FA5}">
                      <a16:colId xmlns="" xmlns:a16="http://schemas.microsoft.com/office/drawing/2014/main" val="1223745508"/>
                    </a:ext>
                  </a:extLst>
                </a:gridCol>
                <a:gridCol w="838200">
                  <a:extLst>
                    <a:ext uri="{9D8B030D-6E8A-4147-A177-3AD203B41FA5}">
                      <a16:colId xmlns="" xmlns:a16="http://schemas.microsoft.com/office/drawing/2014/main" val="1615998481"/>
                    </a:ext>
                  </a:extLst>
                </a:gridCol>
                <a:gridCol w="1215706">
                  <a:extLst>
                    <a:ext uri="{9D8B030D-6E8A-4147-A177-3AD203B41FA5}">
                      <a16:colId xmlns="" xmlns:a16="http://schemas.microsoft.com/office/drawing/2014/main" val="3927143832"/>
                    </a:ext>
                  </a:extLst>
                </a:gridCol>
                <a:gridCol w="613094">
                  <a:extLst>
                    <a:ext uri="{9D8B030D-6E8A-4147-A177-3AD203B41FA5}">
                      <a16:colId xmlns="" xmlns:a16="http://schemas.microsoft.com/office/drawing/2014/main" val="2947497726"/>
                    </a:ext>
                  </a:extLst>
                </a:gridCol>
              </a:tblGrid>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00" dirty="0">
                          <a:solidFill>
                            <a:schemeClr val="tx1"/>
                          </a:solidFill>
                        </a:rPr>
                        <a:t>.</a:t>
                      </a:r>
                      <a:endParaRPr lang="en-US" sz="100" b="0" i="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dirty="0">
                          <a:solidFill>
                            <a:schemeClr val="tx1"/>
                          </a:solidFill>
                        </a:rPr>
                        <a:t> Product 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 dirty="0">
                          <a:solidFill>
                            <a:schemeClr val="tx1"/>
                          </a:solidFill>
                        </a:rPr>
                        <a:t>.</a:t>
                      </a:r>
                      <a:endParaRPr lang="en-US" sz="100" b="0" i="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  Product 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844990338"/>
                  </a:ext>
                </a:extLst>
              </a:tr>
              <a:tr h="370840">
                <a:tc>
                  <a:txBody>
                    <a:bodyPr/>
                    <a:lstStyle/>
                    <a:p>
                      <a:r>
                        <a:rPr lang="en-US" dirty="0">
                          <a:solidFill>
                            <a:schemeClr val="tx1"/>
                          </a:solidFill>
                        </a:rPr>
                        <a:t>Contribution margin per unit</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dirty="0">
                          <a:solidFill>
                            <a:schemeClr val="tx1"/>
                          </a:solidFill>
                        </a:rPr>
                        <a:t>$     24      </a:t>
                      </a:r>
                    </a:p>
                  </a:txBody>
                  <a:tcPr>
                    <a:lnT w="12700" cap="flat" cmpd="sng" algn="ctr">
                      <a:solidFill>
                        <a:schemeClr val="tx1"/>
                      </a:solidFill>
                      <a:prstDash val="solid"/>
                      <a:round/>
                      <a:headEnd type="none" w="med" len="med"/>
                      <a:tailEnd type="none" w="med" len="med"/>
                    </a:lnT>
                    <a:noFill/>
                  </a:tcPr>
                </a:tc>
                <a:tc>
                  <a:txBody>
                    <a:bodyPr/>
                    <a:lstStyle/>
                    <a:p>
                      <a:pPr algn="r"/>
                      <a:endParaRPr lang="en-US"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dirty="0">
                          <a:solidFill>
                            <a:schemeClr val="tx1"/>
                          </a:solidFill>
                        </a:rPr>
                        <a:t>$      15</a:t>
                      </a:r>
                    </a:p>
                  </a:txBody>
                  <a:tcPr>
                    <a:lnT w="12700" cap="flat" cmpd="sng" algn="ctr">
                      <a:solidFill>
                        <a:schemeClr val="tx1"/>
                      </a:solidFill>
                      <a:prstDash val="solid"/>
                      <a:round/>
                      <a:headEnd type="none" w="med" len="med"/>
                      <a:tailEnd type="none" w="med" len="med"/>
                    </a:lnT>
                    <a:noFill/>
                  </a:tcPr>
                </a:tc>
                <a:tc>
                  <a:txBody>
                    <a:bodyPr/>
                    <a:lstStyle/>
                    <a:p>
                      <a:pPr algn="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3852546947"/>
                  </a:ext>
                </a:extLst>
              </a:tr>
              <a:tr h="370840">
                <a:tc>
                  <a:txBody>
                    <a:bodyPr/>
                    <a:lstStyle/>
                    <a:p>
                      <a:r>
                        <a:rPr lang="en-US" dirty="0">
                          <a:solidFill>
                            <a:schemeClr val="tx1"/>
                          </a:solidFill>
                        </a:rPr>
                        <a:t>Time required to produce</a:t>
                      </a:r>
                      <a:r>
                        <a:rPr lang="en-US" baseline="0" dirty="0">
                          <a:solidFill>
                            <a:schemeClr val="tx1"/>
                          </a:solidFill>
                        </a:rPr>
                        <a:t> one unit</a:t>
                      </a:r>
                      <a:endParaRPr lang="en-US"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r>
                        <a:rPr lang="en-US" dirty="0">
                          <a:solidFill>
                            <a:schemeClr val="tx1"/>
                          </a:solidFill>
                        </a:rPr>
                        <a:t>÷</a:t>
                      </a:r>
                    </a:p>
                  </a:txBody>
                  <a:tcPr>
                    <a:noFill/>
                  </a:tcPr>
                </a:tc>
                <a:tc>
                  <a:txBody>
                    <a:bodyPr/>
                    <a:lstStyle/>
                    <a:p>
                      <a:pPr algn="r"/>
                      <a:r>
                        <a:rPr lang="en-US" u="sng" dirty="0">
                          <a:solidFill>
                            <a:schemeClr val="tx1"/>
                          </a:solidFill>
                        </a:rPr>
                        <a:t>     1.00</a:t>
                      </a:r>
                    </a:p>
                  </a:txBody>
                  <a:tcPr>
                    <a:noFill/>
                  </a:tcPr>
                </a:tc>
                <a:tc>
                  <a:txBody>
                    <a:bodyPr/>
                    <a:lstStyle/>
                    <a:p>
                      <a:pPr algn="r"/>
                      <a:r>
                        <a:rPr lang="en-US" dirty="0">
                          <a:solidFill>
                            <a:schemeClr val="tx1"/>
                          </a:solidFill>
                        </a:rPr>
                        <a:t>min. ÷</a:t>
                      </a:r>
                    </a:p>
                  </a:txBody>
                  <a:tcPr>
                    <a:noFill/>
                  </a:tcPr>
                </a:tc>
                <a:tc>
                  <a:txBody>
                    <a:bodyPr/>
                    <a:lstStyle/>
                    <a:p>
                      <a:pPr algn="r"/>
                      <a:r>
                        <a:rPr lang="en-US" u="sng" dirty="0">
                          <a:solidFill>
                            <a:schemeClr val="tx1"/>
                          </a:solidFill>
                        </a:rPr>
                        <a:t>     0.50</a:t>
                      </a:r>
                    </a:p>
                  </a:txBody>
                  <a:tcPr>
                    <a:noFill/>
                  </a:tcPr>
                </a:tc>
                <a:tc>
                  <a:txBody>
                    <a:bodyPr/>
                    <a:lstStyle/>
                    <a:p>
                      <a:pPr algn="r"/>
                      <a:r>
                        <a:rPr lang="en-US" u="none"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7208249"/>
                  </a:ext>
                </a:extLst>
              </a:tr>
              <a:tr h="370840">
                <a:tc>
                  <a:txBody>
                    <a:bodyPr/>
                    <a:lstStyle/>
                    <a:p>
                      <a:r>
                        <a:rPr lang="en-US" dirty="0">
                          <a:solidFill>
                            <a:schemeClr val="tx1"/>
                          </a:solidFill>
                        </a:rPr>
                        <a:t>Contribution margin per minute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u="none" baseline="0" dirty="0">
                          <a:solidFill>
                            <a:schemeClr val="tx1"/>
                          </a:solidFill>
                        </a:rPr>
                        <a:t>$     24</a:t>
                      </a:r>
                    </a:p>
                  </a:txBody>
                  <a:tcPr>
                    <a:lnB w="12700" cap="flat" cmpd="sng" algn="ctr">
                      <a:solidFill>
                        <a:schemeClr val="tx1"/>
                      </a:solidFill>
                      <a:prstDash val="solid"/>
                      <a:round/>
                      <a:headEnd type="none" w="med" len="med"/>
                      <a:tailEnd type="none" w="med" len="med"/>
                    </a:lnB>
                    <a:noFill/>
                  </a:tcPr>
                </a:tc>
                <a:tc>
                  <a:txBody>
                    <a:bodyPr/>
                    <a:lstStyle/>
                    <a:p>
                      <a:pPr algn="r"/>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u="none" baseline="0" dirty="0">
                          <a:solidFill>
                            <a:schemeClr val="tx1"/>
                          </a:solidFill>
                        </a:rPr>
                        <a:t>$      30</a:t>
                      </a:r>
                    </a:p>
                  </a:txBody>
                  <a:tcPr>
                    <a:lnB w="12700" cap="flat" cmpd="sng" algn="ctr">
                      <a:solidFill>
                        <a:schemeClr val="tx1"/>
                      </a:solidFill>
                      <a:prstDash val="solid"/>
                      <a:round/>
                      <a:headEnd type="none" w="med" len="med"/>
                      <a:tailEnd type="none" w="med" len="med"/>
                    </a:lnB>
                    <a:noFill/>
                  </a:tcPr>
                </a:tc>
                <a:tc>
                  <a:txBody>
                    <a:bodyPr/>
                    <a:lstStyle/>
                    <a:p>
                      <a:pPr algn="r"/>
                      <a:endParaRPr lang="en-US" u="none" baseline="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24882726"/>
                  </a:ext>
                </a:extLst>
              </a:tr>
            </a:tbl>
          </a:graphicData>
        </a:graphic>
      </p:graphicFrame>
      <p:sp>
        <p:nvSpPr>
          <p:cNvPr id="2" name="Content Placeholder 1"/>
          <p:cNvSpPr>
            <a:spLocks noGrp="1"/>
          </p:cNvSpPr>
          <p:nvPr>
            <p:ph idx="10"/>
          </p:nvPr>
        </p:nvSpPr>
        <p:spPr>
          <a:xfrm>
            <a:off x="822324" y="4530725"/>
            <a:ext cx="7521575" cy="1260475"/>
          </a:xfrm>
          <a:ln w="19050">
            <a:solidFill>
              <a:srgbClr val="000000"/>
            </a:solidFill>
          </a:ln>
        </p:spPr>
        <p:txBody>
          <a:bodyPr/>
          <a:lstStyle/>
          <a:p>
            <a:pPr algn="ctr"/>
            <a:r>
              <a:rPr lang="en-US" sz="2400" noProof="0" dirty="0"/>
              <a:t>Ensign should emphasize </a:t>
            </a:r>
            <a:r>
              <a:rPr lang="en-US" sz="2400" noProof="0" dirty="0">
                <a:solidFill>
                  <a:srgbClr val="0000C0"/>
                </a:solidFill>
              </a:rPr>
              <a:t>Product 2</a:t>
            </a:r>
            <a:r>
              <a:rPr lang="en-US" sz="2400" noProof="0" dirty="0"/>
              <a:t> because it generates a contribution margin of $30 per minute of the constrained resource relative to $24 per minute for Product 1.</a:t>
            </a:r>
          </a:p>
        </p:txBody>
      </p:sp>
    </p:spTree>
    <p:extLst>
      <p:ext uri="{BB962C8B-B14F-4D97-AF65-F5344CB8AC3E}">
        <p14:creationId xmlns:p14="http://schemas.microsoft.com/office/powerpoint/2010/main" val="13610289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2</a:t>
            </a:r>
            <a:endParaRPr lang="en-US" sz="1100" noProof="0" dirty="0"/>
          </a:p>
        </p:txBody>
      </p:sp>
      <p:sp>
        <p:nvSpPr>
          <p:cNvPr id="7" name="Content Placeholder 6"/>
          <p:cNvSpPr>
            <a:spLocks noGrp="1"/>
          </p:cNvSpPr>
          <p:nvPr>
            <p:ph idx="1"/>
          </p:nvPr>
        </p:nvSpPr>
        <p:spPr>
          <a:xfrm>
            <a:off x="822325" y="1447800"/>
            <a:ext cx="7543800" cy="914400"/>
          </a:xfrm>
        </p:spPr>
        <p:txBody>
          <a:bodyPr/>
          <a:lstStyle/>
          <a:p>
            <a:pPr algn="ctr"/>
            <a:r>
              <a:rPr lang="en-US" sz="2800" noProof="0" dirty="0">
                <a:ea typeface="MS PGothic" charset="0"/>
                <a:cs typeface="MS PGothic" charset="0"/>
              </a:rPr>
              <a:t>The key is the contribution margin per unit of the constrained resource.</a:t>
            </a:r>
          </a:p>
        </p:txBody>
      </p:sp>
      <p:graphicFrame>
        <p:nvGraphicFramePr>
          <p:cNvPr id="8" name="Table 7"/>
          <p:cNvGraphicFramePr>
            <a:graphicFrameLocks noGrp="1"/>
          </p:cNvGraphicFramePr>
          <p:nvPr>
            <p:extLst>
              <p:ext uri="{D42A27DB-BD31-4B8C-83A1-F6EECF244321}">
                <p14:modId xmlns:p14="http://schemas.microsoft.com/office/powerpoint/2010/main" val="1468416659"/>
              </p:ext>
            </p:extLst>
          </p:nvPr>
        </p:nvGraphicFramePr>
        <p:xfrm>
          <a:off x="822324" y="2479040"/>
          <a:ext cx="7940676" cy="1483360"/>
        </p:xfrm>
        <a:graphic>
          <a:graphicData uri="http://schemas.openxmlformats.org/drawingml/2006/table">
            <a:tbl>
              <a:tblPr firstRow="1" bandRow="1">
                <a:tableStyleId>{5C22544A-7EE6-4342-B048-85BDC9FD1C3A}</a:tableStyleId>
              </a:tblPr>
              <a:tblGrid>
                <a:gridCol w="3857746">
                  <a:extLst>
                    <a:ext uri="{9D8B030D-6E8A-4147-A177-3AD203B41FA5}">
                      <a16:colId xmlns="" xmlns:a16="http://schemas.microsoft.com/office/drawing/2014/main" val="2533326331"/>
                    </a:ext>
                  </a:extLst>
                </a:gridCol>
                <a:gridCol w="241597">
                  <a:extLst>
                    <a:ext uri="{9D8B030D-6E8A-4147-A177-3AD203B41FA5}">
                      <a16:colId xmlns="" xmlns:a16="http://schemas.microsoft.com/office/drawing/2014/main" val="3892978237"/>
                    </a:ext>
                  </a:extLst>
                </a:gridCol>
                <a:gridCol w="1174333">
                  <a:extLst>
                    <a:ext uri="{9D8B030D-6E8A-4147-A177-3AD203B41FA5}">
                      <a16:colId xmlns="" xmlns:a16="http://schemas.microsoft.com/office/drawing/2014/main" val="1223745508"/>
                    </a:ext>
                  </a:extLst>
                </a:gridCol>
                <a:gridCol w="838200">
                  <a:extLst>
                    <a:ext uri="{9D8B030D-6E8A-4147-A177-3AD203B41FA5}">
                      <a16:colId xmlns="" xmlns:a16="http://schemas.microsoft.com/office/drawing/2014/main" val="1615998481"/>
                    </a:ext>
                  </a:extLst>
                </a:gridCol>
                <a:gridCol w="1215706">
                  <a:extLst>
                    <a:ext uri="{9D8B030D-6E8A-4147-A177-3AD203B41FA5}">
                      <a16:colId xmlns="" xmlns:a16="http://schemas.microsoft.com/office/drawing/2014/main" val="3927143832"/>
                    </a:ext>
                  </a:extLst>
                </a:gridCol>
                <a:gridCol w="613094">
                  <a:extLst>
                    <a:ext uri="{9D8B030D-6E8A-4147-A177-3AD203B41FA5}">
                      <a16:colId xmlns="" xmlns:a16="http://schemas.microsoft.com/office/drawing/2014/main" val="2947497726"/>
                    </a:ext>
                  </a:extLst>
                </a:gridCol>
              </a:tblGrid>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00" dirty="0">
                          <a:solidFill>
                            <a:schemeClr val="tx1"/>
                          </a:solidFill>
                        </a:rPr>
                        <a:t>.</a:t>
                      </a:r>
                      <a:endParaRPr lang="en-US" sz="100" b="0" i="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ctr"/>
                      <a:r>
                        <a:rPr lang="en-US" dirty="0">
                          <a:solidFill>
                            <a:schemeClr val="tx1"/>
                          </a:solidFill>
                        </a:rPr>
                        <a:t>Product 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 dirty="0">
                          <a:solidFill>
                            <a:schemeClr val="tx1"/>
                          </a:solidFill>
                        </a:rPr>
                        <a:t>.</a:t>
                      </a:r>
                      <a:endParaRPr lang="en-US" sz="100" b="0" i="0" dirty="0">
                        <a:solidFill>
                          <a:schemeClr val="tx1"/>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Product 2</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844990338"/>
                  </a:ext>
                </a:extLst>
              </a:tr>
              <a:tr h="370840">
                <a:tc>
                  <a:txBody>
                    <a:bodyPr/>
                    <a:lstStyle/>
                    <a:p>
                      <a:r>
                        <a:rPr lang="en-US" dirty="0">
                          <a:solidFill>
                            <a:schemeClr val="tx1"/>
                          </a:solidFill>
                        </a:rPr>
                        <a:t>Contribution margin per unit</a:t>
                      </a:r>
                    </a:p>
                  </a:txBody>
                  <a:tcPr>
                    <a:lnL w="12700" cap="flat" cmpd="sng" algn="ctr">
                      <a:solidFill>
                        <a:schemeClr val="tx1"/>
                      </a:solidFill>
                      <a:prstDash val="solid"/>
                      <a:round/>
                      <a:headEnd type="none" w="med" len="med"/>
                      <a:tailEnd type="none" w="med" len="med"/>
                    </a:lnL>
                    <a:noFill/>
                  </a:tcPr>
                </a:tc>
                <a:tc>
                  <a:txBody>
                    <a:bodyPr/>
                    <a:lstStyle/>
                    <a:p>
                      <a:endParaRPr lang="en-US" dirty="0">
                        <a:solidFill>
                          <a:schemeClr val="tx1"/>
                        </a:solidFill>
                      </a:endParaRPr>
                    </a:p>
                  </a:txBody>
                  <a:tcPr>
                    <a:noFill/>
                  </a:tcPr>
                </a:tc>
                <a:tc>
                  <a:txBody>
                    <a:bodyPr/>
                    <a:lstStyle/>
                    <a:p>
                      <a:pPr algn="r"/>
                      <a:r>
                        <a:rPr lang="en-US" dirty="0">
                          <a:solidFill>
                            <a:schemeClr val="tx1"/>
                          </a:solidFill>
                        </a:rPr>
                        <a:t>$     24      </a:t>
                      </a:r>
                    </a:p>
                  </a:txBody>
                  <a:tcPr>
                    <a:lnT w="12700" cap="flat" cmpd="sng" algn="ctr">
                      <a:solidFill>
                        <a:schemeClr val="tx1"/>
                      </a:solidFill>
                      <a:prstDash val="solid"/>
                      <a:round/>
                      <a:headEnd type="none" w="med" len="med"/>
                      <a:tailEnd type="none" w="med" len="med"/>
                    </a:lnT>
                    <a:noFill/>
                  </a:tcPr>
                </a:tc>
                <a:tc>
                  <a:txBody>
                    <a:bodyPr/>
                    <a:lstStyle/>
                    <a:p>
                      <a:pPr algn="r"/>
                      <a:endParaRPr lang="en-US"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pPr algn="r"/>
                      <a:r>
                        <a:rPr lang="en-US" dirty="0">
                          <a:solidFill>
                            <a:schemeClr val="tx1"/>
                          </a:solidFill>
                        </a:rPr>
                        <a:t>$      15</a:t>
                      </a:r>
                    </a:p>
                  </a:txBody>
                  <a:tcPr>
                    <a:lnT w="12700" cap="flat" cmpd="sng" algn="ctr">
                      <a:solidFill>
                        <a:schemeClr val="tx1"/>
                      </a:solidFill>
                      <a:prstDash val="solid"/>
                      <a:round/>
                      <a:headEnd type="none" w="med" len="med"/>
                      <a:tailEnd type="none" w="med" len="med"/>
                    </a:lnT>
                    <a:noFill/>
                  </a:tcPr>
                </a:tc>
                <a:tc>
                  <a:txBody>
                    <a:bodyPr/>
                    <a:lstStyle/>
                    <a:p>
                      <a:pPr algn="r"/>
                      <a:endParaRPr lang="en-US"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3852546947"/>
                  </a:ext>
                </a:extLst>
              </a:tr>
              <a:tr h="370840">
                <a:tc>
                  <a:txBody>
                    <a:bodyPr/>
                    <a:lstStyle/>
                    <a:p>
                      <a:r>
                        <a:rPr lang="en-US" dirty="0">
                          <a:solidFill>
                            <a:schemeClr val="tx1"/>
                          </a:solidFill>
                        </a:rPr>
                        <a:t>Time required to produce</a:t>
                      </a:r>
                      <a:r>
                        <a:rPr lang="en-US" baseline="0" dirty="0">
                          <a:solidFill>
                            <a:schemeClr val="tx1"/>
                          </a:solidFill>
                        </a:rPr>
                        <a:t> one unit</a:t>
                      </a:r>
                      <a:endParaRPr lang="en-US"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r>
                        <a:rPr lang="en-US" dirty="0">
                          <a:solidFill>
                            <a:schemeClr val="tx1"/>
                          </a:solidFill>
                        </a:rPr>
                        <a:t>÷</a:t>
                      </a:r>
                    </a:p>
                  </a:txBody>
                  <a:tcPr>
                    <a:noFill/>
                  </a:tcPr>
                </a:tc>
                <a:tc>
                  <a:txBody>
                    <a:bodyPr/>
                    <a:lstStyle/>
                    <a:p>
                      <a:pPr algn="r"/>
                      <a:r>
                        <a:rPr lang="en-US" u="sng" dirty="0">
                          <a:solidFill>
                            <a:schemeClr val="tx1"/>
                          </a:solidFill>
                        </a:rPr>
                        <a:t>     1.00</a:t>
                      </a:r>
                    </a:p>
                  </a:txBody>
                  <a:tcPr>
                    <a:noFill/>
                  </a:tcPr>
                </a:tc>
                <a:tc>
                  <a:txBody>
                    <a:bodyPr/>
                    <a:lstStyle/>
                    <a:p>
                      <a:pPr algn="r"/>
                      <a:r>
                        <a:rPr lang="en-US" dirty="0">
                          <a:solidFill>
                            <a:schemeClr val="tx1"/>
                          </a:solidFill>
                        </a:rPr>
                        <a:t>min. ÷</a:t>
                      </a:r>
                    </a:p>
                  </a:txBody>
                  <a:tcPr>
                    <a:noFill/>
                  </a:tcPr>
                </a:tc>
                <a:tc>
                  <a:txBody>
                    <a:bodyPr/>
                    <a:lstStyle/>
                    <a:p>
                      <a:pPr algn="r"/>
                      <a:r>
                        <a:rPr lang="en-US" u="sng" dirty="0">
                          <a:solidFill>
                            <a:schemeClr val="tx1"/>
                          </a:solidFill>
                        </a:rPr>
                        <a:t>     0.50</a:t>
                      </a:r>
                    </a:p>
                  </a:txBody>
                  <a:tcPr>
                    <a:noFill/>
                  </a:tcPr>
                </a:tc>
                <a:tc>
                  <a:txBody>
                    <a:bodyPr/>
                    <a:lstStyle/>
                    <a:p>
                      <a:pPr algn="r"/>
                      <a:r>
                        <a:rPr lang="en-US" u="none"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27208249"/>
                  </a:ext>
                </a:extLst>
              </a:tr>
              <a:tr h="370840">
                <a:tc>
                  <a:txBody>
                    <a:bodyPr/>
                    <a:lstStyle/>
                    <a:p>
                      <a:r>
                        <a:rPr lang="en-US" dirty="0">
                          <a:solidFill>
                            <a:schemeClr val="tx1"/>
                          </a:solidFill>
                        </a:rPr>
                        <a:t>Contribution margin per minute</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u="none" baseline="0" dirty="0">
                          <a:solidFill>
                            <a:schemeClr val="tx1"/>
                          </a:solidFill>
                        </a:rPr>
                        <a:t>$     24</a:t>
                      </a:r>
                    </a:p>
                  </a:txBody>
                  <a:tcPr>
                    <a:lnB w="12700" cap="flat" cmpd="sng" algn="ctr">
                      <a:solidFill>
                        <a:schemeClr val="tx1"/>
                      </a:solidFill>
                      <a:prstDash val="solid"/>
                      <a:round/>
                      <a:headEnd type="none" w="med" len="med"/>
                      <a:tailEnd type="none" w="med" len="med"/>
                    </a:lnB>
                    <a:noFill/>
                  </a:tcPr>
                </a:tc>
                <a:tc>
                  <a:txBody>
                    <a:bodyPr/>
                    <a:lstStyle/>
                    <a:p>
                      <a:pPr algn="r"/>
                      <a:endParaRPr lang="en-US"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r"/>
                      <a:r>
                        <a:rPr lang="en-US" u="none" baseline="0" dirty="0">
                          <a:solidFill>
                            <a:schemeClr val="tx1"/>
                          </a:solidFill>
                        </a:rPr>
                        <a:t>$      30</a:t>
                      </a:r>
                    </a:p>
                  </a:txBody>
                  <a:tcPr>
                    <a:lnB w="12700" cap="flat" cmpd="sng" algn="ctr">
                      <a:solidFill>
                        <a:schemeClr val="tx1"/>
                      </a:solidFill>
                      <a:prstDash val="solid"/>
                      <a:round/>
                      <a:headEnd type="none" w="med" len="med"/>
                      <a:tailEnd type="none" w="med" len="med"/>
                    </a:lnB>
                    <a:noFill/>
                  </a:tcPr>
                </a:tc>
                <a:tc>
                  <a:txBody>
                    <a:bodyPr/>
                    <a:lstStyle/>
                    <a:p>
                      <a:pPr algn="r"/>
                      <a:endParaRPr lang="en-US" u="none" baseline="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24882726"/>
                  </a:ext>
                </a:extLst>
              </a:tr>
            </a:tbl>
          </a:graphicData>
        </a:graphic>
      </p:graphicFrame>
      <p:sp>
        <p:nvSpPr>
          <p:cNvPr id="2" name="Content Placeholder 1"/>
          <p:cNvSpPr>
            <a:spLocks noGrp="1"/>
          </p:cNvSpPr>
          <p:nvPr>
            <p:ph idx="10"/>
          </p:nvPr>
        </p:nvSpPr>
        <p:spPr>
          <a:xfrm>
            <a:off x="822324" y="4263191"/>
            <a:ext cx="7521575" cy="1600200"/>
          </a:xfrm>
          <a:ln w="19050">
            <a:solidFill>
              <a:srgbClr val="000000"/>
            </a:solidFill>
          </a:ln>
        </p:spPr>
        <p:txBody>
          <a:bodyPr/>
          <a:lstStyle/>
          <a:p>
            <a:pPr marL="92075"/>
            <a:r>
              <a:rPr lang="en-US" sz="2400" noProof="0" dirty="0"/>
              <a:t>Ensign can maximize its contribution margin by first producing </a:t>
            </a:r>
            <a:r>
              <a:rPr lang="en-US" sz="2400" noProof="0" dirty="0">
                <a:solidFill>
                  <a:srgbClr val="0000C0"/>
                </a:solidFill>
              </a:rPr>
              <a:t>Product 2</a:t>
            </a:r>
            <a:r>
              <a:rPr lang="en-US" sz="2400" noProof="0" dirty="0"/>
              <a:t> to meet customer demand and then using any remaining capacity to produce Product 1. The calculations would be performed as follows:</a:t>
            </a:r>
          </a:p>
        </p:txBody>
      </p:sp>
    </p:spTree>
    <p:extLst>
      <p:ext uri="{BB962C8B-B14F-4D97-AF65-F5344CB8AC3E}">
        <p14:creationId xmlns:p14="http://schemas.microsoft.com/office/powerpoint/2010/main" val="28819575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3</a:t>
            </a:r>
            <a:endParaRPr lang="en-US" sz="1100" noProof="0" dirty="0"/>
          </a:p>
        </p:txBody>
      </p:sp>
      <p:sp>
        <p:nvSpPr>
          <p:cNvPr id="7" name="Content Placeholder 6"/>
          <p:cNvSpPr>
            <a:spLocks noGrp="1"/>
          </p:cNvSpPr>
          <p:nvPr>
            <p:ph idx="1"/>
          </p:nvPr>
        </p:nvSpPr>
        <p:spPr>
          <a:xfrm>
            <a:off x="822325" y="1375610"/>
            <a:ext cx="7543800" cy="533399"/>
          </a:xfrm>
        </p:spPr>
        <p:txBody>
          <a:bodyPr/>
          <a:lstStyle/>
          <a:p>
            <a:pPr algn="ctr"/>
            <a:r>
              <a:rPr lang="en-US" sz="2800" b="1" noProof="0" dirty="0">
                <a:solidFill>
                  <a:srgbClr val="0000CC"/>
                </a:solidFill>
                <a:ea typeface="MS PGothic" charset="0"/>
                <a:cs typeface="MS PGothic" charset="0"/>
              </a:rPr>
              <a:t>Let’s see how this plan would work</a:t>
            </a:r>
            <a:r>
              <a:rPr lang="en-US" sz="2800" noProof="0" dirty="0">
                <a:solidFill>
                  <a:srgbClr val="0000CC"/>
                </a:solidFill>
                <a:effectLst>
                  <a:outerShdw blurRad="38100" dist="38100" dir="2700000" algn="tl">
                    <a:srgbClr val="DDDDDD"/>
                  </a:outerShdw>
                </a:effectLst>
                <a:ea typeface="MS PGothic" charset="0"/>
                <a:cs typeface="MS PGothic" charset="0"/>
              </a:rPr>
              <a:t>.</a:t>
            </a:r>
          </a:p>
        </p:txBody>
      </p:sp>
      <p:sp>
        <p:nvSpPr>
          <p:cNvPr id="8" name="Content Placeholder 7"/>
          <p:cNvSpPr>
            <a:spLocks noGrp="1"/>
          </p:cNvSpPr>
          <p:nvPr>
            <p:ph sz="quarter" idx="10"/>
          </p:nvPr>
        </p:nvSpPr>
        <p:spPr>
          <a:xfrm>
            <a:off x="1828800" y="2106694"/>
            <a:ext cx="5692228" cy="392603"/>
          </a:xfrm>
        </p:spPr>
        <p:txBody>
          <a:bodyPr/>
          <a:lstStyle/>
          <a:p>
            <a:r>
              <a:rPr lang="en-US" sz="1600" b="1" noProof="0" dirty="0">
                <a:solidFill>
                  <a:srgbClr val="C00000"/>
                </a:solidFill>
              </a:rPr>
              <a:t>Allotting Our Constrained Resource (Machine A1)</a:t>
            </a:r>
          </a:p>
        </p:txBody>
      </p:sp>
      <p:graphicFrame>
        <p:nvGraphicFramePr>
          <p:cNvPr id="3" name="Table 2"/>
          <p:cNvGraphicFramePr>
            <a:graphicFrameLocks noGrp="1"/>
          </p:cNvGraphicFramePr>
          <p:nvPr>
            <p:extLst>
              <p:ext uri="{D42A27DB-BD31-4B8C-83A1-F6EECF244321}">
                <p14:modId xmlns:p14="http://schemas.microsoft.com/office/powerpoint/2010/main" val="2431128361"/>
              </p:ext>
            </p:extLst>
          </p:nvPr>
        </p:nvGraphicFramePr>
        <p:xfrm>
          <a:off x="1706601" y="2696982"/>
          <a:ext cx="5791200" cy="2590800"/>
        </p:xfrm>
        <a:graphic>
          <a:graphicData uri="http://schemas.openxmlformats.org/drawingml/2006/table">
            <a:tbl>
              <a:tblPr firstRow="1" bandRow="1">
                <a:tableStyleId>{5C22544A-7EE6-4342-B048-85BDC9FD1C3A}</a:tableStyleId>
              </a:tblPr>
              <a:tblGrid>
                <a:gridCol w="3810000">
                  <a:extLst>
                    <a:ext uri="{9D8B030D-6E8A-4147-A177-3AD203B41FA5}">
                      <a16:colId xmlns="" xmlns:a16="http://schemas.microsoft.com/office/drawing/2014/main" val="1708871820"/>
                    </a:ext>
                  </a:extLst>
                </a:gridCol>
                <a:gridCol w="254000">
                  <a:extLst>
                    <a:ext uri="{9D8B030D-6E8A-4147-A177-3AD203B41FA5}">
                      <a16:colId xmlns="" xmlns:a16="http://schemas.microsoft.com/office/drawing/2014/main" val="186834030"/>
                    </a:ext>
                  </a:extLst>
                </a:gridCol>
                <a:gridCol w="1727200">
                  <a:extLst>
                    <a:ext uri="{9D8B030D-6E8A-4147-A177-3AD203B41FA5}">
                      <a16:colId xmlns="" xmlns:a16="http://schemas.microsoft.com/office/drawing/2014/main" val="279662640"/>
                    </a:ext>
                  </a:extLst>
                </a:gridCol>
              </a:tblGrid>
              <a:tr h="308117">
                <a:tc>
                  <a:txBody>
                    <a:bodyPr/>
                    <a:lstStyle/>
                    <a:p>
                      <a:r>
                        <a:rPr lang="en-US" b="0" dirty="0">
                          <a:solidFill>
                            <a:schemeClr val="tx1"/>
                          </a:solidFill>
                        </a:rPr>
                        <a:t>Weekly demand for Product</a:t>
                      </a:r>
                      <a:r>
                        <a:rPr lang="en-US" b="0" baseline="0" dirty="0">
                          <a:solidFill>
                            <a:schemeClr val="tx1"/>
                          </a:solidFill>
                        </a:rPr>
                        <a:t> 2</a:t>
                      </a:r>
                      <a:endParaRPr lang="en-US"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r>
                        <a:rPr lang="en-US" b="0" dirty="0">
                          <a:solidFill>
                            <a:schemeClr val="tx1"/>
                          </a:solidFill>
                        </a:rPr>
                        <a:t>       2,200   units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941396983"/>
                  </a:ext>
                </a:extLst>
              </a:tr>
              <a:tr h="370840">
                <a:tc>
                  <a:txBody>
                    <a:bodyPr/>
                    <a:lstStyle/>
                    <a:p>
                      <a:r>
                        <a:rPr lang="en-US" b="0" dirty="0">
                          <a:solidFill>
                            <a:schemeClr val="tx1"/>
                          </a:solidFill>
                        </a:rPr>
                        <a:t>Time required per unit</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dirty="0">
                          <a:solidFill>
                            <a:schemeClr val="tx1"/>
                          </a:solidFill>
                        </a:rPr>
                        <a:t>× </a:t>
                      </a:r>
                      <a:r>
                        <a:rPr lang="en-US" b="0" u="sng" dirty="0">
                          <a:solidFill>
                            <a:schemeClr val="tx1"/>
                          </a:solidFill>
                        </a:rPr>
                        <a:t>      0.50</a:t>
                      </a:r>
                      <a:r>
                        <a:rPr lang="en-US" b="0" u="none" dirty="0">
                          <a:solidFill>
                            <a:schemeClr val="tx1"/>
                          </a:solidFill>
                        </a:rPr>
                        <a:t>  </a:t>
                      </a:r>
                      <a:r>
                        <a:rPr lang="en-US" b="0"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134756530"/>
                  </a:ext>
                </a:extLst>
              </a:tr>
              <a:tr h="370840">
                <a:tc>
                  <a:txBody>
                    <a:bodyPr/>
                    <a:lstStyle/>
                    <a:p>
                      <a:r>
                        <a:rPr lang="en-US" b="0" dirty="0">
                          <a:solidFill>
                            <a:schemeClr val="tx1"/>
                          </a:solidFill>
                        </a:rPr>
                        <a:t>Total time required to make Product 2</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dirty="0">
                          <a:solidFill>
                            <a:schemeClr val="tx1"/>
                          </a:solidFill>
                        </a:rPr>
                        <a:t>   </a:t>
                      </a:r>
                      <a:r>
                        <a:rPr lang="en-US" b="0" u="dbl" baseline="0" dirty="0">
                          <a:solidFill>
                            <a:schemeClr val="tx1"/>
                          </a:solidFill>
                        </a:rPr>
                        <a:t>    1,100</a:t>
                      </a:r>
                      <a:r>
                        <a:rPr lang="en-US" b="0" u="none" baseline="0" dirty="0">
                          <a:solidFill>
                            <a:schemeClr val="tx1"/>
                          </a:solidFill>
                        </a:rPr>
                        <a:t>  </a:t>
                      </a:r>
                      <a:r>
                        <a:rPr lang="en-US" b="0"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78853630"/>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r>
                        <a:rPr lang="en-US" sz="100" b="0" dirty="0">
                          <a:solidFill>
                            <a:schemeClr val="tx1"/>
                          </a:solidFill>
                        </a:rPr>
                        <a:t>.</a:t>
                      </a:r>
                    </a:p>
                  </a:txBody>
                  <a:tcPr>
                    <a:noFill/>
                  </a:tcPr>
                </a:tc>
                <a:tc>
                  <a:txBody>
                    <a:bodyPr/>
                    <a:lstStyle/>
                    <a:p>
                      <a:endParaRPr lang="en-US"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252757542"/>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u="none" baseline="0" dirty="0">
                          <a:solidFill>
                            <a:schemeClr val="tx1"/>
                          </a:solidFill>
                        </a:rPr>
                        <a:t>   </a:t>
                      </a:r>
                      <a:r>
                        <a:rPr lang="en-US" b="0" u="sng" baseline="0" dirty="0">
                          <a:solidFill>
                            <a:schemeClr val="tx1"/>
                          </a:solidFill>
                        </a:rPr>
                        <a:t> </a:t>
                      </a:r>
                      <a:r>
                        <a:rPr lang="en-US" b="0" u="sng" dirty="0">
                          <a:solidFill>
                            <a:schemeClr val="tx1"/>
                          </a:solidFill>
                        </a:rPr>
                        <a:t>              </a:t>
                      </a:r>
                      <a:r>
                        <a:rPr lang="en-US" sz="100" b="0" u="sng" dirty="0">
                          <a:solidFill>
                            <a:schemeClr val="tx1"/>
                          </a:solidFill>
                        </a:rPr>
                        <a:t>.</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49937905"/>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u="none" dirty="0">
                          <a:solidFill>
                            <a:schemeClr val="tx1"/>
                          </a:solidFill>
                        </a:rPr>
                        <a:t>   </a:t>
                      </a:r>
                      <a:r>
                        <a:rPr lang="en-US" b="0" u="sng" dirty="0">
                          <a:solidFill>
                            <a:schemeClr val="tx1"/>
                          </a:solidFill>
                        </a:rPr>
                        <a:t>               </a:t>
                      </a:r>
                      <a:r>
                        <a:rPr lang="en-US" sz="100" b="0" u="sng" dirty="0">
                          <a:solidFill>
                            <a:schemeClr val="tx1"/>
                          </a:solidFill>
                        </a:rPr>
                        <a:t>.</a:t>
                      </a:r>
                      <a:endParaRPr lang="en-US"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844548221"/>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r>
                        <a:rPr lang="en-US" b="0" u="none" baseline="0" dirty="0">
                          <a:solidFill>
                            <a:schemeClr val="tx1"/>
                          </a:solidFill>
                        </a:rPr>
                        <a:t>   </a:t>
                      </a:r>
                      <a:r>
                        <a:rPr lang="en-US" b="0" u="dbl" baseline="0" dirty="0">
                          <a:solidFill>
                            <a:schemeClr val="tx1"/>
                          </a:solidFill>
                        </a:rPr>
                        <a:t>               </a:t>
                      </a:r>
                      <a:r>
                        <a:rPr lang="en-US" sz="100" b="0" u="dbl" baseline="0" dirty="0">
                          <a:solidFill>
                            <a:schemeClr val="tx1"/>
                          </a:solidFill>
                        </a:rPr>
                        <a: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02406019"/>
                  </a:ext>
                </a:extLst>
              </a:tr>
            </a:tbl>
          </a:graphicData>
        </a:graphic>
      </p:graphicFrame>
    </p:spTree>
    <p:extLst>
      <p:ext uri="{BB962C8B-B14F-4D97-AF65-F5344CB8AC3E}">
        <p14:creationId xmlns:p14="http://schemas.microsoft.com/office/powerpoint/2010/main" val="34937847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4</a:t>
            </a:r>
            <a:endParaRPr lang="en-US" sz="1100" noProof="0" dirty="0"/>
          </a:p>
        </p:txBody>
      </p:sp>
      <p:sp>
        <p:nvSpPr>
          <p:cNvPr id="7" name="Content Placeholder 6"/>
          <p:cNvSpPr>
            <a:spLocks noGrp="1"/>
          </p:cNvSpPr>
          <p:nvPr>
            <p:ph idx="1"/>
          </p:nvPr>
        </p:nvSpPr>
        <p:spPr>
          <a:xfrm>
            <a:off x="822325" y="1371600"/>
            <a:ext cx="7543800" cy="533399"/>
          </a:xfrm>
        </p:spPr>
        <p:txBody>
          <a:bodyPr/>
          <a:lstStyle/>
          <a:p>
            <a:pPr algn="ctr"/>
            <a:r>
              <a:rPr lang="en-US" sz="2800" b="1" noProof="0" dirty="0">
                <a:solidFill>
                  <a:srgbClr val="0000CC"/>
                </a:solidFill>
                <a:ea typeface="MS PGothic" charset="0"/>
                <a:cs typeface="MS PGothic" charset="0"/>
              </a:rPr>
              <a:t>Let’s see how this plan would work</a:t>
            </a:r>
            <a:r>
              <a:rPr lang="en-US" sz="2800" noProof="0" dirty="0">
                <a:solidFill>
                  <a:srgbClr val="0000CC"/>
                </a:solidFill>
                <a:effectLst>
                  <a:outerShdw blurRad="38100" dist="38100" dir="2700000" algn="tl">
                    <a:srgbClr val="DDDDDD"/>
                  </a:outerShdw>
                </a:effectLst>
                <a:ea typeface="MS PGothic" charset="0"/>
                <a:cs typeface="MS PGothic" charset="0"/>
              </a:rPr>
              <a:t>.</a:t>
            </a:r>
          </a:p>
        </p:txBody>
      </p:sp>
      <p:sp>
        <p:nvSpPr>
          <p:cNvPr id="12" name="Content Placeholder 7"/>
          <p:cNvSpPr>
            <a:spLocks noGrp="1"/>
          </p:cNvSpPr>
          <p:nvPr>
            <p:ph sz="quarter" idx="10"/>
          </p:nvPr>
        </p:nvSpPr>
        <p:spPr>
          <a:xfrm>
            <a:off x="1828800" y="2106694"/>
            <a:ext cx="5692228" cy="392603"/>
          </a:xfrm>
        </p:spPr>
        <p:txBody>
          <a:bodyPr/>
          <a:lstStyle/>
          <a:p>
            <a:r>
              <a:rPr lang="en-US" sz="1600" b="1" noProof="0" dirty="0">
                <a:solidFill>
                  <a:srgbClr val="C00000"/>
                </a:solidFill>
              </a:rPr>
              <a:t>Allotting Our Constrained Resource (Machine A1)</a:t>
            </a:r>
          </a:p>
        </p:txBody>
      </p:sp>
      <p:graphicFrame>
        <p:nvGraphicFramePr>
          <p:cNvPr id="13" name="Table 12"/>
          <p:cNvGraphicFramePr>
            <a:graphicFrameLocks noGrp="1"/>
          </p:cNvGraphicFramePr>
          <p:nvPr>
            <p:extLst>
              <p:ext uri="{D42A27DB-BD31-4B8C-83A1-F6EECF244321}">
                <p14:modId xmlns:p14="http://schemas.microsoft.com/office/powerpoint/2010/main" val="1788831868"/>
              </p:ext>
            </p:extLst>
          </p:nvPr>
        </p:nvGraphicFramePr>
        <p:xfrm>
          <a:off x="1706601" y="2696982"/>
          <a:ext cx="5791200" cy="2961640"/>
        </p:xfrm>
        <a:graphic>
          <a:graphicData uri="http://schemas.openxmlformats.org/drawingml/2006/table">
            <a:tbl>
              <a:tblPr firstRow="1" bandRow="1">
                <a:tableStyleId>{5C22544A-7EE6-4342-B048-85BDC9FD1C3A}</a:tableStyleId>
              </a:tblPr>
              <a:tblGrid>
                <a:gridCol w="3810000">
                  <a:extLst>
                    <a:ext uri="{9D8B030D-6E8A-4147-A177-3AD203B41FA5}">
                      <a16:colId xmlns="" xmlns:a16="http://schemas.microsoft.com/office/drawing/2014/main" val="1708871820"/>
                    </a:ext>
                  </a:extLst>
                </a:gridCol>
                <a:gridCol w="254000">
                  <a:extLst>
                    <a:ext uri="{9D8B030D-6E8A-4147-A177-3AD203B41FA5}">
                      <a16:colId xmlns="" xmlns:a16="http://schemas.microsoft.com/office/drawing/2014/main" val="186834030"/>
                    </a:ext>
                  </a:extLst>
                </a:gridCol>
                <a:gridCol w="1727200">
                  <a:extLst>
                    <a:ext uri="{9D8B030D-6E8A-4147-A177-3AD203B41FA5}">
                      <a16:colId xmlns="" xmlns:a16="http://schemas.microsoft.com/office/drawing/2014/main" val="279662640"/>
                    </a:ext>
                  </a:extLst>
                </a:gridCol>
              </a:tblGrid>
              <a:tr h="308117">
                <a:tc>
                  <a:txBody>
                    <a:bodyPr/>
                    <a:lstStyle/>
                    <a:p>
                      <a:r>
                        <a:rPr lang="en-US" b="0" dirty="0">
                          <a:solidFill>
                            <a:schemeClr val="tx1"/>
                          </a:solidFill>
                        </a:rPr>
                        <a:t>Weekly demand for Product</a:t>
                      </a:r>
                      <a:r>
                        <a:rPr lang="en-US" b="0" baseline="0" dirty="0">
                          <a:solidFill>
                            <a:schemeClr val="tx1"/>
                          </a:solidFill>
                        </a:rPr>
                        <a:t> 2</a:t>
                      </a:r>
                      <a:endParaRPr lang="en-US"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r>
                        <a:rPr lang="en-US" b="0" dirty="0">
                          <a:solidFill>
                            <a:schemeClr val="tx1"/>
                          </a:solidFill>
                        </a:rPr>
                        <a:t>       2,200   units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941396983"/>
                  </a:ext>
                </a:extLst>
              </a:tr>
              <a:tr h="370840">
                <a:tc>
                  <a:txBody>
                    <a:bodyPr/>
                    <a:lstStyle/>
                    <a:p>
                      <a:r>
                        <a:rPr lang="en-US" b="0" dirty="0">
                          <a:solidFill>
                            <a:schemeClr val="tx1"/>
                          </a:solidFill>
                        </a:rPr>
                        <a:t>Time required per unit</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dirty="0">
                          <a:solidFill>
                            <a:schemeClr val="tx1"/>
                          </a:solidFill>
                        </a:rPr>
                        <a:t>× </a:t>
                      </a:r>
                      <a:r>
                        <a:rPr lang="en-US" b="0" u="sng" dirty="0">
                          <a:solidFill>
                            <a:schemeClr val="tx1"/>
                          </a:solidFill>
                        </a:rPr>
                        <a:t>      0.50</a:t>
                      </a:r>
                      <a:r>
                        <a:rPr lang="en-US" b="0" u="none" dirty="0">
                          <a:solidFill>
                            <a:schemeClr val="tx1"/>
                          </a:solidFill>
                        </a:rPr>
                        <a:t>   </a:t>
                      </a:r>
                      <a:r>
                        <a:rPr lang="en-US" b="0"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134756530"/>
                  </a:ext>
                </a:extLst>
              </a:tr>
              <a:tr h="370840">
                <a:tc>
                  <a:txBody>
                    <a:bodyPr/>
                    <a:lstStyle/>
                    <a:p>
                      <a:r>
                        <a:rPr lang="en-US" b="0" dirty="0">
                          <a:solidFill>
                            <a:schemeClr val="tx1"/>
                          </a:solidFill>
                        </a:rPr>
                        <a:t>Total time required to make Product 2</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1" dirty="0">
                          <a:solidFill>
                            <a:schemeClr val="tx1"/>
                          </a:solidFill>
                        </a:rPr>
                        <a:t>   </a:t>
                      </a:r>
                      <a:r>
                        <a:rPr lang="en-US" b="1" u="dbl" baseline="0" dirty="0">
                          <a:solidFill>
                            <a:schemeClr val="tx1"/>
                          </a:solidFill>
                        </a:rPr>
                        <a:t>    1,100</a:t>
                      </a:r>
                      <a:r>
                        <a:rPr lang="en-US" b="1" u="none" baseline="0" dirty="0">
                          <a:solidFill>
                            <a:schemeClr val="tx1"/>
                          </a:solidFill>
                        </a:rPr>
                        <a:t>   </a:t>
                      </a:r>
                      <a:r>
                        <a:rPr lang="en-US" b="1"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78853630"/>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r>
                        <a:rPr lang="en-US" sz="100" b="0" dirty="0">
                          <a:solidFill>
                            <a:schemeClr val="tx1"/>
                          </a:solidFill>
                        </a:rPr>
                        <a:t>.</a:t>
                      </a:r>
                    </a:p>
                  </a:txBody>
                  <a:tcPr>
                    <a:noFill/>
                  </a:tcPr>
                </a:tc>
                <a:tc>
                  <a:txBody>
                    <a:bodyPr/>
                    <a:lstStyle/>
                    <a:p>
                      <a:endParaRPr lang="en-US"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252757542"/>
                  </a:ext>
                </a:extLst>
              </a:tr>
              <a:tr h="370840">
                <a:tc>
                  <a:txBody>
                    <a:bodyPr/>
                    <a:lstStyle/>
                    <a:p>
                      <a:r>
                        <a:rPr lang="en-US" b="0" dirty="0">
                          <a:solidFill>
                            <a:schemeClr val="tx1"/>
                          </a:solidFill>
                        </a:rPr>
                        <a:t>Total time available</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l"/>
                      <a:r>
                        <a:rPr lang="en-US" sz="1800" b="0" u="none" dirty="0">
                          <a:solidFill>
                            <a:schemeClr val="tx1"/>
                          </a:solidFill>
                        </a:rPr>
                        <a:t>       2,400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49937905"/>
                  </a:ext>
                </a:extLst>
              </a:tr>
              <a:tr h="370840">
                <a:tc>
                  <a:txBody>
                    <a:bodyPr/>
                    <a:lstStyle/>
                    <a:p>
                      <a:r>
                        <a:rPr lang="en-US" b="0" dirty="0">
                          <a:solidFill>
                            <a:schemeClr val="tx1"/>
                          </a:solidFill>
                        </a:rPr>
                        <a:t>Time used to make Product 2</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l"/>
                      <a:r>
                        <a:rPr lang="en-US" sz="1800" b="1" u="none" dirty="0">
                          <a:solidFill>
                            <a:schemeClr val="tx1"/>
                          </a:solidFill>
                        </a:rPr>
                        <a:t>   </a:t>
                      </a:r>
                      <a:r>
                        <a:rPr lang="en-US" sz="1800" b="1" u="sng" dirty="0">
                          <a:solidFill>
                            <a:schemeClr val="tx1"/>
                          </a:solidFill>
                        </a:rPr>
                        <a:t>    1,100</a:t>
                      </a:r>
                      <a:r>
                        <a:rPr lang="en-US" sz="1800" b="1" u="none"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844548221"/>
                  </a:ext>
                </a:extLst>
              </a:tr>
              <a:tr h="370840">
                <a:tc>
                  <a:txBody>
                    <a:bodyPr/>
                    <a:lstStyle/>
                    <a:p>
                      <a:r>
                        <a:rPr lang="en-US" b="0" dirty="0">
                          <a:solidFill>
                            <a:schemeClr val="tx1"/>
                          </a:solidFill>
                        </a:rPr>
                        <a:t>Time available for Product 1</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l"/>
                      <a:r>
                        <a:rPr lang="en-US" sz="1800" b="0" u="none" baseline="0" dirty="0">
                          <a:solidFill>
                            <a:schemeClr val="tx1"/>
                          </a:solidFill>
                        </a:rPr>
                        <a:t>   </a:t>
                      </a:r>
                      <a:r>
                        <a:rPr lang="en-US" sz="1800" b="0" u="sng" baseline="0" dirty="0">
                          <a:solidFill>
                            <a:schemeClr val="tx1"/>
                          </a:solidFill>
                        </a:rPr>
                        <a:t>    1,300</a:t>
                      </a:r>
                      <a:r>
                        <a:rPr lang="en-US" sz="1800" b="0" u="none" baseline="0"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402406019"/>
                  </a:ext>
                </a:extLst>
              </a:tr>
              <a:tr h="370840">
                <a:tc>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l"/>
                      <a:r>
                        <a:rPr lang="en-US" sz="1800" b="0" u="none" baseline="0" dirty="0">
                          <a:solidFill>
                            <a:schemeClr val="tx1"/>
                          </a:solidFill>
                        </a:rPr>
                        <a:t>   </a:t>
                      </a:r>
                      <a:r>
                        <a:rPr lang="en-US" sz="1800" b="0" u="dbl" baseline="0" dirty="0">
                          <a:solidFill>
                            <a:schemeClr val="tx1"/>
                          </a:solidFill>
                        </a:rPr>
                        <a:t>              </a:t>
                      </a:r>
                      <a:r>
                        <a:rPr lang="en-US" sz="1800" b="0" u="none" baseline="0" dirty="0">
                          <a:solidFill>
                            <a:schemeClr val="tx1"/>
                          </a:solidFill>
                        </a:rPr>
                        <a:t> </a:t>
                      </a:r>
                      <a:r>
                        <a:rPr lang="en-US" sz="100" b="0" u="none" baseline="0" dirty="0">
                          <a:solidFill>
                            <a:schemeClr val="tx1"/>
                          </a:solidFill>
                        </a:rPr>
                        <a:t>.</a:t>
                      </a:r>
                      <a:r>
                        <a:rPr lang="en-US" sz="1800" b="0" u="none" baseline="0" dirty="0">
                          <a:solidFill>
                            <a:schemeClr val="tx1"/>
                          </a:solidFill>
                        </a:rPr>
                        <a:t>  units</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550395967"/>
                  </a:ext>
                </a:extLst>
              </a:tr>
            </a:tbl>
          </a:graphicData>
        </a:graphic>
      </p:graphicFrame>
    </p:spTree>
    <p:extLst>
      <p:ext uri="{BB962C8B-B14F-4D97-AF65-F5344CB8AC3E}">
        <p14:creationId xmlns:p14="http://schemas.microsoft.com/office/powerpoint/2010/main" val="36023888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5</a:t>
            </a:r>
            <a:endParaRPr lang="en-US" sz="1100" noProof="0" dirty="0"/>
          </a:p>
        </p:txBody>
      </p:sp>
      <p:sp>
        <p:nvSpPr>
          <p:cNvPr id="7" name="Content Placeholder 6"/>
          <p:cNvSpPr>
            <a:spLocks noGrp="1"/>
          </p:cNvSpPr>
          <p:nvPr>
            <p:ph idx="1"/>
          </p:nvPr>
        </p:nvSpPr>
        <p:spPr>
          <a:xfrm>
            <a:off x="822325" y="1392175"/>
            <a:ext cx="7543800" cy="457199"/>
          </a:xfrm>
        </p:spPr>
        <p:txBody>
          <a:bodyPr/>
          <a:lstStyle/>
          <a:p>
            <a:pPr marL="90488" indent="-90488" algn="ctr">
              <a:lnSpc>
                <a:spcPct val="90000"/>
              </a:lnSpc>
              <a:spcBef>
                <a:spcPts val="1200"/>
              </a:spcBef>
            </a:pPr>
            <a:r>
              <a:rPr lang="en-US" sz="2800" b="1" noProof="0" dirty="0">
                <a:solidFill>
                  <a:srgbClr val="0000CC"/>
                </a:solidFill>
              </a:rPr>
              <a:t>Let’s see how this plan would work</a:t>
            </a:r>
            <a:r>
              <a:rPr lang="en-US" sz="2800" noProof="0" dirty="0">
                <a:solidFill>
                  <a:srgbClr val="0000CC"/>
                </a:solidFill>
                <a:effectLst>
                  <a:outerShdw blurRad="38100" dist="38100" dir="2700000" algn="tl">
                    <a:srgbClr val="DDDDDD"/>
                  </a:outerShdw>
                </a:effectLst>
              </a:rPr>
              <a:t>.</a:t>
            </a:r>
          </a:p>
        </p:txBody>
      </p:sp>
      <p:sp>
        <p:nvSpPr>
          <p:cNvPr id="9" name="Content Placeholder 7"/>
          <p:cNvSpPr>
            <a:spLocks noGrp="1"/>
          </p:cNvSpPr>
          <p:nvPr>
            <p:ph sz="quarter" idx="10"/>
          </p:nvPr>
        </p:nvSpPr>
        <p:spPr>
          <a:xfrm>
            <a:off x="1828800" y="2106694"/>
            <a:ext cx="5692228" cy="392603"/>
          </a:xfrm>
        </p:spPr>
        <p:txBody>
          <a:bodyPr/>
          <a:lstStyle/>
          <a:p>
            <a:r>
              <a:rPr lang="en-US" sz="1600" b="1" noProof="0" dirty="0">
                <a:solidFill>
                  <a:srgbClr val="C00000"/>
                </a:solidFill>
              </a:rPr>
              <a:t>Allotting Our Constrained Resource (Machine A1)</a:t>
            </a:r>
          </a:p>
        </p:txBody>
      </p:sp>
      <p:graphicFrame>
        <p:nvGraphicFramePr>
          <p:cNvPr id="10" name="Table 9"/>
          <p:cNvGraphicFramePr>
            <a:graphicFrameLocks noGrp="1"/>
          </p:cNvGraphicFramePr>
          <p:nvPr>
            <p:extLst>
              <p:ext uri="{D42A27DB-BD31-4B8C-83A1-F6EECF244321}">
                <p14:modId xmlns:p14="http://schemas.microsoft.com/office/powerpoint/2010/main" val="2958979603"/>
              </p:ext>
            </p:extLst>
          </p:nvPr>
        </p:nvGraphicFramePr>
        <p:xfrm>
          <a:off x="1706601" y="2696982"/>
          <a:ext cx="5791200" cy="3332480"/>
        </p:xfrm>
        <a:graphic>
          <a:graphicData uri="http://schemas.openxmlformats.org/drawingml/2006/table">
            <a:tbl>
              <a:tblPr firstRow="1" bandRow="1">
                <a:tableStyleId>{5C22544A-7EE6-4342-B048-85BDC9FD1C3A}</a:tableStyleId>
              </a:tblPr>
              <a:tblGrid>
                <a:gridCol w="3810000">
                  <a:extLst>
                    <a:ext uri="{9D8B030D-6E8A-4147-A177-3AD203B41FA5}">
                      <a16:colId xmlns="" xmlns:a16="http://schemas.microsoft.com/office/drawing/2014/main" val="1708871820"/>
                    </a:ext>
                  </a:extLst>
                </a:gridCol>
                <a:gridCol w="254000">
                  <a:extLst>
                    <a:ext uri="{9D8B030D-6E8A-4147-A177-3AD203B41FA5}">
                      <a16:colId xmlns="" xmlns:a16="http://schemas.microsoft.com/office/drawing/2014/main" val="186834030"/>
                    </a:ext>
                  </a:extLst>
                </a:gridCol>
                <a:gridCol w="1727200">
                  <a:extLst>
                    <a:ext uri="{9D8B030D-6E8A-4147-A177-3AD203B41FA5}">
                      <a16:colId xmlns="" xmlns:a16="http://schemas.microsoft.com/office/drawing/2014/main" val="279662640"/>
                    </a:ext>
                  </a:extLst>
                </a:gridCol>
              </a:tblGrid>
              <a:tr h="308117">
                <a:tc>
                  <a:txBody>
                    <a:bodyPr/>
                    <a:lstStyle/>
                    <a:p>
                      <a:r>
                        <a:rPr lang="en-US" b="0" dirty="0">
                          <a:solidFill>
                            <a:schemeClr val="tx1"/>
                          </a:solidFill>
                        </a:rPr>
                        <a:t>Weekly demand for Product</a:t>
                      </a:r>
                      <a:r>
                        <a:rPr lang="en-US" b="0" baseline="0" dirty="0">
                          <a:solidFill>
                            <a:schemeClr val="tx1"/>
                          </a:solidFill>
                        </a:rPr>
                        <a:t> 2</a:t>
                      </a:r>
                      <a:endParaRPr lang="en-US" b="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endParaRPr lang="en-US" b="0" dirty="0">
                        <a:solidFill>
                          <a:schemeClr val="tx1"/>
                        </a:solidFill>
                      </a:endParaRPr>
                    </a:p>
                  </a:txBody>
                  <a:tcPr>
                    <a:lnT w="12700" cap="flat" cmpd="sng" algn="ctr">
                      <a:solidFill>
                        <a:schemeClr val="tx1"/>
                      </a:solidFill>
                      <a:prstDash val="solid"/>
                      <a:round/>
                      <a:headEnd type="none" w="med" len="med"/>
                      <a:tailEnd type="none" w="med" len="med"/>
                    </a:lnT>
                    <a:noFill/>
                  </a:tcPr>
                </a:tc>
                <a:tc>
                  <a:txBody>
                    <a:bodyPr/>
                    <a:lstStyle/>
                    <a:p>
                      <a:r>
                        <a:rPr lang="en-US" b="0" dirty="0">
                          <a:solidFill>
                            <a:schemeClr val="tx1"/>
                          </a:solidFill>
                        </a:rPr>
                        <a:t>       2,200   units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941396983"/>
                  </a:ext>
                </a:extLst>
              </a:tr>
              <a:tr h="370840">
                <a:tc>
                  <a:txBody>
                    <a:bodyPr/>
                    <a:lstStyle/>
                    <a:p>
                      <a:r>
                        <a:rPr lang="en-US" b="0" dirty="0">
                          <a:solidFill>
                            <a:schemeClr val="tx1"/>
                          </a:solidFill>
                        </a:rPr>
                        <a:t>Time required per unit</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dirty="0">
                          <a:solidFill>
                            <a:schemeClr val="tx1"/>
                          </a:solidFill>
                        </a:rPr>
                        <a:t>× </a:t>
                      </a:r>
                      <a:r>
                        <a:rPr lang="en-US" b="0" u="sng" dirty="0">
                          <a:solidFill>
                            <a:schemeClr val="tx1"/>
                          </a:solidFill>
                        </a:rPr>
                        <a:t>      0.50</a:t>
                      </a:r>
                      <a:r>
                        <a:rPr lang="en-US" b="0" u="none" dirty="0">
                          <a:solidFill>
                            <a:schemeClr val="tx1"/>
                          </a:solidFill>
                        </a:rPr>
                        <a:t>   </a:t>
                      </a:r>
                      <a:r>
                        <a:rPr lang="en-US" b="0"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134756530"/>
                  </a:ext>
                </a:extLst>
              </a:tr>
              <a:tr h="370840">
                <a:tc>
                  <a:txBody>
                    <a:bodyPr/>
                    <a:lstStyle/>
                    <a:p>
                      <a:r>
                        <a:rPr lang="en-US" b="0" dirty="0">
                          <a:solidFill>
                            <a:schemeClr val="tx1"/>
                          </a:solidFill>
                        </a:rPr>
                        <a:t>Total time required to make Product 2</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r>
                        <a:rPr lang="en-US" b="0" dirty="0">
                          <a:solidFill>
                            <a:schemeClr val="tx1"/>
                          </a:solidFill>
                        </a:rPr>
                        <a:t>   </a:t>
                      </a:r>
                      <a:r>
                        <a:rPr lang="en-US" b="0" u="dbl" baseline="0" dirty="0">
                          <a:solidFill>
                            <a:schemeClr val="tx1"/>
                          </a:solidFill>
                        </a:rPr>
                        <a:t>    1,100</a:t>
                      </a:r>
                      <a:r>
                        <a:rPr lang="en-US" b="0" u="none" baseline="0" dirty="0">
                          <a:solidFill>
                            <a:schemeClr val="tx1"/>
                          </a:solidFill>
                        </a:rPr>
                        <a:t>   </a:t>
                      </a:r>
                      <a:r>
                        <a:rPr lang="en-US" b="0" dirty="0">
                          <a:solidFill>
                            <a:schemeClr val="tx1"/>
                          </a:solidFill>
                        </a:rPr>
                        <a:t>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678853630"/>
                  </a:ext>
                </a:extLst>
              </a:tr>
              <a:tr h="370840">
                <a:tc>
                  <a:txBody>
                    <a:bodyPr/>
                    <a:lstStyle/>
                    <a:p>
                      <a:endParaRPr lang="en-US" sz="100" b="0" dirty="0">
                        <a:solidFill>
                          <a:schemeClr val="tx1"/>
                        </a:solidFill>
                      </a:endParaRPr>
                    </a:p>
                  </a:txBody>
                  <a:tcPr>
                    <a:lnL w="12700" cap="flat" cmpd="sng" algn="ctr">
                      <a:solidFill>
                        <a:schemeClr val="tx1"/>
                      </a:solidFill>
                      <a:prstDash val="solid"/>
                      <a:round/>
                      <a:headEnd type="none" w="med" len="med"/>
                      <a:tailEnd type="none" w="med" len="med"/>
                    </a:lnL>
                    <a:noFill/>
                  </a:tcPr>
                </a:tc>
                <a:tc>
                  <a:txBody>
                    <a:bodyPr/>
                    <a:lstStyle/>
                    <a:p>
                      <a:r>
                        <a:rPr lang="en-US" sz="100" b="0" dirty="0">
                          <a:solidFill>
                            <a:schemeClr val="tx1"/>
                          </a:solidFill>
                        </a:rPr>
                        <a:t>.</a:t>
                      </a:r>
                    </a:p>
                  </a:txBody>
                  <a:tcPr>
                    <a:noFill/>
                  </a:tcPr>
                </a:tc>
                <a:tc>
                  <a:txBody>
                    <a:bodyPr/>
                    <a:lstStyle/>
                    <a:p>
                      <a:endParaRPr lang="en-US" b="0" dirty="0">
                        <a:solidFill>
                          <a:schemeClr val="tx1"/>
                        </a:solidFill>
                      </a:endParaRP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252757542"/>
                  </a:ext>
                </a:extLst>
              </a:tr>
              <a:tr h="370840">
                <a:tc>
                  <a:txBody>
                    <a:bodyPr/>
                    <a:lstStyle/>
                    <a:p>
                      <a:r>
                        <a:rPr lang="en-US" b="0" dirty="0">
                          <a:solidFill>
                            <a:schemeClr val="tx1"/>
                          </a:solidFill>
                        </a:rPr>
                        <a:t>Total time available</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ctr"/>
                      <a:r>
                        <a:rPr lang="en-US" sz="1800" b="0" u="none" dirty="0">
                          <a:solidFill>
                            <a:schemeClr val="tx1"/>
                          </a:solidFill>
                        </a:rPr>
                        <a:t>     2,400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49937905"/>
                  </a:ext>
                </a:extLst>
              </a:tr>
              <a:tr h="370840">
                <a:tc>
                  <a:txBody>
                    <a:bodyPr/>
                    <a:lstStyle/>
                    <a:p>
                      <a:r>
                        <a:rPr lang="en-US" b="0" dirty="0">
                          <a:solidFill>
                            <a:schemeClr val="tx1"/>
                          </a:solidFill>
                        </a:rPr>
                        <a:t>Time used to make Product 2</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ctr"/>
                      <a:r>
                        <a:rPr lang="en-US" sz="1800" b="0" u="none" dirty="0">
                          <a:solidFill>
                            <a:schemeClr val="tx1"/>
                          </a:solidFill>
                        </a:rPr>
                        <a:t>  </a:t>
                      </a:r>
                      <a:r>
                        <a:rPr lang="en-US" sz="1800" b="0" u="sng" dirty="0">
                          <a:solidFill>
                            <a:schemeClr val="tx1"/>
                          </a:solidFill>
                        </a:rPr>
                        <a:t>    1,100</a:t>
                      </a:r>
                      <a:r>
                        <a:rPr lang="en-US" sz="1800" b="0" u="none"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8445482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Time available for Product 1</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ctr"/>
                      <a:r>
                        <a:rPr lang="en-US" sz="1800" b="0" u="none" baseline="0" dirty="0">
                          <a:solidFill>
                            <a:schemeClr val="tx1"/>
                          </a:solidFill>
                        </a:rPr>
                        <a:t>      1,300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373895966"/>
                  </a:ext>
                </a:extLst>
              </a:tr>
              <a:tr h="370840">
                <a:tc>
                  <a:txBody>
                    <a:bodyPr/>
                    <a:lstStyle/>
                    <a:p>
                      <a:r>
                        <a:rPr lang="en-US" b="0" dirty="0">
                          <a:solidFill>
                            <a:schemeClr val="tx1"/>
                          </a:solidFill>
                        </a:rPr>
                        <a:t>Time required per unit</a:t>
                      </a:r>
                    </a:p>
                  </a:txBody>
                  <a:tcPr>
                    <a:lnL w="12700" cap="flat" cmpd="sng" algn="ctr">
                      <a:solidFill>
                        <a:schemeClr val="tx1"/>
                      </a:solidFill>
                      <a:prstDash val="solid"/>
                      <a:round/>
                      <a:headEnd type="none" w="med" len="med"/>
                      <a:tailEnd type="none" w="med" len="med"/>
                    </a:lnL>
                    <a:noFill/>
                  </a:tcPr>
                </a:tc>
                <a:tc>
                  <a:txBody>
                    <a:bodyPr/>
                    <a:lstStyle/>
                    <a:p>
                      <a:endParaRPr lang="en-US" b="0" dirty="0">
                        <a:solidFill>
                          <a:schemeClr val="tx1"/>
                        </a:solidFill>
                      </a:endParaRPr>
                    </a:p>
                  </a:txBody>
                  <a:tcPr>
                    <a:noFill/>
                  </a:tcPr>
                </a:tc>
                <a:tc>
                  <a:txBody>
                    <a:bodyPr/>
                    <a:lstStyle/>
                    <a:p>
                      <a:pPr algn="ctr"/>
                      <a:r>
                        <a:rPr lang="en-US" sz="1800" b="0" u="none" baseline="0" dirty="0">
                          <a:solidFill>
                            <a:schemeClr val="tx1"/>
                          </a:solidFill>
                        </a:rPr>
                        <a:t> ÷</a:t>
                      </a:r>
                      <a:r>
                        <a:rPr lang="en-US" sz="1800" b="0" u="sng" baseline="0" dirty="0">
                          <a:solidFill>
                            <a:schemeClr val="tx1"/>
                          </a:solidFill>
                        </a:rPr>
                        <a:t>     1.00</a:t>
                      </a:r>
                      <a:r>
                        <a:rPr lang="en-US" sz="1800" b="0" u="none" baseline="0" dirty="0">
                          <a:solidFill>
                            <a:schemeClr val="tx1"/>
                          </a:solidFill>
                        </a:rPr>
                        <a:t>   min.</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78170172"/>
                  </a:ext>
                </a:extLst>
              </a:tr>
              <a:tr h="370840">
                <a:tc>
                  <a:txBody>
                    <a:bodyPr/>
                    <a:lstStyle/>
                    <a:p>
                      <a:r>
                        <a:rPr lang="en-US" b="0" dirty="0">
                          <a:solidFill>
                            <a:schemeClr val="tx1"/>
                          </a:solidFill>
                        </a:rPr>
                        <a:t>Production of Product 1</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endParaRPr lang="en-US" b="0" dirty="0">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pPr algn="ctr"/>
                      <a:r>
                        <a:rPr lang="en-US" sz="1800" b="0" u="none" baseline="0" dirty="0">
                          <a:solidFill>
                            <a:schemeClr val="tx1"/>
                          </a:solidFill>
                        </a:rPr>
                        <a:t>   </a:t>
                      </a:r>
                      <a:r>
                        <a:rPr lang="en-US" sz="1800" b="0" u="dbl" baseline="0" dirty="0">
                          <a:solidFill>
                            <a:schemeClr val="tx1"/>
                          </a:solidFill>
                        </a:rPr>
                        <a:t>   1,300</a:t>
                      </a:r>
                      <a:r>
                        <a:rPr lang="en-US" sz="1800" b="0" u="none" baseline="0" dirty="0">
                          <a:solidFill>
                            <a:schemeClr val="tx1"/>
                          </a:solidFill>
                        </a:rPr>
                        <a:t>   units</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02406019"/>
                  </a:ext>
                </a:extLst>
              </a:tr>
            </a:tbl>
          </a:graphicData>
        </a:graphic>
      </p:graphicFrame>
    </p:spTree>
    <p:extLst>
      <p:ext uri="{BB962C8B-B14F-4D97-AF65-F5344CB8AC3E}">
        <p14:creationId xmlns:p14="http://schemas.microsoft.com/office/powerpoint/2010/main" val="3945264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Identifying Relevant Costs</a:t>
            </a:r>
            <a:r>
              <a:rPr lang="en-US" noProof="0" dirty="0">
                <a:cs typeface="ＭＳ Ｐゴシック" charset="-128"/>
              </a:rPr>
              <a:t> – </a:t>
            </a:r>
            <a:r>
              <a:rPr lang="en-US" altLang="en-US" noProof="0" dirty="0">
                <a:cs typeface="ＭＳ Ｐゴシック" charset="-128"/>
              </a:rPr>
              <a:t>An Example</a:t>
            </a:r>
            <a:endParaRPr lang="en-US" noProof="0" dirty="0"/>
          </a:p>
        </p:txBody>
      </p:sp>
      <p:sp>
        <p:nvSpPr>
          <p:cNvPr id="7" name="Content Placeholder 6"/>
          <p:cNvSpPr>
            <a:spLocks noGrp="1"/>
          </p:cNvSpPr>
          <p:nvPr>
            <p:ph idx="1"/>
          </p:nvPr>
        </p:nvSpPr>
        <p:spPr>
          <a:xfrm>
            <a:off x="822325" y="1447799"/>
            <a:ext cx="7543800" cy="1185117"/>
          </a:xfrm>
          <a:ln>
            <a:solidFill>
              <a:schemeClr val="tx1"/>
            </a:solidFill>
          </a:ln>
        </p:spPr>
        <p:txBody>
          <a:bodyPr/>
          <a:lstStyle/>
          <a:p>
            <a:pPr marL="92075">
              <a:spcAft>
                <a:spcPts val="0"/>
              </a:spcAft>
            </a:pPr>
            <a:r>
              <a:rPr lang="en-US" sz="1800" noProof="0" dirty="0">
                <a:solidFill>
                  <a:srgbClr val="2E663E"/>
                </a:solidFill>
              </a:rPr>
              <a:t>Cynthia, a Boston student, is considering visiting her friend in New York. She can drive or take the train. By car, it is 230 miles to her friend’s apartment. She is trying to decide which alternative is less expensive and has gathered the following information.</a:t>
            </a:r>
          </a:p>
        </p:txBody>
      </p:sp>
      <p:sp>
        <p:nvSpPr>
          <p:cNvPr id="5" name="Content Placeholder 4">
            <a:extLst>
              <a:ext uri="{FF2B5EF4-FFF2-40B4-BE49-F238E27FC236}">
                <a16:creationId xmlns="" xmlns:a16="http://schemas.microsoft.com/office/drawing/2014/main" id="{E72DFB52-061B-403E-BD60-DF4FD647AB5B}"/>
              </a:ext>
            </a:extLst>
          </p:cNvPr>
          <p:cNvSpPr>
            <a:spLocks noGrp="1"/>
          </p:cNvSpPr>
          <p:nvPr>
            <p:ph idx="10"/>
          </p:nvPr>
        </p:nvSpPr>
        <p:spPr>
          <a:xfrm>
            <a:off x="822323" y="2706420"/>
            <a:ext cx="7521575" cy="431578"/>
          </a:xfrm>
        </p:spPr>
        <p:txBody>
          <a:bodyPr/>
          <a:lstStyle/>
          <a:p>
            <a:pPr algn="ctr"/>
            <a:r>
              <a:rPr lang="en-US" dirty="0"/>
              <a:t>Automobile Costs (based on 10,000 miles driven per year)</a:t>
            </a:r>
          </a:p>
        </p:txBody>
      </p:sp>
      <p:graphicFrame>
        <p:nvGraphicFramePr>
          <p:cNvPr id="15" name="Table 14">
            <a:extLst>
              <a:ext uri="{FF2B5EF4-FFF2-40B4-BE49-F238E27FC236}">
                <a16:creationId xmlns="" xmlns:a16="http://schemas.microsoft.com/office/drawing/2014/main" id="{E6CCB783-39AB-4CB9-961A-837AF33FDE75}"/>
              </a:ext>
            </a:extLst>
          </p:cNvPr>
          <p:cNvGraphicFramePr>
            <a:graphicFrameLocks noGrp="1"/>
          </p:cNvGraphicFramePr>
          <p:nvPr>
            <p:extLst>
              <p:ext uri="{D42A27DB-BD31-4B8C-83A1-F6EECF244321}">
                <p14:modId xmlns:p14="http://schemas.microsoft.com/office/powerpoint/2010/main" val="950818271"/>
              </p:ext>
            </p:extLst>
          </p:nvPr>
        </p:nvGraphicFramePr>
        <p:xfrm>
          <a:off x="818708" y="3124200"/>
          <a:ext cx="7655367" cy="2141640"/>
        </p:xfrm>
        <a:graphic>
          <a:graphicData uri="http://schemas.openxmlformats.org/drawingml/2006/table">
            <a:tbl>
              <a:tblPr firstRow="1" bandRow="1">
                <a:tableStyleId>{5940675A-B579-460E-94D1-54222C63F5DA}</a:tableStyleId>
              </a:tblPr>
              <a:tblGrid>
                <a:gridCol w="394159">
                  <a:extLst>
                    <a:ext uri="{9D8B030D-6E8A-4147-A177-3AD203B41FA5}">
                      <a16:colId xmlns="" xmlns:a16="http://schemas.microsoft.com/office/drawing/2014/main" val="20000"/>
                    </a:ext>
                  </a:extLst>
                </a:gridCol>
                <a:gridCol w="3435333">
                  <a:extLst>
                    <a:ext uri="{9D8B030D-6E8A-4147-A177-3AD203B41FA5}">
                      <a16:colId xmlns="" xmlns:a16="http://schemas.microsoft.com/office/drawing/2014/main" val="20001"/>
                    </a:ext>
                  </a:extLst>
                </a:gridCol>
                <a:gridCol w="2529256">
                  <a:extLst>
                    <a:ext uri="{9D8B030D-6E8A-4147-A177-3AD203B41FA5}">
                      <a16:colId xmlns="" xmlns:a16="http://schemas.microsoft.com/office/drawing/2014/main" val="20002"/>
                    </a:ext>
                  </a:extLst>
                </a:gridCol>
                <a:gridCol w="1296619">
                  <a:extLst>
                    <a:ext uri="{9D8B030D-6E8A-4147-A177-3AD203B41FA5}">
                      <a16:colId xmlns="" xmlns:a16="http://schemas.microsoft.com/office/drawing/2014/main" val="20003"/>
                    </a:ext>
                  </a:extLst>
                </a:gridCol>
              </a:tblGrid>
              <a:tr h="230040">
                <a:tc>
                  <a:txBody>
                    <a:bodyPr/>
                    <a:lstStyle/>
                    <a:p>
                      <a:endParaRPr lang="en-US" sz="1400" dirty="0">
                        <a:solidFill>
                          <a:schemeClr val="tx1"/>
                        </a:solidFill>
                        <a:latin typeface="+mn-lt"/>
                        <a:ea typeface="Verdana" pitchFamily="34" charset="0"/>
                        <a:cs typeface="Verdana" pitchFamily="34" charset="0"/>
                      </a:endParaRPr>
                    </a:p>
                  </a:txBody>
                  <a:tcPr anchor="ctr"/>
                </a:tc>
                <a:tc>
                  <a:txBody>
                    <a:bodyPr/>
                    <a:lstStyle/>
                    <a:p>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b="1" dirty="0">
                          <a:solidFill>
                            <a:schemeClr val="tx1"/>
                          </a:solidFill>
                          <a:latin typeface="+mn-lt"/>
                          <a:ea typeface="Verdana" pitchFamily="34" charset="0"/>
                          <a:cs typeface="Verdana" pitchFamily="34" charset="0"/>
                        </a:rPr>
                        <a:t>Annual Cost</a:t>
                      </a:r>
                      <a:r>
                        <a:rPr lang="en-US" sz="1400" b="1" baseline="0" dirty="0">
                          <a:solidFill>
                            <a:schemeClr val="tx1"/>
                          </a:solidFill>
                          <a:latin typeface="+mn-lt"/>
                          <a:ea typeface="Verdana" pitchFamily="34" charset="0"/>
                          <a:cs typeface="Verdana" pitchFamily="34" charset="0"/>
                        </a:rPr>
                        <a:t> of Fixed Items</a:t>
                      </a:r>
                      <a:endParaRPr lang="en-US" sz="1400" b="1" dirty="0">
                        <a:solidFill>
                          <a:schemeClr val="tx1"/>
                        </a:solidFill>
                        <a:latin typeface="+mn-lt"/>
                        <a:ea typeface="Verdana" pitchFamily="34" charset="0"/>
                        <a:cs typeface="Verdana" pitchFamily="34" charset="0"/>
                      </a:endParaRPr>
                    </a:p>
                  </a:txBody>
                  <a:tcPr anchor="ctr"/>
                </a:tc>
                <a:tc>
                  <a:txBody>
                    <a:bodyPr/>
                    <a:lstStyle/>
                    <a:p>
                      <a:pPr algn="ctr"/>
                      <a:r>
                        <a:rPr lang="en-US" sz="1400" b="1" dirty="0">
                          <a:solidFill>
                            <a:schemeClr val="tx1"/>
                          </a:solidFill>
                          <a:latin typeface="+mn-lt"/>
                          <a:ea typeface="Verdana" pitchFamily="34" charset="0"/>
                          <a:cs typeface="Verdana" pitchFamily="34" charset="0"/>
                        </a:rPr>
                        <a:t>Cost per Mile</a:t>
                      </a:r>
                    </a:p>
                  </a:txBody>
                  <a:tcPr anchor="ctr"/>
                </a:tc>
                <a:extLst>
                  <a:ext uri="{0D108BD9-81ED-4DB2-BD59-A6C34878D82A}">
                    <a16:rowId xmlns="" xmlns:a16="http://schemas.microsoft.com/office/drawing/2014/main" val="10000"/>
                  </a:ext>
                </a:extLst>
              </a:tr>
              <a:tr h="308820">
                <a:tc>
                  <a:txBody>
                    <a:bodyPr/>
                    <a:lstStyle/>
                    <a:p>
                      <a:pPr algn="ctr"/>
                      <a:r>
                        <a:rPr lang="en-US" sz="1400" dirty="0">
                          <a:solidFill>
                            <a:schemeClr val="tx1"/>
                          </a:solidFill>
                          <a:latin typeface="+mn-lt"/>
                          <a:ea typeface="Verdana" pitchFamily="34" charset="0"/>
                          <a:cs typeface="Verdana" pitchFamily="34" charset="0"/>
                        </a:rPr>
                        <a:t>1</a:t>
                      </a:r>
                    </a:p>
                  </a:txBody>
                  <a:tcPr anchor="ctr"/>
                </a:tc>
                <a:tc>
                  <a:txBody>
                    <a:bodyPr/>
                    <a:lstStyle/>
                    <a:p>
                      <a:r>
                        <a:rPr lang="en-US" sz="1400" dirty="0">
                          <a:solidFill>
                            <a:schemeClr val="tx1"/>
                          </a:solidFill>
                          <a:latin typeface="+mn-lt"/>
                          <a:ea typeface="Verdana" pitchFamily="34" charset="0"/>
                          <a:cs typeface="Verdana" pitchFamily="34" charset="0"/>
                        </a:rPr>
                        <a:t>Annual straight-line</a:t>
                      </a:r>
                      <a:r>
                        <a:rPr lang="en-US" sz="1400" baseline="0" dirty="0">
                          <a:solidFill>
                            <a:schemeClr val="tx1"/>
                          </a:solidFill>
                          <a:latin typeface="+mn-lt"/>
                          <a:ea typeface="Verdana" pitchFamily="34" charset="0"/>
                          <a:cs typeface="Verdana" pitchFamily="34" charset="0"/>
                        </a:rPr>
                        <a:t> depreciation on car</a:t>
                      </a: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b="1" dirty="0">
                          <a:solidFill>
                            <a:schemeClr val="tx1"/>
                          </a:solidFill>
                          <a:latin typeface="+mn-lt"/>
                          <a:ea typeface="Verdana" pitchFamily="34" charset="0"/>
                          <a:cs typeface="Verdana" pitchFamily="34" charset="0"/>
                        </a:rPr>
                        <a:t>$2,800</a:t>
                      </a:r>
                    </a:p>
                  </a:txBody>
                  <a:tcPr anchor="ctr"/>
                </a:tc>
                <a:tc>
                  <a:txBody>
                    <a:bodyPr/>
                    <a:lstStyle/>
                    <a:p>
                      <a:pPr algn="ctr"/>
                      <a:r>
                        <a:rPr lang="en-US" sz="1400" dirty="0">
                          <a:solidFill>
                            <a:schemeClr val="tx1"/>
                          </a:solidFill>
                          <a:latin typeface="+mn-lt"/>
                          <a:ea typeface="Verdana" pitchFamily="34" charset="0"/>
                          <a:cs typeface="Verdana" pitchFamily="34" charset="0"/>
                        </a:rPr>
                        <a:t>$0.280</a:t>
                      </a:r>
                    </a:p>
                  </a:txBody>
                  <a:tcPr anchor="ctr"/>
                </a:tc>
                <a:extLst>
                  <a:ext uri="{0D108BD9-81ED-4DB2-BD59-A6C34878D82A}">
                    <a16:rowId xmlns="" xmlns:a16="http://schemas.microsoft.com/office/drawing/2014/main" val="10001"/>
                  </a:ext>
                </a:extLst>
              </a:tr>
              <a:tr h="230040">
                <a:tc>
                  <a:txBody>
                    <a:bodyPr/>
                    <a:lstStyle/>
                    <a:p>
                      <a:pPr algn="ctr"/>
                      <a:r>
                        <a:rPr lang="en-US" sz="1400" dirty="0">
                          <a:solidFill>
                            <a:schemeClr val="tx1"/>
                          </a:solidFill>
                          <a:latin typeface="+mn-lt"/>
                          <a:ea typeface="Verdana" pitchFamily="34" charset="0"/>
                          <a:cs typeface="Verdana" pitchFamily="34" charset="0"/>
                        </a:rPr>
                        <a:t>2</a:t>
                      </a:r>
                    </a:p>
                  </a:txBody>
                  <a:tcPr anchor="ctr"/>
                </a:tc>
                <a:tc>
                  <a:txBody>
                    <a:bodyPr/>
                    <a:lstStyle/>
                    <a:p>
                      <a:r>
                        <a:rPr lang="en-US" sz="1400" dirty="0">
                          <a:solidFill>
                            <a:schemeClr val="tx1"/>
                          </a:solidFill>
                          <a:latin typeface="+mn-lt"/>
                          <a:ea typeface="Verdana" pitchFamily="34" charset="0"/>
                          <a:cs typeface="Verdana" pitchFamily="34" charset="0"/>
                        </a:rPr>
                        <a:t>Cost of gasoline</a:t>
                      </a:r>
                    </a:p>
                  </a:txBody>
                  <a:tcPr anchor="ctr"/>
                </a:tc>
                <a:tc>
                  <a:txBody>
                    <a:bodyPr/>
                    <a:lstStyle/>
                    <a:p>
                      <a:pPr algn="ct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b="1" dirty="0">
                          <a:solidFill>
                            <a:schemeClr val="tx1"/>
                          </a:solidFill>
                          <a:latin typeface="+mn-lt"/>
                          <a:ea typeface="Verdana" pitchFamily="34" charset="0"/>
                          <a:cs typeface="Verdana" pitchFamily="34" charset="0"/>
                        </a:rPr>
                        <a:t>   0.100</a:t>
                      </a:r>
                    </a:p>
                  </a:txBody>
                  <a:tcPr anchor="ctr"/>
                </a:tc>
                <a:extLst>
                  <a:ext uri="{0D108BD9-81ED-4DB2-BD59-A6C34878D82A}">
                    <a16:rowId xmlns="" xmlns:a16="http://schemas.microsoft.com/office/drawing/2014/main" val="10002"/>
                  </a:ext>
                </a:extLst>
              </a:tr>
              <a:tr h="308820">
                <a:tc>
                  <a:txBody>
                    <a:bodyPr/>
                    <a:lstStyle/>
                    <a:p>
                      <a:pPr algn="ctr"/>
                      <a:r>
                        <a:rPr lang="en-US" sz="1400" dirty="0">
                          <a:solidFill>
                            <a:schemeClr val="tx1"/>
                          </a:solidFill>
                          <a:latin typeface="+mn-lt"/>
                          <a:ea typeface="Verdana" pitchFamily="34" charset="0"/>
                          <a:cs typeface="Verdana" pitchFamily="34" charset="0"/>
                        </a:rPr>
                        <a:t>3</a:t>
                      </a:r>
                    </a:p>
                  </a:txBody>
                  <a:tcPr anchor="ctr"/>
                </a:tc>
                <a:tc>
                  <a:txBody>
                    <a:bodyPr/>
                    <a:lstStyle/>
                    <a:p>
                      <a:r>
                        <a:rPr lang="en-US" sz="1400" dirty="0">
                          <a:solidFill>
                            <a:schemeClr val="tx1"/>
                          </a:solidFill>
                          <a:latin typeface="+mn-lt"/>
                          <a:ea typeface="Verdana" pitchFamily="34" charset="0"/>
                          <a:cs typeface="Verdana" pitchFamily="34" charset="0"/>
                        </a:rPr>
                        <a:t>Annual cost</a:t>
                      </a:r>
                      <a:r>
                        <a:rPr lang="en-US" sz="1400" baseline="0" dirty="0">
                          <a:solidFill>
                            <a:schemeClr val="tx1"/>
                          </a:solidFill>
                          <a:latin typeface="+mn-lt"/>
                          <a:ea typeface="Verdana" pitchFamily="34" charset="0"/>
                          <a:cs typeface="Verdana" pitchFamily="34" charset="0"/>
                        </a:rPr>
                        <a:t> of auto insurance and license</a:t>
                      </a: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dirty="0">
                          <a:solidFill>
                            <a:schemeClr val="tx1"/>
                          </a:solidFill>
                          <a:latin typeface="+mn-lt"/>
                          <a:ea typeface="Verdana" pitchFamily="34" charset="0"/>
                          <a:cs typeface="Verdana" pitchFamily="34" charset="0"/>
                        </a:rPr>
                        <a:t>   1,380</a:t>
                      </a:r>
                    </a:p>
                  </a:txBody>
                  <a:tcPr anchor="ctr"/>
                </a:tc>
                <a:tc>
                  <a:txBody>
                    <a:bodyPr/>
                    <a:lstStyle/>
                    <a:p>
                      <a:pPr algn="ctr"/>
                      <a:r>
                        <a:rPr lang="en-US" sz="1400" dirty="0">
                          <a:solidFill>
                            <a:schemeClr val="tx1"/>
                          </a:solidFill>
                          <a:latin typeface="+mn-lt"/>
                          <a:ea typeface="Verdana" pitchFamily="34" charset="0"/>
                          <a:cs typeface="Verdana" pitchFamily="34" charset="0"/>
                        </a:rPr>
                        <a:t>   0.138</a:t>
                      </a:r>
                    </a:p>
                  </a:txBody>
                  <a:tcPr anchor="ctr"/>
                </a:tc>
                <a:extLst>
                  <a:ext uri="{0D108BD9-81ED-4DB2-BD59-A6C34878D82A}">
                    <a16:rowId xmlns="" xmlns:a16="http://schemas.microsoft.com/office/drawing/2014/main" val="10003"/>
                  </a:ext>
                </a:extLst>
              </a:tr>
              <a:tr h="230040">
                <a:tc>
                  <a:txBody>
                    <a:bodyPr/>
                    <a:lstStyle/>
                    <a:p>
                      <a:pPr algn="ctr"/>
                      <a:r>
                        <a:rPr lang="en-US" sz="1400" dirty="0">
                          <a:solidFill>
                            <a:schemeClr val="tx1"/>
                          </a:solidFill>
                          <a:latin typeface="+mn-lt"/>
                          <a:ea typeface="Verdana" pitchFamily="34" charset="0"/>
                          <a:cs typeface="Verdana" pitchFamily="34" charset="0"/>
                        </a:rPr>
                        <a:t>4</a:t>
                      </a:r>
                    </a:p>
                  </a:txBody>
                  <a:tcPr anchor="ctr"/>
                </a:tc>
                <a:tc>
                  <a:txBody>
                    <a:bodyPr/>
                    <a:lstStyle/>
                    <a:p>
                      <a:r>
                        <a:rPr lang="en-US" sz="1400" dirty="0">
                          <a:solidFill>
                            <a:schemeClr val="tx1"/>
                          </a:solidFill>
                          <a:latin typeface="+mn-lt"/>
                          <a:ea typeface="Verdana" pitchFamily="34" charset="0"/>
                          <a:cs typeface="Verdana" pitchFamily="34" charset="0"/>
                        </a:rPr>
                        <a:t>Maintenance and</a:t>
                      </a:r>
                      <a:r>
                        <a:rPr lang="en-US" sz="1400" baseline="0" dirty="0">
                          <a:solidFill>
                            <a:schemeClr val="tx1"/>
                          </a:solidFill>
                          <a:latin typeface="+mn-lt"/>
                          <a:ea typeface="Verdana" pitchFamily="34" charset="0"/>
                          <a:cs typeface="Verdana" pitchFamily="34" charset="0"/>
                        </a:rPr>
                        <a:t> repairs</a:t>
                      </a:r>
                      <a:endParaRPr lang="en-US" sz="1400" dirty="0">
                        <a:solidFill>
                          <a:schemeClr val="tx1"/>
                        </a:solidFill>
                        <a:latin typeface="+mn-lt"/>
                        <a:ea typeface="Verdana" pitchFamily="34" charset="0"/>
                        <a:cs typeface="Verdana" pitchFamily="34" charset="0"/>
                      </a:endParaRPr>
                    </a:p>
                  </a:txBody>
                  <a:tcPr anchor="ctr"/>
                </a:tc>
                <a:tc>
                  <a:txBody>
                    <a:bodyPr/>
                    <a:lstStyle/>
                    <a:p>
                      <a:pPr algn="ct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dirty="0">
                          <a:solidFill>
                            <a:schemeClr val="tx1"/>
                          </a:solidFill>
                          <a:latin typeface="+mn-lt"/>
                          <a:ea typeface="Verdana" pitchFamily="34" charset="0"/>
                          <a:cs typeface="Verdana" pitchFamily="34" charset="0"/>
                        </a:rPr>
                        <a:t>   0.065</a:t>
                      </a:r>
                    </a:p>
                  </a:txBody>
                  <a:tcPr anchor="ctr"/>
                </a:tc>
                <a:extLst>
                  <a:ext uri="{0D108BD9-81ED-4DB2-BD59-A6C34878D82A}">
                    <a16:rowId xmlns="" xmlns:a16="http://schemas.microsoft.com/office/drawing/2014/main" val="10004"/>
                  </a:ext>
                </a:extLst>
              </a:tr>
              <a:tr h="230040">
                <a:tc>
                  <a:txBody>
                    <a:bodyPr/>
                    <a:lstStyle/>
                    <a:p>
                      <a:pPr algn="ctr"/>
                      <a:r>
                        <a:rPr lang="en-US" sz="1400" dirty="0">
                          <a:solidFill>
                            <a:schemeClr val="tx1"/>
                          </a:solidFill>
                          <a:latin typeface="+mn-lt"/>
                          <a:ea typeface="Verdana" pitchFamily="34" charset="0"/>
                          <a:cs typeface="Verdana" pitchFamily="34" charset="0"/>
                        </a:rPr>
                        <a:t>5</a:t>
                      </a:r>
                    </a:p>
                  </a:txBody>
                  <a:tcPr anchor="ctr"/>
                </a:tc>
                <a:tc>
                  <a:txBody>
                    <a:bodyPr/>
                    <a:lstStyle/>
                    <a:p>
                      <a:r>
                        <a:rPr lang="en-US" sz="1400" dirty="0">
                          <a:solidFill>
                            <a:schemeClr val="tx1"/>
                          </a:solidFill>
                          <a:latin typeface="+mn-lt"/>
                          <a:ea typeface="Verdana" pitchFamily="34" charset="0"/>
                          <a:cs typeface="Verdana" pitchFamily="34" charset="0"/>
                        </a:rPr>
                        <a:t>Parking</a:t>
                      </a:r>
                      <a:r>
                        <a:rPr lang="en-US" sz="1400" baseline="0" dirty="0">
                          <a:solidFill>
                            <a:schemeClr val="tx1"/>
                          </a:solidFill>
                          <a:latin typeface="+mn-lt"/>
                          <a:ea typeface="Verdana" pitchFamily="34" charset="0"/>
                          <a:cs typeface="Verdana" pitchFamily="34" charset="0"/>
                        </a:rPr>
                        <a:t> fees at school</a:t>
                      </a: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b="1" dirty="0">
                          <a:solidFill>
                            <a:schemeClr val="tx1"/>
                          </a:solidFill>
                          <a:latin typeface="+mn-lt"/>
                          <a:ea typeface="Verdana" pitchFamily="34" charset="0"/>
                          <a:cs typeface="Verdana" pitchFamily="34" charset="0"/>
                        </a:rPr>
                        <a:t>       360</a:t>
                      </a:r>
                    </a:p>
                  </a:txBody>
                  <a:tcPr anchor="ctr"/>
                </a:tc>
                <a:tc>
                  <a:txBody>
                    <a:bodyPr/>
                    <a:lstStyle/>
                    <a:p>
                      <a:pPr algn="ctr"/>
                      <a:r>
                        <a:rPr lang="en-US" sz="1400" u="sng" dirty="0">
                          <a:solidFill>
                            <a:schemeClr val="tx1"/>
                          </a:solidFill>
                          <a:latin typeface="+mn-lt"/>
                          <a:ea typeface="Verdana" pitchFamily="34" charset="0"/>
                          <a:cs typeface="Verdana" pitchFamily="34" charset="0"/>
                        </a:rPr>
                        <a:t>   0.036</a:t>
                      </a:r>
                    </a:p>
                  </a:txBody>
                  <a:tcPr anchor="ctr"/>
                </a:tc>
                <a:extLst>
                  <a:ext uri="{0D108BD9-81ED-4DB2-BD59-A6C34878D82A}">
                    <a16:rowId xmlns="" xmlns:a16="http://schemas.microsoft.com/office/drawing/2014/main" val="10005"/>
                  </a:ext>
                </a:extLst>
              </a:tr>
              <a:tr h="230040">
                <a:tc>
                  <a:txBody>
                    <a:bodyPr/>
                    <a:lstStyle/>
                    <a:p>
                      <a:pPr algn="ctr"/>
                      <a:r>
                        <a:rPr lang="en-US" sz="1400" dirty="0">
                          <a:solidFill>
                            <a:schemeClr val="tx1"/>
                          </a:solidFill>
                          <a:latin typeface="+mn-lt"/>
                          <a:ea typeface="Verdana" pitchFamily="34" charset="0"/>
                          <a:cs typeface="Verdana" pitchFamily="34" charset="0"/>
                        </a:rPr>
                        <a:t>6</a:t>
                      </a:r>
                    </a:p>
                  </a:txBody>
                  <a:tcPr anchor="ctr"/>
                </a:tc>
                <a:tc>
                  <a:txBody>
                    <a:bodyPr/>
                    <a:lstStyle/>
                    <a:p>
                      <a:r>
                        <a:rPr lang="en-US" sz="1400" dirty="0">
                          <a:solidFill>
                            <a:schemeClr val="tx1"/>
                          </a:solidFill>
                          <a:latin typeface="+mn-lt"/>
                          <a:ea typeface="Verdana" pitchFamily="34" charset="0"/>
                          <a:cs typeface="Verdana" pitchFamily="34" charset="0"/>
                        </a:rPr>
                        <a:t>Total average</a:t>
                      </a:r>
                      <a:r>
                        <a:rPr lang="en-US" sz="1400" baseline="0" dirty="0">
                          <a:solidFill>
                            <a:schemeClr val="tx1"/>
                          </a:solidFill>
                          <a:latin typeface="+mn-lt"/>
                          <a:ea typeface="Verdana" pitchFamily="34" charset="0"/>
                          <a:cs typeface="Verdana" pitchFamily="34" charset="0"/>
                        </a:rPr>
                        <a:t> cost</a:t>
                      </a:r>
                      <a:endParaRPr lang="en-US" sz="1400" dirty="0">
                        <a:solidFill>
                          <a:schemeClr val="tx1"/>
                        </a:solidFill>
                        <a:latin typeface="+mn-lt"/>
                        <a:ea typeface="Verdana" pitchFamily="34" charset="0"/>
                        <a:cs typeface="Verdana" pitchFamily="34" charset="0"/>
                      </a:endParaRPr>
                    </a:p>
                  </a:txBody>
                  <a:tcPr anchor="ctr"/>
                </a:tc>
                <a:tc>
                  <a:txBody>
                    <a:bodyPr/>
                    <a:lstStyle/>
                    <a:p>
                      <a:pPr algn="ctr"/>
                      <a:endParaRPr lang="en-US" sz="1400" dirty="0">
                        <a:solidFill>
                          <a:schemeClr val="tx1"/>
                        </a:solidFill>
                        <a:latin typeface="+mn-lt"/>
                        <a:ea typeface="Verdana" pitchFamily="34" charset="0"/>
                        <a:cs typeface="Verdana" pitchFamily="34" charset="0"/>
                      </a:endParaRPr>
                    </a:p>
                  </a:txBody>
                  <a:tcPr anchor="ctr"/>
                </a:tc>
                <a:tc>
                  <a:txBody>
                    <a:bodyPr/>
                    <a:lstStyle/>
                    <a:p>
                      <a:pPr algn="ctr"/>
                      <a:r>
                        <a:rPr lang="en-US" sz="1400" u="dbl" baseline="0" dirty="0">
                          <a:solidFill>
                            <a:schemeClr val="tx1"/>
                          </a:solidFill>
                          <a:latin typeface="+mn-lt"/>
                          <a:ea typeface="Verdana" pitchFamily="34" charset="0"/>
                          <a:cs typeface="Verdana" pitchFamily="34" charset="0"/>
                        </a:rPr>
                        <a:t>$0.619</a:t>
                      </a:r>
                    </a:p>
                  </a:txBody>
                  <a:tcPr anchor="ctr"/>
                </a:tc>
                <a:extLst>
                  <a:ext uri="{0D108BD9-81ED-4DB2-BD59-A6C34878D82A}">
                    <a16:rowId xmlns="" xmlns:a16="http://schemas.microsoft.com/office/drawing/2014/main" val="10006"/>
                  </a:ext>
                </a:extLst>
              </a:tr>
            </a:tbl>
          </a:graphicData>
        </a:graphic>
      </p:graphicFrame>
      <p:sp>
        <p:nvSpPr>
          <p:cNvPr id="9" name="Content Placeholder 8">
            <a:extLst>
              <a:ext uri="{FF2B5EF4-FFF2-40B4-BE49-F238E27FC236}">
                <a16:creationId xmlns="" xmlns:a16="http://schemas.microsoft.com/office/drawing/2014/main" id="{BD092D27-DB0D-4D52-83ED-C11BD5D04914}"/>
              </a:ext>
            </a:extLst>
          </p:cNvPr>
          <p:cNvSpPr>
            <a:spLocks noGrp="1"/>
          </p:cNvSpPr>
          <p:nvPr>
            <p:ph idx="11"/>
          </p:nvPr>
        </p:nvSpPr>
        <p:spPr>
          <a:xfrm>
            <a:off x="818708" y="5362319"/>
            <a:ext cx="3296092" cy="431578"/>
          </a:xfrm>
          <a:ln w="12700">
            <a:solidFill>
              <a:schemeClr val="tx1"/>
            </a:solidFill>
          </a:ln>
        </p:spPr>
        <p:txBody>
          <a:bodyPr/>
          <a:lstStyle/>
          <a:p>
            <a:pPr marL="92075"/>
            <a:r>
              <a:rPr lang="en-US" b="1" dirty="0"/>
              <a:t>$45 per month × 8 months</a:t>
            </a:r>
          </a:p>
        </p:txBody>
      </p:sp>
      <p:sp>
        <p:nvSpPr>
          <p:cNvPr id="11" name="Content Placeholder 10">
            <a:extLst>
              <a:ext uri="{FF2B5EF4-FFF2-40B4-BE49-F238E27FC236}">
                <a16:creationId xmlns="" xmlns:a16="http://schemas.microsoft.com/office/drawing/2014/main" id="{62F62ADD-ADC0-43CC-A340-869490A71D19}"/>
              </a:ext>
            </a:extLst>
          </p:cNvPr>
          <p:cNvSpPr>
            <a:spLocks noGrp="1"/>
          </p:cNvSpPr>
          <p:nvPr>
            <p:ph idx="13"/>
          </p:nvPr>
        </p:nvSpPr>
        <p:spPr>
          <a:xfrm>
            <a:off x="5486400" y="5394085"/>
            <a:ext cx="3296092" cy="406622"/>
          </a:xfrm>
          <a:ln w="12700">
            <a:solidFill>
              <a:schemeClr val="tx1"/>
            </a:solidFill>
          </a:ln>
        </p:spPr>
        <p:txBody>
          <a:bodyPr/>
          <a:lstStyle/>
          <a:p>
            <a:pPr marL="92075"/>
            <a:r>
              <a:rPr lang="en-US" b="1" dirty="0">
                <a:solidFill>
                  <a:srgbClr val="0000C0"/>
                </a:solidFill>
              </a:rPr>
              <a:t>$2.70 per gallon ÷ 27 M</a:t>
            </a:r>
            <a:r>
              <a:rPr lang="en-US" sz="100" b="1" dirty="0">
                <a:solidFill>
                  <a:srgbClr val="0000C0"/>
                </a:solidFill>
              </a:rPr>
              <a:t> </a:t>
            </a:r>
            <a:r>
              <a:rPr lang="en-US" b="1" dirty="0">
                <a:solidFill>
                  <a:srgbClr val="0000C0"/>
                </a:solidFill>
              </a:rPr>
              <a:t>P</a:t>
            </a:r>
            <a:r>
              <a:rPr lang="en-US" sz="100" b="1" dirty="0">
                <a:solidFill>
                  <a:srgbClr val="0000C0"/>
                </a:solidFill>
              </a:rPr>
              <a:t> </a:t>
            </a:r>
            <a:r>
              <a:rPr lang="en-US" b="1" dirty="0">
                <a:solidFill>
                  <a:srgbClr val="0000C0"/>
                </a:solidFill>
              </a:rPr>
              <a:t>G</a:t>
            </a:r>
          </a:p>
        </p:txBody>
      </p:sp>
      <p:sp>
        <p:nvSpPr>
          <p:cNvPr id="12" name="Content Placeholder 11">
            <a:extLst>
              <a:ext uri="{FF2B5EF4-FFF2-40B4-BE49-F238E27FC236}">
                <a16:creationId xmlns="" xmlns:a16="http://schemas.microsoft.com/office/drawing/2014/main" id="{620B95E9-F4CE-41A7-9F52-22897F216865}"/>
              </a:ext>
            </a:extLst>
          </p:cNvPr>
          <p:cNvSpPr>
            <a:spLocks noGrp="1"/>
          </p:cNvSpPr>
          <p:nvPr>
            <p:ph idx="14"/>
          </p:nvPr>
        </p:nvSpPr>
        <p:spPr>
          <a:xfrm>
            <a:off x="818708" y="5867400"/>
            <a:ext cx="5121277" cy="431578"/>
          </a:xfrm>
          <a:ln w="12700">
            <a:solidFill>
              <a:schemeClr val="tx1"/>
            </a:solidFill>
          </a:ln>
        </p:spPr>
        <p:txBody>
          <a:bodyPr/>
          <a:lstStyle/>
          <a:p>
            <a:pPr marL="92075"/>
            <a:r>
              <a:rPr lang="en-US" b="1" dirty="0">
                <a:solidFill>
                  <a:srgbClr val="AC0000"/>
                </a:solidFill>
              </a:rPr>
              <a:t>$24,000 cost − $10,000 salvage value ÷ 5 years</a:t>
            </a:r>
          </a:p>
        </p:txBody>
      </p:sp>
    </p:spTree>
    <p:extLst>
      <p:ext uri="{BB962C8B-B14F-4D97-AF65-F5344CB8AC3E}">
        <p14:creationId xmlns:p14="http://schemas.microsoft.com/office/powerpoint/2010/main" val="16293913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800" noProof="0" dirty="0">
                <a:cs typeface="ＭＳ Ｐゴシック" charset="-128"/>
              </a:rPr>
              <a:t>Utilization of a Constrained Resource</a:t>
            </a:r>
            <a:r>
              <a:rPr lang="en-US" altLang="en-US" sz="3800" noProof="0" dirty="0">
                <a:cs typeface="ＭＳ Ｐゴシック" charset="-128"/>
              </a:rPr>
              <a:t> </a:t>
            </a:r>
            <a:r>
              <a:rPr lang="en-US" sz="1100" noProof="0" dirty="0">
                <a:cs typeface="ＭＳ Ｐゴシック" charset="-128"/>
              </a:rPr>
              <a:t>6</a:t>
            </a:r>
            <a:endParaRPr lang="en-US" sz="1100" noProof="0" dirty="0"/>
          </a:p>
        </p:txBody>
      </p:sp>
      <p:sp>
        <p:nvSpPr>
          <p:cNvPr id="7" name="Content Placeholder 6"/>
          <p:cNvSpPr>
            <a:spLocks noGrp="1"/>
          </p:cNvSpPr>
          <p:nvPr>
            <p:ph idx="1"/>
          </p:nvPr>
        </p:nvSpPr>
        <p:spPr>
          <a:xfrm>
            <a:off x="822325" y="1447800"/>
            <a:ext cx="7543800" cy="1371600"/>
          </a:xfrm>
        </p:spPr>
        <p:txBody>
          <a:bodyPr/>
          <a:lstStyle/>
          <a:p>
            <a:pPr algn="ctr"/>
            <a:r>
              <a:rPr lang="en-US" sz="2800" b="1" noProof="0" dirty="0">
                <a:solidFill>
                  <a:srgbClr val="0000CC"/>
                </a:solidFill>
                <a:latin typeface="Calibri" charset="0"/>
                <a:ea typeface="MS PGothic" charset="0"/>
                <a:cs typeface="MS PGothic" charset="0"/>
              </a:rPr>
              <a:t>According to the plan, we will produce 2,200 units of Product 2 and 1,300 of Product 1. Our contribution margin looks like this.</a:t>
            </a:r>
          </a:p>
        </p:txBody>
      </p:sp>
      <p:graphicFrame>
        <p:nvGraphicFramePr>
          <p:cNvPr id="4" name="Table 3"/>
          <p:cNvGraphicFramePr>
            <a:graphicFrameLocks noGrp="1"/>
          </p:cNvGraphicFramePr>
          <p:nvPr>
            <p:extLst>
              <p:ext uri="{D42A27DB-BD31-4B8C-83A1-F6EECF244321}">
                <p14:modId xmlns:p14="http://schemas.microsoft.com/office/powerpoint/2010/main" val="3263699834"/>
              </p:ext>
            </p:extLst>
          </p:nvPr>
        </p:nvGraphicFramePr>
        <p:xfrm>
          <a:off x="1554163" y="3200400"/>
          <a:ext cx="6035675" cy="1600200"/>
        </p:xfrm>
        <a:graphic>
          <a:graphicData uri="http://schemas.openxmlformats.org/drawingml/2006/table">
            <a:tbl>
              <a:tblPr firstRow="1" bandRow="1">
                <a:tableStyleId>{2D5ABB26-0587-4C30-8999-92F81FD0307C}</a:tableStyleId>
              </a:tblPr>
              <a:tblGrid>
                <a:gridCol w="3444875">
                  <a:extLst>
                    <a:ext uri="{9D8B030D-6E8A-4147-A177-3AD203B41FA5}">
                      <a16:colId xmlns="" xmlns:a16="http://schemas.microsoft.com/office/drawing/2014/main" val="3969746686"/>
                    </a:ext>
                  </a:extLst>
                </a:gridCol>
                <a:gridCol w="1371600">
                  <a:extLst>
                    <a:ext uri="{9D8B030D-6E8A-4147-A177-3AD203B41FA5}">
                      <a16:colId xmlns="" xmlns:a16="http://schemas.microsoft.com/office/drawing/2014/main" val="2507836382"/>
                    </a:ext>
                  </a:extLst>
                </a:gridCol>
                <a:gridCol w="1219200">
                  <a:extLst>
                    <a:ext uri="{9D8B030D-6E8A-4147-A177-3AD203B41FA5}">
                      <a16:colId xmlns="" xmlns:a16="http://schemas.microsoft.com/office/drawing/2014/main" val="1291230473"/>
                    </a:ext>
                  </a:extLst>
                </a:gridCol>
              </a:tblGrid>
              <a:tr h="400050">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IN" b="1" u="sng" dirty="0">
                          <a:solidFill>
                            <a:schemeClr val="tx1"/>
                          </a:solidFill>
                        </a:rPr>
                        <a:t>Product 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IN" b="1" u="sng" dirty="0">
                          <a:solidFill>
                            <a:schemeClr val="tx1"/>
                          </a:solidFill>
                        </a:rPr>
                        <a:t>Product 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2897194591"/>
                  </a:ext>
                </a:extLst>
              </a:tr>
              <a:tr h="400050">
                <a:tc>
                  <a:txBody>
                    <a:bodyPr/>
                    <a:lstStyle/>
                    <a:p>
                      <a:r>
                        <a:rPr lang="en-IN" dirty="0">
                          <a:solidFill>
                            <a:schemeClr val="tx1"/>
                          </a:solidFill>
                        </a:rPr>
                        <a:t>Production and sales (units)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dirty="0">
                          <a:solidFill>
                            <a:schemeClr val="tx1"/>
                          </a:solidFill>
                        </a:rPr>
                        <a:t>1,300</a:t>
                      </a:r>
                      <a:endParaRPr lang="en-IN"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dirty="0">
                          <a:solidFill>
                            <a:schemeClr val="tx1"/>
                          </a:solidFill>
                        </a:rPr>
                        <a:t>2,200</a:t>
                      </a:r>
                      <a:endParaRPr lang="en-IN"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041109372"/>
                  </a:ext>
                </a:extLst>
              </a:tr>
              <a:tr h="400050">
                <a:tc>
                  <a:txBody>
                    <a:bodyPr/>
                    <a:lstStyle/>
                    <a:p>
                      <a:r>
                        <a:rPr lang="en-IN" dirty="0">
                          <a:solidFill>
                            <a:schemeClr val="tx1"/>
                          </a:solidFill>
                        </a:rPr>
                        <a:t>Contribution margin per unit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u="sng" dirty="0">
                          <a:solidFill>
                            <a:schemeClr val="tx1"/>
                          </a:solidFill>
                        </a:rPr>
                        <a:t>        $24</a:t>
                      </a:r>
                      <a:endParaRPr lang="en-IN"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u="sng" dirty="0">
                          <a:solidFill>
                            <a:schemeClr val="tx1"/>
                          </a:solidFill>
                        </a:rPr>
                        <a:t>        $15</a:t>
                      </a:r>
                      <a:endParaRPr lang="en-IN"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041864846"/>
                  </a:ext>
                </a:extLst>
              </a:tr>
              <a:tr h="400050">
                <a:tc>
                  <a:txBody>
                    <a:bodyPr/>
                    <a:lstStyle/>
                    <a:p>
                      <a:r>
                        <a:rPr lang="en-IN" dirty="0">
                          <a:solidFill>
                            <a:schemeClr val="tx1"/>
                          </a:solidFill>
                        </a:rPr>
                        <a:t>Total contribution margin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u="dbl" baseline="0" dirty="0">
                          <a:solidFill>
                            <a:schemeClr val="tx1"/>
                          </a:solidFill>
                        </a:rPr>
                        <a:t>$31,200</a:t>
                      </a:r>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u="dbl" baseline="0" dirty="0">
                          <a:solidFill>
                            <a:schemeClr val="tx1"/>
                          </a:solidFill>
                        </a:rPr>
                        <a:t>$33,000</a:t>
                      </a:r>
                      <a:endParaRPr lang="en-IN" u="dbl" baseline="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79773594"/>
                  </a:ext>
                </a:extLst>
              </a:tr>
            </a:tbl>
          </a:graphicData>
        </a:graphic>
      </p:graphicFrame>
      <p:sp>
        <p:nvSpPr>
          <p:cNvPr id="2" name="Content Placeholder 1"/>
          <p:cNvSpPr>
            <a:spLocks noGrp="1"/>
          </p:cNvSpPr>
          <p:nvPr>
            <p:ph idx="10"/>
          </p:nvPr>
        </p:nvSpPr>
        <p:spPr>
          <a:xfrm>
            <a:off x="1249362" y="5334000"/>
            <a:ext cx="6645276" cy="533400"/>
          </a:xfrm>
          <a:ln>
            <a:solidFill>
              <a:srgbClr val="000000"/>
            </a:solidFill>
          </a:ln>
        </p:spPr>
        <p:txBody>
          <a:bodyPr/>
          <a:lstStyle/>
          <a:p>
            <a:pPr marL="92075">
              <a:defRPr/>
            </a:pPr>
            <a:r>
              <a:rPr lang="en-US" sz="2400" b="1" noProof="0" dirty="0">
                <a:ea typeface="MS PGothic" panose="020B0600070205080204" pitchFamily="34" charset="-128"/>
              </a:rPr>
              <a:t>The total contribution margin for Ensign is $64,200.</a:t>
            </a:r>
          </a:p>
        </p:txBody>
      </p:sp>
    </p:spTree>
    <p:extLst>
      <p:ext uri="{BB962C8B-B14F-4D97-AF65-F5344CB8AC3E}">
        <p14:creationId xmlns:p14="http://schemas.microsoft.com/office/powerpoint/2010/main" val="13715706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6</a:t>
            </a:r>
            <a:endParaRPr lang="en-US" noProof="0" dirty="0"/>
          </a:p>
        </p:txBody>
      </p:sp>
      <p:sp>
        <p:nvSpPr>
          <p:cNvPr id="7" name="Content Placeholder 6"/>
          <p:cNvSpPr>
            <a:spLocks noGrp="1"/>
          </p:cNvSpPr>
          <p:nvPr>
            <p:ph idx="1"/>
          </p:nvPr>
        </p:nvSpPr>
        <p:spPr>
          <a:xfrm>
            <a:off x="2125663" y="1676401"/>
            <a:ext cx="4892675" cy="1752599"/>
          </a:xfrm>
          <a:ln w="19050">
            <a:solidFill>
              <a:srgbClr val="000000"/>
            </a:solidFill>
          </a:ln>
        </p:spPr>
        <p:txBody>
          <a:bodyPr/>
          <a:lstStyle/>
          <a:p>
            <a:pPr algn="ctr" fontAlgn="auto">
              <a:spcBef>
                <a:spcPct val="50000"/>
              </a:spcBef>
              <a:spcAft>
                <a:spcPts val="0"/>
              </a:spcAft>
              <a:defRPr/>
            </a:pPr>
            <a:r>
              <a:rPr lang="en-US" sz="3400" noProof="0" dirty="0">
                <a:ea typeface="MS PGothic" panose="020B0600070205080204" pitchFamily="34" charset="-128"/>
              </a:rPr>
              <a:t>Determine the value of obtaining more of the constrained resource.</a:t>
            </a:r>
          </a:p>
        </p:txBody>
      </p:sp>
    </p:spTree>
    <p:extLst>
      <p:ext uri="{BB962C8B-B14F-4D97-AF65-F5344CB8AC3E}">
        <p14:creationId xmlns:p14="http://schemas.microsoft.com/office/powerpoint/2010/main" val="2057320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Value of a Constrained Resource – Example</a:t>
            </a:r>
            <a:endParaRPr lang="en-US" noProof="0" dirty="0"/>
          </a:p>
        </p:txBody>
      </p:sp>
      <p:sp>
        <p:nvSpPr>
          <p:cNvPr id="7" name="Content Placeholder 6"/>
          <p:cNvSpPr>
            <a:spLocks noGrp="1"/>
          </p:cNvSpPr>
          <p:nvPr>
            <p:ph idx="1"/>
          </p:nvPr>
        </p:nvSpPr>
        <p:spPr>
          <a:xfrm>
            <a:off x="822325" y="1447800"/>
            <a:ext cx="6035675" cy="2286000"/>
          </a:xfrm>
          <a:prstGeom prst="ellipse">
            <a:avLst/>
          </a:prstGeom>
          <a:ln w="19050">
            <a:solidFill>
              <a:srgbClr val="000000"/>
            </a:solidFill>
          </a:ln>
        </p:spPr>
        <p:txBody>
          <a:bodyPr/>
          <a:lstStyle/>
          <a:p>
            <a:pPr algn="ctr">
              <a:spcAft>
                <a:spcPts val="0"/>
              </a:spcAft>
              <a:defRPr/>
            </a:pPr>
            <a:r>
              <a:rPr lang="en-US" sz="2800" b="1" noProof="0" dirty="0">
                <a:ea typeface="MS PGothic" panose="020B0600070205080204" pitchFamily="34" charset="-128"/>
              </a:rPr>
              <a:t>Increasing the capacity of a constrained resource should lead to increased production and sales.  </a:t>
            </a:r>
            <a:endParaRPr lang="en-US" sz="2800" b="1" noProof="0" dirty="0">
              <a:solidFill>
                <a:srgbClr val="FF0000"/>
              </a:solidFill>
              <a:ea typeface="MS PGothic" panose="020B0600070205080204" pitchFamily="34" charset="-128"/>
            </a:endParaRPr>
          </a:p>
        </p:txBody>
      </p:sp>
      <p:sp>
        <p:nvSpPr>
          <p:cNvPr id="2" name="Content Placeholder 1"/>
          <p:cNvSpPr>
            <a:spLocks noGrp="1"/>
          </p:cNvSpPr>
          <p:nvPr>
            <p:ph idx="10"/>
          </p:nvPr>
        </p:nvSpPr>
        <p:spPr>
          <a:xfrm>
            <a:off x="3352800" y="3962400"/>
            <a:ext cx="5486400" cy="2209800"/>
          </a:xfrm>
          <a:prstGeom prst="ellipse">
            <a:avLst/>
          </a:prstGeom>
          <a:ln w="19050">
            <a:solidFill>
              <a:srgbClr val="000000"/>
            </a:solidFill>
          </a:ln>
        </p:spPr>
        <p:txBody>
          <a:bodyPr/>
          <a:lstStyle/>
          <a:p>
            <a:pPr algn="ctr">
              <a:spcAft>
                <a:spcPts val="0"/>
              </a:spcAft>
              <a:defRPr/>
            </a:pPr>
            <a:r>
              <a:rPr lang="en-US" sz="2800" b="1" noProof="0" dirty="0">
                <a:ea typeface="MS PGothic" panose="020B0600070205080204" pitchFamily="34" charset="-128"/>
                <a:cs typeface="Times New Roman" pitchFamily="18" charset="0"/>
              </a:rPr>
              <a:t>How much should Ensign be willing to pay for an additional minute of Machine A1 time?</a:t>
            </a:r>
          </a:p>
        </p:txBody>
      </p:sp>
    </p:spTree>
    <p:extLst>
      <p:ext uri="{BB962C8B-B14F-4D97-AF65-F5344CB8AC3E}">
        <p14:creationId xmlns:p14="http://schemas.microsoft.com/office/powerpoint/2010/main" val="37789093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Value of a Constrained Resource – Solution</a:t>
            </a:r>
            <a:endParaRPr lang="en-US" noProof="0" dirty="0"/>
          </a:p>
        </p:txBody>
      </p:sp>
      <p:sp>
        <p:nvSpPr>
          <p:cNvPr id="7" name="Content Placeholder 6"/>
          <p:cNvSpPr>
            <a:spLocks noGrp="1"/>
          </p:cNvSpPr>
          <p:nvPr>
            <p:ph idx="1"/>
          </p:nvPr>
        </p:nvSpPr>
        <p:spPr>
          <a:xfrm>
            <a:off x="822325" y="1447800"/>
            <a:ext cx="7543800" cy="1447800"/>
          </a:xfrm>
        </p:spPr>
        <p:txBody>
          <a:bodyPr/>
          <a:lstStyle/>
          <a:p>
            <a:pPr algn="ctr"/>
            <a:r>
              <a:rPr lang="en-US" sz="2800" b="1" noProof="0" dirty="0">
                <a:ea typeface="MS PGothic" charset="0"/>
                <a:cs typeface="MS PGothic" charset="0"/>
              </a:rPr>
              <a:t> The additional machine time would be used to make more units of Product 1, which had a contribution margin per minute of $24. </a:t>
            </a:r>
          </a:p>
        </p:txBody>
      </p:sp>
      <p:sp>
        <p:nvSpPr>
          <p:cNvPr id="2" name="Content Placeholder 1"/>
          <p:cNvSpPr>
            <a:spLocks noGrp="1"/>
          </p:cNvSpPr>
          <p:nvPr>
            <p:ph idx="10"/>
          </p:nvPr>
        </p:nvSpPr>
        <p:spPr>
          <a:xfrm>
            <a:off x="822324" y="3165475"/>
            <a:ext cx="7521575" cy="1863725"/>
          </a:xfrm>
          <a:ln w="19050">
            <a:solidFill>
              <a:srgbClr val="000000"/>
            </a:solidFill>
          </a:ln>
        </p:spPr>
        <p:txBody>
          <a:bodyPr/>
          <a:lstStyle/>
          <a:p>
            <a:pPr algn="ctr"/>
            <a:r>
              <a:rPr lang="en-US" sz="2800" noProof="0" dirty="0"/>
              <a:t>Ensign should be willing to pay up to $24 per minute. This amount equals the contribution margin per minute of machine time that would be earned producing more units of Product 1.</a:t>
            </a:r>
          </a:p>
        </p:txBody>
      </p:sp>
    </p:spTree>
    <p:extLst>
      <p:ext uri="{BB962C8B-B14F-4D97-AF65-F5344CB8AC3E}">
        <p14:creationId xmlns:p14="http://schemas.microsoft.com/office/powerpoint/2010/main" val="7016402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3</a:t>
            </a:r>
            <a:endParaRPr lang="en-US" noProof="0" dirty="0"/>
          </a:p>
        </p:txBody>
      </p:sp>
      <p:sp>
        <p:nvSpPr>
          <p:cNvPr id="7" name="Content Placeholder 6"/>
          <p:cNvSpPr>
            <a:spLocks noGrp="1"/>
          </p:cNvSpPr>
          <p:nvPr>
            <p:ph idx="1"/>
          </p:nvPr>
        </p:nvSpPr>
        <p:spPr>
          <a:xfrm>
            <a:off x="822325" y="1447800"/>
            <a:ext cx="7543800" cy="685800"/>
          </a:xfrm>
        </p:spPr>
        <p:txBody>
          <a:bodyPr/>
          <a:lstStyle/>
          <a:p>
            <a:pPr>
              <a:spcAft>
                <a:spcPts val="0"/>
              </a:spcAft>
            </a:pPr>
            <a:r>
              <a:rPr lang="en-US" sz="2200" b="1" noProof="0" dirty="0">
                <a:cs typeface="Arial" charset="0"/>
              </a:rPr>
              <a:t>Colonial Heritage makes reproduction colonial furniture from select hardwoods.</a:t>
            </a:r>
            <a:endParaRPr lang="en-US" sz="2200" noProof="0" dirty="0"/>
          </a:p>
        </p:txBody>
      </p:sp>
      <p:graphicFrame>
        <p:nvGraphicFramePr>
          <p:cNvPr id="4" name="Table 3"/>
          <p:cNvGraphicFramePr>
            <a:graphicFrameLocks noGrp="1"/>
          </p:cNvGraphicFramePr>
          <p:nvPr>
            <p:extLst>
              <p:ext uri="{D42A27DB-BD31-4B8C-83A1-F6EECF244321}">
                <p14:modId xmlns:p14="http://schemas.microsoft.com/office/powerpoint/2010/main" val="3069860211"/>
              </p:ext>
            </p:extLst>
          </p:nvPr>
        </p:nvGraphicFramePr>
        <p:xfrm>
          <a:off x="822324" y="2209800"/>
          <a:ext cx="4359276" cy="1676400"/>
        </p:xfrm>
        <a:graphic>
          <a:graphicData uri="http://schemas.openxmlformats.org/drawingml/2006/table">
            <a:tbl>
              <a:tblPr firstRow="1" bandRow="1">
                <a:tableStyleId>{2D5ABB26-0587-4C30-8999-92F81FD0307C}</a:tableStyleId>
              </a:tblPr>
              <a:tblGrid>
                <a:gridCol w="2911476">
                  <a:extLst>
                    <a:ext uri="{9D8B030D-6E8A-4147-A177-3AD203B41FA5}">
                      <a16:colId xmlns="" xmlns:a16="http://schemas.microsoft.com/office/drawing/2014/main" val="2101280803"/>
                    </a:ext>
                  </a:extLst>
                </a:gridCol>
                <a:gridCol w="685800">
                  <a:extLst>
                    <a:ext uri="{9D8B030D-6E8A-4147-A177-3AD203B41FA5}">
                      <a16:colId xmlns="" xmlns:a16="http://schemas.microsoft.com/office/drawing/2014/main" val="431875045"/>
                    </a:ext>
                  </a:extLst>
                </a:gridCol>
                <a:gridCol w="762000">
                  <a:extLst>
                    <a:ext uri="{9D8B030D-6E8A-4147-A177-3AD203B41FA5}">
                      <a16:colId xmlns="" xmlns:a16="http://schemas.microsoft.com/office/drawing/2014/main" val="2583775337"/>
                    </a:ext>
                  </a:extLst>
                </a:gridCol>
              </a:tblGrid>
              <a:tr h="274320">
                <a:tc>
                  <a:txBody>
                    <a:bodyPr/>
                    <a:lstStyle/>
                    <a:p>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Chairs</a:t>
                      </a:r>
                      <a:endParaRPr lang="en-IN" sz="16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Tables</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60823596"/>
                  </a:ext>
                </a:extLst>
              </a:tr>
              <a:tr h="274320">
                <a:tc>
                  <a:txBody>
                    <a:bodyPr/>
                    <a:lstStyle/>
                    <a:p>
                      <a:r>
                        <a:rPr lang="en-US" sz="1600" kern="1200" dirty="0">
                          <a:solidFill>
                            <a:schemeClr val="tx1"/>
                          </a:solidFill>
                          <a:effectLst/>
                          <a:latin typeface="+mn-lt"/>
                          <a:ea typeface="+mn-ea"/>
                          <a:cs typeface="+mn-cs"/>
                        </a:rPr>
                        <a:t>Selling price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$80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$400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72204880"/>
                  </a:ext>
                </a:extLst>
              </a:tr>
              <a:tr h="274320">
                <a:tc>
                  <a:txBody>
                    <a:bodyPr/>
                    <a:lstStyle/>
                    <a:p>
                      <a:r>
                        <a:rPr lang="en-US" sz="1600" kern="1200" dirty="0">
                          <a:solidFill>
                            <a:schemeClr val="tx1"/>
                          </a:solidFill>
                          <a:effectLst/>
                          <a:latin typeface="+mn-lt"/>
                          <a:ea typeface="+mn-ea"/>
                          <a:cs typeface="+mn-cs"/>
                        </a:rPr>
                        <a:t>Variable cost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$30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121984494"/>
                  </a:ext>
                </a:extLst>
              </a:tr>
              <a:tr h="274320">
                <a:tc>
                  <a:txBody>
                    <a:bodyPr/>
                    <a:lstStyle/>
                    <a:p>
                      <a:r>
                        <a:rPr lang="en-US" sz="1600" kern="1200" dirty="0">
                          <a:solidFill>
                            <a:schemeClr val="tx1"/>
                          </a:solidFill>
                          <a:effectLst/>
                          <a:latin typeface="+mn-lt"/>
                          <a:ea typeface="+mn-ea"/>
                          <a:cs typeface="+mn-cs"/>
                        </a:rPr>
                        <a:t>Board feet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279707756"/>
                  </a:ext>
                </a:extLst>
              </a:tr>
              <a:tr h="274320">
                <a:tc>
                  <a:txBody>
                    <a:bodyPr/>
                    <a:lstStyle/>
                    <a:p>
                      <a:r>
                        <a:rPr lang="en-US" sz="1600" kern="1200" dirty="0">
                          <a:solidFill>
                            <a:schemeClr val="tx1"/>
                          </a:solidFill>
                          <a:effectLst/>
                          <a:latin typeface="+mn-lt"/>
                          <a:ea typeface="+mn-ea"/>
                          <a:cs typeface="+mn-cs"/>
                        </a:rPr>
                        <a:t>Monthly demand</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600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87939775"/>
                  </a:ext>
                </a:extLst>
              </a:tr>
            </a:tbl>
          </a:graphicData>
        </a:graphic>
      </p:graphicFrame>
      <p:sp>
        <p:nvSpPr>
          <p:cNvPr id="2" name="Content Placeholder 1"/>
          <p:cNvSpPr>
            <a:spLocks noGrp="1"/>
          </p:cNvSpPr>
          <p:nvPr>
            <p:ph idx="10"/>
          </p:nvPr>
        </p:nvSpPr>
        <p:spPr>
          <a:xfrm>
            <a:off x="822324" y="3886200"/>
            <a:ext cx="7521575" cy="1981200"/>
          </a:xfrm>
        </p:spPr>
        <p:txBody>
          <a:bodyPr/>
          <a:lstStyle/>
          <a:p>
            <a:pPr>
              <a:spcAft>
                <a:spcPts val="0"/>
              </a:spcAft>
              <a:buSzPct val="76000"/>
            </a:pPr>
            <a:r>
              <a:rPr lang="en-US" sz="2200" b="1" noProof="0" dirty="0">
                <a:cs typeface="Arial" charset="0"/>
              </a:rPr>
              <a:t>The company’s supplier of hardwood will only be able to supply 2,000 board feet this month. Is this enough hardwood to satisfy demand?</a:t>
            </a:r>
          </a:p>
          <a:p>
            <a:pPr marL="0" lvl="1">
              <a:spcAft>
                <a:spcPts val="0"/>
              </a:spcAft>
              <a:buClr>
                <a:schemeClr val="accent2"/>
              </a:buClr>
              <a:buSzPct val="76000"/>
            </a:pPr>
            <a:r>
              <a:rPr lang="en-US" sz="2200" b="1" noProof="0" dirty="0">
                <a:cs typeface="Arial" charset="0"/>
              </a:rPr>
              <a:t>a. Yes.</a:t>
            </a:r>
          </a:p>
          <a:p>
            <a:pPr marL="0" lvl="1">
              <a:spcAft>
                <a:spcPts val="0"/>
              </a:spcAft>
              <a:buClr>
                <a:schemeClr val="accent2"/>
              </a:buClr>
              <a:buSzPct val="76000"/>
            </a:pPr>
            <a:r>
              <a:rPr lang="en-US" sz="2200" b="1" noProof="0" dirty="0">
                <a:cs typeface="Arial" charset="0"/>
              </a:rPr>
              <a:t>b. No.</a:t>
            </a:r>
          </a:p>
        </p:txBody>
      </p:sp>
    </p:spTree>
    <p:extLst>
      <p:ext uri="{BB962C8B-B14F-4D97-AF65-F5344CB8AC3E}">
        <p14:creationId xmlns:p14="http://schemas.microsoft.com/office/powerpoint/2010/main" val="8519346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3a</a:t>
            </a:r>
            <a:endParaRPr lang="en-US" noProof="0" dirty="0"/>
          </a:p>
        </p:txBody>
      </p:sp>
      <p:sp>
        <p:nvSpPr>
          <p:cNvPr id="7" name="Content Placeholder 6"/>
          <p:cNvSpPr>
            <a:spLocks noGrp="1"/>
          </p:cNvSpPr>
          <p:nvPr>
            <p:ph idx="1"/>
          </p:nvPr>
        </p:nvSpPr>
        <p:spPr>
          <a:xfrm>
            <a:off x="822325" y="1315448"/>
            <a:ext cx="7543800" cy="790072"/>
          </a:xfrm>
          <a:ln w="19050">
            <a:solidFill>
              <a:srgbClr val="000000"/>
            </a:solidFill>
          </a:ln>
        </p:spPr>
        <p:txBody>
          <a:bodyPr/>
          <a:lstStyle/>
          <a:p>
            <a:pPr marL="92075">
              <a:spcAft>
                <a:spcPts val="0"/>
              </a:spcAft>
            </a:pPr>
            <a:r>
              <a:rPr lang="en-US" sz="2200" b="1" noProof="0" dirty="0">
                <a:cs typeface="Arial" charset="0"/>
              </a:rPr>
              <a:t>Colonial Heritage makes reproduction colonial furniture from select hardwoods.</a:t>
            </a:r>
            <a:endParaRPr lang="en-US" sz="2200" noProof="0" dirty="0"/>
          </a:p>
        </p:txBody>
      </p:sp>
      <p:graphicFrame>
        <p:nvGraphicFramePr>
          <p:cNvPr id="4" name="Table 3"/>
          <p:cNvGraphicFramePr>
            <a:graphicFrameLocks noGrp="1"/>
          </p:cNvGraphicFramePr>
          <p:nvPr>
            <p:extLst>
              <p:ext uri="{D42A27DB-BD31-4B8C-83A1-F6EECF244321}">
                <p14:modId xmlns:p14="http://schemas.microsoft.com/office/powerpoint/2010/main" val="1696671348"/>
              </p:ext>
            </p:extLst>
          </p:nvPr>
        </p:nvGraphicFramePr>
        <p:xfrm>
          <a:off x="822324" y="2165680"/>
          <a:ext cx="4511676" cy="1676400"/>
        </p:xfrm>
        <a:graphic>
          <a:graphicData uri="http://schemas.openxmlformats.org/drawingml/2006/table">
            <a:tbl>
              <a:tblPr firstRow="1" bandRow="1">
                <a:tableStyleId>{2D5ABB26-0587-4C30-8999-92F81FD0307C}</a:tableStyleId>
              </a:tblPr>
              <a:tblGrid>
                <a:gridCol w="2911476">
                  <a:extLst>
                    <a:ext uri="{9D8B030D-6E8A-4147-A177-3AD203B41FA5}">
                      <a16:colId xmlns="" xmlns:a16="http://schemas.microsoft.com/office/drawing/2014/main" val="2101280803"/>
                    </a:ext>
                  </a:extLst>
                </a:gridCol>
                <a:gridCol w="838200">
                  <a:extLst>
                    <a:ext uri="{9D8B030D-6E8A-4147-A177-3AD203B41FA5}">
                      <a16:colId xmlns="" xmlns:a16="http://schemas.microsoft.com/office/drawing/2014/main" val="431875045"/>
                    </a:ext>
                  </a:extLst>
                </a:gridCol>
                <a:gridCol w="762000">
                  <a:extLst>
                    <a:ext uri="{9D8B030D-6E8A-4147-A177-3AD203B41FA5}">
                      <a16:colId xmlns="" xmlns:a16="http://schemas.microsoft.com/office/drawing/2014/main" val="2583775337"/>
                    </a:ext>
                  </a:extLst>
                </a:gridCol>
              </a:tblGrid>
              <a:tr h="274320">
                <a:tc>
                  <a:txBody>
                    <a:bodyPr/>
                    <a:lstStyle/>
                    <a:p>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Chairs</a:t>
                      </a:r>
                      <a:endParaRPr lang="en-IN" sz="16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Tables</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60823596"/>
                  </a:ext>
                </a:extLst>
              </a:tr>
              <a:tr h="274320">
                <a:tc>
                  <a:txBody>
                    <a:bodyPr/>
                    <a:lstStyle/>
                    <a:p>
                      <a:r>
                        <a:rPr lang="en-US" sz="1600" kern="1200" dirty="0">
                          <a:solidFill>
                            <a:schemeClr val="tx1"/>
                          </a:solidFill>
                          <a:effectLst/>
                          <a:latin typeface="+mn-lt"/>
                          <a:ea typeface="+mn-ea"/>
                          <a:cs typeface="+mn-cs"/>
                        </a:rPr>
                        <a:t>Selling price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$80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$400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72204880"/>
                  </a:ext>
                </a:extLst>
              </a:tr>
              <a:tr h="274320">
                <a:tc>
                  <a:txBody>
                    <a:bodyPr/>
                    <a:lstStyle/>
                    <a:p>
                      <a:r>
                        <a:rPr lang="en-US" sz="1600" kern="1200" dirty="0">
                          <a:solidFill>
                            <a:schemeClr val="tx1"/>
                          </a:solidFill>
                          <a:effectLst/>
                          <a:latin typeface="+mn-lt"/>
                          <a:ea typeface="+mn-ea"/>
                          <a:cs typeface="+mn-cs"/>
                        </a:rPr>
                        <a:t>Variable cost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$30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121984494"/>
                  </a:ext>
                </a:extLst>
              </a:tr>
              <a:tr h="274320">
                <a:tc>
                  <a:txBody>
                    <a:bodyPr/>
                    <a:lstStyle/>
                    <a:p>
                      <a:r>
                        <a:rPr lang="en-US" sz="1600" kern="1200" dirty="0">
                          <a:solidFill>
                            <a:schemeClr val="tx1"/>
                          </a:solidFill>
                          <a:effectLst/>
                          <a:latin typeface="+mn-lt"/>
                          <a:ea typeface="+mn-ea"/>
                          <a:cs typeface="+mn-cs"/>
                        </a:rPr>
                        <a:t>Board feet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279707756"/>
                  </a:ext>
                </a:extLst>
              </a:tr>
              <a:tr h="274320">
                <a:tc>
                  <a:txBody>
                    <a:bodyPr/>
                    <a:lstStyle/>
                    <a:p>
                      <a:r>
                        <a:rPr lang="en-US" sz="1600" kern="1200" dirty="0">
                          <a:solidFill>
                            <a:schemeClr val="tx1"/>
                          </a:solidFill>
                          <a:effectLst/>
                          <a:latin typeface="+mn-lt"/>
                          <a:ea typeface="+mn-ea"/>
                          <a:cs typeface="+mn-cs"/>
                        </a:rPr>
                        <a:t>Monthly demand</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600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87939775"/>
                  </a:ext>
                </a:extLst>
              </a:tr>
            </a:tbl>
          </a:graphicData>
        </a:graphic>
      </p:graphicFrame>
      <p:sp>
        <p:nvSpPr>
          <p:cNvPr id="2" name="Content Placeholder 1"/>
          <p:cNvSpPr>
            <a:spLocks noGrp="1"/>
          </p:cNvSpPr>
          <p:nvPr>
            <p:ph idx="10"/>
          </p:nvPr>
        </p:nvSpPr>
        <p:spPr>
          <a:xfrm>
            <a:off x="822324" y="3894216"/>
            <a:ext cx="7499353" cy="1974622"/>
          </a:xfrm>
          <a:ln w="19050">
            <a:solidFill>
              <a:srgbClr val="000000"/>
            </a:solidFill>
          </a:ln>
        </p:spPr>
        <p:txBody>
          <a:bodyPr/>
          <a:lstStyle/>
          <a:p>
            <a:pPr marL="92075">
              <a:spcAft>
                <a:spcPts val="0"/>
              </a:spcAft>
              <a:buSzPct val="76000"/>
            </a:pPr>
            <a:r>
              <a:rPr lang="en-US" sz="2200" b="1" noProof="0" dirty="0">
                <a:cs typeface="Arial" charset="0"/>
              </a:rPr>
              <a:t>The company’s supplier of hardwood will only be able to supply 2,000 board feet this month. Is this enough hardwood to satisfy demand?</a:t>
            </a:r>
          </a:p>
          <a:p>
            <a:pPr marL="92075" lvl="1">
              <a:spcAft>
                <a:spcPts val="0"/>
              </a:spcAft>
              <a:buClr>
                <a:schemeClr val="accent2"/>
              </a:buClr>
              <a:buSzPct val="76000"/>
            </a:pPr>
            <a:r>
              <a:rPr lang="en-US" sz="2200" b="1" noProof="0" dirty="0">
                <a:cs typeface="Arial" charset="0"/>
              </a:rPr>
              <a:t>a. Yes.</a:t>
            </a:r>
          </a:p>
          <a:p>
            <a:pPr marL="92075" lvl="1">
              <a:spcAft>
                <a:spcPts val="0"/>
              </a:spcAft>
              <a:buClr>
                <a:schemeClr val="accent2"/>
              </a:buClr>
              <a:buSzPct val="76000"/>
            </a:pPr>
            <a:r>
              <a:rPr lang="en-US" sz="2200" b="1" noProof="0" dirty="0">
                <a:solidFill>
                  <a:srgbClr val="0000C0"/>
                </a:solidFill>
                <a:cs typeface="Arial" charset="0"/>
              </a:rPr>
              <a:t>b. Answer: No.</a:t>
            </a:r>
          </a:p>
        </p:txBody>
      </p:sp>
      <p:sp>
        <p:nvSpPr>
          <p:cNvPr id="3" name="Content Placeholder 2"/>
          <p:cNvSpPr>
            <a:spLocks noGrp="1"/>
          </p:cNvSpPr>
          <p:nvPr>
            <p:ph idx="11"/>
          </p:nvPr>
        </p:nvSpPr>
        <p:spPr>
          <a:xfrm>
            <a:off x="822323" y="5928412"/>
            <a:ext cx="4054477" cy="379562"/>
          </a:xfrm>
          <a:ln w="19050">
            <a:solidFill>
              <a:srgbClr val="000000"/>
            </a:solidFill>
          </a:ln>
        </p:spPr>
        <p:txBody>
          <a:bodyPr/>
          <a:lstStyle/>
          <a:p>
            <a:pPr marL="92075">
              <a:spcBef>
                <a:spcPct val="50000"/>
              </a:spcBef>
              <a:defRPr/>
            </a:pPr>
            <a:r>
              <a:rPr lang="en-US" altLang="en-US" b="1" noProof="0" dirty="0">
                <a:solidFill>
                  <a:srgbClr val="000000"/>
                </a:solidFill>
                <a:ea typeface="MS PGothic" panose="020B0600070205080204" pitchFamily="34" charset="-128"/>
              </a:rPr>
              <a:t>(2 </a:t>
            </a:r>
            <a:r>
              <a:rPr lang="en-US" altLang="en-US" b="1" noProof="0" dirty="0">
                <a:solidFill>
                  <a:srgbClr val="000000"/>
                </a:solidFill>
                <a:ea typeface="MS PGothic" panose="020B0600070205080204" pitchFamily="34" charset="-128"/>
                <a:sym typeface="Symbol" pitchFamily="18" charset="2"/>
              </a:rPr>
              <a:t> 600) + (10  100) = 2,200 &gt; 2,000</a:t>
            </a:r>
          </a:p>
        </p:txBody>
      </p:sp>
    </p:spTree>
    <p:extLst>
      <p:ext uri="{BB962C8B-B14F-4D97-AF65-F5344CB8AC3E}">
        <p14:creationId xmlns:p14="http://schemas.microsoft.com/office/powerpoint/2010/main" val="36932466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3b</a:t>
            </a:r>
            <a:endParaRPr lang="en-US" noProof="0" dirty="0"/>
          </a:p>
        </p:txBody>
      </p:sp>
      <p:graphicFrame>
        <p:nvGraphicFramePr>
          <p:cNvPr id="5" name="Table 4"/>
          <p:cNvGraphicFramePr>
            <a:graphicFrameLocks noGrp="1"/>
          </p:cNvGraphicFramePr>
          <p:nvPr>
            <p:extLst>
              <p:ext uri="{D42A27DB-BD31-4B8C-83A1-F6EECF244321}">
                <p14:modId xmlns:p14="http://schemas.microsoft.com/office/powerpoint/2010/main" val="2955440305"/>
              </p:ext>
            </p:extLst>
          </p:nvPr>
        </p:nvGraphicFramePr>
        <p:xfrm>
          <a:off x="1660524" y="1447800"/>
          <a:ext cx="4511676" cy="1676400"/>
        </p:xfrm>
        <a:graphic>
          <a:graphicData uri="http://schemas.openxmlformats.org/drawingml/2006/table">
            <a:tbl>
              <a:tblPr firstRow="1" bandRow="1">
                <a:tableStyleId>{2D5ABB26-0587-4C30-8999-92F81FD0307C}</a:tableStyleId>
              </a:tblPr>
              <a:tblGrid>
                <a:gridCol w="2911476">
                  <a:extLst>
                    <a:ext uri="{9D8B030D-6E8A-4147-A177-3AD203B41FA5}">
                      <a16:colId xmlns="" xmlns:a16="http://schemas.microsoft.com/office/drawing/2014/main" val="2101280803"/>
                    </a:ext>
                  </a:extLst>
                </a:gridCol>
                <a:gridCol w="838200">
                  <a:extLst>
                    <a:ext uri="{9D8B030D-6E8A-4147-A177-3AD203B41FA5}">
                      <a16:colId xmlns="" xmlns:a16="http://schemas.microsoft.com/office/drawing/2014/main" val="431875045"/>
                    </a:ext>
                  </a:extLst>
                </a:gridCol>
                <a:gridCol w="762000">
                  <a:extLst>
                    <a:ext uri="{9D8B030D-6E8A-4147-A177-3AD203B41FA5}">
                      <a16:colId xmlns="" xmlns:a16="http://schemas.microsoft.com/office/drawing/2014/main" val="2583775337"/>
                    </a:ext>
                  </a:extLst>
                </a:gridCol>
              </a:tblGrid>
              <a:tr h="274320">
                <a:tc>
                  <a:txBody>
                    <a:bodyPr/>
                    <a:lstStyle/>
                    <a:p>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Chairs</a:t>
                      </a:r>
                      <a:endParaRPr lang="en-IN" sz="16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600" i="1" kern="1200" dirty="0">
                          <a:solidFill>
                            <a:schemeClr val="tx1"/>
                          </a:solidFill>
                          <a:effectLst/>
                          <a:latin typeface="+mn-lt"/>
                          <a:ea typeface="+mn-ea"/>
                          <a:cs typeface="+mn-cs"/>
                        </a:rPr>
                        <a:t>Tables</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60823596"/>
                  </a:ext>
                </a:extLst>
              </a:tr>
              <a:tr h="274320">
                <a:tc>
                  <a:txBody>
                    <a:bodyPr/>
                    <a:lstStyle/>
                    <a:p>
                      <a:r>
                        <a:rPr lang="en-US" sz="1600" kern="1200" dirty="0">
                          <a:solidFill>
                            <a:schemeClr val="tx1"/>
                          </a:solidFill>
                          <a:effectLst/>
                          <a:latin typeface="+mn-lt"/>
                          <a:ea typeface="+mn-ea"/>
                          <a:cs typeface="+mn-cs"/>
                        </a:rPr>
                        <a:t>Selling price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$80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$400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72204880"/>
                  </a:ext>
                </a:extLst>
              </a:tr>
              <a:tr h="274320">
                <a:tc>
                  <a:txBody>
                    <a:bodyPr/>
                    <a:lstStyle/>
                    <a:p>
                      <a:r>
                        <a:rPr lang="en-US" sz="1600" kern="1200" dirty="0">
                          <a:solidFill>
                            <a:schemeClr val="tx1"/>
                          </a:solidFill>
                          <a:effectLst/>
                          <a:latin typeface="+mn-lt"/>
                          <a:ea typeface="+mn-ea"/>
                          <a:cs typeface="+mn-cs"/>
                        </a:rPr>
                        <a:t>Variable cost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$30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121984494"/>
                  </a:ext>
                </a:extLst>
              </a:tr>
              <a:tr h="274320">
                <a:tc>
                  <a:txBody>
                    <a:bodyPr/>
                    <a:lstStyle/>
                    <a:p>
                      <a:r>
                        <a:rPr lang="en-US" sz="1600" kern="1200" dirty="0">
                          <a:solidFill>
                            <a:schemeClr val="tx1"/>
                          </a:solidFill>
                          <a:effectLst/>
                          <a:latin typeface="+mn-lt"/>
                          <a:ea typeface="+mn-ea"/>
                          <a:cs typeface="+mn-cs"/>
                        </a:rPr>
                        <a:t>Board feet per unit</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2</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279707756"/>
                  </a:ext>
                </a:extLst>
              </a:tr>
              <a:tr h="274320">
                <a:tc>
                  <a:txBody>
                    <a:bodyPr/>
                    <a:lstStyle/>
                    <a:p>
                      <a:r>
                        <a:rPr lang="en-US" sz="1600" kern="1200" dirty="0">
                          <a:solidFill>
                            <a:schemeClr val="tx1"/>
                          </a:solidFill>
                          <a:effectLst/>
                          <a:latin typeface="+mn-lt"/>
                          <a:ea typeface="+mn-ea"/>
                          <a:cs typeface="+mn-cs"/>
                        </a:rPr>
                        <a:t>Monthly demand</a:t>
                      </a:r>
                      <a:endParaRPr lang="en-IN"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600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600" kern="1200" dirty="0">
                          <a:solidFill>
                            <a:schemeClr val="tx1"/>
                          </a:solidFill>
                          <a:effectLst/>
                          <a:latin typeface="+mn-lt"/>
                          <a:ea typeface="+mn-ea"/>
                          <a:cs typeface="+mn-cs"/>
                        </a:rPr>
                        <a:t>100</a:t>
                      </a:r>
                      <a:endParaRPr lang="en-IN"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87939775"/>
                  </a:ext>
                </a:extLst>
              </a:tr>
            </a:tbl>
          </a:graphicData>
        </a:graphic>
      </p:graphicFrame>
      <p:sp>
        <p:nvSpPr>
          <p:cNvPr id="7" name="Content Placeholder 6"/>
          <p:cNvSpPr>
            <a:spLocks noGrp="1"/>
          </p:cNvSpPr>
          <p:nvPr>
            <p:ph idx="1"/>
          </p:nvPr>
        </p:nvSpPr>
        <p:spPr>
          <a:xfrm>
            <a:off x="822325" y="3276601"/>
            <a:ext cx="7543800" cy="2590799"/>
          </a:xfrm>
        </p:spPr>
        <p:txBody>
          <a:bodyPr/>
          <a:lstStyle/>
          <a:p>
            <a:pPr>
              <a:spcAft>
                <a:spcPts val="0"/>
              </a:spcAft>
              <a:buSzPct val="76000"/>
            </a:pPr>
            <a:r>
              <a:rPr lang="en-US" sz="2200" b="1" noProof="0" dirty="0"/>
              <a:t>The company’s supplier of hardwood will only be able to supply 2,000 board feet this month. What plan would maximize profits?</a:t>
            </a:r>
          </a:p>
          <a:p>
            <a:pPr marL="0" lvl="1">
              <a:spcAft>
                <a:spcPts val="0"/>
              </a:spcAft>
              <a:buClr>
                <a:schemeClr val="accent2"/>
              </a:buClr>
              <a:buSzPct val="76000"/>
            </a:pPr>
            <a:r>
              <a:rPr lang="en-US" sz="2200" b="1" noProof="0" dirty="0"/>
              <a:t>a. 500 chairs and 100 tables.</a:t>
            </a:r>
          </a:p>
          <a:p>
            <a:pPr marL="0" lvl="1">
              <a:spcAft>
                <a:spcPts val="0"/>
              </a:spcAft>
              <a:buClr>
                <a:schemeClr val="accent2"/>
              </a:buClr>
              <a:buSzPct val="76000"/>
            </a:pPr>
            <a:r>
              <a:rPr lang="en-US" sz="2200" b="1" noProof="0" dirty="0"/>
              <a:t>b. Answer: 600 chairs and 80 tables.</a:t>
            </a:r>
          </a:p>
          <a:p>
            <a:pPr marL="0" lvl="1">
              <a:spcAft>
                <a:spcPts val="0"/>
              </a:spcAft>
              <a:buClr>
                <a:schemeClr val="accent2"/>
              </a:buClr>
              <a:buSzPct val="76000"/>
            </a:pPr>
            <a:r>
              <a:rPr lang="en-US" sz="2200" b="1" noProof="0" dirty="0"/>
              <a:t>c. 500 chairs and 80 tables.</a:t>
            </a:r>
          </a:p>
          <a:p>
            <a:pPr marL="0" lvl="1">
              <a:spcAft>
                <a:spcPts val="0"/>
              </a:spcAft>
              <a:buClr>
                <a:schemeClr val="accent2"/>
              </a:buClr>
              <a:buSzPct val="76000"/>
            </a:pPr>
            <a:r>
              <a:rPr lang="en-US" sz="2200" b="1" noProof="0" dirty="0"/>
              <a:t>d. 600 chairs and 100 tables.</a:t>
            </a:r>
          </a:p>
        </p:txBody>
      </p:sp>
    </p:spTree>
    <p:extLst>
      <p:ext uri="{BB962C8B-B14F-4D97-AF65-F5344CB8AC3E}">
        <p14:creationId xmlns:p14="http://schemas.microsoft.com/office/powerpoint/2010/main" val="8583518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3c</a:t>
            </a:r>
            <a:endParaRPr lang="en-US" noProof="0" dirty="0"/>
          </a:p>
        </p:txBody>
      </p:sp>
      <p:graphicFrame>
        <p:nvGraphicFramePr>
          <p:cNvPr id="5" name="Table 4"/>
          <p:cNvGraphicFramePr>
            <a:graphicFrameLocks noGrp="1"/>
          </p:cNvGraphicFramePr>
          <p:nvPr>
            <p:extLst>
              <p:ext uri="{D42A27DB-BD31-4B8C-83A1-F6EECF244321}">
                <p14:modId xmlns:p14="http://schemas.microsoft.com/office/powerpoint/2010/main" val="3760649310"/>
              </p:ext>
            </p:extLst>
          </p:nvPr>
        </p:nvGraphicFramePr>
        <p:xfrm>
          <a:off x="287678" y="1295400"/>
          <a:ext cx="3446122" cy="1447800"/>
        </p:xfrm>
        <a:graphic>
          <a:graphicData uri="http://schemas.openxmlformats.org/drawingml/2006/table">
            <a:tbl>
              <a:tblPr firstRow="1" bandRow="1">
                <a:tableStyleId>{2D5ABB26-0587-4C30-8999-92F81FD0307C}</a:tableStyleId>
              </a:tblPr>
              <a:tblGrid>
                <a:gridCol w="2063282">
                  <a:extLst>
                    <a:ext uri="{9D8B030D-6E8A-4147-A177-3AD203B41FA5}">
                      <a16:colId xmlns="" xmlns:a16="http://schemas.microsoft.com/office/drawing/2014/main" val="2101280803"/>
                    </a:ext>
                  </a:extLst>
                </a:gridCol>
                <a:gridCol w="762000">
                  <a:extLst>
                    <a:ext uri="{9D8B030D-6E8A-4147-A177-3AD203B41FA5}">
                      <a16:colId xmlns="" xmlns:a16="http://schemas.microsoft.com/office/drawing/2014/main" val="431875045"/>
                    </a:ext>
                  </a:extLst>
                </a:gridCol>
                <a:gridCol w="620840">
                  <a:extLst>
                    <a:ext uri="{9D8B030D-6E8A-4147-A177-3AD203B41FA5}">
                      <a16:colId xmlns="" xmlns:a16="http://schemas.microsoft.com/office/drawing/2014/main" val="2583775337"/>
                    </a:ext>
                  </a:extLst>
                </a:gridCol>
              </a:tblGrid>
              <a:tr h="274320">
                <a:tc>
                  <a:txBody>
                    <a:bodyPr/>
                    <a:lstStyle/>
                    <a:p>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i="1" kern="1200" dirty="0">
                          <a:solidFill>
                            <a:schemeClr val="tx1"/>
                          </a:solidFill>
                          <a:effectLst/>
                          <a:latin typeface="+mn-lt"/>
                          <a:ea typeface="+mn-ea"/>
                          <a:cs typeface="+mn-cs"/>
                        </a:rPr>
                        <a:t>Chairs</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300" i="1" kern="1200" dirty="0">
                          <a:solidFill>
                            <a:schemeClr val="tx1"/>
                          </a:solidFill>
                          <a:effectLst/>
                          <a:latin typeface="+mn-lt"/>
                          <a:ea typeface="+mn-ea"/>
                          <a:cs typeface="+mn-cs"/>
                        </a:rPr>
                        <a:t>Tables</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60823596"/>
                  </a:ext>
                </a:extLst>
              </a:tr>
              <a:tr h="274320">
                <a:tc>
                  <a:txBody>
                    <a:bodyPr/>
                    <a:lstStyle/>
                    <a:p>
                      <a:r>
                        <a:rPr lang="en-US" sz="1300" kern="1200" dirty="0">
                          <a:solidFill>
                            <a:schemeClr val="tx1"/>
                          </a:solidFill>
                          <a:effectLst/>
                          <a:latin typeface="+mn-lt"/>
                          <a:ea typeface="+mn-ea"/>
                          <a:cs typeface="+mn-cs"/>
                        </a:rPr>
                        <a:t>Selling price per unit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$80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$400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3772204880"/>
                  </a:ext>
                </a:extLst>
              </a:tr>
              <a:tr h="274320">
                <a:tc>
                  <a:txBody>
                    <a:bodyPr/>
                    <a:lstStyle/>
                    <a:p>
                      <a:r>
                        <a:rPr lang="en-US" sz="1300" kern="1200" dirty="0">
                          <a:solidFill>
                            <a:schemeClr val="tx1"/>
                          </a:solidFill>
                          <a:effectLst/>
                          <a:latin typeface="+mn-lt"/>
                          <a:ea typeface="+mn-ea"/>
                          <a:cs typeface="+mn-cs"/>
                        </a:rPr>
                        <a:t>Variable cost per unit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none" kern="1200" dirty="0">
                          <a:solidFill>
                            <a:schemeClr val="tx1"/>
                          </a:solidFill>
                          <a:effectLst/>
                          <a:latin typeface="+mn-lt"/>
                          <a:ea typeface="+mn-ea"/>
                          <a:cs typeface="+mn-cs"/>
                        </a:rPr>
                        <a:t>$30</a:t>
                      </a:r>
                      <a:endParaRPr lang="en-IN" sz="13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u="none" kern="1200" dirty="0">
                          <a:solidFill>
                            <a:schemeClr val="tx1"/>
                          </a:solidFill>
                          <a:effectLst/>
                          <a:latin typeface="+mn-lt"/>
                          <a:ea typeface="+mn-ea"/>
                          <a:cs typeface="+mn-cs"/>
                        </a:rPr>
                        <a:t>$200</a:t>
                      </a:r>
                      <a:endParaRPr lang="en-IN" sz="13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121984494"/>
                  </a:ext>
                </a:extLst>
              </a:tr>
              <a:tr h="274320">
                <a:tc>
                  <a:txBody>
                    <a:bodyPr/>
                    <a:lstStyle/>
                    <a:p>
                      <a:r>
                        <a:rPr lang="en-US" sz="1300" kern="1200" dirty="0">
                          <a:solidFill>
                            <a:schemeClr val="tx1"/>
                          </a:solidFill>
                          <a:effectLst/>
                          <a:latin typeface="+mn-lt"/>
                          <a:ea typeface="+mn-ea"/>
                          <a:cs typeface="+mn-cs"/>
                        </a:rPr>
                        <a:t>Board feet per unit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2</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10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 xmlns:a16="http://schemas.microsoft.com/office/drawing/2014/main" val="1279707756"/>
                  </a:ext>
                </a:extLst>
              </a:tr>
              <a:tr h="274320">
                <a:tc>
                  <a:txBody>
                    <a:bodyPr/>
                    <a:lstStyle/>
                    <a:p>
                      <a:r>
                        <a:rPr lang="en-US" sz="1300" kern="1200" dirty="0">
                          <a:solidFill>
                            <a:schemeClr val="tx1"/>
                          </a:solidFill>
                          <a:effectLst/>
                          <a:latin typeface="+mn-lt"/>
                          <a:ea typeface="+mn-ea"/>
                          <a:cs typeface="+mn-cs"/>
                        </a:rPr>
                        <a:t>Monthly demand</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600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1300" kern="1200" dirty="0">
                          <a:solidFill>
                            <a:schemeClr val="tx1"/>
                          </a:solidFill>
                          <a:effectLst/>
                          <a:latin typeface="+mn-lt"/>
                          <a:ea typeface="+mn-ea"/>
                          <a:cs typeface="+mn-cs"/>
                        </a:rPr>
                        <a:t>100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8793977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74816408"/>
              </p:ext>
            </p:extLst>
          </p:nvPr>
        </p:nvGraphicFramePr>
        <p:xfrm>
          <a:off x="278934" y="2811960"/>
          <a:ext cx="3454866" cy="3474720"/>
        </p:xfrm>
        <a:graphic>
          <a:graphicData uri="http://schemas.openxmlformats.org/drawingml/2006/table">
            <a:tbl>
              <a:tblPr firstRow="1" bandRow="1">
                <a:tableStyleId>{2D5ABB26-0587-4C30-8999-92F81FD0307C}</a:tableStyleId>
              </a:tblPr>
              <a:tblGrid>
                <a:gridCol w="1995826">
                  <a:extLst>
                    <a:ext uri="{9D8B030D-6E8A-4147-A177-3AD203B41FA5}">
                      <a16:colId xmlns="" xmlns:a16="http://schemas.microsoft.com/office/drawing/2014/main" val="2101280803"/>
                    </a:ext>
                  </a:extLst>
                </a:gridCol>
                <a:gridCol w="762000">
                  <a:extLst>
                    <a:ext uri="{9D8B030D-6E8A-4147-A177-3AD203B41FA5}">
                      <a16:colId xmlns="" xmlns:a16="http://schemas.microsoft.com/office/drawing/2014/main" val="431875045"/>
                    </a:ext>
                  </a:extLst>
                </a:gridCol>
                <a:gridCol w="697040">
                  <a:extLst>
                    <a:ext uri="{9D8B030D-6E8A-4147-A177-3AD203B41FA5}">
                      <a16:colId xmlns="" xmlns:a16="http://schemas.microsoft.com/office/drawing/2014/main" val="2583775337"/>
                    </a:ext>
                  </a:extLst>
                </a:gridCol>
              </a:tblGrid>
              <a:tr h="179830">
                <a:tc>
                  <a:txBody>
                    <a:bodyPr/>
                    <a:lstStyle/>
                    <a:p>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1300" i="1" kern="1200" dirty="0">
                          <a:solidFill>
                            <a:schemeClr val="tx1"/>
                          </a:solidFill>
                          <a:effectLst/>
                          <a:latin typeface="+mn-lt"/>
                          <a:ea typeface="+mn-ea"/>
                          <a:cs typeface="+mn-cs"/>
                        </a:rPr>
                        <a:t>Chairs</a:t>
                      </a:r>
                      <a:endParaRPr lang="en-IN" sz="1300" dirty="0">
                        <a:solidFill>
                          <a:schemeClr val="tx1"/>
                        </a:solidFill>
                      </a:endParaRP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US" sz="1300" i="1" kern="1200" dirty="0">
                          <a:solidFill>
                            <a:schemeClr val="tx1"/>
                          </a:solidFill>
                          <a:effectLst/>
                          <a:latin typeface="+mn-lt"/>
                          <a:ea typeface="+mn-ea"/>
                          <a:cs typeface="+mn-cs"/>
                        </a:rPr>
                        <a:t>Tables</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3760823596"/>
                  </a:ext>
                </a:extLst>
              </a:tr>
              <a:tr h="149350">
                <a:tc>
                  <a:txBody>
                    <a:bodyPr/>
                    <a:lstStyle/>
                    <a:p>
                      <a:r>
                        <a:rPr lang="en-US" sz="1300" kern="1200" dirty="0">
                          <a:solidFill>
                            <a:schemeClr val="tx1"/>
                          </a:solidFill>
                          <a:effectLst/>
                          <a:latin typeface="+mn-lt"/>
                          <a:ea typeface="+mn-ea"/>
                          <a:cs typeface="+mn-cs"/>
                        </a:rPr>
                        <a:t>Selling price</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$80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$400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3772204880"/>
                  </a:ext>
                </a:extLst>
              </a:tr>
              <a:tr h="118870">
                <a:tc>
                  <a:txBody>
                    <a:bodyPr/>
                    <a:lstStyle/>
                    <a:p>
                      <a:r>
                        <a:rPr lang="en-US" sz="1300" kern="1200" dirty="0">
                          <a:solidFill>
                            <a:schemeClr val="tx1"/>
                          </a:solidFill>
                          <a:effectLst/>
                          <a:latin typeface="+mn-lt"/>
                          <a:ea typeface="+mn-ea"/>
                          <a:cs typeface="+mn-cs"/>
                        </a:rPr>
                        <a:t>Variable cost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u="sng" kern="1200" dirty="0">
                          <a:solidFill>
                            <a:schemeClr val="tx1"/>
                          </a:solidFill>
                          <a:effectLst/>
                          <a:latin typeface="+mn-lt"/>
                          <a:ea typeface="+mn-ea"/>
                          <a:cs typeface="+mn-cs"/>
                        </a:rPr>
                        <a:t>  30</a:t>
                      </a:r>
                      <a:endParaRPr lang="en-IN" sz="1300" u="sng"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u="sng" kern="1200" dirty="0">
                          <a:solidFill>
                            <a:schemeClr val="tx1"/>
                          </a:solidFill>
                          <a:effectLst/>
                          <a:latin typeface="+mn-lt"/>
                          <a:ea typeface="+mn-ea"/>
                          <a:cs typeface="+mn-cs"/>
                        </a:rPr>
                        <a:t>  200</a:t>
                      </a:r>
                      <a:endParaRPr lang="en-IN" sz="1300" u="sng"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1121984494"/>
                  </a:ext>
                </a:extLst>
              </a:tr>
              <a:tr h="203200">
                <a:tc>
                  <a:txBody>
                    <a:bodyPr/>
                    <a:lstStyle/>
                    <a:p>
                      <a:r>
                        <a:rPr lang="en-US" sz="1300" kern="1200" dirty="0">
                          <a:solidFill>
                            <a:schemeClr val="tx1"/>
                          </a:solidFill>
                          <a:effectLst/>
                          <a:latin typeface="+mn-lt"/>
                          <a:ea typeface="+mn-ea"/>
                          <a:cs typeface="+mn-cs"/>
                        </a:rPr>
                        <a:t>Contribution</a:t>
                      </a:r>
                      <a:r>
                        <a:rPr lang="en-US" sz="1300" kern="1200" baseline="0" dirty="0">
                          <a:solidFill>
                            <a:schemeClr val="tx1"/>
                          </a:solidFill>
                          <a:effectLst/>
                          <a:latin typeface="+mn-lt"/>
                          <a:ea typeface="+mn-ea"/>
                          <a:cs typeface="+mn-cs"/>
                        </a:rPr>
                        <a:t> margin</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   $50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$200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1279707756"/>
                  </a:ext>
                </a:extLst>
              </a:tr>
              <a:tr h="203200">
                <a:tc>
                  <a:txBody>
                    <a:bodyPr/>
                    <a:lstStyle/>
                    <a:p>
                      <a:r>
                        <a:rPr lang="en-US" sz="1300" kern="1200" dirty="0">
                          <a:solidFill>
                            <a:schemeClr val="tx1"/>
                          </a:solidFill>
                          <a:effectLst/>
                          <a:latin typeface="+mn-lt"/>
                          <a:ea typeface="+mn-ea"/>
                          <a:cs typeface="+mn-cs"/>
                        </a:rPr>
                        <a:t>Board feet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2</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kern="1200" dirty="0">
                          <a:solidFill>
                            <a:schemeClr val="tx1"/>
                          </a:solidFill>
                          <a:effectLst/>
                          <a:latin typeface="+mn-lt"/>
                          <a:ea typeface="+mn-ea"/>
                          <a:cs typeface="+mn-cs"/>
                        </a:rPr>
                        <a:t>10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687939775"/>
                  </a:ext>
                </a:extLst>
              </a:tr>
              <a:tr h="203200">
                <a:tc>
                  <a:txBody>
                    <a:bodyPr/>
                    <a:lstStyle/>
                    <a:p>
                      <a:r>
                        <a:rPr lang="en-US" sz="1300" dirty="0">
                          <a:solidFill>
                            <a:schemeClr val="tx1"/>
                          </a:solidFill>
                        </a:rPr>
                        <a:t>CM</a:t>
                      </a:r>
                      <a:r>
                        <a:rPr lang="en-US" sz="1300" baseline="0" dirty="0">
                          <a:solidFill>
                            <a:schemeClr val="tx1"/>
                          </a:solidFill>
                        </a:rPr>
                        <a:t> per board foot</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$25</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$20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48712926"/>
                  </a:ext>
                </a:extLst>
              </a:tr>
              <a:tr h="203200">
                <a:tc>
                  <a:txBody>
                    <a:bodyPr/>
                    <a:lstStyle/>
                    <a:p>
                      <a:r>
                        <a:rPr lang="en-IN" sz="1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1611417086"/>
                  </a:ext>
                </a:extLst>
              </a:tr>
              <a:tr h="203200">
                <a:tc>
                  <a:txBody>
                    <a:bodyPr/>
                    <a:lstStyle/>
                    <a:p>
                      <a:r>
                        <a:rPr lang="en-US" sz="1300" dirty="0">
                          <a:solidFill>
                            <a:schemeClr val="tx1"/>
                          </a:solidFill>
                        </a:rPr>
                        <a:t>Production of chairs</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600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2228315958"/>
                  </a:ext>
                </a:extLst>
              </a:tr>
              <a:tr h="203200">
                <a:tc>
                  <a:txBody>
                    <a:bodyPr/>
                    <a:lstStyle/>
                    <a:p>
                      <a:r>
                        <a:rPr lang="en-US" sz="1300" dirty="0">
                          <a:solidFill>
                            <a:schemeClr val="tx1"/>
                          </a:solidFill>
                        </a:rPr>
                        <a:t>Board feet required</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1,200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1781767728"/>
                  </a:ext>
                </a:extLst>
              </a:tr>
              <a:tr h="203200">
                <a:tc>
                  <a:txBody>
                    <a:bodyPr/>
                    <a:lstStyle/>
                    <a:p>
                      <a:r>
                        <a:rPr lang="en-US" sz="1300" dirty="0">
                          <a:solidFill>
                            <a:schemeClr val="tx1"/>
                          </a:solidFill>
                        </a:rPr>
                        <a:t>Board feet remaining</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800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3276687357"/>
                  </a:ext>
                </a:extLst>
              </a:tr>
              <a:tr h="203200">
                <a:tc>
                  <a:txBody>
                    <a:bodyPr/>
                    <a:lstStyle/>
                    <a:p>
                      <a:r>
                        <a:rPr lang="en-US" sz="1300" dirty="0">
                          <a:solidFill>
                            <a:schemeClr val="tx1"/>
                          </a:solidFill>
                        </a:rPr>
                        <a:t>Board feet per table</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r>
                        <a:rPr lang="en-US" sz="1300" dirty="0">
                          <a:solidFill>
                            <a:schemeClr val="tx1"/>
                          </a:solidFill>
                        </a:rPr>
                        <a:t>10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 xmlns:a16="http://schemas.microsoft.com/office/drawing/2014/main" val="104344858"/>
                  </a:ext>
                </a:extLst>
              </a:tr>
              <a:tr h="203200">
                <a:tc>
                  <a:txBody>
                    <a:bodyPr/>
                    <a:lstStyle/>
                    <a:p>
                      <a:r>
                        <a:rPr lang="en-US" sz="1300" dirty="0">
                          <a:solidFill>
                            <a:schemeClr val="tx1"/>
                          </a:solidFill>
                        </a:rPr>
                        <a:t>Production of tables</a:t>
                      </a:r>
                      <a:endParaRPr lang="en-IN"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300" dirty="0">
                          <a:solidFill>
                            <a:schemeClr val="tx1"/>
                          </a:solidFill>
                        </a:rPr>
                        <a:t>80</a:t>
                      </a:r>
                      <a:endParaRPr lang="en-IN" sz="13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IN" sz="13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77972421"/>
                  </a:ext>
                </a:extLst>
              </a:tr>
            </a:tbl>
          </a:graphicData>
        </a:graphic>
      </p:graphicFrame>
      <p:sp>
        <p:nvSpPr>
          <p:cNvPr id="7" name="Content Placeholder 6"/>
          <p:cNvSpPr>
            <a:spLocks noGrp="1"/>
          </p:cNvSpPr>
          <p:nvPr>
            <p:ph idx="1"/>
          </p:nvPr>
        </p:nvSpPr>
        <p:spPr>
          <a:xfrm>
            <a:off x="3886200" y="1295400"/>
            <a:ext cx="4953000" cy="3974115"/>
          </a:xfrm>
        </p:spPr>
        <p:txBody>
          <a:bodyPr/>
          <a:lstStyle/>
          <a:p>
            <a:pPr>
              <a:spcAft>
                <a:spcPts val="0"/>
              </a:spcAft>
              <a:buSzPct val="76000"/>
            </a:pPr>
            <a:r>
              <a:rPr lang="en-US" sz="2200" b="1" noProof="0" dirty="0"/>
              <a:t>The company’s supplier of hardwood will only be able to supply 2,000 board feet this month. What plan would maximize profits?</a:t>
            </a:r>
          </a:p>
          <a:p>
            <a:pPr marL="0" lvl="1">
              <a:spcAft>
                <a:spcPts val="0"/>
              </a:spcAft>
              <a:buClr>
                <a:schemeClr val="accent2"/>
              </a:buClr>
              <a:buSzPct val="76000"/>
            </a:pPr>
            <a:r>
              <a:rPr lang="en-US" sz="2200" b="1" noProof="0" dirty="0"/>
              <a:t>a. 500 chairs and 100 tables.</a:t>
            </a:r>
          </a:p>
          <a:p>
            <a:pPr marL="0" lvl="1">
              <a:spcAft>
                <a:spcPts val="0"/>
              </a:spcAft>
              <a:buClr>
                <a:schemeClr val="accent2"/>
              </a:buClr>
              <a:buSzPct val="76000"/>
            </a:pPr>
            <a:r>
              <a:rPr lang="en-US" sz="2200" b="1" noProof="0" dirty="0">
                <a:solidFill>
                  <a:srgbClr val="0000C0"/>
                </a:solidFill>
              </a:rPr>
              <a:t>b. Answer: 600 chairs and 80 tables.</a:t>
            </a:r>
          </a:p>
          <a:p>
            <a:pPr marL="0" lvl="1">
              <a:spcAft>
                <a:spcPts val="0"/>
              </a:spcAft>
              <a:buClr>
                <a:schemeClr val="accent2"/>
              </a:buClr>
              <a:buSzPct val="76000"/>
            </a:pPr>
            <a:r>
              <a:rPr lang="en-US" sz="2200" b="1" noProof="0" dirty="0"/>
              <a:t>c. 500 chairs and 80 tables.</a:t>
            </a:r>
          </a:p>
          <a:p>
            <a:pPr marL="0" lvl="1">
              <a:spcAft>
                <a:spcPts val="0"/>
              </a:spcAft>
              <a:buClr>
                <a:schemeClr val="accent2"/>
              </a:buClr>
              <a:buSzPct val="76000"/>
            </a:pPr>
            <a:r>
              <a:rPr lang="en-US" sz="2200" b="1" noProof="0" dirty="0"/>
              <a:t>d. 600 chairs and 100 tables.</a:t>
            </a:r>
          </a:p>
        </p:txBody>
      </p:sp>
    </p:spTree>
    <p:extLst>
      <p:ext uri="{BB962C8B-B14F-4D97-AF65-F5344CB8AC3E}">
        <p14:creationId xmlns:p14="http://schemas.microsoft.com/office/powerpoint/2010/main" val="11083087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4</a:t>
            </a:r>
            <a:endParaRPr lang="en-US" noProof="0" dirty="0"/>
          </a:p>
        </p:txBody>
      </p:sp>
      <p:sp>
        <p:nvSpPr>
          <p:cNvPr id="7" name="Content Placeholder 6"/>
          <p:cNvSpPr>
            <a:spLocks noGrp="1"/>
          </p:cNvSpPr>
          <p:nvPr>
            <p:ph idx="1"/>
          </p:nvPr>
        </p:nvSpPr>
        <p:spPr>
          <a:xfrm>
            <a:off x="822325" y="1447801"/>
            <a:ext cx="7543800" cy="3276599"/>
          </a:xfrm>
          <a:ln w="19050">
            <a:solidFill>
              <a:srgbClr val="000000"/>
            </a:solidFill>
          </a:ln>
        </p:spPr>
        <p:txBody>
          <a:bodyPr/>
          <a:lstStyle/>
          <a:p>
            <a:pPr marL="92075"/>
            <a:r>
              <a:rPr lang="en-US" b="1" noProof="0" dirty="0">
                <a:solidFill>
                  <a:srgbClr val="000000"/>
                </a:solidFill>
                <a:ea typeface="MS PGothic" charset="0"/>
                <a:cs typeface="MS PGothic" charset="0"/>
              </a:rPr>
              <a:t>As before, Colonial Heritage’s supplier of hardwood will only be able to supply 2,000 board feet this month. Assume the company follows the plan we have proposed. Up to how much should Colonial Heritage be willing to pay above the usual price to obtain more hardwood?</a:t>
            </a:r>
          </a:p>
          <a:p>
            <a:pPr marL="92075" lvl="1"/>
            <a:r>
              <a:rPr lang="en-US" sz="2000" b="1" noProof="0" dirty="0">
                <a:solidFill>
                  <a:srgbClr val="000000"/>
                </a:solidFill>
                <a:ea typeface="MS PGothic" charset="0"/>
                <a:cs typeface="MS PGothic" charset="0"/>
              </a:rPr>
              <a:t>a. $40 per board foot.</a:t>
            </a:r>
          </a:p>
          <a:p>
            <a:pPr marL="92075" lvl="1"/>
            <a:r>
              <a:rPr lang="en-US" sz="2000" b="1" noProof="0" dirty="0">
                <a:solidFill>
                  <a:srgbClr val="000000"/>
                </a:solidFill>
                <a:ea typeface="MS PGothic" charset="0"/>
                <a:cs typeface="MS PGothic" charset="0"/>
              </a:rPr>
              <a:t>b. $25 per board foot.</a:t>
            </a:r>
          </a:p>
          <a:p>
            <a:pPr marL="92075" lvl="1"/>
            <a:r>
              <a:rPr lang="en-US" sz="2000" b="1" noProof="0" dirty="0">
                <a:solidFill>
                  <a:srgbClr val="000000"/>
                </a:solidFill>
                <a:ea typeface="MS PGothic" charset="0"/>
                <a:cs typeface="MS PGothic" charset="0"/>
              </a:rPr>
              <a:t>c. $20 per board foot.</a:t>
            </a:r>
          </a:p>
          <a:p>
            <a:pPr marL="92075" lvl="1"/>
            <a:r>
              <a:rPr lang="en-US" sz="2000" b="1" noProof="0" dirty="0">
                <a:solidFill>
                  <a:srgbClr val="000000"/>
                </a:solidFill>
                <a:ea typeface="MS PGothic" charset="0"/>
                <a:cs typeface="MS PGothic" charset="0"/>
              </a:rPr>
              <a:t>d. Zero.</a:t>
            </a:r>
          </a:p>
        </p:txBody>
      </p:sp>
    </p:spTree>
    <p:extLst>
      <p:ext uri="{BB962C8B-B14F-4D97-AF65-F5344CB8AC3E}">
        <p14:creationId xmlns:p14="http://schemas.microsoft.com/office/powerpoint/2010/main" val="17859771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ea typeface="MS PGothic" charset="0"/>
                <a:cs typeface="MS PGothic" charset="0"/>
              </a:rPr>
              <a:t>Quick Check </a:t>
            </a:r>
            <a:r>
              <a:rPr lang="en-US" noProof="0" dirty="0">
                <a:ea typeface="MS PGothic" charset="0"/>
                <a:cs typeface="MS PGothic" charset="0"/>
                <a:sym typeface="Wingdings" charset="0"/>
              </a:rPr>
              <a:t>4a</a:t>
            </a:r>
            <a:endParaRPr lang="en-US" noProof="0" dirty="0"/>
          </a:p>
        </p:txBody>
      </p:sp>
      <p:sp>
        <p:nvSpPr>
          <p:cNvPr id="7" name="Content Placeholder 6"/>
          <p:cNvSpPr>
            <a:spLocks noGrp="1"/>
          </p:cNvSpPr>
          <p:nvPr>
            <p:ph idx="1"/>
          </p:nvPr>
        </p:nvSpPr>
        <p:spPr>
          <a:xfrm>
            <a:off x="822325" y="1447800"/>
            <a:ext cx="7543800" cy="3276600"/>
          </a:xfrm>
          <a:ln w="19050">
            <a:solidFill>
              <a:srgbClr val="000000"/>
            </a:solidFill>
          </a:ln>
        </p:spPr>
        <p:txBody>
          <a:bodyPr/>
          <a:lstStyle/>
          <a:p>
            <a:pPr marL="92075"/>
            <a:r>
              <a:rPr lang="en-US" b="1" noProof="0" dirty="0">
                <a:ea typeface="MS PGothic" charset="0"/>
                <a:cs typeface="MS PGothic" charset="0"/>
              </a:rPr>
              <a:t>As before, Colonial Heritage’s supplier of hardwood will only be able to supply 2,000 board feet this month. Assume the company follows the plan we have proposed. Up to how much should Colonial Heritage be willing to pay above the usual price to obtain more hardwood?</a:t>
            </a:r>
          </a:p>
          <a:p>
            <a:pPr marL="92075" lvl="1"/>
            <a:r>
              <a:rPr lang="en-US" sz="2000" b="1" noProof="0" dirty="0">
                <a:ea typeface="MS PGothic" charset="0"/>
                <a:cs typeface="MS PGothic" charset="0"/>
              </a:rPr>
              <a:t>a. $40 per board foot.</a:t>
            </a:r>
          </a:p>
          <a:p>
            <a:pPr marL="92075" lvl="1"/>
            <a:r>
              <a:rPr lang="en-US" sz="2000" b="1" noProof="0" dirty="0">
                <a:ea typeface="MS PGothic" charset="0"/>
                <a:cs typeface="MS PGothic" charset="0"/>
              </a:rPr>
              <a:t>b. $25 per board foot.</a:t>
            </a:r>
          </a:p>
          <a:p>
            <a:pPr marL="92075" lvl="1"/>
            <a:r>
              <a:rPr lang="en-US" sz="2000" b="1" noProof="0" dirty="0">
                <a:solidFill>
                  <a:srgbClr val="0000C0"/>
                </a:solidFill>
                <a:ea typeface="MS PGothic" charset="0"/>
                <a:cs typeface="MS PGothic" charset="0"/>
              </a:rPr>
              <a:t>c. Answer: $20 per board foot.</a:t>
            </a:r>
          </a:p>
          <a:p>
            <a:pPr marL="92075" lvl="1"/>
            <a:r>
              <a:rPr lang="en-US" sz="2000" b="1" noProof="0" dirty="0">
                <a:ea typeface="MS PGothic" charset="0"/>
                <a:cs typeface="MS PGothic" charset="0"/>
              </a:rPr>
              <a:t>d. Zero.</a:t>
            </a:r>
          </a:p>
        </p:txBody>
      </p:sp>
      <p:sp>
        <p:nvSpPr>
          <p:cNvPr id="2" name="Content Placeholder 1"/>
          <p:cNvSpPr>
            <a:spLocks noGrp="1"/>
          </p:cNvSpPr>
          <p:nvPr>
            <p:ph idx="10"/>
          </p:nvPr>
        </p:nvSpPr>
        <p:spPr>
          <a:xfrm>
            <a:off x="822324" y="5105400"/>
            <a:ext cx="7521575" cy="990600"/>
          </a:xfrm>
          <a:ln w="19050">
            <a:solidFill>
              <a:srgbClr val="000000"/>
            </a:solidFill>
          </a:ln>
        </p:spPr>
        <p:txBody>
          <a:bodyPr/>
          <a:lstStyle/>
          <a:p>
            <a:pPr algn="ctr">
              <a:spcBef>
                <a:spcPct val="50000"/>
              </a:spcBef>
              <a:defRPr/>
            </a:pPr>
            <a:r>
              <a:rPr lang="en-US" altLang="en-US" b="1" noProof="0" dirty="0">
                <a:solidFill>
                  <a:schemeClr val="tx2"/>
                </a:solidFill>
                <a:ea typeface="MS PGothic" panose="020B0600070205080204" pitchFamily="34" charset="-128"/>
              </a:rPr>
              <a:t>The additional wood would be used to make tables. In this case, each board foot of additional wood will allow the company to earn an additional $20 of contribution margin and profit.</a:t>
            </a:r>
          </a:p>
        </p:txBody>
      </p:sp>
    </p:spTree>
    <p:extLst>
      <p:ext uri="{BB962C8B-B14F-4D97-AF65-F5344CB8AC3E}">
        <p14:creationId xmlns:p14="http://schemas.microsoft.com/office/powerpoint/2010/main" val="218174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Identifying Relevant Costs</a:t>
            </a:r>
            <a:r>
              <a:rPr lang="en-US" noProof="0" dirty="0">
                <a:cs typeface="ＭＳ Ｐゴシック" charset="-128"/>
              </a:rPr>
              <a:t> – </a:t>
            </a:r>
            <a:r>
              <a:rPr lang="en-US" altLang="en-US" noProof="0" dirty="0">
                <a:cs typeface="ＭＳ Ｐゴシック" charset="-128"/>
              </a:rPr>
              <a:t>Additional Information</a:t>
            </a:r>
            <a:endParaRPr lang="en-US" noProof="0" dirty="0"/>
          </a:p>
        </p:txBody>
      </p:sp>
      <p:sp>
        <p:nvSpPr>
          <p:cNvPr id="7" name="Content Placeholder 7"/>
          <p:cNvSpPr>
            <a:spLocks noGrp="1"/>
          </p:cNvSpPr>
          <p:nvPr>
            <p:ph sz="quarter" idx="10"/>
          </p:nvPr>
        </p:nvSpPr>
        <p:spPr>
          <a:xfrm>
            <a:off x="822325" y="1297900"/>
            <a:ext cx="7543800" cy="304800"/>
          </a:xfrm>
        </p:spPr>
        <p:txBody>
          <a:bodyPr/>
          <a:lstStyle/>
          <a:p>
            <a:r>
              <a:rPr lang="en-US" sz="1600" noProof="0" dirty="0"/>
              <a:t>Automobile Costs (based on 10,000 miles driven per year)</a:t>
            </a:r>
          </a:p>
        </p:txBody>
      </p:sp>
      <p:graphicFrame>
        <p:nvGraphicFramePr>
          <p:cNvPr id="4" name="Table 3"/>
          <p:cNvGraphicFramePr>
            <a:graphicFrameLocks noGrp="1"/>
          </p:cNvGraphicFramePr>
          <p:nvPr>
            <p:extLst>
              <p:ext uri="{D42A27DB-BD31-4B8C-83A1-F6EECF244321}">
                <p14:modId xmlns:p14="http://schemas.microsoft.com/office/powerpoint/2010/main" val="945723840"/>
              </p:ext>
            </p:extLst>
          </p:nvPr>
        </p:nvGraphicFramePr>
        <p:xfrm>
          <a:off x="821960" y="1627681"/>
          <a:ext cx="7467600" cy="1920240"/>
        </p:xfrm>
        <a:graphic>
          <a:graphicData uri="http://schemas.openxmlformats.org/drawingml/2006/table">
            <a:tbl>
              <a:tblPr firstRow="1" bandRow="1">
                <a:tableStyleId>{5C22544A-7EE6-4342-B048-85BDC9FD1C3A}</a:tableStyleId>
              </a:tblPr>
              <a:tblGrid>
                <a:gridCol w="232954">
                  <a:extLst>
                    <a:ext uri="{9D8B030D-6E8A-4147-A177-3AD203B41FA5}">
                      <a16:colId xmlns="" xmlns:a16="http://schemas.microsoft.com/office/drawing/2014/main" val="3348598017"/>
                    </a:ext>
                  </a:extLst>
                </a:gridCol>
                <a:gridCol w="3424646">
                  <a:extLst>
                    <a:ext uri="{9D8B030D-6E8A-4147-A177-3AD203B41FA5}">
                      <a16:colId xmlns="" xmlns:a16="http://schemas.microsoft.com/office/drawing/2014/main" val="999638120"/>
                    </a:ext>
                  </a:extLst>
                </a:gridCol>
                <a:gridCol w="2362200">
                  <a:extLst>
                    <a:ext uri="{9D8B030D-6E8A-4147-A177-3AD203B41FA5}">
                      <a16:colId xmlns="" xmlns:a16="http://schemas.microsoft.com/office/drawing/2014/main" val="2030784482"/>
                    </a:ext>
                  </a:extLst>
                </a:gridCol>
                <a:gridCol w="211727">
                  <a:extLst>
                    <a:ext uri="{9D8B030D-6E8A-4147-A177-3AD203B41FA5}">
                      <a16:colId xmlns="" xmlns:a16="http://schemas.microsoft.com/office/drawing/2014/main" val="97756757"/>
                    </a:ext>
                  </a:extLst>
                </a:gridCol>
                <a:gridCol w="1236073">
                  <a:extLst>
                    <a:ext uri="{9D8B030D-6E8A-4147-A177-3AD203B41FA5}">
                      <a16:colId xmlns="" xmlns:a16="http://schemas.microsoft.com/office/drawing/2014/main" val="3960658868"/>
                    </a:ext>
                  </a:extLst>
                </a:gridCol>
              </a:tblGrid>
              <a:tr h="133661">
                <a:tc>
                  <a:txBody>
                    <a:bodyPr/>
                    <a:lstStyle/>
                    <a:p>
                      <a:r>
                        <a:rPr lang="en-US" sz="100" dirty="0">
                          <a:solidFill>
                            <a:schemeClr val="tx1"/>
                          </a:solidFill>
                        </a:rPr>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100" dirty="0">
                          <a:solidFill>
                            <a:schemeClr val="tx1"/>
                          </a:solidFill>
                        </a:rPr>
                        <a:t>.</a:t>
                      </a:r>
                    </a:p>
                  </a:txBody>
                  <a:tcPr>
                    <a:lnT w="12700" cap="flat" cmpd="sng" algn="ctr">
                      <a:solidFill>
                        <a:schemeClr val="tx1"/>
                      </a:solidFill>
                      <a:prstDash val="solid"/>
                      <a:round/>
                      <a:headEnd type="none" w="med" len="med"/>
                      <a:tailEnd type="none" w="med" len="med"/>
                    </a:lnT>
                    <a:noFill/>
                  </a:tcPr>
                </a:tc>
                <a:tc>
                  <a:txBody>
                    <a:bodyPr/>
                    <a:lstStyle/>
                    <a:p>
                      <a:pPr algn="ctr"/>
                      <a:r>
                        <a:rPr lang="en-US" sz="1200" dirty="0">
                          <a:solidFill>
                            <a:schemeClr val="tx1"/>
                          </a:solidFill>
                        </a:rPr>
                        <a:t>Annual Cost of Fixed Items</a:t>
                      </a:r>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 dirty="0">
                          <a:solidFill>
                            <a:schemeClr val="tx1"/>
                          </a:solidFill>
                        </a:rPr>
                        <a:t>.</a:t>
                      </a: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rPr>
                        <a:t>Cost per Mile</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00132915"/>
                  </a:ext>
                </a:extLst>
              </a:tr>
              <a:tr h="209861">
                <a:tc>
                  <a:txBody>
                    <a:bodyPr/>
                    <a:lstStyle/>
                    <a:p>
                      <a:r>
                        <a:rPr lang="en-US" sz="1200" dirty="0">
                          <a:solidFill>
                            <a:schemeClr val="tx1"/>
                          </a:solidFill>
                        </a:rPr>
                        <a:t>1</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Annual straight-line depreciation on car</a:t>
                      </a:r>
                    </a:p>
                  </a:txBody>
                  <a:tcPr>
                    <a:noFill/>
                  </a:tcPr>
                </a:tc>
                <a:tc>
                  <a:txBody>
                    <a:bodyPr/>
                    <a:lstStyle/>
                    <a:p>
                      <a:pPr algn="ctr"/>
                      <a:r>
                        <a:rPr lang="en-US" sz="1200" dirty="0">
                          <a:solidFill>
                            <a:schemeClr val="tx1"/>
                          </a:solidFill>
                        </a:rPr>
                        <a:t>$2,800</a:t>
                      </a:r>
                    </a:p>
                  </a:txBody>
                  <a:tcPr>
                    <a:lnR w="12700" cmpd="sng">
                      <a:noFill/>
                    </a:lnR>
                    <a:lnT w="12700" cap="flat" cmpd="sng" algn="ctr">
                      <a:solidFill>
                        <a:schemeClr val="tx1"/>
                      </a:solidFill>
                      <a:prstDash val="solid"/>
                      <a:round/>
                      <a:headEnd type="none" w="med" len="med"/>
                      <a:tailEnd type="none" w="med" len="med"/>
                    </a:lnT>
                    <a:noFill/>
                  </a:tcPr>
                </a:tc>
                <a:tc>
                  <a:txBody>
                    <a:bodyPr/>
                    <a:lstStyle/>
                    <a:p>
                      <a:pPr algn="ctr"/>
                      <a:endParaRPr lang="en-US" sz="1200" dirty="0">
                        <a:solidFill>
                          <a:schemeClr val="tx1"/>
                        </a:solidFill>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200" dirty="0">
                          <a:solidFill>
                            <a:schemeClr val="tx1"/>
                          </a:solidFill>
                        </a:rPr>
                        <a:t>$0.280</a:t>
                      </a: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152837380"/>
                  </a:ext>
                </a:extLst>
              </a:tr>
              <a:tr h="133661">
                <a:tc>
                  <a:txBody>
                    <a:bodyPr/>
                    <a:lstStyle/>
                    <a:p>
                      <a:r>
                        <a:rPr lang="en-US" sz="1200" dirty="0">
                          <a:solidFill>
                            <a:schemeClr val="tx1"/>
                          </a:solidFill>
                        </a:rPr>
                        <a:t>2</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Cost of gasoline</a:t>
                      </a:r>
                    </a:p>
                  </a:txBody>
                  <a:tcPr>
                    <a:noFill/>
                  </a:tcPr>
                </a:tc>
                <a:tc>
                  <a:txBody>
                    <a:bodyPr/>
                    <a:lstStyle/>
                    <a:p>
                      <a:pPr algn="ctr"/>
                      <a:endParaRPr lang="en-US" sz="1200" dirty="0">
                        <a:solidFill>
                          <a:schemeClr val="tx1"/>
                        </a:solidFill>
                      </a:endParaRPr>
                    </a:p>
                  </a:txBody>
                  <a:tcPr>
                    <a:lnR w="12700" cmpd="sng">
                      <a:noFill/>
                    </a:lnR>
                    <a:noFill/>
                  </a:tcPr>
                </a:tc>
                <a:tc>
                  <a:txBody>
                    <a:bodyPr/>
                    <a:lstStyle/>
                    <a:p>
                      <a:pPr algn="ct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a:solidFill>
                            <a:schemeClr val="tx1"/>
                          </a:solidFill>
                        </a:rPr>
                        <a:t>  0.100</a:t>
                      </a:r>
                    </a:p>
                  </a:txBody>
                  <a:tcPr>
                    <a:lnL w="12700" cmpd="sng">
                      <a:noFill/>
                    </a:lnL>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365399622"/>
                  </a:ext>
                </a:extLst>
              </a:tr>
              <a:tr h="133661">
                <a:tc>
                  <a:txBody>
                    <a:bodyPr/>
                    <a:lstStyle/>
                    <a:p>
                      <a:r>
                        <a:rPr lang="en-US" sz="1200" dirty="0">
                          <a:solidFill>
                            <a:schemeClr val="tx1"/>
                          </a:solidFill>
                        </a:rPr>
                        <a:t>3</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Annual cost of auto insurance and license</a:t>
                      </a:r>
                    </a:p>
                  </a:txBody>
                  <a:tcPr>
                    <a:noFill/>
                  </a:tcPr>
                </a:tc>
                <a:tc>
                  <a:txBody>
                    <a:bodyPr/>
                    <a:lstStyle/>
                    <a:p>
                      <a:pPr algn="ctr"/>
                      <a:r>
                        <a:rPr lang="en-US" sz="1200" dirty="0">
                          <a:solidFill>
                            <a:schemeClr val="tx1"/>
                          </a:solidFill>
                        </a:rPr>
                        <a:t>  1,380</a:t>
                      </a:r>
                    </a:p>
                  </a:txBody>
                  <a:tcPr>
                    <a:lnR w="12700" cmpd="sng">
                      <a:noFill/>
                    </a:lnR>
                    <a:noFill/>
                  </a:tcPr>
                </a:tc>
                <a:tc>
                  <a:txBody>
                    <a:bodyPr/>
                    <a:lstStyle/>
                    <a:p>
                      <a:pPr algn="ct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a:solidFill>
                            <a:schemeClr val="tx1"/>
                          </a:solidFill>
                        </a:rPr>
                        <a:t>  0.138</a:t>
                      </a:r>
                    </a:p>
                  </a:txBody>
                  <a:tcPr>
                    <a:lnL w="12700" cmpd="sng">
                      <a:noFill/>
                    </a:lnL>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728457772"/>
                  </a:ext>
                </a:extLst>
              </a:tr>
              <a:tr h="133661">
                <a:tc>
                  <a:txBody>
                    <a:bodyPr/>
                    <a:lstStyle/>
                    <a:p>
                      <a:r>
                        <a:rPr lang="en-US" sz="1200" dirty="0">
                          <a:solidFill>
                            <a:schemeClr val="tx1"/>
                          </a:solidFill>
                        </a:rPr>
                        <a:t>4</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Maintenance and repairs</a:t>
                      </a:r>
                    </a:p>
                  </a:txBody>
                  <a:tcPr>
                    <a:noFill/>
                  </a:tcPr>
                </a:tc>
                <a:tc>
                  <a:txBody>
                    <a:bodyPr/>
                    <a:lstStyle/>
                    <a:p>
                      <a:pPr algn="ctr"/>
                      <a:endParaRPr lang="en-US" sz="1200" dirty="0">
                        <a:solidFill>
                          <a:schemeClr val="tx1"/>
                        </a:solidFill>
                      </a:endParaRPr>
                    </a:p>
                  </a:txBody>
                  <a:tcPr>
                    <a:lnR w="12700" cmpd="sng">
                      <a:noFill/>
                    </a:lnR>
                    <a:noFill/>
                  </a:tcPr>
                </a:tc>
                <a:tc>
                  <a:txBody>
                    <a:bodyPr/>
                    <a:lstStyle/>
                    <a:p>
                      <a:pPr algn="ct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dirty="0">
                          <a:solidFill>
                            <a:schemeClr val="tx1"/>
                          </a:solidFill>
                        </a:rPr>
                        <a:t>  0.065</a:t>
                      </a:r>
                    </a:p>
                  </a:txBody>
                  <a:tcPr>
                    <a:lnL w="12700" cmpd="sng">
                      <a:noFill/>
                    </a:lnL>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117076679"/>
                  </a:ext>
                </a:extLst>
              </a:tr>
              <a:tr h="209861">
                <a:tc>
                  <a:txBody>
                    <a:bodyPr/>
                    <a:lstStyle/>
                    <a:p>
                      <a:r>
                        <a:rPr lang="en-US" sz="1200" dirty="0">
                          <a:solidFill>
                            <a:schemeClr val="tx1"/>
                          </a:solidFill>
                        </a:rPr>
                        <a:t>5</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Parking fees at school</a:t>
                      </a:r>
                    </a:p>
                  </a:txBody>
                  <a:tcPr>
                    <a:noFill/>
                  </a:tcPr>
                </a:tc>
                <a:tc>
                  <a:txBody>
                    <a:bodyPr/>
                    <a:lstStyle/>
                    <a:p>
                      <a:pPr algn="ctr"/>
                      <a:r>
                        <a:rPr lang="en-US" sz="1200" dirty="0">
                          <a:solidFill>
                            <a:schemeClr val="tx1"/>
                          </a:solidFill>
                        </a:rPr>
                        <a:t>     360</a:t>
                      </a:r>
                    </a:p>
                  </a:txBody>
                  <a:tcPr>
                    <a:lnR w="12700" cmpd="sng">
                      <a:noFill/>
                    </a:lnR>
                    <a:noFill/>
                  </a:tcPr>
                </a:tc>
                <a:tc>
                  <a:txBody>
                    <a:bodyPr/>
                    <a:lstStyle/>
                    <a:p>
                      <a:pPr algn="ct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200" u="sng" dirty="0">
                          <a:solidFill>
                            <a:schemeClr val="tx1"/>
                          </a:solidFill>
                        </a:rPr>
                        <a:t>  0.036</a:t>
                      </a:r>
                    </a:p>
                  </a:txBody>
                  <a:tcPr>
                    <a:lnL w="12700" cmpd="sng">
                      <a:noFill/>
                    </a:lnL>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59233474"/>
                  </a:ext>
                </a:extLst>
              </a:tr>
              <a:tr h="133661">
                <a:tc>
                  <a:txBody>
                    <a:bodyPr/>
                    <a:lstStyle/>
                    <a:p>
                      <a:r>
                        <a:rPr lang="en-US" sz="1200" dirty="0">
                          <a:solidFill>
                            <a:schemeClr val="tx1"/>
                          </a:solidFill>
                        </a:rPr>
                        <a:t>6</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Total average cost</a:t>
                      </a:r>
                    </a:p>
                  </a:txBody>
                  <a:tcPr>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R w="12700" cmpd="sng">
                      <a:noFill/>
                    </a:lnR>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u="dbl" baseline="0" dirty="0">
                          <a:solidFill>
                            <a:schemeClr val="tx1"/>
                          </a:solidFill>
                        </a:rPr>
                        <a:t>$0.619</a:t>
                      </a:r>
                    </a:p>
                  </a:txBody>
                  <a:tcPr>
                    <a:lnL w="12700" cmpd="sng">
                      <a:noFill/>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323189906"/>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53236545"/>
              </p:ext>
            </p:extLst>
          </p:nvPr>
        </p:nvGraphicFramePr>
        <p:xfrm>
          <a:off x="820710" y="3664202"/>
          <a:ext cx="6229662" cy="2194560"/>
        </p:xfrm>
        <a:graphic>
          <a:graphicData uri="http://schemas.openxmlformats.org/drawingml/2006/table">
            <a:tbl>
              <a:tblPr firstRow="1" bandRow="1">
                <a:tableStyleId>{5C22544A-7EE6-4342-B048-85BDC9FD1C3A}</a:tableStyleId>
              </a:tblPr>
              <a:tblGrid>
                <a:gridCol w="397240">
                  <a:extLst>
                    <a:ext uri="{9D8B030D-6E8A-4147-A177-3AD203B41FA5}">
                      <a16:colId xmlns="" xmlns:a16="http://schemas.microsoft.com/office/drawing/2014/main" val="3348598017"/>
                    </a:ext>
                  </a:extLst>
                </a:gridCol>
                <a:gridCol w="3470222">
                  <a:extLst>
                    <a:ext uri="{9D8B030D-6E8A-4147-A177-3AD203B41FA5}">
                      <a16:colId xmlns="" xmlns:a16="http://schemas.microsoft.com/office/drawing/2014/main" val="999638120"/>
                    </a:ext>
                  </a:extLst>
                </a:gridCol>
                <a:gridCol w="2362200">
                  <a:extLst>
                    <a:ext uri="{9D8B030D-6E8A-4147-A177-3AD203B41FA5}">
                      <a16:colId xmlns="" xmlns:a16="http://schemas.microsoft.com/office/drawing/2014/main" val="2030784482"/>
                    </a:ext>
                  </a:extLst>
                </a:gridCol>
              </a:tblGrid>
              <a:tr h="133661">
                <a:tc>
                  <a:txBody>
                    <a:bodyPr/>
                    <a:lstStyle/>
                    <a:p>
                      <a:pPr algn="r"/>
                      <a:endParaRPr lang="en-US" sz="12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lang="en-US" sz="1200" dirty="0">
                          <a:solidFill>
                            <a:schemeClr val="tx1"/>
                          </a:solidFill>
                        </a:rPr>
                        <a:t>Additional Information</a:t>
                      </a:r>
                    </a:p>
                  </a:txBody>
                  <a:tcPr>
                    <a:lnR w="12700" cmpd="sng">
                      <a:noFill/>
                    </a:lnR>
                    <a:lnT w="12700" cap="flat" cmpd="sng" algn="ctr">
                      <a:solidFill>
                        <a:schemeClr val="tx1"/>
                      </a:solidFill>
                      <a:prstDash val="solid"/>
                      <a:round/>
                      <a:headEnd type="none" w="med" len="med"/>
                      <a:tailEnd type="none" w="med" len="med"/>
                    </a:lnT>
                    <a:noFill/>
                  </a:tcPr>
                </a:tc>
                <a:tc>
                  <a:txBody>
                    <a:bodyPr/>
                    <a:lstStyle/>
                    <a:p>
                      <a:pPr algn="ctr"/>
                      <a:endParaRPr lang="en-US" sz="1200" dirty="0">
                        <a:solidFill>
                          <a:schemeClr val="tx1"/>
                        </a:solidFill>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500132915"/>
                  </a:ext>
                </a:extLst>
              </a:tr>
              <a:tr h="209861">
                <a:tc>
                  <a:txBody>
                    <a:bodyPr/>
                    <a:lstStyle/>
                    <a:p>
                      <a:pPr algn="r"/>
                      <a:r>
                        <a:rPr lang="en-US" sz="1200" dirty="0">
                          <a:solidFill>
                            <a:schemeClr val="tx1"/>
                          </a:solidFill>
                        </a:rPr>
                        <a:t>7</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Reduction in resale value of car per mile of wear</a:t>
                      </a:r>
                    </a:p>
                  </a:txBody>
                  <a:tcPr>
                    <a:noFill/>
                  </a:tcPr>
                </a:tc>
                <a:tc>
                  <a:txBody>
                    <a:bodyPr/>
                    <a:lstStyle/>
                    <a:p>
                      <a:pPr algn="ctr"/>
                      <a:r>
                        <a:rPr lang="en-US" sz="1200" dirty="0">
                          <a:solidFill>
                            <a:schemeClr val="tx1"/>
                          </a:solidFill>
                        </a:rPr>
                        <a:t>$0.026</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noFill/>
                  </a:tcPr>
                </a:tc>
                <a:extLst>
                  <a:ext uri="{0D108BD9-81ED-4DB2-BD59-A6C34878D82A}">
                    <a16:rowId xmlns="" xmlns:a16="http://schemas.microsoft.com/office/drawing/2014/main" val="1152837380"/>
                  </a:ext>
                </a:extLst>
              </a:tr>
              <a:tr h="133661">
                <a:tc>
                  <a:txBody>
                    <a:bodyPr/>
                    <a:lstStyle/>
                    <a:p>
                      <a:pPr algn="r"/>
                      <a:r>
                        <a:rPr lang="en-US" sz="1200" dirty="0">
                          <a:solidFill>
                            <a:schemeClr val="tx1"/>
                          </a:solidFill>
                        </a:rPr>
                        <a:t>8</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Round-tip train fare</a:t>
                      </a:r>
                    </a:p>
                  </a:txBody>
                  <a:tcPr>
                    <a:noFill/>
                  </a:tcPr>
                </a:tc>
                <a:tc>
                  <a:txBody>
                    <a:bodyPr/>
                    <a:lstStyle/>
                    <a:p>
                      <a:pPr algn="ctr"/>
                      <a:r>
                        <a:rPr lang="en-US" sz="1200" dirty="0">
                          <a:solidFill>
                            <a:schemeClr val="tx1"/>
                          </a:solidFill>
                        </a:rPr>
                        <a:t>  $104</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2365399622"/>
                  </a:ext>
                </a:extLst>
              </a:tr>
              <a:tr h="133661">
                <a:tc>
                  <a:txBody>
                    <a:bodyPr/>
                    <a:lstStyle/>
                    <a:p>
                      <a:pPr algn="r"/>
                      <a:r>
                        <a:rPr lang="en-US" sz="1200" dirty="0">
                          <a:solidFill>
                            <a:schemeClr val="tx1"/>
                          </a:solidFill>
                        </a:rPr>
                        <a:t>9</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Benefits of relaxing on train trip</a:t>
                      </a:r>
                    </a:p>
                  </a:txBody>
                  <a:tcPr>
                    <a:noFill/>
                  </a:tcPr>
                </a:tc>
                <a:tc>
                  <a:txBody>
                    <a:bodyPr/>
                    <a:lstStyle/>
                    <a:p>
                      <a:pPr algn="ctr"/>
                      <a:r>
                        <a:rPr lang="en-US" sz="1200" dirty="0">
                          <a:solidFill>
                            <a:schemeClr val="tx1"/>
                          </a:solidFill>
                        </a:rPr>
                        <a:t>  ????</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3728457772"/>
                  </a:ext>
                </a:extLst>
              </a:tr>
              <a:tr h="133661">
                <a:tc>
                  <a:txBody>
                    <a:bodyPr/>
                    <a:lstStyle/>
                    <a:p>
                      <a:pPr algn="r"/>
                      <a:r>
                        <a:rPr lang="en-US" sz="1200" dirty="0">
                          <a:solidFill>
                            <a:schemeClr val="tx1"/>
                          </a:solidFill>
                        </a:rPr>
                        <a:t>10</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Cost of putting dog in kennel while gone</a:t>
                      </a:r>
                    </a:p>
                  </a:txBody>
                  <a:tcPr>
                    <a:noFill/>
                  </a:tcPr>
                </a:tc>
                <a:tc>
                  <a:txBody>
                    <a:bodyPr/>
                    <a:lstStyle/>
                    <a:p>
                      <a:pPr algn="ctr"/>
                      <a:r>
                        <a:rPr lang="en-US" sz="1200" dirty="0">
                          <a:solidFill>
                            <a:schemeClr val="tx1"/>
                          </a:solidFill>
                        </a:rPr>
                        <a:t>   $40</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4117076679"/>
                  </a:ext>
                </a:extLst>
              </a:tr>
              <a:tr h="209861">
                <a:tc>
                  <a:txBody>
                    <a:bodyPr/>
                    <a:lstStyle/>
                    <a:p>
                      <a:pPr algn="r"/>
                      <a:r>
                        <a:rPr lang="en-US" sz="1200" dirty="0">
                          <a:solidFill>
                            <a:schemeClr val="tx1"/>
                          </a:solidFill>
                        </a:rPr>
                        <a:t>11</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Benefit of having car in New York</a:t>
                      </a:r>
                    </a:p>
                  </a:txBody>
                  <a:tcPr>
                    <a:noFill/>
                  </a:tcPr>
                </a:tc>
                <a:tc>
                  <a:txBody>
                    <a:bodyPr/>
                    <a:lstStyle/>
                    <a:p>
                      <a:pPr algn="ctr"/>
                      <a:r>
                        <a:rPr lang="en-US" sz="1200" dirty="0">
                          <a:solidFill>
                            <a:schemeClr val="tx1"/>
                          </a:solidFill>
                        </a:rPr>
                        <a:t>  ????</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959233474"/>
                  </a:ext>
                </a:extLst>
              </a:tr>
              <a:tr h="133661">
                <a:tc>
                  <a:txBody>
                    <a:bodyPr/>
                    <a:lstStyle/>
                    <a:p>
                      <a:pPr algn="r"/>
                      <a:r>
                        <a:rPr lang="en-US" sz="1200" dirty="0">
                          <a:solidFill>
                            <a:schemeClr val="tx1"/>
                          </a:solidFill>
                        </a:rPr>
                        <a:t>12</a:t>
                      </a:r>
                    </a:p>
                  </a:txBody>
                  <a:tcPr>
                    <a:lnL w="12700" cap="flat" cmpd="sng" algn="ctr">
                      <a:solidFill>
                        <a:schemeClr val="tx1"/>
                      </a:solidFill>
                      <a:prstDash val="solid"/>
                      <a:round/>
                      <a:headEnd type="none" w="med" len="med"/>
                      <a:tailEnd type="none" w="med" len="med"/>
                    </a:lnL>
                    <a:noFill/>
                  </a:tcPr>
                </a:tc>
                <a:tc>
                  <a:txBody>
                    <a:bodyPr/>
                    <a:lstStyle/>
                    <a:p>
                      <a:r>
                        <a:rPr lang="en-US" sz="1200" dirty="0">
                          <a:solidFill>
                            <a:schemeClr val="tx1"/>
                          </a:solidFill>
                        </a:rPr>
                        <a:t>Hassle of parking car in New York</a:t>
                      </a:r>
                    </a:p>
                  </a:txBody>
                  <a:tcPr>
                    <a:noFill/>
                  </a:tcPr>
                </a:tc>
                <a:tc>
                  <a:txBody>
                    <a:bodyPr/>
                    <a:lstStyle/>
                    <a:p>
                      <a:pPr algn="ctr"/>
                      <a:r>
                        <a:rPr lang="en-US" sz="1200" dirty="0">
                          <a:solidFill>
                            <a:schemeClr val="tx1"/>
                          </a:solidFill>
                        </a:rPr>
                        <a:t>  ????</a:t>
                      </a:r>
                    </a:p>
                  </a:txBody>
                  <a:tcPr>
                    <a:lnR w="12700" cap="flat" cmpd="sng" algn="ctr">
                      <a:solidFill>
                        <a:schemeClr val="tx1"/>
                      </a:solidFill>
                      <a:prstDash val="solid"/>
                      <a:round/>
                      <a:headEnd type="none" w="med" len="med"/>
                      <a:tailEnd type="none" w="med" len="med"/>
                    </a:lnR>
                    <a:noFill/>
                  </a:tcPr>
                </a:tc>
                <a:extLst>
                  <a:ext uri="{0D108BD9-81ED-4DB2-BD59-A6C34878D82A}">
                    <a16:rowId xmlns="" xmlns:a16="http://schemas.microsoft.com/office/drawing/2014/main" val="1323189906"/>
                  </a:ext>
                </a:extLst>
              </a:tr>
              <a:tr h="133661">
                <a:tc>
                  <a:txBody>
                    <a:bodyPr/>
                    <a:lstStyle/>
                    <a:p>
                      <a:pPr algn="r"/>
                      <a:r>
                        <a:rPr lang="en-US" sz="1200" dirty="0">
                          <a:solidFill>
                            <a:schemeClr val="tx1"/>
                          </a:solidFill>
                        </a:rPr>
                        <a:t>13</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Per-day cost of parking car in New York</a:t>
                      </a:r>
                    </a:p>
                  </a:txBody>
                  <a:tcPr>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    $25</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44463968"/>
                  </a:ext>
                </a:extLst>
              </a:tr>
            </a:tbl>
          </a:graphicData>
        </a:graphic>
      </p:graphicFrame>
    </p:spTree>
    <p:extLst>
      <p:ext uri="{BB962C8B-B14F-4D97-AF65-F5344CB8AC3E}">
        <p14:creationId xmlns:p14="http://schemas.microsoft.com/office/powerpoint/2010/main" val="11388069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Managing Constraints</a:t>
            </a:r>
            <a:endParaRPr lang="en-US" noProof="0" dirty="0"/>
          </a:p>
        </p:txBody>
      </p:sp>
      <p:sp>
        <p:nvSpPr>
          <p:cNvPr id="7" name="Content Placeholder 6"/>
          <p:cNvSpPr>
            <a:spLocks noGrp="1"/>
          </p:cNvSpPr>
          <p:nvPr>
            <p:ph idx="1"/>
          </p:nvPr>
        </p:nvSpPr>
        <p:spPr>
          <a:xfrm>
            <a:off x="822325" y="1295400"/>
            <a:ext cx="7543800" cy="4876800"/>
          </a:xfrm>
        </p:spPr>
        <p:txBody>
          <a:bodyPr/>
          <a:lstStyle/>
          <a:p>
            <a:pPr eaLnBrk="1" hangingPunct="1">
              <a:spcAft>
                <a:spcPts val="0"/>
              </a:spcAft>
              <a:defRPr/>
            </a:pPr>
            <a:r>
              <a:rPr lang="en-US" sz="2200" b="1" noProof="0" dirty="0">
                <a:solidFill>
                  <a:srgbClr val="0000C0"/>
                </a:solidFill>
                <a:ea typeface="MS PGothic" panose="020B0600070205080204" pitchFamily="34" charset="-128"/>
              </a:rPr>
              <a:t>It is often possible for a manager to increase the capacity of a bottleneck, which is called relaxing (or elevating) the constraint, in numerous ways such as:</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Working overtime on the bottleneck.</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Subcontracting some of the processing that would be done  at the bottleneck. </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Investing in additional machines at the bottleneck.</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Shifting workers from non-bottleneck processes to the bottleneck.</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Focusing business process improvement efforts on the bottleneck. </a:t>
            </a:r>
          </a:p>
          <a:p>
            <a:pPr marL="403200" indent="-403200" eaLnBrk="1" hangingPunct="1">
              <a:spcAft>
                <a:spcPts val="0"/>
              </a:spcAft>
              <a:buClrTx/>
              <a:buFont typeface="+mj-lt"/>
              <a:buAutoNum type="arabicPeriod"/>
              <a:defRPr/>
            </a:pPr>
            <a:r>
              <a:rPr lang="en-US" sz="2200" b="1" noProof="0" dirty="0">
                <a:solidFill>
                  <a:srgbClr val="0000C0"/>
                </a:solidFill>
                <a:ea typeface="MS PGothic" panose="020B0600070205080204" pitchFamily="34" charset="-128"/>
              </a:rPr>
              <a:t>Reducing defective units processed through the bottleneck.</a:t>
            </a:r>
          </a:p>
        </p:txBody>
      </p:sp>
    </p:spTree>
    <p:extLst>
      <p:ext uri="{BB962C8B-B14F-4D97-AF65-F5344CB8AC3E}">
        <p14:creationId xmlns:p14="http://schemas.microsoft.com/office/powerpoint/2010/main" val="13998113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Learning Objective 7</a:t>
            </a:r>
            <a:endParaRPr lang="en-US" noProof="0" dirty="0"/>
          </a:p>
        </p:txBody>
      </p:sp>
      <p:sp>
        <p:nvSpPr>
          <p:cNvPr id="7" name="Content Placeholder 6"/>
          <p:cNvSpPr>
            <a:spLocks noGrp="1"/>
          </p:cNvSpPr>
          <p:nvPr>
            <p:ph idx="1"/>
          </p:nvPr>
        </p:nvSpPr>
        <p:spPr>
          <a:xfrm>
            <a:off x="822325" y="1676401"/>
            <a:ext cx="7543800" cy="1752599"/>
          </a:xfrm>
          <a:ln w="19050">
            <a:solidFill>
              <a:srgbClr val="000000"/>
            </a:solidFill>
          </a:ln>
        </p:spPr>
        <p:txBody>
          <a:bodyPr/>
          <a:lstStyle/>
          <a:p>
            <a:pPr algn="ctr" fontAlgn="auto">
              <a:spcBef>
                <a:spcPct val="50000"/>
              </a:spcBef>
              <a:spcAft>
                <a:spcPts val="0"/>
              </a:spcAft>
              <a:defRPr/>
            </a:pPr>
            <a:r>
              <a:rPr lang="en-US" sz="3400" noProof="0" dirty="0">
                <a:ea typeface="MS PGothic" panose="020B0600070205080204" pitchFamily="34" charset="-128"/>
              </a:rPr>
              <a:t>Prepare an analysis showing whether joint products should be sold at the split-off point or processed further.</a:t>
            </a:r>
          </a:p>
        </p:txBody>
      </p:sp>
    </p:spTree>
    <p:extLst>
      <p:ext uri="{BB962C8B-B14F-4D97-AF65-F5344CB8AC3E}">
        <p14:creationId xmlns:p14="http://schemas.microsoft.com/office/powerpoint/2010/main" val="417173701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Joint Product Costs</a:t>
            </a:r>
            <a:endParaRPr lang="en-US" noProof="0" dirty="0"/>
          </a:p>
        </p:txBody>
      </p:sp>
      <p:sp>
        <p:nvSpPr>
          <p:cNvPr id="7" name="Content Placeholder 6"/>
          <p:cNvSpPr>
            <a:spLocks noGrp="1"/>
          </p:cNvSpPr>
          <p:nvPr>
            <p:ph idx="1"/>
          </p:nvPr>
        </p:nvSpPr>
        <p:spPr>
          <a:xfrm>
            <a:off x="822324" y="1447800"/>
            <a:ext cx="7788275" cy="4648199"/>
          </a:xfrm>
          <a:ln w="19050">
            <a:solidFill>
              <a:srgbClr val="000000"/>
            </a:solidFill>
          </a:ln>
        </p:spPr>
        <p:txBody>
          <a:bodyPr/>
          <a:lstStyle/>
          <a:p>
            <a:pPr marL="60325"/>
            <a:r>
              <a:rPr lang="en-US" sz="3000" noProof="0" dirty="0"/>
              <a:t>In some industries, two or more products, known as </a:t>
            </a:r>
            <a:r>
              <a:rPr lang="en-US" sz="3000" noProof="0" dirty="0">
                <a:solidFill>
                  <a:srgbClr val="0000C0"/>
                </a:solidFill>
              </a:rPr>
              <a:t>joint products</a:t>
            </a:r>
            <a:r>
              <a:rPr lang="en-US" sz="3000" dirty="0"/>
              <a:t>,</a:t>
            </a:r>
            <a:r>
              <a:rPr lang="en-US" sz="3000" noProof="0" dirty="0"/>
              <a:t> are produced from a single raw material input.</a:t>
            </a:r>
          </a:p>
          <a:p>
            <a:pPr marL="60325"/>
            <a:r>
              <a:rPr lang="en-US" sz="3000" noProof="0" dirty="0"/>
              <a:t>The point in the manufacturing process where joint products can be recognized as a separate product is called the </a:t>
            </a:r>
            <a:r>
              <a:rPr lang="en-US" sz="3000" noProof="0" dirty="0">
                <a:solidFill>
                  <a:srgbClr val="0000C0"/>
                </a:solidFill>
              </a:rPr>
              <a:t>split-off point</a:t>
            </a:r>
            <a:r>
              <a:rPr lang="en-US" sz="3000" noProof="0" dirty="0"/>
              <a:t>.</a:t>
            </a:r>
          </a:p>
          <a:p>
            <a:pPr marL="60325"/>
            <a:r>
              <a:rPr lang="en-US" sz="3000" noProof="0" dirty="0"/>
              <a:t>A decision as to whether a joint product should be sold at the split-off point or processed further is known as a </a:t>
            </a:r>
            <a:r>
              <a:rPr lang="en-US" sz="3000" noProof="0" dirty="0">
                <a:solidFill>
                  <a:srgbClr val="0000C0"/>
                </a:solidFill>
              </a:rPr>
              <a:t>sell or process further decision</a:t>
            </a:r>
            <a:r>
              <a:rPr lang="en-US" sz="3000" noProof="0" dirty="0"/>
              <a:t>.</a:t>
            </a:r>
          </a:p>
        </p:txBody>
      </p:sp>
    </p:spTree>
    <p:extLst>
      <p:ext uri="{BB962C8B-B14F-4D97-AF65-F5344CB8AC3E}">
        <p14:creationId xmlns:p14="http://schemas.microsoft.com/office/powerpoint/2010/main" val="15744454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Joint Products</a:t>
            </a:r>
            <a:endParaRPr lang="en-US" noProof="0" dirty="0"/>
          </a:p>
        </p:txBody>
      </p:sp>
      <p:pic>
        <p:nvPicPr>
          <p:cNvPr id="2" name="Picture 1" descr="Illustration shows that joint inputs are entered into a common production process, and at the split-off point, a number of distinct products such as oil, gasoline, and chemicals can be extracted."/>
          <p:cNvPicPr>
            <a:picLocks noChangeAspect="1"/>
          </p:cNvPicPr>
          <p:nvPr/>
        </p:nvPicPr>
        <p:blipFill>
          <a:blip r:embed="rId2"/>
          <a:stretch>
            <a:fillRect/>
          </a:stretch>
        </p:blipFill>
        <p:spPr>
          <a:xfrm>
            <a:off x="990600" y="1447801"/>
            <a:ext cx="4302839" cy="3899763"/>
          </a:xfrm>
          <a:prstGeom prst="rect">
            <a:avLst/>
          </a:prstGeom>
        </p:spPr>
      </p:pic>
      <p:sp>
        <p:nvSpPr>
          <p:cNvPr id="7" name="Content Placeholder 6"/>
          <p:cNvSpPr>
            <a:spLocks noGrp="1"/>
          </p:cNvSpPr>
          <p:nvPr>
            <p:ph idx="1"/>
          </p:nvPr>
        </p:nvSpPr>
        <p:spPr>
          <a:xfrm>
            <a:off x="5638799" y="1447801"/>
            <a:ext cx="3048001" cy="3581399"/>
          </a:xfrm>
          <a:ln w="19050">
            <a:solidFill>
              <a:srgbClr val="000000"/>
            </a:solidFill>
          </a:ln>
        </p:spPr>
        <p:txBody>
          <a:bodyPr/>
          <a:lstStyle/>
          <a:p>
            <a:pPr algn="ctr" eaLnBrk="1" hangingPunct="1"/>
            <a:r>
              <a:rPr lang="en-US" sz="2200" b="1" noProof="0" dirty="0"/>
              <a:t>For example, in the petroleum refining industry, a large number of products are extracted from crude oil, including gasoline, jet fuel, home heating oil, lubricants, asphalt, and various organic chemicals.</a:t>
            </a:r>
          </a:p>
        </p:txBody>
      </p:sp>
    </p:spTree>
    <p:extLst>
      <p:ext uri="{BB962C8B-B14F-4D97-AF65-F5344CB8AC3E}">
        <p14:creationId xmlns:p14="http://schemas.microsoft.com/office/powerpoint/2010/main" val="19896545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Joint Products – Additional Processing</a:t>
            </a:r>
            <a:endParaRPr lang="en-US" noProof="0" dirty="0"/>
          </a:p>
        </p:txBody>
      </p:sp>
      <p:pic>
        <p:nvPicPr>
          <p:cNvPr id="2" name="Picture 1" descr="Illustration of  joint costs, split-off point, separate processing, and final sale."/>
          <p:cNvPicPr>
            <a:picLocks noChangeAspect="1"/>
          </p:cNvPicPr>
          <p:nvPr/>
        </p:nvPicPr>
        <p:blipFill>
          <a:blip r:embed="rId2"/>
          <a:stretch>
            <a:fillRect/>
          </a:stretch>
        </p:blipFill>
        <p:spPr>
          <a:xfrm>
            <a:off x="817676" y="1295400"/>
            <a:ext cx="7508647" cy="4586215"/>
          </a:xfrm>
          <a:prstGeom prst="rect">
            <a:avLst/>
          </a:prstGeom>
        </p:spPr>
      </p:pic>
      <p:sp>
        <p:nvSpPr>
          <p:cNvPr id="8" name="Content Placeholder 7"/>
          <p:cNvSpPr>
            <a:spLocks noGrp="1"/>
          </p:cNvSpPr>
          <p:nvPr>
            <p:ph sz="quarter" idx="10"/>
          </p:nvPr>
        </p:nvSpPr>
        <p:spPr/>
        <p:txBody>
          <a:bodyPr/>
          <a:lstStyle/>
          <a:p>
            <a:r>
              <a:rPr lang="en-US" noProof="0" dirty="0">
                <a:hlinkClick r:id="rId3" action="ppaction://hlinksldjump"/>
              </a:rPr>
              <a:t>Access the text alternative for slide images.</a:t>
            </a:r>
            <a:endParaRPr lang="en-US" noProof="0" dirty="0"/>
          </a:p>
        </p:txBody>
      </p:sp>
    </p:spTree>
    <p:extLst>
      <p:ext uri="{BB962C8B-B14F-4D97-AF65-F5344CB8AC3E}">
        <p14:creationId xmlns:p14="http://schemas.microsoft.com/office/powerpoint/2010/main" val="152232913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Pitfalls of Allocation</a:t>
            </a:r>
            <a:endParaRPr lang="en-US" noProof="0" dirty="0"/>
          </a:p>
        </p:txBody>
      </p:sp>
      <p:sp>
        <p:nvSpPr>
          <p:cNvPr id="7" name="Content Placeholder 6"/>
          <p:cNvSpPr>
            <a:spLocks noGrp="1"/>
          </p:cNvSpPr>
          <p:nvPr>
            <p:ph idx="1"/>
          </p:nvPr>
        </p:nvSpPr>
        <p:spPr>
          <a:xfrm>
            <a:off x="822325" y="1600200"/>
            <a:ext cx="7543800" cy="1752600"/>
          </a:xfrm>
          <a:ln w="19050">
            <a:solidFill>
              <a:schemeClr val="tx1"/>
            </a:solidFill>
          </a:ln>
        </p:spPr>
        <p:txBody>
          <a:bodyPr/>
          <a:lstStyle/>
          <a:p>
            <a:pPr algn="ctr" eaLnBrk="1" hangingPunct="1">
              <a:spcBef>
                <a:spcPct val="20000"/>
              </a:spcBef>
              <a:defRPr/>
            </a:pPr>
            <a:r>
              <a:rPr lang="en-US" sz="2600" b="1" noProof="0" dirty="0">
                <a:solidFill>
                  <a:schemeClr val="tx2">
                    <a:lumMod val="75000"/>
                  </a:schemeClr>
                </a:solidFill>
                <a:ea typeface="MS PGothic" panose="020B0600070205080204" pitchFamily="34" charset="-128"/>
              </a:rPr>
              <a:t>Joint costs are traditionally allocated among different products at the split-off point. A typical approach is </a:t>
            </a:r>
            <a:br>
              <a:rPr lang="en-US" sz="2600" b="1" noProof="0" dirty="0">
                <a:solidFill>
                  <a:schemeClr val="tx2">
                    <a:lumMod val="75000"/>
                  </a:schemeClr>
                </a:solidFill>
                <a:ea typeface="MS PGothic" panose="020B0600070205080204" pitchFamily="34" charset="-128"/>
              </a:rPr>
            </a:br>
            <a:r>
              <a:rPr lang="en-US" sz="2600" b="1" noProof="0" dirty="0">
                <a:solidFill>
                  <a:schemeClr val="tx2">
                    <a:lumMod val="75000"/>
                  </a:schemeClr>
                </a:solidFill>
                <a:ea typeface="MS PGothic" panose="020B0600070205080204" pitchFamily="34" charset="-128"/>
              </a:rPr>
              <a:t>to allocate joint costs according to the </a:t>
            </a:r>
            <a:r>
              <a:rPr lang="en-US" sz="2600" b="1" noProof="0" dirty="0">
                <a:solidFill>
                  <a:srgbClr val="0000FF"/>
                </a:solidFill>
                <a:ea typeface="MS PGothic" panose="020B0600070205080204" pitchFamily="34" charset="-128"/>
              </a:rPr>
              <a:t>relative sales value</a:t>
            </a:r>
            <a:r>
              <a:rPr lang="en-US" sz="2600" b="1" noProof="0" dirty="0">
                <a:solidFill>
                  <a:schemeClr val="tx2">
                    <a:lumMod val="75000"/>
                  </a:schemeClr>
                </a:solidFill>
                <a:ea typeface="MS PGothic" panose="020B0600070205080204" pitchFamily="34" charset="-128"/>
              </a:rPr>
              <a:t> of the end products. </a:t>
            </a:r>
          </a:p>
        </p:txBody>
      </p:sp>
      <p:sp>
        <p:nvSpPr>
          <p:cNvPr id="2" name="Content Placeholder 1"/>
          <p:cNvSpPr>
            <a:spLocks noGrp="1"/>
          </p:cNvSpPr>
          <p:nvPr>
            <p:ph idx="10"/>
          </p:nvPr>
        </p:nvSpPr>
        <p:spPr>
          <a:xfrm>
            <a:off x="822324" y="3733800"/>
            <a:ext cx="7521575" cy="1371600"/>
          </a:xfrm>
          <a:ln w="19050">
            <a:solidFill>
              <a:schemeClr val="tx1"/>
            </a:solidFill>
          </a:ln>
        </p:spPr>
        <p:txBody>
          <a:bodyPr/>
          <a:lstStyle/>
          <a:p>
            <a:pPr algn="ctr" eaLnBrk="1" hangingPunct="1">
              <a:spcBef>
                <a:spcPct val="20000"/>
              </a:spcBef>
              <a:defRPr/>
            </a:pPr>
            <a:r>
              <a:rPr lang="en-US" sz="2600" b="1" noProof="0" dirty="0">
                <a:solidFill>
                  <a:schemeClr val="tx2">
                    <a:lumMod val="75000"/>
                  </a:schemeClr>
                </a:solidFill>
                <a:ea typeface="MS PGothic" panose="020B0600070205080204" pitchFamily="34" charset="-128"/>
              </a:rPr>
              <a:t>Although allocation is needed for some purposes such as balance sheet inventory valuation, allocations of this kind are </a:t>
            </a:r>
            <a:r>
              <a:rPr lang="en-US" sz="2600" b="1" noProof="0" dirty="0">
                <a:solidFill>
                  <a:srgbClr val="C00000"/>
                </a:solidFill>
                <a:ea typeface="MS PGothic" panose="020B0600070205080204" pitchFamily="34" charset="-128"/>
              </a:rPr>
              <a:t>very dangerous</a:t>
            </a:r>
            <a:r>
              <a:rPr lang="en-US" sz="2600" b="1" noProof="0" dirty="0">
                <a:solidFill>
                  <a:srgbClr val="373D54"/>
                </a:solidFill>
                <a:ea typeface="MS PGothic" panose="020B0600070205080204" pitchFamily="34" charset="-128"/>
              </a:rPr>
              <a:t> </a:t>
            </a:r>
            <a:r>
              <a:rPr lang="en-US" sz="2600" b="1" noProof="0" dirty="0">
                <a:solidFill>
                  <a:schemeClr val="tx2">
                    <a:lumMod val="75000"/>
                  </a:schemeClr>
                </a:solidFill>
                <a:ea typeface="MS PGothic" panose="020B0600070205080204" pitchFamily="34" charset="-128"/>
              </a:rPr>
              <a:t>for decision making.</a:t>
            </a:r>
          </a:p>
        </p:txBody>
      </p:sp>
    </p:spTree>
    <p:extLst>
      <p:ext uri="{BB962C8B-B14F-4D97-AF65-F5344CB8AC3E}">
        <p14:creationId xmlns:p14="http://schemas.microsoft.com/office/powerpoint/2010/main" val="57605230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Sell or Process Further</a:t>
            </a:r>
            <a:endParaRPr lang="en-US" noProof="0" dirty="0"/>
          </a:p>
        </p:txBody>
      </p:sp>
      <p:sp>
        <p:nvSpPr>
          <p:cNvPr id="7" name="Content Placeholder 6"/>
          <p:cNvSpPr>
            <a:spLocks noGrp="1"/>
          </p:cNvSpPr>
          <p:nvPr>
            <p:ph idx="1"/>
          </p:nvPr>
        </p:nvSpPr>
        <p:spPr>
          <a:xfrm>
            <a:off x="822325" y="1447800"/>
            <a:ext cx="7543800" cy="4419599"/>
          </a:xfrm>
          <a:ln w="19050">
            <a:solidFill>
              <a:schemeClr val="tx1"/>
            </a:solidFill>
          </a:ln>
        </p:spPr>
        <p:txBody>
          <a:bodyPr/>
          <a:lstStyle/>
          <a:p>
            <a:pPr algn="ctr">
              <a:defRPr/>
            </a:pPr>
            <a:r>
              <a:rPr lang="en-US" sz="2600" b="1" noProof="0" dirty="0">
                <a:solidFill>
                  <a:schemeClr val="tx2">
                    <a:lumMod val="75000"/>
                  </a:schemeClr>
                </a:solidFill>
                <a:ea typeface="MS PGothic" panose="020B0600070205080204" pitchFamily="34" charset="-128"/>
              </a:rPr>
              <a:t>Joint costs are irrelevant in decisions regarding what </a:t>
            </a:r>
            <a:br>
              <a:rPr lang="en-US" sz="2600" b="1" noProof="0" dirty="0">
                <a:solidFill>
                  <a:schemeClr val="tx2">
                    <a:lumMod val="75000"/>
                  </a:schemeClr>
                </a:solidFill>
                <a:ea typeface="MS PGothic" panose="020B0600070205080204" pitchFamily="34" charset="-128"/>
              </a:rPr>
            </a:br>
            <a:r>
              <a:rPr lang="en-US" sz="2600" b="1" noProof="0" dirty="0">
                <a:solidFill>
                  <a:schemeClr val="tx2">
                    <a:lumMod val="75000"/>
                  </a:schemeClr>
                </a:solidFill>
                <a:ea typeface="MS PGothic" panose="020B0600070205080204" pitchFamily="34" charset="-128"/>
              </a:rPr>
              <a:t>to do with a product from the split-off  point forward. Therefore, these costs should not be allocated to end products for decision-making purposes.</a:t>
            </a:r>
          </a:p>
          <a:p>
            <a:pPr marL="0" lvl="1" algn="ctr">
              <a:defRPr/>
            </a:pPr>
            <a:r>
              <a:rPr lang="en-US" sz="2600" b="1" noProof="0" dirty="0">
                <a:solidFill>
                  <a:schemeClr val="tx2">
                    <a:lumMod val="75000"/>
                  </a:schemeClr>
                </a:solidFill>
                <a:ea typeface="MS PGothic" panose="020B0600070205080204" pitchFamily="34" charset="-128"/>
              </a:rPr>
              <a:t>With respect to sell or process further decisions, it is profitable to continue processing a joint product after the split-off point </a:t>
            </a:r>
            <a:r>
              <a:rPr lang="en-US" sz="2600" b="1" noProof="0" dirty="0">
                <a:solidFill>
                  <a:srgbClr val="C00000"/>
                </a:solidFill>
                <a:ea typeface="MS PGothic" panose="020B0600070205080204" pitchFamily="34" charset="-128"/>
              </a:rPr>
              <a:t>so long as the incremental revenue from such processing exceeds the incremental processing costs incurred after the split-off point.</a:t>
            </a:r>
            <a:endParaRPr lang="en-US" sz="2600" noProof="0" dirty="0">
              <a:solidFill>
                <a:srgbClr val="C00000"/>
              </a:solidFill>
              <a:ea typeface="MS PGothic" panose="020B0600070205080204" pitchFamily="34" charset="-128"/>
            </a:endParaRPr>
          </a:p>
        </p:txBody>
      </p:sp>
    </p:spTree>
    <p:extLst>
      <p:ext uri="{BB962C8B-B14F-4D97-AF65-F5344CB8AC3E}">
        <p14:creationId xmlns:p14="http://schemas.microsoft.com/office/powerpoint/2010/main" val="8885368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noProof="0" dirty="0">
                <a:cs typeface="ＭＳ Ｐゴシック" charset="-128"/>
              </a:rPr>
              <a:t>Sell or Process Further – An Example</a:t>
            </a:r>
            <a:endParaRPr lang="en-US" noProof="0" dirty="0"/>
          </a:p>
        </p:txBody>
      </p:sp>
      <p:sp>
        <p:nvSpPr>
          <p:cNvPr id="7" name="Content Placeholder 6"/>
          <p:cNvSpPr>
            <a:spLocks noGrp="1"/>
          </p:cNvSpPr>
          <p:nvPr>
            <p:ph idx="1"/>
          </p:nvPr>
        </p:nvSpPr>
        <p:spPr>
          <a:xfrm>
            <a:off x="822325" y="1600201"/>
            <a:ext cx="7543800" cy="3352799"/>
          </a:xfrm>
          <a:ln w="19050">
            <a:solidFill>
              <a:schemeClr val="tx1"/>
            </a:solidFill>
          </a:ln>
        </p:spPr>
        <p:txBody>
          <a:bodyPr/>
          <a:lstStyle/>
          <a:p>
            <a:pPr marL="60325">
              <a:spcAft>
                <a:spcPts val="0"/>
              </a:spcAft>
            </a:pPr>
            <a:r>
              <a:rPr lang="en-US" sz="2800" noProof="0" dirty="0"/>
              <a:t>Sawmill, Inc. cuts logs from which unfinished lumber and sawdust are the immediate joint products.</a:t>
            </a:r>
          </a:p>
          <a:p>
            <a:pPr marL="60325">
              <a:spcAft>
                <a:spcPts val="0"/>
              </a:spcAft>
            </a:pPr>
            <a:r>
              <a:rPr lang="en-US" sz="2800" noProof="0" dirty="0"/>
              <a:t>Unfinished lumber is sold “as is” or processed further into finished lumber.</a:t>
            </a:r>
          </a:p>
          <a:p>
            <a:pPr marL="60325">
              <a:spcAft>
                <a:spcPts val="0"/>
              </a:spcAft>
            </a:pPr>
            <a:r>
              <a:rPr lang="en-US" sz="2800" noProof="0" dirty="0"/>
              <a:t>Sawdust can also be sold “as is” to gardening wholesalers or processed further into “presto-logs.”</a:t>
            </a:r>
          </a:p>
        </p:txBody>
      </p:sp>
    </p:spTree>
    <p:extLst>
      <p:ext uri="{BB962C8B-B14F-4D97-AF65-F5344CB8AC3E}">
        <p14:creationId xmlns:p14="http://schemas.microsoft.com/office/powerpoint/2010/main" val="17851530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altLang="en-US" noProof="0" dirty="0">
                <a:cs typeface="ＭＳ Ｐゴシック" charset="-128"/>
              </a:rPr>
              <a:t>Sell or Process Further – Additional Data</a:t>
            </a:r>
            <a:endParaRPr lang="en-US" noProof="0" dirty="0"/>
          </a:p>
        </p:txBody>
      </p:sp>
      <p:sp>
        <p:nvSpPr>
          <p:cNvPr id="7" name="Content Placeholder 6"/>
          <p:cNvSpPr>
            <a:spLocks noGrp="1"/>
          </p:cNvSpPr>
          <p:nvPr>
            <p:ph idx="1"/>
          </p:nvPr>
        </p:nvSpPr>
        <p:spPr>
          <a:xfrm>
            <a:off x="822324" y="1447801"/>
            <a:ext cx="7635875" cy="609599"/>
          </a:xfrm>
        </p:spPr>
        <p:txBody>
          <a:bodyPr/>
          <a:lstStyle/>
          <a:p>
            <a:pPr algn="ctr"/>
            <a:r>
              <a:rPr lang="en-US" sz="3200" noProof="0" dirty="0">
                <a:ea typeface="MS PGothic" charset="0"/>
                <a:cs typeface="MS PGothic" charset="0"/>
              </a:rPr>
              <a:t>Data about Sawmill’s joint products include:</a:t>
            </a:r>
          </a:p>
        </p:txBody>
      </p:sp>
      <p:graphicFrame>
        <p:nvGraphicFramePr>
          <p:cNvPr id="5" name="Table 8">
            <a:extLst>
              <a:ext uri="{FF2B5EF4-FFF2-40B4-BE49-F238E27FC236}">
                <a16:creationId xmlns="" xmlns:a16="http://schemas.microsoft.com/office/drawing/2014/main" id="{C766585E-6577-4A09-AAE3-3760B09117F5}"/>
              </a:ext>
            </a:extLst>
          </p:cNvPr>
          <p:cNvGraphicFramePr>
            <a:graphicFrameLocks noGrp="1"/>
          </p:cNvGraphicFramePr>
          <p:nvPr>
            <p:extLst>
              <p:ext uri="{D42A27DB-BD31-4B8C-83A1-F6EECF244321}">
                <p14:modId xmlns:p14="http://schemas.microsoft.com/office/powerpoint/2010/main" val="2436759409"/>
              </p:ext>
            </p:extLst>
          </p:nvPr>
        </p:nvGraphicFramePr>
        <p:xfrm>
          <a:off x="1399310" y="2849880"/>
          <a:ext cx="5757717" cy="2123440"/>
        </p:xfrm>
        <a:graphic>
          <a:graphicData uri="http://schemas.openxmlformats.org/drawingml/2006/table">
            <a:tbl>
              <a:tblPr firstRow="1" bandRow="1">
                <a:tableStyleId>{5C22544A-7EE6-4342-B048-85BDC9FD1C3A}</a:tableStyleId>
              </a:tblPr>
              <a:tblGrid>
                <a:gridCol w="3477490">
                  <a:extLst>
                    <a:ext uri="{9D8B030D-6E8A-4147-A177-3AD203B41FA5}">
                      <a16:colId xmlns="" xmlns:a16="http://schemas.microsoft.com/office/drawing/2014/main" val="950641993"/>
                    </a:ext>
                  </a:extLst>
                </a:gridCol>
                <a:gridCol w="1066800">
                  <a:extLst>
                    <a:ext uri="{9D8B030D-6E8A-4147-A177-3AD203B41FA5}">
                      <a16:colId xmlns="" xmlns:a16="http://schemas.microsoft.com/office/drawing/2014/main" val="189129415"/>
                    </a:ext>
                  </a:extLst>
                </a:gridCol>
                <a:gridCol w="1213427">
                  <a:extLst>
                    <a:ext uri="{9D8B030D-6E8A-4147-A177-3AD203B41FA5}">
                      <a16:colId xmlns="" xmlns:a16="http://schemas.microsoft.com/office/drawing/2014/main" val="3488676794"/>
                    </a:ext>
                  </a:extLst>
                </a:gridCol>
              </a:tblGrid>
              <a:tr h="370840">
                <a:tc>
                  <a:txBody>
                    <a:bodyPr/>
                    <a:lstStyle/>
                    <a:p>
                      <a:pPr algn="ctr"/>
                      <a:endParaRPr lang="en-IN" dirty="0">
                        <a:solidFill>
                          <a:schemeClr val="tx1"/>
                        </a:solidFill>
                      </a:endParaRPr>
                    </a:p>
                  </a:txBody>
                  <a:tcPr marL="83127" marR="83127">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u="none" dirty="0">
                          <a:solidFill>
                            <a:schemeClr val="tx1"/>
                          </a:solidFill>
                        </a:rPr>
                        <a:t>Per Log </a:t>
                      </a:r>
                    </a:p>
                    <a:p>
                      <a:pPr algn="ctr"/>
                      <a:r>
                        <a:rPr lang="en-IN" u="none" dirty="0">
                          <a:solidFill>
                            <a:schemeClr val="tx1"/>
                          </a:solidFill>
                        </a:rPr>
                        <a:t>Lumber</a:t>
                      </a:r>
                    </a:p>
                  </a:txBody>
                  <a:tcPr marL="83127" marR="83127">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u="none" dirty="0">
                          <a:solidFill>
                            <a:schemeClr val="tx1"/>
                          </a:solidFill>
                        </a:rPr>
                        <a:t>Per Log </a:t>
                      </a:r>
                    </a:p>
                    <a:p>
                      <a:pPr algn="ctr"/>
                      <a:r>
                        <a:rPr lang="en-IN" u="none" dirty="0">
                          <a:solidFill>
                            <a:schemeClr val="tx1"/>
                          </a:solidFill>
                        </a:rPr>
                        <a:t>Sawdust</a:t>
                      </a:r>
                      <a:endParaRPr lang="en-IN" dirty="0">
                        <a:solidFill>
                          <a:schemeClr val="tx1"/>
                        </a:solidFill>
                      </a:endParaRPr>
                    </a:p>
                  </a:txBody>
                  <a:tcPr marL="83127" marR="83127">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345386601"/>
                  </a:ext>
                </a:extLst>
              </a:tr>
              <a:tr h="370840">
                <a:tc>
                  <a:txBody>
                    <a:bodyPr/>
                    <a:lstStyle/>
                    <a:p>
                      <a:r>
                        <a:rPr lang="en-US" dirty="0">
                          <a:solidFill>
                            <a:schemeClr val="tx1"/>
                          </a:solidFill>
                        </a:rPr>
                        <a:t>Sales value at the split-off point</a:t>
                      </a:r>
                    </a:p>
                  </a:txBody>
                  <a:tcPr marL="83127" marR="83127">
                    <a:lnT w="12700" cap="flat" cmpd="sng" algn="ctr">
                      <a:solidFill>
                        <a:schemeClr val="tx1"/>
                      </a:solidFill>
                      <a:prstDash val="solid"/>
                      <a:round/>
                      <a:headEnd type="none" w="med" len="med"/>
                      <a:tailEnd type="none" w="med" len="med"/>
                    </a:lnT>
                    <a:solidFill>
                      <a:schemeClr val="bg1"/>
                    </a:solidFill>
                  </a:tcPr>
                </a:tc>
                <a:tc>
                  <a:txBody>
                    <a:bodyPr/>
                    <a:lstStyle/>
                    <a:p>
                      <a:pPr algn="ctr"/>
                      <a:r>
                        <a:rPr lang="en-IN" dirty="0">
                          <a:solidFill>
                            <a:schemeClr val="tx1"/>
                          </a:solidFill>
                        </a:rPr>
                        <a:t>$140</a:t>
                      </a:r>
                    </a:p>
                  </a:txBody>
                  <a:tcPr marL="83127" marR="83127">
                    <a:lnT w="12700" cap="flat" cmpd="sng" algn="ctr">
                      <a:solidFill>
                        <a:schemeClr val="tx1"/>
                      </a:solidFill>
                      <a:prstDash val="solid"/>
                      <a:round/>
                      <a:headEnd type="none" w="med" len="med"/>
                      <a:tailEnd type="none" w="med" len="med"/>
                    </a:lnT>
                    <a:solidFill>
                      <a:schemeClr val="bg1"/>
                    </a:solidFill>
                  </a:tcPr>
                </a:tc>
                <a:tc>
                  <a:txBody>
                    <a:bodyPr/>
                    <a:lstStyle/>
                    <a:p>
                      <a:pPr algn="ctr"/>
                      <a:r>
                        <a:rPr lang="en-IN" dirty="0">
                          <a:solidFill>
                            <a:schemeClr val="tx1"/>
                          </a:solidFill>
                        </a:rPr>
                        <a:t>$40</a:t>
                      </a:r>
                    </a:p>
                  </a:txBody>
                  <a:tcPr marL="83127" marR="83127">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3666270026"/>
                  </a:ext>
                </a:extLst>
              </a:tr>
              <a:tr h="370840">
                <a:tc>
                  <a:txBody>
                    <a:bodyPr/>
                    <a:lstStyle/>
                    <a:p>
                      <a:r>
                        <a:rPr lang="en-US" dirty="0">
                          <a:solidFill>
                            <a:schemeClr val="tx1"/>
                          </a:solidFill>
                        </a:rPr>
                        <a:t>Sales value after further processing</a:t>
                      </a:r>
                    </a:p>
                  </a:txBody>
                  <a:tcPr marL="83127" marR="83127">
                    <a:solidFill>
                      <a:schemeClr val="bg1"/>
                    </a:solidFill>
                  </a:tcPr>
                </a:tc>
                <a:tc>
                  <a:txBody>
                    <a:bodyPr/>
                    <a:lstStyle/>
                    <a:p>
                      <a:pPr algn="ctr"/>
                      <a:r>
                        <a:rPr lang="en-IN" dirty="0">
                          <a:solidFill>
                            <a:schemeClr val="tx1"/>
                          </a:solidFill>
                        </a:rPr>
                        <a:t>  270</a:t>
                      </a:r>
                    </a:p>
                  </a:txBody>
                  <a:tcPr marL="83127" marR="83127">
                    <a:solidFill>
                      <a:schemeClr val="bg1"/>
                    </a:solidFill>
                  </a:tcPr>
                </a:tc>
                <a:tc>
                  <a:txBody>
                    <a:bodyPr/>
                    <a:lstStyle/>
                    <a:p>
                      <a:pPr algn="ctr"/>
                      <a:r>
                        <a:rPr lang="en-IN" dirty="0">
                          <a:solidFill>
                            <a:schemeClr val="tx1"/>
                          </a:solidFill>
                        </a:rPr>
                        <a:t>  50</a:t>
                      </a:r>
                    </a:p>
                  </a:txBody>
                  <a:tcPr marL="83127" marR="83127">
                    <a:solidFill>
                      <a:schemeClr val="bg1"/>
                    </a:solidFill>
                  </a:tcPr>
                </a:tc>
                <a:extLst>
                  <a:ext uri="{0D108BD9-81ED-4DB2-BD59-A6C34878D82A}">
                    <a16:rowId xmlns="" xmlns:a16="http://schemas.microsoft.com/office/drawing/2014/main" val="3359847253"/>
                  </a:ext>
                </a:extLst>
              </a:tr>
              <a:tr h="370840">
                <a:tc>
                  <a:txBody>
                    <a:bodyPr/>
                    <a:lstStyle/>
                    <a:p>
                      <a:r>
                        <a:rPr lang="en-US" dirty="0">
                          <a:solidFill>
                            <a:schemeClr val="tx1"/>
                          </a:solidFill>
                        </a:rPr>
                        <a:t>Allocated joint product costs</a:t>
                      </a:r>
                    </a:p>
                  </a:txBody>
                  <a:tcPr marL="83127" marR="83127">
                    <a:solidFill>
                      <a:schemeClr val="bg1"/>
                    </a:solidFill>
                  </a:tcPr>
                </a:tc>
                <a:tc>
                  <a:txBody>
                    <a:bodyPr/>
                    <a:lstStyle/>
                    <a:p>
                      <a:pPr algn="ctr"/>
                      <a:r>
                        <a:rPr lang="en-IN" dirty="0">
                          <a:solidFill>
                            <a:schemeClr val="tx1"/>
                          </a:solidFill>
                        </a:rPr>
                        <a:t>  176</a:t>
                      </a:r>
                    </a:p>
                  </a:txBody>
                  <a:tcPr marL="83127" marR="83127">
                    <a:solidFill>
                      <a:schemeClr val="bg1"/>
                    </a:solidFill>
                  </a:tcPr>
                </a:tc>
                <a:tc>
                  <a:txBody>
                    <a:bodyPr/>
                    <a:lstStyle/>
                    <a:p>
                      <a:pPr algn="ctr"/>
                      <a:r>
                        <a:rPr lang="en-IN" dirty="0">
                          <a:solidFill>
                            <a:schemeClr val="tx1"/>
                          </a:solidFill>
                        </a:rPr>
                        <a:t>  24</a:t>
                      </a:r>
                    </a:p>
                  </a:txBody>
                  <a:tcPr marL="83127" marR="83127">
                    <a:solidFill>
                      <a:schemeClr val="bg1"/>
                    </a:solidFill>
                  </a:tcPr>
                </a:tc>
                <a:extLst>
                  <a:ext uri="{0D108BD9-81ED-4DB2-BD59-A6C34878D82A}">
                    <a16:rowId xmlns="" xmlns:a16="http://schemas.microsoft.com/office/drawing/2014/main" val="22351458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Cost of further processing</a:t>
                      </a:r>
                    </a:p>
                  </a:txBody>
                  <a:tcPr marL="83127" marR="83127">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50</a:t>
                      </a:r>
                    </a:p>
                  </a:txBody>
                  <a:tcPr marL="83127" marR="83127">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solidFill>
                            <a:schemeClr val="tx1"/>
                          </a:solidFill>
                        </a:rPr>
                        <a:t>  20</a:t>
                      </a:r>
                    </a:p>
                  </a:txBody>
                  <a:tcPr marL="83127" marR="83127">
                    <a:solidFill>
                      <a:schemeClr val="bg1"/>
                    </a:solidFill>
                  </a:tcPr>
                </a:tc>
                <a:extLst>
                  <a:ext uri="{0D108BD9-81ED-4DB2-BD59-A6C34878D82A}">
                    <a16:rowId xmlns="" xmlns:a16="http://schemas.microsoft.com/office/drawing/2014/main" val="1413727213"/>
                  </a:ext>
                </a:extLst>
              </a:tr>
            </a:tbl>
          </a:graphicData>
        </a:graphic>
      </p:graphicFrame>
    </p:spTree>
    <p:extLst>
      <p:ext uri="{BB962C8B-B14F-4D97-AF65-F5344CB8AC3E}">
        <p14:creationId xmlns:p14="http://schemas.microsoft.com/office/powerpoint/2010/main" val="8445940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Sell or Process Further </a:t>
            </a:r>
            <a:r>
              <a:rPr lang="en-US" altLang="en-US" sz="1000" noProof="0" dirty="0">
                <a:cs typeface="ＭＳ Ｐゴシック" charset="-128"/>
              </a:rPr>
              <a:t>1</a:t>
            </a:r>
            <a:endParaRPr lang="en-US" sz="1000" noProof="0" dirty="0"/>
          </a:p>
        </p:txBody>
      </p:sp>
      <p:sp>
        <p:nvSpPr>
          <p:cNvPr id="3" name="Content Placeholder 2">
            <a:extLst>
              <a:ext uri="{FF2B5EF4-FFF2-40B4-BE49-F238E27FC236}">
                <a16:creationId xmlns="" xmlns:a16="http://schemas.microsoft.com/office/drawing/2014/main" id="{AAD19688-39D3-43B7-B376-B57F19DE4A8A}"/>
              </a:ext>
            </a:extLst>
          </p:cNvPr>
          <p:cNvSpPr>
            <a:spLocks noGrp="1"/>
          </p:cNvSpPr>
          <p:nvPr>
            <p:ph idx="1"/>
          </p:nvPr>
        </p:nvSpPr>
        <p:spPr>
          <a:xfrm>
            <a:off x="822325" y="1447801"/>
            <a:ext cx="7543800" cy="533399"/>
          </a:xfrm>
        </p:spPr>
        <p:txBody>
          <a:bodyPr/>
          <a:lstStyle/>
          <a:p>
            <a:pPr algn="ctr"/>
            <a:r>
              <a:rPr lang="en-US" sz="2400" b="1" dirty="0"/>
              <a:t>Analysis of Sell or Process Further</a:t>
            </a:r>
          </a:p>
        </p:txBody>
      </p:sp>
      <p:graphicFrame>
        <p:nvGraphicFramePr>
          <p:cNvPr id="9" name="Table 8">
            <a:extLst>
              <a:ext uri="{FF2B5EF4-FFF2-40B4-BE49-F238E27FC236}">
                <a16:creationId xmlns="" xmlns:a16="http://schemas.microsoft.com/office/drawing/2014/main" id="{DBE0BB19-875A-4BDE-8A1C-BAD3C1B35917}"/>
              </a:ext>
            </a:extLst>
          </p:cNvPr>
          <p:cNvGraphicFramePr>
            <a:graphicFrameLocks noGrp="1"/>
          </p:cNvGraphicFramePr>
          <p:nvPr>
            <p:extLst>
              <p:ext uri="{D42A27DB-BD31-4B8C-83A1-F6EECF244321}">
                <p14:modId xmlns:p14="http://schemas.microsoft.com/office/powerpoint/2010/main" val="1968673335"/>
              </p:ext>
            </p:extLst>
          </p:nvPr>
        </p:nvGraphicFramePr>
        <p:xfrm>
          <a:off x="822325" y="2133600"/>
          <a:ext cx="7543801" cy="2638696"/>
        </p:xfrm>
        <a:graphic>
          <a:graphicData uri="http://schemas.openxmlformats.org/drawingml/2006/table">
            <a:tbl>
              <a:tblPr firstRow="1" bandRow="1">
                <a:tableStyleId>{5940675A-B579-460E-94D1-54222C63F5DA}</a:tableStyleId>
              </a:tblPr>
              <a:tblGrid>
                <a:gridCol w="3978275">
                  <a:extLst>
                    <a:ext uri="{9D8B030D-6E8A-4147-A177-3AD203B41FA5}">
                      <a16:colId xmlns="" xmlns:a16="http://schemas.microsoft.com/office/drawing/2014/main" val="20000"/>
                    </a:ext>
                  </a:extLst>
                </a:gridCol>
                <a:gridCol w="1662851">
                  <a:extLst>
                    <a:ext uri="{9D8B030D-6E8A-4147-A177-3AD203B41FA5}">
                      <a16:colId xmlns="" xmlns:a16="http://schemas.microsoft.com/office/drawing/2014/main" val="20001"/>
                    </a:ext>
                  </a:extLst>
                </a:gridCol>
                <a:gridCol w="1902675">
                  <a:extLst>
                    <a:ext uri="{9D8B030D-6E8A-4147-A177-3AD203B41FA5}">
                      <a16:colId xmlns="" xmlns:a16="http://schemas.microsoft.com/office/drawing/2014/main" val="20002"/>
                    </a:ext>
                  </a:extLst>
                </a:gridCol>
              </a:tblGrid>
              <a:tr h="370114">
                <a:tc>
                  <a:txBody>
                    <a:bodyPr/>
                    <a:lstStyle/>
                    <a:p>
                      <a:endParaRPr lang="en-US" sz="16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Lumber</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Sawdust</a:t>
                      </a:r>
                    </a:p>
                  </a:txBody>
                  <a:tcPr anchor="ctr"/>
                </a:tc>
                <a:extLst>
                  <a:ext uri="{0D108BD9-81ED-4DB2-BD59-A6C34878D82A}">
                    <a16:rowId xmlns="" xmlns:a16="http://schemas.microsoft.com/office/drawing/2014/main" val="10000"/>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Final</a:t>
                      </a:r>
                      <a:r>
                        <a:rPr lang="en-US" sz="1600" baseline="0" dirty="0">
                          <a:solidFill>
                            <a:schemeClr val="tx1"/>
                          </a:solidFill>
                          <a:latin typeface="+mn-lt"/>
                          <a:ea typeface="Verdana" panose="020B0604030504040204" pitchFamily="34" charset="0"/>
                          <a:cs typeface="Verdana" panose="020B0604030504040204" pitchFamily="34" charset="0"/>
                        </a:rPr>
                        <a:t> sales value after further processing</a:t>
                      </a:r>
                      <a:endParaRPr lang="en-US" sz="160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$270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$50 </a:t>
                      </a:r>
                    </a:p>
                  </a:txBody>
                  <a:tcPr anchor="ctr"/>
                </a:tc>
                <a:extLst>
                  <a:ext uri="{0D108BD9-81ED-4DB2-BD59-A6C34878D82A}">
                    <a16:rowId xmlns="" xmlns:a16="http://schemas.microsoft.com/office/drawing/2014/main" val="10001"/>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Sales value at the split-off point</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140</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40</a:t>
                      </a:r>
                    </a:p>
                  </a:txBody>
                  <a:tcPr anchor="ctr"/>
                </a:tc>
                <a:extLst>
                  <a:ext uri="{0D108BD9-81ED-4DB2-BD59-A6C34878D82A}">
                    <a16:rowId xmlns="" xmlns:a16="http://schemas.microsoft.com/office/drawing/2014/main" val="10002"/>
                  </a:ext>
                </a:extLst>
              </a:tr>
              <a:tr h="370114">
                <a:tc>
                  <a:txBody>
                    <a:bodyPr/>
                    <a:lstStyle/>
                    <a:p>
                      <a:r>
                        <a:rPr lang="en-US" sz="1600" b="1" dirty="0">
                          <a:solidFill>
                            <a:schemeClr val="tx1"/>
                          </a:solidFill>
                          <a:latin typeface="+mn-lt"/>
                          <a:ea typeface="Verdana" panose="020B0604030504040204" pitchFamily="34" charset="0"/>
                          <a:cs typeface="Verdana" panose="020B0604030504040204" pitchFamily="34" charset="0"/>
                        </a:rPr>
                        <a:t>Incremental revenue from further processing</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130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10</a:t>
                      </a:r>
                    </a:p>
                  </a:txBody>
                  <a:tcPr anchor="ctr"/>
                </a:tc>
                <a:extLst>
                  <a:ext uri="{0D108BD9-81ED-4DB2-BD59-A6C34878D82A}">
                    <a16:rowId xmlns="" xmlns:a16="http://schemas.microsoft.com/office/drawing/2014/main" val="10003"/>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Cost of further processing</a:t>
                      </a:r>
                    </a:p>
                  </a:txBody>
                  <a:tcPr anchor="ctr"/>
                </a:tc>
                <a:tc>
                  <a:txBody>
                    <a:bodyPr/>
                    <a:lstStyle/>
                    <a:p>
                      <a:pPr algn="ctr"/>
                      <a:r>
                        <a:rPr lang="en-US" sz="1600" u="sng" baseline="0" dirty="0">
                          <a:solidFill>
                            <a:schemeClr val="tx1"/>
                          </a:solidFill>
                          <a:latin typeface="+mn-lt"/>
                          <a:ea typeface="Verdana" panose="020B0604030504040204" pitchFamily="34" charset="0"/>
                          <a:cs typeface="Verdana" panose="020B0604030504040204" pitchFamily="34" charset="0"/>
                        </a:rPr>
                        <a:t>         </a:t>
                      </a:r>
                      <a:r>
                        <a:rPr lang="en-US" sz="100" u="sng" baseline="0" dirty="0">
                          <a:solidFill>
                            <a:schemeClr val="tx1"/>
                          </a:solidFill>
                          <a:latin typeface="+mn-lt"/>
                          <a:ea typeface="Verdana" panose="020B0604030504040204" pitchFamily="34" charset="0"/>
                          <a:cs typeface="Verdana" panose="020B0604030504040204" pitchFamily="34" charset="0"/>
                        </a:rPr>
                        <a:t>.</a:t>
                      </a:r>
                    </a:p>
                  </a:txBody>
                  <a:tcPr anchor="ctr"/>
                </a:tc>
                <a:tc>
                  <a:txBody>
                    <a:bodyPr/>
                    <a:lstStyle/>
                    <a:p>
                      <a:pPr algn="ctr"/>
                      <a:r>
                        <a:rPr lang="en-US" sz="1600" u="sng" baseline="0" dirty="0">
                          <a:solidFill>
                            <a:schemeClr val="tx1"/>
                          </a:solidFill>
                          <a:latin typeface="+mn-lt"/>
                          <a:ea typeface="Verdana" panose="020B0604030504040204" pitchFamily="34" charset="0"/>
                          <a:cs typeface="Verdana" panose="020B0604030504040204" pitchFamily="34" charset="0"/>
                        </a:rPr>
                        <a:t>       </a:t>
                      </a:r>
                      <a:r>
                        <a:rPr lang="en-US" sz="100" u="sng" baseline="0" dirty="0">
                          <a:solidFill>
                            <a:schemeClr val="tx1"/>
                          </a:solidFill>
                          <a:latin typeface="+mn-lt"/>
                          <a:ea typeface="Verdana" panose="020B0604030504040204" pitchFamily="34" charset="0"/>
                          <a:cs typeface="Verdana" panose="020B0604030504040204" pitchFamily="34" charset="0"/>
                        </a:rPr>
                        <a:t>.</a:t>
                      </a:r>
                    </a:p>
                  </a:txBody>
                  <a:tcPr anchor="ctr"/>
                </a:tc>
                <a:extLst>
                  <a:ext uri="{0D108BD9-81ED-4DB2-BD59-A6C34878D82A}">
                    <a16:rowId xmlns="" xmlns:a16="http://schemas.microsoft.com/office/drawing/2014/main" val="10004"/>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Financial advantage (disadvantage) of further </a:t>
                      </a:r>
                    </a:p>
                    <a:p>
                      <a:r>
                        <a:rPr lang="en-US" sz="1600" dirty="0">
                          <a:solidFill>
                            <a:schemeClr val="tx1"/>
                          </a:solidFill>
                          <a:latin typeface="+mn-lt"/>
                          <a:ea typeface="Verdana" panose="020B0604030504040204" pitchFamily="34" charset="0"/>
                          <a:cs typeface="Verdana" panose="020B0604030504040204" pitchFamily="34" charset="0"/>
                        </a:rPr>
                        <a:t>     processing</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         </a:t>
                      </a:r>
                      <a:r>
                        <a:rPr lang="en-US" sz="100" u="dbl" baseline="0" dirty="0">
                          <a:solidFill>
                            <a:schemeClr val="tx1"/>
                          </a:solidFill>
                          <a:latin typeface="+mn-lt"/>
                          <a:ea typeface="Verdana" panose="020B0604030504040204" pitchFamily="34" charset="0"/>
                          <a:cs typeface="Verdana" panose="020B0604030504040204" pitchFamily="34" charset="0"/>
                        </a:rPr>
                        <a:t>.</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       </a:t>
                      </a:r>
                      <a:r>
                        <a:rPr lang="en-US" sz="100" u="dbl" baseline="0" dirty="0">
                          <a:solidFill>
                            <a:schemeClr val="tx1"/>
                          </a:solidFill>
                          <a:latin typeface="+mn-lt"/>
                          <a:ea typeface="Verdana" panose="020B0604030504040204" pitchFamily="34" charset="0"/>
                          <a:cs typeface="Verdana" panose="020B0604030504040204" pitchFamily="34" charset="0"/>
                        </a:rPr>
                        <a:t>.</a:t>
                      </a:r>
                    </a:p>
                  </a:txBody>
                  <a:tcPr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74943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Identifying Relevant Costs</a:t>
            </a:r>
            <a:r>
              <a:rPr lang="en-US" noProof="0" dirty="0">
                <a:cs typeface="ＭＳ Ｐゴシック" charset="-128"/>
              </a:rPr>
              <a:t> </a:t>
            </a:r>
            <a:r>
              <a:rPr lang="en-US" altLang="en-US" sz="1000" noProof="0" dirty="0">
                <a:cs typeface="ＭＳ Ｐゴシック" charset="-128"/>
              </a:rPr>
              <a:t>1</a:t>
            </a:r>
            <a:endParaRPr lang="en-US" sz="1000" noProof="0" dirty="0"/>
          </a:p>
        </p:txBody>
      </p:sp>
      <p:sp>
        <p:nvSpPr>
          <p:cNvPr id="2" name="Content Placeholder 1"/>
          <p:cNvSpPr>
            <a:spLocks noGrp="1"/>
          </p:cNvSpPr>
          <p:nvPr>
            <p:ph idx="1"/>
          </p:nvPr>
        </p:nvSpPr>
        <p:spPr>
          <a:xfrm>
            <a:off x="822325" y="1447800"/>
            <a:ext cx="7543800" cy="457200"/>
          </a:xfrm>
          <a:ln>
            <a:solidFill>
              <a:schemeClr val="tx1"/>
            </a:solidFill>
          </a:ln>
        </p:spPr>
        <p:txBody>
          <a:bodyPr/>
          <a:lstStyle/>
          <a:p>
            <a:pPr indent="92075"/>
            <a:r>
              <a:rPr lang="en-US" sz="2400" noProof="0" dirty="0"/>
              <a:t>Which costs and benefits are relevant in Cynthia’s decision?</a:t>
            </a:r>
          </a:p>
        </p:txBody>
      </p:sp>
      <p:sp>
        <p:nvSpPr>
          <p:cNvPr id="3" name="Content Placeholder 2"/>
          <p:cNvSpPr>
            <a:spLocks noGrp="1"/>
          </p:cNvSpPr>
          <p:nvPr>
            <p:ph idx="10"/>
          </p:nvPr>
        </p:nvSpPr>
        <p:spPr>
          <a:xfrm>
            <a:off x="822323" y="2224061"/>
            <a:ext cx="2606677" cy="1662139"/>
          </a:xfrm>
          <a:ln w="19050">
            <a:solidFill>
              <a:schemeClr val="tx1"/>
            </a:solidFill>
          </a:ln>
        </p:spPr>
        <p:txBody>
          <a:bodyPr/>
          <a:lstStyle/>
          <a:p>
            <a:pPr algn="ctr">
              <a:spcBef>
                <a:spcPts val="1000"/>
              </a:spcBef>
              <a:spcAft>
                <a:spcPts val="0"/>
              </a:spcAft>
              <a:defRPr/>
            </a:pPr>
            <a:r>
              <a:rPr lang="en-US" sz="2400" b="1" noProof="0" dirty="0">
                <a:solidFill>
                  <a:schemeClr val="accent2">
                    <a:lumMod val="50000"/>
                  </a:schemeClr>
                </a:solidFill>
                <a:ea typeface="MS PGothic" panose="020B0600070205080204" pitchFamily="34" charset="-128"/>
              </a:rPr>
              <a:t>The cost of the car </a:t>
            </a:r>
            <a:br>
              <a:rPr lang="en-US" sz="2400" b="1" noProof="0" dirty="0">
                <a:solidFill>
                  <a:schemeClr val="accent2">
                    <a:lumMod val="50000"/>
                  </a:schemeClr>
                </a:solidFill>
                <a:ea typeface="MS PGothic" panose="020B0600070205080204" pitchFamily="34" charset="-128"/>
              </a:rPr>
            </a:br>
            <a:r>
              <a:rPr lang="en-US" sz="2400" b="1" noProof="0" dirty="0">
                <a:solidFill>
                  <a:schemeClr val="accent2">
                    <a:lumMod val="50000"/>
                  </a:schemeClr>
                </a:solidFill>
                <a:ea typeface="MS PGothic" panose="020B0600070205080204" pitchFamily="34" charset="-128"/>
              </a:rPr>
              <a:t>is a sunk cost and is </a:t>
            </a:r>
            <a:r>
              <a:rPr lang="en-US" sz="2400" b="1" noProof="0" dirty="0">
                <a:solidFill>
                  <a:srgbClr val="AC0000"/>
                </a:solidFill>
                <a:ea typeface="MS PGothic" panose="020B0600070205080204" pitchFamily="34" charset="-128"/>
              </a:rPr>
              <a:t>not relevant </a:t>
            </a:r>
            <a:r>
              <a:rPr lang="en-US" sz="2400" b="1" noProof="0" dirty="0">
                <a:solidFill>
                  <a:schemeClr val="accent2">
                    <a:lumMod val="50000"/>
                  </a:schemeClr>
                </a:solidFill>
                <a:ea typeface="MS PGothic" panose="020B0600070205080204" pitchFamily="34" charset="-128"/>
              </a:rPr>
              <a:t>to the current decision.</a:t>
            </a:r>
          </a:p>
        </p:txBody>
      </p:sp>
      <p:sp>
        <p:nvSpPr>
          <p:cNvPr id="4" name="Content Placeholder 3"/>
          <p:cNvSpPr>
            <a:spLocks noGrp="1"/>
          </p:cNvSpPr>
          <p:nvPr>
            <p:ph idx="11"/>
          </p:nvPr>
        </p:nvSpPr>
        <p:spPr>
          <a:xfrm>
            <a:off x="4648200" y="2224060"/>
            <a:ext cx="3717925" cy="1662140"/>
          </a:xfrm>
          <a:ln w="19050">
            <a:solidFill>
              <a:schemeClr val="tx1"/>
            </a:solidFill>
          </a:ln>
        </p:spPr>
        <p:txBody>
          <a:bodyPr/>
          <a:lstStyle/>
          <a:p>
            <a:pPr algn="ctr">
              <a:spcBef>
                <a:spcPts val="1000"/>
              </a:spcBef>
              <a:spcAft>
                <a:spcPts val="0"/>
              </a:spcAft>
              <a:defRPr/>
            </a:pPr>
            <a:r>
              <a:rPr lang="en-US" sz="2400" b="1" noProof="0" dirty="0">
                <a:solidFill>
                  <a:schemeClr val="accent2">
                    <a:lumMod val="50000"/>
                  </a:schemeClr>
                </a:solidFill>
                <a:ea typeface="MS PGothic" panose="020B0600070205080204" pitchFamily="34" charset="-128"/>
              </a:rPr>
              <a:t>The annual cost of insurance is </a:t>
            </a:r>
            <a:r>
              <a:rPr lang="en-US" sz="2400" b="1" noProof="0" dirty="0">
                <a:solidFill>
                  <a:srgbClr val="AC0000"/>
                </a:solidFill>
                <a:ea typeface="MS PGothic" panose="020B0600070205080204" pitchFamily="34" charset="-128"/>
              </a:rPr>
              <a:t>not relevant</a:t>
            </a:r>
            <a:r>
              <a:rPr lang="en-US" sz="2400" b="1" noProof="0" dirty="0">
                <a:solidFill>
                  <a:schemeClr val="accent2">
                    <a:lumMod val="50000"/>
                  </a:schemeClr>
                </a:solidFill>
                <a:ea typeface="MS PGothic" panose="020B0600070205080204" pitchFamily="34" charset="-128"/>
              </a:rPr>
              <a:t>. It will remain the same if she drives or takes the train.</a:t>
            </a:r>
          </a:p>
        </p:txBody>
      </p:sp>
      <p:sp>
        <p:nvSpPr>
          <p:cNvPr id="9" name="Content Placeholder 8"/>
          <p:cNvSpPr>
            <a:spLocks noGrp="1"/>
          </p:cNvSpPr>
          <p:nvPr>
            <p:ph idx="13"/>
          </p:nvPr>
        </p:nvSpPr>
        <p:spPr>
          <a:xfrm>
            <a:off x="822325" y="4419600"/>
            <a:ext cx="7543800" cy="1523999"/>
          </a:xfrm>
          <a:ln w="19050">
            <a:solidFill>
              <a:schemeClr val="tx1"/>
            </a:solidFill>
          </a:ln>
        </p:spPr>
        <p:txBody>
          <a:bodyPr/>
          <a:lstStyle/>
          <a:p>
            <a:pPr algn="ctr">
              <a:spcBef>
                <a:spcPts val="1000"/>
              </a:spcBef>
              <a:spcAft>
                <a:spcPts val="0"/>
              </a:spcAft>
              <a:defRPr/>
            </a:pPr>
            <a:r>
              <a:rPr lang="en-US" altLang="en-US" sz="2400" b="1" noProof="0" dirty="0">
                <a:solidFill>
                  <a:srgbClr val="373D54"/>
                </a:solidFill>
              </a:rPr>
              <a:t>However, the cost of gasoline is clearly </a:t>
            </a:r>
            <a:r>
              <a:rPr lang="en-US" altLang="en-US" sz="2400" b="1" noProof="0" dirty="0">
                <a:solidFill>
                  <a:srgbClr val="AC0000"/>
                </a:solidFill>
              </a:rPr>
              <a:t>relevant</a:t>
            </a:r>
            <a:r>
              <a:rPr lang="en-US" altLang="en-US" sz="2400" b="1" noProof="0" dirty="0">
                <a:solidFill>
                  <a:srgbClr val="FF0000"/>
                </a:solidFill>
              </a:rPr>
              <a:t> </a:t>
            </a:r>
            <a:r>
              <a:rPr lang="en-US" altLang="en-US" sz="2400" b="1" noProof="0" dirty="0">
                <a:solidFill>
                  <a:srgbClr val="373D54"/>
                </a:solidFill>
              </a:rPr>
              <a:t>if she decides to drive. If she takes the train, she will avoid the cost of the gasoline, so the cost differs between the alternatives.   </a:t>
            </a:r>
          </a:p>
        </p:txBody>
      </p:sp>
    </p:spTree>
    <p:extLst>
      <p:ext uri="{BB962C8B-B14F-4D97-AF65-F5344CB8AC3E}">
        <p14:creationId xmlns:p14="http://schemas.microsoft.com/office/powerpoint/2010/main" val="17227653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Sell or Process Further </a:t>
            </a:r>
            <a:r>
              <a:rPr lang="en-US" altLang="en-US" sz="1000" noProof="0" dirty="0">
                <a:cs typeface="ＭＳ Ｐゴシック" charset="-128"/>
              </a:rPr>
              <a:t>2</a:t>
            </a:r>
            <a:endParaRPr lang="en-US" sz="1000" noProof="0" dirty="0"/>
          </a:p>
        </p:txBody>
      </p:sp>
      <p:sp>
        <p:nvSpPr>
          <p:cNvPr id="3" name="Content Placeholder 2">
            <a:extLst>
              <a:ext uri="{FF2B5EF4-FFF2-40B4-BE49-F238E27FC236}">
                <a16:creationId xmlns="" xmlns:a16="http://schemas.microsoft.com/office/drawing/2014/main" id="{AAD19688-39D3-43B7-B376-B57F19DE4A8A}"/>
              </a:ext>
            </a:extLst>
          </p:cNvPr>
          <p:cNvSpPr>
            <a:spLocks noGrp="1"/>
          </p:cNvSpPr>
          <p:nvPr>
            <p:ph idx="1"/>
          </p:nvPr>
        </p:nvSpPr>
        <p:spPr>
          <a:xfrm>
            <a:off x="822325" y="1447801"/>
            <a:ext cx="7543800" cy="533399"/>
          </a:xfrm>
        </p:spPr>
        <p:txBody>
          <a:bodyPr/>
          <a:lstStyle/>
          <a:p>
            <a:pPr algn="ctr"/>
            <a:r>
              <a:rPr lang="en-US" sz="2400" b="1" dirty="0"/>
              <a:t>Analysis of Sell or Process Further</a:t>
            </a:r>
          </a:p>
        </p:txBody>
      </p:sp>
      <p:graphicFrame>
        <p:nvGraphicFramePr>
          <p:cNvPr id="9" name="Table 8">
            <a:extLst>
              <a:ext uri="{FF2B5EF4-FFF2-40B4-BE49-F238E27FC236}">
                <a16:creationId xmlns="" xmlns:a16="http://schemas.microsoft.com/office/drawing/2014/main" id="{DBE0BB19-875A-4BDE-8A1C-BAD3C1B35917}"/>
              </a:ext>
            </a:extLst>
          </p:cNvPr>
          <p:cNvGraphicFramePr>
            <a:graphicFrameLocks noGrp="1"/>
          </p:cNvGraphicFramePr>
          <p:nvPr>
            <p:extLst>
              <p:ext uri="{D42A27DB-BD31-4B8C-83A1-F6EECF244321}">
                <p14:modId xmlns:p14="http://schemas.microsoft.com/office/powerpoint/2010/main" val="986754555"/>
              </p:ext>
            </p:extLst>
          </p:nvPr>
        </p:nvGraphicFramePr>
        <p:xfrm>
          <a:off x="822325" y="2133600"/>
          <a:ext cx="7543801" cy="2638696"/>
        </p:xfrm>
        <a:graphic>
          <a:graphicData uri="http://schemas.openxmlformats.org/drawingml/2006/table">
            <a:tbl>
              <a:tblPr firstRow="1" bandRow="1">
                <a:tableStyleId>{5940675A-B579-460E-94D1-54222C63F5DA}</a:tableStyleId>
              </a:tblPr>
              <a:tblGrid>
                <a:gridCol w="3978275">
                  <a:extLst>
                    <a:ext uri="{9D8B030D-6E8A-4147-A177-3AD203B41FA5}">
                      <a16:colId xmlns="" xmlns:a16="http://schemas.microsoft.com/office/drawing/2014/main" val="20000"/>
                    </a:ext>
                  </a:extLst>
                </a:gridCol>
                <a:gridCol w="1662851">
                  <a:extLst>
                    <a:ext uri="{9D8B030D-6E8A-4147-A177-3AD203B41FA5}">
                      <a16:colId xmlns="" xmlns:a16="http://schemas.microsoft.com/office/drawing/2014/main" val="20001"/>
                    </a:ext>
                  </a:extLst>
                </a:gridCol>
                <a:gridCol w="1902675">
                  <a:extLst>
                    <a:ext uri="{9D8B030D-6E8A-4147-A177-3AD203B41FA5}">
                      <a16:colId xmlns="" xmlns:a16="http://schemas.microsoft.com/office/drawing/2014/main" val="20002"/>
                    </a:ext>
                  </a:extLst>
                </a:gridCol>
              </a:tblGrid>
              <a:tr h="370114">
                <a:tc>
                  <a:txBody>
                    <a:bodyPr/>
                    <a:lstStyle/>
                    <a:p>
                      <a:endParaRPr lang="en-US" sz="16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Lumber</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Sawdust</a:t>
                      </a:r>
                      <a:endParaRPr lang="en-US" sz="1600" b="1" dirty="0">
                        <a:solidFill>
                          <a:schemeClr val="tx1"/>
                        </a:solidFill>
                        <a:latin typeface="+mn-lt"/>
                        <a:ea typeface="Verdana" panose="020B0604030504040204" pitchFamily="34" charset="0"/>
                        <a:cs typeface="Verdana" panose="020B0604030504040204" pitchFamily="34" charset="0"/>
                      </a:endParaRPr>
                    </a:p>
                  </a:txBody>
                  <a:tcPr anchor="ctr"/>
                </a:tc>
                <a:extLst>
                  <a:ext uri="{0D108BD9-81ED-4DB2-BD59-A6C34878D82A}">
                    <a16:rowId xmlns="" xmlns:a16="http://schemas.microsoft.com/office/drawing/2014/main" val="10000"/>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Final</a:t>
                      </a:r>
                      <a:r>
                        <a:rPr lang="en-US" sz="1600" baseline="0" dirty="0">
                          <a:solidFill>
                            <a:schemeClr val="tx1"/>
                          </a:solidFill>
                          <a:latin typeface="+mn-lt"/>
                          <a:ea typeface="Verdana" panose="020B0604030504040204" pitchFamily="34" charset="0"/>
                          <a:cs typeface="Verdana" panose="020B0604030504040204" pitchFamily="34" charset="0"/>
                        </a:rPr>
                        <a:t> sales value after further processing</a:t>
                      </a:r>
                      <a:endParaRPr lang="en-US" sz="160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$270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$ 50 </a:t>
                      </a:r>
                    </a:p>
                  </a:txBody>
                  <a:tcPr anchor="ctr"/>
                </a:tc>
                <a:extLst>
                  <a:ext uri="{0D108BD9-81ED-4DB2-BD59-A6C34878D82A}">
                    <a16:rowId xmlns="" xmlns:a16="http://schemas.microsoft.com/office/drawing/2014/main" val="10001"/>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Sales value at the split-off point</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140</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40</a:t>
                      </a:r>
                    </a:p>
                  </a:txBody>
                  <a:tcPr anchor="ctr"/>
                </a:tc>
                <a:extLst>
                  <a:ext uri="{0D108BD9-81ED-4DB2-BD59-A6C34878D82A}">
                    <a16:rowId xmlns="" xmlns:a16="http://schemas.microsoft.com/office/drawing/2014/main" val="10002"/>
                  </a:ext>
                </a:extLst>
              </a:tr>
              <a:tr h="370114">
                <a:tc>
                  <a:txBody>
                    <a:bodyPr/>
                    <a:lstStyle/>
                    <a:p>
                      <a:r>
                        <a:rPr lang="en-US" sz="1600" b="1" dirty="0">
                          <a:solidFill>
                            <a:schemeClr val="tx1"/>
                          </a:solidFill>
                          <a:latin typeface="+mn-lt"/>
                          <a:ea typeface="Verdana" panose="020B0604030504040204" pitchFamily="34" charset="0"/>
                          <a:cs typeface="Verdana" panose="020B0604030504040204" pitchFamily="34" charset="0"/>
                        </a:rPr>
                        <a:t>Incremental revenue from further processing</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130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10</a:t>
                      </a:r>
                    </a:p>
                  </a:txBody>
                  <a:tcPr anchor="ctr"/>
                </a:tc>
                <a:extLst>
                  <a:ext uri="{0D108BD9-81ED-4DB2-BD59-A6C34878D82A}">
                    <a16:rowId xmlns="" xmlns:a16="http://schemas.microsoft.com/office/drawing/2014/main" val="10003"/>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Cost of further processing</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50</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20</a:t>
                      </a:r>
                    </a:p>
                  </a:txBody>
                  <a:tcPr anchor="ctr"/>
                </a:tc>
                <a:extLst>
                  <a:ext uri="{0D108BD9-81ED-4DB2-BD59-A6C34878D82A}">
                    <a16:rowId xmlns="" xmlns:a16="http://schemas.microsoft.com/office/drawing/2014/main" val="10004"/>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Financial advantage (disadvantage) of further </a:t>
                      </a:r>
                    </a:p>
                    <a:p>
                      <a:r>
                        <a:rPr lang="en-US" sz="1600" dirty="0">
                          <a:solidFill>
                            <a:schemeClr val="tx1"/>
                          </a:solidFill>
                          <a:latin typeface="+mn-lt"/>
                          <a:ea typeface="Verdana" panose="020B0604030504040204" pitchFamily="34" charset="0"/>
                          <a:cs typeface="Verdana" panose="020B0604030504040204" pitchFamily="34" charset="0"/>
                        </a:rPr>
                        <a:t>     processing</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  80</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$(10</a:t>
                      </a:r>
                      <a:r>
                        <a:rPr lang="en-US" sz="1600" u="none" baseline="0" dirty="0">
                          <a:solidFill>
                            <a:schemeClr val="tx1"/>
                          </a:solidFill>
                          <a:latin typeface="+mn-lt"/>
                          <a:ea typeface="Verdana" panose="020B0604030504040204" pitchFamily="34" charset="0"/>
                          <a:cs typeface="Verdana" panose="020B0604030504040204" pitchFamily="34" charset="0"/>
                        </a:rPr>
                        <a:t>)</a:t>
                      </a:r>
                    </a:p>
                  </a:txBody>
                  <a:tcPr anchor="ct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6544975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noProof="0" dirty="0">
                <a:cs typeface="ＭＳ Ｐゴシック" charset="-128"/>
              </a:rPr>
              <a:t>Sell or Process Further </a:t>
            </a:r>
            <a:r>
              <a:rPr lang="en-US" altLang="en-US" sz="1000" dirty="0">
                <a:cs typeface="ＭＳ Ｐゴシック" charset="-128"/>
              </a:rPr>
              <a:t>3</a:t>
            </a:r>
            <a:endParaRPr lang="en-US" sz="1000" noProof="0" dirty="0"/>
          </a:p>
        </p:txBody>
      </p:sp>
      <p:sp>
        <p:nvSpPr>
          <p:cNvPr id="3" name="Content Placeholder 2">
            <a:extLst>
              <a:ext uri="{FF2B5EF4-FFF2-40B4-BE49-F238E27FC236}">
                <a16:creationId xmlns="" xmlns:a16="http://schemas.microsoft.com/office/drawing/2014/main" id="{AAD19688-39D3-43B7-B376-B57F19DE4A8A}"/>
              </a:ext>
            </a:extLst>
          </p:cNvPr>
          <p:cNvSpPr>
            <a:spLocks noGrp="1"/>
          </p:cNvSpPr>
          <p:nvPr>
            <p:ph idx="1"/>
          </p:nvPr>
        </p:nvSpPr>
        <p:spPr>
          <a:xfrm>
            <a:off x="822325" y="1447800"/>
            <a:ext cx="7543800" cy="457200"/>
          </a:xfrm>
        </p:spPr>
        <p:txBody>
          <a:bodyPr/>
          <a:lstStyle/>
          <a:p>
            <a:pPr algn="ctr"/>
            <a:r>
              <a:rPr lang="en-US" sz="2400" b="1" dirty="0"/>
              <a:t>Analysis of Sell or Process Further</a:t>
            </a:r>
          </a:p>
        </p:txBody>
      </p:sp>
      <p:graphicFrame>
        <p:nvGraphicFramePr>
          <p:cNvPr id="9" name="Table 8">
            <a:extLst>
              <a:ext uri="{FF2B5EF4-FFF2-40B4-BE49-F238E27FC236}">
                <a16:creationId xmlns="" xmlns:a16="http://schemas.microsoft.com/office/drawing/2014/main" id="{DBE0BB19-875A-4BDE-8A1C-BAD3C1B35917}"/>
              </a:ext>
            </a:extLst>
          </p:cNvPr>
          <p:cNvGraphicFramePr>
            <a:graphicFrameLocks noGrp="1"/>
          </p:cNvGraphicFramePr>
          <p:nvPr>
            <p:extLst>
              <p:ext uri="{D42A27DB-BD31-4B8C-83A1-F6EECF244321}">
                <p14:modId xmlns:p14="http://schemas.microsoft.com/office/powerpoint/2010/main" val="705098797"/>
              </p:ext>
            </p:extLst>
          </p:nvPr>
        </p:nvGraphicFramePr>
        <p:xfrm>
          <a:off x="822325" y="2133600"/>
          <a:ext cx="7543801" cy="2638696"/>
        </p:xfrm>
        <a:graphic>
          <a:graphicData uri="http://schemas.openxmlformats.org/drawingml/2006/table">
            <a:tbl>
              <a:tblPr firstRow="1" bandRow="1">
                <a:tableStyleId>{5940675A-B579-460E-94D1-54222C63F5DA}</a:tableStyleId>
              </a:tblPr>
              <a:tblGrid>
                <a:gridCol w="3978275">
                  <a:extLst>
                    <a:ext uri="{9D8B030D-6E8A-4147-A177-3AD203B41FA5}">
                      <a16:colId xmlns="" xmlns:a16="http://schemas.microsoft.com/office/drawing/2014/main" val="20000"/>
                    </a:ext>
                  </a:extLst>
                </a:gridCol>
                <a:gridCol w="1662851">
                  <a:extLst>
                    <a:ext uri="{9D8B030D-6E8A-4147-A177-3AD203B41FA5}">
                      <a16:colId xmlns="" xmlns:a16="http://schemas.microsoft.com/office/drawing/2014/main" val="20001"/>
                    </a:ext>
                  </a:extLst>
                </a:gridCol>
                <a:gridCol w="1902675">
                  <a:extLst>
                    <a:ext uri="{9D8B030D-6E8A-4147-A177-3AD203B41FA5}">
                      <a16:colId xmlns="" xmlns:a16="http://schemas.microsoft.com/office/drawing/2014/main" val="20002"/>
                    </a:ext>
                  </a:extLst>
                </a:gridCol>
              </a:tblGrid>
              <a:tr h="370114">
                <a:tc>
                  <a:txBody>
                    <a:bodyPr/>
                    <a:lstStyle/>
                    <a:p>
                      <a:endParaRPr lang="en-US" sz="1600" b="1"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baseline="0" dirty="0">
                          <a:solidFill>
                            <a:schemeClr val="tx1"/>
                          </a:solidFill>
                          <a:latin typeface="+mn-lt"/>
                          <a:ea typeface="Verdana" panose="020B0604030504040204" pitchFamily="34" charset="0"/>
                          <a:cs typeface="Verdana" panose="020B0604030504040204" pitchFamily="34" charset="0"/>
                        </a:rPr>
                        <a:t> </a:t>
                      </a:r>
                      <a:r>
                        <a:rPr lang="en-US" sz="1600" b="1" u="none" dirty="0">
                          <a:solidFill>
                            <a:schemeClr val="tx1"/>
                          </a:solidFill>
                          <a:latin typeface="+mn-lt"/>
                          <a:ea typeface="Verdana" panose="020B0604030504040204" pitchFamily="34" charset="0"/>
                          <a:cs typeface="Verdana" panose="020B0604030504040204" pitchFamily="34" charset="0"/>
                        </a:rPr>
                        <a:t>Lumber</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Per</a:t>
                      </a:r>
                      <a:r>
                        <a:rPr lang="en-US" sz="1600" b="1" u="none" baseline="0" dirty="0">
                          <a:solidFill>
                            <a:schemeClr val="tx1"/>
                          </a:solidFill>
                          <a:latin typeface="+mn-lt"/>
                          <a:ea typeface="Verdana" panose="020B0604030504040204" pitchFamily="34" charset="0"/>
                          <a:cs typeface="Verdana" panose="020B0604030504040204" pitchFamily="34" charset="0"/>
                        </a:rPr>
                        <a:t> Log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u="none" dirty="0">
                          <a:solidFill>
                            <a:schemeClr val="tx1"/>
                          </a:solidFill>
                          <a:latin typeface="+mn-lt"/>
                          <a:ea typeface="Verdana" panose="020B0604030504040204" pitchFamily="34" charset="0"/>
                          <a:cs typeface="Verdana" panose="020B0604030504040204" pitchFamily="34" charset="0"/>
                        </a:rPr>
                        <a:t>Sawdust</a:t>
                      </a:r>
                      <a:endParaRPr lang="en-US" sz="1600" b="1" dirty="0">
                        <a:solidFill>
                          <a:schemeClr val="tx1"/>
                        </a:solidFill>
                        <a:latin typeface="+mn-lt"/>
                        <a:ea typeface="Verdana" panose="020B0604030504040204" pitchFamily="34" charset="0"/>
                        <a:cs typeface="Verdana" panose="020B0604030504040204" pitchFamily="34" charset="0"/>
                      </a:endParaRPr>
                    </a:p>
                  </a:txBody>
                  <a:tcPr anchor="ctr"/>
                </a:tc>
                <a:extLst>
                  <a:ext uri="{0D108BD9-81ED-4DB2-BD59-A6C34878D82A}">
                    <a16:rowId xmlns="" xmlns:a16="http://schemas.microsoft.com/office/drawing/2014/main" val="10000"/>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Final</a:t>
                      </a:r>
                      <a:r>
                        <a:rPr lang="en-US" sz="1600" baseline="0" dirty="0">
                          <a:solidFill>
                            <a:schemeClr val="tx1"/>
                          </a:solidFill>
                          <a:latin typeface="+mn-lt"/>
                          <a:ea typeface="Verdana" panose="020B0604030504040204" pitchFamily="34" charset="0"/>
                          <a:cs typeface="Verdana" panose="020B0604030504040204" pitchFamily="34" charset="0"/>
                        </a:rPr>
                        <a:t> sales value after further processing</a:t>
                      </a:r>
                      <a:endParaRPr lang="en-US" sz="1600" dirty="0">
                        <a:solidFill>
                          <a:schemeClr val="tx1"/>
                        </a:solidFill>
                        <a:latin typeface="+mn-lt"/>
                        <a:ea typeface="Verdana" panose="020B0604030504040204" pitchFamily="34" charset="0"/>
                        <a:cs typeface="Verdana" panose="020B0604030504040204" pitchFamily="34" charset="0"/>
                      </a:endParaRP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$270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$ 50 </a:t>
                      </a:r>
                    </a:p>
                  </a:txBody>
                  <a:tcPr anchor="ctr"/>
                </a:tc>
                <a:extLst>
                  <a:ext uri="{0D108BD9-81ED-4DB2-BD59-A6C34878D82A}">
                    <a16:rowId xmlns="" xmlns:a16="http://schemas.microsoft.com/office/drawing/2014/main" val="10001"/>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Sales value at the split-off point</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140</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40</a:t>
                      </a:r>
                    </a:p>
                  </a:txBody>
                  <a:tcPr anchor="ctr"/>
                </a:tc>
                <a:extLst>
                  <a:ext uri="{0D108BD9-81ED-4DB2-BD59-A6C34878D82A}">
                    <a16:rowId xmlns="" xmlns:a16="http://schemas.microsoft.com/office/drawing/2014/main" val="10002"/>
                  </a:ext>
                </a:extLst>
              </a:tr>
              <a:tr h="370114">
                <a:tc>
                  <a:txBody>
                    <a:bodyPr/>
                    <a:lstStyle/>
                    <a:p>
                      <a:r>
                        <a:rPr lang="en-US" sz="1600" b="1" dirty="0">
                          <a:solidFill>
                            <a:schemeClr val="tx1"/>
                          </a:solidFill>
                          <a:latin typeface="+mn-lt"/>
                          <a:ea typeface="Verdana" panose="020B0604030504040204" pitchFamily="34" charset="0"/>
                          <a:cs typeface="Verdana" panose="020B0604030504040204" pitchFamily="34" charset="0"/>
                        </a:rPr>
                        <a:t>Incremental revenue from further processing</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130</a:t>
                      </a:r>
                    </a:p>
                  </a:txBody>
                  <a:tcPr anchor="ctr"/>
                </a:tc>
                <a:tc>
                  <a:txBody>
                    <a:bodyPr/>
                    <a:lstStyle/>
                    <a:p>
                      <a:pPr algn="ctr"/>
                      <a:r>
                        <a:rPr lang="en-US" sz="1600" dirty="0">
                          <a:solidFill>
                            <a:schemeClr val="tx1"/>
                          </a:solidFill>
                          <a:latin typeface="+mn-lt"/>
                          <a:ea typeface="Verdana" panose="020B0604030504040204" pitchFamily="34" charset="0"/>
                          <a:cs typeface="Verdana" panose="020B0604030504040204" pitchFamily="34" charset="0"/>
                        </a:rPr>
                        <a:t>   10</a:t>
                      </a:r>
                    </a:p>
                  </a:txBody>
                  <a:tcPr anchor="ctr"/>
                </a:tc>
                <a:extLst>
                  <a:ext uri="{0D108BD9-81ED-4DB2-BD59-A6C34878D82A}">
                    <a16:rowId xmlns="" xmlns:a16="http://schemas.microsoft.com/office/drawing/2014/main" val="10003"/>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Cost of further processing</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50</a:t>
                      </a:r>
                    </a:p>
                  </a:txBody>
                  <a:tcPr anchor="ctr"/>
                </a:tc>
                <a:tc>
                  <a:txBody>
                    <a:bodyPr/>
                    <a:lstStyle/>
                    <a:p>
                      <a:pPr algn="ctr"/>
                      <a:r>
                        <a:rPr lang="en-US" sz="1600" u="sng" dirty="0">
                          <a:solidFill>
                            <a:schemeClr val="tx1"/>
                          </a:solidFill>
                          <a:latin typeface="+mn-lt"/>
                          <a:ea typeface="Verdana" panose="020B0604030504040204" pitchFamily="34" charset="0"/>
                          <a:cs typeface="Verdana" panose="020B0604030504040204" pitchFamily="34" charset="0"/>
                        </a:rPr>
                        <a:t>   20</a:t>
                      </a:r>
                    </a:p>
                  </a:txBody>
                  <a:tcPr anchor="ctr"/>
                </a:tc>
                <a:extLst>
                  <a:ext uri="{0D108BD9-81ED-4DB2-BD59-A6C34878D82A}">
                    <a16:rowId xmlns="" xmlns:a16="http://schemas.microsoft.com/office/drawing/2014/main" val="10004"/>
                  </a:ext>
                </a:extLst>
              </a:tr>
              <a:tr h="370114">
                <a:tc>
                  <a:txBody>
                    <a:bodyPr/>
                    <a:lstStyle/>
                    <a:p>
                      <a:r>
                        <a:rPr lang="en-US" sz="1600" dirty="0">
                          <a:solidFill>
                            <a:schemeClr val="tx1"/>
                          </a:solidFill>
                          <a:latin typeface="+mn-lt"/>
                          <a:ea typeface="Verdana" panose="020B0604030504040204" pitchFamily="34" charset="0"/>
                          <a:cs typeface="Verdana" panose="020B0604030504040204" pitchFamily="34" charset="0"/>
                        </a:rPr>
                        <a:t>Financial advantage (disadvantage) of further </a:t>
                      </a:r>
                    </a:p>
                    <a:p>
                      <a:r>
                        <a:rPr lang="en-US" sz="1600" dirty="0">
                          <a:solidFill>
                            <a:schemeClr val="tx1"/>
                          </a:solidFill>
                          <a:latin typeface="+mn-lt"/>
                          <a:ea typeface="Verdana" panose="020B0604030504040204" pitchFamily="34" charset="0"/>
                          <a:cs typeface="Verdana" panose="020B0604030504040204" pitchFamily="34" charset="0"/>
                        </a:rPr>
                        <a:t>     processing</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  80</a:t>
                      </a:r>
                    </a:p>
                  </a:txBody>
                  <a:tcPr anchor="ctr"/>
                </a:tc>
                <a:tc>
                  <a:txBody>
                    <a:bodyPr/>
                    <a:lstStyle/>
                    <a:p>
                      <a:pPr algn="ctr"/>
                      <a:r>
                        <a:rPr lang="en-US" sz="1600" u="dbl" baseline="0" dirty="0">
                          <a:solidFill>
                            <a:schemeClr val="tx1"/>
                          </a:solidFill>
                          <a:latin typeface="+mn-lt"/>
                          <a:ea typeface="Verdana" panose="020B0604030504040204" pitchFamily="34" charset="0"/>
                          <a:cs typeface="Verdana" panose="020B0604030504040204" pitchFamily="34" charset="0"/>
                        </a:rPr>
                        <a:t>$(10</a:t>
                      </a:r>
                      <a:r>
                        <a:rPr lang="en-US" sz="1600" u="none" baseline="0" dirty="0">
                          <a:solidFill>
                            <a:schemeClr val="tx1"/>
                          </a:solidFill>
                          <a:latin typeface="+mn-lt"/>
                          <a:ea typeface="Verdana" panose="020B0604030504040204" pitchFamily="34" charset="0"/>
                          <a:cs typeface="Verdana" panose="020B0604030504040204" pitchFamily="34" charset="0"/>
                        </a:rPr>
                        <a:t>)</a:t>
                      </a:r>
                    </a:p>
                  </a:txBody>
                  <a:tcPr anchor="ctr"/>
                </a:tc>
                <a:extLst>
                  <a:ext uri="{0D108BD9-81ED-4DB2-BD59-A6C34878D82A}">
                    <a16:rowId xmlns="" xmlns:a16="http://schemas.microsoft.com/office/drawing/2014/main" val="10005"/>
                  </a:ext>
                </a:extLst>
              </a:tr>
            </a:tbl>
          </a:graphicData>
        </a:graphic>
      </p:graphicFrame>
      <p:sp>
        <p:nvSpPr>
          <p:cNvPr id="2" name="Content Placeholder 1">
            <a:extLst>
              <a:ext uri="{FF2B5EF4-FFF2-40B4-BE49-F238E27FC236}">
                <a16:creationId xmlns="" xmlns:a16="http://schemas.microsoft.com/office/drawing/2014/main" id="{1B4EDFB9-AFF1-4F4E-A3A4-4F1729314CF4}"/>
              </a:ext>
            </a:extLst>
          </p:cNvPr>
          <p:cNvSpPr>
            <a:spLocks noGrp="1"/>
          </p:cNvSpPr>
          <p:nvPr>
            <p:ph idx="10"/>
          </p:nvPr>
        </p:nvSpPr>
        <p:spPr>
          <a:xfrm>
            <a:off x="844550" y="4953000"/>
            <a:ext cx="7521575" cy="838200"/>
          </a:xfrm>
          <a:ln>
            <a:solidFill>
              <a:schemeClr val="tx1"/>
            </a:solidFill>
          </a:ln>
        </p:spPr>
        <p:txBody>
          <a:bodyPr/>
          <a:lstStyle/>
          <a:p>
            <a:pPr algn="ctr"/>
            <a:r>
              <a:rPr lang="en-US" sz="2600" dirty="0">
                <a:solidFill>
                  <a:schemeClr val="tx2"/>
                </a:solidFill>
                <a:ea typeface="MS PGothic" panose="020B0600070205080204" pitchFamily="34" charset="-128"/>
              </a:rPr>
              <a:t>The lumber should be processed further, and the sawdust should be sold at the split-off point.</a:t>
            </a:r>
          </a:p>
        </p:txBody>
      </p:sp>
    </p:spTree>
    <p:extLst>
      <p:ext uri="{BB962C8B-B14F-4D97-AF65-F5344CB8AC3E}">
        <p14:creationId xmlns:p14="http://schemas.microsoft.com/office/powerpoint/2010/main" val="668305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noProof="0" dirty="0">
                <a:cs typeface="ＭＳ Ｐゴシック" charset="-128"/>
              </a:rPr>
              <a:t>Activity-Based Costing and Relevant Costs</a:t>
            </a:r>
            <a:endParaRPr lang="en-US" noProof="0" dirty="0"/>
          </a:p>
        </p:txBody>
      </p:sp>
      <p:sp>
        <p:nvSpPr>
          <p:cNvPr id="2" name="Content Placeholder 1"/>
          <p:cNvSpPr>
            <a:spLocks noGrp="1"/>
          </p:cNvSpPr>
          <p:nvPr>
            <p:ph idx="1"/>
          </p:nvPr>
        </p:nvSpPr>
        <p:spPr>
          <a:xfrm>
            <a:off x="822325" y="1447800"/>
            <a:ext cx="7543800" cy="914400"/>
          </a:xfrm>
          <a:ln w="19050">
            <a:solidFill>
              <a:schemeClr val="tx1"/>
            </a:solidFill>
          </a:ln>
        </p:spPr>
        <p:txBody>
          <a:bodyPr/>
          <a:lstStyle/>
          <a:p>
            <a:pPr algn="ctr" eaLnBrk="1" hangingPunct="1">
              <a:spcAft>
                <a:spcPts val="0"/>
              </a:spcAft>
            </a:pPr>
            <a:r>
              <a:rPr lang="en-US" sz="2600" b="1" noProof="0" dirty="0">
                <a:solidFill>
                  <a:schemeClr val="tx2"/>
                </a:solidFill>
              </a:rPr>
              <a:t>ABC can be used to help identify </a:t>
            </a:r>
            <a:r>
              <a:rPr lang="en-US" sz="2600" b="1" noProof="0" dirty="0">
                <a:solidFill>
                  <a:srgbClr val="C00000"/>
                </a:solidFill>
              </a:rPr>
              <a:t>potentially </a:t>
            </a:r>
            <a:r>
              <a:rPr lang="en-US" sz="2600" b="1" noProof="0" dirty="0">
                <a:solidFill>
                  <a:schemeClr val="tx2"/>
                </a:solidFill>
              </a:rPr>
              <a:t>relevant costs for decision-making purposes.</a:t>
            </a:r>
          </a:p>
        </p:txBody>
      </p:sp>
      <p:sp>
        <p:nvSpPr>
          <p:cNvPr id="3" name="Content Placeholder 2"/>
          <p:cNvSpPr>
            <a:spLocks noGrp="1"/>
          </p:cNvSpPr>
          <p:nvPr>
            <p:ph idx="10"/>
          </p:nvPr>
        </p:nvSpPr>
        <p:spPr>
          <a:xfrm>
            <a:off x="1706562" y="2632076"/>
            <a:ext cx="5730876" cy="1177924"/>
          </a:xfrm>
          <a:ln w="19050">
            <a:solidFill>
              <a:schemeClr val="tx1"/>
            </a:solidFill>
          </a:ln>
        </p:spPr>
        <p:txBody>
          <a:bodyPr/>
          <a:lstStyle/>
          <a:p>
            <a:pPr algn="ctr" eaLnBrk="1" hangingPunct="1">
              <a:spcAft>
                <a:spcPts val="0"/>
              </a:spcAft>
            </a:pPr>
            <a:r>
              <a:rPr lang="en-US" sz="2400" b="1" noProof="0" dirty="0">
                <a:solidFill>
                  <a:srgbClr val="C00000"/>
                </a:solidFill>
              </a:rPr>
              <a:t>However, managers should exercise caution against reading more into this </a:t>
            </a:r>
            <a:r>
              <a:rPr lang="en-US" altLang="ja-JP" sz="2400" b="1" noProof="0" dirty="0">
                <a:solidFill>
                  <a:srgbClr val="C00000"/>
                </a:solidFill>
              </a:rPr>
              <a:t>“</a:t>
            </a:r>
            <a:r>
              <a:rPr lang="en-US" sz="2400" b="1" noProof="0" dirty="0">
                <a:solidFill>
                  <a:srgbClr val="C00000"/>
                </a:solidFill>
              </a:rPr>
              <a:t>traceability</a:t>
            </a:r>
            <a:r>
              <a:rPr lang="en-US" altLang="ja-JP" sz="2400" b="1" noProof="0" dirty="0">
                <a:solidFill>
                  <a:srgbClr val="C00000"/>
                </a:solidFill>
              </a:rPr>
              <a:t>”</a:t>
            </a:r>
            <a:r>
              <a:rPr lang="en-US" sz="2400" b="1" noProof="0" dirty="0">
                <a:solidFill>
                  <a:srgbClr val="C00000"/>
                </a:solidFill>
              </a:rPr>
              <a:t> than really exists. </a:t>
            </a:r>
          </a:p>
        </p:txBody>
      </p:sp>
      <p:sp>
        <p:nvSpPr>
          <p:cNvPr id="4" name="Content Placeholder 3"/>
          <p:cNvSpPr>
            <a:spLocks noGrp="1"/>
          </p:cNvSpPr>
          <p:nvPr>
            <p:ph idx="11"/>
          </p:nvPr>
        </p:nvSpPr>
        <p:spPr>
          <a:xfrm>
            <a:off x="822323" y="4079876"/>
            <a:ext cx="7521575" cy="1865162"/>
          </a:xfrm>
          <a:ln w="19050">
            <a:solidFill>
              <a:schemeClr val="tx1"/>
            </a:solidFill>
          </a:ln>
        </p:spPr>
        <p:txBody>
          <a:bodyPr/>
          <a:lstStyle/>
          <a:p>
            <a:pPr algn="ctr" eaLnBrk="1" hangingPunct="1">
              <a:spcAft>
                <a:spcPts val="0"/>
              </a:spcAft>
            </a:pPr>
            <a:r>
              <a:rPr lang="en-US" sz="2400" b="1" noProof="0" dirty="0">
                <a:solidFill>
                  <a:schemeClr val="tx2"/>
                </a:solidFill>
              </a:rPr>
              <a:t>People have a tendency to assume that if a cost is </a:t>
            </a:r>
            <a:br>
              <a:rPr lang="en-US" sz="2400" b="1" noProof="0" dirty="0">
                <a:solidFill>
                  <a:schemeClr val="tx2"/>
                </a:solidFill>
              </a:rPr>
            </a:br>
            <a:r>
              <a:rPr lang="en-US" sz="2400" b="1" noProof="0" dirty="0">
                <a:solidFill>
                  <a:schemeClr val="tx2"/>
                </a:solidFill>
              </a:rPr>
              <a:t>traceable to a segment, then the cost is automatically avoidable, which is untrue. Before making a decision, managers must decide which of the potentially relevant costs are actually avoidable.</a:t>
            </a:r>
          </a:p>
        </p:txBody>
      </p:sp>
    </p:spTree>
    <p:extLst>
      <p:ext uri="{BB962C8B-B14F-4D97-AF65-F5344CB8AC3E}">
        <p14:creationId xmlns:p14="http://schemas.microsoft.com/office/powerpoint/2010/main" val="26927554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0702" y="1066800"/>
            <a:ext cx="7765097" cy="1527549"/>
          </a:xfrm>
        </p:spPr>
        <p:txBody>
          <a:bodyPr lIns="90488" tIns="44450" rIns="90488" bIns="44450">
            <a:noAutofit/>
          </a:bodyPr>
          <a:lstStyle/>
          <a:p>
            <a:pPr eaLnBrk="1" hangingPunct="1">
              <a:defRPr/>
            </a:pPr>
            <a:r>
              <a:rPr lang="en-US" altLang="en-US" sz="4800" dirty="0">
                <a:ea typeface="MS PGothic" charset="-128"/>
              </a:rPr>
              <a:t>End of Chapter 13</a:t>
            </a:r>
            <a:endParaRPr lang="en-US" altLang="en-US" sz="5000" noProof="0" dirty="0">
              <a:solidFill>
                <a:schemeClr val="tx1">
                  <a:lumMod val="85000"/>
                  <a:lumOff val="15000"/>
                </a:schemeClr>
              </a:solidFill>
              <a:ea typeface="MS PGothic" charset="-128"/>
            </a:endParaRPr>
          </a:p>
        </p:txBody>
      </p:sp>
      <p:pic>
        <p:nvPicPr>
          <p:cNvPr id="10" name="Picture 9">
            <a:extLst>
              <a:ext uri="{FF2B5EF4-FFF2-40B4-BE49-F238E27FC236}">
                <a16:creationId xmlns="" xmlns:a16="http://schemas.microsoft.com/office/drawing/2014/main" id="{34C703EF-2709-4124-BD3C-A8CBB7919228}"/>
              </a:ext>
              <a:ext uri="{C183D7F6-B498-43B3-948B-1728B52AA6E4}">
                <adec:decorative xmlns="" xmlns:adec="http://schemas.microsoft.com/office/drawing/2017/decorative" val="1"/>
              </a:ext>
            </a:extLst>
          </p:cNvPr>
          <p:cNvPicPr>
            <a:picLocks noChangeAspect="1"/>
          </p:cNvPicPr>
          <p:nvPr/>
        </p:nvPicPr>
        <p:blipFill>
          <a:blip r:embed="rId3"/>
          <a:stretch>
            <a:fillRect/>
          </a:stretch>
        </p:blipFill>
        <p:spPr>
          <a:xfrm>
            <a:off x="2905847" y="2997624"/>
            <a:ext cx="3034806" cy="2971800"/>
          </a:xfrm>
          <a:prstGeom prst="rect">
            <a:avLst/>
          </a:prstGeom>
        </p:spPr>
      </p:pic>
      <p:sp>
        <p:nvSpPr>
          <p:cNvPr id="9" name="Content Placeholder 8">
            <a:extLst>
              <a:ext uri="{FF2B5EF4-FFF2-40B4-BE49-F238E27FC236}">
                <a16:creationId xmlns="" xmlns:a16="http://schemas.microsoft.com/office/drawing/2014/main" id="{A54BC8DC-5D2D-4DC2-90EE-55848D8D4FE2}"/>
              </a:ext>
            </a:extLst>
          </p:cNvPr>
          <p:cNvSpPr>
            <a:spLocks noGrp="1"/>
          </p:cNvSpPr>
          <p:nvPr>
            <p:ph sz="quarter" idx="13"/>
          </p:nvPr>
        </p:nvSpPr>
        <p:spPr>
          <a:xfrm>
            <a:off x="304800" y="6387940"/>
            <a:ext cx="8480425" cy="365125"/>
          </a:xfrm>
        </p:spPr>
        <p:txBody>
          <a:bodyPr/>
          <a:lstStyle/>
          <a:p>
            <a:r>
              <a:rPr lang="en-US" sz="1200" noProof="0" dirty="0">
                <a:solidFill>
                  <a:schemeClr val="tx1"/>
                </a:solidFill>
              </a:rPr>
              <a:t>© 2021 McGraw Hill. All rights reserved. Authorized only for instructor use in the classroom. No reproduction or further distribution permitted without the prior written consent of McGraw Hill.</a:t>
            </a:r>
          </a:p>
        </p:txBody>
      </p:sp>
    </p:spTree>
    <p:extLst>
      <p:ext uri="{BB962C8B-B14F-4D97-AF65-F5344CB8AC3E}">
        <p14:creationId xmlns:p14="http://schemas.microsoft.com/office/powerpoint/2010/main" val="33563557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674C99BE-BD42-4C84-8F23-484137F9F4F9}"/>
              </a:ext>
            </a:extLst>
          </p:cNvPr>
          <p:cNvSpPr>
            <a:spLocks noGrp="1"/>
          </p:cNvSpPr>
          <p:nvPr>
            <p:ph type="title"/>
          </p:nvPr>
        </p:nvSpPr>
        <p:spPr>
          <a:xfrm>
            <a:off x="822324" y="2412775"/>
            <a:ext cx="7940675" cy="1422850"/>
          </a:xfrm>
        </p:spPr>
        <p:txBody>
          <a:bodyPr anchor="ctr">
            <a:normAutofit/>
          </a:bodyPr>
          <a:lstStyle/>
          <a:p>
            <a:r>
              <a:rPr lang="en-US" sz="3000" noProof="0" dirty="0"/>
              <a:t>Accessibility Content: Text Alternatives for Images</a:t>
            </a:r>
          </a:p>
        </p:txBody>
      </p:sp>
    </p:spTree>
    <p:extLst>
      <p:ext uri="{BB962C8B-B14F-4D97-AF65-F5344CB8AC3E}">
        <p14:creationId xmlns:p14="http://schemas.microsoft.com/office/powerpoint/2010/main" val="1993930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 name="Title 10">
            <a:extLst>
              <a:ext uri="{FF2B5EF4-FFF2-40B4-BE49-F238E27FC236}">
                <a16:creationId xmlns="" xmlns:a16="http://schemas.microsoft.com/office/drawing/2014/main" id="{E0A4C802-594A-4844-8242-BC7C1F2A26C5}"/>
              </a:ext>
            </a:extLst>
          </p:cNvPr>
          <p:cNvSpPr>
            <a:spLocks noGrp="1"/>
          </p:cNvSpPr>
          <p:nvPr>
            <p:ph type="title"/>
          </p:nvPr>
        </p:nvSpPr>
        <p:spPr>
          <a:xfrm>
            <a:off x="822324" y="152400"/>
            <a:ext cx="7864475" cy="1025525"/>
          </a:xfrm>
        </p:spPr>
        <p:txBody>
          <a:bodyPr>
            <a:noAutofit/>
          </a:bodyPr>
          <a:lstStyle/>
          <a:p>
            <a:r>
              <a:rPr lang="en-US" altLang="en-US" sz="3600" dirty="0">
                <a:cs typeface="ＭＳ Ｐゴシック" charset="-128"/>
              </a:rPr>
              <a:t>Joint Products – Additional Processing</a:t>
            </a:r>
            <a:r>
              <a:rPr lang="en-US" altLang="en-US" sz="3600" noProof="0" dirty="0"/>
              <a:t> – </a:t>
            </a:r>
            <a:r>
              <a:rPr lang="en-US" sz="3600" noProof="0" dirty="0"/>
              <a:t>Text Alternative</a:t>
            </a:r>
          </a:p>
        </p:txBody>
      </p:sp>
      <p:sp>
        <p:nvSpPr>
          <p:cNvPr id="12" name="Content Placeholder 11">
            <a:extLst>
              <a:ext uri="{FF2B5EF4-FFF2-40B4-BE49-F238E27FC236}">
                <a16:creationId xmlns="" xmlns:a16="http://schemas.microsoft.com/office/drawing/2014/main" id="{E66B06FA-D177-44E8-A5C6-2869F1F9BBF1}"/>
              </a:ext>
            </a:extLst>
          </p:cNvPr>
          <p:cNvSpPr>
            <a:spLocks noGrp="1"/>
          </p:cNvSpPr>
          <p:nvPr>
            <p:ph idx="1"/>
          </p:nvPr>
        </p:nvSpPr>
        <p:spPr>
          <a:xfrm>
            <a:off x="2994572" y="1447800"/>
            <a:ext cx="3199306" cy="304800"/>
          </a:xfrm>
        </p:spPr>
        <p:txBody>
          <a:bodyPr/>
          <a:lstStyle/>
          <a:p>
            <a:r>
              <a:rPr lang="en-US" noProof="0" dirty="0">
                <a:hlinkClick r:id="rId2" action="ppaction://hlinksldjump"/>
              </a:rPr>
              <a:t>Return to parent-slide containing images.</a:t>
            </a:r>
            <a:endParaRPr lang="en-US" noProof="0" dirty="0">
              <a:hlinkClick r:id="" action="ppaction://noaction"/>
            </a:endParaRPr>
          </a:p>
        </p:txBody>
      </p:sp>
      <p:sp>
        <p:nvSpPr>
          <p:cNvPr id="13" name="Content Placeholder 12">
            <a:extLst>
              <a:ext uri="{FF2B5EF4-FFF2-40B4-BE49-F238E27FC236}">
                <a16:creationId xmlns="" xmlns:a16="http://schemas.microsoft.com/office/drawing/2014/main" id="{2822CDC8-8F10-493B-84A6-4AF612828F7D}"/>
              </a:ext>
            </a:extLst>
          </p:cNvPr>
          <p:cNvSpPr>
            <a:spLocks noGrp="1"/>
          </p:cNvSpPr>
          <p:nvPr>
            <p:ph idx="10"/>
          </p:nvPr>
        </p:nvSpPr>
        <p:spPr>
          <a:xfrm>
            <a:off x="822323" y="1879368"/>
            <a:ext cx="8093077" cy="3988032"/>
          </a:xfrm>
        </p:spPr>
        <p:txBody>
          <a:bodyPr/>
          <a:lstStyle/>
          <a:p>
            <a:pPr>
              <a:spcBef>
                <a:spcPts val="600"/>
              </a:spcBef>
              <a:spcAft>
                <a:spcPts val="0"/>
              </a:spcAft>
            </a:pPr>
            <a:r>
              <a:rPr lang="en-US" dirty="0"/>
              <a:t>Illustration shows that joint inputs are entered into a common production process. Joint costs are incurred up to the split-off point. At the split-off point, a number of distinct products such as oil, gasoline, and chemicals can be extracted. In this diagram, oil goes through separate processing, during which separate product costs can be incurred, and then a final sale occurs. The gasoline is not processed further before final sale occurs. The chemicals go through separate processing, during which separate product costs can be incurred, and then a final sale occurs.</a:t>
            </a:r>
            <a:endParaRPr lang="en-US" sz="1200" noProof="0" dirty="0"/>
          </a:p>
        </p:txBody>
      </p:sp>
      <p:sp>
        <p:nvSpPr>
          <p:cNvPr id="15" name="Content Placeholder 14">
            <a:extLst>
              <a:ext uri="{FF2B5EF4-FFF2-40B4-BE49-F238E27FC236}">
                <a16:creationId xmlns="" xmlns:a16="http://schemas.microsoft.com/office/drawing/2014/main" id="{1EBE39B0-622B-4E34-B8A1-2AC5723C3627}"/>
              </a:ext>
            </a:extLst>
          </p:cNvPr>
          <p:cNvSpPr>
            <a:spLocks noGrp="1"/>
          </p:cNvSpPr>
          <p:nvPr>
            <p:ph sz="quarter" idx="12"/>
          </p:nvPr>
        </p:nvSpPr>
        <p:spPr/>
        <p:txBody>
          <a:bodyPr/>
          <a:lstStyle/>
          <a:p>
            <a:r>
              <a:rPr lang="en-US" noProof="0" dirty="0">
                <a:hlinkClick r:id="rId2" action="ppaction://hlinksldjump"/>
              </a:rPr>
              <a:t>Return to parent-slide containing images.</a:t>
            </a:r>
            <a:endParaRPr lang="en-US" noProof="0" dirty="0">
              <a:hlinkClick r:id="" action="ppaction://noaction"/>
            </a:endParaRPr>
          </a:p>
        </p:txBody>
      </p:sp>
    </p:spTree>
    <p:extLst>
      <p:ext uri="{BB962C8B-B14F-4D97-AF65-F5344CB8AC3E}">
        <p14:creationId xmlns:p14="http://schemas.microsoft.com/office/powerpoint/2010/main" val="33768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Retrospect">
  <a:themeElements>
    <a:clrScheme name="Custom 23">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0000"/>
      </a:hlink>
      <a:folHlink>
        <a:srgbClr val="00000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53</TotalTime>
  <Words>7041</Words>
  <Application>Microsoft Office PowerPoint</Application>
  <PresentationFormat>On-screen Show (4:3)</PresentationFormat>
  <Paragraphs>1414</Paragraphs>
  <Slides>95</Slides>
  <Notes>2</Notes>
  <HiddenSlides>2</HiddenSlides>
  <MMClips>0</MMClips>
  <ScaleCrop>false</ScaleCrop>
  <HeadingPairs>
    <vt:vector size="4" baseType="variant">
      <vt:variant>
        <vt:lpstr>Theme</vt:lpstr>
      </vt:variant>
      <vt:variant>
        <vt:i4>2</vt:i4>
      </vt:variant>
      <vt:variant>
        <vt:lpstr>Slide Titles</vt:lpstr>
      </vt:variant>
      <vt:variant>
        <vt:i4>95</vt:i4>
      </vt:variant>
    </vt:vector>
  </HeadingPairs>
  <TitlesOfParts>
    <vt:vector size="97" baseType="lpstr">
      <vt:lpstr>Retrospect</vt:lpstr>
      <vt:lpstr>1_Retrospect</vt:lpstr>
      <vt:lpstr>Differential Analysis: The Key to Decision Making</vt:lpstr>
      <vt:lpstr>Learning Objective 1</vt:lpstr>
      <vt:lpstr>Decision Making – Six Key Concepts –  Concepts 1 and 2</vt:lpstr>
      <vt:lpstr>Decision Making – Six Key Concepts – Concept 3</vt:lpstr>
      <vt:lpstr>Decision Making – Six Key Concepts – Concepts 4 and 5</vt:lpstr>
      <vt:lpstr>Decision Making – Six Key Concepts –  Concept 6</vt:lpstr>
      <vt:lpstr>Identifying Relevant Costs – An Example</vt:lpstr>
      <vt:lpstr>Identifying Relevant Costs – Additional Information</vt:lpstr>
      <vt:lpstr>Identifying Relevant Costs 1</vt:lpstr>
      <vt:lpstr>Identifying Relevant Costs 2</vt:lpstr>
      <vt:lpstr>Identifying Relevant Costs 3</vt:lpstr>
      <vt:lpstr>Identifying Relevant Costs 4</vt:lpstr>
      <vt:lpstr>Identifying Relevant Costs 5</vt:lpstr>
      <vt:lpstr>Total and Differential Cost Approaches – Total Cost Approach</vt:lpstr>
      <vt:lpstr>Total and Differential Cost Approaches – Differential Cost Approach</vt:lpstr>
      <vt:lpstr>Total and Differential Cost Approaches</vt:lpstr>
      <vt:lpstr>Learning Objective 2</vt:lpstr>
      <vt:lpstr>Adding/Dropping Segments 1</vt:lpstr>
      <vt:lpstr>Adding/Dropping Segments 2</vt:lpstr>
      <vt:lpstr>A Contribution Margin Approach</vt:lpstr>
      <vt:lpstr>Adding/Dropping Segments – Example 1</vt:lpstr>
      <vt:lpstr>Adding/Dropping Segments – Example 2</vt:lpstr>
      <vt:lpstr>Adding/Dropping Segments – Example 3 </vt:lpstr>
      <vt:lpstr>Contribution Margin Approach Solution</vt:lpstr>
      <vt:lpstr>Comparative Income Approach 1</vt:lpstr>
      <vt:lpstr>Comparative Income Approach 2</vt:lpstr>
      <vt:lpstr>Comparative Income Approach 3</vt:lpstr>
      <vt:lpstr>Comparative Income Approach 4</vt:lpstr>
      <vt:lpstr>Comparative Income Approach 5</vt:lpstr>
      <vt:lpstr>Comparative Income Approach 6</vt:lpstr>
      <vt:lpstr>Beware of Allocated Fixed Costs 1</vt:lpstr>
      <vt:lpstr>Beware of Allocated Fixed Costs 2</vt:lpstr>
      <vt:lpstr>Beware of Allocated Fixed Costs 3</vt:lpstr>
      <vt:lpstr>Learning Objective 3</vt:lpstr>
      <vt:lpstr>The Make or Buy Decision 1</vt:lpstr>
      <vt:lpstr>Vertical Integration – Advantages</vt:lpstr>
      <vt:lpstr>Vertical Integration – Disadvantages</vt:lpstr>
      <vt:lpstr>The Make or Buy Decision – An Example</vt:lpstr>
      <vt:lpstr>The Make or Buy Decision 2</vt:lpstr>
      <vt:lpstr>The Make or Buy Decision 3</vt:lpstr>
      <vt:lpstr>The Make or Buy Decision 4</vt:lpstr>
      <vt:lpstr>The Make or Buy Decision 5</vt:lpstr>
      <vt:lpstr>The Make or Buy Decision 6</vt:lpstr>
      <vt:lpstr>The Make or Buy Decision 7</vt:lpstr>
      <vt:lpstr>The Make or Buy Decision 8</vt:lpstr>
      <vt:lpstr>Opportunity Cost</vt:lpstr>
      <vt:lpstr>Learning Objective 4</vt:lpstr>
      <vt:lpstr>Special Orders</vt:lpstr>
      <vt:lpstr>Special Orders – Example</vt:lpstr>
      <vt:lpstr>Special Orders 1</vt:lpstr>
      <vt:lpstr>Special Orders 2</vt:lpstr>
      <vt:lpstr>Quick Check 1</vt:lpstr>
      <vt:lpstr>Quick Check 1a</vt:lpstr>
      <vt:lpstr>Quick Check 1b</vt:lpstr>
      <vt:lpstr>Learning Objective 5</vt:lpstr>
      <vt:lpstr>Volume Trade-Off Decisions</vt:lpstr>
      <vt:lpstr>Key Terms and Concepts</vt:lpstr>
      <vt:lpstr>Utilization of a Constrained Resource</vt:lpstr>
      <vt:lpstr>Utilization of a Constrained Resource – An Example 1</vt:lpstr>
      <vt:lpstr>Utilization of a Constrained Resource – An Example 2</vt:lpstr>
      <vt:lpstr>Quick Check 2</vt:lpstr>
      <vt:lpstr>Quick Check 2a</vt:lpstr>
      <vt:lpstr>Quick Check 2b</vt:lpstr>
      <vt:lpstr>Quick Check 2c</vt:lpstr>
      <vt:lpstr>Utilization of a Constrained Resource 1</vt:lpstr>
      <vt:lpstr>Utilization of a Constrained Resource 2</vt:lpstr>
      <vt:lpstr>Utilization of a Constrained Resource 3</vt:lpstr>
      <vt:lpstr>Utilization of a Constrained Resource 4</vt:lpstr>
      <vt:lpstr>Utilization of a Constrained Resource 5</vt:lpstr>
      <vt:lpstr>Utilization of a Constrained Resource 6</vt:lpstr>
      <vt:lpstr>Learning Objective 6</vt:lpstr>
      <vt:lpstr>Value of a Constrained Resource – Example</vt:lpstr>
      <vt:lpstr>Value of a Constrained Resource – Solution</vt:lpstr>
      <vt:lpstr>Quick Check 3</vt:lpstr>
      <vt:lpstr>Quick Check 3a</vt:lpstr>
      <vt:lpstr>Quick Check 3b</vt:lpstr>
      <vt:lpstr>Quick Check 3c</vt:lpstr>
      <vt:lpstr>Quick Check 4</vt:lpstr>
      <vt:lpstr>Quick Check 4a</vt:lpstr>
      <vt:lpstr>Managing Constraints</vt:lpstr>
      <vt:lpstr>Learning Objective 7</vt:lpstr>
      <vt:lpstr>Joint Product Costs</vt:lpstr>
      <vt:lpstr>Joint Products</vt:lpstr>
      <vt:lpstr>Joint Products – Additional Processing</vt:lpstr>
      <vt:lpstr>Pitfalls of Allocation</vt:lpstr>
      <vt:lpstr>Sell or Process Further</vt:lpstr>
      <vt:lpstr>Sell or Process Further – An Example</vt:lpstr>
      <vt:lpstr>Sell or Process Further – Additional Data</vt:lpstr>
      <vt:lpstr>Sell or Process Further 1</vt:lpstr>
      <vt:lpstr>Sell or Process Further 2</vt:lpstr>
      <vt:lpstr>Sell or Process Further 3</vt:lpstr>
      <vt:lpstr>Activity-Based Costing and Relevant Costs</vt:lpstr>
      <vt:lpstr>End of Chapter 13</vt:lpstr>
      <vt:lpstr>Accessibility Content: Text Alternatives for Images</vt:lpstr>
      <vt:lpstr>Joint Products – Additional Processing – Text Alternative</vt:lpstr>
    </vt:vector>
  </TitlesOfParts>
  <Company>McGraw Hill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Analysis: The Key to Decision Making</dc:title>
  <dc:creator/>
  <cp:lastModifiedBy>Vimalraj Gopi</cp:lastModifiedBy>
  <cp:revision>8</cp:revision>
  <dcterms:created xsi:type="dcterms:W3CDTF">2019-11-18T17:41:37Z</dcterms:created>
  <dcterms:modified xsi:type="dcterms:W3CDTF">2021-11-18T13:19:55Z</dcterms:modified>
</cp:coreProperties>
</file>