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1" r:id="rId1"/>
    <p:sldMasterId id="2147484725" r:id="rId2"/>
  </p:sldMasterIdLst>
  <p:notesMasterIdLst>
    <p:notesMasterId r:id="rId91"/>
  </p:notesMasterIdLst>
  <p:handoutMasterIdLst>
    <p:handoutMasterId r:id="rId92"/>
  </p:handoutMasterIdLst>
  <p:sldIdLst>
    <p:sldId id="484" r:id="rId3"/>
    <p:sldId id="577" r:id="rId4"/>
    <p:sldId id="578" r:id="rId5"/>
    <p:sldId id="579" r:id="rId6"/>
    <p:sldId id="580" r:id="rId7"/>
    <p:sldId id="581" r:id="rId8"/>
    <p:sldId id="583" r:id="rId9"/>
    <p:sldId id="584" r:id="rId10"/>
    <p:sldId id="585" r:id="rId11"/>
    <p:sldId id="586" r:id="rId12"/>
    <p:sldId id="587" r:id="rId13"/>
    <p:sldId id="588" r:id="rId14"/>
    <p:sldId id="589" r:id="rId15"/>
    <p:sldId id="590" r:id="rId16"/>
    <p:sldId id="591" r:id="rId17"/>
    <p:sldId id="592" r:id="rId18"/>
    <p:sldId id="593" r:id="rId19"/>
    <p:sldId id="594" r:id="rId20"/>
    <p:sldId id="595" r:id="rId21"/>
    <p:sldId id="596" r:id="rId22"/>
    <p:sldId id="597" r:id="rId23"/>
    <p:sldId id="598" r:id="rId24"/>
    <p:sldId id="599" r:id="rId25"/>
    <p:sldId id="600" r:id="rId26"/>
    <p:sldId id="601" r:id="rId27"/>
    <p:sldId id="602" r:id="rId28"/>
    <p:sldId id="603" r:id="rId29"/>
    <p:sldId id="604" r:id="rId30"/>
    <p:sldId id="605" r:id="rId31"/>
    <p:sldId id="606" r:id="rId32"/>
    <p:sldId id="607" r:id="rId33"/>
    <p:sldId id="582" r:id="rId34"/>
    <p:sldId id="608" r:id="rId35"/>
    <p:sldId id="609" r:id="rId36"/>
    <p:sldId id="611" r:id="rId37"/>
    <p:sldId id="612" r:id="rId38"/>
    <p:sldId id="613" r:id="rId39"/>
    <p:sldId id="614" r:id="rId40"/>
    <p:sldId id="615" r:id="rId41"/>
    <p:sldId id="616" r:id="rId42"/>
    <p:sldId id="617" r:id="rId43"/>
    <p:sldId id="618" r:id="rId44"/>
    <p:sldId id="619" r:id="rId45"/>
    <p:sldId id="620" r:id="rId46"/>
    <p:sldId id="621" r:id="rId47"/>
    <p:sldId id="622" r:id="rId48"/>
    <p:sldId id="623" r:id="rId49"/>
    <p:sldId id="624" r:id="rId50"/>
    <p:sldId id="625" r:id="rId51"/>
    <p:sldId id="626" r:id="rId52"/>
    <p:sldId id="627" r:id="rId53"/>
    <p:sldId id="628" r:id="rId54"/>
    <p:sldId id="629" r:id="rId55"/>
    <p:sldId id="630" r:id="rId56"/>
    <p:sldId id="631" r:id="rId57"/>
    <p:sldId id="632" r:id="rId58"/>
    <p:sldId id="633" r:id="rId59"/>
    <p:sldId id="634" r:id="rId60"/>
    <p:sldId id="635" r:id="rId61"/>
    <p:sldId id="636" r:id="rId62"/>
    <p:sldId id="637" r:id="rId63"/>
    <p:sldId id="638" r:id="rId64"/>
    <p:sldId id="639" r:id="rId65"/>
    <p:sldId id="640" r:id="rId66"/>
    <p:sldId id="641" r:id="rId67"/>
    <p:sldId id="642" r:id="rId68"/>
    <p:sldId id="643" r:id="rId69"/>
    <p:sldId id="644" r:id="rId70"/>
    <p:sldId id="645" r:id="rId71"/>
    <p:sldId id="610" r:id="rId72"/>
    <p:sldId id="647" r:id="rId73"/>
    <p:sldId id="648" r:id="rId74"/>
    <p:sldId id="649" r:id="rId75"/>
    <p:sldId id="650" r:id="rId76"/>
    <p:sldId id="651" r:id="rId77"/>
    <p:sldId id="652" r:id="rId78"/>
    <p:sldId id="653" r:id="rId79"/>
    <p:sldId id="654" r:id="rId80"/>
    <p:sldId id="655" r:id="rId81"/>
    <p:sldId id="656" r:id="rId82"/>
    <p:sldId id="657" r:id="rId83"/>
    <p:sldId id="658" r:id="rId84"/>
    <p:sldId id="659" r:id="rId85"/>
    <p:sldId id="660" r:id="rId86"/>
    <p:sldId id="661" r:id="rId87"/>
    <p:sldId id="662" r:id="rId88"/>
    <p:sldId id="663" r:id="rId89"/>
    <p:sldId id="541" r:id="rId9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521415D9-36F7-43E2-AB2F-B90AF26B5E84}">
      <p14:sectionLst xmlns:p14="http://schemas.microsoft.com/office/powerpoint/2010/main">
        <p14:section name="Main Content" id="{9752271D-ABA7-4EEF-B46F-D093953E2BFC}">
          <p14:sldIdLst>
            <p14:sldId id="484"/>
            <p14:sldId id="577"/>
            <p14:sldId id="578"/>
            <p14:sldId id="579"/>
            <p14:sldId id="580"/>
            <p14:sldId id="581"/>
            <p14:sldId id="583"/>
            <p14:sldId id="584"/>
            <p14:sldId id="585"/>
            <p14:sldId id="586"/>
            <p14:sldId id="587"/>
            <p14:sldId id="588"/>
            <p14:sldId id="589"/>
            <p14:sldId id="590"/>
            <p14:sldId id="591"/>
            <p14:sldId id="592"/>
            <p14:sldId id="593"/>
            <p14:sldId id="594"/>
            <p14:sldId id="595"/>
            <p14:sldId id="596"/>
            <p14:sldId id="597"/>
            <p14:sldId id="598"/>
            <p14:sldId id="599"/>
            <p14:sldId id="600"/>
            <p14:sldId id="601"/>
            <p14:sldId id="602"/>
            <p14:sldId id="603"/>
            <p14:sldId id="604"/>
            <p14:sldId id="605"/>
            <p14:sldId id="606"/>
            <p14:sldId id="607"/>
            <p14:sldId id="582"/>
            <p14:sldId id="608"/>
            <p14:sldId id="609"/>
            <p14:sldId id="611"/>
            <p14:sldId id="612"/>
            <p14:sldId id="613"/>
            <p14:sldId id="614"/>
            <p14:sldId id="615"/>
            <p14:sldId id="616"/>
            <p14:sldId id="617"/>
            <p14:sldId id="618"/>
            <p14:sldId id="619"/>
            <p14:sldId id="620"/>
            <p14:sldId id="621"/>
            <p14:sldId id="622"/>
            <p14:sldId id="623"/>
            <p14:sldId id="624"/>
            <p14:sldId id="625"/>
            <p14:sldId id="626"/>
            <p14:sldId id="627"/>
            <p14:sldId id="628"/>
            <p14:sldId id="629"/>
            <p14:sldId id="630"/>
            <p14:sldId id="631"/>
            <p14:sldId id="632"/>
            <p14:sldId id="633"/>
            <p14:sldId id="634"/>
            <p14:sldId id="635"/>
            <p14:sldId id="636"/>
            <p14:sldId id="637"/>
            <p14:sldId id="638"/>
            <p14:sldId id="639"/>
            <p14:sldId id="640"/>
            <p14:sldId id="641"/>
            <p14:sldId id="642"/>
            <p14:sldId id="643"/>
            <p14:sldId id="644"/>
            <p14:sldId id="645"/>
            <p14:sldId id="610"/>
            <p14:sldId id="647"/>
            <p14:sldId id="648"/>
            <p14:sldId id="649"/>
            <p14:sldId id="650"/>
            <p14:sldId id="651"/>
            <p14:sldId id="652"/>
            <p14:sldId id="653"/>
            <p14:sldId id="654"/>
            <p14:sldId id="655"/>
            <p14:sldId id="656"/>
            <p14:sldId id="657"/>
            <p14:sldId id="658"/>
            <p14:sldId id="659"/>
            <p14:sldId id="660"/>
            <p14:sldId id="661"/>
            <p14:sldId id="662"/>
            <p14:sldId id="663"/>
            <p14:sldId id="54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a:srgbClr val="003B00"/>
    <a:srgbClr val="413200"/>
    <a:srgbClr val="004132"/>
    <a:srgbClr val="0000C0"/>
    <a:srgbClr val="826300"/>
    <a:srgbClr val="72B4E4"/>
    <a:srgbClr val="000000"/>
    <a:srgbClr val="242D48"/>
    <a:srgbClr val="4747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94" autoAdjust="0"/>
    <p:restoredTop sz="86486" autoAdjust="0"/>
  </p:normalViewPr>
  <p:slideViewPr>
    <p:cSldViewPr>
      <p:cViewPr varScale="1">
        <p:scale>
          <a:sx n="59" d="100"/>
          <a:sy n="59" d="100"/>
        </p:scale>
        <p:origin x="1164" y="60"/>
      </p:cViewPr>
      <p:guideLst>
        <p:guide orient="horz" pos="2160"/>
        <p:guide pos="2880"/>
      </p:guideLst>
    </p:cSldViewPr>
  </p:slideViewPr>
  <p:outlineViewPr>
    <p:cViewPr>
      <p:scale>
        <a:sx n="66" d="100"/>
        <a:sy n="66" d="100"/>
      </p:scale>
      <p:origin x="0" y="-162924"/>
    </p:cViewPr>
  </p:outlineViewPr>
  <p:notesTextViewPr>
    <p:cViewPr>
      <p:scale>
        <a:sx n="100" d="100"/>
        <a:sy n="100" d="100"/>
      </p:scale>
      <p:origin x="0" y="0"/>
    </p:cViewPr>
  </p:notesTextViewPr>
  <p:sorterViewPr>
    <p:cViewPr>
      <p:scale>
        <a:sx n="66" d="100"/>
        <a:sy n="66" d="100"/>
      </p:scale>
      <p:origin x="0" y="4576"/>
    </p:cViewPr>
  </p:sorterViewPr>
  <p:notesViewPr>
    <p:cSldViewPr>
      <p:cViewPr varScale="1">
        <p:scale>
          <a:sx n="84" d="100"/>
          <a:sy n="84" d="100"/>
        </p:scale>
        <p:origin x="38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theme" Target="theme/theme1.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handoutMaster" Target="handoutMasters/handoutMaster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3733800" y="0"/>
            <a:ext cx="3124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t>3-</a:t>
            </a:r>
            <a:fld id="{2C65E8A2-7177-104D-98C1-CCC8954DF9EA}" type="slidenum">
              <a:rPr lang="en-US" sz="1000"/>
              <a:pPr algn="r" eaLnBrk="1" hangingPunct="1"/>
              <a:t>‹#›</a:t>
            </a:fld>
            <a:endParaRPr lang="en-US" sz="1000" dirty="0"/>
          </a:p>
        </p:txBody>
      </p:sp>
    </p:spTree>
    <p:extLst>
      <p:ext uri="{BB962C8B-B14F-4D97-AF65-F5344CB8AC3E}">
        <p14:creationId xmlns:p14="http://schemas.microsoft.com/office/powerpoint/2010/main" val="236289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Box 7"/>
          <p:cNvSpPr txBox="1"/>
          <p:nvPr/>
        </p:nvSpPr>
        <p:spPr>
          <a:xfrm>
            <a:off x="6019800" y="0"/>
            <a:ext cx="838200" cy="261938"/>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100" dirty="0"/>
              <a:t>3-</a:t>
            </a:r>
            <a:fld id="{15E01404-1B8F-F74A-A9EF-453BD762E5F2}" type="slidenum">
              <a:rPr lang="en-US" sz="1100"/>
              <a:pPr algn="r" eaLnBrk="1" hangingPunct="1"/>
              <a:t>‹#›</a:t>
            </a:fld>
            <a:endParaRPr lang="en-US" sz="1100" dirty="0"/>
          </a:p>
        </p:txBody>
      </p:sp>
    </p:spTree>
    <p:extLst>
      <p:ext uri="{BB962C8B-B14F-4D97-AF65-F5344CB8AC3E}">
        <p14:creationId xmlns:p14="http://schemas.microsoft.com/office/powerpoint/2010/main" val="30151034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1619"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charset="0"/>
              <a:ea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483331" name="Rectangle 3"/>
          <p:cNvSpPr>
            <a:spLocks noGrp="1" noChangeArrowheads="1"/>
          </p:cNvSpPr>
          <p:nvPr>
            <p:ph type="body" idx="1"/>
          </p:nvPr>
        </p:nvSpPr>
        <p:spPr bwMode="auto">
          <a:solidFill>
            <a:srgbClr val="FFFFFF"/>
          </a:solidFill>
          <a:ln>
            <a:miter lim="800000"/>
            <a:headEnd/>
            <a:tailEnd/>
          </a:ln>
        </p:spPr>
        <p:txBody>
          <a:bodyPr wrap="square" lIns="93512" tIns="46756" rIns="93512" bIns="46756" numCol="1" anchor="t" anchorCtr="0" compatLnSpc="1">
            <a:prstTxWarp prst="textNoShape">
              <a:avLst/>
            </a:prstTxWarp>
          </a:bodyPr>
          <a:lstStyle/>
          <a:p>
            <a:pPr eaLnBrk="1" hangingPunct="1">
              <a:defRPr/>
            </a:pPr>
            <a:endParaRPr lang="en-US" altLang="en-US" dirty="0">
              <a:effectLst>
                <a:outerShdw blurRad="38100" dist="38100" dir="2700000" algn="tl">
                  <a:srgbClr val="C0C0C0"/>
                </a:outerShdw>
              </a:effectLst>
              <a:cs typeface="+mn-cs"/>
            </a:endParaRPr>
          </a:p>
        </p:txBody>
      </p:sp>
    </p:spTree>
    <p:extLst>
      <p:ext uri="{BB962C8B-B14F-4D97-AF65-F5344CB8AC3E}">
        <p14:creationId xmlns:p14="http://schemas.microsoft.com/office/powerpoint/2010/main" val="95666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483331" name="Rectangle 3"/>
          <p:cNvSpPr>
            <a:spLocks noGrp="1" noChangeArrowheads="1"/>
          </p:cNvSpPr>
          <p:nvPr>
            <p:ph type="body" idx="1"/>
          </p:nvPr>
        </p:nvSpPr>
        <p:spPr bwMode="auto">
          <a:solidFill>
            <a:srgbClr val="FFFFFF"/>
          </a:solidFill>
          <a:ln>
            <a:miter lim="800000"/>
            <a:headEnd/>
            <a:tailEnd/>
          </a:ln>
        </p:spPr>
        <p:txBody>
          <a:bodyPr wrap="square" lIns="93512" tIns="46756" rIns="93512" bIns="46756" numCol="1" anchor="t" anchorCtr="0" compatLnSpc="1">
            <a:prstTxWarp prst="textNoShape">
              <a:avLst/>
            </a:prstTxWarp>
          </a:bodyPr>
          <a:lstStyle/>
          <a:p>
            <a:pPr eaLnBrk="1" hangingPunct="1">
              <a:defRPr/>
            </a:pPr>
            <a:endParaRPr lang="en-US" altLang="en-US" dirty="0">
              <a:effectLst>
                <a:outerShdw blurRad="38100" dist="38100" dir="2700000" algn="tl">
                  <a:srgbClr val="C0C0C0"/>
                </a:outerShdw>
              </a:effectLst>
              <a:cs typeface="+mn-cs"/>
            </a:endParaRPr>
          </a:p>
        </p:txBody>
      </p:sp>
    </p:spTree>
    <p:extLst>
      <p:ext uri="{BB962C8B-B14F-4D97-AF65-F5344CB8AC3E}">
        <p14:creationId xmlns:p14="http://schemas.microsoft.com/office/powerpoint/2010/main" val="2636243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483331" name="Rectangle 3"/>
          <p:cNvSpPr>
            <a:spLocks noGrp="1" noChangeArrowheads="1"/>
          </p:cNvSpPr>
          <p:nvPr>
            <p:ph type="body" idx="1"/>
          </p:nvPr>
        </p:nvSpPr>
        <p:spPr bwMode="auto">
          <a:solidFill>
            <a:srgbClr val="FFFFFF"/>
          </a:solidFill>
          <a:ln>
            <a:miter lim="800000"/>
            <a:headEnd/>
            <a:tailEnd/>
          </a:ln>
        </p:spPr>
        <p:txBody>
          <a:bodyPr wrap="square" lIns="93512" tIns="46756" rIns="93512" bIns="46756" numCol="1" anchor="t" anchorCtr="0" compatLnSpc="1">
            <a:prstTxWarp prst="textNoShape">
              <a:avLst/>
            </a:prstTxWarp>
          </a:bodyPr>
          <a:lstStyle/>
          <a:p>
            <a:pPr eaLnBrk="1" hangingPunct="1">
              <a:defRPr/>
            </a:pPr>
            <a:endParaRPr lang="en-US" altLang="en-US" dirty="0">
              <a:effectLst>
                <a:outerShdw blurRad="38100" dist="38100" dir="2700000" algn="tl">
                  <a:srgbClr val="C0C0C0"/>
                </a:outerShdw>
              </a:effectLst>
              <a:cs typeface="+mn-cs"/>
            </a:endParaRPr>
          </a:p>
        </p:txBody>
      </p:sp>
    </p:spTree>
    <p:extLst>
      <p:ext uri="{BB962C8B-B14F-4D97-AF65-F5344CB8AC3E}">
        <p14:creationId xmlns:p14="http://schemas.microsoft.com/office/powerpoint/2010/main" val="1671005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483331" name="Rectangle 3"/>
          <p:cNvSpPr>
            <a:spLocks noGrp="1" noChangeArrowheads="1"/>
          </p:cNvSpPr>
          <p:nvPr>
            <p:ph type="body" idx="1"/>
          </p:nvPr>
        </p:nvSpPr>
        <p:spPr bwMode="auto">
          <a:solidFill>
            <a:srgbClr val="FFFFFF"/>
          </a:solidFill>
          <a:ln>
            <a:miter lim="800000"/>
            <a:headEnd/>
            <a:tailEnd/>
          </a:ln>
        </p:spPr>
        <p:txBody>
          <a:bodyPr wrap="square" lIns="93512" tIns="46756" rIns="93512" bIns="46756" numCol="1" anchor="t" anchorCtr="0" compatLnSpc="1">
            <a:prstTxWarp prst="textNoShape">
              <a:avLst/>
            </a:prstTxWarp>
          </a:bodyPr>
          <a:lstStyle/>
          <a:p>
            <a:pPr eaLnBrk="1" hangingPunct="1">
              <a:defRPr/>
            </a:pPr>
            <a:endParaRPr lang="en-US" altLang="en-US" dirty="0">
              <a:effectLst>
                <a:outerShdw blurRad="38100" dist="38100" dir="2700000" algn="tl">
                  <a:srgbClr val="C0C0C0"/>
                </a:outerShdw>
              </a:effectLst>
              <a:cs typeface="+mn-cs"/>
            </a:endParaRPr>
          </a:p>
        </p:txBody>
      </p:sp>
    </p:spTree>
    <p:extLst>
      <p:ext uri="{BB962C8B-B14F-4D97-AF65-F5344CB8AC3E}">
        <p14:creationId xmlns:p14="http://schemas.microsoft.com/office/powerpoint/2010/main" val="4207525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483331" name="Rectangle 3"/>
          <p:cNvSpPr>
            <a:spLocks noGrp="1" noChangeArrowheads="1"/>
          </p:cNvSpPr>
          <p:nvPr>
            <p:ph type="body" idx="1"/>
          </p:nvPr>
        </p:nvSpPr>
        <p:spPr bwMode="auto">
          <a:solidFill>
            <a:srgbClr val="FFFFFF"/>
          </a:solidFill>
          <a:ln>
            <a:miter lim="800000"/>
            <a:headEnd/>
            <a:tailEnd/>
          </a:ln>
        </p:spPr>
        <p:txBody>
          <a:bodyPr wrap="square" lIns="93512" tIns="46756" rIns="93512" bIns="46756" numCol="1" anchor="t" anchorCtr="0" compatLnSpc="1">
            <a:prstTxWarp prst="textNoShape">
              <a:avLst/>
            </a:prstTxWarp>
          </a:bodyPr>
          <a:lstStyle/>
          <a:p>
            <a:pPr eaLnBrk="1" hangingPunct="1">
              <a:defRPr/>
            </a:pPr>
            <a:endParaRPr lang="en-US" altLang="en-US" dirty="0">
              <a:effectLst>
                <a:outerShdw blurRad="38100" dist="38100" dir="2700000" algn="tl">
                  <a:srgbClr val="C0C0C0"/>
                </a:outerShdw>
              </a:effectLst>
              <a:cs typeface="+mn-cs"/>
            </a:endParaRPr>
          </a:p>
        </p:txBody>
      </p:sp>
    </p:spTree>
    <p:extLst>
      <p:ext uri="{BB962C8B-B14F-4D97-AF65-F5344CB8AC3E}">
        <p14:creationId xmlns:p14="http://schemas.microsoft.com/office/powerpoint/2010/main" val="240274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483331" name="Rectangle 3"/>
          <p:cNvSpPr>
            <a:spLocks noGrp="1" noChangeArrowheads="1"/>
          </p:cNvSpPr>
          <p:nvPr>
            <p:ph type="body" idx="1"/>
          </p:nvPr>
        </p:nvSpPr>
        <p:spPr bwMode="auto">
          <a:solidFill>
            <a:srgbClr val="FFFFFF"/>
          </a:solidFill>
          <a:ln>
            <a:miter lim="800000"/>
            <a:headEnd/>
            <a:tailEnd/>
          </a:ln>
        </p:spPr>
        <p:txBody>
          <a:bodyPr wrap="square" lIns="93512" tIns="46756" rIns="93512" bIns="46756" numCol="1" anchor="t" anchorCtr="0" compatLnSpc="1">
            <a:prstTxWarp prst="textNoShape">
              <a:avLst/>
            </a:prstTxWarp>
          </a:bodyPr>
          <a:lstStyle/>
          <a:p>
            <a:pPr eaLnBrk="1" hangingPunct="1">
              <a:defRPr/>
            </a:pPr>
            <a:endParaRPr lang="en-US" altLang="en-US" dirty="0">
              <a:effectLst>
                <a:outerShdw blurRad="38100" dist="38100" dir="2700000" algn="tl">
                  <a:srgbClr val="C0C0C0"/>
                </a:outerShdw>
              </a:effectLst>
              <a:cs typeface="+mn-cs"/>
            </a:endParaRPr>
          </a:p>
        </p:txBody>
      </p:sp>
    </p:spTree>
    <p:extLst>
      <p:ext uri="{BB962C8B-B14F-4D97-AF65-F5344CB8AC3E}">
        <p14:creationId xmlns:p14="http://schemas.microsoft.com/office/powerpoint/2010/main" val="2852044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1619"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charset="0"/>
              <a:ea typeface="MS PGothic" charset="0"/>
            </a:endParaRPr>
          </a:p>
        </p:txBody>
      </p:sp>
    </p:spTree>
    <p:extLst>
      <p:ext uri="{BB962C8B-B14F-4D97-AF65-F5344CB8AC3E}">
        <p14:creationId xmlns:p14="http://schemas.microsoft.com/office/powerpoint/2010/main" val="40511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lvl1pPr marL="0" indent="0">
              <a:lnSpc>
                <a:spcPct val="100000"/>
              </a:lnSpc>
              <a:spcBef>
                <a:spcPts val="1000"/>
              </a:spcBef>
              <a:buNone/>
              <a:defRPr/>
            </a:lvl1pPr>
            <a:lvl2pPr marL="200025" indent="0">
              <a:lnSpc>
                <a:spcPct val="100000"/>
              </a:lnSpc>
              <a:spcBef>
                <a:spcPts val="1000"/>
              </a:spcBef>
              <a:buNone/>
              <a:defRPr/>
            </a:lvl2pPr>
            <a:lvl3pPr marL="384175" indent="0">
              <a:lnSpc>
                <a:spcPct val="100000"/>
              </a:lnSpc>
              <a:spcBef>
                <a:spcPts val="1000"/>
              </a:spcBef>
              <a:buNone/>
              <a:defRPr/>
            </a:lvl3pPr>
            <a:lvl4pPr marL="566737" indent="0">
              <a:lnSpc>
                <a:spcPct val="100000"/>
              </a:lnSpc>
              <a:spcBef>
                <a:spcPts val="1000"/>
              </a:spcBef>
              <a:buNone/>
              <a:defRPr/>
            </a:lvl4pPr>
            <a:lvl5pPr marL="749300" indent="0">
              <a:lnSpc>
                <a:spcPct val="100000"/>
              </a:lnSpc>
              <a:spcBef>
                <a:spcPts val="1000"/>
              </a:spcBef>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a:extLst>
              <a:ext uri="{FF2B5EF4-FFF2-40B4-BE49-F238E27FC236}">
                <a16:creationId xmlns:a16="http://schemas.microsoft.com/office/drawing/2014/main" id="{CC3828C9-2E68-4F3C-8385-7E71655A77E8}"/>
              </a:ext>
            </a:extLst>
          </p:cNvPr>
          <p:cNvSpPr>
            <a:spLocks noGrp="1"/>
          </p:cNvSpPr>
          <p:nvPr>
            <p:ph sz="quarter" idx="10"/>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5" name="Straight Connector 4">
            <a:extLst>
              <a:ext uri="{FF2B5EF4-FFF2-40B4-BE49-F238E27FC236}">
                <a16:creationId xmlns:a16="http://schemas.microsoft.com/office/drawing/2014/main" id="{E75B482D-D884-4080-A8B7-5B2A62CEF1CB}"/>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029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5"/>
          <p:cNvSpPr>
            <a:spLocks noGrp="1"/>
          </p:cNvSpPr>
          <p:nvPr>
            <p:ph type="sldNum" sz="quarter" idx="12"/>
          </p:nvPr>
        </p:nvSpPr>
        <p:spPr/>
        <p:txBody>
          <a:bodyPr/>
          <a:lstStyle>
            <a:lvl1pPr>
              <a:defRPr/>
            </a:lvl1pPr>
          </a:lstStyle>
          <a:p>
            <a:fld id="{EA550642-3C44-2743-AA6E-58B9B7D3F0F5}" type="slidenum">
              <a:rPr lang="en-US"/>
              <a:pPr/>
              <a:t>‹#›</a:t>
            </a:fld>
            <a:endParaRPr lang="en-US" dirty="0"/>
          </a:p>
        </p:txBody>
      </p:sp>
    </p:spTree>
    <p:extLst>
      <p:ext uri="{BB962C8B-B14F-4D97-AF65-F5344CB8AC3E}">
        <p14:creationId xmlns:p14="http://schemas.microsoft.com/office/powerpoint/2010/main" val="3548607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a:xfrm>
            <a:off x="822325" y="6459538"/>
            <a:ext cx="1854200" cy="365125"/>
          </a:xfrm>
          <a:prstGeom prst="rect">
            <a:avLst/>
          </a:prstGeom>
        </p:spPr>
        <p:txBody>
          <a:bodyPr/>
          <a:lstStyle>
            <a:lvl1pPr>
              <a:defRPr/>
            </a:lvl1pPr>
          </a:lstStyle>
          <a:p>
            <a:fld id="{2C6B7856-6EA9-0C43-84FF-1CCBE46B754C}" type="datetimeFigureOut">
              <a:rPr lang="en-US"/>
              <a:pPr/>
              <a:t>8/30/2020</a:t>
            </a:fld>
            <a:endParaRPr lang="en-US" dirty="0"/>
          </a:p>
        </p:txBody>
      </p:sp>
      <p:sp>
        <p:nvSpPr>
          <p:cNvPr id="5" name="Footer Placeholder 7"/>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6" name="Slide Number Placeholder 8"/>
          <p:cNvSpPr>
            <a:spLocks noGrp="1"/>
          </p:cNvSpPr>
          <p:nvPr>
            <p:ph type="sldNum" sz="quarter" idx="12"/>
          </p:nvPr>
        </p:nvSpPr>
        <p:spPr/>
        <p:txBody>
          <a:bodyPr/>
          <a:lstStyle>
            <a:lvl1pPr>
              <a:defRPr/>
            </a:lvl1pPr>
          </a:lstStyle>
          <a:p>
            <a:fld id="{F3901B8E-3B92-3B4A-AA35-14D612FB8998}" type="slidenum">
              <a:rPr lang="en-US"/>
              <a:pPr/>
              <a:t>‹#›</a:t>
            </a:fld>
            <a:endParaRPr lang="en-US" dirty="0"/>
          </a:p>
        </p:txBody>
      </p:sp>
    </p:spTree>
    <p:extLst>
      <p:ext uri="{BB962C8B-B14F-4D97-AF65-F5344CB8AC3E}">
        <p14:creationId xmlns:p14="http://schemas.microsoft.com/office/powerpoint/2010/main" val="2160407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349250" y="6459538"/>
            <a:ext cx="1963738" cy="365125"/>
          </a:xfrm>
          <a:prstGeom prst="rect">
            <a:avLst/>
          </a:prstGeom>
        </p:spPr>
        <p:txBody>
          <a:bodyPr/>
          <a:lstStyle>
            <a:lvl1pPr>
              <a:defRPr/>
            </a:lvl1pPr>
          </a:lstStyle>
          <a:p>
            <a:fld id="{BAE46D11-F524-CF4C-A206-FECEF8E18EB0}" type="datetimeFigureOut">
              <a:rPr lang="en-US"/>
              <a:pPr/>
              <a:t>8/30/2020</a:t>
            </a:fld>
            <a:endParaRPr lang="en-US" dirty="0"/>
          </a:p>
        </p:txBody>
      </p:sp>
      <p:sp>
        <p:nvSpPr>
          <p:cNvPr id="8" name="Footer Placeholder 5"/>
          <p:cNvSpPr>
            <a:spLocks noGrp="1"/>
          </p:cNvSpPr>
          <p:nvPr>
            <p:ph type="ftr" sz="quarter" idx="11"/>
          </p:nvPr>
        </p:nvSpPr>
        <p:spPr>
          <a:xfrm>
            <a:off x="3600450" y="6459538"/>
            <a:ext cx="3486150" cy="365125"/>
          </a:xfrm>
          <a:prstGeom prst="rect">
            <a:avLst/>
          </a:prstGeom>
        </p:spPr>
        <p:txBody>
          <a:bodyPr/>
          <a:lstStyle>
            <a:lvl1pPr algn="l">
              <a:defRPr>
                <a:solidFill>
                  <a:schemeClr val="tx2"/>
                </a:solidFill>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F06D0678-4F98-A743-A619-160137E0AE23}" type="slidenum">
              <a:rPr lang="en-US"/>
              <a:pPr/>
              <a:t>‹#›</a:t>
            </a:fld>
            <a:endParaRPr lang="en-US" dirty="0"/>
          </a:p>
        </p:txBody>
      </p:sp>
    </p:spTree>
    <p:extLst>
      <p:ext uri="{BB962C8B-B14F-4D97-AF65-F5344CB8AC3E}">
        <p14:creationId xmlns:p14="http://schemas.microsoft.com/office/powerpoint/2010/main" val="3302053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822325" y="6459538"/>
            <a:ext cx="1854200" cy="365125"/>
          </a:xfrm>
          <a:prstGeom prst="rect">
            <a:avLst/>
          </a:prstGeom>
        </p:spPr>
        <p:txBody>
          <a:bodyPr/>
          <a:lstStyle>
            <a:lvl1pPr>
              <a:defRPr/>
            </a:lvl1pPr>
          </a:lstStyle>
          <a:p>
            <a:fld id="{A828CCE5-ADFF-8D43-A49A-9CD423E20D0B}" type="datetimeFigureOut">
              <a:rPr lang="en-US"/>
              <a:pPr/>
              <a:t>8/30/2020</a:t>
            </a:fld>
            <a:endParaRPr lang="en-US" dirty="0"/>
          </a:p>
        </p:txBody>
      </p:sp>
      <p:sp>
        <p:nvSpPr>
          <p:cNvPr id="8" name="Footer Placeholder 5"/>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lvl1pPr>
          </a:lstStyle>
          <a:p>
            <a:fld id="{2B5BC01E-0F27-5141-80B4-3A1A77C34374}" type="slidenum">
              <a:rPr lang="en-US"/>
              <a:pPr/>
              <a:t>‹#›</a:t>
            </a:fld>
            <a:endParaRPr lang="en-US" dirty="0"/>
          </a:p>
        </p:txBody>
      </p:sp>
    </p:spTree>
    <p:extLst>
      <p:ext uri="{BB962C8B-B14F-4D97-AF65-F5344CB8AC3E}">
        <p14:creationId xmlns:p14="http://schemas.microsoft.com/office/powerpoint/2010/main" val="3082399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AFD8DC63-C499-C64B-84F7-60096CA98530}" type="datetimeFigureOut">
              <a:rPr lang="en-US"/>
              <a:pPr/>
              <a:t>8/30/2020</a:t>
            </a:fld>
            <a:endParaRPr lang="en-US" dirty="0"/>
          </a:p>
        </p:txBody>
      </p:sp>
      <p:sp>
        <p:nvSpPr>
          <p:cNvPr id="5"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BAF1C60C-B52B-984B-B1B1-2C21209DDFF1}" type="slidenum">
              <a:rPr lang="en-US"/>
              <a:pPr/>
              <a:t>‹#›</a:t>
            </a:fld>
            <a:endParaRPr lang="en-US" dirty="0"/>
          </a:p>
        </p:txBody>
      </p:sp>
    </p:spTree>
    <p:extLst>
      <p:ext uri="{BB962C8B-B14F-4D97-AF65-F5344CB8AC3E}">
        <p14:creationId xmlns:p14="http://schemas.microsoft.com/office/powerpoint/2010/main" val="3030056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49E4C7DA-8D5F-BE4E-8E99-8E32920F3BA9}" type="datetimeFigureOut">
              <a:rPr lang="en-US"/>
              <a:pPr/>
              <a:t>8/30/2020</a:t>
            </a:fld>
            <a:endParaRPr lang="en-US" dirty="0"/>
          </a:p>
        </p:txBody>
      </p:sp>
      <p:sp>
        <p:nvSpPr>
          <p:cNvPr id="7"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8" name="Slide Number Placeholder 5"/>
          <p:cNvSpPr>
            <a:spLocks noGrp="1"/>
          </p:cNvSpPr>
          <p:nvPr>
            <p:ph type="sldNum" sz="quarter" idx="12"/>
          </p:nvPr>
        </p:nvSpPr>
        <p:spPr/>
        <p:txBody>
          <a:bodyPr/>
          <a:lstStyle>
            <a:lvl1pPr>
              <a:defRPr/>
            </a:lvl1pPr>
          </a:lstStyle>
          <a:p>
            <a:fld id="{55BC69F3-378B-9F44-A642-42C28DA21FD0}" type="slidenum">
              <a:rPr lang="en-US"/>
              <a:pPr/>
              <a:t>‹#›</a:t>
            </a:fld>
            <a:endParaRPr lang="en-US" dirty="0"/>
          </a:p>
        </p:txBody>
      </p:sp>
    </p:spTree>
    <p:extLst>
      <p:ext uri="{BB962C8B-B14F-4D97-AF65-F5344CB8AC3E}">
        <p14:creationId xmlns:p14="http://schemas.microsoft.com/office/powerpoint/2010/main" val="2837609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304800"/>
            <a:ext cx="8229600" cy="9144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1943965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541338" y="2644775"/>
            <a:ext cx="82438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userDrawn="1"/>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40703" y="361190"/>
            <a:ext cx="7543800" cy="2233159"/>
          </a:xfrm>
        </p:spPr>
        <p:txBody>
          <a:bodyPr/>
          <a:lstStyle>
            <a:lvl1pPr algn="l">
              <a:lnSpc>
                <a:spcPct val="85000"/>
              </a:lnSpc>
              <a:defRPr sz="54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40703" y="2815466"/>
            <a:ext cx="4640897"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15" name="Slide Number Placeholder 5"/>
          <p:cNvSpPr>
            <a:spLocks noGrp="1"/>
          </p:cNvSpPr>
          <p:nvPr>
            <p:ph type="sldNum" sz="quarter" idx="12"/>
          </p:nvPr>
        </p:nvSpPr>
        <p:spPr/>
        <p:txBody>
          <a:bodyPr/>
          <a:lstStyle>
            <a:lvl1pPr>
              <a:defRPr/>
            </a:lvl1pPr>
          </a:lstStyle>
          <a:p>
            <a:fld id="{2C97AF3E-6632-8F4B-BB24-5266B1069BC7}" type="slidenum">
              <a:rPr lang="en-US"/>
              <a:pPr/>
              <a:t>‹#›</a:t>
            </a:fld>
            <a:endParaRPr lang="en-US" dirty="0"/>
          </a:p>
        </p:txBody>
      </p:sp>
      <p:sp>
        <p:nvSpPr>
          <p:cNvPr id="17" name="Content Placeholder 16">
            <a:extLst>
              <a:ext uri="{FF2B5EF4-FFF2-40B4-BE49-F238E27FC236}">
                <a16:creationId xmlns:a16="http://schemas.microsoft.com/office/drawing/2014/main" id="{7642C953-59EC-4E07-AD6B-DC838D6D74E9}"/>
              </a:ext>
            </a:extLst>
          </p:cNvPr>
          <p:cNvSpPr>
            <a:spLocks noGrp="1"/>
          </p:cNvSpPr>
          <p:nvPr>
            <p:ph sz="quarter" idx="13"/>
          </p:nvPr>
        </p:nvSpPr>
        <p:spPr>
          <a:xfrm>
            <a:off x="304800" y="6433660"/>
            <a:ext cx="8480425" cy="365125"/>
          </a:xfrm>
        </p:spPr>
        <p:txBody>
          <a:bodyPr/>
          <a:lstStyle>
            <a:lvl1pPr>
              <a:defRPr sz="900"/>
            </a:lvl1pPr>
            <a:lvl2pPr>
              <a:defRPr sz="900"/>
            </a:lvl2pPr>
            <a:lvl3pPr>
              <a:defRPr sz="900"/>
            </a:lvl3pPr>
            <a:lvl4pPr>
              <a:defRPr sz="900"/>
            </a:lvl4pPr>
            <a:lvl5pPr>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9" name="Content Placeholder 18">
            <a:extLst>
              <a:ext uri="{FF2B5EF4-FFF2-40B4-BE49-F238E27FC236}">
                <a16:creationId xmlns:a16="http://schemas.microsoft.com/office/drawing/2014/main" id="{3FE393F3-3171-43A6-9F2B-508EDFB198EE}"/>
              </a:ext>
            </a:extLst>
          </p:cNvPr>
          <p:cNvSpPr>
            <a:spLocks noGrp="1"/>
          </p:cNvSpPr>
          <p:nvPr>
            <p:ph sz="quarter" idx="14"/>
          </p:nvPr>
        </p:nvSpPr>
        <p:spPr>
          <a:xfrm>
            <a:off x="540703" y="4572000"/>
            <a:ext cx="4640897" cy="1295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1074391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541338" y="2644775"/>
            <a:ext cx="82438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userDrawn="1"/>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40703" y="361190"/>
            <a:ext cx="7543800" cy="2233159"/>
          </a:xfrm>
        </p:spPr>
        <p:txBody>
          <a:bodyPr/>
          <a:lstStyle>
            <a:lvl1pPr algn="l">
              <a:lnSpc>
                <a:spcPct val="85000"/>
              </a:lnSpc>
              <a:defRPr sz="54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40703" y="2815466"/>
            <a:ext cx="4640897"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15" name="Slide Number Placeholder 5"/>
          <p:cNvSpPr>
            <a:spLocks noGrp="1"/>
          </p:cNvSpPr>
          <p:nvPr>
            <p:ph type="sldNum" sz="quarter" idx="12"/>
          </p:nvPr>
        </p:nvSpPr>
        <p:spPr/>
        <p:txBody>
          <a:bodyPr/>
          <a:lstStyle>
            <a:lvl1pPr>
              <a:defRPr/>
            </a:lvl1pPr>
          </a:lstStyle>
          <a:p>
            <a:fld id="{2C97AF3E-6632-8F4B-BB24-5266B1069BC7}" type="slidenum">
              <a:rPr lang="en-US"/>
              <a:pPr/>
              <a:t>‹#›</a:t>
            </a:fld>
            <a:endParaRPr lang="en-US" dirty="0"/>
          </a:p>
        </p:txBody>
      </p:sp>
      <p:sp>
        <p:nvSpPr>
          <p:cNvPr id="17" name="Content Placeholder 16">
            <a:extLst>
              <a:ext uri="{FF2B5EF4-FFF2-40B4-BE49-F238E27FC236}">
                <a16:creationId xmlns:a16="http://schemas.microsoft.com/office/drawing/2014/main" id="{7642C953-59EC-4E07-AD6B-DC838D6D74E9}"/>
              </a:ext>
            </a:extLst>
          </p:cNvPr>
          <p:cNvSpPr>
            <a:spLocks noGrp="1"/>
          </p:cNvSpPr>
          <p:nvPr>
            <p:ph sz="quarter" idx="13"/>
          </p:nvPr>
        </p:nvSpPr>
        <p:spPr>
          <a:xfrm>
            <a:off x="304800" y="6433660"/>
            <a:ext cx="8480425" cy="365125"/>
          </a:xfrm>
        </p:spPr>
        <p:txBody>
          <a:bodyPr/>
          <a:lstStyle>
            <a:lvl1pPr>
              <a:defRPr sz="900"/>
            </a:lvl1pPr>
            <a:lvl2pPr>
              <a:defRPr sz="900"/>
            </a:lvl2pPr>
            <a:lvl3pPr>
              <a:defRPr sz="900"/>
            </a:lvl3pPr>
            <a:lvl4pPr>
              <a:defRPr sz="900"/>
            </a:lvl4pPr>
            <a:lvl5pPr>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9" name="Content Placeholder 18">
            <a:extLst>
              <a:ext uri="{FF2B5EF4-FFF2-40B4-BE49-F238E27FC236}">
                <a16:creationId xmlns:a16="http://schemas.microsoft.com/office/drawing/2014/main" id="{3FE393F3-3171-43A6-9F2B-508EDFB198EE}"/>
              </a:ext>
            </a:extLst>
          </p:cNvPr>
          <p:cNvSpPr>
            <a:spLocks noGrp="1"/>
          </p:cNvSpPr>
          <p:nvPr>
            <p:ph sz="quarter" idx="14"/>
          </p:nvPr>
        </p:nvSpPr>
        <p:spPr>
          <a:xfrm>
            <a:off x="540703" y="4572000"/>
            <a:ext cx="4640897" cy="1295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103003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ADDC687C-D396-E54C-803C-CFD0AE40D7DE}" type="datetimeFigureOut">
              <a:rPr lang="en-US"/>
              <a:pPr/>
              <a:t>8/30/2020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CF2D25F6-A922-D84B-8AB3-8C39CCCCEABB}" type="slidenum">
              <a:rPr lang="en-US"/>
              <a:pPr/>
              <a:t>‹#›</a:t>
            </a:fld>
            <a:endParaRPr lang="en-US" dirty="0"/>
          </a:p>
        </p:txBody>
      </p:sp>
      <p:sp>
        <p:nvSpPr>
          <p:cNvPr id="7"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28703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4" y="3429000"/>
            <a:ext cx="7521575"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7">
            <a:extLst>
              <a:ext uri="{FF2B5EF4-FFF2-40B4-BE49-F238E27FC236}">
                <a16:creationId xmlns:a16="http://schemas.microsoft.com/office/drawing/2014/main" id="{1E175A01-70BD-446F-A091-2D8775868058}"/>
              </a:ext>
            </a:extLst>
          </p:cNvPr>
          <p:cNvSpPr>
            <a:spLocks noGrp="1"/>
          </p:cNvSpPr>
          <p:nvPr>
            <p:ph sz="quarter" idx="11"/>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7" name="Straight Connector 6">
            <a:extLst>
              <a:ext uri="{FF2B5EF4-FFF2-40B4-BE49-F238E27FC236}">
                <a16:creationId xmlns:a16="http://schemas.microsoft.com/office/drawing/2014/main" id="{BA7F8D7C-6F53-413B-B5DA-73F8087613DA}"/>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95275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p:txBody>
          <a:bodyPr/>
          <a:lstStyle>
            <a:lvl1pPr>
              <a:defRPr/>
            </a:lvl1pPr>
          </a:lstStyle>
          <a:p>
            <a:fld id="{5C25DD8E-8DD8-9648-9771-51C968A399A0}" type="datetimeFigureOut">
              <a:rPr lang="en-US"/>
              <a:pPr/>
              <a:t>8/30/2020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3DDB14BE-EFFF-744A-82FE-7477917266FB}" type="slidenum">
              <a:rPr lang="en-US"/>
              <a:pPr/>
              <a:t>‹#›</a:t>
            </a:fld>
            <a:endParaRPr lang="en-US" dirty="0"/>
          </a:p>
        </p:txBody>
      </p:sp>
    </p:spTree>
    <p:extLst>
      <p:ext uri="{BB962C8B-B14F-4D97-AF65-F5344CB8AC3E}">
        <p14:creationId xmlns:p14="http://schemas.microsoft.com/office/powerpoint/2010/main" val="2277268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65584"/>
            <a:ext cx="7543800" cy="989708"/>
          </a:xfrm>
        </p:spPr>
        <p:txBody>
          <a:bodyPr/>
          <a:lstStyle>
            <a:lvl1pPr>
              <a:defRPr b="0">
                <a:solidFill>
                  <a:srgbClr val="000000"/>
                </a:solidFill>
              </a:defRPr>
            </a:lvl1pPr>
          </a:lstStyle>
          <a:p>
            <a:r>
              <a:rPr lang="en-US" dirty="0"/>
              <a:t>Click to edit Master title style</a:t>
            </a:r>
          </a:p>
        </p:txBody>
      </p:sp>
      <p:sp>
        <p:nvSpPr>
          <p:cNvPr id="3" name="Content Placeholder 2"/>
          <p:cNvSpPr>
            <a:spLocks noGrp="1"/>
          </p:cNvSpPr>
          <p:nvPr>
            <p:ph sz="half" idx="1"/>
          </p:nvPr>
        </p:nvSpPr>
        <p:spPr>
          <a:xfrm>
            <a:off x="82296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F90A5FDC-E08C-4644-AFEE-E8A0AC6C819C}" type="datetimeFigureOut">
              <a:rPr lang="en-US"/>
              <a:pPr/>
              <a:t>8/30/2020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fld id="{DF2DAE00-2833-5F48-B962-1984A23D82EA}" type="slidenum">
              <a:rPr lang="en-US"/>
              <a:pPr/>
              <a:t>‹#›</a:t>
            </a:fld>
            <a:endParaRPr lang="en-US" dirty="0"/>
          </a:p>
        </p:txBody>
      </p:sp>
      <p:sp>
        <p:nvSpPr>
          <p:cNvPr id="9"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8359524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90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97318"/>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71600"/>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fld id="{122E53DC-39FB-E244-8CC2-27350A485D8D}" type="datetimeFigureOut">
              <a:rPr lang="en-US"/>
              <a:pPr/>
              <a:t>8/30/2020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CCB3AAE2-3617-1646-B0C9-7E0E2D33249E}" type="slidenum">
              <a:rPr lang="en-US"/>
              <a:pPr/>
              <a:t>‹#›</a:t>
            </a:fld>
            <a:endParaRPr lang="en-US" dirty="0"/>
          </a:p>
        </p:txBody>
      </p:sp>
    </p:spTree>
    <p:extLst>
      <p:ext uri="{BB962C8B-B14F-4D97-AF65-F5344CB8AC3E}">
        <p14:creationId xmlns:p14="http://schemas.microsoft.com/office/powerpoint/2010/main" val="2386593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Date Placeholder 3"/>
          <p:cNvSpPr>
            <a:spLocks noGrp="1"/>
          </p:cNvSpPr>
          <p:nvPr>
            <p:ph type="dt" sz="half" idx="10"/>
          </p:nvPr>
        </p:nvSpPr>
        <p:spPr/>
        <p:txBody>
          <a:bodyPr/>
          <a:lstStyle>
            <a:lvl1pPr>
              <a:defRPr/>
            </a:lvl1pPr>
          </a:lstStyle>
          <a:p>
            <a:fld id="{3AAF37AC-DEE8-724F-8CDC-CAC55992DE86}" type="datetimeFigureOut">
              <a:rPr lang="en-US"/>
              <a:pPr/>
              <a:t>8/30/2020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p:cNvSpPr>
            <a:spLocks noGrp="1"/>
          </p:cNvSpPr>
          <p:nvPr>
            <p:ph type="sldNum" sz="quarter" idx="12"/>
          </p:nvPr>
        </p:nvSpPr>
        <p:spPr/>
        <p:txBody>
          <a:bodyPr/>
          <a:lstStyle>
            <a:lvl1pPr>
              <a:defRPr/>
            </a:lvl1pPr>
          </a:lstStyle>
          <a:p>
            <a:fld id="{83824506-281A-E349-AB6F-DCE90B2F934A}" type="slidenum">
              <a:rPr lang="en-US"/>
              <a:pPr/>
              <a:t>‹#›</a:t>
            </a:fld>
            <a:endParaRPr lang="en-US" dirty="0"/>
          </a:p>
        </p:txBody>
      </p:sp>
      <p:sp>
        <p:nvSpPr>
          <p:cNvPr id="6"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1561976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fld id="{4DC81BE3-F598-DD47-89B5-06E29D4FA5A7}" type="datetimeFigureOut">
              <a:rPr lang="en-US"/>
              <a:pPr/>
              <a:t>8/30/2020</a:t>
            </a:fld>
            <a:endParaRPr lang="en-US" dirty="0"/>
          </a:p>
        </p:txBody>
      </p:sp>
      <p:sp>
        <p:nvSpPr>
          <p:cNvPr id="5" name="Footer Placeholder 7"/>
          <p:cNvSpPr>
            <a:spLocks noGrp="1"/>
          </p:cNvSpPr>
          <p:nvPr>
            <p:ph type="ftr" sz="quarter" idx="11"/>
          </p:nvPr>
        </p:nvSpPr>
        <p:spPr/>
        <p:txBody>
          <a:bodyPr/>
          <a:lstStyle>
            <a:lvl1pPr>
              <a:defRPr/>
            </a:lvl1pPr>
          </a:lstStyle>
          <a:p>
            <a:pPr>
              <a:defRPr/>
            </a:pPr>
            <a:endParaRPr lang="en-US" altLang="en-US" dirty="0"/>
          </a:p>
        </p:txBody>
      </p:sp>
      <p:sp>
        <p:nvSpPr>
          <p:cNvPr id="6" name="Slide Number Placeholder 8"/>
          <p:cNvSpPr>
            <a:spLocks noGrp="1"/>
          </p:cNvSpPr>
          <p:nvPr>
            <p:ph type="sldNum" sz="quarter" idx="12"/>
          </p:nvPr>
        </p:nvSpPr>
        <p:spPr/>
        <p:txBody>
          <a:bodyPr/>
          <a:lstStyle>
            <a:lvl1pPr>
              <a:defRPr/>
            </a:lvl1pPr>
          </a:lstStyle>
          <a:p>
            <a:fld id="{5C71FF56-C21B-504C-9B09-D4847C9C1742}" type="slidenum">
              <a:rPr lang="en-US"/>
              <a:pPr/>
              <a:t>‹#›</a:t>
            </a:fld>
            <a:endParaRPr lang="en-US" dirty="0"/>
          </a:p>
        </p:txBody>
      </p:sp>
    </p:spTree>
    <p:extLst>
      <p:ext uri="{BB962C8B-B14F-4D97-AF65-F5344CB8AC3E}">
        <p14:creationId xmlns:p14="http://schemas.microsoft.com/office/powerpoint/2010/main" val="18409874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defRPr/>
            </a:lvl1pPr>
          </a:lstStyle>
          <a:p>
            <a:fld id="{333A61F0-25B9-C144-B9BE-DBB6745199E8}" type="datetimeFigureOut">
              <a:rPr lang="en-US"/>
              <a:pPr/>
              <a:t>8/30/2020</a:t>
            </a:fld>
            <a:endParaRPr lang="en-US" dirty="0"/>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79E7D76B-EA4C-E746-B965-0B82A2130E76}" type="slidenum">
              <a:rPr lang="en-US"/>
              <a:pPr/>
              <a:t>‹#›</a:t>
            </a:fld>
            <a:endParaRPr lang="en-US" dirty="0"/>
          </a:p>
        </p:txBody>
      </p:sp>
    </p:spTree>
    <p:extLst>
      <p:ext uri="{BB962C8B-B14F-4D97-AF65-F5344CB8AC3E}">
        <p14:creationId xmlns:p14="http://schemas.microsoft.com/office/powerpoint/2010/main" val="251854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lvl1pPr>
              <a:defRPr/>
            </a:lvl1pPr>
          </a:lstStyle>
          <a:p>
            <a:fld id="{43F9E24D-6109-4642-8B88-6B385130BC3F}" type="datetimeFigureOut">
              <a:rPr lang="en-US"/>
              <a:pPr/>
              <a:t>8/30/2020</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lvl1pPr>
          </a:lstStyle>
          <a:p>
            <a:fld id="{FE4FB87E-EAD9-8D42-B4D1-CCE81651AB9E}" type="slidenum">
              <a:rPr lang="en-US"/>
              <a:pPr/>
              <a:t>‹#›</a:t>
            </a:fld>
            <a:endParaRPr lang="en-US" dirty="0"/>
          </a:p>
        </p:txBody>
      </p:sp>
    </p:spTree>
    <p:extLst>
      <p:ext uri="{BB962C8B-B14F-4D97-AF65-F5344CB8AC3E}">
        <p14:creationId xmlns:p14="http://schemas.microsoft.com/office/powerpoint/2010/main" val="38517734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E9AE73A5-B234-6144-9ADA-97DDC2BBE0B8}" type="datetimeFigureOut">
              <a:rPr lang="en-US"/>
              <a:pPr/>
              <a:t>8/30/2020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547B416E-5363-5243-AA85-75CD79A0B604}" type="slidenum">
              <a:rPr lang="en-US"/>
              <a:pPr/>
              <a:t>‹#›</a:t>
            </a:fld>
            <a:endParaRPr lang="en-US" dirty="0"/>
          </a:p>
        </p:txBody>
      </p:sp>
    </p:spTree>
    <p:extLst>
      <p:ext uri="{BB962C8B-B14F-4D97-AF65-F5344CB8AC3E}">
        <p14:creationId xmlns:p14="http://schemas.microsoft.com/office/powerpoint/2010/main" val="14635786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p:txBody>
          <a:bodyPr/>
          <a:lstStyle>
            <a:lvl1pPr>
              <a:defRPr/>
            </a:lvl1pPr>
          </a:lstStyle>
          <a:p>
            <a:fld id="{51057D88-D882-7A4A-9613-CE53F0F91D5A}" type="datetimeFigureOut">
              <a:rPr lang="en-US"/>
              <a:pPr/>
              <a:t>8/30/2020</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ltLang="en-US" dirty="0"/>
          </a:p>
        </p:txBody>
      </p:sp>
      <p:sp>
        <p:nvSpPr>
          <p:cNvPr id="8" name="Slide Number Placeholder 5"/>
          <p:cNvSpPr>
            <a:spLocks noGrp="1"/>
          </p:cNvSpPr>
          <p:nvPr>
            <p:ph type="sldNum" sz="quarter" idx="12"/>
          </p:nvPr>
        </p:nvSpPr>
        <p:spPr/>
        <p:txBody>
          <a:bodyPr/>
          <a:lstStyle>
            <a:lvl1pPr>
              <a:defRPr/>
            </a:lvl1pPr>
          </a:lstStyle>
          <a:p>
            <a:fld id="{3FE28B10-FD97-3740-94E2-4D530FEB04E5}" type="slidenum">
              <a:rPr lang="en-US"/>
              <a:pPr/>
              <a:t>‹#›</a:t>
            </a:fld>
            <a:endParaRPr lang="en-US" dirty="0"/>
          </a:p>
        </p:txBody>
      </p:sp>
    </p:spTree>
    <p:extLst>
      <p:ext uri="{BB962C8B-B14F-4D97-AF65-F5344CB8AC3E}">
        <p14:creationId xmlns:p14="http://schemas.microsoft.com/office/powerpoint/2010/main" val="40615552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304800"/>
            <a:ext cx="8229600" cy="9144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428229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4" y="3429000"/>
            <a:ext cx="7521575" cy="11430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22323" y="4802038"/>
            <a:ext cx="7521575" cy="11430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8" name="Straight Connector 7">
            <a:extLst>
              <a:ext uri="{FF2B5EF4-FFF2-40B4-BE49-F238E27FC236}">
                <a16:creationId xmlns:a16="http://schemas.microsoft.com/office/drawing/2014/main" id="{1A232679-3CD2-4C37-8E52-2A35CF2ABCAB}"/>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46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83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3" y="2403475"/>
            <a:ext cx="7521575" cy="6463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18708" y="3179735"/>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2">
            <a:extLst>
              <a:ext uri="{FF2B5EF4-FFF2-40B4-BE49-F238E27FC236}">
                <a16:creationId xmlns:a16="http://schemas.microsoft.com/office/drawing/2014/main" id="{90298273-A341-4F66-9E56-E05C6373FA54}"/>
              </a:ext>
            </a:extLst>
          </p:cNvPr>
          <p:cNvSpPr>
            <a:spLocks noGrp="1"/>
          </p:cNvSpPr>
          <p:nvPr>
            <p:ph idx="13"/>
          </p:nvPr>
        </p:nvSpPr>
        <p:spPr>
          <a:xfrm>
            <a:off x="822325" y="3746509"/>
            <a:ext cx="7543800" cy="83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710A1282-63B9-4558-92D6-FAEA4310DE72}"/>
              </a:ext>
            </a:extLst>
          </p:cNvPr>
          <p:cNvSpPr>
            <a:spLocks noGrp="1"/>
          </p:cNvSpPr>
          <p:nvPr>
            <p:ph idx="14"/>
          </p:nvPr>
        </p:nvSpPr>
        <p:spPr>
          <a:xfrm>
            <a:off x="822323" y="4702184"/>
            <a:ext cx="7521575" cy="6463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D31B483D-B6F0-497C-A5A3-D18B09D2B128}"/>
              </a:ext>
            </a:extLst>
          </p:cNvPr>
          <p:cNvSpPr>
            <a:spLocks noGrp="1"/>
          </p:cNvSpPr>
          <p:nvPr>
            <p:ph idx="15"/>
          </p:nvPr>
        </p:nvSpPr>
        <p:spPr>
          <a:xfrm>
            <a:off x="818708" y="5478444"/>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a:extLst>
              <a:ext uri="{FF2B5EF4-FFF2-40B4-BE49-F238E27FC236}">
                <a16:creationId xmlns:a16="http://schemas.microsoft.com/office/drawing/2014/main" id="{0F4DFD5A-1709-4576-A9F2-7239592EB06C}"/>
              </a:ext>
            </a:extLst>
          </p:cNvPr>
          <p:cNvSpPr>
            <a:spLocks noGrp="1"/>
          </p:cNvSpPr>
          <p:nvPr>
            <p:ph idx="16"/>
          </p:nvPr>
        </p:nvSpPr>
        <p:spPr>
          <a:xfrm>
            <a:off x="971108" y="5630844"/>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2" name="Straight Connector 11">
            <a:extLst>
              <a:ext uri="{FF2B5EF4-FFF2-40B4-BE49-F238E27FC236}">
                <a16:creationId xmlns:a16="http://schemas.microsoft.com/office/drawing/2014/main" id="{3E779081-9FA8-4F3B-B98E-DFD9BCDDF362}"/>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28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280543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2994572" y="1447800"/>
            <a:ext cx="3199306" cy="431568"/>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3" y="2031768"/>
            <a:ext cx="7521575" cy="10180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18708" y="3179735"/>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12" name="Straight Connector 11">
            <a:extLst>
              <a:ext uri="{FF2B5EF4-FFF2-40B4-BE49-F238E27FC236}">
                <a16:creationId xmlns:a16="http://schemas.microsoft.com/office/drawing/2014/main" id="{BBD07CC5-5104-4888-A1B1-CBE905073A04}"/>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562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80B29623-CAC6-8C4C-B841-D4CB4D6BFB1A}" type="datetimeFigureOut">
              <a:rPr lang="en-US"/>
              <a:pPr/>
              <a:t>8/30/2020</a:t>
            </a:fld>
            <a:endParaRPr lang="en-US" dirty="0"/>
          </a:p>
        </p:txBody>
      </p:sp>
      <p:sp>
        <p:nvSpPr>
          <p:cNvPr id="8"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AF37E88C-9BDA-B641-98F3-43AC5AD44F4A}" type="slidenum">
              <a:rPr lang="en-US"/>
              <a:pPr/>
              <a:t>‹#›</a:t>
            </a:fld>
            <a:endParaRPr lang="en-US" dirty="0"/>
          </a:p>
        </p:txBody>
      </p:sp>
    </p:spTree>
    <p:extLst>
      <p:ext uri="{BB962C8B-B14F-4D97-AF65-F5344CB8AC3E}">
        <p14:creationId xmlns:p14="http://schemas.microsoft.com/office/powerpoint/2010/main" val="277034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65584"/>
            <a:ext cx="7543800" cy="989708"/>
          </a:xfrm>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sz="half" idx="1"/>
          </p:nvPr>
        </p:nvSpPr>
        <p:spPr>
          <a:xfrm>
            <a:off x="82296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p:txBody>
          <a:bodyPr/>
          <a:lstStyle>
            <a:lvl1pPr>
              <a:defRPr/>
            </a:lvl1pPr>
          </a:lstStyle>
          <a:p>
            <a:fld id="{EFE90CCC-AEAC-9342-BE29-34BA8D58342E}" type="slidenum">
              <a:rPr lang="en-US"/>
              <a:pPr/>
              <a:t>‹#›</a:t>
            </a:fld>
            <a:endParaRPr lang="en-US" dirty="0"/>
          </a:p>
        </p:txBody>
      </p:sp>
    </p:spTree>
    <p:extLst>
      <p:ext uri="{BB962C8B-B14F-4D97-AF65-F5344CB8AC3E}">
        <p14:creationId xmlns:p14="http://schemas.microsoft.com/office/powerpoint/2010/main" val="334008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90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97318"/>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71600"/>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51C004F-D33C-4241-B716-FD61B7447ECE}" type="slidenum">
              <a:rPr lang="en-US"/>
              <a:pPr/>
              <a:t>‹#›</a:t>
            </a:fld>
            <a:endParaRPr lang="en-US" dirty="0"/>
          </a:p>
        </p:txBody>
      </p:sp>
    </p:spTree>
    <p:extLst>
      <p:ext uri="{BB962C8B-B14F-4D97-AF65-F5344CB8AC3E}">
        <p14:creationId xmlns:p14="http://schemas.microsoft.com/office/powerpoint/2010/main" val="838864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152400"/>
            <a:ext cx="7543800" cy="1025525"/>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p:cNvSpPr>
            <a:spLocks noGrp="1"/>
          </p:cNvSpPr>
          <p:nvPr>
            <p:ph type="body" idx="1"/>
          </p:nvPr>
        </p:nvSpPr>
        <p:spPr bwMode="auto">
          <a:xfrm>
            <a:off x="822325" y="1447801"/>
            <a:ext cx="7543800" cy="42767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tx1"/>
                </a:solidFill>
                <a:latin typeface="Arial" panose="020B0604020202020204" pitchFamily="34" charset="0"/>
                <a:cs typeface="Arial" panose="020B0604020202020204" pitchFamily="34" charset="0"/>
              </a:defRPr>
            </a:lvl1pPr>
          </a:lstStyle>
          <a:p>
            <a:fld id="{93D5C46F-FDCC-EE45-9E50-CD2CFC809647}" type="slidenum">
              <a:rPr lang="en-US" smtClean="0"/>
              <a:pPr/>
              <a:t>‹#›</a:t>
            </a:fld>
            <a:endParaRPr lang="en-US" dirty="0"/>
          </a:p>
        </p:txBody>
      </p:sp>
      <p:sp>
        <p:nvSpPr>
          <p:cNvPr id="11" name="TextBox 10"/>
          <p:cNvSpPr txBox="1"/>
          <p:nvPr userDrawn="1"/>
        </p:nvSpPr>
        <p:spPr>
          <a:xfrm>
            <a:off x="7772400" y="6497637"/>
            <a:ext cx="1219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solidFill>
                  <a:schemeClr val="tx1"/>
                </a:solidFill>
                <a:latin typeface="+mn-lt"/>
                <a:cs typeface="Arial" panose="020B0604020202020204" pitchFamily="34" charset="0"/>
              </a:rPr>
              <a:t>14-</a:t>
            </a:r>
            <a:fld id="{27BBBF69-DB93-0642-ABE6-83332ACF7052}" type="slidenum">
              <a:rPr lang="en-US" sz="1000">
                <a:solidFill>
                  <a:schemeClr val="tx1"/>
                </a:solidFill>
                <a:latin typeface="+mn-lt"/>
                <a:cs typeface="Arial" panose="020B0604020202020204" pitchFamily="34" charset="0"/>
              </a:rPr>
              <a:pPr algn="r" eaLnBrk="1" hangingPunct="1"/>
              <a:t>‹#›</a:t>
            </a:fld>
            <a:endParaRPr lang="en-US" sz="1000" dirty="0">
              <a:solidFill>
                <a:schemeClr val="tx1"/>
              </a:solidFill>
              <a:latin typeface="+mn-lt"/>
              <a:cs typeface="Arial" panose="020B0604020202020204" pitchFamily="34" charset="0"/>
            </a:endParaRPr>
          </a:p>
        </p:txBody>
      </p:sp>
      <p:sp>
        <p:nvSpPr>
          <p:cNvPr id="13" name="Text Box 18"/>
          <p:cNvSpPr txBox="1">
            <a:spLocks noChangeArrowheads="1"/>
          </p:cNvSpPr>
          <p:nvPr userDrawn="1"/>
        </p:nvSpPr>
        <p:spPr bwMode="auto">
          <a:xfrm>
            <a:off x="228600" y="6457950"/>
            <a:ext cx="1066800" cy="230832"/>
          </a:xfrm>
          <a:prstGeom prst="rect">
            <a:avLst/>
          </a:prstGeom>
          <a:noFill/>
          <a:ln>
            <a:noFill/>
          </a:ln>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0" dirty="0">
                <a:solidFill>
                  <a:schemeClr val="tx1"/>
                </a:solidFill>
                <a:latin typeface="+mn-lt"/>
                <a:ea typeface="ＭＳ Ｐゴシック" charset="0"/>
                <a:cs typeface="Arial" panose="020B0604020202020204" pitchFamily="34" charset="0"/>
              </a:rPr>
              <a:t>© McGraw Hill</a:t>
            </a:r>
          </a:p>
        </p:txBody>
      </p:sp>
    </p:spTree>
  </p:cSld>
  <p:clrMap bg1="lt1" tx1="dk1" bg2="lt2" tx2="dk2" accent1="accent1" accent2="accent2" accent3="accent3" accent4="accent4" accent5="accent5" accent6="accent6" hlink="hlink" folHlink="folHlink"/>
  <p:sldLayoutIdLst>
    <p:sldLayoutId id="2147484713" r:id="rId1"/>
    <p:sldLayoutId id="2147484738" r:id="rId2"/>
    <p:sldLayoutId id="2147484739" r:id="rId3"/>
    <p:sldLayoutId id="2147484740" r:id="rId4"/>
    <p:sldLayoutId id="2147484741" r:id="rId5"/>
    <p:sldLayoutId id="2147484742" r:id="rId6"/>
    <p:sldLayoutId id="2147484719" r:id="rId7"/>
    <p:sldLayoutId id="2147484714" r:id="rId8"/>
    <p:sldLayoutId id="2147484715" r:id="rId9"/>
    <p:sldLayoutId id="2147484716" r:id="rId10"/>
    <p:sldLayoutId id="2147484720" r:id="rId11"/>
    <p:sldLayoutId id="2147484721" r:id="rId12"/>
    <p:sldLayoutId id="2147484722" r:id="rId13"/>
    <p:sldLayoutId id="2147484717" r:id="rId14"/>
    <p:sldLayoutId id="2147484723" r:id="rId15"/>
    <p:sldLayoutId id="2147484724" r:id="rId16"/>
    <p:sldLayoutId id="2147484743" r:id="rId17"/>
  </p:sldLayoutIdLst>
  <p:txStyles>
    <p:titleStyle>
      <a:lvl1pPr algn="l" rtl="0" eaLnBrk="0" fontAlgn="base" hangingPunct="0">
        <a:lnSpc>
          <a:spcPct val="85000"/>
        </a:lnSpc>
        <a:spcBef>
          <a:spcPct val="0"/>
        </a:spcBef>
        <a:spcAft>
          <a:spcPct val="0"/>
        </a:spcAft>
        <a:defRPr sz="4000" kern="1200" spc="-50">
          <a:solidFill>
            <a:schemeClr val="tx1"/>
          </a:solidFill>
          <a:latin typeface="+mj-lt"/>
          <a:ea typeface="ＭＳ Ｐゴシック" charset="0"/>
          <a:cs typeface="Arial" panose="020B0604020202020204" pitchFamily="34" charset="0"/>
        </a:defRPr>
      </a:lvl1pPr>
      <a:lvl2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2pPr>
      <a:lvl3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3pPr>
      <a:lvl4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4pPr>
      <a:lvl5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0" indent="0" algn="l" rtl="0" eaLnBrk="0" fontAlgn="base" hangingPunct="0">
        <a:lnSpc>
          <a:spcPct val="100000"/>
        </a:lnSpc>
        <a:spcBef>
          <a:spcPts val="1200"/>
        </a:spcBef>
        <a:spcAft>
          <a:spcPts val="200"/>
        </a:spcAft>
        <a:buClr>
          <a:schemeClr val="accent1"/>
        </a:buClr>
        <a:buSzPct val="100000"/>
        <a:buFont typeface="Calibri" charset="0"/>
        <a:buNone/>
        <a:defRPr sz="2000" kern="1200">
          <a:solidFill>
            <a:schemeClr val="tx1"/>
          </a:solidFill>
          <a:latin typeface="+mn-lt"/>
          <a:ea typeface="ＭＳ Ｐゴシック" charset="0"/>
          <a:cs typeface="Arial" panose="020B0604020202020204" pitchFamily="34" charset="0"/>
        </a:defRPr>
      </a:lvl1pPr>
      <a:lvl2pPr marL="200025" indent="0" algn="l" rtl="0" eaLnBrk="0" fontAlgn="base" hangingPunct="0">
        <a:lnSpc>
          <a:spcPct val="100000"/>
        </a:lnSpc>
        <a:spcBef>
          <a:spcPts val="200"/>
        </a:spcBef>
        <a:spcAft>
          <a:spcPts val="400"/>
        </a:spcAft>
        <a:buClr>
          <a:schemeClr val="accent1"/>
        </a:buClr>
        <a:buFont typeface="Calibri" charset="0"/>
        <a:buNone/>
        <a:defRPr kern="1200">
          <a:solidFill>
            <a:schemeClr val="tx1"/>
          </a:solidFill>
          <a:latin typeface="+mn-lt"/>
          <a:ea typeface="ＭＳ Ｐゴシック" charset="0"/>
          <a:cs typeface="Arial" panose="020B0604020202020204" pitchFamily="34" charset="0"/>
        </a:defRPr>
      </a:lvl2pPr>
      <a:lvl3pPr marL="384175"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3pPr>
      <a:lvl4pPr marL="566737"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4pPr>
      <a:lvl5pPr marL="749300"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152400"/>
            <a:ext cx="7543800" cy="1025525"/>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p:cNvSpPr>
            <a:spLocks noGrp="1"/>
          </p:cNvSpPr>
          <p:nvPr>
            <p:ph type="body" idx="1"/>
          </p:nvPr>
        </p:nvSpPr>
        <p:spPr bwMode="auto">
          <a:xfrm>
            <a:off x="822325" y="1447800"/>
            <a:ext cx="7543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FFFFFF"/>
                </a:solidFill>
              </a:defRPr>
            </a:lvl1pPr>
          </a:lstStyle>
          <a:p>
            <a:fld id="{76D20C4D-5179-C041-84FD-6B867395215B}" type="datetimeFigureOut">
              <a:rPr lang="en-US"/>
              <a:pPr/>
              <a:t>8/30/2020</a:t>
            </a:fld>
            <a:endParaRPr lang="en-US" dirty="0"/>
          </a:p>
        </p:txBody>
      </p:sp>
      <p:sp>
        <p:nvSpPr>
          <p:cNvPr id="5" name="Footer Placeholder 4"/>
          <p:cNvSpPr>
            <a:spLocks noGrp="1"/>
          </p:cNvSpPr>
          <p:nvPr>
            <p:ph type="ftr" sz="quarter" idx="3"/>
          </p:nvPr>
        </p:nvSpPr>
        <p:spPr>
          <a:xfrm>
            <a:off x="2765425" y="6459538"/>
            <a:ext cx="3616325"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FFFFFF"/>
                </a:solidFill>
                <a:ea typeface="MS PGothic" pitchFamily="34" charset="-128"/>
                <a:cs typeface="+mn-cs"/>
              </a:defRPr>
            </a:lvl1pPr>
          </a:lstStyle>
          <a:p>
            <a:pPr>
              <a:defRPr/>
            </a:pPr>
            <a:endParaRPr lang="en-US" altLang="en-US" dirty="0"/>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defRPr>
            </a:lvl1pPr>
          </a:lstStyle>
          <a:p>
            <a:fld id="{F5CFD9FE-3DD1-C847-ACD9-B043AD2AA492}" type="slidenum">
              <a:rPr lang="en-US"/>
              <a:pPr/>
              <a:t>‹#›</a:t>
            </a:fld>
            <a:endParaRPr lang="en-US" dirty="0"/>
          </a:p>
        </p:txBody>
      </p:sp>
      <p:cxnSp>
        <p:nvCxnSpPr>
          <p:cNvPr id="10" name="Straight Connector 9"/>
          <p:cNvCxnSpPr/>
          <p:nvPr/>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7772400" y="0"/>
            <a:ext cx="1219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t>5-</a:t>
            </a:r>
            <a:fld id="{FAB4660F-8364-B742-815B-0F1CDF3B9640}" type="slidenum">
              <a:rPr lang="en-US" sz="1000"/>
              <a:pPr algn="r" eaLnBrk="1" hangingPunct="1"/>
              <a:t>‹#›</a:t>
            </a:fld>
            <a:endParaRPr lang="en-US" sz="1000" dirty="0"/>
          </a:p>
        </p:txBody>
      </p:sp>
    </p:spTree>
    <p:extLst>
      <p:ext uri="{BB962C8B-B14F-4D97-AF65-F5344CB8AC3E}">
        <p14:creationId xmlns:p14="http://schemas.microsoft.com/office/powerpoint/2010/main" val="1239115196"/>
      </p:ext>
    </p:extLst>
  </p:cSld>
  <p:clrMap bg1="lt1" tx1="dk1" bg2="lt2" tx2="dk2" accent1="accent1" accent2="accent2" accent3="accent3" accent4="accent4" accent5="accent5" accent6="accent6" hlink="hlink" folHlink="folHlink"/>
  <p:sldLayoutIdLst>
    <p:sldLayoutId id="2147484726" r:id="rId1"/>
    <p:sldLayoutId id="2147484727" r:id="rId2"/>
    <p:sldLayoutId id="2147484728" r:id="rId3"/>
    <p:sldLayoutId id="2147484729" r:id="rId4"/>
    <p:sldLayoutId id="2147484730" r:id="rId5"/>
    <p:sldLayoutId id="2147484731" r:id="rId6"/>
    <p:sldLayoutId id="2147484732" r:id="rId7"/>
    <p:sldLayoutId id="2147484733" r:id="rId8"/>
    <p:sldLayoutId id="2147484734" r:id="rId9"/>
    <p:sldLayoutId id="2147484735" r:id="rId10"/>
    <p:sldLayoutId id="2147484736" r:id="rId11"/>
    <p:sldLayoutId id="2147484737" r:id="rId12"/>
  </p:sldLayoutIdLst>
  <p:txStyles>
    <p:titleStyle>
      <a:lvl1pPr algn="l" rtl="0" eaLnBrk="0" fontAlgn="base" hangingPunct="0">
        <a:lnSpc>
          <a:spcPct val="85000"/>
        </a:lnSpc>
        <a:spcBef>
          <a:spcPct val="0"/>
        </a:spcBef>
        <a:spcAft>
          <a:spcPct val="0"/>
        </a:spcAft>
        <a:defRPr sz="4000" kern="1200" spc="-50">
          <a:solidFill>
            <a:srgbClr val="404040"/>
          </a:solidFill>
          <a:latin typeface="+mj-lt"/>
          <a:ea typeface="ＭＳ Ｐゴシック" charset="0"/>
          <a:cs typeface="+mj-cs"/>
        </a:defRPr>
      </a:lvl1pPr>
      <a:lvl2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2pPr>
      <a:lvl3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3pPr>
      <a:lvl4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4pPr>
      <a:lvl5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mn-lt"/>
          <a:ea typeface="ＭＳ Ｐゴシック" charset="0"/>
          <a:cs typeface="+mn-cs"/>
        </a:defRPr>
      </a:lvl1pPr>
      <a:lvl2pPr marL="382588" indent="-182563" algn="l"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mn-lt"/>
          <a:ea typeface="ＭＳ Ｐゴシック" charset="0"/>
          <a:cs typeface="+mn-cs"/>
        </a:defRPr>
      </a:lvl2pPr>
      <a:lvl3pPr marL="566738"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3pPr>
      <a:lvl4pPr marL="749300"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4pPr>
      <a:lvl5pPr marL="931863"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6.bin"/><Relationship Id="rId4" Type="http://schemas.openxmlformats.org/officeDocument/2006/relationships/image" Target="../media/image8.w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11.wmf"/></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12.wmf"/></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3.wmf"/></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image" Target="../media/image14.wmf"/></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40702" y="1066800"/>
            <a:ext cx="7993697" cy="1527549"/>
          </a:xfrm>
        </p:spPr>
        <p:txBody>
          <a:bodyPr lIns="90488" tIns="44450" rIns="90488" bIns="44450">
            <a:noAutofit/>
          </a:bodyPr>
          <a:lstStyle/>
          <a:p>
            <a:pPr eaLnBrk="1" hangingPunct="1">
              <a:defRPr/>
            </a:pPr>
            <a:r>
              <a:rPr lang="en-US" altLang="en-US" sz="5000" noProof="0" dirty="0">
                <a:ea typeface="MS PGothic" charset="-128"/>
              </a:rPr>
              <a:t>Capital Budgeting Decisions</a:t>
            </a:r>
            <a:endParaRPr lang="en-US" altLang="en-US" sz="5000" noProof="0" dirty="0">
              <a:solidFill>
                <a:schemeClr val="tx1">
                  <a:lumMod val="85000"/>
                  <a:lumOff val="15000"/>
                </a:schemeClr>
              </a:solidFill>
              <a:ea typeface="MS PGothic" charset="-128"/>
            </a:endParaRPr>
          </a:p>
        </p:txBody>
      </p:sp>
      <p:sp>
        <p:nvSpPr>
          <p:cNvPr id="11" name="Subtitle 10">
            <a:extLst>
              <a:ext uri="{FF2B5EF4-FFF2-40B4-BE49-F238E27FC236}">
                <a16:creationId xmlns:a16="http://schemas.microsoft.com/office/drawing/2014/main" id="{3293C181-142F-49FD-B6A1-CE721C9C804B}"/>
              </a:ext>
            </a:extLst>
          </p:cNvPr>
          <p:cNvSpPr>
            <a:spLocks noGrp="1"/>
          </p:cNvSpPr>
          <p:nvPr>
            <p:ph type="subTitle" idx="1"/>
          </p:nvPr>
        </p:nvSpPr>
        <p:spPr/>
        <p:txBody>
          <a:bodyPr>
            <a:normAutofit/>
          </a:bodyPr>
          <a:lstStyle/>
          <a:p>
            <a:pPr lvl="0" eaLnBrk="1" fontAlgn="auto" hangingPunct="1">
              <a:spcAft>
                <a:spcPts val="0"/>
              </a:spcAft>
              <a:buClr>
                <a:srgbClr val="28C4CC"/>
              </a:buClr>
              <a:defRPr/>
            </a:pPr>
            <a:r>
              <a:rPr lang="en-US" noProof="0" dirty="0">
                <a:solidFill>
                  <a:srgbClr val="242D48"/>
                </a:solidFill>
                <a:ea typeface="ＭＳ Ｐゴシック" charset="-128"/>
              </a:rPr>
              <a:t>Chapter 14</a:t>
            </a:r>
          </a:p>
        </p:txBody>
      </p:sp>
      <p:sp>
        <p:nvSpPr>
          <p:cNvPr id="12" name="Content Placeholder 11">
            <a:extLst>
              <a:ext uri="{FF2B5EF4-FFF2-40B4-BE49-F238E27FC236}">
                <a16:creationId xmlns:a16="http://schemas.microsoft.com/office/drawing/2014/main" id="{B1BEB1BD-CE99-43BF-97B9-1807B8E77767}"/>
              </a:ext>
            </a:extLst>
          </p:cNvPr>
          <p:cNvSpPr>
            <a:spLocks noGrp="1"/>
          </p:cNvSpPr>
          <p:nvPr>
            <p:ph sz="quarter" idx="14"/>
          </p:nvPr>
        </p:nvSpPr>
        <p:spPr>
          <a:xfrm>
            <a:off x="540703" y="4038600"/>
            <a:ext cx="4640897" cy="1143000"/>
          </a:xfrm>
        </p:spPr>
        <p:txBody>
          <a:bodyPr/>
          <a:lstStyle/>
          <a:p>
            <a:pPr marL="0" lvl="0" indent="0">
              <a:lnSpc>
                <a:spcPct val="100000"/>
              </a:lnSpc>
              <a:spcBef>
                <a:spcPct val="0"/>
              </a:spcBef>
              <a:spcAft>
                <a:spcPct val="0"/>
              </a:spcAft>
              <a:buClrTx/>
              <a:buSzTx/>
              <a:buNone/>
              <a:defRPr/>
            </a:pPr>
            <a:r>
              <a:rPr lang="en-US" sz="3600" spc="-50" noProof="0" dirty="0">
                <a:solidFill>
                  <a:srgbClr val="474747"/>
                </a:solidFill>
                <a:latin typeface="Calibri Light" panose="020F0302020204030204" pitchFamily="34" charset="0"/>
                <a:ea typeface="MS PGothic" charset="-128"/>
                <a:cs typeface="Calibri Light" panose="020F0302020204030204" pitchFamily="34" charset="0"/>
              </a:rPr>
              <a:t>Managerial Accounting</a:t>
            </a:r>
          </a:p>
          <a:p>
            <a:pPr marL="0" lvl="0" indent="0">
              <a:lnSpc>
                <a:spcPct val="100000"/>
              </a:lnSpc>
              <a:spcBef>
                <a:spcPct val="0"/>
              </a:spcBef>
              <a:spcAft>
                <a:spcPct val="0"/>
              </a:spcAft>
              <a:buClrTx/>
              <a:buSzTx/>
              <a:buNone/>
              <a:defRPr/>
            </a:pPr>
            <a:r>
              <a:rPr lang="en-US" sz="2400" spc="-50" noProof="0" dirty="0">
                <a:solidFill>
                  <a:srgbClr val="474747"/>
                </a:solidFill>
                <a:latin typeface="Calibri Light" panose="020F0302020204030204" pitchFamily="34" charset="0"/>
                <a:ea typeface="MS PGothic" charset="-128"/>
                <a:cs typeface="Calibri Light" panose="020F0302020204030204" pitchFamily="34" charset="0"/>
              </a:rPr>
              <a:t>Seventeenth edition</a:t>
            </a:r>
          </a:p>
        </p:txBody>
      </p:sp>
      <p:pic>
        <p:nvPicPr>
          <p:cNvPr id="14" name="Picture 4" descr="Image of the textbook cover">
            <a:extLst>
              <a:ext uri="{FF2B5EF4-FFF2-40B4-BE49-F238E27FC236}">
                <a16:creationId xmlns:a16="http://schemas.microsoft.com/office/drawing/2014/main" id="{EC777E73-5697-475A-BDA6-21A05BF6ECE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tretch>
            <a:fillRect/>
          </a:stretch>
        </p:blipFill>
        <p:spPr bwMode="auto">
          <a:xfrm>
            <a:off x="5577880" y="2864877"/>
            <a:ext cx="2797827" cy="3335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ontent Placeholder 8">
            <a:extLst>
              <a:ext uri="{FF2B5EF4-FFF2-40B4-BE49-F238E27FC236}">
                <a16:creationId xmlns:a16="http://schemas.microsoft.com/office/drawing/2014/main" id="{A54BC8DC-5D2D-4DC2-90EE-55848D8D4FE2}"/>
              </a:ext>
            </a:extLst>
          </p:cNvPr>
          <p:cNvSpPr>
            <a:spLocks noGrp="1"/>
          </p:cNvSpPr>
          <p:nvPr>
            <p:ph sz="quarter" idx="13"/>
          </p:nvPr>
        </p:nvSpPr>
        <p:spPr/>
        <p:txBody>
          <a:bodyPr/>
          <a:lstStyle/>
          <a:p>
            <a:r>
              <a:rPr lang="en-US" sz="1200" noProof="0" dirty="0">
                <a:solidFill>
                  <a:schemeClr val="tx1"/>
                </a:solidFill>
              </a:rPr>
              <a:t>© 2021 McGraw Hill. All rights reserved. Authorized only for instructor use in the classroom. No reproduction or further distribution permitted without the prior written consent of McGraw Hill.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C26A6-C093-4E24-8441-1BAF5A6AE2A0}"/>
              </a:ext>
            </a:extLst>
          </p:cNvPr>
          <p:cNvSpPr>
            <a:spLocks noGrp="1"/>
          </p:cNvSpPr>
          <p:nvPr>
            <p:ph type="title"/>
          </p:nvPr>
        </p:nvSpPr>
        <p:spPr/>
        <p:txBody>
          <a:bodyPr/>
          <a:lstStyle/>
          <a:p>
            <a:r>
              <a:rPr lang="en-US" noProof="0" dirty="0"/>
              <a:t>Payback Method </a:t>
            </a:r>
            <a:r>
              <a:rPr lang="en-US" sz="1000" noProof="0" dirty="0"/>
              <a:t>1</a:t>
            </a:r>
          </a:p>
        </p:txBody>
      </p:sp>
      <p:sp>
        <p:nvSpPr>
          <p:cNvPr id="3" name="Content Placeholder 2">
            <a:extLst>
              <a:ext uri="{FF2B5EF4-FFF2-40B4-BE49-F238E27FC236}">
                <a16:creationId xmlns:a16="http://schemas.microsoft.com/office/drawing/2014/main" id="{5D4A2C2E-0747-4724-8870-0C3CEE8A7887}"/>
              </a:ext>
            </a:extLst>
          </p:cNvPr>
          <p:cNvSpPr>
            <a:spLocks noGrp="1"/>
          </p:cNvSpPr>
          <p:nvPr>
            <p:ph idx="1"/>
          </p:nvPr>
        </p:nvSpPr>
        <p:spPr>
          <a:xfrm>
            <a:off x="822325" y="1447801"/>
            <a:ext cx="7543800" cy="1904999"/>
          </a:xfrm>
          <a:ln>
            <a:solidFill>
              <a:schemeClr val="tx1"/>
            </a:solidFill>
          </a:ln>
        </p:spPr>
        <p:txBody>
          <a:bodyPr/>
          <a:lstStyle/>
          <a:p>
            <a:pPr algn="ctr"/>
            <a:r>
              <a:rPr lang="en-US" sz="2800" b="1" noProof="0" dirty="0">
                <a:solidFill>
                  <a:schemeClr val="accent6">
                    <a:lumMod val="50000"/>
                  </a:schemeClr>
                </a:solidFill>
                <a:ea typeface="ＭＳ Ｐゴシック" pitchFamily="34" charset="-128"/>
              </a:rPr>
              <a:t>The payback method focuses on the </a:t>
            </a:r>
            <a:r>
              <a:rPr lang="en-US" sz="2800" b="1" noProof="0" dirty="0">
                <a:solidFill>
                  <a:srgbClr val="C00000"/>
                </a:solidFill>
                <a:ea typeface="ＭＳ Ｐゴシック" pitchFamily="34" charset="-128"/>
              </a:rPr>
              <a:t>payback period</a:t>
            </a:r>
            <a:r>
              <a:rPr lang="en-US" sz="2800" b="1" noProof="0" dirty="0">
                <a:solidFill>
                  <a:schemeClr val="accent6">
                    <a:lumMod val="50000"/>
                  </a:schemeClr>
                </a:solidFill>
                <a:ea typeface="ＭＳ Ｐゴシック" pitchFamily="34" charset="-128"/>
              </a:rPr>
              <a:t>, which is the length of time that it takes for a project to recoup its initial cost out of the cash receipts that it generates.</a:t>
            </a:r>
          </a:p>
        </p:txBody>
      </p:sp>
    </p:spTree>
    <p:extLst>
      <p:ext uri="{BB962C8B-B14F-4D97-AF65-F5344CB8AC3E}">
        <p14:creationId xmlns:p14="http://schemas.microsoft.com/office/powerpoint/2010/main" val="1031953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C26A6-C093-4E24-8441-1BAF5A6AE2A0}"/>
              </a:ext>
            </a:extLst>
          </p:cNvPr>
          <p:cNvSpPr>
            <a:spLocks noGrp="1"/>
          </p:cNvSpPr>
          <p:nvPr>
            <p:ph type="title"/>
          </p:nvPr>
        </p:nvSpPr>
        <p:spPr/>
        <p:txBody>
          <a:bodyPr/>
          <a:lstStyle/>
          <a:p>
            <a:r>
              <a:rPr lang="en-US" noProof="0" dirty="0"/>
              <a:t>Payback Method </a:t>
            </a:r>
            <a:r>
              <a:rPr lang="en-US" sz="1000" noProof="0" dirty="0"/>
              <a:t>2</a:t>
            </a:r>
          </a:p>
        </p:txBody>
      </p:sp>
      <p:sp>
        <p:nvSpPr>
          <p:cNvPr id="3" name="Content Placeholder 2">
            <a:extLst>
              <a:ext uri="{FF2B5EF4-FFF2-40B4-BE49-F238E27FC236}">
                <a16:creationId xmlns:a16="http://schemas.microsoft.com/office/drawing/2014/main" id="{5D4A2C2E-0747-4724-8870-0C3CEE8A7887}"/>
              </a:ext>
            </a:extLst>
          </p:cNvPr>
          <p:cNvSpPr>
            <a:spLocks noGrp="1"/>
          </p:cNvSpPr>
          <p:nvPr>
            <p:ph idx="1"/>
          </p:nvPr>
        </p:nvSpPr>
        <p:spPr>
          <a:xfrm>
            <a:off x="822325" y="1447801"/>
            <a:ext cx="7543800" cy="2819399"/>
          </a:xfrm>
          <a:ln>
            <a:solidFill>
              <a:schemeClr val="tx1"/>
            </a:solidFill>
          </a:ln>
        </p:spPr>
        <p:txBody>
          <a:bodyPr/>
          <a:lstStyle/>
          <a:p>
            <a:pPr marL="57150" eaLnBrk="1" hangingPunct="1"/>
            <a:r>
              <a:rPr lang="en-US" sz="2800" b="1" noProof="0" dirty="0">
                <a:solidFill>
                  <a:srgbClr val="305250"/>
                </a:solidFill>
              </a:rPr>
              <a:t>The payback method analyzes cash flows; however, it does not consider the time value of money.</a:t>
            </a:r>
          </a:p>
          <a:p>
            <a:pPr marL="57150" eaLnBrk="1" hangingPunct="1"/>
            <a:r>
              <a:rPr lang="en-US" sz="2800" b="1" noProof="0" dirty="0">
                <a:solidFill>
                  <a:srgbClr val="305250"/>
                </a:solidFill>
              </a:rPr>
              <a:t>When the annual net cash inflow is the same each year, this formula can be used to compute the payback period:</a:t>
            </a:r>
          </a:p>
        </p:txBody>
      </p:sp>
      <p:graphicFrame>
        <p:nvGraphicFramePr>
          <p:cNvPr id="4" name="Object 3">
            <a:extLst>
              <a:ext uri="{FF2B5EF4-FFF2-40B4-BE49-F238E27FC236}">
                <a16:creationId xmlns:a16="http://schemas.microsoft.com/office/drawing/2014/main" id="{EE6DB100-5341-4BDF-80E7-6441CFEDA03D}"/>
              </a:ext>
            </a:extLst>
          </p:cNvPr>
          <p:cNvGraphicFramePr>
            <a:graphicFrameLocks noChangeAspect="1"/>
          </p:cNvGraphicFramePr>
          <p:nvPr>
            <p:extLst>
              <p:ext uri="{D42A27DB-BD31-4B8C-83A1-F6EECF244321}">
                <p14:modId xmlns:p14="http://schemas.microsoft.com/office/powerpoint/2010/main" val="3408016041"/>
              </p:ext>
            </p:extLst>
          </p:nvPr>
        </p:nvGraphicFramePr>
        <p:xfrm>
          <a:off x="1887538" y="4702175"/>
          <a:ext cx="5154612" cy="739775"/>
        </p:xfrm>
        <a:graphic>
          <a:graphicData uri="http://schemas.openxmlformats.org/presentationml/2006/ole">
            <mc:AlternateContent xmlns:mc="http://schemas.openxmlformats.org/markup-compatibility/2006">
              <mc:Choice xmlns:v="urn:schemas-microsoft-com:vml" Requires="v">
                <p:oleObj spid="_x0000_s3154" name="Equation" r:id="rId3" imgW="4686120" imgH="672840" progId="Equation.DSMT4">
                  <p:embed/>
                </p:oleObj>
              </mc:Choice>
              <mc:Fallback>
                <p:oleObj name="Equation" r:id="rId3" imgW="4686120" imgH="672840" progId="Equation.DSMT4">
                  <p:embed/>
                  <p:pic>
                    <p:nvPicPr>
                      <p:cNvPr id="0" name=""/>
                      <p:cNvPicPr/>
                      <p:nvPr/>
                    </p:nvPicPr>
                    <p:blipFill>
                      <a:blip r:embed="rId4"/>
                      <a:stretch>
                        <a:fillRect/>
                      </a:stretch>
                    </p:blipFill>
                    <p:spPr>
                      <a:xfrm>
                        <a:off x="1887538" y="4702175"/>
                        <a:ext cx="5154612" cy="739775"/>
                      </a:xfrm>
                      <a:prstGeom prst="rect">
                        <a:avLst/>
                      </a:prstGeom>
                    </p:spPr>
                  </p:pic>
                </p:oleObj>
              </mc:Fallback>
            </mc:AlternateContent>
          </a:graphicData>
        </a:graphic>
      </p:graphicFrame>
    </p:spTree>
    <p:extLst>
      <p:ext uri="{BB962C8B-B14F-4D97-AF65-F5344CB8AC3E}">
        <p14:creationId xmlns:p14="http://schemas.microsoft.com/office/powerpoint/2010/main" val="3009247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A2891-7979-482F-B89E-662EAAA7C426}"/>
              </a:ext>
            </a:extLst>
          </p:cNvPr>
          <p:cNvSpPr>
            <a:spLocks noGrp="1"/>
          </p:cNvSpPr>
          <p:nvPr>
            <p:ph type="title"/>
          </p:nvPr>
        </p:nvSpPr>
        <p:spPr/>
        <p:txBody>
          <a:bodyPr/>
          <a:lstStyle/>
          <a:p>
            <a:r>
              <a:rPr lang="en-US" noProof="0" dirty="0"/>
              <a:t>Payback Method </a:t>
            </a:r>
            <a:r>
              <a:rPr lang="en-US" sz="1000" noProof="0" dirty="0"/>
              <a:t>3</a:t>
            </a:r>
          </a:p>
        </p:txBody>
      </p:sp>
      <p:sp>
        <p:nvSpPr>
          <p:cNvPr id="3" name="Content Placeholder 2">
            <a:extLst>
              <a:ext uri="{FF2B5EF4-FFF2-40B4-BE49-F238E27FC236}">
                <a16:creationId xmlns:a16="http://schemas.microsoft.com/office/drawing/2014/main" id="{9E546DD1-E07B-4B15-9342-146145D0E6A8}"/>
              </a:ext>
            </a:extLst>
          </p:cNvPr>
          <p:cNvSpPr>
            <a:spLocks noGrp="1"/>
          </p:cNvSpPr>
          <p:nvPr>
            <p:ph idx="1"/>
          </p:nvPr>
        </p:nvSpPr>
        <p:spPr>
          <a:xfrm>
            <a:off x="822325" y="1447800"/>
            <a:ext cx="7543800" cy="2134386"/>
          </a:xfrm>
        </p:spPr>
        <p:txBody>
          <a:bodyPr/>
          <a:lstStyle/>
          <a:p>
            <a:pPr>
              <a:spcAft>
                <a:spcPts val="0"/>
              </a:spcAft>
            </a:pPr>
            <a:r>
              <a:rPr lang="en-US" sz="2800" noProof="0" dirty="0"/>
              <a:t>Management at the Daily Grind wants to install an espresso bar in its restaurant that:</a:t>
            </a:r>
          </a:p>
          <a:p>
            <a:pPr marL="402336" indent="-402336">
              <a:spcAft>
                <a:spcPts val="0"/>
              </a:spcAft>
              <a:buClr>
                <a:schemeClr val="tx1"/>
              </a:buClr>
              <a:buFont typeface="+mj-lt"/>
              <a:buAutoNum type="arabicPeriod"/>
            </a:pPr>
            <a:r>
              <a:rPr lang="en-US" sz="2800" noProof="0" dirty="0"/>
              <a:t>Costs $140,000 and has a 10-year life.</a:t>
            </a:r>
          </a:p>
          <a:p>
            <a:pPr marL="402336" indent="-402336">
              <a:spcAft>
                <a:spcPts val="0"/>
              </a:spcAft>
              <a:buClr>
                <a:schemeClr val="tx1"/>
              </a:buClr>
              <a:buFont typeface="+mj-lt"/>
              <a:buAutoNum type="arabicPeriod"/>
            </a:pPr>
            <a:r>
              <a:rPr lang="en-US" sz="2800" noProof="0" dirty="0"/>
              <a:t>Will generate annual net cash inflows of $35,000.</a:t>
            </a:r>
          </a:p>
        </p:txBody>
      </p:sp>
      <p:sp>
        <p:nvSpPr>
          <p:cNvPr id="4" name="Content Placeholder 3">
            <a:extLst>
              <a:ext uri="{FF2B5EF4-FFF2-40B4-BE49-F238E27FC236}">
                <a16:creationId xmlns:a16="http://schemas.microsoft.com/office/drawing/2014/main" id="{B9D6D03B-8547-481E-8CAB-FD54E764F171}"/>
              </a:ext>
            </a:extLst>
          </p:cNvPr>
          <p:cNvSpPr>
            <a:spLocks noGrp="1"/>
          </p:cNvSpPr>
          <p:nvPr>
            <p:ph idx="10"/>
          </p:nvPr>
        </p:nvSpPr>
        <p:spPr>
          <a:xfrm>
            <a:off x="822324" y="3962400"/>
            <a:ext cx="7521575" cy="1752600"/>
          </a:xfrm>
        </p:spPr>
        <p:txBody>
          <a:bodyPr/>
          <a:lstStyle/>
          <a:p>
            <a:r>
              <a:rPr lang="en-US" sz="2800" noProof="0" dirty="0"/>
              <a:t>Management requires a payback period of five years or less on all investments.</a:t>
            </a:r>
          </a:p>
          <a:p>
            <a:r>
              <a:rPr lang="en-US" sz="2800" noProof="0" dirty="0"/>
              <a:t>What is the payback period for the espresso bar?</a:t>
            </a:r>
          </a:p>
        </p:txBody>
      </p:sp>
    </p:spTree>
    <p:extLst>
      <p:ext uri="{BB962C8B-B14F-4D97-AF65-F5344CB8AC3E}">
        <p14:creationId xmlns:p14="http://schemas.microsoft.com/office/powerpoint/2010/main" val="3594890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9030C-E5D2-4722-A294-79E76F97DD9A}"/>
              </a:ext>
            </a:extLst>
          </p:cNvPr>
          <p:cNvSpPr>
            <a:spLocks noGrp="1"/>
          </p:cNvSpPr>
          <p:nvPr>
            <p:ph type="title"/>
          </p:nvPr>
        </p:nvSpPr>
        <p:spPr/>
        <p:txBody>
          <a:bodyPr/>
          <a:lstStyle/>
          <a:p>
            <a:r>
              <a:rPr lang="en-US" noProof="0" dirty="0"/>
              <a:t>Payback Method</a:t>
            </a:r>
            <a:r>
              <a:rPr lang="en-US" dirty="0"/>
              <a:t> </a:t>
            </a:r>
            <a:r>
              <a:rPr lang="en-US" sz="1000" noProof="0" dirty="0"/>
              <a:t>4</a:t>
            </a:r>
          </a:p>
        </p:txBody>
      </p:sp>
      <p:graphicFrame>
        <p:nvGraphicFramePr>
          <p:cNvPr id="5" name="Object 4">
            <a:extLst>
              <a:ext uri="{FF2B5EF4-FFF2-40B4-BE49-F238E27FC236}">
                <a16:creationId xmlns:a16="http://schemas.microsoft.com/office/drawing/2014/main" id="{3A09116D-5EDF-4257-90D0-0586F3DF4170}"/>
              </a:ext>
            </a:extLst>
          </p:cNvPr>
          <p:cNvGraphicFramePr>
            <a:graphicFrameLocks noChangeAspect="1"/>
          </p:cNvGraphicFramePr>
          <p:nvPr>
            <p:extLst>
              <p:ext uri="{D42A27DB-BD31-4B8C-83A1-F6EECF244321}">
                <p14:modId xmlns:p14="http://schemas.microsoft.com/office/powerpoint/2010/main" val="3604856092"/>
              </p:ext>
            </p:extLst>
          </p:nvPr>
        </p:nvGraphicFramePr>
        <p:xfrm>
          <a:off x="1892300" y="1995488"/>
          <a:ext cx="5154613" cy="739775"/>
        </p:xfrm>
        <a:graphic>
          <a:graphicData uri="http://schemas.openxmlformats.org/presentationml/2006/ole">
            <mc:AlternateContent xmlns:mc="http://schemas.openxmlformats.org/markup-compatibility/2006">
              <mc:Choice xmlns:v="urn:schemas-microsoft-com:vml" Requires="v">
                <p:oleObj spid="_x0000_s4334" name="Equation" r:id="rId3" imgW="4686120" imgH="672840" progId="Equation.DSMT4">
                  <p:embed/>
                </p:oleObj>
              </mc:Choice>
              <mc:Fallback>
                <p:oleObj name="Equation" r:id="rId3" imgW="4686120" imgH="672840" progId="Equation.DSMT4">
                  <p:embed/>
                  <p:pic>
                    <p:nvPicPr>
                      <p:cNvPr id="4" name="Object 3">
                        <a:extLst>
                          <a:ext uri="{FF2B5EF4-FFF2-40B4-BE49-F238E27FC236}">
                            <a16:creationId xmlns:a16="http://schemas.microsoft.com/office/drawing/2014/main" id="{EE6DB100-5341-4BDF-80E7-6441CFEDA03D}"/>
                          </a:ext>
                        </a:extLst>
                      </p:cNvPr>
                      <p:cNvPicPr/>
                      <p:nvPr/>
                    </p:nvPicPr>
                    <p:blipFill>
                      <a:blip r:embed="rId4"/>
                      <a:stretch>
                        <a:fillRect/>
                      </a:stretch>
                    </p:blipFill>
                    <p:spPr>
                      <a:xfrm>
                        <a:off x="1892300" y="1995488"/>
                        <a:ext cx="5154613" cy="73977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C5C145CE-953E-4D05-B581-D3EDC37F55DC}"/>
              </a:ext>
            </a:extLst>
          </p:cNvPr>
          <p:cNvGraphicFramePr>
            <a:graphicFrameLocks noChangeAspect="1"/>
          </p:cNvGraphicFramePr>
          <p:nvPr>
            <p:extLst>
              <p:ext uri="{D42A27DB-BD31-4B8C-83A1-F6EECF244321}">
                <p14:modId xmlns:p14="http://schemas.microsoft.com/office/powerpoint/2010/main" val="2904420715"/>
              </p:ext>
            </p:extLst>
          </p:nvPr>
        </p:nvGraphicFramePr>
        <p:xfrm>
          <a:off x="1887538" y="3098800"/>
          <a:ext cx="3149600" cy="723900"/>
        </p:xfrm>
        <a:graphic>
          <a:graphicData uri="http://schemas.openxmlformats.org/presentationml/2006/ole">
            <mc:AlternateContent xmlns:mc="http://schemas.openxmlformats.org/markup-compatibility/2006">
              <mc:Choice xmlns:v="urn:schemas-microsoft-com:vml" Requires="v">
                <p:oleObj spid="_x0000_s4335" name="Equation" r:id="rId5" imgW="3149280" imgH="723600" progId="Equation.DSMT4">
                  <p:embed/>
                </p:oleObj>
              </mc:Choice>
              <mc:Fallback>
                <p:oleObj name="Equation" r:id="rId5" imgW="3149280" imgH="723600" progId="Equation.DSMT4">
                  <p:embed/>
                  <p:pic>
                    <p:nvPicPr>
                      <p:cNvPr id="0" name=""/>
                      <p:cNvPicPr/>
                      <p:nvPr/>
                    </p:nvPicPr>
                    <p:blipFill>
                      <a:blip r:embed="rId6"/>
                      <a:stretch>
                        <a:fillRect/>
                      </a:stretch>
                    </p:blipFill>
                    <p:spPr>
                      <a:xfrm>
                        <a:off x="1887538" y="3098800"/>
                        <a:ext cx="3149600" cy="7239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C38110D-D9C4-4211-A8E3-23D7EB2851C6}"/>
              </a:ext>
            </a:extLst>
          </p:cNvPr>
          <p:cNvGraphicFramePr>
            <a:graphicFrameLocks noChangeAspect="1"/>
          </p:cNvGraphicFramePr>
          <p:nvPr>
            <p:extLst>
              <p:ext uri="{D42A27DB-BD31-4B8C-83A1-F6EECF244321}">
                <p14:modId xmlns:p14="http://schemas.microsoft.com/office/powerpoint/2010/main" val="1959645789"/>
              </p:ext>
            </p:extLst>
          </p:nvPr>
        </p:nvGraphicFramePr>
        <p:xfrm>
          <a:off x="1893888" y="4157663"/>
          <a:ext cx="3048000" cy="317500"/>
        </p:xfrm>
        <a:graphic>
          <a:graphicData uri="http://schemas.openxmlformats.org/presentationml/2006/ole">
            <mc:AlternateContent xmlns:mc="http://schemas.openxmlformats.org/markup-compatibility/2006">
              <mc:Choice xmlns:v="urn:schemas-microsoft-com:vml" Requires="v">
                <p:oleObj spid="_x0000_s4336" name="Equation" r:id="rId7" imgW="3047760" imgH="317160" progId="Equation.DSMT4">
                  <p:embed/>
                </p:oleObj>
              </mc:Choice>
              <mc:Fallback>
                <p:oleObj name="Equation" r:id="rId7" imgW="3047760" imgH="317160" progId="Equation.DSMT4">
                  <p:embed/>
                  <p:pic>
                    <p:nvPicPr>
                      <p:cNvPr id="6" name="Object 5">
                        <a:extLst>
                          <a:ext uri="{FF2B5EF4-FFF2-40B4-BE49-F238E27FC236}">
                            <a16:creationId xmlns:a16="http://schemas.microsoft.com/office/drawing/2014/main" id="{C5C145CE-953E-4D05-B581-D3EDC37F55DC}"/>
                          </a:ext>
                        </a:extLst>
                      </p:cNvPr>
                      <p:cNvPicPr/>
                      <p:nvPr/>
                    </p:nvPicPr>
                    <p:blipFill>
                      <a:blip r:embed="rId8"/>
                      <a:stretch>
                        <a:fillRect/>
                      </a:stretch>
                    </p:blipFill>
                    <p:spPr>
                      <a:xfrm>
                        <a:off x="1893888" y="4157663"/>
                        <a:ext cx="3048000" cy="317500"/>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881E91BC-B43E-4CB8-842E-2716ADB97AD2}"/>
              </a:ext>
            </a:extLst>
          </p:cNvPr>
          <p:cNvSpPr>
            <a:spLocks noGrp="1"/>
          </p:cNvSpPr>
          <p:nvPr>
            <p:ph idx="1"/>
          </p:nvPr>
        </p:nvSpPr>
        <p:spPr>
          <a:xfrm>
            <a:off x="822325" y="4896675"/>
            <a:ext cx="7543800" cy="1311850"/>
          </a:xfrm>
        </p:spPr>
        <p:txBody>
          <a:bodyPr/>
          <a:lstStyle/>
          <a:p>
            <a:r>
              <a:rPr lang="en-US" sz="2600" b="1" noProof="0" dirty="0">
                <a:solidFill>
                  <a:srgbClr val="0000C0"/>
                </a:solidFill>
              </a:rPr>
              <a:t>According to the company’s criterion, management would invest in the espresso bar because its payback period is less than five years.</a:t>
            </a:r>
          </a:p>
        </p:txBody>
      </p:sp>
    </p:spTree>
    <p:extLst>
      <p:ext uri="{BB962C8B-B14F-4D97-AF65-F5344CB8AC3E}">
        <p14:creationId xmlns:p14="http://schemas.microsoft.com/office/powerpoint/2010/main" val="2280964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1A3A9-0861-4904-A674-D20216795B85}"/>
              </a:ext>
            </a:extLst>
          </p:cNvPr>
          <p:cNvSpPr>
            <a:spLocks noGrp="1"/>
          </p:cNvSpPr>
          <p:nvPr>
            <p:ph type="title"/>
          </p:nvPr>
        </p:nvSpPr>
        <p:spPr/>
        <p:txBody>
          <a:bodyPr/>
          <a:lstStyle/>
          <a:p>
            <a:r>
              <a:rPr lang="en-US" noProof="0" dirty="0"/>
              <a:t>Quick Check 1</a:t>
            </a:r>
          </a:p>
        </p:txBody>
      </p:sp>
      <p:sp>
        <p:nvSpPr>
          <p:cNvPr id="6" name="Content Placeholder 5">
            <a:extLst>
              <a:ext uri="{FF2B5EF4-FFF2-40B4-BE49-F238E27FC236}">
                <a16:creationId xmlns:a16="http://schemas.microsoft.com/office/drawing/2014/main" id="{CE51D855-EF9D-43E8-B18A-059AA02F429E}"/>
              </a:ext>
            </a:extLst>
          </p:cNvPr>
          <p:cNvSpPr>
            <a:spLocks noGrp="1"/>
          </p:cNvSpPr>
          <p:nvPr>
            <p:ph idx="1"/>
          </p:nvPr>
        </p:nvSpPr>
        <p:spPr>
          <a:xfrm>
            <a:off x="822325" y="1447800"/>
            <a:ext cx="7543800" cy="381000"/>
          </a:xfrm>
        </p:spPr>
        <p:txBody>
          <a:bodyPr/>
          <a:lstStyle/>
          <a:p>
            <a:r>
              <a:rPr lang="en-US" noProof="0" dirty="0"/>
              <a:t>Consider the following two investments:</a:t>
            </a:r>
          </a:p>
        </p:txBody>
      </p:sp>
      <p:graphicFrame>
        <p:nvGraphicFramePr>
          <p:cNvPr id="10" name="Table 10">
            <a:extLst>
              <a:ext uri="{FF2B5EF4-FFF2-40B4-BE49-F238E27FC236}">
                <a16:creationId xmlns:a16="http://schemas.microsoft.com/office/drawing/2014/main" id="{58C160DF-8FDC-490F-A680-2317B0364AC1}"/>
              </a:ext>
            </a:extLst>
          </p:cNvPr>
          <p:cNvGraphicFramePr>
            <a:graphicFrameLocks noGrp="1"/>
          </p:cNvGraphicFramePr>
          <p:nvPr>
            <p:extLst>
              <p:ext uri="{D42A27DB-BD31-4B8C-83A1-F6EECF244321}">
                <p14:modId xmlns:p14="http://schemas.microsoft.com/office/powerpoint/2010/main" val="3767756801"/>
              </p:ext>
            </p:extLst>
          </p:nvPr>
        </p:nvGraphicFramePr>
        <p:xfrm>
          <a:off x="1524000" y="2057400"/>
          <a:ext cx="6096000" cy="1685635"/>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428167278"/>
                    </a:ext>
                  </a:extLst>
                </a:gridCol>
                <a:gridCol w="2032000">
                  <a:extLst>
                    <a:ext uri="{9D8B030D-6E8A-4147-A177-3AD203B41FA5}">
                      <a16:colId xmlns:a16="http://schemas.microsoft.com/office/drawing/2014/main" val="1664945196"/>
                    </a:ext>
                  </a:extLst>
                </a:gridCol>
                <a:gridCol w="2032000">
                  <a:extLst>
                    <a:ext uri="{9D8B030D-6E8A-4147-A177-3AD203B41FA5}">
                      <a16:colId xmlns:a16="http://schemas.microsoft.com/office/drawing/2014/main" val="1673462219"/>
                    </a:ext>
                  </a:extLst>
                </a:gridCol>
              </a:tblGrid>
              <a:tr h="337127">
                <a:tc>
                  <a:txBody>
                    <a:bodyPr/>
                    <a:lstStyle/>
                    <a:p>
                      <a:endParaRPr lang="en-IN" sz="1600" dirty="0">
                        <a:solidFill>
                          <a:schemeClr val="tx1"/>
                        </a:solidFill>
                      </a:endParaRPr>
                    </a:p>
                  </a:txBody>
                  <a:tcPr marT="41564" marB="41564">
                    <a:solidFill>
                      <a:schemeClr val="bg1"/>
                    </a:solidFill>
                  </a:tcPr>
                </a:tc>
                <a:tc>
                  <a:txBody>
                    <a:bodyPr/>
                    <a:lstStyle/>
                    <a:p>
                      <a:pPr algn="ctr"/>
                      <a:r>
                        <a:rPr lang="en-IN" sz="1600" i="1" dirty="0">
                          <a:solidFill>
                            <a:schemeClr val="tx1"/>
                          </a:solidFill>
                        </a:rPr>
                        <a:t>Project X</a:t>
                      </a:r>
                    </a:p>
                  </a:txBody>
                  <a:tcPr marT="41564" marB="41564">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sz="1600" i="1" dirty="0">
                          <a:solidFill>
                            <a:schemeClr val="tx1"/>
                          </a:solidFill>
                        </a:rPr>
                        <a:t>Project Y</a:t>
                      </a:r>
                    </a:p>
                  </a:txBody>
                  <a:tcPr marT="41564" marB="41564">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158428"/>
                  </a:ext>
                </a:extLst>
              </a:tr>
              <a:tr h="337127">
                <a:tc>
                  <a:txBody>
                    <a:bodyPr/>
                    <a:lstStyle/>
                    <a:p>
                      <a:r>
                        <a:rPr lang="en-IN" sz="1600" dirty="0">
                          <a:solidFill>
                            <a:schemeClr val="tx1"/>
                          </a:solidFill>
                        </a:rPr>
                        <a:t>Initial investment</a:t>
                      </a:r>
                    </a:p>
                  </a:txBody>
                  <a:tcPr marT="41564" marB="41564">
                    <a:solidFill>
                      <a:schemeClr val="bg1"/>
                    </a:solidFill>
                  </a:tcPr>
                </a:tc>
                <a:tc>
                  <a:txBody>
                    <a:bodyPr/>
                    <a:lstStyle/>
                    <a:p>
                      <a:pPr algn="ctr"/>
                      <a:r>
                        <a:rPr lang="en-IN" sz="1600" dirty="0">
                          <a:solidFill>
                            <a:schemeClr val="tx1"/>
                          </a:solidFill>
                        </a:rPr>
                        <a:t>$100,000</a:t>
                      </a:r>
                    </a:p>
                  </a:txBody>
                  <a:tcPr marT="41564" marB="41564">
                    <a:lnT w="12700" cap="flat" cmpd="sng" algn="ctr">
                      <a:solidFill>
                        <a:schemeClr val="tx1"/>
                      </a:solidFill>
                      <a:prstDash val="solid"/>
                      <a:round/>
                      <a:headEnd type="none" w="med" len="med"/>
                      <a:tailEnd type="none" w="med" len="med"/>
                    </a:lnT>
                    <a:solidFill>
                      <a:schemeClr val="bg1"/>
                    </a:solidFill>
                  </a:tcPr>
                </a:tc>
                <a:tc>
                  <a:txBody>
                    <a:bodyPr/>
                    <a:lstStyle/>
                    <a:p>
                      <a:pPr algn="ctr"/>
                      <a:r>
                        <a:rPr lang="en-IN" sz="1600" dirty="0">
                          <a:solidFill>
                            <a:schemeClr val="tx1"/>
                          </a:solidFill>
                        </a:rPr>
                        <a:t>$100,000</a:t>
                      </a:r>
                    </a:p>
                  </a:txBody>
                  <a:tcPr marT="41564" marB="4156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261949618"/>
                  </a:ext>
                </a:extLst>
              </a:tr>
              <a:tr h="337127">
                <a:tc>
                  <a:txBody>
                    <a:bodyPr/>
                    <a:lstStyle/>
                    <a:p>
                      <a:r>
                        <a:rPr lang="en-IN" sz="1600" dirty="0">
                          <a:solidFill>
                            <a:schemeClr val="tx1"/>
                          </a:solidFill>
                        </a:rPr>
                        <a:t>Year 1 cash inflow</a:t>
                      </a:r>
                    </a:p>
                  </a:txBody>
                  <a:tcPr marT="41564" marB="41564">
                    <a:solidFill>
                      <a:schemeClr val="bg1"/>
                    </a:solidFill>
                  </a:tcPr>
                </a:tc>
                <a:tc>
                  <a:txBody>
                    <a:bodyPr/>
                    <a:lstStyle/>
                    <a:p>
                      <a:pPr algn="ctr"/>
                      <a:r>
                        <a:rPr lang="en-IN" sz="1600" dirty="0">
                          <a:solidFill>
                            <a:schemeClr val="tx1"/>
                          </a:solidFill>
                        </a:rPr>
                        <a:t>   $60,000</a:t>
                      </a:r>
                    </a:p>
                  </a:txBody>
                  <a:tcPr marT="41564" marB="41564">
                    <a:solidFill>
                      <a:schemeClr val="bg1"/>
                    </a:solidFill>
                  </a:tcPr>
                </a:tc>
                <a:tc>
                  <a:txBody>
                    <a:bodyPr/>
                    <a:lstStyle/>
                    <a:p>
                      <a:pPr algn="ctr"/>
                      <a:r>
                        <a:rPr lang="en-IN" sz="1600" dirty="0">
                          <a:solidFill>
                            <a:schemeClr val="tx1"/>
                          </a:solidFill>
                        </a:rPr>
                        <a:t>  $60,000</a:t>
                      </a:r>
                    </a:p>
                  </a:txBody>
                  <a:tcPr marT="41564" marB="41564">
                    <a:solidFill>
                      <a:schemeClr val="bg1"/>
                    </a:solidFill>
                  </a:tcPr>
                </a:tc>
                <a:extLst>
                  <a:ext uri="{0D108BD9-81ED-4DB2-BD59-A6C34878D82A}">
                    <a16:rowId xmlns:a16="http://schemas.microsoft.com/office/drawing/2014/main" val="3470068558"/>
                  </a:ext>
                </a:extLst>
              </a:tr>
              <a:tr h="337127">
                <a:tc>
                  <a:txBody>
                    <a:bodyPr/>
                    <a:lstStyle/>
                    <a:p>
                      <a:r>
                        <a:rPr lang="en-IN" sz="1600" dirty="0">
                          <a:solidFill>
                            <a:schemeClr val="tx1"/>
                          </a:solidFill>
                        </a:rPr>
                        <a:t>Year 2 cash inflow</a:t>
                      </a:r>
                    </a:p>
                  </a:txBody>
                  <a:tcPr marT="41564" marB="41564">
                    <a:solidFill>
                      <a:schemeClr val="bg1"/>
                    </a:solidFill>
                  </a:tcPr>
                </a:tc>
                <a:tc>
                  <a:txBody>
                    <a:bodyPr/>
                    <a:lstStyle/>
                    <a:p>
                      <a:pPr algn="ctr"/>
                      <a:r>
                        <a:rPr lang="en-IN" sz="1600" dirty="0">
                          <a:solidFill>
                            <a:schemeClr val="tx1"/>
                          </a:solidFill>
                        </a:rPr>
                        <a:t>   $40,000</a:t>
                      </a:r>
                    </a:p>
                  </a:txBody>
                  <a:tcPr marT="41564" marB="41564">
                    <a:solidFill>
                      <a:schemeClr val="bg1"/>
                    </a:solidFill>
                  </a:tcPr>
                </a:tc>
                <a:tc>
                  <a:txBody>
                    <a:bodyPr/>
                    <a:lstStyle/>
                    <a:p>
                      <a:pPr algn="ctr"/>
                      <a:r>
                        <a:rPr lang="en-IN" sz="1600" dirty="0">
                          <a:solidFill>
                            <a:schemeClr val="tx1"/>
                          </a:solidFill>
                        </a:rPr>
                        <a:t>  $35,000</a:t>
                      </a:r>
                    </a:p>
                  </a:txBody>
                  <a:tcPr marT="41564" marB="41564">
                    <a:solidFill>
                      <a:schemeClr val="bg1"/>
                    </a:solidFill>
                  </a:tcPr>
                </a:tc>
                <a:extLst>
                  <a:ext uri="{0D108BD9-81ED-4DB2-BD59-A6C34878D82A}">
                    <a16:rowId xmlns:a16="http://schemas.microsoft.com/office/drawing/2014/main" val="2460490283"/>
                  </a:ext>
                </a:extLst>
              </a:tr>
              <a:tr h="337127">
                <a:tc>
                  <a:txBody>
                    <a:bodyPr/>
                    <a:lstStyle/>
                    <a:p>
                      <a:r>
                        <a:rPr lang="en-IN" sz="1600" dirty="0">
                          <a:solidFill>
                            <a:schemeClr val="tx1"/>
                          </a:solidFill>
                        </a:rPr>
                        <a:t>Year 3 cash inflow</a:t>
                      </a:r>
                    </a:p>
                  </a:txBody>
                  <a:tcPr marT="41564" marB="41564">
                    <a:solidFill>
                      <a:schemeClr val="bg1"/>
                    </a:solidFill>
                  </a:tcPr>
                </a:tc>
                <a:tc>
                  <a:txBody>
                    <a:bodyPr/>
                    <a:lstStyle/>
                    <a:p>
                      <a:pPr algn="ctr"/>
                      <a:r>
                        <a:rPr lang="en-IN" sz="1600" dirty="0">
                          <a:solidFill>
                            <a:schemeClr val="tx1"/>
                          </a:solidFill>
                        </a:rPr>
                        <a:t>             $0</a:t>
                      </a:r>
                    </a:p>
                  </a:txBody>
                  <a:tcPr marT="41564" marB="41564">
                    <a:solidFill>
                      <a:schemeClr val="bg1"/>
                    </a:solidFill>
                  </a:tcPr>
                </a:tc>
                <a:tc>
                  <a:txBody>
                    <a:bodyPr/>
                    <a:lstStyle/>
                    <a:p>
                      <a:pPr algn="ctr"/>
                      <a:r>
                        <a:rPr lang="en-IN" sz="1600" dirty="0">
                          <a:solidFill>
                            <a:schemeClr val="tx1"/>
                          </a:solidFill>
                        </a:rPr>
                        <a:t>  $25,000</a:t>
                      </a:r>
                    </a:p>
                  </a:txBody>
                  <a:tcPr marT="41564" marB="41564">
                    <a:solidFill>
                      <a:schemeClr val="bg1"/>
                    </a:solidFill>
                  </a:tcPr>
                </a:tc>
                <a:extLst>
                  <a:ext uri="{0D108BD9-81ED-4DB2-BD59-A6C34878D82A}">
                    <a16:rowId xmlns:a16="http://schemas.microsoft.com/office/drawing/2014/main" val="3445203325"/>
                  </a:ext>
                </a:extLst>
              </a:tr>
            </a:tbl>
          </a:graphicData>
        </a:graphic>
      </p:graphicFrame>
      <p:sp>
        <p:nvSpPr>
          <p:cNvPr id="7" name="Content Placeholder 6">
            <a:extLst>
              <a:ext uri="{FF2B5EF4-FFF2-40B4-BE49-F238E27FC236}">
                <a16:creationId xmlns:a16="http://schemas.microsoft.com/office/drawing/2014/main" id="{4087B083-0BAB-4EE3-9E42-9238549279A4}"/>
              </a:ext>
            </a:extLst>
          </p:cNvPr>
          <p:cNvSpPr>
            <a:spLocks noGrp="1"/>
          </p:cNvSpPr>
          <p:nvPr>
            <p:ph idx="10"/>
          </p:nvPr>
        </p:nvSpPr>
        <p:spPr>
          <a:xfrm>
            <a:off x="822324" y="3961770"/>
            <a:ext cx="7521575" cy="1448430"/>
          </a:xfrm>
        </p:spPr>
        <p:txBody>
          <a:bodyPr/>
          <a:lstStyle/>
          <a:p>
            <a:pPr>
              <a:spcBef>
                <a:spcPts val="500"/>
              </a:spcBef>
              <a:spcAft>
                <a:spcPts val="0"/>
              </a:spcAft>
            </a:pPr>
            <a:r>
              <a:rPr lang="en-US" noProof="0" dirty="0"/>
              <a:t>Which project has the shortest payback period?</a:t>
            </a:r>
          </a:p>
          <a:p>
            <a:pPr>
              <a:spcBef>
                <a:spcPts val="500"/>
              </a:spcBef>
              <a:spcAft>
                <a:spcPts val="0"/>
              </a:spcAft>
            </a:pPr>
            <a:r>
              <a:rPr lang="en-US" noProof="0" dirty="0"/>
              <a:t>a. Project X.</a:t>
            </a:r>
          </a:p>
          <a:p>
            <a:pPr>
              <a:spcBef>
                <a:spcPts val="500"/>
              </a:spcBef>
              <a:spcAft>
                <a:spcPts val="0"/>
              </a:spcAft>
            </a:pPr>
            <a:r>
              <a:rPr lang="en-US" noProof="0" dirty="0"/>
              <a:t>b. Project Y.</a:t>
            </a:r>
          </a:p>
          <a:p>
            <a:pPr>
              <a:spcBef>
                <a:spcPts val="500"/>
              </a:spcBef>
              <a:spcAft>
                <a:spcPts val="0"/>
              </a:spcAft>
            </a:pPr>
            <a:r>
              <a:rPr lang="en-US" noProof="0" dirty="0"/>
              <a:t>c. Cannot be determined.</a:t>
            </a:r>
          </a:p>
        </p:txBody>
      </p:sp>
    </p:spTree>
    <p:extLst>
      <p:ext uri="{BB962C8B-B14F-4D97-AF65-F5344CB8AC3E}">
        <p14:creationId xmlns:p14="http://schemas.microsoft.com/office/powerpoint/2010/main" val="3662003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1A3A9-0861-4904-A674-D20216795B85}"/>
              </a:ext>
            </a:extLst>
          </p:cNvPr>
          <p:cNvSpPr>
            <a:spLocks noGrp="1"/>
          </p:cNvSpPr>
          <p:nvPr>
            <p:ph type="title"/>
          </p:nvPr>
        </p:nvSpPr>
        <p:spPr/>
        <p:txBody>
          <a:bodyPr/>
          <a:lstStyle/>
          <a:p>
            <a:r>
              <a:rPr lang="en-US" noProof="0" dirty="0"/>
              <a:t>Quick Check 1a</a:t>
            </a:r>
          </a:p>
        </p:txBody>
      </p:sp>
      <p:sp>
        <p:nvSpPr>
          <p:cNvPr id="6" name="Content Placeholder 5">
            <a:extLst>
              <a:ext uri="{FF2B5EF4-FFF2-40B4-BE49-F238E27FC236}">
                <a16:creationId xmlns:a16="http://schemas.microsoft.com/office/drawing/2014/main" id="{CE51D855-EF9D-43E8-B18A-059AA02F429E}"/>
              </a:ext>
            </a:extLst>
          </p:cNvPr>
          <p:cNvSpPr>
            <a:spLocks noGrp="1"/>
          </p:cNvSpPr>
          <p:nvPr>
            <p:ph idx="1"/>
          </p:nvPr>
        </p:nvSpPr>
        <p:spPr>
          <a:xfrm>
            <a:off x="822325" y="1447800"/>
            <a:ext cx="7543800" cy="381000"/>
          </a:xfrm>
        </p:spPr>
        <p:txBody>
          <a:bodyPr/>
          <a:lstStyle/>
          <a:p>
            <a:r>
              <a:rPr lang="en-US" noProof="0" dirty="0"/>
              <a:t>Consider the following two investments:</a:t>
            </a:r>
          </a:p>
        </p:txBody>
      </p:sp>
      <p:graphicFrame>
        <p:nvGraphicFramePr>
          <p:cNvPr id="10" name="Table 10">
            <a:extLst>
              <a:ext uri="{FF2B5EF4-FFF2-40B4-BE49-F238E27FC236}">
                <a16:creationId xmlns:a16="http://schemas.microsoft.com/office/drawing/2014/main" id="{58C160DF-8FDC-490F-A680-2317B0364AC1}"/>
              </a:ext>
            </a:extLst>
          </p:cNvPr>
          <p:cNvGraphicFramePr>
            <a:graphicFrameLocks noGrp="1"/>
          </p:cNvGraphicFramePr>
          <p:nvPr>
            <p:extLst>
              <p:ext uri="{D42A27DB-BD31-4B8C-83A1-F6EECF244321}">
                <p14:modId xmlns:p14="http://schemas.microsoft.com/office/powerpoint/2010/main" val="843016030"/>
              </p:ext>
            </p:extLst>
          </p:nvPr>
        </p:nvGraphicFramePr>
        <p:xfrm>
          <a:off x="1524000" y="1895765"/>
          <a:ext cx="6096000" cy="1685635"/>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428167278"/>
                    </a:ext>
                  </a:extLst>
                </a:gridCol>
                <a:gridCol w="2032000">
                  <a:extLst>
                    <a:ext uri="{9D8B030D-6E8A-4147-A177-3AD203B41FA5}">
                      <a16:colId xmlns:a16="http://schemas.microsoft.com/office/drawing/2014/main" val="1664945196"/>
                    </a:ext>
                  </a:extLst>
                </a:gridCol>
                <a:gridCol w="2032000">
                  <a:extLst>
                    <a:ext uri="{9D8B030D-6E8A-4147-A177-3AD203B41FA5}">
                      <a16:colId xmlns:a16="http://schemas.microsoft.com/office/drawing/2014/main" val="1673462219"/>
                    </a:ext>
                  </a:extLst>
                </a:gridCol>
              </a:tblGrid>
              <a:tr h="337127">
                <a:tc>
                  <a:txBody>
                    <a:bodyPr/>
                    <a:lstStyle/>
                    <a:p>
                      <a:endParaRPr lang="en-IN" sz="1600" dirty="0">
                        <a:solidFill>
                          <a:schemeClr val="tx1"/>
                        </a:solidFill>
                      </a:endParaRPr>
                    </a:p>
                  </a:txBody>
                  <a:tcPr marT="41564" marB="41564">
                    <a:solidFill>
                      <a:schemeClr val="bg1"/>
                    </a:solidFill>
                  </a:tcPr>
                </a:tc>
                <a:tc>
                  <a:txBody>
                    <a:bodyPr/>
                    <a:lstStyle/>
                    <a:p>
                      <a:pPr algn="ctr"/>
                      <a:r>
                        <a:rPr lang="en-IN" sz="1600" i="1" dirty="0">
                          <a:solidFill>
                            <a:schemeClr val="tx1"/>
                          </a:solidFill>
                        </a:rPr>
                        <a:t>Project X</a:t>
                      </a:r>
                    </a:p>
                  </a:txBody>
                  <a:tcPr marT="41564" marB="41564">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sz="1600" i="1" dirty="0">
                          <a:solidFill>
                            <a:schemeClr val="tx1"/>
                          </a:solidFill>
                        </a:rPr>
                        <a:t>Project Y</a:t>
                      </a:r>
                    </a:p>
                  </a:txBody>
                  <a:tcPr marT="41564" marB="41564">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158428"/>
                  </a:ext>
                </a:extLst>
              </a:tr>
              <a:tr h="337127">
                <a:tc>
                  <a:txBody>
                    <a:bodyPr/>
                    <a:lstStyle/>
                    <a:p>
                      <a:r>
                        <a:rPr lang="en-IN" sz="1600" dirty="0">
                          <a:solidFill>
                            <a:schemeClr val="tx1"/>
                          </a:solidFill>
                        </a:rPr>
                        <a:t>Initial investment</a:t>
                      </a:r>
                    </a:p>
                  </a:txBody>
                  <a:tcPr marT="41564" marB="41564">
                    <a:solidFill>
                      <a:schemeClr val="bg1"/>
                    </a:solidFill>
                  </a:tcPr>
                </a:tc>
                <a:tc>
                  <a:txBody>
                    <a:bodyPr/>
                    <a:lstStyle/>
                    <a:p>
                      <a:pPr algn="ctr"/>
                      <a:r>
                        <a:rPr lang="en-IN" sz="1600" dirty="0">
                          <a:solidFill>
                            <a:schemeClr val="tx1"/>
                          </a:solidFill>
                        </a:rPr>
                        <a:t>$100,000</a:t>
                      </a:r>
                    </a:p>
                  </a:txBody>
                  <a:tcPr marT="41564" marB="41564">
                    <a:lnT w="12700" cap="flat" cmpd="sng" algn="ctr">
                      <a:solidFill>
                        <a:schemeClr val="tx1"/>
                      </a:solidFill>
                      <a:prstDash val="solid"/>
                      <a:round/>
                      <a:headEnd type="none" w="med" len="med"/>
                      <a:tailEnd type="none" w="med" len="med"/>
                    </a:lnT>
                    <a:solidFill>
                      <a:schemeClr val="bg1"/>
                    </a:solidFill>
                  </a:tcPr>
                </a:tc>
                <a:tc>
                  <a:txBody>
                    <a:bodyPr/>
                    <a:lstStyle/>
                    <a:p>
                      <a:pPr algn="ctr"/>
                      <a:r>
                        <a:rPr lang="en-IN" sz="1600" dirty="0">
                          <a:solidFill>
                            <a:schemeClr val="tx1"/>
                          </a:solidFill>
                        </a:rPr>
                        <a:t>$100,000</a:t>
                      </a:r>
                    </a:p>
                  </a:txBody>
                  <a:tcPr marT="41564" marB="4156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261949618"/>
                  </a:ext>
                </a:extLst>
              </a:tr>
              <a:tr h="337127">
                <a:tc>
                  <a:txBody>
                    <a:bodyPr/>
                    <a:lstStyle/>
                    <a:p>
                      <a:r>
                        <a:rPr lang="en-IN" sz="1600" dirty="0">
                          <a:solidFill>
                            <a:schemeClr val="tx1"/>
                          </a:solidFill>
                        </a:rPr>
                        <a:t>Year 1 cash inflow</a:t>
                      </a:r>
                    </a:p>
                  </a:txBody>
                  <a:tcPr marT="41564" marB="41564">
                    <a:solidFill>
                      <a:schemeClr val="bg1"/>
                    </a:solidFill>
                  </a:tcPr>
                </a:tc>
                <a:tc>
                  <a:txBody>
                    <a:bodyPr/>
                    <a:lstStyle/>
                    <a:p>
                      <a:pPr algn="ctr"/>
                      <a:r>
                        <a:rPr lang="en-IN" sz="1600" dirty="0">
                          <a:solidFill>
                            <a:schemeClr val="tx1"/>
                          </a:solidFill>
                        </a:rPr>
                        <a:t>  $60,000</a:t>
                      </a:r>
                    </a:p>
                  </a:txBody>
                  <a:tcPr marT="41564" marB="41564">
                    <a:solidFill>
                      <a:schemeClr val="bg1"/>
                    </a:solidFill>
                  </a:tcPr>
                </a:tc>
                <a:tc>
                  <a:txBody>
                    <a:bodyPr/>
                    <a:lstStyle/>
                    <a:p>
                      <a:pPr algn="ctr"/>
                      <a:r>
                        <a:rPr lang="en-IN" sz="1600" dirty="0">
                          <a:solidFill>
                            <a:schemeClr val="tx1"/>
                          </a:solidFill>
                        </a:rPr>
                        <a:t>  $60,000</a:t>
                      </a:r>
                    </a:p>
                  </a:txBody>
                  <a:tcPr marT="41564" marB="41564">
                    <a:solidFill>
                      <a:schemeClr val="bg1"/>
                    </a:solidFill>
                  </a:tcPr>
                </a:tc>
                <a:extLst>
                  <a:ext uri="{0D108BD9-81ED-4DB2-BD59-A6C34878D82A}">
                    <a16:rowId xmlns:a16="http://schemas.microsoft.com/office/drawing/2014/main" val="3470068558"/>
                  </a:ext>
                </a:extLst>
              </a:tr>
              <a:tr h="337127">
                <a:tc>
                  <a:txBody>
                    <a:bodyPr/>
                    <a:lstStyle/>
                    <a:p>
                      <a:r>
                        <a:rPr lang="en-IN" sz="1600" dirty="0">
                          <a:solidFill>
                            <a:schemeClr val="tx1"/>
                          </a:solidFill>
                        </a:rPr>
                        <a:t>Year 2 cash inflow</a:t>
                      </a:r>
                    </a:p>
                  </a:txBody>
                  <a:tcPr marT="41564" marB="41564">
                    <a:solidFill>
                      <a:schemeClr val="bg1"/>
                    </a:solidFill>
                  </a:tcPr>
                </a:tc>
                <a:tc>
                  <a:txBody>
                    <a:bodyPr/>
                    <a:lstStyle/>
                    <a:p>
                      <a:pPr algn="ctr"/>
                      <a:r>
                        <a:rPr lang="en-IN" sz="1600" dirty="0">
                          <a:solidFill>
                            <a:schemeClr val="tx1"/>
                          </a:solidFill>
                        </a:rPr>
                        <a:t>  $40,000</a:t>
                      </a:r>
                    </a:p>
                  </a:txBody>
                  <a:tcPr marT="41564" marB="41564">
                    <a:solidFill>
                      <a:schemeClr val="bg1"/>
                    </a:solidFill>
                  </a:tcPr>
                </a:tc>
                <a:tc>
                  <a:txBody>
                    <a:bodyPr/>
                    <a:lstStyle/>
                    <a:p>
                      <a:pPr algn="ctr"/>
                      <a:r>
                        <a:rPr lang="en-IN" sz="1600" dirty="0">
                          <a:solidFill>
                            <a:schemeClr val="tx1"/>
                          </a:solidFill>
                        </a:rPr>
                        <a:t>  $35,000</a:t>
                      </a:r>
                    </a:p>
                  </a:txBody>
                  <a:tcPr marT="41564" marB="41564">
                    <a:solidFill>
                      <a:schemeClr val="bg1"/>
                    </a:solidFill>
                  </a:tcPr>
                </a:tc>
                <a:extLst>
                  <a:ext uri="{0D108BD9-81ED-4DB2-BD59-A6C34878D82A}">
                    <a16:rowId xmlns:a16="http://schemas.microsoft.com/office/drawing/2014/main" val="2460490283"/>
                  </a:ext>
                </a:extLst>
              </a:tr>
              <a:tr h="337127">
                <a:tc>
                  <a:txBody>
                    <a:bodyPr/>
                    <a:lstStyle/>
                    <a:p>
                      <a:r>
                        <a:rPr lang="en-IN" sz="1600" dirty="0">
                          <a:solidFill>
                            <a:schemeClr val="tx1"/>
                          </a:solidFill>
                        </a:rPr>
                        <a:t>Year 3 cash inflow</a:t>
                      </a:r>
                    </a:p>
                  </a:txBody>
                  <a:tcPr marT="41564" marB="41564">
                    <a:solidFill>
                      <a:schemeClr val="bg1"/>
                    </a:solidFill>
                  </a:tcPr>
                </a:tc>
                <a:tc>
                  <a:txBody>
                    <a:bodyPr/>
                    <a:lstStyle/>
                    <a:p>
                      <a:pPr algn="ctr"/>
                      <a:r>
                        <a:rPr lang="en-IN" sz="1600" dirty="0">
                          <a:solidFill>
                            <a:schemeClr val="tx1"/>
                          </a:solidFill>
                        </a:rPr>
                        <a:t>            $0</a:t>
                      </a:r>
                    </a:p>
                  </a:txBody>
                  <a:tcPr marT="41564" marB="41564">
                    <a:solidFill>
                      <a:schemeClr val="bg1"/>
                    </a:solidFill>
                  </a:tcPr>
                </a:tc>
                <a:tc>
                  <a:txBody>
                    <a:bodyPr/>
                    <a:lstStyle/>
                    <a:p>
                      <a:pPr algn="ctr"/>
                      <a:r>
                        <a:rPr lang="en-IN" sz="1600" dirty="0">
                          <a:solidFill>
                            <a:schemeClr val="tx1"/>
                          </a:solidFill>
                        </a:rPr>
                        <a:t>  $25,000</a:t>
                      </a:r>
                    </a:p>
                  </a:txBody>
                  <a:tcPr marT="41564" marB="41564">
                    <a:solidFill>
                      <a:schemeClr val="bg1"/>
                    </a:solidFill>
                  </a:tcPr>
                </a:tc>
                <a:extLst>
                  <a:ext uri="{0D108BD9-81ED-4DB2-BD59-A6C34878D82A}">
                    <a16:rowId xmlns:a16="http://schemas.microsoft.com/office/drawing/2014/main" val="3445203325"/>
                  </a:ext>
                </a:extLst>
              </a:tr>
            </a:tbl>
          </a:graphicData>
        </a:graphic>
      </p:graphicFrame>
      <p:sp>
        <p:nvSpPr>
          <p:cNvPr id="7" name="Content Placeholder 6">
            <a:extLst>
              <a:ext uri="{FF2B5EF4-FFF2-40B4-BE49-F238E27FC236}">
                <a16:creationId xmlns:a16="http://schemas.microsoft.com/office/drawing/2014/main" id="{4087B083-0BAB-4EE3-9E42-9238549279A4}"/>
              </a:ext>
            </a:extLst>
          </p:cNvPr>
          <p:cNvSpPr>
            <a:spLocks noGrp="1"/>
          </p:cNvSpPr>
          <p:nvPr>
            <p:ph idx="10"/>
          </p:nvPr>
        </p:nvSpPr>
        <p:spPr>
          <a:xfrm>
            <a:off x="822324" y="3609051"/>
            <a:ext cx="7521575" cy="1448430"/>
          </a:xfrm>
        </p:spPr>
        <p:txBody>
          <a:bodyPr/>
          <a:lstStyle/>
          <a:p>
            <a:pPr>
              <a:spcBef>
                <a:spcPts val="500"/>
              </a:spcBef>
              <a:spcAft>
                <a:spcPts val="0"/>
              </a:spcAft>
            </a:pPr>
            <a:r>
              <a:rPr lang="en-US" noProof="0" dirty="0"/>
              <a:t>Which project has the shortest payback period?</a:t>
            </a:r>
          </a:p>
          <a:p>
            <a:pPr>
              <a:spcBef>
                <a:spcPts val="500"/>
              </a:spcBef>
              <a:spcAft>
                <a:spcPts val="0"/>
              </a:spcAft>
            </a:pPr>
            <a:r>
              <a:rPr lang="en-US" noProof="0" dirty="0">
                <a:solidFill>
                  <a:srgbClr val="0000C0"/>
                </a:solidFill>
              </a:rPr>
              <a:t>a. Answer: Project X.</a:t>
            </a:r>
          </a:p>
          <a:p>
            <a:pPr>
              <a:spcBef>
                <a:spcPts val="500"/>
              </a:spcBef>
              <a:spcAft>
                <a:spcPts val="0"/>
              </a:spcAft>
            </a:pPr>
            <a:r>
              <a:rPr lang="en-US" noProof="0" dirty="0"/>
              <a:t>b. Project Y.</a:t>
            </a:r>
          </a:p>
          <a:p>
            <a:pPr>
              <a:spcBef>
                <a:spcPts val="500"/>
              </a:spcBef>
              <a:spcAft>
                <a:spcPts val="0"/>
              </a:spcAft>
            </a:pPr>
            <a:r>
              <a:rPr lang="en-US" noProof="0" dirty="0"/>
              <a:t>c. Cannot be determined.</a:t>
            </a:r>
          </a:p>
        </p:txBody>
      </p:sp>
      <p:sp>
        <p:nvSpPr>
          <p:cNvPr id="8" name="Content Placeholder 7">
            <a:extLst>
              <a:ext uri="{FF2B5EF4-FFF2-40B4-BE49-F238E27FC236}">
                <a16:creationId xmlns:a16="http://schemas.microsoft.com/office/drawing/2014/main" id="{5979A2CB-FAE0-4F01-A2EA-AE6E5A73B749}"/>
              </a:ext>
            </a:extLst>
          </p:cNvPr>
          <p:cNvSpPr>
            <a:spLocks noGrp="1"/>
          </p:cNvSpPr>
          <p:nvPr>
            <p:ph idx="11"/>
          </p:nvPr>
        </p:nvSpPr>
        <p:spPr>
          <a:xfrm>
            <a:off x="822323" y="5151357"/>
            <a:ext cx="7521575" cy="1125324"/>
          </a:xfrm>
        </p:spPr>
        <p:txBody>
          <a:bodyPr/>
          <a:lstStyle/>
          <a:p>
            <a:pPr marL="292608" indent="-292608">
              <a:spcBef>
                <a:spcPts val="500"/>
              </a:spcBef>
              <a:spcAft>
                <a:spcPts val="0"/>
              </a:spcAft>
              <a:buClr>
                <a:schemeClr val="tx1"/>
              </a:buClr>
              <a:buFont typeface="Arial" panose="020B0604020202020204" pitchFamily="34" charset="0"/>
              <a:buChar char="•"/>
            </a:pPr>
            <a:r>
              <a:rPr lang="en-US" noProof="0" dirty="0"/>
              <a:t>Project X has a payback period of two years.</a:t>
            </a:r>
          </a:p>
          <a:p>
            <a:pPr marL="292608" indent="-292608">
              <a:spcBef>
                <a:spcPts val="500"/>
              </a:spcBef>
              <a:spcAft>
                <a:spcPts val="0"/>
              </a:spcAft>
              <a:buClr>
                <a:schemeClr val="tx1"/>
              </a:buClr>
              <a:buFont typeface="Arial" panose="020B0604020202020204" pitchFamily="34" charset="0"/>
              <a:buChar char="•"/>
            </a:pPr>
            <a:r>
              <a:rPr lang="en-US" noProof="0" dirty="0"/>
              <a:t>Project Y has a payback period of slightly more than two years.</a:t>
            </a:r>
          </a:p>
          <a:p>
            <a:pPr marL="292608" indent="-292608">
              <a:spcBef>
                <a:spcPts val="500"/>
              </a:spcBef>
              <a:spcAft>
                <a:spcPts val="0"/>
              </a:spcAft>
              <a:buClr>
                <a:schemeClr val="tx1"/>
              </a:buClr>
              <a:buFont typeface="Arial" panose="020B0604020202020204" pitchFamily="34" charset="0"/>
              <a:buChar char="•"/>
            </a:pPr>
            <a:r>
              <a:rPr lang="en-US" noProof="0" dirty="0"/>
              <a:t>Which project do you think is better?</a:t>
            </a:r>
          </a:p>
        </p:txBody>
      </p:sp>
    </p:spTree>
    <p:extLst>
      <p:ext uri="{BB962C8B-B14F-4D97-AF65-F5344CB8AC3E}">
        <p14:creationId xmlns:p14="http://schemas.microsoft.com/office/powerpoint/2010/main" val="473353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2B06BAF-17AF-4A68-ADE8-1881B8000BB9}"/>
              </a:ext>
            </a:extLst>
          </p:cNvPr>
          <p:cNvSpPr>
            <a:spLocks noGrp="1"/>
          </p:cNvSpPr>
          <p:nvPr>
            <p:ph type="title"/>
          </p:nvPr>
        </p:nvSpPr>
        <p:spPr>
          <a:xfrm>
            <a:off x="822324" y="152400"/>
            <a:ext cx="7864475" cy="1025525"/>
          </a:xfrm>
        </p:spPr>
        <p:txBody>
          <a:bodyPr>
            <a:normAutofit/>
          </a:bodyPr>
          <a:lstStyle/>
          <a:p>
            <a:r>
              <a:rPr lang="en-US" noProof="0" dirty="0"/>
              <a:t>Evaluation of the Payback Method </a:t>
            </a:r>
            <a:r>
              <a:rPr lang="en-US" sz="1000" noProof="0" dirty="0"/>
              <a:t>1</a:t>
            </a:r>
          </a:p>
        </p:txBody>
      </p:sp>
      <p:sp>
        <p:nvSpPr>
          <p:cNvPr id="8" name="Content Placeholder 7">
            <a:extLst>
              <a:ext uri="{FF2B5EF4-FFF2-40B4-BE49-F238E27FC236}">
                <a16:creationId xmlns:a16="http://schemas.microsoft.com/office/drawing/2014/main" id="{2D09FCF5-0EA3-4EA3-BABB-854568A1FF0A}"/>
              </a:ext>
            </a:extLst>
          </p:cNvPr>
          <p:cNvSpPr>
            <a:spLocks noGrp="1"/>
          </p:cNvSpPr>
          <p:nvPr>
            <p:ph idx="1"/>
          </p:nvPr>
        </p:nvSpPr>
        <p:spPr>
          <a:xfrm>
            <a:off x="822325" y="1447800"/>
            <a:ext cx="7543800" cy="431578"/>
          </a:xfrm>
        </p:spPr>
        <p:txBody>
          <a:bodyPr/>
          <a:lstStyle/>
          <a:p>
            <a:pPr algn="ctr"/>
            <a:r>
              <a:rPr lang="en-US" sz="2600" b="1" noProof="0" dirty="0"/>
              <a:t>Shortcomings</a:t>
            </a:r>
          </a:p>
        </p:txBody>
      </p:sp>
      <p:sp>
        <p:nvSpPr>
          <p:cNvPr id="9" name="Content Placeholder 8">
            <a:extLst>
              <a:ext uri="{FF2B5EF4-FFF2-40B4-BE49-F238E27FC236}">
                <a16:creationId xmlns:a16="http://schemas.microsoft.com/office/drawing/2014/main" id="{23480DB0-7ECB-4A63-A927-3570B16359FA}"/>
              </a:ext>
            </a:extLst>
          </p:cNvPr>
          <p:cNvSpPr>
            <a:spLocks noGrp="1"/>
          </p:cNvSpPr>
          <p:nvPr>
            <p:ph idx="10"/>
          </p:nvPr>
        </p:nvSpPr>
        <p:spPr>
          <a:xfrm>
            <a:off x="822323" y="2403474"/>
            <a:ext cx="1768477" cy="1787525"/>
          </a:xfrm>
        </p:spPr>
        <p:txBody>
          <a:bodyPr/>
          <a:lstStyle/>
          <a:p>
            <a:r>
              <a:rPr lang="en-US" sz="2600" noProof="0" dirty="0"/>
              <a:t>Ignores the time value of money.</a:t>
            </a:r>
          </a:p>
        </p:txBody>
      </p:sp>
      <p:sp>
        <p:nvSpPr>
          <p:cNvPr id="10" name="Content Placeholder 9">
            <a:extLst>
              <a:ext uri="{FF2B5EF4-FFF2-40B4-BE49-F238E27FC236}">
                <a16:creationId xmlns:a16="http://schemas.microsoft.com/office/drawing/2014/main" id="{D5DB0463-83B6-4CA6-B2E9-69FDFF6C6E39}"/>
              </a:ext>
            </a:extLst>
          </p:cNvPr>
          <p:cNvSpPr>
            <a:spLocks noGrp="1"/>
          </p:cNvSpPr>
          <p:nvPr>
            <p:ph idx="11"/>
          </p:nvPr>
        </p:nvSpPr>
        <p:spPr>
          <a:xfrm>
            <a:off x="3505200" y="2403474"/>
            <a:ext cx="2133600" cy="1787525"/>
          </a:xfrm>
        </p:spPr>
        <p:txBody>
          <a:bodyPr/>
          <a:lstStyle/>
          <a:p>
            <a:r>
              <a:rPr lang="en-US" sz="2600" noProof="0" dirty="0"/>
              <a:t>Ignores cash flows after the payback period.</a:t>
            </a:r>
          </a:p>
        </p:txBody>
      </p:sp>
      <p:sp>
        <p:nvSpPr>
          <p:cNvPr id="12" name="Content Placeholder 11">
            <a:extLst>
              <a:ext uri="{FF2B5EF4-FFF2-40B4-BE49-F238E27FC236}">
                <a16:creationId xmlns:a16="http://schemas.microsoft.com/office/drawing/2014/main" id="{41784F6F-CB69-4A8E-A6C2-646B02736831}"/>
              </a:ext>
            </a:extLst>
          </p:cNvPr>
          <p:cNvSpPr>
            <a:spLocks noGrp="1"/>
          </p:cNvSpPr>
          <p:nvPr>
            <p:ph idx="13"/>
          </p:nvPr>
        </p:nvSpPr>
        <p:spPr>
          <a:xfrm>
            <a:off x="6232523" y="2403474"/>
            <a:ext cx="2606677" cy="2181235"/>
          </a:xfrm>
        </p:spPr>
        <p:txBody>
          <a:bodyPr/>
          <a:lstStyle/>
          <a:p>
            <a:r>
              <a:rPr lang="en-US" sz="2600" noProof="0" dirty="0"/>
              <a:t>Shorter payback period does not always mean a more desirable investment.</a:t>
            </a:r>
          </a:p>
        </p:txBody>
      </p:sp>
    </p:spTree>
    <p:extLst>
      <p:ext uri="{BB962C8B-B14F-4D97-AF65-F5344CB8AC3E}">
        <p14:creationId xmlns:p14="http://schemas.microsoft.com/office/powerpoint/2010/main" val="1307486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2B06BAF-17AF-4A68-ADE8-1881B8000BB9}"/>
              </a:ext>
            </a:extLst>
          </p:cNvPr>
          <p:cNvSpPr>
            <a:spLocks noGrp="1"/>
          </p:cNvSpPr>
          <p:nvPr>
            <p:ph type="title"/>
          </p:nvPr>
        </p:nvSpPr>
        <p:spPr>
          <a:xfrm>
            <a:off x="822324" y="152400"/>
            <a:ext cx="7864475" cy="1025525"/>
          </a:xfrm>
        </p:spPr>
        <p:txBody>
          <a:bodyPr>
            <a:normAutofit/>
          </a:bodyPr>
          <a:lstStyle/>
          <a:p>
            <a:r>
              <a:rPr lang="en-US" noProof="0" dirty="0"/>
              <a:t>Evaluation of the Payback Method </a:t>
            </a:r>
            <a:r>
              <a:rPr lang="en-US" sz="1000" noProof="0" dirty="0"/>
              <a:t>2</a:t>
            </a:r>
          </a:p>
        </p:txBody>
      </p:sp>
      <p:sp>
        <p:nvSpPr>
          <p:cNvPr id="8" name="Content Placeholder 7">
            <a:extLst>
              <a:ext uri="{FF2B5EF4-FFF2-40B4-BE49-F238E27FC236}">
                <a16:creationId xmlns:a16="http://schemas.microsoft.com/office/drawing/2014/main" id="{2D09FCF5-0EA3-4EA3-BABB-854568A1FF0A}"/>
              </a:ext>
            </a:extLst>
          </p:cNvPr>
          <p:cNvSpPr>
            <a:spLocks noGrp="1"/>
          </p:cNvSpPr>
          <p:nvPr>
            <p:ph idx="1"/>
          </p:nvPr>
        </p:nvSpPr>
        <p:spPr>
          <a:xfrm>
            <a:off x="822325" y="1447800"/>
            <a:ext cx="7543800" cy="431578"/>
          </a:xfrm>
        </p:spPr>
        <p:txBody>
          <a:bodyPr/>
          <a:lstStyle/>
          <a:p>
            <a:pPr algn="ctr"/>
            <a:r>
              <a:rPr lang="en-US" sz="2600" b="1" noProof="0" dirty="0"/>
              <a:t>Strengths</a:t>
            </a:r>
          </a:p>
        </p:txBody>
      </p:sp>
      <p:sp>
        <p:nvSpPr>
          <p:cNvPr id="9" name="Content Placeholder 8">
            <a:extLst>
              <a:ext uri="{FF2B5EF4-FFF2-40B4-BE49-F238E27FC236}">
                <a16:creationId xmlns:a16="http://schemas.microsoft.com/office/drawing/2014/main" id="{23480DB0-7ECB-4A63-A927-3570B16359FA}"/>
              </a:ext>
            </a:extLst>
          </p:cNvPr>
          <p:cNvSpPr>
            <a:spLocks noGrp="1"/>
          </p:cNvSpPr>
          <p:nvPr>
            <p:ph idx="10"/>
          </p:nvPr>
        </p:nvSpPr>
        <p:spPr>
          <a:xfrm>
            <a:off x="822323" y="2403474"/>
            <a:ext cx="1768477" cy="1787525"/>
          </a:xfrm>
        </p:spPr>
        <p:txBody>
          <a:bodyPr/>
          <a:lstStyle/>
          <a:p>
            <a:r>
              <a:rPr lang="en-US" sz="2600" noProof="0" dirty="0"/>
              <a:t>Serves as screening tool.</a:t>
            </a:r>
          </a:p>
        </p:txBody>
      </p:sp>
      <p:sp>
        <p:nvSpPr>
          <p:cNvPr id="10" name="Content Placeholder 9">
            <a:extLst>
              <a:ext uri="{FF2B5EF4-FFF2-40B4-BE49-F238E27FC236}">
                <a16:creationId xmlns:a16="http://schemas.microsoft.com/office/drawing/2014/main" id="{D5DB0463-83B6-4CA6-B2E9-69FDFF6C6E39}"/>
              </a:ext>
            </a:extLst>
          </p:cNvPr>
          <p:cNvSpPr>
            <a:spLocks noGrp="1"/>
          </p:cNvSpPr>
          <p:nvPr>
            <p:ph idx="11"/>
          </p:nvPr>
        </p:nvSpPr>
        <p:spPr>
          <a:xfrm>
            <a:off x="3505200" y="2403474"/>
            <a:ext cx="2362200" cy="2181235"/>
          </a:xfrm>
        </p:spPr>
        <p:txBody>
          <a:bodyPr/>
          <a:lstStyle/>
          <a:p>
            <a:r>
              <a:rPr lang="en-US" sz="2600" noProof="0" dirty="0"/>
              <a:t>Identifies investments that recoup cash investments quickly.</a:t>
            </a:r>
          </a:p>
        </p:txBody>
      </p:sp>
      <p:sp>
        <p:nvSpPr>
          <p:cNvPr id="12" name="Content Placeholder 11">
            <a:extLst>
              <a:ext uri="{FF2B5EF4-FFF2-40B4-BE49-F238E27FC236}">
                <a16:creationId xmlns:a16="http://schemas.microsoft.com/office/drawing/2014/main" id="{41784F6F-CB69-4A8E-A6C2-646B02736831}"/>
              </a:ext>
            </a:extLst>
          </p:cNvPr>
          <p:cNvSpPr>
            <a:spLocks noGrp="1"/>
          </p:cNvSpPr>
          <p:nvPr>
            <p:ph idx="13"/>
          </p:nvPr>
        </p:nvSpPr>
        <p:spPr>
          <a:xfrm>
            <a:off x="6232523" y="2403474"/>
            <a:ext cx="2606677" cy="2181235"/>
          </a:xfrm>
        </p:spPr>
        <p:txBody>
          <a:bodyPr/>
          <a:lstStyle/>
          <a:p>
            <a:r>
              <a:rPr lang="en-US" sz="2600" noProof="0" dirty="0"/>
              <a:t>Identifies products that recoup initial investment quickly.</a:t>
            </a:r>
          </a:p>
        </p:txBody>
      </p:sp>
    </p:spTree>
    <p:extLst>
      <p:ext uri="{BB962C8B-B14F-4D97-AF65-F5344CB8AC3E}">
        <p14:creationId xmlns:p14="http://schemas.microsoft.com/office/powerpoint/2010/main" val="2356406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BFDB-7EEE-445E-B2C6-31A4D5C26467}"/>
              </a:ext>
            </a:extLst>
          </p:cNvPr>
          <p:cNvSpPr>
            <a:spLocks noGrp="1"/>
          </p:cNvSpPr>
          <p:nvPr>
            <p:ph type="title"/>
          </p:nvPr>
        </p:nvSpPr>
        <p:spPr/>
        <p:txBody>
          <a:bodyPr>
            <a:normAutofit/>
          </a:bodyPr>
          <a:lstStyle/>
          <a:p>
            <a:r>
              <a:rPr lang="en-US" noProof="0" dirty="0"/>
              <a:t>Payback and Uneven Cash Flows </a:t>
            </a:r>
            <a:r>
              <a:rPr lang="en-US" sz="1000" noProof="0" dirty="0"/>
              <a:t>1</a:t>
            </a:r>
          </a:p>
        </p:txBody>
      </p:sp>
      <p:sp>
        <p:nvSpPr>
          <p:cNvPr id="3" name="Content Placeholder 2">
            <a:extLst>
              <a:ext uri="{FF2B5EF4-FFF2-40B4-BE49-F238E27FC236}">
                <a16:creationId xmlns:a16="http://schemas.microsoft.com/office/drawing/2014/main" id="{22F5A251-D28A-46BC-A3FF-7900C380D991}"/>
              </a:ext>
            </a:extLst>
          </p:cNvPr>
          <p:cNvSpPr>
            <a:spLocks noGrp="1"/>
          </p:cNvSpPr>
          <p:nvPr>
            <p:ph idx="1"/>
          </p:nvPr>
        </p:nvSpPr>
        <p:spPr>
          <a:xfrm>
            <a:off x="822324" y="1447799"/>
            <a:ext cx="8093075" cy="2341775"/>
          </a:xfrm>
          <a:ln>
            <a:solidFill>
              <a:schemeClr val="tx1"/>
            </a:solidFill>
          </a:ln>
        </p:spPr>
        <p:txBody>
          <a:bodyPr/>
          <a:lstStyle/>
          <a:p>
            <a:pPr marL="80963"/>
            <a:r>
              <a:rPr lang="en-US" sz="2800" noProof="0" dirty="0"/>
              <a:t>When the cash flows associated with an investment project change from year to year, the payback formula introduced earlier cannot be used.</a:t>
            </a:r>
          </a:p>
          <a:p>
            <a:pPr marL="80963"/>
            <a:r>
              <a:rPr lang="en-US" sz="2800" noProof="0" dirty="0">
                <a:solidFill>
                  <a:srgbClr val="0000C0"/>
                </a:solidFill>
              </a:rPr>
              <a:t>Instead, the unrecovered investment must be tracked year by year.</a:t>
            </a:r>
          </a:p>
        </p:txBody>
      </p:sp>
      <p:graphicFrame>
        <p:nvGraphicFramePr>
          <p:cNvPr id="6" name="Table 6">
            <a:extLst>
              <a:ext uri="{FF2B5EF4-FFF2-40B4-BE49-F238E27FC236}">
                <a16:creationId xmlns:a16="http://schemas.microsoft.com/office/drawing/2014/main" id="{56588EB8-A17B-4FA7-939D-C2201D167F58}"/>
              </a:ext>
            </a:extLst>
          </p:cNvPr>
          <p:cNvGraphicFramePr>
            <a:graphicFrameLocks noGrp="1"/>
          </p:cNvGraphicFramePr>
          <p:nvPr>
            <p:extLst>
              <p:ext uri="{D42A27DB-BD31-4B8C-83A1-F6EECF244321}">
                <p14:modId xmlns:p14="http://schemas.microsoft.com/office/powerpoint/2010/main" val="1964087494"/>
              </p:ext>
            </p:extLst>
          </p:nvPr>
        </p:nvGraphicFramePr>
        <p:xfrm>
          <a:off x="1524000" y="4516120"/>
          <a:ext cx="6096000" cy="74168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334377976"/>
                    </a:ext>
                  </a:extLst>
                </a:gridCol>
                <a:gridCol w="1219200">
                  <a:extLst>
                    <a:ext uri="{9D8B030D-6E8A-4147-A177-3AD203B41FA5}">
                      <a16:colId xmlns:a16="http://schemas.microsoft.com/office/drawing/2014/main" val="2917217285"/>
                    </a:ext>
                  </a:extLst>
                </a:gridCol>
                <a:gridCol w="1219200">
                  <a:extLst>
                    <a:ext uri="{9D8B030D-6E8A-4147-A177-3AD203B41FA5}">
                      <a16:colId xmlns:a16="http://schemas.microsoft.com/office/drawing/2014/main" val="3349857105"/>
                    </a:ext>
                  </a:extLst>
                </a:gridCol>
                <a:gridCol w="1219200">
                  <a:extLst>
                    <a:ext uri="{9D8B030D-6E8A-4147-A177-3AD203B41FA5}">
                      <a16:colId xmlns:a16="http://schemas.microsoft.com/office/drawing/2014/main" val="2543367538"/>
                    </a:ext>
                  </a:extLst>
                </a:gridCol>
                <a:gridCol w="1219200">
                  <a:extLst>
                    <a:ext uri="{9D8B030D-6E8A-4147-A177-3AD203B41FA5}">
                      <a16:colId xmlns:a16="http://schemas.microsoft.com/office/drawing/2014/main" val="2039764613"/>
                    </a:ext>
                  </a:extLst>
                </a:gridCol>
              </a:tblGrid>
              <a:tr h="370840">
                <a:tc>
                  <a:txBody>
                    <a:bodyPr/>
                    <a:lstStyle/>
                    <a:p>
                      <a:pPr algn="ctr"/>
                      <a:r>
                        <a:rPr lang="en-IN" dirty="0">
                          <a:solidFill>
                            <a:schemeClr val="tx1"/>
                          </a:solidFill>
                        </a:rPr>
                        <a:t>Year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Year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Year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Year 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Year 5</a:t>
                      </a:r>
                    </a:p>
                  </a:txBody>
                  <a:tcPr/>
                </a:tc>
                <a:extLst>
                  <a:ext uri="{0D108BD9-81ED-4DB2-BD59-A6C34878D82A}">
                    <a16:rowId xmlns:a16="http://schemas.microsoft.com/office/drawing/2014/main" val="2346237280"/>
                  </a:ext>
                </a:extLst>
              </a:tr>
              <a:tr h="370840">
                <a:tc>
                  <a:txBody>
                    <a:bodyPr/>
                    <a:lstStyle/>
                    <a:p>
                      <a:pPr algn="ctr"/>
                      <a:r>
                        <a:rPr lang="en-IN" dirty="0"/>
                        <a:t>$1,000</a:t>
                      </a:r>
                    </a:p>
                  </a:txBody>
                  <a:tcPr/>
                </a:tc>
                <a:tc>
                  <a:txBody>
                    <a:bodyPr/>
                    <a:lstStyle/>
                    <a:p>
                      <a:pPr algn="ctr"/>
                      <a:r>
                        <a:rPr lang="en-IN" dirty="0"/>
                        <a:t>$0</a:t>
                      </a:r>
                    </a:p>
                  </a:txBody>
                  <a:tcPr/>
                </a:tc>
                <a:tc>
                  <a:txBody>
                    <a:bodyPr/>
                    <a:lstStyle/>
                    <a:p>
                      <a:pPr algn="ctr"/>
                      <a:r>
                        <a:rPr lang="en-IN" dirty="0"/>
                        <a:t>$2,000</a:t>
                      </a:r>
                    </a:p>
                  </a:txBody>
                  <a:tcPr/>
                </a:tc>
                <a:tc>
                  <a:txBody>
                    <a:bodyPr/>
                    <a:lstStyle/>
                    <a:p>
                      <a:pPr algn="ctr"/>
                      <a:r>
                        <a:rPr lang="en-IN" dirty="0"/>
                        <a:t>$1,000</a:t>
                      </a:r>
                    </a:p>
                  </a:txBody>
                  <a:tcPr/>
                </a:tc>
                <a:tc>
                  <a:txBody>
                    <a:bodyPr/>
                    <a:lstStyle/>
                    <a:p>
                      <a:pPr algn="ctr"/>
                      <a:r>
                        <a:rPr lang="en-IN" dirty="0"/>
                        <a:t>$500</a:t>
                      </a:r>
                    </a:p>
                  </a:txBody>
                  <a:tcPr/>
                </a:tc>
                <a:extLst>
                  <a:ext uri="{0D108BD9-81ED-4DB2-BD59-A6C34878D82A}">
                    <a16:rowId xmlns:a16="http://schemas.microsoft.com/office/drawing/2014/main" val="2164231248"/>
                  </a:ext>
                </a:extLst>
              </a:tr>
            </a:tbl>
          </a:graphicData>
        </a:graphic>
      </p:graphicFrame>
    </p:spTree>
    <p:extLst>
      <p:ext uri="{BB962C8B-B14F-4D97-AF65-F5344CB8AC3E}">
        <p14:creationId xmlns:p14="http://schemas.microsoft.com/office/powerpoint/2010/main" val="3819255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BFDB-7EEE-445E-B2C6-31A4D5C26467}"/>
              </a:ext>
            </a:extLst>
          </p:cNvPr>
          <p:cNvSpPr>
            <a:spLocks noGrp="1"/>
          </p:cNvSpPr>
          <p:nvPr>
            <p:ph type="title"/>
          </p:nvPr>
        </p:nvSpPr>
        <p:spPr/>
        <p:txBody>
          <a:bodyPr>
            <a:normAutofit/>
          </a:bodyPr>
          <a:lstStyle/>
          <a:p>
            <a:r>
              <a:rPr lang="en-US" noProof="0" dirty="0"/>
              <a:t>Payback and Uneven Cash Flows </a:t>
            </a:r>
            <a:r>
              <a:rPr lang="en-US" sz="1000" noProof="0" dirty="0"/>
              <a:t>2</a:t>
            </a:r>
          </a:p>
        </p:txBody>
      </p:sp>
      <p:sp>
        <p:nvSpPr>
          <p:cNvPr id="3" name="Content Placeholder 2">
            <a:extLst>
              <a:ext uri="{FF2B5EF4-FFF2-40B4-BE49-F238E27FC236}">
                <a16:creationId xmlns:a16="http://schemas.microsoft.com/office/drawing/2014/main" id="{22F5A251-D28A-46BC-A3FF-7900C380D991}"/>
              </a:ext>
            </a:extLst>
          </p:cNvPr>
          <p:cNvSpPr>
            <a:spLocks noGrp="1"/>
          </p:cNvSpPr>
          <p:nvPr>
            <p:ph idx="1"/>
          </p:nvPr>
        </p:nvSpPr>
        <p:spPr>
          <a:xfrm>
            <a:off x="822324" y="1447800"/>
            <a:ext cx="8093075" cy="1842156"/>
          </a:xfrm>
          <a:ln>
            <a:solidFill>
              <a:schemeClr val="tx1"/>
            </a:solidFill>
          </a:ln>
        </p:spPr>
        <p:txBody>
          <a:bodyPr/>
          <a:lstStyle/>
          <a:p>
            <a:pPr marL="80963"/>
            <a:r>
              <a:rPr lang="en-US" sz="2800" noProof="0" dirty="0"/>
              <a:t>For example, if a project requires an initial investment of $4,000 and provides uneven net cash inflows in years 1‒5 as shown, the investment would be fully recovered in Year 4.</a:t>
            </a:r>
          </a:p>
        </p:txBody>
      </p:sp>
      <p:graphicFrame>
        <p:nvGraphicFramePr>
          <p:cNvPr id="6" name="Table 6">
            <a:extLst>
              <a:ext uri="{FF2B5EF4-FFF2-40B4-BE49-F238E27FC236}">
                <a16:creationId xmlns:a16="http://schemas.microsoft.com/office/drawing/2014/main" id="{56588EB8-A17B-4FA7-939D-C2201D167F58}"/>
              </a:ext>
            </a:extLst>
          </p:cNvPr>
          <p:cNvGraphicFramePr>
            <a:graphicFrameLocks noGrp="1"/>
          </p:cNvGraphicFramePr>
          <p:nvPr/>
        </p:nvGraphicFramePr>
        <p:xfrm>
          <a:off x="1524000" y="4516120"/>
          <a:ext cx="6096000" cy="74168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334377976"/>
                    </a:ext>
                  </a:extLst>
                </a:gridCol>
                <a:gridCol w="1219200">
                  <a:extLst>
                    <a:ext uri="{9D8B030D-6E8A-4147-A177-3AD203B41FA5}">
                      <a16:colId xmlns:a16="http://schemas.microsoft.com/office/drawing/2014/main" val="2917217285"/>
                    </a:ext>
                  </a:extLst>
                </a:gridCol>
                <a:gridCol w="1219200">
                  <a:extLst>
                    <a:ext uri="{9D8B030D-6E8A-4147-A177-3AD203B41FA5}">
                      <a16:colId xmlns:a16="http://schemas.microsoft.com/office/drawing/2014/main" val="3349857105"/>
                    </a:ext>
                  </a:extLst>
                </a:gridCol>
                <a:gridCol w="1219200">
                  <a:extLst>
                    <a:ext uri="{9D8B030D-6E8A-4147-A177-3AD203B41FA5}">
                      <a16:colId xmlns:a16="http://schemas.microsoft.com/office/drawing/2014/main" val="2543367538"/>
                    </a:ext>
                  </a:extLst>
                </a:gridCol>
                <a:gridCol w="1219200">
                  <a:extLst>
                    <a:ext uri="{9D8B030D-6E8A-4147-A177-3AD203B41FA5}">
                      <a16:colId xmlns:a16="http://schemas.microsoft.com/office/drawing/2014/main" val="2039764613"/>
                    </a:ext>
                  </a:extLst>
                </a:gridCol>
              </a:tblGrid>
              <a:tr h="370840">
                <a:tc>
                  <a:txBody>
                    <a:bodyPr/>
                    <a:lstStyle/>
                    <a:p>
                      <a:pPr algn="ctr"/>
                      <a:r>
                        <a:rPr lang="en-IN" dirty="0">
                          <a:solidFill>
                            <a:schemeClr val="tx1"/>
                          </a:solidFill>
                        </a:rPr>
                        <a:t>Year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Year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Year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Year 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Year 5</a:t>
                      </a:r>
                    </a:p>
                  </a:txBody>
                  <a:tcPr/>
                </a:tc>
                <a:extLst>
                  <a:ext uri="{0D108BD9-81ED-4DB2-BD59-A6C34878D82A}">
                    <a16:rowId xmlns:a16="http://schemas.microsoft.com/office/drawing/2014/main" val="2346237280"/>
                  </a:ext>
                </a:extLst>
              </a:tr>
              <a:tr h="370840">
                <a:tc>
                  <a:txBody>
                    <a:bodyPr/>
                    <a:lstStyle/>
                    <a:p>
                      <a:pPr algn="ctr"/>
                      <a:r>
                        <a:rPr lang="en-IN" dirty="0"/>
                        <a:t>$1,000</a:t>
                      </a:r>
                    </a:p>
                  </a:txBody>
                  <a:tcPr/>
                </a:tc>
                <a:tc>
                  <a:txBody>
                    <a:bodyPr/>
                    <a:lstStyle/>
                    <a:p>
                      <a:pPr algn="ctr"/>
                      <a:r>
                        <a:rPr lang="en-IN" dirty="0"/>
                        <a:t>$0</a:t>
                      </a:r>
                    </a:p>
                  </a:txBody>
                  <a:tcPr/>
                </a:tc>
                <a:tc>
                  <a:txBody>
                    <a:bodyPr/>
                    <a:lstStyle/>
                    <a:p>
                      <a:pPr algn="ctr"/>
                      <a:r>
                        <a:rPr lang="en-IN" dirty="0"/>
                        <a:t>$2,000</a:t>
                      </a:r>
                    </a:p>
                  </a:txBody>
                  <a:tcPr/>
                </a:tc>
                <a:tc>
                  <a:txBody>
                    <a:bodyPr/>
                    <a:lstStyle/>
                    <a:p>
                      <a:pPr algn="ctr"/>
                      <a:r>
                        <a:rPr lang="en-IN" dirty="0"/>
                        <a:t>$1,000</a:t>
                      </a:r>
                    </a:p>
                  </a:txBody>
                  <a:tcPr/>
                </a:tc>
                <a:tc>
                  <a:txBody>
                    <a:bodyPr/>
                    <a:lstStyle/>
                    <a:p>
                      <a:pPr algn="ctr"/>
                      <a:r>
                        <a:rPr lang="en-IN" dirty="0"/>
                        <a:t>$500</a:t>
                      </a:r>
                    </a:p>
                  </a:txBody>
                  <a:tcPr/>
                </a:tc>
                <a:extLst>
                  <a:ext uri="{0D108BD9-81ED-4DB2-BD59-A6C34878D82A}">
                    <a16:rowId xmlns:a16="http://schemas.microsoft.com/office/drawing/2014/main" val="2164231248"/>
                  </a:ext>
                </a:extLst>
              </a:tr>
            </a:tbl>
          </a:graphicData>
        </a:graphic>
      </p:graphicFrame>
    </p:spTree>
    <p:extLst>
      <p:ext uri="{BB962C8B-B14F-4D97-AF65-F5344CB8AC3E}">
        <p14:creationId xmlns:p14="http://schemas.microsoft.com/office/powerpoint/2010/main" val="174072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22345-F97E-4ECE-A28D-097A71B0E03E}"/>
              </a:ext>
            </a:extLst>
          </p:cNvPr>
          <p:cNvSpPr>
            <a:spLocks noGrp="1"/>
          </p:cNvSpPr>
          <p:nvPr>
            <p:ph type="title"/>
          </p:nvPr>
        </p:nvSpPr>
        <p:spPr/>
        <p:txBody>
          <a:bodyPr>
            <a:normAutofit/>
          </a:bodyPr>
          <a:lstStyle/>
          <a:p>
            <a:r>
              <a:rPr lang="en-US" noProof="0" dirty="0"/>
              <a:t>Typical Capital Budgeting Decisions </a:t>
            </a:r>
            <a:r>
              <a:rPr lang="en-US" sz="1000" noProof="0" dirty="0"/>
              <a:t>1</a:t>
            </a:r>
          </a:p>
        </p:txBody>
      </p:sp>
      <p:sp>
        <p:nvSpPr>
          <p:cNvPr id="3" name="Content Placeholder 2">
            <a:extLst>
              <a:ext uri="{FF2B5EF4-FFF2-40B4-BE49-F238E27FC236}">
                <a16:creationId xmlns:a16="http://schemas.microsoft.com/office/drawing/2014/main" id="{1C1119EB-C6F5-4378-B44A-57D03C558701}"/>
              </a:ext>
            </a:extLst>
          </p:cNvPr>
          <p:cNvSpPr>
            <a:spLocks noGrp="1"/>
          </p:cNvSpPr>
          <p:nvPr>
            <p:ph idx="1"/>
          </p:nvPr>
        </p:nvSpPr>
        <p:spPr>
          <a:xfrm>
            <a:off x="3473870" y="1828799"/>
            <a:ext cx="2212849" cy="1025523"/>
          </a:xfrm>
          <a:ln>
            <a:solidFill>
              <a:schemeClr val="tx1"/>
            </a:solidFill>
          </a:ln>
        </p:spPr>
        <p:txBody>
          <a:bodyPr/>
          <a:lstStyle/>
          <a:p>
            <a:pPr algn="ctr"/>
            <a:r>
              <a:rPr lang="en-US" sz="2800" noProof="0" dirty="0"/>
              <a:t>Plant expansion</a:t>
            </a:r>
          </a:p>
        </p:txBody>
      </p:sp>
      <p:sp>
        <p:nvSpPr>
          <p:cNvPr id="4" name="Content Placeholder 3">
            <a:extLst>
              <a:ext uri="{FF2B5EF4-FFF2-40B4-BE49-F238E27FC236}">
                <a16:creationId xmlns:a16="http://schemas.microsoft.com/office/drawing/2014/main" id="{1C5EA9BD-90F6-42C1-B4D9-755CCCFFA135}"/>
              </a:ext>
            </a:extLst>
          </p:cNvPr>
          <p:cNvSpPr>
            <a:spLocks noGrp="1"/>
          </p:cNvSpPr>
          <p:nvPr>
            <p:ph idx="10"/>
          </p:nvPr>
        </p:nvSpPr>
        <p:spPr>
          <a:xfrm>
            <a:off x="822323" y="3124200"/>
            <a:ext cx="2677293" cy="949325"/>
          </a:xfrm>
          <a:ln>
            <a:solidFill>
              <a:schemeClr val="tx1"/>
            </a:solidFill>
          </a:ln>
        </p:spPr>
        <p:txBody>
          <a:bodyPr/>
          <a:lstStyle/>
          <a:p>
            <a:pPr algn="ctr"/>
            <a:r>
              <a:rPr lang="en-US" sz="2800" noProof="0" dirty="0"/>
              <a:t>Equipment selection</a:t>
            </a:r>
          </a:p>
        </p:txBody>
      </p:sp>
      <p:sp>
        <p:nvSpPr>
          <p:cNvPr id="5" name="Content Placeholder 4">
            <a:extLst>
              <a:ext uri="{FF2B5EF4-FFF2-40B4-BE49-F238E27FC236}">
                <a16:creationId xmlns:a16="http://schemas.microsoft.com/office/drawing/2014/main" id="{19D823D3-5BFF-49DE-88C9-BD6414E30912}"/>
              </a:ext>
            </a:extLst>
          </p:cNvPr>
          <p:cNvSpPr>
            <a:spLocks noGrp="1"/>
          </p:cNvSpPr>
          <p:nvPr>
            <p:ph idx="11"/>
          </p:nvPr>
        </p:nvSpPr>
        <p:spPr>
          <a:xfrm>
            <a:off x="822322" y="4535221"/>
            <a:ext cx="2677294" cy="646379"/>
          </a:xfrm>
          <a:ln>
            <a:solidFill>
              <a:schemeClr val="tx1"/>
            </a:solidFill>
          </a:ln>
        </p:spPr>
        <p:txBody>
          <a:bodyPr/>
          <a:lstStyle/>
          <a:p>
            <a:pPr algn="ctr"/>
            <a:r>
              <a:rPr lang="en-US" sz="2800" noProof="0" dirty="0"/>
              <a:t>Lease or buy</a:t>
            </a:r>
          </a:p>
        </p:txBody>
      </p:sp>
      <p:sp>
        <p:nvSpPr>
          <p:cNvPr id="7" name="Content Placeholder 6">
            <a:extLst>
              <a:ext uri="{FF2B5EF4-FFF2-40B4-BE49-F238E27FC236}">
                <a16:creationId xmlns:a16="http://schemas.microsoft.com/office/drawing/2014/main" id="{4CCF0F8F-E2BA-4497-B92E-005ADF1D9557}"/>
              </a:ext>
            </a:extLst>
          </p:cNvPr>
          <p:cNvSpPr>
            <a:spLocks noGrp="1"/>
          </p:cNvSpPr>
          <p:nvPr>
            <p:ph idx="13"/>
          </p:nvPr>
        </p:nvSpPr>
        <p:spPr>
          <a:xfrm>
            <a:off x="5330122" y="3122345"/>
            <a:ext cx="2747514" cy="1025524"/>
          </a:xfrm>
          <a:ln>
            <a:solidFill>
              <a:schemeClr val="tx1"/>
            </a:solidFill>
          </a:ln>
        </p:spPr>
        <p:txBody>
          <a:bodyPr/>
          <a:lstStyle/>
          <a:p>
            <a:pPr algn="ctr"/>
            <a:r>
              <a:rPr lang="en-US" sz="2800" noProof="0" dirty="0"/>
              <a:t>Equipment replacement</a:t>
            </a:r>
          </a:p>
        </p:txBody>
      </p:sp>
      <p:sp>
        <p:nvSpPr>
          <p:cNvPr id="8" name="Content Placeholder 7">
            <a:extLst>
              <a:ext uri="{FF2B5EF4-FFF2-40B4-BE49-F238E27FC236}">
                <a16:creationId xmlns:a16="http://schemas.microsoft.com/office/drawing/2014/main" id="{6F3F03B5-2E3B-4649-AE48-896D4A16B116}"/>
              </a:ext>
            </a:extLst>
          </p:cNvPr>
          <p:cNvSpPr>
            <a:spLocks noGrp="1"/>
          </p:cNvSpPr>
          <p:nvPr>
            <p:ph idx="14"/>
          </p:nvPr>
        </p:nvSpPr>
        <p:spPr>
          <a:xfrm>
            <a:off x="5316839" y="4535221"/>
            <a:ext cx="2739420" cy="646379"/>
          </a:xfrm>
          <a:ln>
            <a:solidFill>
              <a:schemeClr val="tx1"/>
            </a:solidFill>
          </a:ln>
        </p:spPr>
        <p:txBody>
          <a:bodyPr/>
          <a:lstStyle/>
          <a:p>
            <a:pPr algn="ctr"/>
            <a:r>
              <a:rPr lang="en-US" sz="2800" noProof="0" dirty="0"/>
              <a:t>Cost reduction</a:t>
            </a:r>
          </a:p>
        </p:txBody>
      </p:sp>
    </p:spTree>
    <p:extLst>
      <p:ext uri="{BB962C8B-B14F-4D97-AF65-F5344CB8AC3E}">
        <p14:creationId xmlns:p14="http://schemas.microsoft.com/office/powerpoint/2010/main" val="3929618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eaLnBrk="1" hangingPunct="1">
              <a:defRPr/>
            </a:pPr>
            <a:r>
              <a:rPr lang="en-US" altLang="en-US" noProof="0" dirty="0">
                <a:ea typeface="+mj-ea"/>
              </a:rPr>
              <a:t>Learning Objective 2</a:t>
            </a:r>
          </a:p>
        </p:txBody>
      </p:sp>
      <p:sp>
        <p:nvSpPr>
          <p:cNvPr id="2" name="Content Placeholder 1">
            <a:extLst>
              <a:ext uri="{FF2B5EF4-FFF2-40B4-BE49-F238E27FC236}">
                <a16:creationId xmlns:a16="http://schemas.microsoft.com/office/drawing/2014/main" id="{CCABD07E-E295-4CE6-B918-208C862DFE52}"/>
              </a:ext>
            </a:extLst>
          </p:cNvPr>
          <p:cNvSpPr>
            <a:spLocks noGrp="1"/>
          </p:cNvSpPr>
          <p:nvPr>
            <p:ph idx="1"/>
          </p:nvPr>
        </p:nvSpPr>
        <p:spPr>
          <a:xfrm>
            <a:off x="822325" y="1447800"/>
            <a:ext cx="7543800" cy="1371600"/>
          </a:xfrm>
          <a:ln w="28575">
            <a:solidFill>
              <a:srgbClr val="002060"/>
            </a:solidFill>
          </a:ln>
        </p:spPr>
        <p:txBody>
          <a:bodyPr/>
          <a:lstStyle/>
          <a:p>
            <a:pPr algn="ctr"/>
            <a:r>
              <a:rPr lang="en-US" sz="3200" noProof="0" dirty="0">
                <a:solidFill>
                  <a:srgbClr val="000000"/>
                </a:solidFill>
                <a:ea typeface="ＭＳ Ｐゴシック" pitchFamily="34" charset="-128"/>
              </a:rPr>
              <a:t>Evaluate the acceptability of an investment project using the net present value method.</a:t>
            </a:r>
          </a:p>
        </p:txBody>
      </p:sp>
    </p:spTree>
    <p:extLst>
      <p:ext uri="{BB962C8B-B14F-4D97-AF65-F5344CB8AC3E}">
        <p14:creationId xmlns:p14="http://schemas.microsoft.com/office/powerpoint/2010/main" val="2961707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83DB5-A136-4393-92C8-C7FD338B8F7D}"/>
              </a:ext>
            </a:extLst>
          </p:cNvPr>
          <p:cNvSpPr>
            <a:spLocks noGrp="1"/>
          </p:cNvSpPr>
          <p:nvPr>
            <p:ph type="title"/>
          </p:nvPr>
        </p:nvSpPr>
        <p:spPr/>
        <p:txBody>
          <a:bodyPr>
            <a:normAutofit/>
          </a:bodyPr>
          <a:lstStyle/>
          <a:p>
            <a:r>
              <a:rPr lang="en-US" noProof="0" dirty="0"/>
              <a:t>Net Present Value Method </a:t>
            </a:r>
            <a:r>
              <a:rPr lang="en-US" sz="1000" noProof="0" dirty="0"/>
              <a:t>1</a:t>
            </a:r>
          </a:p>
        </p:txBody>
      </p:sp>
      <p:sp>
        <p:nvSpPr>
          <p:cNvPr id="3" name="Content Placeholder 2">
            <a:extLst>
              <a:ext uri="{FF2B5EF4-FFF2-40B4-BE49-F238E27FC236}">
                <a16:creationId xmlns:a16="http://schemas.microsoft.com/office/drawing/2014/main" id="{C3431070-CDFC-496A-8086-BAECEF56D652}"/>
              </a:ext>
            </a:extLst>
          </p:cNvPr>
          <p:cNvSpPr>
            <a:spLocks noGrp="1"/>
          </p:cNvSpPr>
          <p:nvPr>
            <p:ph idx="1"/>
          </p:nvPr>
        </p:nvSpPr>
        <p:spPr>
          <a:xfrm>
            <a:off x="822325" y="1447801"/>
            <a:ext cx="7543800" cy="2666999"/>
          </a:xfrm>
        </p:spPr>
        <p:txBody>
          <a:bodyPr/>
          <a:lstStyle/>
          <a:p>
            <a:r>
              <a:rPr lang="en-US" sz="2800" noProof="0" dirty="0">
                <a:latin typeface="Calibri" charset="0"/>
                <a:ea typeface="MS PGothic" charset="0"/>
                <a:cs typeface="ＭＳ Ｐゴシック" charset="0"/>
              </a:rPr>
              <a:t>The net present value method compares the present value of a project’s </a:t>
            </a:r>
            <a:r>
              <a:rPr lang="en-US" sz="2800" b="1" noProof="0" dirty="0">
                <a:solidFill>
                  <a:srgbClr val="003B00"/>
                </a:solidFill>
                <a:latin typeface="Calibri" charset="0"/>
                <a:ea typeface="MS PGothic" charset="0"/>
                <a:cs typeface="ＭＳ Ｐゴシック" charset="0"/>
              </a:rPr>
              <a:t>cash inflows</a:t>
            </a:r>
            <a:r>
              <a:rPr lang="en-US" sz="2800" noProof="0" dirty="0">
                <a:solidFill>
                  <a:srgbClr val="008000"/>
                </a:solidFill>
                <a:latin typeface="Calibri" charset="0"/>
                <a:ea typeface="MS PGothic" charset="0"/>
                <a:cs typeface="ＭＳ Ｐゴシック" charset="0"/>
              </a:rPr>
              <a:t> </a:t>
            </a:r>
            <a:r>
              <a:rPr lang="en-US" sz="2800" noProof="0" dirty="0">
                <a:latin typeface="Calibri" charset="0"/>
                <a:ea typeface="MS PGothic" charset="0"/>
                <a:cs typeface="ＭＳ Ｐゴシック" charset="0"/>
              </a:rPr>
              <a:t>with the present value of its </a:t>
            </a:r>
            <a:r>
              <a:rPr lang="en-US" sz="2800" b="1" noProof="0" dirty="0">
                <a:solidFill>
                  <a:srgbClr val="AC0000"/>
                </a:solidFill>
                <a:latin typeface="Calibri" charset="0"/>
                <a:ea typeface="MS PGothic" charset="0"/>
                <a:cs typeface="ＭＳ Ｐゴシック" charset="0"/>
              </a:rPr>
              <a:t>cash outflows</a:t>
            </a:r>
            <a:r>
              <a:rPr lang="en-US" sz="2800" noProof="0" dirty="0">
                <a:latin typeface="Calibri" charset="0"/>
                <a:ea typeface="MS PGothic" charset="0"/>
                <a:cs typeface="ＭＳ Ｐゴシック" charset="0"/>
              </a:rPr>
              <a:t>. The difference between these two streams of cash flows is called the </a:t>
            </a:r>
            <a:r>
              <a:rPr lang="en-US" sz="2800" b="1" noProof="0" dirty="0">
                <a:solidFill>
                  <a:srgbClr val="413200"/>
                </a:solidFill>
                <a:latin typeface="Calibri" charset="0"/>
                <a:ea typeface="MS PGothic" charset="0"/>
                <a:cs typeface="ＭＳ Ｐゴシック" charset="0"/>
              </a:rPr>
              <a:t>net present value</a:t>
            </a:r>
            <a:r>
              <a:rPr lang="en-US" sz="2800" noProof="0" dirty="0">
                <a:latin typeface="Calibri" charset="0"/>
                <a:ea typeface="MS PGothic" charset="0"/>
                <a:cs typeface="ＭＳ Ｐゴシック" charset="0"/>
              </a:rPr>
              <a:t>.</a:t>
            </a:r>
            <a:endParaRPr lang="en-US" sz="2800" noProof="0" dirty="0">
              <a:solidFill>
                <a:srgbClr val="305250"/>
              </a:solidFill>
              <a:latin typeface="Calibri" charset="0"/>
              <a:ea typeface="MS PGothic" charset="0"/>
              <a:cs typeface="ＭＳ Ｐゴシック" charset="0"/>
            </a:endParaRPr>
          </a:p>
        </p:txBody>
      </p:sp>
    </p:spTree>
    <p:extLst>
      <p:ext uri="{BB962C8B-B14F-4D97-AF65-F5344CB8AC3E}">
        <p14:creationId xmlns:p14="http://schemas.microsoft.com/office/powerpoint/2010/main" val="1651250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84B37-490F-4F5A-80AD-04B9A2BEA824}"/>
              </a:ext>
            </a:extLst>
          </p:cNvPr>
          <p:cNvSpPr>
            <a:spLocks noGrp="1"/>
          </p:cNvSpPr>
          <p:nvPr>
            <p:ph type="title"/>
          </p:nvPr>
        </p:nvSpPr>
        <p:spPr/>
        <p:txBody>
          <a:bodyPr>
            <a:normAutofit/>
          </a:bodyPr>
          <a:lstStyle/>
          <a:p>
            <a:r>
              <a:rPr lang="en-US" noProof="0" dirty="0"/>
              <a:t>Net Present Value Method </a:t>
            </a:r>
            <a:r>
              <a:rPr lang="en-US" sz="1000" noProof="0" dirty="0"/>
              <a:t>2</a:t>
            </a:r>
          </a:p>
        </p:txBody>
      </p:sp>
      <p:sp>
        <p:nvSpPr>
          <p:cNvPr id="3" name="Content Placeholder 2">
            <a:extLst>
              <a:ext uri="{FF2B5EF4-FFF2-40B4-BE49-F238E27FC236}">
                <a16:creationId xmlns:a16="http://schemas.microsoft.com/office/drawing/2014/main" id="{4B1056D3-8677-4197-8ED9-5F2C6B0276FC}"/>
              </a:ext>
            </a:extLst>
          </p:cNvPr>
          <p:cNvSpPr>
            <a:spLocks noGrp="1"/>
          </p:cNvSpPr>
          <p:nvPr>
            <p:ph idx="1"/>
          </p:nvPr>
        </p:nvSpPr>
        <p:spPr>
          <a:xfrm>
            <a:off x="822325" y="1447800"/>
            <a:ext cx="7543800" cy="535255"/>
          </a:xfrm>
        </p:spPr>
        <p:txBody>
          <a:bodyPr/>
          <a:lstStyle/>
          <a:p>
            <a:pPr algn="ctr"/>
            <a:r>
              <a:rPr lang="en-US" sz="2800" b="1" noProof="0" dirty="0"/>
              <a:t>Two Simplifying Assumptions</a:t>
            </a:r>
          </a:p>
        </p:txBody>
      </p:sp>
      <p:sp>
        <p:nvSpPr>
          <p:cNvPr id="4" name="Content Placeholder 3">
            <a:extLst>
              <a:ext uri="{FF2B5EF4-FFF2-40B4-BE49-F238E27FC236}">
                <a16:creationId xmlns:a16="http://schemas.microsoft.com/office/drawing/2014/main" id="{3E16EBB8-393A-4369-87AC-BF2FC08BE0B4}"/>
              </a:ext>
            </a:extLst>
          </p:cNvPr>
          <p:cNvSpPr>
            <a:spLocks noGrp="1"/>
          </p:cNvSpPr>
          <p:nvPr>
            <p:ph idx="10"/>
          </p:nvPr>
        </p:nvSpPr>
        <p:spPr>
          <a:xfrm>
            <a:off x="822324" y="2209800"/>
            <a:ext cx="7521575" cy="2438400"/>
          </a:xfrm>
        </p:spPr>
        <p:txBody>
          <a:bodyPr/>
          <a:lstStyle/>
          <a:p>
            <a:pPr marL="292608" indent="-292608">
              <a:spcAft>
                <a:spcPts val="0"/>
              </a:spcAft>
              <a:buClr>
                <a:schemeClr val="tx1"/>
              </a:buClr>
              <a:buFont typeface="Arial" panose="020B0604020202020204" pitchFamily="34" charset="0"/>
              <a:buChar char="•"/>
            </a:pPr>
            <a:r>
              <a:rPr lang="en-US" sz="2800" noProof="0" dirty="0"/>
              <a:t>All cash flows other than the initial investment occur at the </a:t>
            </a:r>
            <a:r>
              <a:rPr lang="en-US" sz="2800" b="1" noProof="0" dirty="0">
                <a:solidFill>
                  <a:srgbClr val="AC0000"/>
                </a:solidFill>
              </a:rPr>
              <a:t>end of periods</a:t>
            </a:r>
            <a:r>
              <a:rPr lang="en-US" sz="2800" noProof="0" dirty="0"/>
              <a:t>.</a:t>
            </a:r>
          </a:p>
          <a:p>
            <a:pPr marL="292608" indent="-292608">
              <a:spcAft>
                <a:spcPts val="0"/>
              </a:spcAft>
              <a:buClr>
                <a:schemeClr val="tx1"/>
              </a:buClr>
              <a:buFont typeface="Arial" panose="020B0604020202020204" pitchFamily="34" charset="0"/>
              <a:buChar char="•"/>
            </a:pPr>
            <a:r>
              <a:rPr lang="en-US" sz="2800" noProof="0" dirty="0"/>
              <a:t>All cash flows generated by an investment project are immediately reinvested at a rate of return equal to the discount rate.</a:t>
            </a:r>
          </a:p>
        </p:txBody>
      </p:sp>
    </p:spTree>
    <p:extLst>
      <p:ext uri="{BB962C8B-B14F-4D97-AF65-F5344CB8AC3E}">
        <p14:creationId xmlns:p14="http://schemas.microsoft.com/office/powerpoint/2010/main" val="21854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96CCA-7604-4EC4-94DA-274D5C2C014F}"/>
              </a:ext>
            </a:extLst>
          </p:cNvPr>
          <p:cNvSpPr>
            <a:spLocks noGrp="1"/>
          </p:cNvSpPr>
          <p:nvPr>
            <p:ph type="title"/>
          </p:nvPr>
        </p:nvSpPr>
        <p:spPr/>
        <p:txBody>
          <a:bodyPr>
            <a:normAutofit/>
          </a:bodyPr>
          <a:lstStyle/>
          <a:p>
            <a:r>
              <a:rPr lang="en-US" noProof="0" dirty="0"/>
              <a:t>Net Present Value Method </a:t>
            </a:r>
            <a:r>
              <a:rPr lang="en-US" sz="1000" noProof="0" dirty="0"/>
              <a:t>3</a:t>
            </a:r>
          </a:p>
        </p:txBody>
      </p:sp>
      <p:sp>
        <p:nvSpPr>
          <p:cNvPr id="3" name="Content Placeholder 2">
            <a:extLst>
              <a:ext uri="{FF2B5EF4-FFF2-40B4-BE49-F238E27FC236}">
                <a16:creationId xmlns:a16="http://schemas.microsoft.com/office/drawing/2014/main" id="{F20C4D9F-44DC-47EA-B340-A9CBF4BCC826}"/>
              </a:ext>
            </a:extLst>
          </p:cNvPr>
          <p:cNvSpPr>
            <a:spLocks noGrp="1"/>
          </p:cNvSpPr>
          <p:nvPr>
            <p:ph idx="1"/>
          </p:nvPr>
        </p:nvSpPr>
        <p:spPr>
          <a:xfrm>
            <a:off x="822325" y="1447799"/>
            <a:ext cx="7543800" cy="861767"/>
          </a:xfrm>
        </p:spPr>
        <p:txBody>
          <a:bodyPr/>
          <a:lstStyle/>
          <a:p>
            <a:r>
              <a:rPr lang="en-US" sz="2400" noProof="0" dirty="0"/>
              <a:t>Lester Company has been offered a five-year contract to provide component parts for a large manufacturer.</a:t>
            </a:r>
          </a:p>
        </p:txBody>
      </p:sp>
      <p:sp>
        <p:nvSpPr>
          <p:cNvPr id="4" name="Content Placeholder 3">
            <a:extLst>
              <a:ext uri="{FF2B5EF4-FFF2-40B4-BE49-F238E27FC236}">
                <a16:creationId xmlns:a16="http://schemas.microsoft.com/office/drawing/2014/main" id="{FEFF4E0E-AA75-4BAD-80A8-E7B0C000F91E}"/>
              </a:ext>
            </a:extLst>
          </p:cNvPr>
          <p:cNvSpPr>
            <a:spLocks noGrp="1"/>
          </p:cNvSpPr>
          <p:nvPr>
            <p:ph idx="10"/>
          </p:nvPr>
        </p:nvSpPr>
        <p:spPr>
          <a:xfrm>
            <a:off x="822324" y="2438400"/>
            <a:ext cx="7521575" cy="381417"/>
          </a:xfrm>
        </p:spPr>
        <p:txBody>
          <a:bodyPr/>
          <a:lstStyle/>
          <a:p>
            <a:pPr algn="ctr"/>
            <a:r>
              <a:rPr lang="en-US" sz="1800" b="1" noProof="0" dirty="0"/>
              <a:t>Cost and Revenue </a:t>
            </a:r>
            <a:r>
              <a:rPr lang="en-US" sz="1800" b="1" dirty="0"/>
              <a:t>I</a:t>
            </a:r>
            <a:r>
              <a:rPr lang="en-US" sz="1800" b="1" noProof="0" dirty="0"/>
              <a:t>nformation</a:t>
            </a:r>
          </a:p>
        </p:txBody>
      </p:sp>
      <p:graphicFrame>
        <p:nvGraphicFramePr>
          <p:cNvPr id="6" name="Table 6">
            <a:extLst>
              <a:ext uri="{FF2B5EF4-FFF2-40B4-BE49-F238E27FC236}">
                <a16:creationId xmlns:a16="http://schemas.microsoft.com/office/drawing/2014/main" id="{85B0BD80-2AB0-44E2-94CA-2B7A7DF7461F}"/>
              </a:ext>
            </a:extLst>
          </p:cNvPr>
          <p:cNvGraphicFramePr>
            <a:graphicFrameLocks noGrp="1"/>
          </p:cNvGraphicFramePr>
          <p:nvPr>
            <p:extLst>
              <p:ext uri="{D42A27DB-BD31-4B8C-83A1-F6EECF244321}">
                <p14:modId xmlns:p14="http://schemas.microsoft.com/office/powerpoint/2010/main" val="2773418003"/>
              </p:ext>
            </p:extLst>
          </p:nvPr>
        </p:nvGraphicFramePr>
        <p:xfrm>
          <a:off x="1417320" y="2895600"/>
          <a:ext cx="5745480" cy="2852992"/>
        </p:xfrm>
        <a:graphic>
          <a:graphicData uri="http://schemas.openxmlformats.org/drawingml/2006/table">
            <a:tbl>
              <a:tblPr firstRow="1" bandRow="1">
                <a:tableStyleId>{5C22544A-7EE6-4342-B048-85BDC9FD1C3A}</a:tableStyleId>
              </a:tblPr>
              <a:tblGrid>
                <a:gridCol w="4450080">
                  <a:extLst>
                    <a:ext uri="{9D8B030D-6E8A-4147-A177-3AD203B41FA5}">
                      <a16:colId xmlns:a16="http://schemas.microsoft.com/office/drawing/2014/main" val="2005112478"/>
                    </a:ext>
                  </a:extLst>
                </a:gridCol>
                <a:gridCol w="1295400">
                  <a:extLst>
                    <a:ext uri="{9D8B030D-6E8A-4147-A177-3AD203B41FA5}">
                      <a16:colId xmlns:a16="http://schemas.microsoft.com/office/drawing/2014/main" val="2276945869"/>
                    </a:ext>
                  </a:extLst>
                </a:gridCol>
              </a:tblGrid>
              <a:tr h="333789">
                <a:tc>
                  <a:txBody>
                    <a:bodyPr/>
                    <a:lstStyle/>
                    <a:p>
                      <a:r>
                        <a:rPr lang="en-IN" sz="1800" b="0" baseline="0" dirty="0">
                          <a:solidFill>
                            <a:schemeClr val="tx1"/>
                          </a:solidFill>
                        </a:rPr>
                        <a:t>Cost of special equipment</a:t>
                      </a:r>
                    </a:p>
                  </a:txBody>
                  <a:tcPr marL="110642" marR="110642" marT="41152" marB="41152">
                    <a:lnT w="12700" cap="flat" cmpd="sng" algn="ctr">
                      <a:solidFill>
                        <a:schemeClr val="tx1"/>
                      </a:solidFill>
                      <a:prstDash val="solid"/>
                      <a:round/>
                      <a:headEnd type="none" w="med" len="med"/>
                      <a:tailEnd type="none" w="med" len="med"/>
                    </a:lnT>
                    <a:solidFill>
                      <a:schemeClr val="bg1"/>
                    </a:solidFill>
                  </a:tcPr>
                </a:tc>
                <a:tc>
                  <a:txBody>
                    <a:bodyPr/>
                    <a:lstStyle/>
                    <a:p>
                      <a:pPr algn="r"/>
                      <a:r>
                        <a:rPr lang="en-IN" sz="1800" b="0" baseline="0" dirty="0">
                          <a:solidFill>
                            <a:schemeClr val="tx1"/>
                          </a:solidFill>
                        </a:rPr>
                        <a:t>$160,000</a:t>
                      </a:r>
                    </a:p>
                  </a:txBody>
                  <a:tcPr marL="110642" marR="110642" marT="41152" marB="41152">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212033920"/>
                  </a:ext>
                </a:extLst>
              </a:tr>
              <a:tr h="333789">
                <a:tc>
                  <a:txBody>
                    <a:bodyPr/>
                    <a:lstStyle/>
                    <a:p>
                      <a:r>
                        <a:rPr lang="en-IN" sz="1800" b="0" baseline="0" dirty="0">
                          <a:solidFill>
                            <a:schemeClr val="tx1"/>
                          </a:solidFill>
                        </a:rPr>
                        <a:t>Working capital required</a:t>
                      </a:r>
                    </a:p>
                  </a:txBody>
                  <a:tcPr marL="110642" marR="110642" marT="41152" marB="41152">
                    <a:solidFill>
                      <a:schemeClr val="bg1"/>
                    </a:solidFill>
                  </a:tcPr>
                </a:tc>
                <a:tc>
                  <a:txBody>
                    <a:bodyPr/>
                    <a:lstStyle/>
                    <a:p>
                      <a:pPr algn="r"/>
                      <a:r>
                        <a:rPr lang="en-IN" sz="1800" b="0" baseline="0" dirty="0">
                          <a:solidFill>
                            <a:schemeClr val="tx1"/>
                          </a:solidFill>
                        </a:rPr>
                        <a:t>100,000</a:t>
                      </a:r>
                    </a:p>
                  </a:txBody>
                  <a:tcPr marL="110642" marR="110642" marT="41152" marB="41152">
                    <a:solidFill>
                      <a:schemeClr val="bg1"/>
                    </a:solidFill>
                  </a:tcPr>
                </a:tc>
                <a:extLst>
                  <a:ext uri="{0D108BD9-81ED-4DB2-BD59-A6C34878D82A}">
                    <a16:rowId xmlns:a16="http://schemas.microsoft.com/office/drawing/2014/main" val="1449161178"/>
                  </a:ext>
                </a:extLst>
              </a:tr>
              <a:tr h="333789">
                <a:tc>
                  <a:txBody>
                    <a:bodyPr/>
                    <a:lstStyle/>
                    <a:p>
                      <a:r>
                        <a:rPr lang="en-US" sz="1800" b="0" baseline="0" dirty="0">
                          <a:solidFill>
                            <a:schemeClr val="tx1"/>
                          </a:solidFill>
                        </a:rPr>
                        <a:t>Relining equipment in 3 years</a:t>
                      </a:r>
                    </a:p>
                  </a:txBody>
                  <a:tcPr marL="110642" marR="110642" marT="41152" marB="41152">
                    <a:solidFill>
                      <a:schemeClr val="bg1"/>
                    </a:solidFill>
                  </a:tcPr>
                </a:tc>
                <a:tc>
                  <a:txBody>
                    <a:bodyPr/>
                    <a:lstStyle/>
                    <a:p>
                      <a:pPr algn="r"/>
                      <a:r>
                        <a:rPr lang="en-IN" sz="1800" b="0" baseline="0" dirty="0">
                          <a:solidFill>
                            <a:schemeClr val="tx1"/>
                          </a:solidFill>
                        </a:rPr>
                        <a:t>30,000</a:t>
                      </a:r>
                    </a:p>
                  </a:txBody>
                  <a:tcPr marL="110642" marR="110642" marT="41152" marB="41152">
                    <a:solidFill>
                      <a:schemeClr val="bg1"/>
                    </a:solidFill>
                  </a:tcPr>
                </a:tc>
                <a:extLst>
                  <a:ext uri="{0D108BD9-81ED-4DB2-BD59-A6C34878D82A}">
                    <a16:rowId xmlns:a16="http://schemas.microsoft.com/office/drawing/2014/main" val="1316323635"/>
                  </a:ext>
                </a:extLst>
              </a:tr>
              <a:tr h="202333">
                <a:tc>
                  <a:txBody>
                    <a:bodyPr/>
                    <a:lstStyle/>
                    <a:p>
                      <a:r>
                        <a:rPr lang="en-US" sz="1800" b="0" baseline="0" dirty="0">
                          <a:solidFill>
                            <a:schemeClr val="tx1"/>
                          </a:solidFill>
                        </a:rPr>
                        <a:t>Salvage value of equipment in 5 years</a:t>
                      </a:r>
                    </a:p>
                  </a:txBody>
                  <a:tcPr marL="110642" marR="110642" marT="41152" marB="41152">
                    <a:solidFill>
                      <a:schemeClr val="bg1"/>
                    </a:solidFill>
                  </a:tcPr>
                </a:tc>
                <a:tc>
                  <a:txBody>
                    <a:bodyPr/>
                    <a:lstStyle/>
                    <a:p>
                      <a:pPr algn="r"/>
                      <a:r>
                        <a:rPr lang="en-IN" sz="1800" b="0" baseline="0" dirty="0">
                          <a:solidFill>
                            <a:schemeClr val="tx1"/>
                          </a:solidFill>
                        </a:rPr>
                        <a:t>5,000</a:t>
                      </a:r>
                    </a:p>
                  </a:txBody>
                  <a:tcPr marL="110642" marR="110642" marT="41152" marB="41152">
                    <a:solidFill>
                      <a:schemeClr val="bg1"/>
                    </a:solidFill>
                  </a:tcPr>
                </a:tc>
                <a:extLst>
                  <a:ext uri="{0D108BD9-81ED-4DB2-BD59-A6C34878D82A}">
                    <a16:rowId xmlns:a16="http://schemas.microsoft.com/office/drawing/2014/main" val="24323547"/>
                  </a:ext>
                </a:extLst>
              </a:tr>
              <a:tr h="0">
                <a:tc>
                  <a:txBody>
                    <a:bodyPr/>
                    <a:lstStyle/>
                    <a:p>
                      <a:r>
                        <a:rPr lang="en-US" sz="1800" b="0" baseline="0" dirty="0">
                          <a:solidFill>
                            <a:schemeClr val="tx1"/>
                          </a:solidFill>
                        </a:rPr>
                        <a:t>Annual cash revenue and costs:</a:t>
                      </a:r>
                    </a:p>
                  </a:txBody>
                  <a:tcPr marL="110642" marR="110642" marT="41152" marB="41152">
                    <a:solidFill>
                      <a:schemeClr val="bg1"/>
                    </a:solidFill>
                  </a:tcPr>
                </a:tc>
                <a:tc>
                  <a:txBody>
                    <a:bodyPr/>
                    <a:lstStyle/>
                    <a:p>
                      <a:pPr algn="r"/>
                      <a:endParaRPr lang="en-IN" sz="1800" b="0" baseline="0" dirty="0">
                        <a:solidFill>
                          <a:schemeClr val="tx1"/>
                        </a:solidFill>
                      </a:endParaRPr>
                    </a:p>
                  </a:txBody>
                  <a:tcPr marL="110642" marR="110642" marT="41152" marB="41152">
                    <a:solidFill>
                      <a:schemeClr val="bg1"/>
                    </a:solidFill>
                  </a:tcPr>
                </a:tc>
                <a:extLst>
                  <a:ext uri="{0D108BD9-81ED-4DB2-BD59-A6C34878D82A}">
                    <a16:rowId xmlns:a16="http://schemas.microsoft.com/office/drawing/2014/main" val="4102845954"/>
                  </a:ext>
                </a:extLst>
              </a:tr>
              <a:tr h="333789">
                <a:tc>
                  <a:txBody>
                    <a:bodyPr/>
                    <a:lstStyle/>
                    <a:p>
                      <a:pPr marL="227013" indent="0"/>
                      <a:r>
                        <a:rPr lang="en-IN" sz="1800" b="0" baseline="0" dirty="0">
                          <a:solidFill>
                            <a:schemeClr val="tx1"/>
                          </a:solidFill>
                        </a:rPr>
                        <a:t>Sales revenue from parts</a:t>
                      </a:r>
                    </a:p>
                  </a:txBody>
                  <a:tcPr marL="110642" marR="110642" marT="41152" marB="41152">
                    <a:solidFill>
                      <a:schemeClr val="bg1"/>
                    </a:solidFill>
                  </a:tcPr>
                </a:tc>
                <a:tc>
                  <a:txBody>
                    <a:bodyPr/>
                    <a:lstStyle/>
                    <a:p>
                      <a:pPr algn="r"/>
                      <a:r>
                        <a:rPr lang="en-IN" sz="1800" b="0" baseline="0" dirty="0">
                          <a:solidFill>
                            <a:schemeClr val="tx1"/>
                          </a:solidFill>
                        </a:rPr>
                        <a:t>750,000</a:t>
                      </a:r>
                    </a:p>
                  </a:txBody>
                  <a:tcPr marL="110642" marR="110642" marT="41152" marB="41152">
                    <a:solidFill>
                      <a:schemeClr val="bg1"/>
                    </a:solidFill>
                  </a:tcPr>
                </a:tc>
                <a:extLst>
                  <a:ext uri="{0D108BD9-81ED-4DB2-BD59-A6C34878D82A}">
                    <a16:rowId xmlns:a16="http://schemas.microsoft.com/office/drawing/2014/main" val="135846705"/>
                  </a:ext>
                </a:extLst>
              </a:tr>
              <a:tr h="333789">
                <a:tc>
                  <a:txBody>
                    <a:bodyPr/>
                    <a:lstStyle/>
                    <a:p>
                      <a:pPr marL="227013" indent="0"/>
                      <a:r>
                        <a:rPr lang="en-IN" sz="1800" b="0" baseline="0" dirty="0">
                          <a:solidFill>
                            <a:schemeClr val="tx1"/>
                          </a:solidFill>
                        </a:rPr>
                        <a:t>Cost of parts sold</a:t>
                      </a:r>
                    </a:p>
                  </a:txBody>
                  <a:tcPr marL="110642" marR="110642" marT="41152" marB="41152">
                    <a:solidFill>
                      <a:schemeClr val="bg1"/>
                    </a:solidFill>
                  </a:tcPr>
                </a:tc>
                <a:tc>
                  <a:txBody>
                    <a:bodyPr/>
                    <a:lstStyle/>
                    <a:p>
                      <a:pPr algn="r"/>
                      <a:r>
                        <a:rPr lang="en-IN" sz="1800" b="0" baseline="0" dirty="0">
                          <a:solidFill>
                            <a:schemeClr val="tx1"/>
                          </a:solidFill>
                        </a:rPr>
                        <a:t>400,000 </a:t>
                      </a:r>
                    </a:p>
                  </a:txBody>
                  <a:tcPr marL="110642" marR="110642" marT="41152" marB="41152">
                    <a:solidFill>
                      <a:schemeClr val="bg1"/>
                    </a:solidFill>
                  </a:tcPr>
                </a:tc>
                <a:extLst>
                  <a:ext uri="{0D108BD9-81ED-4DB2-BD59-A6C34878D82A}">
                    <a16:rowId xmlns:a16="http://schemas.microsoft.com/office/drawing/2014/main" val="3481221319"/>
                  </a:ext>
                </a:extLst>
              </a:tr>
              <a:tr h="333789">
                <a:tc>
                  <a:txBody>
                    <a:bodyPr/>
                    <a:lstStyle/>
                    <a:p>
                      <a:pPr marL="227013" indent="0"/>
                      <a:r>
                        <a:rPr lang="en-IN" sz="1800" b="0" baseline="0" dirty="0">
                          <a:solidFill>
                            <a:schemeClr val="tx1"/>
                          </a:solidFill>
                        </a:rPr>
                        <a:t>Salaries, shipping, etc.</a:t>
                      </a:r>
                    </a:p>
                  </a:txBody>
                  <a:tcPr marL="110642" marR="110642" marT="41152" marB="41152">
                    <a:solidFill>
                      <a:schemeClr val="bg1"/>
                    </a:solidFill>
                  </a:tcPr>
                </a:tc>
                <a:tc>
                  <a:txBody>
                    <a:bodyPr/>
                    <a:lstStyle/>
                    <a:p>
                      <a:pPr algn="r"/>
                      <a:r>
                        <a:rPr lang="en-IN" sz="1800" b="0" baseline="0" dirty="0">
                          <a:solidFill>
                            <a:schemeClr val="tx1"/>
                          </a:solidFill>
                        </a:rPr>
                        <a:t>270,000</a:t>
                      </a:r>
                    </a:p>
                  </a:txBody>
                  <a:tcPr marL="110642" marR="110642" marT="41152" marB="41152">
                    <a:solidFill>
                      <a:schemeClr val="bg1"/>
                    </a:solidFill>
                  </a:tcPr>
                </a:tc>
                <a:extLst>
                  <a:ext uri="{0D108BD9-81ED-4DB2-BD59-A6C34878D82A}">
                    <a16:rowId xmlns:a16="http://schemas.microsoft.com/office/drawing/2014/main" val="76208507"/>
                  </a:ext>
                </a:extLst>
              </a:tr>
            </a:tbl>
          </a:graphicData>
        </a:graphic>
      </p:graphicFrame>
    </p:spTree>
    <p:extLst>
      <p:ext uri="{BB962C8B-B14F-4D97-AF65-F5344CB8AC3E}">
        <p14:creationId xmlns:p14="http://schemas.microsoft.com/office/powerpoint/2010/main" val="4166379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25E2F-81A9-48C4-A35C-100861B49CF5}"/>
              </a:ext>
            </a:extLst>
          </p:cNvPr>
          <p:cNvSpPr>
            <a:spLocks noGrp="1"/>
          </p:cNvSpPr>
          <p:nvPr>
            <p:ph type="title"/>
          </p:nvPr>
        </p:nvSpPr>
        <p:spPr/>
        <p:txBody>
          <a:bodyPr>
            <a:normAutofit/>
          </a:bodyPr>
          <a:lstStyle/>
          <a:p>
            <a:r>
              <a:rPr lang="en-US" noProof="0" dirty="0"/>
              <a:t>Net Present Value Method </a:t>
            </a:r>
            <a:r>
              <a:rPr lang="en-US" sz="1000" noProof="0" dirty="0"/>
              <a:t>4</a:t>
            </a:r>
          </a:p>
        </p:txBody>
      </p:sp>
      <p:sp>
        <p:nvSpPr>
          <p:cNvPr id="3" name="Content Placeholder 2">
            <a:extLst>
              <a:ext uri="{FF2B5EF4-FFF2-40B4-BE49-F238E27FC236}">
                <a16:creationId xmlns:a16="http://schemas.microsoft.com/office/drawing/2014/main" id="{ECA1E2D5-D0B4-4FE5-BB65-446C4A9A2838}"/>
              </a:ext>
            </a:extLst>
          </p:cNvPr>
          <p:cNvSpPr>
            <a:spLocks noGrp="1"/>
          </p:cNvSpPr>
          <p:nvPr>
            <p:ph idx="1"/>
          </p:nvPr>
        </p:nvSpPr>
        <p:spPr>
          <a:xfrm>
            <a:off x="822325" y="1447801"/>
            <a:ext cx="7543800" cy="2133599"/>
          </a:xfrm>
          <a:ln>
            <a:solidFill>
              <a:schemeClr val="tx1"/>
            </a:solidFill>
          </a:ln>
        </p:spPr>
        <p:txBody>
          <a:bodyPr/>
          <a:lstStyle/>
          <a:p>
            <a:pPr marL="112713"/>
            <a:r>
              <a:rPr lang="en-US" sz="2800" noProof="0" dirty="0"/>
              <a:t>At the end of five years, the working capital will be released and may be used elsewhere by Lester.</a:t>
            </a:r>
          </a:p>
          <a:p>
            <a:pPr marL="112713"/>
            <a:r>
              <a:rPr lang="en-US" sz="2800" noProof="0" dirty="0"/>
              <a:t>Lester Company uses a discount rate of 11%.</a:t>
            </a:r>
          </a:p>
          <a:p>
            <a:pPr marL="112713"/>
            <a:r>
              <a:rPr lang="en-US" sz="2800" noProof="0" dirty="0"/>
              <a:t>Should the contract be accepted?</a:t>
            </a:r>
          </a:p>
        </p:txBody>
      </p:sp>
    </p:spTree>
    <p:extLst>
      <p:ext uri="{BB962C8B-B14F-4D97-AF65-F5344CB8AC3E}">
        <p14:creationId xmlns:p14="http://schemas.microsoft.com/office/powerpoint/2010/main" val="1620025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25E2F-81A9-48C4-A35C-100861B49CF5}"/>
              </a:ext>
            </a:extLst>
          </p:cNvPr>
          <p:cNvSpPr>
            <a:spLocks noGrp="1"/>
          </p:cNvSpPr>
          <p:nvPr>
            <p:ph type="title"/>
          </p:nvPr>
        </p:nvSpPr>
        <p:spPr/>
        <p:txBody>
          <a:bodyPr>
            <a:normAutofit/>
          </a:bodyPr>
          <a:lstStyle/>
          <a:p>
            <a:r>
              <a:rPr lang="en-US" noProof="0" dirty="0"/>
              <a:t>Net Present Value Method </a:t>
            </a:r>
            <a:r>
              <a:rPr lang="en-US" sz="1000" noProof="0" dirty="0"/>
              <a:t>5</a:t>
            </a:r>
          </a:p>
        </p:txBody>
      </p:sp>
      <p:sp>
        <p:nvSpPr>
          <p:cNvPr id="3" name="Content Placeholder 2">
            <a:extLst>
              <a:ext uri="{FF2B5EF4-FFF2-40B4-BE49-F238E27FC236}">
                <a16:creationId xmlns:a16="http://schemas.microsoft.com/office/drawing/2014/main" id="{ECA1E2D5-D0B4-4FE5-BB65-446C4A9A2838}"/>
              </a:ext>
            </a:extLst>
          </p:cNvPr>
          <p:cNvSpPr>
            <a:spLocks noGrp="1"/>
          </p:cNvSpPr>
          <p:nvPr>
            <p:ph idx="1"/>
          </p:nvPr>
        </p:nvSpPr>
        <p:spPr>
          <a:xfrm>
            <a:off x="822325" y="1905001"/>
            <a:ext cx="7543800" cy="457199"/>
          </a:xfrm>
        </p:spPr>
        <p:txBody>
          <a:bodyPr/>
          <a:lstStyle/>
          <a:p>
            <a:pPr algn="ctr"/>
            <a:r>
              <a:rPr lang="en-US" sz="2800" b="1" noProof="0" dirty="0"/>
              <a:t>Annual net cash inflow from operations</a:t>
            </a:r>
          </a:p>
        </p:txBody>
      </p:sp>
      <p:graphicFrame>
        <p:nvGraphicFramePr>
          <p:cNvPr id="4" name="Table 4">
            <a:extLst>
              <a:ext uri="{FF2B5EF4-FFF2-40B4-BE49-F238E27FC236}">
                <a16:creationId xmlns:a16="http://schemas.microsoft.com/office/drawing/2014/main" id="{7C0A6F6E-5BF9-4E07-93D2-800E99750D31}"/>
              </a:ext>
            </a:extLst>
          </p:cNvPr>
          <p:cNvGraphicFramePr>
            <a:graphicFrameLocks noGrp="1"/>
          </p:cNvGraphicFramePr>
          <p:nvPr>
            <p:extLst>
              <p:ext uri="{D42A27DB-BD31-4B8C-83A1-F6EECF244321}">
                <p14:modId xmlns:p14="http://schemas.microsoft.com/office/powerpoint/2010/main" val="3985092060"/>
              </p:ext>
            </p:extLst>
          </p:nvPr>
        </p:nvGraphicFramePr>
        <p:xfrm>
          <a:off x="1524000" y="2621280"/>
          <a:ext cx="6096000" cy="1828800"/>
        </p:xfrm>
        <a:graphic>
          <a:graphicData uri="http://schemas.openxmlformats.org/drawingml/2006/table">
            <a:tbl>
              <a:tblPr firstRow="1" bandRow="1">
                <a:tableStyleId>{5C22544A-7EE6-4342-B048-85BDC9FD1C3A}</a:tableStyleId>
              </a:tblPr>
              <a:tblGrid>
                <a:gridCol w="4191000">
                  <a:extLst>
                    <a:ext uri="{9D8B030D-6E8A-4147-A177-3AD203B41FA5}">
                      <a16:colId xmlns:a16="http://schemas.microsoft.com/office/drawing/2014/main" val="4061800779"/>
                    </a:ext>
                  </a:extLst>
                </a:gridCol>
                <a:gridCol w="1905000">
                  <a:extLst>
                    <a:ext uri="{9D8B030D-6E8A-4147-A177-3AD203B41FA5}">
                      <a16:colId xmlns:a16="http://schemas.microsoft.com/office/drawing/2014/main" val="3129072375"/>
                    </a:ext>
                  </a:extLst>
                </a:gridCol>
              </a:tblGrid>
              <a:tr h="370840">
                <a:tc>
                  <a:txBody>
                    <a:bodyPr/>
                    <a:lstStyle/>
                    <a:p>
                      <a:r>
                        <a:rPr lang="en-IN" sz="2400" b="0" baseline="0" dirty="0">
                          <a:solidFill>
                            <a:schemeClr val="tx1"/>
                          </a:solidFill>
                        </a:rPr>
                        <a:t>Sales revenue</a:t>
                      </a:r>
                    </a:p>
                  </a:txBody>
                  <a:tcPr>
                    <a:solidFill>
                      <a:schemeClr val="bg1"/>
                    </a:solidFill>
                  </a:tcPr>
                </a:tc>
                <a:tc>
                  <a:txBody>
                    <a:bodyPr/>
                    <a:lstStyle/>
                    <a:p>
                      <a:pPr algn="ctr"/>
                      <a:r>
                        <a:rPr lang="en-IN" sz="2400" b="0" baseline="0" dirty="0">
                          <a:solidFill>
                            <a:schemeClr val="tx1"/>
                          </a:solidFill>
                        </a:rPr>
                        <a:t> $ 750,000</a:t>
                      </a:r>
                    </a:p>
                  </a:txBody>
                  <a:tcPr>
                    <a:solidFill>
                      <a:schemeClr val="bg1"/>
                    </a:solidFill>
                  </a:tcPr>
                </a:tc>
                <a:extLst>
                  <a:ext uri="{0D108BD9-81ED-4DB2-BD59-A6C34878D82A}">
                    <a16:rowId xmlns:a16="http://schemas.microsoft.com/office/drawing/2014/main" val="1535838800"/>
                  </a:ext>
                </a:extLst>
              </a:tr>
              <a:tr h="370840">
                <a:tc>
                  <a:txBody>
                    <a:bodyPr/>
                    <a:lstStyle/>
                    <a:p>
                      <a:r>
                        <a:rPr lang="en-IN" sz="2400" b="0" baseline="0" dirty="0">
                          <a:solidFill>
                            <a:schemeClr val="tx1"/>
                          </a:solidFill>
                        </a:rPr>
                        <a:t>Cost of parts sold</a:t>
                      </a:r>
                    </a:p>
                  </a:txBody>
                  <a:tcPr>
                    <a:solidFill>
                      <a:schemeClr val="bg1"/>
                    </a:solidFill>
                  </a:tcPr>
                </a:tc>
                <a:tc>
                  <a:txBody>
                    <a:bodyPr/>
                    <a:lstStyle/>
                    <a:p>
                      <a:pPr algn="ctr"/>
                      <a:r>
                        <a:rPr lang="en-IN" sz="2400" b="0" baseline="0" dirty="0">
                          <a:solidFill>
                            <a:schemeClr val="tx1"/>
                          </a:solidFill>
                        </a:rPr>
                        <a:t>    (400,000)</a:t>
                      </a:r>
                    </a:p>
                  </a:txBody>
                  <a:tcPr>
                    <a:solidFill>
                      <a:schemeClr val="bg1"/>
                    </a:solidFill>
                  </a:tcPr>
                </a:tc>
                <a:extLst>
                  <a:ext uri="{0D108BD9-81ED-4DB2-BD59-A6C34878D82A}">
                    <a16:rowId xmlns:a16="http://schemas.microsoft.com/office/drawing/2014/main" val="2824812335"/>
                  </a:ext>
                </a:extLst>
              </a:tr>
              <a:tr h="370840">
                <a:tc>
                  <a:txBody>
                    <a:bodyPr/>
                    <a:lstStyle/>
                    <a:p>
                      <a:r>
                        <a:rPr lang="en-US" sz="2400" b="0" baseline="0" dirty="0">
                          <a:solidFill>
                            <a:schemeClr val="tx1"/>
                          </a:solidFill>
                        </a:rPr>
                        <a:t>Salaries, shipping, etc.</a:t>
                      </a:r>
                    </a:p>
                  </a:txBody>
                  <a:tcPr>
                    <a:solidFill>
                      <a:schemeClr val="bg1"/>
                    </a:solidFill>
                  </a:tcPr>
                </a:tc>
                <a:tc>
                  <a:txBody>
                    <a:bodyPr/>
                    <a:lstStyle/>
                    <a:p>
                      <a:pPr algn="ctr"/>
                      <a:r>
                        <a:rPr lang="en-IN" sz="2400" b="0" u="none" baseline="0" dirty="0">
                          <a:solidFill>
                            <a:schemeClr val="tx1"/>
                          </a:solidFill>
                        </a:rPr>
                        <a:t>  </a:t>
                      </a:r>
                      <a:r>
                        <a:rPr lang="en-IN" sz="2400" b="0" u="sng" baseline="0" dirty="0">
                          <a:solidFill>
                            <a:schemeClr val="tx1"/>
                          </a:solidFill>
                        </a:rPr>
                        <a:t>  (270,000</a:t>
                      </a:r>
                      <a:r>
                        <a:rPr lang="en-IN" sz="2400" b="0" u="none" baseline="0" dirty="0">
                          <a:solidFill>
                            <a:schemeClr val="tx1"/>
                          </a:solidFill>
                        </a:rPr>
                        <a:t>)</a:t>
                      </a:r>
                    </a:p>
                  </a:txBody>
                  <a:tcPr>
                    <a:solidFill>
                      <a:schemeClr val="bg1"/>
                    </a:solidFill>
                  </a:tcPr>
                </a:tc>
                <a:extLst>
                  <a:ext uri="{0D108BD9-81ED-4DB2-BD59-A6C34878D82A}">
                    <a16:rowId xmlns:a16="http://schemas.microsoft.com/office/drawing/2014/main" val="31164864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baseline="0" dirty="0">
                          <a:solidFill>
                            <a:schemeClr val="tx1"/>
                          </a:solidFill>
                        </a:rPr>
                        <a:t>Annual net cash inflows</a:t>
                      </a:r>
                    </a:p>
                  </a:txBody>
                  <a:tcPr>
                    <a:solidFill>
                      <a:schemeClr val="bg1"/>
                    </a:solidFill>
                  </a:tcPr>
                </a:tc>
                <a:tc>
                  <a:txBody>
                    <a:bodyPr/>
                    <a:lstStyle/>
                    <a:p>
                      <a:pPr algn="ctr"/>
                      <a:r>
                        <a:rPr lang="en-IN" sz="2400" b="0" u="none" baseline="0" dirty="0">
                          <a:solidFill>
                            <a:schemeClr val="tx1"/>
                          </a:solidFill>
                        </a:rPr>
                        <a:t> </a:t>
                      </a:r>
                      <a:r>
                        <a:rPr lang="en-IN" sz="2400" b="0" u="dbl" baseline="0" dirty="0">
                          <a:solidFill>
                            <a:schemeClr val="tx1"/>
                          </a:solidFill>
                        </a:rPr>
                        <a:t>$   80,000</a:t>
                      </a:r>
                    </a:p>
                  </a:txBody>
                  <a:tcPr>
                    <a:solidFill>
                      <a:schemeClr val="bg1"/>
                    </a:solidFill>
                  </a:tcPr>
                </a:tc>
                <a:extLst>
                  <a:ext uri="{0D108BD9-81ED-4DB2-BD59-A6C34878D82A}">
                    <a16:rowId xmlns:a16="http://schemas.microsoft.com/office/drawing/2014/main" val="3276666567"/>
                  </a:ext>
                </a:extLst>
              </a:tr>
            </a:tbl>
          </a:graphicData>
        </a:graphic>
      </p:graphicFrame>
    </p:spTree>
    <p:extLst>
      <p:ext uri="{BB962C8B-B14F-4D97-AF65-F5344CB8AC3E}">
        <p14:creationId xmlns:p14="http://schemas.microsoft.com/office/powerpoint/2010/main" val="4191070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30758-AAE5-4EA2-92DF-31E22105AE4E}"/>
              </a:ext>
            </a:extLst>
          </p:cNvPr>
          <p:cNvSpPr>
            <a:spLocks noGrp="1"/>
          </p:cNvSpPr>
          <p:nvPr>
            <p:ph type="title"/>
          </p:nvPr>
        </p:nvSpPr>
        <p:spPr/>
        <p:txBody>
          <a:bodyPr>
            <a:normAutofit/>
          </a:bodyPr>
          <a:lstStyle/>
          <a:p>
            <a:r>
              <a:rPr lang="en-US" noProof="0" dirty="0"/>
              <a:t>Net Present Value Method </a:t>
            </a:r>
            <a:r>
              <a:rPr lang="en-US" sz="1000" noProof="0" dirty="0"/>
              <a:t>6</a:t>
            </a:r>
          </a:p>
        </p:txBody>
      </p:sp>
      <p:graphicFrame>
        <p:nvGraphicFramePr>
          <p:cNvPr id="6" name="Table 4">
            <a:extLst>
              <a:ext uri="{FF2B5EF4-FFF2-40B4-BE49-F238E27FC236}">
                <a16:creationId xmlns:a16="http://schemas.microsoft.com/office/drawing/2014/main" id="{889A5AC9-EBA1-4214-82E7-A7A1ACD5C35E}"/>
              </a:ext>
            </a:extLst>
          </p:cNvPr>
          <p:cNvGraphicFramePr>
            <a:graphicFrameLocks noGrp="1"/>
          </p:cNvGraphicFramePr>
          <p:nvPr>
            <p:extLst>
              <p:ext uri="{D42A27DB-BD31-4B8C-83A1-F6EECF244321}">
                <p14:modId xmlns:p14="http://schemas.microsoft.com/office/powerpoint/2010/main" val="1336675170"/>
              </p:ext>
            </p:extLst>
          </p:nvPr>
        </p:nvGraphicFramePr>
        <p:xfrm>
          <a:off x="822324" y="1600200"/>
          <a:ext cx="7788276" cy="256032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57525">
                <a:tc>
                  <a:txBody>
                    <a:bodyPr/>
                    <a:lstStyle/>
                    <a:p>
                      <a:endParaRPr lang="en-IN" sz="1800" b="0"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88151">
                <a:tc>
                  <a:txBody>
                    <a:bodyPr/>
                    <a:lstStyle/>
                    <a:p>
                      <a:r>
                        <a:rPr lang="en-IN" sz="1800" b="0" baseline="0" dirty="0">
                          <a:solidFill>
                            <a:srgbClr val="002060"/>
                          </a:solidFill>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IN" sz="1800" b="0" baseline="0" dirty="0">
                          <a:solidFill>
                            <a:srgbClr val="002060"/>
                          </a:solidFill>
                        </a:rPr>
                        <a:t>$  (160,000)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IN" sz="1800" b="0" baseline="0" dirty="0">
                          <a:solidFill>
                            <a:srgbClr val="C00000"/>
                          </a:solidFill>
                        </a:rPr>
                        <a:t>$   (160,000)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57525">
                <a:tc>
                  <a:txBody>
                    <a:bodyPr/>
                    <a:lstStyle/>
                    <a:p>
                      <a:r>
                        <a:rPr lang="en-IN" sz="1800" b="0" baseline="0" dirty="0">
                          <a:solidFill>
                            <a:srgbClr val="002060"/>
                          </a:solidFill>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IN" sz="1800" b="0" baseline="0" dirty="0">
                          <a:solidFill>
                            <a:srgbClr val="002060"/>
                          </a:solidFill>
                        </a:rPr>
                        <a:t>(100,000)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IN" sz="1800" b="0" baseline="0" dirty="0">
                          <a:solidFill>
                            <a:srgbClr val="C00000"/>
                          </a:solidFill>
                        </a:rPr>
                        <a:t>(100,000)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57525">
                <a:tc>
                  <a:txBody>
                    <a:bodyPr/>
                    <a:lstStyle/>
                    <a:p>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9687620"/>
                  </a:ext>
                </a:extLst>
              </a:tr>
              <a:tr h="257525">
                <a:tc>
                  <a:txBody>
                    <a:bodyPr/>
                    <a:lstStyle/>
                    <a:p>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55457294"/>
                  </a:ext>
                </a:extLst>
              </a:tr>
              <a:tr h="257525">
                <a:tc>
                  <a:txBody>
                    <a:bodyPr/>
                    <a:lstStyle/>
                    <a:p>
                      <a:endParaRPr lang="en-US"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sng"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sng"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sng"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IN" sz="1800" b="0" u="sng" baseline="0" dirty="0">
                          <a:solidFill>
                            <a:schemeClr val="tx1"/>
                          </a:solidFill>
                        </a:rPr>
                        <a:t>                     </a:t>
                      </a:r>
                      <a:r>
                        <a:rPr lang="en-IN" sz="100" b="0" u="sng" baseline="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486450"/>
                  </a:ext>
                </a:extLst>
              </a:tr>
              <a:tr h="257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baseline="0" dirty="0">
                          <a:solidFill>
                            <a:srgbClr val="002060"/>
                          </a:solidFill>
                        </a:rPr>
                        <a:t>Net 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IN" sz="1800" b="0" u="dbl" baseline="0" dirty="0">
                          <a:solidFill>
                            <a:schemeClr val="tx1"/>
                          </a:solidFill>
                        </a:rPr>
                        <a:t>                     </a:t>
                      </a:r>
                      <a:r>
                        <a:rPr lang="en-IN" sz="100" b="0" u="dbl" baseline="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Tree>
    <p:extLst>
      <p:ext uri="{BB962C8B-B14F-4D97-AF65-F5344CB8AC3E}">
        <p14:creationId xmlns:p14="http://schemas.microsoft.com/office/powerpoint/2010/main" val="30249039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FE0B7-5406-4393-89F1-BDF10314DA71}"/>
              </a:ext>
            </a:extLst>
          </p:cNvPr>
          <p:cNvSpPr>
            <a:spLocks noGrp="1"/>
          </p:cNvSpPr>
          <p:nvPr>
            <p:ph type="title"/>
          </p:nvPr>
        </p:nvSpPr>
        <p:spPr/>
        <p:txBody>
          <a:bodyPr>
            <a:normAutofit/>
          </a:bodyPr>
          <a:lstStyle/>
          <a:p>
            <a:r>
              <a:rPr lang="en-US" noProof="0" dirty="0"/>
              <a:t>Net Present Value Method </a:t>
            </a:r>
            <a:r>
              <a:rPr lang="en-US" sz="1000" noProof="0" dirty="0"/>
              <a:t>7</a:t>
            </a:r>
          </a:p>
        </p:txBody>
      </p:sp>
      <p:graphicFrame>
        <p:nvGraphicFramePr>
          <p:cNvPr id="11" name="Table 4">
            <a:extLst>
              <a:ext uri="{FF2B5EF4-FFF2-40B4-BE49-F238E27FC236}">
                <a16:creationId xmlns:a16="http://schemas.microsoft.com/office/drawing/2014/main" id="{1726B4EF-C626-4464-A89B-306871DFE08C}"/>
              </a:ext>
            </a:extLst>
          </p:cNvPr>
          <p:cNvGraphicFramePr>
            <a:graphicFrameLocks noGrp="1"/>
          </p:cNvGraphicFramePr>
          <p:nvPr>
            <p:extLst>
              <p:ext uri="{D42A27DB-BD31-4B8C-83A1-F6EECF244321}">
                <p14:modId xmlns:p14="http://schemas.microsoft.com/office/powerpoint/2010/main" val="4249574487"/>
              </p:ext>
            </p:extLst>
          </p:nvPr>
        </p:nvGraphicFramePr>
        <p:xfrm>
          <a:off x="936624" y="1435100"/>
          <a:ext cx="7788276" cy="256032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93914">
                <a:tc>
                  <a:txBody>
                    <a:bodyPr/>
                    <a:lstStyle/>
                    <a:p>
                      <a:endParaRPr lang="en-IN" sz="1800" b="0"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93914">
                <a:tc>
                  <a:txBody>
                    <a:bodyPr/>
                    <a:lstStyle/>
                    <a:p>
                      <a:r>
                        <a:rPr lang="en-IN" sz="1800" b="0" baseline="0" dirty="0">
                          <a:solidFill>
                            <a:srgbClr val="002060"/>
                          </a:solidFill>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93914">
                <a:tc>
                  <a:txBody>
                    <a:bodyPr/>
                    <a:lstStyle/>
                    <a:p>
                      <a:r>
                        <a:rPr lang="en-IN" sz="1800" b="0" baseline="0" dirty="0">
                          <a:solidFill>
                            <a:srgbClr val="002060"/>
                          </a:solidFill>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93914">
                <a:tc>
                  <a:txBody>
                    <a:bodyPr/>
                    <a:lstStyle/>
                    <a:p>
                      <a:r>
                        <a:rPr lang="en-IN" sz="1800" b="0" baseline="0" dirty="0">
                          <a:solidFill>
                            <a:srgbClr val="002060"/>
                          </a:solidFill>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 to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80,000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baseline="0" dirty="0">
                          <a:solidFill>
                            <a:srgbClr val="C00000"/>
                          </a:solidFill>
                        </a:rPr>
                        <a:t>3.696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   295,680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47444331"/>
                  </a:ext>
                </a:extLst>
              </a:tr>
              <a:tr h="293914">
                <a:tc>
                  <a:txBody>
                    <a:bodyPr/>
                    <a:lstStyle/>
                    <a:p>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1"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0815277"/>
                  </a:ext>
                </a:extLst>
              </a:tr>
              <a:tr h="293914">
                <a:tc>
                  <a:txBody>
                    <a:bodyPr/>
                    <a:lstStyle/>
                    <a:p>
                      <a:endParaRPr lang="en-US"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sng"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sng"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sng"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sng" baseline="0" dirty="0">
                          <a:solidFill>
                            <a:schemeClr val="tx1"/>
                          </a:solidFill>
                        </a:rPr>
                        <a:t>                   </a:t>
                      </a:r>
                      <a:r>
                        <a:rPr lang="en-IN" sz="100" b="0" u="sng" baseline="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486450"/>
                  </a:ext>
                </a:extLst>
              </a:tr>
              <a:tr h="2939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dbl" baseline="0" dirty="0">
                          <a:solidFill>
                            <a:schemeClr val="tx1"/>
                          </a:solidFill>
                        </a:rPr>
                        <a:t>                   </a:t>
                      </a:r>
                      <a:r>
                        <a:rPr lang="en-IN" sz="100" b="0" u="dbl" baseline="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
        <p:nvSpPr>
          <p:cNvPr id="5" name="Content Placeholder 4">
            <a:extLst>
              <a:ext uri="{FF2B5EF4-FFF2-40B4-BE49-F238E27FC236}">
                <a16:creationId xmlns:a16="http://schemas.microsoft.com/office/drawing/2014/main" id="{D7178DBC-625C-4A3E-BBE4-9C0C74B5918A}"/>
              </a:ext>
            </a:extLst>
          </p:cNvPr>
          <p:cNvSpPr>
            <a:spLocks noGrp="1"/>
          </p:cNvSpPr>
          <p:nvPr>
            <p:ph sz="quarter" idx="11"/>
          </p:nvPr>
        </p:nvSpPr>
        <p:spPr>
          <a:xfrm>
            <a:off x="1219200" y="4139318"/>
            <a:ext cx="5943600" cy="399999"/>
          </a:xfrm>
        </p:spPr>
        <p:txBody>
          <a:bodyPr/>
          <a:lstStyle/>
          <a:p>
            <a:pPr eaLnBrk="1" hangingPunct="1">
              <a:defRPr/>
            </a:pPr>
            <a:r>
              <a:rPr lang="en-US" sz="1800" b="1" noProof="0" dirty="0">
                <a:solidFill>
                  <a:schemeClr val="tx2"/>
                </a:solidFill>
                <a:ea typeface="ＭＳ Ｐゴシック" pitchFamily="34" charset="-128"/>
              </a:rPr>
              <a:t>Present value of an annuity of $1 factor* for 5 years at 11%.</a:t>
            </a:r>
          </a:p>
        </p:txBody>
      </p:sp>
      <p:sp>
        <p:nvSpPr>
          <p:cNvPr id="3" name="Content Placeholder 2">
            <a:extLst>
              <a:ext uri="{FF2B5EF4-FFF2-40B4-BE49-F238E27FC236}">
                <a16:creationId xmlns:a16="http://schemas.microsoft.com/office/drawing/2014/main" id="{12524394-3C52-4E2F-82F3-D56DD7FD04AC}"/>
              </a:ext>
            </a:extLst>
          </p:cNvPr>
          <p:cNvSpPr>
            <a:spLocks noGrp="1"/>
          </p:cNvSpPr>
          <p:nvPr>
            <p:ph idx="1"/>
          </p:nvPr>
        </p:nvSpPr>
        <p:spPr>
          <a:xfrm>
            <a:off x="822324" y="4651375"/>
            <a:ext cx="7940675" cy="1025525"/>
          </a:xfrm>
        </p:spPr>
        <p:txBody>
          <a:bodyPr/>
          <a:lstStyle/>
          <a:p>
            <a:r>
              <a:rPr lang="en-US" noProof="0" dirty="0"/>
              <a:t>Alternatively, the individual annual net cash inflows could be discounted using the related five separate “present value of a single payment of $1” factors. That method would produce the same present value of $295,680.</a:t>
            </a:r>
          </a:p>
        </p:txBody>
      </p:sp>
      <p:sp>
        <p:nvSpPr>
          <p:cNvPr id="4" name="Content Placeholder 3">
            <a:extLst>
              <a:ext uri="{FF2B5EF4-FFF2-40B4-BE49-F238E27FC236}">
                <a16:creationId xmlns:a16="http://schemas.microsoft.com/office/drawing/2014/main" id="{0967DC4F-7677-460C-BC2B-8F19D14837CF}"/>
              </a:ext>
            </a:extLst>
          </p:cNvPr>
          <p:cNvSpPr>
            <a:spLocks noGrp="1"/>
          </p:cNvSpPr>
          <p:nvPr>
            <p:ph idx="10"/>
          </p:nvPr>
        </p:nvSpPr>
        <p:spPr>
          <a:xfrm>
            <a:off x="822324" y="5706498"/>
            <a:ext cx="7521575" cy="503802"/>
          </a:xfrm>
        </p:spPr>
        <p:txBody>
          <a:bodyPr/>
          <a:lstStyle/>
          <a:p>
            <a:r>
              <a:rPr lang="en-US" sz="1400" noProof="0" dirty="0"/>
              <a:t>*The present value factors in Appendix 3B are rounded to three decimal places. Another approach is to use Microsoft Excel’s NPV function to perform these calculations using unrounded discount factors.</a:t>
            </a:r>
          </a:p>
        </p:txBody>
      </p:sp>
    </p:spTree>
    <p:extLst>
      <p:ext uri="{BB962C8B-B14F-4D97-AF65-F5344CB8AC3E}">
        <p14:creationId xmlns:p14="http://schemas.microsoft.com/office/powerpoint/2010/main" val="3868730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FE0B7-5406-4393-89F1-BDF10314DA71}"/>
              </a:ext>
            </a:extLst>
          </p:cNvPr>
          <p:cNvSpPr>
            <a:spLocks noGrp="1"/>
          </p:cNvSpPr>
          <p:nvPr>
            <p:ph type="title"/>
          </p:nvPr>
        </p:nvSpPr>
        <p:spPr/>
        <p:txBody>
          <a:bodyPr>
            <a:normAutofit/>
          </a:bodyPr>
          <a:lstStyle/>
          <a:p>
            <a:r>
              <a:rPr lang="en-US" noProof="0" dirty="0"/>
              <a:t>Net Present Value Method </a:t>
            </a:r>
            <a:r>
              <a:rPr lang="en-US" sz="1000" noProof="0" dirty="0"/>
              <a:t>8</a:t>
            </a:r>
          </a:p>
        </p:txBody>
      </p:sp>
      <p:graphicFrame>
        <p:nvGraphicFramePr>
          <p:cNvPr id="10" name="Table 4">
            <a:extLst>
              <a:ext uri="{FF2B5EF4-FFF2-40B4-BE49-F238E27FC236}">
                <a16:creationId xmlns:a16="http://schemas.microsoft.com/office/drawing/2014/main" id="{B6CC25E2-C466-4C4A-AF91-65CC2F80799E}"/>
              </a:ext>
            </a:extLst>
          </p:cNvPr>
          <p:cNvGraphicFramePr>
            <a:graphicFrameLocks noGrp="1"/>
          </p:cNvGraphicFramePr>
          <p:nvPr>
            <p:extLst>
              <p:ext uri="{D42A27DB-BD31-4B8C-83A1-F6EECF244321}">
                <p14:modId xmlns:p14="http://schemas.microsoft.com/office/powerpoint/2010/main" val="3639443145"/>
              </p:ext>
            </p:extLst>
          </p:nvPr>
        </p:nvGraphicFramePr>
        <p:xfrm>
          <a:off x="822324" y="1600200"/>
          <a:ext cx="7788276" cy="292608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57525">
                <a:tc>
                  <a:txBody>
                    <a:bodyPr/>
                    <a:lstStyle/>
                    <a:p>
                      <a:endParaRPr lang="en-IN" sz="1800" b="0"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88151">
                <a:tc>
                  <a:txBody>
                    <a:bodyPr/>
                    <a:lstStyle/>
                    <a:p>
                      <a:r>
                        <a:rPr lang="en-IN" sz="1800" b="0" baseline="0" dirty="0">
                          <a:solidFill>
                            <a:srgbClr val="002060"/>
                          </a:solidFill>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57525">
                <a:tc>
                  <a:txBody>
                    <a:bodyPr/>
                    <a:lstStyle/>
                    <a:p>
                      <a:r>
                        <a:rPr lang="en-IN" sz="1800" b="0" baseline="0" dirty="0">
                          <a:solidFill>
                            <a:srgbClr val="002060"/>
                          </a:solidFill>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57525">
                <a:tc>
                  <a:txBody>
                    <a:bodyPr/>
                    <a:lstStyle/>
                    <a:p>
                      <a:r>
                        <a:rPr lang="en-IN" sz="1800" b="0" baseline="0" dirty="0">
                          <a:solidFill>
                            <a:srgbClr val="002060"/>
                          </a:solidFill>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 to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80,000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3.696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   295,680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47444331"/>
                  </a:ext>
                </a:extLst>
              </a:tr>
              <a:tr h="257525">
                <a:tc>
                  <a:txBody>
                    <a:bodyPr/>
                    <a:lstStyle/>
                    <a:p>
                      <a:r>
                        <a:rPr lang="en-IN" sz="1800" b="0" baseline="0" dirty="0">
                          <a:solidFill>
                            <a:srgbClr val="002060"/>
                          </a:solidFill>
                        </a:rPr>
                        <a:t>Relining of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baseline="0" dirty="0">
                          <a:solidFill>
                            <a:srgbClr val="C00000"/>
                          </a:solidFill>
                        </a:rPr>
                        <a:t>0.731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     (21,930)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486211"/>
                  </a:ext>
                </a:extLst>
              </a:tr>
              <a:tr h="257525">
                <a:tc>
                  <a:txBody>
                    <a:bodyPr/>
                    <a:lstStyle/>
                    <a:p>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1"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2273501"/>
                  </a:ext>
                </a:extLst>
              </a:tr>
              <a:tr h="257525">
                <a:tc>
                  <a:txBody>
                    <a:bodyPr/>
                    <a:lstStyle/>
                    <a:p>
                      <a:endParaRPr lang="en-US"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sng"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sng"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sng"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sng" baseline="0" dirty="0">
                          <a:solidFill>
                            <a:schemeClr val="tx1"/>
                          </a:solidFill>
                        </a:rPr>
                        <a:t>                  </a:t>
                      </a:r>
                      <a:r>
                        <a:rPr lang="en-IN" sz="100" b="0" u="sng" baseline="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486450"/>
                  </a:ext>
                </a:extLst>
              </a:tr>
              <a:tr h="257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dbl" baseline="0" dirty="0">
                          <a:solidFill>
                            <a:schemeClr val="tx1"/>
                          </a:solidFill>
                        </a:rPr>
                        <a:t>                  </a:t>
                      </a:r>
                      <a:r>
                        <a:rPr lang="en-IN" sz="100" b="0" u="dbl" baseline="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
        <p:nvSpPr>
          <p:cNvPr id="6" name="Content Placeholder 5">
            <a:extLst>
              <a:ext uri="{FF2B5EF4-FFF2-40B4-BE49-F238E27FC236}">
                <a16:creationId xmlns:a16="http://schemas.microsoft.com/office/drawing/2014/main" id="{8A82A9F6-DE2A-45BE-95B7-234B08B06715}"/>
              </a:ext>
            </a:extLst>
          </p:cNvPr>
          <p:cNvSpPr>
            <a:spLocks noGrp="1"/>
          </p:cNvSpPr>
          <p:nvPr>
            <p:ph idx="1"/>
          </p:nvPr>
        </p:nvSpPr>
        <p:spPr>
          <a:xfrm>
            <a:off x="822325" y="4800599"/>
            <a:ext cx="3902075" cy="838201"/>
          </a:xfrm>
        </p:spPr>
        <p:txBody>
          <a:bodyPr/>
          <a:lstStyle/>
          <a:p>
            <a:pPr algn="ctr" eaLnBrk="1" hangingPunct="1">
              <a:spcBef>
                <a:spcPts val="0"/>
              </a:spcBef>
              <a:spcAft>
                <a:spcPts val="0"/>
              </a:spcAft>
              <a:defRPr/>
            </a:pPr>
            <a:r>
              <a:rPr lang="en-US" b="1" noProof="0" dirty="0">
                <a:solidFill>
                  <a:schemeClr val="tx2"/>
                </a:solidFill>
                <a:ea typeface="ＭＳ Ｐゴシック" pitchFamily="34" charset="-128"/>
              </a:rPr>
              <a:t>Present value of $1</a:t>
            </a:r>
          </a:p>
          <a:p>
            <a:pPr algn="ctr" eaLnBrk="1" hangingPunct="1">
              <a:spcBef>
                <a:spcPts val="0"/>
              </a:spcBef>
              <a:spcAft>
                <a:spcPts val="0"/>
              </a:spcAft>
              <a:defRPr/>
            </a:pPr>
            <a:r>
              <a:rPr lang="en-US" b="1" noProof="0" dirty="0">
                <a:solidFill>
                  <a:schemeClr val="tx2"/>
                </a:solidFill>
                <a:ea typeface="ＭＳ Ｐゴシック" pitchFamily="34" charset="-128"/>
              </a:rPr>
              <a:t>factor for 3 years at 11%.</a:t>
            </a:r>
          </a:p>
        </p:txBody>
      </p:sp>
    </p:spTree>
    <p:extLst>
      <p:ext uri="{BB962C8B-B14F-4D97-AF65-F5344CB8AC3E}">
        <p14:creationId xmlns:p14="http://schemas.microsoft.com/office/powerpoint/2010/main" val="2050483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FE0B7-5406-4393-89F1-BDF10314DA71}"/>
              </a:ext>
            </a:extLst>
          </p:cNvPr>
          <p:cNvSpPr>
            <a:spLocks noGrp="1"/>
          </p:cNvSpPr>
          <p:nvPr>
            <p:ph type="title"/>
          </p:nvPr>
        </p:nvSpPr>
        <p:spPr/>
        <p:txBody>
          <a:bodyPr>
            <a:normAutofit/>
          </a:bodyPr>
          <a:lstStyle/>
          <a:p>
            <a:r>
              <a:rPr lang="en-US" noProof="0" dirty="0"/>
              <a:t>Net Present Value Method </a:t>
            </a:r>
            <a:r>
              <a:rPr lang="en-US" sz="1000" noProof="0" dirty="0"/>
              <a:t>9</a:t>
            </a:r>
          </a:p>
        </p:txBody>
      </p:sp>
      <p:graphicFrame>
        <p:nvGraphicFramePr>
          <p:cNvPr id="17" name="Table 4">
            <a:extLst>
              <a:ext uri="{FF2B5EF4-FFF2-40B4-BE49-F238E27FC236}">
                <a16:creationId xmlns:a16="http://schemas.microsoft.com/office/drawing/2014/main" id="{CBFA29F3-6798-4DBB-AD3A-4BB2C06A4436}"/>
              </a:ext>
            </a:extLst>
          </p:cNvPr>
          <p:cNvGraphicFramePr>
            <a:graphicFrameLocks noGrp="1"/>
          </p:cNvGraphicFramePr>
          <p:nvPr>
            <p:extLst>
              <p:ext uri="{D42A27DB-BD31-4B8C-83A1-F6EECF244321}">
                <p14:modId xmlns:p14="http://schemas.microsoft.com/office/powerpoint/2010/main" val="580900641"/>
              </p:ext>
            </p:extLst>
          </p:nvPr>
        </p:nvGraphicFramePr>
        <p:xfrm>
          <a:off x="822324" y="1600200"/>
          <a:ext cx="7788276" cy="292608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57525">
                <a:tc>
                  <a:txBody>
                    <a:bodyPr/>
                    <a:lstStyle/>
                    <a:p>
                      <a:endParaRPr lang="en-IN" sz="1800" b="0"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88151">
                <a:tc>
                  <a:txBody>
                    <a:bodyPr/>
                    <a:lstStyle/>
                    <a:p>
                      <a:r>
                        <a:rPr lang="en-IN" sz="1800" b="0" baseline="0" dirty="0">
                          <a:solidFill>
                            <a:srgbClr val="002060"/>
                          </a:solidFill>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57525">
                <a:tc>
                  <a:txBody>
                    <a:bodyPr/>
                    <a:lstStyle/>
                    <a:p>
                      <a:r>
                        <a:rPr lang="en-IN" sz="1800" b="0" baseline="0" dirty="0">
                          <a:solidFill>
                            <a:srgbClr val="002060"/>
                          </a:solidFill>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57525">
                <a:tc>
                  <a:txBody>
                    <a:bodyPr/>
                    <a:lstStyle/>
                    <a:p>
                      <a:r>
                        <a:rPr lang="en-IN" sz="1800" b="0" baseline="0" dirty="0">
                          <a:solidFill>
                            <a:srgbClr val="002060"/>
                          </a:solidFill>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 to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80,000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3.696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  295,680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47444331"/>
                  </a:ext>
                </a:extLst>
              </a:tr>
              <a:tr h="257525">
                <a:tc>
                  <a:txBody>
                    <a:bodyPr/>
                    <a:lstStyle/>
                    <a:p>
                      <a:r>
                        <a:rPr lang="en-IN" sz="1800" b="0" baseline="0" dirty="0">
                          <a:solidFill>
                            <a:srgbClr val="002060"/>
                          </a:solidFill>
                        </a:rPr>
                        <a:t>Relining of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0.731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C00000"/>
                          </a:solidFill>
                        </a:rPr>
                        <a:t>    (21,930)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486211"/>
                  </a:ext>
                </a:extLst>
              </a:tr>
              <a:tr h="257525">
                <a:tc>
                  <a:txBody>
                    <a:bodyPr/>
                    <a:lstStyle/>
                    <a:p>
                      <a:r>
                        <a:rPr lang="en-IN" sz="1800" b="0" baseline="0" dirty="0">
                          <a:solidFill>
                            <a:srgbClr val="002060"/>
                          </a:solidFill>
                        </a:rPr>
                        <a:t>Salvage value of equip.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baseline="0" dirty="0">
                          <a:solidFill>
                            <a:srgbClr val="C00000"/>
                          </a:solidFill>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baseline="0" dirty="0">
                          <a:solidFill>
                            <a:srgbClr val="C00000"/>
                          </a:solidFill>
                        </a:rPr>
                        <a:t>       2,965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2273501"/>
                  </a:ext>
                </a:extLst>
              </a:tr>
              <a:tr h="257525">
                <a:tc>
                  <a:txBody>
                    <a:bodyPr/>
                    <a:lstStyle/>
                    <a:p>
                      <a:r>
                        <a:rPr lang="en-US" sz="1800" b="0" baseline="0" dirty="0">
                          <a:solidFill>
                            <a:srgbClr val="002060"/>
                          </a:solidFill>
                        </a:rPr>
                        <a:t>Working capital released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none" baseline="0" dirty="0">
                          <a:solidFill>
                            <a:srgbClr val="002060"/>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none" baseline="0" dirty="0">
                          <a:solidFill>
                            <a:srgbClr val="00206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none" baseline="0" dirty="0">
                          <a:solidFill>
                            <a:srgbClr val="C00000"/>
                          </a:solidFill>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rgbClr val="C00000"/>
                          </a:solidFill>
                          <a:uFill>
                            <a:solidFill>
                              <a:schemeClr val="tx1"/>
                            </a:solidFill>
                          </a:uFill>
                        </a:rPr>
                        <a:t>     59,300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486450"/>
                  </a:ext>
                </a:extLst>
              </a:tr>
              <a:tr h="257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dbl" baseline="0" dirty="0">
                          <a:solidFill>
                            <a:schemeClr val="tx1"/>
                          </a:solidFill>
                        </a:rPr>
                        <a:t>                 </a:t>
                      </a:r>
                      <a:r>
                        <a:rPr lang="en-IN" sz="100" b="0" u="dbl" baseline="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
        <p:nvSpPr>
          <p:cNvPr id="7" name="Content Placeholder 6">
            <a:extLst>
              <a:ext uri="{FF2B5EF4-FFF2-40B4-BE49-F238E27FC236}">
                <a16:creationId xmlns:a16="http://schemas.microsoft.com/office/drawing/2014/main" id="{8559A72F-769E-4A8E-B007-48CE99A89E5C}"/>
              </a:ext>
            </a:extLst>
          </p:cNvPr>
          <p:cNvSpPr>
            <a:spLocks noGrp="1"/>
          </p:cNvSpPr>
          <p:nvPr>
            <p:ph idx="1"/>
          </p:nvPr>
        </p:nvSpPr>
        <p:spPr>
          <a:xfrm>
            <a:off x="1930400" y="4657581"/>
            <a:ext cx="3199306" cy="717838"/>
          </a:xfrm>
        </p:spPr>
        <p:txBody>
          <a:bodyPr/>
          <a:lstStyle/>
          <a:p>
            <a:pPr algn="ctr" eaLnBrk="1" hangingPunct="1">
              <a:spcBef>
                <a:spcPts val="0"/>
              </a:spcBef>
              <a:spcAft>
                <a:spcPts val="0"/>
              </a:spcAft>
              <a:defRPr/>
            </a:pPr>
            <a:r>
              <a:rPr lang="en-US" b="1" noProof="0" dirty="0">
                <a:solidFill>
                  <a:schemeClr val="tx2"/>
                </a:solidFill>
                <a:ea typeface="ＭＳ Ｐゴシック" pitchFamily="34" charset="-128"/>
              </a:rPr>
              <a:t>Present value of $1 </a:t>
            </a:r>
          </a:p>
          <a:p>
            <a:pPr algn="ctr" eaLnBrk="1" hangingPunct="1">
              <a:spcBef>
                <a:spcPts val="0"/>
              </a:spcBef>
              <a:spcAft>
                <a:spcPts val="0"/>
              </a:spcAft>
              <a:defRPr/>
            </a:pPr>
            <a:r>
              <a:rPr lang="en-US" b="1" noProof="0" dirty="0">
                <a:solidFill>
                  <a:schemeClr val="tx2"/>
                </a:solidFill>
                <a:ea typeface="ＭＳ Ｐゴシック" pitchFamily="34" charset="-128"/>
              </a:rPr>
              <a:t>factor for 5 years at 11%.</a:t>
            </a:r>
          </a:p>
        </p:txBody>
      </p:sp>
      <p:sp>
        <p:nvSpPr>
          <p:cNvPr id="8" name="Content Placeholder 7">
            <a:extLst>
              <a:ext uri="{FF2B5EF4-FFF2-40B4-BE49-F238E27FC236}">
                <a16:creationId xmlns:a16="http://schemas.microsoft.com/office/drawing/2014/main" id="{E03399AF-8071-4E29-A8A3-0B9AB0D54762}"/>
              </a:ext>
            </a:extLst>
          </p:cNvPr>
          <p:cNvSpPr>
            <a:spLocks noGrp="1"/>
          </p:cNvSpPr>
          <p:nvPr>
            <p:ph idx="10"/>
          </p:nvPr>
        </p:nvSpPr>
        <p:spPr>
          <a:xfrm>
            <a:off x="822324" y="5499100"/>
            <a:ext cx="7521575" cy="762000"/>
          </a:xfrm>
        </p:spPr>
        <p:txBody>
          <a:bodyPr/>
          <a:lstStyle/>
          <a:p>
            <a:pPr algn="ctr"/>
            <a:r>
              <a:rPr lang="en-US" b="1" noProof="0" dirty="0">
                <a:solidFill>
                  <a:schemeClr val="tx2"/>
                </a:solidFill>
                <a:ea typeface="ＭＳ Ｐゴシック" pitchFamily="34" charset="-128"/>
              </a:rPr>
              <a:t>Total present value of the release of the working capital and the salvage value of the equipment is $62,265.</a:t>
            </a:r>
          </a:p>
        </p:txBody>
      </p:sp>
    </p:spTree>
    <p:extLst>
      <p:ext uri="{BB962C8B-B14F-4D97-AF65-F5344CB8AC3E}">
        <p14:creationId xmlns:p14="http://schemas.microsoft.com/office/powerpoint/2010/main" val="80990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190E2-7C20-43F5-8E5B-D6FC89B79C69}"/>
              </a:ext>
            </a:extLst>
          </p:cNvPr>
          <p:cNvSpPr>
            <a:spLocks noGrp="1"/>
          </p:cNvSpPr>
          <p:nvPr>
            <p:ph type="title"/>
          </p:nvPr>
        </p:nvSpPr>
        <p:spPr/>
        <p:txBody>
          <a:bodyPr>
            <a:normAutofit/>
          </a:bodyPr>
          <a:lstStyle/>
          <a:p>
            <a:r>
              <a:rPr lang="en-US" noProof="0" dirty="0"/>
              <a:t>Typical Capital Budgeting Decisions </a:t>
            </a:r>
            <a:r>
              <a:rPr lang="en-US" sz="1000" noProof="0" dirty="0"/>
              <a:t>2</a:t>
            </a:r>
          </a:p>
        </p:txBody>
      </p:sp>
      <p:sp>
        <p:nvSpPr>
          <p:cNvPr id="3" name="Content Placeholder 2">
            <a:extLst>
              <a:ext uri="{FF2B5EF4-FFF2-40B4-BE49-F238E27FC236}">
                <a16:creationId xmlns:a16="http://schemas.microsoft.com/office/drawing/2014/main" id="{AE4CB432-E85E-4C07-A771-48CC2474DC67}"/>
              </a:ext>
            </a:extLst>
          </p:cNvPr>
          <p:cNvSpPr>
            <a:spLocks noGrp="1"/>
          </p:cNvSpPr>
          <p:nvPr>
            <p:ph idx="1"/>
          </p:nvPr>
        </p:nvSpPr>
        <p:spPr>
          <a:xfrm>
            <a:off x="822325" y="1447801"/>
            <a:ext cx="7543800" cy="2971799"/>
          </a:xfrm>
          <a:ln>
            <a:solidFill>
              <a:schemeClr val="tx1"/>
            </a:solidFill>
          </a:ln>
        </p:spPr>
        <p:txBody>
          <a:bodyPr/>
          <a:lstStyle/>
          <a:p>
            <a:pPr marL="80963">
              <a:spcAft>
                <a:spcPts val="0"/>
              </a:spcAft>
            </a:pPr>
            <a:r>
              <a:rPr lang="en-US" sz="2800" noProof="0" dirty="0"/>
              <a:t>Capital budgeting tends to fall into two broad categories.</a:t>
            </a:r>
          </a:p>
          <a:p>
            <a:pPr marL="538163" indent="-457200">
              <a:spcAft>
                <a:spcPts val="0"/>
              </a:spcAft>
              <a:buClr>
                <a:schemeClr val="tx1"/>
              </a:buClr>
              <a:buFont typeface="+mj-lt"/>
              <a:buAutoNum type="arabicPeriod"/>
            </a:pPr>
            <a:r>
              <a:rPr lang="en-US" sz="2800" b="1" noProof="0" dirty="0"/>
              <a:t>Screening decisions.</a:t>
            </a:r>
            <a:r>
              <a:rPr lang="en-US" sz="2800" noProof="0" dirty="0"/>
              <a:t> Does a proposed project meet some preset standard of acceptance?</a:t>
            </a:r>
          </a:p>
          <a:p>
            <a:pPr marL="538163" indent="-457200">
              <a:spcAft>
                <a:spcPts val="0"/>
              </a:spcAft>
              <a:buClr>
                <a:schemeClr val="tx1"/>
              </a:buClr>
              <a:buFont typeface="+mj-lt"/>
              <a:buAutoNum type="arabicPeriod"/>
            </a:pPr>
            <a:r>
              <a:rPr lang="en-US" sz="2800" b="1" noProof="0" dirty="0"/>
              <a:t>Preference decisions.</a:t>
            </a:r>
            <a:r>
              <a:rPr lang="en-US" sz="2800" noProof="0" dirty="0"/>
              <a:t> Selecting from among several competing courses of action.</a:t>
            </a:r>
          </a:p>
        </p:txBody>
      </p:sp>
    </p:spTree>
    <p:extLst>
      <p:ext uri="{BB962C8B-B14F-4D97-AF65-F5344CB8AC3E}">
        <p14:creationId xmlns:p14="http://schemas.microsoft.com/office/powerpoint/2010/main" val="25110444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2890A-FF3F-4B30-BC4C-B97140F5C42C}"/>
              </a:ext>
            </a:extLst>
          </p:cNvPr>
          <p:cNvSpPr>
            <a:spLocks noGrp="1"/>
          </p:cNvSpPr>
          <p:nvPr>
            <p:ph type="title"/>
          </p:nvPr>
        </p:nvSpPr>
        <p:spPr>
          <a:xfrm>
            <a:off x="822325" y="152400"/>
            <a:ext cx="7543800" cy="1025525"/>
          </a:xfrm>
        </p:spPr>
        <p:txBody>
          <a:bodyPr>
            <a:normAutofit/>
          </a:bodyPr>
          <a:lstStyle/>
          <a:p>
            <a:r>
              <a:rPr lang="en-US" noProof="0" dirty="0"/>
              <a:t>Net Present Value Method </a:t>
            </a:r>
            <a:r>
              <a:rPr lang="en-US" sz="1000" noProof="0" dirty="0"/>
              <a:t>10</a:t>
            </a:r>
          </a:p>
        </p:txBody>
      </p:sp>
      <p:graphicFrame>
        <p:nvGraphicFramePr>
          <p:cNvPr id="5" name="Table 4">
            <a:extLst>
              <a:ext uri="{FF2B5EF4-FFF2-40B4-BE49-F238E27FC236}">
                <a16:creationId xmlns:a16="http://schemas.microsoft.com/office/drawing/2014/main" id="{CF75E4F5-9DAB-453F-BE06-1CD7D5B2C201}"/>
              </a:ext>
            </a:extLst>
          </p:cNvPr>
          <p:cNvGraphicFramePr>
            <a:graphicFrameLocks noGrp="1"/>
          </p:cNvGraphicFramePr>
          <p:nvPr>
            <p:extLst>
              <p:ext uri="{D42A27DB-BD31-4B8C-83A1-F6EECF244321}">
                <p14:modId xmlns:p14="http://schemas.microsoft.com/office/powerpoint/2010/main" val="212999580"/>
              </p:ext>
            </p:extLst>
          </p:nvPr>
        </p:nvGraphicFramePr>
        <p:xfrm>
          <a:off x="822324" y="1600200"/>
          <a:ext cx="7788276" cy="292608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57525">
                <a:tc>
                  <a:txBody>
                    <a:bodyPr/>
                    <a:lstStyle/>
                    <a:p>
                      <a:endParaRPr lang="en-IN" sz="1800" b="0"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1" u="sng" baseline="0" dirty="0">
                          <a:solidFill>
                            <a:schemeClr val="tx1"/>
                          </a:solidFill>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88151">
                <a:tc>
                  <a:txBody>
                    <a:bodyPr/>
                    <a:lstStyle/>
                    <a:p>
                      <a:r>
                        <a:rPr lang="en-IN" sz="1800" b="0" baseline="0" dirty="0">
                          <a:solidFill>
                            <a:srgbClr val="002060"/>
                          </a:solidFill>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AC000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57525">
                <a:tc>
                  <a:txBody>
                    <a:bodyPr/>
                    <a:lstStyle/>
                    <a:p>
                      <a:r>
                        <a:rPr lang="en-IN" sz="1800" b="0" baseline="0" dirty="0">
                          <a:solidFill>
                            <a:srgbClr val="002060"/>
                          </a:solidFill>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AC000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57525">
                <a:tc>
                  <a:txBody>
                    <a:bodyPr/>
                    <a:lstStyle/>
                    <a:p>
                      <a:r>
                        <a:rPr lang="en-IN" sz="1800" b="0" baseline="0" dirty="0">
                          <a:solidFill>
                            <a:srgbClr val="002060"/>
                          </a:solidFill>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1 to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80,000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3.696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AC0000"/>
                          </a:solidFill>
                        </a:rPr>
                        <a:t>   295,680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47444331"/>
                  </a:ext>
                </a:extLst>
              </a:tr>
              <a:tr h="257525">
                <a:tc>
                  <a:txBody>
                    <a:bodyPr/>
                    <a:lstStyle/>
                    <a:p>
                      <a:r>
                        <a:rPr lang="en-IN" sz="1800" b="0" baseline="0" dirty="0">
                          <a:solidFill>
                            <a:srgbClr val="002060"/>
                          </a:solidFill>
                        </a:rPr>
                        <a:t>Relining of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0.731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AC0000"/>
                          </a:solidFill>
                        </a:rPr>
                        <a:t>     (21,930)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486211"/>
                  </a:ext>
                </a:extLst>
              </a:tr>
              <a:tr h="257525">
                <a:tc>
                  <a:txBody>
                    <a:bodyPr/>
                    <a:lstStyle/>
                    <a:p>
                      <a:r>
                        <a:rPr lang="en-IN" sz="1800" b="0" baseline="0" dirty="0">
                          <a:solidFill>
                            <a:srgbClr val="002060"/>
                          </a:solidFill>
                        </a:rPr>
                        <a:t>Salvage value of equip.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       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002060"/>
                          </a:solidFill>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baseline="0" dirty="0">
                          <a:solidFill>
                            <a:srgbClr val="AC0000"/>
                          </a:solidFill>
                        </a:rPr>
                        <a:t>        2,965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2273501"/>
                  </a:ext>
                </a:extLst>
              </a:tr>
              <a:tr h="257525">
                <a:tc>
                  <a:txBody>
                    <a:bodyPr/>
                    <a:lstStyle/>
                    <a:p>
                      <a:r>
                        <a:rPr lang="en-US" sz="1800" b="0" baseline="0" dirty="0">
                          <a:solidFill>
                            <a:srgbClr val="002060"/>
                          </a:solidFill>
                        </a:rPr>
                        <a:t>Working capital released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none" baseline="0" dirty="0">
                          <a:solidFill>
                            <a:srgbClr val="002060"/>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none" baseline="0" dirty="0">
                          <a:solidFill>
                            <a:srgbClr val="00206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none" baseline="0" dirty="0">
                          <a:solidFill>
                            <a:srgbClr val="002060"/>
                          </a:solidFill>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sng" baseline="0" dirty="0">
                          <a:solidFill>
                            <a:srgbClr val="AC0000"/>
                          </a:solidFill>
                          <a:uFill>
                            <a:solidFill>
                              <a:schemeClr val="tx1"/>
                            </a:solidFill>
                          </a:uFill>
                        </a:rPr>
                        <a:t>      59,300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486450"/>
                  </a:ext>
                </a:extLst>
              </a:tr>
              <a:tr h="257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baseline="0" dirty="0">
                          <a:solidFill>
                            <a:srgbClr val="002060"/>
                          </a:solidFill>
                        </a:rPr>
                        <a:t>Net 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8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800" b="0" u="dbl" baseline="0" dirty="0">
                          <a:solidFill>
                            <a:schemeClr val="tx1"/>
                          </a:solidFill>
                        </a:rPr>
                        <a:t>$   76,015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
        <p:nvSpPr>
          <p:cNvPr id="3" name="Content Placeholder 2">
            <a:extLst>
              <a:ext uri="{FF2B5EF4-FFF2-40B4-BE49-F238E27FC236}">
                <a16:creationId xmlns:a16="http://schemas.microsoft.com/office/drawing/2014/main" id="{E296B3D9-1292-48FC-ACE3-30D79BDC864A}"/>
              </a:ext>
            </a:extLst>
          </p:cNvPr>
          <p:cNvSpPr>
            <a:spLocks noGrp="1"/>
          </p:cNvSpPr>
          <p:nvPr>
            <p:ph idx="1"/>
          </p:nvPr>
        </p:nvSpPr>
        <p:spPr>
          <a:xfrm>
            <a:off x="822325" y="4953000"/>
            <a:ext cx="7543800" cy="762000"/>
          </a:xfrm>
        </p:spPr>
        <p:txBody>
          <a:bodyPr/>
          <a:lstStyle/>
          <a:p>
            <a:r>
              <a:rPr lang="en-US" sz="2400" b="1" noProof="0" dirty="0"/>
              <a:t>Accept the contract because the project has a </a:t>
            </a:r>
            <a:r>
              <a:rPr lang="en-US" sz="2400" b="1" noProof="0" dirty="0">
                <a:solidFill>
                  <a:srgbClr val="0000CC"/>
                </a:solidFill>
              </a:rPr>
              <a:t>positive</a:t>
            </a:r>
            <a:r>
              <a:rPr lang="en-US" sz="2400" b="1" noProof="0" dirty="0">
                <a:solidFill>
                  <a:srgbClr val="008000"/>
                </a:solidFill>
              </a:rPr>
              <a:t> </a:t>
            </a:r>
            <a:r>
              <a:rPr lang="en-US" sz="2400" b="1" noProof="0" dirty="0"/>
              <a:t>net present value.</a:t>
            </a:r>
          </a:p>
        </p:txBody>
      </p:sp>
    </p:spTree>
    <p:extLst>
      <p:ext uri="{BB962C8B-B14F-4D97-AF65-F5344CB8AC3E}">
        <p14:creationId xmlns:p14="http://schemas.microsoft.com/office/powerpoint/2010/main" val="3751558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01D0C-D097-4E77-9F58-BE1E6F015CCB}"/>
              </a:ext>
            </a:extLst>
          </p:cNvPr>
          <p:cNvSpPr>
            <a:spLocks noGrp="1"/>
          </p:cNvSpPr>
          <p:nvPr>
            <p:ph type="title"/>
          </p:nvPr>
        </p:nvSpPr>
        <p:spPr/>
        <p:txBody>
          <a:bodyPr/>
          <a:lstStyle/>
          <a:p>
            <a:r>
              <a:rPr lang="en-US" noProof="0" dirty="0"/>
              <a:t>Quick Check 2</a:t>
            </a:r>
          </a:p>
        </p:txBody>
      </p:sp>
      <p:sp>
        <p:nvSpPr>
          <p:cNvPr id="3" name="Content Placeholder 2">
            <a:extLst>
              <a:ext uri="{FF2B5EF4-FFF2-40B4-BE49-F238E27FC236}">
                <a16:creationId xmlns:a16="http://schemas.microsoft.com/office/drawing/2014/main" id="{65FFDB34-EAA6-47F3-868E-8855B6DBD88B}"/>
              </a:ext>
            </a:extLst>
          </p:cNvPr>
          <p:cNvSpPr>
            <a:spLocks noGrp="1"/>
          </p:cNvSpPr>
          <p:nvPr>
            <p:ph idx="1"/>
          </p:nvPr>
        </p:nvSpPr>
        <p:spPr>
          <a:xfrm>
            <a:off x="822325" y="1447800"/>
            <a:ext cx="7543800" cy="890047"/>
          </a:xfrm>
        </p:spPr>
        <p:txBody>
          <a:bodyPr/>
          <a:lstStyle/>
          <a:p>
            <a:r>
              <a:rPr lang="en-US" sz="2600" noProof="0" dirty="0"/>
              <a:t>Denny Associates has been offered a four-year contract to supply the computing requirements for a local bank.</a:t>
            </a:r>
          </a:p>
        </p:txBody>
      </p:sp>
      <p:sp>
        <p:nvSpPr>
          <p:cNvPr id="4" name="Content Placeholder 3">
            <a:extLst>
              <a:ext uri="{FF2B5EF4-FFF2-40B4-BE49-F238E27FC236}">
                <a16:creationId xmlns:a16="http://schemas.microsoft.com/office/drawing/2014/main" id="{DAD32C7A-C51C-46DE-8A27-E21A4D52D9AB}"/>
              </a:ext>
            </a:extLst>
          </p:cNvPr>
          <p:cNvSpPr>
            <a:spLocks noGrp="1"/>
          </p:cNvSpPr>
          <p:nvPr>
            <p:ph idx="10"/>
          </p:nvPr>
        </p:nvSpPr>
        <p:spPr>
          <a:xfrm>
            <a:off x="822324" y="2381838"/>
            <a:ext cx="7521575" cy="408495"/>
          </a:xfrm>
        </p:spPr>
        <p:txBody>
          <a:bodyPr/>
          <a:lstStyle/>
          <a:p>
            <a:pPr algn="ctr">
              <a:spcAft>
                <a:spcPts val="0"/>
              </a:spcAft>
              <a:buClr>
                <a:schemeClr val="tx1"/>
              </a:buClr>
            </a:pPr>
            <a:r>
              <a:rPr lang="en-US" b="1" noProof="0" dirty="0"/>
              <a:t>Cash flow information</a:t>
            </a:r>
          </a:p>
        </p:txBody>
      </p:sp>
      <p:graphicFrame>
        <p:nvGraphicFramePr>
          <p:cNvPr id="7" name="Table 7">
            <a:extLst>
              <a:ext uri="{FF2B5EF4-FFF2-40B4-BE49-F238E27FC236}">
                <a16:creationId xmlns:a16="http://schemas.microsoft.com/office/drawing/2014/main" id="{A2BE8C8C-9C61-4777-8359-873E7A0697E4}"/>
              </a:ext>
            </a:extLst>
          </p:cNvPr>
          <p:cNvGraphicFramePr>
            <a:graphicFrameLocks noGrp="1"/>
          </p:cNvGraphicFramePr>
          <p:nvPr>
            <p:extLst>
              <p:ext uri="{D42A27DB-BD31-4B8C-83A1-F6EECF244321}">
                <p14:modId xmlns:p14="http://schemas.microsoft.com/office/powerpoint/2010/main" val="2402028310"/>
              </p:ext>
            </p:extLst>
          </p:nvPr>
        </p:nvGraphicFramePr>
        <p:xfrm>
          <a:off x="1524000" y="2823552"/>
          <a:ext cx="6096000" cy="1939640"/>
        </p:xfrm>
        <a:graphic>
          <a:graphicData uri="http://schemas.openxmlformats.org/drawingml/2006/table">
            <a:tbl>
              <a:tblPr firstRow="1" bandRow="1">
                <a:tableStyleId>{5C22544A-7EE6-4342-B048-85BDC9FD1C3A}</a:tableStyleId>
              </a:tblPr>
              <a:tblGrid>
                <a:gridCol w="4648200">
                  <a:extLst>
                    <a:ext uri="{9D8B030D-6E8A-4147-A177-3AD203B41FA5}">
                      <a16:colId xmlns:a16="http://schemas.microsoft.com/office/drawing/2014/main" val="2880416470"/>
                    </a:ext>
                  </a:extLst>
                </a:gridCol>
                <a:gridCol w="1447800">
                  <a:extLst>
                    <a:ext uri="{9D8B030D-6E8A-4147-A177-3AD203B41FA5}">
                      <a16:colId xmlns:a16="http://schemas.microsoft.com/office/drawing/2014/main" val="827635217"/>
                    </a:ext>
                  </a:extLst>
                </a:gridCol>
              </a:tblGrid>
              <a:tr h="337127">
                <a:tc>
                  <a:txBody>
                    <a:bodyPr/>
                    <a:lstStyle/>
                    <a:p>
                      <a:r>
                        <a:rPr lang="en-US" sz="2000" b="0" baseline="0" dirty="0">
                          <a:solidFill>
                            <a:schemeClr val="tx1"/>
                          </a:solidFill>
                        </a:rPr>
                        <a:t>Cost of computer equipment</a:t>
                      </a:r>
                    </a:p>
                  </a:txBody>
                  <a:tcPr marT="41564" marB="41564">
                    <a:lnT w="12700" cap="flat" cmpd="sng" algn="ctr">
                      <a:solidFill>
                        <a:schemeClr val="tx1"/>
                      </a:solidFill>
                      <a:prstDash val="solid"/>
                      <a:round/>
                      <a:headEnd type="none" w="med" len="med"/>
                      <a:tailEnd type="none" w="med" len="med"/>
                    </a:lnT>
                    <a:solidFill>
                      <a:schemeClr val="bg1"/>
                    </a:solidFill>
                  </a:tcPr>
                </a:tc>
                <a:tc>
                  <a:txBody>
                    <a:bodyPr/>
                    <a:lstStyle/>
                    <a:p>
                      <a:pPr algn="r"/>
                      <a:r>
                        <a:rPr lang="en-IN" sz="2000" b="0" baseline="0" dirty="0">
                          <a:solidFill>
                            <a:schemeClr val="tx1"/>
                          </a:solidFill>
                        </a:rPr>
                        <a:t>$250,000</a:t>
                      </a:r>
                    </a:p>
                  </a:txBody>
                  <a:tcPr marT="41564" marB="4156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331244548"/>
                  </a:ext>
                </a:extLst>
              </a:tr>
              <a:tr h="337127">
                <a:tc>
                  <a:txBody>
                    <a:bodyPr/>
                    <a:lstStyle/>
                    <a:p>
                      <a:r>
                        <a:rPr lang="en-US" sz="2000" b="0" baseline="0" dirty="0">
                          <a:solidFill>
                            <a:schemeClr val="tx1"/>
                          </a:solidFill>
                        </a:rPr>
                        <a:t>Working capital required</a:t>
                      </a:r>
                    </a:p>
                  </a:txBody>
                  <a:tcPr marT="41564" marB="41564">
                    <a:solidFill>
                      <a:schemeClr val="bg1"/>
                    </a:solidFill>
                  </a:tcPr>
                </a:tc>
                <a:tc>
                  <a:txBody>
                    <a:bodyPr/>
                    <a:lstStyle/>
                    <a:p>
                      <a:pPr algn="r"/>
                      <a:r>
                        <a:rPr lang="en-IN" sz="2000" b="0" baseline="0" dirty="0">
                          <a:solidFill>
                            <a:schemeClr val="tx1"/>
                          </a:solidFill>
                        </a:rPr>
                        <a:t>20,000</a:t>
                      </a:r>
                    </a:p>
                  </a:txBody>
                  <a:tcPr marT="41564" marB="41564">
                    <a:solidFill>
                      <a:schemeClr val="bg1"/>
                    </a:solidFill>
                  </a:tcPr>
                </a:tc>
                <a:extLst>
                  <a:ext uri="{0D108BD9-81ED-4DB2-BD59-A6C34878D82A}">
                    <a16:rowId xmlns:a16="http://schemas.microsoft.com/office/drawing/2014/main" val="3334826127"/>
                  </a:ext>
                </a:extLst>
              </a:tr>
              <a:tr h="337127">
                <a:tc>
                  <a:txBody>
                    <a:bodyPr/>
                    <a:lstStyle/>
                    <a:p>
                      <a:r>
                        <a:rPr lang="en-US" sz="2000" b="0" baseline="0" dirty="0">
                          <a:solidFill>
                            <a:schemeClr val="tx1"/>
                          </a:solidFill>
                        </a:rPr>
                        <a:t>Upgrading of equipment in 2 years</a:t>
                      </a:r>
                    </a:p>
                  </a:txBody>
                  <a:tcPr marT="41564" marB="41564">
                    <a:solidFill>
                      <a:schemeClr val="bg1"/>
                    </a:solidFill>
                  </a:tcPr>
                </a:tc>
                <a:tc>
                  <a:txBody>
                    <a:bodyPr/>
                    <a:lstStyle/>
                    <a:p>
                      <a:pPr algn="r"/>
                      <a:r>
                        <a:rPr lang="en-IN" sz="2000" b="0" baseline="0" dirty="0">
                          <a:solidFill>
                            <a:schemeClr val="tx1"/>
                          </a:solidFill>
                        </a:rPr>
                        <a:t>90,000</a:t>
                      </a:r>
                    </a:p>
                  </a:txBody>
                  <a:tcPr marT="41564" marB="41564">
                    <a:solidFill>
                      <a:schemeClr val="bg1"/>
                    </a:solidFill>
                  </a:tcPr>
                </a:tc>
                <a:extLst>
                  <a:ext uri="{0D108BD9-81ED-4DB2-BD59-A6C34878D82A}">
                    <a16:rowId xmlns:a16="http://schemas.microsoft.com/office/drawing/2014/main" val="1954037208"/>
                  </a:ext>
                </a:extLst>
              </a:tr>
              <a:tr h="337127">
                <a:tc>
                  <a:txBody>
                    <a:bodyPr/>
                    <a:lstStyle/>
                    <a:p>
                      <a:r>
                        <a:rPr lang="en-US" sz="2000" b="0" baseline="0" dirty="0">
                          <a:solidFill>
                            <a:schemeClr val="tx1"/>
                          </a:solidFill>
                        </a:rPr>
                        <a:t>Salvage value of equipment in 4 years</a:t>
                      </a:r>
                    </a:p>
                  </a:txBody>
                  <a:tcPr marT="41564" marB="41564">
                    <a:solidFill>
                      <a:schemeClr val="bg1"/>
                    </a:solidFill>
                  </a:tcPr>
                </a:tc>
                <a:tc>
                  <a:txBody>
                    <a:bodyPr/>
                    <a:lstStyle/>
                    <a:p>
                      <a:pPr algn="r"/>
                      <a:r>
                        <a:rPr lang="en-IN" sz="2000" b="0" baseline="0" dirty="0">
                          <a:solidFill>
                            <a:schemeClr val="tx1"/>
                          </a:solidFill>
                        </a:rPr>
                        <a:t>10,000</a:t>
                      </a:r>
                    </a:p>
                  </a:txBody>
                  <a:tcPr marT="41564" marB="41564">
                    <a:solidFill>
                      <a:schemeClr val="bg1"/>
                    </a:solidFill>
                  </a:tcPr>
                </a:tc>
                <a:extLst>
                  <a:ext uri="{0D108BD9-81ED-4DB2-BD59-A6C34878D82A}">
                    <a16:rowId xmlns:a16="http://schemas.microsoft.com/office/drawing/2014/main" val="4086707678"/>
                  </a:ext>
                </a:extLst>
              </a:tr>
              <a:tr h="3371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baseline="0" dirty="0">
                          <a:solidFill>
                            <a:schemeClr val="tx1"/>
                          </a:solidFill>
                        </a:rPr>
                        <a:t>Annual net cash inflow</a:t>
                      </a:r>
                    </a:p>
                  </a:txBody>
                  <a:tcPr marT="41564" marB="41564">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IN" sz="2000" b="0" baseline="0" dirty="0">
                          <a:solidFill>
                            <a:schemeClr val="tx1"/>
                          </a:solidFill>
                        </a:rPr>
                        <a:t>120,000</a:t>
                      </a:r>
                    </a:p>
                  </a:txBody>
                  <a:tcPr marT="41564" marB="41564">
                    <a:solidFill>
                      <a:schemeClr val="bg1"/>
                    </a:solidFill>
                  </a:tcPr>
                </a:tc>
                <a:extLst>
                  <a:ext uri="{0D108BD9-81ED-4DB2-BD59-A6C34878D82A}">
                    <a16:rowId xmlns:a16="http://schemas.microsoft.com/office/drawing/2014/main" val="641294770"/>
                  </a:ext>
                </a:extLst>
              </a:tr>
            </a:tbl>
          </a:graphicData>
        </a:graphic>
      </p:graphicFrame>
      <p:sp>
        <p:nvSpPr>
          <p:cNvPr id="5" name="Content Placeholder 4">
            <a:extLst>
              <a:ext uri="{FF2B5EF4-FFF2-40B4-BE49-F238E27FC236}">
                <a16:creationId xmlns:a16="http://schemas.microsoft.com/office/drawing/2014/main" id="{F2ADB5AE-A1EB-4FCF-8065-BAFFFDA45840}"/>
              </a:ext>
            </a:extLst>
          </p:cNvPr>
          <p:cNvSpPr>
            <a:spLocks noGrp="1"/>
          </p:cNvSpPr>
          <p:nvPr>
            <p:ph idx="11"/>
          </p:nvPr>
        </p:nvSpPr>
        <p:spPr>
          <a:xfrm>
            <a:off x="822323" y="4850854"/>
            <a:ext cx="8016877" cy="1329865"/>
          </a:xfrm>
        </p:spPr>
        <p:txBody>
          <a:bodyPr/>
          <a:lstStyle/>
          <a:p>
            <a:pPr marL="292608" lvl="0" indent="-292608">
              <a:spcAft>
                <a:spcPts val="0"/>
              </a:spcAft>
              <a:buClr>
                <a:prstClr val="black"/>
              </a:buClr>
              <a:buFont typeface="Arial" panose="020B0604020202020204" pitchFamily="34" charset="0"/>
              <a:buChar char="•"/>
            </a:pPr>
            <a:r>
              <a:rPr lang="en-US" sz="2400" noProof="0" dirty="0">
                <a:solidFill>
                  <a:prstClr val="black"/>
                </a:solidFill>
              </a:rPr>
              <a:t>The working capital would be released at the end of the contract.</a:t>
            </a:r>
          </a:p>
          <a:p>
            <a:pPr marL="292608" lvl="0" indent="-292608">
              <a:spcAft>
                <a:spcPts val="0"/>
              </a:spcAft>
              <a:buClr>
                <a:prstClr val="black"/>
              </a:buClr>
              <a:buFont typeface="Arial" panose="020B0604020202020204" pitchFamily="34" charset="0"/>
              <a:buChar char="•"/>
            </a:pPr>
            <a:r>
              <a:rPr lang="en-US" sz="2400" noProof="0" dirty="0">
                <a:solidFill>
                  <a:prstClr val="black"/>
                </a:solidFill>
              </a:rPr>
              <a:t>Denny Associates requires a 14% return.</a:t>
            </a:r>
          </a:p>
        </p:txBody>
      </p:sp>
    </p:spTree>
    <p:extLst>
      <p:ext uri="{BB962C8B-B14F-4D97-AF65-F5344CB8AC3E}">
        <p14:creationId xmlns:p14="http://schemas.microsoft.com/office/powerpoint/2010/main" val="3042835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489EE-B5FB-4D51-BE6B-73DB71A3E132}"/>
              </a:ext>
            </a:extLst>
          </p:cNvPr>
          <p:cNvSpPr>
            <a:spLocks noGrp="1"/>
          </p:cNvSpPr>
          <p:nvPr>
            <p:ph type="title"/>
          </p:nvPr>
        </p:nvSpPr>
        <p:spPr/>
        <p:txBody>
          <a:bodyPr/>
          <a:lstStyle/>
          <a:p>
            <a:r>
              <a:rPr lang="en-US" noProof="0" dirty="0"/>
              <a:t>Quick Check 2a</a:t>
            </a:r>
          </a:p>
        </p:txBody>
      </p:sp>
      <p:sp>
        <p:nvSpPr>
          <p:cNvPr id="3" name="Content Placeholder 2">
            <a:extLst>
              <a:ext uri="{FF2B5EF4-FFF2-40B4-BE49-F238E27FC236}">
                <a16:creationId xmlns:a16="http://schemas.microsoft.com/office/drawing/2014/main" id="{042BBBDC-2E82-4438-BB06-92E974EB9239}"/>
              </a:ext>
            </a:extLst>
          </p:cNvPr>
          <p:cNvSpPr>
            <a:spLocks noGrp="1"/>
          </p:cNvSpPr>
          <p:nvPr>
            <p:ph idx="1"/>
          </p:nvPr>
        </p:nvSpPr>
        <p:spPr>
          <a:xfrm>
            <a:off x="822325" y="1447799"/>
            <a:ext cx="7543800" cy="2360629"/>
          </a:xfrm>
        </p:spPr>
        <p:txBody>
          <a:bodyPr/>
          <a:lstStyle/>
          <a:p>
            <a:r>
              <a:rPr lang="en-US" noProof="0" dirty="0"/>
              <a:t>What is the net present value of the contract with the local bank?</a:t>
            </a:r>
          </a:p>
          <a:p>
            <a:r>
              <a:rPr lang="en-US" noProof="0" dirty="0"/>
              <a:t>a. $150,000.</a:t>
            </a:r>
          </a:p>
          <a:p>
            <a:r>
              <a:rPr lang="en-US" noProof="0" dirty="0"/>
              <a:t>b. $28,230.</a:t>
            </a:r>
          </a:p>
          <a:p>
            <a:r>
              <a:rPr lang="en-US" noProof="0" dirty="0"/>
              <a:t>c. $92,340.</a:t>
            </a:r>
          </a:p>
          <a:p>
            <a:r>
              <a:rPr lang="en-US" noProof="0" dirty="0"/>
              <a:t>d. $132,916.</a:t>
            </a:r>
          </a:p>
        </p:txBody>
      </p:sp>
    </p:spTree>
    <p:extLst>
      <p:ext uri="{BB962C8B-B14F-4D97-AF65-F5344CB8AC3E}">
        <p14:creationId xmlns:p14="http://schemas.microsoft.com/office/powerpoint/2010/main" val="20538483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489EE-B5FB-4D51-BE6B-73DB71A3E132}"/>
              </a:ext>
            </a:extLst>
          </p:cNvPr>
          <p:cNvSpPr>
            <a:spLocks noGrp="1"/>
          </p:cNvSpPr>
          <p:nvPr>
            <p:ph type="title"/>
          </p:nvPr>
        </p:nvSpPr>
        <p:spPr/>
        <p:txBody>
          <a:bodyPr/>
          <a:lstStyle/>
          <a:p>
            <a:r>
              <a:rPr lang="en-US" noProof="0" dirty="0"/>
              <a:t>Quick Check 2b</a:t>
            </a:r>
          </a:p>
        </p:txBody>
      </p:sp>
      <p:sp>
        <p:nvSpPr>
          <p:cNvPr id="3" name="Content Placeholder 2">
            <a:extLst>
              <a:ext uri="{FF2B5EF4-FFF2-40B4-BE49-F238E27FC236}">
                <a16:creationId xmlns:a16="http://schemas.microsoft.com/office/drawing/2014/main" id="{042BBBDC-2E82-4438-BB06-92E974EB9239}"/>
              </a:ext>
            </a:extLst>
          </p:cNvPr>
          <p:cNvSpPr>
            <a:spLocks noGrp="1"/>
          </p:cNvSpPr>
          <p:nvPr>
            <p:ph idx="1"/>
          </p:nvPr>
        </p:nvSpPr>
        <p:spPr>
          <a:xfrm>
            <a:off x="822325" y="1447799"/>
            <a:ext cx="7543800" cy="2256935"/>
          </a:xfrm>
        </p:spPr>
        <p:txBody>
          <a:bodyPr/>
          <a:lstStyle/>
          <a:p>
            <a:r>
              <a:rPr lang="en-US" noProof="0" dirty="0"/>
              <a:t>What is the net present value of the contract with the local bank?</a:t>
            </a:r>
          </a:p>
          <a:p>
            <a:r>
              <a:rPr lang="en-US" noProof="0" dirty="0"/>
              <a:t>a. $150,000.</a:t>
            </a:r>
          </a:p>
          <a:p>
            <a:r>
              <a:rPr lang="en-US" noProof="0" dirty="0">
                <a:solidFill>
                  <a:srgbClr val="0000C0"/>
                </a:solidFill>
              </a:rPr>
              <a:t>b. Answer: $28,230.</a:t>
            </a:r>
          </a:p>
          <a:p>
            <a:r>
              <a:rPr lang="en-US" noProof="0" dirty="0"/>
              <a:t>c. $92,340.</a:t>
            </a:r>
          </a:p>
          <a:p>
            <a:r>
              <a:rPr lang="en-US" noProof="0" dirty="0"/>
              <a:t>d. $132,916.</a:t>
            </a:r>
          </a:p>
        </p:txBody>
      </p:sp>
      <p:graphicFrame>
        <p:nvGraphicFramePr>
          <p:cNvPr id="4" name="Table 6">
            <a:extLst>
              <a:ext uri="{FF2B5EF4-FFF2-40B4-BE49-F238E27FC236}">
                <a16:creationId xmlns:a16="http://schemas.microsoft.com/office/drawing/2014/main" id="{3404BF36-7AFA-4914-99BD-8C5C9A4A1C9B}"/>
              </a:ext>
            </a:extLst>
          </p:cNvPr>
          <p:cNvGraphicFramePr>
            <a:graphicFrameLocks noGrp="1"/>
          </p:cNvGraphicFramePr>
          <p:nvPr>
            <p:extLst>
              <p:ext uri="{D42A27DB-BD31-4B8C-83A1-F6EECF244321}">
                <p14:modId xmlns:p14="http://schemas.microsoft.com/office/powerpoint/2010/main" val="2262377866"/>
              </p:ext>
            </p:extLst>
          </p:nvPr>
        </p:nvGraphicFramePr>
        <p:xfrm>
          <a:off x="1066800" y="3733800"/>
          <a:ext cx="7198633" cy="2528352"/>
        </p:xfrm>
        <a:graphic>
          <a:graphicData uri="http://schemas.openxmlformats.org/drawingml/2006/table">
            <a:tbl>
              <a:tblPr firstRow="1" bandRow="1">
                <a:tableStyleId>{5C22544A-7EE6-4342-B048-85BDC9FD1C3A}</a:tableStyleId>
              </a:tblPr>
              <a:tblGrid>
                <a:gridCol w="2336282">
                  <a:extLst>
                    <a:ext uri="{9D8B030D-6E8A-4147-A177-3AD203B41FA5}">
                      <a16:colId xmlns:a16="http://schemas.microsoft.com/office/drawing/2014/main" val="582347254"/>
                    </a:ext>
                  </a:extLst>
                </a:gridCol>
                <a:gridCol w="855753">
                  <a:extLst>
                    <a:ext uri="{9D8B030D-6E8A-4147-A177-3AD203B41FA5}">
                      <a16:colId xmlns:a16="http://schemas.microsoft.com/office/drawing/2014/main" val="3881740858"/>
                    </a:ext>
                  </a:extLst>
                </a:gridCol>
                <a:gridCol w="1312506">
                  <a:extLst>
                    <a:ext uri="{9D8B030D-6E8A-4147-A177-3AD203B41FA5}">
                      <a16:colId xmlns:a16="http://schemas.microsoft.com/office/drawing/2014/main" val="1887352530"/>
                    </a:ext>
                  </a:extLst>
                </a:gridCol>
                <a:gridCol w="1174347">
                  <a:extLst>
                    <a:ext uri="{9D8B030D-6E8A-4147-A177-3AD203B41FA5}">
                      <a16:colId xmlns:a16="http://schemas.microsoft.com/office/drawing/2014/main" val="1081511847"/>
                    </a:ext>
                  </a:extLst>
                </a:gridCol>
                <a:gridCol w="1519745">
                  <a:extLst>
                    <a:ext uri="{9D8B030D-6E8A-4147-A177-3AD203B41FA5}">
                      <a16:colId xmlns:a16="http://schemas.microsoft.com/office/drawing/2014/main" val="1759982606"/>
                    </a:ext>
                  </a:extLst>
                </a:gridCol>
              </a:tblGrid>
              <a:tr h="296448">
                <a:tc>
                  <a:txBody>
                    <a:bodyPr/>
                    <a:lstStyle/>
                    <a:p>
                      <a:endParaRPr lang="en-IN" sz="1600" u="sng" baseline="0" dirty="0">
                        <a:solidFill>
                          <a:schemeClr val="tx1"/>
                        </a:solidFill>
                      </a:endParaRPr>
                    </a:p>
                  </a:txBody>
                  <a:tcPr marL="77860" marR="77860" marT="36102" marB="3610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IN" sz="1600" u="sng" baseline="0" dirty="0">
                          <a:solidFill>
                            <a:schemeClr val="tx1"/>
                          </a:solidFill>
                        </a:rPr>
                        <a:t>Years</a:t>
                      </a:r>
                    </a:p>
                  </a:txBody>
                  <a:tcPr marL="77860" marR="77860" marT="36102" marB="3610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IN" sz="1600" u="sng" baseline="0" dirty="0">
                          <a:solidFill>
                            <a:schemeClr val="tx1"/>
                          </a:solidFill>
                        </a:rPr>
                        <a:t>Cash Flows</a:t>
                      </a:r>
                    </a:p>
                  </a:txBody>
                  <a:tcPr marL="77860" marR="77860" marT="36102" marB="3610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IN" sz="1600" u="sng" baseline="0" dirty="0">
                          <a:solidFill>
                            <a:schemeClr val="tx1"/>
                          </a:solidFill>
                        </a:rPr>
                        <a:t>14% Factor</a:t>
                      </a:r>
                    </a:p>
                  </a:txBody>
                  <a:tcPr marL="77860" marR="77860" marT="36102" marB="3610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IN" sz="1600" u="sng" baseline="0" dirty="0">
                          <a:solidFill>
                            <a:schemeClr val="tx1"/>
                          </a:solidFill>
                        </a:rPr>
                        <a:t>Present Value</a:t>
                      </a:r>
                    </a:p>
                  </a:txBody>
                  <a:tcPr marL="77860" marR="77860" marT="36102" marB="3610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51878847"/>
                  </a:ext>
                </a:extLst>
              </a:tr>
              <a:tr h="296448">
                <a:tc>
                  <a:txBody>
                    <a:bodyPr/>
                    <a:lstStyle/>
                    <a:p>
                      <a:r>
                        <a:rPr lang="en-US" sz="1600" baseline="0" dirty="0">
                          <a:solidFill>
                            <a:srgbClr val="002060"/>
                          </a:solidFill>
                        </a:rPr>
                        <a:t>Investment in equipment</a:t>
                      </a:r>
                    </a:p>
                  </a:txBody>
                  <a:tcPr marL="77860" marR="77860" marT="36102" marB="36102">
                    <a:lnT w="12700" cap="flat" cmpd="sng" algn="ctr">
                      <a:noFill/>
                      <a:prstDash val="solid"/>
                      <a:round/>
                      <a:headEnd type="none" w="med" len="med"/>
                      <a:tailEnd type="none" w="med" len="med"/>
                    </a:lnT>
                    <a:solidFill>
                      <a:schemeClr val="bg1"/>
                    </a:solidFill>
                  </a:tcPr>
                </a:tc>
                <a:tc>
                  <a:txBody>
                    <a:bodyPr/>
                    <a:lstStyle/>
                    <a:p>
                      <a:pPr algn="ctr"/>
                      <a:r>
                        <a:rPr lang="en-US" sz="1600" baseline="0" dirty="0">
                          <a:solidFill>
                            <a:srgbClr val="002060"/>
                          </a:solidFill>
                        </a:rPr>
                        <a:t>Now</a:t>
                      </a:r>
                    </a:p>
                  </a:txBody>
                  <a:tcPr marL="77860" marR="77860" marT="36102" marB="36102">
                    <a:lnT w="12700" cap="flat" cmpd="sng" algn="ctr">
                      <a:noFill/>
                      <a:prstDash val="solid"/>
                      <a:round/>
                      <a:headEnd type="none" w="med" len="med"/>
                      <a:tailEnd type="none" w="med" len="med"/>
                    </a:lnT>
                    <a:solidFill>
                      <a:schemeClr val="bg1"/>
                    </a:solidFill>
                  </a:tcPr>
                </a:tc>
                <a:tc>
                  <a:txBody>
                    <a:bodyPr/>
                    <a:lstStyle/>
                    <a:p>
                      <a:pPr algn="ctr"/>
                      <a:r>
                        <a:rPr lang="en-IN" sz="1600" baseline="0" dirty="0">
                          <a:solidFill>
                            <a:srgbClr val="002060"/>
                          </a:solidFill>
                        </a:rPr>
                        <a:t>$(250,000)</a:t>
                      </a:r>
                    </a:p>
                  </a:txBody>
                  <a:tcPr marL="77860" marR="77860" marT="36102" marB="36102">
                    <a:lnT w="12700" cap="flat" cmpd="sng" algn="ctr">
                      <a:noFill/>
                      <a:prstDash val="solid"/>
                      <a:round/>
                      <a:headEnd type="none" w="med" len="med"/>
                      <a:tailEnd type="none" w="med" len="med"/>
                    </a:lnT>
                    <a:solidFill>
                      <a:schemeClr val="bg1"/>
                    </a:solidFill>
                  </a:tcPr>
                </a:tc>
                <a:tc>
                  <a:txBody>
                    <a:bodyPr/>
                    <a:lstStyle/>
                    <a:p>
                      <a:pPr algn="ctr"/>
                      <a:r>
                        <a:rPr lang="en-IN" sz="1600" baseline="0" dirty="0">
                          <a:solidFill>
                            <a:srgbClr val="002060"/>
                          </a:solidFill>
                        </a:rPr>
                        <a:t>1.000</a:t>
                      </a:r>
                    </a:p>
                  </a:txBody>
                  <a:tcPr marL="77860" marR="77860" marT="36102" marB="36102">
                    <a:lnT w="12700" cap="flat" cmpd="sng" algn="ctr">
                      <a:noFill/>
                      <a:prstDash val="solid"/>
                      <a:round/>
                      <a:headEnd type="none" w="med" len="med"/>
                      <a:tailEnd type="none" w="med" len="med"/>
                    </a:lnT>
                    <a:solidFill>
                      <a:schemeClr val="bg1"/>
                    </a:solidFill>
                  </a:tcPr>
                </a:tc>
                <a:tc>
                  <a:txBody>
                    <a:bodyPr/>
                    <a:lstStyle/>
                    <a:p>
                      <a:pPr algn="ctr"/>
                      <a:r>
                        <a:rPr lang="en-IN" sz="1600" baseline="0" dirty="0">
                          <a:solidFill>
                            <a:srgbClr val="AC0000"/>
                          </a:solidFill>
                        </a:rPr>
                        <a:t>$(250,000)</a:t>
                      </a:r>
                    </a:p>
                  </a:txBody>
                  <a:tcPr marL="77860" marR="77860" marT="36102" marB="36102">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21791051"/>
                  </a:ext>
                </a:extLst>
              </a:tr>
              <a:tr h="296448">
                <a:tc>
                  <a:txBody>
                    <a:bodyPr/>
                    <a:lstStyle/>
                    <a:p>
                      <a:r>
                        <a:rPr lang="en-US" sz="1600" baseline="0" dirty="0">
                          <a:solidFill>
                            <a:srgbClr val="002060"/>
                          </a:solidFill>
                        </a:rPr>
                        <a:t>Working capital needed</a:t>
                      </a:r>
                    </a:p>
                  </a:txBody>
                  <a:tcPr marL="77860" marR="77860" marT="36102" marB="36102">
                    <a:solidFill>
                      <a:schemeClr val="bg1"/>
                    </a:solidFill>
                  </a:tcPr>
                </a:tc>
                <a:tc>
                  <a:txBody>
                    <a:bodyPr/>
                    <a:lstStyle/>
                    <a:p>
                      <a:pPr algn="ctr"/>
                      <a:r>
                        <a:rPr lang="en-US" sz="1600" baseline="0" dirty="0">
                          <a:solidFill>
                            <a:srgbClr val="002060"/>
                          </a:solidFill>
                        </a:rPr>
                        <a:t>Now</a:t>
                      </a:r>
                    </a:p>
                  </a:txBody>
                  <a:tcPr marL="77860" marR="77860" marT="36102" marB="36102">
                    <a:solidFill>
                      <a:schemeClr val="bg1"/>
                    </a:solidFill>
                  </a:tcPr>
                </a:tc>
                <a:tc>
                  <a:txBody>
                    <a:bodyPr/>
                    <a:lstStyle/>
                    <a:p>
                      <a:pPr algn="ctr"/>
                      <a:r>
                        <a:rPr lang="en-IN" sz="1600" baseline="0" dirty="0">
                          <a:solidFill>
                            <a:srgbClr val="002060"/>
                          </a:solidFill>
                        </a:rPr>
                        <a:t>    (20,000)</a:t>
                      </a:r>
                    </a:p>
                  </a:txBody>
                  <a:tcPr marL="77860" marR="77860" marT="36102" marB="36102">
                    <a:solidFill>
                      <a:schemeClr val="bg1"/>
                    </a:solidFill>
                  </a:tcPr>
                </a:tc>
                <a:tc>
                  <a:txBody>
                    <a:bodyPr/>
                    <a:lstStyle/>
                    <a:p>
                      <a:pPr algn="ctr"/>
                      <a:r>
                        <a:rPr lang="en-IN" sz="1600" baseline="0" dirty="0">
                          <a:solidFill>
                            <a:srgbClr val="002060"/>
                          </a:solidFill>
                        </a:rPr>
                        <a:t>1.000</a:t>
                      </a:r>
                    </a:p>
                  </a:txBody>
                  <a:tcPr marL="77860" marR="77860" marT="36102" marB="36102">
                    <a:solidFill>
                      <a:schemeClr val="bg1"/>
                    </a:solidFill>
                  </a:tcPr>
                </a:tc>
                <a:tc>
                  <a:txBody>
                    <a:bodyPr/>
                    <a:lstStyle/>
                    <a:p>
                      <a:pPr algn="ctr"/>
                      <a:r>
                        <a:rPr lang="en-IN" sz="1600" baseline="0" dirty="0">
                          <a:solidFill>
                            <a:srgbClr val="AC0000"/>
                          </a:solidFill>
                        </a:rPr>
                        <a:t>    (20,000)</a:t>
                      </a:r>
                    </a:p>
                  </a:txBody>
                  <a:tcPr marL="77860" marR="77860" marT="36102" marB="36102">
                    <a:solidFill>
                      <a:schemeClr val="bg1"/>
                    </a:solidFill>
                  </a:tcPr>
                </a:tc>
                <a:extLst>
                  <a:ext uri="{0D108BD9-81ED-4DB2-BD59-A6C34878D82A}">
                    <a16:rowId xmlns:a16="http://schemas.microsoft.com/office/drawing/2014/main" val="2115415859"/>
                  </a:ext>
                </a:extLst>
              </a:tr>
              <a:tr h="296448">
                <a:tc>
                  <a:txBody>
                    <a:bodyPr/>
                    <a:lstStyle/>
                    <a:p>
                      <a:r>
                        <a:rPr lang="en-US" sz="1600" baseline="0" dirty="0">
                          <a:solidFill>
                            <a:srgbClr val="002060"/>
                          </a:solidFill>
                        </a:rPr>
                        <a:t>Annual net cash inflows</a:t>
                      </a:r>
                    </a:p>
                  </a:txBody>
                  <a:tcPr marL="77860" marR="77860" marT="36102" marB="36102">
                    <a:solidFill>
                      <a:schemeClr val="bg1"/>
                    </a:solidFill>
                  </a:tcPr>
                </a:tc>
                <a:tc>
                  <a:txBody>
                    <a:bodyPr/>
                    <a:lstStyle/>
                    <a:p>
                      <a:pPr algn="ctr"/>
                      <a:r>
                        <a:rPr lang="en-US" sz="1600" baseline="0" dirty="0">
                          <a:solidFill>
                            <a:srgbClr val="002060"/>
                          </a:solidFill>
                        </a:rPr>
                        <a:t>1 to 4</a:t>
                      </a:r>
                    </a:p>
                  </a:txBody>
                  <a:tcPr marL="77860" marR="77860" marT="36102" marB="36102">
                    <a:solidFill>
                      <a:schemeClr val="bg1"/>
                    </a:solidFill>
                  </a:tcPr>
                </a:tc>
                <a:tc>
                  <a:txBody>
                    <a:bodyPr/>
                    <a:lstStyle/>
                    <a:p>
                      <a:pPr algn="ctr"/>
                      <a:r>
                        <a:rPr lang="en-IN" sz="1600" baseline="0" dirty="0">
                          <a:solidFill>
                            <a:srgbClr val="002060"/>
                          </a:solidFill>
                        </a:rPr>
                        <a:t>  120,000</a:t>
                      </a:r>
                    </a:p>
                  </a:txBody>
                  <a:tcPr marL="77860" marR="77860" marT="36102" marB="36102">
                    <a:solidFill>
                      <a:schemeClr val="bg1"/>
                    </a:solidFill>
                  </a:tcPr>
                </a:tc>
                <a:tc>
                  <a:txBody>
                    <a:bodyPr/>
                    <a:lstStyle/>
                    <a:p>
                      <a:pPr algn="ctr"/>
                      <a:r>
                        <a:rPr lang="en-IN" sz="1600" baseline="0" dirty="0">
                          <a:solidFill>
                            <a:srgbClr val="002060"/>
                          </a:solidFill>
                        </a:rPr>
                        <a:t>2.914</a:t>
                      </a:r>
                    </a:p>
                  </a:txBody>
                  <a:tcPr marL="77860" marR="77860" marT="36102" marB="36102">
                    <a:solidFill>
                      <a:schemeClr val="bg1"/>
                    </a:solidFill>
                  </a:tcPr>
                </a:tc>
                <a:tc>
                  <a:txBody>
                    <a:bodyPr/>
                    <a:lstStyle/>
                    <a:p>
                      <a:pPr algn="ctr"/>
                      <a:r>
                        <a:rPr lang="en-IN" sz="1600" baseline="0" dirty="0">
                          <a:solidFill>
                            <a:srgbClr val="AC0000"/>
                          </a:solidFill>
                        </a:rPr>
                        <a:t>  349,680</a:t>
                      </a:r>
                    </a:p>
                  </a:txBody>
                  <a:tcPr marL="77860" marR="77860" marT="36102" marB="36102">
                    <a:solidFill>
                      <a:schemeClr val="bg1"/>
                    </a:solidFill>
                  </a:tcPr>
                </a:tc>
                <a:extLst>
                  <a:ext uri="{0D108BD9-81ED-4DB2-BD59-A6C34878D82A}">
                    <a16:rowId xmlns:a16="http://schemas.microsoft.com/office/drawing/2014/main" val="2113503868"/>
                  </a:ext>
                </a:extLst>
              </a:tr>
              <a:tr h="296448">
                <a:tc>
                  <a:txBody>
                    <a:bodyPr/>
                    <a:lstStyle/>
                    <a:p>
                      <a:r>
                        <a:rPr lang="en-US" sz="1600" baseline="0" dirty="0">
                          <a:solidFill>
                            <a:srgbClr val="002060"/>
                          </a:solidFill>
                        </a:rPr>
                        <a:t>Upgrading of equipment</a:t>
                      </a:r>
                    </a:p>
                  </a:txBody>
                  <a:tcPr marL="77860" marR="77860" marT="36102" marB="36102">
                    <a:solidFill>
                      <a:schemeClr val="bg1"/>
                    </a:solidFill>
                  </a:tcPr>
                </a:tc>
                <a:tc>
                  <a:txBody>
                    <a:bodyPr/>
                    <a:lstStyle/>
                    <a:p>
                      <a:pPr algn="ctr"/>
                      <a:r>
                        <a:rPr lang="en-US" sz="1600" baseline="0" dirty="0">
                          <a:solidFill>
                            <a:srgbClr val="002060"/>
                          </a:solidFill>
                        </a:rPr>
                        <a:t>2</a:t>
                      </a:r>
                    </a:p>
                  </a:txBody>
                  <a:tcPr marL="77860" marR="77860" marT="36102" marB="36102">
                    <a:solidFill>
                      <a:schemeClr val="bg1"/>
                    </a:solidFill>
                  </a:tcPr>
                </a:tc>
                <a:tc>
                  <a:txBody>
                    <a:bodyPr/>
                    <a:lstStyle/>
                    <a:p>
                      <a:pPr algn="ctr"/>
                      <a:r>
                        <a:rPr lang="en-IN" sz="1600" baseline="0" dirty="0">
                          <a:solidFill>
                            <a:srgbClr val="002060"/>
                          </a:solidFill>
                        </a:rPr>
                        <a:t>    (90,000)</a:t>
                      </a:r>
                    </a:p>
                  </a:txBody>
                  <a:tcPr marL="77860" marR="77860" marT="36102" marB="36102">
                    <a:solidFill>
                      <a:schemeClr val="bg1"/>
                    </a:solidFill>
                  </a:tcPr>
                </a:tc>
                <a:tc>
                  <a:txBody>
                    <a:bodyPr/>
                    <a:lstStyle/>
                    <a:p>
                      <a:pPr algn="ctr"/>
                      <a:r>
                        <a:rPr lang="en-IN" sz="1600" baseline="0" dirty="0">
                          <a:solidFill>
                            <a:srgbClr val="002060"/>
                          </a:solidFill>
                        </a:rPr>
                        <a:t>0.769</a:t>
                      </a:r>
                    </a:p>
                  </a:txBody>
                  <a:tcPr marL="77860" marR="77860" marT="36102" marB="36102">
                    <a:solidFill>
                      <a:schemeClr val="bg1"/>
                    </a:solidFill>
                  </a:tcPr>
                </a:tc>
                <a:tc>
                  <a:txBody>
                    <a:bodyPr/>
                    <a:lstStyle/>
                    <a:p>
                      <a:pPr algn="ctr"/>
                      <a:r>
                        <a:rPr lang="en-IN" sz="1600" baseline="0" dirty="0">
                          <a:solidFill>
                            <a:srgbClr val="AC0000"/>
                          </a:solidFill>
                        </a:rPr>
                        <a:t>    (69,210)</a:t>
                      </a:r>
                    </a:p>
                  </a:txBody>
                  <a:tcPr marL="77860" marR="77860" marT="36102" marB="36102">
                    <a:solidFill>
                      <a:schemeClr val="bg1"/>
                    </a:solidFill>
                  </a:tcPr>
                </a:tc>
                <a:extLst>
                  <a:ext uri="{0D108BD9-81ED-4DB2-BD59-A6C34878D82A}">
                    <a16:rowId xmlns:a16="http://schemas.microsoft.com/office/drawing/2014/main" val="4084162405"/>
                  </a:ext>
                </a:extLst>
              </a:tr>
              <a:tr h="296448">
                <a:tc>
                  <a:txBody>
                    <a:bodyPr/>
                    <a:lstStyle/>
                    <a:p>
                      <a:r>
                        <a:rPr lang="en-US" sz="1600" baseline="0" dirty="0">
                          <a:solidFill>
                            <a:srgbClr val="002060"/>
                          </a:solidFill>
                        </a:rPr>
                        <a:t>Salvage value of equip.</a:t>
                      </a:r>
                    </a:p>
                  </a:txBody>
                  <a:tcPr marL="77860" marR="77860" marT="36102" marB="36102">
                    <a:solidFill>
                      <a:schemeClr val="bg1"/>
                    </a:solidFill>
                  </a:tcPr>
                </a:tc>
                <a:tc>
                  <a:txBody>
                    <a:bodyPr/>
                    <a:lstStyle/>
                    <a:p>
                      <a:pPr algn="ctr"/>
                      <a:r>
                        <a:rPr lang="en-US" sz="1600" baseline="0" dirty="0">
                          <a:solidFill>
                            <a:srgbClr val="002060"/>
                          </a:solidFill>
                        </a:rPr>
                        <a:t>4</a:t>
                      </a:r>
                    </a:p>
                  </a:txBody>
                  <a:tcPr marL="77860" marR="77860" marT="36102" marB="36102">
                    <a:solidFill>
                      <a:schemeClr val="bg1"/>
                    </a:solidFill>
                  </a:tcPr>
                </a:tc>
                <a:tc>
                  <a:txBody>
                    <a:bodyPr/>
                    <a:lstStyle/>
                    <a:p>
                      <a:pPr algn="ctr"/>
                      <a:r>
                        <a:rPr lang="en-IN" sz="1600" baseline="0" dirty="0">
                          <a:solidFill>
                            <a:srgbClr val="002060"/>
                          </a:solidFill>
                        </a:rPr>
                        <a:t>    10,000</a:t>
                      </a:r>
                    </a:p>
                  </a:txBody>
                  <a:tcPr marL="77860" marR="77860" marT="36102" marB="36102">
                    <a:solidFill>
                      <a:schemeClr val="bg1"/>
                    </a:solidFill>
                  </a:tcPr>
                </a:tc>
                <a:tc>
                  <a:txBody>
                    <a:bodyPr/>
                    <a:lstStyle/>
                    <a:p>
                      <a:pPr algn="ctr"/>
                      <a:r>
                        <a:rPr lang="en-IN" sz="1600" baseline="0" dirty="0">
                          <a:solidFill>
                            <a:srgbClr val="002060"/>
                          </a:solidFill>
                        </a:rPr>
                        <a:t>0.592</a:t>
                      </a:r>
                    </a:p>
                  </a:txBody>
                  <a:tcPr marL="77860" marR="77860" marT="36102" marB="36102">
                    <a:solidFill>
                      <a:schemeClr val="bg1"/>
                    </a:solidFill>
                  </a:tcPr>
                </a:tc>
                <a:tc>
                  <a:txBody>
                    <a:bodyPr/>
                    <a:lstStyle/>
                    <a:p>
                      <a:pPr algn="ctr"/>
                      <a:r>
                        <a:rPr lang="en-IN" sz="1600" baseline="0" dirty="0">
                          <a:solidFill>
                            <a:srgbClr val="AC0000"/>
                          </a:solidFill>
                        </a:rPr>
                        <a:t>       5,920</a:t>
                      </a:r>
                    </a:p>
                  </a:txBody>
                  <a:tcPr marL="77860" marR="77860" marT="36102" marB="36102">
                    <a:solidFill>
                      <a:schemeClr val="bg1"/>
                    </a:solidFill>
                  </a:tcPr>
                </a:tc>
                <a:extLst>
                  <a:ext uri="{0D108BD9-81ED-4DB2-BD59-A6C34878D82A}">
                    <a16:rowId xmlns:a16="http://schemas.microsoft.com/office/drawing/2014/main" val="2714802630"/>
                  </a:ext>
                </a:extLst>
              </a:tr>
              <a:tr h="296448">
                <a:tc>
                  <a:txBody>
                    <a:bodyPr/>
                    <a:lstStyle/>
                    <a:p>
                      <a:r>
                        <a:rPr lang="en-US" sz="1600" baseline="0" dirty="0">
                          <a:solidFill>
                            <a:srgbClr val="002060"/>
                          </a:solidFill>
                        </a:rPr>
                        <a:t>Working capital released</a:t>
                      </a:r>
                    </a:p>
                  </a:txBody>
                  <a:tcPr marL="77860" marR="77860" marT="36102" marB="36102">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aseline="0" dirty="0">
                          <a:solidFill>
                            <a:srgbClr val="002060"/>
                          </a:solidFill>
                        </a:rPr>
                        <a:t>4</a:t>
                      </a:r>
                    </a:p>
                  </a:txBody>
                  <a:tcPr marL="77860" marR="77860" marT="36102" marB="36102">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600" baseline="0" dirty="0">
                          <a:solidFill>
                            <a:srgbClr val="002060"/>
                          </a:solidFill>
                        </a:rPr>
                        <a:t>    20,000</a:t>
                      </a:r>
                    </a:p>
                  </a:txBody>
                  <a:tcPr marL="77860" marR="77860" marT="36102" marB="36102">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600" baseline="0" dirty="0">
                          <a:solidFill>
                            <a:srgbClr val="002060"/>
                          </a:solidFill>
                        </a:rPr>
                        <a:t>0.592</a:t>
                      </a:r>
                    </a:p>
                  </a:txBody>
                  <a:tcPr marL="77860" marR="77860" marT="36102" marB="36102">
                    <a:solidFill>
                      <a:schemeClr val="bg1"/>
                    </a:solidFill>
                  </a:tcPr>
                </a:tc>
                <a:tc>
                  <a:txBody>
                    <a:bodyPr/>
                    <a:lstStyle/>
                    <a:p>
                      <a:pPr algn="ctr"/>
                      <a:r>
                        <a:rPr lang="en-IN" sz="1600" u="sng" baseline="0" dirty="0">
                          <a:solidFill>
                            <a:srgbClr val="AC0000"/>
                          </a:solidFill>
                          <a:uFill>
                            <a:solidFill>
                              <a:schemeClr val="tx1"/>
                            </a:solidFill>
                          </a:uFill>
                        </a:rPr>
                        <a:t>      11,840</a:t>
                      </a:r>
                    </a:p>
                  </a:txBody>
                  <a:tcPr marL="77860" marR="77860" marT="36102" marB="36102">
                    <a:solidFill>
                      <a:schemeClr val="bg1"/>
                    </a:solidFill>
                  </a:tcPr>
                </a:tc>
                <a:extLst>
                  <a:ext uri="{0D108BD9-81ED-4DB2-BD59-A6C34878D82A}">
                    <a16:rowId xmlns:a16="http://schemas.microsoft.com/office/drawing/2014/main" val="2620730789"/>
                  </a:ext>
                </a:extLst>
              </a:tr>
              <a:tr h="296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rgbClr val="002060"/>
                          </a:solidFill>
                        </a:rPr>
                        <a:t>Net</a:t>
                      </a:r>
                      <a:r>
                        <a:rPr lang="en-US" sz="1600" baseline="0" dirty="0">
                          <a:solidFill>
                            <a:schemeClr val="tx1"/>
                          </a:solidFill>
                        </a:rPr>
                        <a:t> </a:t>
                      </a:r>
                      <a:r>
                        <a:rPr lang="en-US" sz="1600" baseline="0" dirty="0">
                          <a:solidFill>
                            <a:srgbClr val="002060"/>
                          </a:solidFill>
                        </a:rPr>
                        <a:t>present</a:t>
                      </a:r>
                      <a:r>
                        <a:rPr lang="en-US" sz="1600" baseline="0" dirty="0">
                          <a:solidFill>
                            <a:schemeClr val="tx1"/>
                          </a:solidFill>
                        </a:rPr>
                        <a:t> </a:t>
                      </a:r>
                      <a:r>
                        <a:rPr lang="en-US" sz="1600" baseline="0" dirty="0">
                          <a:solidFill>
                            <a:srgbClr val="002060"/>
                          </a:solidFill>
                        </a:rPr>
                        <a:t>value</a:t>
                      </a:r>
                    </a:p>
                  </a:txBody>
                  <a:tcPr marL="77860" marR="77860" marT="36102" marB="36102">
                    <a:solidFill>
                      <a:schemeClr val="bg1"/>
                    </a:solidFill>
                  </a:tcPr>
                </a:tc>
                <a:tc>
                  <a:txBody>
                    <a:bodyPr/>
                    <a:lstStyle/>
                    <a:p>
                      <a:pPr algn="ctr"/>
                      <a:endParaRPr lang="en-IN" sz="1600" baseline="0" dirty="0">
                        <a:solidFill>
                          <a:schemeClr val="tx1"/>
                        </a:solidFill>
                      </a:endParaRPr>
                    </a:p>
                  </a:txBody>
                  <a:tcPr marL="77860" marR="77860" marT="36102" marB="36102">
                    <a:solidFill>
                      <a:schemeClr val="bg1"/>
                    </a:solidFill>
                  </a:tcPr>
                </a:tc>
                <a:tc>
                  <a:txBody>
                    <a:bodyPr/>
                    <a:lstStyle/>
                    <a:p>
                      <a:pPr algn="ctr"/>
                      <a:endParaRPr lang="en-IN" sz="1600" baseline="0" dirty="0">
                        <a:solidFill>
                          <a:schemeClr val="tx1"/>
                        </a:solidFill>
                      </a:endParaRPr>
                    </a:p>
                  </a:txBody>
                  <a:tcPr marL="77860" marR="77860" marT="36102" marB="36102">
                    <a:solidFill>
                      <a:schemeClr val="bg1"/>
                    </a:solidFill>
                  </a:tcPr>
                </a:tc>
                <a:tc>
                  <a:txBody>
                    <a:bodyPr/>
                    <a:lstStyle/>
                    <a:p>
                      <a:pPr algn="ctr"/>
                      <a:endParaRPr lang="en-IN" sz="1600" baseline="0" dirty="0">
                        <a:solidFill>
                          <a:schemeClr val="tx1"/>
                        </a:solidFill>
                      </a:endParaRPr>
                    </a:p>
                  </a:txBody>
                  <a:tcPr marL="77860" marR="77860" marT="36102" marB="36102">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600" u="dbl" baseline="0" dirty="0">
                          <a:solidFill>
                            <a:srgbClr val="AC0000"/>
                          </a:solidFill>
                          <a:uFill>
                            <a:solidFill>
                              <a:schemeClr val="tx1"/>
                            </a:solidFill>
                          </a:uFill>
                        </a:rPr>
                        <a:t>$   28,230</a:t>
                      </a:r>
                    </a:p>
                  </a:txBody>
                  <a:tcPr marL="77860" marR="77860" marT="36102" marB="36102">
                    <a:solidFill>
                      <a:schemeClr val="bg1"/>
                    </a:solidFill>
                  </a:tcPr>
                </a:tc>
                <a:extLst>
                  <a:ext uri="{0D108BD9-81ED-4DB2-BD59-A6C34878D82A}">
                    <a16:rowId xmlns:a16="http://schemas.microsoft.com/office/drawing/2014/main" val="2654296910"/>
                  </a:ext>
                </a:extLst>
              </a:tr>
            </a:tbl>
          </a:graphicData>
        </a:graphic>
      </p:graphicFrame>
    </p:spTree>
    <p:extLst>
      <p:ext uri="{BB962C8B-B14F-4D97-AF65-F5344CB8AC3E}">
        <p14:creationId xmlns:p14="http://schemas.microsoft.com/office/powerpoint/2010/main" val="1894676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585FA-8E3A-4D0A-84E0-47495DB2E8CE}"/>
              </a:ext>
            </a:extLst>
          </p:cNvPr>
          <p:cNvSpPr>
            <a:spLocks noGrp="1"/>
          </p:cNvSpPr>
          <p:nvPr>
            <p:ph type="title"/>
          </p:nvPr>
        </p:nvSpPr>
        <p:spPr/>
        <p:txBody>
          <a:bodyPr>
            <a:normAutofit/>
          </a:bodyPr>
          <a:lstStyle/>
          <a:p>
            <a:r>
              <a:rPr lang="en-US" noProof="0" dirty="0"/>
              <a:t>Net Present Value Method </a:t>
            </a:r>
            <a:r>
              <a:rPr lang="en-US" sz="1000" noProof="0" dirty="0"/>
              <a:t>11</a:t>
            </a:r>
          </a:p>
        </p:txBody>
      </p:sp>
      <p:sp>
        <p:nvSpPr>
          <p:cNvPr id="3" name="Content Placeholder 2">
            <a:extLst>
              <a:ext uri="{FF2B5EF4-FFF2-40B4-BE49-F238E27FC236}">
                <a16:creationId xmlns:a16="http://schemas.microsoft.com/office/drawing/2014/main" id="{23A8F565-08E9-42C5-A12C-03A177AC36D8}"/>
              </a:ext>
            </a:extLst>
          </p:cNvPr>
          <p:cNvSpPr>
            <a:spLocks noGrp="1"/>
          </p:cNvSpPr>
          <p:nvPr>
            <p:ph idx="1"/>
          </p:nvPr>
        </p:nvSpPr>
        <p:spPr>
          <a:xfrm>
            <a:off x="822325" y="1447800"/>
            <a:ext cx="7543800" cy="1417948"/>
          </a:xfrm>
        </p:spPr>
        <p:txBody>
          <a:bodyPr/>
          <a:lstStyle/>
          <a:p>
            <a:r>
              <a:rPr lang="en-US" sz="2600" noProof="0" dirty="0"/>
              <a:t>Let’s look at another way to calculate the NPV.</a:t>
            </a:r>
          </a:p>
          <a:p>
            <a:r>
              <a:rPr lang="en-US" sz="2600" noProof="0" dirty="0"/>
              <a:t>Lester Company has been offered a five-year contract to provide component parts for a large manufacturer.</a:t>
            </a:r>
          </a:p>
        </p:txBody>
      </p:sp>
      <p:sp>
        <p:nvSpPr>
          <p:cNvPr id="4" name="Content Placeholder 3">
            <a:extLst>
              <a:ext uri="{FF2B5EF4-FFF2-40B4-BE49-F238E27FC236}">
                <a16:creationId xmlns:a16="http://schemas.microsoft.com/office/drawing/2014/main" id="{2767D2B3-3671-41D1-B34A-5845949D6A98}"/>
              </a:ext>
            </a:extLst>
          </p:cNvPr>
          <p:cNvSpPr>
            <a:spLocks noGrp="1"/>
          </p:cNvSpPr>
          <p:nvPr>
            <p:ph idx="10"/>
          </p:nvPr>
        </p:nvSpPr>
        <p:spPr>
          <a:xfrm>
            <a:off x="822324" y="2968360"/>
            <a:ext cx="7521575" cy="365586"/>
          </a:xfrm>
        </p:spPr>
        <p:txBody>
          <a:bodyPr/>
          <a:lstStyle/>
          <a:p>
            <a:pPr algn="ctr"/>
            <a:r>
              <a:rPr lang="en-US" b="1" noProof="0" dirty="0"/>
              <a:t>Cost and Revenue </a:t>
            </a:r>
            <a:r>
              <a:rPr lang="en-US" b="1" dirty="0"/>
              <a:t>I</a:t>
            </a:r>
            <a:r>
              <a:rPr lang="en-US" b="1" noProof="0" dirty="0"/>
              <a:t>nformation</a:t>
            </a:r>
          </a:p>
        </p:txBody>
      </p:sp>
      <p:graphicFrame>
        <p:nvGraphicFramePr>
          <p:cNvPr id="6" name="Table 6">
            <a:extLst>
              <a:ext uri="{FF2B5EF4-FFF2-40B4-BE49-F238E27FC236}">
                <a16:creationId xmlns:a16="http://schemas.microsoft.com/office/drawing/2014/main" id="{B71B4202-91EF-4EA1-97AA-199E4D9DDBA2}"/>
              </a:ext>
            </a:extLst>
          </p:cNvPr>
          <p:cNvGraphicFramePr>
            <a:graphicFrameLocks noGrp="1"/>
          </p:cNvGraphicFramePr>
          <p:nvPr>
            <p:extLst>
              <p:ext uri="{D42A27DB-BD31-4B8C-83A1-F6EECF244321}">
                <p14:modId xmlns:p14="http://schemas.microsoft.com/office/powerpoint/2010/main" val="227342488"/>
              </p:ext>
            </p:extLst>
          </p:nvPr>
        </p:nvGraphicFramePr>
        <p:xfrm>
          <a:off x="1524000" y="3376785"/>
          <a:ext cx="6096000" cy="2926080"/>
        </p:xfrm>
        <a:graphic>
          <a:graphicData uri="http://schemas.openxmlformats.org/drawingml/2006/table">
            <a:tbl>
              <a:tblPr firstRow="1" bandRow="1">
                <a:tableStyleId>{5C22544A-7EE6-4342-B048-85BDC9FD1C3A}</a:tableStyleId>
              </a:tblPr>
              <a:tblGrid>
                <a:gridCol w="4724400">
                  <a:extLst>
                    <a:ext uri="{9D8B030D-6E8A-4147-A177-3AD203B41FA5}">
                      <a16:colId xmlns:a16="http://schemas.microsoft.com/office/drawing/2014/main" val="1624398418"/>
                    </a:ext>
                  </a:extLst>
                </a:gridCol>
                <a:gridCol w="1371600">
                  <a:extLst>
                    <a:ext uri="{9D8B030D-6E8A-4147-A177-3AD203B41FA5}">
                      <a16:colId xmlns:a16="http://schemas.microsoft.com/office/drawing/2014/main" val="2000621373"/>
                    </a:ext>
                  </a:extLst>
                </a:gridCol>
              </a:tblGrid>
              <a:tr h="191135">
                <a:tc>
                  <a:txBody>
                    <a:bodyPr/>
                    <a:lstStyle/>
                    <a:p>
                      <a:r>
                        <a:rPr lang="en-US" b="0" dirty="0">
                          <a:solidFill>
                            <a:schemeClr val="tx1"/>
                          </a:solidFill>
                        </a:rPr>
                        <a:t>Cost of special equipment</a:t>
                      </a:r>
                    </a:p>
                  </a:txBody>
                  <a:tcPr>
                    <a:lnT w="12700" cap="flat" cmpd="sng" algn="ctr">
                      <a:solidFill>
                        <a:schemeClr val="tx1"/>
                      </a:solidFill>
                      <a:prstDash val="solid"/>
                      <a:round/>
                      <a:headEnd type="none" w="med" len="med"/>
                      <a:tailEnd type="none" w="med" len="med"/>
                    </a:lnT>
                    <a:solidFill>
                      <a:schemeClr val="bg1"/>
                    </a:solidFill>
                  </a:tcPr>
                </a:tc>
                <a:tc>
                  <a:txBody>
                    <a:bodyPr/>
                    <a:lstStyle/>
                    <a:p>
                      <a:pPr algn="r"/>
                      <a:r>
                        <a:rPr lang="en-IN" b="0" dirty="0">
                          <a:solidFill>
                            <a:schemeClr val="tx1"/>
                          </a:solidFill>
                        </a:rPr>
                        <a:t>$160,000</a:t>
                      </a:r>
                    </a:p>
                  </a:txBody>
                  <a:tcP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774560000"/>
                  </a:ext>
                </a:extLst>
              </a:tr>
              <a:tr h="191135">
                <a:tc>
                  <a:txBody>
                    <a:bodyPr/>
                    <a:lstStyle/>
                    <a:p>
                      <a:r>
                        <a:rPr lang="en-US" b="0" dirty="0">
                          <a:solidFill>
                            <a:schemeClr val="tx1"/>
                          </a:solidFill>
                        </a:rPr>
                        <a:t>Working capital required</a:t>
                      </a:r>
                    </a:p>
                  </a:txBody>
                  <a:tcPr>
                    <a:solidFill>
                      <a:schemeClr val="bg1"/>
                    </a:solidFill>
                  </a:tcPr>
                </a:tc>
                <a:tc>
                  <a:txBody>
                    <a:bodyPr/>
                    <a:lstStyle/>
                    <a:p>
                      <a:pPr algn="r"/>
                      <a:r>
                        <a:rPr lang="en-IN" b="0" dirty="0">
                          <a:solidFill>
                            <a:schemeClr val="tx1"/>
                          </a:solidFill>
                        </a:rPr>
                        <a:t>100,000</a:t>
                      </a:r>
                    </a:p>
                  </a:txBody>
                  <a:tcPr>
                    <a:solidFill>
                      <a:schemeClr val="bg1"/>
                    </a:solidFill>
                  </a:tcPr>
                </a:tc>
                <a:extLst>
                  <a:ext uri="{0D108BD9-81ED-4DB2-BD59-A6C34878D82A}">
                    <a16:rowId xmlns:a16="http://schemas.microsoft.com/office/drawing/2014/main" val="2964450490"/>
                  </a:ext>
                </a:extLst>
              </a:tr>
              <a:tr h="191135">
                <a:tc>
                  <a:txBody>
                    <a:bodyPr/>
                    <a:lstStyle/>
                    <a:p>
                      <a:r>
                        <a:rPr lang="en-US" b="0" dirty="0">
                          <a:solidFill>
                            <a:schemeClr val="tx1"/>
                          </a:solidFill>
                        </a:rPr>
                        <a:t>Relining equipment in 3 years</a:t>
                      </a:r>
                    </a:p>
                  </a:txBody>
                  <a:tcPr>
                    <a:solidFill>
                      <a:schemeClr val="bg1"/>
                    </a:solidFill>
                  </a:tcPr>
                </a:tc>
                <a:tc>
                  <a:txBody>
                    <a:bodyPr/>
                    <a:lstStyle/>
                    <a:p>
                      <a:pPr algn="r"/>
                      <a:r>
                        <a:rPr lang="en-IN" b="0" dirty="0">
                          <a:solidFill>
                            <a:schemeClr val="tx1"/>
                          </a:solidFill>
                        </a:rPr>
                        <a:t>30,000</a:t>
                      </a:r>
                    </a:p>
                  </a:txBody>
                  <a:tcPr>
                    <a:solidFill>
                      <a:schemeClr val="bg1"/>
                    </a:solidFill>
                  </a:tcPr>
                </a:tc>
                <a:extLst>
                  <a:ext uri="{0D108BD9-81ED-4DB2-BD59-A6C34878D82A}">
                    <a16:rowId xmlns:a16="http://schemas.microsoft.com/office/drawing/2014/main" val="3981680733"/>
                  </a:ext>
                </a:extLst>
              </a:tr>
              <a:tr h="191135">
                <a:tc>
                  <a:txBody>
                    <a:bodyPr/>
                    <a:lstStyle/>
                    <a:p>
                      <a:r>
                        <a:rPr lang="en-US" b="0" dirty="0">
                          <a:solidFill>
                            <a:schemeClr val="tx1"/>
                          </a:solidFill>
                        </a:rPr>
                        <a:t>Salvage value of equipment in 5 years</a:t>
                      </a:r>
                    </a:p>
                  </a:txBody>
                  <a:tcPr>
                    <a:solidFill>
                      <a:schemeClr val="bg1"/>
                    </a:solidFill>
                  </a:tcPr>
                </a:tc>
                <a:tc>
                  <a:txBody>
                    <a:bodyPr/>
                    <a:lstStyle/>
                    <a:p>
                      <a:pPr algn="r"/>
                      <a:r>
                        <a:rPr lang="en-IN" b="0" dirty="0">
                          <a:solidFill>
                            <a:schemeClr val="tx1"/>
                          </a:solidFill>
                        </a:rPr>
                        <a:t>5,000</a:t>
                      </a:r>
                    </a:p>
                  </a:txBody>
                  <a:tcPr>
                    <a:solidFill>
                      <a:schemeClr val="bg1"/>
                    </a:solidFill>
                  </a:tcPr>
                </a:tc>
                <a:extLst>
                  <a:ext uri="{0D108BD9-81ED-4DB2-BD59-A6C34878D82A}">
                    <a16:rowId xmlns:a16="http://schemas.microsoft.com/office/drawing/2014/main" val="1586702438"/>
                  </a:ext>
                </a:extLst>
              </a:tr>
              <a:tr h="191135">
                <a:tc>
                  <a:txBody>
                    <a:bodyPr/>
                    <a:lstStyle/>
                    <a:p>
                      <a:r>
                        <a:rPr lang="en-US" b="0" dirty="0">
                          <a:solidFill>
                            <a:schemeClr val="tx1"/>
                          </a:solidFill>
                        </a:rPr>
                        <a:t>Annual cash revenue and costs:</a:t>
                      </a:r>
                    </a:p>
                  </a:txBody>
                  <a:tcPr>
                    <a:solidFill>
                      <a:schemeClr val="bg1"/>
                    </a:solidFill>
                  </a:tcPr>
                </a:tc>
                <a:tc>
                  <a:txBody>
                    <a:bodyPr/>
                    <a:lstStyle/>
                    <a:p>
                      <a:pPr algn="r"/>
                      <a:endParaRPr lang="en-IN" b="0" dirty="0">
                        <a:solidFill>
                          <a:schemeClr val="tx1"/>
                        </a:solidFill>
                      </a:endParaRPr>
                    </a:p>
                  </a:txBody>
                  <a:tcPr>
                    <a:solidFill>
                      <a:schemeClr val="bg1"/>
                    </a:solidFill>
                  </a:tcPr>
                </a:tc>
                <a:extLst>
                  <a:ext uri="{0D108BD9-81ED-4DB2-BD59-A6C34878D82A}">
                    <a16:rowId xmlns:a16="http://schemas.microsoft.com/office/drawing/2014/main" val="2162671585"/>
                  </a:ext>
                </a:extLst>
              </a:tr>
              <a:tr h="191135">
                <a:tc>
                  <a:txBody>
                    <a:bodyPr/>
                    <a:lstStyle/>
                    <a:p>
                      <a:pPr marL="339725" indent="0"/>
                      <a:r>
                        <a:rPr lang="en-US" b="0" dirty="0">
                          <a:solidFill>
                            <a:schemeClr val="tx1"/>
                          </a:solidFill>
                        </a:rPr>
                        <a:t>Sales revenue from parts</a:t>
                      </a:r>
                    </a:p>
                  </a:txBody>
                  <a:tcPr>
                    <a:solidFill>
                      <a:schemeClr val="bg1"/>
                    </a:solidFill>
                  </a:tcPr>
                </a:tc>
                <a:tc>
                  <a:txBody>
                    <a:bodyPr/>
                    <a:lstStyle/>
                    <a:p>
                      <a:pPr algn="r"/>
                      <a:r>
                        <a:rPr lang="en-IN" b="0" dirty="0">
                          <a:solidFill>
                            <a:schemeClr val="tx1"/>
                          </a:solidFill>
                        </a:rPr>
                        <a:t>750,000</a:t>
                      </a:r>
                    </a:p>
                  </a:txBody>
                  <a:tcPr>
                    <a:solidFill>
                      <a:schemeClr val="bg1"/>
                    </a:solidFill>
                  </a:tcPr>
                </a:tc>
                <a:extLst>
                  <a:ext uri="{0D108BD9-81ED-4DB2-BD59-A6C34878D82A}">
                    <a16:rowId xmlns:a16="http://schemas.microsoft.com/office/drawing/2014/main" val="3754159115"/>
                  </a:ext>
                </a:extLst>
              </a:tr>
              <a:tr h="191135">
                <a:tc>
                  <a:txBody>
                    <a:bodyPr/>
                    <a:lstStyle/>
                    <a:p>
                      <a:pPr marL="339725" indent="0"/>
                      <a:r>
                        <a:rPr lang="en-US" b="0" dirty="0">
                          <a:solidFill>
                            <a:schemeClr val="tx1"/>
                          </a:solidFill>
                        </a:rPr>
                        <a:t>Cost of parts sold</a:t>
                      </a:r>
                    </a:p>
                  </a:txBody>
                  <a:tcPr>
                    <a:solidFill>
                      <a:schemeClr val="bg1"/>
                    </a:solidFill>
                  </a:tcPr>
                </a:tc>
                <a:tc>
                  <a:txBody>
                    <a:bodyPr/>
                    <a:lstStyle/>
                    <a:p>
                      <a:pPr algn="r"/>
                      <a:r>
                        <a:rPr lang="en-IN" b="0" dirty="0">
                          <a:solidFill>
                            <a:schemeClr val="tx1"/>
                          </a:solidFill>
                        </a:rPr>
                        <a:t>400,000</a:t>
                      </a:r>
                    </a:p>
                  </a:txBody>
                  <a:tcPr>
                    <a:solidFill>
                      <a:schemeClr val="bg1"/>
                    </a:solidFill>
                  </a:tcPr>
                </a:tc>
                <a:extLst>
                  <a:ext uri="{0D108BD9-81ED-4DB2-BD59-A6C34878D82A}">
                    <a16:rowId xmlns:a16="http://schemas.microsoft.com/office/drawing/2014/main" val="869196238"/>
                  </a:ext>
                </a:extLst>
              </a:tr>
              <a:tr h="191135">
                <a:tc>
                  <a:txBody>
                    <a:bodyPr/>
                    <a:lstStyle/>
                    <a:p>
                      <a:pPr marL="339725"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Salaries, shipping, etc.</a:t>
                      </a:r>
                    </a:p>
                  </a:txBody>
                  <a:tcP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IN" b="0" dirty="0">
                          <a:solidFill>
                            <a:schemeClr val="tx1"/>
                          </a:solidFill>
                        </a:rPr>
                        <a:t>270,000</a:t>
                      </a:r>
                    </a:p>
                  </a:txBody>
                  <a:tcPr>
                    <a:solidFill>
                      <a:schemeClr val="bg1"/>
                    </a:solidFill>
                  </a:tcPr>
                </a:tc>
                <a:extLst>
                  <a:ext uri="{0D108BD9-81ED-4DB2-BD59-A6C34878D82A}">
                    <a16:rowId xmlns:a16="http://schemas.microsoft.com/office/drawing/2014/main" val="1794426172"/>
                  </a:ext>
                </a:extLst>
              </a:tr>
            </a:tbl>
          </a:graphicData>
        </a:graphic>
      </p:graphicFrame>
    </p:spTree>
    <p:extLst>
      <p:ext uri="{BB962C8B-B14F-4D97-AF65-F5344CB8AC3E}">
        <p14:creationId xmlns:p14="http://schemas.microsoft.com/office/powerpoint/2010/main" val="12130574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B56B1-319F-4247-B54F-3B13FD62DD30}"/>
              </a:ext>
            </a:extLst>
          </p:cNvPr>
          <p:cNvSpPr>
            <a:spLocks noGrp="1"/>
          </p:cNvSpPr>
          <p:nvPr>
            <p:ph type="title"/>
          </p:nvPr>
        </p:nvSpPr>
        <p:spPr/>
        <p:txBody>
          <a:bodyPr>
            <a:normAutofit/>
          </a:bodyPr>
          <a:lstStyle/>
          <a:p>
            <a:r>
              <a:rPr lang="en-US" noProof="0" dirty="0"/>
              <a:t>Net Present Value Method </a:t>
            </a:r>
            <a:r>
              <a:rPr lang="en-US" sz="1000" noProof="0" dirty="0"/>
              <a:t>12</a:t>
            </a:r>
          </a:p>
        </p:txBody>
      </p:sp>
      <p:sp>
        <p:nvSpPr>
          <p:cNvPr id="3" name="Content Placeholder 2">
            <a:extLst>
              <a:ext uri="{FF2B5EF4-FFF2-40B4-BE49-F238E27FC236}">
                <a16:creationId xmlns:a16="http://schemas.microsoft.com/office/drawing/2014/main" id="{36F023C9-89A9-4AD3-93F7-47D957023A9A}"/>
              </a:ext>
            </a:extLst>
          </p:cNvPr>
          <p:cNvSpPr>
            <a:spLocks noGrp="1"/>
          </p:cNvSpPr>
          <p:nvPr>
            <p:ph idx="1"/>
          </p:nvPr>
        </p:nvSpPr>
        <p:spPr/>
        <p:txBody>
          <a:bodyPr/>
          <a:lstStyle/>
          <a:p>
            <a:r>
              <a:rPr lang="en-US" sz="2800" noProof="0" dirty="0"/>
              <a:t>At the end of five years, the working capital will be released and may be used elsewhere by Lester.</a:t>
            </a:r>
          </a:p>
          <a:p>
            <a:r>
              <a:rPr lang="en-US" sz="2800" noProof="0" dirty="0"/>
              <a:t>Lester Company uses a discount rate of 11%.</a:t>
            </a:r>
          </a:p>
          <a:p>
            <a:r>
              <a:rPr lang="en-US" sz="2800" noProof="0" dirty="0"/>
              <a:t>Should the contract be accepted?</a:t>
            </a:r>
          </a:p>
        </p:txBody>
      </p:sp>
    </p:spTree>
    <p:extLst>
      <p:ext uri="{BB962C8B-B14F-4D97-AF65-F5344CB8AC3E}">
        <p14:creationId xmlns:p14="http://schemas.microsoft.com/office/powerpoint/2010/main" val="30093367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38A7-771A-4539-94A2-E5EE9DE85B4F}"/>
              </a:ext>
            </a:extLst>
          </p:cNvPr>
          <p:cNvSpPr>
            <a:spLocks noGrp="1"/>
          </p:cNvSpPr>
          <p:nvPr>
            <p:ph type="title"/>
          </p:nvPr>
        </p:nvSpPr>
        <p:spPr/>
        <p:txBody>
          <a:bodyPr>
            <a:normAutofit/>
          </a:bodyPr>
          <a:lstStyle/>
          <a:p>
            <a:r>
              <a:rPr lang="en-US" noProof="0" dirty="0"/>
              <a:t>Net Present Value Method </a:t>
            </a:r>
            <a:r>
              <a:rPr lang="en-US" sz="1000" noProof="0" dirty="0"/>
              <a:t>13</a:t>
            </a:r>
          </a:p>
        </p:txBody>
      </p:sp>
      <p:graphicFrame>
        <p:nvGraphicFramePr>
          <p:cNvPr id="9" name="Table 8">
            <a:extLst>
              <a:ext uri="{FF2B5EF4-FFF2-40B4-BE49-F238E27FC236}">
                <a16:creationId xmlns:a16="http://schemas.microsoft.com/office/drawing/2014/main" id="{2B99E4C3-D60B-469A-BBEE-9286207D2327}"/>
              </a:ext>
            </a:extLst>
          </p:cNvPr>
          <p:cNvGraphicFramePr>
            <a:graphicFrameLocks noGrp="1"/>
          </p:cNvGraphicFramePr>
          <p:nvPr>
            <p:extLst>
              <p:ext uri="{D42A27DB-BD31-4B8C-83A1-F6EECF244321}">
                <p14:modId xmlns:p14="http://schemas.microsoft.com/office/powerpoint/2010/main" val="4012277437"/>
              </p:ext>
            </p:extLst>
          </p:nvPr>
        </p:nvGraphicFramePr>
        <p:xfrm>
          <a:off x="906548" y="1387640"/>
          <a:ext cx="7788276" cy="344424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97113">
                <a:tc>
                  <a:txBody>
                    <a:bodyPr/>
                    <a:lstStyle/>
                    <a:p>
                      <a:endParaRPr lang="en-IN" sz="1600" b="0"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97113">
                <a:tc>
                  <a:txBody>
                    <a:bodyPr/>
                    <a:lstStyle/>
                    <a:p>
                      <a:r>
                        <a:rPr lang="en-IN" sz="1600" b="0" baseline="0" dirty="0">
                          <a:solidFill>
                            <a:srgbClr val="002060"/>
                          </a:solidFill>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baseline="0" dirty="0">
                          <a:solidFill>
                            <a:srgbClr val="AC000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97113">
                <a:tc>
                  <a:txBody>
                    <a:bodyPr/>
                    <a:lstStyle/>
                    <a:p>
                      <a:r>
                        <a:rPr lang="en-IN" sz="1600" b="0" baseline="0" dirty="0">
                          <a:solidFill>
                            <a:srgbClr val="002060"/>
                          </a:solidFill>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baseline="0" dirty="0">
                          <a:solidFill>
                            <a:srgbClr val="AC000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97113">
                <a:tc>
                  <a:txBody>
                    <a:bodyPr/>
                    <a:lstStyle/>
                    <a:p>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47444331"/>
                  </a:ext>
                </a:extLst>
              </a:tr>
              <a:tr h="297113">
                <a:tc>
                  <a:txBody>
                    <a:bodyPr/>
                    <a:lstStyle/>
                    <a:p>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486211"/>
                  </a:ext>
                </a:extLst>
              </a:tr>
              <a:tr h="297113">
                <a:tc>
                  <a:txBody>
                    <a:bodyPr/>
                    <a:lstStyle/>
                    <a:p>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2273501"/>
                  </a:ext>
                </a:extLst>
              </a:tr>
              <a:tr h="297113">
                <a:tc>
                  <a:txBody>
                    <a:bodyPr/>
                    <a:lstStyle/>
                    <a:p>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22694153"/>
                  </a:ext>
                </a:extLst>
              </a:tr>
              <a:tr h="297113">
                <a:tc>
                  <a:txBody>
                    <a:bodyPr/>
                    <a:lstStyle/>
                    <a:p>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5395621"/>
                  </a:ext>
                </a:extLst>
              </a:tr>
              <a:tr h="297113">
                <a:tc>
                  <a:txBody>
                    <a:bodyPr/>
                    <a:lstStyle/>
                    <a:p>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baseline="0"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7780070"/>
                  </a:ext>
                </a:extLst>
              </a:tr>
              <a:tr h="297113">
                <a:tc>
                  <a:txBody>
                    <a:bodyPr/>
                    <a:lstStyle/>
                    <a:p>
                      <a:endParaRPr lang="en-US"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u="none"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u="none"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u="none"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400" b="0" u="sng" baseline="0" dirty="0">
                          <a:solidFill>
                            <a:srgbClr val="C00000"/>
                          </a:solidFill>
                          <a:uFill>
                            <a:solidFill>
                              <a:schemeClr val="tx1"/>
                            </a:solidFill>
                          </a:uFill>
                        </a:rPr>
                        <a:t>                     </a:t>
                      </a:r>
                      <a:r>
                        <a:rPr lang="en-IN" sz="100" b="0" u="sng" baseline="0" dirty="0">
                          <a:solidFill>
                            <a:srgbClr val="002060"/>
                          </a:solidFill>
                          <a:uFill>
                            <a:solidFill>
                              <a:schemeClr val="tx1"/>
                            </a:solidFill>
                          </a:u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486450"/>
                  </a:ext>
                </a:extLst>
              </a:tr>
              <a:tr h="2971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4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en-IN" sz="14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400" b="0" u="dbl" baseline="0" dirty="0">
                          <a:solidFill>
                            <a:schemeClr val="tx1"/>
                          </a:solidFill>
                        </a:rPr>
                        <a:t>                     </a:t>
                      </a:r>
                      <a:r>
                        <a:rPr lang="en-IN" sz="100" b="0" u="dbl" baseline="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
        <p:nvSpPr>
          <p:cNvPr id="3" name="Content Placeholder 2">
            <a:extLst>
              <a:ext uri="{FF2B5EF4-FFF2-40B4-BE49-F238E27FC236}">
                <a16:creationId xmlns:a16="http://schemas.microsoft.com/office/drawing/2014/main" id="{77451E45-E680-4165-8214-16A10242C47C}"/>
              </a:ext>
            </a:extLst>
          </p:cNvPr>
          <p:cNvSpPr>
            <a:spLocks noGrp="1"/>
          </p:cNvSpPr>
          <p:nvPr>
            <p:ph idx="1"/>
          </p:nvPr>
        </p:nvSpPr>
        <p:spPr>
          <a:xfrm>
            <a:off x="822325" y="4953000"/>
            <a:ext cx="8016874" cy="1219200"/>
          </a:xfrm>
        </p:spPr>
        <p:txBody>
          <a:bodyPr/>
          <a:lstStyle/>
          <a:p>
            <a:pPr>
              <a:spcAft>
                <a:spcPts val="0"/>
              </a:spcAft>
            </a:pPr>
            <a:r>
              <a:rPr lang="en-US" sz="2400" noProof="0" dirty="0"/>
              <a:t>Since the investments in equipment (</a:t>
            </a:r>
            <a:r>
              <a:rPr lang="en-US" sz="2400" b="1" noProof="0" dirty="0"/>
              <a:t>$160,000</a:t>
            </a:r>
            <a:r>
              <a:rPr lang="en-US" sz="2400" noProof="0" dirty="0"/>
              <a:t>) and working capital (</a:t>
            </a:r>
            <a:r>
              <a:rPr lang="en-US" sz="2400" b="1" noProof="0" dirty="0"/>
              <a:t>$100,000</a:t>
            </a:r>
            <a:r>
              <a:rPr lang="en-US" sz="2400" noProof="0" dirty="0"/>
              <a:t>) occur immediately, the discounting factor used is </a:t>
            </a:r>
            <a:r>
              <a:rPr lang="en-US" sz="2400" b="1" noProof="0" dirty="0"/>
              <a:t>1.000</a:t>
            </a:r>
            <a:r>
              <a:rPr lang="en-US" sz="2400" noProof="0" dirty="0"/>
              <a:t>.</a:t>
            </a:r>
          </a:p>
        </p:txBody>
      </p:sp>
    </p:spTree>
    <p:extLst>
      <p:ext uri="{BB962C8B-B14F-4D97-AF65-F5344CB8AC3E}">
        <p14:creationId xmlns:p14="http://schemas.microsoft.com/office/powerpoint/2010/main" val="267866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38A7-771A-4539-94A2-E5EE9DE85B4F}"/>
              </a:ext>
            </a:extLst>
          </p:cNvPr>
          <p:cNvSpPr>
            <a:spLocks noGrp="1"/>
          </p:cNvSpPr>
          <p:nvPr>
            <p:ph type="title"/>
          </p:nvPr>
        </p:nvSpPr>
        <p:spPr/>
        <p:txBody>
          <a:bodyPr>
            <a:normAutofit/>
          </a:bodyPr>
          <a:lstStyle/>
          <a:p>
            <a:r>
              <a:rPr lang="en-US" noProof="0" dirty="0"/>
              <a:t>Net Present Value Method </a:t>
            </a:r>
            <a:r>
              <a:rPr lang="en-US" sz="1000" noProof="0" dirty="0"/>
              <a:t>14</a:t>
            </a:r>
          </a:p>
        </p:txBody>
      </p:sp>
      <p:graphicFrame>
        <p:nvGraphicFramePr>
          <p:cNvPr id="9" name="Table 8">
            <a:extLst>
              <a:ext uri="{FF2B5EF4-FFF2-40B4-BE49-F238E27FC236}">
                <a16:creationId xmlns:a16="http://schemas.microsoft.com/office/drawing/2014/main" id="{9341AE79-0C0C-448A-9264-20E147D283EA}"/>
              </a:ext>
            </a:extLst>
          </p:cNvPr>
          <p:cNvGraphicFramePr>
            <a:graphicFrameLocks noGrp="1"/>
          </p:cNvGraphicFramePr>
          <p:nvPr>
            <p:extLst>
              <p:ext uri="{D42A27DB-BD31-4B8C-83A1-F6EECF244321}">
                <p14:modId xmlns:p14="http://schemas.microsoft.com/office/powerpoint/2010/main" val="3042159525"/>
              </p:ext>
            </p:extLst>
          </p:nvPr>
        </p:nvGraphicFramePr>
        <p:xfrm>
          <a:off x="906548" y="1387640"/>
          <a:ext cx="7788276" cy="368808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97113">
                <a:tc>
                  <a:txBody>
                    <a:bodyPr/>
                    <a:lstStyle/>
                    <a:p>
                      <a:endParaRPr lang="en-IN" sz="1600" b="0" baseline="0" dirty="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97113">
                <a:tc>
                  <a:txBody>
                    <a:bodyPr/>
                    <a:lstStyle/>
                    <a:p>
                      <a:r>
                        <a:rPr lang="en-IN" sz="1600" b="0" baseline="0" dirty="0">
                          <a:solidFill>
                            <a:srgbClr val="002060"/>
                          </a:solidFill>
                          <a:latin typeface="+mn-lt"/>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0" algn="ctr"/>
                      <a:r>
                        <a:rPr lang="en-IN" sz="1600" b="0" baseline="0" dirty="0">
                          <a:solidFill>
                            <a:srgbClr val="002060"/>
                          </a:solidFill>
                          <a:latin typeface="+mn-lt"/>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97113">
                <a:tc>
                  <a:txBody>
                    <a:bodyPr/>
                    <a:lstStyle/>
                    <a:p>
                      <a:r>
                        <a:rPr lang="en-IN" sz="1600" b="0" baseline="0" dirty="0">
                          <a:solidFill>
                            <a:srgbClr val="002060"/>
                          </a:solidFill>
                          <a:latin typeface="+mn-lt"/>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0" algn="ctr"/>
                      <a:r>
                        <a:rPr lang="en-IN" sz="1600" b="0" baseline="0" dirty="0">
                          <a:solidFill>
                            <a:srgbClr val="002060"/>
                          </a:solidFill>
                          <a:latin typeface="+mn-lt"/>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97113">
                <a:tc>
                  <a:txBody>
                    <a:bodyPr/>
                    <a:lstStyle/>
                    <a:p>
                      <a:r>
                        <a:rPr lang="en-IN" sz="1600" b="0" baseline="0" dirty="0">
                          <a:solidFill>
                            <a:srgbClr val="002060"/>
                          </a:solidFill>
                          <a:latin typeface="+mn-lt"/>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1" baseline="0" dirty="0">
                          <a:solidFill>
                            <a:srgbClr val="AC0000"/>
                          </a:solidFill>
                          <a:latin typeface="+mn-lt"/>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0.901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72,080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47444331"/>
                  </a:ext>
                </a:extLst>
              </a:tr>
              <a:tr h="297113">
                <a:tc>
                  <a:txBody>
                    <a:bodyPr/>
                    <a:lstStyle/>
                    <a:p>
                      <a:r>
                        <a:rPr lang="en-IN" sz="1600" b="0" baseline="0" dirty="0">
                          <a:solidFill>
                            <a:srgbClr val="002060"/>
                          </a:solidFill>
                          <a:latin typeface="+mn-lt"/>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1" baseline="0" dirty="0">
                          <a:solidFill>
                            <a:srgbClr val="AC0000"/>
                          </a:solidFill>
                          <a:latin typeface="+mn-lt"/>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0.812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64,960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486211"/>
                  </a:ext>
                </a:extLst>
              </a:tr>
              <a:tr h="297113">
                <a:tc>
                  <a:txBody>
                    <a:bodyPr/>
                    <a:lstStyle/>
                    <a:p>
                      <a:r>
                        <a:rPr lang="en-IN" sz="1600" b="0" baseline="0" dirty="0">
                          <a:solidFill>
                            <a:srgbClr val="002060"/>
                          </a:solidFill>
                          <a:latin typeface="+mn-lt"/>
                        </a:rPr>
                        <a:t>Annual net cash inflows</a:t>
                      </a:r>
                      <a:endParaRPr lang="en-US" sz="16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1" baseline="0" dirty="0">
                          <a:solidFill>
                            <a:srgbClr val="AC0000"/>
                          </a:solidFill>
                          <a:latin typeface="+mn-lt"/>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50,000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0.731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36,550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2273501"/>
                  </a:ext>
                </a:extLst>
              </a:tr>
              <a:tr h="297113">
                <a:tc>
                  <a:txBody>
                    <a:bodyPr/>
                    <a:lstStyle/>
                    <a:p>
                      <a:r>
                        <a:rPr lang="en-IN" sz="1600" b="0" baseline="0" dirty="0">
                          <a:solidFill>
                            <a:srgbClr val="002060"/>
                          </a:solidFill>
                          <a:latin typeface="+mn-lt"/>
                        </a:rPr>
                        <a:t>Annual net cash inflows</a:t>
                      </a:r>
                      <a:endParaRPr lang="en-US" sz="16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1" baseline="0" dirty="0">
                          <a:solidFill>
                            <a:srgbClr val="AC0000"/>
                          </a:solidFill>
                          <a:latin typeface="+mn-lt"/>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0.659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52,720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22694153"/>
                  </a:ext>
                </a:extLst>
              </a:tr>
              <a:tr h="297113">
                <a:tc>
                  <a:txBody>
                    <a:bodyPr/>
                    <a:lstStyle/>
                    <a:p>
                      <a:r>
                        <a:rPr lang="en-IN" sz="1600" b="0" baseline="0" dirty="0">
                          <a:solidFill>
                            <a:srgbClr val="002060"/>
                          </a:solidFill>
                          <a:latin typeface="+mn-lt"/>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1" baseline="0" dirty="0">
                          <a:solidFill>
                            <a:srgbClr val="AC0000"/>
                          </a:solidFill>
                          <a:latin typeface="+mn-lt"/>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47,440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5395621"/>
                  </a:ext>
                </a:extLst>
              </a:tr>
              <a:tr h="297113">
                <a:tc>
                  <a:txBody>
                    <a:bodyPr/>
                    <a:lstStyle/>
                    <a:p>
                      <a:r>
                        <a:rPr lang="en-IN" sz="1600" b="0" baseline="0" dirty="0">
                          <a:solidFill>
                            <a:srgbClr val="002060"/>
                          </a:solidFill>
                          <a:latin typeface="+mn-lt"/>
                        </a:rPr>
                        <a:t>Salvage value of equip.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1" baseline="0" dirty="0">
                          <a:solidFill>
                            <a:srgbClr val="AC0000"/>
                          </a:solidFill>
                          <a:latin typeface="+mn-lt"/>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       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2,965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7780070"/>
                  </a:ext>
                </a:extLst>
              </a:tr>
              <a:tr h="297113">
                <a:tc>
                  <a:txBody>
                    <a:bodyPr/>
                    <a:lstStyle/>
                    <a:p>
                      <a:r>
                        <a:rPr lang="en-US" sz="1600" b="0" baseline="0" dirty="0">
                          <a:solidFill>
                            <a:srgbClr val="002060"/>
                          </a:solidFill>
                          <a:latin typeface="+mn-lt"/>
                        </a:rPr>
                        <a:t>Working capital released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1" baseline="0" dirty="0">
                          <a:solidFill>
                            <a:srgbClr val="AC0000"/>
                          </a:solidFill>
                          <a:latin typeface="+mn-lt"/>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u="sng" baseline="0" dirty="0">
                          <a:solidFill>
                            <a:srgbClr val="AC0000"/>
                          </a:solidFill>
                          <a:uFill>
                            <a:solidFill>
                              <a:schemeClr val="tx1"/>
                            </a:solidFill>
                          </a:uFill>
                          <a:latin typeface="+mn-lt"/>
                        </a:rPr>
                        <a:t>     59,300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856763"/>
                  </a:ext>
                </a:extLst>
              </a:tr>
              <a:tr h="2971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u="dbl" baseline="0" dirty="0">
                          <a:solidFill>
                            <a:schemeClr val="tx1"/>
                          </a:solidFill>
                          <a:latin typeface="+mn-lt"/>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
        <p:nvSpPr>
          <p:cNvPr id="3" name="Content Placeholder 2">
            <a:extLst>
              <a:ext uri="{FF2B5EF4-FFF2-40B4-BE49-F238E27FC236}">
                <a16:creationId xmlns:a16="http://schemas.microsoft.com/office/drawing/2014/main" id="{77451E45-E680-4165-8214-16A10242C47C}"/>
              </a:ext>
            </a:extLst>
          </p:cNvPr>
          <p:cNvSpPr>
            <a:spLocks noGrp="1"/>
          </p:cNvSpPr>
          <p:nvPr>
            <p:ph idx="1"/>
          </p:nvPr>
        </p:nvSpPr>
        <p:spPr>
          <a:xfrm>
            <a:off x="822325" y="5181600"/>
            <a:ext cx="8016875" cy="946956"/>
          </a:xfrm>
        </p:spPr>
        <p:txBody>
          <a:bodyPr/>
          <a:lstStyle/>
          <a:p>
            <a:pPr eaLnBrk="1" hangingPunct="1">
              <a:spcAft>
                <a:spcPts val="0"/>
              </a:spcAft>
            </a:pPr>
            <a:r>
              <a:rPr lang="en-US" sz="2400" noProof="0" dirty="0"/>
              <a:t>The total cash flows for Years 1‒5 are discounted to their present values using the discount factors from </a:t>
            </a:r>
            <a:r>
              <a:rPr lang="en-US" sz="2400" b="1" noProof="0" dirty="0"/>
              <a:t>Exhibit 13B-1</a:t>
            </a:r>
            <a:r>
              <a:rPr lang="en-US" sz="2400" noProof="0" dirty="0"/>
              <a:t>.</a:t>
            </a:r>
          </a:p>
        </p:txBody>
      </p:sp>
    </p:spTree>
    <p:extLst>
      <p:ext uri="{BB962C8B-B14F-4D97-AF65-F5344CB8AC3E}">
        <p14:creationId xmlns:p14="http://schemas.microsoft.com/office/powerpoint/2010/main" val="1933135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38A7-771A-4539-94A2-E5EE9DE85B4F}"/>
              </a:ext>
            </a:extLst>
          </p:cNvPr>
          <p:cNvSpPr>
            <a:spLocks noGrp="1"/>
          </p:cNvSpPr>
          <p:nvPr>
            <p:ph type="title"/>
          </p:nvPr>
        </p:nvSpPr>
        <p:spPr/>
        <p:txBody>
          <a:bodyPr>
            <a:normAutofit/>
          </a:bodyPr>
          <a:lstStyle/>
          <a:p>
            <a:r>
              <a:rPr lang="en-US" noProof="0" dirty="0"/>
              <a:t>Net Present Value Method </a:t>
            </a:r>
            <a:r>
              <a:rPr lang="en-US" sz="1000" noProof="0" dirty="0"/>
              <a:t>15</a:t>
            </a:r>
          </a:p>
        </p:txBody>
      </p:sp>
      <p:graphicFrame>
        <p:nvGraphicFramePr>
          <p:cNvPr id="11" name="Table 10">
            <a:extLst>
              <a:ext uri="{FF2B5EF4-FFF2-40B4-BE49-F238E27FC236}">
                <a16:creationId xmlns:a16="http://schemas.microsoft.com/office/drawing/2014/main" id="{F60FCB39-F4A5-47AF-A3CB-90B8633F631D}"/>
              </a:ext>
            </a:extLst>
          </p:cNvPr>
          <p:cNvGraphicFramePr>
            <a:graphicFrameLocks noGrp="1"/>
          </p:cNvGraphicFramePr>
          <p:nvPr>
            <p:extLst>
              <p:ext uri="{D42A27DB-BD31-4B8C-83A1-F6EECF244321}">
                <p14:modId xmlns:p14="http://schemas.microsoft.com/office/powerpoint/2010/main" val="1633537510"/>
              </p:ext>
            </p:extLst>
          </p:nvPr>
        </p:nvGraphicFramePr>
        <p:xfrm>
          <a:off x="906548" y="1387640"/>
          <a:ext cx="7788276" cy="368808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97113">
                <a:tc>
                  <a:txBody>
                    <a:bodyPr/>
                    <a:lstStyle/>
                    <a:p>
                      <a:endParaRPr lang="en-IN" sz="1600" b="0" baseline="0" dirty="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97113">
                <a:tc>
                  <a:txBody>
                    <a:bodyPr/>
                    <a:lstStyle/>
                    <a:p>
                      <a:r>
                        <a:rPr lang="en-IN" sz="1600" b="0" baseline="0" dirty="0">
                          <a:solidFill>
                            <a:srgbClr val="002060"/>
                          </a:solidFill>
                          <a:latin typeface="+mn-lt"/>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0" algn="ctr"/>
                      <a:r>
                        <a:rPr lang="en-IN" sz="1600" b="0" baseline="0" dirty="0">
                          <a:solidFill>
                            <a:srgbClr val="002060"/>
                          </a:solidFill>
                          <a:latin typeface="+mn-lt"/>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97113">
                <a:tc>
                  <a:txBody>
                    <a:bodyPr/>
                    <a:lstStyle/>
                    <a:p>
                      <a:r>
                        <a:rPr lang="en-IN" sz="1600" b="0" baseline="0" dirty="0">
                          <a:solidFill>
                            <a:srgbClr val="002060"/>
                          </a:solidFill>
                          <a:latin typeface="+mn-lt"/>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0" algn="ctr"/>
                      <a:r>
                        <a:rPr lang="en-IN" sz="1600" b="0" baseline="0" dirty="0">
                          <a:solidFill>
                            <a:srgbClr val="002060"/>
                          </a:solidFill>
                          <a:latin typeface="+mn-lt"/>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97113">
                <a:tc>
                  <a:txBody>
                    <a:bodyPr/>
                    <a:lstStyle/>
                    <a:p>
                      <a:r>
                        <a:rPr lang="en-IN" sz="1600" b="0" baseline="0" dirty="0">
                          <a:solidFill>
                            <a:srgbClr val="002060"/>
                          </a:solidFill>
                          <a:latin typeface="+mn-lt"/>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1" baseline="0" dirty="0">
                          <a:solidFill>
                            <a:srgbClr val="AC0000"/>
                          </a:solidFill>
                          <a:latin typeface="+mn-lt"/>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baseline="0" dirty="0">
                          <a:solidFill>
                            <a:srgbClr val="AC0000"/>
                          </a:solidFill>
                          <a:latin typeface="+mn-lt"/>
                        </a:rPr>
                        <a:t>0.901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72,080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47444331"/>
                  </a:ext>
                </a:extLst>
              </a:tr>
              <a:tr h="297113">
                <a:tc>
                  <a:txBody>
                    <a:bodyPr/>
                    <a:lstStyle/>
                    <a:p>
                      <a:r>
                        <a:rPr lang="en-IN" sz="1600" b="0" baseline="0" dirty="0">
                          <a:solidFill>
                            <a:srgbClr val="002060"/>
                          </a:solidFill>
                          <a:latin typeface="+mn-lt"/>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0.812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64,960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486211"/>
                  </a:ext>
                </a:extLst>
              </a:tr>
              <a:tr h="297113">
                <a:tc>
                  <a:txBody>
                    <a:bodyPr/>
                    <a:lstStyle/>
                    <a:p>
                      <a:r>
                        <a:rPr lang="en-IN" sz="1600" b="0" baseline="0" dirty="0">
                          <a:solidFill>
                            <a:srgbClr val="002060"/>
                          </a:solidFill>
                          <a:latin typeface="+mn-lt"/>
                        </a:rPr>
                        <a:t>Annual net cash inflows</a:t>
                      </a:r>
                      <a:endParaRPr lang="en-US" sz="16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50,000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0.731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36,550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2273501"/>
                  </a:ext>
                </a:extLst>
              </a:tr>
              <a:tr h="297113">
                <a:tc>
                  <a:txBody>
                    <a:bodyPr/>
                    <a:lstStyle/>
                    <a:p>
                      <a:r>
                        <a:rPr lang="en-IN" sz="1600" b="0" baseline="0" dirty="0">
                          <a:solidFill>
                            <a:srgbClr val="002060"/>
                          </a:solidFill>
                          <a:latin typeface="+mn-lt"/>
                        </a:rPr>
                        <a:t>Annual net cash inflows</a:t>
                      </a:r>
                      <a:endParaRPr lang="en-US" sz="16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0.659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52,720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22694153"/>
                  </a:ext>
                </a:extLst>
              </a:tr>
              <a:tr h="297113">
                <a:tc>
                  <a:txBody>
                    <a:bodyPr/>
                    <a:lstStyle/>
                    <a:p>
                      <a:r>
                        <a:rPr lang="en-IN" sz="1600" b="0" baseline="0" dirty="0">
                          <a:solidFill>
                            <a:srgbClr val="002060"/>
                          </a:solidFill>
                          <a:latin typeface="+mn-lt"/>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47,440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5395621"/>
                  </a:ext>
                </a:extLst>
              </a:tr>
              <a:tr h="297113">
                <a:tc>
                  <a:txBody>
                    <a:bodyPr/>
                    <a:lstStyle/>
                    <a:p>
                      <a:r>
                        <a:rPr lang="en-IN" sz="1600" b="0" baseline="0" dirty="0">
                          <a:solidFill>
                            <a:srgbClr val="002060"/>
                          </a:solidFill>
                          <a:latin typeface="+mn-lt"/>
                        </a:rPr>
                        <a:t>Salvage value of equip.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       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2,965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7780070"/>
                  </a:ext>
                </a:extLst>
              </a:tr>
              <a:tr h="297113">
                <a:tc>
                  <a:txBody>
                    <a:bodyPr/>
                    <a:lstStyle/>
                    <a:p>
                      <a:r>
                        <a:rPr lang="en-US" sz="1600" b="0" baseline="0" dirty="0">
                          <a:solidFill>
                            <a:srgbClr val="002060"/>
                          </a:solidFill>
                          <a:latin typeface="+mn-lt"/>
                        </a:rPr>
                        <a:t>Working capital released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u="sng" baseline="0" dirty="0">
                          <a:solidFill>
                            <a:srgbClr val="AC0000"/>
                          </a:solidFill>
                          <a:uFill>
                            <a:solidFill>
                              <a:schemeClr val="tx1"/>
                            </a:solidFill>
                          </a:uFill>
                          <a:latin typeface="+mn-lt"/>
                        </a:rPr>
                        <a:t>    59,300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856763"/>
                  </a:ext>
                </a:extLst>
              </a:tr>
              <a:tr h="2971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u="dbl" baseline="0" dirty="0">
                          <a:solidFill>
                            <a:schemeClr val="tx1"/>
                          </a:solidFill>
                          <a:latin typeface="+mn-lt"/>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
        <p:nvSpPr>
          <p:cNvPr id="3" name="Content Placeholder 2">
            <a:extLst>
              <a:ext uri="{FF2B5EF4-FFF2-40B4-BE49-F238E27FC236}">
                <a16:creationId xmlns:a16="http://schemas.microsoft.com/office/drawing/2014/main" id="{77451E45-E680-4165-8214-16A10242C47C}"/>
              </a:ext>
            </a:extLst>
          </p:cNvPr>
          <p:cNvSpPr>
            <a:spLocks noGrp="1"/>
          </p:cNvSpPr>
          <p:nvPr>
            <p:ph idx="1"/>
          </p:nvPr>
        </p:nvSpPr>
        <p:spPr>
          <a:xfrm>
            <a:off x="822325" y="5075720"/>
            <a:ext cx="8016875" cy="1121344"/>
          </a:xfrm>
        </p:spPr>
        <p:txBody>
          <a:bodyPr/>
          <a:lstStyle/>
          <a:p>
            <a:pPr eaLnBrk="1" hangingPunct="1">
              <a:spcAft>
                <a:spcPts val="0"/>
              </a:spcAft>
            </a:pPr>
            <a:r>
              <a:rPr lang="en-US" sz="2400" noProof="0" dirty="0"/>
              <a:t>For example, the total cash flows in Year 1 of </a:t>
            </a:r>
            <a:r>
              <a:rPr lang="en-US" sz="2400" b="1" noProof="0" dirty="0"/>
              <a:t>$80,000 </a:t>
            </a:r>
            <a:r>
              <a:rPr lang="en-US" sz="2400" noProof="0" dirty="0"/>
              <a:t>are multiplied by the discount factor of </a:t>
            </a:r>
            <a:r>
              <a:rPr lang="en-US" sz="2400" b="1" noProof="0" dirty="0"/>
              <a:t>0.901</a:t>
            </a:r>
            <a:r>
              <a:rPr lang="en-US" sz="2400" noProof="0" dirty="0"/>
              <a:t> to derive this future cash flow’s present value of </a:t>
            </a:r>
            <a:r>
              <a:rPr lang="en-US" sz="2400" b="1" noProof="0" dirty="0"/>
              <a:t>$72,080</a:t>
            </a:r>
            <a:r>
              <a:rPr lang="en-US" sz="2400" noProof="0" dirty="0"/>
              <a:t>.</a:t>
            </a:r>
          </a:p>
        </p:txBody>
      </p:sp>
    </p:spTree>
    <p:extLst>
      <p:ext uri="{BB962C8B-B14F-4D97-AF65-F5344CB8AC3E}">
        <p14:creationId xmlns:p14="http://schemas.microsoft.com/office/powerpoint/2010/main" val="33472900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38A7-771A-4539-94A2-E5EE9DE85B4F}"/>
              </a:ext>
            </a:extLst>
          </p:cNvPr>
          <p:cNvSpPr>
            <a:spLocks noGrp="1"/>
          </p:cNvSpPr>
          <p:nvPr>
            <p:ph type="title"/>
          </p:nvPr>
        </p:nvSpPr>
        <p:spPr/>
        <p:txBody>
          <a:bodyPr>
            <a:normAutofit/>
          </a:bodyPr>
          <a:lstStyle/>
          <a:p>
            <a:r>
              <a:rPr lang="en-US" noProof="0" dirty="0"/>
              <a:t>Net Present Value Method </a:t>
            </a:r>
            <a:r>
              <a:rPr lang="en-US" sz="1000" noProof="0" dirty="0"/>
              <a:t>16</a:t>
            </a:r>
          </a:p>
        </p:txBody>
      </p:sp>
      <p:graphicFrame>
        <p:nvGraphicFramePr>
          <p:cNvPr id="10" name="Table 9">
            <a:extLst>
              <a:ext uri="{FF2B5EF4-FFF2-40B4-BE49-F238E27FC236}">
                <a16:creationId xmlns:a16="http://schemas.microsoft.com/office/drawing/2014/main" id="{CDD4E8E7-A6F8-4E2B-A610-4BFA213EBBA1}"/>
              </a:ext>
            </a:extLst>
          </p:cNvPr>
          <p:cNvGraphicFramePr>
            <a:graphicFrameLocks noGrp="1"/>
          </p:cNvGraphicFramePr>
          <p:nvPr>
            <p:extLst>
              <p:ext uri="{D42A27DB-BD31-4B8C-83A1-F6EECF244321}">
                <p14:modId xmlns:p14="http://schemas.microsoft.com/office/powerpoint/2010/main" val="2640747171"/>
              </p:ext>
            </p:extLst>
          </p:nvPr>
        </p:nvGraphicFramePr>
        <p:xfrm>
          <a:off x="906548" y="1387640"/>
          <a:ext cx="7788276" cy="368808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97113">
                <a:tc>
                  <a:txBody>
                    <a:bodyPr/>
                    <a:lstStyle/>
                    <a:p>
                      <a:endParaRPr lang="en-IN" sz="1600" b="0"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97113">
                <a:tc>
                  <a:txBody>
                    <a:bodyPr/>
                    <a:lstStyle/>
                    <a:p>
                      <a:r>
                        <a:rPr lang="en-IN" sz="1600" b="0" baseline="0" dirty="0">
                          <a:solidFill>
                            <a:srgbClr val="002060"/>
                          </a:solidFill>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0" algn="ctr"/>
                      <a:r>
                        <a:rPr lang="en-IN" sz="16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97113">
                <a:tc>
                  <a:txBody>
                    <a:bodyPr/>
                    <a:lstStyle/>
                    <a:p>
                      <a:r>
                        <a:rPr lang="en-IN" sz="1600" b="0" baseline="0" dirty="0">
                          <a:solidFill>
                            <a:srgbClr val="002060"/>
                          </a:solidFill>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0" algn="ctr"/>
                      <a:r>
                        <a:rPr lang="en-IN" sz="1600" b="0" baseline="0" dirty="0">
                          <a:solidFill>
                            <a:srgbClr val="002060"/>
                          </a:solidFill>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97113">
                <a:tc>
                  <a:txBody>
                    <a:bodyPr/>
                    <a:lstStyle/>
                    <a:p>
                      <a:r>
                        <a:rPr lang="en-IN" sz="1600" b="0" baseline="0" dirty="0">
                          <a:solidFill>
                            <a:srgbClr val="002060"/>
                          </a:solidFill>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Calibri"/>
                          <a:ea typeface="+mn-ea"/>
                          <a:cs typeface="+mn-cs"/>
                        </a:rPr>
                        <a:t>    80,000</a:t>
                      </a:r>
                      <a:endParaRPr lang="en-IN" sz="16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0.901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    72,080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47444331"/>
                  </a:ext>
                </a:extLst>
              </a:tr>
              <a:tr h="297113">
                <a:tc>
                  <a:txBody>
                    <a:bodyPr/>
                    <a:lstStyle/>
                    <a:p>
                      <a:r>
                        <a:rPr lang="en-IN" sz="1600" b="0" baseline="0" dirty="0">
                          <a:solidFill>
                            <a:srgbClr val="002060"/>
                          </a:solidFill>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Calibri"/>
                          <a:ea typeface="+mn-ea"/>
                          <a:cs typeface="+mn-cs"/>
                        </a:rPr>
                        <a:t>    80,000</a:t>
                      </a:r>
                      <a:endParaRPr lang="en-IN" sz="16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0.812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    64,960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486211"/>
                  </a:ext>
                </a:extLst>
              </a:tr>
              <a:tr h="297113">
                <a:tc>
                  <a:txBody>
                    <a:bodyPr/>
                    <a:lstStyle/>
                    <a:p>
                      <a:r>
                        <a:rPr lang="en-IN" sz="1600" b="0" baseline="0" dirty="0">
                          <a:solidFill>
                            <a:srgbClr val="002060"/>
                          </a:solidFill>
                        </a:rPr>
                        <a:t>Annual net cash inflows</a:t>
                      </a:r>
                      <a:endParaRPr 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1" baseline="0" dirty="0">
                          <a:solidFill>
                            <a:srgbClr val="AC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Calibri"/>
                          <a:ea typeface="+mn-ea"/>
                          <a:cs typeface="+mn-cs"/>
                        </a:rPr>
                        <a:t>    50,000</a:t>
                      </a:r>
                      <a:endParaRPr lang="en-IN" sz="16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baseline="0" dirty="0">
                          <a:solidFill>
                            <a:srgbClr val="AC0000"/>
                          </a:solidFill>
                        </a:rPr>
                        <a:t>0.731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    36,550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2273501"/>
                  </a:ext>
                </a:extLst>
              </a:tr>
              <a:tr h="297113">
                <a:tc>
                  <a:txBody>
                    <a:bodyPr/>
                    <a:lstStyle/>
                    <a:p>
                      <a:r>
                        <a:rPr lang="en-IN" sz="1600" b="0" baseline="0" dirty="0">
                          <a:solidFill>
                            <a:srgbClr val="002060"/>
                          </a:solidFill>
                        </a:rPr>
                        <a:t>Annual net cash inflows</a:t>
                      </a:r>
                      <a:endParaRPr 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Calibri"/>
                          <a:ea typeface="+mn-ea"/>
                          <a:cs typeface="+mn-cs"/>
                        </a:rPr>
                        <a:t>    80,000</a:t>
                      </a:r>
                      <a:endParaRPr lang="en-IN" sz="16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0.659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    52,720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22694153"/>
                  </a:ext>
                </a:extLst>
              </a:tr>
              <a:tr h="297113">
                <a:tc>
                  <a:txBody>
                    <a:bodyPr/>
                    <a:lstStyle/>
                    <a:p>
                      <a:r>
                        <a:rPr lang="en-IN" sz="1600" b="0" baseline="0" dirty="0">
                          <a:solidFill>
                            <a:srgbClr val="002060"/>
                          </a:solidFill>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Calibri"/>
                          <a:ea typeface="+mn-ea"/>
                          <a:cs typeface="+mn-cs"/>
                        </a:rPr>
                        <a:t>    80,000</a:t>
                      </a:r>
                      <a:endParaRPr lang="en-IN" sz="16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    47,440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5395621"/>
                  </a:ext>
                </a:extLst>
              </a:tr>
              <a:tr h="297113">
                <a:tc>
                  <a:txBody>
                    <a:bodyPr/>
                    <a:lstStyle/>
                    <a:p>
                      <a:r>
                        <a:rPr lang="en-IN" sz="1600" b="0" baseline="0" dirty="0">
                          <a:solidFill>
                            <a:srgbClr val="002060"/>
                          </a:solidFill>
                        </a:rPr>
                        <a:t>Salvage value of equip.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      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rPr>
                        <a:t>      2,965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7780070"/>
                  </a:ext>
                </a:extLst>
              </a:tr>
              <a:tr h="297113">
                <a:tc>
                  <a:txBody>
                    <a:bodyPr/>
                    <a:lstStyle/>
                    <a:p>
                      <a:r>
                        <a:rPr lang="en-US" sz="1600" b="0" baseline="0" dirty="0">
                          <a:solidFill>
                            <a:srgbClr val="002060"/>
                          </a:solidFill>
                        </a:rPr>
                        <a:t>Working capital released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u="sng" baseline="0" dirty="0">
                          <a:solidFill>
                            <a:srgbClr val="AC0000"/>
                          </a:solidFill>
                          <a:uFill>
                            <a:solidFill>
                              <a:schemeClr val="tx1"/>
                            </a:solidFill>
                          </a:uFill>
                        </a:rPr>
                        <a:t>   59,300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856763"/>
                  </a:ext>
                </a:extLst>
              </a:tr>
              <a:tr h="2971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u="dbl" baseline="0" dirty="0">
                          <a:solidFill>
                            <a:schemeClr val="tx1"/>
                          </a:solidFill>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
        <p:nvSpPr>
          <p:cNvPr id="3" name="Content Placeholder 2">
            <a:extLst>
              <a:ext uri="{FF2B5EF4-FFF2-40B4-BE49-F238E27FC236}">
                <a16:creationId xmlns:a16="http://schemas.microsoft.com/office/drawing/2014/main" id="{77451E45-E680-4165-8214-16A10242C47C}"/>
              </a:ext>
            </a:extLst>
          </p:cNvPr>
          <p:cNvSpPr>
            <a:spLocks noGrp="1"/>
          </p:cNvSpPr>
          <p:nvPr>
            <p:ph idx="1"/>
          </p:nvPr>
        </p:nvSpPr>
        <p:spPr>
          <a:xfrm>
            <a:off x="822325" y="5075720"/>
            <a:ext cx="7872499" cy="1136584"/>
          </a:xfrm>
        </p:spPr>
        <p:txBody>
          <a:bodyPr/>
          <a:lstStyle/>
          <a:p>
            <a:pPr eaLnBrk="1" hangingPunct="1">
              <a:spcAft>
                <a:spcPts val="0"/>
              </a:spcAft>
            </a:pPr>
            <a:r>
              <a:rPr lang="en-US" sz="2400" noProof="0" dirty="0"/>
              <a:t>As another example, the total cash flows in Year 3 of </a:t>
            </a:r>
            <a:r>
              <a:rPr lang="en-US" sz="2400" b="1" noProof="0" dirty="0"/>
              <a:t>$50,000 </a:t>
            </a:r>
            <a:r>
              <a:rPr lang="en-US" sz="2400" noProof="0" dirty="0"/>
              <a:t>are multiplied by the discount factor of </a:t>
            </a:r>
            <a:r>
              <a:rPr lang="en-US" sz="2400" b="1" noProof="0" dirty="0"/>
              <a:t>0.731</a:t>
            </a:r>
            <a:r>
              <a:rPr lang="en-US" sz="2400" noProof="0" dirty="0"/>
              <a:t> to derive this future cash flow’s present value of </a:t>
            </a:r>
            <a:r>
              <a:rPr lang="en-US" sz="2400" b="1" noProof="0" dirty="0"/>
              <a:t>$36,550</a:t>
            </a:r>
            <a:r>
              <a:rPr lang="en-US" sz="2400" noProof="0" dirty="0"/>
              <a:t>.</a:t>
            </a:r>
          </a:p>
        </p:txBody>
      </p:sp>
    </p:spTree>
    <p:extLst>
      <p:ext uri="{BB962C8B-B14F-4D97-AF65-F5344CB8AC3E}">
        <p14:creationId xmlns:p14="http://schemas.microsoft.com/office/powerpoint/2010/main" val="1707404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0D8C9-AC16-40D6-B575-0C635A64B901}"/>
              </a:ext>
            </a:extLst>
          </p:cNvPr>
          <p:cNvSpPr>
            <a:spLocks noGrp="1"/>
          </p:cNvSpPr>
          <p:nvPr>
            <p:ph type="title"/>
          </p:nvPr>
        </p:nvSpPr>
        <p:spPr/>
        <p:txBody>
          <a:bodyPr/>
          <a:lstStyle/>
          <a:p>
            <a:r>
              <a:rPr lang="en-US" noProof="0" dirty="0"/>
              <a:t>Cash Flows versus Operating Income</a:t>
            </a:r>
          </a:p>
        </p:txBody>
      </p:sp>
      <p:sp>
        <p:nvSpPr>
          <p:cNvPr id="3" name="Content Placeholder 2">
            <a:extLst>
              <a:ext uri="{FF2B5EF4-FFF2-40B4-BE49-F238E27FC236}">
                <a16:creationId xmlns:a16="http://schemas.microsoft.com/office/drawing/2014/main" id="{1A0D8306-C65C-4934-B0E1-A3BC5A43753C}"/>
              </a:ext>
            </a:extLst>
          </p:cNvPr>
          <p:cNvSpPr>
            <a:spLocks noGrp="1"/>
          </p:cNvSpPr>
          <p:nvPr>
            <p:ph idx="1"/>
          </p:nvPr>
        </p:nvSpPr>
        <p:spPr>
          <a:xfrm>
            <a:off x="822325" y="1828800"/>
            <a:ext cx="3749675" cy="533400"/>
          </a:xfrm>
          <a:ln>
            <a:solidFill>
              <a:schemeClr val="tx1"/>
            </a:solidFill>
          </a:ln>
        </p:spPr>
        <p:txBody>
          <a:bodyPr/>
          <a:lstStyle/>
          <a:p>
            <a:pPr marL="358775" indent="-277813">
              <a:spcBef>
                <a:spcPts val="1000"/>
              </a:spcBef>
              <a:spcAft>
                <a:spcPts val="0"/>
              </a:spcAft>
              <a:buClr>
                <a:schemeClr val="tx1"/>
              </a:buClr>
              <a:buFont typeface="Arial" panose="020B0604020202020204" pitchFamily="34" charset="0"/>
              <a:buChar char="•"/>
            </a:pPr>
            <a:r>
              <a:rPr lang="en-US" sz="2800" noProof="0" dirty="0"/>
              <a:t>Payback Method</a:t>
            </a:r>
          </a:p>
        </p:txBody>
      </p:sp>
      <p:sp>
        <p:nvSpPr>
          <p:cNvPr id="4" name="Content Placeholder 3">
            <a:extLst>
              <a:ext uri="{FF2B5EF4-FFF2-40B4-BE49-F238E27FC236}">
                <a16:creationId xmlns:a16="http://schemas.microsoft.com/office/drawing/2014/main" id="{3D0907C1-8173-4B09-A913-F3E7D1422A1E}"/>
              </a:ext>
            </a:extLst>
          </p:cNvPr>
          <p:cNvSpPr>
            <a:spLocks noGrp="1"/>
          </p:cNvSpPr>
          <p:nvPr>
            <p:ph idx="10"/>
          </p:nvPr>
        </p:nvSpPr>
        <p:spPr>
          <a:xfrm>
            <a:off x="822323" y="2667000"/>
            <a:ext cx="3749675" cy="512790"/>
          </a:xfrm>
          <a:ln>
            <a:solidFill>
              <a:schemeClr val="tx1"/>
            </a:solidFill>
          </a:ln>
        </p:spPr>
        <p:txBody>
          <a:bodyPr/>
          <a:lstStyle/>
          <a:p>
            <a:pPr marL="358775" indent="-277813">
              <a:spcBef>
                <a:spcPts val="1000"/>
              </a:spcBef>
              <a:spcAft>
                <a:spcPts val="0"/>
              </a:spcAft>
              <a:buClr>
                <a:schemeClr val="tx1"/>
              </a:buClr>
              <a:buFont typeface="Arial" panose="020B0604020202020204" pitchFamily="34" charset="0"/>
              <a:buChar char="•"/>
            </a:pPr>
            <a:r>
              <a:rPr lang="en-US" sz="2800" noProof="0" dirty="0"/>
              <a:t>Net Present Value</a:t>
            </a:r>
          </a:p>
        </p:txBody>
      </p:sp>
      <p:sp>
        <p:nvSpPr>
          <p:cNvPr id="5" name="Content Placeholder 4">
            <a:extLst>
              <a:ext uri="{FF2B5EF4-FFF2-40B4-BE49-F238E27FC236}">
                <a16:creationId xmlns:a16="http://schemas.microsoft.com/office/drawing/2014/main" id="{051DD95A-8217-4693-8090-F6898B6C4CD0}"/>
              </a:ext>
            </a:extLst>
          </p:cNvPr>
          <p:cNvSpPr>
            <a:spLocks noGrp="1"/>
          </p:cNvSpPr>
          <p:nvPr>
            <p:ph idx="11"/>
          </p:nvPr>
        </p:nvSpPr>
        <p:spPr>
          <a:xfrm>
            <a:off x="818708" y="3560735"/>
            <a:ext cx="3753292" cy="530498"/>
          </a:xfrm>
          <a:ln>
            <a:solidFill>
              <a:schemeClr val="tx1"/>
            </a:solidFill>
          </a:ln>
        </p:spPr>
        <p:txBody>
          <a:bodyPr/>
          <a:lstStyle/>
          <a:p>
            <a:pPr marL="358775" indent="-277813">
              <a:spcBef>
                <a:spcPts val="1000"/>
              </a:spcBef>
              <a:spcAft>
                <a:spcPts val="0"/>
              </a:spcAft>
              <a:buClr>
                <a:schemeClr val="tx1"/>
              </a:buClr>
              <a:buFont typeface="Arial" panose="020B0604020202020204" pitchFamily="34" charset="0"/>
              <a:buChar char="•"/>
            </a:pPr>
            <a:r>
              <a:rPr lang="en-US" sz="2800" noProof="0" dirty="0"/>
              <a:t>Internal Rate of Return</a:t>
            </a:r>
          </a:p>
        </p:txBody>
      </p:sp>
      <p:sp>
        <p:nvSpPr>
          <p:cNvPr id="7" name="Content Placeholder 6">
            <a:extLst>
              <a:ext uri="{FF2B5EF4-FFF2-40B4-BE49-F238E27FC236}">
                <a16:creationId xmlns:a16="http://schemas.microsoft.com/office/drawing/2014/main" id="{2C9C9949-8DEC-4C1B-8677-589AF9D52437}"/>
              </a:ext>
            </a:extLst>
          </p:cNvPr>
          <p:cNvSpPr>
            <a:spLocks noGrp="1"/>
          </p:cNvSpPr>
          <p:nvPr>
            <p:ph idx="13"/>
          </p:nvPr>
        </p:nvSpPr>
        <p:spPr>
          <a:xfrm>
            <a:off x="5333999" y="1828800"/>
            <a:ext cx="3234966" cy="2679709"/>
          </a:xfrm>
        </p:spPr>
        <p:txBody>
          <a:bodyPr/>
          <a:lstStyle/>
          <a:p>
            <a:pPr algn="ctr"/>
            <a:r>
              <a:rPr lang="en-US" sz="2400" noProof="0" dirty="0"/>
              <a:t>These methods focus on analyzing the </a:t>
            </a:r>
            <a:r>
              <a:rPr lang="en-US" sz="2400" b="1" noProof="0" dirty="0"/>
              <a:t>cash flows</a:t>
            </a:r>
            <a:r>
              <a:rPr lang="en-US" sz="2400" noProof="0" dirty="0"/>
              <a:t> associated with capital investment projects.</a:t>
            </a:r>
          </a:p>
        </p:txBody>
      </p:sp>
      <p:sp>
        <p:nvSpPr>
          <p:cNvPr id="8" name="Content Placeholder 7">
            <a:extLst>
              <a:ext uri="{FF2B5EF4-FFF2-40B4-BE49-F238E27FC236}">
                <a16:creationId xmlns:a16="http://schemas.microsoft.com/office/drawing/2014/main" id="{C87A8BAC-0552-4903-AD49-A9F7D9DD4C34}"/>
              </a:ext>
            </a:extLst>
          </p:cNvPr>
          <p:cNvSpPr>
            <a:spLocks noGrp="1"/>
          </p:cNvSpPr>
          <p:nvPr>
            <p:ph idx="14"/>
          </p:nvPr>
        </p:nvSpPr>
        <p:spPr>
          <a:xfrm>
            <a:off x="822323" y="5410200"/>
            <a:ext cx="7521575" cy="838200"/>
          </a:xfrm>
        </p:spPr>
        <p:txBody>
          <a:bodyPr/>
          <a:lstStyle/>
          <a:p>
            <a:r>
              <a:rPr lang="en-US" sz="2400" noProof="0" dirty="0"/>
              <a:t>The simple rate of return method focuses on </a:t>
            </a:r>
            <a:r>
              <a:rPr lang="en-US" sz="2400" b="1" noProof="0" dirty="0"/>
              <a:t>incremental net operating income</a:t>
            </a:r>
            <a:r>
              <a:rPr lang="en-US" sz="2400" noProof="0" dirty="0"/>
              <a:t>.</a:t>
            </a:r>
          </a:p>
        </p:txBody>
      </p:sp>
    </p:spTree>
    <p:extLst>
      <p:ext uri="{BB962C8B-B14F-4D97-AF65-F5344CB8AC3E}">
        <p14:creationId xmlns:p14="http://schemas.microsoft.com/office/powerpoint/2010/main" val="382626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38A7-771A-4539-94A2-E5EE9DE85B4F}"/>
              </a:ext>
            </a:extLst>
          </p:cNvPr>
          <p:cNvSpPr>
            <a:spLocks noGrp="1"/>
          </p:cNvSpPr>
          <p:nvPr>
            <p:ph type="title"/>
          </p:nvPr>
        </p:nvSpPr>
        <p:spPr/>
        <p:txBody>
          <a:bodyPr>
            <a:normAutofit/>
          </a:bodyPr>
          <a:lstStyle/>
          <a:p>
            <a:r>
              <a:rPr lang="en-US" noProof="0" dirty="0"/>
              <a:t>Net Present Value Method </a:t>
            </a:r>
            <a:r>
              <a:rPr lang="en-US" sz="1000" noProof="0" dirty="0"/>
              <a:t>17</a:t>
            </a:r>
          </a:p>
        </p:txBody>
      </p:sp>
      <p:graphicFrame>
        <p:nvGraphicFramePr>
          <p:cNvPr id="8" name="Table 7">
            <a:extLst>
              <a:ext uri="{FF2B5EF4-FFF2-40B4-BE49-F238E27FC236}">
                <a16:creationId xmlns:a16="http://schemas.microsoft.com/office/drawing/2014/main" id="{5DA3D4FF-E942-44C1-8579-A74CEE6A5174}"/>
              </a:ext>
            </a:extLst>
          </p:cNvPr>
          <p:cNvGraphicFramePr>
            <a:graphicFrameLocks noGrp="1"/>
          </p:cNvGraphicFramePr>
          <p:nvPr>
            <p:extLst>
              <p:ext uri="{D42A27DB-BD31-4B8C-83A1-F6EECF244321}">
                <p14:modId xmlns:p14="http://schemas.microsoft.com/office/powerpoint/2010/main" val="3483778440"/>
              </p:ext>
            </p:extLst>
          </p:nvPr>
        </p:nvGraphicFramePr>
        <p:xfrm>
          <a:off x="906548" y="1387640"/>
          <a:ext cx="7788276" cy="3688080"/>
        </p:xfrm>
        <a:graphic>
          <a:graphicData uri="http://schemas.openxmlformats.org/drawingml/2006/table">
            <a:tbl>
              <a:tblPr firstRow="1" bandRow="1">
                <a:tableStyleId>{5C22544A-7EE6-4342-B048-85BDC9FD1C3A}</a:tableStyleId>
              </a:tblPr>
              <a:tblGrid>
                <a:gridCol w="2606676">
                  <a:extLst>
                    <a:ext uri="{9D8B030D-6E8A-4147-A177-3AD203B41FA5}">
                      <a16:colId xmlns:a16="http://schemas.microsoft.com/office/drawing/2014/main" val="4061800779"/>
                    </a:ext>
                  </a:extLst>
                </a:gridCol>
                <a:gridCol w="990600">
                  <a:extLst>
                    <a:ext uri="{9D8B030D-6E8A-4147-A177-3AD203B41FA5}">
                      <a16:colId xmlns:a16="http://schemas.microsoft.com/office/drawing/2014/main" val="3129072375"/>
                    </a:ext>
                  </a:extLst>
                </a:gridCol>
                <a:gridCol w="1371600">
                  <a:extLst>
                    <a:ext uri="{9D8B030D-6E8A-4147-A177-3AD203B41FA5}">
                      <a16:colId xmlns:a16="http://schemas.microsoft.com/office/drawing/2014/main" val="3868952355"/>
                    </a:ext>
                  </a:extLst>
                </a:gridCol>
                <a:gridCol w="1295400">
                  <a:extLst>
                    <a:ext uri="{9D8B030D-6E8A-4147-A177-3AD203B41FA5}">
                      <a16:colId xmlns:a16="http://schemas.microsoft.com/office/drawing/2014/main" val="2929159260"/>
                    </a:ext>
                  </a:extLst>
                </a:gridCol>
                <a:gridCol w="1524000">
                  <a:extLst>
                    <a:ext uri="{9D8B030D-6E8A-4147-A177-3AD203B41FA5}">
                      <a16:colId xmlns:a16="http://schemas.microsoft.com/office/drawing/2014/main" val="3883986347"/>
                    </a:ext>
                  </a:extLst>
                </a:gridCol>
              </a:tblGrid>
              <a:tr h="297113">
                <a:tc>
                  <a:txBody>
                    <a:bodyPr/>
                    <a:lstStyle/>
                    <a:p>
                      <a:endParaRPr lang="en-IN" sz="1600" b="0" baseline="0" dirty="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    Years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Cash 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11% Factor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1" u="sng" baseline="0" dirty="0">
                          <a:solidFill>
                            <a:schemeClr val="tx1"/>
                          </a:solidFill>
                          <a:latin typeface="+mn-lt"/>
                        </a:rPr>
                        <a:t>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5838800"/>
                  </a:ext>
                </a:extLst>
              </a:tr>
              <a:tr h="297113">
                <a:tc>
                  <a:txBody>
                    <a:bodyPr/>
                    <a:lstStyle/>
                    <a:p>
                      <a:r>
                        <a:rPr lang="en-IN" sz="1600" b="0" baseline="0" dirty="0">
                          <a:solidFill>
                            <a:srgbClr val="002060"/>
                          </a:solidFill>
                          <a:latin typeface="+mn-lt"/>
                        </a:rPr>
                        <a:t>Investment in equipment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0" algn="ctr"/>
                      <a:r>
                        <a:rPr lang="en-IN" sz="1600" b="0" baseline="0" dirty="0">
                          <a:solidFill>
                            <a:srgbClr val="002060"/>
                          </a:solidFill>
                          <a:latin typeface="+mn-lt"/>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$(160,000)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851265"/>
                  </a:ext>
                </a:extLst>
              </a:tr>
              <a:tr h="297113">
                <a:tc>
                  <a:txBody>
                    <a:bodyPr/>
                    <a:lstStyle/>
                    <a:p>
                      <a:r>
                        <a:rPr lang="en-IN" sz="1600" b="0" baseline="0" dirty="0">
                          <a:solidFill>
                            <a:srgbClr val="002060"/>
                          </a:solidFill>
                          <a:latin typeface="+mn-lt"/>
                        </a:rPr>
                        <a:t>Working capital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0" algn="ctr"/>
                      <a:r>
                        <a:rPr lang="en-IN" sz="1600" b="0" baseline="0" dirty="0">
                          <a:solidFill>
                            <a:srgbClr val="002060"/>
                          </a:solidFill>
                          <a:latin typeface="+mn-lt"/>
                        </a:rPr>
                        <a:t>Now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812335"/>
                  </a:ext>
                </a:extLst>
              </a:tr>
              <a:tr h="297113">
                <a:tc>
                  <a:txBody>
                    <a:bodyPr/>
                    <a:lstStyle/>
                    <a:p>
                      <a:r>
                        <a:rPr lang="en-IN" sz="1600" b="0" baseline="0" dirty="0">
                          <a:solidFill>
                            <a:srgbClr val="002060"/>
                          </a:solidFill>
                          <a:latin typeface="+mn-lt"/>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0.901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72,080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47444331"/>
                  </a:ext>
                </a:extLst>
              </a:tr>
              <a:tr h="297113">
                <a:tc>
                  <a:txBody>
                    <a:bodyPr/>
                    <a:lstStyle/>
                    <a:p>
                      <a:r>
                        <a:rPr lang="en-IN" sz="1600" b="0" baseline="0" dirty="0">
                          <a:solidFill>
                            <a:srgbClr val="002060"/>
                          </a:solidFill>
                          <a:latin typeface="+mn-lt"/>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0.812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64,960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486211"/>
                  </a:ext>
                </a:extLst>
              </a:tr>
              <a:tr h="297113">
                <a:tc>
                  <a:txBody>
                    <a:bodyPr/>
                    <a:lstStyle/>
                    <a:p>
                      <a:r>
                        <a:rPr lang="en-IN" sz="1600" b="0" baseline="0" dirty="0">
                          <a:solidFill>
                            <a:srgbClr val="002060"/>
                          </a:solidFill>
                          <a:latin typeface="+mn-lt"/>
                        </a:rPr>
                        <a:t>Annual net cash inflows</a:t>
                      </a:r>
                      <a:endParaRPr lang="en-US" sz="16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50,000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0.731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36,550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2273501"/>
                  </a:ext>
                </a:extLst>
              </a:tr>
              <a:tr h="297113">
                <a:tc>
                  <a:txBody>
                    <a:bodyPr/>
                    <a:lstStyle/>
                    <a:p>
                      <a:r>
                        <a:rPr lang="en-IN" sz="1600" b="0" baseline="0" dirty="0">
                          <a:solidFill>
                            <a:srgbClr val="002060"/>
                          </a:solidFill>
                          <a:latin typeface="+mn-lt"/>
                        </a:rPr>
                        <a:t>Annual net cash inflows</a:t>
                      </a:r>
                      <a:endParaRPr lang="en-US" sz="16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0.659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52,720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22694153"/>
                  </a:ext>
                </a:extLst>
              </a:tr>
              <a:tr h="297113">
                <a:tc>
                  <a:txBody>
                    <a:bodyPr/>
                    <a:lstStyle/>
                    <a:p>
                      <a:r>
                        <a:rPr lang="en-IN" sz="1600" b="0" baseline="0" dirty="0">
                          <a:solidFill>
                            <a:srgbClr val="002060"/>
                          </a:solidFill>
                          <a:latin typeface="+mn-lt"/>
                        </a:rPr>
                        <a:t>Annual net cash inflows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IN" sz="1600" b="0" i="0" u="none" strike="noStrike" kern="1200" cap="none" spc="0" normalizeH="0" baseline="0" noProof="0" dirty="0">
                          <a:ln>
                            <a:noFill/>
                          </a:ln>
                          <a:solidFill>
                            <a:srgbClr val="002060"/>
                          </a:solidFill>
                          <a:effectLst/>
                          <a:uLnTx/>
                          <a:uFillTx/>
                          <a:latin typeface="+mn-lt"/>
                          <a:ea typeface="+mn-ea"/>
                          <a:cs typeface="+mn-cs"/>
                        </a:rPr>
                        <a:t>    80,000</a:t>
                      </a:r>
                      <a:endParaRPr lang="en-IN" sz="1600" b="0"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47,440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5395621"/>
                  </a:ext>
                </a:extLst>
              </a:tr>
              <a:tr h="297113">
                <a:tc>
                  <a:txBody>
                    <a:bodyPr/>
                    <a:lstStyle/>
                    <a:p>
                      <a:r>
                        <a:rPr lang="en-IN" sz="1600" b="0" baseline="0" dirty="0">
                          <a:solidFill>
                            <a:srgbClr val="002060"/>
                          </a:solidFill>
                          <a:latin typeface="+mn-lt"/>
                        </a:rPr>
                        <a:t>Salvage value of equip.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      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AC0000"/>
                          </a:solidFill>
                          <a:latin typeface="+mn-lt"/>
                        </a:rPr>
                        <a:t>      2,965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7780070"/>
                  </a:ext>
                </a:extLst>
              </a:tr>
              <a:tr h="297113">
                <a:tc>
                  <a:txBody>
                    <a:bodyPr/>
                    <a:lstStyle/>
                    <a:p>
                      <a:r>
                        <a:rPr lang="en-US" sz="1600" b="0" baseline="0" dirty="0">
                          <a:solidFill>
                            <a:srgbClr val="002060"/>
                          </a:solidFill>
                          <a:latin typeface="+mn-lt"/>
                        </a:rPr>
                        <a:t>Working capital released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r>
                        <a:rPr lang="en-IN" sz="1600" b="0" baseline="0" dirty="0">
                          <a:solidFill>
                            <a:srgbClr val="002060"/>
                          </a:solidFill>
                          <a:latin typeface="+mn-lt"/>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  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baseline="0" dirty="0">
                          <a:solidFill>
                            <a:srgbClr val="002060"/>
                          </a:solidFill>
                          <a:latin typeface="+mn-lt"/>
                        </a:rPr>
                        <a:t>0.593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u="sng" baseline="0" dirty="0">
                          <a:solidFill>
                            <a:srgbClr val="AC0000"/>
                          </a:solidFill>
                          <a:uFill>
                            <a:solidFill>
                              <a:schemeClr val="tx1"/>
                            </a:solidFill>
                          </a:uFill>
                          <a:latin typeface="+mn-lt"/>
                        </a:rPr>
                        <a:t>   59,300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856763"/>
                  </a:ext>
                </a:extLst>
              </a:tr>
              <a:tr h="2971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baseline="0" dirty="0">
                          <a:solidFill>
                            <a:srgbClr val="002060"/>
                          </a:solidFill>
                          <a:latin typeface="+mn-lt"/>
                        </a:rPr>
                        <a:t>Net present value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600" b="0" u="dbl" baseline="0" dirty="0">
                        <a:solidFill>
                          <a:srgbClr val="00206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600" b="0" u="dbl" baseline="0" dirty="0">
                          <a:solidFill>
                            <a:srgbClr val="AC0000"/>
                          </a:solidFill>
                          <a:uFill>
                            <a:solidFill>
                              <a:schemeClr val="tx1"/>
                            </a:solidFill>
                          </a:uFill>
                          <a:latin typeface="+mn-lt"/>
                        </a:rPr>
                        <a:t>$ 76,015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666567"/>
                  </a:ext>
                </a:extLst>
              </a:tr>
            </a:tbl>
          </a:graphicData>
        </a:graphic>
      </p:graphicFrame>
      <p:sp>
        <p:nvSpPr>
          <p:cNvPr id="3" name="Content Placeholder 2">
            <a:extLst>
              <a:ext uri="{FF2B5EF4-FFF2-40B4-BE49-F238E27FC236}">
                <a16:creationId xmlns:a16="http://schemas.microsoft.com/office/drawing/2014/main" id="{77451E45-E680-4165-8214-16A10242C47C}"/>
              </a:ext>
            </a:extLst>
          </p:cNvPr>
          <p:cNvSpPr>
            <a:spLocks noGrp="1"/>
          </p:cNvSpPr>
          <p:nvPr>
            <p:ph idx="1"/>
          </p:nvPr>
        </p:nvSpPr>
        <p:spPr>
          <a:xfrm>
            <a:off x="822324" y="5105400"/>
            <a:ext cx="7940676" cy="1141470"/>
          </a:xfrm>
          <a:ln>
            <a:solidFill>
              <a:schemeClr val="tx1"/>
            </a:solidFill>
          </a:ln>
        </p:spPr>
        <p:txBody>
          <a:bodyPr/>
          <a:lstStyle/>
          <a:p>
            <a:pPr marL="57150" eaLnBrk="1" hangingPunct="1">
              <a:spcAft>
                <a:spcPts val="0"/>
              </a:spcAft>
            </a:pPr>
            <a:r>
              <a:rPr lang="en-US" sz="2400" noProof="0" dirty="0"/>
              <a:t>The net present value of the investment opportunity is </a:t>
            </a:r>
            <a:r>
              <a:rPr lang="en-US" sz="2400" b="1" noProof="0" dirty="0"/>
              <a:t>$76,015</a:t>
            </a:r>
            <a:r>
              <a:rPr lang="en-US" sz="2400" noProof="0" dirty="0"/>
              <a:t>. Notice this amount equals the net present value from the earlier approach.</a:t>
            </a:r>
          </a:p>
        </p:txBody>
      </p:sp>
    </p:spTree>
    <p:extLst>
      <p:ext uri="{BB962C8B-B14F-4D97-AF65-F5344CB8AC3E}">
        <p14:creationId xmlns:p14="http://schemas.microsoft.com/office/powerpoint/2010/main" val="41187800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D30F7-D1C3-4214-BC7F-62977D7DCC6D}"/>
              </a:ext>
            </a:extLst>
          </p:cNvPr>
          <p:cNvSpPr>
            <a:spLocks noGrp="1"/>
          </p:cNvSpPr>
          <p:nvPr>
            <p:ph type="title"/>
          </p:nvPr>
        </p:nvSpPr>
        <p:spPr/>
        <p:txBody>
          <a:bodyPr>
            <a:normAutofit/>
          </a:bodyPr>
          <a:lstStyle/>
          <a:p>
            <a:r>
              <a:rPr lang="en-US" noProof="0" dirty="0"/>
              <a:t>Net Present Value Method </a:t>
            </a:r>
            <a:r>
              <a:rPr lang="en-US" sz="1000" noProof="0" dirty="0"/>
              <a:t>18</a:t>
            </a:r>
          </a:p>
        </p:txBody>
      </p:sp>
      <p:sp>
        <p:nvSpPr>
          <p:cNvPr id="3" name="Content Placeholder 2">
            <a:extLst>
              <a:ext uri="{FF2B5EF4-FFF2-40B4-BE49-F238E27FC236}">
                <a16:creationId xmlns:a16="http://schemas.microsoft.com/office/drawing/2014/main" id="{D243FC49-3452-419F-BEF5-92797952287D}"/>
              </a:ext>
            </a:extLst>
          </p:cNvPr>
          <p:cNvSpPr>
            <a:spLocks noGrp="1"/>
          </p:cNvSpPr>
          <p:nvPr>
            <p:ph idx="1"/>
          </p:nvPr>
        </p:nvSpPr>
        <p:spPr/>
        <p:txBody>
          <a:bodyPr/>
          <a:lstStyle/>
          <a:p>
            <a:r>
              <a:rPr lang="en-US" sz="2800" b="1" noProof="0" dirty="0"/>
              <a:t>Once you have computed a net present value, you should interpret the results as follows:</a:t>
            </a:r>
          </a:p>
          <a:p>
            <a:pPr marL="402336" indent="-402336">
              <a:spcAft>
                <a:spcPts val="0"/>
              </a:spcAft>
              <a:buClr>
                <a:schemeClr val="tx1"/>
              </a:buClr>
              <a:buFont typeface="+mj-lt"/>
              <a:buAutoNum type="arabicPeriod"/>
            </a:pPr>
            <a:r>
              <a:rPr lang="en-US" sz="2800" noProof="0" dirty="0"/>
              <a:t>A </a:t>
            </a:r>
            <a:r>
              <a:rPr lang="en-US" sz="2800" b="1" noProof="0" dirty="0"/>
              <a:t>positive net present value</a:t>
            </a:r>
            <a:r>
              <a:rPr lang="en-US" sz="2800" noProof="0" dirty="0"/>
              <a:t> indicates that the project’s return </a:t>
            </a:r>
            <a:r>
              <a:rPr lang="en-US" sz="2800" b="1" noProof="0" dirty="0"/>
              <a:t>exceeds the discount rate</a:t>
            </a:r>
            <a:r>
              <a:rPr lang="en-US" sz="2800" noProof="0" dirty="0"/>
              <a:t>.</a:t>
            </a:r>
          </a:p>
          <a:p>
            <a:pPr marL="402336" indent="-402336">
              <a:spcAft>
                <a:spcPts val="0"/>
              </a:spcAft>
              <a:buClr>
                <a:schemeClr val="tx1"/>
              </a:buClr>
              <a:buFont typeface="+mj-lt"/>
              <a:buAutoNum type="arabicPeriod"/>
            </a:pPr>
            <a:r>
              <a:rPr lang="en-US" sz="2800" noProof="0" dirty="0"/>
              <a:t>A </a:t>
            </a:r>
            <a:r>
              <a:rPr lang="en-US" sz="2800" b="1" noProof="0" dirty="0"/>
              <a:t>negative net present value</a:t>
            </a:r>
            <a:r>
              <a:rPr lang="en-US" sz="2800" noProof="0" dirty="0"/>
              <a:t> indicates that the project’s return is </a:t>
            </a:r>
            <a:r>
              <a:rPr lang="en-US" sz="2800" b="1" noProof="0" dirty="0"/>
              <a:t>less than the discount rate</a:t>
            </a:r>
            <a:r>
              <a:rPr lang="en-US" sz="2800" noProof="0" dirty="0"/>
              <a:t>.</a:t>
            </a:r>
          </a:p>
        </p:txBody>
      </p:sp>
    </p:spTree>
    <p:extLst>
      <p:ext uri="{BB962C8B-B14F-4D97-AF65-F5344CB8AC3E}">
        <p14:creationId xmlns:p14="http://schemas.microsoft.com/office/powerpoint/2010/main" val="5417689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98783-671F-4D18-90FA-DA0BCD0CAEFD}"/>
              </a:ext>
            </a:extLst>
          </p:cNvPr>
          <p:cNvSpPr>
            <a:spLocks noGrp="1"/>
          </p:cNvSpPr>
          <p:nvPr>
            <p:ph type="title"/>
          </p:nvPr>
        </p:nvSpPr>
        <p:spPr/>
        <p:txBody>
          <a:bodyPr>
            <a:normAutofit/>
          </a:bodyPr>
          <a:lstStyle/>
          <a:p>
            <a:r>
              <a:rPr lang="en-US" noProof="0" dirty="0"/>
              <a:t>Net Present Value Method </a:t>
            </a:r>
            <a:r>
              <a:rPr lang="en-US" sz="1000" noProof="0" dirty="0"/>
              <a:t>19</a:t>
            </a:r>
          </a:p>
        </p:txBody>
      </p:sp>
      <p:graphicFrame>
        <p:nvGraphicFramePr>
          <p:cNvPr id="6" name="Table 6">
            <a:extLst>
              <a:ext uri="{FF2B5EF4-FFF2-40B4-BE49-F238E27FC236}">
                <a16:creationId xmlns:a16="http://schemas.microsoft.com/office/drawing/2014/main" id="{C81C218B-1AE5-4CC2-BF9E-5B244977DC18}"/>
              </a:ext>
            </a:extLst>
          </p:cNvPr>
          <p:cNvGraphicFramePr>
            <a:graphicFrameLocks noGrp="1"/>
          </p:cNvGraphicFramePr>
          <p:nvPr>
            <p:extLst>
              <p:ext uri="{D42A27DB-BD31-4B8C-83A1-F6EECF244321}">
                <p14:modId xmlns:p14="http://schemas.microsoft.com/office/powerpoint/2010/main" val="3122165509"/>
              </p:ext>
            </p:extLst>
          </p:nvPr>
        </p:nvGraphicFramePr>
        <p:xfrm>
          <a:off x="1219200" y="1691640"/>
          <a:ext cx="6705600" cy="371856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2276447427"/>
                    </a:ext>
                  </a:extLst>
                </a:gridCol>
                <a:gridCol w="3352800">
                  <a:extLst>
                    <a:ext uri="{9D8B030D-6E8A-4147-A177-3AD203B41FA5}">
                      <a16:colId xmlns:a16="http://schemas.microsoft.com/office/drawing/2014/main" val="3328765331"/>
                    </a:ext>
                  </a:extLst>
                </a:gridCol>
              </a:tblGrid>
              <a:tr h="370840">
                <a:tc>
                  <a:txBody>
                    <a:bodyPr/>
                    <a:lstStyle/>
                    <a:p>
                      <a:pPr algn="ctr"/>
                      <a:r>
                        <a:rPr lang="en-US" sz="2000" baseline="0" dirty="0">
                          <a:solidFill>
                            <a:schemeClr val="tx1"/>
                          </a:solidFill>
                        </a:rPr>
                        <a:t>If the Net Present Value is . . .</a:t>
                      </a:r>
                    </a:p>
                  </a:txBody>
                  <a:tcPr marL="100584" marR="100584">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2000" baseline="0" dirty="0">
                          <a:solidFill>
                            <a:schemeClr val="tx1"/>
                          </a:solidFill>
                        </a:rPr>
                        <a:t>Then the Project is . . .</a:t>
                      </a:r>
                    </a:p>
                  </a:txBody>
                  <a:tcPr marL="100584" marR="100584">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3158624"/>
                  </a:ext>
                </a:extLst>
              </a:tr>
              <a:tr h="370840">
                <a:tc>
                  <a:txBody>
                    <a:bodyPr/>
                    <a:lstStyle/>
                    <a:p>
                      <a:pPr algn="ctr"/>
                      <a:r>
                        <a:rPr lang="en-IN" sz="2000" baseline="0" dirty="0">
                          <a:solidFill>
                            <a:schemeClr val="tx1"/>
                          </a:solidFill>
                        </a:rPr>
                        <a:t>Positive . . .</a:t>
                      </a:r>
                    </a:p>
                  </a:txBody>
                  <a:tcPr marL="100584" marR="100584">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000" baseline="0" dirty="0">
                          <a:solidFill>
                            <a:schemeClr val="tx1"/>
                          </a:solidFill>
                        </a:rPr>
                        <a:t>Acceptable because it promises a return greater than the required rate of return.</a:t>
                      </a:r>
                    </a:p>
                  </a:txBody>
                  <a:tcPr marL="100584" marR="10058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97305477"/>
                  </a:ext>
                </a:extLst>
              </a:tr>
              <a:tr h="370840">
                <a:tc>
                  <a:txBody>
                    <a:bodyPr/>
                    <a:lstStyle/>
                    <a:p>
                      <a:pPr algn="ctr"/>
                      <a:r>
                        <a:rPr lang="en-IN" sz="2000" baseline="0" dirty="0">
                          <a:solidFill>
                            <a:schemeClr val="tx1"/>
                          </a:solidFill>
                        </a:rPr>
                        <a:t>Zero . . .</a:t>
                      </a:r>
                    </a:p>
                  </a:txBody>
                  <a:tcPr marL="100584" marR="100584">
                    <a:solidFill>
                      <a:schemeClr val="bg1"/>
                    </a:solidFill>
                  </a:tcPr>
                </a:tc>
                <a:tc>
                  <a:txBody>
                    <a:bodyPr/>
                    <a:lstStyle/>
                    <a:p>
                      <a:pPr algn="ctr"/>
                      <a:r>
                        <a:rPr lang="en-US" sz="2000" baseline="0" dirty="0">
                          <a:solidFill>
                            <a:schemeClr val="tx1"/>
                          </a:solidFill>
                        </a:rPr>
                        <a:t>Acceptable because it promises a return equal to the required rate of return.</a:t>
                      </a:r>
                    </a:p>
                  </a:txBody>
                  <a:tcPr marL="100584" marR="100584">
                    <a:solidFill>
                      <a:schemeClr val="bg1"/>
                    </a:solidFill>
                  </a:tcPr>
                </a:tc>
                <a:extLst>
                  <a:ext uri="{0D108BD9-81ED-4DB2-BD59-A6C34878D82A}">
                    <a16:rowId xmlns:a16="http://schemas.microsoft.com/office/drawing/2014/main" val="918871248"/>
                  </a:ext>
                </a:extLst>
              </a:tr>
              <a:tr h="370840">
                <a:tc>
                  <a:txBody>
                    <a:bodyPr/>
                    <a:lstStyle/>
                    <a:p>
                      <a:pPr algn="ctr"/>
                      <a:r>
                        <a:rPr lang="en-IN" sz="2000" baseline="0" dirty="0">
                          <a:solidFill>
                            <a:schemeClr val="tx1"/>
                          </a:solidFill>
                        </a:rPr>
                        <a:t>Negative . . .</a:t>
                      </a:r>
                    </a:p>
                  </a:txBody>
                  <a:tcPr marL="100584" marR="100584">
                    <a:solidFill>
                      <a:schemeClr val="bg1"/>
                    </a:solidFill>
                  </a:tcPr>
                </a:tc>
                <a:tc>
                  <a:txBody>
                    <a:bodyPr/>
                    <a:lstStyle/>
                    <a:p>
                      <a:pPr algn="ctr"/>
                      <a:r>
                        <a:rPr lang="en-US" sz="2000" baseline="0" dirty="0">
                          <a:solidFill>
                            <a:schemeClr val="tx1"/>
                          </a:solidFill>
                        </a:rPr>
                        <a:t>Not acceptable because it promises a return less than the required rate of return.</a:t>
                      </a:r>
                    </a:p>
                  </a:txBody>
                  <a:tcPr marL="100584" marR="100584">
                    <a:solidFill>
                      <a:schemeClr val="bg1"/>
                    </a:solidFill>
                  </a:tcPr>
                </a:tc>
                <a:extLst>
                  <a:ext uri="{0D108BD9-81ED-4DB2-BD59-A6C34878D82A}">
                    <a16:rowId xmlns:a16="http://schemas.microsoft.com/office/drawing/2014/main" val="3422947910"/>
                  </a:ext>
                </a:extLst>
              </a:tr>
            </a:tbl>
          </a:graphicData>
        </a:graphic>
      </p:graphicFrame>
    </p:spTree>
    <p:extLst>
      <p:ext uri="{BB962C8B-B14F-4D97-AF65-F5344CB8AC3E}">
        <p14:creationId xmlns:p14="http://schemas.microsoft.com/office/powerpoint/2010/main" val="378113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7539F-29E8-49ED-95D5-AE69821A91E5}"/>
              </a:ext>
            </a:extLst>
          </p:cNvPr>
          <p:cNvSpPr>
            <a:spLocks noGrp="1"/>
          </p:cNvSpPr>
          <p:nvPr>
            <p:ph type="title"/>
          </p:nvPr>
        </p:nvSpPr>
        <p:spPr/>
        <p:txBody>
          <a:bodyPr/>
          <a:lstStyle/>
          <a:p>
            <a:r>
              <a:rPr lang="en-US" noProof="0" dirty="0"/>
              <a:t>Choosing a Discount Rate</a:t>
            </a:r>
          </a:p>
        </p:txBody>
      </p:sp>
      <p:sp>
        <p:nvSpPr>
          <p:cNvPr id="3" name="Content Placeholder 2">
            <a:extLst>
              <a:ext uri="{FF2B5EF4-FFF2-40B4-BE49-F238E27FC236}">
                <a16:creationId xmlns:a16="http://schemas.microsoft.com/office/drawing/2014/main" id="{2A9E81D6-2A82-47FA-8BA6-CE105C489AA5}"/>
              </a:ext>
            </a:extLst>
          </p:cNvPr>
          <p:cNvSpPr>
            <a:spLocks noGrp="1"/>
          </p:cNvSpPr>
          <p:nvPr>
            <p:ph idx="1"/>
          </p:nvPr>
        </p:nvSpPr>
        <p:spPr>
          <a:xfrm>
            <a:off x="822325" y="1447800"/>
            <a:ext cx="7543800" cy="984315"/>
          </a:xfrm>
          <a:ln>
            <a:solidFill>
              <a:schemeClr val="tx1"/>
            </a:solidFill>
          </a:ln>
        </p:spPr>
        <p:txBody>
          <a:bodyPr/>
          <a:lstStyle/>
          <a:p>
            <a:pPr marL="57150"/>
            <a:r>
              <a:rPr lang="en-US" sz="2800" noProof="0" dirty="0"/>
              <a:t>The company’s </a:t>
            </a:r>
            <a:r>
              <a:rPr lang="en-US" sz="2800" noProof="0" dirty="0">
                <a:solidFill>
                  <a:srgbClr val="AC0000"/>
                </a:solidFill>
              </a:rPr>
              <a:t>cost of capital</a:t>
            </a:r>
            <a:r>
              <a:rPr lang="en-US" sz="2800" noProof="0" dirty="0"/>
              <a:t> is usually regarded as the minimum required rate of return.</a:t>
            </a:r>
          </a:p>
        </p:txBody>
      </p:sp>
      <p:sp>
        <p:nvSpPr>
          <p:cNvPr id="4" name="Content Placeholder 3">
            <a:extLst>
              <a:ext uri="{FF2B5EF4-FFF2-40B4-BE49-F238E27FC236}">
                <a16:creationId xmlns:a16="http://schemas.microsoft.com/office/drawing/2014/main" id="{5A142F4C-97E9-4B10-BCAC-22F19BB89C45}"/>
              </a:ext>
            </a:extLst>
          </p:cNvPr>
          <p:cNvSpPr>
            <a:spLocks noGrp="1"/>
          </p:cNvSpPr>
          <p:nvPr>
            <p:ph idx="10"/>
          </p:nvPr>
        </p:nvSpPr>
        <p:spPr>
          <a:xfrm>
            <a:off x="822324" y="2667000"/>
            <a:ext cx="7521575" cy="1371600"/>
          </a:xfrm>
          <a:ln>
            <a:solidFill>
              <a:schemeClr val="tx1"/>
            </a:solidFill>
          </a:ln>
        </p:spPr>
        <p:txBody>
          <a:bodyPr/>
          <a:lstStyle/>
          <a:p>
            <a:pPr marL="57150"/>
            <a:r>
              <a:rPr lang="en-US" sz="2800" noProof="0" dirty="0"/>
              <a:t>The </a:t>
            </a:r>
            <a:r>
              <a:rPr lang="en-US" sz="2800" noProof="0" dirty="0">
                <a:solidFill>
                  <a:srgbClr val="AC0000"/>
                </a:solidFill>
              </a:rPr>
              <a:t>cost of capital </a:t>
            </a:r>
            <a:r>
              <a:rPr lang="en-US" sz="2800" noProof="0" dirty="0"/>
              <a:t>is the average return the company must pay to its long-term creditors and stockholders.</a:t>
            </a:r>
          </a:p>
        </p:txBody>
      </p:sp>
    </p:spTree>
    <p:extLst>
      <p:ext uri="{BB962C8B-B14F-4D97-AF65-F5344CB8AC3E}">
        <p14:creationId xmlns:p14="http://schemas.microsoft.com/office/powerpoint/2010/main" val="22857246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7539F-29E8-49ED-95D5-AE69821A91E5}"/>
              </a:ext>
            </a:extLst>
          </p:cNvPr>
          <p:cNvSpPr>
            <a:spLocks noGrp="1"/>
          </p:cNvSpPr>
          <p:nvPr>
            <p:ph type="title"/>
          </p:nvPr>
        </p:nvSpPr>
        <p:spPr/>
        <p:txBody>
          <a:bodyPr>
            <a:normAutofit/>
          </a:bodyPr>
          <a:lstStyle/>
          <a:p>
            <a:r>
              <a:rPr lang="en-US" noProof="0" dirty="0"/>
              <a:t>Recovery of the Original Investment </a:t>
            </a:r>
            <a:r>
              <a:rPr lang="en-US" sz="1100" noProof="0" dirty="0"/>
              <a:t>1</a:t>
            </a:r>
          </a:p>
        </p:txBody>
      </p:sp>
      <p:sp>
        <p:nvSpPr>
          <p:cNvPr id="3" name="Content Placeholder 2">
            <a:extLst>
              <a:ext uri="{FF2B5EF4-FFF2-40B4-BE49-F238E27FC236}">
                <a16:creationId xmlns:a16="http://schemas.microsoft.com/office/drawing/2014/main" id="{2A9E81D6-2A82-47FA-8BA6-CE105C489AA5}"/>
              </a:ext>
            </a:extLst>
          </p:cNvPr>
          <p:cNvSpPr>
            <a:spLocks noGrp="1"/>
          </p:cNvSpPr>
          <p:nvPr>
            <p:ph idx="1"/>
          </p:nvPr>
        </p:nvSpPr>
        <p:spPr>
          <a:xfrm>
            <a:off x="822325" y="1447800"/>
            <a:ext cx="7543800" cy="984315"/>
          </a:xfrm>
          <a:ln>
            <a:solidFill>
              <a:schemeClr val="tx1"/>
            </a:solidFill>
          </a:ln>
        </p:spPr>
        <p:txBody>
          <a:bodyPr/>
          <a:lstStyle/>
          <a:p>
            <a:pPr marL="57150"/>
            <a:r>
              <a:rPr lang="en-US" sz="2800" noProof="0" dirty="0"/>
              <a:t>The net present value method automatically provides for </a:t>
            </a:r>
            <a:r>
              <a:rPr lang="en-US" sz="2800" noProof="0" dirty="0">
                <a:solidFill>
                  <a:srgbClr val="AC0000"/>
                </a:solidFill>
              </a:rPr>
              <a:t>return of the original investment</a:t>
            </a:r>
            <a:r>
              <a:rPr lang="en-US" sz="2800" noProof="0" dirty="0"/>
              <a:t>.</a:t>
            </a:r>
          </a:p>
        </p:txBody>
      </p:sp>
    </p:spTree>
    <p:extLst>
      <p:ext uri="{BB962C8B-B14F-4D97-AF65-F5344CB8AC3E}">
        <p14:creationId xmlns:p14="http://schemas.microsoft.com/office/powerpoint/2010/main" val="37147864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607EA-D925-485A-BD51-061C988F97E9}"/>
              </a:ext>
            </a:extLst>
          </p:cNvPr>
          <p:cNvSpPr>
            <a:spLocks noGrp="1"/>
          </p:cNvSpPr>
          <p:nvPr>
            <p:ph type="title"/>
          </p:nvPr>
        </p:nvSpPr>
        <p:spPr/>
        <p:txBody>
          <a:bodyPr>
            <a:normAutofit/>
          </a:bodyPr>
          <a:lstStyle/>
          <a:p>
            <a:r>
              <a:rPr lang="en-US" noProof="0" dirty="0"/>
              <a:t>Recovery of the Original Investment </a:t>
            </a:r>
            <a:r>
              <a:rPr lang="en-US" sz="1100" noProof="0" dirty="0"/>
              <a:t>2</a:t>
            </a:r>
          </a:p>
        </p:txBody>
      </p:sp>
      <p:sp>
        <p:nvSpPr>
          <p:cNvPr id="3" name="Content Placeholder 2">
            <a:extLst>
              <a:ext uri="{FF2B5EF4-FFF2-40B4-BE49-F238E27FC236}">
                <a16:creationId xmlns:a16="http://schemas.microsoft.com/office/drawing/2014/main" id="{A2E58158-1B14-4966-B72C-F02CD88B3742}"/>
              </a:ext>
            </a:extLst>
          </p:cNvPr>
          <p:cNvSpPr>
            <a:spLocks noGrp="1"/>
          </p:cNvSpPr>
          <p:nvPr>
            <p:ph idx="1"/>
          </p:nvPr>
        </p:nvSpPr>
        <p:spPr>
          <a:xfrm>
            <a:off x="822325" y="1447800"/>
            <a:ext cx="7331075" cy="805206"/>
          </a:xfrm>
        </p:spPr>
        <p:txBody>
          <a:bodyPr/>
          <a:lstStyle/>
          <a:p>
            <a:r>
              <a:rPr lang="en-US" sz="2400" noProof="0" dirty="0"/>
              <a:t>Carver Hospital is considering buying an attachment for its X-ray machine.</a:t>
            </a:r>
          </a:p>
        </p:txBody>
      </p:sp>
      <p:graphicFrame>
        <p:nvGraphicFramePr>
          <p:cNvPr id="5" name="Table 5">
            <a:extLst>
              <a:ext uri="{FF2B5EF4-FFF2-40B4-BE49-F238E27FC236}">
                <a16:creationId xmlns:a16="http://schemas.microsoft.com/office/drawing/2014/main" id="{DDB57D63-0E92-4675-97A6-571E4562DFFB}"/>
              </a:ext>
            </a:extLst>
          </p:cNvPr>
          <p:cNvGraphicFramePr>
            <a:graphicFrameLocks noGrp="1"/>
          </p:cNvGraphicFramePr>
          <p:nvPr>
            <p:extLst>
              <p:ext uri="{D42A27DB-BD31-4B8C-83A1-F6EECF244321}">
                <p14:modId xmlns:p14="http://schemas.microsoft.com/office/powerpoint/2010/main" val="3286522097"/>
              </p:ext>
            </p:extLst>
          </p:nvPr>
        </p:nvGraphicFramePr>
        <p:xfrm>
          <a:off x="1524000" y="2707640"/>
          <a:ext cx="6096000" cy="1483360"/>
        </p:xfrm>
        <a:graphic>
          <a:graphicData uri="http://schemas.openxmlformats.org/drawingml/2006/table">
            <a:tbl>
              <a:tblPr firstRow="1" bandRow="1">
                <a:tableStyleId>{5C22544A-7EE6-4342-B048-85BDC9FD1C3A}</a:tableStyleId>
              </a:tblPr>
              <a:tblGrid>
                <a:gridCol w="4876800">
                  <a:extLst>
                    <a:ext uri="{9D8B030D-6E8A-4147-A177-3AD203B41FA5}">
                      <a16:colId xmlns:a16="http://schemas.microsoft.com/office/drawing/2014/main" val="3145745253"/>
                    </a:ext>
                  </a:extLst>
                </a:gridCol>
                <a:gridCol w="1219200">
                  <a:extLst>
                    <a:ext uri="{9D8B030D-6E8A-4147-A177-3AD203B41FA5}">
                      <a16:colId xmlns:a16="http://schemas.microsoft.com/office/drawing/2014/main" val="550074600"/>
                    </a:ext>
                  </a:extLst>
                </a:gridCol>
              </a:tblGrid>
              <a:tr h="370840">
                <a:tc>
                  <a:txBody>
                    <a:bodyPr/>
                    <a:lstStyle/>
                    <a:p>
                      <a:r>
                        <a:rPr lang="en-IN" b="1" dirty="0">
                          <a:solidFill>
                            <a:schemeClr val="tx1"/>
                          </a:solidFill>
                        </a:rPr>
                        <a:t>Cost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r"/>
                      <a:r>
                        <a:rPr lang="en-IN" b="1" dirty="0">
                          <a:solidFill>
                            <a:schemeClr val="tx1"/>
                          </a:solidFill>
                        </a:rPr>
                        <a:t>$3,169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959968983"/>
                  </a:ext>
                </a:extLst>
              </a:tr>
              <a:tr h="370840">
                <a:tc>
                  <a:txBody>
                    <a:bodyPr/>
                    <a:lstStyle/>
                    <a:p>
                      <a:r>
                        <a:rPr lang="en-IN" b="1" dirty="0">
                          <a:solidFill>
                            <a:schemeClr val="tx1"/>
                          </a:solidFill>
                        </a:rPr>
                        <a:t>Life</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r"/>
                      <a:r>
                        <a:rPr lang="en-IN" b="1" dirty="0">
                          <a:solidFill>
                            <a:schemeClr val="tx1"/>
                          </a:solidFill>
                        </a:rPr>
                        <a:t>4 years</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332234840"/>
                  </a:ext>
                </a:extLst>
              </a:tr>
              <a:tr h="370840">
                <a:tc>
                  <a:txBody>
                    <a:bodyPr/>
                    <a:lstStyle/>
                    <a:p>
                      <a:r>
                        <a:rPr lang="en-IN" b="1" dirty="0">
                          <a:solidFill>
                            <a:schemeClr val="tx1"/>
                          </a:solidFill>
                        </a:rPr>
                        <a:t>Salvage value</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r"/>
                      <a:r>
                        <a:rPr lang="en-IN" b="1" dirty="0">
                          <a:solidFill>
                            <a:schemeClr val="tx1"/>
                          </a:solidFill>
                        </a:rPr>
                        <a:t>$-</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7324034"/>
                  </a:ext>
                </a:extLst>
              </a:tr>
              <a:tr h="370840">
                <a:tc>
                  <a:txBody>
                    <a:bodyPr/>
                    <a:lstStyle/>
                    <a:p>
                      <a:r>
                        <a:rPr lang="en-IN" b="1" dirty="0">
                          <a:solidFill>
                            <a:schemeClr val="tx1"/>
                          </a:solidFill>
                        </a:rPr>
                        <a:t>Increase in annual cash inflows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r"/>
                      <a:r>
                        <a:rPr lang="en-IN" b="1" dirty="0">
                          <a:solidFill>
                            <a:schemeClr val="tx1"/>
                          </a:solidFill>
                        </a:rPr>
                        <a:t>$1,000</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2877629"/>
                  </a:ext>
                </a:extLst>
              </a:tr>
            </a:tbl>
          </a:graphicData>
        </a:graphic>
      </p:graphicFrame>
      <p:sp>
        <p:nvSpPr>
          <p:cNvPr id="4" name="Content Placeholder 3">
            <a:extLst>
              <a:ext uri="{FF2B5EF4-FFF2-40B4-BE49-F238E27FC236}">
                <a16:creationId xmlns:a16="http://schemas.microsoft.com/office/drawing/2014/main" id="{F670249D-BADA-49DD-9930-FA4246B1D9C9}"/>
              </a:ext>
            </a:extLst>
          </p:cNvPr>
          <p:cNvSpPr>
            <a:spLocks noGrp="1"/>
          </p:cNvSpPr>
          <p:nvPr>
            <p:ph idx="10"/>
          </p:nvPr>
        </p:nvSpPr>
        <p:spPr>
          <a:xfrm>
            <a:off x="822324" y="4786478"/>
            <a:ext cx="7521575" cy="1233322"/>
          </a:xfrm>
        </p:spPr>
        <p:txBody>
          <a:bodyPr/>
          <a:lstStyle/>
          <a:p>
            <a:pPr>
              <a:spcAft>
                <a:spcPts val="0"/>
              </a:spcAft>
            </a:pPr>
            <a:r>
              <a:rPr lang="en-US" sz="2400" noProof="0" dirty="0"/>
              <a:t>No investments are to be made unless they have an annual return of at least 10%.</a:t>
            </a:r>
            <a:br>
              <a:rPr lang="en-US" sz="2400" noProof="0" dirty="0"/>
            </a:br>
            <a:r>
              <a:rPr lang="en-US" sz="2400" noProof="0" dirty="0"/>
              <a:t>Will we be allowed to invest in the attachment?</a:t>
            </a:r>
          </a:p>
        </p:txBody>
      </p:sp>
    </p:spTree>
    <p:extLst>
      <p:ext uri="{BB962C8B-B14F-4D97-AF65-F5344CB8AC3E}">
        <p14:creationId xmlns:p14="http://schemas.microsoft.com/office/powerpoint/2010/main" val="40489999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93363-EE6F-43D8-BA33-D35D0E96EA31}"/>
              </a:ext>
            </a:extLst>
          </p:cNvPr>
          <p:cNvSpPr>
            <a:spLocks noGrp="1"/>
          </p:cNvSpPr>
          <p:nvPr>
            <p:ph type="title"/>
          </p:nvPr>
        </p:nvSpPr>
        <p:spPr/>
        <p:txBody>
          <a:bodyPr>
            <a:normAutofit/>
          </a:bodyPr>
          <a:lstStyle/>
          <a:p>
            <a:r>
              <a:rPr lang="en-US" noProof="0" dirty="0"/>
              <a:t>Recovery of the Original Investment </a:t>
            </a:r>
            <a:r>
              <a:rPr lang="en-US" sz="1100" noProof="0" dirty="0"/>
              <a:t>3</a:t>
            </a:r>
          </a:p>
        </p:txBody>
      </p:sp>
      <p:graphicFrame>
        <p:nvGraphicFramePr>
          <p:cNvPr id="5" name="Table 5">
            <a:extLst>
              <a:ext uri="{FF2B5EF4-FFF2-40B4-BE49-F238E27FC236}">
                <a16:creationId xmlns:a16="http://schemas.microsoft.com/office/drawing/2014/main" id="{45D8FC5D-15B6-476B-8B6C-C0F0F71A94DA}"/>
              </a:ext>
            </a:extLst>
          </p:cNvPr>
          <p:cNvGraphicFramePr>
            <a:graphicFrameLocks noGrp="1"/>
          </p:cNvGraphicFramePr>
          <p:nvPr>
            <p:extLst>
              <p:ext uri="{D42A27DB-BD31-4B8C-83A1-F6EECF244321}">
                <p14:modId xmlns:p14="http://schemas.microsoft.com/office/powerpoint/2010/main" val="1343000874"/>
              </p:ext>
            </p:extLst>
          </p:nvPr>
        </p:nvGraphicFramePr>
        <p:xfrm>
          <a:off x="704247" y="1397000"/>
          <a:ext cx="7908240" cy="3134360"/>
        </p:xfrm>
        <a:graphic>
          <a:graphicData uri="http://schemas.openxmlformats.org/drawingml/2006/table">
            <a:tbl>
              <a:tblPr firstRow="1" bandRow="1">
                <a:tableStyleId>{5C22544A-7EE6-4342-B048-85BDC9FD1C3A}</a:tableStyleId>
              </a:tblPr>
              <a:tblGrid>
                <a:gridCol w="2267553">
                  <a:extLst>
                    <a:ext uri="{9D8B030D-6E8A-4147-A177-3AD203B41FA5}">
                      <a16:colId xmlns:a16="http://schemas.microsoft.com/office/drawing/2014/main" val="125744966"/>
                    </a:ext>
                  </a:extLst>
                </a:gridCol>
                <a:gridCol w="895743">
                  <a:extLst>
                    <a:ext uri="{9D8B030D-6E8A-4147-A177-3AD203B41FA5}">
                      <a16:colId xmlns:a16="http://schemas.microsoft.com/office/drawing/2014/main" val="3219544190"/>
                    </a:ext>
                  </a:extLst>
                </a:gridCol>
                <a:gridCol w="1581648">
                  <a:extLst>
                    <a:ext uri="{9D8B030D-6E8A-4147-A177-3AD203B41FA5}">
                      <a16:colId xmlns:a16="http://schemas.microsoft.com/office/drawing/2014/main" val="806258099"/>
                    </a:ext>
                  </a:extLst>
                </a:gridCol>
                <a:gridCol w="1581648">
                  <a:extLst>
                    <a:ext uri="{9D8B030D-6E8A-4147-A177-3AD203B41FA5}">
                      <a16:colId xmlns:a16="http://schemas.microsoft.com/office/drawing/2014/main" val="2469688682"/>
                    </a:ext>
                  </a:extLst>
                </a:gridCol>
                <a:gridCol w="1581648">
                  <a:extLst>
                    <a:ext uri="{9D8B030D-6E8A-4147-A177-3AD203B41FA5}">
                      <a16:colId xmlns:a16="http://schemas.microsoft.com/office/drawing/2014/main" val="844402045"/>
                    </a:ext>
                  </a:extLst>
                </a:gridCol>
              </a:tblGrid>
              <a:tr h="370840">
                <a:tc>
                  <a:txBody>
                    <a:bodyPr/>
                    <a:lstStyle/>
                    <a:p>
                      <a:pPr algn="ctr"/>
                      <a:r>
                        <a:rPr lang="en-IN" u="sng" dirty="0">
                          <a:solidFill>
                            <a:schemeClr val="tx1"/>
                          </a:solidFill>
                        </a:rPr>
                        <a:t>Item</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Year(s)</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none" dirty="0">
                          <a:solidFill>
                            <a:schemeClr val="tx1"/>
                          </a:solidFill>
                        </a:rPr>
                        <a:t>Amount of </a:t>
                      </a:r>
                      <a:r>
                        <a:rPr lang="en-IN" u="sng" dirty="0">
                          <a:solidFill>
                            <a:schemeClr val="tx1"/>
                          </a:solidFill>
                        </a:rPr>
                        <a:t>Cash Flow</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10% Factor</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none" dirty="0">
                          <a:solidFill>
                            <a:schemeClr val="tx1"/>
                          </a:solidFill>
                        </a:rPr>
                        <a:t>Value of Cash </a:t>
                      </a:r>
                      <a:r>
                        <a:rPr lang="en-IN" u="sng" dirty="0">
                          <a:solidFill>
                            <a:schemeClr val="tx1"/>
                          </a:solidFill>
                        </a:rPr>
                        <a:t>Flows</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63961"/>
                  </a:ext>
                </a:extLst>
              </a:tr>
              <a:tr h="370840">
                <a:tc>
                  <a:txBody>
                    <a:bodyPr/>
                    <a:lstStyle/>
                    <a:p>
                      <a:r>
                        <a:rPr lang="en-IN" dirty="0">
                          <a:solidFill>
                            <a:schemeClr val="tx1"/>
                          </a:solidFill>
                        </a:rPr>
                        <a:t>Initial investment </a:t>
                      </a:r>
                    </a:p>
                    <a:p>
                      <a:r>
                        <a:rPr lang="en-IN" dirty="0">
                          <a:solidFill>
                            <a:schemeClr val="tx1"/>
                          </a:solidFill>
                        </a:rPr>
                        <a:t>     (outflow)</a:t>
                      </a:r>
                    </a:p>
                  </a:txBody>
                  <a:tcPr marL="118622" marR="118622">
                    <a:lnT w="12700" cap="flat" cmpd="sng" algn="ctr">
                      <a:noFill/>
                      <a:prstDash val="solid"/>
                      <a:round/>
                      <a:headEnd type="none" w="med" len="med"/>
                      <a:tailEnd type="none" w="med" len="med"/>
                    </a:lnT>
                    <a:solidFill>
                      <a:schemeClr val="bg1"/>
                    </a:solidFill>
                  </a:tcPr>
                </a:tc>
                <a:tc>
                  <a:txBody>
                    <a:bodyPr/>
                    <a:lstStyle/>
                    <a:p>
                      <a:pPr algn="ctr"/>
                      <a:endParaRPr lang="en-IN" dirty="0">
                        <a:solidFill>
                          <a:schemeClr val="tx1"/>
                        </a:solidFill>
                      </a:endParaRPr>
                    </a:p>
                    <a:p>
                      <a:pPr algn="ctr"/>
                      <a:r>
                        <a:rPr lang="en-IN" dirty="0">
                          <a:solidFill>
                            <a:schemeClr val="tx1"/>
                          </a:solidFill>
                        </a:rPr>
                        <a:t>Now</a:t>
                      </a:r>
                    </a:p>
                  </a:txBody>
                  <a:tcPr marL="118622" marR="118622">
                    <a:lnT w="12700" cap="flat" cmpd="sng" algn="ctr">
                      <a:noFill/>
                      <a:prstDash val="solid"/>
                      <a:round/>
                      <a:headEnd type="none" w="med" len="med"/>
                      <a:tailEnd type="none" w="med" len="med"/>
                    </a:lnT>
                    <a:solidFill>
                      <a:schemeClr val="bg1"/>
                    </a:solidFill>
                  </a:tcPr>
                </a:tc>
                <a:tc>
                  <a:txBody>
                    <a:bodyPr/>
                    <a:lstStyle/>
                    <a:p>
                      <a:pPr algn="ctr"/>
                      <a:endParaRPr lang="en-IN" dirty="0">
                        <a:solidFill>
                          <a:schemeClr val="tx1"/>
                        </a:solidFill>
                      </a:endParaRPr>
                    </a:p>
                    <a:p>
                      <a:pPr algn="ctr"/>
                      <a:r>
                        <a:rPr lang="en-IN" dirty="0">
                          <a:solidFill>
                            <a:schemeClr val="tx1"/>
                          </a:solidFill>
                        </a:rPr>
                        <a:t>$(3, 169)</a:t>
                      </a:r>
                    </a:p>
                  </a:txBody>
                  <a:tcPr marL="118622" marR="118622">
                    <a:lnT w="12700" cap="flat" cmpd="sng" algn="ctr">
                      <a:noFill/>
                      <a:prstDash val="solid"/>
                      <a:round/>
                      <a:headEnd type="none" w="med" len="med"/>
                      <a:tailEnd type="none" w="med" len="med"/>
                    </a:lnT>
                    <a:solidFill>
                      <a:schemeClr val="bg1"/>
                    </a:solidFill>
                  </a:tcPr>
                </a:tc>
                <a:tc>
                  <a:txBody>
                    <a:bodyPr/>
                    <a:lstStyle/>
                    <a:p>
                      <a:pPr algn="ctr"/>
                      <a:endParaRPr lang="en-IN" dirty="0">
                        <a:solidFill>
                          <a:schemeClr val="tx1"/>
                        </a:solidFill>
                      </a:endParaRPr>
                    </a:p>
                    <a:p>
                      <a:pPr algn="ctr"/>
                      <a:r>
                        <a:rPr lang="en-IN" dirty="0">
                          <a:solidFill>
                            <a:schemeClr val="tx1"/>
                          </a:solidFill>
                        </a:rPr>
                        <a:t>1.000</a:t>
                      </a:r>
                    </a:p>
                  </a:txBody>
                  <a:tcPr marL="118622" marR="118622">
                    <a:lnT w="12700" cap="flat" cmpd="sng" algn="ctr">
                      <a:noFill/>
                      <a:prstDash val="solid"/>
                      <a:round/>
                      <a:headEnd type="none" w="med" len="med"/>
                      <a:tailEnd type="none" w="med" len="med"/>
                    </a:lnT>
                    <a:solidFill>
                      <a:schemeClr val="bg1"/>
                    </a:solidFill>
                  </a:tcPr>
                </a:tc>
                <a:tc>
                  <a:txBody>
                    <a:bodyPr/>
                    <a:lstStyle/>
                    <a:p>
                      <a:pPr algn="ctr"/>
                      <a:endParaRPr lang="en-IN" dirty="0">
                        <a:solidFill>
                          <a:schemeClr val="tx1"/>
                        </a:solidFill>
                      </a:endParaRPr>
                    </a:p>
                    <a:p>
                      <a:pPr algn="ctr"/>
                      <a:r>
                        <a:rPr lang="en-IN" dirty="0">
                          <a:solidFill>
                            <a:schemeClr val="tx1"/>
                          </a:solidFill>
                        </a:rPr>
                        <a:t>$(3,169)</a:t>
                      </a:r>
                    </a:p>
                  </a:txBody>
                  <a:tcPr marL="118622" marR="118622">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726162425"/>
                  </a:ext>
                </a:extLst>
              </a:tr>
              <a:tr h="370840">
                <a:tc>
                  <a:txBody>
                    <a:bodyPr/>
                    <a:lstStyle/>
                    <a:p>
                      <a:r>
                        <a:rPr lang="en-IN" dirty="0">
                          <a:solidFill>
                            <a:schemeClr val="tx1"/>
                          </a:solidFill>
                        </a:rPr>
                        <a:t>Annual cash inflows</a:t>
                      </a:r>
                    </a:p>
                  </a:txBody>
                  <a:tcPr marL="118622" marR="118622">
                    <a:solidFill>
                      <a:schemeClr val="bg1"/>
                    </a:solidFill>
                  </a:tcPr>
                </a:tc>
                <a:tc>
                  <a:txBody>
                    <a:bodyPr/>
                    <a:lstStyle/>
                    <a:p>
                      <a:pPr algn="ctr"/>
                      <a:r>
                        <a:rPr lang="en-IN" dirty="0">
                          <a:solidFill>
                            <a:schemeClr val="tx1"/>
                          </a:solidFill>
                        </a:rPr>
                        <a:t>1</a:t>
                      </a:r>
                    </a:p>
                  </a:txBody>
                  <a:tcPr marL="118622" marR="118622">
                    <a:solidFill>
                      <a:schemeClr val="bg1"/>
                    </a:solidFill>
                  </a:tcPr>
                </a:tc>
                <a:tc>
                  <a:txBody>
                    <a:bodyPr/>
                    <a:lstStyle/>
                    <a:p>
                      <a:pPr algn="ctr"/>
                      <a:r>
                        <a:rPr lang="en-IN" dirty="0">
                          <a:solidFill>
                            <a:schemeClr val="tx1"/>
                          </a:solidFill>
                        </a:rPr>
                        <a:t>  $1,000</a:t>
                      </a:r>
                    </a:p>
                  </a:txBody>
                  <a:tcPr marL="118622" marR="118622">
                    <a:solidFill>
                      <a:schemeClr val="bg1"/>
                    </a:solidFill>
                  </a:tcPr>
                </a:tc>
                <a:tc>
                  <a:txBody>
                    <a:bodyPr/>
                    <a:lstStyle/>
                    <a:p>
                      <a:pPr algn="ctr"/>
                      <a:r>
                        <a:rPr lang="en-IN" dirty="0">
                          <a:solidFill>
                            <a:schemeClr val="tx1"/>
                          </a:solidFill>
                        </a:rPr>
                        <a:t>0.909</a:t>
                      </a:r>
                    </a:p>
                  </a:txBody>
                  <a:tcPr marL="118622" marR="118622">
                    <a:solidFill>
                      <a:schemeClr val="bg1"/>
                    </a:solidFill>
                  </a:tcPr>
                </a:tc>
                <a:tc>
                  <a:txBody>
                    <a:bodyPr/>
                    <a:lstStyle/>
                    <a:p>
                      <a:pPr algn="ctr"/>
                      <a:r>
                        <a:rPr lang="en-IN" dirty="0">
                          <a:solidFill>
                            <a:schemeClr val="tx1"/>
                          </a:solidFill>
                        </a:rPr>
                        <a:t>    $909</a:t>
                      </a:r>
                    </a:p>
                  </a:txBody>
                  <a:tcPr marL="118622" marR="118622">
                    <a:solidFill>
                      <a:schemeClr val="bg1"/>
                    </a:solidFill>
                  </a:tcPr>
                </a:tc>
                <a:extLst>
                  <a:ext uri="{0D108BD9-81ED-4DB2-BD59-A6C34878D82A}">
                    <a16:rowId xmlns:a16="http://schemas.microsoft.com/office/drawing/2014/main" val="4278725488"/>
                  </a:ext>
                </a:extLst>
              </a:tr>
              <a:tr h="370840">
                <a:tc>
                  <a:txBody>
                    <a:bodyPr/>
                    <a:lstStyle/>
                    <a:p>
                      <a:r>
                        <a:rPr lang="en-IN" dirty="0">
                          <a:solidFill>
                            <a:schemeClr val="tx1"/>
                          </a:solidFill>
                        </a:rPr>
                        <a:t>Annual cash inflows</a:t>
                      </a:r>
                    </a:p>
                  </a:txBody>
                  <a:tcPr marL="118622" marR="118622">
                    <a:solidFill>
                      <a:schemeClr val="bg1"/>
                    </a:solidFill>
                  </a:tcPr>
                </a:tc>
                <a:tc>
                  <a:txBody>
                    <a:bodyPr/>
                    <a:lstStyle/>
                    <a:p>
                      <a:pPr algn="ctr"/>
                      <a:r>
                        <a:rPr lang="en-IN" dirty="0">
                          <a:solidFill>
                            <a:schemeClr val="tx1"/>
                          </a:solidFill>
                        </a:rPr>
                        <a:t>2</a:t>
                      </a:r>
                    </a:p>
                  </a:txBody>
                  <a:tcPr marL="118622" marR="118622">
                    <a:solidFill>
                      <a:schemeClr val="bg1"/>
                    </a:solidFill>
                  </a:tcPr>
                </a:tc>
                <a:tc>
                  <a:txBody>
                    <a:bodyPr/>
                    <a:lstStyle/>
                    <a:p>
                      <a:pPr algn="ctr"/>
                      <a:r>
                        <a:rPr lang="en-IN" dirty="0">
                          <a:solidFill>
                            <a:schemeClr val="tx1"/>
                          </a:solidFill>
                        </a:rPr>
                        <a:t>  $1,000</a:t>
                      </a:r>
                    </a:p>
                  </a:txBody>
                  <a:tcPr marL="118622" marR="118622">
                    <a:solidFill>
                      <a:schemeClr val="bg1"/>
                    </a:solidFill>
                  </a:tcPr>
                </a:tc>
                <a:tc>
                  <a:txBody>
                    <a:bodyPr/>
                    <a:lstStyle/>
                    <a:p>
                      <a:pPr algn="ctr"/>
                      <a:r>
                        <a:rPr lang="en-IN" dirty="0">
                          <a:solidFill>
                            <a:schemeClr val="tx1"/>
                          </a:solidFill>
                        </a:rPr>
                        <a:t>0.826</a:t>
                      </a:r>
                    </a:p>
                  </a:txBody>
                  <a:tcPr marL="118622" marR="118622">
                    <a:solidFill>
                      <a:schemeClr val="bg1"/>
                    </a:solidFill>
                  </a:tcPr>
                </a:tc>
                <a:tc>
                  <a:txBody>
                    <a:bodyPr/>
                    <a:lstStyle/>
                    <a:p>
                      <a:pPr algn="ctr"/>
                      <a:r>
                        <a:rPr lang="en-IN" dirty="0">
                          <a:solidFill>
                            <a:schemeClr val="tx1"/>
                          </a:solidFill>
                        </a:rPr>
                        <a:t>    $826</a:t>
                      </a:r>
                    </a:p>
                  </a:txBody>
                  <a:tcPr marL="118622" marR="118622">
                    <a:solidFill>
                      <a:schemeClr val="bg1"/>
                    </a:solidFill>
                  </a:tcPr>
                </a:tc>
                <a:extLst>
                  <a:ext uri="{0D108BD9-81ED-4DB2-BD59-A6C34878D82A}">
                    <a16:rowId xmlns:a16="http://schemas.microsoft.com/office/drawing/2014/main" val="3765016248"/>
                  </a:ext>
                </a:extLst>
              </a:tr>
              <a:tr h="370840">
                <a:tc>
                  <a:txBody>
                    <a:bodyPr/>
                    <a:lstStyle/>
                    <a:p>
                      <a:r>
                        <a:rPr lang="en-IN" dirty="0">
                          <a:solidFill>
                            <a:schemeClr val="tx1"/>
                          </a:solidFill>
                        </a:rPr>
                        <a:t>Annual cash inflows</a:t>
                      </a:r>
                    </a:p>
                  </a:txBody>
                  <a:tcPr marL="118622" marR="118622">
                    <a:solidFill>
                      <a:schemeClr val="bg1"/>
                    </a:solidFill>
                  </a:tcPr>
                </a:tc>
                <a:tc>
                  <a:txBody>
                    <a:bodyPr/>
                    <a:lstStyle/>
                    <a:p>
                      <a:pPr algn="ctr"/>
                      <a:r>
                        <a:rPr lang="en-IN" dirty="0">
                          <a:solidFill>
                            <a:schemeClr val="tx1"/>
                          </a:solidFill>
                        </a:rPr>
                        <a:t>3</a:t>
                      </a:r>
                    </a:p>
                  </a:txBody>
                  <a:tcPr marL="118622" marR="118622">
                    <a:solidFill>
                      <a:schemeClr val="bg1"/>
                    </a:solidFill>
                  </a:tcPr>
                </a:tc>
                <a:tc>
                  <a:txBody>
                    <a:bodyPr/>
                    <a:lstStyle/>
                    <a:p>
                      <a:pPr algn="ctr"/>
                      <a:r>
                        <a:rPr lang="en-IN" dirty="0">
                          <a:solidFill>
                            <a:schemeClr val="tx1"/>
                          </a:solidFill>
                        </a:rPr>
                        <a:t>  $1,000</a:t>
                      </a:r>
                    </a:p>
                  </a:txBody>
                  <a:tcPr marL="118622" marR="118622">
                    <a:solidFill>
                      <a:schemeClr val="bg1"/>
                    </a:solidFill>
                  </a:tcPr>
                </a:tc>
                <a:tc>
                  <a:txBody>
                    <a:bodyPr/>
                    <a:lstStyle/>
                    <a:p>
                      <a:pPr algn="ctr"/>
                      <a:r>
                        <a:rPr lang="en-IN" dirty="0">
                          <a:solidFill>
                            <a:schemeClr val="tx1"/>
                          </a:solidFill>
                        </a:rPr>
                        <a:t>0.751</a:t>
                      </a:r>
                    </a:p>
                  </a:txBody>
                  <a:tcPr marL="118622" marR="118622">
                    <a:solidFill>
                      <a:schemeClr val="bg1"/>
                    </a:solidFill>
                  </a:tcPr>
                </a:tc>
                <a:tc>
                  <a:txBody>
                    <a:bodyPr/>
                    <a:lstStyle/>
                    <a:p>
                      <a:pPr algn="ctr"/>
                      <a:r>
                        <a:rPr lang="en-IN" dirty="0">
                          <a:solidFill>
                            <a:schemeClr val="tx1"/>
                          </a:solidFill>
                        </a:rPr>
                        <a:t>    $751</a:t>
                      </a:r>
                    </a:p>
                  </a:txBody>
                  <a:tcPr marL="118622" marR="118622">
                    <a:solidFill>
                      <a:schemeClr val="bg1"/>
                    </a:solidFill>
                  </a:tcPr>
                </a:tc>
                <a:extLst>
                  <a:ext uri="{0D108BD9-81ED-4DB2-BD59-A6C34878D82A}">
                    <a16:rowId xmlns:a16="http://schemas.microsoft.com/office/drawing/2014/main" val="1815467025"/>
                  </a:ext>
                </a:extLst>
              </a:tr>
              <a:tr h="370840">
                <a:tc>
                  <a:txBody>
                    <a:bodyPr/>
                    <a:lstStyle/>
                    <a:p>
                      <a:r>
                        <a:rPr lang="en-IN" dirty="0">
                          <a:solidFill>
                            <a:schemeClr val="tx1"/>
                          </a:solidFill>
                        </a:rPr>
                        <a:t>Annual cash inflows</a:t>
                      </a:r>
                    </a:p>
                  </a:txBody>
                  <a:tcPr marL="118622" marR="118622">
                    <a:solidFill>
                      <a:schemeClr val="bg1"/>
                    </a:solidFill>
                  </a:tcPr>
                </a:tc>
                <a:tc>
                  <a:txBody>
                    <a:bodyPr/>
                    <a:lstStyle/>
                    <a:p>
                      <a:pPr algn="ctr"/>
                      <a:r>
                        <a:rPr lang="en-IN" dirty="0">
                          <a:solidFill>
                            <a:schemeClr val="tx1"/>
                          </a:solidFill>
                        </a:rPr>
                        <a:t>4</a:t>
                      </a:r>
                    </a:p>
                  </a:txBody>
                  <a:tcPr marL="118622" marR="118622">
                    <a:solidFill>
                      <a:schemeClr val="bg1"/>
                    </a:solidFill>
                  </a:tcPr>
                </a:tc>
                <a:tc>
                  <a:txBody>
                    <a:bodyPr/>
                    <a:lstStyle/>
                    <a:p>
                      <a:pPr algn="ctr"/>
                      <a:r>
                        <a:rPr lang="en-IN" dirty="0">
                          <a:solidFill>
                            <a:schemeClr val="tx1"/>
                          </a:solidFill>
                        </a:rPr>
                        <a:t>  $1,000</a:t>
                      </a:r>
                    </a:p>
                  </a:txBody>
                  <a:tcPr marL="118622" marR="118622">
                    <a:solidFill>
                      <a:schemeClr val="bg1"/>
                    </a:solidFill>
                  </a:tcPr>
                </a:tc>
                <a:tc>
                  <a:txBody>
                    <a:bodyPr/>
                    <a:lstStyle/>
                    <a:p>
                      <a:pPr algn="ctr"/>
                      <a:r>
                        <a:rPr lang="en-IN" dirty="0">
                          <a:solidFill>
                            <a:schemeClr val="tx1"/>
                          </a:solidFill>
                        </a:rPr>
                        <a:t>0.683</a:t>
                      </a:r>
                    </a:p>
                  </a:txBody>
                  <a:tcPr marL="118622" marR="118622">
                    <a:solidFill>
                      <a:schemeClr val="bg1"/>
                    </a:solidFill>
                  </a:tcPr>
                </a:tc>
                <a:tc>
                  <a:txBody>
                    <a:bodyPr/>
                    <a:lstStyle/>
                    <a:p>
                      <a:pPr algn="ctr"/>
                      <a:r>
                        <a:rPr lang="en-IN" u="sng" dirty="0">
                          <a:solidFill>
                            <a:schemeClr val="tx1"/>
                          </a:solidFill>
                        </a:rPr>
                        <a:t>    $683</a:t>
                      </a:r>
                    </a:p>
                  </a:txBody>
                  <a:tcPr marL="118622" marR="118622">
                    <a:solidFill>
                      <a:schemeClr val="bg1"/>
                    </a:solidFill>
                  </a:tcPr>
                </a:tc>
                <a:extLst>
                  <a:ext uri="{0D108BD9-81ED-4DB2-BD59-A6C34878D82A}">
                    <a16:rowId xmlns:a16="http://schemas.microsoft.com/office/drawing/2014/main" val="3930395002"/>
                  </a:ext>
                </a:extLst>
              </a:tr>
              <a:tr h="370840">
                <a:tc>
                  <a:txBody>
                    <a:bodyPr/>
                    <a:lstStyle/>
                    <a:p>
                      <a:r>
                        <a:rPr lang="en-IN" dirty="0">
                          <a:solidFill>
                            <a:schemeClr val="tx1"/>
                          </a:solidFill>
                        </a:rPr>
                        <a:t>Net present value</a:t>
                      </a:r>
                    </a:p>
                  </a:txBody>
                  <a:tcPr marL="118622" marR="118622">
                    <a:solidFill>
                      <a:schemeClr val="bg1"/>
                    </a:solidFill>
                  </a:tcPr>
                </a:tc>
                <a:tc>
                  <a:txBody>
                    <a:bodyPr/>
                    <a:lstStyle/>
                    <a:p>
                      <a:endParaRPr lang="en-IN" dirty="0">
                        <a:solidFill>
                          <a:schemeClr val="tx1"/>
                        </a:solidFill>
                      </a:endParaRPr>
                    </a:p>
                  </a:txBody>
                  <a:tcPr marL="118622" marR="118622">
                    <a:solidFill>
                      <a:schemeClr val="bg1"/>
                    </a:solidFill>
                  </a:tcPr>
                </a:tc>
                <a:tc>
                  <a:txBody>
                    <a:bodyPr/>
                    <a:lstStyle/>
                    <a:p>
                      <a:pPr algn="ctr"/>
                      <a:endParaRPr lang="en-IN" dirty="0">
                        <a:solidFill>
                          <a:schemeClr val="tx1"/>
                        </a:solidFill>
                      </a:endParaRPr>
                    </a:p>
                  </a:txBody>
                  <a:tcPr marL="118622" marR="118622">
                    <a:solidFill>
                      <a:schemeClr val="bg1"/>
                    </a:solidFill>
                  </a:tcPr>
                </a:tc>
                <a:tc>
                  <a:txBody>
                    <a:bodyPr/>
                    <a:lstStyle/>
                    <a:p>
                      <a:pPr algn="ctr"/>
                      <a:endParaRPr lang="en-IN" dirty="0">
                        <a:solidFill>
                          <a:schemeClr val="tx1"/>
                        </a:solidFill>
                      </a:endParaRPr>
                    </a:p>
                  </a:txBody>
                  <a:tcPr marL="118622" marR="118622">
                    <a:solidFill>
                      <a:schemeClr val="bg1"/>
                    </a:solidFill>
                  </a:tcPr>
                </a:tc>
                <a:tc>
                  <a:txBody>
                    <a:bodyPr/>
                    <a:lstStyle/>
                    <a:p>
                      <a:pPr algn="ctr"/>
                      <a:r>
                        <a:rPr lang="en-IN" u="dbl" baseline="0" dirty="0">
                          <a:solidFill>
                            <a:schemeClr val="tx1"/>
                          </a:solidFill>
                        </a:rPr>
                        <a:t>           -</a:t>
                      </a:r>
                    </a:p>
                  </a:txBody>
                  <a:tcPr marL="118622" marR="118622">
                    <a:solidFill>
                      <a:schemeClr val="bg1"/>
                    </a:solidFill>
                  </a:tcPr>
                </a:tc>
                <a:extLst>
                  <a:ext uri="{0D108BD9-81ED-4DB2-BD59-A6C34878D82A}">
                    <a16:rowId xmlns:a16="http://schemas.microsoft.com/office/drawing/2014/main" val="650178849"/>
                  </a:ext>
                </a:extLst>
              </a:tr>
            </a:tbl>
          </a:graphicData>
        </a:graphic>
      </p:graphicFrame>
      <p:sp>
        <p:nvSpPr>
          <p:cNvPr id="3" name="Content Placeholder 2">
            <a:extLst>
              <a:ext uri="{FF2B5EF4-FFF2-40B4-BE49-F238E27FC236}">
                <a16:creationId xmlns:a16="http://schemas.microsoft.com/office/drawing/2014/main" id="{3FF1434C-00C2-4EC2-8365-F086DE832F97}"/>
              </a:ext>
            </a:extLst>
          </p:cNvPr>
          <p:cNvSpPr>
            <a:spLocks noGrp="1"/>
          </p:cNvSpPr>
          <p:nvPr>
            <p:ph idx="1"/>
          </p:nvPr>
        </p:nvSpPr>
        <p:spPr>
          <a:xfrm>
            <a:off x="822325" y="4953000"/>
            <a:ext cx="7543800" cy="460207"/>
          </a:xfrm>
          <a:ln>
            <a:solidFill>
              <a:schemeClr val="tx1"/>
            </a:solidFill>
          </a:ln>
        </p:spPr>
        <p:txBody>
          <a:bodyPr/>
          <a:lstStyle/>
          <a:p>
            <a:pPr marL="57150"/>
            <a:r>
              <a:rPr lang="en-US" sz="2400" noProof="0" dirty="0"/>
              <a:t>Notice that the net present value of the investment is zero.</a:t>
            </a:r>
          </a:p>
        </p:txBody>
      </p:sp>
    </p:spTree>
    <p:extLst>
      <p:ext uri="{BB962C8B-B14F-4D97-AF65-F5344CB8AC3E}">
        <p14:creationId xmlns:p14="http://schemas.microsoft.com/office/powerpoint/2010/main" val="40307952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93363-EE6F-43D8-BA33-D35D0E96EA31}"/>
              </a:ext>
            </a:extLst>
          </p:cNvPr>
          <p:cNvSpPr>
            <a:spLocks noGrp="1"/>
          </p:cNvSpPr>
          <p:nvPr>
            <p:ph type="title"/>
          </p:nvPr>
        </p:nvSpPr>
        <p:spPr/>
        <p:txBody>
          <a:bodyPr>
            <a:normAutofit/>
          </a:bodyPr>
          <a:lstStyle/>
          <a:p>
            <a:r>
              <a:rPr lang="en-US" noProof="0" dirty="0"/>
              <a:t>Recovery of the Original Investment </a:t>
            </a:r>
            <a:r>
              <a:rPr lang="en-US" sz="1100" noProof="0" dirty="0"/>
              <a:t>4</a:t>
            </a:r>
          </a:p>
        </p:txBody>
      </p:sp>
      <p:graphicFrame>
        <p:nvGraphicFramePr>
          <p:cNvPr id="5" name="Table 5">
            <a:extLst>
              <a:ext uri="{FF2B5EF4-FFF2-40B4-BE49-F238E27FC236}">
                <a16:creationId xmlns:a16="http://schemas.microsoft.com/office/drawing/2014/main" id="{45D8FC5D-15B6-476B-8B6C-C0F0F71A94DA}"/>
              </a:ext>
            </a:extLst>
          </p:cNvPr>
          <p:cNvGraphicFramePr>
            <a:graphicFrameLocks noGrp="1"/>
          </p:cNvGraphicFramePr>
          <p:nvPr>
            <p:extLst>
              <p:ext uri="{D42A27DB-BD31-4B8C-83A1-F6EECF244321}">
                <p14:modId xmlns:p14="http://schemas.microsoft.com/office/powerpoint/2010/main" val="1533885824"/>
              </p:ext>
            </p:extLst>
          </p:nvPr>
        </p:nvGraphicFramePr>
        <p:xfrm>
          <a:off x="704247" y="1397000"/>
          <a:ext cx="7908240" cy="3134360"/>
        </p:xfrm>
        <a:graphic>
          <a:graphicData uri="http://schemas.openxmlformats.org/drawingml/2006/table">
            <a:tbl>
              <a:tblPr firstRow="1" bandRow="1">
                <a:tableStyleId>{5C22544A-7EE6-4342-B048-85BDC9FD1C3A}</a:tableStyleId>
              </a:tblPr>
              <a:tblGrid>
                <a:gridCol w="2267553">
                  <a:extLst>
                    <a:ext uri="{9D8B030D-6E8A-4147-A177-3AD203B41FA5}">
                      <a16:colId xmlns:a16="http://schemas.microsoft.com/office/drawing/2014/main" val="125744966"/>
                    </a:ext>
                  </a:extLst>
                </a:gridCol>
                <a:gridCol w="895743">
                  <a:extLst>
                    <a:ext uri="{9D8B030D-6E8A-4147-A177-3AD203B41FA5}">
                      <a16:colId xmlns:a16="http://schemas.microsoft.com/office/drawing/2014/main" val="3219544190"/>
                    </a:ext>
                  </a:extLst>
                </a:gridCol>
                <a:gridCol w="1581648">
                  <a:extLst>
                    <a:ext uri="{9D8B030D-6E8A-4147-A177-3AD203B41FA5}">
                      <a16:colId xmlns:a16="http://schemas.microsoft.com/office/drawing/2014/main" val="806258099"/>
                    </a:ext>
                  </a:extLst>
                </a:gridCol>
                <a:gridCol w="1581648">
                  <a:extLst>
                    <a:ext uri="{9D8B030D-6E8A-4147-A177-3AD203B41FA5}">
                      <a16:colId xmlns:a16="http://schemas.microsoft.com/office/drawing/2014/main" val="2469688682"/>
                    </a:ext>
                  </a:extLst>
                </a:gridCol>
                <a:gridCol w="1581648">
                  <a:extLst>
                    <a:ext uri="{9D8B030D-6E8A-4147-A177-3AD203B41FA5}">
                      <a16:colId xmlns:a16="http://schemas.microsoft.com/office/drawing/2014/main" val="844402045"/>
                    </a:ext>
                  </a:extLst>
                </a:gridCol>
              </a:tblGrid>
              <a:tr h="370840">
                <a:tc>
                  <a:txBody>
                    <a:bodyPr/>
                    <a:lstStyle/>
                    <a:p>
                      <a:pPr algn="ctr"/>
                      <a:r>
                        <a:rPr lang="en-IN" u="sng" dirty="0">
                          <a:solidFill>
                            <a:schemeClr val="tx1"/>
                          </a:solidFill>
                        </a:rPr>
                        <a:t>Item</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Year(s)</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none" dirty="0">
                          <a:solidFill>
                            <a:schemeClr val="tx1"/>
                          </a:solidFill>
                        </a:rPr>
                        <a:t>Amount of </a:t>
                      </a:r>
                      <a:r>
                        <a:rPr lang="en-IN" u="sng" dirty="0">
                          <a:solidFill>
                            <a:schemeClr val="tx1"/>
                          </a:solidFill>
                        </a:rPr>
                        <a:t>Cash Flow</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10% Factor</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none" dirty="0">
                          <a:solidFill>
                            <a:schemeClr val="tx1"/>
                          </a:solidFill>
                        </a:rPr>
                        <a:t>Value of Cash </a:t>
                      </a:r>
                      <a:r>
                        <a:rPr lang="en-IN" u="sng" dirty="0">
                          <a:solidFill>
                            <a:schemeClr val="tx1"/>
                          </a:solidFill>
                        </a:rPr>
                        <a:t>Flows</a:t>
                      </a:r>
                    </a:p>
                  </a:txBody>
                  <a:tcPr marL="118622" marR="118622"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63961"/>
                  </a:ext>
                </a:extLst>
              </a:tr>
              <a:tr h="370840">
                <a:tc>
                  <a:txBody>
                    <a:bodyPr/>
                    <a:lstStyle/>
                    <a:p>
                      <a:r>
                        <a:rPr lang="en-IN" dirty="0">
                          <a:solidFill>
                            <a:schemeClr val="tx1"/>
                          </a:solidFill>
                        </a:rPr>
                        <a:t>Initial investment </a:t>
                      </a:r>
                    </a:p>
                    <a:p>
                      <a:r>
                        <a:rPr lang="en-IN" dirty="0">
                          <a:solidFill>
                            <a:schemeClr val="tx1"/>
                          </a:solidFill>
                        </a:rPr>
                        <a:t>     (outflow)</a:t>
                      </a:r>
                    </a:p>
                  </a:txBody>
                  <a:tcPr marL="118622" marR="118622">
                    <a:lnT w="12700" cap="flat" cmpd="sng" algn="ctr">
                      <a:noFill/>
                      <a:prstDash val="solid"/>
                      <a:round/>
                      <a:headEnd type="none" w="med" len="med"/>
                      <a:tailEnd type="none" w="med" len="med"/>
                    </a:lnT>
                    <a:solidFill>
                      <a:schemeClr val="bg1"/>
                    </a:solidFill>
                  </a:tcPr>
                </a:tc>
                <a:tc>
                  <a:txBody>
                    <a:bodyPr/>
                    <a:lstStyle/>
                    <a:p>
                      <a:pPr algn="ctr"/>
                      <a:endParaRPr lang="en-IN" dirty="0">
                        <a:solidFill>
                          <a:schemeClr val="tx1"/>
                        </a:solidFill>
                      </a:endParaRPr>
                    </a:p>
                    <a:p>
                      <a:pPr algn="ctr"/>
                      <a:r>
                        <a:rPr lang="en-IN" dirty="0">
                          <a:solidFill>
                            <a:schemeClr val="tx1"/>
                          </a:solidFill>
                        </a:rPr>
                        <a:t>Now</a:t>
                      </a:r>
                    </a:p>
                  </a:txBody>
                  <a:tcPr marL="118622" marR="118622">
                    <a:lnT w="12700" cap="flat" cmpd="sng" algn="ctr">
                      <a:noFill/>
                      <a:prstDash val="solid"/>
                      <a:round/>
                      <a:headEnd type="none" w="med" len="med"/>
                      <a:tailEnd type="none" w="med" len="med"/>
                    </a:lnT>
                    <a:solidFill>
                      <a:schemeClr val="bg1"/>
                    </a:solidFill>
                  </a:tcPr>
                </a:tc>
                <a:tc>
                  <a:txBody>
                    <a:bodyPr/>
                    <a:lstStyle/>
                    <a:p>
                      <a:pPr algn="ctr"/>
                      <a:endParaRPr lang="en-IN" dirty="0">
                        <a:solidFill>
                          <a:schemeClr val="tx1"/>
                        </a:solidFill>
                      </a:endParaRPr>
                    </a:p>
                    <a:p>
                      <a:pPr algn="ctr"/>
                      <a:r>
                        <a:rPr lang="en-IN" dirty="0">
                          <a:solidFill>
                            <a:schemeClr val="tx1"/>
                          </a:solidFill>
                        </a:rPr>
                        <a:t>$(3, 169)</a:t>
                      </a:r>
                    </a:p>
                  </a:txBody>
                  <a:tcPr marL="118622" marR="118622">
                    <a:lnT w="12700" cap="flat" cmpd="sng" algn="ctr">
                      <a:noFill/>
                      <a:prstDash val="solid"/>
                      <a:round/>
                      <a:headEnd type="none" w="med" len="med"/>
                      <a:tailEnd type="none" w="med" len="med"/>
                    </a:lnT>
                    <a:solidFill>
                      <a:schemeClr val="bg1"/>
                    </a:solidFill>
                  </a:tcPr>
                </a:tc>
                <a:tc>
                  <a:txBody>
                    <a:bodyPr/>
                    <a:lstStyle/>
                    <a:p>
                      <a:pPr algn="ctr"/>
                      <a:endParaRPr lang="en-IN" dirty="0">
                        <a:solidFill>
                          <a:schemeClr val="tx1"/>
                        </a:solidFill>
                      </a:endParaRPr>
                    </a:p>
                    <a:p>
                      <a:pPr algn="ctr"/>
                      <a:r>
                        <a:rPr lang="en-IN" dirty="0">
                          <a:solidFill>
                            <a:schemeClr val="tx1"/>
                          </a:solidFill>
                        </a:rPr>
                        <a:t>1.000</a:t>
                      </a:r>
                    </a:p>
                  </a:txBody>
                  <a:tcPr marL="118622" marR="118622">
                    <a:lnT w="12700" cap="flat" cmpd="sng" algn="ctr">
                      <a:noFill/>
                      <a:prstDash val="solid"/>
                      <a:round/>
                      <a:headEnd type="none" w="med" len="med"/>
                      <a:tailEnd type="none" w="med" len="med"/>
                    </a:lnT>
                    <a:solidFill>
                      <a:schemeClr val="bg1"/>
                    </a:solidFill>
                  </a:tcPr>
                </a:tc>
                <a:tc>
                  <a:txBody>
                    <a:bodyPr/>
                    <a:lstStyle/>
                    <a:p>
                      <a:pPr algn="ctr"/>
                      <a:endParaRPr lang="en-IN" dirty="0">
                        <a:solidFill>
                          <a:schemeClr val="tx1"/>
                        </a:solidFill>
                      </a:endParaRPr>
                    </a:p>
                    <a:p>
                      <a:pPr algn="ctr"/>
                      <a:r>
                        <a:rPr lang="en-IN" dirty="0">
                          <a:solidFill>
                            <a:schemeClr val="tx1"/>
                          </a:solidFill>
                        </a:rPr>
                        <a:t>$(3,169)</a:t>
                      </a:r>
                    </a:p>
                  </a:txBody>
                  <a:tcPr marL="118622" marR="118622">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726162425"/>
                  </a:ext>
                </a:extLst>
              </a:tr>
              <a:tr h="370840">
                <a:tc>
                  <a:txBody>
                    <a:bodyPr/>
                    <a:lstStyle/>
                    <a:p>
                      <a:r>
                        <a:rPr lang="en-IN" dirty="0">
                          <a:solidFill>
                            <a:schemeClr val="tx1"/>
                          </a:solidFill>
                        </a:rPr>
                        <a:t>Annual cash inflows</a:t>
                      </a:r>
                    </a:p>
                  </a:txBody>
                  <a:tcPr marL="118622" marR="118622">
                    <a:solidFill>
                      <a:schemeClr val="bg1"/>
                    </a:solidFill>
                  </a:tcPr>
                </a:tc>
                <a:tc>
                  <a:txBody>
                    <a:bodyPr/>
                    <a:lstStyle/>
                    <a:p>
                      <a:pPr algn="ctr"/>
                      <a:r>
                        <a:rPr lang="en-IN" dirty="0">
                          <a:solidFill>
                            <a:schemeClr val="tx1"/>
                          </a:solidFill>
                        </a:rPr>
                        <a:t>1</a:t>
                      </a:r>
                    </a:p>
                  </a:txBody>
                  <a:tcPr marL="118622" marR="118622">
                    <a:solidFill>
                      <a:schemeClr val="bg1"/>
                    </a:solidFill>
                  </a:tcPr>
                </a:tc>
                <a:tc>
                  <a:txBody>
                    <a:bodyPr/>
                    <a:lstStyle/>
                    <a:p>
                      <a:pPr algn="ctr"/>
                      <a:r>
                        <a:rPr lang="en-IN" dirty="0">
                          <a:solidFill>
                            <a:schemeClr val="tx1"/>
                          </a:solidFill>
                        </a:rPr>
                        <a:t>  $1,000</a:t>
                      </a:r>
                    </a:p>
                  </a:txBody>
                  <a:tcPr marL="118622" marR="118622">
                    <a:solidFill>
                      <a:schemeClr val="bg1"/>
                    </a:solidFill>
                  </a:tcPr>
                </a:tc>
                <a:tc>
                  <a:txBody>
                    <a:bodyPr/>
                    <a:lstStyle/>
                    <a:p>
                      <a:pPr algn="ctr"/>
                      <a:r>
                        <a:rPr lang="en-IN" dirty="0">
                          <a:solidFill>
                            <a:schemeClr val="tx1"/>
                          </a:solidFill>
                        </a:rPr>
                        <a:t>0.909</a:t>
                      </a:r>
                    </a:p>
                  </a:txBody>
                  <a:tcPr marL="118622" marR="118622">
                    <a:solidFill>
                      <a:schemeClr val="bg1"/>
                    </a:solidFill>
                  </a:tcPr>
                </a:tc>
                <a:tc>
                  <a:txBody>
                    <a:bodyPr/>
                    <a:lstStyle/>
                    <a:p>
                      <a:pPr algn="ctr"/>
                      <a:r>
                        <a:rPr lang="en-IN" dirty="0">
                          <a:solidFill>
                            <a:schemeClr val="tx1"/>
                          </a:solidFill>
                        </a:rPr>
                        <a:t>    $909</a:t>
                      </a:r>
                    </a:p>
                  </a:txBody>
                  <a:tcPr marL="118622" marR="118622">
                    <a:solidFill>
                      <a:schemeClr val="bg1"/>
                    </a:solidFill>
                  </a:tcPr>
                </a:tc>
                <a:extLst>
                  <a:ext uri="{0D108BD9-81ED-4DB2-BD59-A6C34878D82A}">
                    <a16:rowId xmlns:a16="http://schemas.microsoft.com/office/drawing/2014/main" val="4278725488"/>
                  </a:ext>
                </a:extLst>
              </a:tr>
              <a:tr h="370840">
                <a:tc>
                  <a:txBody>
                    <a:bodyPr/>
                    <a:lstStyle/>
                    <a:p>
                      <a:r>
                        <a:rPr lang="en-IN" dirty="0">
                          <a:solidFill>
                            <a:schemeClr val="tx1"/>
                          </a:solidFill>
                        </a:rPr>
                        <a:t>Annual cash inflows</a:t>
                      </a:r>
                    </a:p>
                  </a:txBody>
                  <a:tcPr marL="118622" marR="118622">
                    <a:solidFill>
                      <a:schemeClr val="bg1"/>
                    </a:solidFill>
                  </a:tcPr>
                </a:tc>
                <a:tc>
                  <a:txBody>
                    <a:bodyPr/>
                    <a:lstStyle/>
                    <a:p>
                      <a:pPr algn="ctr"/>
                      <a:r>
                        <a:rPr lang="en-IN" dirty="0">
                          <a:solidFill>
                            <a:schemeClr val="tx1"/>
                          </a:solidFill>
                        </a:rPr>
                        <a:t>2</a:t>
                      </a:r>
                    </a:p>
                  </a:txBody>
                  <a:tcPr marL="118622" marR="118622">
                    <a:solidFill>
                      <a:schemeClr val="bg1"/>
                    </a:solidFill>
                  </a:tcPr>
                </a:tc>
                <a:tc>
                  <a:txBody>
                    <a:bodyPr/>
                    <a:lstStyle/>
                    <a:p>
                      <a:pPr algn="ctr"/>
                      <a:r>
                        <a:rPr lang="en-IN" dirty="0">
                          <a:solidFill>
                            <a:schemeClr val="tx1"/>
                          </a:solidFill>
                        </a:rPr>
                        <a:t>  $1,000</a:t>
                      </a:r>
                    </a:p>
                  </a:txBody>
                  <a:tcPr marL="118622" marR="118622">
                    <a:solidFill>
                      <a:schemeClr val="bg1"/>
                    </a:solidFill>
                  </a:tcPr>
                </a:tc>
                <a:tc>
                  <a:txBody>
                    <a:bodyPr/>
                    <a:lstStyle/>
                    <a:p>
                      <a:pPr algn="ctr"/>
                      <a:r>
                        <a:rPr lang="en-IN" dirty="0">
                          <a:solidFill>
                            <a:schemeClr val="tx1"/>
                          </a:solidFill>
                        </a:rPr>
                        <a:t>0.826</a:t>
                      </a:r>
                    </a:p>
                  </a:txBody>
                  <a:tcPr marL="118622" marR="118622">
                    <a:solidFill>
                      <a:schemeClr val="bg1"/>
                    </a:solidFill>
                  </a:tcPr>
                </a:tc>
                <a:tc>
                  <a:txBody>
                    <a:bodyPr/>
                    <a:lstStyle/>
                    <a:p>
                      <a:pPr algn="ctr"/>
                      <a:r>
                        <a:rPr lang="en-IN" dirty="0">
                          <a:solidFill>
                            <a:schemeClr val="tx1"/>
                          </a:solidFill>
                        </a:rPr>
                        <a:t>    $826</a:t>
                      </a:r>
                    </a:p>
                  </a:txBody>
                  <a:tcPr marL="118622" marR="118622">
                    <a:solidFill>
                      <a:schemeClr val="bg1"/>
                    </a:solidFill>
                  </a:tcPr>
                </a:tc>
                <a:extLst>
                  <a:ext uri="{0D108BD9-81ED-4DB2-BD59-A6C34878D82A}">
                    <a16:rowId xmlns:a16="http://schemas.microsoft.com/office/drawing/2014/main" val="3765016248"/>
                  </a:ext>
                </a:extLst>
              </a:tr>
              <a:tr h="370840">
                <a:tc>
                  <a:txBody>
                    <a:bodyPr/>
                    <a:lstStyle/>
                    <a:p>
                      <a:r>
                        <a:rPr lang="en-IN" dirty="0">
                          <a:solidFill>
                            <a:schemeClr val="tx1"/>
                          </a:solidFill>
                        </a:rPr>
                        <a:t>Annual cash inflows</a:t>
                      </a:r>
                    </a:p>
                  </a:txBody>
                  <a:tcPr marL="118622" marR="118622">
                    <a:solidFill>
                      <a:schemeClr val="bg1"/>
                    </a:solidFill>
                  </a:tcPr>
                </a:tc>
                <a:tc>
                  <a:txBody>
                    <a:bodyPr/>
                    <a:lstStyle/>
                    <a:p>
                      <a:pPr algn="ctr"/>
                      <a:r>
                        <a:rPr lang="en-IN" dirty="0">
                          <a:solidFill>
                            <a:schemeClr val="tx1"/>
                          </a:solidFill>
                        </a:rPr>
                        <a:t>3</a:t>
                      </a:r>
                    </a:p>
                  </a:txBody>
                  <a:tcPr marL="118622" marR="118622">
                    <a:solidFill>
                      <a:schemeClr val="bg1"/>
                    </a:solidFill>
                  </a:tcPr>
                </a:tc>
                <a:tc>
                  <a:txBody>
                    <a:bodyPr/>
                    <a:lstStyle/>
                    <a:p>
                      <a:pPr algn="ctr"/>
                      <a:r>
                        <a:rPr lang="en-IN" dirty="0">
                          <a:solidFill>
                            <a:schemeClr val="tx1"/>
                          </a:solidFill>
                        </a:rPr>
                        <a:t>  $1,000</a:t>
                      </a:r>
                    </a:p>
                  </a:txBody>
                  <a:tcPr marL="118622" marR="118622">
                    <a:solidFill>
                      <a:schemeClr val="bg1"/>
                    </a:solidFill>
                  </a:tcPr>
                </a:tc>
                <a:tc>
                  <a:txBody>
                    <a:bodyPr/>
                    <a:lstStyle/>
                    <a:p>
                      <a:pPr algn="ctr"/>
                      <a:r>
                        <a:rPr lang="en-IN" dirty="0">
                          <a:solidFill>
                            <a:schemeClr val="tx1"/>
                          </a:solidFill>
                        </a:rPr>
                        <a:t>0.751</a:t>
                      </a:r>
                    </a:p>
                  </a:txBody>
                  <a:tcPr marL="118622" marR="118622">
                    <a:solidFill>
                      <a:schemeClr val="bg1"/>
                    </a:solidFill>
                  </a:tcPr>
                </a:tc>
                <a:tc>
                  <a:txBody>
                    <a:bodyPr/>
                    <a:lstStyle/>
                    <a:p>
                      <a:pPr algn="ctr"/>
                      <a:r>
                        <a:rPr lang="en-IN" dirty="0">
                          <a:solidFill>
                            <a:schemeClr val="tx1"/>
                          </a:solidFill>
                        </a:rPr>
                        <a:t>   $751</a:t>
                      </a:r>
                    </a:p>
                  </a:txBody>
                  <a:tcPr marL="118622" marR="118622">
                    <a:solidFill>
                      <a:schemeClr val="bg1"/>
                    </a:solidFill>
                  </a:tcPr>
                </a:tc>
                <a:extLst>
                  <a:ext uri="{0D108BD9-81ED-4DB2-BD59-A6C34878D82A}">
                    <a16:rowId xmlns:a16="http://schemas.microsoft.com/office/drawing/2014/main" val="1815467025"/>
                  </a:ext>
                </a:extLst>
              </a:tr>
              <a:tr h="370840">
                <a:tc>
                  <a:txBody>
                    <a:bodyPr/>
                    <a:lstStyle/>
                    <a:p>
                      <a:r>
                        <a:rPr lang="en-IN" dirty="0">
                          <a:solidFill>
                            <a:schemeClr val="tx1"/>
                          </a:solidFill>
                        </a:rPr>
                        <a:t>Annual cash inflows</a:t>
                      </a:r>
                    </a:p>
                  </a:txBody>
                  <a:tcPr marL="118622" marR="118622">
                    <a:solidFill>
                      <a:schemeClr val="bg1"/>
                    </a:solidFill>
                  </a:tcPr>
                </a:tc>
                <a:tc>
                  <a:txBody>
                    <a:bodyPr/>
                    <a:lstStyle/>
                    <a:p>
                      <a:pPr algn="ctr"/>
                      <a:r>
                        <a:rPr lang="en-IN" dirty="0">
                          <a:solidFill>
                            <a:schemeClr val="tx1"/>
                          </a:solidFill>
                        </a:rPr>
                        <a:t>4</a:t>
                      </a:r>
                    </a:p>
                  </a:txBody>
                  <a:tcPr marL="118622" marR="118622">
                    <a:solidFill>
                      <a:schemeClr val="bg1"/>
                    </a:solidFill>
                  </a:tcPr>
                </a:tc>
                <a:tc>
                  <a:txBody>
                    <a:bodyPr/>
                    <a:lstStyle/>
                    <a:p>
                      <a:pPr algn="ctr"/>
                      <a:r>
                        <a:rPr lang="en-IN" dirty="0">
                          <a:solidFill>
                            <a:schemeClr val="tx1"/>
                          </a:solidFill>
                        </a:rPr>
                        <a:t>  $1,000</a:t>
                      </a:r>
                    </a:p>
                  </a:txBody>
                  <a:tcPr marL="118622" marR="118622">
                    <a:solidFill>
                      <a:schemeClr val="bg1"/>
                    </a:solidFill>
                  </a:tcPr>
                </a:tc>
                <a:tc>
                  <a:txBody>
                    <a:bodyPr/>
                    <a:lstStyle/>
                    <a:p>
                      <a:pPr algn="ctr"/>
                      <a:r>
                        <a:rPr lang="en-IN" dirty="0">
                          <a:solidFill>
                            <a:schemeClr val="tx1"/>
                          </a:solidFill>
                        </a:rPr>
                        <a:t>0.683</a:t>
                      </a:r>
                    </a:p>
                  </a:txBody>
                  <a:tcPr marL="118622" marR="118622">
                    <a:solidFill>
                      <a:schemeClr val="bg1"/>
                    </a:solidFill>
                  </a:tcPr>
                </a:tc>
                <a:tc>
                  <a:txBody>
                    <a:bodyPr/>
                    <a:lstStyle/>
                    <a:p>
                      <a:pPr algn="ctr"/>
                      <a:r>
                        <a:rPr lang="en-IN" u="sng" dirty="0">
                          <a:solidFill>
                            <a:schemeClr val="tx1"/>
                          </a:solidFill>
                        </a:rPr>
                        <a:t>   $683</a:t>
                      </a:r>
                    </a:p>
                  </a:txBody>
                  <a:tcPr marL="118622" marR="118622">
                    <a:solidFill>
                      <a:schemeClr val="bg1"/>
                    </a:solidFill>
                  </a:tcPr>
                </a:tc>
                <a:extLst>
                  <a:ext uri="{0D108BD9-81ED-4DB2-BD59-A6C34878D82A}">
                    <a16:rowId xmlns:a16="http://schemas.microsoft.com/office/drawing/2014/main" val="3930395002"/>
                  </a:ext>
                </a:extLst>
              </a:tr>
              <a:tr h="370840">
                <a:tc>
                  <a:txBody>
                    <a:bodyPr/>
                    <a:lstStyle/>
                    <a:p>
                      <a:r>
                        <a:rPr lang="en-IN" dirty="0">
                          <a:solidFill>
                            <a:schemeClr val="tx1"/>
                          </a:solidFill>
                        </a:rPr>
                        <a:t>Net present value</a:t>
                      </a:r>
                    </a:p>
                  </a:txBody>
                  <a:tcPr marL="118622" marR="118622">
                    <a:solidFill>
                      <a:schemeClr val="bg1"/>
                    </a:solidFill>
                  </a:tcPr>
                </a:tc>
                <a:tc>
                  <a:txBody>
                    <a:bodyPr/>
                    <a:lstStyle/>
                    <a:p>
                      <a:endParaRPr lang="en-IN" dirty="0">
                        <a:solidFill>
                          <a:schemeClr val="tx1"/>
                        </a:solidFill>
                      </a:endParaRPr>
                    </a:p>
                  </a:txBody>
                  <a:tcPr marL="118622" marR="118622">
                    <a:solidFill>
                      <a:schemeClr val="bg1"/>
                    </a:solidFill>
                  </a:tcPr>
                </a:tc>
                <a:tc>
                  <a:txBody>
                    <a:bodyPr/>
                    <a:lstStyle/>
                    <a:p>
                      <a:pPr algn="ctr"/>
                      <a:endParaRPr lang="en-IN" dirty="0">
                        <a:solidFill>
                          <a:schemeClr val="tx1"/>
                        </a:solidFill>
                      </a:endParaRPr>
                    </a:p>
                  </a:txBody>
                  <a:tcPr marL="118622" marR="118622">
                    <a:solidFill>
                      <a:schemeClr val="bg1"/>
                    </a:solidFill>
                  </a:tcPr>
                </a:tc>
                <a:tc>
                  <a:txBody>
                    <a:bodyPr/>
                    <a:lstStyle/>
                    <a:p>
                      <a:pPr algn="ctr"/>
                      <a:endParaRPr lang="en-IN" dirty="0">
                        <a:solidFill>
                          <a:schemeClr val="tx1"/>
                        </a:solidFill>
                      </a:endParaRPr>
                    </a:p>
                  </a:txBody>
                  <a:tcPr marL="118622" marR="118622">
                    <a:solidFill>
                      <a:schemeClr val="bg1"/>
                    </a:solidFill>
                  </a:tcPr>
                </a:tc>
                <a:tc>
                  <a:txBody>
                    <a:bodyPr/>
                    <a:lstStyle/>
                    <a:p>
                      <a:pPr algn="ctr"/>
                      <a:r>
                        <a:rPr lang="en-IN" u="dbl" baseline="0" dirty="0">
                          <a:solidFill>
                            <a:schemeClr val="tx1"/>
                          </a:solidFill>
                        </a:rPr>
                        <a:t>           -</a:t>
                      </a:r>
                    </a:p>
                  </a:txBody>
                  <a:tcPr marL="118622" marR="118622">
                    <a:solidFill>
                      <a:schemeClr val="bg1"/>
                    </a:solidFill>
                  </a:tcPr>
                </a:tc>
                <a:extLst>
                  <a:ext uri="{0D108BD9-81ED-4DB2-BD59-A6C34878D82A}">
                    <a16:rowId xmlns:a16="http://schemas.microsoft.com/office/drawing/2014/main" val="650178849"/>
                  </a:ext>
                </a:extLst>
              </a:tr>
            </a:tbl>
          </a:graphicData>
        </a:graphic>
      </p:graphicFrame>
      <p:sp>
        <p:nvSpPr>
          <p:cNvPr id="3" name="Content Placeholder 2">
            <a:extLst>
              <a:ext uri="{FF2B5EF4-FFF2-40B4-BE49-F238E27FC236}">
                <a16:creationId xmlns:a16="http://schemas.microsoft.com/office/drawing/2014/main" id="{3FF1434C-00C2-4EC2-8365-F086DE832F97}"/>
              </a:ext>
            </a:extLst>
          </p:cNvPr>
          <p:cNvSpPr>
            <a:spLocks noGrp="1"/>
          </p:cNvSpPr>
          <p:nvPr>
            <p:ph idx="1"/>
          </p:nvPr>
        </p:nvSpPr>
        <p:spPr>
          <a:xfrm>
            <a:off x="822325" y="4953000"/>
            <a:ext cx="7543800" cy="1219200"/>
          </a:xfrm>
          <a:ln>
            <a:solidFill>
              <a:schemeClr val="tx1"/>
            </a:solidFill>
          </a:ln>
        </p:spPr>
        <p:txBody>
          <a:bodyPr/>
          <a:lstStyle/>
          <a:p>
            <a:pPr marL="57150"/>
            <a:r>
              <a:rPr lang="en-US" sz="2400" noProof="0" dirty="0"/>
              <a:t>This implies that the cash inflows are sufficient to recover the </a:t>
            </a:r>
            <a:r>
              <a:rPr lang="en-US" sz="2400" noProof="0" dirty="0">
                <a:solidFill>
                  <a:schemeClr val="accent5"/>
                </a:solidFill>
              </a:rPr>
              <a:t>$3,169 initial investment</a:t>
            </a:r>
            <a:r>
              <a:rPr lang="en-US" sz="2400" noProof="0" dirty="0"/>
              <a:t> and to provide exactly a </a:t>
            </a:r>
            <a:r>
              <a:rPr lang="en-US" sz="2400" noProof="0" dirty="0">
                <a:solidFill>
                  <a:schemeClr val="accent5"/>
                </a:solidFill>
              </a:rPr>
              <a:t>10% return</a:t>
            </a:r>
            <a:r>
              <a:rPr lang="en-US" sz="2400" noProof="0" dirty="0"/>
              <a:t> on the investment.</a:t>
            </a:r>
          </a:p>
        </p:txBody>
      </p:sp>
    </p:spTree>
    <p:extLst>
      <p:ext uri="{BB962C8B-B14F-4D97-AF65-F5344CB8AC3E}">
        <p14:creationId xmlns:p14="http://schemas.microsoft.com/office/powerpoint/2010/main" val="3088414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eaLnBrk="1" hangingPunct="1">
              <a:defRPr/>
            </a:pPr>
            <a:r>
              <a:rPr lang="en-US" altLang="en-US" noProof="0" dirty="0">
                <a:ea typeface="+mj-ea"/>
              </a:rPr>
              <a:t>Learning Objective 3</a:t>
            </a:r>
          </a:p>
        </p:txBody>
      </p:sp>
      <p:sp>
        <p:nvSpPr>
          <p:cNvPr id="2" name="Content Placeholder 1">
            <a:extLst>
              <a:ext uri="{FF2B5EF4-FFF2-40B4-BE49-F238E27FC236}">
                <a16:creationId xmlns:a16="http://schemas.microsoft.com/office/drawing/2014/main" id="{CCABD07E-E295-4CE6-B918-208C862DFE52}"/>
              </a:ext>
            </a:extLst>
          </p:cNvPr>
          <p:cNvSpPr>
            <a:spLocks noGrp="1"/>
          </p:cNvSpPr>
          <p:nvPr>
            <p:ph idx="1"/>
          </p:nvPr>
        </p:nvSpPr>
        <p:spPr>
          <a:xfrm>
            <a:off x="822325" y="1447800"/>
            <a:ext cx="7543800" cy="1752600"/>
          </a:xfrm>
          <a:ln w="28575">
            <a:solidFill>
              <a:srgbClr val="002060"/>
            </a:solidFill>
          </a:ln>
        </p:spPr>
        <p:txBody>
          <a:bodyPr/>
          <a:lstStyle/>
          <a:p>
            <a:pPr algn="ctr"/>
            <a:r>
              <a:rPr lang="en-US" sz="3200" noProof="0" dirty="0">
                <a:solidFill>
                  <a:srgbClr val="000000"/>
                </a:solidFill>
                <a:ea typeface="ＭＳ Ｐゴシック" pitchFamily="34" charset="-128"/>
              </a:rPr>
              <a:t>Evaluate the acceptability of an investment project using the internal rate of return method.</a:t>
            </a:r>
          </a:p>
        </p:txBody>
      </p:sp>
    </p:spTree>
    <p:extLst>
      <p:ext uri="{BB962C8B-B14F-4D97-AF65-F5344CB8AC3E}">
        <p14:creationId xmlns:p14="http://schemas.microsoft.com/office/powerpoint/2010/main" val="23361756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EE72F-E359-4DA1-9B08-DA290E97EEF4}"/>
              </a:ext>
            </a:extLst>
          </p:cNvPr>
          <p:cNvSpPr>
            <a:spLocks noGrp="1"/>
          </p:cNvSpPr>
          <p:nvPr>
            <p:ph type="title"/>
          </p:nvPr>
        </p:nvSpPr>
        <p:spPr/>
        <p:txBody>
          <a:bodyPr>
            <a:normAutofit/>
          </a:bodyPr>
          <a:lstStyle/>
          <a:p>
            <a:r>
              <a:rPr lang="en-US" noProof="0" dirty="0"/>
              <a:t>Internal Rate of Return Method </a:t>
            </a:r>
            <a:r>
              <a:rPr lang="en-US" sz="1000" noProof="0" dirty="0"/>
              <a:t>1</a:t>
            </a:r>
          </a:p>
        </p:txBody>
      </p:sp>
      <p:sp>
        <p:nvSpPr>
          <p:cNvPr id="3" name="Content Placeholder 2">
            <a:extLst>
              <a:ext uri="{FF2B5EF4-FFF2-40B4-BE49-F238E27FC236}">
                <a16:creationId xmlns:a16="http://schemas.microsoft.com/office/drawing/2014/main" id="{5326A519-0322-49E8-837C-F2AD4C216756}"/>
              </a:ext>
            </a:extLst>
          </p:cNvPr>
          <p:cNvSpPr>
            <a:spLocks noGrp="1"/>
          </p:cNvSpPr>
          <p:nvPr>
            <p:ph idx="1"/>
          </p:nvPr>
        </p:nvSpPr>
        <p:spPr>
          <a:xfrm>
            <a:off x="822325" y="1447801"/>
            <a:ext cx="7543800" cy="3200399"/>
          </a:xfrm>
          <a:ln>
            <a:solidFill>
              <a:schemeClr val="tx1"/>
            </a:solidFill>
          </a:ln>
        </p:spPr>
        <p:txBody>
          <a:bodyPr/>
          <a:lstStyle/>
          <a:p>
            <a:pPr marL="57150" eaLnBrk="1" hangingPunct="1">
              <a:spcAft>
                <a:spcPct val="0"/>
              </a:spcAft>
            </a:pPr>
            <a:r>
              <a:rPr lang="en-US" sz="2400" noProof="0" dirty="0">
                <a:latin typeface="Calibri" charset="0"/>
                <a:ea typeface="MS PGothic" charset="0"/>
                <a:cs typeface="ＭＳ Ｐゴシック" charset="0"/>
              </a:rPr>
              <a:t>The </a:t>
            </a:r>
            <a:r>
              <a:rPr lang="en-US" sz="2400" noProof="0" dirty="0">
                <a:solidFill>
                  <a:srgbClr val="AC0000"/>
                </a:solidFill>
                <a:latin typeface="Calibri" charset="0"/>
                <a:ea typeface="MS PGothic" charset="0"/>
                <a:cs typeface="ＭＳ Ｐゴシック" charset="0"/>
              </a:rPr>
              <a:t>internal rate of return </a:t>
            </a:r>
            <a:r>
              <a:rPr lang="en-US" sz="2400" noProof="0" dirty="0">
                <a:latin typeface="Calibri" charset="0"/>
                <a:ea typeface="MS PGothic" charset="0"/>
                <a:cs typeface="ＭＳ Ｐゴシック" charset="0"/>
              </a:rPr>
              <a:t>is the rate of return promised by an investment project over its useful life. It is computed by finding the discount rate that will cause the </a:t>
            </a:r>
            <a:r>
              <a:rPr lang="en-US" sz="2400" noProof="0" dirty="0">
                <a:solidFill>
                  <a:srgbClr val="AC0000"/>
                </a:solidFill>
                <a:latin typeface="Calibri" charset="0"/>
                <a:ea typeface="MS PGothic" charset="0"/>
                <a:cs typeface="ＭＳ Ｐゴシック" charset="0"/>
              </a:rPr>
              <a:t>net present value</a:t>
            </a:r>
            <a:r>
              <a:rPr lang="en-US" sz="2400" noProof="0" dirty="0">
                <a:solidFill>
                  <a:srgbClr val="FF0000"/>
                </a:solidFill>
                <a:latin typeface="Calibri" charset="0"/>
                <a:ea typeface="MS PGothic" charset="0"/>
                <a:cs typeface="ＭＳ Ｐゴシック" charset="0"/>
              </a:rPr>
              <a:t> </a:t>
            </a:r>
            <a:r>
              <a:rPr lang="en-US" sz="2400" noProof="0" dirty="0">
                <a:latin typeface="Calibri" charset="0"/>
                <a:ea typeface="MS PGothic" charset="0"/>
                <a:cs typeface="ＭＳ Ｐゴシック" charset="0"/>
              </a:rPr>
              <a:t>of a project to be </a:t>
            </a:r>
            <a:r>
              <a:rPr lang="en-US" sz="2400" noProof="0" dirty="0">
                <a:solidFill>
                  <a:srgbClr val="AC0000"/>
                </a:solidFill>
                <a:latin typeface="Calibri" charset="0"/>
                <a:ea typeface="MS PGothic" charset="0"/>
                <a:cs typeface="ＭＳ Ｐゴシック" charset="0"/>
              </a:rPr>
              <a:t>zero</a:t>
            </a:r>
            <a:r>
              <a:rPr lang="en-US" sz="2400" noProof="0" dirty="0">
                <a:latin typeface="Calibri" charset="0"/>
                <a:ea typeface="MS PGothic" charset="0"/>
                <a:cs typeface="ＭＳ Ｐゴシック" charset="0"/>
              </a:rPr>
              <a:t>.</a:t>
            </a:r>
          </a:p>
          <a:p>
            <a:pPr marL="57150" eaLnBrk="1" hangingPunct="1">
              <a:spcAft>
                <a:spcPct val="0"/>
              </a:spcAft>
            </a:pPr>
            <a:r>
              <a:rPr lang="en-US" sz="2400" noProof="0" dirty="0">
                <a:latin typeface="Calibri" charset="0"/>
                <a:ea typeface="MS PGothic" charset="0"/>
                <a:cs typeface="ＭＳ Ｐゴシック" charset="0"/>
              </a:rPr>
              <a:t>It works very well if a project’s cash flows are identical every year. If the annual cash flows are not identical, a trial-and-error process must be used to find the internal rate of return.</a:t>
            </a:r>
          </a:p>
        </p:txBody>
      </p:sp>
    </p:spTree>
    <p:extLst>
      <p:ext uri="{BB962C8B-B14F-4D97-AF65-F5344CB8AC3E}">
        <p14:creationId xmlns:p14="http://schemas.microsoft.com/office/powerpoint/2010/main" val="429183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5EDC8-24AA-4ED8-8807-D4EA73DE175A}"/>
              </a:ext>
            </a:extLst>
          </p:cNvPr>
          <p:cNvSpPr>
            <a:spLocks noGrp="1"/>
          </p:cNvSpPr>
          <p:nvPr>
            <p:ph type="title"/>
          </p:nvPr>
        </p:nvSpPr>
        <p:spPr/>
        <p:txBody>
          <a:bodyPr/>
          <a:lstStyle/>
          <a:p>
            <a:r>
              <a:rPr lang="en-US" noProof="0" dirty="0"/>
              <a:t>Typical Cash Outflows</a:t>
            </a:r>
          </a:p>
        </p:txBody>
      </p:sp>
      <p:pic>
        <p:nvPicPr>
          <p:cNvPr id="13" name="Picture 12" descr="Illustration shows that typical cash outflows include repairs and maintenance, incremental operating costs, initial investment, and working capital.">
            <a:extLst>
              <a:ext uri="{FF2B5EF4-FFF2-40B4-BE49-F238E27FC236}">
                <a16:creationId xmlns:a16="http://schemas.microsoft.com/office/drawing/2014/main" id="{753F6AB8-AFE7-4BCC-82EB-EC31F577B7CD}"/>
              </a:ext>
            </a:extLst>
          </p:cNvPr>
          <p:cNvPicPr>
            <a:picLocks noChangeAspect="1"/>
          </p:cNvPicPr>
          <p:nvPr/>
        </p:nvPicPr>
        <p:blipFill>
          <a:blip r:embed="rId2"/>
          <a:stretch>
            <a:fillRect/>
          </a:stretch>
        </p:blipFill>
        <p:spPr>
          <a:xfrm>
            <a:off x="841690" y="2110585"/>
            <a:ext cx="7692710" cy="2843199"/>
          </a:xfrm>
          <a:prstGeom prst="rect">
            <a:avLst/>
          </a:prstGeom>
        </p:spPr>
      </p:pic>
    </p:spTree>
    <p:extLst>
      <p:ext uri="{BB962C8B-B14F-4D97-AF65-F5344CB8AC3E}">
        <p14:creationId xmlns:p14="http://schemas.microsoft.com/office/powerpoint/2010/main" val="19940032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247B3-0699-4A19-9443-842602A47A32}"/>
              </a:ext>
            </a:extLst>
          </p:cNvPr>
          <p:cNvSpPr>
            <a:spLocks noGrp="1"/>
          </p:cNvSpPr>
          <p:nvPr>
            <p:ph type="title"/>
          </p:nvPr>
        </p:nvSpPr>
        <p:spPr/>
        <p:txBody>
          <a:bodyPr>
            <a:normAutofit/>
          </a:bodyPr>
          <a:lstStyle/>
          <a:p>
            <a:r>
              <a:rPr lang="en-US" noProof="0" dirty="0"/>
              <a:t>Internal Rate of Return Method </a:t>
            </a:r>
            <a:r>
              <a:rPr lang="en-US" sz="1000" noProof="0" dirty="0"/>
              <a:t>2</a:t>
            </a:r>
          </a:p>
        </p:txBody>
      </p:sp>
      <p:sp>
        <p:nvSpPr>
          <p:cNvPr id="3" name="Content Placeholder 2">
            <a:extLst>
              <a:ext uri="{FF2B5EF4-FFF2-40B4-BE49-F238E27FC236}">
                <a16:creationId xmlns:a16="http://schemas.microsoft.com/office/drawing/2014/main" id="{5FDCF56D-B293-4361-824F-B5C8F676C1FE}"/>
              </a:ext>
            </a:extLst>
          </p:cNvPr>
          <p:cNvSpPr>
            <a:spLocks noGrp="1"/>
          </p:cNvSpPr>
          <p:nvPr>
            <p:ph idx="1"/>
          </p:nvPr>
        </p:nvSpPr>
        <p:spPr>
          <a:xfrm>
            <a:off x="822325" y="1447800"/>
            <a:ext cx="7543800" cy="535255"/>
          </a:xfrm>
        </p:spPr>
        <p:txBody>
          <a:bodyPr/>
          <a:lstStyle/>
          <a:p>
            <a:pPr algn="ctr"/>
            <a:r>
              <a:rPr lang="en-US" sz="2400" noProof="0" dirty="0"/>
              <a:t>General decision rule . . .</a:t>
            </a:r>
          </a:p>
        </p:txBody>
      </p:sp>
      <p:graphicFrame>
        <p:nvGraphicFramePr>
          <p:cNvPr id="6" name="Table 6">
            <a:extLst>
              <a:ext uri="{FF2B5EF4-FFF2-40B4-BE49-F238E27FC236}">
                <a16:creationId xmlns:a16="http://schemas.microsoft.com/office/drawing/2014/main" id="{02521D2D-545F-4D03-8996-F8B91DCF1E90}"/>
              </a:ext>
            </a:extLst>
          </p:cNvPr>
          <p:cNvGraphicFramePr>
            <a:graphicFrameLocks noGrp="1"/>
          </p:cNvGraphicFramePr>
          <p:nvPr>
            <p:extLst>
              <p:ext uri="{D42A27DB-BD31-4B8C-83A1-F6EECF244321}">
                <p14:modId xmlns:p14="http://schemas.microsoft.com/office/powerpoint/2010/main" val="1956176616"/>
              </p:ext>
            </p:extLst>
          </p:nvPr>
        </p:nvGraphicFramePr>
        <p:xfrm>
          <a:off x="883920" y="2209800"/>
          <a:ext cx="7376160" cy="1798320"/>
        </p:xfrm>
        <a:graphic>
          <a:graphicData uri="http://schemas.openxmlformats.org/drawingml/2006/table">
            <a:tbl>
              <a:tblPr firstRow="1" bandRow="1">
                <a:tableStyleId>{5C22544A-7EE6-4342-B048-85BDC9FD1C3A}</a:tableStyleId>
              </a:tblPr>
              <a:tblGrid>
                <a:gridCol w="4069080">
                  <a:extLst>
                    <a:ext uri="{9D8B030D-6E8A-4147-A177-3AD203B41FA5}">
                      <a16:colId xmlns:a16="http://schemas.microsoft.com/office/drawing/2014/main" val="103117101"/>
                    </a:ext>
                  </a:extLst>
                </a:gridCol>
                <a:gridCol w="3307080">
                  <a:extLst>
                    <a:ext uri="{9D8B030D-6E8A-4147-A177-3AD203B41FA5}">
                      <a16:colId xmlns:a16="http://schemas.microsoft.com/office/drawing/2014/main" val="3717443001"/>
                    </a:ext>
                  </a:extLst>
                </a:gridCol>
              </a:tblGrid>
              <a:tr h="370840">
                <a:tc>
                  <a:txBody>
                    <a:bodyPr/>
                    <a:lstStyle/>
                    <a:p>
                      <a:pPr algn="ctr"/>
                      <a:r>
                        <a:rPr lang="en-US" sz="2000" baseline="0" dirty="0">
                          <a:solidFill>
                            <a:srgbClr val="AC0000"/>
                          </a:solidFill>
                        </a:rPr>
                        <a:t>If the Internal Rate of Return is . . .</a:t>
                      </a:r>
                    </a:p>
                  </a:txBody>
                  <a:tcPr marL="110642" marR="110642">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sz="2000" baseline="0" dirty="0">
                          <a:solidFill>
                            <a:srgbClr val="AC0000"/>
                          </a:solidFill>
                        </a:rPr>
                        <a:t>Then the Project is . . .</a:t>
                      </a:r>
                    </a:p>
                  </a:txBody>
                  <a:tcPr marL="110642" marR="110642">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5812461"/>
                  </a:ext>
                </a:extLst>
              </a:tr>
              <a:tr h="370840">
                <a:tc>
                  <a:txBody>
                    <a:bodyPr/>
                    <a:lstStyle/>
                    <a:p>
                      <a:pPr algn="ctr"/>
                      <a:r>
                        <a:rPr lang="en-US" sz="2000" baseline="0" dirty="0">
                          <a:solidFill>
                            <a:schemeClr val="tx1"/>
                          </a:solidFill>
                        </a:rPr>
                        <a:t>Equal to or greater than the minimum required rate of return . . .</a:t>
                      </a:r>
                    </a:p>
                  </a:txBody>
                  <a:tcPr marL="110642" marR="110642">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ctr"/>
                      <a:r>
                        <a:rPr lang="en-IN" sz="2000" baseline="0" dirty="0">
                          <a:solidFill>
                            <a:schemeClr val="tx1"/>
                          </a:solidFill>
                        </a:rPr>
                        <a:t>Acceptable.</a:t>
                      </a:r>
                    </a:p>
                  </a:txBody>
                  <a:tcPr marL="110642" marR="110642">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756240802"/>
                  </a:ext>
                </a:extLst>
              </a:tr>
              <a:tr h="370840">
                <a:tc>
                  <a:txBody>
                    <a:bodyPr/>
                    <a:lstStyle/>
                    <a:p>
                      <a:pPr algn="ctr"/>
                      <a:r>
                        <a:rPr lang="en-US" sz="2000" baseline="0" dirty="0">
                          <a:solidFill>
                            <a:schemeClr val="tx1"/>
                          </a:solidFill>
                        </a:rPr>
                        <a:t>Less than the minimum required rate of return . . .</a:t>
                      </a:r>
                    </a:p>
                  </a:txBody>
                  <a:tcPr marL="110642" marR="110642">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sz="2000" baseline="0" dirty="0">
                          <a:solidFill>
                            <a:schemeClr val="tx1"/>
                          </a:solidFill>
                        </a:rPr>
                        <a:t>Rejected.</a:t>
                      </a:r>
                    </a:p>
                  </a:txBody>
                  <a:tcPr marL="110642" marR="110642">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6874453"/>
                  </a:ext>
                </a:extLst>
              </a:tr>
            </a:tbl>
          </a:graphicData>
        </a:graphic>
      </p:graphicFrame>
      <p:sp>
        <p:nvSpPr>
          <p:cNvPr id="4" name="Content Placeholder 3">
            <a:extLst>
              <a:ext uri="{FF2B5EF4-FFF2-40B4-BE49-F238E27FC236}">
                <a16:creationId xmlns:a16="http://schemas.microsoft.com/office/drawing/2014/main" id="{17380C53-E871-486E-9C85-3DE3CF9E95B0}"/>
              </a:ext>
            </a:extLst>
          </p:cNvPr>
          <p:cNvSpPr>
            <a:spLocks noGrp="1"/>
          </p:cNvSpPr>
          <p:nvPr>
            <p:ph idx="10"/>
          </p:nvPr>
        </p:nvSpPr>
        <p:spPr>
          <a:xfrm>
            <a:off x="822324" y="4495800"/>
            <a:ext cx="7940676" cy="838200"/>
          </a:xfrm>
        </p:spPr>
        <p:txBody>
          <a:bodyPr/>
          <a:lstStyle/>
          <a:p>
            <a:r>
              <a:rPr lang="en-US" sz="2400" noProof="0" dirty="0"/>
              <a:t>When using the internal rate of return, the cost of capital acts as a </a:t>
            </a:r>
            <a:r>
              <a:rPr lang="en-US" sz="2400" noProof="0" dirty="0">
                <a:solidFill>
                  <a:srgbClr val="AC0000"/>
                </a:solidFill>
              </a:rPr>
              <a:t>hurdle rate</a:t>
            </a:r>
            <a:r>
              <a:rPr lang="en-US" sz="2400" noProof="0" dirty="0"/>
              <a:t> that a project must clear for acceptance.</a:t>
            </a:r>
          </a:p>
        </p:txBody>
      </p:sp>
    </p:spTree>
    <p:extLst>
      <p:ext uri="{BB962C8B-B14F-4D97-AF65-F5344CB8AC3E}">
        <p14:creationId xmlns:p14="http://schemas.microsoft.com/office/powerpoint/2010/main" val="12579516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021AD-AC87-4EBC-AB4D-B4E5065AD42B}"/>
              </a:ext>
            </a:extLst>
          </p:cNvPr>
          <p:cNvSpPr>
            <a:spLocks noGrp="1"/>
          </p:cNvSpPr>
          <p:nvPr>
            <p:ph type="title"/>
          </p:nvPr>
        </p:nvSpPr>
        <p:spPr/>
        <p:txBody>
          <a:bodyPr>
            <a:normAutofit/>
          </a:bodyPr>
          <a:lstStyle/>
          <a:p>
            <a:r>
              <a:rPr lang="en-US" noProof="0" dirty="0"/>
              <a:t>Internal Rate of Return Method </a:t>
            </a:r>
            <a:r>
              <a:rPr lang="en-US" sz="1000" noProof="0" dirty="0"/>
              <a:t>3</a:t>
            </a:r>
          </a:p>
        </p:txBody>
      </p:sp>
      <p:sp>
        <p:nvSpPr>
          <p:cNvPr id="3" name="Content Placeholder 2">
            <a:extLst>
              <a:ext uri="{FF2B5EF4-FFF2-40B4-BE49-F238E27FC236}">
                <a16:creationId xmlns:a16="http://schemas.microsoft.com/office/drawing/2014/main" id="{C53486F7-2F14-4888-B7C8-5559A23481ED}"/>
              </a:ext>
            </a:extLst>
          </p:cNvPr>
          <p:cNvSpPr>
            <a:spLocks noGrp="1"/>
          </p:cNvSpPr>
          <p:nvPr>
            <p:ph idx="1"/>
          </p:nvPr>
        </p:nvSpPr>
        <p:spPr>
          <a:xfrm>
            <a:off x="822325" y="1447801"/>
            <a:ext cx="7543800" cy="2057399"/>
          </a:xfrm>
          <a:ln>
            <a:solidFill>
              <a:schemeClr val="tx1"/>
            </a:solidFill>
          </a:ln>
        </p:spPr>
        <p:txBody>
          <a:bodyPr/>
          <a:lstStyle/>
          <a:p>
            <a:pPr marL="57150"/>
            <a:r>
              <a:rPr lang="en-US" sz="2800" noProof="0" dirty="0"/>
              <a:t>Decker Company can purchase a new machine at a cost of $104,320 that will save $20,000 per year in cash operating costs.</a:t>
            </a:r>
          </a:p>
          <a:p>
            <a:pPr marL="57150"/>
            <a:r>
              <a:rPr lang="en-US" sz="2800" noProof="0" dirty="0"/>
              <a:t>The machine has a 10-year life.</a:t>
            </a:r>
          </a:p>
        </p:txBody>
      </p:sp>
    </p:spTree>
    <p:extLst>
      <p:ext uri="{BB962C8B-B14F-4D97-AF65-F5344CB8AC3E}">
        <p14:creationId xmlns:p14="http://schemas.microsoft.com/office/powerpoint/2010/main" val="30516757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021AD-AC87-4EBC-AB4D-B4E5065AD42B}"/>
              </a:ext>
            </a:extLst>
          </p:cNvPr>
          <p:cNvSpPr>
            <a:spLocks noGrp="1"/>
          </p:cNvSpPr>
          <p:nvPr>
            <p:ph type="title"/>
          </p:nvPr>
        </p:nvSpPr>
        <p:spPr/>
        <p:txBody>
          <a:bodyPr>
            <a:normAutofit/>
          </a:bodyPr>
          <a:lstStyle/>
          <a:p>
            <a:r>
              <a:rPr lang="en-US" noProof="0" dirty="0"/>
              <a:t>Internal Rate of Return Method </a:t>
            </a:r>
            <a:r>
              <a:rPr lang="en-US" sz="1000" noProof="0" dirty="0"/>
              <a:t>4</a:t>
            </a:r>
          </a:p>
        </p:txBody>
      </p:sp>
      <p:sp>
        <p:nvSpPr>
          <p:cNvPr id="3" name="Content Placeholder 2">
            <a:extLst>
              <a:ext uri="{FF2B5EF4-FFF2-40B4-BE49-F238E27FC236}">
                <a16:creationId xmlns:a16="http://schemas.microsoft.com/office/drawing/2014/main" id="{C53486F7-2F14-4888-B7C8-5559A23481ED}"/>
              </a:ext>
            </a:extLst>
          </p:cNvPr>
          <p:cNvSpPr>
            <a:spLocks noGrp="1"/>
          </p:cNvSpPr>
          <p:nvPr>
            <p:ph idx="1"/>
          </p:nvPr>
        </p:nvSpPr>
        <p:spPr>
          <a:xfrm>
            <a:off x="822325" y="1447801"/>
            <a:ext cx="7543800" cy="1371599"/>
          </a:xfrm>
          <a:ln>
            <a:solidFill>
              <a:schemeClr val="tx1"/>
            </a:solidFill>
          </a:ln>
        </p:spPr>
        <p:txBody>
          <a:bodyPr/>
          <a:lstStyle/>
          <a:p>
            <a:pPr marL="57150"/>
            <a:r>
              <a:rPr lang="en-US" sz="2800" noProof="0" dirty="0"/>
              <a:t>Future cash flows are the same every year in this example, so we can calculate the internal rate of return as follows:</a:t>
            </a:r>
          </a:p>
        </p:txBody>
      </p:sp>
      <p:graphicFrame>
        <p:nvGraphicFramePr>
          <p:cNvPr id="4" name="Object 3">
            <a:extLst>
              <a:ext uri="{FF2B5EF4-FFF2-40B4-BE49-F238E27FC236}">
                <a16:creationId xmlns:a16="http://schemas.microsoft.com/office/drawing/2014/main" id="{FCA97DBA-A18B-4CFD-BA52-15EEAFB02C68}"/>
              </a:ext>
            </a:extLst>
          </p:cNvPr>
          <p:cNvGraphicFramePr>
            <a:graphicFrameLocks noChangeAspect="1"/>
          </p:cNvGraphicFramePr>
          <p:nvPr>
            <p:extLst>
              <p:ext uri="{D42A27DB-BD31-4B8C-83A1-F6EECF244321}">
                <p14:modId xmlns:p14="http://schemas.microsoft.com/office/powerpoint/2010/main" val="3420065355"/>
              </p:ext>
            </p:extLst>
          </p:nvPr>
        </p:nvGraphicFramePr>
        <p:xfrm>
          <a:off x="990600" y="3200400"/>
          <a:ext cx="7162800" cy="673100"/>
        </p:xfrm>
        <a:graphic>
          <a:graphicData uri="http://schemas.openxmlformats.org/presentationml/2006/ole">
            <mc:AlternateContent xmlns:mc="http://schemas.openxmlformats.org/markup-compatibility/2006">
              <mc:Choice xmlns:v="urn:schemas-microsoft-com:vml" Requires="v">
                <p:oleObj spid="_x0000_s5257" name="Equation" r:id="rId3" imgW="7162560" imgH="672840" progId="Equation.DSMT4">
                  <p:embed/>
                </p:oleObj>
              </mc:Choice>
              <mc:Fallback>
                <p:oleObj name="Equation" r:id="rId3" imgW="7162560" imgH="672840" progId="Equation.DSMT4">
                  <p:embed/>
                  <p:pic>
                    <p:nvPicPr>
                      <p:cNvPr id="0" name=""/>
                      <p:cNvPicPr/>
                      <p:nvPr/>
                    </p:nvPicPr>
                    <p:blipFill>
                      <a:blip r:embed="rId4"/>
                      <a:stretch>
                        <a:fillRect/>
                      </a:stretch>
                    </p:blipFill>
                    <p:spPr>
                      <a:xfrm>
                        <a:off x="990600" y="3200400"/>
                        <a:ext cx="7162800" cy="6731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CF845FAD-6485-4F4D-B6D7-235E434AD539}"/>
              </a:ext>
            </a:extLst>
          </p:cNvPr>
          <p:cNvGraphicFramePr>
            <a:graphicFrameLocks noChangeAspect="1"/>
          </p:cNvGraphicFramePr>
          <p:nvPr>
            <p:extLst>
              <p:ext uri="{D42A27DB-BD31-4B8C-83A1-F6EECF244321}">
                <p14:modId xmlns:p14="http://schemas.microsoft.com/office/powerpoint/2010/main" val="1023095260"/>
              </p:ext>
            </p:extLst>
          </p:nvPr>
        </p:nvGraphicFramePr>
        <p:xfrm>
          <a:off x="4121150" y="4248150"/>
          <a:ext cx="2032000" cy="723900"/>
        </p:xfrm>
        <a:graphic>
          <a:graphicData uri="http://schemas.openxmlformats.org/presentationml/2006/ole">
            <mc:AlternateContent xmlns:mc="http://schemas.openxmlformats.org/markup-compatibility/2006">
              <mc:Choice xmlns:v="urn:schemas-microsoft-com:vml" Requires="v">
                <p:oleObj spid="_x0000_s5258" name="Equation" r:id="rId5" imgW="2031840" imgH="723600" progId="Equation.DSMT4">
                  <p:embed/>
                </p:oleObj>
              </mc:Choice>
              <mc:Fallback>
                <p:oleObj name="Equation" r:id="rId5" imgW="2031840" imgH="723600" progId="Equation.DSMT4">
                  <p:embed/>
                  <p:pic>
                    <p:nvPicPr>
                      <p:cNvPr id="0" name=""/>
                      <p:cNvPicPr/>
                      <p:nvPr/>
                    </p:nvPicPr>
                    <p:blipFill>
                      <a:blip r:embed="rId6"/>
                      <a:stretch>
                        <a:fillRect/>
                      </a:stretch>
                    </p:blipFill>
                    <p:spPr>
                      <a:xfrm>
                        <a:off x="4121150" y="4248150"/>
                        <a:ext cx="2032000" cy="723900"/>
                      </a:xfrm>
                      <a:prstGeom prst="rect">
                        <a:avLst/>
                      </a:prstGeom>
                    </p:spPr>
                  </p:pic>
                </p:oleObj>
              </mc:Fallback>
            </mc:AlternateContent>
          </a:graphicData>
        </a:graphic>
      </p:graphicFrame>
    </p:spTree>
    <p:extLst>
      <p:ext uri="{BB962C8B-B14F-4D97-AF65-F5344CB8AC3E}">
        <p14:creationId xmlns:p14="http://schemas.microsoft.com/office/powerpoint/2010/main" val="15501116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D890B-32E4-42F4-B6A6-6E939046A05F}"/>
              </a:ext>
            </a:extLst>
          </p:cNvPr>
          <p:cNvSpPr>
            <a:spLocks noGrp="1"/>
          </p:cNvSpPr>
          <p:nvPr>
            <p:ph type="title"/>
          </p:nvPr>
        </p:nvSpPr>
        <p:spPr/>
        <p:txBody>
          <a:bodyPr>
            <a:normAutofit/>
          </a:bodyPr>
          <a:lstStyle/>
          <a:p>
            <a:r>
              <a:rPr lang="en-US" noProof="0" dirty="0"/>
              <a:t>Internal Rate of Return Method </a:t>
            </a:r>
            <a:r>
              <a:rPr lang="en-US" sz="1000" noProof="0" dirty="0"/>
              <a:t>5</a:t>
            </a:r>
          </a:p>
        </p:txBody>
      </p:sp>
      <p:sp>
        <p:nvSpPr>
          <p:cNvPr id="3" name="Content Placeholder 2">
            <a:extLst>
              <a:ext uri="{FF2B5EF4-FFF2-40B4-BE49-F238E27FC236}">
                <a16:creationId xmlns:a16="http://schemas.microsoft.com/office/drawing/2014/main" id="{C56E8C1A-E41C-4B5B-94AA-5763BD150EAD}"/>
              </a:ext>
            </a:extLst>
          </p:cNvPr>
          <p:cNvSpPr>
            <a:spLocks noGrp="1"/>
          </p:cNvSpPr>
          <p:nvPr>
            <p:ph idx="1"/>
          </p:nvPr>
        </p:nvSpPr>
        <p:spPr>
          <a:xfrm>
            <a:off x="822324" y="1447800"/>
            <a:ext cx="7712075" cy="541256"/>
          </a:xfrm>
        </p:spPr>
        <p:txBody>
          <a:bodyPr/>
          <a:lstStyle/>
          <a:p>
            <a:r>
              <a:rPr lang="en-US" sz="2800" noProof="0" dirty="0"/>
              <a:t>Using the present value of an annuity of $1 table . . .</a:t>
            </a:r>
          </a:p>
        </p:txBody>
      </p:sp>
      <p:sp>
        <p:nvSpPr>
          <p:cNvPr id="4" name="Content Placeholder 3">
            <a:extLst>
              <a:ext uri="{FF2B5EF4-FFF2-40B4-BE49-F238E27FC236}">
                <a16:creationId xmlns:a16="http://schemas.microsoft.com/office/drawing/2014/main" id="{7EB8D6DF-D369-4BFB-80F7-843CE1363ACC}"/>
              </a:ext>
            </a:extLst>
          </p:cNvPr>
          <p:cNvSpPr>
            <a:spLocks noGrp="1"/>
          </p:cNvSpPr>
          <p:nvPr>
            <p:ph idx="10"/>
          </p:nvPr>
        </p:nvSpPr>
        <p:spPr>
          <a:xfrm>
            <a:off x="822324" y="2133600"/>
            <a:ext cx="7521575" cy="1363744"/>
          </a:xfrm>
          <a:ln>
            <a:solidFill>
              <a:schemeClr val="tx1"/>
            </a:solidFill>
          </a:ln>
        </p:spPr>
        <p:txBody>
          <a:bodyPr/>
          <a:lstStyle/>
          <a:p>
            <a:pPr marL="57150"/>
            <a:r>
              <a:rPr lang="en-US" sz="2800" noProof="0" dirty="0"/>
              <a:t>Find the 10-period row and move across until you find the factor 5.216. Look at the top of the column and find </a:t>
            </a:r>
            <a:r>
              <a:rPr lang="en-US" sz="2800" dirty="0"/>
              <a:t>the</a:t>
            </a:r>
            <a:r>
              <a:rPr lang="en-US" sz="2800" noProof="0" dirty="0"/>
              <a:t> rate of 14%.</a:t>
            </a:r>
          </a:p>
        </p:txBody>
      </p:sp>
      <p:graphicFrame>
        <p:nvGraphicFramePr>
          <p:cNvPr id="9" name="Table 9">
            <a:extLst>
              <a:ext uri="{FF2B5EF4-FFF2-40B4-BE49-F238E27FC236}">
                <a16:creationId xmlns:a16="http://schemas.microsoft.com/office/drawing/2014/main" id="{B1C50808-7E51-443F-B566-B8A18121B2F0}"/>
              </a:ext>
            </a:extLst>
          </p:cNvPr>
          <p:cNvGraphicFramePr>
            <a:graphicFrameLocks noGrp="1"/>
          </p:cNvGraphicFramePr>
          <p:nvPr>
            <p:extLst>
              <p:ext uri="{D42A27DB-BD31-4B8C-83A1-F6EECF244321}">
                <p14:modId xmlns:p14="http://schemas.microsoft.com/office/powerpoint/2010/main" val="3485492387"/>
              </p:ext>
            </p:extLst>
          </p:nvPr>
        </p:nvGraphicFramePr>
        <p:xfrm>
          <a:off x="1066800" y="3810000"/>
          <a:ext cx="6096000" cy="219456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421448422"/>
                    </a:ext>
                  </a:extLst>
                </a:gridCol>
                <a:gridCol w="1524000">
                  <a:extLst>
                    <a:ext uri="{9D8B030D-6E8A-4147-A177-3AD203B41FA5}">
                      <a16:colId xmlns:a16="http://schemas.microsoft.com/office/drawing/2014/main" val="1472767739"/>
                    </a:ext>
                  </a:extLst>
                </a:gridCol>
                <a:gridCol w="1524000">
                  <a:extLst>
                    <a:ext uri="{9D8B030D-6E8A-4147-A177-3AD203B41FA5}">
                      <a16:colId xmlns:a16="http://schemas.microsoft.com/office/drawing/2014/main" val="1896466086"/>
                    </a:ext>
                  </a:extLst>
                </a:gridCol>
                <a:gridCol w="1524000">
                  <a:extLst>
                    <a:ext uri="{9D8B030D-6E8A-4147-A177-3AD203B41FA5}">
                      <a16:colId xmlns:a16="http://schemas.microsoft.com/office/drawing/2014/main" val="2602897290"/>
                    </a:ext>
                  </a:extLst>
                </a:gridCol>
              </a:tblGrid>
              <a:tr h="279400">
                <a:tc>
                  <a:txBody>
                    <a:bodyPr/>
                    <a:lstStyle/>
                    <a:p>
                      <a:pPr algn="ctr"/>
                      <a:r>
                        <a:rPr lang="en-US" dirty="0">
                          <a:solidFill>
                            <a:schemeClr val="tx1"/>
                          </a:solidFill>
                          <a:latin typeface="+mn-lt"/>
                        </a:rPr>
                        <a:t>Periods</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latin typeface="+mn-lt"/>
                        </a:rPr>
                        <a:t>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latin typeface="+mn-lt"/>
                        </a:rPr>
                        <a:t>12%</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AC0000"/>
                          </a:solidFill>
                          <a:latin typeface="+mn-lt"/>
                        </a:rPr>
                        <a:t>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3135899"/>
                  </a:ext>
                </a:extLst>
              </a:tr>
              <a:tr h="279400">
                <a:tc>
                  <a:txBody>
                    <a:bodyPr/>
                    <a:lstStyle/>
                    <a:p>
                      <a:pPr algn="ctr"/>
                      <a:r>
                        <a:rPr lang="en-US" dirty="0">
                          <a:latin typeface="+mn-lt"/>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dirty="0">
                          <a:latin typeface="+mn-lt"/>
                        </a:rPr>
                        <a:t>0.909</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dirty="0">
                          <a:latin typeface="+mn-lt"/>
                        </a:rPr>
                        <a:t>0.893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dirty="0">
                          <a:latin typeface="+mn-lt"/>
                        </a:rPr>
                        <a:t>0.877</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70224273"/>
                  </a:ext>
                </a:extLst>
              </a:tr>
              <a:tr h="279400">
                <a:tc>
                  <a:txBody>
                    <a:bodyPr/>
                    <a:lstStyle/>
                    <a:p>
                      <a:pPr algn="ctr"/>
                      <a:r>
                        <a:rPr lang="en-US" dirty="0">
                          <a:latin typeface="+mn-lt"/>
                        </a:rPr>
                        <a:t>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1.736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1.690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1.647</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89565857"/>
                  </a:ext>
                </a:extLst>
              </a:tr>
              <a:tr h="279400">
                <a:tc>
                  <a:txBody>
                    <a:bodyPr/>
                    <a:lstStyle/>
                    <a:p>
                      <a:pPr algn="ctr"/>
                      <a:r>
                        <a:rPr lang="en-US" dirty="0">
                          <a:latin typeface="+mn-lt"/>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17113510"/>
                  </a:ext>
                </a:extLst>
              </a:tr>
              <a:tr h="279400">
                <a:tc>
                  <a:txBody>
                    <a:bodyPr/>
                    <a:lstStyle/>
                    <a:p>
                      <a:pPr algn="ctr"/>
                      <a:r>
                        <a:rPr lang="en-US" dirty="0">
                          <a:latin typeface="+mn-lt"/>
                        </a:rPr>
                        <a:t>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5.759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5.328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4.946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694954"/>
                  </a:ext>
                </a:extLst>
              </a:tr>
              <a:tr h="279400">
                <a:tc>
                  <a:txBody>
                    <a:bodyPr/>
                    <a:lstStyle/>
                    <a:p>
                      <a:pPr algn="ctr"/>
                      <a:r>
                        <a:rPr lang="en-US" b="1" dirty="0">
                          <a:solidFill>
                            <a:srgbClr val="AC0000"/>
                          </a:solidFill>
                          <a:latin typeface="+mn-lt"/>
                        </a:rPr>
                        <a:t>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6.145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5.650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1" dirty="0">
                          <a:solidFill>
                            <a:srgbClr val="AC0000"/>
                          </a:solidFill>
                          <a:latin typeface="+mn-lt"/>
                        </a:rPr>
                        <a:t>5.216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0905954"/>
                  </a:ext>
                </a:extLst>
              </a:tr>
            </a:tbl>
          </a:graphicData>
        </a:graphic>
      </p:graphicFrame>
    </p:spTree>
    <p:extLst>
      <p:ext uri="{BB962C8B-B14F-4D97-AF65-F5344CB8AC3E}">
        <p14:creationId xmlns:p14="http://schemas.microsoft.com/office/powerpoint/2010/main" val="33656331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D890B-32E4-42F4-B6A6-6E939046A05F}"/>
              </a:ext>
            </a:extLst>
          </p:cNvPr>
          <p:cNvSpPr>
            <a:spLocks noGrp="1"/>
          </p:cNvSpPr>
          <p:nvPr>
            <p:ph type="title"/>
          </p:nvPr>
        </p:nvSpPr>
        <p:spPr/>
        <p:txBody>
          <a:bodyPr>
            <a:normAutofit/>
          </a:bodyPr>
          <a:lstStyle/>
          <a:p>
            <a:r>
              <a:rPr lang="en-US" noProof="0" dirty="0"/>
              <a:t>Internal Rate of Return Method </a:t>
            </a:r>
            <a:r>
              <a:rPr lang="en-US" sz="1000" noProof="0" dirty="0"/>
              <a:t>6</a:t>
            </a:r>
          </a:p>
        </p:txBody>
      </p:sp>
      <p:sp>
        <p:nvSpPr>
          <p:cNvPr id="4" name="Content Placeholder 3">
            <a:extLst>
              <a:ext uri="{FF2B5EF4-FFF2-40B4-BE49-F238E27FC236}">
                <a16:creationId xmlns:a16="http://schemas.microsoft.com/office/drawing/2014/main" id="{7EB8D6DF-D369-4BFB-80F7-843CE1363ACC}"/>
              </a:ext>
            </a:extLst>
          </p:cNvPr>
          <p:cNvSpPr>
            <a:spLocks noGrp="1"/>
          </p:cNvSpPr>
          <p:nvPr>
            <p:ph idx="10"/>
          </p:nvPr>
        </p:nvSpPr>
        <p:spPr>
          <a:xfrm>
            <a:off x="822324" y="1828800"/>
            <a:ext cx="7521575" cy="1363744"/>
          </a:xfrm>
          <a:ln>
            <a:solidFill>
              <a:schemeClr val="tx1"/>
            </a:solidFill>
          </a:ln>
        </p:spPr>
        <p:txBody>
          <a:bodyPr/>
          <a:lstStyle/>
          <a:p>
            <a:pPr marL="57150" eaLnBrk="1" hangingPunct="1">
              <a:spcBef>
                <a:spcPct val="20000"/>
              </a:spcBef>
            </a:pPr>
            <a:r>
              <a:rPr lang="en-US" sz="2800" noProof="0" dirty="0"/>
              <a:t>If Decker’s minimum required rate of return is </a:t>
            </a:r>
            <a:r>
              <a:rPr lang="en-US" sz="2800" b="1" noProof="0" dirty="0">
                <a:solidFill>
                  <a:srgbClr val="AC0000"/>
                </a:solidFill>
              </a:rPr>
              <a:t>equal to or greater than</a:t>
            </a:r>
            <a:r>
              <a:rPr lang="en-US" sz="2800" b="1" noProof="0" dirty="0">
                <a:solidFill>
                  <a:srgbClr val="C00000"/>
                </a:solidFill>
              </a:rPr>
              <a:t> </a:t>
            </a:r>
            <a:r>
              <a:rPr lang="en-US" sz="2800" noProof="0" dirty="0"/>
              <a:t>14%, then the machine should be purchased.</a:t>
            </a:r>
            <a:endParaRPr lang="en-US" sz="2800" b="1" noProof="0" dirty="0"/>
          </a:p>
        </p:txBody>
      </p:sp>
      <p:graphicFrame>
        <p:nvGraphicFramePr>
          <p:cNvPr id="7" name="Table 9">
            <a:extLst>
              <a:ext uri="{FF2B5EF4-FFF2-40B4-BE49-F238E27FC236}">
                <a16:creationId xmlns:a16="http://schemas.microsoft.com/office/drawing/2014/main" id="{08AF23B1-7488-457A-B578-A844B19BD263}"/>
              </a:ext>
            </a:extLst>
          </p:cNvPr>
          <p:cNvGraphicFramePr>
            <a:graphicFrameLocks noGrp="1"/>
          </p:cNvGraphicFramePr>
          <p:nvPr>
            <p:extLst>
              <p:ext uri="{D42A27DB-BD31-4B8C-83A1-F6EECF244321}">
                <p14:modId xmlns:p14="http://schemas.microsoft.com/office/powerpoint/2010/main" val="457639645"/>
              </p:ext>
            </p:extLst>
          </p:nvPr>
        </p:nvGraphicFramePr>
        <p:xfrm>
          <a:off x="1066800" y="3810000"/>
          <a:ext cx="6096000" cy="219456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421448422"/>
                    </a:ext>
                  </a:extLst>
                </a:gridCol>
                <a:gridCol w="1524000">
                  <a:extLst>
                    <a:ext uri="{9D8B030D-6E8A-4147-A177-3AD203B41FA5}">
                      <a16:colId xmlns:a16="http://schemas.microsoft.com/office/drawing/2014/main" val="1472767739"/>
                    </a:ext>
                  </a:extLst>
                </a:gridCol>
                <a:gridCol w="1524000">
                  <a:extLst>
                    <a:ext uri="{9D8B030D-6E8A-4147-A177-3AD203B41FA5}">
                      <a16:colId xmlns:a16="http://schemas.microsoft.com/office/drawing/2014/main" val="1896466086"/>
                    </a:ext>
                  </a:extLst>
                </a:gridCol>
                <a:gridCol w="1524000">
                  <a:extLst>
                    <a:ext uri="{9D8B030D-6E8A-4147-A177-3AD203B41FA5}">
                      <a16:colId xmlns:a16="http://schemas.microsoft.com/office/drawing/2014/main" val="2602897290"/>
                    </a:ext>
                  </a:extLst>
                </a:gridCol>
              </a:tblGrid>
              <a:tr h="279400">
                <a:tc>
                  <a:txBody>
                    <a:bodyPr/>
                    <a:lstStyle/>
                    <a:p>
                      <a:pPr algn="ctr"/>
                      <a:r>
                        <a:rPr lang="en-US" dirty="0">
                          <a:solidFill>
                            <a:schemeClr val="tx1"/>
                          </a:solidFill>
                          <a:latin typeface="+mn-lt"/>
                        </a:rPr>
                        <a:t>Periods</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latin typeface="+mn-lt"/>
                        </a:rPr>
                        <a:t>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latin typeface="+mn-lt"/>
                        </a:rPr>
                        <a:t>12%</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AC0000"/>
                          </a:solidFill>
                          <a:latin typeface="+mn-lt"/>
                        </a:rPr>
                        <a:t>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3135899"/>
                  </a:ext>
                </a:extLst>
              </a:tr>
              <a:tr h="279400">
                <a:tc>
                  <a:txBody>
                    <a:bodyPr/>
                    <a:lstStyle/>
                    <a:p>
                      <a:pPr algn="ctr"/>
                      <a:r>
                        <a:rPr lang="en-US" dirty="0">
                          <a:latin typeface="+mn-lt"/>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dirty="0">
                          <a:latin typeface="+mn-lt"/>
                        </a:rPr>
                        <a:t>0.909</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dirty="0">
                          <a:latin typeface="+mn-lt"/>
                        </a:rPr>
                        <a:t>0.893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dirty="0">
                          <a:latin typeface="+mn-lt"/>
                        </a:rPr>
                        <a:t>0.877</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70224273"/>
                  </a:ext>
                </a:extLst>
              </a:tr>
              <a:tr h="279400">
                <a:tc>
                  <a:txBody>
                    <a:bodyPr/>
                    <a:lstStyle/>
                    <a:p>
                      <a:pPr algn="ctr"/>
                      <a:r>
                        <a:rPr lang="en-US" dirty="0">
                          <a:latin typeface="+mn-lt"/>
                        </a:rPr>
                        <a:t>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1.736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1.690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1.647</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89565857"/>
                  </a:ext>
                </a:extLst>
              </a:tr>
              <a:tr h="279400">
                <a:tc>
                  <a:txBody>
                    <a:bodyPr/>
                    <a:lstStyle/>
                    <a:p>
                      <a:pPr algn="ctr"/>
                      <a:r>
                        <a:rPr lang="en-US" dirty="0">
                          <a:latin typeface="+mn-lt"/>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17113510"/>
                  </a:ext>
                </a:extLst>
              </a:tr>
              <a:tr h="279400">
                <a:tc>
                  <a:txBody>
                    <a:bodyPr/>
                    <a:lstStyle/>
                    <a:p>
                      <a:pPr algn="ctr"/>
                      <a:r>
                        <a:rPr lang="en-US" dirty="0">
                          <a:latin typeface="+mn-lt"/>
                        </a:rPr>
                        <a:t>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5.759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5.328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4.946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694954"/>
                  </a:ext>
                </a:extLst>
              </a:tr>
              <a:tr h="279400">
                <a:tc>
                  <a:txBody>
                    <a:bodyPr/>
                    <a:lstStyle/>
                    <a:p>
                      <a:pPr algn="ctr"/>
                      <a:r>
                        <a:rPr lang="en-US" b="1" dirty="0">
                          <a:solidFill>
                            <a:srgbClr val="AC0000"/>
                          </a:solidFill>
                          <a:latin typeface="+mn-lt"/>
                        </a:rPr>
                        <a:t>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6.145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latin typeface="+mn-lt"/>
                        </a:rPr>
                        <a:t>5.650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1" dirty="0">
                          <a:solidFill>
                            <a:srgbClr val="AC0000"/>
                          </a:solidFill>
                          <a:latin typeface="+mn-lt"/>
                        </a:rPr>
                        <a:t>5.216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0905954"/>
                  </a:ext>
                </a:extLst>
              </a:tr>
            </a:tbl>
          </a:graphicData>
        </a:graphic>
      </p:graphicFrame>
    </p:spTree>
    <p:extLst>
      <p:ext uri="{BB962C8B-B14F-4D97-AF65-F5344CB8AC3E}">
        <p14:creationId xmlns:p14="http://schemas.microsoft.com/office/powerpoint/2010/main" val="22897959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0A8FF-DA81-4201-AF8C-9B43F97B317E}"/>
              </a:ext>
            </a:extLst>
          </p:cNvPr>
          <p:cNvSpPr>
            <a:spLocks noGrp="1"/>
          </p:cNvSpPr>
          <p:nvPr>
            <p:ph type="title"/>
          </p:nvPr>
        </p:nvSpPr>
        <p:spPr/>
        <p:txBody>
          <a:bodyPr/>
          <a:lstStyle/>
          <a:p>
            <a:r>
              <a:rPr lang="en-US" noProof="0" dirty="0"/>
              <a:t>Quick Check 3</a:t>
            </a:r>
          </a:p>
        </p:txBody>
      </p:sp>
      <p:sp>
        <p:nvSpPr>
          <p:cNvPr id="3" name="Content Placeholder 2">
            <a:extLst>
              <a:ext uri="{FF2B5EF4-FFF2-40B4-BE49-F238E27FC236}">
                <a16:creationId xmlns:a16="http://schemas.microsoft.com/office/drawing/2014/main" id="{1F30CD50-83F6-4756-B0CF-2DEC6AC797F5}"/>
              </a:ext>
            </a:extLst>
          </p:cNvPr>
          <p:cNvSpPr>
            <a:spLocks noGrp="1"/>
          </p:cNvSpPr>
          <p:nvPr>
            <p:ph idx="1"/>
          </p:nvPr>
        </p:nvSpPr>
        <p:spPr>
          <a:xfrm>
            <a:off x="822325" y="1447800"/>
            <a:ext cx="7543800" cy="2822542"/>
          </a:xfrm>
        </p:spPr>
        <p:txBody>
          <a:bodyPr/>
          <a:lstStyle/>
          <a:p>
            <a:r>
              <a:rPr lang="en-US" noProof="0" dirty="0"/>
              <a:t>The expected annual net cash inflow from a project is $22,000 over the next five years. The required investment now in the project is $79,310. What is the internal rate of return on the project?</a:t>
            </a:r>
          </a:p>
          <a:p>
            <a:r>
              <a:rPr lang="en-US" noProof="0" dirty="0"/>
              <a:t>a. 10%.</a:t>
            </a:r>
          </a:p>
          <a:p>
            <a:r>
              <a:rPr lang="en-US" noProof="0" dirty="0"/>
              <a:t>b. 12%.</a:t>
            </a:r>
          </a:p>
          <a:p>
            <a:r>
              <a:rPr lang="en-US" noProof="0" dirty="0"/>
              <a:t>c. 14%.</a:t>
            </a:r>
          </a:p>
          <a:p>
            <a:r>
              <a:rPr lang="en-US" noProof="0" dirty="0"/>
              <a:t>d. Cannot be determined.</a:t>
            </a:r>
          </a:p>
        </p:txBody>
      </p:sp>
    </p:spTree>
    <p:extLst>
      <p:ext uri="{BB962C8B-B14F-4D97-AF65-F5344CB8AC3E}">
        <p14:creationId xmlns:p14="http://schemas.microsoft.com/office/powerpoint/2010/main" val="1159769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6284C-A62A-4624-ACD9-E811FD246AD6}"/>
              </a:ext>
            </a:extLst>
          </p:cNvPr>
          <p:cNvSpPr>
            <a:spLocks noGrp="1"/>
          </p:cNvSpPr>
          <p:nvPr>
            <p:ph type="title"/>
          </p:nvPr>
        </p:nvSpPr>
        <p:spPr/>
        <p:txBody>
          <a:bodyPr/>
          <a:lstStyle/>
          <a:p>
            <a:r>
              <a:rPr lang="en-US" noProof="0" dirty="0"/>
              <a:t>Quick Check 3a</a:t>
            </a:r>
          </a:p>
        </p:txBody>
      </p:sp>
      <p:sp>
        <p:nvSpPr>
          <p:cNvPr id="3" name="Content Placeholder 2">
            <a:extLst>
              <a:ext uri="{FF2B5EF4-FFF2-40B4-BE49-F238E27FC236}">
                <a16:creationId xmlns:a16="http://schemas.microsoft.com/office/drawing/2014/main" id="{3DFAF8B6-3D13-43A3-B8BC-24CE50AF0C49}"/>
              </a:ext>
            </a:extLst>
          </p:cNvPr>
          <p:cNvSpPr>
            <a:spLocks noGrp="1"/>
          </p:cNvSpPr>
          <p:nvPr>
            <p:ph idx="1"/>
          </p:nvPr>
        </p:nvSpPr>
        <p:spPr>
          <a:xfrm>
            <a:off x="822325" y="1447800"/>
            <a:ext cx="7543800" cy="2869676"/>
          </a:xfrm>
        </p:spPr>
        <p:txBody>
          <a:bodyPr/>
          <a:lstStyle/>
          <a:p>
            <a:r>
              <a:rPr lang="en-US" noProof="0" dirty="0"/>
              <a:t>The expected annual net cash inflow from a project is $22,000 over the next five years. The required investment now in the project is $79,310. What is the internal rate of return on the project?</a:t>
            </a:r>
          </a:p>
          <a:p>
            <a:r>
              <a:rPr lang="en-US" noProof="0" dirty="0"/>
              <a:t>a. 10%.</a:t>
            </a:r>
          </a:p>
          <a:p>
            <a:r>
              <a:rPr lang="en-US" noProof="0" dirty="0">
                <a:solidFill>
                  <a:srgbClr val="0000C0"/>
                </a:solidFill>
              </a:rPr>
              <a:t>b. Answer: 12%.</a:t>
            </a:r>
          </a:p>
          <a:p>
            <a:r>
              <a:rPr lang="en-US" noProof="0" dirty="0"/>
              <a:t>c. 14%.</a:t>
            </a:r>
          </a:p>
          <a:p>
            <a:r>
              <a:rPr lang="en-US" noProof="0" dirty="0"/>
              <a:t>d. Cannot be determined.</a:t>
            </a:r>
          </a:p>
        </p:txBody>
      </p:sp>
      <p:sp>
        <p:nvSpPr>
          <p:cNvPr id="4" name="Content Placeholder 3">
            <a:extLst>
              <a:ext uri="{FF2B5EF4-FFF2-40B4-BE49-F238E27FC236}">
                <a16:creationId xmlns:a16="http://schemas.microsoft.com/office/drawing/2014/main" id="{98564D0D-4441-4150-B5DB-92E1D3DA0FFA}"/>
              </a:ext>
            </a:extLst>
          </p:cNvPr>
          <p:cNvSpPr>
            <a:spLocks noGrp="1"/>
          </p:cNvSpPr>
          <p:nvPr>
            <p:ph idx="10"/>
          </p:nvPr>
        </p:nvSpPr>
        <p:spPr>
          <a:xfrm>
            <a:off x="822324" y="4648200"/>
            <a:ext cx="7521575" cy="838200"/>
          </a:xfrm>
          <a:ln>
            <a:solidFill>
              <a:schemeClr val="tx1"/>
            </a:solidFill>
          </a:ln>
        </p:spPr>
        <p:txBody>
          <a:bodyPr/>
          <a:lstStyle/>
          <a:p>
            <a:pPr marL="57150"/>
            <a:r>
              <a:rPr lang="en-US" noProof="0" dirty="0"/>
              <a:t>$79,310/$22,000 = 3.605, which is the present value factor for an annuity over five years when the interest rate is 12%.</a:t>
            </a:r>
          </a:p>
        </p:txBody>
      </p:sp>
    </p:spTree>
    <p:extLst>
      <p:ext uri="{BB962C8B-B14F-4D97-AF65-F5344CB8AC3E}">
        <p14:creationId xmlns:p14="http://schemas.microsoft.com/office/powerpoint/2010/main" val="21784177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BA3AC-600D-407B-9FE4-8D53D2423411}"/>
              </a:ext>
            </a:extLst>
          </p:cNvPr>
          <p:cNvSpPr>
            <a:spLocks noGrp="1"/>
          </p:cNvSpPr>
          <p:nvPr>
            <p:ph type="title"/>
          </p:nvPr>
        </p:nvSpPr>
        <p:spPr/>
        <p:txBody>
          <a:bodyPr>
            <a:normAutofit fontScale="90000"/>
          </a:bodyPr>
          <a:lstStyle/>
          <a:p>
            <a:r>
              <a:rPr lang="en-US" noProof="0" dirty="0"/>
              <a:t>Comparing the Net Present Value and Internal Rate of Return Methods </a:t>
            </a:r>
            <a:r>
              <a:rPr lang="en-US" sz="1100" noProof="0" dirty="0"/>
              <a:t>1</a:t>
            </a:r>
          </a:p>
        </p:txBody>
      </p:sp>
      <p:sp>
        <p:nvSpPr>
          <p:cNvPr id="3" name="Content Placeholder 2">
            <a:extLst>
              <a:ext uri="{FF2B5EF4-FFF2-40B4-BE49-F238E27FC236}">
                <a16:creationId xmlns:a16="http://schemas.microsoft.com/office/drawing/2014/main" id="{DBEE9B9C-F910-4A2B-9FFF-1ED4B381C05D}"/>
              </a:ext>
            </a:extLst>
          </p:cNvPr>
          <p:cNvSpPr>
            <a:spLocks noGrp="1"/>
          </p:cNvSpPr>
          <p:nvPr>
            <p:ph idx="1"/>
          </p:nvPr>
        </p:nvSpPr>
        <p:spPr>
          <a:xfrm>
            <a:off x="822324" y="1447801"/>
            <a:ext cx="7788275" cy="2068397"/>
          </a:xfrm>
          <a:ln>
            <a:solidFill>
              <a:schemeClr val="tx1"/>
            </a:solidFill>
          </a:ln>
        </p:spPr>
        <p:txBody>
          <a:bodyPr/>
          <a:lstStyle/>
          <a:p>
            <a:pPr marL="57150">
              <a:spcAft>
                <a:spcPts val="0"/>
              </a:spcAft>
            </a:pPr>
            <a:r>
              <a:rPr lang="en-US" sz="2800" noProof="0" dirty="0"/>
              <a:t>NPV is often simpler to use.</a:t>
            </a:r>
          </a:p>
          <a:p>
            <a:pPr marL="57150">
              <a:spcAft>
                <a:spcPts val="0"/>
              </a:spcAft>
            </a:pPr>
            <a:r>
              <a:rPr lang="en-US" sz="2800" u="sng" noProof="0" dirty="0"/>
              <a:t>Questionable assumption:</a:t>
            </a:r>
          </a:p>
          <a:p>
            <a:pPr marL="57150">
              <a:spcAft>
                <a:spcPts val="0"/>
              </a:spcAft>
            </a:pPr>
            <a:r>
              <a:rPr lang="en-US" sz="2800" noProof="0" dirty="0"/>
              <a:t>The internal rate of return method assumes that cash inflows are reinvested at the internal rate of return.</a:t>
            </a:r>
          </a:p>
        </p:txBody>
      </p:sp>
    </p:spTree>
    <p:extLst>
      <p:ext uri="{BB962C8B-B14F-4D97-AF65-F5344CB8AC3E}">
        <p14:creationId xmlns:p14="http://schemas.microsoft.com/office/powerpoint/2010/main" val="26726425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5039EFF-ED13-4786-8006-020A76484A8E}"/>
              </a:ext>
            </a:extLst>
          </p:cNvPr>
          <p:cNvSpPr>
            <a:spLocks noGrp="1"/>
          </p:cNvSpPr>
          <p:nvPr>
            <p:ph type="title"/>
          </p:nvPr>
        </p:nvSpPr>
        <p:spPr/>
        <p:txBody>
          <a:bodyPr>
            <a:normAutofit fontScale="90000"/>
          </a:bodyPr>
          <a:lstStyle/>
          <a:p>
            <a:r>
              <a:rPr lang="en-US" noProof="0" dirty="0"/>
              <a:t>Comparing the Net Present Value and Internal Rate of Return Methods </a:t>
            </a:r>
            <a:r>
              <a:rPr lang="en-US" sz="1100" noProof="0" dirty="0"/>
              <a:t>2</a:t>
            </a:r>
          </a:p>
        </p:txBody>
      </p:sp>
      <p:sp>
        <p:nvSpPr>
          <p:cNvPr id="7" name="Content Placeholder 6">
            <a:extLst>
              <a:ext uri="{FF2B5EF4-FFF2-40B4-BE49-F238E27FC236}">
                <a16:creationId xmlns:a16="http://schemas.microsoft.com/office/drawing/2014/main" id="{3D6FF766-13E7-4BA6-A80D-435F9417C7EF}"/>
              </a:ext>
            </a:extLst>
          </p:cNvPr>
          <p:cNvSpPr>
            <a:spLocks noGrp="1"/>
          </p:cNvSpPr>
          <p:nvPr>
            <p:ph idx="1"/>
          </p:nvPr>
        </p:nvSpPr>
        <p:spPr>
          <a:xfrm>
            <a:off x="822325" y="1447801"/>
            <a:ext cx="7633518" cy="2784834"/>
          </a:xfrm>
          <a:ln>
            <a:solidFill>
              <a:schemeClr val="tx1"/>
            </a:solidFill>
          </a:ln>
        </p:spPr>
        <p:txBody>
          <a:bodyPr/>
          <a:lstStyle/>
          <a:p>
            <a:pPr marL="57150" eaLnBrk="1" hangingPunct="1">
              <a:spcAft>
                <a:spcPct val="0"/>
              </a:spcAft>
            </a:pPr>
            <a:r>
              <a:rPr lang="en-US" sz="2800" noProof="0" dirty="0">
                <a:latin typeface="Calibri" charset="0"/>
                <a:ea typeface="MS PGothic" charset="0"/>
                <a:cs typeface="ＭＳ Ｐゴシック" charset="0"/>
              </a:rPr>
              <a:t>If the internal rate of return is high, this assumption may be </a:t>
            </a:r>
            <a:r>
              <a:rPr lang="en-US" sz="2800" b="1" noProof="0" dirty="0">
                <a:solidFill>
                  <a:srgbClr val="AC0000"/>
                </a:solidFill>
                <a:latin typeface="Calibri" charset="0"/>
                <a:ea typeface="MS PGothic" charset="0"/>
                <a:cs typeface="ＭＳ Ｐゴシック" charset="0"/>
              </a:rPr>
              <a:t>unrealistic</a:t>
            </a:r>
            <a:r>
              <a:rPr lang="en-US" sz="2800" noProof="0" dirty="0">
                <a:latin typeface="Calibri" charset="0"/>
                <a:ea typeface="MS PGothic" charset="0"/>
                <a:cs typeface="ＭＳ Ｐゴシック" charset="0"/>
              </a:rPr>
              <a:t>.</a:t>
            </a:r>
          </a:p>
          <a:p>
            <a:pPr marL="57150" eaLnBrk="1" hangingPunct="1">
              <a:spcAft>
                <a:spcPct val="0"/>
              </a:spcAft>
            </a:pPr>
            <a:r>
              <a:rPr lang="en-US" sz="2800" noProof="0" dirty="0">
                <a:latin typeface="Calibri" charset="0"/>
                <a:ea typeface="MS PGothic" charset="0"/>
                <a:cs typeface="ＭＳ Ｐゴシック" charset="0"/>
              </a:rPr>
              <a:t>It is more realistic to assume that the cash flows can be </a:t>
            </a:r>
            <a:r>
              <a:rPr lang="en-US" sz="2800" b="1" noProof="0" dirty="0">
                <a:solidFill>
                  <a:srgbClr val="AC0000"/>
                </a:solidFill>
                <a:latin typeface="Calibri" charset="0"/>
                <a:ea typeface="MS PGothic" charset="0"/>
                <a:cs typeface="ＭＳ Ｐゴシック" charset="0"/>
              </a:rPr>
              <a:t>reinvested at the discount rate</a:t>
            </a:r>
            <a:r>
              <a:rPr lang="en-US" sz="2800" noProof="0" dirty="0">
                <a:latin typeface="Calibri" charset="0"/>
                <a:ea typeface="MS PGothic" charset="0"/>
                <a:cs typeface="ＭＳ Ｐゴシック" charset="0"/>
              </a:rPr>
              <a:t>, which is the underlying assumption of the net present value method.</a:t>
            </a:r>
          </a:p>
        </p:txBody>
      </p:sp>
    </p:spTree>
    <p:extLst>
      <p:ext uri="{BB962C8B-B14F-4D97-AF65-F5344CB8AC3E}">
        <p14:creationId xmlns:p14="http://schemas.microsoft.com/office/powerpoint/2010/main" val="8588750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0A4B-E8FF-4696-B841-5AA88C10B630}"/>
              </a:ext>
            </a:extLst>
          </p:cNvPr>
          <p:cNvSpPr>
            <a:spLocks noGrp="1"/>
          </p:cNvSpPr>
          <p:nvPr>
            <p:ph type="title"/>
          </p:nvPr>
        </p:nvSpPr>
        <p:spPr/>
        <p:txBody>
          <a:bodyPr>
            <a:normAutofit fontScale="90000"/>
          </a:bodyPr>
          <a:lstStyle/>
          <a:p>
            <a:r>
              <a:rPr lang="en-US" noProof="0" dirty="0"/>
              <a:t>Expanding the Net Present Value Method</a:t>
            </a:r>
          </a:p>
        </p:txBody>
      </p:sp>
      <p:sp>
        <p:nvSpPr>
          <p:cNvPr id="3" name="Content Placeholder 2">
            <a:extLst>
              <a:ext uri="{FF2B5EF4-FFF2-40B4-BE49-F238E27FC236}">
                <a16:creationId xmlns:a16="http://schemas.microsoft.com/office/drawing/2014/main" id="{9CAF9B14-1B5D-41CE-93E1-3B4B92246BAA}"/>
              </a:ext>
            </a:extLst>
          </p:cNvPr>
          <p:cNvSpPr>
            <a:spLocks noGrp="1"/>
          </p:cNvSpPr>
          <p:nvPr>
            <p:ph idx="1"/>
          </p:nvPr>
        </p:nvSpPr>
        <p:spPr>
          <a:xfrm>
            <a:off x="822325" y="1447799"/>
            <a:ext cx="7699506" cy="1804447"/>
          </a:xfrm>
          <a:ln>
            <a:solidFill>
              <a:schemeClr val="tx1"/>
            </a:solidFill>
          </a:ln>
        </p:spPr>
        <p:txBody>
          <a:bodyPr/>
          <a:lstStyle/>
          <a:p>
            <a:pPr marL="57150"/>
            <a:r>
              <a:rPr lang="en-US" sz="2600" noProof="0" dirty="0"/>
              <a:t>We will now expand the net present value method to include two alternatives.</a:t>
            </a:r>
          </a:p>
          <a:p>
            <a:pPr marL="57150"/>
            <a:r>
              <a:rPr lang="en-US" sz="2600" noProof="0" dirty="0"/>
              <a:t>First, we will analyze the alternatives using the total cost approach.</a:t>
            </a:r>
          </a:p>
        </p:txBody>
      </p:sp>
      <p:sp>
        <p:nvSpPr>
          <p:cNvPr id="4" name="Content Placeholder 3">
            <a:extLst>
              <a:ext uri="{FF2B5EF4-FFF2-40B4-BE49-F238E27FC236}">
                <a16:creationId xmlns:a16="http://schemas.microsoft.com/office/drawing/2014/main" id="{9CE22FA8-9F85-409A-ACEF-B487065FB902}"/>
              </a:ext>
            </a:extLst>
          </p:cNvPr>
          <p:cNvSpPr>
            <a:spLocks noGrp="1"/>
          </p:cNvSpPr>
          <p:nvPr>
            <p:ph idx="10"/>
          </p:nvPr>
        </p:nvSpPr>
        <p:spPr>
          <a:xfrm>
            <a:off x="822324" y="3429000"/>
            <a:ext cx="7727787" cy="2170522"/>
          </a:xfrm>
          <a:ln>
            <a:solidFill>
              <a:schemeClr val="tx1"/>
            </a:solidFill>
          </a:ln>
        </p:spPr>
        <p:txBody>
          <a:bodyPr/>
          <a:lstStyle/>
          <a:p>
            <a:pPr marL="57150"/>
            <a:r>
              <a:rPr lang="en-US" sz="2600" noProof="0" dirty="0"/>
              <a:t>All cash inflows and all cash outflows will be included in the solution under each alternative. No effort will be made to isolate those cash flows that are relevant to the decision and those that are irrelevant. And, the net present value will be computed for each alternative.</a:t>
            </a:r>
          </a:p>
        </p:txBody>
      </p:sp>
    </p:spTree>
    <p:extLst>
      <p:ext uri="{BB962C8B-B14F-4D97-AF65-F5344CB8AC3E}">
        <p14:creationId xmlns:p14="http://schemas.microsoft.com/office/powerpoint/2010/main" val="3847919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5EDC8-24AA-4ED8-8807-D4EA73DE175A}"/>
              </a:ext>
            </a:extLst>
          </p:cNvPr>
          <p:cNvSpPr>
            <a:spLocks noGrp="1"/>
          </p:cNvSpPr>
          <p:nvPr>
            <p:ph type="title"/>
          </p:nvPr>
        </p:nvSpPr>
        <p:spPr/>
        <p:txBody>
          <a:bodyPr/>
          <a:lstStyle/>
          <a:p>
            <a:r>
              <a:rPr lang="en-US" noProof="0" dirty="0"/>
              <a:t>Typical Cash Inflows</a:t>
            </a:r>
          </a:p>
        </p:txBody>
      </p:sp>
      <p:pic>
        <p:nvPicPr>
          <p:cNvPr id="5" name="Picture 4" descr="Illustration shows that typical cash inflows include salvage value, incremental revenues, reduction of costs, and release of working capital.">
            <a:extLst>
              <a:ext uri="{FF2B5EF4-FFF2-40B4-BE49-F238E27FC236}">
                <a16:creationId xmlns:a16="http://schemas.microsoft.com/office/drawing/2014/main" id="{E0ECE231-3961-4168-AF67-E46F4AB20628}"/>
              </a:ext>
            </a:extLst>
          </p:cNvPr>
          <p:cNvPicPr>
            <a:picLocks noChangeAspect="1"/>
          </p:cNvPicPr>
          <p:nvPr/>
        </p:nvPicPr>
        <p:blipFill>
          <a:blip r:embed="rId2"/>
          <a:stretch>
            <a:fillRect/>
          </a:stretch>
        </p:blipFill>
        <p:spPr>
          <a:xfrm>
            <a:off x="822325" y="1981200"/>
            <a:ext cx="7693819" cy="3127519"/>
          </a:xfrm>
          <a:prstGeom prst="rect">
            <a:avLst/>
          </a:prstGeom>
        </p:spPr>
      </p:pic>
    </p:spTree>
    <p:extLst>
      <p:ext uri="{BB962C8B-B14F-4D97-AF65-F5344CB8AC3E}">
        <p14:creationId xmlns:p14="http://schemas.microsoft.com/office/powerpoint/2010/main" val="13581015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5453B-3F1B-479D-92B6-89B46964695A}"/>
              </a:ext>
            </a:extLst>
          </p:cNvPr>
          <p:cNvSpPr>
            <a:spLocks noGrp="1"/>
          </p:cNvSpPr>
          <p:nvPr>
            <p:ph type="title"/>
          </p:nvPr>
        </p:nvSpPr>
        <p:spPr/>
        <p:txBody>
          <a:bodyPr/>
          <a:lstStyle/>
          <a:p>
            <a:r>
              <a:rPr lang="en-US" noProof="0" dirty="0"/>
              <a:t>Total-Cost Approach </a:t>
            </a:r>
            <a:r>
              <a:rPr lang="en-US" sz="1000" noProof="0" dirty="0"/>
              <a:t>1</a:t>
            </a:r>
          </a:p>
        </p:txBody>
      </p:sp>
      <p:sp>
        <p:nvSpPr>
          <p:cNvPr id="3" name="Content Placeholder 2">
            <a:extLst>
              <a:ext uri="{FF2B5EF4-FFF2-40B4-BE49-F238E27FC236}">
                <a16:creationId xmlns:a16="http://schemas.microsoft.com/office/drawing/2014/main" id="{616F939E-85F2-4A36-A570-E4775C9AE7EF}"/>
              </a:ext>
            </a:extLst>
          </p:cNvPr>
          <p:cNvSpPr>
            <a:spLocks noGrp="1"/>
          </p:cNvSpPr>
          <p:nvPr>
            <p:ph idx="1"/>
          </p:nvPr>
        </p:nvSpPr>
        <p:spPr>
          <a:xfrm>
            <a:off x="822325" y="1447800"/>
            <a:ext cx="7543800" cy="1446229"/>
          </a:xfrm>
        </p:spPr>
        <p:txBody>
          <a:bodyPr/>
          <a:lstStyle/>
          <a:p>
            <a:pPr>
              <a:spcAft>
                <a:spcPts val="0"/>
              </a:spcAft>
            </a:pPr>
            <a:r>
              <a:rPr lang="en-US" sz="2400" noProof="0" dirty="0"/>
              <a:t>White Company has two alternatives:</a:t>
            </a:r>
          </a:p>
          <a:p>
            <a:pPr marL="402336" indent="-402336">
              <a:spcAft>
                <a:spcPts val="0"/>
              </a:spcAft>
              <a:buClr>
                <a:schemeClr val="tx1"/>
              </a:buClr>
              <a:buFont typeface="+mj-lt"/>
              <a:buAutoNum type="arabicPeriod"/>
            </a:pPr>
            <a:r>
              <a:rPr lang="en-US" sz="2400" dirty="0"/>
              <a:t>R</a:t>
            </a:r>
            <a:r>
              <a:rPr lang="en-US" sz="2400" noProof="0" dirty="0"/>
              <a:t>emodel an old car wash or,</a:t>
            </a:r>
          </a:p>
          <a:p>
            <a:pPr marL="402336" indent="-402336">
              <a:spcAft>
                <a:spcPts val="0"/>
              </a:spcAft>
              <a:buClr>
                <a:schemeClr val="tx1"/>
              </a:buClr>
              <a:buFont typeface="+mj-lt"/>
              <a:buAutoNum type="arabicPeriod"/>
            </a:pPr>
            <a:r>
              <a:rPr lang="en-US" sz="2400" dirty="0"/>
              <a:t>R</a:t>
            </a:r>
            <a:r>
              <a:rPr lang="en-US" sz="2400" noProof="0" dirty="0"/>
              <a:t>emove the old car wash and install a new one.</a:t>
            </a:r>
          </a:p>
        </p:txBody>
      </p:sp>
      <p:sp>
        <p:nvSpPr>
          <p:cNvPr id="4" name="Content Placeholder 3">
            <a:extLst>
              <a:ext uri="{FF2B5EF4-FFF2-40B4-BE49-F238E27FC236}">
                <a16:creationId xmlns:a16="http://schemas.microsoft.com/office/drawing/2014/main" id="{04BB1B84-4644-47F2-838B-BF1DD785EAAD}"/>
              </a:ext>
            </a:extLst>
          </p:cNvPr>
          <p:cNvSpPr>
            <a:spLocks noGrp="1"/>
          </p:cNvSpPr>
          <p:nvPr>
            <p:ph idx="10"/>
          </p:nvPr>
        </p:nvSpPr>
        <p:spPr>
          <a:xfrm>
            <a:off x="822324" y="2971800"/>
            <a:ext cx="7521575" cy="457200"/>
          </a:xfrm>
        </p:spPr>
        <p:txBody>
          <a:bodyPr/>
          <a:lstStyle/>
          <a:p>
            <a:r>
              <a:rPr lang="en-US" sz="2400" noProof="0" dirty="0"/>
              <a:t>The company uses a discount rate of 10%.</a:t>
            </a:r>
          </a:p>
        </p:txBody>
      </p:sp>
      <p:graphicFrame>
        <p:nvGraphicFramePr>
          <p:cNvPr id="6" name="Table 6">
            <a:extLst>
              <a:ext uri="{FF2B5EF4-FFF2-40B4-BE49-F238E27FC236}">
                <a16:creationId xmlns:a16="http://schemas.microsoft.com/office/drawing/2014/main" id="{6C107C07-862D-42F3-8544-2137B3556E5F}"/>
              </a:ext>
            </a:extLst>
          </p:cNvPr>
          <p:cNvGraphicFramePr>
            <a:graphicFrameLocks noGrp="1"/>
          </p:cNvGraphicFramePr>
          <p:nvPr>
            <p:extLst>
              <p:ext uri="{D42A27DB-BD31-4B8C-83A1-F6EECF244321}">
                <p14:modId xmlns:p14="http://schemas.microsoft.com/office/powerpoint/2010/main" val="3424848736"/>
              </p:ext>
            </p:extLst>
          </p:nvPr>
        </p:nvGraphicFramePr>
        <p:xfrm>
          <a:off x="1219200" y="3698240"/>
          <a:ext cx="6400800" cy="148336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939728239"/>
                    </a:ext>
                  </a:extLst>
                </a:gridCol>
                <a:gridCol w="1676400">
                  <a:extLst>
                    <a:ext uri="{9D8B030D-6E8A-4147-A177-3AD203B41FA5}">
                      <a16:colId xmlns:a16="http://schemas.microsoft.com/office/drawing/2014/main" val="507371491"/>
                    </a:ext>
                  </a:extLst>
                </a:gridCol>
                <a:gridCol w="1752600">
                  <a:extLst>
                    <a:ext uri="{9D8B030D-6E8A-4147-A177-3AD203B41FA5}">
                      <a16:colId xmlns:a16="http://schemas.microsoft.com/office/drawing/2014/main" val="925811422"/>
                    </a:ext>
                  </a:extLst>
                </a:gridCol>
              </a:tblGrid>
              <a:tr h="370840">
                <a:tc>
                  <a:txBody>
                    <a:bodyPr/>
                    <a:lstStyle/>
                    <a:p>
                      <a:endParaRPr lang="en-IN" dirty="0">
                        <a:solidFill>
                          <a:schemeClr val="tx1"/>
                        </a:solidFill>
                      </a:endParaRPr>
                    </a:p>
                  </a:txBody>
                  <a:tcPr marL="100584" marR="100584">
                    <a:lnR w="12700" cmpd="sng">
                      <a:noFill/>
                    </a:lnR>
                    <a:solidFill>
                      <a:schemeClr val="bg1"/>
                    </a:solidFill>
                  </a:tcPr>
                </a:tc>
                <a:tc>
                  <a:txBody>
                    <a:bodyPr/>
                    <a:lstStyle/>
                    <a:p>
                      <a:pPr algn="ctr"/>
                      <a:r>
                        <a:rPr lang="en-IN" u="sng" baseline="0" dirty="0">
                          <a:solidFill>
                            <a:srgbClr val="C00000"/>
                          </a:solidFill>
                          <a:uFill>
                            <a:solidFill>
                              <a:schemeClr val="tx1"/>
                            </a:solidFill>
                          </a:uFill>
                        </a:rPr>
                        <a:t>New Car Wash</a:t>
                      </a:r>
                    </a:p>
                  </a:txBody>
                  <a:tcPr marL="100584" marR="100584">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u="sng" baseline="0" dirty="0">
                          <a:solidFill>
                            <a:srgbClr val="C00000"/>
                          </a:solidFill>
                          <a:uFill>
                            <a:solidFill>
                              <a:schemeClr val="tx1"/>
                            </a:solidFill>
                          </a:uFill>
                        </a:rPr>
                        <a:t>Old Car Wash</a:t>
                      </a:r>
                    </a:p>
                  </a:txBody>
                  <a:tcPr marL="100584" marR="100584">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43247104"/>
                  </a:ext>
                </a:extLst>
              </a:tr>
              <a:tr h="370840">
                <a:tc>
                  <a:txBody>
                    <a:bodyPr/>
                    <a:lstStyle/>
                    <a:p>
                      <a:r>
                        <a:rPr lang="en-IN" dirty="0">
                          <a:solidFill>
                            <a:schemeClr val="tx1"/>
                          </a:solidFill>
                        </a:rPr>
                        <a:t>Annual revenues</a:t>
                      </a:r>
                    </a:p>
                  </a:txBody>
                  <a:tcPr marL="100584" marR="100584">
                    <a:solidFill>
                      <a:schemeClr val="bg1"/>
                    </a:solidFill>
                  </a:tcPr>
                </a:tc>
                <a:tc>
                  <a:txBody>
                    <a:bodyPr/>
                    <a:lstStyle/>
                    <a:p>
                      <a:pPr algn="ctr"/>
                      <a:r>
                        <a:rPr lang="en-IN" dirty="0">
                          <a:solidFill>
                            <a:schemeClr val="tx1"/>
                          </a:solidFill>
                        </a:rPr>
                        <a:t>$90,000</a:t>
                      </a:r>
                    </a:p>
                  </a:txBody>
                  <a:tcPr marL="100584" marR="100584">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$70,000</a:t>
                      </a:r>
                    </a:p>
                  </a:txBody>
                  <a:tcPr marL="100584" marR="100584">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3485992094"/>
                  </a:ext>
                </a:extLst>
              </a:tr>
              <a:tr h="370840">
                <a:tc>
                  <a:txBody>
                    <a:bodyPr/>
                    <a:lstStyle/>
                    <a:p>
                      <a:r>
                        <a:rPr lang="en-IN" dirty="0">
                          <a:solidFill>
                            <a:schemeClr val="tx1"/>
                          </a:solidFill>
                        </a:rPr>
                        <a:t>Annual cash operating costs</a:t>
                      </a:r>
                    </a:p>
                  </a:txBody>
                  <a:tcPr marL="100584" marR="100584">
                    <a:solidFill>
                      <a:schemeClr val="bg1"/>
                    </a:solidFill>
                  </a:tcPr>
                </a:tc>
                <a:tc>
                  <a:txBody>
                    <a:bodyPr/>
                    <a:lstStyle/>
                    <a:p>
                      <a:pPr algn="ctr"/>
                      <a:r>
                        <a:rPr lang="en-IN" u="sng" dirty="0">
                          <a:solidFill>
                            <a:schemeClr val="tx1"/>
                          </a:solidFill>
                        </a:rPr>
                        <a:t>  30,000</a:t>
                      </a:r>
                    </a:p>
                  </a:txBody>
                  <a:tcPr marL="100584" marR="100584">
                    <a:solidFill>
                      <a:schemeClr val="bg1"/>
                    </a:solidFill>
                  </a:tcPr>
                </a:tc>
                <a:tc>
                  <a:txBody>
                    <a:bodyPr/>
                    <a:lstStyle/>
                    <a:p>
                      <a:pPr algn="ctr"/>
                      <a:r>
                        <a:rPr lang="en-IN" u="sng" dirty="0">
                          <a:solidFill>
                            <a:schemeClr val="tx1"/>
                          </a:solidFill>
                        </a:rPr>
                        <a:t>   25,000</a:t>
                      </a:r>
                    </a:p>
                  </a:txBody>
                  <a:tcPr marL="100584" marR="100584">
                    <a:solidFill>
                      <a:schemeClr val="bg1"/>
                    </a:solidFill>
                  </a:tcPr>
                </a:tc>
                <a:extLst>
                  <a:ext uri="{0D108BD9-81ED-4DB2-BD59-A6C34878D82A}">
                    <a16:rowId xmlns:a16="http://schemas.microsoft.com/office/drawing/2014/main" val="3597766935"/>
                  </a:ext>
                </a:extLst>
              </a:tr>
              <a:tr h="370840">
                <a:tc>
                  <a:txBody>
                    <a:bodyPr/>
                    <a:lstStyle/>
                    <a:p>
                      <a:r>
                        <a:rPr lang="en-IN" dirty="0">
                          <a:solidFill>
                            <a:schemeClr val="tx1"/>
                          </a:solidFill>
                        </a:rPr>
                        <a:t>Annual net cash inflows</a:t>
                      </a:r>
                    </a:p>
                  </a:txBody>
                  <a:tcPr marL="100584" marR="100584">
                    <a:solidFill>
                      <a:schemeClr val="bg1"/>
                    </a:solidFill>
                  </a:tcPr>
                </a:tc>
                <a:tc>
                  <a:txBody>
                    <a:bodyPr/>
                    <a:lstStyle/>
                    <a:p>
                      <a:pPr algn="ctr"/>
                      <a:r>
                        <a:rPr lang="en-IN" u="dbl" baseline="0" dirty="0">
                          <a:solidFill>
                            <a:schemeClr val="tx1"/>
                          </a:solidFill>
                        </a:rPr>
                        <a:t>$60,000</a:t>
                      </a:r>
                    </a:p>
                  </a:txBody>
                  <a:tcPr marL="100584" marR="100584">
                    <a:solidFill>
                      <a:schemeClr val="bg1"/>
                    </a:solidFill>
                  </a:tcPr>
                </a:tc>
                <a:tc>
                  <a:txBody>
                    <a:bodyPr/>
                    <a:lstStyle/>
                    <a:p>
                      <a:pPr algn="ctr"/>
                      <a:r>
                        <a:rPr lang="en-IN" u="dbl" baseline="0" dirty="0">
                          <a:solidFill>
                            <a:schemeClr val="tx1"/>
                          </a:solidFill>
                        </a:rPr>
                        <a:t>$45,000</a:t>
                      </a:r>
                    </a:p>
                  </a:txBody>
                  <a:tcPr marL="100584" marR="100584">
                    <a:solidFill>
                      <a:schemeClr val="bg1"/>
                    </a:solidFill>
                  </a:tcPr>
                </a:tc>
                <a:extLst>
                  <a:ext uri="{0D108BD9-81ED-4DB2-BD59-A6C34878D82A}">
                    <a16:rowId xmlns:a16="http://schemas.microsoft.com/office/drawing/2014/main" val="2529645797"/>
                  </a:ext>
                </a:extLst>
              </a:tr>
            </a:tbl>
          </a:graphicData>
        </a:graphic>
      </p:graphicFrame>
    </p:spTree>
    <p:extLst>
      <p:ext uri="{BB962C8B-B14F-4D97-AF65-F5344CB8AC3E}">
        <p14:creationId xmlns:p14="http://schemas.microsoft.com/office/powerpoint/2010/main" val="23350438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49EA-5F13-4C85-BD6F-F56B6A2751BD}"/>
              </a:ext>
            </a:extLst>
          </p:cNvPr>
          <p:cNvSpPr>
            <a:spLocks noGrp="1"/>
          </p:cNvSpPr>
          <p:nvPr>
            <p:ph type="title"/>
          </p:nvPr>
        </p:nvSpPr>
        <p:spPr/>
        <p:txBody>
          <a:bodyPr/>
          <a:lstStyle/>
          <a:p>
            <a:r>
              <a:rPr lang="en-US" noProof="0" dirty="0"/>
              <a:t>Total-Cost Approach </a:t>
            </a:r>
            <a:r>
              <a:rPr lang="en-US" sz="1000" noProof="0" dirty="0"/>
              <a:t>2</a:t>
            </a:r>
          </a:p>
        </p:txBody>
      </p:sp>
      <p:sp>
        <p:nvSpPr>
          <p:cNvPr id="3" name="Content Placeholder 2">
            <a:extLst>
              <a:ext uri="{FF2B5EF4-FFF2-40B4-BE49-F238E27FC236}">
                <a16:creationId xmlns:a16="http://schemas.microsoft.com/office/drawing/2014/main" id="{D5478C02-4F10-421E-A7F9-8921C25BA4E8}"/>
              </a:ext>
            </a:extLst>
          </p:cNvPr>
          <p:cNvSpPr>
            <a:spLocks noGrp="1"/>
          </p:cNvSpPr>
          <p:nvPr>
            <p:ph idx="1"/>
          </p:nvPr>
        </p:nvSpPr>
        <p:spPr>
          <a:xfrm>
            <a:off x="822325" y="1447800"/>
            <a:ext cx="7543800" cy="588390"/>
          </a:xfrm>
        </p:spPr>
        <p:txBody>
          <a:bodyPr/>
          <a:lstStyle/>
          <a:p>
            <a:r>
              <a:rPr lang="en-US" sz="2800" noProof="0" dirty="0"/>
              <a:t>If White installs a new washer . . .</a:t>
            </a:r>
          </a:p>
        </p:txBody>
      </p:sp>
      <p:graphicFrame>
        <p:nvGraphicFramePr>
          <p:cNvPr id="6" name="Table 6">
            <a:extLst>
              <a:ext uri="{FF2B5EF4-FFF2-40B4-BE49-F238E27FC236}">
                <a16:creationId xmlns:a16="http://schemas.microsoft.com/office/drawing/2014/main" id="{ED16846F-07FA-4F29-BCA7-F27DB42B1409}"/>
              </a:ext>
            </a:extLst>
          </p:cNvPr>
          <p:cNvGraphicFramePr>
            <a:graphicFrameLocks noGrp="1"/>
          </p:cNvGraphicFramePr>
          <p:nvPr>
            <p:extLst>
              <p:ext uri="{D42A27DB-BD31-4B8C-83A1-F6EECF244321}">
                <p14:modId xmlns:p14="http://schemas.microsoft.com/office/powerpoint/2010/main" val="3442423587"/>
              </p:ext>
            </p:extLst>
          </p:nvPr>
        </p:nvGraphicFramePr>
        <p:xfrm>
          <a:off x="1524000" y="2346960"/>
          <a:ext cx="6096000" cy="1981200"/>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915646908"/>
                    </a:ext>
                  </a:extLst>
                </a:gridCol>
                <a:gridCol w="1828800">
                  <a:extLst>
                    <a:ext uri="{9D8B030D-6E8A-4147-A177-3AD203B41FA5}">
                      <a16:colId xmlns:a16="http://schemas.microsoft.com/office/drawing/2014/main" val="786237237"/>
                    </a:ext>
                  </a:extLst>
                </a:gridCol>
              </a:tblGrid>
              <a:tr h="370840">
                <a:tc>
                  <a:txBody>
                    <a:bodyPr/>
                    <a:lstStyle/>
                    <a:p>
                      <a:r>
                        <a:rPr lang="en-US" sz="2000" b="0" baseline="0" dirty="0">
                          <a:solidFill>
                            <a:srgbClr val="0000C0"/>
                          </a:solidFill>
                        </a:rPr>
                        <a:t>Cost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r"/>
                      <a:r>
                        <a:rPr lang="en-US" sz="2000" b="0" baseline="0" dirty="0">
                          <a:solidFill>
                            <a:srgbClr val="0000C0"/>
                          </a:solidFill>
                        </a:rPr>
                        <a:t>$300,000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644250110"/>
                  </a:ext>
                </a:extLst>
              </a:tr>
              <a:tr h="370840">
                <a:tc>
                  <a:txBody>
                    <a:bodyPr/>
                    <a:lstStyle/>
                    <a:p>
                      <a:r>
                        <a:rPr lang="en-US" sz="2000" b="0" baseline="0" dirty="0">
                          <a:solidFill>
                            <a:srgbClr val="0000C0"/>
                          </a:solidFill>
                        </a:rPr>
                        <a:t>Productive life</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r"/>
                      <a:r>
                        <a:rPr lang="en-US" sz="2000" b="0" baseline="0" dirty="0">
                          <a:solidFill>
                            <a:srgbClr val="0000C0"/>
                          </a:solidFill>
                        </a:rPr>
                        <a:t>10 years</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383493317"/>
                  </a:ext>
                </a:extLst>
              </a:tr>
              <a:tr h="370840">
                <a:tc>
                  <a:txBody>
                    <a:bodyPr/>
                    <a:lstStyle/>
                    <a:p>
                      <a:r>
                        <a:rPr lang="en-US" sz="2000" b="0" baseline="0" dirty="0">
                          <a:solidFill>
                            <a:srgbClr val="0000C0"/>
                          </a:solidFill>
                        </a:rPr>
                        <a:t>Salvage value</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r"/>
                      <a:r>
                        <a:rPr lang="en-US" sz="2000" b="0" baseline="0" dirty="0">
                          <a:solidFill>
                            <a:srgbClr val="0000C0"/>
                          </a:solidFill>
                        </a:rPr>
                        <a:t>$7,000</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540999247"/>
                  </a:ext>
                </a:extLst>
              </a:tr>
              <a:tr h="370840">
                <a:tc>
                  <a:txBody>
                    <a:bodyPr/>
                    <a:lstStyle/>
                    <a:p>
                      <a:r>
                        <a:rPr lang="en-US" sz="2000" b="0" baseline="0" dirty="0">
                          <a:solidFill>
                            <a:srgbClr val="0000C0"/>
                          </a:solidFill>
                        </a:rPr>
                        <a:t>Replace brushes at the end of 6 years</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r"/>
                      <a:r>
                        <a:rPr lang="en-US" sz="2000" b="0" baseline="0" dirty="0">
                          <a:solidFill>
                            <a:srgbClr val="0000C0"/>
                          </a:solidFill>
                        </a:rPr>
                        <a:t>$50,000</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5967594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baseline="0" dirty="0">
                          <a:solidFill>
                            <a:srgbClr val="0000C0"/>
                          </a:solidFill>
                        </a:rPr>
                        <a:t>Salvage of old equipment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b="0" baseline="0" dirty="0">
                          <a:solidFill>
                            <a:srgbClr val="0000C0"/>
                          </a:solidFill>
                        </a:rPr>
                        <a:t>$40,000</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546125"/>
                  </a:ext>
                </a:extLst>
              </a:tr>
            </a:tbl>
          </a:graphicData>
        </a:graphic>
      </p:graphicFrame>
      <p:sp>
        <p:nvSpPr>
          <p:cNvPr id="4" name="Content Placeholder 3">
            <a:extLst>
              <a:ext uri="{FF2B5EF4-FFF2-40B4-BE49-F238E27FC236}">
                <a16:creationId xmlns:a16="http://schemas.microsoft.com/office/drawing/2014/main" id="{A0346973-7796-4DA5-844B-646A50CDBD92}"/>
              </a:ext>
            </a:extLst>
          </p:cNvPr>
          <p:cNvSpPr>
            <a:spLocks noGrp="1"/>
          </p:cNvSpPr>
          <p:nvPr>
            <p:ph idx="10"/>
          </p:nvPr>
        </p:nvSpPr>
        <p:spPr>
          <a:xfrm>
            <a:off x="822324" y="4800600"/>
            <a:ext cx="7521575" cy="533400"/>
          </a:xfrm>
        </p:spPr>
        <p:txBody>
          <a:bodyPr/>
          <a:lstStyle/>
          <a:p>
            <a:r>
              <a:rPr lang="en-US" sz="2800" noProof="0" dirty="0"/>
              <a:t>Let’s look at the present value of this alternative.</a:t>
            </a:r>
          </a:p>
        </p:txBody>
      </p:sp>
    </p:spTree>
    <p:extLst>
      <p:ext uri="{BB962C8B-B14F-4D97-AF65-F5344CB8AC3E}">
        <p14:creationId xmlns:p14="http://schemas.microsoft.com/office/powerpoint/2010/main" val="26908781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544E4-1CD7-46F3-B3A9-6F1166AD91CF}"/>
              </a:ext>
            </a:extLst>
          </p:cNvPr>
          <p:cNvSpPr>
            <a:spLocks noGrp="1"/>
          </p:cNvSpPr>
          <p:nvPr>
            <p:ph type="title"/>
          </p:nvPr>
        </p:nvSpPr>
        <p:spPr/>
        <p:txBody>
          <a:bodyPr/>
          <a:lstStyle/>
          <a:p>
            <a:r>
              <a:rPr lang="en-US" noProof="0" dirty="0"/>
              <a:t>Total-Cost Approach </a:t>
            </a:r>
            <a:r>
              <a:rPr lang="en-US" sz="1000" noProof="0" dirty="0"/>
              <a:t>3</a:t>
            </a:r>
          </a:p>
        </p:txBody>
      </p:sp>
      <p:sp>
        <p:nvSpPr>
          <p:cNvPr id="3" name="Content Placeholder 2">
            <a:extLst>
              <a:ext uri="{FF2B5EF4-FFF2-40B4-BE49-F238E27FC236}">
                <a16:creationId xmlns:a16="http://schemas.microsoft.com/office/drawing/2014/main" id="{0EF8AFFE-C94C-44C0-9475-E6F476AC1FED}"/>
              </a:ext>
            </a:extLst>
          </p:cNvPr>
          <p:cNvSpPr>
            <a:spLocks noGrp="1"/>
          </p:cNvSpPr>
          <p:nvPr>
            <p:ph idx="1"/>
          </p:nvPr>
        </p:nvSpPr>
        <p:spPr>
          <a:xfrm>
            <a:off x="822325" y="1447800"/>
            <a:ext cx="7543800" cy="410845"/>
          </a:xfrm>
        </p:spPr>
        <p:txBody>
          <a:bodyPr/>
          <a:lstStyle/>
          <a:p>
            <a:pPr algn="ctr"/>
            <a:r>
              <a:rPr lang="en-US" b="1" noProof="0" dirty="0"/>
              <a:t>Install the New Washer</a:t>
            </a:r>
          </a:p>
        </p:txBody>
      </p:sp>
      <p:graphicFrame>
        <p:nvGraphicFramePr>
          <p:cNvPr id="6" name="Table 6">
            <a:extLst>
              <a:ext uri="{FF2B5EF4-FFF2-40B4-BE49-F238E27FC236}">
                <a16:creationId xmlns:a16="http://schemas.microsoft.com/office/drawing/2014/main" id="{F1EC9054-6E3D-4691-AC00-38AC8029CAE6}"/>
              </a:ext>
            </a:extLst>
          </p:cNvPr>
          <p:cNvGraphicFramePr>
            <a:graphicFrameLocks noGrp="1"/>
          </p:cNvGraphicFramePr>
          <p:nvPr>
            <p:extLst>
              <p:ext uri="{D42A27DB-BD31-4B8C-83A1-F6EECF244321}">
                <p14:modId xmlns:p14="http://schemas.microsoft.com/office/powerpoint/2010/main" val="969174883"/>
              </p:ext>
            </p:extLst>
          </p:nvPr>
        </p:nvGraphicFramePr>
        <p:xfrm>
          <a:off x="649225" y="1981200"/>
          <a:ext cx="8266175" cy="2595880"/>
        </p:xfrm>
        <a:graphic>
          <a:graphicData uri="http://schemas.openxmlformats.org/drawingml/2006/table">
            <a:tbl>
              <a:tblPr firstRow="1" bandRow="1">
                <a:tableStyleId>{5C22544A-7EE6-4342-B048-85BDC9FD1C3A}</a:tableStyleId>
              </a:tblPr>
              <a:tblGrid>
                <a:gridCol w="2932175">
                  <a:extLst>
                    <a:ext uri="{9D8B030D-6E8A-4147-A177-3AD203B41FA5}">
                      <a16:colId xmlns:a16="http://schemas.microsoft.com/office/drawing/2014/main" val="1805215837"/>
                    </a:ext>
                  </a:extLst>
                </a:gridCol>
                <a:gridCol w="990600">
                  <a:extLst>
                    <a:ext uri="{9D8B030D-6E8A-4147-A177-3AD203B41FA5}">
                      <a16:colId xmlns:a16="http://schemas.microsoft.com/office/drawing/2014/main" val="3512200507"/>
                    </a:ext>
                  </a:extLst>
                </a:gridCol>
                <a:gridCol w="1371600">
                  <a:extLst>
                    <a:ext uri="{9D8B030D-6E8A-4147-A177-3AD203B41FA5}">
                      <a16:colId xmlns:a16="http://schemas.microsoft.com/office/drawing/2014/main" val="2147986309"/>
                    </a:ext>
                  </a:extLst>
                </a:gridCol>
                <a:gridCol w="1371600">
                  <a:extLst>
                    <a:ext uri="{9D8B030D-6E8A-4147-A177-3AD203B41FA5}">
                      <a16:colId xmlns:a16="http://schemas.microsoft.com/office/drawing/2014/main" val="548237762"/>
                    </a:ext>
                  </a:extLst>
                </a:gridCol>
                <a:gridCol w="1600200">
                  <a:extLst>
                    <a:ext uri="{9D8B030D-6E8A-4147-A177-3AD203B41FA5}">
                      <a16:colId xmlns:a16="http://schemas.microsoft.com/office/drawing/2014/main" val="1847974913"/>
                    </a:ext>
                  </a:extLst>
                </a:gridCol>
              </a:tblGrid>
              <a:tr h="370840">
                <a:tc>
                  <a:txBody>
                    <a:bodyPr/>
                    <a:lstStyle/>
                    <a:p>
                      <a:endParaRPr lang="en-IN" dirty="0">
                        <a:solidFill>
                          <a:schemeClr val="tx1"/>
                        </a:solidFill>
                      </a:endParaRPr>
                    </a:p>
                  </a:txBody>
                  <a:tcPr marL="121706" marR="121706">
                    <a:lnR w="12700" cmpd="sng">
                      <a:noFill/>
                    </a:lnR>
                    <a:solidFill>
                      <a:schemeClr val="bg1"/>
                    </a:solidFill>
                  </a:tcPr>
                </a:tc>
                <a:tc>
                  <a:txBody>
                    <a:bodyPr/>
                    <a:lstStyle/>
                    <a:p>
                      <a:pPr algn="ctr"/>
                      <a:r>
                        <a:rPr lang="en-IN" u="sng" dirty="0">
                          <a:solidFill>
                            <a:schemeClr val="tx1"/>
                          </a:solidFill>
                        </a:rPr>
                        <a:t>Year</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Cash Flows</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10% Factor</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Present Value</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318398"/>
                  </a:ext>
                </a:extLst>
              </a:tr>
              <a:tr h="370840">
                <a:tc>
                  <a:txBody>
                    <a:bodyPr/>
                    <a:lstStyle/>
                    <a:p>
                      <a:r>
                        <a:rPr lang="en-US" dirty="0">
                          <a:solidFill>
                            <a:schemeClr val="tx1"/>
                          </a:solidFill>
                        </a:rPr>
                        <a:t>Initial investment</a:t>
                      </a:r>
                    </a:p>
                  </a:txBody>
                  <a:tcPr marL="121706" marR="121706">
                    <a:solidFill>
                      <a:schemeClr val="bg1"/>
                    </a:solidFill>
                  </a:tcPr>
                </a:tc>
                <a:tc>
                  <a:txBody>
                    <a:bodyPr/>
                    <a:lstStyle/>
                    <a:p>
                      <a:pPr algn="ctr"/>
                      <a:r>
                        <a:rPr lang="en-US" dirty="0">
                          <a:solidFill>
                            <a:schemeClr val="tx1"/>
                          </a:solidFill>
                        </a:rPr>
                        <a:t>Now</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$(300,000)</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1.000</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$(300,000)</a:t>
                      </a:r>
                    </a:p>
                  </a:txBody>
                  <a:tcPr marL="121706" marR="121706">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387798650"/>
                  </a:ext>
                </a:extLst>
              </a:tr>
              <a:tr h="370840">
                <a:tc>
                  <a:txBody>
                    <a:bodyPr/>
                    <a:lstStyle/>
                    <a:p>
                      <a:r>
                        <a:rPr lang="en-US" dirty="0">
                          <a:solidFill>
                            <a:schemeClr val="tx1"/>
                          </a:solidFill>
                        </a:rPr>
                        <a:t>Replace brushes</a:t>
                      </a:r>
                    </a:p>
                  </a:txBody>
                  <a:tcPr marL="121706" marR="121706">
                    <a:solidFill>
                      <a:schemeClr val="bg1"/>
                    </a:solidFill>
                  </a:tcPr>
                </a:tc>
                <a:tc>
                  <a:txBody>
                    <a:bodyPr/>
                    <a:lstStyle/>
                    <a:p>
                      <a:pPr algn="ctr"/>
                      <a:r>
                        <a:rPr lang="en-US" dirty="0">
                          <a:solidFill>
                            <a:schemeClr val="tx1"/>
                          </a:solidFill>
                        </a:rPr>
                        <a:t>6</a:t>
                      </a:r>
                    </a:p>
                  </a:txBody>
                  <a:tcPr marL="121706" marR="121706">
                    <a:solidFill>
                      <a:schemeClr val="bg1"/>
                    </a:solidFill>
                  </a:tcPr>
                </a:tc>
                <a:tc>
                  <a:txBody>
                    <a:bodyPr/>
                    <a:lstStyle/>
                    <a:p>
                      <a:pPr algn="ctr"/>
                      <a:r>
                        <a:rPr lang="en-IN" dirty="0">
                          <a:solidFill>
                            <a:schemeClr val="tx1"/>
                          </a:solidFill>
                        </a:rPr>
                        <a:t>    (50,000)</a:t>
                      </a:r>
                    </a:p>
                  </a:txBody>
                  <a:tcPr marL="121706" marR="121706">
                    <a:solidFill>
                      <a:schemeClr val="bg1"/>
                    </a:solidFill>
                  </a:tcPr>
                </a:tc>
                <a:tc>
                  <a:txBody>
                    <a:bodyPr/>
                    <a:lstStyle/>
                    <a:p>
                      <a:pPr algn="ctr"/>
                      <a:r>
                        <a:rPr lang="en-IN" dirty="0">
                          <a:solidFill>
                            <a:schemeClr val="tx1"/>
                          </a:solidFill>
                        </a:rPr>
                        <a:t>0.564</a:t>
                      </a:r>
                    </a:p>
                  </a:txBody>
                  <a:tcPr marL="121706" marR="121706">
                    <a:solidFill>
                      <a:schemeClr val="bg1"/>
                    </a:solidFill>
                  </a:tcPr>
                </a:tc>
                <a:tc>
                  <a:txBody>
                    <a:bodyPr/>
                    <a:lstStyle/>
                    <a:p>
                      <a:pPr algn="ctr"/>
                      <a:r>
                        <a:rPr lang="en-IN" dirty="0">
                          <a:solidFill>
                            <a:schemeClr val="tx1"/>
                          </a:solidFill>
                        </a:rPr>
                        <a:t>    (28,200)</a:t>
                      </a:r>
                    </a:p>
                  </a:txBody>
                  <a:tcPr marL="121706" marR="121706">
                    <a:solidFill>
                      <a:schemeClr val="bg1"/>
                    </a:solidFill>
                  </a:tcPr>
                </a:tc>
                <a:extLst>
                  <a:ext uri="{0D108BD9-81ED-4DB2-BD59-A6C34878D82A}">
                    <a16:rowId xmlns:a16="http://schemas.microsoft.com/office/drawing/2014/main" val="998810988"/>
                  </a:ext>
                </a:extLst>
              </a:tr>
              <a:tr h="370840">
                <a:tc>
                  <a:txBody>
                    <a:bodyPr/>
                    <a:lstStyle/>
                    <a:p>
                      <a:r>
                        <a:rPr lang="en-US" dirty="0">
                          <a:solidFill>
                            <a:schemeClr val="tx1"/>
                          </a:solidFill>
                        </a:rPr>
                        <a:t>Annual net cash inflows</a:t>
                      </a:r>
                    </a:p>
                  </a:txBody>
                  <a:tcPr marL="121706" marR="121706">
                    <a:solidFill>
                      <a:schemeClr val="bg1"/>
                    </a:solidFill>
                  </a:tcPr>
                </a:tc>
                <a:tc>
                  <a:txBody>
                    <a:bodyPr/>
                    <a:lstStyle/>
                    <a:p>
                      <a:pPr algn="ctr"/>
                      <a:r>
                        <a:rPr lang="en-US" dirty="0">
                          <a:solidFill>
                            <a:schemeClr val="tx1"/>
                          </a:solidFill>
                        </a:rPr>
                        <a:t>1 to 10</a:t>
                      </a:r>
                    </a:p>
                  </a:txBody>
                  <a:tcPr marL="121706" marR="121706">
                    <a:solidFill>
                      <a:schemeClr val="bg1"/>
                    </a:solidFill>
                  </a:tcPr>
                </a:tc>
                <a:tc>
                  <a:txBody>
                    <a:bodyPr/>
                    <a:lstStyle/>
                    <a:p>
                      <a:pPr algn="ctr"/>
                      <a:r>
                        <a:rPr lang="en-IN" dirty="0">
                          <a:solidFill>
                            <a:schemeClr val="tx1"/>
                          </a:solidFill>
                        </a:rPr>
                        <a:t>    60,000</a:t>
                      </a:r>
                    </a:p>
                  </a:txBody>
                  <a:tcPr marL="121706" marR="121706">
                    <a:solidFill>
                      <a:schemeClr val="bg1"/>
                    </a:solidFill>
                  </a:tcPr>
                </a:tc>
                <a:tc>
                  <a:txBody>
                    <a:bodyPr/>
                    <a:lstStyle/>
                    <a:p>
                      <a:pPr algn="ctr"/>
                      <a:r>
                        <a:rPr lang="en-IN" dirty="0">
                          <a:solidFill>
                            <a:schemeClr val="tx1"/>
                          </a:solidFill>
                        </a:rPr>
                        <a:t>6.145</a:t>
                      </a:r>
                    </a:p>
                  </a:txBody>
                  <a:tcPr marL="121706" marR="121706">
                    <a:solidFill>
                      <a:schemeClr val="bg1"/>
                    </a:solidFill>
                  </a:tcPr>
                </a:tc>
                <a:tc>
                  <a:txBody>
                    <a:bodyPr/>
                    <a:lstStyle/>
                    <a:p>
                      <a:pPr algn="ctr"/>
                      <a:r>
                        <a:rPr lang="en-IN" dirty="0">
                          <a:solidFill>
                            <a:schemeClr val="tx1"/>
                          </a:solidFill>
                        </a:rPr>
                        <a:t>  368,700</a:t>
                      </a:r>
                    </a:p>
                  </a:txBody>
                  <a:tcPr marL="121706" marR="121706">
                    <a:solidFill>
                      <a:schemeClr val="bg1"/>
                    </a:solidFill>
                  </a:tcPr>
                </a:tc>
                <a:extLst>
                  <a:ext uri="{0D108BD9-81ED-4DB2-BD59-A6C34878D82A}">
                    <a16:rowId xmlns:a16="http://schemas.microsoft.com/office/drawing/2014/main" val="1521588775"/>
                  </a:ext>
                </a:extLst>
              </a:tr>
              <a:tr h="370840">
                <a:tc>
                  <a:txBody>
                    <a:bodyPr/>
                    <a:lstStyle/>
                    <a:p>
                      <a:r>
                        <a:rPr lang="en-US" dirty="0">
                          <a:solidFill>
                            <a:schemeClr val="tx1"/>
                          </a:solidFill>
                        </a:rPr>
                        <a:t>Salvage of old equipment</a:t>
                      </a:r>
                    </a:p>
                  </a:txBody>
                  <a:tcPr marL="121706" marR="121706">
                    <a:solidFill>
                      <a:schemeClr val="bg1"/>
                    </a:solidFill>
                  </a:tcPr>
                </a:tc>
                <a:tc>
                  <a:txBody>
                    <a:bodyPr/>
                    <a:lstStyle/>
                    <a:p>
                      <a:pPr algn="ctr"/>
                      <a:r>
                        <a:rPr lang="en-US" dirty="0">
                          <a:solidFill>
                            <a:schemeClr val="tx1"/>
                          </a:solidFill>
                        </a:rPr>
                        <a:t>Now</a:t>
                      </a:r>
                    </a:p>
                  </a:txBody>
                  <a:tcPr marL="121706" marR="121706">
                    <a:solidFill>
                      <a:schemeClr val="bg1"/>
                    </a:solidFill>
                  </a:tcPr>
                </a:tc>
                <a:tc>
                  <a:txBody>
                    <a:bodyPr/>
                    <a:lstStyle/>
                    <a:p>
                      <a:pPr algn="ctr"/>
                      <a:r>
                        <a:rPr lang="en-IN" dirty="0">
                          <a:solidFill>
                            <a:schemeClr val="tx1"/>
                          </a:solidFill>
                        </a:rPr>
                        <a:t>    40,000</a:t>
                      </a:r>
                    </a:p>
                  </a:txBody>
                  <a:tcPr marL="121706" marR="121706">
                    <a:solidFill>
                      <a:schemeClr val="bg1"/>
                    </a:solidFill>
                  </a:tcPr>
                </a:tc>
                <a:tc>
                  <a:txBody>
                    <a:bodyPr/>
                    <a:lstStyle/>
                    <a:p>
                      <a:pPr algn="ctr"/>
                      <a:r>
                        <a:rPr lang="en-IN" dirty="0">
                          <a:solidFill>
                            <a:schemeClr val="tx1"/>
                          </a:solidFill>
                        </a:rPr>
                        <a:t>1.000</a:t>
                      </a:r>
                    </a:p>
                  </a:txBody>
                  <a:tcPr marL="121706" marR="121706">
                    <a:solidFill>
                      <a:schemeClr val="bg1"/>
                    </a:solidFill>
                  </a:tcPr>
                </a:tc>
                <a:tc>
                  <a:txBody>
                    <a:bodyPr/>
                    <a:lstStyle/>
                    <a:p>
                      <a:pPr algn="ctr"/>
                      <a:r>
                        <a:rPr lang="en-IN" dirty="0">
                          <a:solidFill>
                            <a:schemeClr val="tx1"/>
                          </a:solidFill>
                        </a:rPr>
                        <a:t>    40,000</a:t>
                      </a:r>
                    </a:p>
                  </a:txBody>
                  <a:tcPr marL="121706" marR="121706">
                    <a:solidFill>
                      <a:schemeClr val="bg1"/>
                    </a:solidFill>
                  </a:tcPr>
                </a:tc>
                <a:extLst>
                  <a:ext uri="{0D108BD9-81ED-4DB2-BD59-A6C34878D82A}">
                    <a16:rowId xmlns:a16="http://schemas.microsoft.com/office/drawing/2014/main" val="1221837128"/>
                  </a:ext>
                </a:extLst>
              </a:tr>
              <a:tr h="370840">
                <a:tc>
                  <a:txBody>
                    <a:bodyPr/>
                    <a:lstStyle/>
                    <a:p>
                      <a:r>
                        <a:rPr lang="en-US" dirty="0">
                          <a:solidFill>
                            <a:schemeClr val="tx1"/>
                          </a:solidFill>
                        </a:rPr>
                        <a:t>Salvage of new equipment</a:t>
                      </a: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10</a:t>
                      </a: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      7,000</a:t>
                      </a: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0.386</a:t>
                      </a:r>
                    </a:p>
                  </a:txBody>
                  <a:tcPr marL="121706" marR="121706">
                    <a:solidFill>
                      <a:schemeClr val="bg1"/>
                    </a:solidFill>
                  </a:tcPr>
                </a:tc>
                <a:tc>
                  <a:txBody>
                    <a:bodyPr/>
                    <a:lstStyle/>
                    <a:p>
                      <a:pPr algn="ctr"/>
                      <a:r>
                        <a:rPr lang="en-IN" u="sng" dirty="0">
                          <a:solidFill>
                            <a:schemeClr val="tx1"/>
                          </a:solidFill>
                        </a:rPr>
                        <a:t>      2,702</a:t>
                      </a:r>
                    </a:p>
                  </a:txBody>
                  <a:tcPr marL="121706" marR="121706">
                    <a:solidFill>
                      <a:schemeClr val="bg1"/>
                    </a:solidFill>
                  </a:tcPr>
                </a:tc>
                <a:extLst>
                  <a:ext uri="{0D108BD9-81ED-4DB2-BD59-A6C34878D82A}">
                    <a16:rowId xmlns:a16="http://schemas.microsoft.com/office/drawing/2014/main" val="22793008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Net present value</a:t>
                      </a:r>
                      <a:endParaRPr lang="en-IN" dirty="0">
                        <a:solidFill>
                          <a:schemeClr val="tx1"/>
                        </a:solidFill>
                      </a:endParaRPr>
                    </a:p>
                  </a:txBody>
                  <a:tcPr marL="121706" marR="121706">
                    <a:solidFill>
                      <a:schemeClr val="bg1"/>
                    </a:solidFill>
                  </a:tcPr>
                </a:tc>
                <a:tc>
                  <a:txBody>
                    <a:bodyPr/>
                    <a:lstStyle/>
                    <a:p>
                      <a:pPr algn="r"/>
                      <a:endParaRPr lang="en-IN" dirty="0">
                        <a:solidFill>
                          <a:schemeClr val="tx1"/>
                        </a:solidFill>
                      </a:endParaRPr>
                    </a:p>
                  </a:txBody>
                  <a:tcPr marL="121706" marR="121706">
                    <a:solidFill>
                      <a:schemeClr val="bg1"/>
                    </a:solidFill>
                  </a:tcPr>
                </a:tc>
                <a:tc>
                  <a:txBody>
                    <a:bodyPr/>
                    <a:lstStyle/>
                    <a:p>
                      <a:pPr algn="ctr"/>
                      <a:endParaRPr lang="en-IN" dirty="0">
                        <a:solidFill>
                          <a:schemeClr val="tx1"/>
                        </a:solidFill>
                      </a:endParaRPr>
                    </a:p>
                  </a:txBody>
                  <a:tcPr marL="121706" marR="121706">
                    <a:solidFill>
                      <a:schemeClr val="bg1"/>
                    </a:solidFill>
                  </a:tcPr>
                </a:tc>
                <a:tc>
                  <a:txBody>
                    <a:bodyPr/>
                    <a:lstStyle/>
                    <a:p>
                      <a:pPr algn="ctr"/>
                      <a:endParaRPr lang="en-IN" dirty="0">
                        <a:solidFill>
                          <a:schemeClr val="tx1"/>
                        </a:solidFill>
                      </a:endParaRP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u="dbl" baseline="0" dirty="0">
                          <a:solidFill>
                            <a:schemeClr val="tx1"/>
                          </a:solidFill>
                        </a:rPr>
                        <a:t>$  83,202</a:t>
                      </a:r>
                    </a:p>
                  </a:txBody>
                  <a:tcPr marL="121706" marR="121706">
                    <a:solidFill>
                      <a:schemeClr val="bg1"/>
                    </a:solidFill>
                  </a:tcPr>
                </a:tc>
                <a:extLst>
                  <a:ext uri="{0D108BD9-81ED-4DB2-BD59-A6C34878D82A}">
                    <a16:rowId xmlns:a16="http://schemas.microsoft.com/office/drawing/2014/main" val="1187746547"/>
                  </a:ext>
                </a:extLst>
              </a:tr>
            </a:tbl>
          </a:graphicData>
        </a:graphic>
      </p:graphicFrame>
      <p:sp>
        <p:nvSpPr>
          <p:cNvPr id="4" name="Content Placeholder 3">
            <a:extLst>
              <a:ext uri="{FF2B5EF4-FFF2-40B4-BE49-F238E27FC236}">
                <a16:creationId xmlns:a16="http://schemas.microsoft.com/office/drawing/2014/main" id="{D1D82469-6153-406B-BDF1-D5245FE8026B}"/>
              </a:ext>
            </a:extLst>
          </p:cNvPr>
          <p:cNvSpPr>
            <a:spLocks noGrp="1"/>
          </p:cNvSpPr>
          <p:nvPr>
            <p:ph idx="10"/>
          </p:nvPr>
        </p:nvSpPr>
        <p:spPr>
          <a:xfrm>
            <a:off x="822324" y="5257800"/>
            <a:ext cx="7521575" cy="838200"/>
          </a:xfrm>
          <a:ln>
            <a:solidFill>
              <a:schemeClr val="tx1"/>
            </a:solidFill>
          </a:ln>
        </p:spPr>
        <p:txBody>
          <a:bodyPr/>
          <a:lstStyle/>
          <a:p>
            <a:pPr marL="57150"/>
            <a:r>
              <a:rPr lang="en-US" sz="2400" b="1" noProof="0" dirty="0">
                <a:solidFill>
                  <a:srgbClr val="0000C0"/>
                </a:solidFill>
              </a:rPr>
              <a:t>If we install the new washer, the investment will yield a positive net present value of $83,202.</a:t>
            </a:r>
          </a:p>
        </p:txBody>
      </p:sp>
    </p:spTree>
    <p:extLst>
      <p:ext uri="{BB962C8B-B14F-4D97-AF65-F5344CB8AC3E}">
        <p14:creationId xmlns:p14="http://schemas.microsoft.com/office/powerpoint/2010/main" val="2837945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BDA28-27F6-4804-A4FF-6D143A3EC710}"/>
              </a:ext>
            </a:extLst>
          </p:cNvPr>
          <p:cNvSpPr>
            <a:spLocks noGrp="1"/>
          </p:cNvSpPr>
          <p:nvPr>
            <p:ph type="title"/>
          </p:nvPr>
        </p:nvSpPr>
        <p:spPr/>
        <p:txBody>
          <a:bodyPr/>
          <a:lstStyle/>
          <a:p>
            <a:r>
              <a:rPr lang="en-US" noProof="0" dirty="0"/>
              <a:t>Total-Cost Approach </a:t>
            </a:r>
            <a:r>
              <a:rPr lang="en-US" sz="1000" noProof="0" dirty="0"/>
              <a:t>4</a:t>
            </a:r>
          </a:p>
        </p:txBody>
      </p:sp>
      <p:sp>
        <p:nvSpPr>
          <p:cNvPr id="3" name="Content Placeholder 2">
            <a:extLst>
              <a:ext uri="{FF2B5EF4-FFF2-40B4-BE49-F238E27FC236}">
                <a16:creationId xmlns:a16="http://schemas.microsoft.com/office/drawing/2014/main" id="{45D8E4AA-21D9-4B43-A336-2CAA3FA83D01}"/>
              </a:ext>
            </a:extLst>
          </p:cNvPr>
          <p:cNvSpPr>
            <a:spLocks noGrp="1"/>
          </p:cNvSpPr>
          <p:nvPr>
            <p:ph idx="1"/>
          </p:nvPr>
        </p:nvSpPr>
        <p:spPr>
          <a:xfrm>
            <a:off x="822325" y="1447800"/>
            <a:ext cx="7543800" cy="494122"/>
          </a:xfrm>
        </p:spPr>
        <p:txBody>
          <a:bodyPr/>
          <a:lstStyle/>
          <a:p>
            <a:r>
              <a:rPr lang="en-US" sz="2800" b="1" noProof="0" dirty="0"/>
              <a:t>If White remodels the existing washer . . .</a:t>
            </a:r>
          </a:p>
        </p:txBody>
      </p:sp>
      <p:graphicFrame>
        <p:nvGraphicFramePr>
          <p:cNvPr id="6" name="Table 6">
            <a:extLst>
              <a:ext uri="{FF2B5EF4-FFF2-40B4-BE49-F238E27FC236}">
                <a16:creationId xmlns:a16="http://schemas.microsoft.com/office/drawing/2014/main" id="{FC221BE7-27B6-4EED-8D29-D56010510CAE}"/>
              </a:ext>
            </a:extLst>
          </p:cNvPr>
          <p:cNvGraphicFramePr>
            <a:graphicFrameLocks noGrp="1"/>
          </p:cNvGraphicFramePr>
          <p:nvPr>
            <p:extLst>
              <p:ext uri="{D42A27DB-BD31-4B8C-83A1-F6EECF244321}">
                <p14:modId xmlns:p14="http://schemas.microsoft.com/office/powerpoint/2010/main" val="3621543292"/>
              </p:ext>
            </p:extLst>
          </p:nvPr>
        </p:nvGraphicFramePr>
        <p:xfrm>
          <a:off x="1524000" y="2458720"/>
          <a:ext cx="6096000" cy="128016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827336562"/>
                    </a:ext>
                  </a:extLst>
                </a:gridCol>
                <a:gridCol w="2057400">
                  <a:extLst>
                    <a:ext uri="{9D8B030D-6E8A-4147-A177-3AD203B41FA5}">
                      <a16:colId xmlns:a16="http://schemas.microsoft.com/office/drawing/2014/main" val="783528392"/>
                    </a:ext>
                  </a:extLst>
                </a:gridCol>
              </a:tblGrid>
              <a:tr h="370840">
                <a:tc>
                  <a:txBody>
                    <a:bodyPr/>
                    <a:lstStyle/>
                    <a:p>
                      <a:r>
                        <a:rPr lang="en-IN" sz="2400" b="0" baseline="0" dirty="0">
                          <a:solidFill>
                            <a:srgbClr val="0000C0"/>
                          </a:solidFill>
                        </a:rPr>
                        <a:t>Remodel costs</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r"/>
                      <a:r>
                        <a:rPr lang="en-IN" sz="2400" b="0" baseline="0" dirty="0">
                          <a:solidFill>
                            <a:srgbClr val="0000C0"/>
                          </a:solidFill>
                        </a:rPr>
                        <a:t>$175,000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903915247"/>
                  </a:ext>
                </a:extLst>
              </a:tr>
              <a:tr h="370840">
                <a:tc>
                  <a:txBody>
                    <a:bodyPr/>
                    <a:lstStyle/>
                    <a:p>
                      <a:r>
                        <a:rPr lang="en-IN" sz="2400" b="0" baseline="0" dirty="0">
                          <a:solidFill>
                            <a:srgbClr val="0000C0"/>
                          </a:solidFill>
                        </a:rPr>
                        <a:t>Replace brushes at the end of </a:t>
                      </a:r>
                    </a:p>
                    <a:p>
                      <a:r>
                        <a:rPr lang="en-IN" sz="2400" b="0" baseline="0" dirty="0">
                          <a:solidFill>
                            <a:srgbClr val="0000C0"/>
                          </a:solidFill>
                        </a:rPr>
                        <a:t>     6 years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r"/>
                      <a:endParaRPr lang="en-IN" sz="2400" b="0" baseline="0" dirty="0">
                        <a:solidFill>
                          <a:srgbClr val="0000C0"/>
                        </a:solidFill>
                      </a:endParaRPr>
                    </a:p>
                    <a:p>
                      <a:pPr algn="r"/>
                      <a:r>
                        <a:rPr lang="en-IN" sz="2400" b="0" baseline="0" dirty="0">
                          <a:solidFill>
                            <a:srgbClr val="0000C0"/>
                          </a:solidFill>
                        </a:rPr>
                        <a:t>80,000</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6602223"/>
                  </a:ext>
                </a:extLst>
              </a:tr>
            </a:tbl>
          </a:graphicData>
        </a:graphic>
      </p:graphicFrame>
      <p:sp>
        <p:nvSpPr>
          <p:cNvPr id="4" name="Content Placeholder 3">
            <a:extLst>
              <a:ext uri="{FF2B5EF4-FFF2-40B4-BE49-F238E27FC236}">
                <a16:creationId xmlns:a16="http://schemas.microsoft.com/office/drawing/2014/main" id="{F113E0C9-BD52-4C1C-A4CD-78AD530DABCA}"/>
              </a:ext>
            </a:extLst>
          </p:cNvPr>
          <p:cNvSpPr>
            <a:spLocks noGrp="1"/>
          </p:cNvSpPr>
          <p:nvPr>
            <p:ph idx="10"/>
          </p:nvPr>
        </p:nvSpPr>
        <p:spPr>
          <a:xfrm>
            <a:off x="822324" y="4267200"/>
            <a:ext cx="7521575" cy="989297"/>
          </a:xfrm>
        </p:spPr>
        <p:txBody>
          <a:bodyPr/>
          <a:lstStyle/>
          <a:p>
            <a:r>
              <a:rPr lang="en-US" sz="2800" b="1" noProof="0" dirty="0"/>
              <a:t>Let’s look at the present value of this second alternative.</a:t>
            </a:r>
          </a:p>
        </p:txBody>
      </p:sp>
    </p:spTree>
    <p:extLst>
      <p:ext uri="{BB962C8B-B14F-4D97-AF65-F5344CB8AC3E}">
        <p14:creationId xmlns:p14="http://schemas.microsoft.com/office/powerpoint/2010/main" val="5173465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F4860-7031-46CD-9BB9-19057C46F257}"/>
              </a:ext>
            </a:extLst>
          </p:cNvPr>
          <p:cNvSpPr>
            <a:spLocks noGrp="1"/>
          </p:cNvSpPr>
          <p:nvPr>
            <p:ph type="title"/>
          </p:nvPr>
        </p:nvSpPr>
        <p:spPr/>
        <p:txBody>
          <a:bodyPr/>
          <a:lstStyle/>
          <a:p>
            <a:r>
              <a:rPr lang="en-US" noProof="0" dirty="0"/>
              <a:t>Total-Cost Approach </a:t>
            </a:r>
            <a:r>
              <a:rPr lang="en-US" sz="1000" noProof="0" dirty="0"/>
              <a:t>5</a:t>
            </a:r>
          </a:p>
        </p:txBody>
      </p:sp>
      <p:sp>
        <p:nvSpPr>
          <p:cNvPr id="3" name="Content Placeholder 2">
            <a:extLst>
              <a:ext uri="{FF2B5EF4-FFF2-40B4-BE49-F238E27FC236}">
                <a16:creationId xmlns:a16="http://schemas.microsoft.com/office/drawing/2014/main" id="{5B85F593-40BA-49F5-9F0C-C6F300E313EA}"/>
              </a:ext>
            </a:extLst>
          </p:cNvPr>
          <p:cNvSpPr>
            <a:spLocks noGrp="1"/>
          </p:cNvSpPr>
          <p:nvPr>
            <p:ph idx="1"/>
          </p:nvPr>
        </p:nvSpPr>
        <p:spPr>
          <a:xfrm>
            <a:off x="822325" y="1447800"/>
            <a:ext cx="7543800" cy="446988"/>
          </a:xfrm>
        </p:spPr>
        <p:txBody>
          <a:bodyPr/>
          <a:lstStyle/>
          <a:p>
            <a:pPr algn="ctr"/>
            <a:r>
              <a:rPr lang="en-US" sz="2400" b="1" noProof="0" dirty="0"/>
              <a:t>Remodel the Old Washer</a:t>
            </a:r>
          </a:p>
        </p:txBody>
      </p:sp>
      <p:graphicFrame>
        <p:nvGraphicFramePr>
          <p:cNvPr id="6" name="Table 6">
            <a:extLst>
              <a:ext uri="{FF2B5EF4-FFF2-40B4-BE49-F238E27FC236}">
                <a16:creationId xmlns:a16="http://schemas.microsoft.com/office/drawing/2014/main" id="{5196AE54-C076-475A-882A-487D55703C11}"/>
              </a:ext>
            </a:extLst>
          </p:cNvPr>
          <p:cNvGraphicFramePr>
            <a:graphicFrameLocks noGrp="1"/>
          </p:cNvGraphicFramePr>
          <p:nvPr>
            <p:extLst>
              <p:ext uri="{D42A27DB-BD31-4B8C-83A1-F6EECF244321}">
                <p14:modId xmlns:p14="http://schemas.microsoft.com/office/powerpoint/2010/main" val="3166352916"/>
              </p:ext>
            </p:extLst>
          </p:nvPr>
        </p:nvGraphicFramePr>
        <p:xfrm>
          <a:off x="990600" y="2032000"/>
          <a:ext cx="7848600" cy="185420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1805215837"/>
                    </a:ext>
                  </a:extLst>
                </a:gridCol>
                <a:gridCol w="990600">
                  <a:extLst>
                    <a:ext uri="{9D8B030D-6E8A-4147-A177-3AD203B41FA5}">
                      <a16:colId xmlns:a16="http://schemas.microsoft.com/office/drawing/2014/main" val="3512200507"/>
                    </a:ext>
                  </a:extLst>
                </a:gridCol>
                <a:gridCol w="1371600">
                  <a:extLst>
                    <a:ext uri="{9D8B030D-6E8A-4147-A177-3AD203B41FA5}">
                      <a16:colId xmlns:a16="http://schemas.microsoft.com/office/drawing/2014/main" val="2147986309"/>
                    </a:ext>
                  </a:extLst>
                </a:gridCol>
                <a:gridCol w="1371600">
                  <a:extLst>
                    <a:ext uri="{9D8B030D-6E8A-4147-A177-3AD203B41FA5}">
                      <a16:colId xmlns:a16="http://schemas.microsoft.com/office/drawing/2014/main" val="548237762"/>
                    </a:ext>
                  </a:extLst>
                </a:gridCol>
                <a:gridCol w="1600200">
                  <a:extLst>
                    <a:ext uri="{9D8B030D-6E8A-4147-A177-3AD203B41FA5}">
                      <a16:colId xmlns:a16="http://schemas.microsoft.com/office/drawing/2014/main" val="1847974913"/>
                    </a:ext>
                  </a:extLst>
                </a:gridCol>
              </a:tblGrid>
              <a:tr h="370840">
                <a:tc>
                  <a:txBody>
                    <a:bodyPr/>
                    <a:lstStyle/>
                    <a:p>
                      <a:endParaRPr lang="en-IN" dirty="0">
                        <a:solidFill>
                          <a:schemeClr val="tx1"/>
                        </a:solidFill>
                      </a:endParaRPr>
                    </a:p>
                  </a:txBody>
                  <a:tcPr marL="121706" marR="121706">
                    <a:lnR w="12700" cmpd="sng">
                      <a:noFill/>
                    </a:lnR>
                    <a:solidFill>
                      <a:schemeClr val="bg1"/>
                    </a:solidFill>
                  </a:tcPr>
                </a:tc>
                <a:tc>
                  <a:txBody>
                    <a:bodyPr/>
                    <a:lstStyle/>
                    <a:p>
                      <a:pPr algn="ctr"/>
                      <a:r>
                        <a:rPr lang="en-IN" u="sng" dirty="0">
                          <a:solidFill>
                            <a:schemeClr val="tx1"/>
                          </a:solidFill>
                        </a:rPr>
                        <a:t>Year</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Cash Flows</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10% Factor</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Present Value</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318398"/>
                  </a:ext>
                </a:extLst>
              </a:tr>
              <a:tr h="370840">
                <a:tc>
                  <a:txBody>
                    <a:bodyPr/>
                    <a:lstStyle/>
                    <a:p>
                      <a:r>
                        <a:rPr lang="en-US" dirty="0">
                          <a:solidFill>
                            <a:schemeClr val="tx1"/>
                          </a:solidFill>
                        </a:rPr>
                        <a:t>Initial investment</a:t>
                      </a:r>
                    </a:p>
                  </a:txBody>
                  <a:tcPr marL="121706" marR="121706">
                    <a:solidFill>
                      <a:schemeClr val="bg1"/>
                    </a:solidFill>
                  </a:tcPr>
                </a:tc>
                <a:tc>
                  <a:txBody>
                    <a:bodyPr/>
                    <a:lstStyle/>
                    <a:p>
                      <a:pPr algn="ctr"/>
                      <a:r>
                        <a:rPr lang="en-US" dirty="0">
                          <a:solidFill>
                            <a:schemeClr val="tx1"/>
                          </a:solidFill>
                        </a:rPr>
                        <a:t>Now</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 $(175,000)</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1.000</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$(175,000)</a:t>
                      </a:r>
                    </a:p>
                  </a:txBody>
                  <a:tcPr marL="121706" marR="121706">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387798650"/>
                  </a:ext>
                </a:extLst>
              </a:tr>
              <a:tr h="370840">
                <a:tc>
                  <a:txBody>
                    <a:bodyPr/>
                    <a:lstStyle/>
                    <a:p>
                      <a:r>
                        <a:rPr lang="en-US" dirty="0">
                          <a:solidFill>
                            <a:schemeClr val="tx1"/>
                          </a:solidFill>
                        </a:rPr>
                        <a:t>Replace brushes</a:t>
                      </a:r>
                    </a:p>
                  </a:txBody>
                  <a:tcPr marL="121706" marR="121706">
                    <a:solidFill>
                      <a:schemeClr val="bg1"/>
                    </a:solidFill>
                  </a:tcPr>
                </a:tc>
                <a:tc>
                  <a:txBody>
                    <a:bodyPr/>
                    <a:lstStyle/>
                    <a:p>
                      <a:pPr algn="ctr"/>
                      <a:r>
                        <a:rPr lang="en-US" dirty="0">
                          <a:solidFill>
                            <a:schemeClr val="tx1"/>
                          </a:solidFill>
                        </a:rPr>
                        <a:t>6</a:t>
                      </a:r>
                    </a:p>
                  </a:txBody>
                  <a:tcPr marL="121706" marR="121706">
                    <a:solidFill>
                      <a:schemeClr val="bg1"/>
                    </a:solidFill>
                  </a:tcPr>
                </a:tc>
                <a:tc>
                  <a:txBody>
                    <a:bodyPr/>
                    <a:lstStyle/>
                    <a:p>
                      <a:pPr algn="ctr"/>
                      <a:r>
                        <a:rPr lang="en-IN" dirty="0">
                          <a:solidFill>
                            <a:schemeClr val="tx1"/>
                          </a:solidFill>
                        </a:rPr>
                        <a:t>     (80,000)</a:t>
                      </a:r>
                    </a:p>
                  </a:txBody>
                  <a:tcPr marL="121706" marR="121706">
                    <a:solidFill>
                      <a:schemeClr val="bg1"/>
                    </a:solidFill>
                  </a:tcPr>
                </a:tc>
                <a:tc>
                  <a:txBody>
                    <a:bodyPr/>
                    <a:lstStyle/>
                    <a:p>
                      <a:pPr algn="ctr"/>
                      <a:r>
                        <a:rPr lang="en-IN" dirty="0">
                          <a:solidFill>
                            <a:schemeClr val="tx1"/>
                          </a:solidFill>
                        </a:rPr>
                        <a:t>0.564</a:t>
                      </a:r>
                    </a:p>
                  </a:txBody>
                  <a:tcPr marL="121706" marR="121706">
                    <a:solidFill>
                      <a:schemeClr val="bg1"/>
                    </a:solidFill>
                  </a:tcPr>
                </a:tc>
                <a:tc>
                  <a:txBody>
                    <a:bodyPr/>
                    <a:lstStyle/>
                    <a:p>
                      <a:pPr algn="ctr"/>
                      <a:r>
                        <a:rPr lang="en-IN" dirty="0">
                          <a:solidFill>
                            <a:schemeClr val="tx1"/>
                          </a:solidFill>
                        </a:rPr>
                        <a:t>    (45,120)</a:t>
                      </a:r>
                    </a:p>
                  </a:txBody>
                  <a:tcPr marL="121706" marR="121706">
                    <a:solidFill>
                      <a:schemeClr val="bg1"/>
                    </a:solidFill>
                  </a:tcPr>
                </a:tc>
                <a:extLst>
                  <a:ext uri="{0D108BD9-81ED-4DB2-BD59-A6C34878D82A}">
                    <a16:rowId xmlns:a16="http://schemas.microsoft.com/office/drawing/2014/main" val="998810988"/>
                  </a:ext>
                </a:extLst>
              </a:tr>
              <a:tr h="370840">
                <a:tc>
                  <a:txBody>
                    <a:bodyPr/>
                    <a:lstStyle/>
                    <a:p>
                      <a:r>
                        <a:rPr lang="en-US" dirty="0">
                          <a:solidFill>
                            <a:schemeClr val="tx1"/>
                          </a:solidFill>
                        </a:rPr>
                        <a:t>Annual net cash inflows</a:t>
                      </a:r>
                    </a:p>
                  </a:txBody>
                  <a:tcPr marL="121706" marR="121706">
                    <a:solidFill>
                      <a:schemeClr val="bg1"/>
                    </a:solidFill>
                  </a:tcPr>
                </a:tc>
                <a:tc>
                  <a:txBody>
                    <a:bodyPr/>
                    <a:lstStyle/>
                    <a:p>
                      <a:pPr algn="ctr"/>
                      <a:r>
                        <a:rPr lang="en-US" dirty="0">
                          <a:solidFill>
                            <a:schemeClr val="tx1"/>
                          </a:solidFill>
                        </a:rPr>
                        <a:t>1 to 10</a:t>
                      </a:r>
                    </a:p>
                  </a:txBody>
                  <a:tcPr marL="121706" marR="121706">
                    <a:solidFill>
                      <a:schemeClr val="bg1"/>
                    </a:solidFill>
                  </a:tcPr>
                </a:tc>
                <a:tc>
                  <a:txBody>
                    <a:bodyPr/>
                    <a:lstStyle/>
                    <a:p>
                      <a:pPr algn="ctr"/>
                      <a:r>
                        <a:rPr lang="en-IN" dirty="0">
                          <a:solidFill>
                            <a:schemeClr val="tx1"/>
                          </a:solidFill>
                        </a:rPr>
                        <a:t>     45,000</a:t>
                      </a:r>
                    </a:p>
                  </a:txBody>
                  <a:tcPr marL="121706" marR="121706">
                    <a:solidFill>
                      <a:schemeClr val="bg1"/>
                    </a:solidFill>
                  </a:tcPr>
                </a:tc>
                <a:tc>
                  <a:txBody>
                    <a:bodyPr/>
                    <a:lstStyle/>
                    <a:p>
                      <a:pPr algn="ctr"/>
                      <a:r>
                        <a:rPr lang="en-IN" dirty="0">
                          <a:solidFill>
                            <a:schemeClr val="tx1"/>
                          </a:solidFill>
                        </a:rPr>
                        <a:t>6.145</a:t>
                      </a:r>
                    </a:p>
                  </a:txBody>
                  <a:tcPr marL="121706" marR="121706">
                    <a:solidFill>
                      <a:schemeClr val="bg1"/>
                    </a:solidFill>
                  </a:tcPr>
                </a:tc>
                <a:tc>
                  <a:txBody>
                    <a:bodyPr/>
                    <a:lstStyle/>
                    <a:p>
                      <a:pPr algn="ctr"/>
                      <a:r>
                        <a:rPr lang="en-IN" u="sng" dirty="0">
                          <a:solidFill>
                            <a:schemeClr val="tx1"/>
                          </a:solidFill>
                        </a:rPr>
                        <a:t>   276,525</a:t>
                      </a:r>
                    </a:p>
                  </a:txBody>
                  <a:tcPr marL="121706" marR="121706">
                    <a:solidFill>
                      <a:schemeClr val="bg1"/>
                    </a:solidFill>
                  </a:tcPr>
                </a:tc>
                <a:extLst>
                  <a:ext uri="{0D108BD9-81ED-4DB2-BD59-A6C34878D82A}">
                    <a16:rowId xmlns:a16="http://schemas.microsoft.com/office/drawing/2014/main" val="15215887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Net present value</a:t>
                      </a:r>
                      <a:endParaRPr lang="en-IN" dirty="0">
                        <a:solidFill>
                          <a:schemeClr val="tx1"/>
                        </a:solidFill>
                      </a:endParaRPr>
                    </a:p>
                  </a:txBody>
                  <a:tcPr marL="121706" marR="121706">
                    <a:solidFill>
                      <a:schemeClr val="bg1"/>
                    </a:solidFill>
                  </a:tcPr>
                </a:tc>
                <a:tc>
                  <a:txBody>
                    <a:bodyPr/>
                    <a:lstStyle/>
                    <a:p>
                      <a:pPr algn="r"/>
                      <a:endParaRPr lang="en-IN" dirty="0">
                        <a:solidFill>
                          <a:schemeClr val="tx1"/>
                        </a:solidFill>
                      </a:endParaRPr>
                    </a:p>
                  </a:txBody>
                  <a:tcPr marL="121706" marR="121706">
                    <a:solidFill>
                      <a:schemeClr val="bg1"/>
                    </a:solidFill>
                  </a:tcPr>
                </a:tc>
                <a:tc>
                  <a:txBody>
                    <a:bodyPr/>
                    <a:lstStyle/>
                    <a:p>
                      <a:pPr algn="ctr"/>
                      <a:endParaRPr lang="en-IN" dirty="0">
                        <a:solidFill>
                          <a:schemeClr val="tx1"/>
                        </a:solidFill>
                      </a:endParaRPr>
                    </a:p>
                  </a:txBody>
                  <a:tcPr marL="121706" marR="121706">
                    <a:solidFill>
                      <a:schemeClr val="bg1"/>
                    </a:solidFill>
                  </a:tcPr>
                </a:tc>
                <a:tc>
                  <a:txBody>
                    <a:bodyPr/>
                    <a:lstStyle/>
                    <a:p>
                      <a:pPr algn="ctr"/>
                      <a:endParaRPr lang="en-IN" dirty="0">
                        <a:solidFill>
                          <a:schemeClr val="tx1"/>
                        </a:solidFill>
                      </a:endParaRP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u="dbl" baseline="0" dirty="0">
                          <a:solidFill>
                            <a:schemeClr val="tx1"/>
                          </a:solidFill>
                        </a:rPr>
                        <a:t>$   56,405</a:t>
                      </a:r>
                    </a:p>
                  </a:txBody>
                  <a:tcPr marL="121706" marR="121706">
                    <a:solidFill>
                      <a:schemeClr val="bg1"/>
                    </a:solidFill>
                  </a:tcPr>
                </a:tc>
                <a:extLst>
                  <a:ext uri="{0D108BD9-81ED-4DB2-BD59-A6C34878D82A}">
                    <a16:rowId xmlns:a16="http://schemas.microsoft.com/office/drawing/2014/main" val="1187746547"/>
                  </a:ext>
                </a:extLst>
              </a:tr>
            </a:tbl>
          </a:graphicData>
        </a:graphic>
      </p:graphicFrame>
      <p:sp>
        <p:nvSpPr>
          <p:cNvPr id="4" name="Content Placeholder 3">
            <a:extLst>
              <a:ext uri="{FF2B5EF4-FFF2-40B4-BE49-F238E27FC236}">
                <a16:creationId xmlns:a16="http://schemas.microsoft.com/office/drawing/2014/main" id="{9A165F90-5697-41D7-8F08-38181CEC5F0C}"/>
              </a:ext>
            </a:extLst>
          </p:cNvPr>
          <p:cNvSpPr>
            <a:spLocks noGrp="1"/>
          </p:cNvSpPr>
          <p:nvPr>
            <p:ph idx="10"/>
          </p:nvPr>
        </p:nvSpPr>
        <p:spPr>
          <a:xfrm>
            <a:off x="822324" y="4994275"/>
            <a:ext cx="7652373" cy="1025525"/>
          </a:xfrm>
          <a:ln>
            <a:solidFill>
              <a:schemeClr val="tx1"/>
            </a:solidFill>
          </a:ln>
        </p:spPr>
        <p:txBody>
          <a:bodyPr/>
          <a:lstStyle/>
          <a:p>
            <a:pPr marL="57150"/>
            <a:r>
              <a:rPr lang="en-US" sz="2800" b="1" noProof="0" dirty="0">
                <a:solidFill>
                  <a:srgbClr val="0000C0"/>
                </a:solidFill>
              </a:rPr>
              <a:t>If we remodel the existing washer, we will produce a positive net present value of $56,405.</a:t>
            </a:r>
          </a:p>
        </p:txBody>
      </p:sp>
    </p:spTree>
    <p:extLst>
      <p:ext uri="{BB962C8B-B14F-4D97-AF65-F5344CB8AC3E}">
        <p14:creationId xmlns:p14="http://schemas.microsoft.com/office/powerpoint/2010/main" val="32950554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EB61D-8D04-47D8-B4FA-46C75487B814}"/>
              </a:ext>
            </a:extLst>
          </p:cNvPr>
          <p:cNvSpPr>
            <a:spLocks noGrp="1"/>
          </p:cNvSpPr>
          <p:nvPr>
            <p:ph type="title"/>
          </p:nvPr>
        </p:nvSpPr>
        <p:spPr/>
        <p:txBody>
          <a:bodyPr/>
          <a:lstStyle/>
          <a:p>
            <a:r>
              <a:rPr lang="en-US" noProof="0" dirty="0"/>
              <a:t>Total-Cost Approach </a:t>
            </a:r>
            <a:r>
              <a:rPr lang="en-US" sz="1000" noProof="0" dirty="0"/>
              <a:t>6</a:t>
            </a:r>
          </a:p>
        </p:txBody>
      </p:sp>
      <p:sp>
        <p:nvSpPr>
          <p:cNvPr id="3" name="Content Placeholder 2">
            <a:extLst>
              <a:ext uri="{FF2B5EF4-FFF2-40B4-BE49-F238E27FC236}">
                <a16:creationId xmlns:a16="http://schemas.microsoft.com/office/drawing/2014/main" id="{129A9760-25C8-4AFD-B4FA-2BE6D7BC00D9}"/>
              </a:ext>
            </a:extLst>
          </p:cNvPr>
          <p:cNvSpPr>
            <a:spLocks noGrp="1"/>
          </p:cNvSpPr>
          <p:nvPr>
            <p:ph idx="1"/>
          </p:nvPr>
        </p:nvSpPr>
        <p:spPr>
          <a:xfrm>
            <a:off x="822325" y="1447800"/>
            <a:ext cx="7543800" cy="457200"/>
          </a:xfrm>
        </p:spPr>
        <p:txBody>
          <a:bodyPr/>
          <a:lstStyle/>
          <a:p>
            <a:r>
              <a:rPr lang="en-US" sz="2800" b="1" noProof="0" dirty="0">
                <a:solidFill>
                  <a:srgbClr val="0000CC"/>
                </a:solidFill>
              </a:rPr>
              <a:t>Both projects yield a positive net present value.</a:t>
            </a:r>
            <a:endParaRPr lang="en-US" sz="2800" b="1" noProof="0" dirty="0">
              <a:solidFill>
                <a:schemeClr val="accent2"/>
              </a:solidFill>
            </a:endParaRPr>
          </a:p>
        </p:txBody>
      </p:sp>
      <p:graphicFrame>
        <p:nvGraphicFramePr>
          <p:cNvPr id="6" name="Table 6">
            <a:extLst>
              <a:ext uri="{FF2B5EF4-FFF2-40B4-BE49-F238E27FC236}">
                <a16:creationId xmlns:a16="http://schemas.microsoft.com/office/drawing/2014/main" id="{7985389D-5D3F-41E9-A071-7E34DC2DE396}"/>
              </a:ext>
            </a:extLst>
          </p:cNvPr>
          <p:cNvGraphicFramePr>
            <a:graphicFrameLocks noGrp="1"/>
          </p:cNvGraphicFramePr>
          <p:nvPr>
            <p:extLst>
              <p:ext uri="{D42A27DB-BD31-4B8C-83A1-F6EECF244321}">
                <p14:modId xmlns:p14="http://schemas.microsoft.com/office/powerpoint/2010/main" val="3085906188"/>
              </p:ext>
            </p:extLst>
          </p:nvPr>
        </p:nvGraphicFramePr>
        <p:xfrm>
          <a:off x="1524000" y="2326640"/>
          <a:ext cx="4800600" cy="1584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01424540"/>
                    </a:ext>
                  </a:extLst>
                </a:gridCol>
                <a:gridCol w="1752600">
                  <a:extLst>
                    <a:ext uri="{9D8B030D-6E8A-4147-A177-3AD203B41FA5}">
                      <a16:colId xmlns:a16="http://schemas.microsoft.com/office/drawing/2014/main" val="1780800648"/>
                    </a:ext>
                  </a:extLst>
                </a:gridCol>
              </a:tblGrid>
              <a:tr h="370840">
                <a:tc>
                  <a:txBody>
                    <a:bodyPr/>
                    <a:lstStyle/>
                    <a:p>
                      <a:endParaRPr lang="en-IN" sz="2000" u="sng" baseline="0" dirty="0">
                        <a:solidFill>
                          <a:srgbClr val="0000C0"/>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2000" u="sng" baseline="0" dirty="0">
                          <a:solidFill>
                            <a:srgbClr val="0000C0"/>
                          </a:solidFill>
                        </a:rPr>
                        <a:t>Present Value</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6673585"/>
                  </a:ext>
                </a:extLst>
              </a:tr>
              <a:tr h="370840">
                <a:tc>
                  <a:txBody>
                    <a:bodyPr/>
                    <a:lstStyle/>
                    <a:p>
                      <a:r>
                        <a:rPr lang="en-US" sz="2000" baseline="0" dirty="0">
                          <a:solidFill>
                            <a:srgbClr val="0000C0"/>
                          </a:solidFill>
                        </a:rPr>
                        <a:t>Invest in new washer</a:t>
                      </a:r>
                    </a:p>
                  </a:txBody>
                  <a:tcPr>
                    <a:lnT w="12700" cap="flat" cmpd="sng" algn="ctr">
                      <a:noFill/>
                      <a:prstDash val="solid"/>
                      <a:round/>
                      <a:headEnd type="none" w="med" len="med"/>
                      <a:tailEnd type="none" w="med" len="med"/>
                    </a:lnT>
                    <a:solidFill>
                      <a:schemeClr val="bg1"/>
                    </a:solidFill>
                  </a:tcPr>
                </a:tc>
                <a:tc>
                  <a:txBody>
                    <a:bodyPr/>
                    <a:lstStyle/>
                    <a:p>
                      <a:pPr algn="ctr"/>
                      <a:r>
                        <a:rPr lang="en-IN" sz="2000" baseline="0" dirty="0">
                          <a:solidFill>
                            <a:srgbClr val="0000C0"/>
                          </a:solidFill>
                        </a:rPr>
                        <a:t>$83,202</a:t>
                      </a:r>
                    </a:p>
                  </a:txBody>
                  <a:tcPr>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2340478157"/>
                  </a:ext>
                </a:extLst>
              </a:tr>
              <a:tr h="370840">
                <a:tc>
                  <a:txBody>
                    <a:bodyPr/>
                    <a:lstStyle/>
                    <a:p>
                      <a:r>
                        <a:rPr lang="en-US" sz="2000" baseline="0" dirty="0">
                          <a:solidFill>
                            <a:srgbClr val="0000C0"/>
                          </a:solidFill>
                        </a:rPr>
                        <a:t>Remodel existing washer</a:t>
                      </a:r>
                    </a:p>
                  </a:txBody>
                  <a:tcPr>
                    <a:solidFill>
                      <a:schemeClr val="bg1"/>
                    </a:solidFill>
                  </a:tcPr>
                </a:tc>
                <a:tc>
                  <a:txBody>
                    <a:bodyPr/>
                    <a:lstStyle/>
                    <a:p>
                      <a:pPr algn="ctr"/>
                      <a:r>
                        <a:rPr lang="en-IN" sz="2000" u="sng" baseline="0" dirty="0">
                          <a:solidFill>
                            <a:srgbClr val="0000C0"/>
                          </a:solidFill>
                        </a:rPr>
                        <a:t>  56,405</a:t>
                      </a:r>
                    </a:p>
                  </a:txBody>
                  <a:tcPr>
                    <a:solidFill>
                      <a:schemeClr val="bg1"/>
                    </a:solidFill>
                  </a:tcPr>
                </a:tc>
                <a:extLst>
                  <a:ext uri="{0D108BD9-81ED-4DB2-BD59-A6C34878D82A}">
                    <a16:rowId xmlns:a16="http://schemas.microsoft.com/office/drawing/2014/main" val="6485459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rgbClr val="0000C0"/>
                          </a:solidFill>
                        </a:rPr>
                        <a:t>In favor of new washer</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u="dbl" baseline="0" dirty="0">
                          <a:solidFill>
                            <a:srgbClr val="0000C0"/>
                          </a:solidFill>
                        </a:rPr>
                        <a:t>$26,797</a:t>
                      </a:r>
                    </a:p>
                  </a:txBody>
                  <a:tcPr>
                    <a:solidFill>
                      <a:schemeClr val="bg1"/>
                    </a:solidFill>
                  </a:tcPr>
                </a:tc>
                <a:extLst>
                  <a:ext uri="{0D108BD9-81ED-4DB2-BD59-A6C34878D82A}">
                    <a16:rowId xmlns:a16="http://schemas.microsoft.com/office/drawing/2014/main" val="2563770169"/>
                  </a:ext>
                </a:extLst>
              </a:tr>
            </a:tbl>
          </a:graphicData>
        </a:graphic>
      </p:graphicFrame>
      <p:sp>
        <p:nvSpPr>
          <p:cNvPr id="4" name="Content Placeholder 3">
            <a:extLst>
              <a:ext uri="{FF2B5EF4-FFF2-40B4-BE49-F238E27FC236}">
                <a16:creationId xmlns:a16="http://schemas.microsoft.com/office/drawing/2014/main" id="{EB31CF02-D2BB-4D46-8E5D-583358F49124}"/>
              </a:ext>
            </a:extLst>
          </p:cNvPr>
          <p:cNvSpPr>
            <a:spLocks noGrp="1"/>
          </p:cNvSpPr>
          <p:nvPr>
            <p:ph idx="10"/>
          </p:nvPr>
        </p:nvSpPr>
        <p:spPr>
          <a:xfrm>
            <a:off x="822324" y="4791258"/>
            <a:ext cx="7864476" cy="847542"/>
          </a:xfrm>
          <a:ln>
            <a:solidFill>
              <a:schemeClr val="tx1"/>
            </a:solidFill>
          </a:ln>
        </p:spPr>
        <p:txBody>
          <a:bodyPr/>
          <a:lstStyle/>
          <a:p>
            <a:pPr marL="57150"/>
            <a:r>
              <a:rPr lang="en-US" sz="2600" noProof="0" dirty="0"/>
              <a:t>However, investing in the new washer will produce a higher net present value than remodeling the old washer.</a:t>
            </a:r>
          </a:p>
        </p:txBody>
      </p:sp>
    </p:spTree>
    <p:extLst>
      <p:ext uri="{BB962C8B-B14F-4D97-AF65-F5344CB8AC3E}">
        <p14:creationId xmlns:p14="http://schemas.microsoft.com/office/powerpoint/2010/main" val="41499613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0B13C-1517-4F62-9ABB-44EA399C8D5E}"/>
              </a:ext>
            </a:extLst>
          </p:cNvPr>
          <p:cNvSpPr>
            <a:spLocks noGrp="1"/>
          </p:cNvSpPr>
          <p:nvPr>
            <p:ph type="title"/>
          </p:nvPr>
        </p:nvSpPr>
        <p:spPr/>
        <p:txBody>
          <a:bodyPr/>
          <a:lstStyle/>
          <a:p>
            <a:r>
              <a:rPr lang="en-US" noProof="0" dirty="0"/>
              <a:t>Least-Cost Decisions </a:t>
            </a:r>
            <a:r>
              <a:rPr lang="en-US" sz="1000" noProof="0" dirty="0"/>
              <a:t>1</a:t>
            </a:r>
          </a:p>
        </p:txBody>
      </p:sp>
      <p:sp>
        <p:nvSpPr>
          <p:cNvPr id="3" name="Content Placeholder 2">
            <a:extLst>
              <a:ext uri="{FF2B5EF4-FFF2-40B4-BE49-F238E27FC236}">
                <a16:creationId xmlns:a16="http://schemas.microsoft.com/office/drawing/2014/main" id="{119C5935-BEF7-4F10-B9C9-FDFA718A24FD}"/>
              </a:ext>
            </a:extLst>
          </p:cNvPr>
          <p:cNvSpPr>
            <a:spLocks noGrp="1"/>
          </p:cNvSpPr>
          <p:nvPr>
            <p:ph idx="1"/>
          </p:nvPr>
        </p:nvSpPr>
        <p:spPr>
          <a:xfrm>
            <a:off x="822325" y="1510646"/>
            <a:ext cx="7543800" cy="1842154"/>
          </a:xfrm>
          <a:ln>
            <a:solidFill>
              <a:schemeClr val="tx1"/>
            </a:solidFill>
          </a:ln>
        </p:spPr>
        <p:txBody>
          <a:bodyPr/>
          <a:lstStyle/>
          <a:p>
            <a:pPr marL="57150"/>
            <a:r>
              <a:rPr lang="en-US" sz="2800" noProof="0" dirty="0"/>
              <a:t>In decisions where revenues are not directly involved, managers should choose the alternative that has the least total cost from a present value perspective.</a:t>
            </a:r>
          </a:p>
        </p:txBody>
      </p:sp>
    </p:spTree>
    <p:extLst>
      <p:ext uri="{BB962C8B-B14F-4D97-AF65-F5344CB8AC3E}">
        <p14:creationId xmlns:p14="http://schemas.microsoft.com/office/powerpoint/2010/main" val="21038788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0B13C-1517-4F62-9ABB-44EA399C8D5E}"/>
              </a:ext>
            </a:extLst>
          </p:cNvPr>
          <p:cNvSpPr>
            <a:spLocks noGrp="1"/>
          </p:cNvSpPr>
          <p:nvPr>
            <p:ph type="title"/>
          </p:nvPr>
        </p:nvSpPr>
        <p:spPr/>
        <p:txBody>
          <a:bodyPr/>
          <a:lstStyle/>
          <a:p>
            <a:r>
              <a:rPr lang="en-US" noProof="0" dirty="0"/>
              <a:t>Least-Cost Decisions </a:t>
            </a:r>
            <a:r>
              <a:rPr lang="en-US" sz="1000" noProof="0" dirty="0"/>
              <a:t>2</a:t>
            </a:r>
          </a:p>
        </p:txBody>
      </p:sp>
      <p:sp>
        <p:nvSpPr>
          <p:cNvPr id="3" name="Content Placeholder 2">
            <a:extLst>
              <a:ext uri="{FF2B5EF4-FFF2-40B4-BE49-F238E27FC236}">
                <a16:creationId xmlns:a16="http://schemas.microsoft.com/office/drawing/2014/main" id="{119C5935-BEF7-4F10-B9C9-FDFA718A24FD}"/>
              </a:ext>
            </a:extLst>
          </p:cNvPr>
          <p:cNvSpPr>
            <a:spLocks noGrp="1"/>
          </p:cNvSpPr>
          <p:nvPr>
            <p:ph idx="1"/>
          </p:nvPr>
        </p:nvSpPr>
        <p:spPr>
          <a:xfrm>
            <a:off x="822325" y="1447801"/>
            <a:ext cx="7543800" cy="1936422"/>
          </a:xfrm>
          <a:ln>
            <a:solidFill>
              <a:schemeClr val="tx1"/>
            </a:solidFill>
          </a:ln>
        </p:spPr>
        <p:txBody>
          <a:bodyPr/>
          <a:lstStyle/>
          <a:p>
            <a:pPr marL="57150"/>
            <a:r>
              <a:rPr lang="en-US" sz="2800" noProof="0" dirty="0"/>
              <a:t>Home Furniture Company is trying to decide whether to overhaul an old delivery truck now or purchase a new one.</a:t>
            </a:r>
          </a:p>
          <a:p>
            <a:pPr marL="57150"/>
            <a:r>
              <a:rPr lang="en-US" sz="2800" noProof="0" dirty="0"/>
              <a:t>The company uses a discount rate of 10%.</a:t>
            </a:r>
          </a:p>
        </p:txBody>
      </p:sp>
    </p:spTree>
    <p:extLst>
      <p:ext uri="{BB962C8B-B14F-4D97-AF65-F5344CB8AC3E}">
        <p14:creationId xmlns:p14="http://schemas.microsoft.com/office/powerpoint/2010/main" val="23185073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E0229-17C4-49C0-8003-0E0CF063D2F8}"/>
              </a:ext>
            </a:extLst>
          </p:cNvPr>
          <p:cNvSpPr>
            <a:spLocks noGrp="1"/>
          </p:cNvSpPr>
          <p:nvPr>
            <p:ph type="title"/>
          </p:nvPr>
        </p:nvSpPr>
        <p:spPr/>
        <p:txBody>
          <a:bodyPr/>
          <a:lstStyle/>
          <a:p>
            <a:r>
              <a:rPr lang="en-US" noProof="0" dirty="0"/>
              <a:t>Least-Cost Decisions </a:t>
            </a:r>
            <a:r>
              <a:rPr lang="en-US" sz="1000" noProof="0" dirty="0"/>
              <a:t>3</a:t>
            </a:r>
          </a:p>
        </p:txBody>
      </p:sp>
      <p:sp>
        <p:nvSpPr>
          <p:cNvPr id="3" name="Content Placeholder 2">
            <a:extLst>
              <a:ext uri="{FF2B5EF4-FFF2-40B4-BE49-F238E27FC236}">
                <a16:creationId xmlns:a16="http://schemas.microsoft.com/office/drawing/2014/main" id="{1CFDB3F4-ACC0-4F61-91C0-0DB6E995E2B5}"/>
              </a:ext>
            </a:extLst>
          </p:cNvPr>
          <p:cNvSpPr>
            <a:spLocks noGrp="1"/>
          </p:cNvSpPr>
          <p:nvPr>
            <p:ph idx="1"/>
          </p:nvPr>
        </p:nvSpPr>
        <p:spPr>
          <a:xfrm>
            <a:off x="822325" y="1447800"/>
            <a:ext cx="7543800" cy="457200"/>
          </a:xfrm>
        </p:spPr>
        <p:txBody>
          <a:bodyPr/>
          <a:lstStyle/>
          <a:p>
            <a:r>
              <a:rPr lang="en-US" sz="2400" b="1" noProof="0" dirty="0">
                <a:solidFill>
                  <a:srgbClr val="0000CC"/>
                </a:solidFill>
              </a:rPr>
              <a:t>Here is information about the trucks . . .</a:t>
            </a:r>
          </a:p>
        </p:txBody>
      </p:sp>
      <p:sp>
        <p:nvSpPr>
          <p:cNvPr id="4" name="Content Placeholder 3">
            <a:extLst>
              <a:ext uri="{FF2B5EF4-FFF2-40B4-BE49-F238E27FC236}">
                <a16:creationId xmlns:a16="http://schemas.microsoft.com/office/drawing/2014/main" id="{E1BC4DC8-D4D1-461A-BE11-633368932012}"/>
              </a:ext>
            </a:extLst>
          </p:cNvPr>
          <p:cNvSpPr>
            <a:spLocks noGrp="1"/>
          </p:cNvSpPr>
          <p:nvPr>
            <p:ph idx="10"/>
          </p:nvPr>
        </p:nvSpPr>
        <p:spPr>
          <a:xfrm>
            <a:off x="822324" y="2057400"/>
            <a:ext cx="7521575" cy="381000"/>
          </a:xfrm>
        </p:spPr>
        <p:txBody>
          <a:bodyPr/>
          <a:lstStyle/>
          <a:p>
            <a:pPr algn="ctr"/>
            <a:r>
              <a:rPr lang="en-US" b="1" noProof="0" dirty="0">
                <a:solidFill>
                  <a:srgbClr val="0000C0"/>
                </a:solidFill>
              </a:rPr>
              <a:t>Old Truck</a:t>
            </a:r>
          </a:p>
        </p:txBody>
      </p:sp>
      <p:graphicFrame>
        <p:nvGraphicFramePr>
          <p:cNvPr id="7" name="Table 7">
            <a:extLst>
              <a:ext uri="{FF2B5EF4-FFF2-40B4-BE49-F238E27FC236}">
                <a16:creationId xmlns:a16="http://schemas.microsoft.com/office/drawing/2014/main" id="{32DBBFDB-48CE-4CA7-91B8-222B23412BAB}"/>
              </a:ext>
            </a:extLst>
          </p:cNvPr>
          <p:cNvGraphicFramePr>
            <a:graphicFrameLocks noGrp="1"/>
          </p:cNvGraphicFramePr>
          <p:nvPr>
            <p:extLst>
              <p:ext uri="{D42A27DB-BD31-4B8C-83A1-F6EECF244321}">
                <p14:modId xmlns:p14="http://schemas.microsoft.com/office/powerpoint/2010/main" val="3615564552"/>
              </p:ext>
            </p:extLst>
          </p:nvPr>
        </p:nvGraphicFramePr>
        <p:xfrm>
          <a:off x="1801091" y="2514600"/>
          <a:ext cx="5541818" cy="1584960"/>
        </p:xfrm>
        <a:graphic>
          <a:graphicData uri="http://schemas.openxmlformats.org/drawingml/2006/table">
            <a:tbl>
              <a:tblPr firstRow="1" bandRow="1">
                <a:tableStyleId>{5C22544A-7EE6-4342-B048-85BDC9FD1C3A}</a:tableStyleId>
              </a:tblPr>
              <a:tblGrid>
                <a:gridCol w="3913909">
                  <a:extLst>
                    <a:ext uri="{9D8B030D-6E8A-4147-A177-3AD203B41FA5}">
                      <a16:colId xmlns:a16="http://schemas.microsoft.com/office/drawing/2014/main" val="601118567"/>
                    </a:ext>
                  </a:extLst>
                </a:gridCol>
                <a:gridCol w="1627909">
                  <a:extLst>
                    <a:ext uri="{9D8B030D-6E8A-4147-A177-3AD203B41FA5}">
                      <a16:colId xmlns:a16="http://schemas.microsoft.com/office/drawing/2014/main" val="2093502535"/>
                    </a:ext>
                  </a:extLst>
                </a:gridCol>
              </a:tblGrid>
              <a:tr h="370840">
                <a:tc>
                  <a:txBody>
                    <a:bodyPr/>
                    <a:lstStyle/>
                    <a:p>
                      <a:r>
                        <a:rPr lang="en-IN" sz="2000" b="0" baseline="0" dirty="0">
                          <a:solidFill>
                            <a:schemeClr val="tx1"/>
                          </a:solidFill>
                        </a:rPr>
                        <a:t>Overhaul cost now</a:t>
                      </a:r>
                    </a:p>
                  </a:txBody>
                  <a:tcPr marL="83127" marR="8312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r"/>
                      <a:r>
                        <a:rPr lang="en-IN" sz="2000" b="0" baseline="0" dirty="0">
                          <a:solidFill>
                            <a:schemeClr val="tx1"/>
                          </a:solidFill>
                        </a:rPr>
                        <a:t>$ 4,500</a:t>
                      </a:r>
                    </a:p>
                  </a:txBody>
                  <a:tcPr marL="83127" marR="83127">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577495829"/>
                  </a:ext>
                </a:extLst>
              </a:tr>
              <a:tr h="370840">
                <a:tc>
                  <a:txBody>
                    <a:bodyPr/>
                    <a:lstStyle/>
                    <a:p>
                      <a:r>
                        <a:rPr lang="en-US" sz="2000" b="0" baseline="0" dirty="0">
                          <a:solidFill>
                            <a:schemeClr val="tx1"/>
                          </a:solidFill>
                        </a:rPr>
                        <a:t>Annual operating costs</a:t>
                      </a:r>
                    </a:p>
                  </a:txBody>
                  <a:tcPr marL="83127" marR="83127">
                    <a:lnL w="12700" cap="flat" cmpd="sng" algn="ctr">
                      <a:solidFill>
                        <a:schemeClr val="tx1"/>
                      </a:solidFill>
                      <a:prstDash val="solid"/>
                      <a:round/>
                      <a:headEnd type="none" w="med" len="med"/>
                      <a:tailEnd type="none" w="med" len="med"/>
                    </a:lnL>
                    <a:solidFill>
                      <a:schemeClr val="bg1"/>
                    </a:solidFill>
                  </a:tcPr>
                </a:tc>
                <a:tc>
                  <a:txBody>
                    <a:bodyPr/>
                    <a:lstStyle/>
                    <a:p>
                      <a:pPr algn="r"/>
                      <a:r>
                        <a:rPr lang="en-IN" sz="2000" b="0" baseline="0" dirty="0">
                          <a:solidFill>
                            <a:schemeClr val="tx1"/>
                          </a:solidFill>
                        </a:rPr>
                        <a:t>10,000</a:t>
                      </a:r>
                    </a:p>
                  </a:txBody>
                  <a:tcPr marL="83127" marR="83127">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15092745"/>
                  </a:ext>
                </a:extLst>
              </a:tr>
              <a:tr h="370840">
                <a:tc>
                  <a:txBody>
                    <a:bodyPr/>
                    <a:lstStyle/>
                    <a:p>
                      <a:r>
                        <a:rPr lang="en-US" sz="2000" b="0" baseline="0" dirty="0">
                          <a:solidFill>
                            <a:schemeClr val="tx1"/>
                          </a:solidFill>
                        </a:rPr>
                        <a:t>Salvage value in 5 years</a:t>
                      </a:r>
                    </a:p>
                  </a:txBody>
                  <a:tcPr marL="83127" marR="83127">
                    <a:lnL w="12700" cap="flat" cmpd="sng" algn="ctr">
                      <a:solidFill>
                        <a:schemeClr val="tx1"/>
                      </a:solidFill>
                      <a:prstDash val="solid"/>
                      <a:round/>
                      <a:headEnd type="none" w="med" len="med"/>
                      <a:tailEnd type="none" w="med" len="med"/>
                    </a:lnL>
                    <a:solidFill>
                      <a:schemeClr val="bg1"/>
                    </a:solidFill>
                  </a:tcPr>
                </a:tc>
                <a:tc>
                  <a:txBody>
                    <a:bodyPr/>
                    <a:lstStyle/>
                    <a:p>
                      <a:pPr algn="r"/>
                      <a:r>
                        <a:rPr lang="en-IN" sz="2000" b="0" baseline="0" dirty="0">
                          <a:solidFill>
                            <a:schemeClr val="tx1"/>
                          </a:solidFill>
                        </a:rPr>
                        <a:t>250</a:t>
                      </a:r>
                    </a:p>
                  </a:txBody>
                  <a:tcPr marL="83127" marR="83127">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9256889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baseline="0" dirty="0">
                          <a:solidFill>
                            <a:schemeClr val="tx1"/>
                          </a:solidFill>
                        </a:rPr>
                        <a:t>Salvage value now</a:t>
                      </a:r>
                    </a:p>
                  </a:txBody>
                  <a:tcPr marL="83127" marR="8312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IN" sz="2000" b="0" baseline="0" dirty="0">
                          <a:solidFill>
                            <a:schemeClr val="tx1"/>
                          </a:solidFill>
                        </a:rPr>
                        <a:t>9,000</a:t>
                      </a:r>
                    </a:p>
                  </a:txBody>
                  <a:tcPr marL="83127" marR="83127">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7186459"/>
                  </a:ext>
                </a:extLst>
              </a:tr>
            </a:tbl>
          </a:graphicData>
        </a:graphic>
      </p:graphicFrame>
      <p:sp>
        <p:nvSpPr>
          <p:cNvPr id="5" name="Content Placeholder 4">
            <a:extLst>
              <a:ext uri="{FF2B5EF4-FFF2-40B4-BE49-F238E27FC236}">
                <a16:creationId xmlns:a16="http://schemas.microsoft.com/office/drawing/2014/main" id="{A0202391-536D-411D-B3D0-B2BB0E621B33}"/>
              </a:ext>
            </a:extLst>
          </p:cNvPr>
          <p:cNvSpPr>
            <a:spLocks noGrp="1"/>
          </p:cNvSpPr>
          <p:nvPr>
            <p:ph idx="11"/>
          </p:nvPr>
        </p:nvSpPr>
        <p:spPr>
          <a:xfrm>
            <a:off x="822323" y="4267200"/>
            <a:ext cx="7521575" cy="381000"/>
          </a:xfrm>
        </p:spPr>
        <p:txBody>
          <a:bodyPr/>
          <a:lstStyle/>
          <a:p>
            <a:pPr algn="ctr"/>
            <a:r>
              <a:rPr lang="en-US" b="1" noProof="0" dirty="0">
                <a:solidFill>
                  <a:srgbClr val="0000C0"/>
                </a:solidFill>
              </a:rPr>
              <a:t>New Truck</a:t>
            </a:r>
          </a:p>
        </p:txBody>
      </p:sp>
      <p:graphicFrame>
        <p:nvGraphicFramePr>
          <p:cNvPr id="9" name="Table 7">
            <a:extLst>
              <a:ext uri="{FF2B5EF4-FFF2-40B4-BE49-F238E27FC236}">
                <a16:creationId xmlns:a16="http://schemas.microsoft.com/office/drawing/2014/main" id="{74A12411-B492-44EF-B440-DD9591FA7C16}"/>
              </a:ext>
            </a:extLst>
          </p:cNvPr>
          <p:cNvGraphicFramePr>
            <a:graphicFrameLocks noGrp="1"/>
          </p:cNvGraphicFramePr>
          <p:nvPr>
            <p:extLst>
              <p:ext uri="{D42A27DB-BD31-4B8C-83A1-F6EECF244321}">
                <p14:modId xmlns:p14="http://schemas.microsoft.com/office/powerpoint/2010/main" val="1460864430"/>
              </p:ext>
            </p:extLst>
          </p:nvPr>
        </p:nvGraphicFramePr>
        <p:xfrm>
          <a:off x="1801663" y="4724400"/>
          <a:ext cx="5541818" cy="1188720"/>
        </p:xfrm>
        <a:graphic>
          <a:graphicData uri="http://schemas.openxmlformats.org/drawingml/2006/table">
            <a:tbl>
              <a:tblPr firstRow="1" bandRow="1">
                <a:tableStyleId>{5C22544A-7EE6-4342-B048-85BDC9FD1C3A}</a:tableStyleId>
              </a:tblPr>
              <a:tblGrid>
                <a:gridCol w="3913909">
                  <a:extLst>
                    <a:ext uri="{9D8B030D-6E8A-4147-A177-3AD203B41FA5}">
                      <a16:colId xmlns:a16="http://schemas.microsoft.com/office/drawing/2014/main" val="601118567"/>
                    </a:ext>
                  </a:extLst>
                </a:gridCol>
                <a:gridCol w="1627909">
                  <a:extLst>
                    <a:ext uri="{9D8B030D-6E8A-4147-A177-3AD203B41FA5}">
                      <a16:colId xmlns:a16="http://schemas.microsoft.com/office/drawing/2014/main" val="2093502535"/>
                    </a:ext>
                  </a:extLst>
                </a:gridCol>
              </a:tblGrid>
              <a:tr h="370840">
                <a:tc>
                  <a:txBody>
                    <a:bodyPr/>
                    <a:lstStyle/>
                    <a:p>
                      <a:r>
                        <a:rPr lang="en-US" sz="2000" b="0" baseline="0" dirty="0">
                          <a:solidFill>
                            <a:schemeClr val="tx1"/>
                          </a:solidFill>
                        </a:rPr>
                        <a:t>Purchase price</a:t>
                      </a:r>
                    </a:p>
                  </a:txBody>
                  <a:tcPr marL="83127" marR="8312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r"/>
                      <a:r>
                        <a:rPr lang="en-IN" sz="2000" b="0" baseline="0" dirty="0">
                          <a:solidFill>
                            <a:schemeClr val="tx1"/>
                          </a:solidFill>
                        </a:rPr>
                        <a:t>$21,000</a:t>
                      </a:r>
                    </a:p>
                  </a:txBody>
                  <a:tcPr marL="83127" marR="83127">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577495829"/>
                  </a:ext>
                </a:extLst>
              </a:tr>
              <a:tr h="370840">
                <a:tc>
                  <a:txBody>
                    <a:bodyPr/>
                    <a:lstStyle/>
                    <a:p>
                      <a:r>
                        <a:rPr lang="en-US" sz="2000" b="0" baseline="0" dirty="0">
                          <a:solidFill>
                            <a:schemeClr val="tx1"/>
                          </a:solidFill>
                        </a:rPr>
                        <a:t>Annual operating costs</a:t>
                      </a:r>
                    </a:p>
                  </a:txBody>
                  <a:tcPr marL="83127" marR="83127">
                    <a:lnL w="12700" cap="flat" cmpd="sng" algn="ctr">
                      <a:solidFill>
                        <a:schemeClr val="tx1"/>
                      </a:solidFill>
                      <a:prstDash val="solid"/>
                      <a:round/>
                      <a:headEnd type="none" w="med" len="med"/>
                      <a:tailEnd type="none" w="med" len="med"/>
                    </a:lnL>
                    <a:solidFill>
                      <a:schemeClr val="bg1"/>
                    </a:solidFill>
                  </a:tcPr>
                </a:tc>
                <a:tc>
                  <a:txBody>
                    <a:bodyPr/>
                    <a:lstStyle/>
                    <a:p>
                      <a:pPr algn="r"/>
                      <a:r>
                        <a:rPr lang="en-IN" sz="2000" b="0" baseline="0" dirty="0">
                          <a:solidFill>
                            <a:schemeClr val="tx1"/>
                          </a:solidFill>
                        </a:rPr>
                        <a:t>6,000</a:t>
                      </a:r>
                    </a:p>
                  </a:txBody>
                  <a:tcPr marL="83127" marR="83127">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150927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baseline="0" dirty="0">
                          <a:solidFill>
                            <a:schemeClr val="tx1"/>
                          </a:solidFill>
                        </a:rPr>
                        <a:t>Salvage value in 5 years</a:t>
                      </a:r>
                    </a:p>
                  </a:txBody>
                  <a:tcPr marL="83127" marR="8312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IN" sz="2000" b="0" baseline="0" dirty="0">
                          <a:solidFill>
                            <a:schemeClr val="tx1"/>
                          </a:solidFill>
                        </a:rPr>
                        <a:t>3,000</a:t>
                      </a:r>
                    </a:p>
                  </a:txBody>
                  <a:tcPr marL="83127" marR="83127">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5688989"/>
                  </a:ext>
                </a:extLst>
              </a:tr>
            </a:tbl>
          </a:graphicData>
        </a:graphic>
      </p:graphicFrame>
    </p:spTree>
    <p:extLst>
      <p:ext uri="{BB962C8B-B14F-4D97-AF65-F5344CB8AC3E}">
        <p14:creationId xmlns:p14="http://schemas.microsoft.com/office/powerpoint/2010/main" val="16845323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9450A-1B7F-4F5C-BDE8-53477EAD5838}"/>
              </a:ext>
            </a:extLst>
          </p:cNvPr>
          <p:cNvSpPr>
            <a:spLocks noGrp="1"/>
          </p:cNvSpPr>
          <p:nvPr>
            <p:ph type="title"/>
          </p:nvPr>
        </p:nvSpPr>
        <p:spPr/>
        <p:txBody>
          <a:bodyPr/>
          <a:lstStyle/>
          <a:p>
            <a:r>
              <a:rPr lang="en-US" noProof="0" dirty="0"/>
              <a:t>Least-Cost Decisions </a:t>
            </a:r>
            <a:r>
              <a:rPr lang="en-US" sz="1000" noProof="0" dirty="0"/>
              <a:t>4</a:t>
            </a:r>
          </a:p>
        </p:txBody>
      </p:sp>
      <p:sp>
        <p:nvSpPr>
          <p:cNvPr id="3" name="Content Placeholder 2">
            <a:extLst>
              <a:ext uri="{FF2B5EF4-FFF2-40B4-BE49-F238E27FC236}">
                <a16:creationId xmlns:a16="http://schemas.microsoft.com/office/drawing/2014/main" id="{50F63AD8-6E68-4F7E-B59C-4CC7A10BDE16}"/>
              </a:ext>
            </a:extLst>
          </p:cNvPr>
          <p:cNvSpPr>
            <a:spLocks noGrp="1"/>
          </p:cNvSpPr>
          <p:nvPr>
            <p:ph idx="1"/>
          </p:nvPr>
        </p:nvSpPr>
        <p:spPr>
          <a:xfrm>
            <a:off x="822325" y="1295400"/>
            <a:ext cx="7543800" cy="381000"/>
          </a:xfrm>
        </p:spPr>
        <p:txBody>
          <a:bodyPr/>
          <a:lstStyle/>
          <a:p>
            <a:pPr algn="ctr"/>
            <a:r>
              <a:rPr lang="en-US" b="1" noProof="0" dirty="0"/>
              <a:t>Buy the New Truck</a:t>
            </a:r>
          </a:p>
        </p:txBody>
      </p:sp>
      <p:graphicFrame>
        <p:nvGraphicFramePr>
          <p:cNvPr id="7" name="Table 7">
            <a:extLst>
              <a:ext uri="{FF2B5EF4-FFF2-40B4-BE49-F238E27FC236}">
                <a16:creationId xmlns:a16="http://schemas.microsoft.com/office/drawing/2014/main" id="{F7DC5A67-79F5-4E4C-99C9-78CCFEFD6F1A}"/>
              </a:ext>
            </a:extLst>
          </p:cNvPr>
          <p:cNvGraphicFramePr>
            <a:graphicFrameLocks noGrp="1"/>
          </p:cNvGraphicFramePr>
          <p:nvPr>
            <p:extLst>
              <p:ext uri="{D42A27DB-BD31-4B8C-83A1-F6EECF244321}">
                <p14:modId xmlns:p14="http://schemas.microsoft.com/office/powerpoint/2010/main" val="3029097123"/>
              </p:ext>
            </p:extLst>
          </p:nvPr>
        </p:nvGraphicFramePr>
        <p:xfrm>
          <a:off x="725425" y="1752600"/>
          <a:ext cx="8113775" cy="2225040"/>
        </p:xfrm>
        <a:graphic>
          <a:graphicData uri="http://schemas.openxmlformats.org/drawingml/2006/table">
            <a:tbl>
              <a:tblPr firstRow="1" bandRow="1">
                <a:tableStyleId>{5C22544A-7EE6-4342-B048-85BDC9FD1C3A}</a:tableStyleId>
              </a:tblPr>
              <a:tblGrid>
                <a:gridCol w="2779775">
                  <a:extLst>
                    <a:ext uri="{9D8B030D-6E8A-4147-A177-3AD203B41FA5}">
                      <a16:colId xmlns:a16="http://schemas.microsoft.com/office/drawing/2014/main" val="286814018"/>
                    </a:ext>
                  </a:extLst>
                </a:gridCol>
                <a:gridCol w="990600">
                  <a:extLst>
                    <a:ext uri="{9D8B030D-6E8A-4147-A177-3AD203B41FA5}">
                      <a16:colId xmlns:a16="http://schemas.microsoft.com/office/drawing/2014/main" val="128918881"/>
                    </a:ext>
                  </a:extLst>
                </a:gridCol>
                <a:gridCol w="1295400">
                  <a:extLst>
                    <a:ext uri="{9D8B030D-6E8A-4147-A177-3AD203B41FA5}">
                      <a16:colId xmlns:a16="http://schemas.microsoft.com/office/drawing/2014/main" val="1927985939"/>
                    </a:ext>
                  </a:extLst>
                </a:gridCol>
                <a:gridCol w="1425245">
                  <a:extLst>
                    <a:ext uri="{9D8B030D-6E8A-4147-A177-3AD203B41FA5}">
                      <a16:colId xmlns:a16="http://schemas.microsoft.com/office/drawing/2014/main" val="1926757102"/>
                    </a:ext>
                  </a:extLst>
                </a:gridCol>
                <a:gridCol w="1622755">
                  <a:extLst>
                    <a:ext uri="{9D8B030D-6E8A-4147-A177-3AD203B41FA5}">
                      <a16:colId xmlns:a16="http://schemas.microsoft.com/office/drawing/2014/main" val="2085800539"/>
                    </a:ext>
                  </a:extLst>
                </a:gridCol>
              </a:tblGrid>
              <a:tr h="370840">
                <a:tc>
                  <a:txBody>
                    <a:bodyPr/>
                    <a:lstStyle/>
                    <a:p>
                      <a:endParaRPr lang="en-IN" u="sng" dirty="0">
                        <a:solidFill>
                          <a:schemeClr val="tx1"/>
                        </a:solidFill>
                      </a:endParaRP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Year</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Cash Flows</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10% Factor</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Present Value</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76814228"/>
                  </a:ext>
                </a:extLst>
              </a:tr>
              <a:tr h="370840">
                <a:tc>
                  <a:txBody>
                    <a:bodyPr/>
                    <a:lstStyle/>
                    <a:p>
                      <a:r>
                        <a:rPr lang="en-US" dirty="0">
                          <a:solidFill>
                            <a:schemeClr val="tx1"/>
                          </a:solidFill>
                        </a:rPr>
                        <a:t>Purchase price</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Now</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$(21,000)</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1.000</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$(21,000)</a:t>
                      </a:r>
                    </a:p>
                  </a:txBody>
                  <a:tcPr marL="121706" marR="121706">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885785042"/>
                  </a:ext>
                </a:extLst>
              </a:tr>
              <a:tr h="370840">
                <a:tc>
                  <a:txBody>
                    <a:bodyPr/>
                    <a:lstStyle/>
                    <a:p>
                      <a:r>
                        <a:rPr lang="en-US" dirty="0">
                          <a:solidFill>
                            <a:schemeClr val="tx1"/>
                          </a:solidFill>
                        </a:rPr>
                        <a:t>Annual operating costs</a:t>
                      </a:r>
                    </a:p>
                  </a:txBody>
                  <a:tcPr marL="121706" marR="121706">
                    <a:solidFill>
                      <a:schemeClr val="bg1"/>
                    </a:solidFill>
                  </a:tcPr>
                </a:tc>
                <a:tc>
                  <a:txBody>
                    <a:bodyPr/>
                    <a:lstStyle/>
                    <a:p>
                      <a:pPr algn="ctr"/>
                      <a:r>
                        <a:rPr lang="en-IN" dirty="0">
                          <a:solidFill>
                            <a:schemeClr val="tx1"/>
                          </a:solidFill>
                        </a:rPr>
                        <a:t>1 to 5</a:t>
                      </a:r>
                    </a:p>
                  </a:txBody>
                  <a:tcPr marL="121706" marR="121706">
                    <a:solidFill>
                      <a:schemeClr val="bg1"/>
                    </a:solidFill>
                  </a:tcPr>
                </a:tc>
                <a:tc>
                  <a:txBody>
                    <a:bodyPr/>
                    <a:lstStyle/>
                    <a:p>
                      <a:pPr algn="ctr"/>
                      <a:r>
                        <a:rPr lang="en-IN" dirty="0">
                          <a:solidFill>
                            <a:schemeClr val="tx1"/>
                          </a:solidFill>
                        </a:rPr>
                        <a:t>    (6,000)</a:t>
                      </a:r>
                    </a:p>
                  </a:txBody>
                  <a:tcPr marL="121706" marR="121706">
                    <a:solidFill>
                      <a:schemeClr val="bg1"/>
                    </a:solidFill>
                  </a:tcPr>
                </a:tc>
                <a:tc>
                  <a:txBody>
                    <a:bodyPr/>
                    <a:lstStyle/>
                    <a:p>
                      <a:pPr algn="ctr"/>
                      <a:r>
                        <a:rPr lang="en-IN" dirty="0">
                          <a:solidFill>
                            <a:schemeClr val="tx1"/>
                          </a:solidFill>
                        </a:rPr>
                        <a:t>3.791</a:t>
                      </a:r>
                    </a:p>
                  </a:txBody>
                  <a:tcPr marL="121706" marR="121706">
                    <a:solidFill>
                      <a:schemeClr val="bg1"/>
                    </a:solidFill>
                  </a:tcPr>
                </a:tc>
                <a:tc>
                  <a:txBody>
                    <a:bodyPr/>
                    <a:lstStyle/>
                    <a:p>
                      <a:pPr algn="ctr"/>
                      <a:r>
                        <a:rPr lang="en-IN" dirty="0">
                          <a:solidFill>
                            <a:schemeClr val="tx1"/>
                          </a:solidFill>
                        </a:rPr>
                        <a:t>  (22,746)</a:t>
                      </a:r>
                    </a:p>
                  </a:txBody>
                  <a:tcPr marL="121706" marR="121706">
                    <a:solidFill>
                      <a:schemeClr val="bg1"/>
                    </a:solidFill>
                  </a:tcPr>
                </a:tc>
                <a:extLst>
                  <a:ext uri="{0D108BD9-81ED-4DB2-BD59-A6C34878D82A}">
                    <a16:rowId xmlns:a16="http://schemas.microsoft.com/office/drawing/2014/main" val="248722990"/>
                  </a:ext>
                </a:extLst>
              </a:tr>
              <a:tr h="370840">
                <a:tc>
                  <a:txBody>
                    <a:bodyPr/>
                    <a:lstStyle/>
                    <a:p>
                      <a:r>
                        <a:rPr lang="en-US" dirty="0">
                          <a:solidFill>
                            <a:schemeClr val="tx1"/>
                          </a:solidFill>
                        </a:rPr>
                        <a:t>Salvage value of old truck</a:t>
                      </a:r>
                    </a:p>
                  </a:txBody>
                  <a:tcPr marL="121706" marR="121706">
                    <a:solidFill>
                      <a:schemeClr val="bg1"/>
                    </a:solidFill>
                  </a:tcPr>
                </a:tc>
                <a:tc>
                  <a:txBody>
                    <a:bodyPr/>
                    <a:lstStyle/>
                    <a:p>
                      <a:pPr algn="ctr"/>
                      <a:r>
                        <a:rPr lang="en-IN" dirty="0">
                          <a:solidFill>
                            <a:schemeClr val="tx1"/>
                          </a:solidFill>
                        </a:rPr>
                        <a:t>Now</a:t>
                      </a:r>
                    </a:p>
                  </a:txBody>
                  <a:tcPr marL="121706" marR="121706">
                    <a:solidFill>
                      <a:schemeClr val="bg1"/>
                    </a:solidFill>
                  </a:tcPr>
                </a:tc>
                <a:tc>
                  <a:txBody>
                    <a:bodyPr/>
                    <a:lstStyle/>
                    <a:p>
                      <a:pPr algn="ctr"/>
                      <a:r>
                        <a:rPr lang="en-IN" dirty="0">
                          <a:solidFill>
                            <a:schemeClr val="tx1"/>
                          </a:solidFill>
                        </a:rPr>
                        <a:t>    9,000</a:t>
                      </a:r>
                    </a:p>
                  </a:txBody>
                  <a:tcPr marL="121706" marR="121706">
                    <a:solidFill>
                      <a:schemeClr val="bg1"/>
                    </a:solidFill>
                  </a:tcPr>
                </a:tc>
                <a:tc>
                  <a:txBody>
                    <a:bodyPr/>
                    <a:lstStyle/>
                    <a:p>
                      <a:pPr algn="ctr"/>
                      <a:r>
                        <a:rPr lang="en-IN" dirty="0">
                          <a:solidFill>
                            <a:schemeClr val="tx1"/>
                          </a:solidFill>
                        </a:rPr>
                        <a:t>1.000</a:t>
                      </a:r>
                    </a:p>
                  </a:txBody>
                  <a:tcPr marL="121706" marR="121706">
                    <a:solidFill>
                      <a:schemeClr val="bg1"/>
                    </a:solidFill>
                  </a:tcPr>
                </a:tc>
                <a:tc>
                  <a:txBody>
                    <a:bodyPr/>
                    <a:lstStyle/>
                    <a:p>
                      <a:pPr algn="ctr"/>
                      <a:r>
                        <a:rPr lang="en-IN" dirty="0">
                          <a:solidFill>
                            <a:schemeClr val="tx1"/>
                          </a:solidFill>
                        </a:rPr>
                        <a:t>    9,000</a:t>
                      </a:r>
                    </a:p>
                  </a:txBody>
                  <a:tcPr marL="121706" marR="121706">
                    <a:solidFill>
                      <a:schemeClr val="bg1"/>
                    </a:solidFill>
                  </a:tcPr>
                </a:tc>
                <a:extLst>
                  <a:ext uri="{0D108BD9-81ED-4DB2-BD59-A6C34878D82A}">
                    <a16:rowId xmlns:a16="http://schemas.microsoft.com/office/drawing/2014/main" val="1016318270"/>
                  </a:ext>
                </a:extLst>
              </a:tr>
              <a:tr h="370840">
                <a:tc>
                  <a:txBody>
                    <a:bodyPr/>
                    <a:lstStyle/>
                    <a:p>
                      <a:r>
                        <a:rPr lang="en-US" dirty="0">
                          <a:solidFill>
                            <a:schemeClr val="tx1"/>
                          </a:solidFill>
                        </a:rPr>
                        <a:t>Salvage value of new truck</a:t>
                      </a: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5</a:t>
                      </a: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    3,000</a:t>
                      </a: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0.621</a:t>
                      </a:r>
                    </a:p>
                  </a:txBody>
                  <a:tcPr marL="121706" marR="121706">
                    <a:solidFill>
                      <a:schemeClr val="bg1"/>
                    </a:solidFill>
                  </a:tcPr>
                </a:tc>
                <a:tc>
                  <a:txBody>
                    <a:bodyPr/>
                    <a:lstStyle/>
                    <a:p>
                      <a:pPr algn="ctr"/>
                      <a:r>
                        <a:rPr lang="en-IN" u="sng" dirty="0">
                          <a:solidFill>
                            <a:schemeClr val="tx1"/>
                          </a:solidFill>
                        </a:rPr>
                        <a:t>    1,863</a:t>
                      </a:r>
                    </a:p>
                  </a:txBody>
                  <a:tcPr marL="121706" marR="121706">
                    <a:solidFill>
                      <a:schemeClr val="bg1"/>
                    </a:solidFill>
                  </a:tcPr>
                </a:tc>
                <a:extLst>
                  <a:ext uri="{0D108BD9-81ED-4DB2-BD59-A6C34878D82A}">
                    <a16:rowId xmlns:a16="http://schemas.microsoft.com/office/drawing/2014/main" val="2597895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Net present value</a:t>
                      </a:r>
                      <a:endParaRPr lang="en-IN" dirty="0">
                        <a:solidFill>
                          <a:schemeClr val="tx1"/>
                        </a:solidFill>
                      </a:endParaRPr>
                    </a:p>
                  </a:txBody>
                  <a:tcPr marL="121706" marR="121706">
                    <a:solidFill>
                      <a:schemeClr val="bg1"/>
                    </a:solidFill>
                  </a:tcPr>
                </a:tc>
                <a:tc>
                  <a:txBody>
                    <a:bodyPr/>
                    <a:lstStyle/>
                    <a:p>
                      <a:pPr algn="r"/>
                      <a:endParaRPr lang="en-IN" dirty="0">
                        <a:solidFill>
                          <a:schemeClr val="tx1"/>
                        </a:solidFill>
                      </a:endParaRPr>
                    </a:p>
                  </a:txBody>
                  <a:tcPr marL="121706" marR="121706">
                    <a:solidFill>
                      <a:schemeClr val="bg1"/>
                    </a:solidFill>
                  </a:tcPr>
                </a:tc>
                <a:tc>
                  <a:txBody>
                    <a:bodyPr/>
                    <a:lstStyle/>
                    <a:p>
                      <a:pPr algn="ctr"/>
                      <a:endParaRPr lang="en-IN" dirty="0">
                        <a:solidFill>
                          <a:schemeClr val="tx1"/>
                        </a:solidFill>
                      </a:endParaRPr>
                    </a:p>
                  </a:txBody>
                  <a:tcPr marL="121706" marR="121706">
                    <a:solidFill>
                      <a:schemeClr val="bg1"/>
                    </a:solidFill>
                  </a:tcPr>
                </a:tc>
                <a:tc>
                  <a:txBody>
                    <a:bodyPr/>
                    <a:lstStyle/>
                    <a:p>
                      <a:pPr algn="ctr"/>
                      <a:endParaRPr lang="en-IN" dirty="0">
                        <a:solidFill>
                          <a:schemeClr val="tx1"/>
                        </a:solidFill>
                      </a:endParaRP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u="dbl" baseline="0" dirty="0">
                          <a:solidFill>
                            <a:schemeClr val="tx1"/>
                          </a:solidFill>
                        </a:rPr>
                        <a:t> (32,883</a:t>
                      </a:r>
                      <a:r>
                        <a:rPr lang="en-IN" u="none" baseline="0" dirty="0">
                          <a:solidFill>
                            <a:schemeClr val="tx1"/>
                          </a:solidFill>
                        </a:rPr>
                        <a:t>)</a:t>
                      </a:r>
                    </a:p>
                  </a:txBody>
                  <a:tcPr marL="121706" marR="121706">
                    <a:solidFill>
                      <a:schemeClr val="bg1"/>
                    </a:solidFill>
                  </a:tcPr>
                </a:tc>
                <a:extLst>
                  <a:ext uri="{0D108BD9-81ED-4DB2-BD59-A6C34878D82A}">
                    <a16:rowId xmlns:a16="http://schemas.microsoft.com/office/drawing/2014/main" val="3146215787"/>
                  </a:ext>
                </a:extLst>
              </a:tr>
            </a:tbl>
          </a:graphicData>
        </a:graphic>
      </p:graphicFrame>
      <p:sp>
        <p:nvSpPr>
          <p:cNvPr id="4" name="Content Placeholder 3">
            <a:extLst>
              <a:ext uri="{FF2B5EF4-FFF2-40B4-BE49-F238E27FC236}">
                <a16:creationId xmlns:a16="http://schemas.microsoft.com/office/drawing/2014/main" id="{33B5EC8A-748F-4300-BB88-C27C13594504}"/>
              </a:ext>
            </a:extLst>
          </p:cNvPr>
          <p:cNvSpPr>
            <a:spLocks noGrp="1"/>
          </p:cNvSpPr>
          <p:nvPr>
            <p:ph idx="10"/>
          </p:nvPr>
        </p:nvSpPr>
        <p:spPr>
          <a:xfrm>
            <a:off x="822324" y="4038600"/>
            <a:ext cx="7521575" cy="335437"/>
          </a:xfrm>
        </p:spPr>
        <p:txBody>
          <a:bodyPr/>
          <a:lstStyle/>
          <a:p>
            <a:pPr algn="ctr"/>
            <a:r>
              <a:rPr lang="en-US" b="1" noProof="0" dirty="0"/>
              <a:t>Keep the Old Truck</a:t>
            </a:r>
          </a:p>
        </p:txBody>
      </p:sp>
      <p:graphicFrame>
        <p:nvGraphicFramePr>
          <p:cNvPr id="9" name="Table 7">
            <a:extLst>
              <a:ext uri="{FF2B5EF4-FFF2-40B4-BE49-F238E27FC236}">
                <a16:creationId xmlns:a16="http://schemas.microsoft.com/office/drawing/2014/main" id="{43F5BE1A-62F4-4798-A406-08FD7A29B625}"/>
              </a:ext>
            </a:extLst>
          </p:cNvPr>
          <p:cNvGraphicFramePr>
            <a:graphicFrameLocks noGrp="1"/>
          </p:cNvGraphicFramePr>
          <p:nvPr>
            <p:extLst>
              <p:ext uri="{D42A27DB-BD31-4B8C-83A1-F6EECF244321}">
                <p14:modId xmlns:p14="http://schemas.microsoft.com/office/powerpoint/2010/main" val="3692940422"/>
              </p:ext>
            </p:extLst>
          </p:nvPr>
        </p:nvGraphicFramePr>
        <p:xfrm>
          <a:off x="725425" y="4465634"/>
          <a:ext cx="8113775" cy="1828800"/>
        </p:xfrm>
        <a:graphic>
          <a:graphicData uri="http://schemas.openxmlformats.org/drawingml/2006/table">
            <a:tbl>
              <a:tblPr firstRow="1" bandRow="1">
                <a:tableStyleId>{5C22544A-7EE6-4342-B048-85BDC9FD1C3A}</a:tableStyleId>
              </a:tblPr>
              <a:tblGrid>
                <a:gridCol w="2703575">
                  <a:extLst>
                    <a:ext uri="{9D8B030D-6E8A-4147-A177-3AD203B41FA5}">
                      <a16:colId xmlns:a16="http://schemas.microsoft.com/office/drawing/2014/main" val="286814018"/>
                    </a:ext>
                  </a:extLst>
                </a:gridCol>
                <a:gridCol w="914400">
                  <a:extLst>
                    <a:ext uri="{9D8B030D-6E8A-4147-A177-3AD203B41FA5}">
                      <a16:colId xmlns:a16="http://schemas.microsoft.com/office/drawing/2014/main" val="128918881"/>
                    </a:ext>
                  </a:extLst>
                </a:gridCol>
                <a:gridCol w="1447800">
                  <a:extLst>
                    <a:ext uri="{9D8B030D-6E8A-4147-A177-3AD203B41FA5}">
                      <a16:colId xmlns:a16="http://schemas.microsoft.com/office/drawing/2014/main" val="1927985939"/>
                    </a:ext>
                  </a:extLst>
                </a:gridCol>
                <a:gridCol w="1425245">
                  <a:extLst>
                    <a:ext uri="{9D8B030D-6E8A-4147-A177-3AD203B41FA5}">
                      <a16:colId xmlns:a16="http://schemas.microsoft.com/office/drawing/2014/main" val="1926757102"/>
                    </a:ext>
                  </a:extLst>
                </a:gridCol>
                <a:gridCol w="1622755">
                  <a:extLst>
                    <a:ext uri="{9D8B030D-6E8A-4147-A177-3AD203B41FA5}">
                      <a16:colId xmlns:a16="http://schemas.microsoft.com/office/drawing/2014/main" val="2085800539"/>
                    </a:ext>
                  </a:extLst>
                </a:gridCol>
              </a:tblGrid>
              <a:tr h="234633">
                <a:tc>
                  <a:txBody>
                    <a:bodyPr/>
                    <a:lstStyle/>
                    <a:p>
                      <a:endParaRPr lang="en-IN" u="sng" dirty="0">
                        <a:solidFill>
                          <a:schemeClr val="tx1"/>
                        </a:solidFill>
                      </a:endParaRP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Year</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Cash Flows</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10% Factor</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u="sng" dirty="0">
                          <a:solidFill>
                            <a:schemeClr val="tx1"/>
                          </a:solidFill>
                        </a:rPr>
                        <a:t>Present Value</a:t>
                      </a:r>
                    </a:p>
                  </a:txBody>
                  <a:tcPr marL="121706" marR="12170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76814228"/>
                  </a:ext>
                </a:extLst>
              </a:tr>
              <a:tr h="234633">
                <a:tc>
                  <a:txBody>
                    <a:bodyPr/>
                    <a:lstStyle/>
                    <a:p>
                      <a:r>
                        <a:rPr lang="en-US" dirty="0">
                          <a:solidFill>
                            <a:schemeClr val="tx1"/>
                          </a:solidFill>
                        </a:rPr>
                        <a:t>Overhaul cost</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Now</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  (4,500)</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1.000</a:t>
                      </a:r>
                    </a:p>
                  </a:txBody>
                  <a:tcPr marL="121706" marR="121706">
                    <a:lnT w="12700" cap="flat" cmpd="sng" algn="ctr">
                      <a:noFill/>
                      <a:prstDash val="solid"/>
                      <a:round/>
                      <a:headEnd type="none" w="med" len="med"/>
                      <a:tailEnd type="none" w="med" len="med"/>
                    </a:lnT>
                    <a:solidFill>
                      <a:schemeClr val="bg1"/>
                    </a:solidFill>
                  </a:tcPr>
                </a:tc>
                <a:tc>
                  <a:txBody>
                    <a:bodyPr/>
                    <a:lstStyle/>
                    <a:p>
                      <a:pPr algn="ctr"/>
                      <a:r>
                        <a:rPr lang="en-IN" dirty="0">
                          <a:solidFill>
                            <a:schemeClr val="tx1"/>
                          </a:solidFill>
                        </a:rPr>
                        <a:t>$   (4,500)</a:t>
                      </a:r>
                    </a:p>
                  </a:txBody>
                  <a:tcPr marL="121706" marR="121706">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885785042"/>
                  </a:ext>
                </a:extLst>
              </a:tr>
              <a:tr h="234633">
                <a:tc>
                  <a:txBody>
                    <a:bodyPr/>
                    <a:lstStyle/>
                    <a:p>
                      <a:r>
                        <a:rPr lang="en-US" dirty="0">
                          <a:solidFill>
                            <a:schemeClr val="tx1"/>
                          </a:solidFill>
                        </a:rPr>
                        <a:t>Annual operating costs</a:t>
                      </a:r>
                    </a:p>
                  </a:txBody>
                  <a:tcPr marL="121706" marR="121706">
                    <a:solidFill>
                      <a:schemeClr val="bg1"/>
                    </a:solidFill>
                  </a:tcPr>
                </a:tc>
                <a:tc>
                  <a:txBody>
                    <a:bodyPr/>
                    <a:lstStyle/>
                    <a:p>
                      <a:pPr algn="ctr"/>
                      <a:r>
                        <a:rPr lang="en-IN" dirty="0">
                          <a:solidFill>
                            <a:schemeClr val="tx1"/>
                          </a:solidFill>
                        </a:rPr>
                        <a:t>1 to 5</a:t>
                      </a:r>
                    </a:p>
                  </a:txBody>
                  <a:tcPr marL="121706" marR="121706">
                    <a:solidFill>
                      <a:schemeClr val="bg1"/>
                    </a:solidFill>
                  </a:tcPr>
                </a:tc>
                <a:tc>
                  <a:txBody>
                    <a:bodyPr/>
                    <a:lstStyle/>
                    <a:p>
                      <a:pPr algn="ctr"/>
                      <a:r>
                        <a:rPr lang="en-IN" dirty="0">
                          <a:solidFill>
                            <a:schemeClr val="tx1"/>
                          </a:solidFill>
                        </a:rPr>
                        <a:t>  (10,000)</a:t>
                      </a:r>
                    </a:p>
                  </a:txBody>
                  <a:tcPr marL="121706" marR="121706">
                    <a:solidFill>
                      <a:schemeClr val="bg1"/>
                    </a:solidFill>
                  </a:tcPr>
                </a:tc>
                <a:tc>
                  <a:txBody>
                    <a:bodyPr/>
                    <a:lstStyle/>
                    <a:p>
                      <a:pPr algn="ctr"/>
                      <a:r>
                        <a:rPr lang="en-IN" dirty="0">
                          <a:solidFill>
                            <a:schemeClr val="tx1"/>
                          </a:solidFill>
                        </a:rPr>
                        <a:t>3.791</a:t>
                      </a:r>
                    </a:p>
                  </a:txBody>
                  <a:tcPr marL="121706" marR="121706">
                    <a:solidFill>
                      <a:schemeClr val="bg1"/>
                    </a:solidFill>
                  </a:tcPr>
                </a:tc>
                <a:tc>
                  <a:txBody>
                    <a:bodyPr/>
                    <a:lstStyle/>
                    <a:p>
                      <a:pPr algn="ctr"/>
                      <a:r>
                        <a:rPr lang="en-IN" dirty="0">
                          <a:solidFill>
                            <a:schemeClr val="tx1"/>
                          </a:solidFill>
                        </a:rPr>
                        <a:t>   (37,910)</a:t>
                      </a:r>
                    </a:p>
                  </a:txBody>
                  <a:tcPr marL="121706" marR="121706">
                    <a:solidFill>
                      <a:schemeClr val="bg1"/>
                    </a:solidFill>
                  </a:tcPr>
                </a:tc>
                <a:extLst>
                  <a:ext uri="{0D108BD9-81ED-4DB2-BD59-A6C34878D82A}">
                    <a16:rowId xmlns:a16="http://schemas.microsoft.com/office/drawing/2014/main" val="248722990"/>
                  </a:ext>
                </a:extLst>
              </a:tr>
              <a:tr h="234633">
                <a:tc>
                  <a:txBody>
                    <a:bodyPr/>
                    <a:lstStyle/>
                    <a:p>
                      <a:r>
                        <a:rPr lang="en-US" dirty="0">
                          <a:solidFill>
                            <a:schemeClr val="tx1"/>
                          </a:solidFill>
                        </a:rPr>
                        <a:t>Salvage value of old truck</a:t>
                      </a:r>
                    </a:p>
                  </a:txBody>
                  <a:tcPr marL="121706" marR="121706">
                    <a:solidFill>
                      <a:schemeClr val="bg1"/>
                    </a:solidFill>
                  </a:tcPr>
                </a:tc>
                <a:tc>
                  <a:txBody>
                    <a:bodyPr/>
                    <a:lstStyle/>
                    <a:p>
                      <a:pPr algn="ctr"/>
                      <a:r>
                        <a:rPr lang="en-IN" dirty="0">
                          <a:solidFill>
                            <a:schemeClr val="tx1"/>
                          </a:solidFill>
                        </a:rPr>
                        <a:t>5</a:t>
                      </a:r>
                    </a:p>
                  </a:txBody>
                  <a:tcPr marL="121706" marR="121706">
                    <a:solidFill>
                      <a:schemeClr val="bg1"/>
                    </a:solidFill>
                  </a:tcPr>
                </a:tc>
                <a:tc>
                  <a:txBody>
                    <a:bodyPr/>
                    <a:lstStyle/>
                    <a:p>
                      <a:pPr algn="ctr"/>
                      <a:r>
                        <a:rPr lang="en-IN" dirty="0">
                          <a:solidFill>
                            <a:schemeClr val="tx1"/>
                          </a:solidFill>
                        </a:rPr>
                        <a:t>       250</a:t>
                      </a:r>
                    </a:p>
                  </a:txBody>
                  <a:tcPr marL="121706" marR="121706">
                    <a:solidFill>
                      <a:schemeClr val="bg1"/>
                    </a:solidFill>
                  </a:tcPr>
                </a:tc>
                <a:tc>
                  <a:txBody>
                    <a:bodyPr/>
                    <a:lstStyle/>
                    <a:p>
                      <a:pPr algn="ctr"/>
                      <a:r>
                        <a:rPr lang="en-IN" dirty="0">
                          <a:solidFill>
                            <a:schemeClr val="tx1"/>
                          </a:solidFill>
                        </a:rPr>
                        <a:t>0.621</a:t>
                      </a:r>
                    </a:p>
                  </a:txBody>
                  <a:tcPr marL="121706" marR="121706">
                    <a:solidFill>
                      <a:schemeClr val="bg1"/>
                    </a:solidFill>
                  </a:tcPr>
                </a:tc>
                <a:tc>
                  <a:txBody>
                    <a:bodyPr/>
                    <a:lstStyle/>
                    <a:p>
                      <a:pPr algn="ctr"/>
                      <a:r>
                        <a:rPr lang="en-IN" u="none" dirty="0">
                          <a:solidFill>
                            <a:schemeClr val="tx1"/>
                          </a:solidFill>
                        </a:rPr>
                        <a:t> </a:t>
                      </a:r>
                      <a:r>
                        <a:rPr lang="en-IN" u="sng" dirty="0">
                          <a:solidFill>
                            <a:schemeClr val="tx1"/>
                          </a:solidFill>
                        </a:rPr>
                        <a:t>         155</a:t>
                      </a:r>
                    </a:p>
                  </a:txBody>
                  <a:tcPr marL="121706" marR="121706">
                    <a:solidFill>
                      <a:schemeClr val="bg1"/>
                    </a:solidFill>
                  </a:tcPr>
                </a:tc>
                <a:extLst>
                  <a:ext uri="{0D108BD9-81ED-4DB2-BD59-A6C34878D82A}">
                    <a16:rowId xmlns:a16="http://schemas.microsoft.com/office/drawing/2014/main" val="1016318270"/>
                  </a:ext>
                </a:extLst>
              </a:tr>
              <a:tr h="2346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Net present value</a:t>
                      </a:r>
                      <a:endParaRPr lang="en-IN" dirty="0">
                        <a:solidFill>
                          <a:schemeClr val="tx1"/>
                        </a:solidFill>
                      </a:endParaRPr>
                    </a:p>
                  </a:txBody>
                  <a:tcPr marL="121706" marR="121706">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IN" dirty="0">
                        <a:solidFill>
                          <a:schemeClr val="tx1"/>
                        </a:solidFill>
                      </a:endParaRP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dirty="0">
                        <a:solidFill>
                          <a:schemeClr val="tx1"/>
                        </a:solidFill>
                      </a:endParaRP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dirty="0">
                        <a:solidFill>
                          <a:schemeClr val="tx1"/>
                        </a:solidFill>
                      </a:endParaRPr>
                    </a:p>
                  </a:txBody>
                  <a:tcPr marL="121706" marR="121706">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u="none" baseline="0" dirty="0">
                          <a:solidFill>
                            <a:schemeClr val="tx1"/>
                          </a:solidFill>
                        </a:rPr>
                        <a:t>  </a:t>
                      </a:r>
                      <a:r>
                        <a:rPr lang="en-IN" u="dbl" baseline="0" dirty="0">
                          <a:solidFill>
                            <a:schemeClr val="tx1"/>
                          </a:solidFill>
                        </a:rPr>
                        <a:t>  (42,255</a:t>
                      </a:r>
                      <a:r>
                        <a:rPr lang="en-IN" u="none" baseline="0" dirty="0">
                          <a:solidFill>
                            <a:schemeClr val="tx1"/>
                          </a:solidFill>
                        </a:rPr>
                        <a:t>)</a:t>
                      </a:r>
                    </a:p>
                  </a:txBody>
                  <a:tcPr marL="121706" marR="121706">
                    <a:solidFill>
                      <a:schemeClr val="bg1"/>
                    </a:solidFill>
                  </a:tcPr>
                </a:tc>
                <a:extLst>
                  <a:ext uri="{0D108BD9-81ED-4DB2-BD59-A6C34878D82A}">
                    <a16:rowId xmlns:a16="http://schemas.microsoft.com/office/drawing/2014/main" val="2597895082"/>
                  </a:ext>
                </a:extLst>
              </a:tr>
            </a:tbl>
          </a:graphicData>
        </a:graphic>
      </p:graphicFrame>
    </p:spTree>
    <p:extLst>
      <p:ext uri="{BB962C8B-B14F-4D97-AF65-F5344CB8AC3E}">
        <p14:creationId xmlns:p14="http://schemas.microsoft.com/office/powerpoint/2010/main" val="2880359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5A43E-95A3-4FE4-80EF-5DA84D929DE4}"/>
              </a:ext>
            </a:extLst>
          </p:cNvPr>
          <p:cNvSpPr>
            <a:spLocks noGrp="1"/>
          </p:cNvSpPr>
          <p:nvPr>
            <p:ph type="title"/>
          </p:nvPr>
        </p:nvSpPr>
        <p:spPr/>
        <p:txBody>
          <a:bodyPr/>
          <a:lstStyle/>
          <a:p>
            <a:r>
              <a:rPr lang="en-US" noProof="0" dirty="0"/>
              <a:t>Time Value of Money </a:t>
            </a:r>
            <a:r>
              <a:rPr lang="en-US" sz="1000" noProof="0" dirty="0"/>
              <a:t>1</a:t>
            </a:r>
          </a:p>
        </p:txBody>
      </p:sp>
      <p:sp>
        <p:nvSpPr>
          <p:cNvPr id="3" name="Content Placeholder 2">
            <a:extLst>
              <a:ext uri="{FF2B5EF4-FFF2-40B4-BE49-F238E27FC236}">
                <a16:creationId xmlns:a16="http://schemas.microsoft.com/office/drawing/2014/main" id="{EF845A0E-D20A-4D06-BB77-6284D27123AB}"/>
              </a:ext>
            </a:extLst>
          </p:cNvPr>
          <p:cNvSpPr>
            <a:spLocks noGrp="1"/>
          </p:cNvSpPr>
          <p:nvPr>
            <p:ph idx="1"/>
          </p:nvPr>
        </p:nvSpPr>
        <p:spPr>
          <a:xfrm>
            <a:off x="2252173" y="1447800"/>
            <a:ext cx="4684105" cy="1143000"/>
          </a:xfrm>
          <a:ln>
            <a:solidFill>
              <a:schemeClr val="tx1"/>
            </a:solidFill>
          </a:ln>
        </p:spPr>
        <p:txBody>
          <a:bodyPr/>
          <a:lstStyle/>
          <a:p>
            <a:pPr algn="ctr"/>
            <a:r>
              <a:rPr lang="en-US" sz="2800" noProof="0" dirty="0"/>
              <a:t>A dollar today is worth more than a dollar a year from now.</a:t>
            </a:r>
          </a:p>
        </p:txBody>
      </p:sp>
      <p:sp>
        <p:nvSpPr>
          <p:cNvPr id="4" name="Content Placeholder 3">
            <a:extLst>
              <a:ext uri="{FF2B5EF4-FFF2-40B4-BE49-F238E27FC236}">
                <a16:creationId xmlns:a16="http://schemas.microsoft.com/office/drawing/2014/main" id="{E5653D5F-1644-4CC7-915F-9F3C84B4E44A}"/>
              </a:ext>
            </a:extLst>
          </p:cNvPr>
          <p:cNvSpPr>
            <a:spLocks noGrp="1"/>
          </p:cNvSpPr>
          <p:nvPr>
            <p:ph idx="10"/>
          </p:nvPr>
        </p:nvSpPr>
        <p:spPr>
          <a:xfrm>
            <a:off x="2247959" y="3428999"/>
            <a:ext cx="4670305" cy="1796143"/>
          </a:xfrm>
          <a:ln>
            <a:solidFill>
              <a:schemeClr val="tx1"/>
            </a:solidFill>
          </a:ln>
        </p:spPr>
        <p:txBody>
          <a:bodyPr/>
          <a:lstStyle/>
          <a:p>
            <a:pPr algn="ctr"/>
            <a:r>
              <a:rPr lang="en-US" sz="2800" noProof="0" dirty="0"/>
              <a:t>Therefore, projects that promise earlier returns are preferable to those that promise later returns.</a:t>
            </a:r>
          </a:p>
        </p:txBody>
      </p:sp>
    </p:spTree>
    <p:extLst>
      <p:ext uri="{BB962C8B-B14F-4D97-AF65-F5344CB8AC3E}">
        <p14:creationId xmlns:p14="http://schemas.microsoft.com/office/powerpoint/2010/main" val="41273010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48CB0-D17B-48E6-8F48-518EE804D651}"/>
              </a:ext>
            </a:extLst>
          </p:cNvPr>
          <p:cNvSpPr>
            <a:spLocks noGrp="1"/>
          </p:cNvSpPr>
          <p:nvPr>
            <p:ph type="title"/>
          </p:nvPr>
        </p:nvSpPr>
        <p:spPr/>
        <p:txBody>
          <a:bodyPr/>
          <a:lstStyle/>
          <a:p>
            <a:r>
              <a:rPr lang="en-US" noProof="0" dirty="0"/>
              <a:t>Least-Cost Decisions </a:t>
            </a:r>
            <a:r>
              <a:rPr lang="en-US" sz="1000" noProof="0" dirty="0"/>
              <a:t>5</a:t>
            </a:r>
          </a:p>
        </p:txBody>
      </p:sp>
      <p:sp>
        <p:nvSpPr>
          <p:cNvPr id="3" name="Content Placeholder 2">
            <a:extLst>
              <a:ext uri="{FF2B5EF4-FFF2-40B4-BE49-F238E27FC236}">
                <a16:creationId xmlns:a16="http://schemas.microsoft.com/office/drawing/2014/main" id="{6A7A876A-9C76-44E2-BF71-B176F68BF1BA}"/>
              </a:ext>
            </a:extLst>
          </p:cNvPr>
          <p:cNvSpPr>
            <a:spLocks noGrp="1"/>
          </p:cNvSpPr>
          <p:nvPr>
            <p:ph idx="1"/>
          </p:nvPr>
        </p:nvSpPr>
        <p:spPr>
          <a:xfrm>
            <a:off x="822325" y="1447800"/>
            <a:ext cx="7543800" cy="609600"/>
          </a:xfrm>
        </p:spPr>
        <p:txBody>
          <a:bodyPr/>
          <a:lstStyle/>
          <a:p>
            <a:r>
              <a:rPr lang="en-US" sz="2800" b="1" noProof="0" dirty="0"/>
              <a:t>Home Furniture should purchase the new truck.</a:t>
            </a:r>
          </a:p>
        </p:txBody>
      </p:sp>
      <p:graphicFrame>
        <p:nvGraphicFramePr>
          <p:cNvPr id="6" name="Table 6">
            <a:extLst>
              <a:ext uri="{FF2B5EF4-FFF2-40B4-BE49-F238E27FC236}">
                <a16:creationId xmlns:a16="http://schemas.microsoft.com/office/drawing/2014/main" id="{78497B5B-A06D-4F8C-B239-43588EB8234B}"/>
              </a:ext>
            </a:extLst>
          </p:cNvPr>
          <p:cNvGraphicFramePr>
            <a:graphicFrameLocks noGrp="1"/>
          </p:cNvGraphicFramePr>
          <p:nvPr>
            <p:extLst>
              <p:ext uri="{D42A27DB-BD31-4B8C-83A1-F6EECF244321}">
                <p14:modId xmlns:p14="http://schemas.microsoft.com/office/powerpoint/2010/main" val="2887064214"/>
              </p:ext>
            </p:extLst>
          </p:nvPr>
        </p:nvGraphicFramePr>
        <p:xfrm>
          <a:off x="883920" y="2327275"/>
          <a:ext cx="7376160" cy="1798320"/>
        </p:xfrm>
        <a:graphic>
          <a:graphicData uri="http://schemas.openxmlformats.org/drawingml/2006/table">
            <a:tbl>
              <a:tblPr firstRow="1" bandRow="1">
                <a:tableStyleId>{5C22544A-7EE6-4342-B048-85BDC9FD1C3A}</a:tableStyleId>
              </a:tblPr>
              <a:tblGrid>
                <a:gridCol w="6050280">
                  <a:extLst>
                    <a:ext uri="{9D8B030D-6E8A-4147-A177-3AD203B41FA5}">
                      <a16:colId xmlns:a16="http://schemas.microsoft.com/office/drawing/2014/main" val="3830306105"/>
                    </a:ext>
                  </a:extLst>
                </a:gridCol>
                <a:gridCol w="1325880">
                  <a:extLst>
                    <a:ext uri="{9D8B030D-6E8A-4147-A177-3AD203B41FA5}">
                      <a16:colId xmlns:a16="http://schemas.microsoft.com/office/drawing/2014/main" val="508218980"/>
                    </a:ext>
                  </a:extLst>
                </a:gridCol>
              </a:tblGrid>
              <a:tr h="370840">
                <a:tc>
                  <a:txBody>
                    <a:bodyPr/>
                    <a:lstStyle/>
                    <a:p>
                      <a:r>
                        <a:rPr lang="en-US" sz="2000" b="0" baseline="0" dirty="0">
                          <a:solidFill>
                            <a:schemeClr val="tx1"/>
                          </a:solidFill>
                        </a:rPr>
                        <a:t>Net present value of costs associated with purchase of </a:t>
                      </a:r>
                    </a:p>
                    <a:p>
                      <a:r>
                        <a:rPr lang="en-US" sz="2000" b="0" baseline="0" dirty="0">
                          <a:solidFill>
                            <a:schemeClr val="tx1"/>
                          </a:solidFill>
                        </a:rPr>
                        <a:t>     new truck</a:t>
                      </a:r>
                      <a:endParaRPr lang="en-IN" sz="2000" b="0" baseline="0" dirty="0">
                        <a:solidFill>
                          <a:schemeClr val="tx1"/>
                        </a:solidFill>
                      </a:endParaRPr>
                    </a:p>
                  </a:txBody>
                  <a:tcPr marL="110642" marR="110642" anchor="b">
                    <a:solidFill>
                      <a:schemeClr val="bg1"/>
                    </a:solidFill>
                  </a:tcPr>
                </a:tc>
                <a:tc>
                  <a:txBody>
                    <a:bodyPr/>
                    <a:lstStyle/>
                    <a:p>
                      <a:pPr algn="ctr"/>
                      <a:r>
                        <a:rPr lang="en-IN" sz="2000" b="0" baseline="0" dirty="0">
                          <a:solidFill>
                            <a:schemeClr val="tx1"/>
                          </a:solidFill>
                        </a:rPr>
                        <a:t>$(32,883)</a:t>
                      </a:r>
                    </a:p>
                  </a:txBody>
                  <a:tcPr marL="110642" marR="110642" anchor="b">
                    <a:solidFill>
                      <a:schemeClr val="bg1"/>
                    </a:solidFill>
                  </a:tcPr>
                </a:tc>
                <a:extLst>
                  <a:ext uri="{0D108BD9-81ED-4DB2-BD59-A6C34878D82A}">
                    <a16:rowId xmlns:a16="http://schemas.microsoft.com/office/drawing/2014/main" val="1978937059"/>
                  </a:ext>
                </a:extLst>
              </a:tr>
              <a:tr h="370840">
                <a:tc>
                  <a:txBody>
                    <a:bodyPr/>
                    <a:lstStyle/>
                    <a:p>
                      <a:r>
                        <a:rPr lang="en-US" sz="2000" b="0" baseline="0" dirty="0">
                          <a:solidFill>
                            <a:schemeClr val="tx1"/>
                          </a:solidFill>
                        </a:rPr>
                        <a:t>Net present value of costs associated with overhauling </a:t>
                      </a:r>
                    </a:p>
                    <a:p>
                      <a:r>
                        <a:rPr lang="en-US" sz="2000" b="0" baseline="0" dirty="0">
                          <a:solidFill>
                            <a:schemeClr val="tx1"/>
                          </a:solidFill>
                        </a:rPr>
                        <a:t>     existing truck</a:t>
                      </a:r>
                    </a:p>
                  </a:txBody>
                  <a:tcPr marL="110642" marR="110642" anchor="b">
                    <a:solidFill>
                      <a:schemeClr val="bg1"/>
                    </a:solidFill>
                  </a:tcPr>
                </a:tc>
                <a:tc>
                  <a:txBody>
                    <a:bodyPr/>
                    <a:lstStyle/>
                    <a:p>
                      <a:pPr algn="ctr"/>
                      <a:r>
                        <a:rPr lang="en-IN" sz="2000" b="0" u="none" baseline="0" dirty="0">
                          <a:solidFill>
                            <a:schemeClr val="tx1"/>
                          </a:solidFill>
                        </a:rPr>
                        <a:t> </a:t>
                      </a:r>
                      <a:r>
                        <a:rPr lang="en-IN" sz="2000" b="0" u="sng" baseline="0" dirty="0">
                          <a:solidFill>
                            <a:schemeClr val="tx1"/>
                          </a:solidFill>
                        </a:rPr>
                        <a:t>  (42,255</a:t>
                      </a:r>
                      <a:r>
                        <a:rPr lang="en-IN" sz="2000" b="0" u="none" baseline="0" dirty="0">
                          <a:solidFill>
                            <a:schemeClr val="tx1"/>
                          </a:solidFill>
                        </a:rPr>
                        <a:t>)</a:t>
                      </a:r>
                    </a:p>
                  </a:txBody>
                  <a:tcPr marL="110642" marR="110642" anchor="b">
                    <a:solidFill>
                      <a:schemeClr val="bg1"/>
                    </a:solidFill>
                  </a:tcPr>
                </a:tc>
                <a:extLst>
                  <a:ext uri="{0D108BD9-81ED-4DB2-BD59-A6C34878D82A}">
                    <a16:rowId xmlns:a16="http://schemas.microsoft.com/office/drawing/2014/main" val="459917019"/>
                  </a:ext>
                </a:extLst>
              </a:tr>
              <a:tr h="370840">
                <a:tc>
                  <a:txBody>
                    <a:bodyPr/>
                    <a:lstStyle/>
                    <a:p>
                      <a:r>
                        <a:rPr lang="en-US" sz="2000" b="0" baseline="0" dirty="0">
                          <a:solidFill>
                            <a:schemeClr val="tx1"/>
                          </a:solidFill>
                        </a:rPr>
                        <a:t>Net present value in favor of purchasing the new truck</a:t>
                      </a:r>
                    </a:p>
                  </a:txBody>
                  <a:tcPr marL="110642" marR="110642" anchor="b">
                    <a:solidFill>
                      <a:schemeClr val="bg1"/>
                    </a:solidFill>
                  </a:tcPr>
                </a:tc>
                <a:tc>
                  <a:txBody>
                    <a:bodyPr/>
                    <a:lstStyle/>
                    <a:p>
                      <a:pPr algn="ctr"/>
                      <a:r>
                        <a:rPr lang="en-IN" sz="2000" b="0" u="dbl" baseline="0" dirty="0">
                          <a:solidFill>
                            <a:schemeClr val="tx1"/>
                          </a:solidFill>
                        </a:rPr>
                        <a:t>$    9,372</a:t>
                      </a:r>
                    </a:p>
                  </a:txBody>
                  <a:tcPr marL="110642" marR="110642" anchor="b">
                    <a:solidFill>
                      <a:schemeClr val="bg1"/>
                    </a:solidFill>
                  </a:tcPr>
                </a:tc>
                <a:extLst>
                  <a:ext uri="{0D108BD9-81ED-4DB2-BD59-A6C34878D82A}">
                    <a16:rowId xmlns:a16="http://schemas.microsoft.com/office/drawing/2014/main" val="3179160068"/>
                  </a:ext>
                </a:extLst>
              </a:tr>
            </a:tbl>
          </a:graphicData>
        </a:graphic>
      </p:graphicFrame>
    </p:spTree>
    <p:extLst>
      <p:ext uri="{BB962C8B-B14F-4D97-AF65-F5344CB8AC3E}">
        <p14:creationId xmlns:p14="http://schemas.microsoft.com/office/powerpoint/2010/main" val="9663007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eaLnBrk="1" hangingPunct="1">
              <a:defRPr/>
            </a:pPr>
            <a:r>
              <a:rPr lang="en-US" altLang="en-US" noProof="0" dirty="0">
                <a:ea typeface="+mj-ea"/>
              </a:rPr>
              <a:t>Learning Objective 4</a:t>
            </a:r>
          </a:p>
        </p:txBody>
      </p:sp>
      <p:sp>
        <p:nvSpPr>
          <p:cNvPr id="2" name="Content Placeholder 1">
            <a:extLst>
              <a:ext uri="{FF2B5EF4-FFF2-40B4-BE49-F238E27FC236}">
                <a16:creationId xmlns:a16="http://schemas.microsoft.com/office/drawing/2014/main" id="{CCABD07E-E295-4CE6-B918-208C862DFE52}"/>
              </a:ext>
            </a:extLst>
          </p:cNvPr>
          <p:cNvSpPr>
            <a:spLocks noGrp="1"/>
          </p:cNvSpPr>
          <p:nvPr>
            <p:ph idx="1"/>
          </p:nvPr>
        </p:nvSpPr>
        <p:spPr>
          <a:xfrm>
            <a:off x="822325" y="1447800"/>
            <a:ext cx="7543800" cy="1295400"/>
          </a:xfrm>
          <a:ln w="28575">
            <a:solidFill>
              <a:srgbClr val="002060"/>
            </a:solidFill>
          </a:ln>
        </p:spPr>
        <p:txBody>
          <a:bodyPr/>
          <a:lstStyle/>
          <a:p>
            <a:pPr algn="ctr"/>
            <a:r>
              <a:rPr lang="en-US" sz="3200" noProof="0" dirty="0">
                <a:solidFill>
                  <a:srgbClr val="000000"/>
                </a:solidFill>
                <a:ea typeface="ＭＳ Ｐゴシック" pitchFamily="34" charset="-128"/>
              </a:rPr>
              <a:t>Evaluate an investment project that has uncertain cash flows.</a:t>
            </a:r>
          </a:p>
        </p:txBody>
      </p:sp>
    </p:spTree>
    <p:extLst>
      <p:ext uri="{BB962C8B-B14F-4D97-AF65-F5344CB8AC3E}">
        <p14:creationId xmlns:p14="http://schemas.microsoft.com/office/powerpoint/2010/main" val="24472973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B0CCF-1096-455B-A232-5FC49A2CFF4A}"/>
              </a:ext>
            </a:extLst>
          </p:cNvPr>
          <p:cNvSpPr>
            <a:spLocks noGrp="1"/>
          </p:cNvSpPr>
          <p:nvPr>
            <p:ph type="title"/>
          </p:nvPr>
        </p:nvSpPr>
        <p:spPr/>
        <p:txBody>
          <a:bodyPr>
            <a:normAutofit/>
          </a:bodyPr>
          <a:lstStyle/>
          <a:p>
            <a:r>
              <a:rPr lang="en-US" noProof="0" dirty="0"/>
              <a:t>Uncertain Cash Flows – Example </a:t>
            </a:r>
            <a:r>
              <a:rPr lang="en-US" sz="1000" noProof="0" dirty="0"/>
              <a:t>1</a:t>
            </a:r>
          </a:p>
        </p:txBody>
      </p:sp>
      <p:sp>
        <p:nvSpPr>
          <p:cNvPr id="3" name="Content Placeholder 2">
            <a:extLst>
              <a:ext uri="{FF2B5EF4-FFF2-40B4-BE49-F238E27FC236}">
                <a16:creationId xmlns:a16="http://schemas.microsoft.com/office/drawing/2014/main" id="{10E99BCC-8B0E-412D-A732-6F02A01579C5}"/>
              </a:ext>
            </a:extLst>
          </p:cNvPr>
          <p:cNvSpPr>
            <a:spLocks noGrp="1"/>
          </p:cNvSpPr>
          <p:nvPr>
            <p:ph idx="1"/>
          </p:nvPr>
        </p:nvSpPr>
        <p:spPr>
          <a:xfrm>
            <a:off x="822325" y="1447800"/>
            <a:ext cx="7543800" cy="2971800"/>
          </a:xfrm>
          <a:ln>
            <a:solidFill>
              <a:schemeClr val="tx1"/>
            </a:solidFill>
          </a:ln>
        </p:spPr>
        <p:txBody>
          <a:bodyPr/>
          <a:lstStyle/>
          <a:p>
            <a:pPr marL="441325" indent="-360363">
              <a:spcAft>
                <a:spcPts val="0"/>
              </a:spcAft>
              <a:buClr>
                <a:schemeClr val="tx1"/>
              </a:buClr>
              <a:buFont typeface="Arial" panose="020B0604020202020204" pitchFamily="34" charset="0"/>
              <a:buChar char="•"/>
            </a:pPr>
            <a:r>
              <a:rPr lang="en-US" sz="2600" noProof="0" dirty="0"/>
              <a:t>Assume that all the cash flows related to an investment in a supertanker have been estimated, except for its salvage value in 20 years.</a:t>
            </a:r>
          </a:p>
          <a:p>
            <a:pPr marL="441325" indent="-360363">
              <a:spcAft>
                <a:spcPts val="0"/>
              </a:spcAft>
              <a:buClr>
                <a:schemeClr val="tx1"/>
              </a:buClr>
              <a:buFont typeface="Arial" panose="020B0604020202020204" pitchFamily="34" charset="0"/>
              <a:buChar char="•"/>
            </a:pPr>
            <a:r>
              <a:rPr lang="en-US" sz="2600" noProof="0" dirty="0"/>
              <a:t>Using a discount rate of 12%, management has determined that the net present value of all the cash flows, except the salvage value, is a negative $1.04 million.</a:t>
            </a:r>
          </a:p>
        </p:txBody>
      </p:sp>
      <p:sp>
        <p:nvSpPr>
          <p:cNvPr id="4" name="Content Placeholder 3">
            <a:extLst>
              <a:ext uri="{FF2B5EF4-FFF2-40B4-BE49-F238E27FC236}">
                <a16:creationId xmlns:a16="http://schemas.microsoft.com/office/drawing/2014/main" id="{50DD573C-1B86-4B2F-BE94-4ABE2D2E3FB4}"/>
              </a:ext>
            </a:extLst>
          </p:cNvPr>
          <p:cNvSpPr>
            <a:spLocks noGrp="1"/>
          </p:cNvSpPr>
          <p:nvPr>
            <p:ph idx="10"/>
          </p:nvPr>
        </p:nvSpPr>
        <p:spPr>
          <a:xfrm>
            <a:off x="822324" y="4817309"/>
            <a:ext cx="7521575" cy="1088227"/>
          </a:xfrm>
          <a:ln>
            <a:solidFill>
              <a:schemeClr val="tx1"/>
            </a:solidFill>
          </a:ln>
        </p:spPr>
        <p:txBody>
          <a:bodyPr/>
          <a:lstStyle/>
          <a:p>
            <a:pPr algn="ctr"/>
            <a:r>
              <a:rPr lang="en-US" sz="2600" noProof="0" dirty="0"/>
              <a:t>How large would the salvage value need to be to make this investment attractive?</a:t>
            </a:r>
          </a:p>
        </p:txBody>
      </p:sp>
    </p:spTree>
    <p:extLst>
      <p:ext uri="{BB962C8B-B14F-4D97-AF65-F5344CB8AC3E}">
        <p14:creationId xmlns:p14="http://schemas.microsoft.com/office/powerpoint/2010/main" val="40715042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4ECEC-2B7F-472F-889A-C68CF18637FC}"/>
              </a:ext>
            </a:extLst>
          </p:cNvPr>
          <p:cNvSpPr>
            <a:spLocks noGrp="1"/>
          </p:cNvSpPr>
          <p:nvPr>
            <p:ph type="title"/>
          </p:nvPr>
        </p:nvSpPr>
        <p:spPr/>
        <p:txBody>
          <a:bodyPr>
            <a:normAutofit/>
          </a:bodyPr>
          <a:lstStyle/>
          <a:p>
            <a:r>
              <a:rPr lang="en-US" noProof="0" dirty="0"/>
              <a:t>Uncertain Cash Flows – Example </a:t>
            </a:r>
            <a:r>
              <a:rPr lang="en-US" sz="1000" noProof="0" dirty="0"/>
              <a:t>2</a:t>
            </a:r>
          </a:p>
        </p:txBody>
      </p:sp>
      <p:graphicFrame>
        <p:nvGraphicFramePr>
          <p:cNvPr id="5" name="Object 4">
            <a:extLst>
              <a:ext uri="{FF2B5EF4-FFF2-40B4-BE49-F238E27FC236}">
                <a16:creationId xmlns:a16="http://schemas.microsoft.com/office/drawing/2014/main" id="{920E91E5-0717-42E1-8F8A-82EB30AD4E82}"/>
              </a:ext>
            </a:extLst>
          </p:cNvPr>
          <p:cNvGraphicFramePr>
            <a:graphicFrameLocks noChangeAspect="1"/>
          </p:cNvGraphicFramePr>
          <p:nvPr>
            <p:extLst>
              <p:ext uri="{D42A27DB-BD31-4B8C-83A1-F6EECF244321}">
                <p14:modId xmlns:p14="http://schemas.microsoft.com/office/powerpoint/2010/main" val="1065721085"/>
              </p:ext>
            </p:extLst>
          </p:nvPr>
        </p:nvGraphicFramePr>
        <p:xfrm>
          <a:off x="1014413" y="2176463"/>
          <a:ext cx="7278687" cy="739775"/>
        </p:xfrm>
        <a:graphic>
          <a:graphicData uri="http://schemas.openxmlformats.org/presentationml/2006/ole">
            <mc:AlternateContent xmlns:mc="http://schemas.openxmlformats.org/markup-compatibility/2006">
              <mc:Choice xmlns:v="urn:schemas-microsoft-com:vml" Requires="v">
                <p:oleObj spid="_x0000_s7232" name="Equation" r:id="rId3" imgW="6616440" imgH="672840" progId="Equation.DSMT4">
                  <p:embed/>
                </p:oleObj>
              </mc:Choice>
              <mc:Fallback>
                <p:oleObj name="Equation" r:id="rId3" imgW="6616440" imgH="672840" progId="Equation.DSMT4">
                  <p:embed/>
                  <p:pic>
                    <p:nvPicPr>
                      <p:cNvPr id="0" name=""/>
                      <p:cNvPicPr/>
                      <p:nvPr/>
                    </p:nvPicPr>
                    <p:blipFill>
                      <a:blip r:embed="rId4"/>
                      <a:stretch>
                        <a:fillRect/>
                      </a:stretch>
                    </p:blipFill>
                    <p:spPr>
                      <a:xfrm>
                        <a:off x="1014413" y="2176463"/>
                        <a:ext cx="7278687" cy="739775"/>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D7E2B2D5-6789-4966-8C7B-10EC4DED2847}"/>
              </a:ext>
            </a:extLst>
          </p:cNvPr>
          <p:cNvSpPr>
            <a:spLocks noGrp="1"/>
          </p:cNvSpPr>
          <p:nvPr>
            <p:ph idx="1"/>
          </p:nvPr>
        </p:nvSpPr>
        <p:spPr>
          <a:xfrm>
            <a:off x="822325" y="3505200"/>
            <a:ext cx="7543800" cy="2295527"/>
          </a:xfrm>
        </p:spPr>
        <p:txBody>
          <a:bodyPr/>
          <a:lstStyle/>
          <a:p>
            <a:r>
              <a:rPr lang="en-US" sz="2800" noProof="0" dirty="0"/>
              <a:t>This equation can be used to determine that if the salvage value of the supertanker is </a:t>
            </a:r>
            <a:r>
              <a:rPr lang="en-US" sz="2800" noProof="0" dirty="0">
                <a:solidFill>
                  <a:srgbClr val="C00000"/>
                </a:solidFill>
              </a:rPr>
              <a:t>at least $10,000,000</a:t>
            </a:r>
            <a:r>
              <a:rPr lang="en-US" sz="2800" noProof="0" dirty="0"/>
              <a:t>, the net present value of the investment would be positive and therefore acceptable.</a:t>
            </a:r>
          </a:p>
        </p:txBody>
      </p:sp>
    </p:spTree>
    <p:extLst>
      <p:ext uri="{BB962C8B-B14F-4D97-AF65-F5344CB8AC3E}">
        <p14:creationId xmlns:p14="http://schemas.microsoft.com/office/powerpoint/2010/main" val="34991053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F20F1-E7F4-4DF9-8C99-A3F500BCC26C}"/>
              </a:ext>
            </a:extLst>
          </p:cNvPr>
          <p:cNvSpPr>
            <a:spLocks noGrp="1"/>
          </p:cNvSpPr>
          <p:nvPr>
            <p:ph type="title"/>
          </p:nvPr>
        </p:nvSpPr>
        <p:spPr/>
        <p:txBody>
          <a:bodyPr/>
          <a:lstStyle/>
          <a:p>
            <a:r>
              <a:rPr lang="en-US" noProof="0" dirty="0"/>
              <a:t>Quick Check 4</a:t>
            </a:r>
          </a:p>
        </p:txBody>
      </p:sp>
      <p:sp>
        <p:nvSpPr>
          <p:cNvPr id="3" name="Content Placeholder 2">
            <a:extLst>
              <a:ext uri="{FF2B5EF4-FFF2-40B4-BE49-F238E27FC236}">
                <a16:creationId xmlns:a16="http://schemas.microsoft.com/office/drawing/2014/main" id="{B0EA7366-1C6E-481B-99F5-B386979009B0}"/>
              </a:ext>
            </a:extLst>
          </p:cNvPr>
          <p:cNvSpPr>
            <a:spLocks noGrp="1"/>
          </p:cNvSpPr>
          <p:nvPr>
            <p:ph idx="1"/>
          </p:nvPr>
        </p:nvSpPr>
        <p:spPr/>
        <p:txBody>
          <a:bodyPr/>
          <a:lstStyle/>
          <a:p>
            <a:r>
              <a:rPr lang="en-US" noProof="0" dirty="0"/>
              <a:t>Bay Architects is considering a drafting machine that would cost $100,000, last four years, and provide annual cash savings of $10,000 and considerable intangible benefits each year. How large (in cash terms) would the intangible benefits have to be per year to justify investing in the machine if the discount rate is 14%?</a:t>
            </a:r>
          </a:p>
          <a:p>
            <a:r>
              <a:rPr lang="en-US" noProof="0" dirty="0"/>
              <a:t>a. $15,000.</a:t>
            </a:r>
          </a:p>
          <a:p>
            <a:r>
              <a:rPr lang="en-US" noProof="0" dirty="0"/>
              <a:t>b. $90,000.</a:t>
            </a:r>
          </a:p>
          <a:p>
            <a:r>
              <a:rPr lang="en-US" noProof="0" dirty="0"/>
              <a:t>c. $24,317.</a:t>
            </a:r>
          </a:p>
          <a:p>
            <a:r>
              <a:rPr lang="en-US" noProof="0" dirty="0"/>
              <a:t>d. $60,000.</a:t>
            </a:r>
          </a:p>
        </p:txBody>
      </p:sp>
    </p:spTree>
    <p:extLst>
      <p:ext uri="{BB962C8B-B14F-4D97-AF65-F5344CB8AC3E}">
        <p14:creationId xmlns:p14="http://schemas.microsoft.com/office/powerpoint/2010/main" val="26275403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F20F1-E7F4-4DF9-8C99-A3F500BCC26C}"/>
              </a:ext>
            </a:extLst>
          </p:cNvPr>
          <p:cNvSpPr>
            <a:spLocks noGrp="1"/>
          </p:cNvSpPr>
          <p:nvPr>
            <p:ph type="title"/>
          </p:nvPr>
        </p:nvSpPr>
        <p:spPr/>
        <p:txBody>
          <a:bodyPr/>
          <a:lstStyle/>
          <a:p>
            <a:r>
              <a:rPr lang="en-US" noProof="0" dirty="0"/>
              <a:t>Quick Check 4a</a:t>
            </a:r>
          </a:p>
        </p:txBody>
      </p:sp>
      <p:sp>
        <p:nvSpPr>
          <p:cNvPr id="3" name="Content Placeholder 2">
            <a:extLst>
              <a:ext uri="{FF2B5EF4-FFF2-40B4-BE49-F238E27FC236}">
                <a16:creationId xmlns:a16="http://schemas.microsoft.com/office/drawing/2014/main" id="{B0EA7366-1C6E-481B-99F5-B386979009B0}"/>
              </a:ext>
            </a:extLst>
          </p:cNvPr>
          <p:cNvSpPr>
            <a:spLocks noGrp="1"/>
          </p:cNvSpPr>
          <p:nvPr>
            <p:ph idx="1"/>
          </p:nvPr>
        </p:nvSpPr>
        <p:spPr/>
        <p:txBody>
          <a:bodyPr/>
          <a:lstStyle/>
          <a:p>
            <a:r>
              <a:rPr lang="en-US" noProof="0" dirty="0"/>
              <a:t>Bay Architects is considering a drafting machine that would cost $100,000, last four years, and provide annual cash savings of $10,000 and considerable intangible benefits each year. How large (in cash terms) would the intangible benefits have to be per year to justify investing in the machine if the discount rate is 14%?</a:t>
            </a:r>
          </a:p>
          <a:p>
            <a:r>
              <a:rPr lang="en-US" noProof="0" dirty="0"/>
              <a:t>a. $15,000.</a:t>
            </a:r>
          </a:p>
          <a:p>
            <a:r>
              <a:rPr lang="en-US" noProof="0" dirty="0"/>
              <a:t>b. $90,000.</a:t>
            </a:r>
          </a:p>
          <a:p>
            <a:r>
              <a:rPr lang="en-US" noProof="0" dirty="0">
                <a:solidFill>
                  <a:srgbClr val="0000C0"/>
                </a:solidFill>
              </a:rPr>
              <a:t>c. Answer: $24,317.</a:t>
            </a:r>
          </a:p>
          <a:p>
            <a:r>
              <a:rPr lang="en-US" noProof="0" dirty="0"/>
              <a:t>d. $60,000.</a:t>
            </a:r>
          </a:p>
        </p:txBody>
      </p:sp>
      <p:graphicFrame>
        <p:nvGraphicFramePr>
          <p:cNvPr id="4" name="Table 4">
            <a:extLst>
              <a:ext uri="{FF2B5EF4-FFF2-40B4-BE49-F238E27FC236}">
                <a16:creationId xmlns:a16="http://schemas.microsoft.com/office/drawing/2014/main" id="{608AFB8F-C132-44E0-9415-34956A1DD999}"/>
              </a:ext>
            </a:extLst>
          </p:cNvPr>
          <p:cNvGraphicFramePr>
            <a:graphicFrameLocks noGrp="1"/>
          </p:cNvGraphicFramePr>
          <p:nvPr>
            <p:extLst>
              <p:ext uri="{D42A27DB-BD31-4B8C-83A1-F6EECF244321}">
                <p14:modId xmlns:p14="http://schemas.microsoft.com/office/powerpoint/2010/main" val="798965014"/>
              </p:ext>
            </p:extLst>
          </p:nvPr>
        </p:nvGraphicFramePr>
        <p:xfrm>
          <a:off x="2895600" y="3393440"/>
          <a:ext cx="6096000" cy="173736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368898782"/>
                    </a:ext>
                  </a:extLst>
                </a:gridCol>
                <a:gridCol w="685800">
                  <a:extLst>
                    <a:ext uri="{9D8B030D-6E8A-4147-A177-3AD203B41FA5}">
                      <a16:colId xmlns:a16="http://schemas.microsoft.com/office/drawing/2014/main" val="1888047570"/>
                    </a:ext>
                  </a:extLst>
                </a:gridCol>
                <a:gridCol w="1066800">
                  <a:extLst>
                    <a:ext uri="{9D8B030D-6E8A-4147-A177-3AD203B41FA5}">
                      <a16:colId xmlns:a16="http://schemas.microsoft.com/office/drawing/2014/main" val="2139299972"/>
                    </a:ext>
                  </a:extLst>
                </a:gridCol>
                <a:gridCol w="990600">
                  <a:extLst>
                    <a:ext uri="{9D8B030D-6E8A-4147-A177-3AD203B41FA5}">
                      <a16:colId xmlns:a16="http://schemas.microsoft.com/office/drawing/2014/main" val="3763646699"/>
                    </a:ext>
                  </a:extLst>
                </a:gridCol>
                <a:gridCol w="1219200">
                  <a:extLst>
                    <a:ext uri="{9D8B030D-6E8A-4147-A177-3AD203B41FA5}">
                      <a16:colId xmlns:a16="http://schemas.microsoft.com/office/drawing/2014/main" val="358136016"/>
                    </a:ext>
                  </a:extLst>
                </a:gridCol>
              </a:tblGrid>
              <a:tr h="0">
                <a:tc>
                  <a:txBody>
                    <a:bodyPr/>
                    <a:lstStyle/>
                    <a:p>
                      <a:endParaRPr lang="en-IN" sz="1400" baseline="0" dirty="0">
                        <a:solidFill>
                          <a:schemeClr val="tx1"/>
                        </a:solidFill>
                      </a:endParaRPr>
                    </a:p>
                  </a:txBody>
                  <a:tcPr>
                    <a:lnR w="12700" cmpd="sng">
                      <a:noFill/>
                    </a:lnR>
                    <a:solidFill>
                      <a:schemeClr val="bg1"/>
                    </a:solidFill>
                  </a:tcPr>
                </a:tc>
                <a:tc>
                  <a:txBody>
                    <a:bodyPr/>
                    <a:lstStyle/>
                    <a:p>
                      <a:pPr algn="ctr"/>
                      <a:endParaRPr lang="en-IN" sz="1400" u="sng" baseline="0" dirty="0">
                        <a:solidFill>
                          <a:schemeClr val="tx1"/>
                        </a:solidFill>
                      </a:endParaRPr>
                    </a:p>
                    <a:p>
                      <a:pPr algn="ctr"/>
                      <a:r>
                        <a:rPr lang="en-IN" sz="1400" u="sng" baseline="0" dirty="0">
                          <a:solidFill>
                            <a:schemeClr val="tx1"/>
                          </a:solidFill>
                        </a:rPr>
                        <a:t>Years</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400" u="sng" baseline="0" dirty="0">
                        <a:solidFill>
                          <a:schemeClr val="tx1"/>
                        </a:solidFill>
                      </a:endParaRPr>
                    </a:p>
                    <a:p>
                      <a:pPr algn="ctr"/>
                      <a:r>
                        <a:rPr lang="en-IN" sz="1400" u="sng" baseline="0" dirty="0">
                          <a:solidFill>
                            <a:schemeClr val="tx1"/>
                          </a:solidFill>
                        </a:rPr>
                        <a:t>Cash Flows</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400" u="sng" baseline="0" dirty="0">
                          <a:solidFill>
                            <a:schemeClr val="tx1"/>
                          </a:solidFill>
                        </a:rPr>
                        <a:t>14% Factor</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IN" sz="1400" u="sng" baseline="0" dirty="0">
                        <a:solidFill>
                          <a:schemeClr val="tx1"/>
                        </a:solidFill>
                      </a:endParaRPr>
                    </a:p>
                    <a:p>
                      <a:pPr algn="ctr"/>
                      <a:r>
                        <a:rPr lang="en-IN" sz="1400" u="sng" baseline="0" dirty="0">
                          <a:solidFill>
                            <a:schemeClr val="tx1"/>
                          </a:solidFill>
                        </a:rPr>
                        <a:t>Present Value</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24725100"/>
                  </a:ext>
                </a:extLst>
              </a:tr>
              <a:tr h="136230">
                <a:tc>
                  <a:txBody>
                    <a:bodyPr/>
                    <a:lstStyle/>
                    <a:p>
                      <a:r>
                        <a:rPr lang="en-US" sz="1400" baseline="0" dirty="0">
                          <a:solidFill>
                            <a:schemeClr val="tx1"/>
                          </a:solidFill>
                        </a:rPr>
                        <a:t>Investment in machine</a:t>
                      </a:r>
                    </a:p>
                  </a:txBody>
                  <a:tcPr>
                    <a:solidFill>
                      <a:schemeClr val="bg1"/>
                    </a:solidFill>
                  </a:tcPr>
                </a:tc>
                <a:tc>
                  <a:txBody>
                    <a:bodyPr/>
                    <a:lstStyle/>
                    <a:p>
                      <a:pPr algn="ctr"/>
                      <a:r>
                        <a:rPr lang="en-IN" sz="1400" baseline="0" dirty="0">
                          <a:solidFill>
                            <a:schemeClr val="tx1"/>
                          </a:solidFill>
                        </a:rPr>
                        <a:t>Now</a:t>
                      </a:r>
                    </a:p>
                  </a:txBody>
                  <a:tcPr>
                    <a:lnT w="12700" cap="flat" cmpd="sng" algn="ctr">
                      <a:noFill/>
                      <a:prstDash val="solid"/>
                      <a:round/>
                      <a:headEnd type="none" w="med" len="med"/>
                      <a:tailEnd type="none" w="med" len="med"/>
                    </a:lnT>
                    <a:solidFill>
                      <a:schemeClr val="bg1"/>
                    </a:solidFill>
                  </a:tcPr>
                </a:tc>
                <a:tc>
                  <a:txBody>
                    <a:bodyPr/>
                    <a:lstStyle/>
                    <a:p>
                      <a:pPr algn="ctr"/>
                      <a:r>
                        <a:rPr lang="en-IN" sz="1400" baseline="0" dirty="0">
                          <a:solidFill>
                            <a:schemeClr val="tx1"/>
                          </a:solidFill>
                        </a:rPr>
                        <a:t>$(100,000)</a:t>
                      </a:r>
                    </a:p>
                  </a:txBody>
                  <a:tcPr>
                    <a:lnT w="12700" cap="flat" cmpd="sng" algn="ctr">
                      <a:noFill/>
                      <a:prstDash val="solid"/>
                      <a:round/>
                      <a:headEnd type="none" w="med" len="med"/>
                      <a:tailEnd type="none" w="med" len="med"/>
                    </a:lnT>
                    <a:solidFill>
                      <a:schemeClr val="bg1"/>
                    </a:solidFill>
                  </a:tcPr>
                </a:tc>
                <a:tc>
                  <a:txBody>
                    <a:bodyPr/>
                    <a:lstStyle/>
                    <a:p>
                      <a:pPr algn="ctr"/>
                      <a:r>
                        <a:rPr lang="en-IN" sz="1400" baseline="0" dirty="0">
                          <a:solidFill>
                            <a:schemeClr val="tx1"/>
                          </a:solidFill>
                        </a:rPr>
                        <a:t>1.000</a:t>
                      </a:r>
                    </a:p>
                  </a:txBody>
                  <a:tcPr>
                    <a:lnT w="12700" cap="flat" cmpd="sng" algn="ctr">
                      <a:noFill/>
                      <a:prstDash val="solid"/>
                      <a:round/>
                      <a:headEnd type="none" w="med" len="med"/>
                      <a:tailEnd type="none" w="med" len="med"/>
                    </a:lnT>
                    <a:solidFill>
                      <a:schemeClr val="bg1"/>
                    </a:solidFill>
                  </a:tcPr>
                </a:tc>
                <a:tc>
                  <a:txBody>
                    <a:bodyPr/>
                    <a:lstStyle/>
                    <a:p>
                      <a:pPr algn="ctr"/>
                      <a:r>
                        <a:rPr lang="en-IN" sz="1400" baseline="0" dirty="0">
                          <a:solidFill>
                            <a:srgbClr val="C00000"/>
                          </a:solidFill>
                        </a:rPr>
                        <a:t>$(100,000)</a:t>
                      </a:r>
                    </a:p>
                  </a:txBody>
                  <a:tcPr>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891692548"/>
                  </a:ext>
                </a:extLst>
              </a:tr>
              <a:tr h="136230">
                <a:tc>
                  <a:txBody>
                    <a:bodyPr/>
                    <a:lstStyle/>
                    <a:p>
                      <a:r>
                        <a:rPr lang="en-US" sz="1400" baseline="0" dirty="0">
                          <a:solidFill>
                            <a:schemeClr val="tx1"/>
                          </a:solidFill>
                        </a:rPr>
                        <a:t>Annual net cash inflows</a:t>
                      </a:r>
                    </a:p>
                  </a:txBody>
                  <a:tcPr>
                    <a:solidFill>
                      <a:schemeClr val="bg1"/>
                    </a:solidFill>
                  </a:tcPr>
                </a:tc>
                <a:tc>
                  <a:txBody>
                    <a:bodyPr/>
                    <a:lstStyle/>
                    <a:p>
                      <a:pPr algn="ctr"/>
                      <a:r>
                        <a:rPr lang="en-IN" sz="1400" baseline="0" dirty="0">
                          <a:solidFill>
                            <a:schemeClr val="tx1"/>
                          </a:solidFill>
                        </a:rPr>
                        <a:t>1 to 4</a:t>
                      </a:r>
                    </a:p>
                  </a:txBody>
                  <a:tcPr>
                    <a:solidFill>
                      <a:schemeClr val="bg1"/>
                    </a:solidFill>
                  </a:tcPr>
                </a:tc>
                <a:tc>
                  <a:txBody>
                    <a:bodyPr/>
                    <a:lstStyle/>
                    <a:p>
                      <a:pPr algn="ctr"/>
                      <a:r>
                        <a:rPr lang="en-IN" sz="1400" baseline="0" dirty="0">
                          <a:solidFill>
                            <a:schemeClr val="tx1"/>
                          </a:solidFill>
                        </a:rPr>
                        <a:t>     10,000</a:t>
                      </a:r>
                    </a:p>
                  </a:txBody>
                  <a:tcPr>
                    <a:solidFill>
                      <a:schemeClr val="bg1"/>
                    </a:solidFill>
                  </a:tcPr>
                </a:tc>
                <a:tc>
                  <a:txBody>
                    <a:bodyPr/>
                    <a:lstStyle/>
                    <a:p>
                      <a:pPr algn="ctr"/>
                      <a:r>
                        <a:rPr lang="en-IN" sz="1400" baseline="0" dirty="0">
                          <a:solidFill>
                            <a:schemeClr val="tx1"/>
                          </a:solidFill>
                        </a:rPr>
                        <a:t>2.914</a:t>
                      </a:r>
                    </a:p>
                  </a:txBody>
                  <a:tcPr>
                    <a:solidFill>
                      <a:schemeClr val="bg1"/>
                    </a:solidFill>
                  </a:tcPr>
                </a:tc>
                <a:tc>
                  <a:txBody>
                    <a:bodyPr/>
                    <a:lstStyle/>
                    <a:p>
                      <a:pPr algn="ctr"/>
                      <a:r>
                        <a:rPr lang="en-IN" sz="1400" baseline="0" dirty="0">
                          <a:solidFill>
                            <a:srgbClr val="C00000"/>
                          </a:solidFill>
                        </a:rPr>
                        <a:t>      29,140</a:t>
                      </a:r>
                    </a:p>
                  </a:txBody>
                  <a:tcPr>
                    <a:solidFill>
                      <a:schemeClr val="bg1"/>
                    </a:solidFill>
                  </a:tcPr>
                </a:tc>
                <a:extLst>
                  <a:ext uri="{0D108BD9-81ED-4DB2-BD59-A6C34878D82A}">
                    <a16:rowId xmlns:a16="http://schemas.microsoft.com/office/drawing/2014/main" val="963606773"/>
                  </a:ext>
                </a:extLst>
              </a:tr>
              <a:tr h="136230">
                <a:tc>
                  <a:txBody>
                    <a:bodyPr/>
                    <a:lstStyle/>
                    <a:p>
                      <a:r>
                        <a:rPr lang="en-US" sz="1400" baseline="0" dirty="0">
                          <a:solidFill>
                            <a:schemeClr val="tx1"/>
                          </a:solidFill>
                        </a:rPr>
                        <a:t>Annual intangible benefits</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400" baseline="0" dirty="0">
                          <a:solidFill>
                            <a:schemeClr val="tx1"/>
                          </a:solidFill>
                        </a:rPr>
                        <a:t>1 to 4</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400" baseline="0" dirty="0">
                          <a:solidFill>
                            <a:schemeClr val="tx1"/>
                          </a:solidFill>
                        </a:rPr>
                        <a:t>               ?</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400" baseline="0" dirty="0">
                          <a:solidFill>
                            <a:schemeClr val="tx1"/>
                          </a:solidFill>
                        </a:rPr>
                        <a:t>2.914</a:t>
                      </a:r>
                    </a:p>
                  </a:txBody>
                  <a:tcPr>
                    <a:solidFill>
                      <a:schemeClr val="bg1"/>
                    </a:solidFill>
                  </a:tcPr>
                </a:tc>
                <a:tc>
                  <a:txBody>
                    <a:bodyPr/>
                    <a:lstStyle/>
                    <a:p>
                      <a:pPr algn="ctr"/>
                      <a:r>
                        <a:rPr lang="en-IN" sz="1400" u="sng" baseline="0" dirty="0">
                          <a:solidFill>
                            <a:srgbClr val="C00000"/>
                          </a:solidFill>
                          <a:uFill>
                            <a:solidFill>
                              <a:schemeClr val="tx1"/>
                            </a:solidFill>
                          </a:uFill>
                        </a:rPr>
                        <a:t>                ?</a:t>
                      </a:r>
                    </a:p>
                  </a:txBody>
                  <a:tcPr>
                    <a:solidFill>
                      <a:schemeClr val="bg1"/>
                    </a:solidFill>
                  </a:tcPr>
                </a:tc>
                <a:extLst>
                  <a:ext uri="{0D108BD9-81ED-4DB2-BD59-A6C34878D82A}">
                    <a16:rowId xmlns:a16="http://schemas.microsoft.com/office/drawing/2014/main" val="9992451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chemeClr val="tx1"/>
                          </a:solidFill>
                        </a:rPr>
                        <a:t>Net present value</a:t>
                      </a:r>
                    </a:p>
                  </a:txBody>
                  <a:tcPr>
                    <a:solidFill>
                      <a:schemeClr val="bg1"/>
                    </a:solidFill>
                  </a:tcPr>
                </a:tc>
                <a:tc>
                  <a:txBody>
                    <a:bodyPr/>
                    <a:lstStyle/>
                    <a:p>
                      <a:pPr algn="ctr"/>
                      <a:endParaRPr lang="en-IN" sz="1400" baseline="0" dirty="0">
                        <a:solidFill>
                          <a:schemeClr val="tx1"/>
                        </a:solidFill>
                      </a:endParaRPr>
                    </a:p>
                  </a:txBody>
                  <a:tcPr>
                    <a:solidFill>
                      <a:schemeClr val="bg1"/>
                    </a:solidFill>
                  </a:tcPr>
                </a:tc>
                <a:tc>
                  <a:txBody>
                    <a:bodyPr/>
                    <a:lstStyle/>
                    <a:p>
                      <a:pPr algn="ctr"/>
                      <a:endParaRPr lang="en-IN" sz="1400" baseline="0" dirty="0">
                        <a:solidFill>
                          <a:schemeClr val="tx1"/>
                        </a:solidFill>
                      </a:endParaRPr>
                    </a:p>
                  </a:txBody>
                  <a:tcPr>
                    <a:solidFill>
                      <a:schemeClr val="bg1"/>
                    </a:solidFill>
                  </a:tcPr>
                </a:tc>
                <a:tc>
                  <a:txBody>
                    <a:bodyPr/>
                    <a:lstStyle/>
                    <a:p>
                      <a:pPr algn="ctr"/>
                      <a:endParaRPr lang="en-IN" sz="1400" baseline="0" dirty="0">
                        <a:solidFill>
                          <a:schemeClr val="tx1"/>
                        </a:solidFill>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400" u="dbl" baseline="0" dirty="0">
                          <a:solidFill>
                            <a:srgbClr val="C00000"/>
                          </a:solidFill>
                          <a:uFill>
                            <a:solidFill>
                              <a:schemeClr val="tx1"/>
                            </a:solidFill>
                          </a:uFill>
                        </a:rPr>
                        <a:t>$ (70,860</a:t>
                      </a:r>
                      <a:r>
                        <a:rPr lang="en-IN" sz="1400" u="none" baseline="0" dirty="0">
                          <a:solidFill>
                            <a:srgbClr val="C00000"/>
                          </a:solidFill>
                          <a:uFill>
                            <a:solidFill>
                              <a:schemeClr val="tx1"/>
                            </a:solidFill>
                          </a:uFill>
                        </a:rPr>
                        <a:t>)</a:t>
                      </a:r>
                    </a:p>
                  </a:txBody>
                  <a:tcPr>
                    <a:solidFill>
                      <a:schemeClr val="bg1"/>
                    </a:solidFill>
                  </a:tcPr>
                </a:tc>
                <a:extLst>
                  <a:ext uri="{0D108BD9-81ED-4DB2-BD59-A6C34878D82A}">
                    <a16:rowId xmlns:a16="http://schemas.microsoft.com/office/drawing/2014/main" val="2847127667"/>
                  </a:ext>
                </a:extLst>
              </a:tr>
            </a:tbl>
          </a:graphicData>
        </a:graphic>
      </p:graphicFrame>
      <p:graphicFrame>
        <p:nvGraphicFramePr>
          <p:cNvPr id="6" name="Object 5">
            <a:extLst>
              <a:ext uri="{FF2B5EF4-FFF2-40B4-BE49-F238E27FC236}">
                <a16:creationId xmlns:a16="http://schemas.microsoft.com/office/drawing/2014/main" id="{A7517387-A2A1-4E72-9060-F35F7C33A991}"/>
              </a:ext>
            </a:extLst>
          </p:cNvPr>
          <p:cNvGraphicFramePr>
            <a:graphicFrameLocks noChangeAspect="1"/>
          </p:cNvGraphicFramePr>
          <p:nvPr>
            <p:extLst>
              <p:ext uri="{D42A27DB-BD31-4B8C-83A1-F6EECF244321}">
                <p14:modId xmlns:p14="http://schemas.microsoft.com/office/powerpoint/2010/main" val="167934762"/>
              </p:ext>
            </p:extLst>
          </p:nvPr>
        </p:nvGraphicFramePr>
        <p:xfrm>
          <a:off x="4718050" y="5495925"/>
          <a:ext cx="2959100" cy="317500"/>
        </p:xfrm>
        <a:graphic>
          <a:graphicData uri="http://schemas.openxmlformats.org/presentationml/2006/ole">
            <mc:AlternateContent xmlns:mc="http://schemas.openxmlformats.org/markup-compatibility/2006">
              <mc:Choice xmlns:v="urn:schemas-microsoft-com:vml" Requires="v">
                <p:oleObj spid="_x0000_s8257" name="Equation" r:id="rId3" imgW="2958840" imgH="317160" progId="Equation.DSMT4">
                  <p:embed/>
                </p:oleObj>
              </mc:Choice>
              <mc:Fallback>
                <p:oleObj name="Equation" r:id="rId3" imgW="2958840" imgH="317160" progId="Equation.DSMT4">
                  <p:embed/>
                  <p:pic>
                    <p:nvPicPr>
                      <p:cNvPr id="0" name=""/>
                      <p:cNvPicPr/>
                      <p:nvPr/>
                    </p:nvPicPr>
                    <p:blipFill>
                      <a:blip r:embed="rId4"/>
                      <a:stretch>
                        <a:fillRect/>
                      </a:stretch>
                    </p:blipFill>
                    <p:spPr>
                      <a:xfrm>
                        <a:off x="4718050" y="5495925"/>
                        <a:ext cx="2959100" cy="317500"/>
                      </a:xfrm>
                      <a:prstGeom prst="rect">
                        <a:avLst/>
                      </a:prstGeom>
                    </p:spPr>
                  </p:pic>
                </p:oleObj>
              </mc:Fallback>
            </mc:AlternateContent>
          </a:graphicData>
        </a:graphic>
      </p:graphicFrame>
    </p:spTree>
    <p:extLst>
      <p:ext uri="{BB962C8B-B14F-4D97-AF65-F5344CB8AC3E}">
        <p14:creationId xmlns:p14="http://schemas.microsoft.com/office/powerpoint/2010/main" val="31127841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eaLnBrk="1" hangingPunct="1">
              <a:defRPr/>
            </a:pPr>
            <a:r>
              <a:rPr lang="en-US" altLang="en-US" noProof="0" dirty="0">
                <a:ea typeface="+mj-ea"/>
              </a:rPr>
              <a:t>Learning Objective 5</a:t>
            </a:r>
          </a:p>
        </p:txBody>
      </p:sp>
      <p:sp>
        <p:nvSpPr>
          <p:cNvPr id="2" name="Content Placeholder 1">
            <a:extLst>
              <a:ext uri="{FF2B5EF4-FFF2-40B4-BE49-F238E27FC236}">
                <a16:creationId xmlns:a16="http://schemas.microsoft.com/office/drawing/2014/main" id="{CCABD07E-E295-4CE6-B918-208C862DFE52}"/>
              </a:ext>
            </a:extLst>
          </p:cNvPr>
          <p:cNvSpPr>
            <a:spLocks noGrp="1"/>
          </p:cNvSpPr>
          <p:nvPr>
            <p:ph idx="1"/>
          </p:nvPr>
        </p:nvSpPr>
        <p:spPr>
          <a:xfrm>
            <a:off x="822325" y="1447800"/>
            <a:ext cx="7543800" cy="1295400"/>
          </a:xfrm>
          <a:ln w="28575">
            <a:solidFill>
              <a:srgbClr val="002060"/>
            </a:solidFill>
          </a:ln>
        </p:spPr>
        <p:txBody>
          <a:bodyPr/>
          <a:lstStyle/>
          <a:p>
            <a:pPr algn="ctr"/>
            <a:r>
              <a:rPr lang="en-US" sz="3200" noProof="0" dirty="0">
                <a:solidFill>
                  <a:srgbClr val="000000"/>
                </a:solidFill>
                <a:ea typeface="ＭＳ Ｐゴシック" pitchFamily="34" charset="-128"/>
              </a:rPr>
              <a:t>Rank investment projects in order of preference.</a:t>
            </a:r>
          </a:p>
        </p:txBody>
      </p:sp>
    </p:spTree>
    <p:extLst>
      <p:ext uri="{BB962C8B-B14F-4D97-AF65-F5344CB8AC3E}">
        <p14:creationId xmlns:p14="http://schemas.microsoft.com/office/powerpoint/2010/main" val="42920246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C1090-F035-459E-B168-4C551143E15D}"/>
              </a:ext>
            </a:extLst>
          </p:cNvPr>
          <p:cNvSpPr>
            <a:spLocks noGrp="1"/>
          </p:cNvSpPr>
          <p:nvPr>
            <p:ph type="title"/>
          </p:nvPr>
        </p:nvSpPr>
        <p:spPr/>
        <p:txBody>
          <a:bodyPr>
            <a:normAutofit fontScale="90000"/>
          </a:bodyPr>
          <a:lstStyle/>
          <a:p>
            <a:r>
              <a:rPr lang="en-US" noProof="0" dirty="0"/>
              <a:t>Preference Decision – Ranking of Investment Projects</a:t>
            </a:r>
          </a:p>
        </p:txBody>
      </p:sp>
      <p:sp>
        <p:nvSpPr>
          <p:cNvPr id="3" name="Content Placeholder 2">
            <a:extLst>
              <a:ext uri="{FF2B5EF4-FFF2-40B4-BE49-F238E27FC236}">
                <a16:creationId xmlns:a16="http://schemas.microsoft.com/office/drawing/2014/main" id="{85AA6C62-4009-4A38-B4FC-0FCF64DDDD3E}"/>
              </a:ext>
            </a:extLst>
          </p:cNvPr>
          <p:cNvSpPr>
            <a:spLocks noGrp="1"/>
          </p:cNvSpPr>
          <p:nvPr>
            <p:ph idx="1"/>
          </p:nvPr>
        </p:nvSpPr>
        <p:spPr>
          <a:xfrm>
            <a:off x="822325" y="1447800"/>
            <a:ext cx="3597276" cy="2133600"/>
          </a:xfrm>
        </p:spPr>
        <p:txBody>
          <a:bodyPr/>
          <a:lstStyle/>
          <a:p>
            <a:r>
              <a:rPr lang="en-US" sz="2400" b="1" noProof="0" dirty="0"/>
              <a:t>Screening Decisions</a:t>
            </a:r>
          </a:p>
          <a:p>
            <a:r>
              <a:rPr lang="en-US" sz="2400" noProof="0" dirty="0"/>
              <a:t>Pertain to whether or not some proposed investment is acceptable; these decisions come first.</a:t>
            </a:r>
          </a:p>
        </p:txBody>
      </p:sp>
      <p:sp>
        <p:nvSpPr>
          <p:cNvPr id="4" name="Content Placeholder 3">
            <a:extLst>
              <a:ext uri="{FF2B5EF4-FFF2-40B4-BE49-F238E27FC236}">
                <a16:creationId xmlns:a16="http://schemas.microsoft.com/office/drawing/2014/main" id="{5B8BD1FC-598F-4892-A423-93A3C8A5C1F0}"/>
              </a:ext>
            </a:extLst>
          </p:cNvPr>
          <p:cNvSpPr>
            <a:spLocks noGrp="1"/>
          </p:cNvSpPr>
          <p:nvPr>
            <p:ph idx="10"/>
          </p:nvPr>
        </p:nvSpPr>
        <p:spPr>
          <a:xfrm>
            <a:off x="4724400" y="1447800"/>
            <a:ext cx="3619498" cy="1964703"/>
          </a:xfrm>
        </p:spPr>
        <p:txBody>
          <a:bodyPr/>
          <a:lstStyle/>
          <a:p>
            <a:r>
              <a:rPr lang="en-US" sz="2400" b="1" noProof="0" dirty="0"/>
              <a:t>Preference Decisions</a:t>
            </a:r>
          </a:p>
          <a:p>
            <a:r>
              <a:rPr lang="en-US" sz="2400" noProof="0" dirty="0"/>
              <a:t>Attempt to rank acceptable alternatives from the most to least appealing.</a:t>
            </a:r>
          </a:p>
        </p:txBody>
      </p:sp>
    </p:spTree>
    <p:extLst>
      <p:ext uri="{BB962C8B-B14F-4D97-AF65-F5344CB8AC3E}">
        <p14:creationId xmlns:p14="http://schemas.microsoft.com/office/powerpoint/2010/main" val="27277062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8F60F-8BDE-4AC5-B1F9-659278E70DAA}"/>
              </a:ext>
            </a:extLst>
          </p:cNvPr>
          <p:cNvSpPr>
            <a:spLocks noGrp="1"/>
          </p:cNvSpPr>
          <p:nvPr>
            <p:ph type="title"/>
          </p:nvPr>
        </p:nvSpPr>
        <p:spPr/>
        <p:txBody>
          <a:bodyPr/>
          <a:lstStyle/>
          <a:p>
            <a:r>
              <a:rPr lang="en-US" noProof="0" dirty="0"/>
              <a:t>Internal Rate of Return Method</a:t>
            </a:r>
          </a:p>
        </p:txBody>
      </p:sp>
      <p:sp>
        <p:nvSpPr>
          <p:cNvPr id="3" name="Content Placeholder 2">
            <a:extLst>
              <a:ext uri="{FF2B5EF4-FFF2-40B4-BE49-F238E27FC236}">
                <a16:creationId xmlns:a16="http://schemas.microsoft.com/office/drawing/2014/main" id="{DB35BE6C-689D-4A43-9386-CB728E72D461}"/>
              </a:ext>
            </a:extLst>
          </p:cNvPr>
          <p:cNvSpPr>
            <a:spLocks noGrp="1"/>
          </p:cNvSpPr>
          <p:nvPr>
            <p:ph idx="1"/>
          </p:nvPr>
        </p:nvSpPr>
        <p:spPr/>
        <p:txBody>
          <a:bodyPr/>
          <a:lstStyle/>
          <a:p>
            <a:r>
              <a:rPr lang="en-US" sz="2800" noProof="0" dirty="0"/>
              <a:t>When using the internal rate of return method to rank competing investment projects, the preference rule is:</a:t>
            </a:r>
          </a:p>
        </p:txBody>
      </p:sp>
      <p:sp>
        <p:nvSpPr>
          <p:cNvPr id="4" name="Content Placeholder 3">
            <a:extLst>
              <a:ext uri="{FF2B5EF4-FFF2-40B4-BE49-F238E27FC236}">
                <a16:creationId xmlns:a16="http://schemas.microsoft.com/office/drawing/2014/main" id="{8BF741D8-6254-48CC-83EC-D224D7447BFB}"/>
              </a:ext>
            </a:extLst>
          </p:cNvPr>
          <p:cNvSpPr>
            <a:spLocks noGrp="1"/>
          </p:cNvSpPr>
          <p:nvPr>
            <p:ph idx="10"/>
          </p:nvPr>
        </p:nvSpPr>
        <p:spPr/>
        <p:txBody>
          <a:bodyPr/>
          <a:lstStyle/>
          <a:p>
            <a:r>
              <a:rPr lang="en-US" sz="2800" noProof="0" dirty="0"/>
              <a:t>The higher the internal rate of return, the more desirable the project.</a:t>
            </a:r>
          </a:p>
        </p:txBody>
      </p:sp>
    </p:spTree>
    <p:extLst>
      <p:ext uri="{BB962C8B-B14F-4D97-AF65-F5344CB8AC3E}">
        <p14:creationId xmlns:p14="http://schemas.microsoft.com/office/powerpoint/2010/main" val="2688996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46012-4E72-4CC2-955A-103802656F9C}"/>
              </a:ext>
            </a:extLst>
          </p:cNvPr>
          <p:cNvSpPr>
            <a:spLocks noGrp="1"/>
          </p:cNvSpPr>
          <p:nvPr>
            <p:ph type="title"/>
          </p:nvPr>
        </p:nvSpPr>
        <p:spPr/>
        <p:txBody>
          <a:bodyPr/>
          <a:lstStyle/>
          <a:p>
            <a:r>
              <a:rPr lang="en-US" noProof="0" dirty="0"/>
              <a:t>Net Present Value Method </a:t>
            </a:r>
            <a:r>
              <a:rPr lang="en-US" sz="1000" noProof="0" dirty="0"/>
              <a:t>20</a:t>
            </a:r>
          </a:p>
        </p:txBody>
      </p:sp>
      <p:sp>
        <p:nvSpPr>
          <p:cNvPr id="3" name="Content Placeholder 2">
            <a:extLst>
              <a:ext uri="{FF2B5EF4-FFF2-40B4-BE49-F238E27FC236}">
                <a16:creationId xmlns:a16="http://schemas.microsoft.com/office/drawing/2014/main" id="{B4A1A810-20A8-4CD8-85AB-800EA72375B5}"/>
              </a:ext>
            </a:extLst>
          </p:cNvPr>
          <p:cNvSpPr>
            <a:spLocks noGrp="1"/>
          </p:cNvSpPr>
          <p:nvPr>
            <p:ph idx="1"/>
          </p:nvPr>
        </p:nvSpPr>
        <p:spPr>
          <a:xfrm>
            <a:off x="822324" y="1447801"/>
            <a:ext cx="7635875" cy="1371599"/>
          </a:xfrm>
          <a:ln>
            <a:solidFill>
              <a:schemeClr val="tx1"/>
            </a:solidFill>
          </a:ln>
        </p:spPr>
        <p:txBody>
          <a:bodyPr/>
          <a:lstStyle/>
          <a:p>
            <a:pPr marL="112713"/>
            <a:r>
              <a:rPr lang="en-US" sz="2800" b="1" noProof="0" dirty="0">
                <a:solidFill>
                  <a:schemeClr val="tx2"/>
                </a:solidFill>
              </a:rPr>
              <a:t>The net present value of one project </a:t>
            </a:r>
            <a:r>
              <a:rPr lang="en-US" sz="2800" b="1" noProof="0" dirty="0">
                <a:solidFill>
                  <a:srgbClr val="AC0000"/>
                </a:solidFill>
              </a:rPr>
              <a:t>cannot be directly compared</a:t>
            </a:r>
            <a:r>
              <a:rPr lang="en-US" sz="2800" b="1" noProof="0" dirty="0">
                <a:solidFill>
                  <a:schemeClr val="tx2"/>
                </a:solidFill>
              </a:rPr>
              <a:t> to the net present value of another project </a:t>
            </a:r>
            <a:r>
              <a:rPr lang="en-US" sz="2800" b="1" noProof="0" dirty="0">
                <a:solidFill>
                  <a:srgbClr val="AC0000"/>
                </a:solidFill>
              </a:rPr>
              <a:t>unless the investments are equal</a:t>
            </a:r>
            <a:r>
              <a:rPr lang="en-US" sz="2800" b="1" noProof="0" dirty="0">
                <a:solidFill>
                  <a:schemeClr val="tx2"/>
                </a:solidFill>
              </a:rPr>
              <a:t>. </a:t>
            </a:r>
          </a:p>
        </p:txBody>
      </p:sp>
    </p:spTree>
    <p:extLst>
      <p:ext uri="{BB962C8B-B14F-4D97-AF65-F5344CB8AC3E}">
        <p14:creationId xmlns:p14="http://schemas.microsoft.com/office/powerpoint/2010/main" val="1927717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5A43E-95A3-4FE4-80EF-5DA84D929DE4}"/>
              </a:ext>
            </a:extLst>
          </p:cNvPr>
          <p:cNvSpPr>
            <a:spLocks noGrp="1"/>
          </p:cNvSpPr>
          <p:nvPr>
            <p:ph type="title"/>
          </p:nvPr>
        </p:nvSpPr>
        <p:spPr/>
        <p:txBody>
          <a:bodyPr/>
          <a:lstStyle/>
          <a:p>
            <a:r>
              <a:rPr lang="en-US" noProof="0" dirty="0"/>
              <a:t>Time Value of Money </a:t>
            </a:r>
            <a:r>
              <a:rPr lang="en-US" sz="1000" noProof="0" dirty="0"/>
              <a:t>2</a:t>
            </a:r>
          </a:p>
        </p:txBody>
      </p:sp>
      <p:sp>
        <p:nvSpPr>
          <p:cNvPr id="3" name="Content Placeholder 2">
            <a:extLst>
              <a:ext uri="{FF2B5EF4-FFF2-40B4-BE49-F238E27FC236}">
                <a16:creationId xmlns:a16="http://schemas.microsoft.com/office/drawing/2014/main" id="{EF845A0E-D20A-4D06-BB77-6284D27123AB}"/>
              </a:ext>
            </a:extLst>
          </p:cNvPr>
          <p:cNvSpPr>
            <a:spLocks noGrp="1"/>
          </p:cNvSpPr>
          <p:nvPr>
            <p:ph idx="1"/>
          </p:nvPr>
        </p:nvSpPr>
        <p:spPr>
          <a:xfrm>
            <a:off x="2252173" y="1447800"/>
            <a:ext cx="4684105" cy="2286000"/>
          </a:xfrm>
          <a:ln>
            <a:solidFill>
              <a:schemeClr val="tx1"/>
            </a:solidFill>
          </a:ln>
        </p:spPr>
        <p:txBody>
          <a:bodyPr/>
          <a:lstStyle/>
          <a:p>
            <a:pPr algn="ctr" eaLnBrk="1" hangingPunct="1">
              <a:spcBef>
                <a:spcPct val="50000"/>
              </a:spcBef>
            </a:pPr>
            <a:r>
              <a:rPr lang="en-US" sz="2800" noProof="0" dirty="0"/>
              <a:t>The capital budgeting techniques that best recognize the time value of money are those that involve </a:t>
            </a:r>
            <a:r>
              <a:rPr lang="en-US" sz="2800" noProof="0" dirty="0">
                <a:solidFill>
                  <a:srgbClr val="AC0000"/>
                </a:solidFill>
              </a:rPr>
              <a:t>discounted cash flows</a:t>
            </a:r>
            <a:r>
              <a:rPr lang="en-US" sz="2800" noProof="0" dirty="0"/>
              <a:t>.</a:t>
            </a:r>
          </a:p>
        </p:txBody>
      </p:sp>
    </p:spTree>
    <p:extLst>
      <p:ext uri="{BB962C8B-B14F-4D97-AF65-F5344CB8AC3E}">
        <p14:creationId xmlns:p14="http://schemas.microsoft.com/office/powerpoint/2010/main" val="12656179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A626D-C588-436B-9A81-311E53BAF2F0}"/>
              </a:ext>
            </a:extLst>
          </p:cNvPr>
          <p:cNvSpPr>
            <a:spLocks noGrp="1"/>
          </p:cNvSpPr>
          <p:nvPr>
            <p:ph type="title"/>
          </p:nvPr>
        </p:nvSpPr>
        <p:spPr/>
        <p:txBody>
          <a:bodyPr/>
          <a:lstStyle/>
          <a:p>
            <a:r>
              <a:rPr lang="en-US" noProof="0" dirty="0"/>
              <a:t>Ranking Investment Projects</a:t>
            </a:r>
          </a:p>
        </p:txBody>
      </p:sp>
      <p:graphicFrame>
        <p:nvGraphicFramePr>
          <p:cNvPr id="5" name="Object 4">
            <a:extLst>
              <a:ext uri="{FF2B5EF4-FFF2-40B4-BE49-F238E27FC236}">
                <a16:creationId xmlns:a16="http://schemas.microsoft.com/office/drawing/2014/main" id="{1D75FCDD-6B55-4737-A830-620FC1161022}"/>
              </a:ext>
            </a:extLst>
          </p:cNvPr>
          <p:cNvGraphicFramePr>
            <a:graphicFrameLocks noChangeAspect="1"/>
          </p:cNvGraphicFramePr>
          <p:nvPr>
            <p:extLst>
              <p:ext uri="{D42A27DB-BD31-4B8C-83A1-F6EECF244321}">
                <p14:modId xmlns:p14="http://schemas.microsoft.com/office/powerpoint/2010/main" val="847328733"/>
              </p:ext>
            </p:extLst>
          </p:nvPr>
        </p:nvGraphicFramePr>
        <p:xfrm>
          <a:off x="1409700" y="1822450"/>
          <a:ext cx="6756400" cy="736600"/>
        </p:xfrm>
        <a:graphic>
          <a:graphicData uri="http://schemas.openxmlformats.org/presentationml/2006/ole">
            <mc:AlternateContent xmlns:mc="http://schemas.openxmlformats.org/markup-compatibility/2006">
              <mc:Choice xmlns:v="urn:schemas-microsoft-com:vml" Requires="v">
                <p:oleObj spid="_x0000_s9280" name="Equation" r:id="rId3" imgW="6756120" imgH="736560" progId="Equation.DSMT4">
                  <p:embed/>
                </p:oleObj>
              </mc:Choice>
              <mc:Fallback>
                <p:oleObj name="Equation" r:id="rId3" imgW="6756120" imgH="736560" progId="Equation.DSMT4">
                  <p:embed/>
                  <p:pic>
                    <p:nvPicPr>
                      <p:cNvPr id="0" name=""/>
                      <p:cNvPicPr/>
                      <p:nvPr/>
                    </p:nvPicPr>
                    <p:blipFill>
                      <a:blip r:embed="rId4"/>
                      <a:stretch>
                        <a:fillRect/>
                      </a:stretch>
                    </p:blipFill>
                    <p:spPr>
                      <a:xfrm>
                        <a:off x="1409700" y="1822450"/>
                        <a:ext cx="6756400" cy="736600"/>
                      </a:xfrm>
                      <a:prstGeom prst="rect">
                        <a:avLst/>
                      </a:prstGeom>
                    </p:spPr>
                  </p:pic>
                </p:oleObj>
              </mc:Fallback>
            </mc:AlternateContent>
          </a:graphicData>
        </a:graphic>
      </p:graphicFrame>
      <p:graphicFrame>
        <p:nvGraphicFramePr>
          <p:cNvPr id="4" name="Table 5">
            <a:extLst>
              <a:ext uri="{FF2B5EF4-FFF2-40B4-BE49-F238E27FC236}">
                <a16:creationId xmlns:a16="http://schemas.microsoft.com/office/drawing/2014/main" id="{8700F5F8-EAD4-47D3-88B9-D971A8B699F3}"/>
              </a:ext>
            </a:extLst>
          </p:cNvPr>
          <p:cNvGraphicFramePr>
            <a:graphicFrameLocks noGrp="1"/>
          </p:cNvGraphicFramePr>
          <p:nvPr>
            <p:extLst>
              <p:ext uri="{D42A27DB-BD31-4B8C-83A1-F6EECF244321}">
                <p14:modId xmlns:p14="http://schemas.microsoft.com/office/powerpoint/2010/main" val="2448502668"/>
              </p:ext>
            </p:extLst>
          </p:nvPr>
        </p:nvGraphicFramePr>
        <p:xfrm>
          <a:off x="1447800" y="3012440"/>
          <a:ext cx="6324600" cy="148336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1858690182"/>
                    </a:ext>
                  </a:extLst>
                </a:gridCol>
                <a:gridCol w="1564640">
                  <a:extLst>
                    <a:ext uri="{9D8B030D-6E8A-4147-A177-3AD203B41FA5}">
                      <a16:colId xmlns:a16="http://schemas.microsoft.com/office/drawing/2014/main" val="3942756944"/>
                    </a:ext>
                  </a:extLst>
                </a:gridCol>
                <a:gridCol w="1407160">
                  <a:extLst>
                    <a:ext uri="{9D8B030D-6E8A-4147-A177-3AD203B41FA5}">
                      <a16:colId xmlns:a16="http://schemas.microsoft.com/office/drawing/2014/main" val="4212576801"/>
                    </a:ext>
                  </a:extLst>
                </a:gridCol>
              </a:tblGrid>
              <a:tr h="370840">
                <a:tc>
                  <a:txBody>
                    <a:bodyPr/>
                    <a:lstStyle/>
                    <a:p>
                      <a:endParaRPr lang="en-IN" dirty="0">
                        <a:solidFill>
                          <a:schemeClr val="tx1"/>
                        </a:solidFill>
                      </a:endParaRPr>
                    </a:p>
                  </a:txBody>
                  <a:tcPr marL="110642" marR="110642">
                    <a:lnR w="12700" cmpd="sng">
                      <a:noFill/>
                    </a:lnR>
                    <a:solidFill>
                      <a:schemeClr val="bg1"/>
                    </a:solidFill>
                  </a:tcPr>
                </a:tc>
                <a:tc>
                  <a:txBody>
                    <a:bodyPr/>
                    <a:lstStyle/>
                    <a:p>
                      <a:pPr algn="r"/>
                      <a:r>
                        <a:rPr lang="en-US" u="sng" dirty="0">
                          <a:solidFill>
                            <a:schemeClr val="tx1"/>
                          </a:solidFill>
                        </a:rPr>
                        <a:t>Project A</a:t>
                      </a:r>
                    </a:p>
                  </a:txBody>
                  <a:tcPr marL="110642" marR="11064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IN" u="sng" dirty="0">
                          <a:solidFill>
                            <a:schemeClr val="tx1"/>
                          </a:solidFill>
                        </a:rPr>
                        <a:t>Project B</a:t>
                      </a:r>
                    </a:p>
                  </a:txBody>
                  <a:tcPr marL="110642" marR="11064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6368729"/>
                  </a:ext>
                </a:extLst>
              </a:tr>
              <a:tr h="370840">
                <a:tc>
                  <a:txBody>
                    <a:bodyPr/>
                    <a:lstStyle/>
                    <a:p>
                      <a:r>
                        <a:rPr lang="en-US" dirty="0">
                          <a:solidFill>
                            <a:schemeClr val="tx1"/>
                          </a:solidFill>
                        </a:rPr>
                        <a:t>Net present value (a)</a:t>
                      </a:r>
                    </a:p>
                  </a:txBody>
                  <a:tcPr marL="110642" marR="110642">
                    <a:solidFill>
                      <a:schemeClr val="bg1"/>
                    </a:solidFill>
                  </a:tcPr>
                </a:tc>
                <a:tc>
                  <a:txBody>
                    <a:bodyPr/>
                    <a:lstStyle/>
                    <a:p>
                      <a:pPr algn="r"/>
                      <a:r>
                        <a:rPr lang="en-US" u="dbl" baseline="0" dirty="0">
                          <a:solidFill>
                            <a:schemeClr val="tx1"/>
                          </a:solidFill>
                        </a:rPr>
                        <a:t>$   1,000</a:t>
                      </a:r>
                    </a:p>
                  </a:txBody>
                  <a:tcPr marL="110642" marR="110642">
                    <a:lnT w="12700" cap="flat" cmpd="sng" algn="ctr">
                      <a:noFill/>
                      <a:prstDash val="solid"/>
                      <a:round/>
                      <a:headEnd type="none" w="med" len="med"/>
                      <a:tailEnd type="none" w="med" len="med"/>
                    </a:lnT>
                    <a:solidFill>
                      <a:schemeClr val="bg1"/>
                    </a:solidFill>
                  </a:tcPr>
                </a:tc>
                <a:tc>
                  <a:txBody>
                    <a:bodyPr/>
                    <a:lstStyle/>
                    <a:p>
                      <a:pPr algn="r"/>
                      <a:r>
                        <a:rPr lang="en-IN" u="dbl" baseline="0" dirty="0">
                          <a:solidFill>
                            <a:schemeClr val="tx1"/>
                          </a:solidFill>
                        </a:rPr>
                        <a:t>$ 1,000</a:t>
                      </a:r>
                    </a:p>
                  </a:txBody>
                  <a:tcPr marL="110642" marR="110642">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4124750670"/>
                  </a:ext>
                </a:extLst>
              </a:tr>
              <a:tr h="370840">
                <a:tc>
                  <a:txBody>
                    <a:bodyPr/>
                    <a:lstStyle/>
                    <a:p>
                      <a:r>
                        <a:rPr lang="en-US" dirty="0">
                          <a:solidFill>
                            <a:schemeClr val="tx1"/>
                          </a:solidFill>
                        </a:rPr>
                        <a:t>Investment required (b)</a:t>
                      </a:r>
                    </a:p>
                  </a:txBody>
                  <a:tcPr marL="110642" marR="110642">
                    <a:solidFill>
                      <a:schemeClr val="bg1"/>
                    </a:solidFill>
                  </a:tcPr>
                </a:tc>
                <a:tc>
                  <a:txBody>
                    <a:bodyPr/>
                    <a:lstStyle/>
                    <a:p>
                      <a:pPr algn="r"/>
                      <a:r>
                        <a:rPr lang="en-US" u="dbl" baseline="0" dirty="0">
                          <a:solidFill>
                            <a:schemeClr val="tx1"/>
                          </a:solidFill>
                        </a:rPr>
                        <a:t>$ 10,000</a:t>
                      </a:r>
                    </a:p>
                  </a:txBody>
                  <a:tcPr marL="110642" marR="110642">
                    <a:solidFill>
                      <a:schemeClr val="bg1"/>
                    </a:solidFill>
                  </a:tcPr>
                </a:tc>
                <a:tc>
                  <a:txBody>
                    <a:bodyPr/>
                    <a:lstStyle/>
                    <a:p>
                      <a:pPr algn="r"/>
                      <a:r>
                        <a:rPr lang="en-IN" u="dbl" baseline="0" dirty="0">
                          <a:solidFill>
                            <a:schemeClr val="tx1"/>
                          </a:solidFill>
                        </a:rPr>
                        <a:t>$ 5,000</a:t>
                      </a:r>
                    </a:p>
                  </a:txBody>
                  <a:tcPr marL="110642" marR="110642">
                    <a:solidFill>
                      <a:schemeClr val="bg1"/>
                    </a:solidFill>
                  </a:tcPr>
                </a:tc>
                <a:extLst>
                  <a:ext uri="{0D108BD9-81ED-4DB2-BD59-A6C34878D82A}">
                    <a16:rowId xmlns:a16="http://schemas.microsoft.com/office/drawing/2014/main" val="14723864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Profitability index (a) ÷ (b)</a:t>
                      </a:r>
                    </a:p>
                  </a:txBody>
                  <a:tcPr marL="110642" marR="110642">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u="dbl" baseline="0" dirty="0">
                          <a:solidFill>
                            <a:schemeClr val="tx1"/>
                          </a:solidFill>
                        </a:rPr>
                        <a:t>       0.10</a:t>
                      </a:r>
                    </a:p>
                  </a:txBody>
                  <a:tcPr marL="110642" marR="110642">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IN" u="dbl" baseline="0" dirty="0">
                          <a:solidFill>
                            <a:schemeClr val="tx1"/>
                          </a:solidFill>
                        </a:rPr>
                        <a:t>      0.20</a:t>
                      </a:r>
                    </a:p>
                  </a:txBody>
                  <a:tcPr marL="110642" marR="110642">
                    <a:solidFill>
                      <a:schemeClr val="bg1"/>
                    </a:solidFill>
                  </a:tcPr>
                </a:tc>
                <a:extLst>
                  <a:ext uri="{0D108BD9-81ED-4DB2-BD59-A6C34878D82A}">
                    <a16:rowId xmlns:a16="http://schemas.microsoft.com/office/drawing/2014/main" val="605124335"/>
                  </a:ext>
                </a:extLst>
              </a:tr>
            </a:tbl>
          </a:graphicData>
        </a:graphic>
      </p:graphicFrame>
      <p:sp>
        <p:nvSpPr>
          <p:cNvPr id="3" name="Content Placeholder 2">
            <a:extLst>
              <a:ext uri="{FF2B5EF4-FFF2-40B4-BE49-F238E27FC236}">
                <a16:creationId xmlns:a16="http://schemas.microsoft.com/office/drawing/2014/main" id="{D2D7BF41-9581-4188-90F4-147770506D09}"/>
              </a:ext>
            </a:extLst>
          </p:cNvPr>
          <p:cNvSpPr>
            <a:spLocks noGrp="1"/>
          </p:cNvSpPr>
          <p:nvPr>
            <p:ph idx="1"/>
          </p:nvPr>
        </p:nvSpPr>
        <p:spPr>
          <a:xfrm>
            <a:off x="822325" y="5191975"/>
            <a:ext cx="7543800" cy="1026903"/>
          </a:xfrm>
        </p:spPr>
        <p:txBody>
          <a:bodyPr/>
          <a:lstStyle/>
          <a:p>
            <a:r>
              <a:rPr lang="en-US" sz="2800" noProof="0" dirty="0"/>
              <a:t>The higher the profitability index, the more desirable the project.</a:t>
            </a:r>
          </a:p>
        </p:txBody>
      </p:sp>
    </p:spTree>
    <p:extLst>
      <p:ext uri="{BB962C8B-B14F-4D97-AF65-F5344CB8AC3E}">
        <p14:creationId xmlns:p14="http://schemas.microsoft.com/office/powerpoint/2010/main" val="19164551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eaLnBrk="1" hangingPunct="1">
              <a:defRPr/>
            </a:pPr>
            <a:r>
              <a:rPr lang="en-US" altLang="en-US" noProof="0" dirty="0">
                <a:ea typeface="+mj-ea"/>
              </a:rPr>
              <a:t>Learning Objective 6</a:t>
            </a:r>
          </a:p>
        </p:txBody>
      </p:sp>
      <p:sp>
        <p:nvSpPr>
          <p:cNvPr id="2" name="Content Placeholder 1">
            <a:extLst>
              <a:ext uri="{FF2B5EF4-FFF2-40B4-BE49-F238E27FC236}">
                <a16:creationId xmlns:a16="http://schemas.microsoft.com/office/drawing/2014/main" id="{CCABD07E-E295-4CE6-B918-208C862DFE52}"/>
              </a:ext>
            </a:extLst>
          </p:cNvPr>
          <p:cNvSpPr>
            <a:spLocks noGrp="1"/>
          </p:cNvSpPr>
          <p:nvPr>
            <p:ph idx="1"/>
          </p:nvPr>
        </p:nvSpPr>
        <p:spPr>
          <a:xfrm>
            <a:off x="822325" y="1447800"/>
            <a:ext cx="7543800" cy="1371600"/>
          </a:xfrm>
          <a:ln w="28575">
            <a:solidFill>
              <a:srgbClr val="002060"/>
            </a:solidFill>
          </a:ln>
        </p:spPr>
        <p:txBody>
          <a:bodyPr/>
          <a:lstStyle/>
          <a:p>
            <a:pPr algn="ctr"/>
            <a:r>
              <a:rPr lang="en-US" sz="3200" noProof="0" dirty="0">
                <a:solidFill>
                  <a:srgbClr val="000000"/>
                </a:solidFill>
                <a:ea typeface="ＭＳ Ｐゴシック" pitchFamily="34" charset="-128"/>
              </a:rPr>
              <a:t>Compute the simple rate of return for an investment.</a:t>
            </a:r>
          </a:p>
        </p:txBody>
      </p:sp>
    </p:spTree>
    <p:extLst>
      <p:ext uri="{BB962C8B-B14F-4D97-AF65-F5344CB8AC3E}">
        <p14:creationId xmlns:p14="http://schemas.microsoft.com/office/powerpoint/2010/main" val="30118962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74708-3DA4-4401-9004-8B7D4E1F3C3A}"/>
              </a:ext>
            </a:extLst>
          </p:cNvPr>
          <p:cNvSpPr>
            <a:spLocks noGrp="1"/>
          </p:cNvSpPr>
          <p:nvPr>
            <p:ph type="title"/>
          </p:nvPr>
        </p:nvSpPr>
        <p:spPr/>
        <p:txBody>
          <a:bodyPr>
            <a:normAutofit/>
          </a:bodyPr>
          <a:lstStyle/>
          <a:p>
            <a:r>
              <a:rPr lang="en-US" noProof="0" dirty="0"/>
              <a:t>Simple Rate of Return Method </a:t>
            </a:r>
            <a:r>
              <a:rPr lang="en-US" sz="1000" noProof="0" dirty="0"/>
              <a:t>1</a:t>
            </a:r>
          </a:p>
        </p:txBody>
      </p:sp>
      <p:sp>
        <p:nvSpPr>
          <p:cNvPr id="3" name="Content Placeholder 2">
            <a:extLst>
              <a:ext uri="{FF2B5EF4-FFF2-40B4-BE49-F238E27FC236}">
                <a16:creationId xmlns:a16="http://schemas.microsoft.com/office/drawing/2014/main" id="{06BF1B07-9DF9-433A-91B4-507902355174}"/>
              </a:ext>
            </a:extLst>
          </p:cNvPr>
          <p:cNvSpPr>
            <a:spLocks noGrp="1"/>
          </p:cNvSpPr>
          <p:nvPr>
            <p:ph idx="1"/>
          </p:nvPr>
        </p:nvSpPr>
        <p:spPr/>
        <p:txBody>
          <a:bodyPr/>
          <a:lstStyle/>
          <a:p>
            <a:r>
              <a:rPr lang="en-US" sz="2400" noProof="0" dirty="0"/>
              <a:t>Does not focus on cash flows—rather it focuses on accounting net operating income.</a:t>
            </a:r>
          </a:p>
          <a:p>
            <a:r>
              <a:rPr lang="en-US" sz="2400" noProof="0" dirty="0"/>
              <a:t>The following formula is used to calculate the simple rate of return:</a:t>
            </a:r>
          </a:p>
        </p:txBody>
      </p:sp>
      <p:graphicFrame>
        <p:nvGraphicFramePr>
          <p:cNvPr id="6" name="Object 5">
            <a:extLst>
              <a:ext uri="{FF2B5EF4-FFF2-40B4-BE49-F238E27FC236}">
                <a16:creationId xmlns:a16="http://schemas.microsoft.com/office/drawing/2014/main" id="{7688704E-ABE4-4F1A-BFD5-047635F40198}"/>
              </a:ext>
            </a:extLst>
          </p:cNvPr>
          <p:cNvGraphicFramePr>
            <a:graphicFrameLocks noChangeAspect="1"/>
          </p:cNvGraphicFramePr>
          <p:nvPr>
            <p:extLst>
              <p:ext uri="{D42A27DB-BD31-4B8C-83A1-F6EECF244321}">
                <p14:modId xmlns:p14="http://schemas.microsoft.com/office/powerpoint/2010/main" val="2302401497"/>
              </p:ext>
            </p:extLst>
          </p:nvPr>
        </p:nvGraphicFramePr>
        <p:xfrm>
          <a:off x="914400" y="3767282"/>
          <a:ext cx="7277100" cy="673100"/>
        </p:xfrm>
        <a:graphic>
          <a:graphicData uri="http://schemas.openxmlformats.org/presentationml/2006/ole">
            <mc:AlternateContent xmlns:mc="http://schemas.openxmlformats.org/markup-compatibility/2006">
              <mc:Choice xmlns:v="urn:schemas-microsoft-com:vml" Requires="v">
                <p:oleObj spid="_x0000_s10300" name="Equation" r:id="rId3" imgW="7277040" imgH="672840" progId="Equation.DSMT4">
                  <p:embed/>
                </p:oleObj>
              </mc:Choice>
              <mc:Fallback>
                <p:oleObj name="Equation" r:id="rId3" imgW="7277040" imgH="672840" progId="Equation.DSMT4">
                  <p:embed/>
                  <p:pic>
                    <p:nvPicPr>
                      <p:cNvPr id="0" name=""/>
                      <p:cNvPicPr/>
                      <p:nvPr/>
                    </p:nvPicPr>
                    <p:blipFill>
                      <a:blip r:embed="rId4"/>
                      <a:stretch>
                        <a:fillRect/>
                      </a:stretch>
                    </p:blipFill>
                    <p:spPr>
                      <a:xfrm>
                        <a:off x="914400" y="3767282"/>
                        <a:ext cx="7277100" cy="6731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179BDF7D-A517-409B-86E4-A133493F8FB0}"/>
              </a:ext>
            </a:extLst>
          </p:cNvPr>
          <p:cNvSpPr>
            <a:spLocks noGrp="1"/>
          </p:cNvSpPr>
          <p:nvPr>
            <p:ph idx="10"/>
          </p:nvPr>
        </p:nvSpPr>
        <p:spPr>
          <a:xfrm>
            <a:off x="822324" y="5334000"/>
            <a:ext cx="7521575" cy="415636"/>
          </a:xfrm>
        </p:spPr>
        <p:txBody>
          <a:bodyPr/>
          <a:lstStyle/>
          <a:p>
            <a:r>
              <a:rPr lang="en-US" noProof="0" dirty="0">
                <a:solidFill>
                  <a:srgbClr val="C00000"/>
                </a:solidFill>
              </a:rPr>
              <a:t>*</a:t>
            </a:r>
            <a:r>
              <a:rPr lang="en-US" noProof="0" dirty="0"/>
              <a:t>Should be reduced by any salvage from the sale of the old equipment</a:t>
            </a:r>
          </a:p>
        </p:txBody>
      </p:sp>
    </p:spTree>
    <p:extLst>
      <p:ext uri="{BB962C8B-B14F-4D97-AF65-F5344CB8AC3E}">
        <p14:creationId xmlns:p14="http://schemas.microsoft.com/office/powerpoint/2010/main" val="25262968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3CE9D-E102-40B1-8252-2B220C387494}"/>
              </a:ext>
            </a:extLst>
          </p:cNvPr>
          <p:cNvSpPr>
            <a:spLocks noGrp="1"/>
          </p:cNvSpPr>
          <p:nvPr>
            <p:ph type="title"/>
          </p:nvPr>
        </p:nvSpPr>
        <p:spPr/>
        <p:txBody>
          <a:bodyPr>
            <a:normAutofit/>
          </a:bodyPr>
          <a:lstStyle/>
          <a:p>
            <a:r>
              <a:rPr lang="en-US" noProof="0" dirty="0"/>
              <a:t>Simple Rate of Return Method </a:t>
            </a:r>
            <a:r>
              <a:rPr lang="en-US" sz="1000" noProof="0" dirty="0"/>
              <a:t>2</a:t>
            </a:r>
          </a:p>
        </p:txBody>
      </p:sp>
      <p:sp>
        <p:nvSpPr>
          <p:cNvPr id="3" name="Content Placeholder 2">
            <a:extLst>
              <a:ext uri="{FF2B5EF4-FFF2-40B4-BE49-F238E27FC236}">
                <a16:creationId xmlns:a16="http://schemas.microsoft.com/office/drawing/2014/main" id="{A0D15CF9-3BB1-4FD3-B230-287157D09FB2}"/>
              </a:ext>
            </a:extLst>
          </p:cNvPr>
          <p:cNvSpPr>
            <a:spLocks noGrp="1"/>
          </p:cNvSpPr>
          <p:nvPr>
            <p:ph idx="1"/>
          </p:nvPr>
        </p:nvSpPr>
        <p:spPr>
          <a:xfrm>
            <a:off x="822325" y="1447799"/>
            <a:ext cx="7543800" cy="2945092"/>
          </a:xfrm>
        </p:spPr>
        <p:txBody>
          <a:bodyPr/>
          <a:lstStyle/>
          <a:p>
            <a:pPr>
              <a:spcAft>
                <a:spcPts val="0"/>
              </a:spcAft>
            </a:pPr>
            <a:r>
              <a:rPr lang="en-US" sz="2800" noProof="0" dirty="0"/>
              <a:t>Management of the Daily Grind wants to install an espresso bar in its restaurant that:</a:t>
            </a:r>
          </a:p>
          <a:p>
            <a:pPr marL="402336" indent="-402336">
              <a:spcAft>
                <a:spcPts val="0"/>
              </a:spcAft>
              <a:buClr>
                <a:schemeClr val="tx1"/>
              </a:buClr>
              <a:buFont typeface="+mj-lt"/>
              <a:buAutoNum type="arabicPeriod"/>
            </a:pPr>
            <a:r>
              <a:rPr lang="en-US" sz="2800" noProof="0" dirty="0"/>
              <a:t>Costs $140,000 and has a 10-year life.</a:t>
            </a:r>
          </a:p>
          <a:p>
            <a:pPr marL="402336" indent="-402336">
              <a:spcAft>
                <a:spcPts val="0"/>
              </a:spcAft>
              <a:buClr>
                <a:schemeClr val="tx1"/>
              </a:buClr>
              <a:buFont typeface="+mj-lt"/>
              <a:buAutoNum type="arabicPeriod"/>
            </a:pPr>
            <a:r>
              <a:rPr lang="en-US" sz="2800" noProof="0" dirty="0"/>
              <a:t>Will generate incremental revenues of $100,000 and incremental expenses of $65,000 including depreciation.</a:t>
            </a:r>
          </a:p>
        </p:txBody>
      </p:sp>
      <p:sp>
        <p:nvSpPr>
          <p:cNvPr id="4" name="Content Placeholder 3">
            <a:extLst>
              <a:ext uri="{FF2B5EF4-FFF2-40B4-BE49-F238E27FC236}">
                <a16:creationId xmlns:a16="http://schemas.microsoft.com/office/drawing/2014/main" id="{7533B983-3D6A-4CB8-817C-6D1C91F6B69C}"/>
              </a:ext>
            </a:extLst>
          </p:cNvPr>
          <p:cNvSpPr>
            <a:spLocks noGrp="1"/>
          </p:cNvSpPr>
          <p:nvPr>
            <p:ph idx="10"/>
          </p:nvPr>
        </p:nvSpPr>
        <p:spPr>
          <a:xfrm>
            <a:off x="822324" y="4572000"/>
            <a:ext cx="7521575" cy="989814"/>
          </a:xfrm>
        </p:spPr>
        <p:txBody>
          <a:bodyPr/>
          <a:lstStyle/>
          <a:p>
            <a:r>
              <a:rPr lang="en-US" sz="2800" noProof="0" dirty="0"/>
              <a:t>What is the simple rate of return on the investment project?</a:t>
            </a:r>
          </a:p>
        </p:txBody>
      </p:sp>
    </p:spTree>
    <p:extLst>
      <p:ext uri="{BB962C8B-B14F-4D97-AF65-F5344CB8AC3E}">
        <p14:creationId xmlns:p14="http://schemas.microsoft.com/office/powerpoint/2010/main" val="14844854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A5582-4815-4A60-93EE-92A2C42C23FF}"/>
              </a:ext>
            </a:extLst>
          </p:cNvPr>
          <p:cNvSpPr>
            <a:spLocks noGrp="1"/>
          </p:cNvSpPr>
          <p:nvPr>
            <p:ph type="title"/>
          </p:nvPr>
        </p:nvSpPr>
        <p:spPr/>
        <p:txBody>
          <a:bodyPr>
            <a:normAutofit/>
          </a:bodyPr>
          <a:lstStyle/>
          <a:p>
            <a:r>
              <a:rPr lang="en-US" noProof="0" dirty="0"/>
              <a:t>Simple Rate of Return Method </a:t>
            </a:r>
            <a:r>
              <a:rPr lang="en-US" sz="1000" noProof="0" dirty="0"/>
              <a:t>3</a:t>
            </a:r>
          </a:p>
        </p:txBody>
      </p:sp>
      <p:graphicFrame>
        <p:nvGraphicFramePr>
          <p:cNvPr id="5" name="Object 4">
            <a:extLst>
              <a:ext uri="{FF2B5EF4-FFF2-40B4-BE49-F238E27FC236}">
                <a16:creationId xmlns:a16="http://schemas.microsoft.com/office/drawing/2014/main" id="{74B10F8D-F59C-48D5-AF04-057776A3D95A}"/>
              </a:ext>
            </a:extLst>
          </p:cNvPr>
          <p:cNvGraphicFramePr>
            <a:graphicFrameLocks noChangeAspect="1"/>
          </p:cNvGraphicFramePr>
          <p:nvPr>
            <p:extLst>
              <p:ext uri="{D42A27DB-BD31-4B8C-83A1-F6EECF244321}">
                <p14:modId xmlns:p14="http://schemas.microsoft.com/office/powerpoint/2010/main" val="2884457609"/>
              </p:ext>
            </p:extLst>
          </p:nvPr>
        </p:nvGraphicFramePr>
        <p:xfrm>
          <a:off x="1844675" y="2992438"/>
          <a:ext cx="5454650" cy="874712"/>
        </p:xfrm>
        <a:graphic>
          <a:graphicData uri="http://schemas.openxmlformats.org/presentationml/2006/ole">
            <mc:AlternateContent xmlns:mc="http://schemas.openxmlformats.org/markup-compatibility/2006">
              <mc:Choice xmlns:v="urn:schemas-microsoft-com:vml" Requires="v">
                <p:oleObj spid="_x0000_s11323" name="Equation" r:id="rId3" imgW="4508280" imgH="723600" progId="Equation.DSMT4">
                  <p:embed/>
                </p:oleObj>
              </mc:Choice>
              <mc:Fallback>
                <p:oleObj name="Equation" r:id="rId3" imgW="4508280" imgH="723600" progId="Equation.DSMT4">
                  <p:embed/>
                  <p:pic>
                    <p:nvPicPr>
                      <p:cNvPr id="0" name=""/>
                      <p:cNvPicPr/>
                      <p:nvPr/>
                    </p:nvPicPr>
                    <p:blipFill>
                      <a:blip r:embed="rId4"/>
                      <a:stretch>
                        <a:fillRect/>
                      </a:stretch>
                    </p:blipFill>
                    <p:spPr>
                      <a:xfrm>
                        <a:off x="1844675" y="2992438"/>
                        <a:ext cx="5454650" cy="874712"/>
                      </a:xfrm>
                      <a:prstGeom prst="rect">
                        <a:avLst/>
                      </a:prstGeom>
                    </p:spPr>
                  </p:pic>
                </p:oleObj>
              </mc:Fallback>
            </mc:AlternateContent>
          </a:graphicData>
        </a:graphic>
      </p:graphicFrame>
    </p:spTree>
    <p:extLst>
      <p:ext uri="{BB962C8B-B14F-4D97-AF65-F5344CB8AC3E}">
        <p14:creationId xmlns:p14="http://schemas.microsoft.com/office/powerpoint/2010/main" val="41212342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0B182-ACC5-4C69-8658-97DA9E300947}"/>
              </a:ext>
            </a:extLst>
          </p:cNvPr>
          <p:cNvSpPr>
            <a:spLocks noGrp="1"/>
          </p:cNvSpPr>
          <p:nvPr>
            <p:ph type="title"/>
          </p:nvPr>
        </p:nvSpPr>
        <p:spPr/>
        <p:txBody>
          <a:bodyPr>
            <a:normAutofit fontScale="90000"/>
          </a:bodyPr>
          <a:lstStyle/>
          <a:p>
            <a:r>
              <a:rPr lang="en-US" noProof="0" dirty="0"/>
              <a:t>Criticism of the Simple Rate of Return</a:t>
            </a:r>
          </a:p>
        </p:txBody>
      </p:sp>
      <p:sp>
        <p:nvSpPr>
          <p:cNvPr id="3" name="Content Placeholder 2">
            <a:extLst>
              <a:ext uri="{FF2B5EF4-FFF2-40B4-BE49-F238E27FC236}">
                <a16:creationId xmlns:a16="http://schemas.microsoft.com/office/drawing/2014/main" id="{10AD5C35-FD35-4261-846F-0E5BF268E6AC}"/>
              </a:ext>
            </a:extLst>
          </p:cNvPr>
          <p:cNvSpPr>
            <a:spLocks noGrp="1"/>
          </p:cNvSpPr>
          <p:nvPr>
            <p:ph idx="1"/>
          </p:nvPr>
        </p:nvSpPr>
        <p:spPr>
          <a:xfrm>
            <a:off x="822325" y="1447800"/>
            <a:ext cx="7543800" cy="533400"/>
          </a:xfrm>
        </p:spPr>
        <p:txBody>
          <a:bodyPr/>
          <a:lstStyle/>
          <a:p>
            <a:pPr algn="ctr"/>
            <a:r>
              <a:rPr lang="en-US" sz="2800" b="1" noProof="0" dirty="0">
                <a:solidFill>
                  <a:srgbClr val="AC0000"/>
                </a:solidFill>
              </a:rPr>
              <a:t>Shortcomings</a:t>
            </a:r>
          </a:p>
        </p:txBody>
      </p:sp>
      <p:sp>
        <p:nvSpPr>
          <p:cNvPr id="4" name="Content Placeholder 3">
            <a:extLst>
              <a:ext uri="{FF2B5EF4-FFF2-40B4-BE49-F238E27FC236}">
                <a16:creationId xmlns:a16="http://schemas.microsoft.com/office/drawing/2014/main" id="{8BE1D225-4AD1-4510-902A-20BB5AA83594}"/>
              </a:ext>
            </a:extLst>
          </p:cNvPr>
          <p:cNvSpPr>
            <a:spLocks noGrp="1"/>
          </p:cNvSpPr>
          <p:nvPr>
            <p:ph idx="10"/>
          </p:nvPr>
        </p:nvSpPr>
        <p:spPr>
          <a:xfrm>
            <a:off x="822325" y="2362200"/>
            <a:ext cx="3292476" cy="2209800"/>
          </a:xfrm>
        </p:spPr>
        <p:txBody>
          <a:bodyPr/>
          <a:lstStyle/>
          <a:p>
            <a:r>
              <a:rPr lang="en-US" sz="2800" noProof="0" dirty="0">
                <a:solidFill>
                  <a:srgbClr val="AC0000"/>
                </a:solidFill>
              </a:rPr>
              <a:t>Ignores the time value of money.</a:t>
            </a:r>
          </a:p>
        </p:txBody>
      </p:sp>
      <p:sp>
        <p:nvSpPr>
          <p:cNvPr id="5" name="Content Placeholder 4">
            <a:extLst>
              <a:ext uri="{FF2B5EF4-FFF2-40B4-BE49-F238E27FC236}">
                <a16:creationId xmlns:a16="http://schemas.microsoft.com/office/drawing/2014/main" id="{3412F94C-FABF-449C-ADA3-FF57C2F84830}"/>
              </a:ext>
            </a:extLst>
          </p:cNvPr>
          <p:cNvSpPr>
            <a:spLocks noGrp="1"/>
          </p:cNvSpPr>
          <p:nvPr>
            <p:ph idx="11"/>
          </p:nvPr>
        </p:nvSpPr>
        <p:spPr>
          <a:xfrm>
            <a:off x="4876800" y="2362200"/>
            <a:ext cx="3467098" cy="2362200"/>
          </a:xfrm>
        </p:spPr>
        <p:txBody>
          <a:bodyPr/>
          <a:lstStyle/>
          <a:p>
            <a:r>
              <a:rPr lang="en-US" sz="2800" noProof="0" dirty="0">
                <a:solidFill>
                  <a:srgbClr val="AC0000"/>
                </a:solidFill>
              </a:rPr>
              <a:t>The same project may appear desirable in some years and undesirable in other years.</a:t>
            </a:r>
          </a:p>
        </p:txBody>
      </p:sp>
    </p:spTree>
    <p:extLst>
      <p:ext uri="{BB962C8B-B14F-4D97-AF65-F5344CB8AC3E}">
        <p14:creationId xmlns:p14="http://schemas.microsoft.com/office/powerpoint/2010/main" val="12195914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B5902-8A58-483B-BD51-7BC0AD7BB304}"/>
              </a:ext>
            </a:extLst>
          </p:cNvPr>
          <p:cNvSpPr>
            <a:spLocks noGrp="1"/>
          </p:cNvSpPr>
          <p:nvPr>
            <p:ph type="title"/>
          </p:nvPr>
        </p:nvSpPr>
        <p:spPr/>
        <p:txBody>
          <a:bodyPr>
            <a:normAutofit fontScale="90000"/>
          </a:bodyPr>
          <a:lstStyle/>
          <a:p>
            <a:r>
              <a:rPr lang="en-US" noProof="0" dirty="0"/>
              <a:t>Behavioral Implications of the Simple Rate of Return</a:t>
            </a:r>
          </a:p>
        </p:txBody>
      </p:sp>
      <p:sp>
        <p:nvSpPr>
          <p:cNvPr id="3" name="Content Placeholder 2">
            <a:extLst>
              <a:ext uri="{FF2B5EF4-FFF2-40B4-BE49-F238E27FC236}">
                <a16:creationId xmlns:a16="http://schemas.microsoft.com/office/drawing/2014/main" id="{6400E02B-F108-481C-BBFE-DDF9C28A1DBE}"/>
              </a:ext>
            </a:extLst>
          </p:cNvPr>
          <p:cNvSpPr>
            <a:spLocks noGrp="1"/>
          </p:cNvSpPr>
          <p:nvPr>
            <p:ph idx="1"/>
          </p:nvPr>
        </p:nvSpPr>
        <p:spPr>
          <a:xfrm>
            <a:off x="822324" y="1447801"/>
            <a:ext cx="7635875" cy="2209799"/>
          </a:xfrm>
          <a:ln>
            <a:solidFill>
              <a:schemeClr val="tx1"/>
            </a:solidFill>
          </a:ln>
        </p:spPr>
        <p:txBody>
          <a:bodyPr/>
          <a:lstStyle/>
          <a:p>
            <a:pPr marL="57150"/>
            <a:r>
              <a:rPr lang="en-US" sz="2800" noProof="0" dirty="0"/>
              <a:t>When investment center managers are evaluated using return on investment (ROI), a project’s simple rate of return may motivate them to bypass investment opportunities that earn positive net present values.</a:t>
            </a:r>
          </a:p>
        </p:txBody>
      </p:sp>
    </p:spTree>
    <p:extLst>
      <p:ext uri="{BB962C8B-B14F-4D97-AF65-F5344CB8AC3E}">
        <p14:creationId xmlns:p14="http://schemas.microsoft.com/office/powerpoint/2010/main" val="19086135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B5902-8A58-483B-BD51-7BC0AD7BB304}"/>
              </a:ext>
            </a:extLst>
          </p:cNvPr>
          <p:cNvSpPr>
            <a:spLocks noGrp="1"/>
          </p:cNvSpPr>
          <p:nvPr>
            <p:ph type="title"/>
          </p:nvPr>
        </p:nvSpPr>
        <p:spPr/>
        <p:txBody>
          <a:bodyPr>
            <a:normAutofit/>
          </a:bodyPr>
          <a:lstStyle/>
          <a:p>
            <a:r>
              <a:rPr lang="en-US" noProof="0" dirty="0"/>
              <a:t>Postaudit of Investment Projects</a:t>
            </a:r>
          </a:p>
        </p:txBody>
      </p:sp>
      <p:sp>
        <p:nvSpPr>
          <p:cNvPr id="3" name="Content Placeholder 2">
            <a:extLst>
              <a:ext uri="{FF2B5EF4-FFF2-40B4-BE49-F238E27FC236}">
                <a16:creationId xmlns:a16="http://schemas.microsoft.com/office/drawing/2014/main" id="{6400E02B-F108-481C-BBFE-DDF9C28A1DBE}"/>
              </a:ext>
            </a:extLst>
          </p:cNvPr>
          <p:cNvSpPr>
            <a:spLocks noGrp="1"/>
          </p:cNvSpPr>
          <p:nvPr>
            <p:ph idx="1"/>
          </p:nvPr>
        </p:nvSpPr>
        <p:spPr>
          <a:xfrm>
            <a:off x="822324" y="1447801"/>
            <a:ext cx="7635875" cy="1447799"/>
          </a:xfrm>
          <a:ln>
            <a:solidFill>
              <a:schemeClr val="tx1"/>
            </a:solidFill>
          </a:ln>
        </p:spPr>
        <p:txBody>
          <a:bodyPr/>
          <a:lstStyle/>
          <a:p>
            <a:pPr marL="57150"/>
            <a:r>
              <a:rPr lang="en-US" sz="2800" noProof="0" dirty="0"/>
              <a:t>A </a:t>
            </a:r>
            <a:r>
              <a:rPr lang="en-US" sz="2800" noProof="0" dirty="0">
                <a:solidFill>
                  <a:srgbClr val="AC0000"/>
                </a:solidFill>
              </a:rPr>
              <a:t>postaudit</a:t>
            </a:r>
            <a:r>
              <a:rPr lang="en-US" sz="2800" noProof="0" dirty="0"/>
              <a:t> is a follow-up after the project has been completed to see whether or not expected results were actually realized.</a:t>
            </a:r>
          </a:p>
        </p:txBody>
      </p:sp>
    </p:spTree>
    <p:extLst>
      <p:ext uri="{BB962C8B-B14F-4D97-AF65-F5344CB8AC3E}">
        <p14:creationId xmlns:p14="http://schemas.microsoft.com/office/powerpoint/2010/main" val="2591134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40702" y="1066800"/>
            <a:ext cx="7765097" cy="1527549"/>
          </a:xfrm>
        </p:spPr>
        <p:txBody>
          <a:bodyPr lIns="90488" tIns="44450" rIns="90488" bIns="44450">
            <a:noAutofit/>
          </a:bodyPr>
          <a:lstStyle/>
          <a:p>
            <a:pPr eaLnBrk="1" hangingPunct="1">
              <a:defRPr/>
            </a:pPr>
            <a:r>
              <a:rPr lang="en-US" altLang="en-US" sz="4800" dirty="0">
                <a:ea typeface="MS PGothic" charset="-128"/>
              </a:rPr>
              <a:t>End of Chapter 14</a:t>
            </a:r>
            <a:endParaRPr lang="en-US" altLang="en-US" sz="5000" noProof="0" dirty="0">
              <a:solidFill>
                <a:schemeClr val="tx1">
                  <a:lumMod val="85000"/>
                  <a:lumOff val="15000"/>
                </a:schemeClr>
              </a:solidFill>
              <a:ea typeface="MS PGothic" charset="-128"/>
            </a:endParaRPr>
          </a:p>
        </p:txBody>
      </p:sp>
      <p:pic>
        <p:nvPicPr>
          <p:cNvPr id="10" name="Picture 9">
            <a:extLst>
              <a:ext uri="{FF2B5EF4-FFF2-40B4-BE49-F238E27FC236}">
                <a16:creationId xmlns:a16="http://schemas.microsoft.com/office/drawing/2014/main" id="{34C703EF-2709-4124-BD3C-A8CBB791922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905847" y="2997624"/>
            <a:ext cx="3034806" cy="2971800"/>
          </a:xfrm>
          <a:prstGeom prst="rect">
            <a:avLst/>
          </a:prstGeom>
        </p:spPr>
      </p:pic>
      <p:sp>
        <p:nvSpPr>
          <p:cNvPr id="9" name="Content Placeholder 8">
            <a:extLst>
              <a:ext uri="{FF2B5EF4-FFF2-40B4-BE49-F238E27FC236}">
                <a16:creationId xmlns:a16="http://schemas.microsoft.com/office/drawing/2014/main" id="{A54BC8DC-5D2D-4DC2-90EE-55848D8D4FE2}"/>
              </a:ext>
            </a:extLst>
          </p:cNvPr>
          <p:cNvSpPr>
            <a:spLocks noGrp="1"/>
          </p:cNvSpPr>
          <p:nvPr>
            <p:ph sz="quarter" idx="13"/>
          </p:nvPr>
        </p:nvSpPr>
        <p:spPr>
          <a:xfrm>
            <a:off x="304800" y="6387940"/>
            <a:ext cx="8480425" cy="365125"/>
          </a:xfrm>
        </p:spPr>
        <p:txBody>
          <a:bodyPr/>
          <a:lstStyle/>
          <a:p>
            <a:r>
              <a:rPr lang="en-US" sz="1200" noProof="0" dirty="0">
                <a:solidFill>
                  <a:schemeClr val="tx1"/>
                </a:solidFill>
              </a:rPr>
              <a:t>© 2021 McGraw Hill. All rights reserved. Authorized only for instructor use in the classroom. No reproduction or further distribution permitted without the prior written consent of McGraw Hill.</a:t>
            </a:r>
          </a:p>
        </p:txBody>
      </p:sp>
    </p:spTree>
    <p:extLst>
      <p:ext uri="{BB962C8B-B14F-4D97-AF65-F5344CB8AC3E}">
        <p14:creationId xmlns:p14="http://schemas.microsoft.com/office/powerpoint/2010/main" val="3356355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eaLnBrk="1" hangingPunct="1">
              <a:defRPr/>
            </a:pPr>
            <a:r>
              <a:rPr lang="en-US" altLang="en-US" noProof="0" dirty="0">
                <a:ea typeface="+mj-ea"/>
              </a:rPr>
              <a:t>Learning Objective 1</a:t>
            </a:r>
          </a:p>
        </p:txBody>
      </p:sp>
      <p:sp>
        <p:nvSpPr>
          <p:cNvPr id="2" name="Content Placeholder 1">
            <a:extLst>
              <a:ext uri="{FF2B5EF4-FFF2-40B4-BE49-F238E27FC236}">
                <a16:creationId xmlns:a16="http://schemas.microsoft.com/office/drawing/2014/main" id="{CCABD07E-E295-4CE6-B918-208C862DFE52}"/>
              </a:ext>
            </a:extLst>
          </p:cNvPr>
          <p:cNvSpPr>
            <a:spLocks noGrp="1"/>
          </p:cNvSpPr>
          <p:nvPr>
            <p:ph idx="1"/>
          </p:nvPr>
        </p:nvSpPr>
        <p:spPr>
          <a:xfrm>
            <a:off x="822325" y="1447800"/>
            <a:ext cx="7543800" cy="1371600"/>
          </a:xfrm>
          <a:ln w="28575">
            <a:solidFill>
              <a:srgbClr val="002060"/>
            </a:solidFill>
          </a:ln>
        </p:spPr>
        <p:txBody>
          <a:bodyPr/>
          <a:lstStyle/>
          <a:p>
            <a:pPr algn="ctr"/>
            <a:r>
              <a:rPr lang="en-US" sz="3200" noProof="0" dirty="0">
                <a:solidFill>
                  <a:srgbClr val="000000"/>
                </a:solidFill>
                <a:ea typeface="ＭＳ Ｐゴシック" pitchFamily="34" charset="-128"/>
              </a:rPr>
              <a:t>Determine the payback period for an investment.</a:t>
            </a:r>
          </a:p>
        </p:txBody>
      </p:sp>
    </p:spTree>
    <p:extLst>
      <p:ext uri="{BB962C8B-B14F-4D97-AF65-F5344CB8AC3E}">
        <p14:creationId xmlns:p14="http://schemas.microsoft.com/office/powerpoint/2010/main" val="2251379564"/>
      </p:ext>
    </p:extLst>
  </p:cSld>
  <p:clrMapOvr>
    <a:masterClrMapping/>
  </p:clrMapOvr>
</p:sld>
</file>

<file path=ppt/theme/theme1.xml><?xml version="1.0" encoding="utf-8"?>
<a:theme xmlns:a="http://schemas.openxmlformats.org/drawingml/2006/main" name="Retrospect">
  <a:themeElements>
    <a:clrScheme name="Custom 23">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0000"/>
      </a:hlink>
      <a:folHlink>
        <a:srgbClr val="00000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5103</Words>
  <Application>Microsoft Office PowerPoint</Application>
  <PresentationFormat>On-screen Show (4:3)</PresentationFormat>
  <Paragraphs>1106</Paragraphs>
  <Slides>88</Slides>
  <Notes>8</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88</vt:i4>
      </vt:variant>
    </vt:vector>
  </HeadingPairs>
  <TitlesOfParts>
    <vt:vector size="94" baseType="lpstr">
      <vt:lpstr>Arial</vt:lpstr>
      <vt:lpstr>Calibri</vt:lpstr>
      <vt:lpstr>Calibri Light</vt:lpstr>
      <vt:lpstr>Retrospect</vt:lpstr>
      <vt:lpstr>1_Retrospect</vt:lpstr>
      <vt:lpstr>Equation</vt:lpstr>
      <vt:lpstr>Capital Budgeting Decisions</vt:lpstr>
      <vt:lpstr>Typical Capital Budgeting Decisions 1</vt:lpstr>
      <vt:lpstr>Typical Capital Budgeting Decisions 2</vt:lpstr>
      <vt:lpstr>Cash Flows versus Operating Income</vt:lpstr>
      <vt:lpstr>Typical Cash Outflows</vt:lpstr>
      <vt:lpstr>Typical Cash Inflows</vt:lpstr>
      <vt:lpstr>Time Value of Money 1</vt:lpstr>
      <vt:lpstr>Time Value of Money 2</vt:lpstr>
      <vt:lpstr>Learning Objective 1</vt:lpstr>
      <vt:lpstr>Payback Method 1</vt:lpstr>
      <vt:lpstr>Payback Method 2</vt:lpstr>
      <vt:lpstr>Payback Method 3</vt:lpstr>
      <vt:lpstr>Payback Method 4</vt:lpstr>
      <vt:lpstr>Quick Check 1</vt:lpstr>
      <vt:lpstr>Quick Check 1a</vt:lpstr>
      <vt:lpstr>Evaluation of the Payback Method 1</vt:lpstr>
      <vt:lpstr>Evaluation of the Payback Method 2</vt:lpstr>
      <vt:lpstr>Payback and Uneven Cash Flows 1</vt:lpstr>
      <vt:lpstr>Payback and Uneven Cash Flows 2</vt:lpstr>
      <vt:lpstr>Learning Objective 2</vt:lpstr>
      <vt:lpstr>Net Present Value Method 1</vt:lpstr>
      <vt:lpstr>Net Present Value Method 2</vt:lpstr>
      <vt:lpstr>Net Present Value Method 3</vt:lpstr>
      <vt:lpstr>Net Present Value Method 4</vt:lpstr>
      <vt:lpstr>Net Present Value Method 5</vt:lpstr>
      <vt:lpstr>Net Present Value Method 6</vt:lpstr>
      <vt:lpstr>Net Present Value Method 7</vt:lpstr>
      <vt:lpstr>Net Present Value Method 8</vt:lpstr>
      <vt:lpstr>Net Present Value Method 9</vt:lpstr>
      <vt:lpstr>Net Present Value Method 10</vt:lpstr>
      <vt:lpstr>Quick Check 2</vt:lpstr>
      <vt:lpstr>Quick Check 2a</vt:lpstr>
      <vt:lpstr>Quick Check 2b</vt:lpstr>
      <vt:lpstr>Net Present Value Method 11</vt:lpstr>
      <vt:lpstr>Net Present Value Method 12</vt:lpstr>
      <vt:lpstr>Net Present Value Method 13</vt:lpstr>
      <vt:lpstr>Net Present Value Method 14</vt:lpstr>
      <vt:lpstr>Net Present Value Method 15</vt:lpstr>
      <vt:lpstr>Net Present Value Method 16</vt:lpstr>
      <vt:lpstr>Net Present Value Method 17</vt:lpstr>
      <vt:lpstr>Net Present Value Method 18</vt:lpstr>
      <vt:lpstr>Net Present Value Method 19</vt:lpstr>
      <vt:lpstr>Choosing a Discount Rate</vt:lpstr>
      <vt:lpstr>Recovery of the Original Investment 1</vt:lpstr>
      <vt:lpstr>Recovery of the Original Investment 2</vt:lpstr>
      <vt:lpstr>Recovery of the Original Investment 3</vt:lpstr>
      <vt:lpstr>Recovery of the Original Investment 4</vt:lpstr>
      <vt:lpstr>Learning Objective 3</vt:lpstr>
      <vt:lpstr>Internal Rate of Return Method 1</vt:lpstr>
      <vt:lpstr>Internal Rate of Return Method 2</vt:lpstr>
      <vt:lpstr>Internal Rate of Return Method 3</vt:lpstr>
      <vt:lpstr>Internal Rate of Return Method 4</vt:lpstr>
      <vt:lpstr>Internal Rate of Return Method 5</vt:lpstr>
      <vt:lpstr>Internal Rate of Return Method 6</vt:lpstr>
      <vt:lpstr>Quick Check 3</vt:lpstr>
      <vt:lpstr>Quick Check 3a</vt:lpstr>
      <vt:lpstr>Comparing the Net Present Value and Internal Rate of Return Methods 1</vt:lpstr>
      <vt:lpstr>Comparing the Net Present Value and Internal Rate of Return Methods 2</vt:lpstr>
      <vt:lpstr>Expanding the Net Present Value Method</vt:lpstr>
      <vt:lpstr>Total-Cost Approach 1</vt:lpstr>
      <vt:lpstr>Total-Cost Approach 2</vt:lpstr>
      <vt:lpstr>Total-Cost Approach 3</vt:lpstr>
      <vt:lpstr>Total-Cost Approach 4</vt:lpstr>
      <vt:lpstr>Total-Cost Approach 5</vt:lpstr>
      <vt:lpstr>Total-Cost Approach 6</vt:lpstr>
      <vt:lpstr>Least-Cost Decisions 1</vt:lpstr>
      <vt:lpstr>Least-Cost Decisions 2</vt:lpstr>
      <vt:lpstr>Least-Cost Decisions 3</vt:lpstr>
      <vt:lpstr>Least-Cost Decisions 4</vt:lpstr>
      <vt:lpstr>Least-Cost Decisions 5</vt:lpstr>
      <vt:lpstr>Learning Objective 4</vt:lpstr>
      <vt:lpstr>Uncertain Cash Flows – Example 1</vt:lpstr>
      <vt:lpstr>Uncertain Cash Flows – Example 2</vt:lpstr>
      <vt:lpstr>Quick Check 4</vt:lpstr>
      <vt:lpstr>Quick Check 4a</vt:lpstr>
      <vt:lpstr>Learning Objective 5</vt:lpstr>
      <vt:lpstr>Preference Decision – Ranking of Investment Projects</vt:lpstr>
      <vt:lpstr>Internal Rate of Return Method</vt:lpstr>
      <vt:lpstr>Net Present Value Method 20</vt:lpstr>
      <vt:lpstr>Ranking Investment Projects</vt:lpstr>
      <vt:lpstr>Learning Objective 6</vt:lpstr>
      <vt:lpstr>Simple Rate of Return Method 1</vt:lpstr>
      <vt:lpstr>Simple Rate of Return Method 2</vt:lpstr>
      <vt:lpstr>Simple Rate of Return Method 3</vt:lpstr>
      <vt:lpstr>Criticism of the Simple Rate of Return</vt:lpstr>
      <vt:lpstr>Behavioral Implications of the Simple Rate of Return</vt:lpstr>
      <vt:lpstr>Postaudit of Investment Projects</vt:lpstr>
      <vt:lpstr>End of Chapter 14</vt:lpstr>
    </vt:vector>
  </TitlesOfParts>
  <Company>McGraw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Budgeting Decisions</dc:title>
  <dc:creator/>
  <cp:lastModifiedBy>R, Nithiyanandhan</cp:lastModifiedBy>
  <cp:revision>2</cp:revision>
  <dcterms:created xsi:type="dcterms:W3CDTF">2019-11-18T17:41:37Z</dcterms:created>
  <dcterms:modified xsi:type="dcterms:W3CDTF">2020-08-30T10:35:23Z</dcterms:modified>
</cp:coreProperties>
</file>