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58"/>
  </p:notesMasterIdLst>
  <p:handoutMasterIdLst>
    <p:handoutMasterId r:id="rId59"/>
  </p:handoutMasterIdLst>
  <p:sldIdLst>
    <p:sldId id="273" r:id="rId10"/>
    <p:sldId id="486" r:id="rId11"/>
    <p:sldId id="394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17" r:id="rId45"/>
    <p:sldId id="585" r:id="rId46"/>
    <p:sldId id="587" r:id="rId47"/>
    <p:sldId id="588" r:id="rId48"/>
    <p:sldId id="589" r:id="rId49"/>
    <p:sldId id="590" r:id="rId50"/>
    <p:sldId id="591" r:id="rId51"/>
    <p:sldId id="586" r:id="rId52"/>
    <p:sldId id="592" r:id="rId53"/>
    <p:sldId id="593" r:id="rId54"/>
    <p:sldId id="594" r:id="rId55"/>
    <p:sldId id="595" r:id="rId56"/>
    <p:sldId id="59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FFE6A1B5-3EA5-44AB-AFA4-F3A63A9571D5}">
          <p14:sldIdLst>
            <p14:sldId id="273"/>
            <p14:sldId id="486"/>
            <p14:sldId id="394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17"/>
          </p14:sldIdLst>
        </p14:section>
        <p14:section name="Appendix: Image Descriptions for Unsighted Students" id="{F5896B1B-52FD-404C-B4AE-EADC0E94C814}">
          <p14:sldIdLst>
            <p14:sldId id="585"/>
            <p14:sldId id="587"/>
            <p14:sldId id="588"/>
            <p14:sldId id="589"/>
            <p14:sldId id="590"/>
            <p14:sldId id="591"/>
            <p14:sldId id="586"/>
            <p14:sldId id="592"/>
            <p14:sldId id="593"/>
            <p14:sldId id="594"/>
            <p14:sldId id="595"/>
            <p14:sldId id="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6E"/>
    <a:srgbClr val="C6D9F1"/>
    <a:srgbClr val="B44600"/>
    <a:srgbClr val="DDD9C3"/>
    <a:srgbClr val="006991"/>
    <a:srgbClr val="FF6600"/>
    <a:srgbClr val="BFBFBF"/>
    <a:srgbClr val="EEECE1"/>
    <a:srgbClr val="FAC09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0" autoAdjust="0"/>
    <p:restoredTop sz="95706" autoAdjust="0"/>
  </p:normalViewPr>
  <p:slideViewPr>
    <p:cSldViewPr>
      <p:cViewPr varScale="1">
        <p:scale>
          <a:sx n="59" d="100"/>
          <a:sy n="59" d="100"/>
        </p:scale>
        <p:origin x="66" y="1170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199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124200" y="3429000"/>
            <a:ext cx="6019800" cy="17526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6600" y="4190999"/>
            <a:ext cx="569976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2pPr>
            <a:lvl3pPr marL="9144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3pPr>
            <a:lvl4pPr marL="13716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4pPr>
            <a:lvl5pPr marL="18288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1798320"/>
            <a:ext cx="8229600" cy="109728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57200" y="3124200"/>
            <a:ext cx="8229600" cy="2514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2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477000"/>
            <a:ext cx="2208976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4008120"/>
            <a:ext cx="8229600" cy="2316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93192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754880" y="1295400"/>
            <a:ext cx="393192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972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64160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92684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212080"/>
            <a:ext cx="82296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9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B44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301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1546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40081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615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63640" y="6477000"/>
            <a:ext cx="2212848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6" name="Straight Connector 28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rgbClr val="0064C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1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9728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B6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8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00800" cy="1447800"/>
          </a:xfrm>
          <a:prstGeom prst="rect">
            <a:avLst/>
          </a:prstGeom>
        </p:spPr>
        <p:txBody>
          <a:bodyPr anchor="t" anchorCtr="0"/>
          <a:lstStyle>
            <a:lvl1pPr algn="r">
              <a:spcBef>
                <a:spcPts val="480"/>
              </a:spcBef>
              <a:defRPr sz="3600" b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526280" y="2057400"/>
            <a:ext cx="4389120" cy="53340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214E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26280" y="3124200"/>
            <a:ext cx="4389120" cy="3037839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anen6e20ld_nm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63600"/>
            <a:ext cx="414591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46304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©2020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51557" y="6477000"/>
            <a:ext cx="492443" cy="18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 smtClean="0"/>
              <a:t>2-</a:t>
            </a:r>
            <a:fld id="{D284030D-0224-4BD8-89C1-1614B36E06C2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1" r:id="rId2"/>
    <p:sldLayoutId id="2147483966" r:id="rId3"/>
    <p:sldLayoutId id="2147483969" r:id="rId4"/>
    <p:sldLayoutId id="2147483967" r:id="rId5"/>
    <p:sldLayoutId id="2147483968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47909" y="685800"/>
            <a:ext cx="4667491" cy="2057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8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Fundamentals </a:t>
            </a:r>
            <a:r>
              <a:rPr lang="en-US" sz="4800" b="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en-US" sz="48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 Cost Accounting</a:t>
            </a:r>
            <a:r>
              <a:rPr lang="en-US" sz="40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400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b="0" cap="none" dirty="0">
                <a:solidFill>
                  <a:srgbClr val="0A0A32"/>
                </a:solidFill>
                <a:latin typeface="+mj-lt"/>
                <a:cs typeface="Arial" panose="020B0604020202020204" pitchFamily="34" charset="0"/>
              </a:rPr>
              <a:t>Sixth Edition</a:t>
            </a:r>
            <a:endParaRPr lang="en-US" sz="2400" cap="none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26280" y="3200400"/>
            <a:ext cx="4389120" cy="18288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William </a:t>
            </a:r>
            <a:r>
              <a:rPr lang="en-US" sz="3200" b="1" dirty="0" err="1">
                <a:latin typeface="+mj-lt"/>
              </a:rPr>
              <a:t>Lanen</a:t>
            </a:r>
            <a:endParaRPr lang="en-US" sz="3200" b="1" dirty="0"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Shannon Anderson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+mj-lt"/>
              </a:rPr>
              <a:t>Michael Maher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©2020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versus Period Costs</a:t>
            </a:r>
            <a:r>
              <a:rPr lang="en-US" sz="1200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91640"/>
            <a:ext cx="5029200" cy="246888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28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Product Costs</a:t>
            </a:r>
          </a:p>
          <a:p>
            <a:pPr algn="ctr" defTabSz="274320">
              <a:defRPr/>
            </a:pPr>
            <a:r>
              <a:rPr lang="en-US" sz="2800" dirty="0">
                <a:latin typeface="Gill Sans"/>
                <a:ea typeface="ＭＳ Ｐゴシック" panose="020B0600070205080204" pitchFamily="34" charset="-128"/>
                <a:cs typeface="Gill Sans"/>
              </a:rPr>
              <a:t>Costs that are recorded as an asset in inventory when incurred and expensed as Cost of Goods Sold when sold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057400" y="4617720"/>
            <a:ext cx="5029200" cy="155448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28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Period Costs</a:t>
            </a:r>
          </a:p>
          <a:p>
            <a:pPr algn="ctr" defTabSz="274320">
              <a:defRPr/>
            </a:pPr>
            <a:r>
              <a:rPr lang="en-US" sz="2800" dirty="0">
                <a:latin typeface="Gill Sans"/>
                <a:ea typeface="ＭＳ Ｐゴシック" panose="020B0600070205080204" pitchFamily="34" charset="-128"/>
                <a:cs typeface="Gill Sans"/>
              </a:rPr>
              <a:t>Costs recognized for financial reporting when incurred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</p:spTree>
    <p:extLst>
      <p:ext uri="{BB962C8B-B14F-4D97-AF65-F5344CB8AC3E}">
        <p14:creationId xmlns:p14="http://schemas.microsoft.com/office/powerpoint/2010/main" val="177376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Direct and Indirect Manufacturing Costs</a:t>
            </a:r>
            <a:r>
              <a:rPr lang="en-US" sz="1200" dirty="0"/>
              <a:t> 1</a:t>
            </a:r>
          </a:p>
        </p:txBody>
      </p:sp>
      <p:pic>
        <p:nvPicPr>
          <p:cNvPr id="8" name="Picture 2" descr="Flowchart illustrating direct costs.&#10;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829309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333027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Direct and Indirect Manufacturing Costs</a:t>
            </a:r>
            <a:r>
              <a:rPr lang="en-US" sz="1200" dirty="0"/>
              <a:t> 2</a:t>
            </a:r>
          </a:p>
        </p:txBody>
      </p:sp>
      <p:pic>
        <p:nvPicPr>
          <p:cNvPr id="4" name="Picture 2" descr="Flowchart illustrating indirect costs.&#10;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9399"/>
            <a:ext cx="8229600" cy="3831801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61207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Prime Costs and Conversion Costs</a:t>
            </a:r>
            <a:endParaRPr lang="en-US" sz="1200" dirty="0"/>
          </a:p>
        </p:txBody>
      </p:sp>
      <p:pic>
        <p:nvPicPr>
          <p:cNvPr id="5" name="Picture 2" descr="Flowchart in horizontal format that compares prime costs to conversion costs.&#10;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8249"/>
            <a:ext cx="8229600" cy="4096237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150901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Nonmanufacturing (Period)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pPr algn="ctr"/>
            <a:r>
              <a:rPr lang="en-US" sz="2600" dirty="0"/>
              <a:t>Recognized as expenses when the costs are incurred</a:t>
            </a:r>
          </a:p>
        </p:txBody>
      </p:sp>
      <p:pic>
        <p:nvPicPr>
          <p:cNvPr id="10" name="Picture 3" descr="Flowchart in horizontal format that illustrates nonmanufacturing costs.&#10;&#10;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3988239"/>
          </a:xfrm>
        </p:spPr>
      </p:pic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3341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508760"/>
            <a:ext cx="6675120" cy="548640"/>
          </a:xfrm>
          <a:solidFill>
            <a:srgbClr val="C6D9F1"/>
          </a:solidFill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2-3</a:t>
            </a:r>
            <a:r>
              <a:rPr lang="en-US" sz="28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400" dirty="0">
                <a:ea typeface="ＭＳ Ｐゴシック" panose="020B0600070205080204" pitchFamily="34" charset="-128"/>
              </a:rPr>
              <a:t>Explain the process of cost allocation.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590800"/>
            <a:ext cx="8229600" cy="1188720"/>
          </a:xfrm>
        </p:spPr>
        <p:txBody>
          <a:bodyPr/>
          <a:lstStyle/>
          <a:p>
            <a:pPr algn="ctr"/>
            <a:r>
              <a:rPr lang="en-US" sz="2800" dirty="0"/>
              <a:t>It is the process of assigning indirect costs to products, services, people, business units, etc.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2-3</a:t>
            </a:r>
          </a:p>
        </p:txBody>
      </p:sp>
    </p:spTree>
    <p:extLst>
      <p:ext uri="{BB962C8B-B14F-4D97-AF65-F5344CB8AC3E}">
        <p14:creationId xmlns:p14="http://schemas.microsoft.com/office/powerpoint/2010/main" val="338058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</a:t>
            </a:r>
            <a:r>
              <a:rPr lang="en-US" sz="1200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914400"/>
          </a:xfrm>
          <a:solidFill>
            <a:srgbClr val="DDD9C3"/>
          </a:solidFill>
          <a:ln w="19050">
            <a:solidFill>
              <a:srgbClr val="B44600"/>
            </a:solidFill>
          </a:ln>
        </p:spPr>
        <p:txBody>
          <a:bodyPr/>
          <a:lstStyle/>
          <a:p>
            <a:pPr marL="457200" indent="-457200" defTabSz="365125">
              <a:buFont typeface="+mj-lt"/>
              <a:buAutoNum type="arabicPeriod"/>
              <a:defRPr/>
            </a:pPr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Define the cost pool:</a:t>
            </a:r>
            <a:b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</a:br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The collection of costs to be assigned to cost objects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872740"/>
            <a:ext cx="8229600" cy="1280160"/>
          </a:xfrm>
          <a:solidFill>
            <a:srgbClr val="DDD9C3"/>
          </a:solidFill>
          <a:ln w="19050">
            <a:solidFill>
              <a:srgbClr val="B44600"/>
            </a:solidFill>
          </a:ln>
        </p:spPr>
        <p:txBody>
          <a:bodyPr/>
          <a:lstStyle/>
          <a:p>
            <a:pPr marL="457200" indent="-457200" defTabSz="365125">
              <a:buFont typeface="+mj-lt"/>
              <a:buAutoNum type="arabicPeriod" startAt="2"/>
              <a:defRPr/>
            </a:pPr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Determine the cost allocation rule:</a:t>
            </a:r>
            <a:b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</a:br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The method used to assign costs in the cost pool to cost objects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4434840"/>
            <a:ext cx="8229600" cy="1280160"/>
          </a:xfrm>
          <a:solidFill>
            <a:srgbClr val="DDD9C3"/>
          </a:solidFill>
          <a:ln w="19050">
            <a:solidFill>
              <a:srgbClr val="B446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dirty="0">
                <a:latin typeface="Gill Sans"/>
                <a:cs typeface="Gill Sans"/>
              </a:rPr>
              <a:t>Assign the costs in the cost pool to the cost object:</a:t>
            </a:r>
            <a:br>
              <a:rPr lang="en-US" sz="2400" dirty="0">
                <a:latin typeface="Gill Sans"/>
                <a:cs typeface="Gill Sans"/>
              </a:rPr>
            </a:br>
            <a:r>
              <a:rPr lang="en-US" sz="2400" dirty="0">
                <a:latin typeface="Gill Sans"/>
                <a:cs typeface="Gill Sans"/>
              </a:rPr>
              <a:t>Any end to which a cost is assigned—product, product line, department, customer, etc.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2-3</a:t>
            </a:r>
          </a:p>
        </p:txBody>
      </p:sp>
    </p:spTree>
    <p:extLst>
      <p:ext uri="{BB962C8B-B14F-4D97-AF65-F5344CB8AC3E}">
        <p14:creationId xmlns:p14="http://schemas.microsoft.com/office/powerpoint/2010/main" val="405035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algn="ctr"/>
            <a:r>
              <a:rPr lang="en-US" sz="2400" dirty="0"/>
              <a:t>Rockford Corporation has two divisions: East Coast and West Coast. Both divisions are supported by the IS Group.</a:t>
            </a: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62608"/>
              </p:ext>
            </p:extLst>
          </p:nvPr>
        </p:nvGraphicFramePr>
        <p:xfrm>
          <a:off x="914400" y="2407920"/>
          <a:ext cx="7315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8316327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796547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261408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20959338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East Coast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West Coast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1536"/>
                  </a:ext>
                </a:extLst>
              </a:tr>
              <a:tr h="54864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Revenues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$80 million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$20 million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$100 million</a:t>
                      </a: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96984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0" y="3810000"/>
            <a:ext cx="8412480" cy="2006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Define the cost pool: IS department’s costs of $1,000,000</a:t>
            </a:r>
          </a:p>
          <a:p>
            <a:pPr marL="457200" indent="-457200">
              <a:buAutoNum type="arabicPeriod"/>
            </a:pPr>
            <a:r>
              <a:rPr lang="en-US" sz="2000" dirty="0"/>
              <a:t>Determine the cost allocation rule: IS costs are allocated based on 								          divisional revenue. (% of revenue)</a:t>
            </a:r>
          </a:p>
          <a:p>
            <a:pPr marL="457200" indent="-457200">
              <a:buAutoNum type="arabicPeriod"/>
            </a:pPr>
            <a:r>
              <a:rPr lang="en-US" sz="2000" dirty="0"/>
              <a:t>Assign to the cost object: East Coast: 80% of cost</a:t>
            </a:r>
            <a:br>
              <a:rPr lang="en-US" sz="2000" dirty="0"/>
            </a:br>
            <a:r>
              <a:rPr lang="en-US" sz="2000" dirty="0"/>
              <a:t>						  West Coast: 20% of cost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2-3</a:t>
            </a:r>
          </a:p>
        </p:txBody>
      </p:sp>
    </p:spTree>
    <p:extLst>
      <p:ext uri="{BB962C8B-B14F-4D97-AF65-F5344CB8AC3E}">
        <p14:creationId xmlns:p14="http://schemas.microsoft.com/office/powerpoint/2010/main" val="249416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Flow Diagram</a:t>
            </a:r>
          </a:p>
        </p:txBody>
      </p:sp>
      <p:pic>
        <p:nvPicPr>
          <p:cNvPr id="9" name="Picture 2" descr="Diagram depicts cost flow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2" y="1323974"/>
            <a:ext cx="7731276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62000" y="5562600"/>
            <a:ext cx="6629400" cy="78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aseline="30000" dirty="0"/>
              <a:t>a</a:t>
            </a:r>
            <a:r>
              <a:rPr lang="en-US" sz="2000" dirty="0"/>
              <a:t> 80% = $80 million revenue ÷ ($80 million + $20 million) </a:t>
            </a:r>
          </a:p>
          <a:p>
            <a:pPr>
              <a:spcBef>
                <a:spcPts val="0"/>
              </a:spcBef>
            </a:pPr>
            <a:r>
              <a:rPr lang="en-US" sz="2000" baseline="30000" dirty="0"/>
              <a:t>b</a:t>
            </a:r>
            <a:r>
              <a:rPr lang="en-US" sz="2000" dirty="0"/>
              <a:t> 20% = $20 million revenue ÷ ($80 million + $20 million)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200400" y="6477000"/>
            <a:ext cx="2743200" cy="182880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Details of Manufacturing Cost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  <a:solidFill>
            <a:srgbClr val="C6D9F1"/>
          </a:solidFill>
        </p:spPr>
        <p:txBody>
          <a:bodyPr/>
          <a:lstStyle/>
          <a:p>
            <a:pPr marL="1188720" indent="-1188720" defTabSz="365760">
              <a:defRPr/>
            </a:pPr>
            <a:r>
              <a:rPr lang="en-US" sz="24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2-4</a:t>
            </a:r>
            <a:r>
              <a:rPr lang="en-US" sz="24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000" dirty="0">
                <a:ea typeface="ＭＳ Ｐゴシック" panose="020B0600070205080204" pitchFamily="34" charset="-128"/>
              </a:rPr>
              <a:t>Understand how material, labor, and overhead costs are added to a product at each stage of the production process.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8229600" cy="838200"/>
          </a:xfrm>
          <a:solidFill>
            <a:srgbClr val="DDD9C3"/>
          </a:solidFill>
          <a:ln w="1905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Product costs are recorded in inventory when costs are incurred.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3124200"/>
            <a:ext cx="8229600" cy="3505200"/>
          </a:xfrm>
        </p:spPr>
        <p:txBody>
          <a:bodyPr/>
          <a:lstStyle/>
          <a:p>
            <a:r>
              <a:rPr lang="en-US" sz="2400" dirty="0"/>
              <a:t>A manufacturing company has three inventory accounts:</a:t>
            </a:r>
          </a:p>
          <a:p>
            <a:pPr marL="914400" indent="-457200">
              <a:buAutoNum type="arabicPeriod"/>
            </a:pPr>
            <a:r>
              <a:rPr lang="en-US" sz="2400" dirty="0"/>
              <a:t>Raw Materials Inventory:</a:t>
            </a:r>
            <a:br>
              <a:rPr lang="en-US" sz="2400" dirty="0"/>
            </a:br>
            <a:r>
              <a:rPr lang="en-US" sz="2400" dirty="0"/>
              <a:t>Materials purchased to make a product</a:t>
            </a:r>
          </a:p>
          <a:p>
            <a:pPr marL="914400" indent="-457200">
              <a:buAutoNum type="arabicPeriod"/>
            </a:pPr>
            <a:r>
              <a:rPr lang="en-US" sz="2400" dirty="0"/>
              <a:t>Work-in-Process Inventory:</a:t>
            </a:r>
            <a:br>
              <a:rPr lang="en-US" sz="2400" dirty="0"/>
            </a:br>
            <a:r>
              <a:rPr lang="en-US" sz="2400" dirty="0"/>
              <a:t>Products currently in the production process, but not yet completed</a:t>
            </a:r>
          </a:p>
          <a:p>
            <a:pPr marL="914400" indent="-457200">
              <a:buAutoNum type="arabicPeriod"/>
            </a:pPr>
            <a:r>
              <a:rPr lang="en-US" sz="2400" dirty="0"/>
              <a:t>Finished Goods Inventory:</a:t>
            </a:r>
            <a:br>
              <a:rPr lang="en-US" sz="2400" dirty="0"/>
            </a:br>
            <a:r>
              <a:rPr lang="en-US" sz="2400" dirty="0"/>
              <a:t>Completed products that have not yet been sold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2-4</a:t>
            </a:r>
          </a:p>
        </p:txBody>
      </p:sp>
    </p:spTree>
    <p:extLst>
      <p:ext uri="{BB962C8B-B14F-4D97-AF65-F5344CB8AC3E}">
        <p14:creationId xmlns:p14="http://schemas.microsoft.com/office/powerpoint/2010/main" val="387181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Concepts and Behavior</a:t>
            </a:r>
          </a:p>
        </p:txBody>
      </p:sp>
    </p:spTree>
    <p:extLst>
      <p:ext uri="{BB962C8B-B14F-4D97-AF65-F5344CB8AC3E}">
        <p14:creationId xmlns:p14="http://schemas.microsoft.com/office/powerpoint/2010/main" val="363768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</p:spPr>
        <p:txBody>
          <a:bodyPr/>
          <a:lstStyle/>
          <a:p>
            <a:r>
              <a:rPr lang="en-US" sz="3600" dirty="0"/>
              <a:t>Inventory Accounts – The Balance Sheet</a:t>
            </a:r>
          </a:p>
        </p:txBody>
      </p:sp>
      <p:pic>
        <p:nvPicPr>
          <p:cNvPr id="8" name="Picture 2" descr="Horizontal flowchart of inventory calculations. &#10;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76400"/>
            <a:ext cx="8778240" cy="4561594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2863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Costs Flow through the Statements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1097280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006991"/>
                </a:solidFill>
              </a:rPr>
              <a:t>THREE RIVERS FABRICATION</a:t>
            </a:r>
            <a:br>
              <a:rPr lang="en-US" sz="1600" b="1" dirty="0">
                <a:solidFill>
                  <a:srgbClr val="006991"/>
                </a:solidFill>
              </a:rPr>
            </a:br>
            <a:r>
              <a:rPr lang="en-US" sz="1600" b="1" dirty="0">
                <a:solidFill>
                  <a:srgbClr val="006991"/>
                </a:solidFill>
              </a:rPr>
              <a:t>Cost of Goods Manufactured and Sold Statement</a:t>
            </a:r>
            <a:br>
              <a:rPr lang="en-US" sz="1600" b="1" dirty="0">
                <a:solidFill>
                  <a:srgbClr val="006991"/>
                </a:solidFill>
              </a:rPr>
            </a:br>
            <a:r>
              <a:rPr lang="en-US" sz="1600" b="1" dirty="0">
                <a:solidFill>
                  <a:srgbClr val="006991"/>
                </a:solidFill>
              </a:rPr>
              <a:t>For the Year Ending December 31, Year 2</a:t>
            </a:r>
            <a:r>
              <a:rPr lang="en-US" sz="1600" dirty="0">
                <a:solidFill>
                  <a:srgbClr val="006991"/>
                </a:solidFill>
              </a:rPr>
              <a:t/>
            </a:r>
            <a:br>
              <a:rPr lang="en-US" sz="1600" dirty="0">
                <a:solidFill>
                  <a:srgbClr val="006991"/>
                </a:solidFill>
              </a:rPr>
            </a:br>
            <a:r>
              <a:rPr lang="en-US" sz="1600" b="1" dirty="0">
                <a:solidFill>
                  <a:srgbClr val="006991"/>
                </a:solidFill>
              </a:rPr>
              <a:t>($000)</a:t>
            </a:r>
            <a:endParaRPr lang="en-US" sz="1600" dirty="0">
              <a:solidFill>
                <a:srgbClr val="006991"/>
              </a:solidFill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47659"/>
              </p:ext>
            </p:extLst>
          </p:nvPr>
        </p:nvGraphicFramePr>
        <p:xfrm>
          <a:off x="822960" y="2286000"/>
          <a:ext cx="7498080" cy="334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162857371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294938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73160519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654721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work-in-process inventory, January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906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Manufacturing costs during the year: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4463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materials: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4448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inventory, January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  190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0833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purchases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11,254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039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4864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materials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available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$11,444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288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ending inventory, Dec.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144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308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4864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material put into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$11,300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658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90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Manufacturing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overhead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13,560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415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manufacturing costs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incurred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27,300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150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work-in-process during the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$27,840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688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ending work-in-process inventory, December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620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292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$27,220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567667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Next, determine the cost of goods sold.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2-4</a:t>
            </a:r>
          </a:p>
        </p:txBody>
      </p:sp>
    </p:spTree>
    <p:extLst>
      <p:ext uri="{BB962C8B-B14F-4D97-AF65-F5344CB8AC3E}">
        <p14:creationId xmlns:p14="http://schemas.microsoft.com/office/powerpoint/2010/main" val="406866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Costs Flow through the Statements</a:t>
            </a:r>
            <a:r>
              <a:rPr lang="en-US" sz="1200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1097280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006991"/>
                </a:solidFill>
              </a:rPr>
              <a:t>THREE RIVERS FABRICATION</a:t>
            </a:r>
            <a:br>
              <a:rPr lang="en-US" sz="1600" b="1" dirty="0">
                <a:solidFill>
                  <a:srgbClr val="006991"/>
                </a:solidFill>
              </a:rPr>
            </a:br>
            <a:r>
              <a:rPr lang="en-US" sz="1600" b="1" dirty="0">
                <a:solidFill>
                  <a:srgbClr val="006991"/>
                </a:solidFill>
              </a:rPr>
              <a:t>Cost of Goods Manufactured and Sold Statement</a:t>
            </a:r>
            <a:br>
              <a:rPr lang="en-US" sz="1600" b="1" dirty="0">
                <a:solidFill>
                  <a:srgbClr val="006991"/>
                </a:solidFill>
              </a:rPr>
            </a:br>
            <a:r>
              <a:rPr lang="en-US" sz="1600" b="1" dirty="0">
                <a:solidFill>
                  <a:srgbClr val="006991"/>
                </a:solidFill>
              </a:rPr>
              <a:t>For the Year Ending December 31, Year 2</a:t>
            </a:r>
            <a:r>
              <a:rPr lang="en-US" sz="1600" dirty="0">
                <a:solidFill>
                  <a:srgbClr val="006991"/>
                </a:solidFill>
              </a:rPr>
              <a:t/>
            </a:r>
            <a:br>
              <a:rPr lang="en-US" sz="1600" dirty="0">
                <a:solidFill>
                  <a:srgbClr val="006991"/>
                </a:solidFill>
              </a:rPr>
            </a:br>
            <a:r>
              <a:rPr lang="en-US" sz="1600" b="1" dirty="0">
                <a:solidFill>
                  <a:srgbClr val="006991"/>
                </a:solidFill>
              </a:rPr>
              <a:t>($000)</a:t>
            </a:r>
            <a:endParaRPr lang="en-US" sz="1600" dirty="0">
              <a:solidFill>
                <a:srgbClr val="006991"/>
              </a:solidFill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25572"/>
              </p:ext>
            </p:extLst>
          </p:nvPr>
        </p:nvGraphicFramePr>
        <p:xfrm>
          <a:off x="822960" y="2264780"/>
          <a:ext cx="7498080" cy="430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162857371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294938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73160519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654721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work-in-process inventory, January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906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Manufacturing costs during the year: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4463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materials: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4448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inventory, January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  190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0833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purchases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11,254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039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4864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materials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available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$11,444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288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ending inventory, December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144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308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54864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material put into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$11,300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0658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90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Manufacturing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overhead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13,560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415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274320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manufacturing costs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incurred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27,300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150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work-in-process during the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$27,840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688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ending work-in-process inventory, December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620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292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$27,220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567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finished goods inventory, January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840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719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Finished goods available for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$28,060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8878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ending finished goods inventory, December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1,860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237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en-US" sz="14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$26,200</a:t>
                      </a:r>
                      <a:endParaRPr lang="en-US" sz="14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609333"/>
                  </a:ext>
                </a:extLst>
              </a:tr>
            </a:tbl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2-4</a:t>
            </a:r>
          </a:p>
        </p:txBody>
      </p:sp>
    </p:spTree>
    <p:extLst>
      <p:ext uri="{BB962C8B-B14F-4D97-AF65-F5344CB8AC3E}">
        <p14:creationId xmlns:p14="http://schemas.microsoft.com/office/powerpoint/2010/main" val="5870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Costs Flow through the Statements</a:t>
            </a:r>
            <a:r>
              <a:rPr lang="en-US" sz="1200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0400"/>
            <a:ext cx="7772400" cy="129540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006991"/>
                </a:solidFill>
              </a:rPr>
              <a:t>THREE RIVERS FABRICATION</a:t>
            </a:r>
            <a:br>
              <a:rPr lang="en-US" sz="2000" b="1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Income Statement</a:t>
            </a:r>
            <a:br>
              <a:rPr lang="en-US" sz="2000" b="1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For the Year Ending December 31, Year 2</a:t>
            </a:r>
            <a:br>
              <a:rPr lang="en-US" sz="2000" b="1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($000)</a:t>
            </a:r>
            <a:endParaRPr lang="en-US" sz="2000" dirty="0">
              <a:solidFill>
                <a:srgbClr val="006991"/>
              </a:solidFill>
            </a:endParaRPr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09500"/>
              </p:ext>
            </p:extLst>
          </p:nvPr>
        </p:nvGraphicFramePr>
        <p:xfrm>
          <a:off x="1417320" y="3228694"/>
          <a:ext cx="63093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640">
                  <a:extLst>
                    <a:ext uri="{9D8B030D-6E8A-4147-A177-3AD203B41FA5}">
                      <a16:colId xmlns:a16="http://schemas.microsoft.com/office/drawing/2014/main" val="403161702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13691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revenue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$40,900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50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sold (see Exhibit 2.8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26,200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87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margin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$14,700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93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marketing and administrative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7,700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11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profit before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taxes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7,000</a:t>
                      </a:r>
                      <a:endParaRPr lang="en-US" sz="20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72382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2-4</a:t>
            </a:r>
          </a:p>
        </p:txBody>
      </p:sp>
    </p:spTree>
    <p:extLst>
      <p:ext uri="{BB962C8B-B14F-4D97-AF65-F5344CB8AC3E}">
        <p14:creationId xmlns:p14="http://schemas.microsoft.com/office/powerpoint/2010/main" val="375178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71600"/>
            <a:ext cx="7589520" cy="914400"/>
          </a:xfrm>
          <a:solidFill>
            <a:srgbClr val="C6D9F1"/>
          </a:solidFill>
        </p:spPr>
        <p:txBody>
          <a:bodyPr/>
          <a:lstStyle/>
          <a:p>
            <a:pPr marL="1371600" indent="-1371600" defTabSz="365760">
              <a:defRPr/>
            </a:pPr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2-5</a:t>
            </a:r>
            <a:r>
              <a:rPr lang="en-US" sz="28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400" dirty="0">
                <a:ea typeface="ＭＳ Ｐゴシック" panose="020B0600070205080204" pitchFamily="34" charset="-128"/>
              </a:rPr>
              <a:t>Define basic cost behaviors, including fixed, variable, </a:t>
            </a:r>
            <a:r>
              <a:rPr lang="en-US" sz="2400" dirty="0" err="1">
                <a:ea typeface="ＭＳ Ｐゴシック" panose="020B0600070205080204" pitchFamily="34" charset="-128"/>
              </a:rPr>
              <a:t>semivariable</a:t>
            </a:r>
            <a:r>
              <a:rPr lang="en-US" sz="2400" dirty="0">
                <a:ea typeface="ＭＳ Ｐゴシック" panose="020B0600070205080204" pitchFamily="34" charset="-128"/>
              </a:rPr>
              <a:t>, and step costs.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712720"/>
            <a:ext cx="8229600" cy="155448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28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Cost Behavior</a:t>
            </a:r>
          </a:p>
          <a:p>
            <a:pPr algn="ctr" defTabSz="274320">
              <a:defRPr/>
            </a:pPr>
            <a:r>
              <a:rPr lang="en-US" sz="2800" dirty="0">
                <a:latin typeface="Gill Sans"/>
                <a:ea typeface="ＭＳ Ｐゴシック" panose="020B0600070205080204" pitchFamily="34" charset="-128"/>
                <a:cs typeface="Gill Sans"/>
              </a:rPr>
              <a:t>How costs respond to a change in activity level within the relevant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4688840"/>
            <a:ext cx="8229600" cy="155448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28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Relevant Range</a:t>
            </a:r>
          </a:p>
          <a:p>
            <a:pPr algn="ctr" defTabSz="274320">
              <a:defRPr/>
            </a:pPr>
            <a:r>
              <a:rPr lang="en-US" sz="2800" dirty="0">
                <a:latin typeface="Gill Sans"/>
                <a:ea typeface="ＭＳ Ｐゴシック" panose="020B0600070205080204" pitchFamily="34" charset="-128"/>
                <a:cs typeface="Gill Sans"/>
              </a:rPr>
              <a:t>Activity levels within which a given total fixed cost or unit variable cost will be unchanged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2-5</a:t>
            </a:r>
          </a:p>
        </p:txBody>
      </p:sp>
    </p:spTree>
    <p:extLst>
      <p:ext uri="{BB962C8B-B14F-4D97-AF65-F5344CB8AC3E}">
        <p14:creationId xmlns:p14="http://schemas.microsoft.com/office/powerpoint/2010/main" val="1513322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86868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Fixed costs in total remain unchanged as volume changes within the relevant range.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2176780"/>
            <a:ext cx="7315200" cy="82296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Fixed costs per unit varies inversely to a change in activity.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914400" y="3014980"/>
            <a:ext cx="7315200" cy="50292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cs typeface="Gill Sans"/>
              </a:rPr>
              <a:t>Fixed costs are “fixed” in “total” as activity changes.</a:t>
            </a:r>
          </a:p>
        </p:txBody>
      </p:sp>
      <p:pic>
        <p:nvPicPr>
          <p:cNvPr id="11" name="Picture 5" descr="A fixed cost graph shows cost as a function of activity level. Regardless of the activity level, the cost is always $25."/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78" y="3581400"/>
            <a:ext cx="6163445" cy="3017520"/>
          </a:xfrm>
        </p:spPr>
      </p:pic>
      <p:sp>
        <p:nvSpPr>
          <p:cNvPr id="12" name="Content Placeholder 6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2-5</a:t>
            </a:r>
          </a:p>
        </p:txBody>
      </p:sp>
    </p:spTree>
    <p:extLst>
      <p:ext uri="{BB962C8B-B14F-4D97-AF65-F5344CB8AC3E}">
        <p14:creationId xmlns:p14="http://schemas.microsoft.com/office/powerpoint/2010/main" val="3253365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86868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Costs that change in direct proportion with a change in the volume within the relevant range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14400" y="2176780"/>
            <a:ext cx="7315200" cy="50292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Variable costs “vary” in “total” as activity changes.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914400" y="2692400"/>
            <a:ext cx="7315200" cy="82296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cs typeface="Gill Sans"/>
              </a:rPr>
              <a:t>Variable cost per unit stays constant when activity changes within the relevant range.</a:t>
            </a:r>
          </a:p>
        </p:txBody>
      </p:sp>
      <p:pic>
        <p:nvPicPr>
          <p:cNvPr id="11" name="Picture 5" descr="A variable costs graph shows cost as a function of activity level. Here, cost increases linearly as activity level increases, such that the cost is $0 when the activity level is 0 and roughly $32 when the activity level is 4."/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78" y="3581400"/>
            <a:ext cx="6163445" cy="3017519"/>
          </a:xfrm>
        </p:spPr>
      </p:pic>
      <p:sp>
        <p:nvSpPr>
          <p:cNvPr id="12" name="Content Placeholder 6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2-5</a:t>
            </a:r>
          </a:p>
        </p:txBody>
      </p:sp>
    </p:spTree>
    <p:extLst>
      <p:ext uri="{BB962C8B-B14F-4D97-AF65-F5344CB8AC3E}">
        <p14:creationId xmlns:p14="http://schemas.microsoft.com/office/powerpoint/2010/main" val="134639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Range</a:t>
            </a:r>
          </a:p>
        </p:txBody>
      </p:sp>
      <p:pic>
        <p:nvPicPr>
          <p:cNvPr id="8" name="Picture 2" descr="A relevant range graph shows fixed costs as a function of volume. When volume is between 1,000 and 5,000, fixed costs remain constant at just under 100,000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86800" cy="4601452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2-5</a:t>
            </a:r>
          </a:p>
        </p:txBody>
      </p:sp>
    </p:spTree>
    <p:extLst>
      <p:ext uri="{BB962C8B-B14F-4D97-AF65-F5344CB8AC3E}">
        <p14:creationId xmlns:p14="http://schemas.microsoft.com/office/powerpoint/2010/main" val="2484901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Semivariable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1295400"/>
            <a:ext cx="4023360" cy="82296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Costs that have both fixed and variable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560320" y="2133600"/>
            <a:ext cx="4023360" cy="45720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Also known as mixed costs</a:t>
            </a:r>
          </a:p>
        </p:txBody>
      </p:sp>
      <p:pic>
        <p:nvPicPr>
          <p:cNvPr id="10" name="Picture 4" descr="A semivariable costs graph shows cost as a function of activity level. Cost increases linearly as activity level increases, but is not $0 to start with. At an activity level of 0, cost is $10; at an activity level of 4, cost is $30.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5246"/>
            <a:ext cx="7315200" cy="3581400"/>
          </a:xfrm>
        </p:spPr>
      </p:pic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2-5</a:t>
            </a:r>
          </a:p>
        </p:txBody>
      </p:sp>
    </p:spTree>
    <p:extLst>
      <p:ext uri="{BB962C8B-B14F-4D97-AF65-F5344CB8AC3E}">
        <p14:creationId xmlns:p14="http://schemas.microsoft.com/office/powerpoint/2010/main" val="1305800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295400"/>
            <a:ext cx="6675120" cy="82296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pPr algn="ctr"/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Costs that increase in total with steps when the volume changes to a particular level.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234440" y="2133600"/>
            <a:ext cx="6675120" cy="457200"/>
          </a:xfrm>
          <a:solidFill>
            <a:srgbClr val="DDD9C3"/>
          </a:solidFill>
          <a:ln w="12700">
            <a:solidFill>
              <a:srgbClr val="B44600"/>
            </a:solidFill>
          </a:ln>
        </p:spPr>
        <p:txBody>
          <a:bodyPr/>
          <a:lstStyle/>
          <a:p>
            <a:pPr algn="ctr"/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Also known as semifixed costs.</a:t>
            </a:r>
          </a:p>
        </p:txBody>
      </p:sp>
      <p:pic>
        <p:nvPicPr>
          <p:cNvPr id="10" name="Picture 4" descr="A step costs graph shows cost as a function of activity level. For an activity level between 0 and 1, cost is $10. For an activity level between 1 and 2, cost is $15. For an activity level between 2 and 3, cost is $20. For an activity level between 3 and 4, cost is $25.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5246"/>
            <a:ext cx="7315200" cy="3581399"/>
          </a:xfrm>
        </p:spPr>
      </p:pic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2-5</a:t>
            </a:r>
          </a:p>
        </p:txBody>
      </p:sp>
    </p:spTree>
    <p:extLst>
      <p:ext uri="{BB962C8B-B14F-4D97-AF65-F5344CB8AC3E}">
        <p14:creationId xmlns:p14="http://schemas.microsoft.com/office/powerpoint/2010/main" val="128376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12480" cy="4572000"/>
          </a:xfrm>
          <a:solidFill>
            <a:srgbClr val="C6D9F1"/>
          </a:solidFill>
        </p:spPr>
        <p:txBody>
          <a:bodyPr/>
          <a:lstStyle/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2-1</a:t>
            </a:r>
            <a:r>
              <a:rPr lang="en-US" sz="2400" dirty="0"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Explain the basic concept of “cost.”</a:t>
            </a:r>
          </a:p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2-2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Explain how costs are presented in financial statements.</a:t>
            </a:r>
          </a:p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2-3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Explain the process of cost allocation.</a:t>
            </a:r>
          </a:p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2-4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Understand how material, labor, and overhead costs are added to a product at each stage of the production process.</a:t>
            </a:r>
          </a:p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2-5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Define basic cost behaviors, including fixed, variable, </a:t>
            </a:r>
            <a:r>
              <a:rPr lang="en-US" sz="2000" dirty="0" err="1">
                <a:cs typeface="Arial" charset="0"/>
              </a:rPr>
              <a:t>semivariable</a:t>
            </a:r>
            <a:r>
              <a:rPr lang="en-US" sz="2000" dirty="0">
                <a:cs typeface="Arial" charset="0"/>
              </a:rPr>
              <a:t>, and step costs.</a:t>
            </a:r>
          </a:p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2-6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Identify the components of a product’s costs.</a:t>
            </a:r>
          </a:p>
          <a:p>
            <a:pPr marL="1371600" indent="-1371600" defTabSz="365125">
              <a:defRPr/>
            </a:pP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LO 2-7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en-US" sz="2000" dirty="0">
                <a:cs typeface="Arial" charset="0"/>
              </a:rPr>
              <a:t>Understand the distinction between financial and contribution margin income statements.</a:t>
            </a:r>
          </a:p>
        </p:txBody>
      </p:sp>
    </p:spTree>
    <p:extLst>
      <p:ext uri="{BB962C8B-B14F-4D97-AF65-F5344CB8AC3E}">
        <p14:creationId xmlns:p14="http://schemas.microsoft.com/office/powerpoint/2010/main" val="38981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Product Costs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95400"/>
            <a:ext cx="7680960" cy="548640"/>
          </a:xfrm>
          <a:solidFill>
            <a:srgbClr val="C6D9F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LO 2-6</a:t>
            </a:r>
            <a:r>
              <a:rPr lang="en-US" sz="2800" dirty="0">
                <a:solidFill>
                  <a:srgbClr val="0000CC"/>
                </a:solidFill>
              </a:rPr>
              <a:t>	</a:t>
            </a:r>
            <a:r>
              <a:rPr lang="en-US" sz="2400" dirty="0">
                <a:cs typeface="Arial" charset="0"/>
              </a:rPr>
              <a:t>Identify the components of a product</a:t>
            </a:r>
            <a:r>
              <a:rPr lang="ja-JP" altLang="en-US" sz="2400" dirty="0">
                <a:cs typeface="Arial" charset="0"/>
              </a:rPr>
              <a:t>’</a:t>
            </a:r>
            <a:r>
              <a:rPr lang="en-US" sz="2400" dirty="0">
                <a:cs typeface="Arial" charset="0"/>
              </a:rPr>
              <a:t>s costs.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325880" y="2225040"/>
            <a:ext cx="6492240" cy="1280160"/>
          </a:xfrm>
          <a:solidFill>
            <a:srgbClr val="FFAA6E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 defTabSz="365125">
              <a:spcBef>
                <a:spcPts val="0"/>
              </a:spcBef>
              <a:defRPr/>
            </a:pPr>
            <a:r>
              <a:rPr lang="en-US" sz="24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Full Cost</a:t>
            </a:r>
          </a:p>
          <a:p>
            <a:pPr algn="ctr" defTabSz="365125">
              <a:spcBef>
                <a:spcPts val="0"/>
              </a:spcBef>
              <a:defRPr/>
            </a:pPr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The sum of all costs of manufacturing and selling a unit of the 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325880" y="3688080"/>
            <a:ext cx="6492240" cy="1280160"/>
          </a:xfrm>
          <a:solidFill>
            <a:srgbClr val="FFAA6E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 defTabSz="365125">
              <a:spcBef>
                <a:spcPts val="0"/>
              </a:spcBef>
              <a:defRPr/>
            </a:pPr>
            <a:r>
              <a:rPr lang="en-US" sz="24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Full Absorption Cost</a:t>
            </a:r>
          </a:p>
          <a:p>
            <a:pPr algn="ctr" defTabSz="365125">
              <a:spcBef>
                <a:spcPts val="0"/>
              </a:spcBef>
              <a:defRPr/>
            </a:pPr>
            <a:r>
              <a:rPr lang="en-US" sz="2400" dirty="0">
                <a:latin typeface="Gill Sans"/>
                <a:ea typeface="ＭＳ Ｐゴシック" panose="020B0600070205080204" pitchFamily="34" charset="-128"/>
                <a:cs typeface="Gill Sans"/>
              </a:rPr>
              <a:t>The sum of all variable and fixed costs of manufacturing a unit of the product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1325880" y="5151120"/>
            <a:ext cx="6492240" cy="1280160"/>
          </a:xfrm>
          <a:solidFill>
            <a:srgbClr val="FFAA6E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 defTabSz="365125">
              <a:spcBef>
                <a:spcPts val="0"/>
              </a:spcBef>
              <a:defRPr/>
            </a:pPr>
            <a:r>
              <a:rPr lang="en-US" sz="2400" b="1" u="sng" dirty="0">
                <a:solidFill>
                  <a:srgbClr val="030609"/>
                </a:solidFill>
                <a:latin typeface="Gill Sans"/>
                <a:ea typeface="ＭＳ Ｐゴシック" panose="020B0600070205080204" pitchFamily="34" charset="-128"/>
                <a:cs typeface="Gill Sans"/>
              </a:rPr>
              <a:t>Variable Cost</a:t>
            </a:r>
          </a:p>
          <a:p>
            <a:pPr algn="ctr" defTabSz="365125">
              <a:spcBef>
                <a:spcPts val="0"/>
              </a:spcBef>
              <a:defRPr/>
            </a:pPr>
            <a:r>
              <a:rPr lang="en-US" sz="2400" dirty="0">
                <a:solidFill>
                  <a:srgbClr val="030609"/>
                </a:solidFill>
                <a:latin typeface="Gill Sans"/>
                <a:ea typeface="ＭＳ Ｐゴシック" panose="020B0600070205080204" pitchFamily="34" charset="-128"/>
                <a:cs typeface="Gill Sans"/>
              </a:rPr>
              <a:t>The sum of all variable costs of manufacturing and selling a unit of the product</a:t>
            </a:r>
            <a:endParaRPr lang="en-US" sz="2400" dirty="0">
              <a:latin typeface="Gill Sans"/>
              <a:ea typeface="ＭＳ Ｐゴシック" panose="020B0600070205080204" pitchFamily="34" charset="-128"/>
              <a:cs typeface="Gill Sans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2-6</a:t>
            </a:r>
          </a:p>
        </p:txBody>
      </p:sp>
    </p:spTree>
    <p:extLst>
      <p:ext uri="{BB962C8B-B14F-4D97-AF65-F5344CB8AC3E}">
        <p14:creationId xmlns:p14="http://schemas.microsoft.com/office/powerpoint/2010/main" val="423851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Product Costs</a:t>
            </a:r>
            <a:r>
              <a:rPr lang="en-US" sz="1200" dirty="0"/>
              <a:t> 2</a:t>
            </a:r>
            <a:endParaRPr lang="en-US" dirty="0"/>
          </a:p>
        </p:txBody>
      </p:sp>
      <p:pic>
        <p:nvPicPr>
          <p:cNvPr id="8" name="Picture 2" descr="A flowchart shows how a unit variable cost of $27 is arrived at.&#10;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290"/>
            <a:ext cx="8229600" cy="4646019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201210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097280"/>
          </a:xfrm>
        </p:spPr>
        <p:txBody>
          <a:bodyPr/>
          <a:lstStyle/>
          <a:p>
            <a:r>
              <a:rPr lang="en-US" dirty="0"/>
              <a:t>Making Cost Information Useful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95400"/>
            <a:ext cx="7589520" cy="914400"/>
          </a:xfrm>
          <a:solidFill>
            <a:srgbClr val="C6D9F1"/>
          </a:solidFill>
        </p:spPr>
        <p:txBody>
          <a:bodyPr/>
          <a:lstStyle/>
          <a:p>
            <a:pPr marL="1371600" indent="-1371600" defTabSz="365760">
              <a:defRPr/>
            </a:pPr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2-7</a:t>
            </a:r>
            <a:r>
              <a:rPr lang="en-US" sz="28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400" dirty="0">
                <a:ea typeface="ＭＳ Ｐゴシック" panose="020B0600070205080204" pitchFamily="34" charset="-128"/>
              </a:rPr>
              <a:t>Understand the distinction between financial and contribution margin income statements.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362200"/>
            <a:ext cx="3931920" cy="228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u="sng" dirty="0"/>
              <a:t>Full absorption costing: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Required by GAAP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Used for:</a:t>
            </a:r>
          </a:p>
          <a:p>
            <a:pPr marL="4572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Financial purposes</a:t>
            </a:r>
          </a:p>
          <a:p>
            <a:pPr marL="4572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External reporting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54880" y="2362200"/>
            <a:ext cx="3931920" cy="2286000"/>
          </a:xfrm>
        </p:spPr>
        <p:txBody>
          <a:bodyPr/>
          <a:lstStyle/>
          <a:p>
            <a:r>
              <a:rPr lang="en-US" sz="2800" u="sng" dirty="0"/>
              <a:t>Variable costing:</a:t>
            </a:r>
          </a:p>
          <a:p>
            <a:r>
              <a:rPr lang="en-US" sz="2400" dirty="0"/>
              <a:t>Used for:</a:t>
            </a:r>
          </a:p>
          <a:p>
            <a:pPr marL="4572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Managerial purposes</a:t>
            </a:r>
          </a:p>
          <a:p>
            <a:pPr marL="4572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Internal decision making</a:t>
            </a:r>
          </a:p>
        </p:txBody>
      </p:sp>
      <p:graphicFrame>
        <p:nvGraphicFramePr>
          <p:cNvPr id="1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20858"/>
              </p:ext>
            </p:extLst>
          </p:nvPr>
        </p:nvGraphicFramePr>
        <p:xfrm>
          <a:off x="457200" y="4800600"/>
          <a:ext cx="39319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330077137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Sales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4420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Cost of goods sold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462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Gross margin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5363"/>
                  </a:ext>
                </a:extLst>
              </a:tr>
            </a:tbl>
          </a:graphicData>
        </a:graphic>
      </p:graphicFrame>
      <p:graphicFrame>
        <p:nvGraphicFramePr>
          <p:cNvPr id="11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14092"/>
              </p:ext>
            </p:extLst>
          </p:nvPr>
        </p:nvGraphicFramePr>
        <p:xfrm>
          <a:off x="4754880" y="4800600"/>
          <a:ext cx="39319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330077137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4572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Sales revenue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4420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Variable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462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Contribution margin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5363"/>
                  </a:ext>
                </a:extLst>
              </a:tr>
            </a:tbl>
          </a:graphicData>
        </a:graphic>
      </p:graphicFrame>
      <p:sp>
        <p:nvSpPr>
          <p:cNvPr id="9" name="Content Placeholder 7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2-7</a:t>
            </a:r>
          </a:p>
        </p:txBody>
      </p:sp>
    </p:spTree>
    <p:extLst>
      <p:ext uri="{BB962C8B-B14F-4D97-AF65-F5344CB8AC3E}">
        <p14:creationId xmlns:p14="http://schemas.microsoft.com/office/powerpoint/2010/main" val="1230384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Cost Information Useful</a:t>
            </a:r>
            <a:r>
              <a:rPr lang="en-US" sz="1200" dirty="0"/>
              <a:t> 2</a:t>
            </a:r>
            <a:endParaRPr lang="en-US" dirty="0"/>
          </a:p>
        </p:txBody>
      </p:sp>
      <p:pic>
        <p:nvPicPr>
          <p:cNvPr id="8" name="Picture 2" descr="Two side by side flowcharts.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92209"/>
            <a:ext cx="7772402" cy="4464182"/>
          </a:xfr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379353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Income Statement: </a:t>
            </a:r>
            <a:br>
              <a:rPr lang="en-US" sz="3600" dirty="0"/>
            </a:br>
            <a:r>
              <a:rPr lang="en-US" sz="3600" dirty="0"/>
              <a:t>Full Absorption Costing</a:t>
            </a:r>
          </a:p>
        </p:txBody>
      </p:sp>
      <p:pic>
        <p:nvPicPr>
          <p:cNvPr id="8" name="Picture 2" descr="A flowchart illustrating full absorption costing.&#10;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7" y="1820514"/>
            <a:ext cx="7962066" cy="431024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>
              <a:hlinkClick r:id="rId4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827824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Income Statement:  </a:t>
            </a:r>
            <a:br>
              <a:rPr lang="en-US" sz="3600" dirty="0"/>
            </a:br>
            <a:r>
              <a:rPr lang="en-US" sz="3600" dirty="0"/>
              <a:t>Variable Costing</a:t>
            </a:r>
          </a:p>
        </p:txBody>
      </p:sp>
      <p:pic>
        <p:nvPicPr>
          <p:cNvPr id="8" name="Picture 2" descr="Flowchart illustrating variable costing.&#10;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0" y="1752600"/>
            <a:ext cx="8815580" cy="431024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2474301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Chapter 2</a:t>
            </a:r>
          </a:p>
        </p:txBody>
      </p:sp>
    </p:spTree>
    <p:extLst>
      <p:ext uri="{BB962C8B-B14F-4D97-AF65-F5344CB8AC3E}">
        <p14:creationId xmlns:p14="http://schemas.microsoft.com/office/powerpoint/2010/main" val="362019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5560"/>
            <a:ext cx="8229600" cy="170688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B44600"/>
                </a:solidFill>
              </a:rPr>
              <a:t>Accessibility Content: Text Alternatives for Images</a:t>
            </a:r>
          </a:p>
        </p:txBody>
      </p:sp>
    </p:spTree>
    <p:extLst>
      <p:ext uri="{BB962C8B-B14F-4D97-AF65-F5344CB8AC3E}">
        <p14:creationId xmlns:p14="http://schemas.microsoft.com/office/powerpoint/2010/main" val="26039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Cost versus Expenses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Cost is at the top and it points to three other boxes. One reads: Outlay Cost: Past, present, or future cash outflow. The next one reads: Opportunity Costs: Forgone benefit from the best alternative course of action. And the last reads: Expense: Cost charged against revenue in an accounting period.</a:t>
            </a:r>
            <a:endParaRPr lang="en-US" sz="24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Direct and Indirect Manufacturing Costs</a:t>
            </a:r>
            <a:r>
              <a:rPr lang="en-US" sz="1100" dirty="0"/>
              <a:t> 1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Top box reads: Direct Costs: Costs that, for a reasonable cost, can be directly traced to the product.</a:t>
            </a:r>
          </a:p>
          <a:p>
            <a:r>
              <a:rPr lang="en-US" sz="2400" dirty="0"/>
              <a:t>This branches to two boxes below it, the first of which reads: Direct materials: Materials directly traceable to the product. The second reads: Direct labor: Work directly traceable to transforming materials into the finished product.</a:t>
            </a:r>
            <a:endParaRPr lang="en-US" sz="24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08760"/>
            <a:ext cx="6858000" cy="548640"/>
          </a:xfrm>
          <a:solidFill>
            <a:srgbClr val="C6D9F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CC"/>
                </a:solidFill>
                <a:cs typeface="Arial" charset="0"/>
              </a:rPr>
              <a:t>LO 2-1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Explain the basic concept of “cost.”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3098800"/>
            <a:ext cx="8229600" cy="711200"/>
          </a:xfrm>
        </p:spPr>
        <p:txBody>
          <a:bodyPr/>
          <a:lstStyle/>
          <a:p>
            <a:pPr algn="ctr"/>
            <a:r>
              <a:rPr lang="en-US" sz="3600" dirty="0"/>
              <a:t>Cost is a sacrifice of resources.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2-1</a:t>
            </a:r>
          </a:p>
        </p:txBody>
      </p:sp>
    </p:spTree>
    <p:extLst>
      <p:ext uri="{BB962C8B-B14F-4D97-AF65-F5344CB8AC3E}">
        <p14:creationId xmlns:p14="http://schemas.microsoft.com/office/powerpoint/2010/main" val="3528389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Direct and Indirect Manufacturing Costs</a:t>
            </a:r>
            <a:r>
              <a:rPr lang="en-US" sz="1100" dirty="0"/>
              <a:t> </a:t>
            </a:r>
            <a:r>
              <a:rPr lang="en-US" sz="1100" dirty="0" smtClean="0"/>
              <a:t>2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Top box reads: Indirect Costs: Costs that cannot reasonably be directly traced to the product. This points to a box below it reading: Manufacturing Overhead: All production costs except direct materials and direct labor. This branches down into three boxes, which read as follows: Indirect materials, Indirect labor, Other indirect costs.</a:t>
            </a:r>
            <a:endParaRPr lang="en-US" sz="24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Prime Costs and Conversion Costs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At the left is a box that reads: Prime Costs: The “primary” costs of the product. This branches right to two boxes, labeled Direct materials</a:t>
            </a:r>
          </a:p>
          <a:p>
            <a:r>
              <a:rPr lang="en-US" sz="2400" dirty="0"/>
              <a:t>and Direct labor. Then below the Prime Costs box is a box reading: Conversion costs: Costs necessary to  convert” materials into a product. This splits into two boxes at the right as well: Direct labor and Manufacturing overhead.</a:t>
            </a:r>
            <a:endParaRPr lang="en-US" sz="24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Nonmanufacturing (Period) Costs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At the left is a box that reads: Marketing: Costs necessary to sell the  products. This branches right to 3 boxes, labeled Advertising, Sales commissions, and Shipping costs.</a:t>
            </a:r>
          </a:p>
          <a:p>
            <a:r>
              <a:rPr lang="en-US" sz="2400" dirty="0"/>
              <a:t>Then below the Marketing box is a box reading: Administrative: Costs necessary to operate the business. This splits off to 3 boxes at the right as well: Executive salaries, Data processing, and Legal costs.</a:t>
            </a:r>
            <a:endParaRPr lang="en-US" sz="24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Cost Flow Diagram</a:t>
            </a:r>
            <a:r>
              <a:rPr lang="en-US" altLang="en-US" sz="3200" dirty="0"/>
              <a:t> 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20640"/>
          </a:xfrm>
        </p:spPr>
        <p:txBody>
          <a:bodyPr/>
          <a:lstStyle/>
          <a:p>
            <a:r>
              <a:rPr lang="en-US" sz="2400" dirty="0"/>
              <a:t>In the diagram, the cost pool is $1,000,000 for the Corporate IS Group. Calculations for cost allocation are as follow: For the East Coast: 80% based on $80 million revenue ÷ ($80 million + $20 million). For the West Coast: 20% based on $20 million revenue ÷ ($80 million + $20 million). Therefore, the cost allocation rule for percent of revenue is 80% East Coast and 20% West Coast. The cost objects are: East Coast: $800,000, West Coast: $200,000.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Inventory Accounts – The Balance Sheet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206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There are three columns: Direct Materials Inventory, Work-in-Process Inventory, and Finished Goods Inventory.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The Direct Materials Inventory calculates the cost of raw materials, which is transferred to the Work-in-Process (WIP) Inventory: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Beginning RM inventory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+ Purchases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= Raw materials available for production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– Ending RM inventory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= Raw materials transferred to </a:t>
            </a:r>
            <a:r>
              <a:rPr lang="en-US" sz="1400" dirty="0" smtClean="0"/>
              <a:t>WIP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The WIP Inventory calculates the cost of goods completed (or cost of goods manufactured), which is transferred to the Finished Goods Inventory</a:t>
            </a:r>
            <a:r>
              <a:rPr lang="en-US" sz="1400" dirty="0" smtClean="0"/>
              <a:t>: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Beginning WIP inventory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+ Direct materials transferred from raw materials (taken from the Direct Materials Inventory)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+ Direct labor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+ Manufacturing overhead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= Total manufacturing costs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– Ending WIP inventory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= Cost of goods completed (or cost of goods manufactured) and transferred to finished </a:t>
            </a:r>
            <a:r>
              <a:rPr lang="en-US" sz="1400" dirty="0" smtClean="0"/>
              <a:t>goods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The Finished Goods (FG) Inventory calculates the cost of goods sold, which feeds into the Income Statement</a:t>
            </a:r>
            <a:r>
              <a:rPr lang="en-US" sz="1400" dirty="0" smtClean="0"/>
              <a:t>: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Beginning FG inventory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+ Cost of goods completed and transferred from WIP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= Goods available for sale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– Ending FG inventory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= Cost of goods sold</a:t>
            </a:r>
            <a:endParaRPr lang="en-US" sz="14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Components of Product Costs</a:t>
            </a:r>
            <a:r>
              <a:rPr lang="en-US" sz="1050" dirty="0"/>
              <a:t> 2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20640"/>
          </a:xfrm>
        </p:spPr>
        <p:txBody>
          <a:bodyPr/>
          <a:lstStyle/>
          <a:p>
            <a:r>
              <a:rPr lang="en-US" sz="1800" dirty="0"/>
              <a:t>A vertical box at the left shows that the full cost per unit is $40. Next box, shorter depth, shows that of this $40, $29 is the full absorption cost per unit. This leads to a vertical set of 6 boxes as follows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$8 direct materials</a:t>
            </a:r>
          </a:p>
          <a:p>
            <a:r>
              <a:rPr lang="en-US" sz="1800" dirty="0"/>
              <a:t>+ $7 direct labor</a:t>
            </a:r>
          </a:p>
          <a:p>
            <a:r>
              <a:rPr lang="en-US" sz="1800" dirty="0"/>
              <a:t>+ $8 variable manufacturing overhead</a:t>
            </a:r>
          </a:p>
          <a:p>
            <a:r>
              <a:rPr lang="en-US" sz="1800" dirty="0"/>
              <a:t>+ $6 fixed manufacturing overhead</a:t>
            </a:r>
          </a:p>
          <a:p>
            <a:r>
              <a:rPr lang="en-US" sz="1800" dirty="0"/>
              <a:t>= $</a:t>
            </a:r>
            <a:r>
              <a:rPr lang="en-US" sz="1800" dirty="0" smtClean="0"/>
              <a:t>29</a:t>
            </a:r>
            <a:endParaRPr lang="en-US" sz="1800" dirty="0"/>
          </a:p>
          <a:p>
            <a:r>
              <a:rPr lang="en-US" sz="1800" dirty="0"/>
              <a:t>The remaining $11 of the $40 full cost per unit is comprised of variable ($4) and fixed ($7) marketing and administrative costs ($4 + $7 = $11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/>
              <a:t>The direct materials ($8), direct labor ($7), and variable manufacturing overhead ($8) costs comprise the variable manufacturing cost, which is $8 + $7 + $8 = $23. This is added to the variable marketing and administrative costs ($4) to produce the unit variable cost: $23 + $4 = $27.</a:t>
            </a:r>
            <a:endParaRPr lang="en-US" sz="1800" dirty="0"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Making Cost Information Useful</a:t>
            </a:r>
            <a:r>
              <a:rPr lang="en-US" sz="1050" dirty="0"/>
              <a:t> 2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20640"/>
          </a:xfrm>
        </p:spPr>
        <p:txBody>
          <a:bodyPr/>
          <a:lstStyle/>
          <a:p>
            <a:r>
              <a:rPr lang="en-US" sz="2400" dirty="0"/>
              <a:t>In left column is a top box labeled Financial income statement. This leads down to a box reading Full absorption costing. This further leads down to the following calculation table: </a:t>
            </a:r>
          </a:p>
          <a:p>
            <a:r>
              <a:rPr lang="en-US" sz="2400" dirty="0"/>
              <a:t>Sales price minus Full absorption cost</a:t>
            </a:r>
          </a:p>
          <a:p>
            <a:r>
              <a:rPr lang="en-US" sz="2400" dirty="0"/>
              <a:t>equals Gross margin.</a:t>
            </a:r>
          </a:p>
          <a:p>
            <a:r>
              <a:rPr lang="en-US" sz="2400" dirty="0"/>
              <a:t>Second column reads: Contribution margin income statement, which leads to Variable costing, that further leads to: Sales price minus Variable costs equals Contribution margin.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22844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Income Statement: </a:t>
            </a:r>
            <a:br>
              <a:rPr lang="en-US" sz="3200" dirty="0"/>
            </a:br>
            <a:r>
              <a:rPr lang="en-US" sz="3200" dirty="0"/>
              <a:t>Full Absorption Costing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206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First column reads: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Sales revenue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Minus Cost of goods sold, which points right to a box labeled: Full absorption. That box points down to: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Variable and fixed manufacturing costs. First column picks back up with: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=Gross margin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Minus Marketing and administrative costs, which points right to a box labeled Period costs, and this points down to: Variable and fixed marketing and administrative costs. The first column again picks back up and now with a final label: Equals Operating profit.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6382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Income Statement: </a:t>
            </a:r>
            <a:r>
              <a:rPr lang="en-US" sz="3200" dirty="0" smtClean="0"/>
              <a:t>Variable </a:t>
            </a:r>
            <a:r>
              <a:rPr lang="en-US" sz="3200" dirty="0"/>
              <a:t>Costing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Text Alternative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206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At </a:t>
            </a:r>
            <a:r>
              <a:rPr lang="en-US" sz="2400" dirty="0"/>
              <a:t>the left is a column of calculations ending in Operating profit. These read as: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Sales revenue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minus Variable costs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equals Contribution margin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minus Fixed costs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equals Operating </a:t>
            </a:r>
            <a:r>
              <a:rPr lang="en-US" sz="2400" dirty="0" smtClean="0"/>
              <a:t>profit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 variable costs box points right to a box reading: Variable manufacturing costs and variable marketing and administrative costs. The fixed costs box points right as well and to a box reading: Fixed manufacturing costs and fixed marketing and administrative costs.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Return to slide containing original image</a:t>
            </a:r>
            <a:endParaRPr lang="en-US" dirty="0"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4032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versus Expenses</a:t>
            </a:r>
          </a:p>
        </p:txBody>
      </p:sp>
      <p:pic>
        <p:nvPicPr>
          <p:cNvPr id="7" name="Picture 2" descr="Flowchart with four boxes illustrates costs versus expenses. &#10;&#10;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0" y="1524000"/>
            <a:ext cx="7795920" cy="457200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2-1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29000" y="6477000"/>
            <a:ext cx="22860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Access the text alternative for these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Presentation of Costs in Financial Statements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83920"/>
          </a:xfrm>
          <a:solidFill>
            <a:srgbClr val="C6D9F1"/>
          </a:solidFill>
        </p:spPr>
        <p:txBody>
          <a:bodyPr/>
          <a:lstStyle/>
          <a:p>
            <a:pPr marL="1371600" indent="-1371600"/>
            <a:r>
              <a:rPr lang="en-US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LO 2-2</a:t>
            </a:r>
            <a:r>
              <a:rPr lang="en-US" sz="28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400" dirty="0">
                <a:ea typeface="ＭＳ Ｐゴシック" panose="020B0600070205080204" pitchFamily="34" charset="-128"/>
              </a:rPr>
              <a:t>Explain how costs are presented in financial statements.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382520"/>
            <a:ext cx="6748272" cy="127508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6991"/>
                </a:solidFill>
              </a:rPr>
              <a:t>RPE ASSOCIATES</a:t>
            </a:r>
            <a:br>
              <a:rPr lang="en-US" sz="2000" b="1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Income Statement</a:t>
            </a:r>
            <a:r>
              <a:rPr lang="en-US" sz="2000" dirty="0">
                <a:solidFill>
                  <a:srgbClr val="006991"/>
                </a:solidFill>
              </a:rPr>
              <a:t/>
            </a:r>
            <a:br>
              <a:rPr lang="en-US" sz="2000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For the Year Ended December 31, Year 2</a:t>
            </a:r>
            <a:r>
              <a:rPr lang="en-US" sz="2000" dirty="0">
                <a:solidFill>
                  <a:srgbClr val="006991"/>
                </a:solidFill>
              </a:rPr>
              <a:t/>
            </a:r>
            <a:br>
              <a:rPr lang="en-US" sz="2000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($000)</a:t>
            </a:r>
            <a:endParaRPr lang="en-US" sz="2000" dirty="0">
              <a:solidFill>
                <a:srgbClr val="006991"/>
              </a:solidFill>
            </a:endParaRPr>
          </a:p>
        </p:txBody>
      </p:sp>
      <p:graphicFrame>
        <p:nvGraphicFramePr>
          <p:cNvPr id="1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20908"/>
              </p:ext>
            </p:extLst>
          </p:nvPr>
        </p:nvGraphicFramePr>
        <p:xfrm>
          <a:off x="1451822" y="3689023"/>
          <a:ext cx="570653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1647141951"/>
                    </a:ext>
                  </a:extLst>
                </a:gridCol>
                <a:gridCol w="1500293">
                  <a:extLst>
                    <a:ext uri="{9D8B030D-6E8A-4147-A177-3AD203B41FA5}">
                      <a16:colId xmlns:a16="http://schemas.microsoft.com/office/drawing/2014/main" val="213095908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revenue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$32,000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0109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services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23,500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91225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7432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margin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8,500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01742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and administrative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4,300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232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74320"/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profit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4,200</a:t>
                      </a:r>
                      <a:endParaRPr lang="en-US" sz="20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93"/>
                  </a:ext>
                </a:extLst>
              </a:tr>
            </a:tbl>
          </a:graphicData>
        </a:graphic>
      </p:graphicFrame>
      <p:cxnSp>
        <p:nvCxnSpPr>
          <p:cNvPr id="13" name="Straight Arrow Connector 5">
            <a:extLst/>
          </p:cNvPr>
          <p:cNvCxnSpPr/>
          <p:nvPr/>
        </p:nvCxnSpPr>
        <p:spPr bwMode="auto">
          <a:xfrm flipH="1" flipV="1">
            <a:off x="7194550" y="4305300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6"/>
          <p:cNvSpPr>
            <a:spLocks noGrp="1"/>
          </p:cNvSpPr>
          <p:nvPr>
            <p:ph idx="14"/>
          </p:nvPr>
        </p:nvSpPr>
        <p:spPr>
          <a:xfrm>
            <a:off x="7894320" y="3771900"/>
            <a:ext cx="1097280" cy="1051560"/>
          </a:xfrm>
        </p:spPr>
        <p:txBody>
          <a:bodyPr/>
          <a:lstStyle/>
          <a:p>
            <a:pPr algn="ctr"/>
            <a:r>
              <a:rPr lang="en-US" sz="2000" b="1" dirty="0"/>
              <a:t>Cost of billable hours</a:t>
            </a:r>
          </a:p>
        </p:txBody>
      </p:sp>
      <p:cxnSp>
        <p:nvCxnSpPr>
          <p:cNvPr id="14" name="Elbow Connector 7">
            <a:extLst/>
          </p:cNvPr>
          <p:cNvCxnSpPr/>
          <p:nvPr/>
        </p:nvCxnSpPr>
        <p:spPr bwMode="auto">
          <a:xfrm flipH="1" flipV="1">
            <a:off x="7188200" y="5538786"/>
            <a:ext cx="671512" cy="731520"/>
          </a:xfrm>
          <a:prstGeom prst="bentConnector3">
            <a:avLst>
              <a:gd name="adj1" fmla="val -29154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8"/>
          <p:cNvSpPr>
            <a:spLocks noGrp="1"/>
          </p:cNvSpPr>
          <p:nvPr>
            <p:ph idx="15"/>
          </p:nvPr>
        </p:nvSpPr>
        <p:spPr>
          <a:xfrm>
            <a:off x="2204720" y="5885180"/>
            <a:ext cx="5669280" cy="731520"/>
          </a:xfrm>
        </p:spPr>
        <p:txBody>
          <a:bodyPr/>
          <a:lstStyle/>
          <a:p>
            <a:pPr algn="ctr"/>
            <a:r>
              <a:rPr lang="en-US" sz="2000" b="1" dirty="0"/>
              <a:t>The excess of operating revenue over costs necessary to generate those revenues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</p:spTree>
    <p:extLst>
      <p:ext uri="{BB962C8B-B14F-4D97-AF65-F5344CB8AC3E}">
        <p14:creationId xmlns:p14="http://schemas.microsoft.com/office/powerpoint/2010/main" val="327027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Presentation of Costs in Financial Statements</a:t>
            </a:r>
            <a:r>
              <a:rPr lang="en-US" sz="1200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675120" cy="914400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rgbClr val="006991"/>
                </a:solidFill>
              </a:rPr>
              <a:t>SOUTHWEST OFFICE PRODUCTS</a:t>
            </a:r>
            <a:br>
              <a:rPr lang="en-US" sz="1400" b="1" dirty="0">
                <a:solidFill>
                  <a:srgbClr val="006991"/>
                </a:solidFill>
              </a:rPr>
            </a:br>
            <a:r>
              <a:rPr lang="en-US" sz="1400" b="1" dirty="0">
                <a:solidFill>
                  <a:srgbClr val="006991"/>
                </a:solidFill>
              </a:rPr>
              <a:t>Income Statement</a:t>
            </a:r>
            <a:r>
              <a:rPr lang="en-US" sz="1400" dirty="0">
                <a:solidFill>
                  <a:srgbClr val="006991"/>
                </a:solidFill>
              </a:rPr>
              <a:t/>
            </a:r>
            <a:br>
              <a:rPr lang="en-US" sz="1400" dirty="0">
                <a:solidFill>
                  <a:srgbClr val="006991"/>
                </a:solidFill>
              </a:rPr>
            </a:br>
            <a:r>
              <a:rPr lang="en-US" sz="1400" b="1" dirty="0">
                <a:solidFill>
                  <a:srgbClr val="006991"/>
                </a:solidFill>
              </a:rPr>
              <a:t>For the Year Ended December 31, Year 2</a:t>
            </a:r>
            <a:r>
              <a:rPr lang="en-US" sz="1400" dirty="0">
                <a:solidFill>
                  <a:srgbClr val="006991"/>
                </a:solidFill>
              </a:rPr>
              <a:t/>
            </a:r>
            <a:br>
              <a:rPr lang="en-US" sz="1400" dirty="0">
                <a:solidFill>
                  <a:srgbClr val="006991"/>
                </a:solidFill>
              </a:rPr>
            </a:br>
            <a:r>
              <a:rPr lang="en-US" sz="1400" b="1" dirty="0">
                <a:solidFill>
                  <a:srgbClr val="006991"/>
                </a:solidFill>
              </a:rPr>
              <a:t>($000)</a:t>
            </a:r>
            <a:endParaRPr lang="en-US" sz="1400" dirty="0">
              <a:solidFill>
                <a:srgbClr val="006991"/>
              </a:solidFill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36712"/>
              </p:ext>
            </p:extLst>
          </p:nvPr>
        </p:nvGraphicFramePr>
        <p:xfrm>
          <a:off x="228600" y="2133600"/>
          <a:ext cx="61264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16471419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3095908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revenue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$3,225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010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sold (see following statement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1,775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912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margin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$1,450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0174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and administrative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825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232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profit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dbl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625</a:t>
                      </a:r>
                      <a:endParaRPr lang="en-US" sz="14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93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6477000" y="1470660"/>
            <a:ext cx="2011680" cy="822960"/>
          </a:xfrm>
        </p:spPr>
        <p:txBody>
          <a:bodyPr/>
          <a:lstStyle/>
          <a:p>
            <a:pPr algn="ctr"/>
            <a:r>
              <a:rPr lang="en-US" sz="1600" b="1" dirty="0"/>
              <a:t>Expense assigned to products sold during a period</a:t>
            </a:r>
          </a:p>
        </p:txBody>
      </p:sp>
      <p:cxnSp>
        <p:nvCxnSpPr>
          <p:cNvPr id="15" name="Straight Arrow Connector 5">
            <a:extLst/>
          </p:cNvPr>
          <p:cNvCxnSpPr/>
          <p:nvPr/>
        </p:nvCxnSpPr>
        <p:spPr>
          <a:xfrm flipH="1">
            <a:off x="6355080" y="2308860"/>
            <a:ext cx="9779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6"/>
          <p:cNvSpPr>
            <a:spLocks noGrp="1"/>
          </p:cNvSpPr>
          <p:nvPr>
            <p:ph idx="14"/>
          </p:nvPr>
        </p:nvSpPr>
        <p:spPr>
          <a:xfrm>
            <a:off x="6506998" y="3327914"/>
            <a:ext cx="2514118" cy="1030147"/>
          </a:xfrm>
        </p:spPr>
        <p:txBody>
          <a:bodyPr/>
          <a:lstStyle/>
          <a:p>
            <a:pPr algn="ctr"/>
            <a:r>
              <a:rPr lang="en-US" sz="1600" b="1" dirty="0"/>
              <a:t>The excess of operating revenue over costs necessary to generate those revenues</a:t>
            </a:r>
          </a:p>
        </p:txBody>
      </p:sp>
      <p:cxnSp>
        <p:nvCxnSpPr>
          <p:cNvPr id="14" name="Straight Arrow Connector 7">
            <a:extLst/>
          </p:cNvPr>
          <p:cNvCxnSpPr/>
          <p:nvPr/>
        </p:nvCxnSpPr>
        <p:spPr>
          <a:xfrm flipH="1" flipV="1">
            <a:off x="6088139" y="3520440"/>
            <a:ext cx="541261" cy="240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8"/>
          <p:cNvSpPr>
            <a:spLocks noGrp="1"/>
          </p:cNvSpPr>
          <p:nvPr>
            <p:ph idx="15"/>
          </p:nvPr>
        </p:nvSpPr>
        <p:spPr>
          <a:xfrm>
            <a:off x="228600" y="3688080"/>
            <a:ext cx="6675120" cy="731520"/>
          </a:xfrm>
        </p:spPr>
        <p:txBody>
          <a:bodyPr/>
          <a:lstStyle/>
          <a:p>
            <a:pPr algn="ctr"/>
            <a:r>
              <a:rPr lang="en-US" sz="1400" b="1" dirty="0">
                <a:solidFill>
                  <a:srgbClr val="006991"/>
                </a:solidFill>
              </a:rPr>
              <a:t>Cost of Goods Sold Statement</a:t>
            </a:r>
            <a:br>
              <a:rPr lang="en-US" sz="1400" b="1" dirty="0">
                <a:solidFill>
                  <a:srgbClr val="006991"/>
                </a:solidFill>
              </a:rPr>
            </a:br>
            <a:r>
              <a:rPr lang="en-US" sz="1400" b="1" dirty="0">
                <a:solidFill>
                  <a:srgbClr val="006991"/>
                </a:solidFill>
              </a:rPr>
              <a:t>For the Year Ended December 31, Year 2</a:t>
            </a:r>
            <a:br>
              <a:rPr lang="en-US" sz="1400" b="1" dirty="0">
                <a:solidFill>
                  <a:srgbClr val="006991"/>
                </a:solidFill>
              </a:rPr>
            </a:br>
            <a:r>
              <a:rPr lang="en-US" sz="1400" b="1" dirty="0">
                <a:solidFill>
                  <a:srgbClr val="006991"/>
                </a:solidFill>
              </a:rPr>
              <a:t>($000)</a:t>
            </a:r>
            <a:endParaRPr lang="en-US" sz="1400" dirty="0">
              <a:solidFill>
                <a:srgbClr val="006991"/>
              </a:solidFill>
            </a:endParaRPr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74336"/>
              </p:ext>
            </p:extLst>
          </p:nvPr>
        </p:nvGraphicFramePr>
        <p:xfrm>
          <a:off x="1005840" y="4419600"/>
          <a:ext cx="512064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16471419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309590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5588147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inventory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 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010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purchased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912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Merchandise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 1,830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0174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Transportation-in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sng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90</a:t>
                      </a:r>
                      <a:endParaRPr lang="en-US" sz="140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232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cost of goods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purchased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1,920</a:t>
                      </a: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0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goods available for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$2,220</a:t>
                      </a: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426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cost of goods in ending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445</a:t>
                      </a: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2163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74320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goods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u="dbl" strike="noStrik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dbl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$1,775</a:t>
                      </a:r>
                    </a:p>
                  </a:txBody>
                  <a:tcPr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752836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6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</p:spTree>
    <p:extLst>
      <p:ext uri="{BB962C8B-B14F-4D97-AF65-F5344CB8AC3E}">
        <p14:creationId xmlns:p14="http://schemas.microsoft.com/office/powerpoint/2010/main" val="224031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Presentation of Costs in Financial Statements</a:t>
            </a:r>
            <a:r>
              <a:rPr lang="en-US" sz="1200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79320"/>
            <a:ext cx="6858000" cy="131572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006991"/>
                </a:solidFill>
              </a:rPr>
              <a:t>THREE RIVERS FABRICATION</a:t>
            </a:r>
            <a:br>
              <a:rPr lang="en-US" sz="2000" b="1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Income Statement</a:t>
            </a:r>
            <a:r>
              <a:rPr lang="en-US" sz="2000" dirty="0">
                <a:solidFill>
                  <a:srgbClr val="006991"/>
                </a:solidFill>
              </a:rPr>
              <a:t/>
            </a:r>
            <a:br>
              <a:rPr lang="en-US" sz="2000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For the Year Ending December 31, Year 2</a:t>
            </a:r>
            <a:r>
              <a:rPr lang="en-US" sz="2000" dirty="0">
                <a:solidFill>
                  <a:srgbClr val="006991"/>
                </a:solidFill>
              </a:rPr>
              <a:t/>
            </a:r>
            <a:br>
              <a:rPr lang="en-US" sz="2000" dirty="0">
                <a:solidFill>
                  <a:srgbClr val="006991"/>
                </a:solidFill>
              </a:rPr>
            </a:br>
            <a:r>
              <a:rPr lang="en-US" sz="2000" b="1" dirty="0">
                <a:solidFill>
                  <a:srgbClr val="006991"/>
                </a:solidFill>
              </a:rPr>
              <a:t>($000)</a:t>
            </a:r>
            <a:endParaRPr lang="en-US" sz="2000" dirty="0">
              <a:solidFill>
                <a:srgbClr val="006991"/>
              </a:solidFill>
            </a:endParaRP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28358"/>
              </p:ext>
            </p:extLst>
          </p:nvPr>
        </p:nvGraphicFramePr>
        <p:xfrm>
          <a:off x="1981200" y="3581400"/>
          <a:ext cx="6858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val="165153002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9864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$40,900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08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goods sold (see Exhibit 2.8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26,200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8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$14,700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87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marketing and administrative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7,700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16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profit before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$ 7,000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234865"/>
                  </a:ext>
                </a:extLst>
              </a:tr>
            </a:tbl>
          </a:graphicData>
        </a:graphic>
      </p:graphicFrame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95518"/>
              </p:ext>
            </p:extLst>
          </p:nvPr>
        </p:nvGraphicFramePr>
        <p:xfrm>
          <a:off x="228600" y="1295400"/>
          <a:ext cx="256032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949097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Cost incurred to manufacture the product sold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5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costs recorded as 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when cost is incurred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3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Expense when sold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945933"/>
                  </a:ext>
                </a:extLst>
              </a:tr>
            </a:tbl>
          </a:graphicData>
        </a:graphic>
      </p:graphicFrame>
      <p:cxnSp>
        <p:nvCxnSpPr>
          <p:cNvPr id="12" name="Straight Arrow Connector 5">
            <a:extLst/>
          </p:cNvPr>
          <p:cNvCxnSpPr>
            <a:stCxn id="11" idx="2"/>
          </p:cNvCxnSpPr>
          <p:nvPr/>
        </p:nvCxnSpPr>
        <p:spPr>
          <a:xfrm>
            <a:off x="1508760" y="3495040"/>
            <a:ext cx="2301240" cy="5435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6"/>
          <p:cNvSpPr>
            <a:spLocks noGrp="1"/>
          </p:cNvSpPr>
          <p:nvPr>
            <p:ph idx="13"/>
          </p:nvPr>
        </p:nvSpPr>
        <p:spPr>
          <a:xfrm>
            <a:off x="3916680" y="5638800"/>
            <a:ext cx="3017520" cy="914400"/>
          </a:xfrm>
          <a:solidFill>
            <a:srgbClr val="FFAA6E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1800" dirty="0">
                <a:ea typeface="ＭＳ Ｐゴシック" panose="020B0600070205080204" pitchFamily="34" charset="-128"/>
              </a:rPr>
              <a:t>Period costs recorded as an expense in the period the cost is incurred</a:t>
            </a:r>
          </a:p>
        </p:txBody>
      </p:sp>
      <p:cxnSp>
        <p:nvCxnSpPr>
          <p:cNvPr id="14" name="Straight Arrow Connector 7">
            <a:extLst/>
          </p:cNvPr>
          <p:cNvCxnSpPr/>
          <p:nvPr/>
        </p:nvCxnSpPr>
        <p:spPr>
          <a:xfrm flipV="1">
            <a:off x="5425440" y="5092700"/>
            <a:ext cx="886459" cy="5562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</p:spTree>
    <p:extLst>
      <p:ext uri="{BB962C8B-B14F-4D97-AF65-F5344CB8AC3E}">
        <p14:creationId xmlns:p14="http://schemas.microsoft.com/office/powerpoint/2010/main" val="100430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versus Period Costs</a:t>
            </a:r>
            <a:r>
              <a:rPr lang="en-US" sz="1200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40080"/>
          </a:xfrm>
        </p:spPr>
        <p:txBody>
          <a:bodyPr/>
          <a:lstStyle/>
          <a:p>
            <a:pPr algn="ctr"/>
            <a:r>
              <a:rPr lang="en-US" dirty="0"/>
              <a:t>Two types of manufacturing costs: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641600"/>
            <a:ext cx="3931920" cy="164592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28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Product Costs</a:t>
            </a:r>
          </a:p>
          <a:p>
            <a:pPr algn="ctr" defTabSz="274320">
              <a:defRPr/>
            </a:pPr>
            <a:r>
              <a:rPr lang="en-US" sz="2800" dirty="0">
                <a:latin typeface="Gill Sans"/>
                <a:ea typeface="ＭＳ Ｐゴシック" panose="020B0600070205080204" pitchFamily="34" charset="-128"/>
                <a:cs typeface="Gill Sans"/>
              </a:rPr>
              <a:t>Costs related to inventory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54880" y="2641600"/>
            <a:ext cx="3931920" cy="1645920"/>
          </a:xfrm>
          <a:solidFill>
            <a:srgbClr val="FFAA6E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 defTabSz="274320">
              <a:defRPr/>
            </a:pPr>
            <a:r>
              <a:rPr lang="en-US" sz="2800" b="1" u="sng" dirty="0">
                <a:latin typeface="Gill Sans"/>
                <a:ea typeface="ＭＳ Ｐゴシック" panose="020B0600070205080204" pitchFamily="34" charset="-128"/>
                <a:cs typeface="Gill Sans"/>
              </a:rPr>
              <a:t>Period Costs</a:t>
            </a:r>
          </a:p>
          <a:p>
            <a:pPr algn="ctr" defTabSz="274320">
              <a:defRPr/>
            </a:pPr>
            <a:r>
              <a:rPr lang="en-US" sz="2800" dirty="0">
                <a:latin typeface="Gill Sans"/>
                <a:ea typeface="ＭＳ Ｐゴシック" panose="020B0600070205080204" pitchFamily="34" charset="-128"/>
                <a:cs typeface="Gill Sans"/>
              </a:rPr>
              <a:t>Nonmanufacturing costs related to the firm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5"/>
          </p:nvPr>
        </p:nvSpPr>
        <p:spPr>
          <a:xfrm>
            <a:off x="0" y="0"/>
            <a:ext cx="457200" cy="457200"/>
          </a:xfrm>
          <a:solidFill>
            <a:srgbClr val="BEBEBE"/>
          </a:solidFill>
        </p:spPr>
        <p:txBody>
          <a:bodyPr anchor="ctr"/>
          <a:lstStyle/>
          <a:p>
            <a:pPr algn="ctr"/>
            <a:r>
              <a:rPr lang="en-US" sz="1200" b="1" dirty="0"/>
              <a:t>LO 2-2</a:t>
            </a:r>
          </a:p>
        </p:txBody>
      </p:sp>
    </p:spTree>
    <p:extLst>
      <p:ext uri="{BB962C8B-B14F-4D97-AF65-F5344CB8AC3E}">
        <p14:creationId xmlns:p14="http://schemas.microsoft.com/office/powerpoint/2010/main" val="215912290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38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214E91"/>
      </a:hlink>
      <a:folHlink>
        <a:srgbClr val="21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3017</TotalTime>
  <Words>2437</Words>
  <Application>Microsoft Office PowerPoint</Application>
  <PresentationFormat>On-screen Show (4:3)</PresentationFormat>
  <Paragraphs>376</Paragraphs>
  <Slides>48</Slides>
  <Notes>1</Notes>
  <HiddenSlides>12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ＭＳ Ｐゴシック</vt:lpstr>
      <vt:lpstr>Arial</vt:lpstr>
      <vt:lpstr>ArumSans Bd</vt:lpstr>
      <vt:lpstr>ArumSans Bold</vt:lpstr>
      <vt:lpstr>ArumSans Regular</vt:lpstr>
      <vt:lpstr>Calibri</vt:lpstr>
      <vt:lpstr>Gill Sans</vt:lpstr>
      <vt:lpstr>Vectipede Rg</vt:lpstr>
      <vt:lpstr>Verdana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Fundamentals of Cost Accounting Sixth Edition</vt:lpstr>
      <vt:lpstr>Chapter 2</vt:lpstr>
      <vt:lpstr>Learning Objectives</vt:lpstr>
      <vt:lpstr>What is a Cost?</vt:lpstr>
      <vt:lpstr>Cost versus Expenses</vt:lpstr>
      <vt:lpstr>Presentation of Costs in Financial Statements 1</vt:lpstr>
      <vt:lpstr>Presentation of Costs in Financial Statements 2</vt:lpstr>
      <vt:lpstr>Presentation of Costs in Financial Statements 3</vt:lpstr>
      <vt:lpstr>Product versus Period Costs 1</vt:lpstr>
      <vt:lpstr>Product versus Period Costs 2</vt:lpstr>
      <vt:lpstr>Direct and Indirect Manufacturing Costs 1</vt:lpstr>
      <vt:lpstr>Direct and Indirect Manufacturing Costs 2</vt:lpstr>
      <vt:lpstr>Prime Costs and Conversion Costs</vt:lpstr>
      <vt:lpstr>Nonmanufacturing (Period) Costs</vt:lpstr>
      <vt:lpstr>Cost Allocation 1</vt:lpstr>
      <vt:lpstr>Cost Allocation 2</vt:lpstr>
      <vt:lpstr>Cost Allocation: Example</vt:lpstr>
      <vt:lpstr>Cost Flow Diagram</vt:lpstr>
      <vt:lpstr>Details of Manufacturing Cost Flows</vt:lpstr>
      <vt:lpstr>Inventory Accounts – The Balance Sheet</vt:lpstr>
      <vt:lpstr>How Costs Flow through the Statements 1</vt:lpstr>
      <vt:lpstr>How Costs Flow through the Statements 2</vt:lpstr>
      <vt:lpstr>How Costs Flow through the Statements 3</vt:lpstr>
      <vt:lpstr>Cost Behavior</vt:lpstr>
      <vt:lpstr>Fixed Costs</vt:lpstr>
      <vt:lpstr>Variable Costs</vt:lpstr>
      <vt:lpstr>Relevant Range</vt:lpstr>
      <vt:lpstr>Semivariable Costs</vt:lpstr>
      <vt:lpstr>Step Costs</vt:lpstr>
      <vt:lpstr>Components of Product Costs 1</vt:lpstr>
      <vt:lpstr>Components of Product Costs 2</vt:lpstr>
      <vt:lpstr>Making Cost Information Useful 1</vt:lpstr>
      <vt:lpstr>Making Cost Information Useful 2</vt:lpstr>
      <vt:lpstr>Income Statement:  Full Absorption Costing</vt:lpstr>
      <vt:lpstr>Income Statement:   Variable Costing</vt:lpstr>
      <vt:lpstr>End of Chapter 2</vt:lpstr>
      <vt:lpstr>Accessibility Content: Text Alternatives for Images</vt:lpstr>
      <vt:lpstr>Cost versus Expenses Text Alternative</vt:lpstr>
      <vt:lpstr>Direct and Indirect Manufacturing Costs 1 Text Alternative</vt:lpstr>
      <vt:lpstr>Direct and Indirect Manufacturing Costs 2 Text Alternative</vt:lpstr>
      <vt:lpstr>Prime Costs and Conversion Costs Text Alternative</vt:lpstr>
      <vt:lpstr>Nonmanufacturing (Period) Costs Text Alternative</vt:lpstr>
      <vt:lpstr>Cost Flow Diagram Text Alternative</vt:lpstr>
      <vt:lpstr>Inventory Accounts – The Balance Sheet Text Alternative</vt:lpstr>
      <vt:lpstr>Components of Product Costs 2 Text Alternative</vt:lpstr>
      <vt:lpstr>Making Cost Information Useful 2 Text Alternative</vt:lpstr>
      <vt:lpstr>Income Statement:  Full Absorption Costing Text Alternative</vt:lpstr>
      <vt:lpstr>Income Statement: Variable Costing Text Alternative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Sachin kumar. Galiyan</cp:lastModifiedBy>
  <cp:revision>509</cp:revision>
  <dcterms:created xsi:type="dcterms:W3CDTF">2017-12-05T17:18:18Z</dcterms:created>
  <dcterms:modified xsi:type="dcterms:W3CDTF">2019-03-08T12:00:50Z</dcterms:modified>
</cp:coreProperties>
</file>