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859" r:id="rId2"/>
    <p:sldMasterId id="2147483744" r:id="rId3"/>
    <p:sldMasterId id="2147483780" r:id="rId4"/>
    <p:sldMasterId id="2147483838" r:id="rId5"/>
    <p:sldMasterId id="2147483713" r:id="rId6"/>
    <p:sldMasterId id="2147483674" r:id="rId7"/>
    <p:sldMasterId id="2147483897" r:id="rId8"/>
    <p:sldMasterId id="2147483960" r:id="rId9"/>
  </p:sldMasterIdLst>
  <p:notesMasterIdLst>
    <p:notesMasterId r:id="rId47"/>
  </p:notesMasterIdLst>
  <p:handoutMasterIdLst>
    <p:handoutMasterId r:id="rId48"/>
  </p:handoutMasterIdLst>
  <p:sldIdLst>
    <p:sldId id="273" r:id="rId10"/>
    <p:sldId id="486" r:id="rId11"/>
    <p:sldId id="394" r:id="rId12"/>
    <p:sldId id="487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  <p:sldId id="507" r:id="rId33"/>
    <p:sldId id="508" r:id="rId34"/>
    <p:sldId id="509" r:id="rId35"/>
    <p:sldId id="510" r:id="rId36"/>
    <p:sldId id="511" r:id="rId37"/>
    <p:sldId id="512" r:id="rId38"/>
    <p:sldId id="513" r:id="rId39"/>
    <p:sldId id="514" r:id="rId40"/>
    <p:sldId id="515" r:id="rId41"/>
    <p:sldId id="516" r:id="rId42"/>
    <p:sldId id="517" r:id="rId43"/>
    <p:sldId id="351" r:id="rId44"/>
    <p:sldId id="518" r:id="rId45"/>
    <p:sldId id="35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FFE6A1B5-3EA5-44AB-AFA4-F3A63A9571D5}">
          <p14:sldIdLst>
            <p14:sldId id="273"/>
            <p14:sldId id="486"/>
            <p14:sldId id="394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</p14:sldIdLst>
        </p14:section>
        <p14:section name="Appendix: Image Descriptions for Unsighted Students" id="{FCEA2F57-A407-4BE7-B677-629F34303C19}">
          <p14:sldIdLst>
            <p14:sldId id="351"/>
            <p14:sldId id="518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5616">
          <p15:clr>
            <a:srgbClr val="A4A3A4"/>
          </p15:clr>
        </p15:guide>
        <p15:guide id="6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4600"/>
    <a:srgbClr val="DDD9C3"/>
    <a:srgbClr val="9BB9EF"/>
    <a:srgbClr val="C6D9F1"/>
    <a:srgbClr val="FCD5B5"/>
    <a:srgbClr val="F9B074"/>
    <a:srgbClr val="ADE2F7"/>
    <a:srgbClr val="B60000"/>
    <a:srgbClr val="F1918F"/>
    <a:srgbClr val="C9E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9" autoAdjust="0"/>
    <p:restoredTop sz="95706" autoAdjust="0"/>
  </p:normalViewPr>
  <p:slideViewPr>
    <p:cSldViewPr>
      <p:cViewPr varScale="1">
        <p:scale>
          <a:sx n="81" d="100"/>
          <a:sy n="81" d="100"/>
        </p:scale>
        <p:origin x="108" y="696"/>
      </p:cViewPr>
      <p:guideLst>
        <p:guide orient="horz" pos="3408"/>
        <p:guide orient="horz" pos="3600"/>
        <p:guide orient="horz" pos="912"/>
        <p:guide orient="horz" pos="3360"/>
        <p:guide pos="5616"/>
        <p:guide pos="4320"/>
      </p:guideLst>
    </p:cSldViewPr>
  </p:slideViewPr>
  <p:outlineViewPr>
    <p:cViewPr>
      <p:scale>
        <a:sx n="33" d="100"/>
        <a:sy n="33" d="100"/>
      </p:scale>
      <p:origin x="0" y="-135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99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CCBF-31CF-4FCA-A5B4-50142834420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5618-5249-4F12-80E4-2F3A0FD18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B720-C9F6-4BFC-BC5C-B1B8D70204D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3D02-7E89-4EBF-B123-9C334E1BF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56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002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605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010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202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12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159416" y="1066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59416" y="19812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159416" y="28956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159416" y="38100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159416" y="47244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159416" y="5638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8"/>
          </p:nvPr>
        </p:nvSpPr>
        <p:spPr>
          <a:xfrm>
            <a:off x="4800600" y="1066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 dirty="0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19"/>
          </p:nvPr>
        </p:nvSpPr>
        <p:spPr>
          <a:xfrm>
            <a:off x="4800600" y="19812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0"/>
          </p:nvPr>
        </p:nvSpPr>
        <p:spPr>
          <a:xfrm>
            <a:off x="4800600" y="28956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1"/>
          </p:nvPr>
        </p:nvSpPr>
        <p:spPr>
          <a:xfrm>
            <a:off x="4800600" y="38100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2"/>
          </p:nvPr>
        </p:nvSpPr>
        <p:spPr>
          <a:xfrm>
            <a:off x="4800600" y="47244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7" name="Content Placeholder 12"/>
          <p:cNvSpPr>
            <a:spLocks noGrp="1"/>
          </p:cNvSpPr>
          <p:nvPr>
            <p:ph sz="quarter" idx="23"/>
          </p:nvPr>
        </p:nvSpPr>
        <p:spPr>
          <a:xfrm>
            <a:off x="4800600" y="5638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75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8054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18797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5612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7407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124200" y="3429000"/>
            <a:ext cx="6019800" cy="1752600"/>
          </a:xfrm>
          <a:prstGeom prst="rect">
            <a:avLst/>
          </a:prstGeom>
          <a:solidFill>
            <a:srgbClr val="52525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276600" y="35052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76600" y="4190999"/>
            <a:ext cx="5699760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2pPr>
            <a:lvl3pPr marL="9144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3pPr>
            <a:lvl4pPr marL="13716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4pPr>
            <a:lvl5pPr marL="18288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686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0198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87377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4999894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7504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9100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510540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661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1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874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798320"/>
            <a:ext cx="8229600" cy="1097280"/>
          </a:xfrm>
          <a:prstGeom prst="rect">
            <a:avLst/>
          </a:prstGeom>
        </p:spPr>
        <p:txBody>
          <a:bodyPr anchor="ctr"/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57200" y="3124200"/>
            <a:ext cx="8229600" cy="2514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4000" b="1">
                <a:solidFill>
                  <a:srgbClr val="B44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725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rgbClr val="B44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12" y="6477000"/>
            <a:ext cx="2208976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7" name="Straight Connector 28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rgbClr val="0064C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55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rgbClr val="B44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688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4008120"/>
            <a:ext cx="8229600" cy="2316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8" name="Straight Connector 28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rgbClr val="0064C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1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rgbClr val="B44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931920" cy="487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754880" y="1295400"/>
            <a:ext cx="3931920" cy="487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8" name="Straight Connector 28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rgbClr val="0064C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76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rgbClr val="B44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972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64160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92684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521208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9" name="Straight Connector 28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rgbClr val="0064C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0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368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rgbClr val="B44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30124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15468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400812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86156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7150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16" name="Straight Connector 28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rgbClr val="0064C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11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19401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7324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505567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357063" y="59960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20792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502643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85390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9164351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7512" y="5081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579501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929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33503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20000" cy="109728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B6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8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 descr="©McGraw-Hill Education. All rights reserved. Authorized only for instructor use in the classroom.  No reproduction or further distribution permitted without the prior written consent of McGraw-Hill Education.&#10;"/>
          <p:cNvSpPr txBox="1">
            <a:spLocks/>
          </p:cNvSpPr>
          <p:nvPr userDrawn="1"/>
        </p:nvSpPr>
        <p:spPr>
          <a:xfrm>
            <a:off x="0" y="6721325"/>
            <a:ext cx="9144000" cy="171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©McGraw-Hill Education. All rights reserved. Authorized </a:t>
            </a: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only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85992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8723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lide 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722313" y="2643186"/>
            <a:ext cx="7202487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722313" y="1143000"/>
            <a:ext cx="72024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3150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6294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70175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9492145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6562608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3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10997478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1123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7556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2514600" y="152400"/>
            <a:ext cx="6400800" cy="1447800"/>
          </a:xfrm>
          <a:prstGeom prst="rect">
            <a:avLst/>
          </a:prstGeom>
        </p:spPr>
        <p:txBody>
          <a:bodyPr anchor="t" anchorCtr="0"/>
          <a:lstStyle>
            <a:lvl1pPr algn="r">
              <a:spcBef>
                <a:spcPts val="480"/>
              </a:spcBef>
              <a:defRPr sz="3600" b="1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4526280" y="2057400"/>
            <a:ext cx="4389120" cy="533400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214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526280" y="3124200"/>
            <a:ext cx="4389120" cy="3037839"/>
          </a:xfrm>
          <a:prstGeom prst="rect">
            <a:avLst/>
          </a:prstGeom>
        </p:spPr>
        <p:txBody>
          <a:bodyPr anchor="t"/>
          <a:lstStyle>
            <a:lvl1pPr algn="ctr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Lanen6e20ld_nm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863600"/>
            <a:ext cx="4145916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sp>
        <p:nvSpPr>
          <p:cNvPr id="13" name="Red Bar"/>
          <p:cNvSpPr/>
          <p:nvPr userDrawn="1"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MH Tagline" descr="Tagline: Because learning changes everything.™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1" y="6351925"/>
            <a:ext cx="3223119" cy="2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33" r:id="rId5"/>
    <p:sldLayoutId id="2147483734" r:id="rId6"/>
    <p:sldLayoutId id="214748391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MH Tagline" descr="Tag line: Because learning changes everything™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11925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896" r:id="rId2"/>
    <p:sldLayoutId id="2147483965" r:id="rId3"/>
    <p:sldLayoutId id="2147483753" r:id="rId4"/>
    <p:sldLayoutId id="2147483908" r:id="rId5"/>
    <p:sldLayoutId id="2147483950" r:id="rId6"/>
    <p:sldLayoutId id="2147483757" r:id="rId7"/>
    <p:sldLayoutId id="2147483877" r:id="rId8"/>
    <p:sldLayoutId id="2147483761" r:id="rId9"/>
    <p:sldLayoutId id="214748380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Copyright" descr="©McGraw-Hill Education&#10;"/>
          <p:cNvSpPr txBox="1">
            <a:spLocks/>
          </p:cNvSpPr>
          <p:nvPr userDrawn="1"/>
        </p:nvSpPr>
        <p:spPr>
          <a:xfrm>
            <a:off x="0" y="6705600"/>
            <a:ext cx="146304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©2020 McGraw-Hill Education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651557" y="6477000"/>
            <a:ext cx="492443" cy="182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200" dirty="0" smtClean="0"/>
              <a:t>3-</a:t>
            </a:r>
            <a:fld id="{D284030D-0224-4BD8-89C1-1614B36E06C2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33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51" r:id="rId2"/>
    <p:sldLayoutId id="2147483966" r:id="rId3"/>
    <p:sldLayoutId id="2147483969" r:id="rId4"/>
    <p:sldLayoutId id="2147483967" r:id="rId5"/>
    <p:sldLayoutId id="2147483968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pyright" descr="©McGraw-Hill Education&#10;"/>
          <p:cNvSpPr txBox="1"/>
          <p:nvPr userDrawn="1"/>
        </p:nvSpPr>
        <p:spPr>
          <a:xfrm>
            <a:off x="0" y="6642556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6A6A6A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85764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pyright" descr="©McGraw-Hill Education.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520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7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H BG Image"/>
          <p:cNvPicPr>
            <a:picLocks noChangeAspect="1"/>
          </p:cNvPicPr>
          <p:nvPr userDrawn="1"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644" b="27282"/>
          <a:stretch/>
        </p:blipFill>
        <p:spPr>
          <a:xfrm>
            <a:off x="461821" y="1943668"/>
            <a:ext cx="8682180" cy="4914333"/>
          </a:xfrm>
          <a:prstGeom prst="rect">
            <a:avLst/>
          </a:prstGeom>
        </p:spPr>
      </p:pic>
      <p:sp>
        <p:nvSpPr>
          <p:cNvPr id="8" name="Copyright" descr="©McGraw-Hill Education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63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6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7827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6" r:id="rId2"/>
    <p:sldLayoutId id="21474837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3665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67200" y="685800"/>
            <a:ext cx="4648200" cy="2057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800" cap="none" dirty="0">
                <a:solidFill>
                  <a:srgbClr val="0A0A32"/>
                </a:solidFill>
                <a:latin typeface="+mj-lt"/>
                <a:cs typeface="Arial" panose="020B0604020202020204" pitchFamily="34" charset="0"/>
              </a:rPr>
              <a:t>Fundamentals </a:t>
            </a:r>
            <a:r>
              <a:rPr lang="en-US" sz="4800" b="0" cap="none" dirty="0">
                <a:solidFill>
                  <a:srgbClr val="0A0A32"/>
                </a:solidFill>
                <a:latin typeface="+mj-lt"/>
                <a:cs typeface="Arial" panose="020B0604020202020204" pitchFamily="34" charset="0"/>
              </a:rPr>
              <a:t>of</a:t>
            </a:r>
            <a:r>
              <a:rPr lang="en-US" sz="4800" cap="none" dirty="0">
                <a:solidFill>
                  <a:srgbClr val="0A0A32"/>
                </a:solidFill>
                <a:latin typeface="+mj-lt"/>
                <a:cs typeface="Arial" panose="020B0604020202020204" pitchFamily="34" charset="0"/>
              </a:rPr>
              <a:t> Cost Accounting</a:t>
            </a:r>
            <a:r>
              <a:rPr lang="en-US" sz="4000" cap="none" dirty="0">
                <a:solidFill>
                  <a:srgbClr val="0A0A32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en-US" sz="4000" cap="none" dirty="0">
                <a:solidFill>
                  <a:srgbClr val="0A0A32"/>
                </a:solidFill>
                <a:latin typeface="+mj-lt"/>
                <a:cs typeface="Arial" panose="020B0604020202020204" pitchFamily="34" charset="0"/>
              </a:rPr>
            </a:br>
            <a:r>
              <a:rPr lang="en-US" sz="2400" b="0" cap="none" dirty="0">
                <a:solidFill>
                  <a:srgbClr val="0A0A32"/>
                </a:solidFill>
                <a:latin typeface="+mj-lt"/>
                <a:cs typeface="Arial" panose="020B0604020202020204" pitchFamily="34" charset="0"/>
              </a:rPr>
              <a:t>Sixth Edition</a:t>
            </a:r>
            <a:endParaRPr lang="en-US" sz="2400" cap="none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26280" y="3200400"/>
            <a:ext cx="4389120" cy="18288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lt"/>
              </a:rPr>
              <a:t>William </a:t>
            </a:r>
            <a:r>
              <a:rPr lang="en-US" sz="3200" b="1" dirty="0" err="1">
                <a:latin typeface="+mj-lt"/>
              </a:rPr>
              <a:t>Lanen</a:t>
            </a:r>
            <a:endParaRPr lang="en-US" sz="3200" b="1" dirty="0"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lt"/>
              </a:rPr>
              <a:t>Shannon Anderson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lt"/>
              </a:rPr>
              <a:t>Michael Maher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©2020 McGraw-Hill Education. All rights reserved. Authorized only 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41476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Volume in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  <a:solidFill>
            <a:srgbClr val="9BB9EF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sz="2400" dirty="0"/>
              <a:t>This is the volume level at which profits equal zero.</a:t>
            </a:r>
          </a:p>
          <a:p>
            <a:pPr algn="ctr"/>
            <a:r>
              <a:rPr lang="en-US" sz="2400" dirty="0"/>
              <a:t>Profit 0 =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P – V</a:t>
            </a:r>
            <a:r>
              <a:rPr lang="en-US" sz="2400" dirty="0"/>
              <a:t>)</a:t>
            </a:r>
            <a:r>
              <a:rPr lang="en-US" sz="2400" i="1" dirty="0"/>
              <a:t> – F</a:t>
            </a:r>
          </a:p>
          <a:p>
            <a:pPr algn="ctr"/>
            <a:r>
              <a:rPr lang="en-US" sz="2400" dirty="0"/>
              <a:t>If profit = 0, then </a:t>
            </a:r>
            <a:r>
              <a:rPr lang="en-US" sz="2400" i="1" dirty="0"/>
              <a:t>X = F</a:t>
            </a:r>
            <a:r>
              <a:rPr lang="en-US" sz="2400" dirty="0"/>
              <a:t> ÷ (</a:t>
            </a:r>
            <a:r>
              <a:rPr lang="en-US" sz="2400" i="1" dirty="0"/>
              <a:t>P</a:t>
            </a:r>
            <a:r>
              <a:rPr lang="en-US" sz="2400" dirty="0"/>
              <a:t> – </a:t>
            </a:r>
            <a:r>
              <a:rPr lang="en-US" sz="2400" i="1" dirty="0"/>
              <a:t>V</a:t>
            </a:r>
            <a:r>
              <a:rPr lang="en-US" sz="2400" dirty="0"/>
              <a:t>)</a:t>
            </a:r>
            <a:endParaRPr lang="en-US" sz="24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3733800"/>
            <a:ext cx="8229600" cy="1981200"/>
          </a:xfrm>
          <a:solidFill>
            <a:srgbClr val="9BB9E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Gill Sans"/>
                <a:cs typeface="Gill Sans"/>
              </a:rPr>
              <a:t>Break-even volume (in units)</a:t>
            </a:r>
            <a:endParaRPr lang="en-US" sz="2400" i="1" dirty="0">
              <a:latin typeface="Gill Sans"/>
              <a:cs typeface="Gill San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0216"/>
              </p:ext>
            </p:extLst>
          </p:nvPr>
        </p:nvGraphicFramePr>
        <p:xfrm>
          <a:off x="4508500" y="3848100"/>
          <a:ext cx="3424366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3" imgW="1726920" imgH="876240" progId="Equation.DSMT4">
                  <p:embed/>
                </p:oleObj>
              </mc:Choice>
              <mc:Fallback>
                <p:oleObj name="Equation" r:id="rId3" imgW="17269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848100"/>
                        <a:ext cx="3424366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346193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</p:spPr>
        <p:txBody>
          <a:bodyPr/>
          <a:lstStyle/>
          <a:p>
            <a:r>
              <a:rPr lang="en-US" sz="3600" dirty="0"/>
              <a:t>Break-Even Volume in Sales Dollars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69720"/>
            <a:ext cx="6400800" cy="1463040"/>
          </a:xfrm>
          <a:solidFill>
            <a:srgbClr val="ADE2F7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Contribution margin percentage (contribution margin ratio) is the contribution margin as a percentage of sales revenue.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371600" y="3611880"/>
            <a:ext cx="6400800" cy="118872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b="1" u="sng" dirty="0">
                <a:latin typeface="Gill Sans"/>
                <a:cs typeface="Gill Sans"/>
              </a:rPr>
              <a:t>Contribution Margin Ratio</a:t>
            </a:r>
          </a:p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$2,800 ÷ $4,000 = 0.70 (or 70%)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1371600" y="4983480"/>
            <a:ext cx="6400800" cy="118872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b="1" u="sng" dirty="0">
                <a:latin typeface="Gill Sans"/>
                <a:cs typeface="Gill Sans"/>
              </a:rPr>
              <a:t>Break-even in Sales Dollars</a:t>
            </a:r>
          </a:p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$134,400 ÷ 0.70 = $192,000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96257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97280"/>
          </a:xfrm>
        </p:spPr>
        <p:txBody>
          <a:bodyPr/>
          <a:lstStyle/>
          <a:p>
            <a:r>
              <a:rPr lang="en-US" sz="3600" dirty="0"/>
              <a:t>Target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6400800" cy="185928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Assume that management wants to have a profit of $70,000. </a:t>
            </a:r>
          </a:p>
          <a:p>
            <a:pPr algn="ctr"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r>
              <a:rPr lang="en-US" sz="2400" b="1" dirty="0">
                <a:latin typeface="Gill Sans"/>
                <a:cs typeface="Gill Sans"/>
              </a:rPr>
              <a:t>How many trips must be sold? </a:t>
            </a:r>
          </a:p>
          <a:p>
            <a:pPr algn="ctr"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r>
              <a:rPr lang="en-US" sz="2400" b="1" dirty="0">
                <a:latin typeface="Gill Sans"/>
                <a:cs typeface="Gill Sans"/>
              </a:rPr>
              <a:t>What is the target dollar sales?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371600" y="3611880"/>
            <a:ext cx="6400800" cy="118872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b="1" u="sng" dirty="0">
                <a:latin typeface="Gill Sans"/>
                <a:cs typeface="Gill Sans"/>
              </a:rPr>
              <a:t>Target Volume in Units</a:t>
            </a:r>
          </a:p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($134,400 + $70,000) ÷ $2,800 = 73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1371600" y="4983480"/>
            <a:ext cx="6400800" cy="118872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b="1" u="sng" dirty="0">
                <a:latin typeface="Gill Sans"/>
                <a:cs typeface="Gill Sans"/>
              </a:rPr>
              <a:t>Target Volume in Sales Dollars</a:t>
            </a:r>
          </a:p>
          <a:p>
            <a:pPr algn="ctr">
              <a:buClr>
                <a:srgbClr val="FFFF00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($134,400 + $70,000) ÷ 0.70 = $292,000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162253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CVP Summary: Break-Even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15401"/>
              </p:ext>
            </p:extLst>
          </p:nvPr>
        </p:nvGraphicFramePr>
        <p:xfrm>
          <a:off x="914400" y="1905000"/>
          <a:ext cx="7315200" cy="90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3" imgW="3377880" imgH="419040" progId="Equation.DSMT4">
                  <p:embed/>
                </p:oleObj>
              </mc:Choice>
              <mc:Fallback>
                <p:oleObj name="Equation" r:id="rId3" imgW="3377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905000"/>
                        <a:ext cx="7315200" cy="907525"/>
                      </a:xfrm>
                      <a:prstGeom prst="rect">
                        <a:avLst/>
                      </a:prstGeom>
                      <a:solidFill>
                        <a:srgbClr val="C9EB9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994285"/>
              </p:ext>
            </p:extLst>
          </p:nvPr>
        </p:nvGraphicFramePr>
        <p:xfrm>
          <a:off x="406400" y="3867150"/>
          <a:ext cx="83327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5" imgW="3848040" imgH="419040" progId="Equation.DSMT4">
                  <p:embed/>
                </p:oleObj>
              </mc:Choice>
              <mc:Fallback>
                <p:oleObj name="Equation" r:id="rId5" imgW="384804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400" y="3867150"/>
                        <a:ext cx="8332788" cy="908050"/>
                      </a:xfrm>
                      <a:prstGeom prst="rect">
                        <a:avLst/>
                      </a:prstGeom>
                      <a:solidFill>
                        <a:srgbClr val="C9EB9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3402944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CVP Summary: Target Volume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181389"/>
              </p:ext>
            </p:extLst>
          </p:nvPr>
        </p:nvGraphicFramePr>
        <p:xfrm>
          <a:off x="1463675" y="1905000"/>
          <a:ext cx="62150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3" imgW="2869920" imgH="419040" progId="Equation.DSMT4">
                  <p:embed/>
                </p:oleObj>
              </mc:Choice>
              <mc:Fallback>
                <p:oleObj name="Equation" r:id="rId3" imgW="2869920" imgH="419040" progId="Equation.DSMT4">
                  <p:embed/>
                  <p:pic>
                    <p:nvPicPr>
                      <p:cNvPr id="12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3675" y="1905000"/>
                        <a:ext cx="6215063" cy="908050"/>
                      </a:xfrm>
                      <a:prstGeom prst="rect">
                        <a:avLst/>
                      </a:prstGeom>
                      <a:solidFill>
                        <a:srgbClr val="F1918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373095"/>
              </p:ext>
            </p:extLst>
          </p:nvPr>
        </p:nvGraphicFramePr>
        <p:xfrm>
          <a:off x="1463675" y="3892550"/>
          <a:ext cx="62150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5" imgW="2869920" imgH="419040" progId="Equation.DSMT4">
                  <p:embed/>
                </p:oleObj>
              </mc:Choice>
              <mc:Fallback>
                <p:oleObj name="Equation" r:id="rId5" imgW="2869920" imgH="419040" progId="Equation.DSMT4">
                  <p:embed/>
                  <p:pic>
                    <p:nvPicPr>
                      <p:cNvPr id="12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3675" y="3892550"/>
                        <a:ext cx="6215063" cy="908050"/>
                      </a:xfrm>
                      <a:prstGeom prst="rect">
                        <a:avLst/>
                      </a:prstGeom>
                      <a:solidFill>
                        <a:srgbClr val="F1918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273190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 Presentation</a:t>
            </a:r>
          </a:p>
        </p:txBody>
      </p:sp>
      <p:pic>
        <p:nvPicPr>
          <p:cNvPr id="7" name="Picture 2" descr="Line graph presents the cost-volume-profit relations for a company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5400"/>
            <a:ext cx="7924800" cy="5018668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idx="13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120328" y="6477000"/>
            <a:ext cx="2899472" cy="18288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Access the text alternative for these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2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Use of CVP to Analyze the Effect</a:t>
            </a:r>
            <a:br>
              <a:rPr lang="en-US" sz="3600" dirty="0"/>
            </a:br>
            <a:r>
              <a:rPr lang="en-US" sz="3600" dirty="0"/>
              <a:t>of Different Cost Structures</a:t>
            </a:r>
            <a:r>
              <a:rPr lang="en-US" sz="12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20"/>
            <a:ext cx="8229600" cy="914400"/>
          </a:xfrm>
          <a:solidFill>
            <a:srgbClr val="C6D9F1"/>
          </a:solidFill>
        </p:spPr>
        <p:txBody>
          <a:bodyPr/>
          <a:lstStyle/>
          <a:p>
            <a:pPr marL="1371600" indent="-1371600"/>
            <a:r>
              <a:rPr lang="en-US" sz="2800" b="1" dirty="0">
                <a:solidFill>
                  <a:srgbClr val="0000CC"/>
                </a:solidFill>
                <a:ea typeface="ＭＳ Ｐゴシック" panose="020B0600070205080204" pitchFamily="34" charset="-128"/>
              </a:rPr>
              <a:t>LO 3-2</a:t>
            </a:r>
            <a:r>
              <a:rPr lang="en-US" sz="2400" dirty="0">
                <a:ea typeface="ＭＳ Ｐゴシック" panose="020B0600070205080204" pitchFamily="34" charset="-128"/>
              </a:rPr>
              <a:t>	Understand the effect of cost structure on decisions.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371600" y="2880360"/>
            <a:ext cx="6400800" cy="146304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defTabSz="274320">
              <a:spcBef>
                <a:spcPts val="0"/>
              </a:spcBef>
              <a:defRPr/>
            </a:pPr>
            <a:r>
              <a:rPr lang="en-US" sz="2800" b="1" u="sng" dirty="0">
                <a:latin typeface="Gill Sans"/>
                <a:ea typeface="ＭＳ Ｐゴシック" panose="020B0600070205080204" pitchFamily="34" charset="-128"/>
                <a:cs typeface="Gill Sans"/>
              </a:rPr>
              <a:t>Cost Structure</a:t>
            </a:r>
          </a:p>
          <a:p>
            <a:pPr algn="ctr" defTabSz="274320">
              <a:spcBef>
                <a:spcPts val="0"/>
              </a:spcBef>
              <a:defRPr/>
            </a:pPr>
            <a:r>
              <a:rPr lang="en-US" sz="2800" dirty="0">
                <a:latin typeface="Gill Sans"/>
                <a:ea typeface="ＭＳ Ｐゴシック" panose="020B0600070205080204" pitchFamily="34" charset="-128"/>
                <a:cs typeface="Gill Sans"/>
              </a:rPr>
              <a:t>The proportion of fixed and variable costs to total costs.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1371600" y="4632960"/>
            <a:ext cx="6400800" cy="146304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defTabSz="274320">
              <a:spcBef>
                <a:spcPts val="0"/>
              </a:spcBef>
              <a:defRPr/>
            </a:pPr>
            <a:r>
              <a:rPr lang="en-US" sz="2800" b="1" u="sng" dirty="0">
                <a:latin typeface="Gill Sans"/>
                <a:ea typeface="ＭＳ Ｐゴシック" panose="020B0600070205080204" pitchFamily="34" charset="-128"/>
                <a:cs typeface="Gill Sans"/>
              </a:rPr>
              <a:t>Operating Leverage</a:t>
            </a:r>
          </a:p>
          <a:p>
            <a:pPr algn="ctr" defTabSz="274320">
              <a:spcBef>
                <a:spcPts val="0"/>
              </a:spcBef>
              <a:defRPr/>
            </a:pPr>
            <a:r>
              <a:rPr lang="en-US" sz="2800" dirty="0">
                <a:latin typeface="Gill Sans"/>
                <a:ea typeface="ＭＳ Ｐゴシック" panose="020B0600070205080204" pitchFamily="34" charset="-128"/>
                <a:cs typeface="Gill Sans"/>
              </a:rPr>
              <a:t>The extent to which the cost structure is comprised of fixed costs.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3-2</a:t>
            </a:r>
          </a:p>
        </p:txBody>
      </p:sp>
    </p:spTree>
    <p:extLst>
      <p:ext uri="{BB962C8B-B14F-4D97-AF65-F5344CB8AC3E}">
        <p14:creationId xmlns:p14="http://schemas.microsoft.com/office/powerpoint/2010/main" val="2127041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Use of CVP to Analyze the Effect</a:t>
            </a:r>
            <a:br>
              <a:rPr lang="en-US" sz="3600" dirty="0"/>
            </a:br>
            <a:r>
              <a:rPr lang="en-US" sz="3600" dirty="0"/>
              <a:t>of Different Cost Structures</a:t>
            </a:r>
            <a:r>
              <a:rPr lang="en-US" sz="1200" dirty="0"/>
              <a:t> 2</a:t>
            </a:r>
            <a:endParaRPr lang="en-US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971651"/>
              </p:ext>
            </p:extLst>
          </p:nvPr>
        </p:nvGraphicFramePr>
        <p:xfrm>
          <a:off x="1106632" y="1714500"/>
          <a:ext cx="6930736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3" imgW="2628720" imgH="419040" progId="Equation.DSMT4">
                  <p:embed/>
                </p:oleObj>
              </mc:Choice>
              <mc:Fallback>
                <p:oleObj name="Equation" r:id="rId3" imgW="2628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632" y="1714500"/>
                        <a:ext cx="6930736" cy="1104900"/>
                      </a:xfrm>
                      <a:prstGeom prst="rect">
                        <a:avLst/>
                      </a:prstGeom>
                      <a:solidFill>
                        <a:srgbClr val="9BB9E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914400" y="3581400"/>
            <a:ext cx="7315200" cy="1097280"/>
          </a:xfrm>
          <a:solidFill>
            <a:srgbClr val="9BB9EF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The higher the organization’s operating leverage, the higher the break-even point.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3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3-2</a:t>
            </a:r>
          </a:p>
        </p:txBody>
      </p:sp>
    </p:spTree>
    <p:extLst>
      <p:ext uri="{BB962C8B-B14F-4D97-AF65-F5344CB8AC3E}">
        <p14:creationId xmlns:p14="http://schemas.microsoft.com/office/powerpoint/2010/main" val="2487488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Cost Structures</a:t>
            </a:r>
            <a:r>
              <a:rPr lang="en-US" sz="1200" dirty="0"/>
              <a:t> 1</a:t>
            </a:r>
          </a:p>
        </p:txBody>
      </p:sp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64662"/>
              </p:ext>
            </p:extLst>
          </p:nvPr>
        </p:nvGraphicFramePr>
        <p:xfrm>
          <a:off x="411480" y="1783080"/>
          <a:ext cx="832104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24848287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18233121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8736797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585131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91995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Lo-Lev Company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(1,000,000 units)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Hi-Lev Company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(1,000,000 units)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7891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1008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9036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costs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750,000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75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250,000</a:t>
                      </a:r>
                      <a:endParaRPr lang="en-US" sz="16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4272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 margin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250,000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750,000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187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costs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550,000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55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6566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profit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u="db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200,000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dbl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u="db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200,000</a:t>
                      </a: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dbl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374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Break-even point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200,000 units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733,334 units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915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 margin per unit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$0.25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$0.75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31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04890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3-2</a:t>
            </a:r>
          </a:p>
        </p:txBody>
      </p:sp>
    </p:spTree>
    <p:extLst>
      <p:ext uri="{BB962C8B-B14F-4D97-AF65-F5344CB8AC3E}">
        <p14:creationId xmlns:p14="http://schemas.microsoft.com/office/powerpoint/2010/main" val="3588553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Cost Structures</a:t>
            </a:r>
            <a:r>
              <a:rPr lang="en-US" sz="1200" dirty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Suppose Low-Lev and High-Lev both increase sales 10% or $100,000.</a:t>
            </a:r>
          </a:p>
        </p:txBody>
      </p:sp>
      <p:graphicFrame>
        <p:nvGraphicFramePr>
          <p:cNvPr id="1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281203"/>
              </p:ext>
            </p:extLst>
          </p:nvPr>
        </p:nvGraphicFramePr>
        <p:xfrm>
          <a:off x="457200" y="292608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640">
                  <a:extLst>
                    <a:ext uri="{9D8B030D-6E8A-4147-A177-3AD203B41FA5}">
                      <a16:colId xmlns:a16="http://schemas.microsoft.com/office/drawing/2014/main" val="331520215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92720121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32006489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Lo-Lev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Hi-Lev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5887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Sales increase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$100,000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$100,000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2239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Contribution margin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      0.25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      0.75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57798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Increase in profit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  25,000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  75,000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7208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Prior net income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$200,000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$200,000</a:t>
                      </a: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7801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Net income with sales increase of 10%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dbl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$225,000</a:t>
                      </a: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dbl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$275,000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23674"/>
                  </a:ext>
                </a:extLst>
              </a:tr>
            </a:tbl>
          </a:graphicData>
        </a:graphic>
      </p:graphicFrame>
      <p:sp>
        <p:nvSpPr>
          <p:cNvPr id="12" name="Content Placeholder 4"/>
          <p:cNvSpPr>
            <a:spLocks noGrp="1"/>
          </p:cNvSpPr>
          <p:nvPr>
            <p:ph idx="13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3-2</a:t>
            </a:r>
          </a:p>
        </p:txBody>
      </p:sp>
    </p:spTree>
    <p:extLst>
      <p:ext uri="{BB962C8B-B14F-4D97-AF65-F5344CB8AC3E}">
        <p14:creationId xmlns:p14="http://schemas.microsoft.com/office/powerpoint/2010/main" val="28759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Fundamentals of </a:t>
            </a:r>
            <a:br>
              <a:rPr lang="en-US" dirty="0"/>
            </a:br>
            <a:r>
              <a:rPr lang="en-US" dirty="0"/>
              <a:t>Cost-Volume-Profit Analysis</a:t>
            </a:r>
          </a:p>
        </p:txBody>
      </p:sp>
    </p:spTree>
    <p:extLst>
      <p:ext uri="{BB962C8B-B14F-4D97-AF65-F5344CB8AC3E}">
        <p14:creationId xmlns:p14="http://schemas.microsoft.com/office/powerpoint/2010/main" val="3637680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of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10640"/>
            <a:ext cx="6858000" cy="82296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The excess of projected or actual sales volume over break-even volume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229100" y="2133600"/>
            <a:ext cx="685800" cy="548640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rgbClr val="B60000"/>
                </a:solidFill>
              </a:rPr>
              <a:t>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1143000" y="2717800"/>
            <a:ext cx="6858000" cy="82296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The excess of projected or actual sales revenue over break-even revenue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1143000" y="4023360"/>
            <a:ext cx="6858000" cy="54864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Suppose Desert Adventures sells 55 trips.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1143000" y="4556760"/>
            <a:ext cx="6858000" cy="192024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"/>
                <a:cs typeface="Gill Sans"/>
              </a:rPr>
              <a:t>At a break-even volume of 48 trips, its margin of safety is: </a:t>
            </a:r>
          </a:p>
          <a:p>
            <a:pPr marL="914400" lvl="3" indent="0">
              <a:buNone/>
              <a:defRPr/>
            </a:pPr>
            <a:r>
              <a:rPr lang="en-US" sz="2400" dirty="0">
                <a:latin typeface="Gill Sans"/>
                <a:cs typeface="Gill Sans"/>
              </a:rPr>
              <a:t>Sales − Break-even</a:t>
            </a:r>
          </a:p>
          <a:p>
            <a:pPr marL="914400" lvl="3" indent="0">
              <a:buNone/>
              <a:defRPr/>
            </a:pPr>
            <a:r>
              <a:rPr lang="en-US" sz="2400" dirty="0">
                <a:latin typeface="Gill Sans"/>
                <a:cs typeface="Gill Sans"/>
              </a:rPr>
              <a:t>55 − 48 = 7 trips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idx="17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3-2</a:t>
            </a:r>
          </a:p>
        </p:txBody>
      </p:sp>
    </p:spTree>
    <p:extLst>
      <p:ext uri="{BB962C8B-B14F-4D97-AF65-F5344CB8AC3E}">
        <p14:creationId xmlns:p14="http://schemas.microsoft.com/office/powerpoint/2010/main" val="1559504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CVP Analysis with Spreadsheets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"/>
          </a:xfrm>
          <a:solidFill>
            <a:srgbClr val="C6D9F1"/>
          </a:solidFill>
        </p:spPr>
        <p:txBody>
          <a:bodyPr/>
          <a:lstStyle/>
          <a:p>
            <a:pPr algn="ctr"/>
            <a:r>
              <a:rPr lang="en-US" sz="2800" b="1" dirty="0">
                <a:solidFill>
                  <a:srgbClr val="0000CC"/>
                </a:solidFill>
                <a:ea typeface="ＭＳ Ｐゴシック" panose="020B0600070205080204" pitchFamily="34" charset="-128"/>
              </a:rPr>
              <a:t>LO 3-3</a:t>
            </a:r>
            <a:r>
              <a:rPr lang="en-US" sz="2400" dirty="0">
                <a:ea typeface="ＭＳ Ｐゴシック" panose="020B0600070205080204" pitchFamily="34" charset="-128"/>
              </a:rPr>
              <a:t>	Use Microsoft Excel to perform CVP analysis.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67560"/>
            <a:ext cx="8229600" cy="523240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sz="2000" dirty="0">
                <a:latin typeface="Gill Sans"/>
                <a:ea typeface="ＭＳ Ｐゴシック" panose="020B0600070205080204" pitchFamily="34" charset="-128"/>
                <a:cs typeface="Gill Sans"/>
              </a:rPr>
              <a:t>A spreadsheet program is ideally suited to performing CVP routinely.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457200" y="3048000"/>
            <a:ext cx="5257800" cy="3505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/>
              <a:t>Choose “Tools: Goal Seek…”  from the menu bar.</a:t>
            </a:r>
          </a:p>
          <a:p>
            <a:pPr marL="457200" indent="-457200">
              <a:spcBef>
                <a:spcPts val="0"/>
              </a:spcBef>
              <a:buAutoNum type="arabicPeriod" startAt="2"/>
            </a:pPr>
            <a:r>
              <a:rPr lang="en-US" sz="2000" dirty="0"/>
              <a:t>In the “Set cell:” edit field, enter the cell address for the target profit calculation.</a:t>
            </a:r>
          </a:p>
          <a:p>
            <a:pPr marL="457200" indent="-457200">
              <a:spcBef>
                <a:spcPts val="0"/>
              </a:spcBef>
              <a:buAutoNum type="arabicPeriod" startAt="3"/>
            </a:pPr>
            <a:r>
              <a:rPr lang="en-US" sz="2000" dirty="0"/>
              <a:t>In the “To value:” edit field, enter the target profit.</a:t>
            </a:r>
          </a:p>
          <a:p>
            <a:pPr marL="457200" indent="-457200">
              <a:spcBef>
                <a:spcPts val="0"/>
              </a:spcBef>
              <a:buAutoNum type="arabicPeriod" startAt="4"/>
            </a:pPr>
            <a:r>
              <a:rPr lang="en-US" sz="2000" dirty="0"/>
              <a:t>In the “By changing cell:” edit field, enter the cell address of the volume variable.</a:t>
            </a:r>
          </a:p>
          <a:p>
            <a:pPr marL="457200" indent="-457200">
              <a:spcBef>
                <a:spcPts val="0"/>
              </a:spcBef>
              <a:buAutoNum type="arabicPeriod" startAt="4"/>
            </a:pPr>
            <a:r>
              <a:rPr lang="en-US" sz="2000" dirty="0"/>
              <a:t>Click “OK” and the program will find the break-even volume.</a:t>
            </a:r>
          </a:p>
        </p:txBody>
      </p:sp>
      <p:graphicFrame>
        <p:nvGraphicFramePr>
          <p:cNvPr id="10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4306"/>
              </p:ext>
            </p:extLst>
          </p:nvPr>
        </p:nvGraphicFramePr>
        <p:xfrm>
          <a:off x="6324600" y="2743200"/>
          <a:ext cx="23774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93428243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98781533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Desert Adv.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3543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4865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cost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76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cost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$134,400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7278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B6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($22,400)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6361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622045"/>
                  </a:ext>
                </a:extLst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7715"/>
              </p:ext>
            </p:extLst>
          </p:nvPr>
        </p:nvGraphicFramePr>
        <p:xfrm>
          <a:off x="6324600" y="4724400"/>
          <a:ext cx="23774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93428243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98781533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Desert Adv.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3543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4865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cost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76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cost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$134,400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7278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6361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622045"/>
                  </a:ext>
                </a:extLst>
              </a:tr>
            </a:tbl>
          </a:graphicData>
        </a:graphic>
      </p:graphicFrame>
      <p:cxnSp>
        <p:nvCxnSpPr>
          <p:cNvPr id="12" name="Straight Arrow Connector 7">
            <a:extLst/>
          </p:cNvPr>
          <p:cNvCxnSpPr/>
          <p:nvPr/>
        </p:nvCxnSpPr>
        <p:spPr>
          <a:xfrm flipV="1">
            <a:off x="5181600" y="4144964"/>
            <a:ext cx="1096962" cy="57943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8">
            <a:extLst/>
          </p:cNvPr>
          <p:cNvCxnSpPr/>
          <p:nvPr/>
        </p:nvCxnSpPr>
        <p:spPr>
          <a:xfrm>
            <a:off x="5181600" y="4724400"/>
            <a:ext cx="1096962" cy="13716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9">
            <a:extLst/>
          </p:cNvPr>
          <p:cNvCxnSpPr/>
          <p:nvPr/>
        </p:nvCxnSpPr>
        <p:spPr>
          <a:xfrm flipV="1">
            <a:off x="5486400" y="4419600"/>
            <a:ext cx="777875" cy="1600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0">
            <a:extLst/>
          </p:cNvPr>
          <p:cNvCxnSpPr/>
          <p:nvPr/>
        </p:nvCxnSpPr>
        <p:spPr>
          <a:xfrm>
            <a:off x="5486400" y="6019800"/>
            <a:ext cx="854075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1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3-3</a:t>
            </a:r>
          </a:p>
        </p:txBody>
      </p:sp>
    </p:spTree>
    <p:extLst>
      <p:ext uri="{BB962C8B-B14F-4D97-AF65-F5344CB8AC3E}">
        <p14:creationId xmlns:p14="http://schemas.microsoft.com/office/powerpoint/2010/main" val="274534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Income Taxes</a:t>
            </a:r>
            <a:r>
              <a:rPr lang="en-US" sz="12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822960"/>
          </a:xfrm>
          <a:solidFill>
            <a:srgbClr val="C6D9F1"/>
          </a:solidFill>
        </p:spPr>
        <p:txBody>
          <a:bodyPr/>
          <a:lstStyle/>
          <a:p>
            <a:pPr marL="1371600" indent="-1371600" defTabSz="365760">
              <a:defRPr/>
            </a:pPr>
            <a:r>
              <a:rPr lang="en-US" sz="2400" b="1" dirty="0">
                <a:solidFill>
                  <a:srgbClr val="0000CC"/>
                </a:solidFill>
                <a:ea typeface="ＭＳ Ｐゴシック" panose="020B0600070205080204" pitchFamily="34" charset="-128"/>
              </a:rPr>
              <a:t>LO 3-4</a:t>
            </a:r>
            <a:r>
              <a:rPr lang="en-US" sz="2000" dirty="0">
                <a:ea typeface="ＭＳ Ｐゴシック" panose="020B0600070205080204" pitchFamily="34" charset="-128"/>
              </a:rPr>
              <a:t>	Incorporate taxes, multiple products, and alternative cost structures into the CVP analysis.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914400" y="2514600"/>
            <a:ext cx="7315200" cy="914400"/>
          </a:xfrm>
          <a:solidFill>
            <a:srgbClr val="DDD9C3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The owners of Desert Adventures want to generate after-tax operating profits of $25,200.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914400" y="3611880"/>
            <a:ext cx="7315200" cy="548640"/>
          </a:xfrm>
          <a:solidFill>
            <a:srgbClr val="DDD9C3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The tax rate is 25%.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914400" y="4343400"/>
            <a:ext cx="7315200" cy="2103120"/>
          </a:xfrm>
          <a:solidFill>
            <a:srgbClr val="DDD9C3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Gill Sans"/>
                <a:cs typeface="Gill Sans"/>
              </a:rPr>
              <a:t>What is the target operating profit? </a:t>
            </a:r>
          </a:p>
          <a:p>
            <a:pPr>
              <a:defRPr/>
            </a:pPr>
            <a:r>
              <a:rPr lang="en-US" sz="2400" dirty="0">
                <a:latin typeface="Gill Sans"/>
                <a:cs typeface="Gill Sans"/>
              </a:rPr>
              <a:t>Target operating profit = TOP	÷  (1 − Tax rate) </a:t>
            </a:r>
          </a:p>
          <a:p>
            <a:pPr marL="2377440">
              <a:defRPr/>
            </a:pPr>
            <a:r>
              <a:rPr lang="en-US" sz="2400" dirty="0">
                <a:latin typeface="Gill Sans"/>
                <a:cs typeface="Gill Sans"/>
              </a:rPr>
              <a:t>TOP = $25,200 ÷ (1 − 0.25) </a:t>
            </a:r>
          </a:p>
          <a:p>
            <a:pPr marL="2377440">
              <a:defRPr/>
            </a:pPr>
            <a:r>
              <a:rPr lang="en-US" sz="2400" dirty="0">
                <a:latin typeface="Gill Sans"/>
                <a:cs typeface="Gill Sans"/>
              </a:rPr>
              <a:t>TOP = $33,600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idx="16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1723045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Income Taxes</a:t>
            </a:r>
            <a:r>
              <a:rPr lang="en-US" sz="1200" dirty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08760"/>
            <a:ext cx="5943600" cy="548640"/>
          </a:xfrm>
          <a:solidFill>
            <a:srgbClr val="DDD9C3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sz="2800" b="1" dirty="0">
                <a:latin typeface="Gill Sans"/>
                <a:ea typeface="ＭＳ Ｐゴシック" panose="020B0600070205080204" pitchFamily="34" charset="-128"/>
                <a:cs typeface="Gill Sans"/>
              </a:rPr>
              <a:t>How many units must be sold?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73974"/>
              </p:ext>
            </p:extLst>
          </p:nvPr>
        </p:nvGraphicFramePr>
        <p:xfrm>
          <a:off x="914400" y="2819400"/>
          <a:ext cx="7315200" cy="125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3" imgW="2743200" imgH="469800" progId="Equation.DSMT4">
                  <p:embed/>
                </p:oleObj>
              </mc:Choice>
              <mc:Fallback>
                <p:oleObj name="Equation" r:id="rId3" imgW="2743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819400"/>
                        <a:ext cx="7315200" cy="1253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86980"/>
              </p:ext>
            </p:extLst>
          </p:nvPr>
        </p:nvGraphicFramePr>
        <p:xfrm>
          <a:off x="1879600" y="4298950"/>
          <a:ext cx="5384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5" imgW="2019240" imgH="444240" progId="Equation.DSMT4">
                  <p:embed/>
                </p:oleObj>
              </mc:Choice>
              <mc:Fallback>
                <p:oleObj name="Equation" r:id="rId5" imgW="201924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9600" y="4298950"/>
                        <a:ext cx="5384800" cy="118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5"/>
          <p:cNvSpPr>
            <a:spLocks noGrp="1"/>
          </p:cNvSpPr>
          <p:nvPr>
            <p:ph idx="13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4213786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Income Taxes</a:t>
            </a:r>
            <a:r>
              <a:rPr lang="en-US" sz="1200" dirty="0"/>
              <a:t> 3</a:t>
            </a:r>
            <a:endParaRPr lang="en-US" dirty="0"/>
          </a:p>
        </p:txBody>
      </p:sp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11263"/>
              </p:ext>
            </p:extLst>
          </p:nvPr>
        </p:nvGraphicFramePr>
        <p:xfrm>
          <a:off x="1371600" y="1706880"/>
          <a:ext cx="64008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3658871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6563337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Proof: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55157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Sales: 60 × $4,000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$240,000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4053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costs: 60 × $1,200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8235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 margin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$168,000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927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costs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134,400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36194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 before taxes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$33,600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3655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 taxes: $33,600 × 25%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19925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$25,200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E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21772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3990325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Multiproduct Analysis</a:t>
            </a:r>
            <a:r>
              <a:rPr lang="en-US" sz="12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400800" cy="91440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Management expects to sell excursions and rafting trips in a ratio of 25:75.</a:t>
            </a:r>
          </a:p>
        </p:txBody>
      </p:sp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61526"/>
              </p:ext>
            </p:extLst>
          </p:nvPr>
        </p:nvGraphicFramePr>
        <p:xfrm>
          <a:off x="1143000" y="2834640"/>
          <a:ext cx="6858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104517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792494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8837396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Excursions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Rafting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47818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Selling price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$4,000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4572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$500</a:t>
                      </a:r>
                    </a:p>
                  </a:txBody>
                  <a:tcPr marR="54864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6329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Less: Variable cost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1,200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4572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54864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2221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Contribution margin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$2,800</a:t>
                      </a:r>
                    </a:p>
                  </a:txBody>
                  <a:tcPr marR="4572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$400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54864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50317"/>
                  </a:ext>
                </a:extLst>
              </a:tr>
            </a:tbl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2606040" y="5471160"/>
            <a:ext cx="3931920" cy="54864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Total fixed cost = $144,000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831456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Multiproduct Analysis</a:t>
            </a:r>
            <a:r>
              <a:rPr lang="en-US" sz="1200" dirty="0"/>
              <a:t> 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400" y="1630680"/>
            <a:ext cx="7315200" cy="1645920"/>
          </a:xfrm>
          <a:solidFill>
            <a:srgbClr val="C6D9F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2400" b="1" dirty="0">
                <a:latin typeface="Gill Sans"/>
                <a:cs typeface="Gill Sans"/>
              </a:rPr>
              <a:t>What is the contribution margin of the mix?</a:t>
            </a:r>
          </a:p>
          <a:p>
            <a:pPr>
              <a:defRPr/>
            </a:pPr>
            <a:r>
              <a:rPr lang="en-US" sz="2400" dirty="0">
                <a:latin typeface="Gill Sans"/>
                <a:cs typeface="Gill Sans"/>
              </a:rPr>
              <a:t>(25 × $2,800) + (75 × $400) = $70,000 + $30,000 </a:t>
            </a:r>
            <a:br>
              <a:rPr lang="en-US" sz="2400" dirty="0">
                <a:latin typeface="Gill Sans"/>
                <a:cs typeface="Gill Sans"/>
              </a:rPr>
            </a:br>
            <a:r>
              <a:rPr lang="en-US" sz="2400" dirty="0">
                <a:latin typeface="Gill Sans"/>
                <a:cs typeface="Gill Sans"/>
              </a:rPr>
              <a:t>= $100,000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3"/>
          </p:nvPr>
        </p:nvSpPr>
        <p:spPr>
          <a:xfrm>
            <a:off x="914400" y="3916680"/>
            <a:ext cx="7315200" cy="1645920"/>
          </a:xfrm>
          <a:solidFill>
            <a:srgbClr val="C6D9F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>
              <a:defRPr/>
            </a:pPr>
            <a:r>
              <a:rPr lang="en-US" altLang="en-US" sz="2400" b="1" dirty="0">
                <a:latin typeface="Gill Sans"/>
                <a:cs typeface="Gill Sans"/>
              </a:rPr>
              <a:t>What is the weighted-average contribution margin of the mix?</a:t>
            </a:r>
            <a:endParaRPr lang="en-US" altLang="en-US" sz="2400" dirty="0">
              <a:latin typeface="Gill Sans"/>
              <a:cs typeface="Gill Sans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en-US" sz="2400" dirty="0">
                <a:latin typeface="Gill Sans"/>
                <a:cs typeface="Gill Sans"/>
              </a:rPr>
              <a:t>(.25 </a:t>
            </a:r>
            <a:r>
              <a:rPr lang="en-US" sz="2400" dirty="0">
                <a:latin typeface="Gill Sans"/>
                <a:cs typeface="Gill Sans"/>
              </a:rPr>
              <a:t>×</a:t>
            </a:r>
            <a:r>
              <a:rPr lang="en-US" altLang="en-US" sz="2400" dirty="0">
                <a:latin typeface="Gill Sans"/>
                <a:cs typeface="Gill Sans"/>
              </a:rPr>
              <a:t> $2,800) + (.75 </a:t>
            </a:r>
            <a:r>
              <a:rPr lang="en-US" sz="2400" dirty="0">
                <a:latin typeface="Gill Sans"/>
                <a:cs typeface="Gill Sans"/>
              </a:rPr>
              <a:t>×</a:t>
            </a:r>
            <a:r>
              <a:rPr lang="en-US" altLang="en-US" sz="2400" dirty="0">
                <a:latin typeface="Gill Sans"/>
                <a:cs typeface="Gill Sans"/>
              </a:rPr>
              <a:t> $400) = $1,000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2854952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Multiproduct Analysis</a:t>
            </a:r>
            <a:r>
              <a:rPr lang="en-US" sz="12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6400800" cy="54864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sz="2400" b="1" dirty="0">
                <a:ea typeface="ＭＳ Ｐゴシック" panose="020B0600070205080204" pitchFamily="34" charset="-128"/>
              </a:rPr>
              <a:t>What is the break-even of the mix?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13179"/>
              </p:ext>
            </p:extLst>
          </p:nvPr>
        </p:nvGraphicFramePr>
        <p:xfrm>
          <a:off x="1600200" y="2057400"/>
          <a:ext cx="5943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35014557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4059791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208327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× 25%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excursions</a:t>
                      </a:r>
                    </a:p>
                  </a:txBody>
                  <a:tcPr marL="5029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9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× 75%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108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rafting experiences</a:t>
                      </a: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7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units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338328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48521"/>
                  </a:ext>
                </a:extLst>
              </a:tr>
            </a:tbl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1371600" y="3794760"/>
            <a:ext cx="6400800" cy="54864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sz="2400" dirty="0"/>
              <a:t>$144,000 fixed costs ÷ $1,000 = 144 units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38913"/>
              </p:ext>
            </p:extLst>
          </p:nvPr>
        </p:nvGraphicFramePr>
        <p:xfrm>
          <a:off x="1280160" y="4495800"/>
          <a:ext cx="65836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20">
                  <a:extLst>
                    <a:ext uri="{9D8B030D-6E8A-4147-A177-3AD203B41FA5}">
                      <a16:colId xmlns:a16="http://schemas.microsoft.com/office/drawing/2014/main" val="29502235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8248877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905587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Break-even Sales in Dollars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1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excursions × $4,000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$144,000</a:t>
                      </a: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4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rafting experiences × $500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$54,000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71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dollars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$198,000</a:t>
                      </a:r>
                    </a:p>
                  </a:txBody>
                  <a:tcPr marR="274320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48817"/>
                  </a:ext>
                </a:extLst>
              </a:tr>
            </a:tbl>
          </a:graphicData>
        </a:graphic>
      </p:graphicFrame>
      <p:sp>
        <p:nvSpPr>
          <p:cNvPr id="9" name="Content Placeholder 6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569788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Multiproduct Analysis</a:t>
            </a:r>
            <a:r>
              <a:rPr lang="en-US" sz="1200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2120"/>
            <a:ext cx="7772400" cy="155448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chemeClr val="tx2"/>
              </a:buClr>
              <a:buSzPct val="75000"/>
              <a:defRPr/>
            </a:pPr>
            <a:r>
              <a:rPr lang="en-US" sz="2400" b="1" u="sng" dirty="0">
                <a:latin typeface="Gill Sans"/>
                <a:cs typeface="Gill Sans"/>
              </a:rPr>
              <a:t>Weighted-Average Revenue</a:t>
            </a:r>
          </a:p>
          <a:p>
            <a:pPr algn="ctr">
              <a:buClr>
                <a:schemeClr val="tx2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(.25 × $4,000 for excursions) + (.75 × $500 for rafting) = $1,375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371600" y="3931920"/>
            <a:ext cx="6400800" cy="155448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Gill Sans"/>
                <a:cs typeface="Gill Sans"/>
              </a:rPr>
              <a:t>What is the weighted-average contribution margin percentage?</a:t>
            </a:r>
          </a:p>
          <a:p>
            <a:pPr algn="ctr">
              <a:defRPr/>
            </a:pPr>
            <a:r>
              <a:rPr lang="en-US" sz="2400" dirty="0">
                <a:latin typeface="Gill Sans"/>
                <a:cs typeface="Gill Sans"/>
              </a:rPr>
              <a:t>$1,000 ÷ $1,375 = 72.7273%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1389724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Multiproduct Analysis</a:t>
            </a:r>
            <a:r>
              <a:rPr lang="en-US" sz="1200" dirty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320"/>
            <a:ext cx="7772400" cy="155448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chemeClr val="tx2"/>
              </a:buClr>
              <a:buSzPct val="75000"/>
              <a:defRPr/>
            </a:pPr>
            <a:r>
              <a:rPr lang="en-US" sz="2400" b="1" u="sng" dirty="0">
                <a:latin typeface="Gill Sans"/>
                <a:cs typeface="Gill Sans"/>
              </a:rPr>
              <a:t>Weighted-Average Revenue</a:t>
            </a:r>
          </a:p>
          <a:p>
            <a:pPr algn="ctr">
              <a:buClr>
                <a:schemeClr val="tx2"/>
              </a:buClr>
              <a:buSzPct val="75000"/>
              <a:defRPr/>
            </a:pPr>
            <a:r>
              <a:rPr lang="en-US" sz="2400" dirty="0">
                <a:latin typeface="Gill Sans"/>
                <a:cs typeface="Gill Sans"/>
              </a:rPr>
              <a:t>(.25 × $4,000 for excursions) + (.75 × $500 for rafting) = $1,375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914400" y="3261360"/>
            <a:ext cx="7315200" cy="1188720"/>
          </a:xfrm>
          <a:solidFill>
            <a:srgbClr val="F9B07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buClr>
                <a:schemeClr val="tx2"/>
              </a:buClr>
              <a:buSzPct val="75000"/>
            </a:pPr>
            <a:r>
              <a:rPr lang="en-US" sz="2400" b="1" u="sng" dirty="0">
                <a:latin typeface="Gill Sans"/>
                <a:cs typeface="Gill Sans"/>
              </a:rPr>
              <a:t>Weighted-Average Contribution Margin</a:t>
            </a:r>
          </a:p>
          <a:p>
            <a:pPr algn="ctr">
              <a:buClr>
                <a:schemeClr val="tx2"/>
              </a:buClr>
              <a:buSzPct val="75000"/>
            </a:pPr>
            <a:r>
              <a:rPr lang="en-US" sz="2400" dirty="0">
                <a:latin typeface="Gill Sans"/>
                <a:cs typeface="Gill Sans"/>
              </a:rPr>
              <a:t>$1,000 ÷ $1,375 = 72.7273%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914400" y="4739640"/>
            <a:ext cx="7315200" cy="128016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Clr>
                <a:schemeClr val="tx2"/>
              </a:buClr>
              <a:buSzPct val="75000"/>
              <a:defRPr/>
            </a:pPr>
            <a:r>
              <a:rPr lang="en-US" b="1" u="sng" dirty="0">
                <a:latin typeface="Gill Sans"/>
                <a:cs typeface="Gill Sans"/>
              </a:rPr>
              <a:t>Break-even Sales in Dollars</a:t>
            </a:r>
          </a:p>
          <a:p>
            <a:pPr algn="ctr">
              <a:buClr>
                <a:schemeClr val="tx2"/>
              </a:buClr>
              <a:buSzPct val="75000"/>
              <a:defRPr/>
            </a:pPr>
            <a:r>
              <a:rPr lang="en-US" dirty="0">
                <a:latin typeface="Gill Sans"/>
                <a:cs typeface="Gill Sans"/>
              </a:rPr>
              <a:t>$144,000 ÷ 0.727273 = $198,000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134139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12480" cy="2971800"/>
          </a:xfrm>
          <a:solidFill>
            <a:srgbClr val="C6D9F1"/>
          </a:solidFill>
        </p:spPr>
        <p:txBody>
          <a:bodyPr/>
          <a:lstStyle/>
          <a:p>
            <a:pPr marL="1371600" indent="-1371600"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Arial" charset="0"/>
              </a:rPr>
              <a:t>LO 3-1</a:t>
            </a:r>
            <a:r>
              <a:rPr lang="en-US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altLang="en-US" sz="2000" dirty="0">
                <a:latin typeface="Arial" charset="0"/>
              </a:rPr>
              <a:t>Use cost-volume-profit (CVP) analysis to analyze decisions.</a:t>
            </a:r>
          </a:p>
          <a:p>
            <a:pPr marL="1371600" indent="-1371600"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Arial" charset="0"/>
              </a:rPr>
              <a:t>LO 3-2	</a:t>
            </a:r>
            <a:r>
              <a:rPr lang="en-US" altLang="en-US" sz="2000" dirty="0">
                <a:latin typeface="Arial" charset="0"/>
              </a:rPr>
              <a:t>Understand the effect of cost structure on decisions.</a:t>
            </a:r>
          </a:p>
          <a:p>
            <a:pPr marL="1371600" indent="-1371600"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Arial" charset="0"/>
              </a:rPr>
              <a:t>LO 3-3	</a:t>
            </a:r>
            <a:r>
              <a:rPr lang="en-US" altLang="en-US" sz="2000" dirty="0">
                <a:latin typeface="Arial" charset="0"/>
              </a:rPr>
              <a:t>Use Microsoft Excel to perform CVP analysis.</a:t>
            </a:r>
          </a:p>
          <a:p>
            <a:pPr marL="1371600" indent="-1371600"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Arial" charset="0"/>
              </a:rPr>
              <a:t>LO 3-4	</a:t>
            </a:r>
            <a:r>
              <a:rPr lang="en-US" altLang="en-US" sz="2000" dirty="0">
                <a:latin typeface="Arial" charset="0"/>
              </a:rPr>
              <a:t>Incorporate taxes, multiple products, and alternative cost structures into the CVP analysis.</a:t>
            </a:r>
          </a:p>
          <a:p>
            <a:pPr marL="1371600" indent="-1371600"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Arial" charset="0"/>
              </a:rPr>
              <a:t>LO 3-5</a:t>
            </a:r>
            <a:r>
              <a:rPr lang="en-US" altLang="en-US" sz="2000" b="1" dirty="0">
                <a:solidFill>
                  <a:srgbClr val="0000CC"/>
                </a:solidFill>
                <a:latin typeface="Arial" charset="0"/>
              </a:rPr>
              <a:t>	</a:t>
            </a:r>
            <a:r>
              <a:rPr lang="en-US" altLang="en-US" sz="2000" dirty="0">
                <a:latin typeface="Arial" charset="0"/>
              </a:rPr>
              <a:t>Understand the assumptions and limitations of CVP analysis.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89815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Alternative Cost Structures</a:t>
            </a:r>
            <a:r>
              <a:rPr lang="en-US" sz="12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2286000"/>
          </a:xfrm>
        </p:spPr>
        <p:txBody>
          <a:bodyPr/>
          <a:lstStyle/>
          <a:p>
            <a:r>
              <a:rPr lang="en-US" sz="2800" b="1" u="sng" dirty="0"/>
              <a:t>Given:</a:t>
            </a:r>
            <a:r>
              <a:rPr lang="en-US" sz="2800" b="1" dirty="0"/>
              <a:t> </a:t>
            </a:r>
            <a:r>
              <a:rPr lang="en-US" sz="2800" dirty="0"/>
              <a:t>Fixed costs of $134,400 are sufficient for monthly volumes less than or equal to 40 excursion trips. For every additional 40 trips, Desert Adventures must rent a machine for $19,600 per year. Original break-even was 48 units.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62128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  <a:defRPr/>
            </a:pPr>
            <a:r>
              <a:rPr lang="en-US" sz="2800" b="1" dirty="0">
                <a:latin typeface="Gill Sans"/>
                <a:cs typeface="Gill Sans"/>
              </a:rPr>
              <a:t>With the increased in fixed costs, Desert Adventures is no longer able to break-even by selling 48 units.</a:t>
            </a:r>
          </a:p>
          <a:p>
            <a:pPr>
              <a:defRPr/>
            </a:pPr>
            <a:r>
              <a:rPr lang="en-US" sz="2800" dirty="0">
                <a:latin typeface="Gill Sans"/>
                <a:cs typeface="Gill Sans"/>
              </a:rPr>
              <a:t>($4,000 − $1,200) × 48 − ($134,400 + $19,600) = ($19,600) net loss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1801373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Extensions of the CVP Model:</a:t>
            </a:r>
            <a:br>
              <a:rPr lang="en-US" sz="3600" dirty="0"/>
            </a:br>
            <a:r>
              <a:rPr lang="en-US" sz="3600" dirty="0"/>
              <a:t>Alternative Cost Structures</a:t>
            </a:r>
            <a:r>
              <a:rPr lang="en-US" sz="1200" dirty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2026920"/>
            <a:ext cx="7589520" cy="2011680"/>
          </a:xfrm>
          <a:solidFill>
            <a:srgbClr val="FCD5B5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US" sz="2400" b="1" dirty="0">
                <a:latin typeface="Gill Sans"/>
                <a:cs typeface="Gill Sans"/>
              </a:rPr>
              <a:t>What is the break-even using the new fixed cost containing the rental of the additional machine?</a:t>
            </a:r>
          </a:p>
          <a:p>
            <a:pPr>
              <a:defRPr/>
            </a:pPr>
            <a:r>
              <a:rPr lang="en-US" sz="2400" dirty="0">
                <a:latin typeface="Gill Sans"/>
                <a:ea typeface="Arial" charset="0"/>
                <a:cs typeface="Gill Sans"/>
              </a:rPr>
              <a:t>Break-even units = ($134,400 + $19,600) ÷ $2,800 = 55 trips</a:t>
            </a:r>
            <a:endParaRPr lang="en-US" sz="2400" b="1" dirty="0">
              <a:latin typeface="Gill Sans"/>
              <a:cs typeface="Gill Sans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3-4</a:t>
            </a:r>
          </a:p>
        </p:txBody>
      </p:sp>
    </p:spTree>
    <p:extLst>
      <p:ext uri="{BB962C8B-B14F-4D97-AF65-F5344CB8AC3E}">
        <p14:creationId xmlns:p14="http://schemas.microsoft.com/office/powerpoint/2010/main" val="242112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Assumptions and Limitations</a:t>
            </a:r>
            <a:br>
              <a:rPr lang="en-US" sz="3600" dirty="0"/>
            </a:br>
            <a:r>
              <a:rPr lang="en-US" sz="3600" dirty="0"/>
              <a:t>of CVP Analysis</a:t>
            </a:r>
            <a:r>
              <a:rPr lang="en-US" sz="12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95400"/>
            <a:ext cx="6217920" cy="914400"/>
          </a:xfrm>
          <a:solidFill>
            <a:srgbClr val="C6D9F1"/>
          </a:solidFill>
        </p:spPr>
        <p:txBody>
          <a:bodyPr/>
          <a:lstStyle/>
          <a:p>
            <a:pPr marL="1371600" indent="-1371600" defTabSz="365760">
              <a:defRPr/>
            </a:pPr>
            <a:r>
              <a:rPr lang="en-US" sz="2800" b="1" dirty="0">
                <a:solidFill>
                  <a:srgbClr val="0000CC"/>
                </a:solidFill>
                <a:ea typeface="ＭＳ Ｐゴシック" panose="020B0600070205080204" pitchFamily="34" charset="-128"/>
              </a:rPr>
              <a:t>LO 3-5</a:t>
            </a:r>
            <a:r>
              <a:rPr lang="en-US" sz="2400" dirty="0">
                <a:ea typeface="ＭＳ Ｐゴシック" panose="020B0600070205080204" pitchFamily="34" charset="-128"/>
              </a:rPr>
              <a:t>	Understand the assumptions and limitations of CVP analysis.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914400" y="2870200"/>
            <a:ext cx="7315200" cy="1473200"/>
          </a:xfrm>
          <a:solidFill>
            <a:srgbClr val="9BB9E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latin typeface="Gill Sans"/>
                <a:ea typeface="ＭＳ Ｐゴシック" panose="020B0600070205080204" pitchFamily="34" charset="-128"/>
                <a:cs typeface="Gill Sans"/>
              </a:rPr>
              <a:t>Although the CVP model is a very strong tool, the output is dependent upon the assumptions made by cost analysts.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914400" y="4602480"/>
            <a:ext cx="7315200" cy="1188720"/>
          </a:xfrm>
          <a:solidFill>
            <a:srgbClr val="9BB9E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latin typeface="Gill Sans"/>
                <a:ea typeface="ＭＳ Ｐゴシック" panose="020B0600070205080204" pitchFamily="34" charset="-128"/>
                <a:cs typeface="Gill Sans"/>
              </a:rPr>
              <a:t>These assumptions include which costs are fixed and which are variable.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3-5</a:t>
            </a:r>
          </a:p>
        </p:txBody>
      </p:sp>
    </p:spTree>
    <p:extLst>
      <p:ext uri="{BB962C8B-B14F-4D97-AF65-F5344CB8AC3E}">
        <p14:creationId xmlns:p14="http://schemas.microsoft.com/office/powerpoint/2010/main" val="3988906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Assumptions and Limitations</a:t>
            </a:r>
            <a:br>
              <a:rPr lang="en-US" sz="3600" dirty="0"/>
            </a:br>
            <a:r>
              <a:rPr lang="en-US" sz="3600" dirty="0"/>
              <a:t>of CVP Analysis</a:t>
            </a:r>
            <a:r>
              <a:rPr lang="en-US" sz="1200" dirty="0"/>
              <a:t>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5029200" cy="1828800"/>
          </a:xfrm>
          <a:solidFill>
            <a:srgbClr val="DDD9C3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latin typeface="Gill Sans"/>
                <a:ea typeface="ＭＳ Ｐゴシック" panose="020B0600070205080204" pitchFamily="34" charset="-128"/>
                <a:cs typeface="Gill Sans"/>
              </a:rPr>
              <a:t>With the aid of software programs, many of the limitations have been eliminated.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2057400" y="3733800"/>
            <a:ext cx="5029200" cy="1828800"/>
          </a:xfrm>
          <a:solidFill>
            <a:srgbClr val="DDD9C3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latin typeface="Gill Sans"/>
                <a:ea typeface="ＭＳ Ｐゴシック" panose="020B0600070205080204" pitchFamily="34" charset="-128"/>
                <a:cs typeface="Gill Sans"/>
              </a:rPr>
              <a:t>Complicated cost structures are easily incorporated in CVP analysis when software tools are used.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3-5</a:t>
            </a:r>
          </a:p>
        </p:txBody>
      </p:sp>
    </p:spTree>
    <p:extLst>
      <p:ext uri="{BB962C8B-B14F-4D97-AF65-F5344CB8AC3E}">
        <p14:creationId xmlns:p14="http://schemas.microsoft.com/office/powerpoint/2010/main" val="3867659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Chapter 3</a:t>
            </a:r>
          </a:p>
        </p:txBody>
      </p:sp>
    </p:spTree>
    <p:extLst>
      <p:ext uri="{BB962C8B-B14F-4D97-AF65-F5344CB8AC3E}">
        <p14:creationId xmlns:p14="http://schemas.microsoft.com/office/powerpoint/2010/main" val="362019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5560"/>
            <a:ext cx="8229600" cy="170688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B44600"/>
                </a:solidFill>
              </a:rPr>
              <a:t>Accessibility Content: Text Alternatives for Images</a:t>
            </a:r>
          </a:p>
        </p:txBody>
      </p:sp>
    </p:spTree>
    <p:extLst>
      <p:ext uri="{BB962C8B-B14F-4D97-AF65-F5344CB8AC3E}">
        <p14:creationId xmlns:p14="http://schemas.microsoft.com/office/powerpoint/2010/main" val="5291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CVP Example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Text Alternative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20640"/>
          </a:xfrm>
        </p:spPr>
        <p:txBody>
          <a:bodyPr/>
          <a:lstStyle/>
          <a:p>
            <a:r>
              <a:rPr lang="en-US" sz="2400" dirty="0"/>
              <a:t>Sales (55 trips at $4,000), $220,000</a:t>
            </a:r>
          </a:p>
          <a:p>
            <a:r>
              <a:rPr lang="en-US" sz="2400" dirty="0"/>
              <a:t>Less variable trip costs (55 trips times $900), $49,500</a:t>
            </a:r>
          </a:p>
          <a:p>
            <a:r>
              <a:rPr lang="en-US" sz="2400" dirty="0"/>
              <a:t>Less other variable costs (55 trips times $300), $16,500</a:t>
            </a:r>
          </a:p>
          <a:p>
            <a:r>
              <a:rPr lang="en-US" sz="2400" dirty="0"/>
              <a:t>These two subtotal $66,000</a:t>
            </a:r>
          </a:p>
          <a:p>
            <a:r>
              <a:rPr lang="en-US" sz="2400" dirty="0"/>
              <a:t>Contribution margin, $154,000</a:t>
            </a:r>
          </a:p>
          <a:p>
            <a:r>
              <a:rPr lang="en-US" sz="2400" dirty="0"/>
              <a:t>Less fixed costs, $134,400</a:t>
            </a:r>
          </a:p>
          <a:p>
            <a:r>
              <a:rPr lang="en-US" sz="2400" dirty="0"/>
              <a:t>Operating profit, $19,600</a:t>
            </a:r>
            <a:endParaRPr lang="en-US" sz="2400" dirty="0"/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Return to slide containing original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9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Graphic Presentation Text Alternative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20640"/>
          </a:xfrm>
        </p:spPr>
        <p:txBody>
          <a:bodyPr/>
          <a:lstStyle/>
          <a:p>
            <a:r>
              <a:rPr lang="en-US" sz="2400" dirty="0"/>
              <a:t>The line graph presents the cost-volume-profit relations for Desert Adventures. Trips per period (X) from 0 to 100 units, is given on the horizontal axis, and revenues and costs from $0 to $450,000 are indicated on the vertical axis. The total revenue (TR) line is upward-sloping from $0 at 0 units to $400,000 at 100 units. The total cost line (TC) line is also upward sloping with Total Cost equaling $134,400 plus $1,200 X. The break-even point, where total costs equal total revenues, occurs at 48 trips and $192,000. Profit is calculated by subtracting total costs from total revenues.</a:t>
            </a: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Return to slide containing original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8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Cost-Volume-Profit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14400"/>
          </a:xfrm>
          <a:solidFill>
            <a:srgbClr val="C6D9F1"/>
          </a:solidFill>
        </p:spPr>
        <p:txBody>
          <a:bodyPr/>
          <a:lstStyle/>
          <a:p>
            <a:pPr marL="1371600" indent="-1371600" defTabSz="365760">
              <a:defRPr/>
            </a:pPr>
            <a:r>
              <a:rPr lang="en-US" sz="2800" b="1" dirty="0">
                <a:solidFill>
                  <a:srgbClr val="0000CC"/>
                </a:solidFill>
                <a:ea typeface="ＭＳ Ｐゴシック" panose="020B0600070205080204" pitchFamily="34" charset="-128"/>
              </a:rPr>
              <a:t>LO 3-1</a:t>
            </a:r>
            <a:r>
              <a:rPr lang="en-US" sz="2400" dirty="0">
                <a:ea typeface="ＭＳ Ｐゴシック" panose="020B0600070205080204" pitchFamily="34" charset="-128"/>
              </a:rPr>
              <a:t>	Use cost-volume-profit (CVP) analysis to analyze decisions.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971800"/>
            <a:ext cx="4343400" cy="777240"/>
          </a:xfrm>
        </p:spPr>
        <p:txBody>
          <a:bodyPr/>
          <a:lstStyle/>
          <a:p>
            <a:r>
              <a:rPr lang="en-US" sz="4400" b="1" dirty="0">
                <a:solidFill>
                  <a:srgbClr val="604A7B"/>
                </a:solidFill>
              </a:rPr>
              <a:t>What is CVP?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457200" y="3886200"/>
            <a:ext cx="6934200" cy="13716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Gill Sans"/>
                <a:ea typeface="ＭＳ Ｐゴシック" panose="020B0600070205080204" pitchFamily="34" charset="-128"/>
                <a:cs typeface="Gill Sans"/>
              </a:rPr>
              <a:t>CVP analysis explores the relationship between revenue, cost, and volume and their effect on profits.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389630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Equation</a:t>
            </a:r>
            <a:r>
              <a:rPr lang="en-US" sz="12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5029200" cy="609600"/>
          </a:xfrm>
        </p:spPr>
        <p:txBody>
          <a:bodyPr/>
          <a:lstStyle/>
          <a:p>
            <a:pPr algn="ctr"/>
            <a:r>
              <a:rPr lang="en-US" u="sng" dirty="0"/>
              <a:t>The Income Statement</a:t>
            </a:r>
          </a:p>
        </p:txBody>
      </p:sp>
      <p:graphicFrame>
        <p:nvGraphicFramePr>
          <p:cNvPr id="1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46560"/>
              </p:ext>
            </p:extLst>
          </p:nvPr>
        </p:nvGraphicFramePr>
        <p:xfrm>
          <a:off x="3154680" y="2438400"/>
          <a:ext cx="28346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658774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revenues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58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	Total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4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	Operating profit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0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80099"/>
                  </a:ext>
                </a:extLst>
              </a:tr>
            </a:tbl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4343400"/>
            <a:ext cx="8229600" cy="523240"/>
          </a:xfrm>
        </p:spPr>
        <p:txBody>
          <a:bodyPr/>
          <a:lstStyle/>
          <a:p>
            <a:pPr algn="ctr"/>
            <a:r>
              <a:rPr lang="en-US" sz="2800" u="sng" dirty="0"/>
              <a:t>The Income Statement written horizontally</a:t>
            </a:r>
          </a:p>
        </p:txBody>
      </p:sp>
      <p:graphicFrame>
        <p:nvGraphicFramePr>
          <p:cNvPr id="13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09752"/>
              </p:ext>
            </p:extLst>
          </p:nvPr>
        </p:nvGraphicFramePr>
        <p:xfrm>
          <a:off x="1005840" y="4876800"/>
          <a:ext cx="713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1379553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772763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378968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2824748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530088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profit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revenues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9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679501"/>
                  </a:ext>
                </a:extLst>
              </a:tr>
            </a:tbl>
          </a:graphicData>
        </a:graphic>
      </p:graphicFrame>
      <p:sp>
        <p:nvSpPr>
          <p:cNvPr id="12" name="Content Placeholder 6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156314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Equation</a:t>
            </a:r>
            <a:r>
              <a:rPr lang="en-US" sz="1200" dirty="0"/>
              <a:t> 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86000"/>
          </a:xfrm>
          <a:solidFill>
            <a:srgbClr val="FFC297"/>
          </a:solidFill>
        </p:spPr>
        <p:txBody>
          <a:bodyPr/>
          <a:lstStyle/>
          <a:p>
            <a:r>
              <a:rPr lang="en-US" sz="2800" b="1" u="sng" dirty="0">
                <a:solidFill>
                  <a:srgbClr val="000000"/>
                </a:solidFill>
                <a:latin typeface="Gill Sans"/>
                <a:cs typeface="Gill Sans"/>
              </a:rPr>
              <a:t>Total revenue </a:t>
            </a:r>
            <a:r>
              <a:rPr lang="en-US" sz="2800" b="1" i="1" u="sng" dirty="0">
                <a:solidFill>
                  <a:srgbClr val="000000"/>
                </a:solidFill>
                <a:latin typeface="Gill Sans"/>
                <a:cs typeface="Gill Sans"/>
              </a:rPr>
              <a:t>(TR)</a:t>
            </a:r>
          </a:p>
          <a:p>
            <a:pPr marL="457200"/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Selling price per unit </a:t>
            </a:r>
            <a:r>
              <a:rPr lang="en-US" sz="2800" i="1" dirty="0">
                <a:solidFill>
                  <a:srgbClr val="000000"/>
                </a:solidFill>
                <a:latin typeface="Gill Sans"/>
                <a:cs typeface="Gill Sans"/>
              </a:rPr>
              <a:t>(P)</a:t>
            </a:r>
            <a:endParaRPr lang="en-US" sz="28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45720"/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× Units of output produced and sold </a:t>
            </a:r>
            <a:r>
              <a:rPr lang="en-US" sz="2800" i="1" dirty="0">
                <a:solidFill>
                  <a:srgbClr val="000000"/>
                </a:solidFill>
                <a:latin typeface="Gill Sans"/>
                <a:cs typeface="Gill Sans"/>
              </a:rPr>
              <a:t>(X)</a:t>
            </a:r>
          </a:p>
          <a:p>
            <a:pPr algn="ctr"/>
            <a:r>
              <a:rPr lang="en-US" sz="2800" i="1" dirty="0">
                <a:latin typeface="Gill Sans"/>
                <a:cs typeface="Gill Sans"/>
              </a:rPr>
              <a:t>TR = PX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3"/>
          </p:nvPr>
        </p:nvSpPr>
        <p:spPr>
          <a:xfrm>
            <a:off x="457200" y="3860800"/>
            <a:ext cx="8229600" cy="2311400"/>
          </a:xfrm>
          <a:solidFill>
            <a:srgbClr val="FFC297"/>
          </a:solidFill>
        </p:spPr>
        <p:txBody>
          <a:bodyPr/>
          <a:lstStyle/>
          <a:p>
            <a:r>
              <a:rPr lang="en-US" sz="2800" b="1" u="sng" dirty="0">
                <a:solidFill>
                  <a:srgbClr val="000000"/>
                </a:solidFill>
                <a:latin typeface="Gill Sans"/>
                <a:cs typeface="Gill Sans"/>
              </a:rPr>
              <a:t>Total cost </a:t>
            </a:r>
            <a:r>
              <a:rPr lang="en-US" sz="2800" b="1" i="1" u="sng" dirty="0">
                <a:solidFill>
                  <a:srgbClr val="000000"/>
                </a:solidFill>
                <a:latin typeface="Gill Sans"/>
                <a:cs typeface="Gill Sans"/>
              </a:rPr>
              <a:t>(TC)</a:t>
            </a:r>
          </a:p>
          <a:p>
            <a:pPr marL="457200"/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[Variable cost per unit </a:t>
            </a:r>
            <a:r>
              <a:rPr lang="en-US" sz="2800" i="1" dirty="0">
                <a:solidFill>
                  <a:srgbClr val="000000"/>
                </a:solidFill>
                <a:latin typeface="Gill Sans"/>
                <a:cs typeface="Gill Sans"/>
              </a:rPr>
              <a:t>(V)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 × Units of output</a:t>
            </a:r>
            <a:r>
              <a:rPr lang="en-US" sz="2800" i="1" dirty="0">
                <a:solidFill>
                  <a:srgbClr val="000000"/>
                </a:solidFill>
                <a:latin typeface="Gill Sans"/>
                <a:cs typeface="Gill Sans"/>
              </a:rPr>
              <a:t> (X)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] </a:t>
            </a:r>
          </a:p>
          <a:p>
            <a:pPr marL="182880"/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+ Fixed costs </a:t>
            </a:r>
            <a:r>
              <a:rPr lang="en-US" sz="2800" i="1" dirty="0">
                <a:solidFill>
                  <a:srgbClr val="000000"/>
                </a:solidFill>
                <a:latin typeface="Gill Sans"/>
                <a:cs typeface="Gill Sans"/>
              </a:rPr>
              <a:t>(F)</a:t>
            </a:r>
          </a:p>
          <a:p>
            <a:pPr algn="ctr"/>
            <a:r>
              <a:rPr lang="en-US" sz="2800" i="1" dirty="0">
                <a:latin typeface="Gill Sans"/>
                <a:cs typeface="Gill Sans"/>
              </a:rPr>
              <a:t>TC = VX + F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175069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Equation</a:t>
            </a:r>
            <a:r>
              <a:rPr lang="en-US" sz="1200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2880" y="1752600"/>
            <a:ext cx="5227320" cy="2286000"/>
          </a:xfrm>
          <a:solidFill>
            <a:srgbClr val="9BB9EF"/>
          </a:solidFill>
        </p:spPr>
        <p:txBody>
          <a:bodyPr/>
          <a:lstStyle/>
          <a:p>
            <a:r>
              <a:rPr lang="en-US" sz="2400" dirty="0">
                <a:latin typeface="Gill Sans"/>
                <a:cs typeface="Gill Sans"/>
              </a:rPr>
              <a:t>Profit 	= Total revenue − Total costs</a:t>
            </a:r>
          </a:p>
          <a:p>
            <a:pPr marL="914400"/>
            <a:r>
              <a:rPr lang="en-US" sz="2400" dirty="0">
                <a:latin typeface="Gill Sans"/>
                <a:cs typeface="Gill Sans"/>
              </a:rPr>
              <a:t>= </a:t>
            </a:r>
            <a:r>
              <a:rPr lang="en-US" sz="2400" i="1" dirty="0">
                <a:latin typeface="Gill Sans"/>
                <a:cs typeface="Gill Sans"/>
              </a:rPr>
              <a:t>TR </a:t>
            </a:r>
            <a:r>
              <a:rPr lang="en-US" sz="2400" dirty="0">
                <a:latin typeface="Gill Sans"/>
                <a:cs typeface="Gill Sans"/>
              </a:rPr>
              <a:t>−</a:t>
            </a:r>
            <a:r>
              <a:rPr lang="en-US" sz="2400" i="1" dirty="0">
                <a:latin typeface="Gill Sans"/>
                <a:cs typeface="Gill Sans"/>
              </a:rPr>
              <a:t> TC</a:t>
            </a:r>
          </a:p>
          <a:p>
            <a:pPr marL="457200"/>
            <a:r>
              <a:rPr lang="en-US" sz="2400" i="1" dirty="0">
                <a:latin typeface="Gill Sans"/>
                <a:cs typeface="Gill Sans"/>
              </a:rPr>
              <a:t>TC	= VX </a:t>
            </a:r>
            <a:r>
              <a:rPr lang="en-US" sz="2400" dirty="0">
                <a:latin typeface="Gill Sans"/>
                <a:cs typeface="Gill Sans"/>
              </a:rPr>
              <a:t>+ </a:t>
            </a:r>
            <a:r>
              <a:rPr lang="en-US" sz="2400" i="1" dirty="0">
                <a:latin typeface="Gill Sans"/>
                <a:cs typeface="Gill Sans"/>
              </a:rPr>
              <a:t>F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latin typeface="Gill Sans"/>
                <a:cs typeface="Gill Sans"/>
              </a:rPr>
              <a:t>Therefore, Profit = </a:t>
            </a:r>
            <a:r>
              <a:rPr lang="en-US" sz="2400" i="1" dirty="0">
                <a:latin typeface="Gill Sans"/>
                <a:cs typeface="Gill Sans"/>
              </a:rPr>
              <a:t>PX </a:t>
            </a:r>
            <a:r>
              <a:rPr lang="en-US" sz="2400" dirty="0">
                <a:latin typeface="Gill Sans"/>
                <a:cs typeface="Gill Sans"/>
              </a:rPr>
              <a:t>−</a:t>
            </a:r>
            <a:r>
              <a:rPr lang="en-US" sz="2400" i="1" dirty="0">
                <a:latin typeface="Gill Sans"/>
                <a:cs typeface="Gill Sans"/>
              </a:rPr>
              <a:t> (VX + F)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3"/>
          </p:nvPr>
        </p:nvSpPr>
        <p:spPr>
          <a:xfrm>
            <a:off x="182880" y="4622800"/>
            <a:ext cx="8778240" cy="1016000"/>
          </a:xfrm>
          <a:solidFill>
            <a:srgbClr val="9BB9EF"/>
          </a:solidFill>
        </p:spPr>
        <p:txBody>
          <a:bodyPr/>
          <a:lstStyle/>
          <a:p>
            <a:r>
              <a:rPr lang="en-US" sz="2400" dirty="0">
                <a:latin typeface="Gill Sans"/>
                <a:cs typeface="Gill Sans"/>
              </a:rPr>
              <a:t>Profit	= (Price − Variable costs) × Units of output − Fixed costs</a:t>
            </a:r>
          </a:p>
          <a:p>
            <a:pPr marL="914400"/>
            <a:r>
              <a:rPr lang="en-US" sz="2400" dirty="0">
                <a:latin typeface="Gill Sans"/>
                <a:cs typeface="Gill Sans"/>
              </a:rPr>
              <a:t>= </a:t>
            </a:r>
            <a:r>
              <a:rPr lang="en-US" sz="2400" i="1" dirty="0">
                <a:latin typeface="Gill Sans"/>
                <a:cs typeface="Gill Sans"/>
              </a:rPr>
              <a:t>X</a:t>
            </a:r>
            <a:r>
              <a:rPr lang="en-US" sz="2400" dirty="0">
                <a:latin typeface="Gill Sans"/>
                <a:cs typeface="Gill Sans"/>
              </a:rPr>
              <a:t>(</a:t>
            </a:r>
            <a:r>
              <a:rPr lang="en-US" sz="2400" i="1" dirty="0">
                <a:latin typeface="Gill Sans"/>
                <a:cs typeface="Gill Sans"/>
              </a:rPr>
              <a:t>P</a:t>
            </a:r>
            <a:r>
              <a:rPr lang="en-US" sz="2400" dirty="0">
                <a:latin typeface="Gill Sans"/>
                <a:cs typeface="Gill Sans"/>
              </a:rPr>
              <a:t> − </a:t>
            </a:r>
            <a:r>
              <a:rPr lang="en-US" sz="2400" i="1" dirty="0">
                <a:latin typeface="Gill Sans"/>
                <a:cs typeface="Gill Sans"/>
              </a:rPr>
              <a:t>V</a:t>
            </a:r>
            <a:r>
              <a:rPr lang="en-US" sz="2400" dirty="0">
                <a:latin typeface="Gill Sans"/>
                <a:cs typeface="Gill Sans"/>
              </a:rPr>
              <a:t>)</a:t>
            </a:r>
            <a:r>
              <a:rPr lang="en-US" sz="2400" i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−</a:t>
            </a:r>
            <a:r>
              <a:rPr lang="en-US" sz="2400" i="1" dirty="0">
                <a:latin typeface="Gill Sans"/>
                <a:cs typeface="Gill Sans"/>
              </a:rPr>
              <a:t> F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12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277822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Margin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548640"/>
          </a:xfrm>
          <a:solidFill>
            <a:srgbClr val="C4BD97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Gill Sans"/>
                <a:ea typeface="ＭＳ Ｐゴシック" panose="020B0600070205080204" pitchFamily="34" charset="-128"/>
                <a:cs typeface="Gill Sans"/>
              </a:rPr>
              <a:t>This is the difference between price and variable cost.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519680"/>
            <a:ext cx="8229600" cy="914400"/>
          </a:xfrm>
          <a:solidFill>
            <a:srgbClr val="C4BD97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Gill Sans"/>
                <a:ea typeface="ＭＳ Ｐゴシック" panose="020B0600070205080204" pitchFamily="34" charset="-128"/>
                <a:cs typeface="Gill Sans"/>
              </a:rPr>
              <a:t>It is what is leftover to cover fixed costs and then add to operating profit.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457200" y="3896360"/>
            <a:ext cx="8229600" cy="548640"/>
          </a:xfrm>
          <a:solidFill>
            <a:srgbClr val="F1918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Contribution margin = Price per unit – Variable cost per unit</a:t>
            </a:r>
            <a:endParaRPr lang="en-US" sz="2400" i="1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4069080" y="4907280"/>
            <a:ext cx="1005840" cy="548640"/>
          </a:xfrm>
          <a:solidFill>
            <a:srgbClr val="F1918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i="1" dirty="0">
                <a:solidFill>
                  <a:srgbClr val="000000"/>
                </a:solidFill>
                <a:latin typeface="Gill Sans"/>
                <a:cs typeface="Gill Sans"/>
              </a:rPr>
              <a:t>P – V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idx="16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</p:spTree>
    <p:extLst>
      <p:ext uri="{BB962C8B-B14F-4D97-AF65-F5344CB8AC3E}">
        <p14:creationId xmlns:p14="http://schemas.microsoft.com/office/powerpoint/2010/main" val="55663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CVP Example</a:t>
            </a:r>
          </a:p>
        </p:txBody>
      </p:sp>
      <p:pic>
        <p:nvPicPr>
          <p:cNvPr id="9" name="Picture 2" descr="Desert Adventures Income Statement for the year ended December 31 is shown.&#10;&#10;&#10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552575"/>
            <a:ext cx="8210550" cy="324802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5410200"/>
            <a:ext cx="8229600" cy="5588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>
                <a:latin typeface="Gill Sans"/>
                <a:cs typeface="Gill Sans"/>
              </a:rPr>
              <a:t>Contribution margin = $154,000 ÷ 55 = $2,800</a:t>
            </a:r>
            <a:endParaRPr lang="en-US" sz="2800" i="1" dirty="0">
              <a:latin typeface="Gill Sans"/>
              <a:cs typeface="Gill Sans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4"/>
          </p:nvPr>
        </p:nvSpPr>
        <p:spPr>
          <a:xfrm>
            <a:off x="0" y="0"/>
            <a:ext cx="457200" cy="457200"/>
          </a:xfrm>
          <a:solidFill>
            <a:srgbClr val="BEBEBE"/>
          </a:solidFill>
        </p:spPr>
        <p:txBody>
          <a:bodyPr anchor="ctr"/>
          <a:lstStyle/>
          <a:p>
            <a:pPr algn="ctr"/>
            <a:r>
              <a:rPr lang="en-US" sz="1200" b="1" dirty="0"/>
              <a:t>LO 3-1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9000" y="6477000"/>
            <a:ext cx="2286000" cy="18288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Access the text alternative for these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75291"/>
      </p:ext>
    </p:extLst>
  </p:cSld>
  <p:clrMapOvr>
    <a:masterClrMapping/>
  </p:clrMapOvr>
</p:sld>
</file>

<file path=ppt/theme/theme1.xml><?xml version="1.0" encoding="utf-8"?>
<a:theme xmlns:a="http://schemas.openxmlformats.org/drawingml/2006/main" name="FIRST, BREAK, LAST slides 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ternate FIRST, BREAK, LAST slide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 bar footer BODY/MAIN CONTENT">
  <a:themeElements>
    <a:clrScheme name="Custom 38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214E91"/>
      </a:hlink>
      <a:folHlink>
        <a:srgbClr val="214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LAIN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D FOOTER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lain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Red Bar Footer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MHHE_Accessible_PPT_Template-v4</Template>
  <TotalTime>2404</TotalTime>
  <Words>1618</Words>
  <Application>Microsoft Office PowerPoint</Application>
  <PresentationFormat>On-screen Show (4:3)</PresentationFormat>
  <Paragraphs>321</Paragraphs>
  <Slides>37</Slides>
  <Notes>1</Notes>
  <HiddenSlides>3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6" baseType="lpstr">
      <vt:lpstr>ＭＳ Ｐゴシック</vt:lpstr>
      <vt:lpstr>Arial</vt:lpstr>
      <vt:lpstr>ArumSans Bd</vt:lpstr>
      <vt:lpstr>ArumSans Bold</vt:lpstr>
      <vt:lpstr>ArumSans Regular</vt:lpstr>
      <vt:lpstr>Calibri</vt:lpstr>
      <vt:lpstr>Gill Sans</vt:lpstr>
      <vt:lpstr>Vectipede Rg</vt:lpstr>
      <vt:lpstr>Verdana</vt:lpstr>
      <vt:lpstr>FIRST, BREAK, LAST slides </vt:lpstr>
      <vt:lpstr>Alternate FIRST, BREAK, LAST slides</vt:lpstr>
      <vt:lpstr>Plain BODY/MAIN CONTENT</vt:lpstr>
      <vt:lpstr>Red bar footer BODY/MAIN CONTENT</vt:lpstr>
      <vt:lpstr>PLAIN Section Divider, Quotes, Callouts</vt:lpstr>
      <vt:lpstr>RED FOOTER Section Divider, Quotes, Callouts</vt:lpstr>
      <vt:lpstr>BLUE Section Divider, Quotes, Callouts</vt:lpstr>
      <vt:lpstr>Plain_APPENDIX</vt:lpstr>
      <vt:lpstr>Red Bar Footer_APPENDIX</vt:lpstr>
      <vt:lpstr>Equation</vt:lpstr>
      <vt:lpstr>Fundamentals of Cost Accounting Sixth Edition</vt:lpstr>
      <vt:lpstr>Chapter 3</vt:lpstr>
      <vt:lpstr>Learning Objectives</vt:lpstr>
      <vt:lpstr>Cost-Volume-Profit Analysis</vt:lpstr>
      <vt:lpstr>Profit Equation 1</vt:lpstr>
      <vt:lpstr>Profit Equation 2</vt:lpstr>
      <vt:lpstr>Profit Equation 3</vt:lpstr>
      <vt:lpstr>Contribution Margin</vt:lpstr>
      <vt:lpstr>CVP Example</vt:lpstr>
      <vt:lpstr>Break-Even Volume in Units</vt:lpstr>
      <vt:lpstr>Break-Even Volume in Sales Dollars</vt:lpstr>
      <vt:lpstr>Target Volume</vt:lpstr>
      <vt:lpstr>CVP Summary: Break-Even</vt:lpstr>
      <vt:lpstr>CVP Summary: Target Volume</vt:lpstr>
      <vt:lpstr>Graphic Presentation</vt:lpstr>
      <vt:lpstr>Use of CVP to Analyze the Effect of Different Cost Structures 1</vt:lpstr>
      <vt:lpstr>Use of CVP to Analyze the Effect of Different Cost Structures 2</vt:lpstr>
      <vt:lpstr>Comparison of Cost Structures 1</vt:lpstr>
      <vt:lpstr>Comparison of Cost Structures 2</vt:lpstr>
      <vt:lpstr>Margin of Safety</vt:lpstr>
      <vt:lpstr>CVP Analysis with Spreadsheets</vt:lpstr>
      <vt:lpstr>Extensions of the CVP Model: Income Taxes 1</vt:lpstr>
      <vt:lpstr>Extensions of the CVP Model: Income Taxes 2</vt:lpstr>
      <vt:lpstr>Extensions of the CVP Model: Income Taxes 3</vt:lpstr>
      <vt:lpstr>Extensions of the CVP Model: Multiproduct Analysis 1</vt:lpstr>
      <vt:lpstr>Extensions of the CVP Model: Multiproduct Analysis 2</vt:lpstr>
      <vt:lpstr>Extensions of the CVP Model: Multiproduct Analysis 3</vt:lpstr>
      <vt:lpstr>Extensions of the CVP Model: Multiproduct Analysis 4</vt:lpstr>
      <vt:lpstr>Extensions of the CVP Model: Multiproduct Analysis 5</vt:lpstr>
      <vt:lpstr>Extensions of the CVP Model: Alternative Cost Structures 1</vt:lpstr>
      <vt:lpstr>Extensions of the CVP Model: Alternative Cost Structures 2</vt:lpstr>
      <vt:lpstr>Assumptions and Limitations of CVP Analysis 1</vt:lpstr>
      <vt:lpstr>Assumptions and Limitations of CVP Analysis 2</vt:lpstr>
      <vt:lpstr>End of Chapter 3</vt:lpstr>
      <vt:lpstr>Accessibility Content: Text Alternatives for Images</vt:lpstr>
      <vt:lpstr>CVP Example Text Alternative</vt:lpstr>
      <vt:lpstr>Graphic Presentation Text Alternative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With 1 of These Slides</dc:title>
  <dc:creator>Hahn, Sandra</dc:creator>
  <cp:lastModifiedBy>Sachin kumar. Galiyan</cp:lastModifiedBy>
  <cp:revision>390</cp:revision>
  <dcterms:created xsi:type="dcterms:W3CDTF">2017-12-05T17:18:18Z</dcterms:created>
  <dcterms:modified xsi:type="dcterms:W3CDTF">2019-03-08T12:04:02Z</dcterms:modified>
</cp:coreProperties>
</file>