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49"/>
  </p:notesMasterIdLst>
  <p:handoutMasterIdLst>
    <p:handoutMasterId r:id="rId50"/>
  </p:handoutMasterIdLst>
  <p:sldIdLst>
    <p:sldId id="273" r:id="rId10"/>
    <p:sldId id="486" r:id="rId11"/>
    <p:sldId id="394" r:id="rId12"/>
    <p:sldId id="585" r:id="rId13"/>
    <p:sldId id="586" r:id="rId14"/>
    <p:sldId id="587" r:id="rId15"/>
    <p:sldId id="588" r:id="rId16"/>
    <p:sldId id="589" r:id="rId17"/>
    <p:sldId id="554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00" r:id="rId29"/>
    <p:sldId id="601" r:id="rId30"/>
    <p:sldId id="602" r:id="rId31"/>
    <p:sldId id="603" r:id="rId32"/>
    <p:sldId id="604" r:id="rId33"/>
    <p:sldId id="605" r:id="rId34"/>
    <p:sldId id="606" r:id="rId35"/>
    <p:sldId id="607" r:id="rId36"/>
    <p:sldId id="608" r:id="rId37"/>
    <p:sldId id="609" r:id="rId38"/>
    <p:sldId id="610" r:id="rId39"/>
    <p:sldId id="611" r:id="rId40"/>
    <p:sldId id="612" r:id="rId41"/>
    <p:sldId id="517" r:id="rId42"/>
    <p:sldId id="613" r:id="rId43"/>
    <p:sldId id="617" r:id="rId44"/>
    <p:sldId id="614" r:id="rId45"/>
    <p:sldId id="615" r:id="rId46"/>
    <p:sldId id="618" r:id="rId47"/>
    <p:sldId id="61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FFE6A1B5-3EA5-44AB-AFA4-F3A63A9571D5}">
          <p14:sldIdLst>
            <p14:sldId id="273"/>
            <p14:sldId id="486"/>
            <p14:sldId id="394"/>
            <p14:sldId id="585"/>
            <p14:sldId id="586"/>
            <p14:sldId id="587"/>
            <p14:sldId id="588"/>
            <p14:sldId id="589"/>
            <p14:sldId id="554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517"/>
          </p14:sldIdLst>
        </p14:section>
        <p14:section name="Appendix: Image Descriptions for Unsighted Students" id="{7B2662EF-2113-4014-9A9E-3216D4646349}">
          <p14:sldIdLst>
            <p14:sldId id="613"/>
            <p14:sldId id="617"/>
            <p14:sldId id="614"/>
            <p14:sldId id="615"/>
            <p14:sldId id="618"/>
            <p14:sldId id="6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C6D9F1"/>
    <a:srgbClr val="FFAA6E"/>
    <a:srgbClr val="D7E4BD"/>
    <a:srgbClr val="B60000"/>
    <a:srgbClr val="B44600"/>
    <a:srgbClr val="910000"/>
    <a:srgbClr val="C4BD97"/>
    <a:srgbClr val="646464"/>
    <a:srgbClr val="B2C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5706" autoAdjust="0"/>
  </p:normalViewPr>
  <p:slideViewPr>
    <p:cSldViewPr>
      <p:cViewPr varScale="1">
        <p:scale>
          <a:sx n="81" d="100"/>
          <a:sy n="81" d="100"/>
        </p:scale>
        <p:origin x="108" y="69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8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199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124200" y="3429000"/>
            <a:ext cx="6019800" cy="17526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6600" y="4190999"/>
            <a:ext cx="569976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2pPr>
            <a:lvl3pPr marL="9144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3pPr>
            <a:lvl4pPr marL="13716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4pPr>
            <a:lvl5pPr marL="18288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1798320"/>
            <a:ext cx="8229600" cy="10972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57200" y="3124200"/>
            <a:ext cx="8229600" cy="2514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2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477000"/>
            <a:ext cx="2208976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4008120"/>
            <a:ext cx="8229600" cy="2316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93192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754880" y="1295400"/>
            <a:ext cx="393192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972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64160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92684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21208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9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301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1546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40081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615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6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1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1948543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601686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254829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907972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4561115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6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Content Placeholder 1"/>
          <p:cNvSpPr>
            <a:spLocks noGrp="1"/>
          </p:cNvSpPr>
          <p:nvPr>
            <p:ph idx="20"/>
          </p:nvPr>
        </p:nvSpPr>
        <p:spPr>
          <a:xfrm>
            <a:off x="457200" y="5214258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1"/>
          </p:nvPr>
        </p:nvSpPr>
        <p:spPr>
          <a:xfrm>
            <a:off x="457200" y="5867400"/>
            <a:ext cx="82296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7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9728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B6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8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00800" cy="1447800"/>
          </a:xfrm>
          <a:prstGeom prst="rect">
            <a:avLst/>
          </a:prstGeom>
        </p:spPr>
        <p:txBody>
          <a:bodyPr anchor="t" anchorCtr="0"/>
          <a:lstStyle>
            <a:lvl1pPr algn="r">
              <a:spcBef>
                <a:spcPts val="480"/>
              </a:spcBef>
              <a:defRPr sz="3600" b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526280" y="2057400"/>
            <a:ext cx="4389120" cy="5334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214E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26280" y="3124200"/>
            <a:ext cx="4389120" cy="3037839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anen6e20ld_nm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63600"/>
            <a:ext cx="414591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46304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©2020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51557" y="6477000"/>
            <a:ext cx="492443" cy="18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 smtClean="0"/>
              <a:t>4-</a:t>
            </a:r>
            <a:fld id="{D284030D-0224-4BD8-89C1-1614B36E06C2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1" r:id="rId2"/>
    <p:sldLayoutId id="2147483966" r:id="rId3"/>
    <p:sldLayoutId id="2147483969" r:id="rId4"/>
    <p:sldLayoutId id="2147483967" r:id="rId5"/>
    <p:sldLayoutId id="2147483968" r:id="rId6"/>
    <p:sldLayoutId id="2147483971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67200" y="685800"/>
            <a:ext cx="4648200" cy="2057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8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Fundamentals </a:t>
            </a:r>
            <a:r>
              <a:rPr lang="en-US" sz="4800" b="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n-US" sz="48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 Cost Accounting</a:t>
            </a:r>
            <a:r>
              <a:rPr lang="en-US" sz="40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40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b="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Sixth Edition</a:t>
            </a:r>
            <a:endParaRPr lang="en-US" sz="2400" cap="none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26280" y="3200400"/>
            <a:ext cx="4389120" cy="18288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William </a:t>
            </a:r>
            <a:r>
              <a:rPr lang="en-US" sz="3200" b="1" dirty="0" err="1">
                <a:latin typeface="+mj-lt"/>
              </a:rPr>
              <a:t>Lanen</a:t>
            </a:r>
            <a:endParaRPr lang="en-US" sz="3200" b="1" dirty="0"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Shannon Anderson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Michael Maher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©2020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Short-Run Pricing Decisions:</a:t>
            </a:r>
            <a:br>
              <a:rPr lang="en-US" sz="3600" dirty="0"/>
            </a:br>
            <a:r>
              <a:rPr lang="en-US" sz="3600" dirty="0"/>
              <a:t>Special Orders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417320"/>
            <a:ext cx="6675120" cy="109728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/>
              <a:t>An order that will not affect other sales and is usually a short-run occurrence</a:t>
            </a:r>
          </a:p>
        </p:txBody>
      </p:sp>
      <p:pic>
        <p:nvPicPr>
          <p:cNvPr id="9" name="Picture 3" descr="Flowchart provides a framework for decision making.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0040"/>
            <a:ext cx="8229600" cy="332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200400" y="6477000"/>
            <a:ext cx="2743200" cy="182880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Short-Run Pricing Decisions:</a:t>
            </a:r>
            <a:br>
              <a:rPr lang="en-US" sz="3600" dirty="0"/>
            </a:br>
            <a:r>
              <a:rPr lang="en-US" sz="3600" dirty="0"/>
              <a:t>Special Orders</a:t>
            </a:r>
            <a:r>
              <a:rPr lang="en-US" sz="1200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pPr defTabSz="274320">
              <a:buSzPct val="100000"/>
              <a:defRPr/>
            </a:pPr>
            <a:r>
              <a:rPr lang="en-US" sz="2600" dirty="0"/>
              <a:t>Desert Adventures has received a one-time offer for 5 additional tours at a discounted price of $700 per tour.</a:t>
            </a:r>
          </a:p>
          <a:p>
            <a:pPr defTabSz="274320">
              <a:buSzPct val="100000"/>
              <a:defRPr/>
            </a:pPr>
            <a:r>
              <a:rPr lang="en-US" sz="2600" dirty="0"/>
              <a:t>The regular price is $900 per tour and they have enough idle capacity in the month to take the offer.</a:t>
            </a:r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97427"/>
              </p:ext>
            </p:extLst>
          </p:nvPr>
        </p:nvGraphicFramePr>
        <p:xfrm>
          <a:off x="1280160" y="3505200"/>
          <a:ext cx="65836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24779038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894526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(20 tours at $900)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$ 18,000</a:t>
                      </a:r>
                    </a:p>
                  </a:txBody>
                  <a:tcPr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2443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Variable costs including food, labor, and so on (20 tours at $300)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6,000</a:t>
                      </a:r>
                    </a:p>
                  </a:txBody>
                  <a:tcPr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5420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contribution margin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$ 12,000</a:t>
                      </a:r>
                    </a:p>
                  </a:txBody>
                  <a:tcPr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6632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Fixed costs (insurance, depreciation, and other costs assigned to self-guided tours)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5,400</a:t>
                      </a:r>
                    </a:p>
                  </a:txBody>
                  <a:tcPr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801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profit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6,600</a:t>
                      </a:r>
                    </a:p>
                  </a:txBody>
                  <a:tcPr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8255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4-2</a:t>
            </a:r>
          </a:p>
        </p:txBody>
      </p:sp>
    </p:spTree>
    <p:extLst>
      <p:ext uri="{BB962C8B-B14F-4D97-AF65-F5344CB8AC3E}">
        <p14:creationId xmlns:p14="http://schemas.microsoft.com/office/powerpoint/2010/main" val="20375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Short-Run Pricing Decisions:</a:t>
            </a:r>
            <a:br>
              <a:rPr lang="en-US" sz="3600" dirty="0"/>
            </a:br>
            <a:r>
              <a:rPr lang="en-US" sz="3600" dirty="0"/>
              <a:t>Special Orders</a:t>
            </a:r>
            <a:r>
              <a:rPr lang="en-US" sz="1200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417320"/>
            <a:ext cx="6675120" cy="563880"/>
          </a:xfrm>
          <a:noFill/>
          <a:ln w="19050">
            <a:noFill/>
          </a:ln>
        </p:spPr>
        <p:txBody>
          <a:bodyPr/>
          <a:lstStyle/>
          <a:p>
            <a:pPr algn="ctr"/>
            <a:r>
              <a:rPr lang="en-US" sz="2800" dirty="0"/>
              <a:t>Analysis of Special Order: U-Develop</a:t>
            </a:r>
          </a:p>
        </p:txBody>
      </p:sp>
      <p:pic>
        <p:nvPicPr>
          <p:cNvPr id="7" name="Picture 3" descr="Spreadsheet contains calculations of the value of the decision options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12" y="2011680"/>
            <a:ext cx="6404777" cy="4389120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200400" y="6477000"/>
            <a:ext cx="2743200" cy="182880"/>
          </a:xfrm>
        </p:spPr>
        <p:txBody>
          <a:bodyPr/>
          <a:lstStyle/>
          <a:p>
            <a:r>
              <a:rPr lang="en-US" dirty="0">
                <a:hlinkClick r:id="rId4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Long-Run Pricing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1249680"/>
          </a:xfrm>
          <a:solidFill>
            <a:srgbClr val="C6D9F1"/>
          </a:solidFill>
        </p:spPr>
        <p:txBody>
          <a:bodyPr/>
          <a:lstStyle/>
          <a:p>
            <a:pPr marL="1371600" indent="-1371600" defTabSz="365760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4-3 </a:t>
            </a:r>
            <a:r>
              <a:rPr lang="en-US" sz="2400" dirty="0">
                <a:ea typeface="ＭＳ Ｐゴシック" panose="020B0600070205080204" pitchFamily="34" charset="-128"/>
              </a:rPr>
              <a:t>	Understand several approaches for establishing prices based on costs for long-run pricing decisions.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926080"/>
            <a:ext cx="3931920" cy="301752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>
                <a:ea typeface="Arial" charset="0"/>
              </a:rPr>
              <a:t>Full cost is the sum of all fixed and variable costs of manufacturing and selling a unit.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663440" y="2926080"/>
            <a:ext cx="3931920" cy="301752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/>
              <a:t>Full costs are relevant for the long-term pricing decisions.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30226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</p:spPr>
        <p:txBody>
          <a:bodyPr/>
          <a:lstStyle/>
          <a:p>
            <a:r>
              <a:rPr lang="en-US" sz="3600" dirty="0"/>
              <a:t>Long-Run versus Short-Run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37760" cy="2286000"/>
          </a:xfrm>
          <a:solidFill>
            <a:srgbClr val="C4BD97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/>
              <a:t>In the short run, differential costs may be very low.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749040" y="4038600"/>
            <a:ext cx="4937760" cy="2286000"/>
          </a:xfrm>
          <a:solidFill>
            <a:srgbClr val="C4BD97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/>
              <a:t>In the long run, differential costs are higher than in the short run.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139036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 for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35480"/>
            <a:ext cx="7863840" cy="164592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In the long run, an organization must cover all variable and fixed costs—both manufacturing and selling.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351627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Life-Cycle Product Costing and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480"/>
            <a:ext cx="7772400" cy="118872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</a:rPr>
              <a:t>Product life-cycle is concerned with covering costs in all categories of the life cycle.</a:t>
            </a:r>
            <a:endParaRPr lang="en-US" alt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215640"/>
            <a:ext cx="2103120" cy="1280160"/>
          </a:xfrm>
          <a:prstGeom prst="pentagon">
            <a:avLst/>
          </a:prstGeom>
          <a:gradFill>
            <a:gsLst>
              <a:gs pos="0">
                <a:srgbClr val="D1C5E3"/>
              </a:gs>
              <a:gs pos="30000">
                <a:srgbClr val="BDAAD8"/>
              </a:gs>
              <a:gs pos="45000">
                <a:srgbClr val="B6A1D5"/>
              </a:gs>
              <a:gs pos="55000">
                <a:srgbClr val="B6A1D5"/>
              </a:gs>
              <a:gs pos="73000">
                <a:srgbClr val="BDAAD8"/>
              </a:gs>
              <a:gs pos="100000">
                <a:srgbClr val="D1C5E3"/>
              </a:gs>
            </a:gsLst>
            <a:lin ang="900000" scaled="1"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000" dirty="0"/>
              <a:t>R &amp; 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390900" y="3215640"/>
            <a:ext cx="2103120" cy="1280160"/>
          </a:xfrm>
          <a:prstGeom prst="pentagon">
            <a:avLst/>
          </a:prstGeom>
          <a:gradFill>
            <a:gsLst>
              <a:gs pos="0">
                <a:srgbClr val="D1C5E3"/>
              </a:gs>
              <a:gs pos="30000">
                <a:srgbClr val="BDAAD8"/>
              </a:gs>
              <a:gs pos="45000">
                <a:srgbClr val="B6A1D5"/>
              </a:gs>
              <a:gs pos="55000">
                <a:srgbClr val="B6A1D5"/>
              </a:gs>
              <a:gs pos="73000">
                <a:srgbClr val="BDAAD8"/>
              </a:gs>
              <a:gs pos="100000">
                <a:srgbClr val="D1C5E3"/>
              </a:gs>
            </a:gsLst>
            <a:lin ang="900000" scaled="1"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000" dirty="0"/>
              <a:t>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324600" y="3215640"/>
            <a:ext cx="2103116" cy="1280157"/>
          </a:xfrm>
          <a:custGeom>
            <a:avLst/>
            <a:gdLst>
              <a:gd name="connsiteX0" fmla="*/ 2 w 2103120"/>
              <a:gd name="connsiteY0" fmla="*/ 488976 h 1280160"/>
              <a:gd name="connsiteX1" fmla="*/ 1051560 w 2103120"/>
              <a:gd name="connsiteY1" fmla="*/ 0 h 1280160"/>
              <a:gd name="connsiteX2" fmla="*/ 2103118 w 2103120"/>
              <a:gd name="connsiteY2" fmla="*/ 488976 h 1280160"/>
              <a:gd name="connsiteX3" fmla="*/ 1701458 w 2103120"/>
              <a:gd name="connsiteY3" fmla="*/ 1280157 h 1280160"/>
              <a:gd name="connsiteX4" fmla="*/ 401662 w 2103120"/>
              <a:gd name="connsiteY4" fmla="*/ 1280157 h 1280160"/>
              <a:gd name="connsiteX5" fmla="*/ 2 w 2103120"/>
              <a:gd name="connsiteY5" fmla="*/ 488976 h 1280160"/>
              <a:gd name="connsiteX0" fmla="*/ 0 w 2103116"/>
              <a:gd name="connsiteY0" fmla="*/ 488976 h 1280157"/>
              <a:gd name="connsiteX1" fmla="*/ 1051558 w 2103116"/>
              <a:gd name="connsiteY1" fmla="*/ 0 h 1280157"/>
              <a:gd name="connsiteX2" fmla="*/ 2103116 w 2103116"/>
              <a:gd name="connsiteY2" fmla="*/ 488976 h 1280157"/>
              <a:gd name="connsiteX3" fmla="*/ 1701456 w 2103116"/>
              <a:gd name="connsiteY3" fmla="*/ 1280157 h 1280157"/>
              <a:gd name="connsiteX4" fmla="*/ 401660 w 2103116"/>
              <a:gd name="connsiteY4" fmla="*/ 1280157 h 1280157"/>
              <a:gd name="connsiteX5" fmla="*/ 0 w 2103116"/>
              <a:gd name="connsiteY5" fmla="*/ 488976 h 128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16" h="1280157">
                <a:moveTo>
                  <a:pt x="0" y="488976"/>
                </a:moveTo>
                <a:lnTo>
                  <a:pt x="1051558" y="0"/>
                </a:lnTo>
                <a:lnTo>
                  <a:pt x="2103116" y="488976"/>
                </a:lnTo>
                <a:lnTo>
                  <a:pt x="1701456" y="1280157"/>
                </a:lnTo>
                <a:lnTo>
                  <a:pt x="401660" y="1280157"/>
                </a:lnTo>
                <a:lnTo>
                  <a:pt x="0" y="488976"/>
                </a:lnTo>
                <a:close/>
              </a:path>
            </a:pathLst>
          </a:custGeom>
          <a:gradFill>
            <a:gsLst>
              <a:gs pos="0">
                <a:srgbClr val="D1C5E3"/>
              </a:gs>
              <a:gs pos="30000">
                <a:srgbClr val="BDAAD8"/>
              </a:gs>
              <a:gs pos="45000">
                <a:srgbClr val="B6A1D5"/>
              </a:gs>
              <a:gs pos="55000">
                <a:srgbClr val="B6A1D5"/>
              </a:gs>
              <a:gs pos="73000">
                <a:srgbClr val="BDAAD8"/>
              </a:gs>
              <a:gs pos="100000">
                <a:srgbClr val="D1C5E3"/>
              </a:gs>
            </a:gsLst>
            <a:lin ang="900000" scaled="1"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000" dirty="0"/>
              <a:t>Manufacturing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533404" y="4968240"/>
            <a:ext cx="2103116" cy="1280157"/>
          </a:xfrm>
          <a:custGeom>
            <a:avLst/>
            <a:gdLst>
              <a:gd name="connsiteX0" fmla="*/ 2 w 2103120"/>
              <a:gd name="connsiteY0" fmla="*/ 488976 h 1280160"/>
              <a:gd name="connsiteX1" fmla="*/ 1051560 w 2103120"/>
              <a:gd name="connsiteY1" fmla="*/ 0 h 1280160"/>
              <a:gd name="connsiteX2" fmla="*/ 2103118 w 2103120"/>
              <a:gd name="connsiteY2" fmla="*/ 488976 h 1280160"/>
              <a:gd name="connsiteX3" fmla="*/ 1701458 w 2103120"/>
              <a:gd name="connsiteY3" fmla="*/ 1280157 h 1280160"/>
              <a:gd name="connsiteX4" fmla="*/ 401662 w 2103120"/>
              <a:gd name="connsiteY4" fmla="*/ 1280157 h 1280160"/>
              <a:gd name="connsiteX5" fmla="*/ 2 w 2103120"/>
              <a:gd name="connsiteY5" fmla="*/ 488976 h 1280160"/>
              <a:gd name="connsiteX0" fmla="*/ 0 w 2103116"/>
              <a:gd name="connsiteY0" fmla="*/ 488976 h 1280157"/>
              <a:gd name="connsiteX1" fmla="*/ 1051558 w 2103116"/>
              <a:gd name="connsiteY1" fmla="*/ 0 h 1280157"/>
              <a:gd name="connsiteX2" fmla="*/ 2103116 w 2103116"/>
              <a:gd name="connsiteY2" fmla="*/ 488976 h 1280157"/>
              <a:gd name="connsiteX3" fmla="*/ 1701456 w 2103116"/>
              <a:gd name="connsiteY3" fmla="*/ 1280157 h 1280157"/>
              <a:gd name="connsiteX4" fmla="*/ 401660 w 2103116"/>
              <a:gd name="connsiteY4" fmla="*/ 1280157 h 1280157"/>
              <a:gd name="connsiteX5" fmla="*/ 0 w 2103116"/>
              <a:gd name="connsiteY5" fmla="*/ 488976 h 128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16" h="1280157">
                <a:moveTo>
                  <a:pt x="0" y="488976"/>
                </a:moveTo>
                <a:lnTo>
                  <a:pt x="1051558" y="0"/>
                </a:lnTo>
                <a:lnTo>
                  <a:pt x="2103116" y="488976"/>
                </a:lnTo>
                <a:lnTo>
                  <a:pt x="1701456" y="1280157"/>
                </a:lnTo>
                <a:lnTo>
                  <a:pt x="401660" y="1280157"/>
                </a:lnTo>
                <a:lnTo>
                  <a:pt x="0" y="488976"/>
                </a:lnTo>
                <a:close/>
              </a:path>
            </a:pathLst>
          </a:custGeom>
          <a:gradFill>
            <a:gsLst>
              <a:gs pos="0">
                <a:srgbClr val="D1C5E3"/>
              </a:gs>
              <a:gs pos="30000">
                <a:srgbClr val="BDAAD8"/>
              </a:gs>
              <a:gs pos="45000">
                <a:srgbClr val="B6A1D5"/>
              </a:gs>
              <a:gs pos="55000">
                <a:srgbClr val="B6A1D5"/>
              </a:gs>
              <a:gs pos="73000">
                <a:srgbClr val="BDAAD8"/>
              </a:gs>
              <a:gs pos="100000">
                <a:srgbClr val="D1C5E3"/>
              </a:gs>
            </a:gsLst>
            <a:lin ang="900000" scaled="1"/>
          </a:gradFill>
          <a:ln>
            <a:solidFill>
              <a:schemeClr val="tx1"/>
            </a:solidFill>
          </a:ln>
        </p:spPr>
        <p:txBody>
          <a:bodyPr tIns="457200" anchor="t"/>
          <a:lstStyle/>
          <a:p>
            <a:pPr algn="ctr">
              <a:defRPr/>
            </a:pPr>
            <a:r>
              <a:rPr lang="en-US" sz="2000" dirty="0"/>
              <a:t>Marketing and distribution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3390900" y="4968240"/>
            <a:ext cx="2103120" cy="1280160"/>
          </a:xfrm>
          <a:prstGeom prst="pentagon">
            <a:avLst/>
          </a:prstGeom>
          <a:gradFill>
            <a:gsLst>
              <a:gs pos="0">
                <a:srgbClr val="D1C5E3"/>
              </a:gs>
              <a:gs pos="30000">
                <a:srgbClr val="BDAAD8"/>
              </a:gs>
              <a:gs pos="45000">
                <a:srgbClr val="B6A1D5"/>
              </a:gs>
              <a:gs pos="55000">
                <a:srgbClr val="B6A1D5"/>
              </a:gs>
              <a:gs pos="73000">
                <a:srgbClr val="BDAAD8"/>
              </a:gs>
              <a:gs pos="100000">
                <a:srgbClr val="D1C5E3"/>
              </a:gs>
            </a:gsLst>
            <a:lin ang="900000" scaled="1"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/>
              <a:t>Customer service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idx="20"/>
          </p:nvPr>
        </p:nvSpPr>
        <p:spPr>
          <a:xfrm>
            <a:off x="6324600" y="4968240"/>
            <a:ext cx="2103116" cy="1280157"/>
          </a:xfrm>
          <a:custGeom>
            <a:avLst/>
            <a:gdLst>
              <a:gd name="connsiteX0" fmla="*/ 2 w 2103120"/>
              <a:gd name="connsiteY0" fmla="*/ 488976 h 1280160"/>
              <a:gd name="connsiteX1" fmla="*/ 1051560 w 2103120"/>
              <a:gd name="connsiteY1" fmla="*/ 0 h 1280160"/>
              <a:gd name="connsiteX2" fmla="*/ 2103118 w 2103120"/>
              <a:gd name="connsiteY2" fmla="*/ 488976 h 1280160"/>
              <a:gd name="connsiteX3" fmla="*/ 1701458 w 2103120"/>
              <a:gd name="connsiteY3" fmla="*/ 1280157 h 1280160"/>
              <a:gd name="connsiteX4" fmla="*/ 401662 w 2103120"/>
              <a:gd name="connsiteY4" fmla="*/ 1280157 h 1280160"/>
              <a:gd name="connsiteX5" fmla="*/ 2 w 2103120"/>
              <a:gd name="connsiteY5" fmla="*/ 488976 h 1280160"/>
              <a:gd name="connsiteX0" fmla="*/ 0 w 2103116"/>
              <a:gd name="connsiteY0" fmla="*/ 488976 h 1280157"/>
              <a:gd name="connsiteX1" fmla="*/ 1051558 w 2103116"/>
              <a:gd name="connsiteY1" fmla="*/ 0 h 1280157"/>
              <a:gd name="connsiteX2" fmla="*/ 2103116 w 2103116"/>
              <a:gd name="connsiteY2" fmla="*/ 488976 h 1280157"/>
              <a:gd name="connsiteX3" fmla="*/ 1701456 w 2103116"/>
              <a:gd name="connsiteY3" fmla="*/ 1280157 h 1280157"/>
              <a:gd name="connsiteX4" fmla="*/ 401660 w 2103116"/>
              <a:gd name="connsiteY4" fmla="*/ 1280157 h 1280157"/>
              <a:gd name="connsiteX5" fmla="*/ 0 w 2103116"/>
              <a:gd name="connsiteY5" fmla="*/ 488976 h 1280157"/>
              <a:gd name="connsiteX0" fmla="*/ 0 w 2103116"/>
              <a:gd name="connsiteY0" fmla="*/ 488976 h 1280157"/>
              <a:gd name="connsiteX1" fmla="*/ 1051558 w 2103116"/>
              <a:gd name="connsiteY1" fmla="*/ 0 h 1280157"/>
              <a:gd name="connsiteX2" fmla="*/ 2103116 w 2103116"/>
              <a:gd name="connsiteY2" fmla="*/ 488976 h 1280157"/>
              <a:gd name="connsiteX3" fmla="*/ 1701456 w 2103116"/>
              <a:gd name="connsiteY3" fmla="*/ 1280157 h 1280157"/>
              <a:gd name="connsiteX4" fmla="*/ 401660 w 2103116"/>
              <a:gd name="connsiteY4" fmla="*/ 1280157 h 1280157"/>
              <a:gd name="connsiteX5" fmla="*/ 0 w 2103116"/>
              <a:gd name="connsiteY5" fmla="*/ 488976 h 128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16" h="1280157">
                <a:moveTo>
                  <a:pt x="0" y="488976"/>
                </a:moveTo>
                <a:lnTo>
                  <a:pt x="1051558" y="0"/>
                </a:lnTo>
                <a:lnTo>
                  <a:pt x="2103116" y="488976"/>
                </a:lnTo>
                <a:lnTo>
                  <a:pt x="1701456" y="1280157"/>
                </a:lnTo>
                <a:lnTo>
                  <a:pt x="401660" y="1280157"/>
                </a:lnTo>
                <a:lnTo>
                  <a:pt x="0" y="488976"/>
                </a:lnTo>
                <a:close/>
              </a:path>
            </a:pathLst>
          </a:custGeom>
          <a:gradFill>
            <a:gsLst>
              <a:gs pos="0">
                <a:srgbClr val="D1C5E3"/>
              </a:gs>
              <a:gs pos="30000">
                <a:srgbClr val="BDAAD8"/>
              </a:gs>
              <a:gs pos="45000">
                <a:srgbClr val="B6A1D5"/>
              </a:gs>
              <a:gs pos="55000">
                <a:srgbClr val="B6A1D5"/>
              </a:gs>
              <a:gs pos="73000">
                <a:srgbClr val="BDAAD8"/>
              </a:gs>
              <a:gs pos="100000">
                <a:srgbClr val="D1C5E3"/>
              </a:gs>
            </a:gsLst>
            <a:lin ang="900000" scaled="1"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/>
              <a:t>Take back (disposal)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idx="21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62183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Costing from Target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336040"/>
            <a:ext cx="7040880" cy="201676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SzPct val="100000"/>
              <a:defRPr/>
            </a:pPr>
            <a:r>
              <a:rPr lang="en-US" sz="2800" b="1" u="sng" dirty="0">
                <a:solidFill>
                  <a:srgbClr val="000000"/>
                </a:solidFill>
              </a:rPr>
              <a:t>Target Price</a:t>
            </a:r>
          </a:p>
          <a:p>
            <a:pPr algn="ctr">
              <a:buSzPct val="100000"/>
              <a:defRPr/>
            </a:pPr>
            <a:r>
              <a:rPr lang="en-US" sz="2800" dirty="0"/>
              <a:t>The price based on customers’ perceived value for the product and the price that competitors charge.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148840" y="3505200"/>
            <a:ext cx="4846320" cy="1717040"/>
          </a:xfrm>
        </p:spPr>
        <p:txBody>
          <a:bodyPr/>
          <a:lstStyle/>
          <a:p>
            <a:r>
              <a:rPr lang="en-US" sz="2800" dirty="0"/>
              <a:t>What would a customer pay?</a:t>
            </a:r>
          </a:p>
          <a:p>
            <a:r>
              <a:rPr lang="en-US" sz="2800" dirty="0"/>
              <a:t>How much profit do I need?</a:t>
            </a:r>
          </a:p>
          <a:p>
            <a:r>
              <a:rPr lang="en-US" sz="2800" dirty="0"/>
              <a:t>Can I make it at this cost?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051560" y="5608320"/>
            <a:ext cx="7040880" cy="64008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800" dirty="0"/>
              <a:t>Target price − Desired profit = Target cost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200988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Legal Issues Relating to Costs and Sales Price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6040"/>
            <a:ext cx="7315200" cy="15544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800" b="1" u="sng" dirty="0"/>
              <a:t>Predatory Pricing </a:t>
            </a:r>
          </a:p>
          <a:p>
            <a:pPr algn="ctr" defTabSz="274320">
              <a:buSzPct val="100000"/>
              <a:defRPr/>
            </a:pPr>
            <a:r>
              <a:rPr lang="en-US" sz="2800" dirty="0"/>
              <a:t>Practice of setting price below cost with the intent to drive competitors out of business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3129280"/>
            <a:ext cx="7315200" cy="15544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800" b="1" u="sng" dirty="0"/>
              <a:t>Dumping</a:t>
            </a:r>
          </a:p>
          <a:p>
            <a:pPr algn="ctr" defTabSz="274320">
              <a:buSzPct val="100000"/>
              <a:defRPr/>
            </a:pPr>
            <a:r>
              <a:rPr lang="en-US" sz="2800" dirty="0"/>
              <a:t>Exporting a product to another country at a price below domestic price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914400" y="4922520"/>
            <a:ext cx="7315200" cy="15544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>
              <a:buSzPct val="100000"/>
              <a:defRPr/>
            </a:pPr>
            <a:r>
              <a:rPr lang="en-US" altLang="en-US" sz="2800" b="1" u="sng" dirty="0">
                <a:solidFill>
                  <a:srgbClr val="000000"/>
                </a:solidFill>
              </a:rPr>
              <a:t>Price Discrimination</a:t>
            </a:r>
          </a:p>
          <a:p>
            <a:pPr algn="ctr">
              <a:buSzPct val="100000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Practice of selling identical goods to different customers at different prices</a:t>
            </a:r>
            <a:endParaRPr lang="en-US" altLang="en-US" sz="2800" dirty="0"/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163146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Legal Issues Relating to Costs and Sales Price</a:t>
            </a:r>
            <a:r>
              <a:rPr lang="en-US" sz="1200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0840"/>
            <a:ext cx="7315200" cy="20116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800" b="1" u="sng" dirty="0"/>
              <a:t>Peak-load Pricing</a:t>
            </a:r>
          </a:p>
          <a:p>
            <a:pPr algn="ctr" defTabSz="274320">
              <a:buSzPct val="100000"/>
              <a:defRPr/>
            </a:pPr>
            <a:r>
              <a:rPr lang="en-US" sz="2800" dirty="0"/>
              <a:t>Practice of setting prices highest when the quantity demanded for the product approaches capacity.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3931920"/>
            <a:ext cx="7315200" cy="15544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800" b="1" u="sng" dirty="0"/>
              <a:t>Price Fixing</a:t>
            </a:r>
          </a:p>
          <a:p>
            <a:pPr algn="ctr" defTabSz="274320">
              <a:buSzPct val="100000"/>
              <a:defRPr/>
            </a:pPr>
            <a:r>
              <a:rPr lang="en-US" sz="2800" dirty="0"/>
              <a:t>Agreement among businesses to set prices at a particular level.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4-3</a:t>
            </a:r>
          </a:p>
        </p:txBody>
      </p:sp>
    </p:spTree>
    <p:extLst>
      <p:ext uri="{BB962C8B-B14F-4D97-AF65-F5344CB8AC3E}">
        <p14:creationId xmlns:p14="http://schemas.microsoft.com/office/powerpoint/2010/main" val="33058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Fundamentals of Cost Analysis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6376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 of Differential Analysis for Production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447800"/>
            <a:ext cx="6492240" cy="914400"/>
          </a:xfrm>
          <a:solidFill>
            <a:srgbClr val="C6D9F1"/>
          </a:solidFill>
        </p:spPr>
        <p:txBody>
          <a:bodyPr/>
          <a:lstStyle/>
          <a:p>
            <a:pPr marL="1371600" indent="-1371600" defTabSz="365760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4-4 </a:t>
            </a:r>
            <a:r>
              <a:rPr lang="en-US" sz="2400" dirty="0">
                <a:ea typeface="ＭＳ Ｐゴシック" panose="020B0600070205080204" pitchFamily="34" charset="-128"/>
              </a:rPr>
              <a:t>	Understand how to apply differential analysis to production decisions.</a:t>
            </a:r>
          </a:p>
        </p:txBody>
      </p:sp>
      <p:pic>
        <p:nvPicPr>
          <p:cNvPr id="9" name="Picture 3" descr="Flowchart diagram with 3 boxes at the left with 3 explanatory decision boxes at the right.&#10;&#10;&#10;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0306"/>
            <a:ext cx="8229600" cy="3417987"/>
          </a:xfrm>
        </p:spPr>
      </p:pic>
      <p:sp>
        <p:nvSpPr>
          <p:cNvPr id="10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200400" y="6477000"/>
            <a:ext cx="2743200" cy="182880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Make-or-Buy Decisions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"/>
          </a:xfrm>
        </p:spPr>
        <p:txBody>
          <a:bodyPr/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Desert Adventure’s current costs of developing prints:</a:t>
            </a:r>
            <a:endParaRPr lang="en-US" sz="2600" dirty="0">
              <a:latin typeface="Arial" charset="0"/>
              <a:cs typeface="Arial" charset="0"/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3912"/>
              </p:ext>
            </p:extLst>
          </p:nvPr>
        </p:nvGraphicFramePr>
        <p:xfrm>
          <a:off x="457200" y="191008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6428029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336372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2227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Tour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Tours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9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 that can be directly assigned to the service: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79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$ 45,000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8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and food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 and other variable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7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fixed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05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Common costs allocated to this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sng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24,000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43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dbl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$222,000</a:t>
                      </a:r>
                      <a:endParaRPr lang="en-US" sz="1800" u="dbl" strike="noStrik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131748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0" y="5003800"/>
            <a:ext cx="8229600" cy="1549400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This year’s expected volume is 150 tours, so the full cost of operating one of these tours is:</a:t>
            </a:r>
          </a:p>
          <a:p>
            <a:pPr>
              <a:buSzPct val="100000"/>
              <a:defRPr/>
            </a:pPr>
            <a:r>
              <a:rPr lang="en-US" sz="2800" b="1" dirty="0">
                <a:solidFill>
                  <a:srgbClr val="B44600"/>
                </a:solidFill>
                <a:cs typeface="Arial" charset="0"/>
              </a:rPr>
              <a:t>$222,000 ÷ 150 tours = $1,480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794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Make-or-Buy Decisions</a:t>
            </a:r>
            <a:r>
              <a:rPr lang="en-US" sz="1200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32560"/>
            <a:ext cx="7955280" cy="146304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/>
              <a:t>Desert Adventures has received an offer from a local tour operator to organize and lead these tours for a cost (to Desert Adventures) of $1,400.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60" y="3322320"/>
            <a:ext cx="7955280" cy="82296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Does Desert Adventures accept the offer?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920240" y="4572000"/>
            <a:ext cx="5303520" cy="182880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/>
              <a:t>The accounting department prepared cost analyses at volume levels of 150 and 100 tours per year.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260080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Make-or-Buy Decisions</a:t>
            </a:r>
            <a:r>
              <a:rPr lang="en-US" sz="1200" dirty="0"/>
              <a:t> 3</a:t>
            </a:r>
            <a:endParaRPr lang="en-US" dirty="0"/>
          </a:p>
        </p:txBody>
      </p:sp>
      <p:graphicFrame>
        <p:nvGraphicFramePr>
          <p:cNvPr id="10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42144"/>
              </p:ext>
            </p:extLst>
          </p:nvPr>
        </p:nvGraphicFramePr>
        <p:xfrm>
          <a:off x="274320" y="1219200"/>
          <a:ext cx="8595360" cy="184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415416996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06016204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16970048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070825512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Quo:  Operate Tours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Alternative: Outsource Tours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881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Tours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733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$ 45,000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–0–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9536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$ 45,000 lower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3774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1677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and food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–0–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 lower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3774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3041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 and other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$ 210,000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9536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165,000 higher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2619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fixed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48,000 lower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3774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2536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Common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24,000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4124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24,000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9536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1059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$222,000</a:t>
                      </a:r>
                      <a:endParaRPr lang="en-US" sz="12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$234,000</a:t>
                      </a:r>
                      <a:endParaRPr lang="en-US" sz="12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$ 12,000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higher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828427"/>
                  </a:ext>
                </a:extLst>
              </a:tr>
            </a:tbl>
          </a:graphicData>
        </a:graphic>
      </p:graphicFrame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274320" y="3078480"/>
            <a:ext cx="8595360" cy="274320"/>
          </a:xfrm>
        </p:spPr>
        <p:txBody>
          <a:bodyPr/>
          <a:lstStyle/>
          <a:p>
            <a:r>
              <a:rPr lang="en-US" sz="1200" dirty="0"/>
              <a:t>Differential costs </a:t>
            </a:r>
            <a:r>
              <a:rPr lang="en-US" sz="1200" i="1" dirty="0"/>
              <a:t>increase </a:t>
            </a:r>
            <a:r>
              <a:rPr lang="en-US" sz="1200" dirty="0"/>
              <a:t>by $12,000, so reject alternative to outsource.</a:t>
            </a:r>
          </a:p>
        </p:txBody>
      </p:sp>
      <p:sp>
        <p:nvSpPr>
          <p:cNvPr id="15" name="Rectangle 4"/>
          <p:cNvSpPr/>
          <p:nvPr/>
        </p:nvSpPr>
        <p:spPr>
          <a:xfrm>
            <a:off x="3169920" y="3133724"/>
            <a:ext cx="411480" cy="182880"/>
          </a:xfrm>
          <a:prstGeom prst="rect">
            <a:avLst/>
          </a:prstGeom>
          <a:noFill/>
          <a:ln w="12700">
            <a:solidFill>
              <a:srgbClr val="B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6160"/>
              </p:ext>
            </p:extLst>
          </p:nvPr>
        </p:nvGraphicFramePr>
        <p:xfrm>
          <a:off x="274320" y="3356524"/>
          <a:ext cx="8595360" cy="184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415416996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06016204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16970048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070825512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Quo:  Operate Tours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Alternative: Outsource Tours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881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Tours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733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$ 30,000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039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9536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$ 30,000 lower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3774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1677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and food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039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40,000 lower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3774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3041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 and other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039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$ 140,000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7782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110,000 higher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2619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fixed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48,000 lower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3774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2536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Common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24,000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5039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24,000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877824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1059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82880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$172,000</a:t>
                      </a:r>
                      <a:endParaRPr lang="en-US" sz="12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$164,000</a:t>
                      </a:r>
                      <a:endParaRPr lang="en-US" sz="12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1440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$ 8,000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higher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828427"/>
                  </a:ext>
                </a:extLst>
              </a:tr>
            </a:tbl>
          </a:graphicData>
        </a:graphic>
      </p:graphicFrame>
      <p:sp>
        <p:nvSpPr>
          <p:cNvPr id="4" name="Content Placeholder 6"/>
          <p:cNvSpPr>
            <a:spLocks noGrp="1"/>
          </p:cNvSpPr>
          <p:nvPr>
            <p:ph idx="13"/>
          </p:nvPr>
        </p:nvSpPr>
        <p:spPr>
          <a:xfrm>
            <a:off x="274320" y="5181600"/>
            <a:ext cx="8595360" cy="228600"/>
          </a:xfrm>
        </p:spPr>
        <p:txBody>
          <a:bodyPr/>
          <a:lstStyle/>
          <a:p>
            <a:r>
              <a:rPr lang="en-US" sz="1200" dirty="0"/>
              <a:t>Differential costs </a:t>
            </a:r>
            <a:r>
              <a:rPr lang="en-US" sz="1200" i="1" dirty="0"/>
              <a:t>decrease </a:t>
            </a:r>
            <a:r>
              <a:rPr lang="en-US" sz="1200" dirty="0"/>
              <a:t>by $8,000, so accept alternative to </a:t>
            </a:r>
            <a:r>
              <a:rPr lang="en-US" sz="1200" i="1" dirty="0"/>
              <a:t>outsource</a:t>
            </a:r>
            <a:r>
              <a:rPr lang="en-US" sz="1200" dirty="0"/>
              <a:t>.</a:t>
            </a:r>
          </a:p>
        </p:txBody>
      </p:sp>
      <p:sp>
        <p:nvSpPr>
          <p:cNvPr id="16" name="Rectangle 7"/>
          <p:cNvSpPr/>
          <p:nvPr/>
        </p:nvSpPr>
        <p:spPr>
          <a:xfrm>
            <a:off x="3141345" y="5236845"/>
            <a:ext cx="475488" cy="182880"/>
          </a:xfrm>
          <a:prstGeom prst="rect">
            <a:avLst/>
          </a:prstGeom>
          <a:noFill/>
          <a:ln w="12700">
            <a:solidFill>
              <a:srgbClr val="B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4"/>
          </p:nvPr>
        </p:nvSpPr>
        <p:spPr>
          <a:xfrm>
            <a:off x="274320" y="5440680"/>
            <a:ext cx="8595360" cy="11887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100" baseline="30000" dirty="0"/>
              <a:t>a</a:t>
            </a:r>
            <a:r>
              <a:rPr lang="en-US" sz="1100" dirty="0"/>
              <a:t> If tours are outsourced, no Desert Adventures labor is required for leading the tours.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100" baseline="30000" dirty="0"/>
              <a:t>b</a:t>
            </a:r>
            <a:r>
              <a:rPr lang="en-US" sz="1100" dirty="0"/>
              <a:t> Pay outside supplier $210,000 (= 150 tours × $1,400) to operate tours.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100" baseline="30000" dirty="0"/>
              <a:t>c</a:t>
            </a:r>
            <a:r>
              <a:rPr lang="en-US" sz="1100" dirty="0"/>
              <a:t> These common costs remain unchanged for these volumes. Because they do not change, they could be omitted from the analysis.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100" baseline="30000" dirty="0"/>
              <a:t>d</a:t>
            </a:r>
            <a:r>
              <a:rPr lang="en-US" sz="1100" dirty="0"/>
              <a:t> Total variable costs reduced by 1/3 because volume was reduced by 1/3 (= [150 tours − 100 tours]/150 tours).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100" baseline="30000" dirty="0"/>
              <a:t>e</a:t>
            </a:r>
            <a:r>
              <a:rPr lang="en-US" sz="1100" dirty="0"/>
              <a:t> If tours are outsourced, no Desert Adventures labor is required for leading the tours.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100" baseline="30000" dirty="0"/>
              <a:t>f</a:t>
            </a:r>
            <a:r>
              <a:rPr lang="en-US" sz="1100" dirty="0"/>
              <a:t> Pay outside supplier $140,000 (= 100 tours × $1,400) to operate tours.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273328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Costs of Making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6400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/>
              <a:t>Desert Adventures expected volume is 150 trips.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651760"/>
            <a:ext cx="8229600" cy="192024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ea typeface="ＭＳ Ｐゴシック" panose="020B0600070205080204" pitchFamily="34" charset="-128"/>
              </a:rPr>
              <a:t>Assume that the building used to store and maintain equipment could be used for aerial excursions of the local canyons. This new service would provide a $40,000 differential contribution.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508760" y="4953000"/>
            <a:ext cx="6126480" cy="100584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Should Desert Adventures accept or reject the alternative?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205363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Costs of Making</a:t>
            </a:r>
            <a:r>
              <a:rPr lang="en-US" sz="1200" dirty="0"/>
              <a:t> 2</a:t>
            </a:r>
            <a:endParaRPr lang="en-US" dirty="0"/>
          </a:p>
        </p:txBody>
      </p:sp>
      <p:graphicFrame>
        <p:nvGraphicFramePr>
          <p:cNvPr id="10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68633"/>
              </p:ext>
            </p:extLst>
          </p:nvPr>
        </p:nvGraphicFramePr>
        <p:xfrm>
          <a:off x="457200" y="1295400"/>
          <a:ext cx="822960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33857172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103076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4074096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940384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Panel A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Quo: Operate Desert Trips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Alternative: Outsource Desert Trips; Use Facilities for Aerial Service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6778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 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13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cost of 150 trips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$222,000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$234,000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48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$ 12,000 higher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72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8640" indent="-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Opportunity cost of using facilities for desert trips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40,000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–0–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486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40,000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lower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8640" indent="-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costs, including opportunity costs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$262,000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$234,000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486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$28,000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lower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60555"/>
                  </a:ext>
                </a:extLst>
              </a:tr>
            </a:tbl>
          </a:graphicData>
        </a:graphic>
      </p:graphicFrame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381000"/>
          </a:xfrm>
        </p:spPr>
        <p:txBody>
          <a:bodyPr/>
          <a:lstStyle/>
          <a:p>
            <a:r>
              <a:rPr lang="en-US" sz="1600" dirty="0"/>
              <a:t>Differential costs decrease by $28,000, so accept the alternative.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" y="4953000"/>
            <a:ext cx="9052560" cy="406400"/>
          </a:xfrm>
        </p:spPr>
        <p:txBody>
          <a:bodyPr/>
          <a:lstStyle/>
          <a:p>
            <a:pPr algn="ctr"/>
            <a:r>
              <a:rPr lang="en-US" sz="1600" b="1" dirty="0"/>
              <a:t>“Higher” or “lower” indicates whether the alternative is higher or lower than the status quo.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4"/>
          </p:nvPr>
        </p:nvSpPr>
        <p:spPr>
          <a:xfrm>
            <a:off x="457200" y="5562600"/>
            <a:ext cx="8229600" cy="82296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Differential costs decrease by $28,000, so </a:t>
            </a:r>
            <a:r>
              <a:rPr lang="en-US" sz="24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accept</a:t>
            </a:r>
            <a:r>
              <a:rPr lang="en-US" sz="24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the alternative.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319851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or Drop Decisions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algn="ctr">
              <a:buSzPct val="100000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Desert Adventures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Fourth Quarter Product Line Income Statement</a:t>
            </a:r>
            <a:endParaRPr lang="en-US" altLang="en-US" sz="2400" dirty="0"/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29302"/>
              </p:ext>
            </p:extLst>
          </p:nvPr>
        </p:nvGraphicFramePr>
        <p:xfrm>
          <a:off x="609600" y="2393244"/>
          <a:ext cx="79248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531827675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400631903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794215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2600825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57161144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Desert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Rafting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Aerial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0115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revenue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$ 910,000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$ 140,000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$ 350,000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$420,000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520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sales (all variable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377,000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62,000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150,000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165,000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222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Contribution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margin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$ 533,000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$ 78,000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$255,000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53953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fixed costs: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8991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14104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16129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and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48,000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12,000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15,000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21,000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15856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profit (loss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$ 126,000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(8,000)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87,000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47,000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534866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307056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or Drop Decisions</a:t>
            </a:r>
            <a:r>
              <a:rPr lang="en-US" sz="1200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algn="ctr">
              <a:spcBef>
                <a:spcPts val="0"/>
              </a:spcBef>
              <a:buSzPct val="100000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Desert Adventures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Differential Analysis</a:t>
            </a:r>
            <a:endParaRPr lang="en-US" altLang="en-US" sz="2400" dirty="0"/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14727"/>
              </p:ext>
            </p:extLst>
          </p:nvPr>
        </p:nvGraphicFramePr>
        <p:xfrm>
          <a:off x="594360" y="2209800"/>
          <a:ext cx="79552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53182767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063190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94215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26008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Quo: Keep Desert Trips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Alternative: Drop Desert Trips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01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revenue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$ 910,000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$ 770,000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$ 140,000 decrease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5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sales (all variable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377,000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315,000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62,000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decrease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2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Contribution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margin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$ 533,000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$ 455,000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78,000 decrease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539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fixed costs: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89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57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14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45,000 decrease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16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and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48,000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40,000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8,000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decrease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158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profit (loss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$ 126,000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$ 101,000</a:t>
                      </a:r>
                      <a:endParaRPr lang="en-US" sz="16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25,000</a:t>
                      </a:r>
                      <a:r>
                        <a:rPr lang="en-US" sz="16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decrease</a:t>
                      </a:r>
                      <a:endParaRPr lang="en-US" sz="1600" u="sng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534866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594360" y="5928360"/>
            <a:ext cx="8092440" cy="54864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b="1" dirty="0">
                <a:ea typeface="ＭＳ Ｐゴシック" panose="020B0600070205080204" pitchFamily="34" charset="-128"/>
              </a:rPr>
              <a:t>Profits decrease $25,000. Therefore, keep desert trips.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350723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Choice Decisions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6440"/>
            <a:ext cx="8229600" cy="15544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600" b="1" u="sng" dirty="0"/>
              <a:t>Constraints</a:t>
            </a:r>
          </a:p>
          <a:p>
            <a:pPr algn="ctr" defTabSz="274320">
              <a:buSzPct val="100000"/>
              <a:defRPr/>
            </a:pPr>
            <a:r>
              <a:rPr lang="en-US" sz="2600" dirty="0"/>
              <a:t>Activities, resources, or policies that limit or bound the attainment of an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931920"/>
            <a:ext cx="8229600" cy="155448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SzPct val="100000"/>
              <a:defRPr/>
            </a:pPr>
            <a:r>
              <a:rPr lang="en-US" altLang="en-US" sz="2600" b="1" u="sng" dirty="0"/>
              <a:t>Contribution Margin per Unit of Scarce Resource</a:t>
            </a:r>
            <a:endParaRPr lang="en-US" altLang="en-US" sz="2600" b="1" u="sng" dirty="0">
              <a:solidFill>
                <a:srgbClr val="000000"/>
              </a:solidFill>
            </a:endParaRPr>
          </a:p>
          <a:p>
            <a:pPr algn="ctr">
              <a:buSzPct val="100000"/>
              <a:defRPr/>
            </a:pPr>
            <a:r>
              <a:rPr lang="en-US" altLang="en-US" sz="2600" dirty="0"/>
              <a:t>Contribution margin per unit of a particular input with limited availability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2037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Choice Decisions</a:t>
            </a:r>
            <a:r>
              <a:rPr lang="en-US" sz="1200" dirty="0"/>
              <a:t> 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algn="ctr">
              <a:buSzPct val="100000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Southwestern Frames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Revenue and Cost Information</a:t>
            </a:r>
            <a:endParaRPr lang="en-US" altLang="en-US" sz="2800" dirty="0"/>
          </a:p>
        </p:txBody>
      </p:sp>
      <p:pic>
        <p:nvPicPr>
          <p:cNvPr id="8" name="Picture 3" descr="Screenshot of revenue and cost data are shown.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4" y="2238374"/>
            <a:ext cx="7289992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200400" y="6477000"/>
            <a:ext cx="2743200" cy="182880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  <a:solidFill>
            <a:srgbClr val="C6D9F1"/>
          </a:solidFill>
        </p:spPr>
        <p:txBody>
          <a:bodyPr/>
          <a:lstStyle/>
          <a:p>
            <a:pPr marL="1371600" indent="-1371600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charset="0"/>
              </a:rPr>
              <a:t>LO 4-1 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000" dirty="0">
                <a:latin typeface="Arial" charset="0"/>
              </a:rPr>
              <a:t>Use differential analysis to analyze decisions.</a:t>
            </a:r>
          </a:p>
          <a:p>
            <a:pPr marL="1371600" indent="-1371600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charset="0"/>
              </a:rPr>
              <a:t>LO 4-2 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000" dirty="0">
                <a:latin typeface="Arial" charset="0"/>
              </a:rPr>
              <a:t>Understand how to apply differential analysis to pricing decisions.</a:t>
            </a:r>
          </a:p>
          <a:p>
            <a:pPr marL="1371600" indent="-1371600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charset="0"/>
              </a:rPr>
              <a:t>LO 4-3 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000" dirty="0">
                <a:latin typeface="Arial" charset="0"/>
              </a:rPr>
              <a:t>Understand several approaches for establishing prices based on costs for long-run pricing decisions.</a:t>
            </a:r>
          </a:p>
          <a:p>
            <a:pPr marL="1371600" indent="-1371600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charset="0"/>
              </a:rPr>
              <a:t>LO 4-4 	</a:t>
            </a:r>
            <a:r>
              <a:rPr lang="en-US" altLang="en-US" sz="2000" dirty="0">
                <a:latin typeface="Arial" charset="0"/>
              </a:rPr>
              <a:t>Understand how to apply differential analysis to production decisions.</a:t>
            </a:r>
          </a:p>
          <a:p>
            <a:pPr marL="1371600" indent="-1371600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charset="0"/>
              </a:rPr>
              <a:t>LO 4-5 	</a:t>
            </a:r>
            <a:r>
              <a:rPr lang="en-US" altLang="en-US" sz="2000" dirty="0">
                <a:latin typeface="Arial" charset="0"/>
              </a:rPr>
              <a:t>Understand the theory of constraints.</a:t>
            </a:r>
          </a:p>
        </p:txBody>
      </p:sp>
    </p:spTree>
    <p:extLst>
      <p:ext uri="{BB962C8B-B14F-4D97-AF65-F5344CB8AC3E}">
        <p14:creationId xmlns:p14="http://schemas.microsoft.com/office/powerpoint/2010/main" val="3898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Choice Decisions</a:t>
            </a:r>
            <a:r>
              <a:rPr lang="en-US" sz="1200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pPr algn="ctr">
              <a:buSzPct val="100000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Southwestern Frames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Revenue and Cost Information</a:t>
            </a:r>
            <a:endParaRPr lang="en-US" altLang="en-US" sz="2800" dirty="0"/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40960"/>
              </p:ext>
            </p:extLst>
          </p:nvPr>
        </p:nvGraphicFramePr>
        <p:xfrm>
          <a:off x="457200" y="224028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4524607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545763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80569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frames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 frames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2768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Per unit: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450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Contribution margin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charset="0"/>
                        </a:rPr>
                        <a:t>$  30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charset="0"/>
                        </a:rPr>
                        <a:t>$  30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Machine hours required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rial" charset="0"/>
                        </a:rPr>
                        <a:t>÷ 0.5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rial" charset="0"/>
                        </a:rPr>
                        <a:t>÷ 1.0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6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Contribution margin per machine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rial" charset="0"/>
                        </a:rPr>
                        <a:t>$  60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rial" charset="0"/>
                        </a:rPr>
                        <a:t>$  30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70905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0" y="5562600"/>
            <a:ext cx="8229600" cy="91440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Metal Frames have a higher contribution margin per machine hour.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28601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Choice Decisions</a:t>
            </a:r>
            <a:r>
              <a:rPr lang="en-US" sz="1200" dirty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pPr algn="ctr">
              <a:buSzPct val="100000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Suppose Southwestern Frames has 20,000 machine hours per month available.</a:t>
            </a:r>
            <a:endParaRPr lang="en-US" altLang="en-US" sz="2800" dirty="0"/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2381"/>
              </p:ext>
            </p:extLst>
          </p:nvPr>
        </p:nvGraphicFramePr>
        <p:xfrm>
          <a:off x="457200" y="216408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345246071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545763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80569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frames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 frames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276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450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Contribution margin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× $30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× $30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Total contribution margin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6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Less: Fixed manufacturing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709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Less: Fixed marketing and admin.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150,000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417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Operating profit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750,000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28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55370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0" y="5715000"/>
            <a:ext cx="8229600" cy="914400"/>
          </a:xfrm>
          <a:solidFill>
            <a:srgbClr val="D7E4BD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 defTabSz="274320">
              <a:buSzPct val="100000"/>
              <a:defRPr/>
            </a:pPr>
            <a:r>
              <a:rPr lang="en-US" sz="2400" b="1" dirty="0">
                <a:solidFill>
                  <a:srgbClr val="000000"/>
                </a:solidFill>
              </a:rPr>
              <a:t>Selling metal frames will result in higher profits than selling wooden frames.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4-4</a:t>
            </a:r>
          </a:p>
        </p:txBody>
      </p:sp>
    </p:spTree>
    <p:extLst>
      <p:ext uri="{BB962C8B-B14F-4D97-AF65-F5344CB8AC3E}">
        <p14:creationId xmlns:p14="http://schemas.microsoft.com/office/powerpoint/2010/main" val="225522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Theory of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295400"/>
            <a:ext cx="7040880" cy="548640"/>
          </a:xfrm>
          <a:solidFill>
            <a:srgbClr val="C6D9F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4-5 </a:t>
            </a:r>
            <a:r>
              <a:rPr lang="en-US" sz="2400" dirty="0">
                <a:ea typeface="ＭＳ Ｐゴシック" panose="020B0600070205080204" pitchFamily="34" charset="-128"/>
              </a:rPr>
              <a:t>	Understand the theory of constraints.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22960" y="2057400"/>
            <a:ext cx="7498080" cy="137160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b="1" u="sng" dirty="0"/>
              <a:t>Theory of Constraints</a:t>
            </a:r>
          </a:p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dirty="0"/>
              <a:t>Focuses on revenue and cost management when faced with bottlenecks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822960" y="3581400"/>
            <a:ext cx="7498080" cy="137160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b="1" u="sng" dirty="0"/>
              <a:t>Bottleneck</a:t>
            </a:r>
          </a:p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dirty="0"/>
              <a:t>Operation where the work required limits production; a bottleneck is the constraining resource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822960" y="5105400"/>
            <a:ext cx="7498080" cy="137160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b="1" u="sng" dirty="0"/>
              <a:t>Throughput Contribution</a:t>
            </a:r>
          </a:p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dirty="0"/>
              <a:t>Sales dollars minus direct materials costs and variables such as energy and piecework labor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4-5</a:t>
            </a:r>
          </a:p>
        </p:txBody>
      </p:sp>
    </p:spTree>
    <p:extLst>
      <p:ext uri="{BB962C8B-B14F-4D97-AF65-F5344CB8AC3E}">
        <p14:creationId xmlns:p14="http://schemas.microsoft.com/office/powerpoint/2010/main" val="1813859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Chapter 4</a:t>
            </a:r>
          </a:p>
        </p:txBody>
      </p:sp>
    </p:spTree>
    <p:extLst>
      <p:ext uri="{BB962C8B-B14F-4D97-AF65-F5344CB8AC3E}">
        <p14:creationId xmlns:p14="http://schemas.microsoft.com/office/powerpoint/2010/main" val="362019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5560"/>
            <a:ext cx="8229600" cy="170688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B44600"/>
                </a:solidFill>
              </a:rPr>
              <a:t>Accessibility Content: Text Alternatives for Images</a:t>
            </a:r>
          </a:p>
        </p:txBody>
      </p:sp>
    </p:spTree>
    <p:extLst>
      <p:ext uri="{BB962C8B-B14F-4D97-AF65-F5344CB8AC3E}">
        <p14:creationId xmlns:p14="http://schemas.microsoft.com/office/powerpoint/2010/main" val="21068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Short-Run versus Long-Run</a:t>
            </a:r>
            <a:br>
              <a:rPr lang="en-US" sz="3200" dirty="0"/>
            </a:br>
            <a:r>
              <a:rPr lang="en-US" sz="3200" dirty="0"/>
              <a:t>Pricing Decisions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 smtClean="0"/>
              <a:t>Short-run </a:t>
            </a:r>
            <a:r>
              <a:rPr lang="en-US" sz="2400" dirty="0"/>
              <a:t>pricing decisions look less than one year forward, for example pricing a one-time special order.</a:t>
            </a:r>
          </a:p>
          <a:p>
            <a:r>
              <a:rPr lang="en-US" sz="2400" dirty="0" smtClean="0"/>
              <a:t>Long-run </a:t>
            </a:r>
            <a:r>
              <a:rPr lang="en-US" sz="2400" dirty="0"/>
              <a:t>pricing decisions look more than one year into the future, such as pricing a new product.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Short-Run Pricing Decisions:</a:t>
            </a:r>
            <a:br>
              <a:rPr lang="en-US" sz="3200" dirty="0"/>
            </a:br>
            <a:r>
              <a:rPr lang="en-US" sz="3200" dirty="0"/>
              <a:t>Special Orders</a:t>
            </a:r>
            <a:r>
              <a:rPr lang="en-US" sz="1200" dirty="0"/>
              <a:t> 1</a:t>
            </a:r>
            <a:r>
              <a:rPr lang="en-US" altLang="en-US" sz="3200" dirty="0"/>
              <a:t> 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Decision to be made: Accept special order? Option 1: Status quo: Reject special order. Option 2: Alternative: Accept special order. Is the value of Option 1 greater than the value of Option 2?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Short-Run Pricing Decisions:</a:t>
            </a:r>
            <a:br>
              <a:rPr lang="en-US" sz="3200" dirty="0"/>
            </a:br>
            <a:r>
              <a:rPr lang="en-US" sz="3200" dirty="0"/>
              <a:t>Special Orders</a:t>
            </a:r>
            <a:r>
              <a:rPr lang="en-US" sz="1200" dirty="0"/>
              <a:t> 3</a:t>
            </a:r>
            <a:r>
              <a:rPr lang="en-US" altLang="en-US" sz="3200" dirty="0"/>
              <a:t> Text Alternative</a:t>
            </a:r>
            <a:endParaRPr lang="en-US" sz="2800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56410"/>
              </p:ext>
            </p:extLst>
          </p:nvPr>
        </p:nvGraphicFramePr>
        <p:xfrm>
          <a:off x="457200" y="1981200"/>
          <a:ext cx="8124338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158">
                  <a:extLst>
                    <a:ext uri="{9D8B030D-6E8A-4147-A177-3AD203B41FA5}">
                      <a16:colId xmlns:a16="http://schemas.microsoft.com/office/drawing/2014/main" val="183220393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4364318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30086803"/>
                    </a:ext>
                  </a:extLst>
                </a:gridCol>
                <a:gridCol w="1515140">
                  <a:extLst>
                    <a:ext uri="{9D8B030D-6E8A-4147-A177-3AD203B41FA5}">
                      <a16:colId xmlns:a16="http://schemas.microsoft.com/office/drawing/2014/main" val="20057610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7596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137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Quo: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7159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special order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 special order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59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of Totals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5678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revenue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2479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costs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4498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contribution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598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costs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5409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profit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$6,600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$8,600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5095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Presentation: Differential Analysis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99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sales, 5 tours at $700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628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differential costs, 5 tours at $300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9314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operating profit (before taxes)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49758"/>
                  </a:ext>
                </a:extLst>
              </a:tr>
            </a:tbl>
          </a:graphicData>
        </a:graphic>
      </p:graphicFrame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 of Differential Analysis for Production Decision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First is Make or buy. This points right to Decision to make goods or services internally or purchase them externally. Next row shows at the left: Add or drop a segment. This points to: Decision to add or drop a product line or close a business unit. Last row has Product choice at the left. At the right is: Decision on what products or services to offer (product mix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44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Product Choice Decisions</a:t>
            </a:r>
            <a:r>
              <a:rPr lang="en-US" sz="1200" dirty="0"/>
              <a:t> 2</a:t>
            </a:r>
            <a:r>
              <a:rPr lang="en-US" altLang="en-US" sz="3200" dirty="0"/>
              <a:t> Text Alternative</a:t>
            </a:r>
            <a:endParaRPr lang="en-US" sz="2800" dirty="0"/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5800"/>
              </p:ext>
            </p:extLst>
          </p:nvPr>
        </p:nvGraphicFramePr>
        <p:xfrm>
          <a:off x="1312642" y="2057400"/>
          <a:ext cx="6518716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337">
                  <a:extLst>
                    <a:ext uri="{9D8B030D-6E8A-4147-A177-3AD203B41FA5}">
                      <a16:colId xmlns:a16="http://schemas.microsoft.com/office/drawing/2014/main" val="30587564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73638745"/>
                    </a:ext>
                  </a:extLst>
                </a:gridCol>
                <a:gridCol w="205415">
                  <a:extLst>
                    <a:ext uri="{9D8B030D-6E8A-4147-A177-3AD203B41FA5}">
                      <a16:colId xmlns:a16="http://schemas.microsoft.com/office/drawing/2014/main" val="11245082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12996208"/>
                    </a:ext>
                  </a:extLst>
                </a:gridCol>
                <a:gridCol w="181563">
                  <a:extLst>
                    <a:ext uri="{9D8B030D-6E8A-4147-A177-3AD203B41FA5}">
                      <a16:colId xmlns:a16="http://schemas.microsoft.com/office/drawing/2014/main" val="1767401921"/>
                    </a:ext>
                  </a:extLst>
                </a:gridCol>
                <a:gridCol w="175235">
                  <a:extLst>
                    <a:ext uri="{9D8B030D-6E8A-4147-A177-3AD203B41FA5}">
                      <a16:colId xmlns:a16="http://schemas.microsoft.com/office/drawing/2014/main" val="33872513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92947349"/>
                    </a:ext>
                  </a:extLst>
                </a:gridCol>
                <a:gridCol w="191299">
                  <a:extLst>
                    <a:ext uri="{9D8B030D-6E8A-4147-A177-3AD203B41FA5}">
                      <a16:colId xmlns:a16="http://schemas.microsoft.com/office/drawing/2014/main" val="2719367868"/>
                    </a:ext>
                  </a:extLst>
                </a:gridCol>
                <a:gridCol w="928747">
                  <a:extLst>
                    <a:ext uri="{9D8B030D-6E8A-4147-A177-3AD203B41FA5}">
                      <a16:colId xmlns:a16="http://schemas.microsoft.com/office/drawing/2014/main" val="589763112"/>
                    </a:ext>
                  </a:extLst>
                </a:gridCol>
              </a:tblGrid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51107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frames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 frames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9287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6599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variable costs per unit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29373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Material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1035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Labor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64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Overhead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2557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margin per unit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38881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68272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costs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21202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Manufacturing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932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Marketing and administrative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7163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db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32127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99368"/>
                  </a:ext>
                </a:extLst>
              </a:tr>
            </a:tbl>
          </a:graphicData>
        </a:graphic>
      </p:graphicFrame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2560"/>
            <a:ext cx="7772400" cy="548640"/>
          </a:xfrm>
          <a:solidFill>
            <a:srgbClr val="C6D9F1"/>
          </a:solidFill>
        </p:spPr>
        <p:txBody>
          <a:bodyPr/>
          <a:lstStyle/>
          <a:p>
            <a:r>
              <a:rPr lang="en-US" altLang="en-US" sz="2800" b="1" dirty="0">
                <a:solidFill>
                  <a:srgbClr val="0000CC"/>
                </a:solidFill>
              </a:rPr>
              <a:t>LO 4-1 </a:t>
            </a:r>
            <a:r>
              <a:rPr lang="en-US" altLang="en-US" sz="2400" dirty="0"/>
              <a:t>	Use differential analysis to analyze decisions.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2438400"/>
            <a:ext cx="7315200" cy="1828800"/>
          </a:xfrm>
          <a:solidFill>
            <a:srgbClr val="CDECA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SzPct val="100000"/>
              <a:defRPr/>
            </a:pPr>
            <a:r>
              <a:rPr lang="en-US" sz="2800" b="1" u="sng" dirty="0"/>
              <a:t>Differential Analysis</a:t>
            </a:r>
          </a:p>
          <a:p>
            <a:pPr algn="ctr">
              <a:buSzPct val="100000"/>
              <a:defRPr/>
            </a:pPr>
            <a:r>
              <a:rPr lang="en-US" sz="2400" dirty="0"/>
              <a:t>The process of estimating revenues and costs of alternative actions available to decision makers and of comparing these estimates to the status quo.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914400" y="4612640"/>
            <a:ext cx="7315200" cy="148336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b="1" u="sng" dirty="0"/>
              <a:t>Short Run</a:t>
            </a:r>
          </a:p>
          <a:p>
            <a:pPr algn="ctr"/>
            <a:r>
              <a:rPr lang="en-US" sz="2400" dirty="0"/>
              <a:t>The period of time over which capacity will be unchanged, usually one year.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4-1</a:t>
            </a:r>
          </a:p>
        </p:txBody>
      </p:sp>
    </p:spTree>
    <p:extLst>
      <p:ext uri="{BB962C8B-B14F-4D97-AF65-F5344CB8AC3E}">
        <p14:creationId xmlns:p14="http://schemas.microsoft.com/office/powerpoint/2010/main" val="273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Costs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1005840"/>
          </a:xfrm>
          <a:solidFill>
            <a:srgbClr val="F79646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Clr>
                <a:srgbClr val="FFFF00"/>
              </a:buClr>
              <a:buSzPct val="75000"/>
              <a:defRPr/>
            </a:pPr>
            <a:r>
              <a:rPr lang="en-US" sz="2800" dirty="0"/>
              <a:t>With two or more alternatives, costs that differ among or between alternatives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914400" y="2880360"/>
            <a:ext cx="7315200" cy="1005840"/>
          </a:xfrm>
          <a:solidFill>
            <a:srgbClr val="F79646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Clr>
                <a:srgbClr val="FFFF00"/>
              </a:buClr>
              <a:buSzPct val="75000"/>
              <a:defRPr/>
            </a:pPr>
            <a:r>
              <a:rPr lang="en-US" sz="2800" dirty="0"/>
              <a:t>Costs that change in response to an alternative course of action</a:t>
            </a:r>
          </a:p>
        </p:txBody>
      </p:sp>
      <p:pic>
        <p:nvPicPr>
          <p:cNvPr id="10" name="Picture 4" descr="Simple flowchart with a top box reading: Differential costs differ between actions. This branches down into two boxes: Alternative A and Alternative B.&#10;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36206"/>
            <a:ext cx="7315200" cy="1935994"/>
          </a:xfrm>
        </p:spPr>
      </p:pic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4-1</a:t>
            </a:r>
          </a:p>
        </p:txBody>
      </p:sp>
    </p:spTree>
    <p:extLst>
      <p:ext uri="{BB962C8B-B14F-4D97-AF65-F5344CB8AC3E}">
        <p14:creationId xmlns:p14="http://schemas.microsoft.com/office/powerpoint/2010/main" val="30028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Sunk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2280"/>
            <a:ext cx="8229600" cy="990600"/>
          </a:xfrm>
          <a:solidFill>
            <a:srgbClr val="F79646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Clr>
                <a:srgbClr val="FFFF00"/>
              </a:buClr>
              <a:buSzPct val="75000"/>
              <a:defRPr/>
            </a:pPr>
            <a:r>
              <a:rPr lang="en-US" sz="2800" dirty="0"/>
              <a:t>Costs incurred in the past that cannot be changed by present or future 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230880"/>
            <a:ext cx="8229600" cy="731520"/>
          </a:xfrm>
          <a:solidFill>
            <a:srgbClr val="B2C8F1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2800" dirty="0"/>
              <a:t>A sunk cost is </a:t>
            </a:r>
            <a:r>
              <a:rPr lang="en-US" sz="2800" i="1" dirty="0">
                <a:solidFill>
                  <a:srgbClr val="910000"/>
                </a:solidFill>
              </a:rPr>
              <a:t>NOT</a:t>
            </a:r>
            <a:r>
              <a:rPr lang="en-US" sz="2800" dirty="0"/>
              <a:t> relevant for making decisions.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4-1</a:t>
            </a:r>
          </a:p>
        </p:txBody>
      </p:sp>
    </p:spTree>
    <p:extLst>
      <p:ext uri="{BB962C8B-B14F-4D97-AF65-F5344CB8AC3E}">
        <p14:creationId xmlns:p14="http://schemas.microsoft.com/office/powerpoint/2010/main" val="3910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Differential Costs versus Total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800"/>
          </a:xfrm>
          <a:solidFill>
            <a:srgbClr val="FCD5B5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/>
              <a:t>Information presented to management can show the detailed costs that are included for making a decision, or it can show just the differences between alternatives, as follows.</a:t>
            </a:r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07367"/>
              </p:ext>
            </p:extLst>
          </p:nvPr>
        </p:nvGraphicFramePr>
        <p:xfrm>
          <a:off x="457200" y="36576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12646457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121595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847882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3018599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Quo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4093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Sales revenue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$750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$900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$150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02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Variable costs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(250)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(300)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(50)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99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Contribution margin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$500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$600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$100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457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Fixed costs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(350)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(350)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-0-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008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Operating profit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dbl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$150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dbl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$250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dbl" dirty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$100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98697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4-1</a:t>
            </a:r>
          </a:p>
        </p:txBody>
      </p:sp>
    </p:spTree>
    <p:extLst>
      <p:ext uri="{BB962C8B-B14F-4D97-AF65-F5344CB8AC3E}">
        <p14:creationId xmlns:p14="http://schemas.microsoft.com/office/powerpoint/2010/main" val="2319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Differential Analysis and </a:t>
            </a:r>
            <a:br>
              <a:rPr lang="en-US" sz="3600" dirty="0"/>
            </a:br>
            <a:r>
              <a:rPr lang="en-US" sz="3600" dirty="0"/>
              <a:t>Pricing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83920"/>
          </a:xfrm>
          <a:solidFill>
            <a:srgbClr val="B2C8F1"/>
          </a:solidFill>
        </p:spPr>
        <p:txBody>
          <a:bodyPr/>
          <a:lstStyle/>
          <a:p>
            <a:pPr marL="1371600" indent="-1371600" defTabSz="365760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4-2 </a:t>
            </a:r>
            <a:r>
              <a:rPr lang="en-US" sz="2400" dirty="0">
                <a:ea typeface="ＭＳ Ｐゴシック" panose="020B0600070205080204" pitchFamily="34" charset="-128"/>
              </a:rPr>
              <a:t>	Understand how to apply differential analysis to pricing decisions.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2715858"/>
            <a:ext cx="4114800" cy="1371600"/>
          </a:xfrm>
          <a:solidFill>
            <a:srgbClr val="646464"/>
          </a:solidFill>
          <a:ln w="12700">
            <a:solidFill>
              <a:schemeClr val="tx1"/>
            </a:solidFill>
          </a:ln>
        </p:spPr>
        <p:txBody>
          <a:bodyPr anchor="ctr"/>
          <a:lstStyle/>
          <a:p>
            <a:pPr algn="ctr" defTabSz="274320"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Variable costs must always be covered.</a:t>
            </a:r>
          </a:p>
        </p:txBody>
      </p:sp>
      <p:pic>
        <p:nvPicPr>
          <p:cNvPr id="12" name="Picture 4" descr="A variable costs graph shows cost as a function of activity level. At an activity level of 0, cost is 0. As activity level increases, cost increases linearly."/>
          <p:cNvPicPr>
            <a:picLocks noGrp="1" noChangeAspect="1"/>
          </p:cNvPicPr>
          <p:nvPr>
            <p:ph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0"/>
          <a:stretch/>
        </p:blipFill>
        <p:spPr>
          <a:xfrm>
            <a:off x="5638800" y="2362200"/>
            <a:ext cx="2548283" cy="2078916"/>
          </a:xfrm>
        </p:spPr>
      </p:pic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914400" y="4794774"/>
            <a:ext cx="4114800" cy="1371600"/>
          </a:xfrm>
          <a:solidFill>
            <a:srgbClr val="FFAA6E"/>
          </a:solidFill>
          <a:ln w="12700">
            <a:solidFill>
              <a:schemeClr val="tx1"/>
            </a:solidFill>
          </a:ln>
        </p:spPr>
        <p:txBody>
          <a:bodyPr anchor="ctr"/>
          <a:lstStyle/>
          <a:p>
            <a:pPr algn="ctr" defTabSz="274320"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Fixed costs must be covered in the long run.</a:t>
            </a:r>
          </a:p>
        </p:txBody>
      </p:sp>
      <p:pic>
        <p:nvPicPr>
          <p:cNvPr id="13" name="Picture 6" descr="A fixed costs graph shows cost as a function of activity level. Regardless of activity level, cost is always the same."/>
          <p:cNvPicPr>
            <a:picLocks noGrp="1" noChangeAspect="1"/>
          </p:cNvPicPr>
          <p:nvPr>
            <p:ph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4"/>
          <a:stretch/>
        </p:blipFill>
        <p:spPr>
          <a:xfrm>
            <a:off x="5676900" y="4441116"/>
            <a:ext cx="2472083" cy="2078916"/>
          </a:xfrm>
        </p:spPr>
      </p:pic>
      <p:sp>
        <p:nvSpPr>
          <p:cNvPr id="11" name="Content Placeholder 7"/>
          <p:cNvSpPr>
            <a:spLocks noGrp="1"/>
          </p:cNvSpPr>
          <p:nvPr>
            <p:ph idx="17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4-2</a:t>
            </a:r>
          </a:p>
        </p:txBody>
      </p:sp>
    </p:spTree>
    <p:extLst>
      <p:ext uri="{BB962C8B-B14F-4D97-AF65-F5344CB8AC3E}">
        <p14:creationId xmlns:p14="http://schemas.microsoft.com/office/powerpoint/2010/main" val="5285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Short-Run versus Long-Run</a:t>
            </a:r>
            <a:br>
              <a:rPr lang="en-US" sz="3600" dirty="0"/>
            </a:br>
            <a:r>
              <a:rPr lang="en-US" sz="3600" dirty="0"/>
              <a:t>Pricing Decisions</a:t>
            </a:r>
          </a:p>
        </p:txBody>
      </p:sp>
      <p:pic>
        <p:nvPicPr>
          <p:cNvPr id="7" name="Picture 2" descr="A timeline compares short-run (year 0 to year 1) and long-run (after year 1) pricing decisions.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0217"/>
            <a:ext cx="8229600" cy="4150865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4-2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38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214E91"/>
      </a:hlink>
      <a:folHlink>
        <a:srgbClr val="21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3447</TotalTime>
  <Words>2140</Words>
  <Application>Microsoft Office PowerPoint</Application>
  <PresentationFormat>On-screen Show (4:3)</PresentationFormat>
  <Paragraphs>600</Paragraphs>
  <Slides>39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ＭＳ Ｐゴシック</vt:lpstr>
      <vt:lpstr>Arial</vt:lpstr>
      <vt:lpstr>ArumSans Bd</vt:lpstr>
      <vt:lpstr>ArumSans Bold</vt:lpstr>
      <vt:lpstr>ArumSans Regular</vt:lpstr>
      <vt:lpstr>Calibri</vt:lpstr>
      <vt:lpstr>Vectipede Rg</vt:lpstr>
      <vt:lpstr>Verdana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Fundamentals of Cost Accounting Sixth Edition</vt:lpstr>
      <vt:lpstr>Chapter 4</vt:lpstr>
      <vt:lpstr>Learning Objectives</vt:lpstr>
      <vt:lpstr>Differential Analysis</vt:lpstr>
      <vt:lpstr>Differential Costs</vt:lpstr>
      <vt:lpstr>Sunk Costs</vt:lpstr>
      <vt:lpstr>Differential Costs versus Total Costs</vt:lpstr>
      <vt:lpstr>Differential Analysis and  Pricing Decisions</vt:lpstr>
      <vt:lpstr>Short-Run versus Long-Run Pricing Decisions</vt:lpstr>
      <vt:lpstr>Short-Run Pricing Decisions: Special Orders 1</vt:lpstr>
      <vt:lpstr>Short-Run Pricing Decisions: Special Orders 2</vt:lpstr>
      <vt:lpstr>Short-Run Pricing Decisions: Special Orders 3</vt:lpstr>
      <vt:lpstr>Long-Run Pricing Decisions</vt:lpstr>
      <vt:lpstr>Long-Run versus Short-Run Pricing</vt:lpstr>
      <vt:lpstr>Cost Analysis for Pricing</vt:lpstr>
      <vt:lpstr>Life-Cycle Product Costing and Pricing</vt:lpstr>
      <vt:lpstr>Target Costing from Target Pricing</vt:lpstr>
      <vt:lpstr>Legal Issues Relating to Costs and Sales Price 1</vt:lpstr>
      <vt:lpstr>Legal Issues Relating to Costs and Sales Price 2</vt:lpstr>
      <vt:lpstr>Use of Differential Analysis for Production Decision</vt:lpstr>
      <vt:lpstr>Make-or-Buy Decisions 1</vt:lpstr>
      <vt:lpstr>Make-or-Buy Decisions 2</vt:lpstr>
      <vt:lpstr>Make-or-Buy Decisions 3</vt:lpstr>
      <vt:lpstr>Opportunity Costs of Making 1</vt:lpstr>
      <vt:lpstr>Opportunity Costs of Making 2</vt:lpstr>
      <vt:lpstr>Add or Drop Decisions 1</vt:lpstr>
      <vt:lpstr>Add or Drop Decisions 2</vt:lpstr>
      <vt:lpstr>Product Choice Decisions 1</vt:lpstr>
      <vt:lpstr>Product Choice Decisions 2</vt:lpstr>
      <vt:lpstr>Product Choice Decisions 3</vt:lpstr>
      <vt:lpstr>Product Choice Decisions 4</vt:lpstr>
      <vt:lpstr>The Theory of Constraints</vt:lpstr>
      <vt:lpstr>End of Chapter 4</vt:lpstr>
      <vt:lpstr>Accessibility Content: Text Alternatives for Images</vt:lpstr>
      <vt:lpstr>Short-Run versus Long-Run Pricing Decisions Text Alternative</vt:lpstr>
      <vt:lpstr>Short-Run Pricing Decisions: Special Orders 1 Text Alternative</vt:lpstr>
      <vt:lpstr>Short-Run Pricing Decisions: Special Orders 3 Text Alternative</vt:lpstr>
      <vt:lpstr>Use of Differential Analysis for Production Decision Text Alternative</vt:lpstr>
      <vt:lpstr>Product Choice Decisions 2 Text Alternative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Sachin kumar. Galiyan</cp:lastModifiedBy>
  <cp:revision>564</cp:revision>
  <dcterms:created xsi:type="dcterms:W3CDTF">2017-12-05T17:18:18Z</dcterms:created>
  <dcterms:modified xsi:type="dcterms:W3CDTF">2019-03-08T14:04:14Z</dcterms:modified>
</cp:coreProperties>
</file>